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56" r:id="rId4"/>
    <p:sldId id="258" r:id="rId5"/>
    <p:sldId id="259" r:id="rId6"/>
    <p:sldId id="260" r:id="rId7"/>
    <p:sldId id="263" r:id="rId8"/>
    <p:sldId id="265" r:id="rId9"/>
    <p:sldId id="264"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E6F1"/>
    <a:srgbClr val="DFC3DE"/>
    <a:srgbClr val="CA9A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24478" r="50899"/>
          <a:stretch/>
        </p:blipFill>
        <p:spPr>
          <a:xfrm>
            <a:off x="0" y="0"/>
            <a:ext cx="1683026" cy="6858000"/>
          </a:xfrm>
          <a:prstGeom prst="rect">
            <a:avLst/>
          </a:prstGeom>
        </p:spPr>
      </p:pic>
      <p:sp>
        <p:nvSpPr>
          <p:cNvPr id="2" name="Flowchart: Manual Input 1"/>
          <p:cNvSpPr/>
          <p:nvPr userDrawn="1"/>
        </p:nvSpPr>
        <p:spPr>
          <a:xfrm>
            <a:off x="3220278" y="1550504"/>
            <a:ext cx="8971722" cy="4863548"/>
          </a:xfrm>
          <a:prstGeom prst="flowChartManualInput">
            <a:avLst/>
          </a:prstGeom>
          <a:solidFill>
            <a:srgbClr val="F2E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494095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4891CC-99BE-470F-80EE-D37776A1E33F}" type="datetimeFigureOut">
              <a:rPr lang="en-US" smtClean="0"/>
              <a:t>19-Aug-17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2477323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891CC-99BE-470F-80EE-D37776A1E33F}" type="datetimeFigureOut">
              <a:rPr lang="en-US" smtClean="0"/>
              <a:t>19-Aug-17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874411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891CC-99BE-470F-80EE-D37776A1E33F}" type="datetimeFigureOut">
              <a:rPr lang="en-US" smtClean="0"/>
              <a:t>19-Aug-17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281854185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4891CC-99BE-470F-80EE-D37776A1E33F}" type="datetimeFigureOut">
              <a:rPr lang="en-US" smtClean="0"/>
              <a:t>19-Aug-17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5284AF-BFA9-4C21-92AE-A8FE0959661B}" type="slidenum">
              <a:rPr lang="en-US" smtClean="0"/>
              <a:t>‹#›</a:t>
            </a:fld>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24478" r="50899"/>
          <a:stretch/>
        </p:blipFill>
        <p:spPr>
          <a:xfrm>
            <a:off x="0" y="0"/>
            <a:ext cx="1683026" cy="6858000"/>
          </a:xfrm>
          <a:prstGeom prst="rect">
            <a:avLst/>
          </a:prstGeom>
        </p:spPr>
      </p:pic>
      <p:sp>
        <p:nvSpPr>
          <p:cNvPr id="7" name="Flowchart: Multidocument 6"/>
          <p:cNvSpPr/>
          <p:nvPr userDrawn="1"/>
        </p:nvSpPr>
        <p:spPr>
          <a:xfrm rot="900000">
            <a:off x="1886821" y="2409745"/>
            <a:ext cx="9236766" cy="2994992"/>
          </a:xfrm>
          <a:prstGeom prst="flowChartMultidocument">
            <a:avLst/>
          </a:prstGeom>
          <a:solidFill>
            <a:srgbClr val="F2E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62346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891CC-99BE-470F-80EE-D37776A1E33F}" type="datetimeFigureOut">
              <a:rPr lang="en-US" smtClean="0"/>
              <a:t>19-Aug-17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654359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4891CC-99BE-470F-80EE-D37776A1E33F}" type="datetimeFigureOut">
              <a:rPr lang="en-US" smtClean="0"/>
              <a:t>19-Aug-17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4257505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4891CC-99BE-470F-80EE-D37776A1E33F}" type="datetimeFigureOut">
              <a:rPr lang="en-US" smtClean="0"/>
              <a:t>19-Aug-17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1397666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4891CC-99BE-470F-80EE-D37776A1E33F}" type="datetimeFigureOut">
              <a:rPr lang="en-US" smtClean="0"/>
              <a:t>19-Aug-17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292538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4891CC-99BE-470F-80EE-D37776A1E33F}" type="datetimeFigureOut">
              <a:rPr lang="en-US" smtClean="0"/>
              <a:t>19-Aug-17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1639238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4891CC-99BE-470F-80EE-D37776A1E33F}" type="datetimeFigureOut">
              <a:rPr lang="en-US" smtClean="0"/>
              <a:t>19-Aug-17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3740987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4891CC-99BE-470F-80EE-D37776A1E33F}" type="datetimeFigureOut">
              <a:rPr lang="en-US" smtClean="0"/>
              <a:t>19-Aug-17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5284AF-BFA9-4C21-92AE-A8FE0959661B}" type="slidenum">
              <a:rPr lang="en-US" smtClean="0"/>
              <a:t>‹#›</a:t>
            </a:fld>
            <a:endParaRPr lang="en-US"/>
          </a:p>
        </p:txBody>
      </p:sp>
    </p:spTree>
    <p:extLst>
      <p:ext uri="{BB962C8B-B14F-4D97-AF65-F5344CB8AC3E}">
        <p14:creationId xmlns:p14="http://schemas.microsoft.com/office/powerpoint/2010/main" val="125822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891CC-99BE-470F-80EE-D37776A1E33F}" type="datetimeFigureOut">
              <a:rPr lang="en-US" smtClean="0"/>
              <a:t>19-Aug-17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284AF-BFA9-4C21-92AE-A8FE0959661B}" type="slidenum">
              <a:rPr lang="en-US" smtClean="0"/>
              <a:t>‹#›</a:t>
            </a:fld>
            <a:endParaRPr lang="en-US"/>
          </a:p>
        </p:txBody>
      </p:sp>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085315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88106" y="6118412"/>
            <a:ext cx="5889812" cy="523220"/>
          </a:xfrm>
          <a:prstGeom prst="rect">
            <a:avLst/>
          </a:prstGeom>
          <a:noFill/>
        </p:spPr>
        <p:txBody>
          <a:bodyPr wrap="square" rtlCol="0">
            <a:spAutoFit/>
          </a:bodyPr>
          <a:lstStyle/>
          <a:p>
            <a:pPr algn="r"/>
            <a:r>
              <a:rPr lang="en-US" sz="2800" b="1" i="1" dirty="0" smtClean="0">
                <a:latin typeface="Aparajita" panose="020B0604020202020204" pitchFamily="34" charset="0"/>
                <a:cs typeface="Aparajita" panose="020B0604020202020204" pitchFamily="34" charset="0"/>
              </a:rPr>
              <a:t>Prepared by : </a:t>
            </a:r>
            <a:r>
              <a:rPr lang="en-US" sz="2800" b="1" i="1" dirty="0" smtClean="0">
                <a:latin typeface="Aparajita" panose="020B0604020202020204" pitchFamily="34" charset="0"/>
                <a:cs typeface="Aparajita" panose="020B0604020202020204" pitchFamily="34" charset="0"/>
              </a:rPr>
              <a:t>Deepak Gupta</a:t>
            </a:r>
            <a:endParaRPr lang="en-US" sz="2800" b="1" i="1" dirty="0">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848233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Taxable event</a:t>
            </a:r>
            <a:endParaRPr lang="en-US" sz="3600" b="1" dirty="0"/>
          </a:p>
        </p:txBody>
      </p:sp>
      <p:sp>
        <p:nvSpPr>
          <p:cNvPr id="4" name="TextBox 3"/>
          <p:cNvSpPr txBox="1"/>
          <p:nvPr/>
        </p:nvSpPr>
        <p:spPr>
          <a:xfrm>
            <a:off x="2205318" y="981635"/>
            <a:ext cx="9345706" cy="5940088"/>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GST payable on earlier of supply or payment made</a:t>
            </a:r>
            <a:r>
              <a:rPr lang="en-US" sz="1600" b="1" dirty="0" smtClean="0"/>
              <a:t>.</a:t>
            </a:r>
          </a:p>
          <a:p>
            <a:endParaRPr lang="en-US" sz="1600" dirty="0"/>
          </a:p>
          <a:p>
            <a:pPr marL="285750" indent="-285750">
              <a:buFont typeface="Wingdings" panose="05000000000000000000" pitchFamily="2" charset="2"/>
              <a:buChar char="v"/>
            </a:pPr>
            <a:r>
              <a:rPr lang="en-US" sz="1600" b="1" dirty="0"/>
              <a:t>Supply of goods</a:t>
            </a:r>
          </a:p>
          <a:p>
            <a:pPr marL="511175" indent="-285750">
              <a:buFont typeface="Arial" panose="020B0604020202020204" pitchFamily="34" charset="0"/>
              <a:buChar char="•"/>
            </a:pPr>
            <a:r>
              <a:rPr lang="en-US" sz="1600" dirty="0"/>
              <a:t>Date of issue of Tax invoice</a:t>
            </a:r>
          </a:p>
          <a:p>
            <a:pPr marL="511175" indent="-285750">
              <a:buFont typeface="Arial" panose="020B0604020202020204" pitchFamily="34" charset="0"/>
              <a:buChar char="•"/>
            </a:pPr>
            <a:r>
              <a:rPr lang="en-US" sz="1600" dirty="0"/>
              <a:t>Receipt of payment, whichever </a:t>
            </a:r>
            <a:r>
              <a:rPr lang="en-US" sz="1600" dirty="0" smtClean="0"/>
              <a:t>earlier</a:t>
            </a:r>
          </a:p>
          <a:p>
            <a:endParaRPr lang="en-US" sz="1600" b="1" dirty="0" smtClean="0"/>
          </a:p>
          <a:p>
            <a:pPr marL="285750" indent="-285750">
              <a:buFont typeface="Wingdings" panose="05000000000000000000" pitchFamily="2" charset="2"/>
              <a:buChar char="v"/>
            </a:pPr>
            <a:r>
              <a:rPr lang="en-US" sz="1600" b="1" dirty="0" smtClean="0"/>
              <a:t>Receipt </a:t>
            </a:r>
            <a:r>
              <a:rPr lang="en-US" sz="1600" b="1" dirty="0"/>
              <a:t>of goods under reverse charge</a:t>
            </a:r>
          </a:p>
          <a:p>
            <a:pPr marL="511175" indent="-285750">
              <a:buFont typeface="Arial" panose="020B0604020202020204" pitchFamily="34" charset="0"/>
              <a:buChar char="•"/>
            </a:pPr>
            <a:r>
              <a:rPr lang="en-US" sz="1600" dirty="0"/>
              <a:t>Receipt of Goods</a:t>
            </a:r>
          </a:p>
          <a:p>
            <a:pPr marL="511175" indent="-285750">
              <a:buFont typeface="Arial" panose="020B0604020202020204" pitchFamily="34" charset="0"/>
              <a:buChar char="•"/>
            </a:pPr>
            <a:r>
              <a:rPr lang="en-US" sz="1600" dirty="0"/>
              <a:t>Date of payment</a:t>
            </a:r>
          </a:p>
          <a:p>
            <a:pPr marL="511175" indent="-285750">
              <a:buFont typeface="Arial" panose="020B0604020202020204" pitchFamily="34" charset="0"/>
              <a:buChar char="•"/>
            </a:pPr>
            <a:r>
              <a:rPr lang="en-US" sz="1600" dirty="0"/>
              <a:t>30 days from the date of invoice of supplier, whichever </a:t>
            </a:r>
            <a:r>
              <a:rPr lang="en-US" sz="1600" dirty="0" smtClean="0"/>
              <a:t>earlier</a:t>
            </a:r>
          </a:p>
          <a:p>
            <a:endParaRPr lang="en-US" sz="1600" dirty="0"/>
          </a:p>
          <a:p>
            <a:pPr marL="285750" indent="-285750">
              <a:buFont typeface="Wingdings" panose="05000000000000000000" pitchFamily="2" charset="2"/>
              <a:buChar char="v"/>
            </a:pPr>
            <a:r>
              <a:rPr lang="en-US" sz="1600" b="1" dirty="0"/>
              <a:t>Supply of services</a:t>
            </a:r>
          </a:p>
          <a:p>
            <a:pPr marL="511175" indent="-285750">
              <a:buFont typeface="Arial" panose="020B0604020202020204" pitchFamily="34" charset="0"/>
              <a:buChar char="•"/>
            </a:pPr>
            <a:r>
              <a:rPr lang="en-US" sz="1600" dirty="0"/>
              <a:t>Date of issue of Tax invoice</a:t>
            </a:r>
          </a:p>
          <a:p>
            <a:pPr marL="511175" indent="-285750">
              <a:buFont typeface="Arial" panose="020B0604020202020204" pitchFamily="34" charset="0"/>
              <a:buChar char="•"/>
            </a:pPr>
            <a:r>
              <a:rPr lang="en-US" sz="1600" dirty="0"/>
              <a:t>Provision of service</a:t>
            </a:r>
          </a:p>
          <a:p>
            <a:pPr marL="511175" indent="-285750">
              <a:buFont typeface="Arial" panose="020B0604020202020204" pitchFamily="34" charset="0"/>
              <a:buChar char="•"/>
            </a:pPr>
            <a:r>
              <a:rPr lang="en-US" sz="1600" dirty="0"/>
              <a:t>Receipt of payment, whichever </a:t>
            </a:r>
            <a:r>
              <a:rPr lang="en-US" sz="1600" dirty="0" smtClean="0"/>
              <a:t>earlier</a:t>
            </a:r>
          </a:p>
          <a:p>
            <a:endParaRPr lang="en-US" sz="1600" dirty="0"/>
          </a:p>
          <a:p>
            <a:pPr marL="285750" indent="-285750">
              <a:buFont typeface="Wingdings" panose="05000000000000000000" pitchFamily="2" charset="2"/>
              <a:buChar char="v"/>
            </a:pPr>
            <a:r>
              <a:rPr lang="en-US" sz="1600" b="1" dirty="0"/>
              <a:t>Receipt of services under reverse charge</a:t>
            </a:r>
          </a:p>
          <a:p>
            <a:pPr marL="511175" indent="-285750">
              <a:buFont typeface="Arial" panose="020B0604020202020204" pitchFamily="34" charset="0"/>
              <a:buChar char="•"/>
            </a:pPr>
            <a:r>
              <a:rPr lang="en-US" sz="1600" dirty="0"/>
              <a:t>Date of payment</a:t>
            </a:r>
          </a:p>
          <a:p>
            <a:pPr marL="511175" indent="-285750">
              <a:buFont typeface="Arial" panose="020B0604020202020204" pitchFamily="34" charset="0"/>
              <a:buChar char="•"/>
            </a:pPr>
            <a:r>
              <a:rPr lang="en-US" sz="1600" dirty="0"/>
              <a:t>60 days from the date of invoice of supplier, whichever </a:t>
            </a:r>
            <a:r>
              <a:rPr lang="en-US" sz="1600" dirty="0" smtClean="0"/>
              <a:t>earlier</a:t>
            </a:r>
          </a:p>
          <a:p>
            <a:endParaRPr lang="en-US" sz="1600" dirty="0"/>
          </a:p>
          <a:p>
            <a:pPr marL="285750" indent="-285750">
              <a:buFont typeface="Wingdings" panose="05000000000000000000" pitchFamily="2" charset="2"/>
              <a:buChar char="v"/>
            </a:pPr>
            <a:r>
              <a:rPr lang="en-US" sz="1600" b="1" dirty="0"/>
              <a:t>Receipt of services under reverse charge from associated enterprise</a:t>
            </a:r>
          </a:p>
          <a:p>
            <a:pPr marL="511175" indent="-285750">
              <a:buFont typeface="Arial" panose="020B0604020202020204" pitchFamily="34" charset="0"/>
              <a:buChar char="•"/>
            </a:pPr>
            <a:r>
              <a:rPr lang="en-US" sz="1600" dirty="0"/>
              <a:t>Date of payment</a:t>
            </a:r>
          </a:p>
          <a:p>
            <a:pPr marL="511175" indent="-285750">
              <a:buFont typeface="Arial" panose="020B0604020202020204" pitchFamily="34" charset="0"/>
              <a:buChar char="•"/>
            </a:pPr>
            <a:r>
              <a:rPr lang="en-US" sz="1600" dirty="0"/>
              <a:t>Date of entry in books of account of recipient of supply, whichever earlier</a:t>
            </a:r>
          </a:p>
        </p:txBody>
      </p:sp>
    </p:spTree>
    <p:extLst>
      <p:ext uri="{BB962C8B-B14F-4D97-AF65-F5344CB8AC3E}">
        <p14:creationId xmlns:p14="http://schemas.microsoft.com/office/powerpoint/2010/main" val="3536936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Other basic concepts</a:t>
            </a:r>
            <a:endParaRPr lang="en-US" sz="3600" b="1" dirty="0"/>
          </a:p>
        </p:txBody>
      </p:sp>
      <p:sp>
        <p:nvSpPr>
          <p:cNvPr id="4" name="TextBox 3"/>
          <p:cNvSpPr txBox="1"/>
          <p:nvPr/>
        </p:nvSpPr>
        <p:spPr>
          <a:xfrm>
            <a:off x="1882588" y="856357"/>
            <a:ext cx="9923929" cy="550920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smtClean="0"/>
              <a:t>Job-work</a:t>
            </a:r>
          </a:p>
          <a:p>
            <a:pPr marL="285750" indent="-285750">
              <a:buFont typeface="Arial" panose="020B0604020202020204" pitchFamily="34" charset="0"/>
              <a:buChar char="•"/>
            </a:pPr>
            <a:r>
              <a:rPr lang="en-US" sz="1600" dirty="0" smtClean="0"/>
              <a:t>Material </a:t>
            </a:r>
            <a:r>
              <a:rPr lang="en-US" sz="1600" dirty="0"/>
              <a:t>to be sent via Delivery </a:t>
            </a:r>
            <a:r>
              <a:rPr lang="en-US" sz="1600" dirty="0" err="1"/>
              <a:t>challan</a:t>
            </a:r>
            <a:r>
              <a:rPr lang="en-US" sz="1600" dirty="0"/>
              <a:t>(triplicate copies</a:t>
            </a:r>
            <a:r>
              <a:rPr lang="en-US" sz="1600" dirty="0" smtClean="0"/>
              <a:t>)</a:t>
            </a:r>
          </a:p>
          <a:p>
            <a:pPr marL="285750" indent="-285750">
              <a:buFont typeface="Arial" panose="020B0604020202020204" pitchFamily="34" charset="0"/>
              <a:buChar char="•"/>
            </a:pPr>
            <a:r>
              <a:rPr lang="en-US" sz="1600" dirty="0"/>
              <a:t>Inputs and semi finished goods can be sent and should be brought back within one year</a:t>
            </a:r>
            <a:r>
              <a:rPr lang="en-US" sz="1600" dirty="0" smtClean="0"/>
              <a:t>.</a:t>
            </a:r>
          </a:p>
          <a:p>
            <a:pPr marL="285750" indent="-285750">
              <a:buFont typeface="Arial" panose="020B0604020202020204" pitchFamily="34" charset="0"/>
              <a:buChar char="•"/>
            </a:pPr>
            <a:r>
              <a:rPr lang="en-US" sz="1600" dirty="0"/>
              <a:t>Capital goods can be sent for period of </a:t>
            </a:r>
            <a:r>
              <a:rPr lang="en-US" sz="1600" dirty="0" err="1"/>
              <a:t>upto</a:t>
            </a:r>
            <a:r>
              <a:rPr lang="en-US" sz="1600" dirty="0"/>
              <a:t> 3 year. </a:t>
            </a:r>
            <a:r>
              <a:rPr lang="en-US" sz="1600" dirty="0" err="1"/>
              <a:t>Moulds</a:t>
            </a:r>
            <a:r>
              <a:rPr lang="en-US" sz="1600" dirty="0"/>
              <a:t>, Dies, Jigs and fixtures don’t have any timeline</a:t>
            </a:r>
            <a:r>
              <a:rPr lang="en-US" sz="1600" dirty="0" smtClean="0"/>
              <a:t>.</a:t>
            </a:r>
          </a:p>
          <a:p>
            <a:pPr marL="285750" indent="-285750">
              <a:buFont typeface="Arial" panose="020B0604020202020204" pitchFamily="34" charset="0"/>
              <a:buChar char="•"/>
            </a:pPr>
            <a:r>
              <a:rPr lang="en-US" sz="1600" dirty="0"/>
              <a:t>If not </a:t>
            </a:r>
            <a:r>
              <a:rPr lang="en-US" sz="1600" dirty="0" err="1"/>
              <a:t>recd</a:t>
            </a:r>
            <a:r>
              <a:rPr lang="en-US" sz="1600" dirty="0"/>
              <a:t> back within due time then GST applicable and DC will be treated as invoice</a:t>
            </a:r>
            <a:r>
              <a:rPr lang="en-US" sz="1600" dirty="0" smtClean="0"/>
              <a:t>.</a:t>
            </a:r>
          </a:p>
          <a:p>
            <a:pPr marL="285750" indent="-285750">
              <a:buFont typeface="Arial" panose="020B0604020202020204" pitchFamily="34" charset="0"/>
              <a:buChar char="•"/>
            </a:pPr>
            <a:r>
              <a:rPr lang="en-US" sz="1600" dirty="0"/>
              <a:t>Details of </a:t>
            </a:r>
            <a:r>
              <a:rPr lang="en-US" sz="1600" dirty="0" err="1"/>
              <a:t>challans</a:t>
            </a:r>
            <a:r>
              <a:rPr lang="en-US" sz="1600" dirty="0"/>
              <a:t> in respect of which goods dispatched to </a:t>
            </a:r>
            <a:r>
              <a:rPr lang="en-US" sz="1600" dirty="0" err="1"/>
              <a:t>jobworker</a:t>
            </a:r>
            <a:r>
              <a:rPr lang="en-US" sz="1600" dirty="0"/>
              <a:t> or </a:t>
            </a:r>
            <a:r>
              <a:rPr lang="en-US" sz="1600" dirty="0" err="1"/>
              <a:t>recd</a:t>
            </a:r>
            <a:r>
              <a:rPr lang="en-US" sz="1600" dirty="0"/>
              <a:t> from </a:t>
            </a:r>
            <a:r>
              <a:rPr lang="en-US" sz="1600" dirty="0" err="1"/>
              <a:t>jobworker</a:t>
            </a:r>
            <a:r>
              <a:rPr lang="en-US" sz="1600" dirty="0"/>
              <a:t> shall be included in Form GSTR-1</a:t>
            </a:r>
            <a:r>
              <a:rPr lang="en-US" sz="1600" dirty="0" smtClean="0"/>
              <a:t>.</a:t>
            </a:r>
          </a:p>
          <a:p>
            <a:pPr marL="285750" indent="-285750">
              <a:buFont typeface="Arial" panose="020B0604020202020204" pitchFamily="34" charset="0"/>
              <a:buChar char="•"/>
            </a:pPr>
            <a:endParaRPr lang="en-US" sz="1600" dirty="0"/>
          </a:p>
          <a:p>
            <a:r>
              <a:rPr lang="en-US" sz="1600" b="1" dirty="0" smtClean="0"/>
              <a:t>Export</a:t>
            </a:r>
          </a:p>
          <a:p>
            <a:pPr marL="285750" indent="-285750">
              <a:buFont typeface="Arial" panose="020B0604020202020204" pitchFamily="34" charset="0"/>
              <a:buChar char="•"/>
            </a:pPr>
            <a:r>
              <a:rPr lang="en-US" sz="1600" dirty="0" smtClean="0"/>
              <a:t>Export </a:t>
            </a:r>
            <a:r>
              <a:rPr lang="en-US" sz="1600" dirty="0"/>
              <a:t>will be treated as Zero Rate supplies with no tax payable on it. </a:t>
            </a:r>
            <a:endParaRPr lang="en-US" sz="1600" dirty="0" smtClean="0"/>
          </a:p>
          <a:p>
            <a:pPr marL="285750" indent="-285750">
              <a:buFont typeface="Arial" panose="020B0604020202020204" pitchFamily="34" charset="0"/>
              <a:buChar char="•"/>
            </a:pPr>
            <a:r>
              <a:rPr lang="en-US" sz="1600" dirty="0"/>
              <a:t>Credit of input tax is available and refund of it can be claimed. Either pay tax on output and claim refund of IGST or export under bond w/o payment of IGST and claim refund of ITC</a:t>
            </a:r>
            <a:r>
              <a:rPr lang="en-US" sz="1600" dirty="0" smtClean="0"/>
              <a:t>.</a:t>
            </a:r>
          </a:p>
          <a:p>
            <a:pPr marL="285750" indent="-285750">
              <a:buFont typeface="Arial" panose="020B0604020202020204" pitchFamily="34" charset="0"/>
              <a:buChar char="•"/>
            </a:pPr>
            <a:endParaRPr lang="en-US" sz="1600" dirty="0"/>
          </a:p>
          <a:p>
            <a:r>
              <a:rPr lang="en-US" sz="1600" b="1" dirty="0" smtClean="0"/>
              <a:t>Import</a:t>
            </a:r>
            <a:endParaRPr lang="en-US" sz="1600" b="1" dirty="0"/>
          </a:p>
          <a:p>
            <a:pPr marL="285750" indent="-285750">
              <a:buFont typeface="Arial" panose="020B0604020202020204" pitchFamily="34" charset="0"/>
              <a:buChar char="•"/>
            </a:pPr>
            <a:r>
              <a:rPr lang="en-US" sz="1600" dirty="0"/>
              <a:t>Also, includes supplier in </a:t>
            </a:r>
            <a:r>
              <a:rPr lang="en-US" sz="1600" dirty="0" err="1"/>
              <a:t>india</a:t>
            </a:r>
            <a:r>
              <a:rPr lang="en-US" sz="1600" dirty="0"/>
              <a:t>, services provided outside </a:t>
            </a:r>
            <a:r>
              <a:rPr lang="en-US" sz="1600" dirty="0" err="1"/>
              <a:t>india</a:t>
            </a:r>
            <a:r>
              <a:rPr lang="en-US" sz="1600" dirty="0" smtClean="0"/>
              <a:t>.</a:t>
            </a:r>
          </a:p>
          <a:p>
            <a:pPr marL="285750" indent="-285750">
              <a:buFont typeface="Arial" panose="020B0604020202020204" pitchFamily="34" charset="0"/>
              <a:buChar char="•"/>
            </a:pPr>
            <a:r>
              <a:rPr lang="en-US" sz="1600" dirty="0"/>
              <a:t>Duty = IGST +Basic custom </a:t>
            </a:r>
            <a:r>
              <a:rPr lang="en-US" sz="1600" dirty="0" smtClean="0"/>
              <a:t>duty</a:t>
            </a:r>
          </a:p>
          <a:p>
            <a:pPr marL="285750" indent="-285750">
              <a:buFont typeface="Arial" panose="020B0604020202020204" pitchFamily="34" charset="0"/>
              <a:buChar char="•"/>
            </a:pPr>
            <a:endParaRPr lang="en-US" sz="1600" dirty="0"/>
          </a:p>
          <a:p>
            <a:r>
              <a:rPr lang="en-US" sz="1600" b="1" dirty="0"/>
              <a:t>Sale </a:t>
            </a:r>
            <a:r>
              <a:rPr lang="en-US" sz="1600" b="1" dirty="0" smtClean="0"/>
              <a:t>Return</a:t>
            </a:r>
            <a:endParaRPr lang="en-US" sz="1600" b="1" dirty="0"/>
          </a:p>
          <a:p>
            <a:pPr marL="285750" indent="-285750">
              <a:buFont typeface="Arial" panose="020B0604020202020204" pitchFamily="34" charset="0"/>
              <a:buChar char="•"/>
            </a:pPr>
            <a:r>
              <a:rPr lang="en-US" sz="1600" dirty="0"/>
              <a:t>Credit note in case of return of goods to be issued not later then Sep following end of the year or date of filling of annual return, whichever is earlier</a:t>
            </a:r>
            <a:r>
              <a:rPr lang="en-US" sz="1600" dirty="0" smtClean="0"/>
              <a: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4484555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Other basic concepts…</a:t>
            </a:r>
            <a:endParaRPr lang="en-US" sz="3600" b="1" dirty="0"/>
          </a:p>
        </p:txBody>
      </p:sp>
      <p:sp>
        <p:nvSpPr>
          <p:cNvPr id="4" name="TextBox 3"/>
          <p:cNvSpPr txBox="1"/>
          <p:nvPr/>
        </p:nvSpPr>
        <p:spPr>
          <a:xfrm>
            <a:off x="1976717" y="1021976"/>
            <a:ext cx="9520518" cy="550920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smtClean="0"/>
              <a:t>Input </a:t>
            </a:r>
            <a:r>
              <a:rPr lang="en-US" sz="1600" b="1" dirty="0"/>
              <a:t>tax </a:t>
            </a:r>
            <a:r>
              <a:rPr lang="en-US" sz="1600" b="1" dirty="0" smtClean="0"/>
              <a:t>credit</a:t>
            </a:r>
          </a:p>
          <a:p>
            <a:endParaRPr lang="en-US" sz="1600" b="1" dirty="0"/>
          </a:p>
          <a:p>
            <a:pPr marL="285750" indent="-285750">
              <a:buFont typeface="Arial" panose="020B0604020202020204" pitchFamily="34" charset="0"/>
              <a:buChar char="•"/>
            </a:pPr>
            <a:r>
              <a:rPr lang="en-US" sz="1600" dirty="0"/>
              <a:t>No ITC of inputs used in construction of office and factory building, Rent a cab, health services, cosmetics and plastic surgery and leave travel, food &amp; beverages and beauty treatment</a:t>
            </a:r>
            <a:r>
              <a:rPr lang="en-US" sz="1600" dirty="0" smtClean="0"/>
              <a:t>.</a:t>
            </a:r>
          </a:p>
          <a:p>
            <a:pPr marL="860425" indent="-285750">
              <a:buFont typeface="Wingdings" panose="05000000000000000000" pitchFamily="2" charset="2"/>
              <a:buChar char="ü"/>
            </a:pPr>
            <a:r>
              <a:rPr lang="en-US" sz="1600" dirty="0"/>
              <a:t>SGST -SGST then </a:t>
            </a:r>
            <a:r>
              <a:rPr lang="en-US" sz="1600" dirty="0" smtClean="0"/>
              <a:t>IGST-</a:t>
            </a:r>
          </a:p>
          <a:p>
            <a:pPr marL="860425" indent="-285750">
              <a:buFont typeface="Wingdings" panose="05000000000000000000" pitchFamily="2" charset="2"/>
              <a:buChar char="ü"/>
            </a:pPr>
            <a:r>
              <a:rPr lang="en-US" sz="1600" dirty="0"/>
              <a:t>CGST -CGST then </a:t>
            </a:r>
            <a:r>
              <a:rPr lang="en-US" sz="1600" dirty="0" smtClean="0"/>
              <a:t>IGST</a:t>
            </a:r>
          </a:p>
          <a:p>
            <a:pPr marL="860425" indent="-285750">
              <a:buFont typeface="Wingdings" panose="05000000000000000000" pitchFamily="2" charset="2"/>
              <a:buChar char="ü"/>
            </a:pPr>
            <a:r>
              <a:rPr lang="en-US" sz="1600" dirty="0"/>
              <a:t>IGST - IGST then CGST and SGST</a:t>
            </a:r>
            <a:endParaRPr lang="en-US" sz="1600" dirty="0" smtClean="0"/>
          </a:p>
          <a:p>
            <a:pPr marL="285750" indent="-285750">
              <a:buFont typeface="Arial" panose="020B0604020202020204" pitchFamily="34" charset="0"/>
              <a:buChar char="•"/>
            </a:pPr>
            <a:r>
              <a:rPr lang="en-US" sz="1600" dirty="0"/>
              <a:t>Credit of input tax is available and refund of it can be claimed. Either pay tax on output and claim refund of IGST or export under bond w/o payment of IGST and claim refund of ITC</a:t>
            </a:r>
            <a:r>
              <a:rPr lang="en-US" sz="1600" dirty="0" smtClean="0"/>
              <a:t>.</a:t>
            </a:r>
          </a:p>
          <a:p>
            <a:pPr marL="285750" indent="-285750">
              <a:buFont typeface="Arial" panose="020B0604020202020204" pitchFamily="34" charset="0"/>
              <a:buChar char="•"/>
            </a:pPr>
            <a:endParaRPr lang="en-US" sz="1600" dirty="0"/>
          </a:p>
          <a:p>
            <a:r>
              <a:rPr lang="en-US" sz="1600" b="1" dirty="0"/>
              <a:t>Condition for taking ITC</a:t>
            </a:r>
            <a:r>
              <a:rPr lang="en-US" sz="1600" b="1" dirty="0" smtClean="0"/>
              <a:t>:-</a:t>
            </a:r>
          </a:p>
          <a:p>
            <a:pPr marL="285750" indent="-285750">
              <a:buFont typeface="Arial" panose="020B0604020202020204" pitchFamily="34" charset="0"/>
              <a:buChar char="•"/>
            </a:pPr>
            <a:r>
              <a:rPr lang="en-US" sz="1600" dirty="0"/>
              <a:t>Possession of a tax invoice or debit note or document evidencing </a:t>
            </a:r>
            <a:r>
              <a:rPr lang="en-US" sz="1600" dirty="0" smtClean="0"/>
              <a:t>payment</a:t>
            </a:r>
          </a:p>
          <a:p>
            <a:pPr marL="285750" indent="-285750">
              <a:buFont typeface="Arial" panose="020B0604020202020204" pitchFamily="34" charset="0"/>
              <a:buChar char="•"/>
            </a:pPr>
            <a:r>
              <a:rPr lang="en-US" sz="1600" dirty="0"/>
              <a:t>Receipt of goods and/or </a:t>
            </a:r>
            <a:r>
              <a:rPr lang="en-US" sz="1600" dirty="0" smtClean="0"/>
              <a:t>services</a:t>
            </a:r>
          </a:p>
          <a:p>
            <a:pPr marL="285750" indent="-285750">
              <a:buFont typeface="Arial" panose="020B0604020202020204" pitchFamily="34" charset="0"/>
              <a:buChar char="•"/>
            </a:pPr>
            <a:r>
              <a:rPr lang="en-US" sz="1600" dirty="0"/>
              <a:t>Goods delivered by supplier to other person on the direction of registered person(agency </a:t>
            </a:r>
            <a:r>
              <a:rPr lang="en-US" sz="1600" dirty="0" err="1"/>
              <a:t>realtionship</a:t>
            </a:r>
            <a:r>
              <a:rPr lang="en-US" sz="1600" dirty="0"/>
              <a:t>) against a document of transfer of title of goods</a:t>
            </a:r>
            <a:r>
              <a:rPr lang="en-US" sz="1600" dirty="0" smtClean="0"/>
              <a:t>.</a:t>
            </a:r>
          </a:p>
          <a:p>
            <a:pPr marL="285750" indent="-285750">
              <a:buFont typeface="Arial" panose="020B0604020202020204" pitchFamily="34" charset="0"/>
              <a:buChar char="•"/>
            </a:pPr>
            <a:r>
              <a:rPr lang="en-US" sz="1600" dirty="0"/>
              <a:t>Furnishing of a </a:t>
            </a:r>
            <a:r>
              <a:rPr lang="en-US" sz="1600" dirty="0" smtClean="0"/>
              <a:t>return</a:t>
            </a:r>
          </a:p>
          <a:p>
            <a:pPr marL="285750" indent="-285750">
              <a:buFont typeface="Arial" panose="020B0604020202020204" pitchFamily="34" charset="0"/>
              <a:buChar char="•"/>
            </a:pPr>
            <a:r>
              <a:rPr lang="en-US" sz="1600" dirty="0"/>
              <a:t>Where goods are received in lots or installments ITC will be allowed to be availed when the last lot or installment is received</a:t>
            </a:r>
            <a:r>
              <a:rPr lang="en-US" sz="1600" dirty="0" smtClean="0"/>
              <a:t>.</a:t>
            </a:r>
          </a:p>
          <a:p>
            <a:pPr marL="285750" indent="-285750">
              <a:buFont typeface="Arial" panose="020B0604020202020204" pitchFamily="34" charset="0"/>
              <a:buChar char="•"/>
            </a:pPr>
            <a:r>
              <a:rPr lang="en-US" sz="1600" dirty="0"/>
              <a:t>If payment for the purchase made/services received is not made in 180 days of invoice, ITC already claimed </a:t>
            </a:r>
            <a:r>
              <a:rPr lang="en-US" sz="1600" dirty="0" err="1"/>
              <a:t>wil</a:t>
            </a:r>
            <a:r>
              <a:rPr lang="en-US" sz="1600" dirty="0"/>
              <a:t> be added to the Output liability and interest on it is payable from date of </a:t>
            </a:r>
            <a:r>
              <a:rPr lang="en-US" sz="1600" dirty="0" err="1"/>
              <a:t>takinig</a:t>
            </a:r>
            <a:r>
              <a:rPr lang="en-US" sz="1600" dirty="0"/>
              <a:t> input credit. However credit can further be claimed if payment of it is made by September following the end of year</a:t>
            </a:r>
            <a:r>
              <a:rPr lang="en-US" sz="1600" dirty="0" smtClean="0"/>
              <a:t>.</a:t>
            </a: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2980480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76717" y="1021976"/>
            <a:ext cx="9520518" cy="539496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endParaRPr lang="en-US" sz="1600" dirty="0"/>
          </a:p>
          <a:p>
            <a:r>
              <a:rPr lang="en-US" sz="1600" b="1" dirty="0"/>
              <a:t>Condition for taking </a:t>
            </a:r>
            <a:r>
              <a:rPr lang="en-US" sz="1600" b="1" dirty="0" smtClean="0"/>
              <a:t>ITC…..</a:t>
            </a:r>
          </a:p>
          <a:p>
            <a:endParaRPr lang="en-US" sz="1600" b="1" dirty="0" smtClean="0"/>
          </a:p>
          <a:p>
            <a:pPr marL="285750" indent="-285750">
              <a:buFont typeface="Arial" panose="020B0604020202020204" pitchFamily="34" charset="0"/>
              <a:buChar char="•"/>
            </a:pPr>
            <a:r>
              <a:rPr lang="en-US" sz="1600" dirty="0"/>
              <a:t>No ITC will be allowed if depreciation have been claimed on tax component of a capital </a:t>
            </a:r>
            <a:r>
              <a:rPr lang="en-US" sz="1600" dirty="0" smtClean="0"/>
              <a:t>good</a:t>
            </a:r>
          </a:p>
          <a:p>
            <a:pPr marL="285750" indent="-285750">
              <a:buFont typeface="Arial" panose="020B0604020202020204" pitchFamily="34" charset="0"/>
              <a:buChar char="•"/>
            </a:pPr>
            <a:r>
              <a:rPr lang="en-US" sz="1600" dirty="0"/>
              <a:t>If invoice or debit note is received after the due date of filing return for September of next financial year or filing annual return, whichever later, No ITC will be allowed.</a:t>
            </a:r>
            <a:endParaRPr lang="en-US" sz="1600" dirty="0" smtClean="0"/>
          </a:p>
          <a:p>
            <a:pPr marL="285750" indent="-285750">
              <a:buFont typeface="Arial" panose="020B0604020202020204" pitchFamily="34" charset="0"/>
              <a:buChar char="•"/>
            </a:pPr>
            <a:r>
              <a:rPr lang="en-US" sz="1600" dirty="0"/>
              <a:t>Common credit of ITC used commonly for exempt and taxable supplies or business and non-business activity, credit will be allowed according to the rules prescribed</a:t>
            </a:r>
            <a:r>
              <a:rPr lang="en-US" sz="1600" dirty="0" smtClean="0"/>
              <a:t>.</a:t>
            </a:r>
          </a:p>
          <a:p>
            <a:pPr marL="285750" indent="-285750">
              <a:buFont typeface="Arial" panose="020B0604020202020204" pitchFamily="34" charset="0"/>
              <a:buChar char="•"/>
            </a:pPr>
            <a:r>
              <a:rPr lang="en-US" sz="1600" dirty="0"/>
              <a:t>ITC is available only if supplier/service provider has paid tax in full to government</a:t>
            </a:r>
            <a:r>
              <a:rPr lang="en-US" sz="1600" dirty="0" smtClean="0"/>
              <a: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r>
              <a:rPr lang="en-US" sz="1600" b="1" dirty="0"/>
              <a:t>Credit not available:</a:t>
            </a:r>
            <a:endParaRPr lang="en-US" sz="1600" b="1" dirty="0" smtClean="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a:t>Credit of motor </a:t>
            </a:r>
            <a:r>
              <a:rPr lang="en-US" sz="1600" dirty="0" err="1"/>
              <a:t>vehcile</a:t>
            </a:r>
            <a:r>
              <a:rPr lang="en-US" sz="1600" dirty="0"/>
              <a:t> except if used for further supply, transportation of passenger or goods</a:t>
            </a:r>
            <a:r>
              <a:rPr lang="en-US" sz="1600" dirty="0" smtClean="0"/>
              <a:t>.</a:t>
            </a:r>
          </a:p>
          <a:p>
            <a:pPr marL="285750" indent="-285750">
              <a:buFont typeface="Arial" panose="020B0604020202020204" pitchFamily="34" charset="0"/>
              <a:buChar char="•"/>
            </a:pPr>
            <a:r>
              <a:rPr lang="en-US" sz="1600" dirty="0"/>
              <a:t>Food and beverages, outdoor catering, beauty treatment, health services, cosmetic and plastic </a:t>
            </a:r>
            <a:r>
              <a:rPr lang="en-US" sz="1600" dirty="0" smtClean="0"/>
              <a:t>surgery</a:t>
            </a:r>
          </a:p>
          <a:p>
            <a:pPr marL="285750" indent="-285750">
              <a:buFont typeface="Arial" panose="020B0604020202020204" pitchFamily="34" charset="0"/>
              <a:buChar char="•"/>
            </a:pPr>
            <a:r>
              <a:rPr lang="en-US" sz="1600" dirty="0"/>
              <a:t>Sale of membership in a club, health, fitness </a:t>
            </a:r>
            <a:r>
              <a:rPr lang="en-US" sz="1600" dirty="0" err="1"/>
              <a:t>centre</a:t>
            </a:r>
            <a:r>
              <a:rPr lang="en-US" sz="1600" dirty="0" smtClean="0"/>
              <a:t>.</a:t>
            </a:r>
          </a:p>
          <a:p>
            <a:pPr marL="285750" indent="-285750">
              <a:buFont typeface="Arial" panose="020B0604020202020204" pitchFamily="34" charset="0"/>
              <a:buChar char="•"/>
            </a:pPr>
            <a:r>
              <a:rPr lang="en-US" sz="1600" dirty="0"/>
              <a:t>Rent-a-cab, health insurance and life insurance except Government makes it obligatory for employers to provide it to its </a:t>
            </a:r>
            <a:r>
              <a:rPr lang="en-US" sz="1600" dirty="0" smtClean="0"/>
              <a:t>employees</a:t>
            </a:r>
          </a:p>
          <a:p>
            <a:pPr marL="285750" indent="-285750">
              <a:buFont typeface="Arial" panose="020B0604020202020204" pitchFamily="34" charset="0"/>
              <a:buChar char="•"/>
            </a:pPr>
            <a:r>
              <a:rPr lang="en-US" sz="1600" dirty="0"/>
              <a:t>Travel benefits extended to employees on vacation such as leave or home travel concession</a:t>
            </a:r>
            <a:r>
              <a:rPr lang="en-US" sz="1600" dirty="0" smtClean="0"/>
              <a:t>.</a:t>
            </a:r>
          </a:p>
          <a:p>
            <a:pPr marL="285750" indent="-285750">
              <a:buFont typeface="Arial" panose="020B0604020202020204" pitchFamily="34" charset="0"/>
              <a:buChar char="•"/>
            </a:pPr>
            <a:r>
              <a:rPr lang="en-US" sz="1600" dirty="0"/>
              <a:t>Works contract service for construction of an immovable property (except plant &amp; machinery, or for providing further supply of works contract service</a:t>
            </a:r>
            <a:r>
              <a:rPr lang="en-US" sz="1600" dirty="0" smtClean="0"/>
              <a:t>)</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endParaRPr lang="en-US" sz="1600" dirty="0"/>
          </a:p>
        </p:txBody>
      </p:sp>
      <p:sp>
        <p:nvSpPr>
          <p:cNvPr id="4" name="Rectangle 3"/>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Other basic concepts…</a:t>
            </a:r>
            <a:endParaRPr lang="en-US" sz="3600" b="1" dirty="0"/>
          </a:p>
        </p:txBody>
      </p:sp>
    </p:spTree>
    <p:extLst>
      <p:ext uri="{BB962C8B-B14F-4D97-AF65-F5344CB8AC3E}">
        <p14:creationId xmlns:p14="http://schemas.microsoft.com/office/powerpoint/2010/main" val="2659690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Other basic concepts…</a:t>
            </a:r>
            <a:endParaRPr lang="en-US" sz="3600" b="1" dirty="0"/>
          </a:p>
        </p:txBody>
      </p:sp>
      <p:sp>
        <p:nvSpPr>
          <p:cNvPr id="4" name="TextBox 3"/>
          <p:cNvSpPr txBox="1"/>
          <p:nvPr/>
        </p:nvSpPr>
        <p:spPr>
          <a:xfrm>
            <a:off x="1976717" y="1021976"/>
            <a:ext cx="9520518" cy="5509200"/>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Credit not </a:t>
            </a:r>
            <a:r>
              <a:rPr lang="en-US" sz="1600" b="1" dirty="0" smtClean="0"/>
              <a:t>available……</a:t>
            </a:r>
          </a:p>
          <a:p>
            <a:pPr marL="285750" indent="-285750">
              <a:buFont typeface="Arial" panose="020B0604020202020204" pitchFamily="34" charset="0"/>
              <a:buChar char="•"/>
            </a:pPr>
            <a:endParaRPr lang="en-US" sz="1600" dirty="0" smtClean="0"/>
          </a:p>
          <a:p>
            <a:pPr marL="285750" indent="-285750">
              <a:buFont typeface="Arial" panose="020B0604020202020204" pitchFamily="34" charset="0"/>
              <a:buChar char="•"/>
            </a:pPr>
            <a:r>
              <a:rPr lang="en-US" sz="1600" dirty="0" smtClean="0"/>
              <a:t>Goods </a:t>
            </a:r>
            <a:r>
              <a:rPr lang="en-US" sz="1600" dirty="0"/>
              <a:t>and/or services for construction of an immovable property whether to be used for personal or business </a:t>
            </a:r>
            <a:r>
              <a:rPr lang="en-US" sz="1600" dirty="0" smtClean="0"/>
              <a:t>use</a:t>
            </a:r>
          </a:p>
          <a:p>
            <a:pPr marL="285750" indent="-285750">
              <a:buFont typeface="Arial" panose="020B0604020202020204" pitchFamily="34" charset="0"/>
              <a:buChar char="•"/>
            </a:pPr>
            <a:r>
              <a:rPr lang="en-US" sz="1600" dirty="0"/>
              <a:t>Goods and/or services where tax have been paid under composition </a:t>
            </a:r>
            <a:r>
              <a:rPr lang="en-US" sz="1600" dirty="0" smtClean="0"/>
              <a:t>scheme</a:t>
            </a:r>
          </a:p>
          <a:p>
            <a:pPr marL="285750" indent="-285750">
              <a:buFont typeface="Arial" panose="020B0604020202020204" pitchFamily="34" charset="0"/>
              <a:buChar char="•"/>
            </a:pPr>
            <a:r>
              <a:rPr lang="en-US" sz="1600" dirty="0"/>
              <a:t>Goods lost, stolen, destroyed, written off or disposed of by way of gift or free samples. However, no credit reversal is required if provision created</a:t>
            </a:r>
            <a:r>
              <a:rPr lang="en-US" sz="1600" dirty="0" smtClean="0"/>
              <a:t>.</a:t>
            </a:r>
          </a:p>
          <a:p>
            <a:pPr marL="285750" indent="-285750">
              <a:buFont typeface="Arial" panose="020B0604020202020204" pitchFamily="34" charset="0"/>
              <a:buChar char="•"/>
            </a:pPr>
            <a:r>
              <a:rPr lang="en-US" sz="1600" dirty="0"/>
              <a:t>ITC will not be available in the case of any tax paid due to non payment or short tax payment, excessive refund or ITC utilized or availed by the reason of fraud</a:t>
            </a:r>
            <a:r>
              <a:rPr lang="en-US" sz="1600" dirty="0" smtClean="0"/>
              <a: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But if the goods and/or services are taken to deliver the same category of services or as a part of a composite supply, credit will be available</a:t>
            </a:r>
            <a:r>
              <a:rPr lang="en-US" sz="1600" dirty="0" smtClean="0"/>
              <a:t>.</a:t>
            </a:r>
          </a:p>
          <a:p>
            <a:pPr marL="285750" indent="-285750">
              <a:buFont typeface="Arial" panose="020B0604020202020204" pitchFamily="34" charset="0"/>
              <a:buChar char="•"/>
            </a:pPr>
            <a:r>
              <a:rPr lang="en-US" sz="1600" dirty="0">
                <a:solidFill>
                  <a:schemeClr val="accent2"/>
                </a:solidFill>
              </a:rPr>
              <a:t>No ITC of supply of goods/services after 1 year from date of invoice.</a:t>
            </a:r>
          </a:p>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endParaRPr lang="en-US" sz="1600" dirty="0" smtClean="0"/>
          </a:p>
          <a:p>
            <a:endParaRPr lang="en-US" sz="1600" dirty="0" smtClean="0"/>
          </a:p>
          <a:p>
            <a:endParaRPr lang="en-US" sz="1600" dirty="0"/>
          </a:p>
        </p:txBody>
      </p:sp>
    </p:spTree>
    <p:extLst>
      <p:ext uri="{BB962C8B-B14F-4D97-AF65-F5344CB8AC3E}">
        <p14:creationId xmlns:p14="http://schemas.microsoft.com/office/powerpoint/2010/main" val="1316766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Other basic concepts…</a:t>
            </a:r>
            <a:endParaRPr lang="en-US" sz="3600" b="1" dirty="0"/>
          </a:p>
        </p:txBody>
      </p:sp>
      <p:sp>
        <p:nvSpPr>
          <p:cNvPr id="4" name="TextBox 3"/>
          <p:cNvSpPr txBox="1"/>
          <p:nvPr/>
        </p:nvSpPr>
        <p:spPr>
          <a:xfrm>
            <a:off x="1976717" y="1021976"/>
            <a:ext cx="9520518" cy="5016758"/>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b="1" dirty="0"/>
              <a:t>Credit/Debit </a:t>
            </a:r>
            <a:r>
              <a:rPr lang="en-US" sz="1600" b="1" dirty="0" smtClean="0"/>
              <a:t>Note</a:t>
            </a:r>
          </a:p>
          <a:p>
            <a:endParaRPr lang="en-US" sz="1600" dirty="0" smtClean="0"/>
          </a:p>
          <a:p>
            <a:pPr marL="285750" indent="-285750">
              <a:buFont typeface="Arial" panose="020B0604020202020204" pitchFamily="34" charset="0"/>
              <a:buChar char="•"/>
            </a:pPr>
            <a:r>
              <a:rPr lang="en-US" sz="1600" dirty="0"/>
              <a:t>Credit note for decrease in taxable value or sales return or defective goods. Debit Note for increase in taxable value.</a:t>
            </a:r>
            <a:endParaRPr lang="en-US" sz="1600" dirty="0" smtClean="0"/>
          </a:p>
          <a:p>
            <a:pPr marL="285750" indent="-285750">
              <a:buFont typeface="Arial" panose="020B0604020202020204" pitchFamily="34" charset="0"/>
              <a:buChar char="•"/>
            </a:pPr>
            <a:r>
              <a:rPr lang="en-US" sz="1600" dirty="0"/>
              <a:t>Debit/Credit notes to be issued by supplier.</a:t>
            </a:r>
            <a:endParaRPr lang="en-US" sz="1600" dirty="0" smtClean="0"/>
          </a:p>
          <a:p>
            <a:pPr marL="285750" indent="-285750">
              <a:buFont typeface="Arial" panose="020B0604020202020204" pitchFamily="34" charset="0"/>
              <a:buChar char="•"/>
            </a:pPr>
            <a:r>
              <a:rPr lang="en-US" sz="1600" dirty="0"/>
              <a:t>One credit/debit note for one employee. Credit note should contain details of invoice to which it pertains. </a:t>
            </a:r>
            <a:endParaRPr lang="en-US" sz="1600" dirty="0" smtClean="0"/>
          </a:p>
          <a:p>
            <a:pPr marL="285750" indent="-285750">
              <a:buFont typeface="Arial" panose="020B0604020202020204" pitchFamily="34" charset="0"/>
              <a:buChar char="•"/>
            </a:pPr>
            <a:r>
              <a:rPr lang="en-US" sz="1600" dirty="0"/>
              <a:t>Credit/Debit note to be issued before September following the end of the year in which such supply was made, or the date of filing of the relevant annual return, whichever is earlier</a:t>
            </a:r>
            <a:r>
              <a:rPr lang="en-US" sz="1600" dirty="0" smtClean="0"/>
              <a:t>.</a:t>
            </a:r>
          </a:p>
          <a:p>
            <a:pPr marL="285750" indent="-285750">
              <a:buFont typeface="Arial" panose="020B0604020202020204" pitchFamily="34" charset="0"/>
              <a:buChar char="•"/>
            </a:pPr>
            <a:r>
              <a:rPr lang="en-US" sz="1600" dirty="0"/>
              <a:t>Input tax credit to be reversed by </a:t>
            </a:r>
            <a:r>
              <a:rPr lang="en-US" sz="1600" dirty="0" err="1"/>
              <a:t>recepient</a:t>
            </a:r>
            <a:r>
              <a:rPr lang="en-US" sz="1600" dirty="0"/>
              <a:t> also as is attributable to reduction in taxable value.</a:t>
            </a:r>
            <a:endParaRPr lang="en-US" sz="1600" dirty="0" smtClean="0"/>
          </a:p>
          <a:p>
            <a:pPr marL="285750" indent="-285750">
              <a:buFont typeface="Arial" panose="020B0604020202020204" pitchFamily="34" charset="0"/>
              <a:buChar char="•"/>
            </a:pPr>
            <a:endParaRPr lang="en-US" sz="1600" dirty="0"/>
          </a:p>
          <a:p>
            <a:r>
              <a:rPr lang="en-US" sz="1600" b="1" dirty="0"/>
              <a:t>Input service distributor</a:t>
            </a:r>
          </a:p>
          <a:p>
            <a:pPr marL="285750" indent="-285750">
              <a:buFont typeface="Arial" panose="020B0604020202020204" pitchFamily="34" charset="0"/>
              <a:buChar char="•"/>
            </a:pPr>
            <a:r>
              <a:rPr lang="en-US" sz="1600" dirty="0"/>
              <a:t>Input services availed in </a:t>
            </a:r>
            <a:r>
              <a:rPr lang="en-US" sz="1600" dirty="0" err="1"/>
              <a:t>headoffice</a:t>
            </a:r>
            <a:r>
              <a:rPr lang="en-US" sz="1600" dirty="0"/>
              <a:t> or depots </a:t>
            </a:r>
            <a:r>
              <a:rPr lang="en-US" sz="1600" dirty="0" err="1"/>
              <a:t>pr</a:t>
            </a:r>
            <a:r>
              <a:rPr lang="en-US" sz="1600" dirty="0"/>
              <a:t> regional offices can </a:t>
            </a:r>
            <a:r>
              <a:rPr lang="en-US" sz="1600" dirty="0" err="1"/>
              <a:t>ve</a:t>
            </a:r>
            <a:r>
              <a:rPr lang="en-US" sz="1600" dirty="0"/>
              <a:t> availed at other places through mechanism of "Input Service Distributor</a:t>
            </a:r>
            <a:r>
              <a:rPr lang="en-US" sz="1600" dirty="0" smtClean="0"/>
              <a:t>".</a:t>
            </a:r>
          </a:p>
          <a:p>
            <a:pPr marL="285750" indent="-285750">
              <a:buFont typeface="Arial" panose="020B0604020202020204" pitchFamily="34" charset="0"/>
              <a:buChar char="•"/>
            </a:pPr>
            <a:r>
              <a:rPr lang="en-US" sz="1600" dirty="0"/>
              <a:t>Return filing in form </a:t>
            </a:r>
            <a:r>
              <a:rPr lang="en-US" sz="1600" dirty="0" smtClean="0"/>
              <a:t>GSTR-6.</a:t>
            </a:r>
          </a:p>
          <a:p>
            <a:pPr marL="285750" indent="-285750">
              <a:buFont typeface="Arial" panose="020B0604020202020204" pitchFamily="34" charset="0"/>
              <a:buChar char="•"/>
            </a:pPr>
            <a:r>
              <a:rPr lang="en-US" sz="1600" dirty="0"/>
              <a:t>Distribution of credit on basis of </a:t>
            </a:r>
            <a:r>
              <a:rPr lang="en-US" sz="1600" dirty="0" smtClean="0"/>
              <a:t>turnover</a:t>
            </a:r>
          </a:p>
          <a:p>
            <a:pPr marL="285750" indent="-285750">
              <a:buFont typeface="Arial" panose="020B0604020202020204" pitchFamily="34" charset="0"/>
              <a:buChar char="•"/>
            </a:pPr>
            <a:r>
              <a:rPr lang="en-US" sz="1600" dirty="0"/>
              <a:t>Invoice of same will be issued</a:t>
            </a:r>
            <a:r>
              <a:rPr lang="en-US" sz="1600" dirty="0" smtClean="0"/>
              <a:t>.</a:t>
            </a:r>
          </a:p>
          <a:p>
            <a:pPr marL="285750" indent="-285750">
              <a:buFont typeface="Arial" panose="020B0604020202020204" pitchFamily="34" charset="0"/>
              <a:buChar char="•"/>
            </a:pPr>
            <a:r>
              <a:rPr lang="en-US" sz="1600" dirty="0"/>
              <a:t>If credit is reduced by credit note, such reduction will also be distributed on same basis.</a:t>
            </a:r>
            <a:endParaRPr lang="en-US" sz="1600" dirty="0" smtClean="0"/>
          </a:p>
          <a:p>
            <a:endParaRPr lang="en-US" sz="1600" dirty="0" smtClean="0"/>
          </a:p>
          <a:p>
            <a:endParaRPr lang="en-US" sz="1600" dirty="0" smtClean="0"/>
          </a:p>
          <a:p>
            <a:endParaRPr lang="en-US" sz="1600" dirty="0"/>
          </a:p>
        </p:txBody>
      </p:sp>
    </p:spTree>
    <p:extLst>
      <p:ext uri="{BB962C8B-B14F-4D97-AF65-F5344CB8AC3E}">
        <p14:creationId xmlns:p14="http://schemas.microsoft.com/office/powerpoint/2010/main" val="3659824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89603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4948081"/>
            <a:ext cx="8511988" cy="769441"/>
          </a:xfrm>
          <a:prstGeom prst="rect">
            <a:avLst/>
          </a:prstGeom>
          <a:solidFill>
            <a:schemeClr val="bg1">
              <a:lumMod val="50000"/>
            </a:schemeClr>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4400" dirty="0" smtClean="0">
                <a:solidFill>
                  <a:schemeClr val="bg1"/>
                </a:solidFill>
              </a:rPr>
              <a:t>Transitional Provisions</a:t>
            </a:r>
            <a:endParaRPr lang="en-US" sz="4400" dirty="0">
              <a:solidFill>
                <a:schemeClr val="bg1"/>
              </a:solidFill>
            </a:endParaRPr>
          </a:p>
        </p:txBody>
      </p:sp>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val="0"/>
              </a:ext>
            </a:extLst>
          </a:blip>
          <a:srcRect r="9007"/>
          <a:stretch/>
        </p:blipFill>
        <p:spPr>
          <a:xfrm>
            <a:off x="0" y="0"/>
            <a:ext cx="12192000" cy="4049220"/>
          </a:xfrm>
          <a:prstGeom prst="rect">
            <a:avLst/>
          </a:prstGeom>
        </p:spPr>
      </p:pic>
    </p:spTree>
    <p:extLst>
      <p:ext uri="{BB962C8B-B14F-4D97-AF65-F5344CB8AC3E}">
        <p14:creationId xmlns:p14="http://schemas.microsoft.com/office/powerpoint/2010/main" val="23323129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24635" y="1277470"/>
            <a:ext cx="9103659" cy="4616648"/>
          </a:xfrm>
          <a:prstGeom prst="rect">
            <a:avLst/>
          </a:prstGeom>
          <a:noFill/>
        </p:spPr>
        <p:txBody>
          <a:bodyPr wrap="square" rtlCol="0">
            <a:spAutoFit/>
          </a:bodyPr>
          <a:lstStyle/>
          <a:p>
            <a:pPr marL="342900" indent="-342900">
              <a:buFont typeface="+mj-lt"/>
              <a:buAutoNum type="arabicPeriod"/>
            </a:pPr>
            <a:r>
              <a:rPr lang="en-US" sz="1400" b="1" dirty="0" smtClean="0">
                <a:latin typeface="Arial" panose="020B0604020202020204" pitchFamily="34" charset="0"/>
                <a:ea typeface="Verdana" panose="020B0604030504040204" pitchFamily="34" charset="0"/>
                <a:cs typeface="Arial" panose="020B0604020202020204" pitchFamily="34" charset="0"/>
              </a:rPr>
              <a:t>Credit already availed in return</a:t>
            </a:r>
          </a:p>
          <a:p>
            <a:endParaRPr lang="en-US" sz="1400" b="1" dirty="0" smtClean="0">
              <a:latin typeface="Arial" panose="020B0604020202020204" pitchFamily="34" charset="0"/>
              <a:ea typeface="Verdana" panose="020B0604030504040204" pitchFamily="34" charset="0"/>
              <a:cs typeface="Arial" panose="020B0604020202020204" pitchFamily="34" charset="0"/>
            </a:endParaRP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Cenvat credit balance as per return on June 30, 2017 can be carried forward as CGST Credit.</a:t>
            </a:r>
          </a:p>
          <a:p>
            <a:pPr marL="285750" indent="-285750">
              <a:buFont typeface="Arial" panose="020B0604020202020204" pitchFamily="34" charset="0"/>
              <a:buChar char="•"/>
            </a:pPr>
            <a:r>
              <a:rPr lang="en-US" sz="1400" dirty="0" err="1" smtClean="0">
                <a:latin typeface="Arial" panose="020B0604020202020204" pitchFamily="34" charset="0"/>
                <a:ea typeface="Verdana" panose="020B0604030504040204" pitchFamily="34" charset="0"/>
                <a:cs typeface="Arial" panose="020B0604020202020204" pitchFamily="34" charset="0"/>
              </a:rPr>
              <a:t>Unavailed</a:t>
            </a:r>
            <a:r>
              <a:rPr lang="en-US" sz="1400" dirty="0" smtClean="0">
                <a:latin typeface="Arial" panose="020B0604020202020204" pitchFamily="34" charset="0"/>
                <a:ea typeface="Verdana" panose="020B0604030504040204" pitchFamily="34" charset="0"/>
                <a:cs typeface="Arial" panose="020B0604020202020204" pitchFamily="34" charset="0"/>
              </a:rPr>
              <a:t> credit of excise duty paid on Capital goods to be claimed in electronic credit ledger.(Sec 140(1) and 140(2) of CGST and SGST).</a:t>
            </a: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For these, GST TRAN-1 to be filed with in 90 days.</a:t>
            </a:r>
          </a:p>
          <a:p>
            <a:pPr marL="285750" indent="-285750">
              <a:buFont typeface="Arial" panose="020B0604020202020204" pitchFamily="34" charset="0"/>
              <a:buChar char="•"/>
            </a:pPr>
            <a:endParaRPr lang="en-US" sz="1400" dirty="0">
              <a:latin typeface="Arial" panose="020B0604020202020204" pitchFamily="34" charset="0"/>
              <a:ea typeface="Verdana" panose="020B0604030504040204" pitchFamily="34" charset="0"/>
              <a:cs typeface="Arial" panose="020B0604020202020204" pitchFamily="34" charset="0"/>
            </a:endParaRP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State Tax/VAT/Entry Tax credit balance as per return on June 30, 2017 can be carried forward as SGST Credit.</a:t>
            </a:r>
          </a:p>
          <a:p>
            <a:pPr marL="285750" indent="-285750">
              <a:buFont typeface="Arial" panose="020B0604020202020204" pitchFamily="34" charset="0"/>
              <a:buChar char="•"/>
            </a:pPr>
            <a:r>
              <a:rPr lang="en-US" sz="1400" dirty="0" err="1" smtClean="0">
                <a:latin typeface="Arial" panose="020B0604020202020204" pitchFamily="34" charset="0"/>
                <a:ea typeface="Verdana" panose="020B0604030504040204" pitchFamily="34" charset="0"/>
                <a:cs typeface="Arial" panose="020B0604020202020204" pitchFamily="34" charset="0"/>
              </a:rPr>
              <a:t>Unavailed</a:t>
            </a:r>
            <a:r>
              <a:rPr lang="en-US" sz="1400" dirty="0" smtClean="0">
                <a:latin typeface="Arial" panose="020B0604020202020204" pitchFamily="34" charset="0"/>
                <a:ea typeface="Verdana" panose="020B0604030504040204" pitchFamily="34" charset="0"/>
                <a:cs typeface="Arial" panose="020B0604020202020204" pitchFamily="34" charset="0"/>
              </a:rPr>
              <a:t> credit of State VAT paid on Capital goods to be claimed in electronic credit ledger.(Sec 140(1) and 140(2) of CGST and SGST)</a:t>
            </a: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For these, GST TRAN-1 to be filed with in 90 days.</a:t>
            </a:r>
          </a:p>
          <a:p>
            <a:pPr marL="285750" indent="-285750">
              <a:buFont typeface="Arial" panose="020B0604020202020204" pitchFamily="34" charset="0"/>
              <a:buChar char="•"/>
            </a:pPr>
            <a:endParaRPr lang="en-US" sz="1400" dirty="0">
              <a:latin typeface="Arial" panose="020B0604020202020204" pitchFamily="34" charset="0"/>
              <a:ea typeface="Verdana" panose="020B0604030504040204" pitchFamily="34" charset="0"/>
              <a:cs typeface="Arial" panose="020B0604020202020204" pitchFamily="34" charset="0"/>
            </a:endParaRPr>
          </a:p>
          <a:p>
            <a:r>
              <a:rPr lang="en-US" sz="1400" b="1" dirty="0" smtClean="0">
                <a:latin typeface="Arial" panose="020B0604020202020204" pitchFamily="34" charset="0"/>
                <a:ea typeface="Verdana" panose="020B0604030504040204" pitchFamily="34" charset="0"/>
                <a:cs typeface="Arial" panose="020B0604020202020204" pitchFamily="34" charset="0"/>
              </a:rPr>
              <a:t>Exception:-</a:t>
            </a: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Credit on inputs which are not admissible under GST</a:t>
            </a: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Credit relate to goods manufactured and cleared under exemption notification</a:t>
            </a:r>
          </a:p>
          <a:p>
            <a:pPr marL="285750" indent="-285750">
              <a:buFont typeface="Arial" panose="020B0604020202020204" pitchFamily="34" charset="0"/>
              <a:buChar char="•"/>
            </a:pPr>
            <a:r>
              <a:rPr lang="en-US" sz="1400" dirty="0" smtClean="0">
                <a:latin typeface="Arial" panose="020B0604020202020204" pitchFamily="34" charset="0"/>
                <a:ea typeface="Verdana" panose="020B0604030504040204" pitchFamily="34" charset="0"/>
                <a:cs typeface="Arial" panose="020B0604020202020204" pitchFamily="34" charset="0"/>
              </a:rPr>
              <a:t>Return for 6 months </a:t>
            </a:r>
            <a:r>
              <a:rPr lang="en-US" sz="1400" dirty="0" err="1" smtClean="0">
                <a:latin typeface="Arial" panose="020B0604020202020204" pitchFamily="34" charset="0"/>
                <a:ea typeface="Verdana" panose="020B0604030504040204" pitchFamily="34" charset="0"/>
                <a:cs typeface="Arial" panose="020B0604020202020204" pitchFamily="34" charset="0"/>
              </a:rPr>
              <a:t>preceeding</a:t>
            </a:r>
            <a:r>
              <a:rPr lang="en-US" sz="1400" dirty="0" smtClean="0">
                <a:latin typeface="Arial" panose="020B0604020202020204" pitchFamily="34" charset="0"/>
                <a:ea typeface="Verdana" panose="020B0604030504040204" pitchFamily="34" charset="0"/>
                <a:cs typeface="Arial" panose="020B0604020202020204" pitchFamily="34" charset="0"/>
              </a:rPr>
              <a:t> 1 July has not been furnished.</a:t>
            </a:r>
          </a:p>
          <a:p>
            <a:pPr marL="285750" indent="-285750">
              <a:buFont typeface="Arial" panose="020B0604020202020204" pitchFamily="34" charset="0"/>
              <a:buChar char="•"/>
            </a:pPr>
            <a:endParaRPr lang="en-US" sz="1400" dirty="0">
              <a:latin typeface="Arial" panose="020B0604020202020204" pitchFamily="34" charset="0"/>
              <a:ea typeface="Verdana" panose="020B0604030504040204" pitchFamily="34" charset="0"/>
              <a:cs typeface="Arial" panose="020B0604020202020204" pitchFamily="34" charset="0"/>
            </a:endParaRPr>
          </a:p>
          <a:p>
            <a:r>
              <a:rPr lang="en-US" sz="1400" dirty="0" smtClean="0">
                <a:latin typeface="Arial" panose="020B0604020202020204" pitchFamily="34" charset="0"/>
                <a:ea typeface="Verdana" panose="020B0604030504040204" pitchFamily="34" charset="0"/>
                <a:cs typeface="Arial" panose="020B0604020202020204" pitchFamily="34" charset="0"/>
              </a:rPr>
              <a:t>For claiming credit ensure return for period ending June 30 shall be filed within 3 months. And ensure all the eligible credit has been accrued in books till June 30 and claimed in return for that month. </a:t>
            </a:r>
            <a:r>
              <a:rPr lang="en-US" sz="1400" dirty="0" err="1" smtClean="0">
                <a:latin typeface="Arial" panose="020B0604020202020204" pitchFamily="34" charset="0"/>
                <a:ea typeface="Verdana" panose="020B0604030504040204" pitchFamily="34" charset="0"/>
                <a:cs typeface="Arial" panose="020B0604020202020204" pitchFamily="34" charset="0"/>
              </a:rPr>
              <a:t>Amt</a:t>
            </a:r>
            <a:r>
              <a:rPr lang="en-US" sz="1400" dirty="0" smtClean="0">
                <a:latin typeface="Arial" panose="020B0604020202020204" pitchFamily="34" charset="0"/>
                <a:ea typeface="Verdana" panose="020B0604030504040204" pitchFamily="34" charset="0"/>
                <a:cs typeface="Arial" panose="020B0604020202020204" pitchFamily="34" charset="0"/>
              </a:rPr>
              <a:t> payable under RCM is also eligible for credit if paid by June 30,2017.</a:t>
            </a:r>
            <a:endParaRPr lang="en-US" sz="1400" dirty="0">
              <a:latin typeface="Arial" panose="020B0604020202020204" pitchFamily="34" charset="0"/>
              <a:ea typeface="Verdana" panose="020B0604030504040204" pitchFamily="34" charset="0"/>
              <a:cs typeface="Arial" panose="020B0604020202020204" pitchFamily="34" charset="0"/>
            </a:endParaRPr>
          </a:p>
        </p:txBody>
      </p:sp>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Transitional Provisions</a:t>
            </a:r>
            <a:endParaRPr lang="en-US" sz="3600" b="1" dirty="0"/>
          </a:p>
        </p:txBody>
      </p:sp>
    </p:spTree>
    <p:extLst>
      <p:ext uri="{BB962C8B-B14F-4D97-AF65-F5344CB8AC3E}">
        <p14:creationId xmlns:p14="http://schemas.microsoft.com/office/powerpoint/2010/main" val="753334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12894" y="1331259"/>
            <a:ext cx="9654988" cy="5262979"/>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2.   Invoice based credit</a:t>
            </a:r>
          </a:p>
          <a:p>
            <a:r>
              <a:rPr lang="en-US" sz="1400" b="1" dirty="0" smtClean="0">
                <a:latin typeface="Arial" panose="020B0604020202020204" pitchFamily="34" charset="0"/>
                <a:cs typeface="Arial" panose="020B0604020202020204" pitchFamily="34" charset="0"/>
              </a:rPr>
              <a:t>If in earlier tax regime, ITC was not available but is available in current regime, take ITC if invoices or other documents evidencing payment of excise duty/State VAT is available.</a:t>
            </a:r>
          </a:p>
          <a:p>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Conditions:-</a:t>
            </a:r>
            <a:endParaRPr lang="en-US" sz="14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ITC will be available only for the invoices issued within 12months preceding July 01, 2017</a:t>
            </a: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Credit only of such inputs for which input credit is admissible under GST.</a:t>
            </a:r>
          </a:p>
          <a:p>
            <a:pPr marL="285750" indent="-285750">
              <a:buFont typeface="Arial" panose="020B0604020202020204" pitchFamily="34" charset="0"/>
              <a:buChar char="•"/>
            </a:pPr>
            <a:r>
              <a:rPr lang="en-US" sz="1400" dirty="0" smtClean="0">
                <a:latin typeface="Arial" panose="020B0604020202020204" pitchFamily="34" charset="0"/>
                <a:cs typeface="Arial" panose="020B0604020202020204" pitchFamily="34" charset="0"/>
              </a:rPr>
              <a:t>Supplier of service is not eligible for abatement under GST.</a:t>
            </a:r>
          </a:p>
          <a:p>
            <a:r>
              <a:rPr lang="en-US" sz="1400" dirty="0" smtClean="0">
                <a:latin typeface="Arial" panose="020B0604020202020204" pitchFamily="34" charset="0"/>
                <a:cs typeface="Arial" panose="020B0604020202020204" pitchFamily="34" charset="0"/>
              </a:rPr>
              <a:t> Also, submit a stock statement u/s 140(3) of CGST and SGST in Form GST TRAN-2.</a:t>
            </a:r>
          </a:p>
          <a:p>
            <a:endParaRPr lang="en-US" sz="1400"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3.   Presumptive Credit (Not for manufacturer and supplier of service)</a:t>
            </a:r>
          </a:p>
          <a:p>
            <a:r>
              <a:rPr lang="en-US" sz="1400" dirty="0" smtClean="0">
                <a:latin typeface="Arial" panose="020B0604020202020204" pitchFamily="34" charset="0"/>
                <a:cs typeface="Arial" panose="020B0604020202020204" pitchFamily="34" charset="0"/>
              </a:rPr>
              <a:t>A person who was not earlier under Central Excise and doesn't have documents to evidence payment of taxes, can take input tax credit of 60% of CGST payable if rate is 9% CGST or above or 40% on other cases, provided benefit of such credit by way of reduced price to be transferred to consumer.</a:t>
            </a:r>
          </a:p>
          <a:p>
            <a:endParaRPr lang="en-US" sz="1400" dirty="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A person who was not earlier under /Sate Vat or under Composition scheme under Vat and doesn't have documents to evidence payment of taxes, can take input tax credit of 60% of SGST payable if rate is 9% SGST or above or 40% on other cases, provided benefit of such credit by way of reduced price to be transferred to consumer.</a:t>
            </a:r>
          </a:p>
          <a:p>
            <a:endParaRPr lang="en-US" sz="1400"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Conditions:-</a:t>
            </a:r>
          </a:p>
          <a:p>
            <a:r>
              <a:rPr lang="en-US" sz="1400" dirty="0" smtClean="0">
                <a:latin typeface="Arial" panose="020B0604020202020204" pitchFamily="34" charset="0"/>
                <a:cs typeface="Arial" panose="020B0604020202020204" pitchFamily="34" charset="0"/>
              </a:rPr>
              <a:t>1) Old stock to be sell within 6 months from July 01, 2017.</a:t>
            </a:r>
          </a:p>
          <a:p>
            <a:r>
              <a:rPr lang="en-US" sz="1400" dirty="0" smtClean="0">
                <a:latin typeface="Arial" panose="020B0604020202020204" pitchFamily="34" charset="0"/>
                <a:cs typeface="Arial" panose="020B0604020202020204" pitchFamily="34" charset="0"/>
              </a:rPr>
              <a:t>2) Submit a stock statement u/s 140(3) of CGST and SGST.</a:t>
            </a:r>
          </a:p>
          <a:p>
            <a:r>
              <a:rPr lang="en-US" sz="1400" dirty="0" smtClean="0">
                <a:latin typeface="Arial" panose="020B0604020202020204" pitchFamily="34" charset="0"/>
                <a:cs typeface="Arial" panose="020B0604020202020204" pitchFamily="34" charset="0"/>
              </a:rPr>
              <a:t>3) Not available for goods unconditionally exempted or Nil rated in earlier law.</a:t>
            </a:r>
          </a:p>
          <a:p>
            <a:r>
              <a:rPr lang="en-US" sz="1400" dirty="0" smtClean="0">
                <a:latin typeface="Arial" panose="020B0604020202020204" pitchFamily="34" charset="0"/>
                <a:cs typeface="Arial" panose="020B0604020202020204" pitchFamily="34" charset="0"/>
              </a:rPr>
              <a:t>4) Such closing should be stored in such a way it is easily identifiable.</a:t>
            </a:r>
          </a:p>
        </p:txBody>
      </p:sp>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Transitional Provisions</a:t>
            </a:r>
            <a:endParaRPr lang="en-US" sz="3600" b="1" dirty="0"/>
          </a:p>
        </p:txBody>
      </p:sp>
    </p:spTree>
    <p:extLst>
      <p:ext uri="{BB962C8B-B14F-4D97-AF65-F5344CB8AC3E}">
        <p14:creationId xmlns:p14="http://schemas.microsoft.com/office/powerpoint/2010/main" val="1921323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339788" y="1331259"/>
            <a:ext cx="9049871" cy="5047536"/>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b="1" dirty="0" smtClean="0">
                <a:latin typeface="Arial" panose="020B0604020202020204" pitchFamily="34" charset="0"/>
                <a:cs typeface="Arial" panose="020B0604020202020204" pitchFamily="34" charset="0"/>
              </a:rPr>
              <a:t>4.  Goods in Transit</a:t>
            </a:r>
          </a:p>
          <a:p>
            <a:endParaRPr lang="en-US" sz="1400" b="1" dirty="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For Inputs in transit, credit can be taken for ED/VAT paid on it if invoice or any other tax paying document for such goods is recorded in books of account by July 30, 2017.</a:t>
            </a:r>
          </a:p>
          <a:p>
            <a:endParaRPr lang="en-US" sz="1400" b="1"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5.  Input Service Distributor</a:t>
            </a:r>
          </a:p>
          <a:p>
            <a:r>
              <a:rPr lang="en-US" sz="1400" dirty="0" smtClean="0">
                <a:latin typeface="Arial" panose="020B0604020202020204" pitchFamily="34" charset="0"/>
                <a:cs typeface="Arial" panose="020B0604020202020204" pitchFamily="34" charset="0"/>
              </a:rPr>
              <a:t>Credit of input services received prior to July 01, 2017 is available for distribution even if invoices received later.</a:t>
            </a:r>
          </a:p>
          <a:p>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6.  Transfer of Credit</a:t>
            </a:r>
          </a:p>
          <a:p>
            <a:r>
              <a:rPr lang="en-US" sz="1400" dirty="0" smtClean="0">
                <a:latin typeface="Arial" panose="020B0604020202020204" pitchFamily="34" charset="0"/>
                <a:cs typeface="Arial" panose="020B0604020202020204" pitchFamily="34" charset="0"/>
              </a:rPr>
              <a:t>Cenvat credit can be transferred to any of the registered person having  GSTIN with same PAN No and were centrally registered under the earlier laws.</a:t>
            </a:r>
          </a:p>
          <a:p>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7.  Restoration of credit reversed on account of payable overdue &gt; 3months</a:t>
            </a:r>
          </a:p>
          <a:p>
            <a:r>
              <a:rPr lang="en-US" sz="1400" dirty="0" smtClean="0">
                <a:latin typeface="Arial" panose="020B0604020202020204" pitchFamily="34" charset="0"/>
                <a:cs typeface="Arial" panose="020B0604020202020204" pitchFamily="34" charset="0"/>
              </a:rPr>
              <a:t>Credit on input services reversed in earlier law on account of non payment of dues within a period of 3 months can be reclaimed if such dues are settled within 3 months from July 01, 2017.</a:t>
            </a:r>
          </a:p>
          <a:p>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8.  </a:t>
            </a:r>
            <a:r>
              <a:rPr lang="en-US" sz="1400" b="1" dirty="0" err="1" smtClean="0">
                <a:latin typeface="Arial" panose="020B0604020202020204" pitchFamily="34" charset="0"/>
                <a:cs typeface="Arial" panose="020B0604020202020204" pitchFamily="34" charset="0"/>
              </a:rPr>
              <a:t>Jobworker</a:t>
            </a:r>
            <a:endParaRPr lang="en-US" sz="1400" b="1"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For inputs lying with </a:t>
            </a:r>
            <a:r>
              <a:rPr lang="en-US" sz="1400" dirty="0" err="1" smtClean="0">
                <a:latin typeface="Arial" panose="020B0604020202020204" pitchFamily="34" charset="0"/>
                <a:cs typeface="Arial" panose="020B0604020202020204" pitchFamily="34" charset="0"/>
              </a:rPr>
              <a:t>jobworker</a:t>
            </a:r>
            <a:r>
              <a:rPr lang="en-US" sz="1400" dirty="0" smtClean="0">
                <a:latin typeface="Arial" panose="020B0604020202020204" pitchFamily="34" charset="0"/>
                <a:cs typeface="Arial" panose="020B0604020202020204" pitchFamily="34" charset="0"/>
              </a:rPr>
              <a:t> on 1 July 2017, no tax is payable if such inputs are returned or transfer the said goods to any registered person for sale further within 6 months from July 01, 2017.</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If goods are not received within due time then Input credit take on such input becomes payable with interest.</a:t>
            </a:r>
          </a:p>
          <a:p>
            <a:endParaRPr lang="en-US" sz="1400"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For this submission of stock statement of stock as on July 01, 2017 is required.</a:t>
            </a:r>
          </a:p>
        </p:txBody>
      </p:sp>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Transitional Provisions</a:t>
            </a:r>
            <a:endParaRPr lang="en-US" sz="3600" b="1" dirty="0"/>
          </a:p>
        </p:txBody>
      </p:sp>
    </p:spTree>
    <p:extLst>
      <p:ext uri="{BB962C8B-B14F-4D97-AF65-F5344CB8AC3E}">
        <p14:creationId xmlns:p14="http://schemas.microsoft.com/office/powerpoint/2010/main" val="684666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59106" y="1164134"/>
            <a:ext cx="9103659" cy="5693866"/>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1400" b="1" dirty="0" smtClean="0">
                <a:latin typeface="Arial" panose="020B0604020202020204" pitchFamily="34" charset="0"/>
                <a:cs typeface="Arial" panose="020B0604020202020204" pitchFamily="34" charset="0"/>
              </a:rPr>
              <a:t>9. Return of goods</a:t>
            </a:r>
          </a:p>
          <a:p>
            <a:pPr algn="just"/>
            <a:endParaRPr lang="en-US" sz="1400" b="1" dirty="0">
              <a:latin typeface="Arial" panose="020B0604020202020204" pitchFamily="34" charset="0"/>
              <a:cs typeface="Arial" panose="020B0604020202020204" pitchFamily="34" charset="0"/>
            </a:endParaRPr>
          </a:p>
          <a:p>
            <a:pPr algn="just"/>
            <a:r>
              <a:rPr lang="en-US" sz="1400" dirty="0" smtClean="0">
                <a:latin typeface="Arial" panose="020B0604020202020204" pitchFamily="34" charset="0"/>
                <a:cs typeface="Arial" panose="020B0604020202020204" pitchFamily="34" charset="0"/>
              </a:rPr>
              <a:t>If goods are returned by an unregistered person within 6 months from July 01, 2017, refund of duty paid on such sale under earlier law can be claimed.</a:t>
            </a:r>
          </a:p>
          <a:p>
            <a:pPr algn="just"/>
            <a:r>
              <a:rPr lang="en-US" sz="1400" dirty="0" smtClean="0">
                <a:latin typeface="Arial" panose="020B0604020202020204" pitchFamily="34" charset="0"/>
                <a:cs typeface="Arial" panose="020B0604020202020204" pitchFamily="34" charset="0"/>
              </a:rPr>
              <a:t>Conditions:-</a:t>
            </a:r>
          </a:p>
          <a:p>
            <a:pPr marL="285750" indent="-285750" algn="just">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Return from unregistered person. Return from registered person treated as sale under GST.</a:t>
            </a:r>
          </a:p>
          <a:p>
            <a:pPr marL="285750" indent="-285750" algn="just">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Refund of return relating to sale made within 6 months prior to July 01, 2017 is available.</a:t>
            </a:r>
          </a:p>
          <a:p>
            <a:pPr algn="just"/>
            <a:endParaRPr lang="en-US" sz="1400" b="1" dirty="0">
              <a:latin typeface="Arial" panose="020B0604020202020204" pitchFamily="34" charset="0"/>
              <a:cs typeface="Arial" panose="020B0604020202020204" pitchFamily="34" charset="0"/>
            </a:endParaRPr>
          </a:p>
          <a:p>
            <a:pPr algn="just"/>
            <a:r>
              <a:rPr lang="en-US" sz="1400" b="1" dirty="0" smtClean="0">
                <a:latin typeface="Arial" panose="020B0604020202020204" pitchFamily="34" charset="0"/>
                <a:cs typeface="Arial" panose="020B0604020202020204" pitchFamily="34" charset="0"/>
              </a:rPr>
              <a:t>10. Revision of prices</a:t>
            </a:r>
          </a:p>
          <a:p>
            <a:pPr algn="just"/>
            <a:endParaRPr lang="en-US" sz="1400" b="1" dirty="0" smtClean="0">
              <a:latin typeface="Arial" panose="020B0604020202020204" pitchFamily="34" charset="0"/>
              <a:cs typeface="Arial" panose="020B0604020202020204" pitchFamily="34" charset="0"/>
            </a:endParaRPr>
          </a:p>
          <a:p>
            <a:pPr algn="just"/>
            <a:r>
              <a:rPr lang="en-US" sz="1400" dirty="0" smtClean="0">
                <a:latin typeface="Arial" panose="020B0604020202020204" pitchFamily="34" charset="0"/>
                <a:cs typeface="Arial" panose="020B0604020202020204" pitchFamily="34" charset="0"/>
              </a:rPr>
              <a:t>In case of upward and downward prices of contracts entered before July 01, 2017, debit/credit note to be issued by supplier within 30 days of such price revision. Debit note/ credit note issued deemed to be issued in respect of an outward supply made under GST and treated accordingly </a:t>
            </a:r>
            <a:r>
              <a:rPr lang="en-US" sz="1400" dirty="0" err="1" smtClean="0">
                <a:latin typeface="Arial" panose="020B0604020202020204" pitchFamily="34" charset="0"/>
                <a:cs typeface="Arial" panose="020B0604020202020204" pitchFamily="34" charset="0"/>
              </a:rPr>
              <a:t>i.e</a:t>
            </a:r>
            <a:r>
              <a:rPr lang="en-US" sz="1400" dirty="0" smtClean="0">
                <a:latin typeface="Arial" panose="020B0604020202020204" pitchFamily="34" charset="0"/>
                <a:cs typeface="Arial" panose="020B0604020202020204" pitchFamily="34" charset="0"/>
              </a:rPr>
              <a:t> GST charged in case of upward revision or GST liability reduced in downward revision if recipient of credit note has also reduced Input tax credit.</a:t>
            </a:r>
          </a:p>
          <a:p>
            <a:pPr algn="just"/>
            <a:endParaRPr lang="en-US" sz="1400" b="1" dirty="0" smtClean="0">
              <a:latin typeface="Arial" panose="020B0604020202020204" pitchFamily="34" charset="0"/>
              <a:cs typeface="Arial" panose="020B0604020202020204" pitchFamily="34" charset="0"/>
            </a:endParaRPr>
          </a:p>
          <a:p>
            <a:pPr algn="just"/>
            <a:r>
              <a:rPr lang="en-US" sz="1400" b="1" dirty="0" smtClean="0">
                <a:latin typeface="Arial" panose="020B0604020202020204" pitchFamily="34" charset="0"/>
                <a:cs typeface="Arial" panose="020B0604020202020204" pitchFamily="34" charset="0"/>
              </a:rPr>
              <a:t>11. Goods sent on approval basis</a:t>
            </a:r>
          </a:p>
          <a:p>
            <a:pPr algn="just"/>
            <a:endParaRPr lang="en-US" sz="1400" dirty="0" smtClean="0">
              <a:latin typeface="Arial" panose="020B0604020202020204" pitchFamily="34" charset="0"/>
              <a:cs typeface="Arial" panose="020B0604020202020204" pitchFamily="34" charset="0"/>
            </a:endParaRPr>
          </a:p>
          <a:p>
            <a:pPr algn="just"/>
            <a:r>
              <a:rPr lang="en-US" sz="1400" dirty="0" smtClean="0">
                <a:latin typeface="Arial" panose="020B0604020202020204" pitchFamily="34" charset="0"/>
                <a:cs typeface="Arial" panose="020B0604020202020204" pitchFamily="34" charset="0"/>
              </a:rPr>
              <a:t>If goods are returned by a buyer within 6 months from July 01, 2017, no tax on such transfer is payable.</a:t>
            </a:r>
          </a:p>
          <a:p>
            <a:pPr algn="just"/>
            <a:r>
              <a:rPr lang="en-US" sz="1400" dirty="0" smtClean="0">
                <a:latin typeface="Arial" panose="020B0604020202020204" pitchFamily="34" charset="0"/>
                <a:cs typeface="Arial" panose="020B0604020202020204" pitchFamily="34" charset="0"/>
              </a:rPr>
              <a:t>Conditions:-</a:t>
            </a:r>
          </a:p>
          <a:p>
            <a:pPr marL="285750" indent="-285750" algn="just">
              <a:buFont typeface="Arial" panose="020B0604020202020204" pitchFamily="34" charset="0"/>
              <a:buChar char="•"/>
            </a:pPr>
            <a:r>
              <a:rPr lang="en-US" sz="1400" dirty="0" smtClean="0">
                <a:latin typeface="Arial" panose="020B0604020202020204" pitchFamily="34" charset="0"/>
                <a:cs typeface="Arial" panose="020B0604020202020204" pitchFamily="34" charset="0"/>
              </a:rPr>
              <a:t>Return relating to sale made within 6 months prior to July 01, 2017.</a:t>
            </a:r>
          </a:p>
          <a:p>
            <a:pPr algn="just"/>
            <a:endParaRPr lang="en-US" sz="1400" b="1" dirty="0" smtClean="0">
              <a:latin typeface="Arial" panose="020B0604020202020204" pitchFamily="34" charset="0"/>
              <a:cs typeface="Arial" panose="020B0604020202020204" pitchFamily="34" charset="0"/>
            </a:endParaRPr>
          </a:p>
          <a:p>
            <a:pPr algn="just"/>
            <a:r>
              <a:rPr lang="en-US" sz="1400" b="1" dirty="0" smtClean="0">
                <a:latin typeface="Arial" panose="020B0604020202020204" pitchFamily="34" charset="0"/>
                <a:cs typeface="Arial" panose="020B0604020202020204" pitchFamily="34" charset="0"/>
              </a:rPr>
              <a:t>12. Credit pending CST forms</a:t>
            </a:r>
          </a:p>
          <a:p>
            <a:pPr algn="just"/>
            <a:endParaRPr lang="en-US" sz="1400" b="1" dirty="0" smtClean="0">
              <a:latin typeface="Arial" panose="020B0604020202020204" pitchFamily="34" charset="0"/>
              <a:cs typeface="Arial" panose="020B0604020202020204" pitchFamily="34" charset="0"/>
            </a:endParaRPr>
          </a:p>
          <a:p>
            <a:pPr algn="just"/>
            <a:r>
              <a:rPr lang="en-US" sz="1400" dirty="0" smtClean="0">
                <a:latin typeface="Arial" panose="020B0604020202020204" pitchFamily="34" charset="0"/>
                <a:cs typeface="Arial" panose="020B0604020202020204" pitchFamily="34" charset="0"/>
              </a:rPr>
              <a:t>If goods were </a:t>
            </a:r>
            <a:r>
              <a:rPr lang="en-US" sz="1400" dirty="0" err="1" smtClean="0">
                <a:latin typeface="Arial" panose="020B0604020202020204" pitchFamily="34" charset="0"/>
                <a:cs typeface="Arial" panose="020B0604020202020204" pitchFamily="34" charset="0"/>
              </a:rPr>
              <a:t>suppllied</a:t>
            </a:r>
            <a:r>
              <a:rPr lang="en-US" sz="1400" dirty="0" smtClean="0">
                <a:latin typeface="Arial" panose="020B0604020202020204" pitchFamily="34" charset="0"/>
                <a:cs typeface="Arial" panose="020B0604020202020204" pitchFamily="34" charset="0"/>
              </a:rPr>
              <a:t> under CST Act before June 30, 2017 pending CST forms, forms shall be submitted within 60 days. If required forms not received, credit of it will not be available. However refund of it can be granted under CST Act when these are produced to the authorities.</a:t>
            </a:r>
          </a:p>
        </p:txBody>
      </p:sp>
      <p:sp>
        <p:nvSpPr>
          <p:cNvPr id="3" name="Rectangle 2"/>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Transitional Provisions</a:t>
            </a:r>
            <a:endParaRPr lang="en-US" sz="3600" b="1" dirty="0"/>
          </a:p>
        </p:txBody>
      </p:sp>
    </p:spTree>
    <p:extLst>
      <p:ext uri="{BB962C8B-B14F-4D97-AF65-F5344CB8AC3E}">
        <p14:creationId xmlns:p14="http://schemas.microsoft.com/office/powerpoint/2010/main" val="3569744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81829" y="3094693"/>
            <a:ext cx="5970500" cy="769441"/>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square">
            <a:spAutoFit/>
          </a:bodyPr>
          <a:lstStyle/>
          <a:p>
            <a:r>
              <a:rPr lang="en-US" sz="4400" b="1" dirty="0" smtClean="0">
                <a:solidFill>
                  <a:srgbClr val="002060"/>
                </a:solidFill>
              </a:rPr>
              <a:t>General Provision of GST</a:t>
            </a:r>
            <a:endParaRPr lang="en-US" sz="4400" b="1" dirty="0">
              <a:solidFill>
                <a:srgbClr val="002060"/>
              </a:solidFill>
            </a:endParaRPr>
          </a:p>
        </p:txBody>
      </p:sp>
    </p:spTree>
    <p:extLst>
      <p:ext uri="{BB962C8B-B14F-4D97-AF65-F5344CB8AC3E}">
        <p14:creationId xmlns:p14="http://schemas.microsoft.com/office/powerpoint/2010/main" val="2495688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6376" y="1183341"/>
            <a:ext cx="4800600" cy="5303520"/>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r>
              <a:rPr lang="en-US" sz="1600" b="1" dirty="0" smtClean="0"/>
              <a:t>Small </a:t>
            </a:r>
            <a:r>
              <a:rPr lang="en-US" sz="1600" b="1" dirty="0"/>
              <a:t>tax </a:t>
            </a:r>
            <a:r>
              <a:rPr lang="en-US" sz="1600" b="1" dirty="0" smtClean="0"/>
              <a:t>payers</a:t>
            </a:r>
          </a:p>
          <a:p>
            <a:pPr marL="285750" indent="-285750">
              <a:buFont typeface="Arial" panose="020B0604020202020204" pitchFamily="34" charset="0"/>
              <a:buChar char="•"/>
            </a:pPr>
            <a:r>
              <a:rPr lang="en-US" sz="1600" dirty="0"/>
              <a:t>Supply of goods and services more </a:t>
            </a:r>
            <a:r>
              <a:rPr lang="en-US" sz="1600" dirty="0" smtClean="0"/>
              <a:t>than </a:t>
            </a:r>
            <a:r>
              <a:rPr lang="en-US" sz="1600" dirty="0"/>
              <a:t>20 </a:t>
            </a:r>
            <a:r>
              <a:rPr lang="en-US" sz="1600" dirty="0" smtClean="0"/>
              <a:t>lacs</a:t>
            </a:r>
          </a:p>
          <a:p>
            <a:pPr marL="285750" indent="-285750">
              <a:buFont typeface="Arial" panose="020B0604020202020204" pitchFamily="34" charset="0"/>
              <a:buChar char="•"/>
            </a:pPr>
            <a:r>
              <a:rPr lang="en-US" sz="1600" dirty="0"/>
              <a:t>10 lacs in NE, J&amp;K, HP and </a:t>
            </a:r>
            <a:r>
              <a:rPr lang="en-US" sz="1600" dirty="0" err="1" smtClean="0"/>
              <a:t>Uttarakhand</a:t>
            </a:r>
            <a:endParaRPr lang="en-US" sz="1600" dirty="0" smtClean="0"/>
          </a:p>
          <a:p>
            <a:pPr marL="285750" indent="-285750">
              <a:buFont typeface="Arial" panose="020B0604020202020204" pitchFamily="34" charset="0"/>
              <a:buChar char="•"/>
            </a:pPr>
            <a:r>
              <a:rPr lang="en-US" sz="1600" dirty="0"/>
              <a:t>Exemption not </a:t>
            </a:r>
            <a:r>
              <a:rPr lang="en-US" sz="1600" dirty="0" smtClean="0"/>
              <a:t>available </a:t>
            </a:r>
            <a:r>
              <a:rPr lang="en-US" sz="1600" dirty="0"/>
              <a:t>if liable to pay GST under reverse charge or make interstate sales</a:t>
            </a:r>
          </a:p>
        </p:txBody>
      </p:sp>
      <p:sp>
        <p:nvSpPr>
          <p:cNvPr id="3" name="Rectangle 2"/>
          <p:cNvSpPr/>
          <p:nvPr/>
        </p:nvSpPr>
        <p:spPr>
          <a:xfrm>
            <a:off x="6943160" y="1201271"/>
            <a:ext cx="4970934" cy="5303520"/>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r>
              <a:rPr lang="en-US" sz="1600" b="1" dirty="0"/>
              <a:t>Composition Scheme- Turnover less </a:t>
            </a:r>
            <a:r>
              <a:rPr lang="en-US" sz="1600" b="1" dirty="0" err="1"/>
              <a:t>thn</a:t>
            </a:r>
            <a:r>
              <a:rPr lang="en-US" sz="1600" b="1" dirty="0"/>
              <a:t> 50 lacs - 2% for </a:t>
            </a:r>
            <a:r>
              <a:rPr lang="en-US" sz="1600" b="1" dirty="0" err="1"/>
              <a:t>mfr</a:t>
            </a:r>
            <a:r>
              <a:rPr lang="en-US" sz="1600" b="1" dirty="0"/>
              <a:t>, 1% for traders, 5% for restaurants</a:t>
            </a:r>
            <a:r>
              <a:rPr lang="en-US" sz="1600" b="1" dirty="0" smtClean="0"/>
              <a:t>.</a:t>
            </a:r>
          </a:p>
          <a:p>
            <a:pPr marL="285750" indent="-285750">
              <a:buFont typeface="Arial" panose="020B0604020202020204" pitchFamily="34" charset="0"/>
              <a:buChar char="•"/>
            </a:pPr>
            <a:r>
              <a:rPr lang="en-US" sz="1600" dirty="0"/>
              <a:t>Purchase should be from registered person</a:t>
            </a:r>
            <a:r>
              <a:rPr lang="en-US" sz="1600" dirty="0" smtClean="0"/>
              <a:t>.</a:t>
            </a:r>
          </a:p>
          <a:p>
            <a:pPr marL="285750" indent="-285750">
              <a:buFont typeface="Arial" panose="020B0604020202020204" pitchFamily="34" charset="0"/>
              <a:buChar char="•"/>
            </a:pPr>
            <a:r>
              <a:rPr lang="en-US" sz="1600" dirty="0"/>
              <a:t>No ITC of tax paid to person under composition scheme</a:t>
            </a:r>
            <a:r>
              <a:rPr lang="en-US" sz="1600" dirty="0" smtClean="0"/>
              <a:t>.</a:t>
            </a:r>
          </a:p>
          <a:p>
            <a:pPr marL="285750" indent="-285750">
              <a:buFont typeface="Arial" panose="020B0604020202020204" pitchFamily="34" charset="0"/>
              <a:buChar char="•"/>
            </a:pPr>
            <a:r>
              <a:rPr lang="en-US" sz="1600" dirty="0"/>
              <a:t>Can't collect tax from customers. No tax </a:t>
            </a:r>
            <a:r>
              <a:rPr lang="en-US" sz="1600" dirty="0" smtClean="0"/>
              <a:t>invoice</a:t>
            </a:r>
          </a:p>
          <a:p>
            <a:pPr marL="285750" indent="-285750">
              <a:buFont typeface="Arial" panose="020B0604020202020204" pitchFamily="34" charset="0"/>
              <a:buChar char="•"/>
            </a:pPr>
            <a:r>
              <a:rPr lang="en-US" sz="1600" dirty="0"/>
              <a:t>Interstate supplier, person supplying goods thru E-commerce operator,  supply of non taxable goods, supply of services other than restaurant are not eligible for composition scheme.</a:t>
            </a:r>
            <a:endParaRPr lang="en-US" sz="1600" dirty="0" smtClean="0"/>
          </a:p>
        </p:txBody>
      </p:sp>
      <p:sp>
        <p:nvSpPr>
          <p:cNvPr id="5" name="Rectangle 4"/>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smtClean="0"/>
              <a:t>Applicability</a:t>
            </a:r>
            <a:endParaRPr lang="en-US" sz="3600" b="1" dirty="0"/>
          </a:p>
        </p:txBody>
      </p:sp>
    </p:spTree>
    <p:extLst>
      <p:ext uri="{BB962C8B-B14F-4D97-AF65-F5344CB8AC3E}">
        <p14:creationId xmlns:p14="http://schemas.microsoft.com/office/powerpoint/2010/main" val="14778152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50140" y="1402969"/>
            <a:ext cx="9058835" cy="4325477"/>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r>
              <a:rPr lang="en-US" sz="1600" b="1" dirty="0"/>
              <a:t>Place of supply</a:t>
            </a:r>
            <a:endParaRPr lang="en-US" sz="1600" b="1" dirty="0" smtClean="0"/>
          </a:p>
          <a:p>
            <a:pPr marL="285750" indent="-285750">
              <a:buFont typeface="Arial" panose="020B0604020202020204" pitchFamily="34" charset="0"/>
              <a:buChar char="•"/>
            </a:pPr>
            <a:r>
              <a:rPr lang="en-US" sz="1600" dirty="0"/>
              <a:t>Supply involves movement of goods (whether by supplier or recipient) - Place where movement terminates for delivery to the recipient</a:t>
            </a:r>
            <a:endParaRPr lang="en-US" sz="1600" dirty="0" smtClean="0"/>
          </a:p>
          <a:p>
            <a:pPr marL="285750" indent="-285750">
              <a:buFont typeface="Arial" panose="020B0604020202020204" pitchFamily="34" charset="0"/>
              <a:buChar char="•"/>
            </a:pPr>
            <a:r>
              <a:rPr lang="en-US" sz="1600" dirty="0"/>
              <a:t>Supply doesn't involve movement of goods- Location of goods at the time of delivery to the recipient</a:t>
            </a:r>
            <a:endParaRPr lang="en-US" sz="1600" dirty="0" smtClean="0"/>
          </a:p>
          <a:p>
            <a:pPr marL="285750" indent="-285750">
              <a:buFont typeface="Arial" panose="020B0604020202020204" pitchFamily="34" charset="0"/>
              <a:buChar char="•"/>
            </a:pPr>
            <a:r>
              <a:rPr lang="en-US" sz="1600" dirty="0"/>
              <a:t>Goods delivered on direction of third person (agency) - Principal place of business of third </a:t>
            </a:r>
            <a:r>
              <a:rPr lang="en-US" sz="1600" dirty="0" smtClean="0"/>
              <a:t>person</a:t>
            </a:r>
          </a:p>
          <a:p>
            <a:pPr marL="285750" indent="-285750">
              <a:buFont typeface="Arial" panose="020B0604020202020204" pitchFamily="34" charset="0"/>
              <a:buChar char="•"/>
            </a:pPr>
            <a:r>
              <a:rPr lang="en-US" sz="1600" dirty="0"/>
              <a:t>Assembly/Installation - Installation </a:t>
            </a:r>
            <a:r>
              <a:rPr lang="en-US" sz="1600" dirty="0" smtClean="0"/>
              <a:t>site</a:t>
            </a:r>
          </a:p>
          <a:p>
            <a:pPr marL="285750" indent="-285750">
              <a:buFont typeface="Arial" panose="020B0604020202020204" pitchFamily="34" charset="0"/>
              <a:buChar char="•"/>
            </a:pPr>
            <a:r>
              <a:rPr lang="en-US" sz="1600" dirty="0"/>
              <a:t>Goods </a:t>
            </a:r>
            <a:r>
              <a:rPr lang="en-US" sz="1600" dirty="0" err="1"/>
              <a:t>suplied</a:t>
            </a:r>
            <a:r>
              <a:rPr lang="en-US" sz="1600" dirty="0"/>
              <a:t> on board by conveyance - Location where goods are taken on </a:t>
            </a:r>
            <a:r>
              <a:rPr lang="en-US" sz="1600" dirty="0" smtClean="0"/>
              <a:t>board</a:t>
            </a:r>
          </a:p>
          <a:p>
            <a:pPr marL="285750" indent="-285750">
              <a:buFont typeface="Arial" panose="020B0604020202020204" pitchFamily="34" charset="0"/>
              <a:buChar char="•"/>
            </a:pPr>
            <a:r>
              <a:rPr lang="en-US" sz="1600" dirty="0"/>
              <a:t>Imports - Till they cross custom frontiers of India. - treated as </a:t>
            </a:r>
            <a:r>
              <a:rPr lang="en-US" sz="1600" dirty="0" smtClean="0"/>
              <a:t>IGST</a:t>
            </a:r>
          </a:p>
          <a:p>
            <a:pPr marL="285750" indent="-285750">
              <a:buFont typeface="Arial" panose="020B0604020202020204" pitchFamily="34" charset="0"/>
              <a:buChar char="•"/>
            </a:pPr>
            <a:r>
              <a:rPr lang="en-US" sz="1600" dirty="0"/>
              <a:t>Supply when supplier is located in </a:t>
            </a:r>
            <a:r>
              <a:rPr lang="en-US" sz="1600" dirty="0" err="1"/>
              <a:t>india</a:t>
            </a:r>
            <a:r>
              <a:rPr lang="en-US" sz="1600" dirty="0"/>
              <a:t> and place of supply is outside </a:t>
            </a:r>
            <a:r>
              <a:rPr lang="en-US" sz="1600" dirty="0" err="1"/>
              <a:t>india</a:t>
            </a:r>
            <a:r>
              <a:rPr lang="en-US" sz="1600" dirty="0"/>
              <a:t> - treated as IGST.</a:t>
            </a:r>
          </a:p>
        </p:txBody>
      </p:sp>
      <p:sp>
        <p:nvSpPr>
          <p:cNvPr id="4" name="Rectangle 3"/>
          <p:cNvSpPr/>
          <p:nvPr/>
        </p:nvSpPr>
        <p:spPr>
          <a:xfrm>
            <a:off x="1680876" y="-13888"/>
            <a:ext cx="10511124" cy="646331"/>
          </a:xfrm>
          <a:prstGeom prst="rect">
            <a:avLst/>
          </a:prstGeom>
          <a:solidFill>
            <a:srgbClr val="7030A0"/>
          </a:solidFill>
        </p:spPr>
        <p:style>
          <a:lnRef idx="3">
            <a:schemeClr val="lt1"/>
          </a:lnRef>
          <a:fillRef idx="1">
            <a:schemeClr val="accent3"/>
          </a:fillRef>
          <a:effectRef idx="1">
            <a:schemeClr val="accent3"/>
          </a:effectRef>
          <a:fontRef idx="minor">
            <a:schemeClr val="lt1"/>
          </a:fontRef>
        </p:style>
        <p:txBody>
          <a:bodyPr wrap="square">
            <a:spAutoFit/>
          </a:bodyPr>
          <a:lstStyle/>
          <a:p>
            <a:r>
              <a:rPr lang="en-US" sz="3600" b="1" dirty="0"/>
              <a:t>Place of supply</a:t>
            </a:r>
          </a:p>
        </p:txBody>
      </p:sp>
    </p:spTree>
    <p:extLst>
      <p:ext uri="{BB962C8B-B14F-4D97-AF65-F5344CB8AC3E}">
        <p14:creationId xmlns:p14="http://schemas.microsoft.com/office/powerpoint/2010/main" val="3227494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133</TotalTime>
  <Words>2345</Words>
  <Application>Microsoft Office PowerPoint</Application>
  <PresentationFormat>Widescreen</PresentationFormat>
  <Paragraphs>219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Aparajita</vt:lpstr>
      <vt:lpstr>Arial</vt:lpstr>
      <vt:lpstr>Calibri</vt:lpstr>
      <vt:lpstr>Calibri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gupta</dc:creator>
  <cp:lastModifiedBy>deepak gupta</cp:lastModifiedBy>
  <cp:revision>26</cp:revision>
  <dcterms:created xsi:type="dcterms:W3CDTF">2017-07-18T08:10:09Z</dcterms:created>
  <dcterms:modified xsi:type="dcterms:W3CDTF">2017-08-19T11:09:19Z</dcterms:modified>
</cp:coreProperties>
</file>