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 id="2147483732" r:id="rId2"/>
  </p:sldMasterIdLst>
  <p:notesMasterIdLst>
    <p:notesMasterId r:id="rId30"/>
  </p:notesMasterIdLst>
  <p:sldIdLst>
    <p:sldId id="319" r:id="rId3"/>
    <p:sldId id="320" r:id="rId4"/>
    <p:sldId id="321" r:id="rId5"/>
    <p:sldId id="322" r:id="rId6"/>
    <p:sldId id="323" r:id="rId7"/>
    <p:sldId id="324" r:id="rId8"/>
    <p:sldId id="325" r:id="rId9"/>
    <p:sldId id="326" r:id="rId10"/>
    <p:sldId id="327" r:id="rId11"/>
    <p:sldId id="328" r:id="rId12"/>
    <p:sldId id="329" r:id="rId13"/>
    <p:sldId id="330" r:id="rId14"/>
    <p:sldId id="331" r:id="rId15"/>
    <p:sldId id="332" r:id="rId16"/>
    <p:sldId id="333" r:id="rId17"/>
    <p:sldId id="334" r:id="rId18"/>
    <p:sldId id="335" r:id="rId19"/>
    <p:sldId id="336" r:id="rId20"/>
    <p:sldId id="337" r:id="rId21"/>
    <p:sldId id="339" r:id="rId22"/>
    <p:sldId id="340" r:id="rId23"/>
    <p:sldId id="341" r:id="rId24"/>
    <p:sldId id="342" r:id="rId25"/>
    <p:sldId id="343" r:id="rId26"/>
    <p:sldId id="344" r:id="rId27"/>
    <p:sldId id="345" r:id="rId28"/>
    <p:sldId id="346" r:id="rId29"/>
  </p:sldIdLst>
  <p:sldSz cx="9144000" cy="6858000" type="screen4x3"/>
  <p:notesSz cx="6858000" cy="9144000"/>
  <p:custShowLst>
    <p:custShow name="Custom Show 1" id="0">
      <p:sldLst>
        <p:sld r:id="rId3"/>
        <p:sld r:id="rId4"/>
        <p:sld r:id="rId5"/>
        <p:sld r:id="rId6"/>
        <p:sld r:id="rId7"/>
      </p:sldLst>
    </p:custShow>
  </p:custShow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showAnimation="0" useTimings="0">
    <p:browse/>
    <p:sldAll/>
    <p:penClr>
      <a:srgbClr val="FF0000"/>
    </p:penClr>
  </p:showPr>
  <p:clrMru>
    <a:srgbClr val="1E0CA0"/>
    <a:srgbClr val="0734A5"/>
    <a:srgbClr val="062F94"/>
    <a:srgbClr val="6C09A3"/>
    <a:srgbClr val="00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803" autoAdjust="0"/>
  </p:normalViewPr>
  <p:slideViewPr>
    <p:cSldViewPr>
      <p:cViewPr varScale="1">
        <p:scale>
          <a:sx n="69" d="100"/>
          <a:sy n="69" d="100"/>
        </p:scale>
        <p:origin x="-139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962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962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962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62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962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829514A-744E-40CF-A089-E02EEEA1DE0C}" type="slidenum">
              <a:rPr lang="en-US"/>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6738" name="Rectangle 2"/>
          <p:cNvSpPr>
            <a:spLocks noGrp="1" noChangeArrowheads="1"/>
          </p:cNvSpPr>
          <p:nvPr>
            <p:ph type="ctrTitle"/>
          </p:nvPr>
        </p:nvSpPr>
        <p:spPr>
          <a:xfrm>
            <a:off x="914402" y="1524000"/>
            <a:ext cx="7623175" cy="1752600"/>
          </a:xfrm>
        </p:spPr>
        <p:txBody>
          <a:bodyPr/>
          <a:lstStyle>
            <a:lvl1pPr>
              <a:defRPr sz="5000"/>
            </a:lvl1pPr>
          </a:lstStyle>
          <a:p>
            <a:r>
              <a:rPr lang="en-US" altLang="en-US"/>
              <a:t>Click to edit Master title style</a:t>
            </a:r>
          </a:p>
        </p:txBody>
      </p:sp>
      <p:sp>
        <p:nvSpPr>
          <p:cNvPr id="116739"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116740" name="Rectangle 4"/>
          <p:cNvSpPr>
            <a:spLocks noGrp="1" noChangeArrowheads="1"/>
          </p:cNvSpPr>
          <p:nvPr>
            <p:ph type="dt" sz="half" idx="2"/>
          </p:nvPr>
        </p:nvSpPr>
        <p:spPr/>
        <p:txBody>
          <a:bodyPr/>
          <a:lstStyle>
            <a:lvl1pPr>
              <a:defRPr/>
            </a:lvl1pPr>
          </a:lstStyle>
          <a:p>
            <a:endParaRPr lang="en-US" altLang="en-US" dirty="0"/>
          </a:p>
        </p:txBody>
      </p:sp>
      <p:sp>
        <p:nvSpPr>
          <p:cNvPr id="116741" name="Rectangle 5"/>
          <p:cNvSpPr>
            <a:spLocks noGrp="1" noChangeArrowheads="1"/>
          </p:cNvSpPr>
          <p:nvPr>
            <p:ph type="ftr" sz="quarter" idx="3"/>
          </p:nvPr>
        </p:nvSpPr>
        <p:spPr>
          <a:xfrm>
            <a:off x="3124200" y="6243638"/>
            <a:ext cx="2895600" cy="457200"/>
          </a:xfrm>
        </p:spPr>
        <p:txBody>
          <a:bodyPr/>
          <a:lstStyle>
            <a:lvl1pPr>
              <a:defRPr/>
            </a:lvl1pPr>
          </a:lstStyle>
          <a:p>
            <a:endParaRPr lang="en-US" altLang="en-US" dirty="0"/>
          </a:p>
        </p:txBody>
      </p:sp>
      <p:sp>
        <p:nvSpPr>
          <p:cNvPr id="116742" name="Rectangle 6"/>
          <p:cNvSpPr>
            <a:spLocks noGrp="1" noChangeArrowheads="1"/>
          </p:cNvSpPr>
          <p:nvPr>
            <p:ph type="sldNum" sz="quarter" idx="4"/>
          </p:nvPr>
        </p:nvSpPr>
        <p:spPr/>
        <p:txBody>
          <a:bodyPr/>
          <a:lstStyle>
            <a:lvl1pPr>
              <a:defRPr/>
            </a:lvl1pPr>
          </a:lstStyle>
          <a:p>
            <a:fld id="{4ED17AD5-2D0C-42A8-88C9-8167670D7692}" type="slidenum">
              <a:rPr lang="en-US" altLang="en-US"/>
              <a:pPr/>
              <a:t>‹#›</a:t>
            </a:fld>
            <a:endParaRPr lang="en-US" altLang="en-US" dirty="0"/>
          </a:p>
        </p:txBody>
      </p:sp>
      <p:sp>
        <p:nvSpPr>
          <p:cNvPr id="116743"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dirty="0"/>
          </a:p>
        </p:txBody>
      </p:sp>
      <p:sp>
        <p:nvSpPr>
          <p:cNvPr id="116744"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en-US" dirty="0"/>
          </a:p>
        </p:txBody>
      </p:sp>
    </p:spTree>
  </p:cSld>
  <p:clrMapOvr>
    <a:masterClrMapping/>
  </p:clrMapOvr>
  <p:transition spd="med">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13770CD8-A2AD-49C2-8789-600F50217EBA}" type="slidenum">
              <a:rPr lang="en-US" altLang="en-US"/>
              <a:pPr/>
              <a:t>‹#›</a:t>
            </a:fld>
            <a:endParaRPr lang="en-US" altLang="en-US" dirty="0"/>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4"/>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4"/>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D38F9864-A048-4A21-BCCA-07C796B201DD}" type="slidenum">
              <a:rPr lang="en-US" altLang="en-US"/>
              <a:pPr/>
              <a:t>‹#›</a:t>
            </a:fld>
            <a:endParaRPr lang="en-US" altLang="en-US" dirty="0"/>
          </a:p>
        </p:txBody>
      </p:sp>
    </p:spTree>
  </p:cSld>
  <p:clrMapOvr>
    <a:masterClrMapping/>
  </p:clrMapOvr>
  <p:transition spd="med">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563F5B9-077A-455C-9804-08F544143F4E}" type="slidenum">
              <a:rPr lang="en-US" smtClean="0"/>
              <a:pPr/>
              <a:t>‹#›</a:t>
            </a:fld>
            <a:endParaRPr lang="en-US" dirty="0"/>
          </a:p>
        </p:txBody>
      </p:sp>
    </p:spTree>
  </p:cSld>
  <p:clrMapOvr>
    <a:masterClrMapping/>
  </p:clrMapOvr>
  <p:transition spd="med">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C37E4B99-D605-4836-B034-E24C49504061}"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med">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5CEED8E-11C0-46FE-A8AE-87A7599878BD}"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masterClrMapping/>
  </p:clrMapOvr>
  <p:transition spd="med">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AA9FF3BB-E32C-4047-A27F-CAC740D8A1A2}" type="slidenum">
              <a:rPr lang="en-US" smtClean="0"/>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med">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53351FD9-067D-4C92-B9DA-582E615D664B}" type="slidenum">
              <a:rPr lang="en-US" smtClean="0"/>
              <a:pPr/>
              <a:t>‹#›</a:t>
            </a:fld>
            <a:endParaRPr lang="en-US" dirty="0"/>
          </a:p>
        </p:txBody>
      </p:sp>
    </p:spTree>
  </p:cSld>
  <p:clrMapOvr>
    <a:masterClrMapping/>
  </p:clrMapOvr>
  <p:transition spd="med">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BFD41717-16C0-4ED3-9A2C-7C2813F26B75}" type="slidenum">
              <a:rPr lang="en-US" smtClean="0"/>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med">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7348CACE-2CEC-41F6-8989-8A1B59485CCF}" type="slidenum">
              <a:rPr lang="en-US" smtClean="0"/>
              <a:pPr/>
              <a:t>‹#›</a:t>
            </a:fld>
            <a:endParaRPr lang="en-US" dirty="0"/>
          </a:p>
        </p:txBody>
      </p:sp>
    </p:spTree>
  </p:cSld>
  <p:clrMapOvr>
    <a:masterClrMapping/>
  </p:clrMapOvr>
  <p:transition spd="med">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94F626EB-7423-4F98-B199-7D5601AE844D}" type="slidenum">
              <a:rPr lang="en-US" smtClean="0"/>
              <a:pPr/>
              <a:t>‹#›</a:t>
            </a:fld>
            <a:endParaRPr lang="en-US" dirty="0"/>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843AF588-05DC-4351-BE6E-F852170610DD}" type="slidenum">
              <a:rPr lang="en-US" altLang="en-US"/>
              <a:pPr/>
              <a:t>‹#›</a:t>
            </a:fld>
            <a:endParaRPr lang="en-US" altLang="en-US" dirty="0"/>
          </a:p>
        </p:txBody>
      </p:sp>
    </p:spTree>
  </p:cSld>
  <p:clrMapOvr>
    <a:masterClrMapping/>
  </p:clrMapOvr>
  <p:transition spd="med">
    <p:dissolv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AD7199D-FC1A-4B6B-9453-B14C31438906}"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masterClrMapping/>
  </p:clrMapOvr>
  <p:transition spd="med">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E690A7DF-BC98-4EED-A437-D044851FFD52}" type="slidenum">
              <a:rPr lang="en-US" smtClean="0"/>
              <a:pPr/>
              <a:t>‹#›</a:t>
            </a:fld>
            <a:endParaRPr lang="en-US" dirty="0"/>
          </a:p>
        </p:txBody>
      </p:sp>
    </p:spTree>
  </p:cSld>
  <p:clrMapOvr>
    <a:masterClrMapping/>
  </p:clrMapOvr>
  <p:transition spd="med">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7EE711F-D067-4273-9C69-9767B9BBB89A}" type="slidenum">
              <a:rPr lang="en-US" smtClean="0"/>
              <a:pPr/>
              <a:t>‹#›</a:t>
            </a:fld>
            <a:endParaRPr lang="en-US" dirty="0"/>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236BEE1C-9297-4DEC-B4F0-C3F9ED12ED9F}" type="slidenum">
              <a:rPr lang="en-US" altLang="en-US"/>
              <a:pPr/>
              <a:t>‹#›</a:t>
            </a:fld>
            <a:endParaRPr lang="en-US" altLang="en-US" dirty="0"/>
          </a:p>
        </p:txBody>
      </p:sp>
    </p:spTree>
  </p:cSld>
  <p:clrMapOvr>
    <a:masterClrMapping/>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0BA81138-BD33-4FA2-9DE5-A92C7C289DD1}" type="slidenum">
              <a:rPr lang="en-US" altLang="en-US"/>
              <a:pPr/>
              <a:t>‹#›</a:t>
            </a:fld>
            <a:endParaRPr lang="en-US" altLang="en-US" dirty="0"/>
          </a:p>
        </p:txBody>
      </p:sp>
    </p:spTree>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1498A462-05F8-42B5-A92A-90BC6885CF39}" type="slidenum">
              <a:rPr lang="en-US" altLang="en-US"/>
              <a:pPr/>
              <a:t>‹#›</a:t>
            </a:fld>
            <a:endParaRPr lang="en-US" altLang="en-US" dirty="0"/>
          </a:p>
        </p:txBody>
      </p:sp>
    </p:spTree>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7255EC50-A291-46D5-8BCA-2A27BAFD1117}" type="slidenum">
              <a:rPr lang="en-US" altLang="en-US"/>
              <a:pPr/>
              <a:t>‹#›</a:t>
            </a:fld>
            <a:endParaRPr lang="en-US" altLang="en-US" dirty="0"/>
          </a:p>
        </p:txBody>
      </p:sp>
    </p:spTree>
  </p:cSld>
  <p:clrMapOvr>
    <a:masterClrMapping/>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0A40C9D4-D17D-424C-AD95-93152324F942}" type="slidenum">
              <a:rPr lang="en-US" altLang="en-US"/>
              <a:pPr/>
              <a:t>‹#›</a:t>
            </a:fld>
            <a:endParaRPr lang="en-US" altLang="en-US" dirty="0"/>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95E64D71-A6FE-4566-94A1-19FDC804EB22}" type="slidenum">
              <a:rPr lang="en-US" altLang="en-US"/>
              <a:pPr/>
              <a:t>‹#›</a:t>
            </a:fld>
            <a:endParaRPr lang="en-US" altLang="en-US" dirty="0"/>
          </a:p>
        </p:txBody>
      </p:sp>
    </p:spTree>
  </p:cSld>
  <p:clrMapOvr>
    <a:masterClrMapping/>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930D7F4E-3342-4CA8-9656-661E9E99A0E7}" type="slidenum">
              <a:rPr lang="en-US" altLang="en-US"/>
              <a:pPr/>
              <a:t>‹#›</a:t>
            </a:fld>
            <a:endParaRPr lang="en-US" altLang="en-US" dirty="0"/>
          </a:p>
        </p:txBody>
      </p:sp>
    </p:spTree>
  </p:cSld>
  <p:clrMapOvr>
    <a:masterClrMapping/>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bwMode="auto">
          <a:xfrm>
            <a:off x="457200" y="277814"/>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15715" name="Rectangle 3"/>
          <p:cNvSpPr>
            <a:spLocks noGrp="1" noChangeArrowheads="1"/>
          </p:cNvSpPr>
          <p:nvPr>
            <p:ph type="body" idx="1"/>
          </p:nvPr>
        </p:nvSpPr>
        <p:spPr bwMode="auto">
          <a:xfrm>
            <a:off x="457200" y="1600201"/>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5716"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endParaRPr lang="en-US" altLang="en-US" dirty="0"/>
          </a:p>
        </p:txBody>
      </p:sp>
      <p:sp>
        <p:nvSpPr>
          <p:cNvPr id="11571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endParaRPr lang="en-US" altLang="en-US" dirty="0"/>
          </a:p>
        </p:txBody>
      </p:sp>
      <p:sp>
        <p:nvSpPr>
          <p:cNvPr id="115718"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EA934B2B-9D97-44BD-80CE-DB65F107DCAA}" type="slidenum">
              <a:rPr lang="en-US" altLang="en-US"/>
              <a:pPr/>
              <a:t>‹#›</a:t>
            </a:fld>
            <a:endParaRPr lang="en-US" altLang="en-US" dirty="0"/>
          </a:p>
        </p:txBody>
      </p:sp>
      <p:sp>
        <p:nvSpPr>
          <p:cNvPr id="115719"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en-US" dirty="0"/>
          </a:p>
        </p:txBody>
      </p:sp>
      <p:sp>
        <p:nvSpPr>
          <p:cNvPr id="115720"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en-US" dirty="0"/>
          </a:p>
        </p:txBody>
      </p:sp>
    </p:spTree>
  </p:cSld>
  <p:clrMap bg1="lt1" tx1="dk1" bg2="lt2" tx2="dk2" accent1="accent1" accent2="accent2" accent3="accent3" accent4="accent4" accent5="accent5" accent6="accent6" hlink="hlink" folHlink="folHlink"/>
  <p:sldLayoutIdLst>
    <p:sldLayoutId id="2147483656"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med">
    <p:dissolve/>
  </p:transition>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en-US" alt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lt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A934B2B-9D97-44BD-80CE-DB65F107DCAA}" type="slidenum">
              <a:rPr lang="en-US" altLang="en-US" smtClean="0"/>
              <a:pPr/>
              <a:t>‹#›</a:t>
            </a:fld>
            <a:endParaRPr lang="en-US" alt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med">
    <p:dissolve/>
  </p:transition>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subTitle" idx="1"/>
          </p:nvPr>
        </p:nvSpPr>
        <p:spPr>
          <a:xfrm>
            <a:off x="304800" y="304800"/>
            <a:ext cx="8458200" cy="6019800"/>
          </a:xfrm>
        </p:spPr>
        <p:txBody>
          <a:bodyPr/>
          <a:lstStyle/>
          <a:p>
            <a:pPr>
              <a:lnSpc>
                <a:spcPct val="90000"/>
              </a:lnSpc>
            </a:pPr>
            <a:endParaRPr lang="en-US" sz="4400" dirty="0">
              <a:latin typeface="Times New Roman" pitchFamily="18" charset="0"/>
            </a:endParaRPr>
          </a:p>
          <a:p>
            <a:pPr algn="ctr">
              <a:lnSpc>
                <a:spcPct val="90000"/>
              </a:lnSpc>
            </a:pPr>
            <a:endParaRPr lang="en-US" sz="4000" u="sng" dirty="0" smtClean="0">
              <a:solidFill>
                <a:schemeClr val="tx2"/>
              </a:solidFill>
              <a:latin typeface="Times New Roman" pitchFamily="18" charset="0"/>
            </a:endParaRPr>
          </a:p>
          <a:p>
            <a:pPr>
              <a:lnSpc>
                <a:spcPct val="90000"/>
              </a:lnSpc>
            </a:pPr>
            <a:endParaRPr lang="en-US" sz="4000" u="sng" dirty="0" smtClean="0">
              <a:latin typeface="Times New Roman" pitchFamily="18" charset="0"/>
            </a:endParaRPr>
          </a:p>
          <a:p>
            <a:pPr>
              <a:lnSpc>
                <a:spcPct val="90000"/>
              </a:lnSpc>
            </a:pPr>
            <a:endParaRPr lang="en-US" sz="4000" u="sng" dirty="0" smtClean="0">
              <a:solidFill>
                <a:schemeClr val="tx2"/>
              </a:solidFill>
              <a:latin typeface="Times New Roman" pitchFamily="18" charset="0"/>
            </a:endParaRPr>
          </a:p>
          <a:p>
            <a:pPr>
              <a:lnSpc>
                <a:spcPct val="90000"/>
              </a:lnSpc>
            </a:pPr>
            <a:endParaRPr lang="en-US" sz="4000" u="sng" dirty="0" smtClean="0">
              <a:solidFill>
                <a:schemeClr val="tx2"/>
              </a:solidFill>
              <a:latin typeface="Times New Roman" pitchFamily="18" charset="0"/>
            </a:endParaRPr>
          </a:p>
          <a:p>
            <a:pPr algn="ctr">
              <a:lnSpc>
                <a:spcPct val="90000"/>
              </a:lnSpc>
            </a:pPr>
            <a:r>
              <a:rPr lang="en-US" sz="4000" u="sng" dirty="0" smtClean="0">
                <a:solidFill>
                  <a:srgbClr val="1E0CA0"/>
                </a:solidFill>
                <a:latin typeface="Verdana" pitchFamily="34" charset="0"/>
                <a:ea typeface="Verdana" pitchFamily="34" charset="0"/>
                <a:cs typeface="Verdana" pitchFamily="34" charset="0"/>
              </a:rPr>
              <a:t>Simulation &amp; L C</a:t>
            </a:r>
            <a:endParaRPr lang="en-US" sz="6600" u="sng" dirty="0">
              <a:solidFill>
                <a:srgbClr val="1E0CA0"/>
              </a:solidFill>
              <a:latin typeface="Verdana" pitchFamily="34" charset="0"/>
              <a:ea typeface="Verdana" pitchFamily="34" charset="0"/>
              <a:cs typeface="Verdana" pitchFamily="34" charset="0"/>
            </a:endParaRPr>
          </a:p>
          <a:p>
            <a:pPr algn="ctr">
              <a:lnSpc>
                <a:spcPct val="90000"/>
              </a:lnSpc>
            </a:pPr>
            <a:endParaRPr lang="en-US" sz="2000" dirty="0" smtClean="0">
              <a:solidFill>
                <a:srgbClr val="1E0CA0"/>
              </a:solidFill>
              <a:latin typeface="Verdana" pitchFamily="34" charset="0"/>
              <a:ea typeface="Verdana" pitchFamily="34" charset="0"/>
              <a:cs typeface="Verdana" pitchFamily="34" charset="0"/>
            </a:endParaRPr>
          </a:p>
          <a:p>
            <a:pPr algn="ctr">
              <a:lnSpc>
                <a:spcPct val="90000"/>
              </a:lnSpc>
            </a:pPr>
            <a:endParaRPr lang="en-US" sz="2000" dirty="0" smtClean="0">
              <a:solidFill>
                <a:srgbClr val="1E0CA0"/>
              </a:solidFill>
              <a:latin typeface="Verdana" pitchFamily="34" charset="0"/>
              <a:ea typeface="Verdana" pitchFamily="34" charset="0"/>
              <a:cs typeface="Verdana" pitchFamily="34" charset="0"/>
            </a:endParaRPr>
          </a:p>
          <a:p>
            <a:pPr algn="ctr">
              <a:lnSpc>
                <a:spcPct val="90000"/>
              </a:lnSpc>
            </a:pPr>
            <a:r>
              <a:rPr lang="en-US" sz="2000" dirty="0" smtClean="0">
                <a:solidFill>
                  <a:srgbClr val="1E0CA0"/>
                </a:solidFill>
                <a:latin typeface="Verdana" pitchFamily="34" charset="0"/>
                <a:ea typeface="Verdana" pitchFamily="34" charset="0"/>
                <a:cs typeface="Verdana" pitchFamily="34" charset="0"/>
              </a:rPr>
              <a:t>P V Ram, B. Sc., ACA, </a:t>
            </a:r>
            <a:r>
              <a:rPr lang="en-US" sz="2000" dirty="0" smtClean="0">
                <a:solidFill>
                  <a:srgbClr val="1E0CA0"/>
                </a:solidFill>
                <a:latin typeface="Verdana" pitchFamily="34" charset="0"/>
                <a:ea typeface="Verdana" pitchFamily="34" charset="0"/>
                <a:cs typeface="Verdana" pitchFamily="34" charset="0"/>
              </a:rPr>
              <a:t>ACMA, Hyderabad</a:t>
            </a:r>
            <a:endParaRPr lang="en-US" sz="2000" dirty="0" smtClean="0">
              <a:solidFill>
                <a:srgbClr val="1E0CA0"/>
              </a:solidFill>
              <a:latin typeface="Verdana" pitchFamily="34" charset="0"/>
              <a:ea typeface="Verdana" pitchFamily="34" charset="0"/>
              <a:cs typeface="Verdana" pitchFamily="34" charset="0"/>
            </a:endParaRPr>
          </a:p>
          <a:p>
            <a:pPr algn="ctr">
              <a:lnSpc>
                <a:spcPct val="90000"/>
              </a:lnSpc>
            </a:pPr>
            <a:r>
              <a:rPr lang="en-US" sz="2000" dirty="0" smtClean="0">
                <a:solidFill>
                  <a:srgbClr val="1E0CA0"/>
                </a:solidFill>
                <a:latin typeface="Verdana" pitchFamily="34" charset="0"/>
                <a:ea typeface="Verdana" pitchFamily="34" charset="0"/>
                <a:cs typeface="Verdana" pitchFamily="34" charset="0"/>
              </a:rPr>
              <a:t>98481 85073</a:t>
            </a:r>
            <a:endParaRPr lang="en-US" sz="2000" dirty="0">
              <a:solidFill>
                <a:srgbClr val="1E0CA0"/>
              </a:solidFill>
              <a:latin typeface="Verdana" pitchFamily="34" charset="0"/>
              <a:ea typeface="Verdana" pitchFamily="34" charset="0"/>
              <a:cs typeface="Verdana" pitchFamily="34" charset="0"/>
            </a:endParaRPr>
          </a:p>
        </p:txBody>
      </p:sp>
      <p:pic>
        <p:nvPicPr>
          <p:cNvPr id="95238"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609600" y="609600"/>
            <a:ext cx="2266950" cy="2019301"/>
          </a:xfrm>
          <a:prstGeom prst="rect">
            <a:avLst/>
          </a:prstGeom>
          <a:noFill/>
        </p:spPr>
      </p:pic>
      <p:pic>
        <p:nvPicPr>
          <p:cNvPr id="95240" name="Picture 8" descr="http://t3.gstatic.com/images?q=tbn:ANd9GcRCDIzw0GI9yLsNzBQ7KmUC0tX2-wAvy91_lpOagR-JbKev7J7VpQ"/>
          <p:cNvPicPr>
            <a:picLocks noChangeAspect="1" noChangeArrowheads="1"/>
          </p:cNvPicPr>
          <p:nvPr/>
        </p:nvPicPr>
        <p:blipFill>
          <a:blip r:embed="rId3" cstate="print"/>
          <a:srcRect/>
          <a:stretch>
            <a:fillRect/>
          </a:stretch>
        </p:blipFill>
        <p:spPr bwMode="auto">
          <a:xfrm>
            <a:off x="5334000" y="609600"/>
            <a:ext cx="3200400" cy="2057400"/>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74073" y="1246909"/>
            <a:ext cx="8382000" cy="5181600"/>
          </a:xfrm>
          <a:solidFill>
            <a:schemeClr val="tx2">
              <a:lumMod val="40000"/>
              <a:lumOff val="60000"/>
              <a:alpha val="1000"/>
            </a:schemeClr>
          </a:solidFill>
        </p:spPr>
        <p:txBody>
          <a:bodyPr/>
          <a:lstStyle/>
          <a:p>
            <a:pPr algn="just">
              <a:buNone/>
            </a:pPr>
            <a:r>
              <a:rPr lang="en-IN" sz="2000" dirty="0" smtClean="0">
                <a:latin typeface="Verdana" pitchFamily="34" charset="0"/>
                <a:ea typeface="Verdana" pitchFamily="34" charset="0"/>
                <a:cs typeface="Verdana" pitchFamily="34" charset="0"/>
              </a:rPr>
              <a:t>	</a:t>
            </a:r>
          </a:p>
          <a:p>
            <a:pPr algn="just">
              <a:buNone/>
            </a:pPr>
            <a:r>
              <a:rPr lang="en-IN" sz="2000" dirty="0" smtClean="0">
                <a:solidFill>
                  <a:srgbClr val="1E0CA0"/>
                </a:solidFill>
                <a:latin typeface="Verdana" pitchFamily="34" charset="0"/>
                <a:ea typeface="Verdana" pitchFamily="34" charset="0"/>
                <a:cs typeface="Verdana" pitchFamily="34" charset="0"/>
              </a:rPr>
              <a:t>	</a:t>
            </a:r>
            <a:r>
              <a:rPr lang="en-IN" sz="2000" b="1" dirty="0" smtClean="0">
                <a:solidFill>
                  <a:srgbClr val="1E0CA0"/>
                </a:solidFill>
                <a:latin typeface="Verdana" pitchFamily="34" charset="0"/>
                <a:ea typeface="Verdana" pitchFamily="34" charset="0"/>
                <a:cs typeface="Verdana" pitchFamily="34" charset="0"/>
              </a:rPr>
              <a:t>Important areas of Learning Curve affecting Management accounting are:</a:t>
            </a:r>
          </a:p>
          <a:p>
            <a:pPr algn="just">
              <a:buNone/>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Direct Labour costs;</a:t>
            </a:r>
          </a:p>
          <a:p>
            <a:pPr marL="457200" lvl="0" indent="-457200">
              <a:buClr>
                <a:srgbClr val="062F94"/>
              </a:buClr>
              <a:buSzPct val="100000"/>
              <a:buFont typeface="+mj-lt"/>
              <a:buAutoNum type="alphaLcPeriod"/>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Variable overheads;</a:t>
            </a:r>
          </a:p>
          <a:p>
            <a:pPr marL="457200" lvl="0" indent="-457200">
              <a:buClr>
                <a:srgbClr val="062F94"/>
              </a:buClr>
              <a:buSzPct val="100000"/>
              <a:buFont typeface="+mj-lt"/>
              <a:buAutoNum type="alphaLcPeriod"/>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Standard Costing;</a:t>
            </a:r>
          </a:p>
          <a:p>
            <a:pPr marL="457200" lvl="0" indent="-457200">
              <a:buClr>
                <a:srgbClr val="062F94"/>
              </a:buClr>
              <a:buSzPct val="100000"/>
              <a:buFont typeface="+mj-lt"/>
              <a:buAutoNum type="alphaLcPeriod"/>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Pricing Decision;</a:t>
            </a:r>
          </a:p>
          <a:p>
            <a:pPr marL="457200" lvl="0" indent="-457200">
              <a:buClr>
                <a:srgbClr val="062F94"/>
              </a:buClr>
              <a:buSzPct val="100000"/>
              <a:buFont typeface="+mj-lt"/>
              <a:buAutoNum type="alphaLcPeriod"/>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Output capacity; etc</a:t>
            </a:r>
            <a:r>
              <a:rPr lang="en-IN" sz="2000" dirty="0" smtClean="0">
                <a:latin typeface="Verdana" pitchFamily="34" charset="0"/>
                <a:ea typeface="Verdana" pitchFamily="34" charset="0"/>
                <a:cs typeface="Verdana" pitchFamily="34" charset="0"/>
              </a:rPr>
              <a:t>.</a:t>
            </a:r>
            <a:endParaRPr lang="en-US" sz="2000" dirty="0">
              <a:latin typeface="Verdana" pitchFamily="34" charset="0"/>
              <a:ea typeface="Verdana" pitchFamily="34" charset="0"/>
              <a:cs typeface="Verdana" pitchFamily="34" charset="0"/>
            </a:endParaRP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1" end="1"/>
                                            </p:txEl>
                                          </p:spTgt>
                                        </p:tgtEl>
                                        <p:attrNameLst>
                                          <p:attrName>style.visibility</p:attrName>
                                        </p:attrNameLst>
                                      </p:cBhvr>
                                      <p:to>
                                        <p:strVal val="visible"/>
                                      </p:to>
                                    </p:set>
                                    <p:anim calcmode="lin" valueType="num">
                                      <p:cBhvr additive="base">
                                        <p:cTn id="19"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3" end="3"/>
                                            </p:txEl>
                                          </p:spTgt>
                                        </p:tgtEl>
                                        <p:attrNameLst>
                                          <p:attrName>style.visibility</p:attrName>
                                        </p:attrNameLst>
                                      </p:cBhvr>
                                      <p:to>
                                        <p:strVal val="visible"/>
                                      </p:to>
                                    </p:set>
                                    <p:anim calcmode="lin" valueType="num">
                                      <p:cBhvr additive="base">
                                        <p:cTn id="25"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5" end="5"/>
                                            </p:txEl>
                                          </p:spTgt>
                                        </p:tgtEl>
                                        <p:attrNameLst>
                                          <p:attrName>style.visibility</p:attrName>
                                        </p:attrNameLst>
                                      </p:cBhvr>
                                      <p:to>
                                        <p:strVal val="visible"/>
                                      </p:to>
                                    </p:set>
                                    <p:anim calcmode="lin" valueType="num">
                                      <p:cBhvr additive="base">
                                        <p:cTn id="31"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7" end="7"/>
                                            </p:txEl>
                                          </p:spTgt>
                                        </p:tgtEl>
                                        <p:attrNameLst>
                                          <p:attrName>style.visibility</p:attrName>
                                        </p:attrNameLst>
                                      </p:cBhvr>
                                      <p:to>
                                        <p:strVal val="visible"/>
                                      </p:to>
                                    </p:set>
                                    <p:anim calcmode="lin" valueType="num">
                                      <p:cBhvr additive="base">
                                        <p:cTn id="37"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5">
                                            <p:txEl>
                                              <p:pRg st="9" end="9"/>
                                            </p:txEl>
                                          </p:spTgt>
                                        </p:tgtEl>
                                        <p:attrNameLst>
                                          <p:attrName>style.visibility</p:attrName>
                                        </p:attrNameLst>
                                      </p:cBhvr>
                                      <p:to>
                                        <p:strVal val="visible"/>
                                      </p:to>
                                    </p:set>
                                    <p:anim calcmode="lin" valueType="num">
                                      <p:cBhvr additive="base">
                                        <p:cTn id="43" dur="500" fill="hold"/>
                                        <p:tgtEl>
                                          <p:spTgt spid="3075">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075">
                                            <p:txEl>
                                              <p:pRg st="11" end="11"/>
                                            </p:txEl>
                                          </p:spTgt>
                                        </p:tgtEl>
                                        <p:attrNameLst>
                                          <p:attrName>style.visibility</p:attrName>
                                        </p:attrNameLst>
                                      </p:cBhvr>
                                      <p:to>
                                        <p:strVal val="visible"/>
                                      </p:to>
                                    </p:set>
                                    <p:anim calcmode="lin" valueType="num">
                                      <p:cBhvr additive="base">
                                        <p:cTn id="49" dur="500" fill="hold"/>
                                        <p:tgtEl>
                                          <p:spTgt spid="3075">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7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74073" y="914400"/>
            <a:ext cx="8382000" cy="5514109"/>
          </a:xfrm>
          <a:solidFill>
            <a:schemeClr val="tx2">
              <a:lumMod val="40000"/>
              <a:lumOff val="60000"/>
              <a:alpha val="1000"/>
            </a:schemeClr>
          </a:solidFill>
        </p:spPr>
        <p:txBody>
          <a:bodyPr/>
          <a:lstStyle/>
          <a:p>
            <a:pPr algn="just">
              <a:buNone/>
            </a:pPr>
            <a:r>
              <a:rPr lang="en-IN" sz="2000" dirty="0" smtClean="0">
                <a:latin typeface="Verdana" pitchFamily="34" charset="0"/>
                <a:ea typeface="Verdana" pitchFamily="34" charset="0"/>
                <a:cs typeface="Verdana" pitchFamily="34" charset="0"/>
              </a:rPr>
              <a:t>	</a:t>
            </a:r>
            <a:r>
              <a:rPr lang="en-IN" sz="2000" b="1" dirty="0" smtClean="0">
                <a:solidFill>
                  <a:srgbClr val="062F94"/>
                </a:solidFill>
                <a:latin typeface="Verdana" pitchFamily="34" charset="0"/>
                <a:ea typeface="Verdana" pitchFamily="34" charset="0"/>
                <a:cs typeface="Verdana" pitchFamily="34" charset="0"/>
              </a:rPr>
              <a:t>Limitations of Learning Curve Theory: </a:t>
            </a:r>
          </a:p>
          <a:p>
            <a:pPr marL="457200" lvl="0" indent="-457200" algn="just">
              <a:buNone/>
            </a:pPr>
            <a:r>
              <a:rPr lang="en-IN" sz="2000" dirty="0" smtClean="0">
                <a:solidFill>
                  <a:srgbClr val="062F94"/>
                </a:solidFill>
                <a:latin typeface="Verdana" pitchFamily="34" charset="0"/>
                <a:ea typeface="Verdana" pitchFamily="34" charset="0"/>
                <a:cs typeface="Verdana" pitchFamily="34" charset="0"/>
              </a:rPr>
              <a:t>1. All activities of an enterprise are not subject to learning effect.</a:t>
            </a:r>
          </a:p>
          <a:p>
            <a:pPr marL="457200" lvl="0" indent="-457200" algn="just">
              <a:buAutoNum type="arabicPeriod"/>
            </a:pPr>
            <a:endParaRPr lang="en-US" sz="2000" dirty="0" smtClean="0">
              <a:solidFill>
                <a:srgbClr val="062F94"/>
              </a:solidFill>
              <a:latin typeface="Verdana" pitchFamily="34" charset="0"/>
              <a:ea typeface="Verdana" pitchFamily="34" charset="0"/>
              <a:cs typeface="Verdana" pitchFamily="34" charset="0"/>
            </a:endParaRPr>
          </a:p>
          <a:p>
            <a:pPr marL="801687" lvl="1" indent="-457200" algn="just">
              <a:buClr>
                <a:srgbClr val="062F94"/>
              </a:buClr>
              <a:buSzPct val="100000"/>
              <a:buFont typeface="+mj-lt"/>
              <a:buAutoNum type="alphaLcPeriod"/>
            </a:pPr>
            <a:r>
              <a:rPr lang="en-IN" sz="2000" dirty="0" smtClean="0">
                <a:solidFill>
                  <a:srgbClr val="062F94"/>
                </a:solidFill>
                <a:latin typeface="Verdana" pitchFamily="34" charset="0"/>
                <a:ea typeface="Verdana" pitchFamily="34" charset="0"/>
                <a:cs typeface="Verdana" pitchFamily="34" charset="0"/>
              </a:rPr>
              <a:t>Activities that have not been performed in this present operational mode. </a:t>
            </a:r>
          </a:p>
          <a:p>
            <a:pPr marL="801687" lvl="1" indent="-457200" algn="just">
              <a:buClr>
                <a:srgbClr val="062F94"/>
              </a:buClr>
              <a:buSzPct val="100000"/>
              <a:buFont typeface="+mj-lt"/>
              <a:buAutoNum type="alphaLcPeriod"/>
            </a:pPr>
            <a:endParaRPr lang="en-US" sz="2000" dirty="0" smtClean="0">
              <a:solidFill>
                <a:srgbClr val="062F94"/>
              </a:solidFill>
              <a:latin typeface="Verdana" pitchFamily="34" charset="0"/>
              <a:ea typeface="Verdana" pitchFamily="34" charset="0"/>
              <a:cs typeface="Verdana" pitchFamily="34" charset="0"/>
            </a:endParaRPr>
          </a:p>
          <a:p>
            <a:pPr marL="801687" lvl="1" indent="-457200" algn="just">
              <a:buClr>
                <a:srgbClr val="062F94"/>
              </a:buClr>
              <a:buSzPct val="100000"/>
              <a:buFont typeface="+mj-lt"/>
              <a:buAutoNum type="alphaLcPeriod"/>
            </a:pPr>
            <a:r>
              <a:rPr lang="en-IN" sz="2000" dirty="0" smtClean="0">
                <a:solidFill>
                  <a:srgbClr val="062F94"/>
                </a:solidFill>
                <a:latin typeface="Verdana" pitchFamily="34" charset="0"/>
                <a:ea typeface="Verdana" pitchFamily="34" charset="0"/>
                <a:cs typeface="Verdana" pitchFamily="34" charset="0"/>
              </a:rPr>
              <a:t>Activities which are being performed by new workmen, new employees or others not familiar with the particular activity. In contrast, activities being performed by experienced workmen, who are thoroughly familiar with those activities will not be subject to learning effect.</a:t>
            </a:r>
          </a:p>
          <a:p>
            <a:pPr marL="801687" lvl="1" indent="-457200" algn="just">
              <a:buClr>
                <a:srgbClr val="062F94"/>
              </a:buClr>
              <a:buSzPct val="100000"/>
              <a:buFont typeface="+mj-lt"/>
              <a:buAutoNum type="alphaLcPeriod"/>
            </a:pPr>
            <a:endParaRPr lang="en-US" sz="2000" dirty="0" smtClean="0">
              <a:solidFill>
                <a:srgbClr val="062F94"/>
              </a:solidFill>
              <a:latin typeface="Verdana" pitchFamily="34" charset="0"/>
              <a:ea typeface="Verdana" pitchFamily="34" charset="0"/>
              <a:cs typeface="Verdana" pitchFamily="34" charset="0"/>
            </a:endParaRPr>
          </a:p>
          <a:p>
            <a:pPr marL="801687" lvl="1" indent="-457200" algn="just">
              <a:buClr>
                <a:srgbClr val="062F94"/>
              </a:buClr>
              <a:buSzPct val="100000"/>
              <a:buFont typeface="+mj-lt"/>
              <a:buAutoNum type="alphaLcPeriod"/>
            </a:pPr>
            <a:r>
              <a:rPr lang="en-IN" sz="2000" dirty="0" smtClean="0">
                <a:solidFill>
                  <a:srgbClr val="062F94"/>
                </a:solidFill>
                <a:latin typeface="Verdana" pitchFamily="34" charset="0"/>
                <a:ea typeface="Verdana" pitchFamily="34" charset="0"/>
                <a:cs typeface="Verdana" pitchFamily="34" charset="0"/>
              </a:rPr>
              <a:t>Activities involving utilization of material not used by firm so far.</a:t>
            </a:r>
            <a:endParaRPr lang="en-US" sz="2000" dirty="0" smtClean="0">
              <a:solidFill>
                <a:srgbClr val="062F94"/>
              </a:solidFill>
              <a:latin typeface="Verdana" pitchFamily="34" charset="0"/>
              <a:ea typeface="Verdana" pitchFamily="34" charset="0"/>
              <a:cs typeface="Verdana" pitchFamily="34" charset="0"/>
            </a:endParaRPr>
          </a:p>
          <a:p>
            <a:pPr algn="just">
              <a:buNone/>
            </a:pPr>
            <a:endParaRPr lang="en-US" sz="1800" dirty="0">
              <a:latin typeface="Verdana" pitchFamily="34" charset="0"/>
              <a:ea typeface="Verdana" pitchFamily="34" charset="0"/>
              <a:cs typeface="Verdana" pitchFamily="34" charset="0"/>
            </a:endParaRP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1" end="1"/>
                                            </p:txEl>
                                          </p:spTgt>
                                        </p:tgtEl>
                                        <p:attrNameLst>
                                          <p:attrName>style.visibility</p:attrName>
                                        </p:attrNameLst>
                                      </p:cBhvr>
                                      <p:to>
                                        <p:strVal val="visible"/>
                                      </p:to>
                                    </p:set>
                                    <p:anim calcmode="lin" valueType="num">
                                      <p:cBhvr additive="base">
                                        <p:cTn id="19"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075">
                                            <p:txEl>
                                              <p:pRg st="3" end="3"/>
                                            </p:txEl>
                                          </p:spTgt>
                                        </p:tgtEl>
                                        <p:attrNameLst>
                                          <p:attrName>style.visibility</p:attrName>
                                        </p:attrNameLst>
                                      </p:cBhvr>
                                      <p:to>
                                        <p:strVal val="visible"/>
                                      </p:to>
                                    </p:set>
                                    <p:anim calcmode="lin" valueType="num">
                                      <p:cBhvr additive="base">
                                        <p:cTn id="23"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5">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 calcmode="lin" valueType="num">
                                      <p:cBhvr additive="base">
                                        <p:cTn id="27"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075">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075">
                                            <p:txEl>
                                              <p:pRg st="7" end="7"/>
                                            </p:txEl>
                                          </p:spTgt>
                                        </p:tgtEl>
                                        <p:attrNameLst>
                                          <p:attrName>style.visibility</p:attrName>
                                        </p:attrNameLst>
                                      </p:cBhvr>
                                      <p:to>
                                        <p:strVal val="visible"/>
                                      </p:to>
                                    </p:set>
                                    <p:anim calcmode="lin" valueType="num">
                                      <p:cBhvr additive="base">
                                        <p:cTn id="31"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marL="457200" lvl="0" indent="-457200" algn="just">
              <a:buClr>
                <a:srgbClr val="062F94"/>
              </a:buClr>
              <a:buSzPct val="100000"/>
              <a:buAutoNum type="arabicPeriod" startAt="2"/>
            </a:pPr>
            <a:endParaRPr lang="en-IN" sz="2000" dirty="0" smtClean="0">
              <a:solidFill>
                <a:srgbClr val="062F94"/>
              </a:solidFill>
              <a:latin typeface="Verdana" pitchFamily="34" charset="0"/>
              <a:ea typeface="Verdana" pitchFamily="34" charset="0"/>
              <a:cs typeface="Verdana" pitchFamily="34" charset="0"/>
            </a:endParaRPr>
          </a:p>
          <a:p>
            <a:pPr marL="457200" lvl="0" indent="-457200" algn="just">
              <a:buClr>
                <a:srgbClr val="062F94"/>
              </a:buClr>
              <a:buSzPct val="100000"/>
              <a:buAutoNum type="arabicPeriod" startAt="2"/>
            </a:pPr>
            <a:r>
              <a:rPr lang="en-IN" sz="2000" dirty="0" smtClean="0">
                <a:solidFill>
                  <a:srgbClr val="062F94"/>
                </a:solidFill>
                <a:latin typeface="Verdana" pitchFamily="34" charset="0"/>
                <a:ea typeface="Verdana" pitchFamily="34" charset="0"/>
                <a:cs typeface="Verdana" pitchFamily="34" charset="0"/>
              </a:rPr>
              <a:t>It is correct that learning effect does take place and average time taken is likely to reduce. But in practice it is highly unlikely that there will be a regular consistent rate of decrease. In cases </a:t>
            </a:r>
            <a:r>
              <a:rPr lang="en-IN" sz="2000" b="1" dirty="0" smtClean="0">
                <a:solidFill>
                  <a:srgbClr val="062F94"/>
                </a:solidFill>
                <a:latin typeface="Verdana" pitchFamily="34" charset="0"/>
                <a:ea typeface="Verdana" pitchFamily="34" charset="0"/>
                <a:cs typeface="Verdana" pitchFamily="34" charset="0"/>
              </a:rPr>
              <a:t>where the operations are highly automated, learning effect will be very low or even nil</a:t>
            </a:r>
            <a:r>
              <a:rPr lang="en-IN" sz="2000" dirty="0" smtClean="0">
                <a:solidFill>
                  <a:srgbClr val="062F94"/>
                </a:solidFill>
                <a:latin typeface="Verdana" pitchFamily="34" charset="0"/>
                <a:ea typeface="Verdana" pitchFamily="34" charset="0"/>
                <a:cs typeface="Verdana" pitchFamily="34" charset="0"/>
              </a:rPr>
              <a:t>. Therefore, any cost predictions based on conventional learning curves should be viewed with caution.</a:t>
            </a:r>
          </a:p>
          <a:p>
            <a:pPr marL="457200" lvl="0" indent="-457200" algn="just">
              <a:buClr>
                <a:srgbClr val="062F94"/>
              </a:buClr>
              <a:buSzPct val="100000"/>
              <a:buAutoNum type="arabicPeriod" startAt="2"/>
            </a:pPr>
            <a:endParaRPr lang="en-US" sz="2000" dirty="0" smtClean="0">
              <a:solidFill>
                <a:srgbClr val="062F94"/>
              </a:solidFill>
              <a:latin typeface="Verdana" pitchFamily="34" charset="0"/>
              <a:ea typeface="Verdana" pitchFamily="34" charset="0"/>
              <a:cs typeface="Verdana" pitchFamily="34" charset="0"/>
            </a:endParaRPr>
          </a:p>
          <a:p>
            <a:pPr marL="457200" lvl="0" indent="-457200" algn="just">
              <a:buClr>
                <a:srgbClr val="062F94"/>
              </a:buClr>
              <a:buSzPct val="100000"/>
              <a:buAutoNum type="arabicPeriod" startAt="3"/>
            </a:pPr>
            <a:r>
              <a:rPr lang="en-IN" sz="2000" dirty="0" smtClean="0">
                <a:solidFill>
                  <a:srgbClr val="062F94"/>
                </a:solidFill>
                <a:latin typeface="Verdana" pitchFamily="34" charset="0"/>
                <a:ea typeface="Verdana" pitchFamily="34" charset="0"/>
                <a:cs typeface="Verdana" pitchFamily="34" charset="0"/>
              </a:rPr>
              <a:t>Considerable difficulty arises in obtaining valid data that will form basis for computation of learning effect.</a:t>
            </a:r>
          </a:p>
          <a:p>
            <a:pPr marL="457200" lvl="0" indent="-457200" algn="just">
              <a:buClr>
                <a:srgbClr val="062F94"/>
              </a:buClr>
              <a:buSzPct val="100000"/>
              <a:buAutoNum type="arabicPeriod" startAt="3"/>
            </a:pPr>
            <a:endParaRPr lang="en-US" sz="2000" dirty="0" smtClean="0">
              <a:solidFill>
                <a:srgbClr val="062F94"/>
              </a:solidFill>
              <a:latin typeface="Verdana" pitchFamily="34" charset="0"/>
              <a:ea typeface="Verdana" pitchFamily="34" charset="0"/>
              <a:cs typeface="Verdana" pitchFamily="34" charset="0"/>
            </a:endParaRPr>
          </a:p>
          <a:p>
            <a:pPr marL="457200" lvl="0" indent="-457200" algn="just">
              <a:buClr>
                <a:srgbClr val="062F94"/>
              </a:buClr>
              <a:buSzPct val="100000"/>
              <a:buNone/>
            </a:pPr>
            <a:r>
              <a:rPr lang="en-IN" sz="2000" dirty="0" smtClean="0">
                <a:solidFill>
                  <a:srgbClr val="062F94"/>
                </a:solidFill>
                <a:latin typeface="Verdana" pitchFamily="34" charset="0"/>
                <a:ea typeface="Verdana" pitchFamily="34" charset="0"/>
                <a:cs typeface="Verdana" pitchFamily="34" charset="0"/>
              </a:rPr>
              <a:t>4	Even slight change in circumstances quickly renders the learning curve obsolete. While the regularity of conventional learning curves can be questioned, it would be wrong to ignore learning effect altogether in predicting future costs for decision purposes.</a:t>
            </a:r>
            <a:endParaRPr lang="en-US" sz="2000" dirty="0">
              <a:solidFill>
                <a:srgbClr val="062F94"/>
              </a:solidFill>
              <a:latin typeface="Verdana" pitchFamily="34" charset="0"/>
              <a:ea typeface="Verdana" pitchFamily="34" charset="0"/>
              <a:cs typeface="Verdana" pitchFamily="34" charset="0"/>
            </a:endParaRP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5" end="5"/>
                                            </p:txEl>
                                          </p:spTgt>
                                        </p:tgtEl>
                                        <p:attrNameLst>
                                          <p:attrName>style.visibility</p:attrName>
                                        </p:attrNameLst>
                                      </p:cBhvr>
                                      <p:to>
                                        <p:strVal val="visible"/>
                                      </p:to>
                                    </p:set>
                                    <p:anim calcmode="lin" valueType="num">
                                      <p:cBhvr additive="base">
                                        <p:cTn id="25"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a:buNone/>
            </a:pPr>
            <a:endParaRPr lang="en-IN" sz="2000" b="1" i="1" dirty="0" smtClean="0">
              <a:latin typeface="Verdana" pitchFamily="34" charset="0"/>
              <a:ea typeface="Verdana" pitchFamily="34" charset="0"/>
              <a:cs typeface="Verdana" pitchFamily="34" charset="0"/>
            </a:endParaRPr>
          </a:p>
          <a:p>
            <a:pPr>
              <a:buNone/>
            </a:pPr>
            <a:r>
              <a:rPr lang="en-IN" sz="2000" b="1" i="1" dirty="0" smtClean="0">
                <a:latin typeface="Verdana" pitchFamily="34" charset="0"/>
                <a:ea typeface="Verdana" pitchFamily="34" charset="0"/>
                <a:cs typeface="Verdana" pitchFamily="34" charset="0"/>
              </a:rPr>
              <a:t>	</a:t>
            </a:r>
            <a:r>
              <a:rPr lang="en-IN" sz="2000" b="1" i="1" dirty="0" smtClean="0">
                <a:solidFill>
                  <a:srgbClr val="00B050"/>
                </a:solidFill>
                <a:latin typeface="Verdana" pitchFamily="34" charset="0"/>
                <a:ea typeface="Verdana" pitchFamily="34" charset="0"/>
                <a:cs typeface="Verdana" pitchFamily="34" charset="0"/>
              </a:rPr>
              <a:t>Question: </a:t>
            </a:r>
            <a:r>
              <a:rPr lang="en-IN" sz="2000" i="1" dirty="0" smtClean="0">
                <a:solidFill>
                  <a:srgbClr val="00B050"/>
                </a:solidFill>
                <a:latin typeface="Verdana" pitchFamily="34" charset="0"/>
                <a:ea typeface="Verdana" pitchFamily="34" charset="0"/>
                <a:cs typeface="Verdana" pitchFamily="34" charset="0"/>
              </a:rPr>
              <a:t>What is simulation and what are the steps in simulation?</a:t>
            </a:r>
            <a:endParaRPr lang="en-US" sz="2000" dirty="0" smtClean="0">
              <a:solidFill>
                <a:srgbClr val="00B050"/>
              </a:solidFill>
              <a:latin typeface="Verdana" pitchFamily="34" charset="0"/>
              <a:ea typeface="Verdana" pitchFamily="34" charset="0"/>
              <a:cs typeface="Verdana" pitchFamily="34" charset="0"/>
            </a:endParaRPr>
          </a:p>
          <a:p>
            <a:pPr algn="just"/>
            <a:r>
              <a:rPr lang="en-IN" sz="2000" b="1" dirty="0" smtClean="0">
                <a:solidFill>
                  <a:srgbClr val="0734A5"/>
                </a:solidFill>
                <a:latin typeface="Verdana" pitchFamily="34" charset="0"/>
                <a:ea typeface="Verdana" pitchFamily="34" charset="0"/>
                <a:cs typeface="Verdana" pitchFamily="34" charset="0"/>
              </a:rPr>
              <a:t>Answer: </a:t>
            </a:r>
            <a:r>
              <a:rPr lang="en-IN" sz="2000" dirty="0" smtClean="0">
                <a:solidFill>
                  <a:srgbClr val="0734A5"/>
                </a:solidFill>
                <a:latin typeface="Verdana" pitchFamily="34" charset="0"/>
                <a:ea typeface="Verdana" pitchFamily="34" charset="0"/>
                <a:cs typeface="Verdana" pitchFamily="34" charset="0"/>
              </a:rPr>
              <a:t>Simulation is a </a:t>
            </a:r>
            <a:r>
              <a:rPr lang="en-IN" sz="2000" b="1" dirty="0" smtClean="0">
                <a:solidFill>
                  <a:srgbClr val="0734A5"/>
                </a:solidFill>
                <a:latin typeface="Verdana" pitchFamily="34" charset="0"/>
                <a:ea typeface="Verdana" pitchFamily="34" charset="0"/>
                <a:cs typeface="Verdana" pitchFamily="34" charset="0"/>
              </a:rPr>
              <a:t>quantitative procedure </a:t>
            </a:r>
            <a:r>
              <a:rPr lang="en-IN" sz="2000" dirty="0" smtClean="0">
                <a:solidFill>
                  <a:srgbClr val="0734A5"/>
                </a:solidFill>
                <a:latin typeface="Verdana" pitchFamily="34" charset="0"/>
                <a:ea typeface="Verdana" pitchFamily="34" charset="0"/>
                <a:cs typeface="Verdana" pitchFamily="34" charset="0"/>
              </a:rPr>
              <a:t>which describes a process by </a:t>
            </a:r>
            <a:r>
              <a:rPr lang="en-IN" sz="2000" b="1" dirty="0" smtClean="0">
                <a:solidFill>
                  <a:srgbClr val="0734A5"/>
                </a:solidFill>
                <a:latin typeface="Verdana" pitchFamily="34" charset="0"/>
                <a:ea typeface="Verdana" pitchFamily="34" charset="0"/>
                <a:cs typeface="Verdana" pitchFamily="34" charset="0"/>
              </a:rPr>
              <a:t>developing a model </a:t>
            </a:r>
            <a:r>
              <a:rPr lang="en-IN" sz="2000" dirty="0" smtClean="0">
                <a:solidFill>
                  <a:srgbClr val="0734A5"/>
                </a:solidFill>
                <a:latin typeface="Verdana" pitchFamily="34" charset="0"/>
                <a:ea typeface="Verdana" pitchFamily="34" charset="0"/>
                <a:cs typeface="Verdana" pitchFamily="34" charset="0"/>
              </a:rPr>
              <a:t>of that process and then </a:t>
            </a:r>
            <a:r>
              <a:rPr lang="en-IN" sz="2000" b="1" dirty="0" smtClean="0">
                <a:solidFill>
                  <a:srgbClr val="0734A5"/>
                </a:solidFill>
                <a:latin typeface="Verdana" pitchFamily="34" charset="0"/>
                <a:ea typeface="Verdana" pitchFamily="34" charset="0"/>
                <a:cs typeface="Verdana" pitchFamily="34" charset="0"/>
              </a:rPr>
              <a:t>conducting a series of organised trial and error experiments</a:t>
            </a:r>
            <a:r>
              <a:rPr lang="en-IN" sz="2000" dirty="0" smtClean="0">
                <a:solidFill>
                  <a:srgbClr val="0734A5"/>
                </a:solidFill>
                <a:latin typeface="Verdana" pitchFamily="34" charset="0"/>
                <a:ea typeface="Verdana" pitchFamily="34" charset="0"/>
                <a:cs typeface="Verdana" pitchFamily="34" charset="0"/>
              </a:rPr>
              <a:t> to predict the behaviour of the process over time. Observing the experiments is much like observing the process in operation. To find how the real process would react to certain changes, we can introduce these changes in our model and simulate the reaction of the real process to them. For example, in designing an airplane, the designer can build a scale model and observe its behaviour in a wind tunnel. In simulation, we build mathematical models which we cannot solve and run them on trial data to simulate the behaviour of the system.</a:t>
            </a:r>
            <a:endParaRPr lang="en-US" sz="2000" dirty="0" smtClean="0">
              <a:solidFill>
                <a:srgbClr val="0734A5"/>
              </a:solidFill>
              <a:latin typeface="Verdana" pitchFamily="34" charset="0"/>
              <a:ea typeface="Verdana" pitchFamily="34" charset="0"/>
              <a:cs typeface="Verdana" pitchFamily="34" charset="0"/>
            </a:endParaRPr>
          </a:p>
          <a:p>
            <a:pPr marL="457200" lvl="0" indent="-457200" algn="just">
              <a:buClr>
                <a:srgbClr val="062F94"/>
              </a:buClr>
              <a:buSzPct val="100000"/>
              <a:buNone/>
            </a:pPr>
            <a:endParaRPr lang="en-US" sz="2000" dirty="0">
              <a:solidFill>
                <a:srgbClr val="062F94"/>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endParaRPr lang="en-IN" sz="2000" dirty="0" smtClean="0">
              <a:solidFill>
                <a:srgbClr val="1E0CA0"/>
              </a:solidFill>
              <a:latin typeface="Verdana" pitchFamily="34" charset="0"/>
            </a:endParaRPr>
          </a:p>
          <a:p>
            <a:pPr algn="just">
              <a:buNone/>
            </a:pPr>
            <a:r>
              <a:rPr lang="en-IN" sz="2000" dirty="0" smtClean="0">
                <a:solidFill>
                  <a:srgbClr val="1E0CA0"/>
                </a:solidFill>
                <a:latin typeface="Verdana" pitchFamily="34" charset="0"/>
              </a:rPr>
              <a:t>	</a:t>
            </a:r>
            <a:r>
              <a:rPr lang="en-IN" sz="2000" b="1" dirty="0" smtClean="0">
                <a:solidFill>
                  <a:srgbClr val="1E0CA0"/>
                </a:solidFill>
                <a:latin typeface="Verdana" pitchFamily="34" charset="0"/>
              </a:rPr>
              <a:t>Steps in Simulation:  </a:t>
            </a:r>
            <a:r>
              <a:rPr lang="en-IN" sz="2000" dirty="0" smtClean="0">
                <a:solidFill>
                  <a:srgbClr val="1E0CA0"/>
                </a:solidFill>
                <a:latin typeface="Verdana" pitchFamily="34" charset="0"/>
              </a:rPr>
              <a:t>Simulations vary in complexity from situation to situation. However, in general, the following steps are involved:</a:t>
            </a:r>
          </a:p>
          <a:p>
            <a:pPr algn="just">
              <a:buNone/>
            </a:pPr>
            <a:endParaRPr lang="en-US" sz="2000" dirty="0" smtClean="0">
              <a:solidFill>
                <a:srgbClr val="1E0CA0"/>
              </a:solidFill>
              <a:latin typeface="Verdana" pitchFamily="34" charset="0"/>
            </a:endParaRPr>
          </a:p>
          <a:p>
            <a:pPr marL="457200" lvl="0" indent="-457200" algn="just">
              <a:buClr>
                <a:srgbClr val="062F94"/>
              </a:buClr>
              <a:buSzPct val="100000"/>
              <a:buFont typeface="+mj-lt"/>
              <a:buAutoNum type="alphaLcPeriod"/>
            </a:pPr>
            <a:r>
              <a:rPr lang="en-IN" sz="2000" b="1" dirty="0" smtClean="0">
                <a:solidFill>
                  <a:srgbClr val="1E0CA0"/>
                </a:solidFill>
                <a:latin typeface="Verdana" pitchFamily="34" charset="0"/>
              </a:rPr>
              <a:t>Define the problem </a:t>
            </a:r>
            <a:r>
              <a:rPr lang="en-IN" sz="2000" dirty="0" smtClean="0">
                <a:solidFill>
                  <a:srgbClr val="1E0CA0"/>
                </a:solidFill>
                <a:latin typeface="Verdana" pitchFamily="34" charset="0"/>
              </a:rPr>
              <a:t>or system you intend to simulate.</a:t>
            </a:r>
          </a:p>
          <a:p>
            <a:pPr marL="457200" lvl="0" indent="-457200" algn="just">
              <a:buClr>
                <a:srgbClr val="062F94"/>
              </a:buClr>
              <a:buSzPct val="100000"/>
              <a:buFont typeface="+mj-lt"/>
              <a:buAutoNum type="alphaLcPeriod"/>
            </a:pPr>
            <a:endParaRPr lang="en-US" sz="2000" dirty="0" smtClean="0">
              <a:solidFill>
                <a:srgbClr val="1E0CA0"/>
              </a:solidFill>
              <a:latin typeface="Verdana" pitchFamily="34" charset="0"/>
            </a:endParaRPr>
          </a:p>
          <a:p>
            <a:pPr marL="457200" lvl="0" indent="-457200" algn="just">
              <a:buClr>
                <a:srgbClr val="062F94"/>
              </a:buClr>
              <a:buSzPct val="100000"/>
              <a:buFont typeface="+mj-lt"/>
              <a:buAutoNum type="alphaLcPeriod"/>
            </a:pPr>
            <a:r>
              <a:rPr lang="en-IN" sz="2000" b="1" dirty="0" smtClean="0">
                <a:solidFill>
                  <a:srgbClr val="1E0CA0"/>
                </a:solidFill>
                <a:latin typeface="Verdana" pitchFamily="34" charset="0"/>
              </a:rPr>
              <a:t>Formulate the model </a:t>
            </a:r>
            <a:r>
              <a:rPr lang="en-IN" sz="2000" dirty="0" smtClean="0">
                <a:solidFill>
                  <a:srgbClr val="1E0CA0"/>
                </a:solidFill>
                <a:latin typeface="Verdana" pitchFamily="34" charset="0"/>
              </a:rPr>
              <a:t>you intend to use.</a:t>
            </a:r>
          </a:p>
          <a:p>
            <a:pPr marL="457200" lvl="0" indent="-457200" algn="just">
              <a:buClr>
                <a:srgbClr val="062F94"/>
              </a:buClr>
              <a:buSzPct val="100000"/>
              <a:buFont typeface="+mj-lt"/>
              <a:buAutoNum type="alphaLcPeriod"/>
            </a:pPr>
            <a:endParaRPr lang="en-US" sz="2000" dirty="0" smtClean="0">
              <a:solidFill>
                <a:srgbClr val="1E0CA0"/>
              </a:solidFill>
              <a:latin typeface="Verdana" pitchFamily="34" charset="0"/>
            </a:endParaRPr>
          </a:p>
          <a:p>
            <a:pPr marL="457200" lvl="0" indent="-457200" algn="just">
              <a:buClr>
                <a:srgbClr val="062F94"/>
              </a:buClr>
              <a:buSzPct val="100000"/>
              <a:buFont typeface="+mj-lt"/>
              <a:buAutoNum type="alphaLcPeriod"/>
            </a:pPr>
            <a:r>
              <a:rPr lang="en-IN" sz="2000" b="1" dirty="0" smtClean="0">
                <a:solidFill>
                  <a:srgbClr val="1E0CA0"/>
                </a:solidFill>
                <a:latin typeface="Verdana" pitchFamily="34" charset="0"/>
              </a:rPr>
              <a:t>Test the model and compare </a:t>
            </a:r>
            <a:r>
              <a:rPr lang="en-IN" sz="2000" dirty="0" smtClean="0">
                <a:solidFill>
                  <a:srgbClr val="1E0CA0"/>
                </a:solidFill>
                <a:latin typeface="Verdana" pitchFamily="34" charset="0"/>
              </a:rPr>
              <a:t>its behaviour with the behaviour of the actual problem environment.</a:t>
            </a:r>
          </a:p>
          <a:p>
            <a:pPr marL="457200" lvl="0" indent="-457200" algn="just">
              <a:buClr>
                <a:srgbClr val="062F94"/>
              </a:buClr>
              <a:buSzPct val="100000"/>
              <a:buFont typeface="+mj-lt"/>
              <a:buAutoNum type="alphaLcPeriod"/>
            </a:pPr>
            <a:endParaRPr lang="en-US" sz="2000" dirty="0" smtClean="0">
              <a:solidFill>
                <a:srgbClr val="1E0CA0"/>
              </a:solidFill>
              <a:latin typeface="Verdana" pitchFamily="34" charset="0"/>
            </a:endParaRPr>
          </a:p>
          <a:p>
            <a:pPr marL="457200" lvl="0" indent="-457200" algn="just">
              <a:buClr>
                <a:srgbClr val="062F94"/>
              </a:buClr>
              <a:buSzPct val="100000"/>
              <a:buFont typeface="+mj-lt"/>
              <a:buAutoNum type="alphaLcPeriod"/>
            </a:pPr>
            <a:r>
              <a:rPr lang="en-IN" sz="2000" b="1" dirty="0" smtClean="0">
                <a:solidFill>
                  <a:srgbClr val="1E0CA0"/>
                </a:solidFill>
                <a:latin typeface="Verdana" pitchFamily="34" charset="0"/>
              </a:rPr>
              <a:t>Identify and collect the data </a:t>
            </a:r>
            <a:r>
              <a:rPr lang="en-IN" sz="2000" dirty="0" smtClean="0">
                <a:solidFill>
                  <a:srgbClr val="1E0CA0"/>
                </a:solidFill>
                <a:latin typeface="Verdana" pitchFamily="34" charset="0"/>
              </a:rPr>
              <a:t>needed to test the model.</a:t>
            </a:r>
          </a:p>
          <a:p>
            <a:pPr marL="457200" lvl="0" indent="-457200" algn="just">
              <a:buClr>
                <a:srgbClr val="062F94"/>
              </a:buClr>
              <a:buSzPct val="100000"/>
              <a:buFont typeface="+mj-lt"/>
              <a:buAutoNum type="alphaLcPeriod"/>
            </a:pPr>
            <a:endParaRPr lang="en-US" sz="2000" dirty="0" smtClean="0">
              <a:solidFill>
                <a:srgbClr val="1E0CA0"/>
              </a:solidFill>
              <a:latin typeface="Verdana" pitchFamily="34" charset="0"/>
            </a:endParaRPr>
          </a:p>
          <a:p>
            <a:pPr marL="457200" lvl="0" indent="-457200" algn="just">
              <a:buClr>
                <a:srgbClr val="062F94"/>
              </a:buClr>
              <a:buSzPct val="100000"/>
              <a:buFont typeface="+mj-lt"/>
              <a:buAutoNum type="alphaLcPeriod"/>
            </a:pPr>
            <a:r>
              <a:rPr lang="en-IN" sz="2000" b="1" dirty="0" smtClean="0">
                <a:solidFill>
                  <a:srgbClr val="1E0CA0"/>
                </a:solidFill>
                <a:latin typeface="Verdana" pitchFamily="34" charset="0"/>
              </a:rPr>
              <a:t>Run the simulation</a:t>
            </a:r>
            <a:r>
              <a:rPr lang="en-IN" sz="2000" dirty="0" smtClean="0">
                <a:solidFill>
                  <a:srgbClr val="1E0CA0"/>
                </a:solidFill>
                <a:latin typeface="Verdana" pitchFamily="34" charset="0"/>
              </a:rPr>
              <a:t>.</a:t>
            </a:r>
            <a:endParaRPr lang="en-US" sz="2000" dirty="0">
              <a:solidFill>
                <a:srgbClr val="1E0CA0"/>
              </a:solidFill>
              <a:latin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5" end="5"/>
                                            </p:txEl>
                                          </p:spTgt>
                                        </p:tgtEl>
                                        <p:attrNameLst>
                                          <p:attrName>style.visibility</p:attrName>
                                        </p:attrNameLst>
                                      </p:cBhvr>
                                      <p:to>
                                        <p:strVal val="visible"/>
                                      </p:to>
                                    </p:set>
                                    <p:anim calcmode="lin" valueType="num">
                                      <p:cBhvr additive="base">
                                        <p:cTn id="25"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7" end="7"/>
                                            </p:txEl>
                                          </p:spTgt>
                                        </p:tgtEl>
                                        <p:attrNameLst>
                                          <p:attrName>style.visibility</p:attrName>
                                        </p:attrNameLst>
                                      </p:cBhvr>
                                      <p:to>
                                        <p:strVal val="visible"/>
                                      </p:to>
                                    </p:set>
                                    <p:anim calcmode="lin" valueType="num">
                                      <p:cBhvr additive="base">
                                        <p:cTn id="31"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9" end="9"/>
                                            </p:txEl>
                                          </p:spTgt>
                                        </p:tgtEl>
                                        <p:attrNameLst>
                                          <p:attrName>style.visibility</p:attrName>
                                        </p:attrNameLst>
                                      </p:cBhvr>
                                      <p:to>
                                        <p:strVal val="visible"/>
                                      </p:to>
                                    </p:set>
                                    <p:anim calcmode="lin" valueType="num">
                                      <p:cBhvr additive="base">
                                        <p:cTn id="37" dur="500" fill="hold"/>
                                        <p:tgtEl>
                                          <p:spTgt spid="3075">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5">
                                            <p:txEl>
                                              <p:pRg st="11" end="11"/>
                                            </p:txEl>
                                          </p:spTgt>
                                        </p:tgtEl>
                                        <p:attrNameLst>
                                          <p:attrName>style.visibility</p:attrName>
                                        </p:attrNameLst>
                                      </p:cBhvr>
                                      <p:to>
                                        <p:strVal val="visible"/>
                                      </p:to>
                                    </p:set>
                                    <p:anim calcmode="lin" valueType="num">
                                      <p:cBhvr additive="base">
                                        <p:cTn id="43" dur="500" fill="hold"/>
                                        <p:tgtEl>
                                          <p:spTgt spid="3075">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marL="457200" lvl="0" indent="-457200">
              <a:buClr>
                <a:srgbClr val="062F94"/>
              </a:buClr>
              <a:buSzPct val="100000"/>
              <a:buFont typeface="+mj-lt"/>
              <a:buAutoNum type="alphaLcPeriod"/>
            </a:pPr>
            <a:endParaRPr lang="en-IN" sz="2000" dirty="0" smtClean="0">
              <a:solidFill>
                <a:srgbClr val="1E0CA0"/>
              </a:solidFill>
              <a:latin typeface="Verdana" pitchFamily="34" charset="0"/>
            </a:endParaRPr>
          </a:p>
          <a:p>
            <a:pPr marL="457200" lvl="0" indent="-457200" algn="just">
              <a:buClr>
                <a:srgbClr val="062F94"/>
              </a:buClr>
              <a:buSzPct val="100000"/>
              <a:buNone/>
            </a:pPr>
            <a:r>
              <a:rPr lang="en-IN" sz="2000" dirty="0" smtClean="0">
                <a:solidFill>
                  <a:srgbClr val="1E0CA0"/>
                </a:solidFill>
                <a:latin typeface="Verdana" pitchFamily="34" charset="0"/>
              </a:rPr>
              <a:t>f.	</a:t>
            </a:r>
            <a:r>
              <a:rPr lang="en-IN" sz="2000" b="1" dirty="0" smtClean="0">
                <a:solidFill>
                  <a:srgbClr val="1E0CA0"/>
                </a:solidFill>
                <a:latin typeface="Verdana" pitchFamily="34" charset="0"/>
              </a:rPr>
              <a:t>Analyze the results </a:t>
            </a:r>
            <a:r>
              <a:rPr lang="en-IN" sz="2000" dirty="0" smtClean="0">
                <a:solidFill>
                  <a:srgbClr val="1E0CA0"/>
                </a:solidFill>
                <a:latin typeface="Verdana" pitchFamily="34" charset="0"/>
              </a:rPr>
              <a:t>of the simulation and,</a:t>
            </a:r>
            <a:r>
              <a:rPr lang="en-IN" sz="2000" b="1" dirty="0" smtClean="0">
                <a:solidFill>
                  <a:srgbClr val="1E0CA0"/>
                </a:solidFill>
                <a:latin typeface="Verdana" pitchFamily="34" charset="0"/>
              </a:rPr>
              <a:t> if desired, change</a:t>
            </a:r>
            <a:r>
              <a:rPr lang="en-IN" sz="2000" dirty="0" smtClean="0">
                <a:solidFill>
                  <a:srgbClr val="1E0CA0"/>
                </a:solidFill>
                <a:latin typeface="Verdana" pitchFamily="34" charset="0"/>
              </a:rPr>
              <a:t> the solution you are evaluating.</a:t>
            </a:r>
          </a:p>
          <a:p>
            <a:pPr marL="457200" lvl="0" indent="-457200" algn="just">
              <a:buClr>
                <a:srgbClr val="062F94"/>
              </a:buClr>
              <a:buSzPct val="100000"/>
              <a:buFont typeface="+mj-lt"/>
              <a:buAutoNum type="alphaLcPeriod"/>
            </a:pPr>
            <a:endParaRPr lang="en-US" sz="2000" dirty="0" smtClean="0">
              <a:solidFill>
                <a:srgbClr val="1E0CA0"/>
              </a:solidFill>
              <a:latin typeface="Verdana" pitchFamily="34" charset="0"/>
            </a:endParaRPr>
          </a:p>
          <a:p>
            <a:pPr marL="457200" lvl="0" indent="-457200" algn="just">
              <a:buClr>
                <a:srgbClr val="062F94"/>
              </a:buClr>
              <a:buSzPct val="100000"/>
              <a:buNone/>
            </a:pPr>
            <a:r>
              <a:rPr lang="en-IN" sz="2000" dirty="0" smtClean="0">
                <a:solidFill>
                  <a:srgbClr val="1E0CA0"/>
                </a:solidFill>
                <a:latin typeface="Verdana" pitchFamily="34" charset="0"/>
              </a:rPr>
              <a:t>g.	Run the simulation to </a:t>
            </a:r>
            <a:r>
              <a:rPr lang="en-IN" sz="2000" b="1" dirty="0" smtClean="0">
                <a:solidFill>
                  <a:srgbClr val="1E0CA0"/>
                </a:solidFill>
                <a:latin typeface="Verdana" pitchFamily="34" charset="0"/>
              </a:rPr>
              <a:t>test the new solution</a:t>
            </a:r>
            <a:r>
              <a:rPr lang="en-IN" sz="2000" dirty="0" smtClean="0">
                <a:solidFill>
                  <a:srgbClr val="1E0CA0"/>
                </a:solidFill>
                <a:latin typeface="Verdana" pitchFamily="34" charset="0"/>
              </a:rPr>
              <a:t>.</a:t>
            </a:r>
          </a:p>
          <a:p>
            <a:pPr marL="457200" lvl="0" indent="-457200" algn="just">
              <a:buClr>
                <a:srgbClr val="062F94"/>
              </a:buClr>
              <a:buSzPct val="100000"/>
              <a:buFont typeface="+mj-lt"/>
              <a:buAutoNum type="alphaLcPeriod"/>
            </a:pPr>
            <a:endParaRPr lang="en-US" sz="2000" dirty="0" smtClean="0">
              <a:solidFill>
                <a:srgbClr val="1E0CA0"/>
              </a:solidFill>
              <a:latin typeface="Verdana" pitchFamily="34" charset="0"/>
            </a:endParaRPr>
          </a:p>
          <a:p>
            <a:pPr marL="457200" lvl="0" indent="-457200" algn="just">
              <a:buClr>
                <a:srgbClr val="062F94"/>
              </a:buClr>
              <a:buSzPct val="100000"/>
              <a:buAutoNum type="alphaLcPeriod" startAt="8"/>
            </a:pPr>
            <a:r>
              <a:rPr lang="en-IN" sz="2000" b="1" dirty="0" smtClean="0">
                <a:solidFill>
                  <a:srgbClr val="1E0CA0"/>
                </a:solidFill>
                <a:latin typeface="Verdana" pitchFamily="34" charset="0"/>
              </a:rPr>
              <a:t>Validate the simulation</a:t>
            </a:r>
            <a:r>
              <a:rPr lang="en-IN" sz="2000" dirty="0" smtClean="0">
                <a:solidFill>
                  <a:srgbClr val="1E0CA0"/>
                </a:solidFill>
                <a:latin typeface="Verdana" pitchFamily="34" charset="0"/>
              </a:rPr>
              <a:t>, that is, increase the chances that any inferences you draw about the real situation from running the simulation will be valid.</a:t>
            </a:r>
          </a:p>
          <a:p>
            <a:pPr marL="457200" lvl="0" indent="-457200" algn="just">
              <a:buClr>
                <a:srgbClr val="062F94"/>
              </a:buClr>
              <a:buSzPct val="100000"/>
              <a:buAutoNum type="alphaLcPeriod" startAt="8"/>
            </a:pPr>
            <a:endParaRPr lang="en-US" sz="2000" dirty="0">
              <a:solidFill>
                <a:srgbClr val="1E0CA0"/>
              </a:solidFill>
              <a:latin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5" end="5"/>
                                            </p:txEl>
                                          </p:spTgt>
                                        </p:tgtEl>
                                        <p:attrNameLst>
                                          <p:attrName>style.visibility</p:attrName>
                                        </p:attrNameLst>
                                      </p:cBhvr>
                                      <p:to>
                                        <p:strVal val="visible"/>
                                      </p:to>
                                    </p:set>
                                    <p:anim calcmode="lin" valueType="num">
                                      <p:cBhvr additive="base">
                                        <p:cTn id="25"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a:buNone/>
            </a:pPr>
            <a:r>
              <a:rPr lang="en-IN" sz="2000" b="1" dirty="0" smtClean="0">
                <a:solidFill>
                  <a:srgbClr val="0734A5"/>
                </a:solidFill>
                <a:latin typeface="Verdana" pitchFamily="34" charset="0"/>
                <a:ea typeface="Verdana" pitchFamily="34" charset="0"/>
                <a:cs typeface="Verdana" pitchFamily="34" charset="0"/>
              </a:rPr>
              <a:t>	Monte Carlo Simulation:  </a:t>
            </a:r>
            <a:endParaRPr lang="en-US" sz="2000" dirty="0" smtClean="0">
              <a:solidFill>
                <a:srgbClr val="0734A5"/>
              </a:solidFill>
              <a:latin typeface="Verdana" pitchFamily="34" charset="0"/>
              <a:ea typeface="Verdana" pitchFamily="34" charset="0"/>
              <a:cs typeface="Verdana" pitchFamily="34" charset="0"/>
            </a:endParaRPr>
          </a:p>
          <a:p>
            <a:pPr>
              <a:buNone/>
            </a:pPr>
            <a:r>
              <a:rPr lang="en-IN" sz="2000" dirty="0" smtClean="0">
                <a:solidFill>
                  <a:srgbClr val="0734A5"/>
                </a:solidFill>
                <a:latin typeface="Verdana" pitchFamily="34" charset="0"/>
                <a:ea typeface="Verdana" pitchFamily="34" charset="0"/>
                <a:cs typeface="Verdana" pitchFamily="34" charset="0"/>
              </a:rPr>
              <a:t>	</a:t>
            </a:r>
          </a:p>
          <a:p>
            <a:pPr algn="just">
              <a:lnSpc>
                <a:spcPct val="150000"/>
              </a:lnSpc>
              <a:buNone/>
            </a:pPr>
            <a:r>
              <a:rPr lang="en-IN" sz="2000" dirty="0" smtClean="0">
                <a:solidFill>
                  <a:srgbClr val="0734A5"/>
                </a:solidFill>
                <a:latin typeface="Verdana" pitchFamily="34" charset="0"/>
                <a:ea typeface="Verdana" pitchFamily="34" charset="0"/>
                <a:cs typeface="Verdana" pitchFamily="34" charset="0"/>
              </a:rPr>
              <a:t>	The Monte Carlo method is the earliest method of simulation </a:t>
            </a:r>
            <a:r>
              <a:rPr lang="en-IN" sz="2000" b="1" dirty="0" smtClean="0">
                <a:solidFill>
                  <a:srgbClr val="0734A5"/>
                </a:solidFill>
                <a:latin typeface="Verdana" pitchFamily="34" charset="0"/>
                <a:ea typeface="Verdana" pitchFamily="34" charset="0"/>
                <a:cs typeface="Verdana" pitchFamily="34" charset="0"/>
              </a:rPr>
              <a:t>named after its propounder</a:t>
            </a:r>
            <a:r>
              <a:rPr lang="en-IN" sz="2000" dirty="0" smtClean="0">
                <a:solidFill>
                  <a:srgbClr val="0734A5"/>
                </a:solidFill>
                <a:latin typeface="Verdana" pitchFamily="34" charset="0"/>
                <a:ea typeface="Verdana" pitchFamily="34" charset="0"/>
                <a:cs typeface="Verdana" pitchFamily="34" charset="0"/>
              </a:rPr>
              <a:t>.  This method </a:t>
            </a:r>
            <a:r>
              <a:rPr lang="en-IN" sz="2000" b="1" dirty="0" smtClean="0">
                <a:solidFill>
                  <a:srgbClr val="0734A5"/>
                </a:solidFill>
                <a:latin typeface="Verdana" pitchFamily="34" charset="0"/>
                <a:ea typeface="Verdana" pitchFamily="34" charset="0"/>
                <a:cs typeface="Verdana" pitchFamily="34" charset="0"/>
              </a:rPr>
              <a:t>employs random numbers </a:t>
            </a:r>
            <a:r>
              <a:rPr lang="en-IN" sz="2000" dirty="0" smtClean="0">
                <a:solidFill>
                  <a:srgbClr val="0734A5"/>
                </a:solidFill>
                <a:latin typeface="Verdana" pitchFamily="34" charset="0"/>
                <a:ea typeface="Verdana" pitchFamily="34" charset="0"/>
                <a:cs typeface="Verdana" pitchFamily="34" charset="0"/>
              </a:rPr>
              <a:t>and is used to solve problems that depend upon</a:t>
            </a:r>
            <a:r>
              <a:rPr lang="en-IN" sz="2000" b="1" dirty="0" smtClean="0">
                <a:solidFill>
                  <a:srgbClr val="0734A5"/>
                </a:solidFill>
                <a:latin typeface="Verdana" pitchFamily="34" charset="0"/>
                <a:ea typeface="Verdana" pitchFamily="34" charset="0"/>
                <a:cs typeface="Verdana" pitchFamily="34" charset="0"/>
              </a:rPr>
              <a:t> probability</a:t>
            </a:r>
            <a:r>
              <a:rPr lang="en-IN" sz="2000" dirty="0" smtClean="0">
                <a:solidFill>
                  <a:srgbClr val="0734A5"/>
                </a:solidFill>
                <a:latin typeface="Verdana" pitchFamily="34" charset="0"/>
                <a:ea typeface="Verdana" pitchFamily="34" charset="0"/>
                <a:cs typeface="Verdana" pitchFamily="34" charset="0"/>
              </a:rPr>
              <a:t>, where physical </a:t>
            </a:r>
            <a:r>
              <a:rPr lang="en-IN" sz="2000" b="1" dirty="0" smtClean="0">
                <a:solidFill>
                  <a:srgbClr val="0734A5"/>
                </a:solidFill>
                <a:latin typeface="Verdana" pitchFamily="34" charset="0"/>
                <a:ea typeface="Verdana" pitchFamily="34" charset="0"/>
                <a:cs typeface="Verdana" pitchFamily="34" charset="0"/>
              </a:rPr>
              <a:t>experimentation is impracticable</a:t>
            </a:r>
            <a:r>
              <a:rPr lang="en-IN" sz="2000" dirty="0" smtClean="0">
                <a:solidFill>
                  <a:srgbClr val="0734A5"/>
                </a:solidFill>
                <a:latin typeface="Verdana" pitchFamily="34" charset="0"/>
                <a:ea typeface="Verdana" pitchFamily="34" charset="0"/>
                <a:cs typeface="Verdana" pitchFamily="34" charset="0"/>
              </a:rPr>
              <a:t> and the creation of a </a:t>
            </a:r>
            <a:r>
              <a:rPr lang="en-IN" sz="2000" b="1" dirty="0" smtClean="0">
                <a:solidFill>
                  <a:srgbClr val="0734A5"/>
                </a:solidFill>
                <a:latin typeface="Verdana" pitchFamily="34" charset="0"/>
                <a:ea typeface="Verdana" pitchFamily="34" charset="0"/>
                <a:cs typeface="Verdana" pitchFamily="34" charset="0"/>
              </a:rPr>
              <a:t>mathematical formula impossible</a:t>
            </a:r>
            <a:r>
              <a:rPr lang="en-IN" sz="2000" dirty="0" smtClean="0">
                <a:solidFill>
                  <a:srgbClr val="0734A5"/>
                </a:solidFill>
                <a:latin typeface="Verdana" pitchFamily="34" charset="0"/>
                <a:ea typeface="Verdana" pitchFamily="34" charset="0"/>
                <a:cs typeface="Verdana" pitchFamily="34" charset="0"/>
              </a:rPr>
              <a:t>.  First the probability distributions of the variables under consideration is determined; then a set of random numbers is used to generate a set of values that have the same distributional characteristics as the actual experience it is devised to simulate. </a:t>
            </a:r>
            <a:endParaRPr lang="en-US" sz="2000" dirty="0" smtClean="0">
              <a:solidFill>
                <a:srgbClr val="0734A5"/>
              </a:solidFill>
              <a:latin typeface="Verdana" pitchFamily="34" charset="0"/>
              <a:ea typeface="Verdana" pitchFamily="34" charset="0"/>
              <a:cs typeface="Verdana" pitchFamily="34" charset="0"/>
            </a:endParaRPr>
          </a:p>
          <a:p>
            <a:endParaRPr lang="en-US" sz="2000" dirty="0">
              <a:solidFill>
                <a:srgbClr val="0734A5"/>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algn="just">
              <a:buNone/>
            </a:pPr>
            <a:endParaRPr lang="en-IN" sz="2000" b="1" dirty="0" smtClean="0"/>
          </a:p>
          <a:p>
            <a:pPr algn="just">
              <a:lnSpc>
                <a:spcPct val="150000"/>
              </a:lnSpc>
              <a:buNone/>
            </a:pPr>
            <a:r>
              <a:rPr lang="en-IN" sz="2000" b="1" dirty="0" smtClean="0"/>
              <a:t>	</a:t>
            </a:r>
            <a:r>
              <a:rPr lang="en-IN" sz="2000" b="1" dirty="0" smtClean="0">
                <a:solidFill>
                  <a:srgbClr val="0734A5"/>
                </a:solidFill>
                <a:latin typeface="Verdana" pitchFamily="34" charset="0"/>
                <a:ea typeface="Verdana" pitchFamily="34" charset="0"/>
                <a:cs typeface="Verdana" pitchFamily="34" charset="0"/>
              </a:rPr>
              <a:t>Monte Carlo methods</a:t>
            </a:r>
            <a:r>
              <a:rPr lang="en-IN" sz="2000" dirty="0" smtClean="0">
                <a:solidFill>
                  <a:srgbClr val="0734A5"/>
                </a:solidFill>
                <a:latin typeface="Verdana" pitchFamily="34" charset="0"/>
                <a:ea typeface="Verdana" pitchFamily="34" charset="0"/>
                <a:cs typeface="Verdana" pitchFamily="34" charset="0"/>
              </a:rPr>
              <a:t> (or </a:t>
            </a:r>
            <a:r>
              <a:rPr lang="en-IN" sz="2000" b="1" dirty="0" smtClean="0">
                <a:solidFill>
                  <a:srgbClr val="0734A5"/>
                </a:solidFill>
                <a:latin typeface="Verdana" pitchFamily="34" charset="0"/>
                <a:ea typeface="Verdana" pitchFamily="34" charset="0"/>
                <a:cs typeface="Verdana" pitchFamily="34" charset="0"/>
              </a:rPr>
              <a:t>Monte Carlo experiments</a:t>
            </a:r>
            <a:r>
              <a:rPr lang="en-IN" sz="2000" dirty="0" smtClean="0">
                <a:solidFill>
                  <a:srgbClr val="0734A5"/>
                </a:solidFill>
                <a:latin typeface="Verdana" pitchFamily="34" charset="0"/>
                <a:ea typeface="Verdana" pitchFamily="34" charset="0"/>
                <a:cs typeface="Verdana" pitchFamily="34" charset="0"/>
              </a:rPr>
              <a:t>) are a broad class of computational algorithms that rely on repeated random sampling to obtain numerical results i.e. by running simulations many times over in order to calculate those same probabilities realistically just like actually playing and recording your results in a real situation: hence the name. They are often used in physical and mathematical problems and are most suited to be applied when it is impossible to obtain a closed form of expression or infeasible to apply a deterministic algorithm.</a:t>
            </a:r>
            <a:endParaRPr lang="en-US" sz="2000" dirty="0">
              <a:solidFill>
                <a:srgbClr val="0734A5"/>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a:buNone/>
            </a:pPr>
            <a:endParaRPr lang="en-IN" sz="2000" b="1" i="1" dirty="0" smtClean="0"/>
          </a:p>
          <a:p>
            <a:pPr algn="just">
              <a:buNone/>
            </a:pPr>
            <a:r>
              <a:rPr lang="en-IN" sz="2000" b="1" i="1" dirty="0" smtClean="0"/>
              <a:t>	</a:t>
            </a:r>
            <a:r>
              <a:rPr lang="en-IN" sz="2000" b="1" i="1" dirty="0" smtClean="0">
                <a:solidFill>
                  <a:srgbClr val="00B050"/>
                </a:solidFill>
                <a:latin typeface="Verdana" pitchFamily="34" charset="0"/>
                <a:ea typeface="Verdana" pitchFamily="34" charset="0"/>
                <a:cs typeface="Verdana" pitchFamily="34" charset="0"/>
              </a:rPr>
              <a:t>Question: </a:t>
            </a:r>
            <a:r>
              <a:rPr lang="en-IN" sz="2000" i="1" dirty="0" smtClean="0">
                <a:solidFill>
                  <a:srgbClr val="00B050"/>
                </a:solidFill>
                <a:latin typeface="Verdana" pitchFamily="34" charset="0"/>
                <a:ea typeface="Verdana" pitchFamily="34" charset="0"/>
                <a:cs typeface="Verdana" pitchFamily="34" charset="0"/>
              </a:rPr>
              <a:t>What are the steps involved in carrying out Monte Carlo simulation model?</a:t>
            </a:r>
            <a:endParaRPr lang="en-US" sz="2000" dirty="0" smtClean="0">
              <a:solidFill>
                <a:srgbClr val="00B050"/>
              </a:solidFill>
              <a:latin typeface="Verdana" pitchFamily="34" charset="0"/>
              <a:ea typeface="Verdana" pitchFamily="34" charset="0"/>
              <a:cs typeface="Verdana" pitchFamily="34" charset="0"/>
            </a:endParaRPr>
          </a:p>
          <a:p>
            <a:pPr algn="just">
              <a:lnSpc>
                <a:spcPct val="150000"/>
              </a:lnSpc>
              <a:buNone/>
            </a:pPr>
            <a:r>
              <a:rPr lang="en-IN" sz="2000" b="1" dirty="0" smtClean="0">
                <a:solidFill>
                  <a:srgbClr val="0734A5"/>
                </a:solidFill>
                <a:latin typeface="Verdana" pitchFamily="34" charset="0"/>
                <a:ea typeface="Verdana" pitchFamily="34" charset="0"/>
                <a:cs typeface="Verdana" pitchFamily="34" charset="0"/>
              </a:rPr>
              <a:t>	Answer:  </a:t>
            </a:r>
            <a:r>
              <a:rPr lang="en-US" sz="2000" dirty="0" smtClean="0">
                <a:solidFill>
                  <a:srgbClr val="0734A5"/>
                </a:solidFill>
                <a:latin typeface="Verdana" pitchFamily="34" charset="0"/>
                <a:ea typeface="Verdana" pitchFamily="34" charset="0"/>
                <a:cs typeface="Verdana" pitchFamily="34" charset="0"/>
              </a:rPr>
              <a:t>Monte Carlo methods are mainly used in three distinct problems: </a:t>
            </a:r>
            <a:r>
              <a:rPr lang="en-US" sz="2000" b="1" dirty="0" smtClean="0">
                <a:solidFill>
                  <a:srgbClr val="0734A5"/>
                </a:solidFill>
                <a:latin typeface="Verdana" pitchFamily="34" charset="0"/>
                <a:ea typeface="Verdana" pitchFamily="34" charset="0"/>
                <a:cs typeface="Verdana" pitchFamily="34" charset="0"/>
              </a:rPr>
              <a:t>optimisation, numerical integration and generation of samples </a:t>
            </a:r>
            <a:r>
              <a:rPr lang="en-US" sz="2000" dirty="0" smtClean="0">
                <a:solidFill>
                  <a:srgbClr val="0734A5"/>
                </a:solidFill>
                <a:latin typeface="Verdana" pitchFamily="34" charset="0"/>
                <a:ea typeface="Verdana" pitchFamily="34" charset="0"/>
                <a:cs typeface="Verdana" pitchFamily="34" charset="0"/>
              </a:rPr>
              <a:t>from a probability distribution.  Monte Carlo methods are especially useful for simulating systems with many coupled degrees of freedom, such as sequence and queuing situations, fluids. They are used to model phenomena with significant uncertainty in inputs, such as the calculation of risk in business.  </a:t>
            </a:r>
            <a:endParaRPr lang="en-US" sz="2000" dirty="0">
              <a:solidFill>
                <a:srgbClr val="0734A5"/>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algn="just">
              <a:lnSpc>
                <a:spcPct val="150000"/>
              </a:lnSpc>
              <a:buNone/>
            </a:pPr>
            <a:r>
              <a:rPr lang="en-US" sz="2000" dirty="0" smtClean="0">
                <a:solidFill>
                  <a:srgbClr val="0734A5"/>
                </a:solidFill>
                <a:latin typeface="Verdana" pitchFamily="34" charset="0"/>
                <a:ea typeface="Verdana" pitchFamily="34" charset="0"/>
                <a:cs typeface="Verdana" pitchFamily="34" charset="0"/>
              </a:rPr>
              <a:t>	</a:t>
            </a:r>
          </a:p>
          <a:p>
            <a:pPr algn="just">
              <a:lnSpc>
                <a:spcPct val="150000"/>
              </a:lnSpc>
              <a:buNone/>
            </a:pPr>
            <a:r>
              <a:rPr lang="en-US" sz="2000" dirty="0" smtClean="0">
                <a:solidFill>
                  <a:srgbClr val="0734A5"/>
                </a:solidFill>
                <a:latin typeface="Verdana" pitchFamily="34" charset="0"/>
                <a:ea typeface="Verdana" pitchFamily="34" charset="0"/>
                <a:cs typeface="Verdana" pitchFamily="34" charset="0"/>
              </a:rPr>
              <a:t>	When Monte Carlo simulations have been applied in space exploration and oil exploration, their predictions of failures, cost and schedule overruns are routinely better than human </a:t>
            </a:r>
            <a:r>
              <a:rPr lang="en-US" sz="2000" dirty="0" smtClean="0">
                <a:solidFill>
                  <a:srgbClr val="062F94"/>
                </a:solidFill>
                <a:latin typeface="Verdana" pitchFamily="34" charset="0"/>
                <a:ea typeface="Verdana" pitchFamily="34" charset="0"/>
                <a:cs typeface="Verdana" pitchFamily="34" charset="0"/>
              </a:rPr>
              <a:t>intuition or alternative "soft" methods. </a:t>
            </a:r>
          </a:p>
          <a:p>
            <a:pPr algn="just">
              <a:buNone/>
            </a:pPr>
            <a:r>
              <a:rPr lang="en-US" sz="2000" dirty="0" smtClean="0">
                <a:solidFill>
                  <a:srgbClr val="062F94"/>
                </a:solidFill>
              </a:rPr>
              <a:t>	</a:t>
            </a:r>
          </a:p>
          <a:p>
            <a:pPr algn="just">
              <a:buNone/>
            </a:pPr>
            <a:r>
              <a:rPr lang="en-US" sz="2000" dirty="0" smtClean="0">
                <a:solidFill>
                  <a:srgbClr val="062F94"/>
                </a:solidFill>
              </a:rPr>
              <a:t>	</a:t>
            </a:r>
            <a:r>
              <a:rPr lang="en-US" sz="2000" b="1" dirty="0" smtClean="0">
                <a:solidFill>
                  <a:srgbClr val="062F94"/>
                </a:solidFill>
                <a:latin typeface="Verdana" pitchFamily="34" charset="0"/>
                <a:ea typeface="Verdana" pitchFamily="34" charset="0"/>
                <a:cs typeface="Verdana" pitchFamily="34" charset="0"/>
              </a:rPr>
              <a:t>Monte Carlo methods </a:t>
            </a:r>
            <a:r>
              <a:rPr lang="en-US" sz="2000" dirty="0" smtClean="0">
                <a:solidFill>
                  <a:srgbClr val="062F94"/>
                </a:solidFill>
                <a:latin typeface="Verdana" pitchFamily="34" charset="0"/>
                <a:ea typeface="Verdana" pitchFamily="34" charset="0"/>
                <a:cs typeface="Verdana" pitchFamily="34" charset="0"/>
              </a:rPr>
              <a:t>vary, but tend to follow a particular pattern:</a:t>
            </a:r>
          </a:p>
          <a:p>
            <a:pPr algn="just">
              <a:buNone/>
            </a:pPr>
            <a:endParaRPr lang="en-US" sz="2000" dirty="0" smtClean="0">
              <a:solidFill>
                <a:srgbClr val="062F94"/>
              </a:solidFill>
              <a:latin typeface="Verdana" pitchFamily="34" charset="0"/>
              <a:ea typeface="Verdana" pitchFamily="34" charset="0"/>
              <a:cs typeface="Verdana" pitchFamily="34" charset="0"/>
            </a:endParaRPr>
          </a:p>
          <a:p>
            <a:pPr marL="457200" lvl="0" indent="-457200" algn="just">
              <a:buClr>
                <a:srgbClr val="062F94"/>
              </a:buClr>
              <a:buSzPct val="100000"/>
              <a:buFont typeface="+mj-lt"/>
              <a:buAutoNum type="alphaLcPeriod"/>
            </a:pPr>
            <a:r>
              <a:rPr lang="en-US" sz="2000" dirty="0" smtClean="0">
                <a:solidFill>
                  <a:srgbClr val="062F94"/>
                </a:solidFill>
                <a:latin typeface="Verdana" pitchFamily="34" charset="0"/>
                <a:ea typeface="Verdana" pitchFamily="34" charset="0"/>
                <a:cs typeface="Verdana" pitchFamily="34" charset="0"/>
              </a:rPr>
              <a:t>Define possible inputs.</a:t>
            </a:r>
          </a:p>
          <a:p>
            <a:pPr marL="457200" lvl="0" indent="-457200" algn="just">
              <a:buClr>
                <a:srgbClr val="062F94"/>
              </a:buClr>
              <a:buSzPct val="100000"/>
              <a:buFont typeface="+mj-lt"/>
              <a:buAutoNum type="alphaLcPeriod"/>
            </a:pPr>
            <a:r>
              <a:rPr lang="en-US" sz="2000" dirty="0" smtClean="0">
                <a:solidFill>
                  <a:srgbClr val="062F94"/>
                </a:solidFill>
                <a:latin typeface="Verdana" pitchFamily="34" charset="0"/>
                <a:ea typeface="Verdana" pitchFamily="34" charset="0"/>
                <a:cs typeface="Verdana" pitchFamily="34" charset="0"/>
              </a:rPr>
              <a:t>Generate inputs randomly from a probability distribution.</a:t>
            </a:r>
          </a:p>
          <a:p>
            <a:pPr marL="457200" lvl="0" indent="-457200" algn="just">
              <a:buClr>
                <a:srgbClr val="062F94"/>
              </a:buClr>
              <a:buSzPct val="100000"/>
              <a:buFont typeface="+mj-lt"/>
              <a:buAutoNum type="alphaLcPeriod"/>
            </a:pPr>
            <a:r>
              <a:rPr lang="en-US" sz="2000" dirty="0" smtClean="0">
                <a:solidFill>
                  <a:srgbClr val="062F94"/>
                </a:solidFill>
                <a:latin typeface="Verdana" pitchFamily="34" charset="0"/>
                <a:ea typeface="Verdana" pitchFamily="34" charset="0"/>
                <a:cs typeface="Verdana" pitchFamily="34" charset="0"/>
              </a:rPr>
              <a:t>Perform a deterministic computation on the inputs.</a:t>
            </a:r>
          </a:p>
          <a:p>
            <a:pPr marL="457200" lvl="0" indent="-457200" algn="just">
              <a:buClr>
                <a:srgbClr val="062F94"/>
              </a:buClr>
              <a:buSzPct val="100000"/>
              <a:buFont typeface="+mj-lt"/>
              <a:buAutoNum type="alphaLcPeriod"/>
            </a:pPr>
            <a:r>
              <a:rPr lang="en-US" sz="2000" dirty="0" smtClean="0">
                <a:solidFill>
                  <a:srgbClr val="062F94"/>
                </a:solidFill>
                <a:latin typeface="Verdana" pitchFamily="34" charset="0"/>
                <a:ea typeface="Verdana" pitchFamily="34" charset="0"/>
                <a:cs typeface="Verdana" pitchFamily="34" charset="0"/>
              </a:rPr>
              <a:t>Aggregate the results</a:t>
            </a:r>
            <a:r>
              <a:rPr lang="en-US" sz="2000" dirty="0" smtClean="0">
                <a:latin typeface="Verdana" pitchFamily="34" charset="0"/>
                <a:ea typeface="Verdana" pitchFamily="34" charset="0"/>
                <a:cs typeface="Verdana" pitchFamily="34" charset="0"/>
              </a:rPr>
              <a:t>.</a:t>
            </a:r>
          </a:p>
          <a:p>
            <a:pPr algn="just">
              <a:lnSpc>
                <a:spcPct val="150000"/>
              </a:lnSpc>
              <a:buNone/>
            </a:pPr>
            <a:endParaRPr lang="en-US" sz="2000" dirty="0">
              <a:solidFill>
                <a:srgbClr val="0734A5"/>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1" end="1"/>
                                            </p:txEl>
                                          </p:spTgt>
                                        </p:tgtEl>
                                        <p:attrNameLst>
                                          <p:attrName>style.visibility</p:attrName>
                                        </p:attrNameLst>
                                      </p:cBhvr>
                                      <p:to>
                                        <p:strVal val="visible"/>
                                      </p:to>
                                    </p:set>
                                    <p:anim calcmode="lin" valueType="num">
                                      <p:cBhvr additive="base">
                                        <p:cTn id="19"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2" end="2"/>
                                            </p:txEl>
                                          </p:spTgt>
                                        </p:tgtEl>
                                        <p:attrNameLst>
                                          <p:attrName>style.visibility</p:attrName>
                                        </p:attrNameLst>
                                      </p:cBhvr>
                                      <p:to>
                                        <p:strVal val="visible"/>
                                      </p:to>
                                    </p:set>
                                    <p:anim calcmode="lin" valueType="num">
                                      <p:cBhvr additive="base">
                                        <p:cTn id="25"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3" end="3"/>
                                            </p:txEl>
                                          </p:spTgt>
                                        </p:tgtEl>
                                        <p:attrNameLst>
                                          <p:attrName>style.visibility</p:attrName>
                                        </p:attrNameLst>
                                      </p:cBhvr>
                                      <p:to>
                                        <p:strVal val="visible"/>
                                      </p:to>
                                    </p:set>
                                    <p:anim calcmode="lin" valueType="num">
                                      <p:cBhvr additive="base">
                                        <p:cTn id="31"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5" end="5"/>
                                            </p:txEl>
                                          </p:spTgt>
                                        </p:tgtEl>
                                        <p:attrNameLst>
                                          <p:attrName>style.visibility</p:attrName>
                                        </p:attrNameLst>
                                      </p:cBhvr>
                                      <p:to>
                                        <p:strVal val="visible"/>
                                      </p:to>
                                    </p:set>
                                    <p:anim calcmode="lin" valueType="num">
                                      <p:cBhvr additive="base">
                                        <p:cTn id="37"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5">
                                            <p:txEl>
                                              <p:pRg st="6" end="6"/>
                                            </p:txEl>
                                          </p:spTgt>
                                        </p:tgtEl>
                                        <p:attrNameLst>
                                          <p:attrName>style.visibility</p:attrName>
                                        </p:attrNameLst>
                                      </p:cBhvr>
                                      <p:to>
                                        <p:strVal val="visible"/>
                                      </p:to>
                                    </p:set>
                                    <p:anim calcmode="lin" valueType="num">
                                      <p:cBhvr additive="base">
                                        <p:cTn id="43"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075">
                                            <p:txEl>
                                              <p:pRg st="7" end="7"/>
                                            </p:txEl>
                                          </p:spTgt>
                                        </p:tgtEl>
                                        <p:attrNameLst>
                                          <p:attrName>style.visibility</p:attrName>
                                        </p:attrNameLst>
                                      </p:cBhvr>
                                      <p:to>
                                        <p:strVal val="visible"/>
                                      </p:to>
                                    </p:set>
                                    <p:anim calcmode="lin" valueType="num">
                                      <p:cBhvr additive="base">
                                        <p:cTn id="49"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075">
                                            <p:txEl>
                                              <p:pRg st="8" end="8"/>
                                            </p:txEl>
                                          </p:spTgt>
                                        </p:tgtEl>
                                        <p:attrNameLst>
                                          <p:attrName>style.visibility</p:attrName>
                                        </p:attrNameLst>
                                      </p:cBhvr>
                                      <p:to>
                                        <p:strVal val="visible"/>
                                      </p:to>
                                    </p:set>
                                    <p:anim calcmode="lin" valueType="num">
                                      <p:cBhvr additive="base">
                                        <p:cTn id="55"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07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04800" y="1219200"/>
            <a:ext cx="8382000" cy="5181600"/>
          </a:xfrm>
          <a:solidFill>
            <a:schemeClr val="tx2">
              <a:lumMod val="40000"/>
              <a:lumOff val="60000"/>
              <a:alpha val="1000"/>
            </a:schemeClr>
          </a:solidFill>
        </p:spPr>
        <p:txBody>
          <a:bodyPr/>
          <a:lstStyle/>
          <a:p>
            <a:pPr algn="just"/>
            <a:r>
              <a:rPr lang="en-IN" sz="2000" dirty="0" smtClean="0">
                <a:solidFill>
                  <a:srgbClr val="1E0CA0"/>
                </a:solidFill>
                <a:latin typeface="Verdana" pitchFamily="34" charset="0"/>
                <a:ea typeface="Verdana" pitchFamily="34" charset="0"/>
                <a:cs typeface="Verdana" pitchFamily="34" charset="0"/>
              </a:rPr>
              <a:t>Learning is the process by which an individual acquires skill, knowledge and ability. </a:t>
            </a:r>
          </a:p>
          <a:p>
            <a:pPr algn="just"/>
            <a:endParaRPr lang="en-IN" sz="2000" dirty="0" smtClean="0">
              <a:solidFill>
                <a:srgbClr val="1E0CA0"/>
              </a:solidFill>
              <a:latin typeface="Verdana" pitchFamily="34" charset="0"/>
              <a:ea typeface="Verdana" pitchFamily="34" charset="0"/>
              <a:cs typeface="Verdana" pitchFamily="34" charset="0"/>
            </a:endParaRPr>
          </a:p>
          <a:p>
            <a:pPr algn="just"/>
            <a:r>
              <a:rPr lang="en-IN" sz="2000" dirty="0" smtClean="0">
                <a:solidFill>
                  <a:srgbClr val="1E0CA0"/>
                </a:solidFill>
                <a:latin typeface="Verdana" pitchFamily="34" charset="0"/>
                <a:ea typeface="Verdana" pitchFamily="34" charset="0"/>
                <a:cs typeface="Verdana" pitchFamily="34" charset="0"/>
              </a:rPr>
              <a:t>When a new product or process is started, performance of worker is not at its best and learning phenomenon takes place. As the experience is gained, the performance of worker improves, time taken per unit reduces and thus his productivity goes up. This improvement in productivity of workers is due to learning effect.</a:t>
            </a: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algn="just">
              <a:buNone/>
            </a:pPr>
            <a:endParaRPr lang="en-IN" sz="2000" b="1" i="1" dirty="0" smtClean="0">
              <a:solidFill>
                <a:srgbClr val="062F94"/>
              </a:solidFill>
              <a:latin typeface="Verdana" pitchFamily="34" charset="0"/>
              <a:ea typeface="Verdana" pitchFamily="34" charset="0"/>
              <a:cs typeface="Verdana" pitchFamily="34" charset="0"/>
            </a:endParaRPr>
          </a:p>
          <a:p>
            <a:pPr algn="just">
              <a:buNone/>
            </a:pPr>
            <a:r>
              <a:rPr lang="en-IN" sz="2000" b="1" i="1" dirty="0" smtClean="0">
                <a:solidFill>
                  <a:srgbClr val="062F94"/>
                </a:solidFill>
                <a:latin typeface="Verdana" pitchFamily="34" charset="0"/>
                <a:ea typeface="Verdana" pitchFamily="34" charset="0"/>
                <a:cs typeface="Verdana" pitchFamily="34" charset="0"/>
              </a:rPr>
              <a:t>	</a:t>
            </a:r>
            <a:r>
              <a:rPr lang="en-IN" sz="2000" b="1" i="1" dirty="0" smtClean="0">
                <a:solidFill>
                  <a:srgbClr val="00B050"/>
                </a:solidFill>
                <a:latin typeface="Verdana" pitchFamily="34" charset="0"/>
                <a:ea typeface="Verdana" pitchFamily="34" charset="0"/>
                <a:cs typeface="Verdana" pitchFamily="34" charset="0"/>
              </a:rPr>
              <a:t>Question: </a:t>
            </a:r>
            <a:r>
              <a:rPr lang="en-IN" sz="2000" i="1" dirty="0" smtClean="0">
                <a:solidFill>
                  <a:srgbClr val="00B050"/>
                </a:solidFill>
                <a:latin typeface="Verdana" pitchFamily="34" charset="0"/>
                <a:ea typeface="Verdana" pitchFamily="34" charset="0"/>
                <a:cs typeface="Verdana" pitchFamily="34" charset="0"/>
              </a:rPr>
              <a:t>How would you use the Monte Carlo Simulation method in inventory control?</a:t>
            </a:r>
            <a:endParaRPr lang="en-US" sz="2000" dirty="0" smtClean="0">
              <a:solidFill>
                <a:srgbClr val="00B050"/>
              </a:solidFill>
              <a:latin typeface="Verdana" pitchFamily="34" charset="0"/>
              <a:ea typeface="Verdana" pitchFamily="34" charset="0"/>
              <a:cs typeface="Verdana" pitchFamily="34" charset="0"/>
            </a:endParaRPr>
          </a:p>
          <a:p>
            <a:pPr algn="just">
              <a:buNone/>
            </a:pPr>
            <a:r>
              <a:rPr lang="en-IN" sz="2000" b="1" dirty="0" smtClean="0">
                <a:solidFill>
                  <a:srgbClr val="062F94"/>
                </a:solidFill>
                <a:latin typeface="Verdana" pitchFamily="34" charset="0"/>
                <a:ea typeface="Verdana" pitchFamily="34" charset="0"/>
                <a:cs typeface="Verdana" pitchFamily="34" charset="0"/>
              </a:rPr>
              <a:t> </a:t>
            </a:r>
            <a:endParaRPr lang="en-US" sz="2000" dirty="0" smtClean="0">
              <a:solidFill>
                <a:srgbClr val="062F94"/>
              </a:solidFill>
              <a:latin typeface="Verdana" pitchFamily="34" charset="0"/>
              <a:ea typeface="Verdana" pitchFamily="34" charset="0"/>
              <a:cs typeface="Verdana" pitchFamily="34" charset="0"/>
            </a:endParaRPr>
          </a:p>
          <a:p>
            <a:pPr algn="just">
              <a:buNone/>
            </a:pPr>
            <a:r>
              <a:rPr lang="en-IN" sz="2000" b="1" dirty="0" smtClean="0">
                <a:solidFill>
                  <a:srgbClr val="062F94"/>
                </a:solidFill>
                <a:latin typeface="Verdana" pitchFamily="34" charset="0"/>
                <a:ea typeface="Verdana" pitchFamily="34" charset="0"/>
                <a:cs typeface="Verdana" pitchFamily="34" charset="0"/>
              </a:rPr>
              <a:t>	</a:t>
            </a:r>
            <a:r>
              <a:rPr lang="en-IN" sz="2000" b="1" dirty="0" err="1" smtClean="0">
                <a:solidFill>
                  <a:srgbClr val="062F94"/>
                </a:solidFill>
                <a:latin typeface="Verdana" pitchFamily="34" charset="0"/>
                <a:ea typeface="Verdana" pitchFamily="34" charset="0"/>
                <a:cs typeface="Verdana" pitchFamily="34" charset="0"/>
              </a:rPr>
              <a:t>Answer:</a:t>
            </a:r>
            <a:r>
              <a:rPr lang="en-IN" sz="2000" dirty="0" err="1" smtClean="0">
                <a:solidFill>
                  <a:srgbClr val="062F94"/>
                </a:solidFill>
                <a:latin typeface="Verdana" pitchFamily="34" charset="0"/>
                <a:ea typeface="Verdana" pitchFamily="34" charset="0"/>
                <a:cs typeface="Verdana" pitchFamily="34" charset="0"/>
              </a:rPr>
              <a:t>Monte</a:t>
            </a:r>
            <a:r>
              <a:rPr lang="en-IN" sz="2000" dirty="0" smtClean="0">
                <a:solidFill>
                  <a:srgbClr val="062F94"/>
                </a:solidFill>
                <a:latin typeface="Verdana" pitchFamily="34" charset="0"/>
                <a:ea typeface="Verdana" pitchFamily="34" charset="0"/>
                <a:cs typeface="Verdana" pitchFamily="34" charset="0"/>
              </a:rPr>
              <a:t> Carlo Simulation method can be used in the following areas of inventory control:</a:t>
            </a:r>
          </a:p>
          <a:p>
            <a:pPr algn="just">
              <a:buNone/>
            </a:pPr>
            <a:endParaRPr lang="en-US" sz="2000" dirty="0" smtClean="0">
              <a:solidFill>
                <a:srgbClr val="062F94"/>
              </a:solidFill>
              <a:latin typeface="Verdana" pitchFamily="34" charset="0"/>
              <a:ea typeface="Verdana" pitchFamily="34" charset="0"/>
              <a:cs typeface="Verdana" pitchFamily="34" charset="0"/>
            </a:endParaRPr>
          </a:p>
          <a:p>
            <a:pPr marL="457200" lvl="0" indent="-457200" algn="just">
              <a:lnSpc>
                <a:spcPct val="150000"/>
              </a:lnSpc>
              <a:buClr>
                <a:srgbClr val="0734A5"/>
              </a:buClr>
              <a:buSzPct val="100000"/>
              <a:buFont typeface="+mj-lt"/>
              <a:buAutoNum type="alphaLcPeriod"/>
            </a:pPr>
            <a:r>
              <a:rPr lang="en-IN" sz="2000" dirty="0" smtClean="0">
                <a:solidFill>
                  <a:srgbClr val="062F94"/>
                </a:solidFill>
                <a:latin typeface="Verdana" pitchFamily="34" charset="0"/>
                <a:ea typeface="Verdana" pitchFamily="34" charset="0"/>
                <a:cs typeface="Verdana" pitchFamily="34" charset="0"/>
              </a:rPr>
              <a:t>Determination of </a:t>
            </a:r>
            <a:r>
              <a:rPr lang="en-IN" sz="2000" b="1" dirty="0" smtClean="0">
                <a:solidFill>
                  <a:srgbClr val="062F94"/>
                </a:solidFill>
                <a:latin typeface="Verdana" pitchFamily="34" charset="0"/>
                <a:ea typeface="Verdana" pitchFamily="34" charset="0"/>
                <a:cs typeface="Verdana" pitchFamily="34" charset="0"/>
              </a:rPr>
              <a:t>ROQ &amp; ROL</a:t>
            </a:r>
            <a:endParaRPr lang="en-US" sz="2000" b="1" dirty="0" smtClean="0">
              <a:solidFill>
                <a:srgbClr val="062F94"/>
              </a:solidFill>
              <a:latin typeface="Verdana" pitchFamily="34" charset="0"/>
              <a:ea typeface="Verdana" pitchFamily="34" charset="0"/>
              <a:cs typeface="Verdana" pitchFamily="34" charset="0"/>
            </a:endParaRPr>
          </a:p>
          <a:p>
            <a:pPr marL="457200" lvl="0" indent="-457200" algn="just">
              <a:lnSpc>
                <a:spcPct val="150000"/>
              </a:lnSpc>
              <a:buClr>
                <a:srgbClr val="0734A5"/>
              </a:buClr>
              <a:buSzPct val="100000"/>
              <a:buFont typeface="+mj-lt"/>
              <a:buAutoNum type="alphaLcPeriod"/>
            </a:pPr>
            <a:r>
              <a:rPr lang="en-IN" sz="2000" dirty="0" smtClean="0">
                <a:solidFill>
                  <a:srgbClr val="062F94"/>
                </a:solidFill>
                <a:latin typeface="Verdana" pitchFamily="34" charset="0"/>
                <a:ea typeface="Verdana" pitchFamily="34" charset="0"/>
                <a:cs typeface="Verdana" pitchFamily="34" charset="0"/>
              </a:rPr>
              <a:t>Computation of </a:t>
            </a:r>
            <a:r>
              <a:rPr lang="en-IN" sz="2000" b="1" dirty="0" smtClean="0">
                <a:solidFill>
                  <a:srgbClr val="062F94"/>
                </a:solidFill>
                <a:latin typeface="Verdana" pitchFamily="34" charset="0"/>
                <a:ea typeface="Verdana" pitchFamily="34" charset="0"/>
                <a:cs typeface="Verdana" pitchFamily="34" charset="0"/>
              </a:rPr>
              <a:t>stock out costs </a:t>
            </a:r>
            <a:r>
              <a:rPr lang="en-IN" sz="2000" dirty="0" smtClean="0">
                <a:solidFill>
                  <a:srgbClr val="062F94"/>
                </a:solidFill>
                <a:latin typeface="Verdana" pitchFamily="34" charset="0"/>
                <a:ea typeface="Verdana" pitchFamily="34" charset="0"/>
                <a:cs typeface="Verdana" pitchFamily="34" charset="0"/>
              </a:rPr>
              <a:t>and impact on profit.</a:t>
            </a:r>
            <a:endParaRPr lang="en-US" sz="2000" dirty="0" smtClean="0">
              <a:solidFill>
                <a:srgbClr val="062F94"/>
              </a:solidFill>
              <a:latin typeface="Verdana" pitchFamily="34" charset="0"/>
              <a:ea typeface="Verdana" pitchFamily="34" charset="0"/>
              <a:cs typeface="Verdana" pitchFamily="34" charset="0"/>
            </a:endParaRPr>
          </a:p>
          <a:p>
            <a:pPr marL="457200" lvl="0" indent="-457200" algn="just">
              <a:lnSpc>
                <a:spcPct val="150000"/>
              </a:lnSpc>
              <a:buClr>
                <a:srgbClr val="0734A5"/>
              </a:buClr>
              <a:buSzPct val="100000"/>
              <a:buFont typeface="+mj-lt"/>
              <a:buAutoNum type="alphaLcPeriod"/>
            </a:pPr>
            <a:r>
              <a:rPr lang="en-IN" sz="2000" dirty="0" smtClean="0">
                <a:solidFill>
                  <a:srgbClr val="062F94"/>
                </a:solidFill>
                <a:latin typeface="Verdana" pitchFamily="34" charset="0"/>
                <a:ea typeface="Verdana" pitchFamily="34" charset="0"/>
                <a:cs typeface="Verdana" pitchFamily="34" charset="0"/>
              </a:rPr>
              <a:t>Analysis of value of </a:t>
            </a:r>
            <a:r>
              <a:rPr lang="en-IN" sz="2000" b="1" dirty="0" smtClean="0">
                <a:solidFill>
                  <a:srgbClr val="062F94"/>
                </a:solidFill>
                <a:latin typeface="Verdana" pitchFamily="34" charset="0"/>
                <a:ea typeface="Verdana" pitchFamily="34" charset="0"/>
                <a:cs typeface="Verdana" pitchFamily="34" charset="0"/>
              </a:rPr>
              <a:t>storage facilities </a:t>
            </a:r>
            <a:r>
              <a:rPr lang="en-IN" sz="2000" dirty="0" smtClean="0">
                <a:solidFill>
                  <a:srgbClr val="062F94"/>
                </a:solidFill>
                <a:latin typeface="Verdana" pitchFamily="34" charset="0"/>
                <a:ea typeface="Verdana" pitchFamily="34" charset="0"/>
                <a:cs typeface="Verdana" pitchFamily="34" charset="0"/>
              </a:rPr>
              <a:t>for avoiding stock outs and impact on profit, and</a:t>
            </a:r>
            <a:endParaRPr lang="en-US" sz="2000" dirty="0" smtClean="0">
              <a:solidFill>
                <a:srgbClr val="062F94"/>
              </a:solidFill>
              <a:latin typeface="Verdana" pitchFamily="34" charset="0"/>
              <a:ea typeface="Verdana" pitchFamily="34" charset="0"/>
              <a:cs typeface="Verdana" pitchFamily="34" charset="0"/>
            </a:endParaRPr>
          </a:p>
          <a:p>
            <a:pPr marL="457200" lvl="0" indent="-457200" algn="just">
              <a:lnSpc>
                <a:spcPct val="150000"/>
              </a:lnSpc>
              <a:buClr>
                <a:srgbClr val="0734A5"/>
              </a:buClr>
              <a:buSzPct val="100000"/>
              <a:buFont typeface="+mj-lt"/>
              <a:buAutoNum type="alphaLcPeriod"/>
            </a:pPr>
            <a:r>
              <a:rPr lang="en-IN" sz="2000" dirty="0" smtClean="0">
                <a:solidFill>
                  <a:srgbClr val="062F94"/>
                </a:solidFill>
                <a:latin typeface="Verdana" pitchFamily="34" charset="0"/>
                <a:ea typeface="Verdana" pitchFamily="34" charset="0"/>
                <a:cs typeface="Verdana" pitchFamily="34" charset="0"/>
              </a:rPr>
              <a:t>Analysis of </a:t>
            </a:r>
            <a:r>
              <a:rPr lang="en-IN" sz="2000" b="1" dirty="0" smtClean="0">
                <a:solidFill>
                  <a:srgbClr val="062F94"/>
                </a:solidFill>
                <a:latin typeface="Verdana" pitchFamily="34" charset="0"/>
                <a:ea typeface="Verdana" pitchFamily="34" charset="0"/>
                <a:cs typeface="Verdana" pitchFamily="34" charset="0"/>
              </a:rPr>
              <a:t>demand distribution during lead time</a:t>
            </a:r>
            <a:r>
              <a:rPr lang="en-IN" sz="2000" dirty="0" smtClean="0">
                <a:solidFill>
                  <a:srgbClr val="062F94"/>
                </a:solidFill>
                <a:latin typeface="Verdana" pitchFamily="34" charset="0"/>
                <a:ea typeface="Verdana" pitchFamily="34" charset="0"/>
                <a:cs typeface="Verdana" pitchFamily="34" charset="0"/>
              </a:rPr>
              <a:t> etc.</a:t>
            </a:r>
            <a:endParaRPr lang="en-US" sz="2000" dirty="0">
              <a:solidFill>
                <a:srgbClr val="062F94"/>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3" end="3"/>
                                            </p:txEl>
                                          </p:spTgt>
                                        </p:tgtEl>
                                        <p:attrNameLst>
                                          <p:attrName>style.visibility</p:attrName>
                                        </p:attrNameLst>
                                      </p:cBhvr>
                                      <p:to>
                                        <p:strVal val="visible"/>
                                      </p:to>
                                    </p:set>
                                    <p:anim calcmode="lin" valueType="num">
                                      <p:cBhvr additive="base">
                                        <p:cTn id="25"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5" end="5"/>
                                            </p:txEl>
                                          </p:spTgt>
                                        </p:tgtEl>
                                        <p:attrNameLst>
                                          <p:attrName>style.visibility</p:attrName>
                                        </p:attrNameLst>
                                      </p:cBhvr>
                                      <p:to>
                                        <p:strVal val="visible"/>
                                      </p:to>
                                    </p:set>
                                    <p:anim calcmode="lin" valueType="num">
                                      <p:cBhvr additive="base">
                                        <p:cTn id="31"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6" end="6"/>
                                            </p:txEl>
                                          </p:spTgt>
                                        </p:tgtEl>
                                        <p:attrNameLst>
                                          <p:attrName>style.visibility</p:attrName>
                                        </p:attrNameLst>
                                      </p:cBhvr>
                                      <p:to>
                                        <p:strVal val="visible"/>
                                      </p:to>
                                    </p:set>
                                    <p:anim calcmode="lin" valueType="num">
                                      <p:cBhvr additive="base">
                                        <p:cTn id="37"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5">
                                            <p:txEl>
                                              <p:pRg st="7" end="7"/>
                                            </p:txEl>
                                          </p:spTgt>
                                        </p:tgtEl>
                                        <p:attrNameLst>
                                          <p:attrName>style.visibility</p:attrName>
                                        </p:attrNameLst>
                                      </p:cBhvr>
                                      <p:to>
                                        <p:strVal val="visible"/>
                                      </p:to>
                                    </p:set>
                                    <p:anim calcmode="lin" valueType="num">
                                      <p:cBhvr additive="base">
                                        <p:cTn id="43"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075">
                                            <p:txEl>
                                              <p:pRg st="8" end="8"/>
                                            </p:txEl>
                                          </p:spTgt>
                                        </p:tgtEl>
                                        <p:attrNameLst>
                                          <p:attrName>style.visibility</p:attrName>
                                        </p:attrNameLst>
                                      </p:cBhvr>
                                      <p:to>
                                        <p:strVal val="visible"/>
                                      </p:to>
                                    </p:set>
                                    <p:anim calcmode="lin" valueType="num">
                                      <p:cBhvr additive="base">
                                        <p:cTn id="49"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7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algn="just">
              <a:buNone/>
            </a:pPr>
            <a:endParaRPr lang="en-IN" sz="2000" b="1" i="1" dirty="0" smtClean="0">
              <a:latin typeface="Verdana" pitchFamily="34" charset="0"/>
              <a:ea typeface="Verdana" pitchFamily="34" charset="0"/>
              <a:cs typeface="Verdana" pitchFamily="34" charset="0"/>
            </a:endParaRPr>
          </a:p>
          <a:p>
            <a:pPr algn="just">
              <a:buNone/>
            </a:pPr>
            <a:r>
              <a:rPr lang="en-IN" sz="2000" b="1" i="1" dirty="0" smtClean="0">
                <a:solidFill>
                  <a:srgbClr val="00B050"/>
                </a:solidFill>
                <a:latin typeface="Verdana" pitchFamily="34" charset="0"/>
                <a:ea typeface="Verdana" pitchFamily="34" charset="0"/>
                <a:cs typeface="Verdana" pitchFamily="34" charset="0"/>
              </a:rPr>
              <a:t>Question: </a:t>
            </a:r>
            <a:r>
              <a:rPr lang="en-IN" sz="2000" i="1" dirty="0" smtClean="0">
                <a:solidFill>
                  <a:srgbClr val="00B050"/>
                </a:solidFill>
                <a:latin typeface="Verdana" pitchFamily="34" charset="0"/>
                <a:ea typeface="Verdana" pitchFamily="34" charset="0"/>
                <a:cs typeface="Verdana" pitchFamily="34" charset="0"/>
              </a:rPr>
              <a:t>Write a short note on the advantages of simulation.</a:t>
            </a:r>
            <a:endParaRPr lang="en-US" sz="2000" dirty="0" smtClean="0">
              <a:solidFill>
                <a:srgbClr val="00B050"/>
              </a:solidFill>
              <a:latin typeface="Verdana" pitchFamily="34" charset="0"/>
              <a:ea typeface="Verdana" pitchFamily="34" charset="0"/>
              <a:cs typeface="Verdana" pitchFamily="34" charset="0"/>
            </a:endParaRPr>
          </a:p>
          <a:p>
            <a:pPr algn="just">
              <a:buNone/>
            </a:pPr>
            <a:endParaRPr lang="en-IN" sz="2000" b="1" dirty="0" smtClean="0">
              <a:latin typeface="Verdana" pitchFamily="34" charset="0"/>
              <a:ea typeface="Verdana" pitchFamily="34" charset="0"/>
              <a:cs typeface="Verdana" pitchFamily="34" charset="0"/>
            </a:endParaRPr>
          </a:p>
          <a:p>
            <a:pPr algn="just">
              <a:buNone/>
            </a:pPr>
            <a:r>
              <a:rPr lang="en-IN" sz="2000" b="1" dirty="0" smtClean="0">
                <a:solidFill>
                  <a:srgbClr val="0734A5"/>
                </a:solidFill>
                <a:latin typeface="Verdana" pitchFamily="34" charset="0"/>
                <a:ea typeface="Verdana" pitchFamily="34" charset="0"/>
                <a:cs typeface="Verdana" pitchFamily="34" charset="0"/>
              </a:rPr>
              <a:t>Answer:  Advantages of simulation are:</a:t>
            </a:r>
            <a:endParaRPr lang="en-US" sz="2000" dirty="0" smtClean="0">
              <a:solidFill>
                <a:srgbClr val="0734A5"/>
              </a:solidFill>
              <a:latin typeface="Verdana" pitchFamily="34" charset="0"/>
              <a:ea typeface="Verdana" pitchFamily="34" charset="0"/>
              <a:cs typeface="Verdana" pitchFamily="34" charset="0"/>
            </a:endParaRPr>
          </a:p>
          <a:p>
            <a:pPr marL="457200" lvl="0" indent="-457200" algn="just">
              <a:buClr>
                <a:srgbClr val="1E0CA0"/>
              </a:buClr>
              <a:buSzPct val="100000"/>
              <a:buFont typeface="+mj-lt"/>
              <a:buAutoNum type="alphaLcPeriod"/>
            </a:pPr>
            <a:r>
              <a:rPr lang="en-IN" sz="2000" dirty="0" smtClean="0">
                <a:solidFill>
                  <a:srgbClr val="0734A5"/>
                </a:solidFill>
                <a:latin typeface="Verdana" pitchFamily="34" charset="0"/>
                <a:ea typeface="Verdana" pitchFamily="34" charset="0"/>
                <a:cs typeface="Verdana" pitchFamily="34" charset="0"/>
              </a:rPr>
              <a:t>Simulation techniques allow </a:t>
            </a:r>
            <a:r>
              <a:rPr lang="en-IN" sz="2000" b="1" dirty="0" smtClean="0">
                <a:solidFill>
                  <a:srgbClr val="0734A5"/>
                </a:solidFill>
                <a:latin typeface="Verdana" pitchFamily="34" charset="0"/>
                <a:ea typeface="Verdana" pitchFamily="34" charset="0"/>
                <a:cs typeface="Verdana" pitchFamily="34" charset="0"/>
              </a:rPr>
              <a:t>experimentation</a:t>
            </a:r>
            <a:r>
              <a:rPr lang="en-IN" sz="2000" dirty="0" smtClean="0">
                <a:solidFill>
                  <a:srgbClr val="0734A5"/>
                </a:solidFill>
                <a:latin typeface="Verdana" pitchFamily="34" charset="0"/>
                <a:ea typeface="Verdana" pitchFamily="34" charset="0"/>
                <a:cs typeface="Verdana" pitchFamily="34" charset="0"/>
              </a:rPr>
              <a:t> with a model of the system rather than the actual operating of the system. </a:t>
            </a:r>
          </a:p>
          <a:p>
            <a:pPr marL="457200" lvl="0" indent="-457200" algn="just">
              <a:buClr>
                <a:srgbClr val="1E0CA0"/>
              </a:buClr>
              <a:buSzPct val="100000"/>
              <a:buFont typeface="+mj-lt"/>
              <a:buAutoNum type="alphaLcPeriod"/>
            </a:pPr>
            <a:endParaRPr lang="en-US" sz="2000" dirty="0" smtClean="0">
              <a:solidFill>
                <a:srgbClr val="0734A5"/>
              </a:solidFill>
              <a:latin typeface="Verdana" pitchFamily="34" charset="0"/>
              <a:ea typeface="Verdana" pitchFamily="34" charset="0"/>
              <a:cs typeface="Verdana" pitchFamily="34" charset="0"/>
            </a:endParaRPr>
          </a:p>
          <a:p>
            <a:pPr marL="457200" lvl="0" indent="-457200" algn="just">
              <a:buClr>
                <a:srgbClr val="1E0CA0"/>
              </a:buClr>
              <a:buSzPct val="100000"/>
              <a:buFont typeface="+mj-lt"/>
              <a:buAutoNum type="alphaLcPeriod"/>
            </a:pPr>
            <a:r>
              <a:rPr lang="en-IN" sz="2000" dirty="0" smtClean="0">
                <a:solidFill>
                  <a:srgbClr val="0734A5"/>
                </a:solidFill>
                <a:latin typeface="Verdana" pitchFamily="34" charset="0"/>
                <a:ea typeface="Verdana" pitchFamily="34" charset="0"/>
                <a:cs typeface="Verdana" pitchFamily="34" charset="0"/>
              </a:rPr>
              <a:t>Simulation is a </a:t>
            </a:r>
            <a:r>
              <a:rPr lang="en-IN" sz="2000" b="1" dirty="0" smtClean="0">
                <a:solidFill>
                  <a:srgbClr val="0734A5"/>
                </a:solidFill>
                <a:latin typeface="Verdana" pitchFamily="34" charset="0"/>
                <a:ea typeface="Verdana" pitchFamily="34" charset="0"/>
                <a:cs typeface="Verdana" pitchFamily="34" charset="0"/>
              </a:rPr>
              <a:t>flexible</a:t>
            </a:r>
            <a:r>
              <a:rPr lang="en-IN" sz="2000" dirty="0" smtClean="0">
                <a:solidFill>
                  <a:srgbClr val="0734A5"/>
                </a:solidFill>
                <a:latin typeface="Verdana" pitchFamily="34" charset="0"/>
                <a:ea typeface="Verdana" pitchFamily="34" charset="0"/>
                <a:cs typeface="Verdana" pitchFamily="34" charset="0"/>
              </a:rPr>
              <a:t> model and can be altered to variations.</a:t>
            </a:r>
          </a:p>
          <a:p>
            <a:pPr marL="457200" lvl="0" indent="-457200" algn="just">
              <a:buClr>
                <a:srgbClr val="1E0CA0"/>
              </a:buClr>
              <a:buSzPct val="100000"/>
              <a:buFont typeface="+mj-lt"/>
              <a:buAutoNum type="alphaLcPeriod"/>
            </a:pPr>
            <a:endParaRPr lang="en-US" sz="2000" dirty="0" smtClean="0">
              <a:solidFill>
                <a:srgbClr val="0734A5"/>
              </a:solidFill>
              <a:latin typeface="Verdana" pitchFamily="34" charset="0"/>
              <a:ea typeface="Verdana" pitchFamily="34" charset="0"/>
              <a:cs typeface="Verdana" pitchFamily="34" charset="0"/>
            </a:endParaRPr>
          </a:p>
          <a:p>
            <a:pPr marL="457200" lvl="0" indent="-457200" algn="just">
              <a:buClr>
                <a:srgbClr val="1E0CA0"/>
              </a:buClr>
              <a:buSzPct val="100000"/>
              <a:buFont typeface="+mj-lt"/>
              <a:buAutoNum type="alphaLcPeriod"/>
            </a:pPr>
            <a:r>
              <a:rPr lang="en-IN" sz="2000" dirty="0" smtClean="0">
                <a:solidFill>
                  <a:srgbClr val="0734A5"/>
                </a:solidFill>
                <a:latin typeface="Verdana" pitchFamily="34" charset="0"/>
                <a:ea typeface="Verdana" pitchFamily="34" charset="0"/>
                <a:cs typeface="Verdana" pitchFamily="34" charset="0"/>
              </a:rPr>
              <a:t>Simulation is </a:t>
            </a:r>
            <a:r>
              <a:rPr lang="en-IN" sz="2000" b="1" dirty="0" smtClean="0">
                <a:solidFill>
                  <a:srgbClr val="0734A5"/>
                </a:solidFill>
                <a:latin typeface="Verdana" pitchFamily="34" charset="0"/>
                <a:ea typeface="Verdana" pitchFamily="34" charset="0"/>
                <a:cs typeface="Verdana" pitchFamily="34" charset="0"/>
              </a:rPr>
              <a:t>easier</a:t>
            </a:r>
            <a:r>
              <a:rPr lang="en-IN" sz="2000" dirty="0" smtClean="0">
                <a:solidFill>
                  <a:srgbClr val="0734A5"/>
                </a:solidFill>
                <a:latin typeface="Verdana" pitchFamily="34" charset="0"/>
                <a:ea typeface="Verdana" pitchFamily="34" charset="0"/>
                <a:cs typeface="Verdana" pitchFamily="34" charset="0"/>
              </a:rPr>
              <a:t> than complex mathematical models.</a:t>
            </a:r>
          </a:p>
          <a:p>
            <a:pPr marL="457200" lvl="0" indent="-457200" algn="just">
              <a:buClr>
                <a:srgbClr val="1E0CA0"/>
              </a:buClr>
              <a:buSzPct val="100000"/>
              <a:buFont typeface="+mj-lt"/>
              <a:buAutoNum type="alphaLcPeriod"/>
            </a:pPr>
            <a:endParaRPr lang="en-US" sz="2000" dirty="0" smtClean="0">
              <a:solidFill>
                <a:srgbClr val="0734A5"/>
              </a:solidFill>
              <a:latin typeface="Verdana" pitchFamily="34" charset="0"/>
              <a:ea typeface="Verdana" pitchFamily="34" charset="0"/>
              <a:cs typeface="Verdana" pitchFamily="34" charset="0"/>
            </a:endParaRPr>
          </a:p>
          <a:p>
            <a:pPr marL="457200" lvl="0" indent="-457200" algn="just">
              <a:buClr>
                <a:srgbClr val="1E0CA0"/>
              </a:buClr>
              <a:buSzPct val="100000"/>
              <a:buFont typeface="+mj-lt"/>
              <a:buAutoNum type="alphaLcPeriod"/>
            </a:pPr>
            <a:r>
              <a:rPr lang="en-IN" sz="2000" b="1" dirty="0" smtClean="0">
                <a:solidFill>
                  <a:srgbClr val="0734A5"/>
                </a:solidFill>
                <a:latin typeface="Verdana" pitchFamily="34" charset="0"/>
                <a:ea typeface="Verdana" pitchFamily="34" charset="0"/>
                <a:cs typeface="Verdana" pitchFamily="34" charset="0"/>
              </a:rPr>
              <a:t>Training</a:t>
            </a:r>
            <a:r>
              <a:rPr lang="en-IN" sz="2000" dirty="0" smtClean="0">
                <a:solidFill>
                  <a:srgbClr val="0734A5"/>
                </a:solidFill>
                <a:latin typeface="Verdana" pitchFamily="34" charset="0"/>
                <a:ea typeface="Verdana" pitchFamily="34" charset="0"/>
                <a:cs typeface="Verdana" pitchFamily="34" charset="0"/>
              </a:rPr>
              <a:t> people on simulation is easier.</a:t>
            </a:r>
            <a:endParaRPr lang="en-US" sz="2000" dirty="0" smtClean="0">
              <a:solidFill>
                <a:srgbClr val="0734A5"/>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4" end="4"/>
                                            </p:txEl>
                                          </p:spTgt>
                                        </p:tgtEl>
                                        <p:attrNameLst>
                                          <p:attrName>style.visibility</p:attrName>
                                        </p:attrNameLst>
                                      </p:cBhvr>
                                      <p:to>
                                        <p:strVal val="visible"/>
                                      </p:to>
                                    </p:set>
                                    <p:anim calcmode="lin" valueType="num">
                                      <p:cBhvr additive="base">
                                        <p:cTn id="25"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6" end="6"/>
                                            </p:txEl>
                                          </p:spTgt>
                                        </p:tgtEl>
                                        <p:attrNameLst>
                                          <p:attrName>style.visibility</p:attrName>
                                        </p:attrNameLst>
                                      </p:cBhvr>
                                      <p:to>
                                        <p:strVal val="visible"/>
                                      </p:to>
                                    </p:set>
                                    <p:anim calcmode="lin" valueType="num">
                                      <p:cBhvr additive="base">
                                        <p:cTn id="31"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8" end="8"/>
                                            </p:txEl>
                                          </p:spTgt>
                                        </p:tgtEl>
                                        <p:attrNameLst>
                                          <p:attrName>style.visibility</p:attrName>
                                        </p:attrNameLst>
                                      </p:cBhvr>
                                      <p:to>
                                        <p:strVal val="visible"/>
                                      </p:to>
                                    </p:set>
                                    <p:anim calcmode="lin" valueType="num">
                                      <p:cBhvr additive="base">
                                        <p:cTn id="37"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5">
                                            <p:txEl>
                                              <p:pRg st="10" end="10"/>
                                            </p:txEl>
                                          </p:spTgt>
                                        </p:tgtEl>
                                        <p:attrNameLst>
                                          <p:attrName>style.visibility</p:attrName>
                                        </p:attrNameLst>
                                      </p:cBhvr>
                                      <p:to>
                                        <p:strVal val="visible"/>
                                      </p:to>
                                    </p:set>
                                    <p:anim calcmode="lin" valueType="num">
                                      <p:cBhvr additive="base">
                                        <p:cTn id="43" dur="500" fill="hold"/>
                                        <p:tgtEl>
                                          <p:spTgt spid="3075">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algn="just">
              <a:buNone/>
            </a:pPr>
            <a:endParaRPr lang="en-IN" sz="2000" b="1" i="1" dirty="0" smtClean="0">
              <a:latin typeface="Verdana" pitchFamily="34" charset="0"/>
              <a:ea typeface="Verdana" pitchFamily="34" charset="0"/>
              <a:cs typeface="Verdana" pitchFamily="34" charset="0"/>
            </a:endParaRPr>
          </a:p>
          <a:p>
            <a:pPr algn="just">
              <a:buNone/>
            </a:pPr>
            <a:r>
              <a:rPr lang="en-IN" sz="2000" dirty="0" smtClean="0">
                <a:solidFill>
                  <a:srgbClr val="0734A5"/>
                </a:solidFill>
                <a:latin typeface="Verdana" pitchFamily="34" charset="0"/>
                <a:ea typeface="Verdana" pitchFamily="34" charset="0"/>
                <a:cs typeface="Verdana" pitchFamily="34" charset="0"/>
              </a:rPr>
              <a:t>e. A simulation model is </a:t>
            </a:r>
            <a:r>
              <a:rPr lang="en-IN" sz="2000" b="1" dirty="0" smtClean="0">
                <a:solidFill>
                  <a:srgbClr val="0734A5"/>
                </a:solidFill>
                <a:latin typeface="Verdana" pitchFamily="34" charset="0"/>
                <a:ea typeface="Verdana" pitchFamily="34" charset="0"/>
                <a:cs typeface="Verdana" pitchFamily="34" charset="0"/>
              </a:rPr>
              <a:t>easier to explain</a:t>
            </a:r>
            <a:r>
              <a:rPr lang="en-IN" sz="2000" dirty="0" smtClean="0">
                <a:solidFill>
                  <a:srgbClr val="0734A5"/>
                </a:solidFill>
                <a:latin typeface="Verdana" pitchFamily="34" charset="0"/>
                <a:ea typeface="Verdana" pitchFamily="34" charset="0"/>
                <a:cs typeface="Verdana" pitchFamily="34" charset="0"/>
              </a:rPr>
              <a:t> to management personnel since it is a description of the behaviour of some system or process.</a:t>
            </a:r>
          </a:p>
          <a:p>
            <a:pPr algn="just">
              <a:buNone/>
            </a:pPr>
            <a:endParaRPr lang="en-US" sz="2000" dirty="0" smtClean="0">
              <a:solidFill>
                <a:srgbClr val="0734A5"/>
              </a:solidFill>
              <a:latin typeface="Verdana" pitchFamily="34" charset="0"/>
              <a:ea typeface="Verdana" pitchFamily="34" charset="0"/>
              <a:cs typeface="Verdana" pitchFamily="34" charset="0"/>
            </a:endParaRPr>
          </a:p>
          <a:p>
            <a:pPr marL="457200" lvl="0" indent="-457200" algn="just">
              <a:buNone/>
            </a:pPr>
            <a:r>
              <a:rPr lang="en-IN" sz="2000" dirty="0" smtClean="0">
                <a:solidFill>
                  <a:srgbClr val="0734A5"/>
                </a:solidFill>
                <a:latin typeface="Verdana" pitchFamily="34" charset="0"/>
                <a:ea typeface="Verdana" pitchFamily="34" charset="0"/>
                <a:cs typeface="Verdana" pitchFamily="34" charset="0"/>
              </a:rPr>
              <a:t>f. 	Simulation allows the manager to incorporate </a:t>
            </a:r>
            <a:r>
              <a:rPr lang="en-IN" sz="2000" b="1" dirty="0" smtClean="0">
                <a:solidFill>
                  <a:srgbClr val="0734A5"/>
                </a:solidFill>
                <a:latin typeface="Verdana" pitchFamily="34" charset="0"/>
                <a:ea typeface="Verdana" pitchFamily="34" charset="0"/>
                <a:cs typeface="Verdana" pitchFamily="34" charset="0"/>
              </a:rPr>
              <a:t>time into an analysis</a:t>
            </a:r>
            <a:r>
              <a:rPr lang="en-IN" sz="2000" dirty="0" smtClean="0">
                <a:solidFill>
                  <a:srgbClr val="0734A5"/>
                </a:solidFill>
                <a:latin typeface="Verdana" pitchFamily="34" charset="0"/>
                <a:ea typeface="Verdana" pitchFamily="34" charset="0"/>
                <a:cs typeface="Verdana" pitchFamily="34" charset="0"/>
              </a:rPr>
              <a:t>. In a computer simulation of business operation the manager can compress the result of several years or periods into a few minutes of running time.</a:t>
            </a:r>
          </a:p>
          <a:p>
            <a:pPr marL="457200" lvl="0" indent="-457200" algn="just">
              <a:buAutoNum type="alphaLcPeriod" startAt="6"/>
            </a:pPr>
            <a:endParaRPr lang="en-US" sz="2000" dirty="0" smtClean="0">
              <a:solidFill>
                <a:srgbClr val="0734A5"/>
              </a:solidFill>
              <a:latin typeface="Verdana" pitchFamily="34" charset="0"/>
              <a:ea typeface="Verdana" pitchFamily="34" charset="0"/>
              <a:cs typeface="Verdana" pitchFamily="34" charset="0"/>
            </a:endParaRPr>
          </a:p>
          <a:p>
            <a:pPr lvl="0" algn="just">
              <a:buNone/>
            </a:pPr>
            <a:r>
              <a:rPr lang="en-IN" sz="2000" dirty="0" smtClean="0">
                <a:solidFill>
                  <a:srgbClr val="0734A5"/>
                </a:solidFill>
                <a:latin typeface="Verdana" pitchFamily="34" charset="0"/>
                <a:ea typeface="Verdana" pitchFamily="34" charset="0"/>
                <a:cs typeface="Verdana" pitchFamily="34" charset="0"/>
              </a:rPr>
              <a:t>g.	Simulation allows a user to </a:t>
            </a:r>
            <a:r>
              <a:rPr lang="en-IN" sz="2000" b="1" dirty="0" smtClean="0">
                <a:solidFill>
                  <a:srgbClr val="0734A5"/>
                </a:solidFill>
                <a:latin typeface="Verdana" pitchFamily="34" charset="0"/>
                <a:ea typeface="Verdana" pitchFamily="34" charset="0"/>
                <a:cs typeface="Verdana" pitchFamily="34" charset="0"/>
              </a:rPr>
              <a:t>analyse large complex problems</a:t>
            </a:r>
            <a:r>
              <a:rPr lang="en-IN" sz="2000" dirty="0" smtClean="0">
                <a:solidFill>
                  <a:srgbClr val="0734A5"/>
                </a:solidFill>
                <a:latin typeface="Verdana" pitchFamily="34" charset="0"/>
                <a:ea typeface="Verdana" pitchFamily="34" charset="0"/>
                <a:cs typeface="Verdana" pitchFamily="34" charset="0"/>
              </a:rPr>
              <a:t>.</a:t>
            </a:r>
            <a:endParaRPr lang="en-US" sz="2000" dirty="0">
              <a:solidFill>
                <a:srgbClr val="0734A5"/>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5" end="5"/>
                                            </p:txEl>
                                          </p:spTgt>
                                        </p:tgtEl>
                                        <p:attrNameLst>
                                          <p:attrName>style.visibility</p:attrName>
                                        </p:attrNameLst>
                                      </p:cBhvr>
                                      <p:to>
                                        <p:strVal val="visible"/>
                                      </p:to>
                                    </p:set>
                                    <p:anim calcmode="lin" valueType="num">
                                      <p:cBhvr additive="base">
                                        <p:cTn id="25"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algn="just">
              <a:buNone/>
            </a:pPr>
            <a:endParaRPr lang="en-IN" sz="2000" b="1" i="1" dirty="0" smtClean="0">
              <a:solidFill>
                <a:srgbClr val="00B050"/>
              </a:solidFill>
              <a:latin typeface="Verdana" pitchFamily="34" charset="0"/>
              <a:ea typeface="Verdana" pitchFamily="34" charset="0"/>
              <a:cs typeface="Verdana" pitchFamily="34" charset="0"/>
            </a:endParaRPr>
          </a:p>
          <a:p>
            <a:pPr algn="just">
              <a:buNone/>
            </a:pPr>
            <a:r>
              <a:rPr lang="en-IN" sz="2000" b="1" i="1" dirty="0" smtClean="0">
                <a:solidFill>
                  <a:srgbClr val="00B050"/>
                </a:solidFill>
                <a:latin typeface="Verdana" pitchFamily="34" charset="0"/>
                <a:ea typeface="Verdana" pitchFamily="34" charset="0"/>
                <a:cs typeface="Verdana" pitchFamily="34" charset="0"/>
              </a:rPr>
              <a:t>	Question: </a:t>
            </a:r>
            <a:r>
              <a:rPr lang="en-IN" sz="2000" i="1" dirty="0" smtClean="0">
                <a:solidFill>
                  <a:srgbClr val="00B050"/>
                </a:solidFill>
                <a:latin typeface="Verdana" pitchFamily="34" charset="0"/>
                <a:ea typeface="Verdana" pitchFamily="34" charset="0"/>
                <a:cs typeface="Verdana" pitchFamily="34" charset="0"/>
              </a:rPr>
              <a:t>State major reasons for using simulation technique to solve a problem.</a:t>
            </a:r>
            <a:endParaRPr lang="en-US" sz="2000" dirty="0" smtClean="0">
              <a:solidFill>
                <a:srgbClr val="00B050"/>
              </a:solidFill>
              <a:latin typeface="Verdana" pitchFamily="34" charset="0"/>
              <a:ea typeface="Verdana" pitchFamily="34" charset="0"/>
              <a:cs typeface="Verdana" pitchFamily="34" charset="0"/>
            </a:endParaRPr>
          </a:p>
          <a:p>
            <a:pPr algn="just">
              <a:buNone/>
            </a:pPr>
            <a:endParaRPr lang="en-IN" sz="2000" b="1" dirty="0" smtClean="0">
              <a:solidFill>
                <a:srgbClr val="0734A5"/>
              </a:solidFill>
              <a:latin typeface="Verdana" pitchFamily="34" charset="0"/>
              <a:ea typeface="Verdana" pitchFamily="34" charset="0"/>
              <a:cs typeface="Verdana" pitchFamily="34" charset="0"/>
            </a:endParaRPr>
          </a:p>
          <a:p>
            <a:pPr algn="just">
              <a:buNone/>
            </a:pPr>
            <a:r>
              <a:rPr lang="en-IN" sz="2000" b="1" dirty="0" smtClean="0">
                <a:solidFill>
                  <a:srgbClr val="0734A5"/>
                </a:solidFill>
                <a:latin typeface="Verdana" pitchFamily="34" charset="0"/>
                <a:ea typeface="Verdana" pitchFamily="34" charset="0"/>
                <a:cs typeface="Verdana" pitchFamily="34" charset="0"/>
              </a:rPr>
              <a:t>Answer: Reasons for using simulation technique are</a:t>
            </a:r>
            <a:r>
              <a:rPr lang="en-IN" sz="2000" dirty="0" smtClean="0">
                <a:solidFill>
                  <a:srgbClr val="0734A5"/>
                </a:solidFill>
                <a:latin typeface="Verdana" pitchFamily="34" charset="0"/>
                <a:ea typeface="Verdana" pitchFamily="34" charset="0"/>
                <a:cs typeface="Verdana" pitchFamily="34" charset="0"/>
              </a:rPr>
              <a:t>:</a:t>
            </a:r>
          </a:p>
          <a:p>
            <a:pPr algn="just">
              <a:buNone/>
            </a:pPr>
            <a:endParaRPr lang="en-US" sz="2000" dirty="0" smtClean="0">
              <a:solidFill>
                <a:srgbClr val="0734A5"/>
              </a:solidFill>
              <a:latin typeface="Verdana" pitchFamily="34" charset="0"/>
              <a:ea typeface="Verdana" pitchFamily="34" charset="0"/>
              <a:cs typeface="Verdana" pitchFamily="34" charset="0"/>
            </a:endParaRPr>
          </a:p>
          <a:p>
            <a:pPr marL="457200" lvl="0" indent="-457200" algn="just">
              <a:buClr>
                <a:srgbClr val="1E0CA0"/>
              </a:buClr>
              <a:buSzPct val="100000"/>
              <a:buFont typeface="+mj-lt"/>
              <a:buAutoNum type="alphaLcPeriod"/>
            </a:pPr>
            <a:r>
              <a:rPr lang="en-IN" sz="2000" dirty="0" smtClean="0">
                <a:solidFill>
                  <a:srgbClr val="0734A5"/>
                </a:solidFill>
                <a:latin typeface="Verdana" pitchFamily="34" charset="0"/>
                <a:ea typeface="Verdana" pitchFamily="34" charset="0"/>
                <a:cs typeface="Verdana" pitchFamily="34" charset="0"/>
              </a:rPr>
              <a:t>It is </a:t>
            </a:r>
            <a:r>
              <a:rPr lang="en-IN" sz="2000" b="1" dirty="0" smtClean="0">
                <a:solidFill>
                  <a:srgbClr val="0734A5"/>
                </a:solidFill>
                <a:latin typeface="Verdana" pitchFamily="34" charset="0"/>
                <a:ea typeface="Verdana" pitchFamily="34" charset="0"/>
                <a:cs typeface="Verdana" pitchFamily="34" charset="0"/>
              </a:rPr>
              <a:t>not always possible to develop a mathematical model</a:t>
            </a:r>
            <a:r>
              <a:rPr lang="en-IN" sz="2000" dirty="0" smtClean="0">
                <a:solidFill>
                  <a:srgbClr val="0734A5"/>
                </a:solidFill>
                <a:latin typeface="Verdana" pitchFamily="34" charset="0"/>
                <a:ea typeface="Verdana" pitchFamily="34" charset="0"/>
                <a:cs typeface="Verdana" pitchFamily="34" charset="0"/>
              </a:rPr>
              <a:t> and solutions without some basic assumptions.  In certain scenarios, the mathematical models are too complex to use.</a:t>
            </a:r>
            <a:endParaRPr lang="en-US" sz="2000" dirty="0" smtClean="0">
              <a:solidFill>
                <a:srgbClr val="0734A5"/>
              </a:solidFill>
              <a:latin typeface="Verdana" pitchFamily="34" charset="0"/>
              <a:ea typeface="Verdana" pitchFamily="34" charset="0"/>
              <a:cs typeface="Verdana" pitchFamily="34" charset="0"/>
            </a:endParaRPr>
          </a:p>
          <a:p>
            <a:pPr marL="457200" lvl="0" indent="-457200" algn="just">
              <a:buClr>
                <a:srgbClr val="1E0CA0"/>
              </a:buClr>
              <a:buSzPct val="100000"/>
              <a:buFont typeface="+mj-lt"/>
              <a:buAutoNum type="alphaLcPeriod"/>
            </a:pPr>
            <a:r>
              <a:rPr lang="en-IN" sz="2000" dirty="0" smtClean="0">
                <a:solidFill>
                  <a:srgbClr val="0734A5"/>
                </a:solidFill>
                <a:latin typeface="Verdana" pitchFamily="34" charset="0"/>
                <a:ea typeface="Verdana" pitchFamily="34" charset="0"/>
                <a:cs typeface="Verdana" pitchFamily="34" charset="0"/>
              </a:rPr>
              <a:t>It is </a:t>
            </a:r>
            <a:r>
              <a:rPr lang="en-IN" sz="2000" b="1" dirty="0" smtClean="0">
                <a:solidFill>
                  <a:srgbClr val="0734A5"/>
                </a:solidFill>
                <a:latin typeface="Verdana" pitchFamily="34" charset="0"/>
                <a:ea typeface="Verdana" pitchFamily="34" charset="0"/>
                <a:cs typeface="Verdana" pitchFamily="34" charset="0"/>
              </a:rPr>
              <a:t>not always possible to find</a:t>
            </a:r>
            <a:r>
              <a:rPr lang="en-IN" sz="2000" dirty="0" smtClean="0">
                <a:solidFill>
                  <a:srgbClr val="0734A5"/>
                </a:solidFill>
                <a:latin typeface="Verdana" pitchFamily="34" charset="0"/>
                <a:ea typeface="Verdana" pitchFamily="34" charset="0"/>
                <a:cs typeface="Verdana" pitchFamily="34" charset="0"/>
              </a:rPr>
              <a:t> all important </a:t>
            </a:r>
            <a:r>
              <a:rPr lang="en-IN" sz="2000" b="1" dirty="0" smtClean="0">
                <a:solidFill>
                  <a:srgbClr val="0734A5"/>
                </a:solidFill>
                <a:latin typeface="Verdana" pitchFamily="34" charset="0"/>
                <a:ea typeface="Verdana" pitchFamily="34" charset="0"/>
                <a:cs typeface="Verdana" pitchFamily="34" charset="0"/>
              </a:rPr>
              <a:t>variables</a:t>
            </a:r>
            <a:r>
              <a:rPr lang="en-IN" sz="2000" dirty="0" smtClean="0">
                <a:solidFill>
                  <a:srgbClr val="0734A5"/>
                </a:solidFill>
                <a:latin typeface="Verdana" pitchFamily="34" charset="0"/>
                <a:ea typeface="Verdana" pitchFamily="34" charset="0"/>
                <a:cs typeface="Verdana" pitchFamily="34" charset="0"/>
              </a:rPr>
              <a:t> of the model.</a:t>
            </a:r>
          </a:p>
          <a:p>
            <a:pPr marL="457200" lvl="0" indent="-457200" algn="just">
              <a:buClr>
                <a:srgbClr val="1E0CA0"/>
              </a:buClr>
              <a:buSzPct val="100000"/>
              <a:buFont typeface="+mj-lt"/>
              <a:buAutoNum type="alphaLcPeriod"/>
            </a:pPr>
            <a:endParaRPr lang="en-US" sz="2000" dirty="0" smtClean="0">
              <a:solidFill>
                <a:srgbClr val="0734A5"/>
              </a:solidFill>
              <a:latin typeface="Verdana" pitchFamily="34" charset="0"/>
              <a:ea typeface="Verdana" pitchFamily="34" charset="0"/>
              <a:cs typeface="Verdana" pitchFamily="34" charset="0"/>
            </a:endParaRPr>
          </a:p>
          <a:p>
            <a:pPr marL="457200" lvl="0" indent="-457200" algn="just">
              <a:buClr>
                <a:srgbClr val="1E0CA0"/>
              </a:buClr>
              <a:buSzPct val="100000"/>
              <a:buFont typeface="+mj-lt"/>
              <a:buAutoNum type="alphaLcPeriod"/>
            </a:pPr>
            <a:r>
              <a:rPr lang="en-IN" sz="2000" dirty="0" smtClean="0">
                <a:solidFill>
                  <a:srgbClr val="0734A5"/>
                </a:solidFill>
                <a:latin typeface="Verdana" pitchFamily="34" charset="0"/>
                <a:ea typeface="Verdana" pitchFamily="34" charset="0"/>
                <a:cs typeface="Verdana" pitchFamily="34" charset="0"/>
              </a:rPr>
              <a:t>Sufficient </a:t>
            </a:r>
            <a:r>
              <a:rPr lang="en-IN" sz="2000" b="1" dirty="0" smtClean="0">
                <a:solidFill>
                  <a:srgbClr val="0734A5"/>
                </a:solidFill>
                <a:latin typeface="Verdana" pitchFamily="34" charset="0"/>
                <a:ea typeface="Verdana" pitchFamily="34" charset="0"/>
                <a:cs typeface="Verdana" pitchFamily="34" charset="0"/>
              </a:rPr>
              <a:t>time may not be available</a:t>
            </a:r>
            <a:r>
              <a:rPr lang="en-IN" sz="2000" dirty="0" smtClean="0">
                <a:solidFill>
                  <a:srgbClr val="0734A5"/>
                </a:solidFill>
                <a:latin typeface="Verdana" pitchFamily="34" charset="0"/>
                <a:ea typeface="Verdana" pitchFamily="34" charset="0"/>
                <a:cs typeface="Verdana" pitchFamily="34" charset="0"/>
              </a:rPr>
              <a:t> to allow the system to operate for a very long time.</a:t>
            </a:r>
            <a:endParaRPr lang="en-US" sz="2000" dirty="0" smtClean="0">
              <a:solidFill>
                <a:srgbClr val="0734A5"/>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5" end="5"/>
                                            </p:txEl>
                                          </p:spTgt>
                                        </p:tgtEl>
                                        <p:attrNameLst>
                                          <p:attrName>style.visibility</p:attrName>
                                        </p:attrNameLst>
                                      </p:cBhvr>
                                      <p:to>
                                        <p:strVal val="visible"/>
                                      </p:to>
                                    </p:set>
                                    <p:anim calcmode="lin" valueType="num">
                                      <p:cBhvr additive="base">
                                        <p:cTn id="25"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6" end="6"/>
                                            </p:txEl>
                                          </p:spTgt>
                                        </p:tgtEl>
                                        <p:attrNameLst>
                                          <p:attrName>style.visibility</p:attrName>
                                        </p:attrNameLst>
                                      </p:cBhvr>
                                      <p:to>
                                        <p:strVal val="visible"/>
                                      </p:to>
                                    </p:set>
                                    <p:anim calcmode="lin" valueType="num">
                                      <p:cBhvr additive="base">
                                        <p:cTn id="31"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8" end="8"/>
                                            </p:txEl>
                                          </p:spTgt>
                                        </p:tgtEl>
                                        <p:attrNameLst>
                                          <p:attrName>style.visibility</p:attrName>
                                        </p:attrNameLst>
                                      </p:cBhvr>
                                      <p:to>
                                        <p:strVal val="visible"/>
                                      </p:to>
                                    </p:set>
                                    <p:anim calcmode="lin" valueType="num">
                                      <p:cBhvr additive="base">
                                        <p:cTn id="37"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marL="457200" lvl="0" indent="-457200" algn="just">
              <a:buClr>
                <a:srgbClr val="1E0CA0"/>
              </a:buClr>
              <a:buSzPct val="100000"/>
              <a:buFont typeface="+mj-lt"/>
              <a:buAutoNum type="alphaLcPeriod"/>
            </a:pPr>
            <a:endParaRPr lang="en-IN" sz="2000" dirty="0" smtClean="0">
              <a:solidFill>
                <a:srgbClr val="0734A5"/>
              </a:solidFill>
              <a:latin typeface="Verdana" pitchFamily="34" charset="0"/>
              <a:ea typeface="Verdana" pitchFamily="34" charset="0"/>
              <a:cs typeface="Verdana" pitchFamily="34" charset="0"/>
            </a:endParaRPr>
          </a:p>
          <a:p>
            <a:pPr marL="457200" lvl="0" indent="-457200" algn="just">
              <a:buClr>
                <a:srgbClr val="1E0CA0"/>
              </a:buClr>
              <a:buSzPct val="100000"/>
              <a:buAutoNum type="alphaLcPeriod" startAt="4"/>
            </a:pPr>
            <a:r>
              <a:rPr lang="en-IN" sz="2000" dirty="0" smtClean="0">
                <a:solidFill>
                  <a:srgbClr val="0734A5"/>
                </a:solidFill>
                <a:latin typeface="Verdana" pitchFamily="34" charset="0"/>
                <a:ea typeface="Verdana" pitchFamily="34" charset="0"/>
                <a:cs typeface="Verdana" pitchFamily="34" charset="0"/>
              </a:rPr>
              <a:t>Actual operation and observation of a real system may be too </a:t>
            </a:r>
            <a:r>
              <a:rPr lang="en-IN" sz="2000" b="1" dirty="0" smtClean="0">
                <a:solidFill>
                  <a:srgbClr val="0734A5"/>
                </a:solidFill>
                <a:latin typeface="Verdana" pitchFamily="34" charset="0"/>
                <a:ea typeface="Verdana" pitchFamily="34" charset="0"/>
                <a:cs typeface="Verdana" pitchFamily="34" charset="0"/>
              </a:rPr>
              <a:t>disruptive and expensive.</a:t>
            </a:r>
          </a:p>
          <a:p>
            <a:pPr marL="457200" lvl="0" indent="-457200" algn="just">
              <a:buClr>
                <a:srgbClr val="1E0CA0"/>
              </a:buClr>
              <a:buSzPct val="100000"/>
              <a:buAutoNum type="alphaLcPeriod" startAt="4"/>
            </a:pPr>
            <a:endParaRPr lang="en-IN" sz="2000" b="1" dirty="0" smtClean="0">
              <a:solidFill>
                <a:srgbClr val="0734A5"/>
              </a:solidFill>
              <a:latin typeface="Verdana" pitchFamily="34" charset="0"/>
              <a:ea typeface="Verdana" pitchFamily="34" charset="0"/>
              <a:cs typeface="Verdana" pitchFamily="34" charset="0"/>
            </a:endParaRPr>
          </a:p>
          <a:p>
            <a:pPr marL="457200" indent="-457200" algn="just">
              <a:buClr>
                <a:srgbClr val="1E0CA0"/>
              </a:buClr>
              <a:buSzPct val="100000"/>
              <a:buNone/>
            </a:pPr>
            <a:r>
              <a:rPr lang="en-IN" sz="2000" b="1" dirty="0" smtClean="0">
                <a:solidFill>
                  <a:srgbClr val="0734A5"/>
                </a:solidFill>
                <a:latin typeface="Verdana" pitchFamily="34" charset="0"/>
                <a:ea typeface="Verdana" pitchFamily="34" charset="0"/>
                <a:cs typeface="Verdana" pitchFamily="34" charset="0"/>
              </a:rPr>
              <a:t> 	</a:t>
            </a:r>
            <a:r>
              <a:rPr lang="en-IN" sz="2000" b="1" dirty="0" smtClean="0"/>
              <a:t>[Memory: Maths Variables are too difficult, untimely, costly and disruptive]</a:t>
            </a:r>
            <a:endParaRPr lang="en-US" sz="2000" dirty="0" smtClean="0"/>
          </a:p>
          <a:p>
            <a:pPr marL="457200" lvl="0" indent="-457200" algn="just">
              <a:buClr>
                <a:srgbClr val="1E0CA0"/>
              </a:buClr>
              <a:buSzPct val="100000"/>
              <a:buNone/>
            </a:pPr>
            <a:endParaRPr lang="en-US" sz="2000" dirty="0" smtClean="0">
              <a:solidFill>
                <a:srgbClr val="0734A5"/>
              </a:solidFill>
              <a:latin typeface="Verdana" pitchFamily="34" charset="0"/>
              <a:ea typeface="Verdana" pitchFamily="34" charset="0"/>
              <a:cs typeface="Verdana" pitchFamily="34" charset="0"/>
            </a:endParaRPr>
          </a:p>
          <a:p>
            <a:pPr>
              <a:buNone/>
            </a:pPr>
            <a:r>
              <a:rPr lang="en-IN" sz="2400" b="1" dirty="0" smtClean="0">
                <a:solidFill>
                  <a:srgbClr val="1E0CA0"/>
                </a:solidFill>
                <a:latin typeface="Verdana" pitchFamily="34" charset="0"/>
                <a:ea typeface="Verdana" pitchFamily="34" charset="0"/>
                <a:cs typeface="Verdana" pitchFamily="34" charset="0"/>
              </a:rPr>
              <a:t>	Random Numbers: </a:t>
            </a:r>
            <a:r>
              <a:rPr lang="en-IN" sz="2400" dirty="0" smtClean="0">
                <a:solidFill>
                  <a:srgbClr val="1E0CA0"/>
                </a:solidFill>
                <a:latin typeface="Verdana" pitchFamily="34" charset="0"/>
                <a:ea typeface="Verdana" pitchFamily="34" charset="0"/>
                <a:cs typeface="Verdana" pitchFamily="34" charset="0"/>
              </a:rPr>
              <a:t>	The most common methods used for generating random numbers are:</a:t>
            </a:r>
          </a:p>
          <a:p>
            <a:pPr>
              <a:buNone/>
            </a:pPr>
            <a:endParaRPr lang="en-US" sz="2400" dirty="0" smtClean="0">
              <a:solidFill>
                <a:srgbClr val="1E0CA0"/>
              </a:solidFill>
              <a:latin typeface="Verdana" pitchFamily="34" charset="0"/>
              <a:ea typeface="Verdana" pitchFamily="34" charset="0"/>
              <a:cs typeface="Verdana" pitchFamily="34" charset="0"/>
            </a:endParaRPr>
          </a:p>
          <a:p>
            <a:pPr marL="801687" lvl="1"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Mid Square method;</a:t>
            </a:r>
            <a:endParaRPr lang="en-US" sz="2000" dirty="0" smtClean="0">
              <a:solidFill>
                <a:srgbClr val="1E0CA0"/>
              </a:solidFill>
              <a:latin typeface="Verdana" pitchFamily="34" charset="0"/>
              <a:ea typeface="Verdana" pitchFamily="34" charset="0"/>
              <a:cs typeface="Verdana" pitchFamily="34" charset="0"/>
            </a:endParaRPr>
          </a:p>
          <a:p>
            <a:pPr marL="801687" lvl="1"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Spinning Arrow method;</a:t>
            </a:r>
            <a:endParaRPr lang="en-US" sz="2000" dirty="0" smtClean="0">
              <a:solidFill>
                <a:srgbClr val="1E0CA0"/>
              </a:solidFill>
              <a:latin typeface="Verdana" pitchFamily="34" charset="0"/>
              <a:ea typeface="Verdana" pitchFamily="34" charset="0"/>
              <a:cs typeface="Verdana" pitchFamily="34" charset="0"/>
            </a:endParaRPr>
          </a:p>
          <a:p>
            <a:pPr marL="801687" lvl="1"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Dice Rolling method;</a:t>
            </a:r>
            <a:endParaRPr lang="en-US" sz="2000" dirty="0" smtClean="0">
              <a:solidFill>
                <a:srgbClr val="1E0CA0"/>
              </a:solidFill>
              <a:latin typeface="Verdana" pitchFamily="34" charset="0"/>
              <a:ea typeface="Verdana" pitchFamily="34" charset="0"/>
              <a:cs typeface="Verdana" pitchFamily="34" charset="0"/>
            </a:endParaRPr>
          </a:p>
          <a:p>
            <a:pPr marL="801687" lvl="1"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Spinning Disc method; etc.</a:t>
            </a: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Clr>
                <a:srgbClr val="1E0CA0"/>
              </a:buClr>
              <a:buSzPct val="100000"/>
              <a:buNone/>
            </a:pPr>
            <a:endParaRPr lang="en-US" sz="2000" dirty="0">
              <a:solidFill>
                <a:srgbClr val="0734A5"/>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5" end="5"/>
                                            </p:txEl>
                                          </p:spTgt>
                                        </p:tgtEl>
                                        <p:attrNameLst>
                                          <p:attrName>style.visibility</p:attrName>
                                        </p:attrNameLst>
                                      </p:cBhvr>
                                      <p:to>
                                        <p:strVal val="visible"/>
                                      </p:to>
                                    </p:set>
                                    <p:anim calcmode="lin" valueType="num">
                                      <p:cBhvr additive="base">
                                        <p:cTn id="25"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075">
                                            <p:txEl>
                                              <p:pRg st="7" end="7"/>
                                            </p:txEl>
                                          </p:spTgt>
                                        </p:tgtEl>
                                        <p:attrNameLst>
                                          <p:attrName>style.visibility</p:attrName>
                                        </p:attrNameLst>
                                      </p:cBhvr>
                                      <p:to>
                                        <p:strVal val="visible"/>
                                      </p:to>
                                    </p:set>
                                    <p:anim calcmode="lin" valueType="num">
                                      <p:cBhvr additive="base">
                                        <p:cTn id="29"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75">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075">
                                            <p:txEl>
                                              <p:pRg st="8" end="8"/>
                                            </p:txEl>
                                          </p:spTgt>
                                        </p:tgtEl>
                                        <p:attrNameLst>
                                          <p:attrName>style.visibility</p:attrName>
                                        </p:attrNameLst>
                                      </p:cBhvr>
                                      <p:to>
                                        <p:strVal val="visible"/>
                                      </p:to>
                                    </p:set>
                                    <p:anim calcmode="lin" valueType="num">
                                      <p:cBhvr additive="base">
                                        <p:cTn id="33"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075">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075">
                                            <p:txEl>
                                              <p:pRg st="9" end="9"/>
                                            </p:txEl>
                                          </p:spTgt>
                                        </p:tgtEl>
                                        <p:attrNameLst>
                                          <p:attrName>style.visibility</p:attrName>
                                        </p:attrNameLst>
                                      </p:cBhvr>
                                      <p:to>
                                        <p:strVal val="visible"/>
                                      </p:to>
                                    </p:set>
                                    <p:anim calcmode="lin" valueType="num">
                                      <p:cBhvr additive="base">
                                        <p:cTn id="37" dur="500" fill="hold"/>
                                        <p:tgtEl>
                                          <p:spTgt spid="3075">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075">
                                            <p:txEl>
                                              <p:pRg st="10" end="10"/>
                                            </p:txEl>
                                          </p:spTgt>
                                        </p:tgtEl>
                                        <p:attrNameLst>
                                          <p:attrName>style.visibility</p:attrName>
                                        </p:attrNameLst>
                                      </p:cBhvr>
                                      <p:to>
                                        <p:strVal val="visible"/>
                                      </p:to>
                                    </p:set>
                                    <p:anim calcmode="lin" valueType="num">
                                      <p:cBhvr additive="base">
                                        <p:cTn id="41" dur="500" fill="hold"/>
                                        <p:tgtEl>
                                          <p:spTgt spid="3075">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07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marL="457200" lvl="0" indent="-457200" algn="just">
              <a:buClr>
                <a:srgbClr val="1E0CA0"/>
              </a:buClr>
              <a:buSzPct val="100000"/>
              <a:buNone/>
            </a:pPr>
            <a:endParaRPr lang="en-IN" sz="2000" dirty="0" smtClean="0">
              <a:solidFill>
                <a:srgbClr val="1E0CA0"/>
              </a:solidFill>
              <a:latin typeface="Verdana" pitchFamily="34" charset="0"/>
              <a:ea typeface="Verdana" pitchFamily="34" charset="0"/>
              <a:cs typeface="Verdana" pitchFamily="34" charset="0"/>
            </a:endParaRPr>
          </a:p>
          <a:p>
            <a:pPr>
              <a:buNone/>
            </a:pPr>
            <a:r>
              <a:rPr lang="en-IN" sz="2000" b="1" dirty="0" smtClean="0">
                <a:solidFill>
                  <a:srgbClr val="1E0CA0"/>
                </a:solidFill>
                <a:latin typeface="Verdana" pitchFamily="34" charset="0"/>
                <a:ea typeface="Verdana" pitchFamily="34" charset="0"/>
                <a:cs typeface="Verdana" pitchFamily="34" charset="0"/>
              </a:rPr>
              <a:t>Steps involved in generation of random numbers are:</a:t>
            </a: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Collection of data related to the problem;</a:t>
            </a:r>
          </a:p>
          <a:p>
            <a:pPr marL="457200" lvl="0" indent="-457200">
              <a:buClr>
                <a:srgbClr val="062F94"/>
              </a:buClr>
              <a:buSzPct val="100000"/>
              <a:buFont typeface="+mj-lt"/>
              <a:buAutoNum type="alphaLcPeriod"/>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Construction of frequency distribution;</a:t>
            </a:r>
          </a:p>
          <a:p>
            <a:pPr marL="457200" lvl="0" indent="-457200">
              <a:buClr>
                <a:srgbClr val="062F94"/>
              </a:buClr>
              <a:buSzPct val="100000"/>
              <a:buFont typeface="+mj-lt"/>
              <a:buAutoNum type="alphaLcPeriod"/>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Construction of relative frequency distribution;</a:t>
            </a:r>
          </a:p>
          <a:p>
            <a:pPr marL="457200" lvl="0" indent="-457200">
              <a:buClr>
                <a:srgbClr val="062F94"/>
              </a:buClr>
              <a:buSzPct val="100000"/>
              <a:buFont typeface="+mj-lt"/>
              <a:buAutoNum type="alphaLcPeriod"/>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Adopting a coding system that relates the identified events to generate random numbers;</a:t>
            </a:r>
          </a:p>
          <a:p>
            <a:pPr marL="457200" lvl="0" indent="-457200">
              <a:buClr>
                <a:srgbClr val="062F94"/>
              </a:buClr>
              <a:buSzPct val="100000"/>
              <a:buFont typeface="+mj-lt"/>
              <a:buAutoNum type="alphaLcPeriod"/>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Ascertaining the method to generate random numbers;</a:t>
            </a:r>
          </a:p>
          <a:p>
            <a:pPr marL="457200" lvl="0" indent="-457200">
              <a:buClr>
                <a:srgbClr val="062F94"/>
              </a:buClr>
              <a:buSzPct val="100000"/>
              <a:buFont typeface="+mj-lt"/>
              <a:buAutoNum type="alphaLcPeriod"/>
            </a:pPr>
            <a:endParaRPr lang="en-US" sz="2000" dirty="0" smtClean="0">
              <a:solidFill>
                <a:srgbClr val="1E0CA0"/>
              </a:solidFill>
              <a:latin typeface="Verdana" pitchFamily="34" charset="0"/>
              <a:ea typeface="Verdana" pitchFamily="34" charset="0"/>
              <a:cs typeface="Verdana" pitchFamily="34" charset="0"/>
            </a:endParaRPr>
          </a:p>
          <a:p>
            <a:pPr marL="457200" lvl="0" indent="-457200">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Match random numbers to the events tabulation result;</a:t>
            </a: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Clr>
                <a:srgbClr val="1E0CA0"/>
              </a:buClr>
              <a:buSzPct val="100000"/>
              <a:buNone/>
            </a:pPr>
            <a:endParaRPr lang="en-US" sz="2000" dirty="0">
              <a:solidFill>
                <a:srgbClr val="1E0CA0"/>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4" end="4"/>
                                            </p:txEl>
                                          </p:spTgt>
                                        </p:tgtEl>
                                        <p:attrNameLst>
                                          <p:attrName>style.visibility</p:attrName>
                                        </p:attrNameLst>
                                      </p:cBhvr>
                                      <p:to>
                                        <p:strVal val="visible"/>
                                      </p:to>
                                    </p:set>
                                    <p:anim calcmode="lin" valueType="num">
                                      <p:cBhvr additive="base">
                                        <p:cTn id="25"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6" end="6"/>
                                            </p:txEl>
                                          </p:spTgt>
                                        </p:tgtEl>
                                        <p:attrNameLst>
                                          <p:attrName>style.visibility</p:attrName>
                                        </p:attrNameLst>
                                      </p:cBhvr>
                                      <p:to>
                                        <p:strVal val="visible"/>
                                      </p:to>
                                    </p:set>
                                    <p:anim calcmode="lin" valueType="num">
                                      <p:cBhvr additive="base">
                                        <p:cTn id="31"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8" end="8"/>
                                            </p:txEl>
                                          </p:spTgt>
                                        </p:tgtEl>
                                        <p:attrNameLst>
                                          <p:attrName>style.visibility</p:attrName>
                                        </p:attrNameLst>
                                      </p:cBhvr>
                                      <p:to>
                                        <p:strVal val="visible"/>
                                      </p:to>
                                    </p:set>
                                    <p:anim calcmode="lin" valueType="num">
                                      <p:cBhvr additive="base">
                                        <p:cTn id="37"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5">
                                            <p:txEl>
                                              <p:pRg st="10" end="10"/>
                                            </p:txEl>
                                          </p:spTgt>
                                        </p:tgtEl>
                                        <p:attrNameLst>
                                          <p:attrName>style.visibility</p:attrName>
                                        </p:attrNameLst>
                                      </p:cBhvr>
                                      <p:to>
                                        <p:strVal val="visible"/>
                                      </p:to>
                                    </p:set>
                                    <p:anim calcmode="lin" valueType="num">
                                      <p:cBhvr additive="base">
                                        <p:cTn id="43" dur="500" fill="hold"/>
                                        <p:tgtEl>
                                          <p:spTgt spid="3075">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075">
                                            <p:txEl>
                                              <p:pRg st="12" end="12"/>
                                            </p:txEl>
                                          </p:spTgt>
                                        </p:tgtEl>
                                        <p:attrNameLst>
                                          <p:attrName>style.visibility</p:attrName>
                                        </p:attrNameLst>
                                      </p:cBhvr>
                                      <p:to>
                                        <p:strVal val="visible"/>
                                      </p:to>
                                    </p:set>
                                    <p:anim calcmode="lin" valueType="num">
                                      <p:cBhvr additive="base">
                                        <p:cTn id="49" dur="500" fill="hold"/>
                                        <p:tgtEl>
                                          <p:spTgt spid="3075">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7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SIMULATION</a:t>
            </a:r>
            <a:endParaRPr lang="en-US" sz="4000" b="1" dirty="0"/>
          </a:p>
        </p:txBody>
      </p:sp>
      <p:sp>
        <p:nvSpPr>
          <p:cNvPr id="3075" name="Rectangle 3"/>
          <p:cNvSpPr>
            <a:spLocks noGrp="1" noChangeArrowheads="1"/>
          </p:cNvSpPr>
          <p:nvPr>
            <p:ph type="body" idx="1"/>
          </p:nvPr>
        </p:nvSpPr>
        <p:spPr>
          <a:xfrm>
            <a:off x="374073" y="914400"/>
            <a:ext cx="8382000" cy="5715000"/>
          </a:xfrm>
          <a:solidFill>
            <a:schemeClr val="tx2">
              <a:lumMod val="40000"/>
              <a:lumOff val="60000"/>
              <a:alpha val="1000"/>
            </a:schemeClr>
          </a:solidFill>
        </p:spPr>
        <p:txBody>
          <a:bodyPr/>
          <a:lstStyle/>
          <a:p>
            <a:pPr marL="457200" lvl="0" indent="-457200" algn="just">
              <a:buClr>
                <a:srgbClr val="1E0CA0"/>
              </a:buClr>
              <a:buSzPct val="100000"/>
              <a:buNone/>
            </a:pPr>
            <a:endParaRPr lang="en-IN" sz="2000" dirty="0" smtClean="0">
              <a:solidFill>
                <a:srgbClr val="1E0CA0"/>
              </a:solidFill>
              <a:latin typeface="Verdana" pitchFamily="34" charset="0"/>
              <a:ea typeface="Verdana" pitchFamily="34" charset="0"/>
              <a:cs typeface="Verdana" pitchFamily="34" charset="0"/>
            </a:endParaRPr>
          </a:p>
          <a:p>
            <a:pPr lvl="0" algn="just">
              <a:buNone/>
            </a:pPr>
            <a:endParaRPr lang="en-IN" sz="2000" dirty="0" smtClean="0"/>
          </a:p>
          <a:p>
            <a:pPr lvl="0" algn="just">
              <a:buNone/>
            </a:pPr>
            <a:r>
              <a:rPr lang="en-IN" sz="2000" dirty="0" smtClean="0"/>
              <a:t>g.	</a:t>
            </a:r>
            <a:r>
              <a:rPr lang="en-IN" sz="2000" dirty="0" smtClean="0">
                <a:solidFill>
                  <a:srgbClr val="1E0CA0"/>
                </a:solidFill>
                <a:latin typeface="Verdana" pitchFamily="34" charset="0"/>
                <a:ea typeface="Verdana" pitchFamily="34" charset="0"/>
                <a:cs typeface="Verdana" pitchFamily="34" charset="0"/>
              </a:rPr>
              <a:t>Repeating the above steps until desired number of simulation runs are carried.</a:t>
            </a:r>
          </a:p>
          <a:p>
            <a:pPr lvl="0" algn="just">
              <a:buNone/>
            </a:pPr>
            <a:r>
              <a:rPr lang="en-US" sz="2000" dirty="0" smtClean="0">
                <a:solidFill>
                  <a:srgbClr val="1E0CA0"/>
                </a:solidFill>
                <a:latin typeface="Verdana" pitchFamily="34" charset="0"/>
                <a:ea typeface="Verdana" pitchFamily="34" charset="0"/>
                <a:cs typeface="Verdana" pitchFamily="34" charset="0"/>
              </a:rPr>
              <a:t>  </a:t>
            </a:r>
          </a:p>
          <a:p>
            <a:pPr algn="just">
              <a:buNone/>
            </a:pPr>
            <a:r>
              <a:rPr lang="en-IN" sz="2000" b="1" dirty="0" smtClean="0">
                <a:solidFill>
                  <a:srgbClr val="1E0CA0"/>
                </a:solidFill>
                <a:latin typeface="Verdana" pitchFamily="34" charset="0"/>
                <a:ea typeface="Verdana" pitchFamily="34" charset="0"/>
                <a:cs typeface="Verdana" pitchFamily="34" charset="0"/>
              </a:rPr>
              <a:t>Limitations of Simulation:  </a:t>
            </a:r>
            <a:endParaRPr lang="en-US" sz="2000" dirty="0" smtClean="0">
              <a:solidFill>
                <a:srgbClr val="1E0CA0"/>
              </a:solidFill>
              <a:latin typeface="Verdana" pitchFamily="34" charset="0"/>
              <a:ea typeface="Verdana" pitchFamily="34" charset="0"/>
              <a:cs typeface="Verdana" pitchFamily="34" charset="0"/>
            </a:endParaRPr>
          </a:p>
          <a:p>
            <a:pPr lvl="0" algn="just">
              <a:buNone/>
            </a:pPr>
            <a:endParaRPr lang="en-IN" sz="2000" b="1" dirty="0" smtClean="0">
              <a:solidFill>
                <a:srgbClr val="1E0CA0"/>
              </a:solidFill>
              <a:latin typeface="Verdana" pitchFamily="34" charset="0"/>
              <a:ea typeface="Verdana" pitchFamily="34" charset="0"/>
              <a:cs typeface="Verdana" pitchFamily="34" charset="0"/>
            </a:endParaRPr>
          </a:p>
          <a:p>
            <a:pPr marL="457200" lvl="0" indent="-457200" algn="just">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Non optimising model.</a:t>
            </a:r>
          </a:p>
          <a:p>
            <a:pPr marL="457200" indent="-457200" algn="just">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Cannot be applied in all situations.</a:t>
            </a: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Simulation model package may be expensive</a:t>
            </a:r>
          </a:p>
          <a:p>
            <a:pPr marL="457200" lvl="0" indent="-457200" algn="just">
              <a:buClr>
                <a:srgbClr val="062F94"/>
              </a:buClr>
              <a:buSzPct val="100000"/>
              <a:buFont typeface="+mj-lt"/>
              <a:buAutoNum type="alphaLcPeriod"/>
            </a:pPr>
            <a:r>
              <a:rPr lang="en-IN" sz="2000" dirty="0" smtClean="0">
                <a:solidFill>
                  <a:srgbClr val="1E0CA0"/>
                </a:solidFill>
                <a:latin typeface="Verdana" pitchFamily="34" charset="0"/>
                <a:ea typeface="Verdana" pitchFamily="34" charset="0"/>
                <a:cs typeface="Verdana" pitchFamily="34" charset="0"/>
              </a:rPr>
              <a:t>Obtaining representative information for simple models also will be very huge.</a:t>
            </a:r>
            <a:endParaRPr lang="en-US" sz="2000" dirty="0">
              <a:solidFill>
                <a:srgbClr val="1E0CA0"/>
              </a:solidFill>
              <a:latin typeface="Verdana" pitchFamily="34" charset="0"/>
              <a:ea typeface="Verdana" pitchFamily="34" charset="0"/>
              <a:cs typeface="Verdana" pitchFamily="34" charset="0"/>
            </a:endParaRPr>
          </a:p>
        </p:txBody>
      </p:sp>
      <p:pic>
        <p:nvPicPr>
          <p:cNvPr id="5"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7315200" y="304800"/>
            <a:ext cx="1352550" cy="914399"/>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2" end="2"/>
                                            </p:txEl>
                                          </p:spTgt>
                                        </p:tgtEl>
                                        <p:attrNameLst>
                                          <p:attrName>style.visibility</p:attrName>
                                        </p:attrNameLst>
                                      </p:cBhvr>
                                      <p:to>
                                        <p:strVal val="visible"/>
                                      </p:to>
                                    </p:set>
                                    <p:anim calcmode="lin" valueType="num">
                                      <p:cBhvr additive="base">
                                        <p:cTn id="13"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3" end="3"/>
                                            </p:txEl>
                                          </p:spTgt>
                                        </p:tgtEl>
                                        <p:attrNameLst>
                                          <p:attrName>style.visibility</p:attrName>
                                        </p:attrNameLst>
                                      </p:cBhvr>
                                      <p:to>
                                        <p:strVal val="visible"/>
                                      </p:to>
                                    </p:set>
                                    <p:anim calcmode="lin" valueType="num">
                                      <p:cBhvr additive="base">
                                        <p:cTn id="19"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4" end="4"/>
                                            </p:txEl>
                                          </p:spTgt>
                                        </p:tgtEl>
                                        <p:attrNameLst>
                                          <p:attrName>style.visibility</p:attrName>
                                        </p:attrNameLst>
                                      </p:cBhvr>
                                      <p:to>
                                        <p:strVal val="visible"/>
                                      </p:to>
                                    </p:set>
                                    <p:anim calcmode="lin" valueType="num">
                                      <p:cBhvr additive="base">
                                        <p:cTn id="25"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6" end="6"/>
                                            </p:txEl>
                                          </p:spTgt>
                                        </p:tgtEl>
                                        <p:attrNameLst>
                                          <p:attrName>style.visibility</p:attrName>
                                        </p:attrNameLst>
                                      </p:cBhvr>
                                      <p:to>
                                        <p:strVal val="visible"/>
                                      </p:to>
                                    </p:set>
                                    <p:anim calcmode="lin" valueType="num">
                                      <p:cBhvr additive="base">
                                        <p:cTn id="31"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7" end="7"/>
                                            </p:txEl>
                                          </p:spTgt>
                                        </p:tgtEl>
                                        <p:attrNameLst>
                                          <p:attrName>style.visibility</p:attrName>
                                        </p:attrNameLst>
                                      </p:cBhvr>
                                      <p:to>
                                        <p:strVal val="visible"/>
                                      </p:to>
                                    </p:set>
                                    <p:anim calcmode="lin" valueType="num">
                                      <p:cBhvr additive="base">
                                        <p:cTn id="37"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5">
                                            <p:txEl>
                                              <p:pRg st="8" end="8"/>
                                            </p:txEl>
                                          </p:spTgt>
                                        </p:tgtEl>
                                        <p:attrNameLst>
                                          <p:attrName>style.visibility</p:attrName>
                                        </p:attrNameLst>
                                      </p:cBhvr>
                                      <p:to>
                                        <p:strVal val="visible"/>
                                      </p:to>
                                    </p:set>
                                    <p:anim calcmode="lin" valueType="num">
                                      <p:cBhvr additive="base">
                                        <p:cTn id="43"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075">
                                            <p:txEl>
                                              <p:pRg st="9" end="9"/>
                                            </p:txEl>
                                          </p:spTgt>
                                        </p:tgtEl>
                                        <p:attrNameLst>
                                          <p:attrName>style.visibility</p:attrName>
                                        </p:attrNameLst>
                                      </p:cBhvr>
                                      <p:to>
                                        <p:strVal val="visible"/>
                                      </p:to>
                                    </p:set>
                                    <p:anim calcmode="lin" valueType="num">
                                      <p:cBhvr additive="base">
                                        <p:cTn id="49" dur="500" fill="hold"/>
                                        <p:tgtEl>
                                          <p:spTgt spid="3075">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7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subTitle" idx="1"/>
          </p:nvPr>
        </p:nvSpPr>
        <p:spPr>
          <a:xfrm>
            <a:off x="304800" y="304800"/>
            <a:ext cx="8458200" cy="6019800"/>
          </a:xfrm>
        </p:spPr>
        <p:txBody>
          <a:bodyPr/>
          <a:lstStyle/>
          <a:p>
            <a:pPr>
              <a:lnSpc>
                <a:spcPct val="90000"/>
              </a:lnSpc>
            </a:pPr>
            <a:endParaRPr lang="en-US" sz="4400" dirty="0">
              <a:latin typeface="Times New Roman" pitchFamily="18" charset="0"/>
            </a:endParaRPr>
          </a:p>
          <a:p>
            <a:pPr algn="ctr">
              <a:lnSpc>
                <a:spcPct val="90000"/>
              </a:lnSpc>
            </a:pPr>
            <a:endParaRPr lang="en-US" sz="4000" u="sng" dirty="0" smtClean="0">
              <a:solidFill>
                <a:schemeClr val="tx2"/>
              </a:solidFill>
              <a:latin typeface="Times New Roman" pitchFamily="18" charset="0"/>
            </a:endParaRPr>
          </a:p>
          <a:p>
            <a:pPr>
              <a:lnSpc>
                <a:spcPct val="90000"/>
              </a:lnSpc>
            </a:pPr>
            <a:endParaRPr lang="en-US" sz="4000" u="sng" dirty="0" smtClean="0">
              <a:latin typeface="Times New Roman" pitchFamily="18" charset="0"/>
            </a:endParaRPr>
          </a:p>
          <a:p>
            <a:pPr>
              <a:lnSpc>
                <a:spcPct val="90000"/>
              </a:lnSpc>
            </a:pPr>
            <a:endParaRPr lang="en-US" sz="4000" u="sng" dirty="0" smtClean="0">
              <a:solidFill>
                <a:schemeClr val="tx2"/>
              </a:solidFill>
              <a:latin typeface="Times New Roman" pitchFamily="18" charset="0"/>
            </a:endParaRPr>
          </a:p>
          <a:p>
            <a:pPr algn="ctr">
              <a:lnSpc>
                <a:spcPct val="90000"/>
              </a:lnSpc>
            </a:pPr>
            <a:endParaRPr lang="en-US" sz="4000" u="sng" dirty="0" smtClean="0">
              <a:solidFill>
                <a:schemeClr val="tx2"/>
              </a:solidFill>
              <a:latin typeface="Times New Roman" pitchFamily="18" charset="0"/>
            </a:endParaRPr>
          </a:p>
          <a:p>
            <a:pPr algn="ctr">
              <a:lnSpc>
                <a:spcPct val="90000"/>
              </a:lnSpc>
            </a:pPr>
            <a:endParaRPr lang="en-US" sz="6600" u="sng" dirty="0">
              <a:solidFill>
                <a:srgbClr val="1E0CA0"/>
              </a:solidFill>
              <a:latin typeface="Verdana" pitchFamily="34" charset="0"/>
              <a:ea typeface="Verdana" pitchFamily="34" charset="0"/>
              <a:cs typeface="Verdana" pitchFamily="34" charset="0"/>
            </a:endParaRPr>
          </a:p>
          <a:p>
            <a:pPr algn="ctr">
              <a:lnSpc>
                <a:spcPct val="90000"/>
              </a:lnSpc>
            </a:pPr>
            <a:endParaRPr lang="en-US" sz="2000" dirty="0" smtClean="0">
              <a:solidFill>
                <a:srgbClr val="1E0CA0"/>
              </a:solidFill>
              <a:latin typeface="Verdana" pitchFamily="34" charset="0"/>
              <a:ea typeface="Verdana" pitchFamily="34" charset="0"/>
              <a:cs typeface="Verdana" pitchFamily="34" charset="0"/>
            </a:endParaRPr>
          </a:p>
          <a:p>
            <a:pPr algn="ctr">
              <a:lnSpc>
                <a:spcPct val="90000"/>
              </a:lnSpc>
            </a:pPr>
            <a:endParaRPr lang="en-US" sz="2000" dirty="0" smtClean="0">
              <a:solidFill>
                <a:srgbClr val="1E0CA0"/>
              </a:solidFill>
              <a:latin typeface="Verdana" pitchFamily="34" charset="0"/>
              <a:ea typeface="Verdana" pitchFamily="34" charset="0"/>
              <a:cs typeface="Verdana" pitchFamily="34" charset="0"/>
            </a:endParaRPr>
          </a:p>
          <a:p>
            <a:pPr algn="ctr">
              <a:lnSpc>
                <a:spcPct val="90000"/>
              </a:lnSpc>
            </a:pPr>
            <a:r>
              <a:rPr lang="en-US" sz="2400" b="1" dirty="0" smtClean="0">
                <a:solidFill>
                  <a:srgbClr val="1E0CA0"/>
                </a:solidFill>
                <a:latin typeface="Verdana" pitchFamily="34" charset="0"/>
                <a:ea typeface="Verdana" pitchFamily="34" charset="0"/>
                <a:cs typeface="Verdana" pitchFamily="34" charset="0"/>
              </a:rPr>
              <a:t>P V Ram, B. Sc., ACA, </a:t>
            </a:r>
            <a:r>
              <a:rPr lang="en-US" sz="2400" b="1" dirty="0" smtClean="0">
                <a:solidFill>
                  <a:srgbClr val="1E0CA0"/>
                </a:solidFill>
                <a:latin typeface="Verdana" pitchFamily="34" charset="0"/>
                <a:ea typeface="Verdana" pitchFamily="34" charset="0"/>
                <a:cs typeface="Verdana" pitchFamily="34" charset="0"/>
              </a:rPr>
              <a:t>ACMA, Hyderabad</a:t>
            </a:r>
            <a:endParaRPr lang="en-US" sz="2400" b="1" dirty="0" smtClean="0">
              <a:solidFill>
                <a:srgbClr val="1E0CA0"/>
              </a:solidFill>
              <a:latin typeface="Verdana" pitchFamily="34" charset="0"/>
              <a:ea typeface="Verdana" pitchFamily="34" charset="0"/>
              <a:cs typeface="Verdana" pitchFamily="34" charset="0"/>
            </a:endParaRPr>
          </a:p>
          <a:p>
            <a:pPr algn="ctr">
              <a:lnSpc>
                <a:spcPct val="90000"/>
              </a:lnSpc>
            </a:pPr>
            <a:r>
              <a:rPr lang="en-US" sz="2000" b="1" dirty="0" smtClean="0">
                <a:solidFill>
                  <a:srgbClr val="1E0CA0"/>
                </a:solidFill>
                <a:latin typeface="Verdana" pitchFamily="34" charset="0"/>
                <a:ea typeface="Verdana" pitchFamily="34" charset="0"/>
                <a:cs typeface="Verdana" pitchFamily="34" charset="0"/>
              </a:rPr>
              <a:t>98481 85073</a:t>
            </a:r>
            <a:endParaRPr lang="en-US" sz="2000" b="1" dirty="0">
              <a:solidFill>
                <a:srgbClr val="1E0CA0"/>
              </a:solidFill>
              <a:latin typeface="Verdana" pitchFamily="34" charset="0"/>
              <a:ea typeface="Verdana" pitchFamily="34" charset="0"/>
              <a:cs typeface="Verdana" pitchFamily="34" charset="0"/>
            </a:endParaRPr>
          </a:p>
        </p:txBody>
      </p:sp>
      <p:pic>
        <p:nvPicPr>
          <p:cNvPr id="95238" name="Picture 6" descr="http://t3.gstatic.com/images?q=tbn:ANd9GcRym9oyA8Rhh_Jiadl5BE5kRjKZLea4EzcKhwnffWEtODoE8I-TdA"/>
          <p:cNvPicPr>
            <a:picLocks noChangeAspect="1" noChangeArrowheads="1"/>
          </p:cNvPicPr>
          <p:nvPr/>
        </p:nvPicPr>
        <p:blipFill>
          <a:blip r:embed="rId2" cstate="print"/>
          <a:srcRect/>
          <a:stretch>
            <a:fillRect/>
          </a:stretch>
        </p:blipFill>
        <p:spPr bwMode="auto">
          <a:xfrm>
            <a:off x="533400" y="381000"/>
            <a:ext cx="1733550" cy="1447800"/>
          </a:xfrm>
          <a:prstGeom prst="rect">
            <a:avLst/>
          </a:prstGeom>
          <a:noFill/>
        </p:spPr>
      </p:pic>
      <p:pic>
        <p:nvPicPr>
          <p:cNvPr id="95240" name="Picture 8" descr="http://t3.gstatic.com/images?q=tbn:ANd9GcRCDIzw0GI9yLsNzBQ7KmUC0tX2-wAvy91_lpOagR-JbKev7J7VpQ"/>
          <p:cNvPicPr>
            <a:picLocks noChangeAspect="1" noChangeArrowheads="1"/>
          </p:cNvPicPr>
          <p:nvPr/>
        </p:nvPicPr>
        <p:blipFill>
          <a:blip r:embed="rId3" cstate="print"/>
          <a:srcRect/>
          <a:stretch>
            <a:fillRect/>
          </a:stretch>
        </p:blipFill>
        <p:spPr bwMode="auto">
          <a:xfrm>
            <a:off x="6477000" y="304800"/>
            <a:ext cx="2057400" cy="1447800"/>
          </a:xfrm>
          <a:prstGeom prst="rect">
            <a:avLst/>
          </a:prstGeom>
          <a:noFill/>
        </p:spPr>
      </p:pic>
      <p:pic>
        <p:nvPicPr>
          <p:cNvPr id="52226" name="Picture 2" descr="http://t3.gstatic.com/images?q=tbn:ANd9GcSvduhG0ZVD4PSAOhADmpUy9O0CGFWRpyjJyx0TO_3MLJWdWyFSRA"/>
          <p:cNvPicPr>
            <a:picLocks noChangeAspect="1" noChangeArrowheads="1"/>
          </p:cNvPicPr>
          <p:nvPr/>
        </p:nvPicPr>
        <p:blipFill>
          <a:blip r:embed="rId4" cstate="print"/>
          <a:srcRect/>
          <a:stretch>
            <a:fillRect/>
          </a:stretch>
        </p:blipFill>
        <p:spPr bwMode="auto">
          <a:xfrm>
            <a:off x="1524000" y="2286000"/>
            <a:ext cx="5943600" cy="2590800"/>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04800" y="1219200"/>
            <a:ext cx="8382000" cy="5181600"/>
          </a:xfrm>
          <a:solidFill>
            <a:schemeClr val="tx2">
              <a:lumMod val="40000"/>
              <a:lumOff val="60000"/>
              <a:alpha val="1000"/>
            </a:schemeClr>
          </a:solidFill>
        </p:spPr>
        <p:txBody>
          <a:bodyPr/>
          <a:lstStyle/>
          <a:p>
            <a:pPr algn="just">
              <a:buNone/>
            </a:pPr>
            <a:r>
              <a:rPr lang="en-IN" sz="2400" b="1" i="1" dirty="0" smtClean="0">
                <a:solidFill>
                  <a:schemeClr val="accent6"/>
                </a:solidFill>
              </a:rPr>
              <a:t>	</a:t>
            </a:r>
            <a:r>
              <a:rPr lang="en-IN" sz="2000" b="1" i="1" dirty="0" smtClean="0">
                <a:solidFill>
                  <a:schemeClr val="accent6"/>
                </a:solidFill>
                <a:latin typeface="Verdana" pitchFamily="34" charset="0"/>
                <a:ea typeface="Verdana" pitchFamily="34" charset="0"/>
                <a:cs typeface="Verdana" pitchFamily="34" charset="0"/>
              </a:rPr>
              <a:t>Question: </a:t>
            </a:r>
            <a:r>
              <a:rPr lang="en-IN" sz="2000" i="1" dirty="0" smtClean="0">
                <a:solidFill>
                  <a:schemeClr val="accent6"/>
                </a:solidFill>
                <a:latin typeface="Verdana" pitchFamily="34" charset="0"/>
                <a:ea typeface="Verdana" pitchFamily="34" charset="0"/>
                <a:cs typeface="Verdana" pitchFamily="34" charset="0"/>
              </a:rPr>
              <a:t>What are the distinctive features of learning curve theory in manufacturing environment? Explain the learning curve ratio.</a:t>
            </a:r>
            <a:endParaRPr lang="en-US" sz="2000" dirty="0" smtClean="0">
              <a:solidFill>
                <a:schemeClr val="accent6"/>
              </a:solidFill>
              <a:latin typeface="Verdana" pitchFamily="34" charset="0"/>
              <a:ea typeface="Verdana" pitchFamily="34" charset="0"/>
              <a:cs typeface="Verdana" pitchFamily="34" charset="0"/>
            </a:endParaRPr>
          </a:p>
          <a:p>
            <a:pPr algn="just"/>
            <a:endParaRPr lang="en-IN" sz="2000" dirty="0" smtClean="0">
              <a:solidFill>
                <a:srgbClr val="1E0CA0"/>
              </a:solidFill>
              <a:latin typeface="Verdana" pitchFamily="34" charset="0"/>
              <a:ea typeface="Verdana" pitchFamily="34" charset="0"/>
              <a:cs typeface="Verdana" pitchFamily="34" charset="0"/>
            </a:endParaRPr>
          </a:p>
          <a:p>
            <a:pPr algn="just">
              <a:buNone/>
            </a:pPr>
            <a:r>
              <a:rPr lang="en-IN" sz="2000" b="1" dirty="0" smtClean="0">
                <a:latin typeface="Verdana" pitchFamily="34" charset="0"/>
                <a:ea typeface="Verdana" pitchFamily="34" charset="0"/>
                <a:cs typeface="Verdana" pitchFamily="34" charset="0"/>
              </a:rPr>
              <a:t>	</a:t>
            </a:r>
            <a:r>
              <a:rPr lang="en-IN" sz="2000" b="1" dirty="0" smtClean="0">
                <a:solidFill>
                  <a:srgbClr val="1E0CA0"/>
                </a:solidFill>
                <a:latin typeface="Verdana" pitchFamily="34" charset="0"/>
                <a:ea typeface="Verdana" pitchFamily="34" charset="0"/>
                <a:cs typeface="Verdana" pitchFamily="34" charset="0"/>
              </a:rPr>
              <a:t>Answer:  </a:t>
            </a:r>
            <a:r>
              <a:rPr lang="en-IN" sz="2000" dirty="0" smtClean="0">
                <a:solidFill>
                  <a:srgbClr val="1E0CA0"/>
                </a:solidFill>
                <a:latin typeface="Verdana" pitchFamily="34" charset="0"/>
                <a:ea typeface="Verdana" pitchFamily="34" charset="0"/>
                <a:cs typeface="Verdana" pitchFamily="34" charset="0"/>
              </a:rPr>
              <a:t>Learning curve is a </a:t>
            </a:r>
            <a:r>
              <a:rPr lang="en-IN" sz="2000" b="1" dirty="0" smtClean="0">
                <a:solidFill>
                  <a:srgbClr val="1E0CA0"/>
                </a:solidFill>
                <a:latin typeface="Verdana" pitchFamily="34" charset="0"/>
                <a:ea typeface="Verdana" pitchFamily="34" charset="0"/>
                <a:cs typeface="Verdana" pitchFamily="34" charset="0"/>
              </a:rPr>
              <a:t>geometrical progression,</a:t>
            </a:r>
            <a:r>
              <a:rPr lang="en-IN" sz="2000" dirty="0" smtClean="0">
                <a:solidFill>
                  <a:srgbClr val="1E0CA0"/>
                </a:solidFill>
                <a:latin typeface="Verdana" pitchFamily="34" charset="0"/>
                <a:ea typeface="Verdana" pitchFamily="34" charset="0"/>
                <a:cs typeface="Verdana" pitchFamily="34" charset="0"/>
              </a:rPr>
              <a:t> which reveals that there is steadily decreasing cost for the accomplishment of a given repetitive operation, as the identical operation is increasingly repeated. The </a:t>
            </a:r>
            <a:r>
              <a:rPr lang="en-IN" sz="2000" b="1" dirty="0" smtClean="0">
                <a:solidFill>
                  <a:srgbClr val="1E0CA0"/>
                </a:solidFill>
                <a:latin typeface="Verdana" pitchFamily="34" charset="0"/>
                <a:ea typeface="Verdana" pitchFamily="34" charset="0"/>
                <a:cs typeface="Verdana" pitchFamily="34" charset="0"/>
              </a:rPr>
              <a:t>amount of decrease will be less and less with each successive unit</a:t>
            </a:r>
            <a:r>
              <a:rPr lang="en-IN" sz="2000" dirty="0" smtClean="0">
                <a:solidFill>
                  <a:srgbClr val="1E0CA0"/>
                </a:solidFill>
                <a:latin typeface="Verdana" pitchFamily="34" charset="0"/>
                <a:ea typeface="Verdana" pitchFamily="34" charset="0"/>
                <a:cs typeface="Verdana" pitchFamily="34" charset="0"/>
              </a:rPr>
              <a:t> produced. The absolute amount of cost increase will be successively smaller but the rate of decrease will remain fixed and in due course gets stabilised as </a:t>
            </a:r>
            <a:r>
              <a:rPr lang="en-IN" sz="2000" b="1" dirty="0" smtClean="0">
                <a:solidFill>
                  <a:srgbClr val="1E0CA0"/>
                </a:solidFill>
                <a:latin typeface="Verdana" pitchFamily="34" charset="0"/>
                <a:ea typeface="Verdana" pitchFamily="34" charset="0"/>
                <a:cs typeface="Verdana" pitchFamily="34" charset="0"/>
              </a:rPr>
              <a:t>learning cannot go on infinitely.</a:t>
            </a: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04800" y="1219200"/>
            <a:ext cx="8382000" cy="5181600"/>
          </a:xfrm>
          <a:solidFill>
            <a:schemeClr val="tx2">
              <a:lumMod val="40000"/>
              <a:lumOff val="60000"/>
              <a:alpha val="1000"/>
            </a:schemeClr>
          </a:solidFill>
        </p:spPr>
        <p:txBody>
          <a:bodyPr/>
          <a:lstStyle/>
          <a:p>
            <a:pPr algn="just">
              <a:buNone/>
            </a:pPr>
            <a:r>
              <a:rPr lang="en-IN" sz="2000" dirty="0" smtClean="0">
                <a:latin typeface="Verdana" pitchFamily="34" charset="0"/>
                <a:ea typeface="Verdana" pitchFamily="34" charset="0"/>
                <a:cs typeface="Verdana" pitchFamily="34" charset="0"/>
              </a:rPr>
              <a:t>	</a:t>
            </a:r>
            <a:r>
              <a:rPr lang="en-IN" sz="2000" dirty="0" smtClean="0">
                <a:solidFill>
                  <a:srgbClr val="1E0CA0"/>
                </a:solidFill>
                <a:latin typeface="Verdana" pitchFamily="34" charset="0"/>
                <a:ea typeface="Verdana" pitchFamily="34" charset="0"/>
                <a:cs typeface="Verdana" pitchFamily="34" charset="0"/>
              </a:rPr>
              <a:t>The slope of the decision curve is expressed as a percentage. The other names given to learning curve are </a:t>
            </a:r>
            <a:r>
              <a:rPr lang="en-IN" sz="2000" b="1" dirty="0" smtClean="0">
                <a:solidFill>
                  <a:srgbClr val="1E0CA0"/>
                </a:solidFill>
                <a:latin typeface="Verdana" pitchFamily="34" charset="0"/>
                <a:ea typeface="Verdana" pitchFamily="34" charset="0"/>
                <a:cs typeface="Verdana" pitchFamily="34" charset="0"/>
              </a:rPr>
              <a:t>Experience curve, Improvement curve and Progress curve</a:t>
            </a:r>
            <a:r>
              <a:rPr lang="en-IN" sz="2000" dirty="0" smtClean="0">
                <a:solidFill>
                  <a:srgbClr val="1E0CA0"/>
                </a:solidFill>
                <a:latin typeface="Verdana" pitchFamily="34" charset="0"/>
                <a:ea typeface="Verdana" pitchFamily="34" charset="0"/>
                <a:cs typeface="Verdana" pitchFamily="34" charset="0"/>
              </a:rPr>
              <a:t>. Learning occurs because of the following:</a:t>
            </a:r>
          </a:p>
          <a:p>
            <a:pPr algn="just">
              <a:buNone/>
            </a:pP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a.  </a:t>
            </a:r>
            <a:r>
              <a:rPr lang="en-IN" sz="2000" b="1" dirty="0" smtClean="0">
                <a:solidFill>
                  <a:srgbClr val="1E0CA0"/>
                </a:solidFill>
                <a:latin typeface="Verdana" pitchFamily="34" charset="0"/>
                <a:ea typeface="Verdana" pitchFamily="34" charset="0"/>
                <a:cs typeface="Verdana" pitchFamily="34" charset="0"/>
              </a:rPr>
              <a:t>Better tooling methods</a:t>
            </a:r>
            <a:r>
              <a:rPr lang="en-IN" sz="2000" dirty="0" smtClean="0">
                <a:solidFill>
                  <a:srgbClr val="1E0CA0"/>
                </a:solidFill>
                <a:latin typeface="Verdana" pitchFamily="34" charset="0"/>
                <a:ea typeface="Verdana" pitchFamily="34" charset="0"/>
                <a:cs typeface="Verdana" pitchFamily="34" charset="0"/>
              </a:rPr>
              <a:t> are developed and used.</a:t>
            </a:r>
          </a:p>
          <a:p>
            <a:pPr marL="457200" lvl="0" indent="-457200" algn="just">
              <a:buNone/>
            </a:pP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b.  </a:t>
            </a:r>
            <a:r>
              <a:rPr lang="en-IN" sz="2000" b="1" dirty="0" smtClean="0">
                <a:solidFill>
                  <a:srgbClr val="1E0CA0"/>
                </a:solidFill>
                <a:latin typeface="Verdana" pitchFamily="34" charset="0"/>
                <a:ea typeface="Verdana" pitchFamily="34" charset="0"/>
                <a:cs typeface="Verdana" pitchFamily="34" charset="0"/>
              </a:rPr>
              <a:t>More productive equipments</a:t>
            </a:r>
            <a:r>
              <a:rPr lang="en-IN" sz="2000" dirty="0" smtClean="0">
                <a:solidFill>
                  <a:srgbClr val="1E0CA0"/>
                </a:solidFill>
                <a:latin typeface="Verdana" pitchFamily="34" charset="0"/>
                <a:ea typeface="Verdana" pitchFamily="34" charset="0"/>
                <a:cs typeface="Verdana" pitchFamily="34" charset="0"/>
              </a:rPr>
              <a:t> are designed and used to make the product.</a:t>
            </a:r>
          </a:p>
          <a:p>
            <a:pPr marL="457200" lvl="0" indent="-457200" algn="just">
              <a:buNone/>
            </a:pP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c.  Design </a:t>
            </a:r>
            <a:r>
              <a:rPr lang="en-IN" sz="2000" b="1" dirty="0" smtClean="0">
                <a:solidFill>
                  <a:srgbClr val="1E0CA0"/>
                </a:solidFill>
                <a:latin typeface="Verdana" pitchFamily="34" charset="0"/>
                <a:ea typeface="Verdana" pitchFamily="34" charset="0"/>
                <a:cs typeface="Verdana" pitchFamily="34" charset="0"/>
              </a:rPr>
              <a:t>bugs</a:t>
            </a:r>
            <a:r>
              <a:rPr lang="en-IN" sz="2000" dirty="0" smtClean="0">
                <a:solidFill>
                  <a:srgbClr val="1E0CA0"/>
                </a:solidFill>
                <a:latin typeface="Verdana" pitchFamily="34" charset="0"/>
                <a:ea typeface="Verdana" pitchFamily="34" charset="0"/>
                <a:cs typeface="Verdana" pitchFamily="34" charset="0"/>
              </a:rPr>
              <a:t> are detected and corrected.</a:t>
            </a:r>
          </a:p>
          <a:p>
            <a:pPr marL="457200" lvl="0" indent="-457200" algn="just">
              <a:buNone/>
            </a:pP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d.</a:t>
            </a:r>
            <a:r>
              <a:rPr lang="en-IN" sz="2000" b="1" dirty="0" smtClean="0">
                <a:solidFill>
                  <a:srgbClr val="1E0CA0"/>
                </a:solidFill>
                <a:latin typeface="Verdana" pitchFamily="34" charset="0"/>
                <a:ea typeface="Verdana" pitchFamily="34" charset="0"/>
                <a:cs typeface="Verdana" pitchFamily="34" charset="0"/>
              </a:rPr>
              <a:t> Better design engineering</a:t>
            </a:r>
            <a:r>
              <a:rPr lang="en-IN" sz="2000" dirty="0" smtClean="0">
                <a:solidFill>
                  <a:srgbClr val="1E0CA0"/>
                </a:solidFill>
                <a:latin typeface="Verdana" pitchFamily="34" charset="0"/>
                <a:ea typeface="Verdana" pitchFamily="34" charset="0"/>
                <a:cs typeface="Verdana" pitchFamily="34" charset="0"/>
              </a:rPr>
              <a:t> reduces material and labour costs.</a:t>
            </a:r>
            <a:endParaRPr lang="en-US" sz="2000" dirty="0" smtClean="0">
              <a:solidFill>
                <a:srgbClr val="1E0CA0"/>
              </a:solidFill>
              <a:latin typeface="Verdana" pitchFamily="34" charset="0"/>
              <a:ea typeface="Verdana" pitchFamily="34" charset="0"/>
              <a:cs typeface="Verdana" pitchFamily="34" charset="0"/>
            </a:endParaRPr>
          </a:p>
          <a:p>
            <a:pPr algn="just">
              <a:buNone/>
            </a:pPr>
            <a:endParaRPr lang="en-IN" sz="2000" dirty="0" smtClean="0">
              <a:solidFill>
                <a:srgbClr val="1E0CA0"/>
              </a:solidFill>
              <a:latin typeface="Verdana" pitchFamily="34" charset="0"/>
              <a:ea typeface="Verdana" pitchFamily="34" charset="0"/>
              <a:cs typeface="Verdana" pitchFamily="34" charset="0"/>
            </a:endParaRP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4" end="4"/>
                                            </p:txEl>
                                          </p:spTgt>
                                        </p:tgtEl>
                                        <p:attrNameLst>
                                          <p:attrName>style.visibility</p:attrName>
                                        </p:attrNameLst>
                                      </p:cBhvr>
                                      <p:to>
                                        <p:strVal val="visible"/>
                                      </p:to>
                                    </p:set>
                                    <p:anim calcmode="lin" valueType="num">
                                      <p:cBhvr additive="base">
                                        <p:cTn id="25"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6" end="6"/>
                                            </p:txEl>
                                          </p:spTgt>
                                        </p:tgtEl>
                                        <p:attrNameLst>
                                          <p:attrName>style.visibility</p:attrName>
                                        </p:attrNameLst>
                                      </p:cBhvr>
                                      <p:to>
                                        <p:strVal val="visible"/>
                                      </p:to>
                                    </p:set>
                                    <p:anim calcmode="lin" valueType="num">
                                      <p:cBhvr additive="base">
                                        <p:cTn id="31"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8" end="8"/>
                                            </p:txEl>
                                          </p:spTgt>
                                        </p:tgtEl>
                                        <p:attrNameLst>
                                          <p:attrName>style.visibility</p:attrName>
                                        </p:attrNameLst>
                                      </p:cBhvr>
                                      <p:to>
                                        <p:strVal val="visible"/>
                                      </p:to>
                                    </p:set>
                                    <p:anim calcmode="lin" valueType="num">
                                      <p:cBhvr additive="base">
                                        <p:cTn id="37"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04800" y="1219200"/>
            <a:ext cx="8382000" cy="5181600"/>
          </a:xfrm>
          <a:solidFill>
            <a:schemeClr val="tx2">
              <a:lumMod val="40000"/>
              <a:lumOff val="60000"/>
              <a:alpha val="1000"/>
            </a:schemeClr>
          </a:solidFill>
        </p:spPr>
        <p:txBody>
          <a:bodyPr/>
          <a:lstStyle/>
          <a:p>
            <a:pPr marL="457200" indent="-457200" algn="just">
              <a:buNone/>
            </a:pPr>
            <a:r>
              <a:rPr lang="en-IN" sz="2000" dirty="0" smtClean="0">
                <a:solidFill>
                  <a:srgbClr val="1E0CA0"/>
                </a:solidFill>
                <a:latin typeface="Verdana" pitchFamily="34" charset="0"/>
                <a:ea typeface="Verdana" pitchFamily="34" charset="0"/>
                <a:cs typeface="Verdana" pitchFamily="34" charset="0"/>
              </a:rPr>
              <a:t>e. Early </a:t>
            </a:r>
            <a:r>
              <a:rPr lang="en-IN" sz="2000" b="1" dirty="0" smtClean="0">
                <a:solidFill>
                  <a:srgbClr val="1E0CA0"/>
                </a:solidFill>
                <a:latin typeface="Verdana" pitchFamily="34" charset="0"/>
                <a:ea typeface="Verdana" pitchFamily="34" charset="0"/>
                <a:cs typeface="Verdana" pitchFamily="34" charset="0"/>
              </a:rPr>
              <a:t>teething problems </a:t>
            </a:r>
            <a:r>
              <a:rPr lang="en-IN" sz="2000" dirty="0" smtClean="0">
                <a:solidFill>
                  <a:srgbClr val="1E0CA0"/>
                </a:solidFill>
                <a:latin typeface="Verdana" pitchFamily="34" charset="0"/>
                <a:ea typeface="Verdana" pitchFamily="34" charset="0"/>
                <a:cs typeface="Verdana" pitchFamily="34" charset="0"/>
              </a:rPr>
              <a:t>are overcome. As production progresses management is prompted to achieve better planning and better management.</a:t>
            </a:r>
          </a:p>
          <a:p>
            <a:pPr marL="457200" indent="-457200" algn="just">
              <a:buNone/>
            </a:pPr>
            <a:endParaRPr lang="en-US" sz="2000" dirty="0" smtClean="0">
              <a:solidFill>
                <a:srgbClr val="1E0CA0"/>
              </a:solidFill>
              <a:latin typeface="Verdana" pitchFamily="34" charset="0"/>
              <a:ea typeface="Verdana" pitchFamily="34" charset="0"/>
              <a:cs typeface="Verdana" pitchFamily="34" charset="0"/>
            </a:endParaRPr>
          </a:p>
          <a:p>
            <a:pPr marL="457200" indent="-457200" algn="just">
              <a:buNone/>
            </a:pPr>
            <a:r>
              <a:rPr lang="en-IN" sz="2000" dirty="0" smtClean="0">
                <a:solidFill>
                  <a:srgbClr val="1E0CA0"/>
                </a:solidFill>
                <a:latin typeface="Verdana" pitchFamily="34" charset="0"/>
                <a:ea typeface="Verdana" pitchFamily="34" charset="0"/>
                <a:cs typeface="Verdana" pitchFamily="34" charset="0"/>
              </a:rPr>
              <a:t>f. 	Rejections and </a:t>
            </a:r>
            <a:r>
              <a:rPr lang="en-IN" sz="2000" b="1" dirty="0" smtClean="0">
                <a:solidFill>
                  <a:srgbClr val="1E0CA0"/>
                </a:solidFill>
                <a:latin typeface="Verdana" pitchFamily="34" charset="0"/>
                <a:ea typeface="Verdana" pitchFamily="34" charset="0"/>
                <a:cs typeface="Verdana" pitchFamily="34" charset="0"/>
              </a:rPr>
              <a:t>rework tend to diminish </a:t>
            </a:r>
            <a:r>
              <a:rPr lang="en-IN" sz="2000" dirty="0" smtClean="0">
                <a:solidFill>
                  <a:srgbClr val="1E0CA0"/>
                </a:solidFill>
                <a:latin typeface="Verdana" pitchFamily="34" charset="0"/>
                <a:ea typeface="Verdana" pitchFamily="34" charset="0"/>
                <a:cs typeface="Verdana" pitchFamily="34" charset="0"/>
              </a:rPr>
              <a:t>over time.</a:t>
            </a:r>
          </a:p>
          <a:p>
            <a:pPr marL="457200" indent="-457200" algn="just">
              <a:buAutoNum type="alphaLcPeriod" startAt="6"/>
            </a:pPr>
            <a:endParaRPr lang="en-US" sz="2000" dirty="0" smtClean="0">
              <a:solidFill>
                <a:srgbClr val="1E0CA0"/>
              </a:solidFill>
              <a:latin typeface="Verdana" pitchFamily="34" charset="0"/>
              <a:ea typeface="Verdana" pitchFamily="34" charset="0"/>
              <a:cs typeface="Verdana" pitchFamily="34" charset="0"/>
            </a:endParaRPr>
          </a:p>
          <a:p>
            <a:pPr marL="457200" indent="-457200" algn="just">
              <a:buNone/>
            </a:pPr>
            <a:r>
              <a:rPr lang="en-IN" sz="2000" dirty="0" smtClean="0">
                <a:solidFill>
                  <a:srgbClr val="1E0CA0"/>
                </a:solidFill>
                <a:latin typeface="Verdana" pitchFamily="34" charset="0"/>
                <a:ea typeface="Verdana" pitchFamily="34" charset="0"/>
                <a:cs typeface="Verdana" pitchFamily="34" charset="0"/>
              </a:rPr>
              <a:t>g. 	</a:t>
            </a:r>
            <a:r>
              <a:rPr lang="en-IN" sz="2000" b="1" dirty="0" smtClean="0">
                <a:solidFill>
                  <a:srgbClr val="1E0CA0"/>
                </a:solidFill>
                <a:latin typeface="Verdana" pitchFamily="34" charset="0"/>
                <a:ea typeface="Verdana" pitchFamily="34" charset="0"/>
                <a:cs typeface="Verdana" pitchFamily="34" charset="0"/>
              </a:rPr>
              <a:t>As quantity produced increases, the following financial costs per unit decrease</a:t>
            </a:r>
            <a:r>
              <a:rPr lang="en-IN" sz="2000" dirty="0" smtClean="0">
                <a:solidFill>
                  <a:srgbClr val="1E0CA0"/>
                </a:solidFill>
                <a:latin typeface="Verdana" pitchFamily="34" charset="0"/>
                <a:ea typeface="Verdana" pitchFamily="34" charset="0"/>
                <a:cs typeface="Verdana" pitchFamily="34" charset="0"/>
              </a:rPr>
              <a:t>: </a:t>
            </a:r>
          </a:p>
          <a:p>
            <a:pPr marL="457200" indent="-457200" algn="just">
              <a:buNone/>
            </a:pPr>
            <a:endParaRPr lang="en-IN" sz="2000" dirty="0" smtClean="0">
              <a:solidFill>
                <a:srgbClr val="1E0CA0"/>
              </a:solidFill>
              <a:latin typeface="Verdana" pitchFamily="34" charset="0"/>
              <a:ea typeface="Verdana" pitchFamily="34" charset="0"/>
              <a:cs typeface="Verdana" pitchFamily="34" charset="0"/>
            </a:endParaRPr>
          </a:p>
          <a:p>
            <a:pPr marL="514350" indent="-514350" algn="just">
              <a:buClr>
                <a:srgbClr val="1E0CA0"/>
              </a:buClr>
              <a:buSzPct val="100000"/>
              <a:buFont typeface="+mj-lt"/>
              <a:buAutoNum type="romanLcPeriod"/>
            </a:pPr>
            <a:r>
              <a:rPr lang="en-IN" sz="2000" dirty="0" smtClean="0">
                <a:solidFill>
                  <a:srgbClr val="1E0CA0"/>
                </a:solidFill>
                <a:latin typeface="Verdana" pitchFamily="34" charset="0"/>
                <a:ea typeface="Verdana" pitchFamily="34" charset="0"/>
                <a:cs typeface="Verdana" pitchFamily="34" charset="0"/>
              </a:rPr>
              <a:t>Direct labour cost since each unit entails Lesser labour and lesser time;</a:t>
            </a:r>
            <a:endParaRPr lang="en-US" sz="2000" dirty="0" smtClean="0">
              <a:solidFill>
                <a:srgbClr val="1E0CA0"/>
              </a:solidFill>
              <a:latin typeface="Verdana" pitchFamily="34" charset="0"/>
              <a:ea typeface="Verdana" pitchFamily="34" charset="0"/>
              <a:cs typeface="Verdana" pitchFamily="34" charset="0"/>
            </a:endParaRPr>
          </a:p>
          <a:p>
            <a:pPr marL="514350" indent="-514350" algn="just">
              <a:buClr>
                <a:srgbClr val="1E0CA0"/>
              </a:buClr>
              <a:buSzPct val="100000"/>
              <a:buFont typeface="+mj-lt"/>
              <a:buAutoNum type="romanLcPeriod"/>
            </a:pPr>
            <a:r>
              <a:rPr lang="en-IN" sz="2000" dirty="0" smtClean="0">
                <a:solidFill>
                  <a:srgbClr val="1E0CA0"/>
                </a:solidFill>
                <a:latin typeface="Verdana" pitchFamily="34" charset="0"/>
                <a:ea typeface="Verdana" pitchFamily="34" charset="0"/>
                <a:cs typeface="Verdana" pitchFamily="34" charset="0"/>
              </a:rPr>
              <a:t>Direct Material Cost due to Greater productivity of material;</a:t>
            </a:r>
            <a:endParaRPr lang="en-US" sz="2000" dirty="0" smtClean="0">
              <a:solidFill>
                <a:srgbClr val="1E0CA0"/>
              </a:solidFill>
              <a:latin typeface="Verdana" pitchFamily="34" charset="0"/>
              <a:ea typeface="Verdana" pitchFamily="34" charset="0"/>
              <a:cs typeface="Verdana" pitchFamily="34" charset="0"/>
            </a:endParaRPr>
          </a:p>
          <a:p>
            <a:pPr marL="514350" indent="-514350" algn="just">
              <a:buClr>
                <a:srgbClr val="1E0CA0"/>
              </a:buClr>
              <a:buSzPct val="100000"/>
              <a:buFont typeface="+mj-lt"/>
              <a:buAutoNum type="romanLcPeriod"/>
            </a:pPr>
            <a:r>
              <a:rPr lang="en-IN" sz="2000" dirty="0" smtClean="0">
                <a:solidFill>
                  <a:srgbClr val="1E0CA0"/>
                </a:solidFill>
                <a:latin typeface="Verdana" pitchFamily="34" charset="0"/>
                <a:ea typeface="Verdana" pitchFamily="34" charset="0"/>
                <a:cs typeface="Verdana" pitchFamily="34" charset="0"/>
              </a:rPr>
              <a:t>Variable overheads due to fewer delays and lesser time losses.</a:t>
            </a:r>
            <a:endParaRPr lang="en-US" sz="2000" dirty="0" smtClean="0">
              <a:solidFill>
                <a:srgbClr val="1E0CA0"/>
              </a:solidFill>
              <a:latin typeface="Verdana" pitchFamily="34" charset="0"/>
              <a:ea typeface="Verdana" pitchFamily="34" charset="0"/>
              <a:cs typeface="Verdana" pitchFamily="34" charset="0"/>
            </a:endParaRPr>
          </a:p>
          <a:p>
            <a:pPr marL="457200" indent="-457200" algn="just">
              <a:buNone/>
            </a:pPr>
            <a:endParaRPr lang="en-US" sz="2000" dirty="0" smtClean="0">
              <a:solidFill>
                <a:srgbClr val="1E0CA0"/>
              </a:solidFill>
              <a:latin typeface="Verdana" pitchFamily="34" charset="0"/>
              <a:ea typeface="Verdana" pitchFamily="34" charset="0"/>
              <a:cs typeface="Verdana" pitchFamily="34" charset="0"/>
            </a:endParaRPr>
          </a:p>
          <a:p>
            <a:pPr algn="just">
              <a:buNone/>
            </a:pPr>
            <a:endParaRPr lang="en-IN" sz="2000" dirty="0" smtClean="0">
              <a:solidFill>
                <a:srgbClr val="1E0CA0"/>
              </a:solidFill>
              <a:latin typeface="Verdana" pitchFamily="34" charset="0"/>
              <a:ea typeface="Verdana" pitchFamily="34" charset="0"/>
              <a:cs typeface="Verdana" pitchFamily="34" charset="0"/>
            </a:endParaRP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4" end="4"/>
                                            </p:txEl>
                                          </p:spTgt>
                                        </p:tgtEl>
                                        <p:attrNameLst>
                                          <p:attrName>style.visibility</p:attrName>
                                        </p:attrNameLst>
                                      </p:cBhvr>
                                      <p:to>
                                        <p:strVal val="visible"/>
                                      </p:to>
                                    </p:set>
                                    <p:anim calcmode="lin" valueType="num">
                                      <p:cBhvr additive="base">
                                        <p:cTn id="25"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6" end="6"/>
                                            </p:txEl>
                                          </p:spTgt>
                                        </p:tgtEl>
                                        <p:attrNameLst>
                                          <p:attrName>style.visibility</p:attrName>
                                        </p:attrNameLst>
                                      </p:cBhvr>
                                      <p:to>
                                        <p:strVal val="visible"/>
                                      </p:to>
                                    </p:set>
                                    <p:anim calcmode="lin" valueType="num">
                                      <p:cBhvr additive="base">
                                        <p:cTn id="31"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7" end="7"/>
                                            </p:txEl>
                                          </p:spTgt>
                                        </p:tgtEl>
                                        <p:attrNameLst>
                                          <p:attrName>style.visibility</p:attrName>
                                        </p:attrNameLst>
                                      </p:cBhvr>
                                      <p:to>
                                        <p:strVal val="visible"/>
                                      </p:to>
                                    </p:set>
                                    <p:anim calcmode="lin" valueType="num">
                                      <p:cBhvr additive="base">
                                        <p:cTn id="37"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5">
                                            <p:txEl>
                                              <p:pRg st="8" end="8"/>
                                            </p:txEl>
                                          </p:spTgt>
                                        </p:tgtEl>
                                        <p:attrNameLst>
                                          <p:attrName>style.visibility</p:attrName>
                                        </p:attrNameLst>
                                      </p:cBhvr>
                                      <p:to>
                                        <p:strVal val="visible"/>
                                      </p:to>
                                    </p:set>
                                    <p:anim calcmode="lin" valueType="num">
                                      <p:cBhvr additive="base">
                                        <p:cTn id="43"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04800" y="1219200"/>
            <a:ext cx="8382000" cy="5181600"/>
          </a:xfrm>
          <a:solidFill>
            <a:schemeClr val="tx2">
              <a:lumMod val="40000"/>
              <a:lumOff val="60000"/>
              <a:alpha val="1000"/>
            </a:schemeClr>
          </a:solidFill>
        </p:spPr>
        <p:txBody>
          <a:bodyPr/>
          <a:lstStyle/>
          <a:p>
            <a:pPr marL="457200" indent="-457200" algn="just">
              <a:buNone/>
            </a:pPr>
            <a:r>
              <a:rPr lang="en-IN" sz="2400" b="1" dirty="0" smtClean="0">
                <a:solidFill>
                  <a:srgbClr val="1E0CA0"/>
                </a:solidFill>
                <a:latin typeface="Verdana" pitchFamily="34" charset="0"/>
                <a:ea typeface="Verdana" pitchFamily="34" charset="0"/>
                <a:cs typeface="Verdana" pitchFamily="34" charset="0"/>
              </a:rPr>
              <a:t>Learning Curve Ratio: </a:t>
            </a:r>
          </a:p>
          <a:p>
            <a:pPr marL="457200" indent="-457200" algn="just">
              <a:buNone/>
            </a:pPr>
            <a:endParaRPr lang="en-US" sz="2400" b="1" dirty="0" smtClean="0">
              <a:solidFill>
                <a:srgbClr val="1E0CA0"/>
              </a:solidFill>
              <a:latin typeface="Verdana" pitchFamily="34" charset="0"/>
              <a:ea typeface="Verdana" pitchFamily="34" charset="0"/>
              <a:cs typeface="Verdana" pitchFamily="34" charset="0"/>
            </a:endParaRPr>
          </a:p>
          <a:p>
            <a:pPr algn="just">
              <a:buNone/>
            </a:pPr>
            <a:r>
              <a:rPr lang="en-IN" sz="2000" dirty="0" smtClean="0">
                <a:solidFill>
                  <a:srgbClr val="1E0CA0"/>
                </a:solidFill>
                <a:latin typeface="Verdana" pitchFamily="34" charset="0"/>
                <a:ea typeface="Verdana" pitchFamily="34" charset="0"/>
                <a:cs typeface="Verdana" pitchFamily="34" charset="0"/>
              </a:rPr>
              <a:t>	The effect of experience on cost is summarised in the learning ratio or improvement ratio.  For example, if the average labour cost for the first 500 units is Rs. 25 and the average labour cost for the first 1,000 units is Rs. 20, the learning curve ratio is (Rs. 20/25) or 80%. Since the average cost per unit of 1,000 units is Rs. 20, the average cost per unit of first 2,000 units is likely to be 80% of Rs. 20 or Rs. 16.  Learning curve ratio is usually denoted with ‘b’ or‘s’ and is calculated as:</a:t>
            </a: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04800" y="1219200"/>
            <a:ext cx="8382000" cy="5181600"/>
          </a:xfrm>
          <a:solidFill>
            <a:schemeClr val="tx2">
              <a:lumMod val="40000"/>
              <a:lumOff val="60000"/>
              <a:alpha val="1000"/>
            </a:schemeClr>
          </a:solidFill>
        </p:spPr>
        <p:txBody>
          <a:bodyPr/>
          <a:lstStyle/>
          <a:p>
            <a:pPr>
              <a:buNone/>
            </a:pPr>
            <a:r>
              <a:rPr lang="en-IN" sz="2000" dirty="0" smtClean="0">
                <a:latin typeface="Verdana" pitchFamily="34" charset="0"/>
                <a:ea typeface="Verdana" pitchFamily="34" charset="0"/>
                <a:cs typeface="Verdana" pitchFamily="34" charset="0"/>
              </a:rPr>
              <a:t>		</a:t>
            </a:r>
            <a:r>
              <a:rPr lang="en-IN" sz="2000" dirty="0" smtClean="0">
                <a:solidFill>
                  <a:srgbClr val="1E0CA0"/>
                </a:solidFill>
                <a:latin typeface="Verdana" pitchFamily="34" charset="0"/>
                <a:ea typeface="Verdana" pitchFamily="34" charset="0"/>
                <a:cs typeface="Verdana" pitchFamily="34" charset="0"/>
              </a:rPr>
              <a:t>			Avg. Labour cost of first 2N units</a:t>
            </a:r>
            <a:endParaRPr lang="en-US" sz="2000" dirty="0" smtClean="0">
              <a:solidFill>
                <a:srgbClr val="1E0CA0"/>
              </a:solidFill>
              <a:latin typeface="Verdana" pitchFamily="34" charset="0"/>
              <a:ea typeface="Verdana" pitchFamily="34" charset="0"/>
              <a:cs typeface="Verdana" pitchFamily="34" charset="0"/>
            </a:endParaRPr>
          </a:p>
          <a:p>
            <a:pPr>
              <a:buNone/>
            </a:pPr>
            <a:r>
              <a:rPr lang="en-IN" sz="2000" dirty="0" smtClean="0">
                <a:solidFill>
                  <a:srgbClr val="1E0CA0"/>
                </a:solidFill>
                <a:latin typeface="Verdana" pitchFamily="34" charset="0"/>
                <a:ea typeface="Verdana" pitchFamily="34" charset="0"/>
                <a:cs typeface="Verdana" pitchFamily="34" charset="0"/>
              </a:rPr>
              <a:t>Learning Ratio (s or b) = ----------------------------------------				Avg. Labour cost of first N Units</a:t>
            </a:r>
          </a:p>
          <a:p>
            <a:endParaRPr lang="en-IN" sz="2000" dirty="0" smtClean="0">
              <a:solidFill>
                <a:srgbClr val="1E0CA0"/>
              </a:solidFill>
              <a:latin typeface="Verdana" pitchFamily="34" charset="0"/>
              <a:ea typeface="Verdana" pitchFamily="34" charset="0"/>
              <a:cs typeface="Verdana" pitchFamily="34" charset="0"/>
            </a:endParaRPr>
          </a:p>
          <a:p>
            <a:pPr>
              <a:buNone/>
            </a:pPr>
            <a:r>
              <a:rPr lang="en-IN" sz="2000" dirty="0" smtClean="0">
                <a:solidFill>
                  <a:srgbClr val="1E0CA0"/>
                </a:solidFill>
                <a:latin typeface="Verdana" pitchFamily="34" charset="0"/>
                <a:ea typeface="Verdana" pitchFamily="34" charset="0"/>
                <a:cs typeface="Verdana" pitchFamily="34" charset="0"/>
              </a:rPr>
              <a:t>Learning Curve Equation:</a:t>
            </a:r>
          </a:p>
          <a:p>
            <a:pPr>
              <a:buNone/>
            </a:pPr>
            <a:endParaRPr lang="en-IN" sz="2000" dirty="0" smtClean="0">
              <a:solidFill>
                <a:srgbClr val="1E0CA0"/>
              </a:solidFill>
              <a:latin typeface="Verdana" pitchFamily="34" charset="0"/>
              <a:ea typeface="Verdana" pitchFamily="34" charset="0"/>
              <a:cs typeface="Verdana" pitchFamily="34" charset="0"/>
            </a:endParaRPr>
          </a:p>
          <a:p>
            <a:pPr algn="ctr">
              <a:buNone/>
            </a:pPr>
            <a:r>
              <a:rPr lang="en-IN" sz="2000" b="1" dirty="0" smtClean="0">
                <a:solidFill>
                  <a:srgbClr val="1E0CA0"/>
                </a:solidFill>
                <a:latin typeface="Verdana" pitchFamily="34" charset="0"/>
                <a:ea typeface="Verdana" pitchFamily="34" charset="0"/>
                <a:cs typeface="Verdana" pitchFamily="34" charset="0"/>
              </a:rPr>
              <a:t>Yx = A X</a:t>
            </a:r>
            <a:r>
              <a:rPr lang="en-IN" sz="2000" b="1" baseline="30000" dirty="0" smtClean="0">
                <a:solidFill>
                  <a:srgbClr val="1E0CA0"/>
                </a:solidFill>
                <a:latin typeface="Verdana" pitchFamily="34" charset="0"/>
                <a:ea typeface="Verdana" pitchFamily="34" charset="0"/>
                <a:cs typeface="Verdana" pitchFamily="34" charset="0"/>
              </a:rPr>
              <a:t>b </a:t>
            </a:r>
            <a:r>
              <a:rPr lang="en-IN" sz="2000" dirty="0" smtClean="0">
                <a:solidFill>
                  <a:srgbClr val="1E0CA0"/>
                </a:solidFill>
                <a:latin typeface="Verdana" pitchFamily="34" charset="0"/>
                <a:ea typeface="Verdana" pitchFamily="34" charset="0"/>
                <a:cs typeface="Verdana" pitchFamily="34" charset="0"/>
              </a:rPr>
              <a:t>	</a:t>
            </a:r>
          </a:p>
          <a:p>
            <a:pPr algn="just">
              <a:buNone/>
            </a:pPr>
            <a:r>
              <a:rPr lang="en-IN" sz="2000" dirty="0" smtClean="0">
                <a:solidFill>
                  <a:srgbClr val="1E0CA0"/>
                </a:solidFill>
                <a:latin typeface="Verdana" pitchFamily="34" charset="0"/>
                <a:ea typeface="Verdana" pitchFamily="34" charset="0"/>
                <a:cs typeface="Verdana" pitchFamily="34" charset="0"/>
              </a:rPr>
              <a:t>Where:</a:t>
            </a:r>
            <a:endParaRPr lang="en-US" sz="2000" dirty="0" smtClean="0">
              <a:solidFill>
                <a:srgbClr val="1E0CA0"/>
              </a:solidFill>
              <a:latin typeface="Verdana" pitchFamily="34" charset="0"/>
              <a:ea typeface="Verdana" pitchFamily="34" charset="0"/>
              <a:cs typeface="Verdana" pitchFamily="34" charset="0"/>
            </a:endParaRPr>
          </a:p>
          <a:p>
            <a:pPr>
              <a:buNone/>
            </a:pPr>
            <a:r>
              <a:rPr lang="en-IN" sz="2000" dirty="0" smtClean="0">
                <a:solidFill>
                  <a:srgbClr val="1E0CA0"/>
                </a:solidFill>
                <a:latin typeface="Verdana" pitchFamily="34" charset="0"/>
                <a:ea typeface="Verdana" pitchFamily="34" charset="0"/>
                <a:cs typeface="Verdana" pitchFamily="34" charset="0"/>
              </a:rPr>
              <a:t>	Yx = Cumulative average cost of x units or lots;</a:t>
            </a:r>
            <a:endParaRPr lang="en-US" sz="2000" dirty="0" smtClean="0">
              <a:solidFill>
                <a:srgbClr val="1E0CA0"/>
              </a:solidFill>
              <a:latin typeface="Verdana" pitchFamily="34" charset="0"/>
              <a:ea typeface="Verdana" pitchFamily="34" charset="0"/>
              <a:cs typeface="Verdana" pitchFamily="34" charset="0"/>
            </a:endParaRPr>
          </a:p>
          <a:p>
            <a:pPr>
              <a:buNone/>
            </a:pPr>
            <a:r>
              <a:rPr lang="en-IN" sz="2000" dirty="0" smtClean="0">
                <a:solidFill>
                  <a:srgbClr val="1E0CA0"/>
                </a:solidFill>
                <a:latin typeface="Verdana" pitchFamily="34" charset="0"/>
                <a:ea typeface="Verdana" pitchFamily="34" charset="0"/>
                <a:cs typeface="Verdana" pitchFamily="34" charset="0"/>
              </a:rPr>
              <a:t>	A = Average cost of the first unit or lot;		</a:t>
            </a:r>
          </a:p>
          <a:p>
            <a:pPr>
              <a:buNone/>
            </a:pPr>
            <a:r>
              <a:rPr lang="en-IN" sz="2000" dirty="0" smtClean="0">
                <a:solidFill>
                  <a:srgbClr val="1E0CA0"/>
                </a:solidFill>
                <a:latin typeface="Verdana" pitchFamily="34" charset="0"/>
                <a:ea typeface="Verdana" pitchFamily="34" charset="0"/>
                <a:cs typeface="Verdana" pitchFamily="34" charset="0"/>
              </a:rPr>
              <a:t>	X = Cumulative Number of units or lots;</a:t>
            </a:r>
            <a:endParaRPr lang="en-US" sz="2000" dirty="0" smtClean="0">
              <a:solidFill>
                <a:srgbClr val="1E0CA0"/>
              </a:solidFill>
              <a:latin typeface="Verdana" pitchFamily="34" charset="0"/>
              <a:ea typeface="Verdana" pitchFamily="34" charset="0"/>
              <a:cs typeface="Verdana" pitchFamily="34" charset="0"/>
            </a:endParaRPr>
          </a:p>
          <a:p>
            <a:pPr>
              <a:buNone/>
            </a:pPr>
            <a:r>
              <a:rPr lang="en-IN" sz="2000" dirty="0" smtClean="0">
                <a:solidFill>
                  <a:srgbClr val="1E0CA0"/>
                </a:solidFill>
                <a:latin typeface="Verdana" pitchFamily="34" charset="0"/>
                <a:ea typeface="Verdana" pitchFamily="34" charset="0"/>
                <a:cs typeface="Verdana" pitchFamily="34" charset="0"/>
              </a:rPr>
              <a:t>	b = Learning coefficient which is calculated by the formula:</a:t>
            </a:r>
          </a:p>
          <a:p>
            <a:pPr>
              <a:buNone/>
            </a:pPr>
            <a:r>
              <a:rPr lang="en-IN" sz="2000" dirty="0" smtClean="0">
                <a:solidFill>
                  <a:srgbClr val="1E0CA0"/>
                </a:solidFill>
                <a:latin typeface="Verdana" pitchFamily="34" charset="0"/>
                <a:ea typeface="Verdana" pitchFamily="34" charset="0"/>
                <a:cs typeface="Verdana" pitchFamily="34" charset="0"/>
              </a:rPr>
              <a:t>		b = log of learning ratio / log 2</a:t>
            </a: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74073" y="1246909"/>
            <a:ext cx="8382000" cy="5181600"/>
          </a:xfrm>
          <a:solidFill>
            <a:schemeClr val="tx2">
              <a:lumMod val="40000"/>
              <a:lumOff val="60000"/>
              <a:alpha val="1000"/>
            </a:schemeClr>
          </a:solidFill>
        </p:spPr>
        <p:txBody>
          <a:bodyPr/>
          <a:lstStyle/>
          <a:p>
            <a:pPr>
              <a:buNone/>
            </a:pPr>
            <a:r>
              <a:rPr lang="en-IN" sz="2000" dirty="0" smtClean="0">
                <a:solidFill>
                  <a:srgbClr val="1E0CA0"/>
                </a:solidFill>
                <a:latin typeface="Verdana" pitchFamily="34" charset="0"/>
                <a:ea typeface="Verdana" pitchFamily="34" charset="0"/>
                <a:cs typeface="Verdana" pitchFamily="34" charset="0"/>
              </a:rPr>
              <a:t>		</a:t>
            </a:r>
            <a:endParaRPr lang="en-US" sz="2000" dirty="0" smtClean="0">
              <a:solidFill>
                <a:srgbClr val="1E0CA0"/>
              </a:solidFill>
              <a:latin typeface="Verdana" pitchFamily="34" charset="0"/>
              <a:ea typeface="Verdana" pitchFamily="34" charset="0"/>
              <a:cs typeface="Verdana" pitchFamily="34" charset="0"/>
            </a:endParaRPr>
          </a:p>
          <a:p>
            <a:pPr>
              <a:buNone/>
            </a:pPr>
            <a:r>
              <a:rPr lang="en-IN" sz="2000" dirty="0" smtClean="0">
                <a:solidFill>
                  <a:srgbClr val="1E0CA0"/>
                </a:solidFill>
                <a:latin typeface="Verdana" pitchFamily="34" charset="0"/>
                <a:ea typeface="Verdana" pitchFamily="34" charset="0"/>
                <a:cs typeface="Verdana" pitchFamily="34" charset="0"/>
              </a:rPr>
              <a:t>	Further, Yx = A X</a:t>
            </a:r>
            <a:r>
              <a:rPr lang="en-IN" sz="2000" baseline="30000" dirty="0" smtClean="0">
                <a:solidFill>
                  <a:srgbClr val="1E0CA0"/>
                </a:solidFill>
                <a:latin typeface="Verdana" pitchFamily="34" charset="0"/>
                <a:ea typeface="Verdana" pitchFamily="34" charset="0"/>
                <a:cs typeface="Verdana" pitchFamily="34" charset="0"/>
              </a:rPr>
              <a:t>b </a:t>
            </a:r>
            <a:r>
              <a:rPr lang="en-IN" sz="2000" dirty="0" smtClean="0">
                <a:solidFill>
                  <a:srgbClr val="1E0CA0"/>
                </a:solidFill>
                <a:latin typeface="Verdana" pitchFamily="34" charset="0"/>
                <a:ea typeface="Verdana" pitchFamily="34" charset="0"/>
                <a:cs typeface="Verdana" pitchFamily="34" charset="0"/>
              </a:rPr>
              <a:t>  implies</a:t>
            </a:r>
          </a:p>
          <a:p>
            <a:pPr>
              <a:buNone/>
            </a:pPr>
            <a:endParaRPr lang="en-US" sz="2000" dirty="0" smtClean="0">
              <a:solidFill>
                <a:srgbClr val="1E0CA0"/>
              </a:solidFill>
              <a:latin typeface="Verdana" pitchFamily="34" charset="0"/>
              <a:ea typeface="Verdana" pitchFamily="34" charset="0"/>
              <a:cs typeface="Verdana" pitchFamily="34" charset="0"/>
            </a:endParaRPr>
          </a:p>
          <a:p>
            <a:pPr>
              <a:buNone/>
            </a:pPr>
            <a:r>
              <a:rPr lang="en-IN" sz="2000" dirty="0" smtClean="0">
                <a:solidFill>
                  <a:srgbClr val="1E0CA0"/>
                </a:solidFill>
                <a:latin typeface="Verdana" pitchFamily="34" charset="0"/>
                <a:ea typeface="Verdana" pitchFamily="34" charset="0"/>
                <a:cs typeface="Verdana" pitchFamily="34" charset="0"/>
              </a:rPr>
              <a:t>	</a:t>
            </a:r>
            <a:r>
              <a:rPr lang="en-IN" sz="2000" b="1" dirty="0" smtClean="0">
                <a:solidFill>
                  <a:srgbClr val="1E0CA0"/>
                </a:solidFill>
                <a:latin typeface="Verdana" pitchFamily="34" charset="0"/>
                <a:ea typeface="Verdana" pitchFamily="34" charset="0"/>
                <a:cs typeface="Verdana" pitchFamily="34" charset="0"/>
              </a:rPr>
              <a:t>log Yx </a:t>
            </a:r>
            <a:r>
              <a:rPr lang="en-IN" sz="2000" dirty="0" smtClean="0">
                <a:solidFill>
                  <a:srgbClr val="1E0CA0"/>
                </a:solidFill>
                <a:latin typeface="Verdana" pitchFamily="34" charset="0"/>
                <a:ea typeface="Verdana" pitchFamily="34" charset="0"/>
                <a:cs typeface="Verdana" pitchFamily="34" charset="0"/>
              </a:rPr>
              <a:t>= log A X</a:t>
            </a:r>
            <a:r>
              <a:rPr lang="en-IN" sz="2000" baseline="30000" dirty="0" smtClean="0">
                <a:solidFill>
                  <a:srgbClr val="1E0CA0"/>
                </a:solidFill>
                <a:latin typeface="Verdana" pitchFamily="34" charset="0"/>
                <a:ea typeface="Verdana" pitchFamily="34" charset="0"/>
                <a:cs typeface="Verdana" pitchFamily="34" charset="0"/>
              </a:rPr>
              <a:t>b</a:t>
            </a:r>
            <a:r>
              <a:rPr lang="en-IN" sz="2000" dirty="0" smtClean="0">
                <a:solidFill>
                  <a:srgbClr val="1E0CA0"/>
                </a:solidFill>
                <a:latin typeface="Verdana" pitchFamily="34" charset="0"/>
                <a:ea typeface="Verdana" pitchFamily="34" charset="0"/>
                <a:cs typeface="Verdana" pitchFamily="34" charset="0"/>
              </a:rPr>
              <a:t>   = log A + log X</a:t>
            </a:r>
            <a:r>
              <a:rPr lang="en-IN" sz="2000" baseline="30000" dirty="0" smtClean="0">
                <a:solidFill>
                  <a:srgbClr val="1E0CA0"/>
                </a:solidFill>
                <a:latin typeface="Verdana" pitchFamily="34" charset="0"/>
                <a:ea typeface="Verdana" pitchFamily="34" charset="0"/>
                <a:cs typeface="Verdana" pitchFamily="34" charset="0"/>
              </a:rPr>
              <a:t>b</a:t>
            </a:r>
            <a:r>
              <a:rPr lang="en-IN" sz="2000" dirty="0" smtClean="0">
                <a:solidFill>
                  <a:srgbClr val="1E0CA0"/>
                </a:solidFill>
                <a:latin typeface="Verdana" pitchFamily="34" charset="0"/>
                <a:ea typeface="Verdana" pitchFamily="34" charset="0"/>
                <a:cs typeface="Verdana" pitchFamily="34" charset="0"/>
              </a:rPr>
              <a:t> </a:t>
            </a:r>
            <a:r>
              <a:rPr lang="en-IN" sz="2000" b="1" dirty="0" smtClean="0">
                <a:solidFill>
                  <a:srgbClr val="1E0CA0"/>
                </a:solidFill>
                <a:latin typeface="Verdana" pitchFamily="34" charset="0"/>
                <a:ea typeface="Verdana" pitchFamily="34" charset="0"/>
                <a:cs typeface="Verdana" pitchFamily="34" charset="0"/>
              </a:rPr>
              <a:t>= log A + b log X</a:t>
            </a:r>
          </a:p>
          <a:p>
            <a:pPr>
              <a:buNone/>
            </a:pPr>
            <a:endParaRPr lang="en-IN" sz="2000" dirty="0" smtClean="0">
              <a:solidFill>
                <a:srgbClr val="1E0CA0"/>
              </a:solidFill>
              <a:latin typeface="Verdana" pitchFamily="34" charset="0"/>
              <a:ea typeface="Verdana" pitchFamily="34" charset="0"/>
              <a:cs typeface="Verdana" pitchFamily="34" charset="0"/>
            </a:endParaRPr>
          </a:p>
          <a:p>
            <a:pPr>
              <a:buNone/>
            </a:pPr>
            <a:r>
              <a:rPr lang="en-IN" sz="2000" b="1" i="1" dirty="0" smtClean="0">
                <a:solidFill>
                  <a:schemeClr val="accent6"/>
                </a:solidFill>
                <a:latin typeface="Verdana" pitchFamily="34" charset="0"/>
                <a:ea typeface="Verdana" pitchFamily="34" charset="0"/>
                <a:cs typeface="Verdana" pitchFamily="34" charset="0"/>
              </a:rPr>
              <a:t>Question: </a:t>
            </a:r>
            <a:r>
              <a:rPr lang="en-IN" sz="2000" i="1" dirty="0" smtClean="0">
                <a:solidFill>
                  <a:schemeClr val="accent6"/>
                </a:solidFill>
                <a:latin typeface="Verdana" pitchFamily="34" charset="0"/>
                <a:ea typeface="Verdana" pitchFamily="34" charset="0"/>
                <a:cs typeface="Verdana" pitchFamily="34" charset="0"/>
              </a:rPr>
              <a:t>Discuss the application of the learning curve.</a:t>
            </a:r>
            <a:endParaRPr lang="en-US" sz="2000" i="1" dirty="0" smtClean="0">
              <a:solidFill>
                <a:schemeClr val="accent6"/>
              </a:solidFill>
              <a:latin typeface="Verdana" pitchFamily="34" charset="0"/>
              <a:ea typeface="Verdana" pitchFamily="34" charset="0"/>
              <a:cs typeface="Verdana" pitchFamily="34" charset="0"/>
            </a:endParaRPr>
          </a:p>
          <a:p>
            <a:pPr>
              <a:buNone/>
            </a:pPr>
            <a:endParaRPr lang="en-IN" sz="2000" dirty="0" smtClean="0">
              <a:solidFill>
                <a:srgbClr val="1E0CA0"/>
              </a:solidFill>
              <a:latin typeface="Verdana" pitchFamily="34" charset="0"/>
              <a:ea typeface="Verdana" pitchFamily="34" charset="0"/>
              <a:cs typeface="Verdana" pitchFamily="34" charset="0"/>
            </a:endParaRPr>
          </a:p>
          <a:p>
            <a:pPr>
              <a:buNone/>
            </a:pPr>
            <a:r>
              <a:rPr lang="en-IN" sz="2000" b="1" dirty="0" smtClean="0">
                <a:solidFill>
                  <a:srgbClr val="1E0CA0"/>
                </a:solidFill>
                <a:latin typeface="Verdana" pitchFamily="34" charset="0"/>
                <a:ea typeface="Verdana" pitchFamily="34" charset="0"/>
                <a:cs typeface="Verdana" pitchFamily="34" charset="0"/>
              </a:rPr>
              <a:t>Answer: </a:t>
            </a:r>
            <a:r>
              <a:rPr lang="en-IN" sz="2000" dirty="0" smtClean="0">
                <a:solidFill>
                  <a:srgbClr val="1E0CA0"/>
                </a:solidFill>
                <a:latin typeface="Verdana" pitchFamily="34" charset="0"/>
                <a:ea typeface="Verdana" pitchFamily="34" charset="0"/>
                <a:cs typeface="Verdana" pitchFamily="34" charset="0"/>
              </a:rPr>
              <a:t>Learning curve helps in the following areas: </a:t>
            </a: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a. Learning curve helps to analyse </a:t>
            </a:r>
            <a:r>
              <a:rPr lang="en-IN" sz="2000" b="1" dirty="0" smtClean="0">
                <a:solidFill>
                  <a:srgbClr val="1E0CA0"/>
                </a:solidFill>
                <a:latin typeface="Verdana" pitchFamily="34" charset="0"/>
                <a:ea typeface="Verdana" pitchFamily="34" charset="0"/>
                <a:cs typeface="Verdana" pitchFamily="34" charset="0"/>
              </a:rPr>
              <a:t>cost-volume profit relationships</a:t>
            </a:r>
            <a:r>
              <a:rPr lang="en-IN" sz="2000" dirty="0" smtClean="0">
                <a:solidFill>
                  <a:srgbClr val="1E0CA0"/>
                </a:solidFill>
                <a:latin typeface="Verdana" pitchFamily="34" charset="0"/>
                <a:ea typeface="Verdana" pitchFamily="34" charset="0"/>
                <a:cs typeface="Verdana" pitchFamily="34" charset="0"/>
              </a:rPr>
              <a:t> during familiarisation phase of product or process to arrive at cost estimates.</a:t>
            </a:r>
          </a:p>
          <a:p>
            <a:pPr marL="457200" lvl="0" indent="-457200" algn="just">
              <a:buNone/>
            </a:pP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None/>
            </a:pPr>
            <a:r>
              <a:rPr lang="en-IN" sz="2000" dirty="0" smtClean="0">
                <a:latin typeface="Verdana" pitchFamily="34" charset="0"/>
                <a:ea typeface="Verdana" pitchFamily="34" charset="0"/>
                <a:cs typeface="Verdana" pitchFamily="34" charset="0"/>
              </a:rPr>
              <a:t>b. </a:t>
            </a:r>
            <a:r>
              <a:rPr lang="en-IN" sz="2000" dirty="0" smtClean="0">
                <a:solidFill>
                  <a:srgbClr val="1E0CA0"/>
                </a:solidFill>
                <a:latin typeface="Verdana" pitchFamily="34" charset="0"/>
                <a:ea typeface="Verdana" pitchFamily="34" charset="0"/>
                <a:cs typeface="Verdana" pitchFamily="34" charset="0"/>
              </a:rPr>
              <a:t>	It helps in </a:t>
            </a:r>
            <a:r>
              <a:rPr lang="en-IN" sz="2000" b="1" dirty="0" smtClean="0">
                <a:solidFill>
                  <a:srgbClr val="1E0CA0"/>
                </a:solidFill>
                <a:latin typeface="Verdana" pitchFamily="34" charset="0"/>
                <a:ea typeface="Verdana" pitchFamily="34" charset="0"/>
                <a:cs typeface="Verdana" pitchFamily="34" charset="0"/>
              </a:rPr>
              <a:t>budgeting and profit planning</a:t>
            </a:r>
            <a:r>
              <a:rPr lang="en-IN" sz="2000" dirty="0" smtClean="0">
                <a:solidFill>
                  <a:srgbClr val="1E0CA0"/>
                </a:solidFill>
                <a:latin typeface="Verdana" pitchFamily="34" charset="0"/>
                <a:ea typeface="Verdana" pitchFamily="34" charset="0"/>
                <a:cs typeface="Verdana" pitchFamily="34" charset="0"/>
              </a:rPr>
              <a:t>. </a:t>
            </a:r>
            <a:endParaRPr lang="en-US" sz="2000" dirty="0" smtClean="0">
              <a:solidFill>
                <a:srgbClr val="1E0CA0"/>
              </a:solidFill>
              <a:latin typeface="Verdana" pitchFamily="34" charset="0"/>
              <a:ea typeface="Verdana" pitchFamily="34" charset="0"/>
              <a:cs typeface="Verdana" pitchFamily="34" charset="0"/>
            </a:endParaRPr>
          </a:p>
          <a:p>
            <a:pPr>
              <a:buNone/>
            </a:pPr>
            <a:endParaRPr lang="en-US" sz="2000" dirty="0" smtClean="0">
              <a:solidFill>
                <a:srgbClr val="1E0CA0"/>
              </a:solidFill>
              <a:latin typeface="Verdana" pitchFamily="34" charset="0"/>
              <a:ea typeface="Verdana" pitchFamily="34" charset="0"/>
              <a:cs typeface="Verdana" pitchFamily="34" charset="0"/>
            </a:endParaRP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1" end="1"/>
                                            </p:txEl>
                                          </p:spTgt>
                                        </p:tgtEl>
                                        <p:attrNameLst>
                                          <p:attrName>style.visibility</p:attrName>
                                        </p:attrNameLst>
                                      </p:cBhvr>
                                      <p:to>
                                        <p:strVal val="visible"/>
                                      </p:to>
                                    </p:set>
                                    <p:anim calcmode="lin" valueType="num">
                                      <p:cBhvr additive="base">
                                        <p:cTn id="19" dur="5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3" end="3"/>
                                            </p:txEl>
                                          </p:spTgt>
                                        </p:tgtEl>
                                        <p:attrNameLst>
                                          <p:attrName>style.visibility</p:attrName>
                                        </p:attrNameLst>
                                      </p:cBhvr>
                                      <p:to>
                                        <p:strVal val="visible"/>
                                      </p:to>
                                    </p:set>
                                    <p:anim calcmode="lin" valueType="num">
                                      <p:cBhvr additive="base">
                                        <p:cTn id="25" dur="500" fill="hold"/>
                                        <p:tgtEl>
                                          <p:spTgt spid="30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5" end="5"/>
                                            </p:txEl>
                                          </p:spTgt>
                                        </p:tgtEl>
                                        <p:attrNameLst>
                                          <p:attrName>style.visibility</p:attrName>
                                        </p:attrNameLst>
                                      </p:cBhvr>
                                      <p:to>
                                        <p:strVal val="visible"/>
                                      </p:to>
                                    </p:set>
                                    <p:anim calcmode="lin" valueType="num">
                                      <p:cBhvr additive="base">
                                        <p:cTn id="31" dur="500" fill="hold"/>
                                        <p:tgtEl>
                                          <p:spTgt spid="307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7" end="7"/>
                                            </p:txEl>
                                          </p:spTgt>
                                        </p:tgtEl>
                                        <p:attrNameLst>
                                          <p:attrName>style.visibility</p:attrName>
                                        </p:attrNameLst>
                                      </p:cBhvr>
                                      <p:to>
                                        <p:strVal val="visible"/>
                                      </p:to>
                                    </p:set>
                                    <p:anim calcmode="lin" valueType="num">
                                      <p:cBhvr additive="base">
                                        <p:cTn id="37"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5">
                                            <p:txEl>
                                              <p:pRg st="8" end="8"/>
                                            </p:txEl>
                                          </p:spTgt>
                                        </p:tgtEl>
                                        <p:attrNameLst>
                                          <p:attrName>style.visibility</p:attrName>
                                        </p:attrNameLst>
                                      </p:cBhvr>
                                      <p:to>
                                        <p:strVal val="visible"/>
                                      </p:to>
                                    </p:set>
                                    <p:anim calcmode="lin" valueType="num">
                                      <p:cBhvr additive="base">
                                        <p:cTn id="43" dur="500" fill="hold"/>
                                        <p:tgtEl>
                                          <p:spTgt spid="3075">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075">
                                            <p:txEl>
                                              <p:pRg st="10" end="10"/>
                                            </p:txEl>
                                          </p:spTgt>
                                        </p:tgtEl>
                                        <p:attrNameLst>
                                          <p:attrName>style.visibility</p:attrName>
                                        </p:attrNameLst>
                                      </p:cBhvr>
                                      <p:to>
                                        <p:strVal val="visible"/>
                                      </p:to>
                                    </p:set>
                                    <p:anim calcmode="lin" valueType="num">
                                      <p:cBhvr additive="base">
                                        <p:cTn id="49" dur="500" fill="hold"/>
                                        <p:tgtEl>
                                          <p:spTgt spid="3075">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75">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0000"/>
          </a:scheme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274638"/>
            <a:ext cx="8686800" cy="639762"/>
          </a:xfrm>
        </p:spPr>
        <p:txBody>
          <a:bodyPr/>
          <a:lstStyle/>
          <a:p>
            <a:r>
              <a:rPr lang="en-US" sz="4000" b="1" dirty="0" smtClean="0"/>
              <a:t>   LEARNING CURVE</a:t>
            </a:r>
            <a:endParaRPr lang="en-US" sz="4000" b="1" dirty="0"/>
          </a:p>
        </p:txBody>
      </p:sp>
      <p:sp>
        <p:nvSpPr>
          <p:cNvPr id="3075" name="Rectangle 3"/>
          <p:cNvSpPr>
            <a:spLocks noGrp="1" noChangeArrowheads="1"/>
          </p:cNvSpPr>
          <p:nvPr>
            <p:ph type="body" idx="1"/>
          </p:nvPr>
        </p:nvSpPr>
        <p:spPr>
          <a:xfrm>
            <a:off x="374073" y="1246909"/>
            <a:ext cx="8382000" cy="5181600"/>
          </a:xfrm>
          <a:solidFill>
            <a:schemeClr val="tx2">
              <a:lumMod val="40000"/>
              <a:lumOff val="60000"/>
              <a:alpha val="1000"/>
            </a:schemeClr>
          </a:solidFill>
        </p:spPr>
        <p:txBody>
          <a:bodyPr/>
          <a:lstStyle/>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c. Learning curve method will be </a:t>
            </a:r>
            <a:r>
              <a:rPr lang="en-IN" sz="2000" b="1" dirty="0" smtClean="0">
                <a:solidFill>
                  <a:srgbClr val="1E0CA0"/>
                </a:solidFill>
                <a:latin typeface="Verdana" pitchFamily="34" charset="0"/>
                <a:ea typeface="Verdana" pitchFamily="34" charset="0"/>
                <a:cs typeface="Verdana" pitchFamily="34" charset="0"/>
              </a:rPr>
              <a:t>very effective in high labour oriented areas</a:t>
            </a:r>
            <a:r>
              <a:rPr lang="en-IN" sz="2000" dirty="0" smtClean="0">
                <a:solidFill>
                  <a:srgbClr val="1E0CA0"/>
                </a:solidFill>
                <a:latin typeface="Verdana" pitchFamily="34" charset="0"/>
                <a:ea typeface="Verdana" pitchFamily="34" charset="0"/>
                <a:cs typeface="Verdana" pitchFamily="34" charset="0"/>
              </a:rPr>
              <a:t> and also machine jobs of repetitive nature.</a:t>
            </a:r>
          </a:p>
          <a:p>
            <a:pPr marL="457200" lvl="0" indent="-457200" algn="just">
              <a:buNone/>
            </a:pP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d.  It  </a:t>
            </a:r>
            <a:r>
              <a:rPr lang="en-IN" sz="2000" b="1" dirty="0" smtClean="0">
                <a:solidFill>
                  <a:srgbClr val="1E0CA0"/>
                </a:solidFill>
                <a:latin typeface="Verdana" pitchFamily="34" charset="0"/>
                <a:ea typeface="Verdana" pitchFamily="34" charset="0"/>
                <a:cs typeface="Verdana" pitchFamily="34" charset="0"/>
              </a:rPr>
              <a:t>helps in pricing </a:t>
            </a:r>
            <a:r>
              <a:rPr lang="en-IN" sz="2000" dirty="0" smtClean="0">
                <a:solidFill>
                  <a:srgbClr val="1E0CA0"/>
                </a:solidFill>
                <a:latin typeface="Verdana" pitchFamily="34" charset="0"/>
                <a:ea typeface="Verdana" pitchFamily="34" charset="0"/>
                <a:cs typeface="Verdana" pitchFamily="34" charset="0"/>
              </a:rPr>
              <a:t>and consequent decision making – e.g. acceptance of an order, negotiations in establishing  contract prices etc. with the advantage of the knowledge of decreasing unit cost.</a:t>
            </a:r>
          </a:p>
          <a:p>
            <a:pPr marL="457200" lvl="0" indent="-457200" algn="just">
              <a:buNone/>
            </a:pPr>
            <a:endParaRPr lang="en-IN" sz="2000" dirty="0" smtClean="0">
              <a:solidFill>
                <a:srgbClr val="1E0CA0"/>
              </a:solidFill>
              <a:latin typeface="Verdana" pitchFamily="34" charset="0"/>
              <a:ea typeface="Verdana" pitchFamily="34" charset="0"/>
              <a:cs typeface="Verdana" pitchFamily="34" charset="0"/>
            </a:endParaRPr>
          </a:p>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e.  It </a:t>
            </a:r>
            <a:r>
              <a:rPr lang="en-IN" sz="2000" b="1" dirty="0" smtClean="0">
                <a:solidFill>
                  <a:srgbClr val="1E0CA0"/>
                </a:solidFill>
                <a:latin typeface="Verdana" pitchFamily="34" charset="0"/>
                <a:ea typeface="Verdana" pitchFamily="34" charset="0"/>
                <a:cs typeface="Verdana" pitchFamily="34" charset="0"/>
              </a:rPr>
              <a:t>helps in setting standards </a:t>
            </a:r>
            <a:r>
              <a:rPr lang="en-IN" sz="2000" dirty="0" smtClean="0">
                <a:solidFill>
                  <a:srgbClr val="1E0CA0"/>
                </a:solidFill>
                <a:latin typeface="Verdana" pitchFamily="34" charset="0"/>
                <a:ea typeface="Verdana" pitchFamily="34" charset="0"/>
                <a:cs typeface="Verdana" pitchFamily="34" charset="0"/>
              </a:rPr>
              <a:t>in the learning phase.</a:t>
            </a:r>
          </a:p>
          <a:p>
            <a:pPr marL="457200" lvl="0" indent="-457200" algn="just">
              <a:buNone/>
            </a:pPr>
            <a:endParaRPr lang="en-US" sz="2000" dirty="0" smtClean="0">
              <a:solidFill>
                <a:srgbClr val="1E0CA0"/>
              </a:solidFill>
              <a:latin typeface="Verdana" pitchFamily="34" charset="0"/>
              <a:ea typeface="Verdana" pitchFamily="34" charset="0"/>
              <a:cs typeface="Verdana" pitchFamily="34" charset="0"/>
            </a:endParaRPr>
          </a:p>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f. It helps in</a:t>
            </a:r>
            <a:r>
              <a:rPr lang="en-IN" sz="2000" b="1" dirty="0" smtClean="0">
                <a:solidFill>
                  <a:srgbClr val="1E0CA0"/>
                </a:solidFill>
                <a:latin typeface="Verdana" pitchFamily="34" charset="0"/>
                <a:ea typeface="Verdana" pitchFamily="34" charset="0"/>
                <a:cs typeface="Verdana" pitchFamily="34" charset="0"/>
              </a:rPr>
              <a:t> negotiations</a:t>
            </a:r>
            <a:r>
              <a:rPr lang="en-IN" sz="2000" dirty="0" smtClean="0">
                <a:solidFill>
                  <a:srgbClr val="1E0CA0"/>
                </a:solidFill>
                <a:latin typeface="Verdana" pitchFamily="34" charset="0"/>
                <a:ea typeface="Verdana" pitchFamily="34" charset="0"/>
                <a:cs typeface="Verdana" pitchFamily="34" charset="0"/>
              </a:rPr>
              <a:t>.</a:t>
            </a:r>
          </a:p>
          <a:p>
            <a:pPr marL="457200" lvl="0" indent="-457200" algn="just">
              <a:buNone/>
            </a:pPr>
            <a:r>
              <a:rPr lang="en-IN" sz="2000" dirty="0" smtClean="0">
                <a:solidFill>
                  <a:srgbClr val="1E0CA0"/>
                </a:solidFill>
                <a:latin typeface="Verdana" pitchFamily="34" charset="0"/>
                <a:ea typeface="Verdana" pitchFamily="34" charset="0"/>
                <a:cs typeface="Verdana" pitchFamily="34" charset="0"/>
              </a:rPr>
              <a:t>g.	Learning curve method can be applied to even non-production activities like marketing.</a:t>
            </a:r>
            <a:endParaRPr lang="en-US" sz="2000" dirty="0" smtClean="0">
              <a:solidFill>
                <a:srgbClr val="1E0CA0"/>
              </a:solidFill>
              <a:latin typeface="Verdana" pitchFamily="34" charset="0"/>
              <a:ea typeface="Verdana" pitchFamily="34" charset="0"/>
              <a:cs typeface="Verdana" pitchFamily="34" charset="0"/>
            </a:endParaRPr>
          </a:p>
        </p:txBody>
      </p:sp>
      <p:pic>
        <p:nvPicPr>
          <p:cNvPr id="94210" name="Picture 2" descr="http://t3.gstatic.com/images?q=tbn:ANd9GcRCDIzw0GI9yLsNzBQ7KmUC0tX2-wAvy91_lpOagR-JbKev7J7VpQ"/>
          <p:cNvPicPr>
            <a:picLocks noChangeAspect="1" noChangeArrowheads="1"/>
          </p:cNvPicPr>
          <p:nvPr/>
        </p:nvPicPr>
        <p:blipFill>
          <a:blip r:embed="rId2" cstate="print"/>
          <a:srcRect/>
          <a:stretch>
            <a:fillRect/>
          </a:stretch>
        </p:blipFill>
        <p:spPr bwMode="auto">
          <a:xfrm>
            <a:off x="6934200" y="304800"/>
            <a:ext cx="1524000" cy="838200"/>
          </a:xfrm>
          <a:prstGeom prst="rect">
            <a:avLst/>
          </a:prstGeom>
          <a:noFill/>
        </p:spPr>
      </p:pic>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5">
                                            <p:bg/>
                                          </p:spTgt>
                                        </p:tgtEl>
                                        <p:attrNameLst>
                                          <p:attrName>style.visibility</p:attrName>
                                        </p:attrNameLst>
                                      </p:cBhvr>
                                      <p:to>
                                        <p:strVal val="visible"/>
                                      </p:to>
                                    </p:set>
                                    <p:anim calcmode="lin" valueType="num">
                                      <p:cBhvr additive="base">
                                        <p:cTn id="7" dur="500" fill="hold"/>
                                        <p:tgtEl>
                                          <p:spTgt spid="307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075">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75">
                                            <p:txEl>
                                              <p:pRg st="0" end="0"/>
                                            </p:txEl>
                                          </p:spTgt>
                                        </p:tgtEl>
                                        <p:attrNameLst>
                                          <p:attrName>style.visibility</p:attrName>
                                        </p:attrNameLst>
                                      </p:cBhvr>
                                      <p:to>
                                        <p:strVal val="visible"/>
                                      </p:to>
                                    </p:set>
                                    <p:anim calcmode="lin" valueType="num">
                                      <p:cBhvr additive="base">
                                        <p:cTn id="13"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5">
                                            <p:txEl>
                                              <p:pRg st="4" end="4"/>
                                            </p:txEl>
                                          </p:spTgt>
                                        </p:tgtEl>
                                        <p:attrNameLst>
                                          <p:attrName>style.visibility</p:attrName>
                                        </p:attrNameLst>
                                      </p:cBhvr>
                                      <p:to>
                                        <p:strVal val="visible"/>
                                      </p:to>
                                    </p:set>
                                    <p:anim calcmode="lin" valueType="num">
                                      <p:cBhvr additive="base">
                                        <p:cTn id="25" dur="500" fill="hold"/>
                                        <p:tgtEl>
                                          <p:spTgt spid="307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5">
                                            <p:txEl>
                                              <p:pRg st="6" end="6"/>
                                            </p:txEl>
                                          </p:spTgt>
                                        </p:tgtEl>
                                        <p:attrNameLst>
                                          <p:attrName>style.visibility</p:attrName>
                                        </p:attrNameLst>
                                      </p:cBhvr>
                                      <p:to>
                                        <p:strVal val="visible"/>
                                      </p:to>
                                    </p:set>
                                    <p:anim calcmode="lin" valueType="num">
                                      <p:cBhvr additive="base">
                                        <p:cTn id="31" dur="500" fill="hold"/>
                                        <p:tgtEl>
                                          <p:spTgt spid="307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5">
                                            <p:txEl>
                                              <p:pRg st="7" end="7"/>
                                            </p:txEl>
                                          </p:spTgt>
                                        </p:tgtEl>
                                        <p:attrNameLst>
                                          <p:attrName>style.visibility</p:attrName>
                                        </p:attrNameLst>
                                      </p:cBhvr>
                                      <p:to>
                                        <p:strVal val="visible"/>
                                      </p:to>
                                    </p:set>
                                    <p:anim calcmode="lin" valueType="num">
                                      <p:cBhvr additive="base">
                                        <p:cTn id="37" dur="500" fill="hold"/>
                                        <p:tgtEl>
                                          <p:spTgt spid="3075">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1979</TotalTime>
  <Words>537</Words>
  <Application>Microsoft Office PowerPoint</Application>
  <PresentationFormat>On-screen Show (4:3)</PresentationFormat>
  <Paragraphs>236</Paragraphs>
  <Slides>27</Slides>
  <Notes>0</Notes>
  <HiddenSlides>0</HiddenSlides>
  <MMClips>0</MMClips>
  <ScaleCrop>false</ScaleCrop>
  <HeadingPairs>
    <vt:vector size="6" baseType="variant">
      <vt:variant>
        <vt:lpstr>Theme</vt:lpstr>
      </vt:variant>
      <vt:variant>
        <vt:i4>2</vt:i4>
      </vt:variant>
      <vt:variant>
        <vt:lpstr>Slide Titles</vt:lpstr>
      </vt:variant>
      <vt:variant>
        <vt:i4>27</vt:i4>
      </vt:variant>
      <vt:variant>
        <vt:lpstr>Custom Shows</vt:lpstr>
      </vt:variant>
      <vt:variant>
        <vt:i4>1</vt:i4>
      </vt:variant>
    </vt:vector>
  </HeadingPairs>
  <TitlesOfParts>
    <vt:vector size="30" baseType="lpstr">
      <vt:lpstr>Edge</vt:lpstr>
      <vt:lpstr>Concourse</vt:lpstr>
      <vt:lpstr>Slide 1</vt:lpstr>
      <vt:lpstr>   LEARNING CURVE</vt:lpstr>
      <vt:lpstr>   LEARNING CURVE</vt:lpstr>
      <vt:lpstr>   LEARNING CURVE</vt:lpstr>
      <vt:lpstr>   LEARNING CURVE</vt:lpstr>
      <vt:lpstr>   LEARNING CURVE</vt:lpstr>
      <vt:lpstr>   LEARNING CURVE</vt:lpstr>
      <vt:lpstr>   LEARNING CURVE</vt:lpstr>
      <vt:lpstr>   LEARNING CURVE</vt:lpstr>
      <vt:lpstr>   LEARNING CURVE</vt:lpstr>
      <vt:lpstr>   LEARNING CURVE</vt:lpstr>
      <vt:lpstr>   LEARNING CURVE</vt:lpstr>
      <vt:lpstr>   SIMULATION</vt:lpstr>
      <vt:lpstr>   SIMULATION</vt:lpstr>
      <vt:lpstr>   SIMULATION</vt:lpstr>
      <vt:lpstr>   SIMULATION</vt:lpstr>
      <vt:lpstr>   SIMULATION</vt:lpstr>
      <vt:lpstr>   SIMULATION</vt:lpstr>
      <vt:lpstr>   SIMULATION</vt:lpstr>
      <vt:lpstr>   SIMULATION</vt:lpstr>
      <vt:lpstr>   SIMULATION</vt:lpstr>
      <vt:lpstr>   SIMULATION</vt:lpstr>
      <vt:lpstr>   SIMULATION</vt:lpstr>
      <vt:lpstr>   SIMULATION</vt:lpstr>
      <vt:lpstr>   SIMULATION</vt:lpstr>
      <vt:lpstr>   SIMULATION</vt:lpstr>
      <vt:lpstr>Slide 27</vt:lpstr>
      <vt:lpstr>Custom Show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ACCOUNTING FOR  FINANCIAL INSTRUMENTS</dc:title>
  <dc:creator>*</dc:creator>
  <cp:lastModifiedBy>ADMIN</cp:lastModifiedBy>
  <cp:revision>128</cp:revision>
  <dcterms:created xsi:type="dcterms:W3CDTF">2008-11-16T04:20:11Z</dcterms:created>
  <dcterms:modified xsi:type="dcterms:W3CDTF">2013-08-15T15:08:08Z</dcterms:modified>
</cp:coreProperties>
</file>