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slides/slide229.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s/slide218.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s/slide207.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2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slides/slide169.xml" ContentType="application/vnd.openxmlformats-officedocument.presentationml.slide+xml"/>
  <Override PartName="/ppt/slides/slide221.xml" ContentType="application/vnd.openxmlformats-officedocument.presentationml.slid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slides/slide147.xml" ContentType="application/vnd.openxmlformats-officedocument.presentationml.slide+xml"/>
  <Override PartName="/ppt/slides/slide158.xml" ContentType="application/vnd.openxmlformats-officedocument.presentationml.slide+xml"/>
  <Override PartName="/ppt/slides/slide194.xml" ContentType="application/vnd.openxmlformats-officedocument.presentationml.slide+xml"/>
  <Override PartName="/ppt/slides/slide210.xml" ContentType="application/vnd.openxmlformats-officedocument.presentationml.slide+xml"/>
  <Override PartName="/ppt/notesSlides/notesSlide30.xml" ContentType="application/vnd.openxmlformats-officedocument.presentationml.notesSlide+xml"/>
  <Override PartName="/ppt/slides/slide99.xml" ContentType="application/vnd.openxmlformats-officedocument.presentationml.slide+xml"/>
  <Override PartName="/ppt/slides/slide136.xml" ContentType="application/vnd.openxmlformats-officedocument.presentationml.slide+xml"/>
  <Override PartName="/ppt/slides/slide183.xml" ContentType="application/vnd.openxmlformats-officedocument.presentationml.slide+xml"/>
  <Override PartName="/ppt/notesSlides/notesSlide7.xml" ContentType="application/vnd.openxmlformats-officedocument.presentationml.notesSlide+xml"/>
  <Override PartName="/ppt/diagrams/layout1.xml" ContentType="application/vnd.openxmlformats-officedocument.drawingml.diagramLayout+xml"/>
  <Override PartName="/ppt/slides/slide77.xml" ContentType="application/vnd.openxmlformats-officedocument.presentationml.slide+xml"/>
  <Override PartName="/ppt/slides/slide88.xml" ContentType="application/vnd.openxmlformats-officedocument.presentationml.slide+xml"/>
  <Override PartName="/ppt/slides/slide125.xml" ContentType="application/vnd.openxmlformats-officedocument.presentationml.slide+xml"/>
  <Override PartName="/ppt/slides/slide172.xml" ContentType="application/vnd.openxmlformats-officedocument.presentationml.slid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50.xml" ContentType="application/vnd.openxmlformats-officedocument.presentationml.slide+xml"/>
  <Override PartName="/ppt/slides/slide161.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68.xml" ContentType="application/vnd.openxmlformats-officedocument.presentationml.notesSlide+xml"/>
  <Override PartName="/ppt/slides/slide55.xml" ContentType="application/vnd.openxmlformats-officedocument.presentationml.slide+xml"/>
  <Override PartName="/ppt/theme/theme2.xml" ContentType="application/vnd.openxmlformats-officedocument.theme+xml"/>
  <Override PartName="/ppt/notesSlides/notesSlide57.xml" ContentType="application/vnd.openxmlformats-officedocument.presentationml.notesSlid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215.xml" ContentType="application/vnd.openxmlformats-officedocument.presentationml.slide+xml"/>
  <Override PartName="/ppt/slides/slide226.xml" ContentType="application/vnd.openxmlformats-officedocument.presentationml.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199.xml" ContentType="application/vnd.openxmlformats-officedocument.presentationml.slide+xml"/>
  <Override PartName="/ppt/slides/slide204.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71.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188.xml" ContentType="application/vnd.openxmlformats-officedocument.presentationml.slide+xml"/>
  <Override PartName="/ppt/notesSlides/notesSlide13.xml" ContentType="application/vnd.openxmlformats-officedocument.presentationml.notesSlide+xml"/>
  <Override PartName="/ppt/notesSlides/notesSlide60.xml" ContentType="application/vnd.openxmlformats-officedocument.presentationml.notesSlide+xml"/>
  <Override PartName="/ppt/slides/slide119.xml" ContentType="application/vnd.openxmlformats-officedocument.presentationml.slide+xml"/>
  <Override PartName="/ppt/slides/slide166.xml" ContentType="application/vnd.openxmlformats-officedocument.presentationml.slide+xml"/>
  <Override PartName="/ppt/slides/slide177.xml" ContentType="application/vnd.openxmlformats-officedocument.presentationml.slide+xml"/>
  <Override PartName="/ppt/slideLayouts/slideLayout10.xml" ContentType="application/vnd.openxmlformats-officedocument.presentationml.slideLayout+xml"/>
  <Override PartName="/ppt/slides/slide108.xml" ContentType="application/vnd.openxmlformats-officedocument.presentationml.slide+xml"/>
  <Override PartName="/ppt/slides/slide155.xml" ContentType="application/vnd.openxmlformats-officedocument.presentationml.slide+xml"/>
  <Override PartName="/ppt/slides/slide49.xml" ContentType="application/vnd.openxmlformats-officedocument.presentationml.slide+xml"/>
  <Override PartName="/ppt/slides/slide96.xml" ContentType="application/vnd.openxmlformats-officedocument.presentationml.slide+xml"/>
  <Override PartName="/ppt/slides/slide144.xml" ContentType="application/vnd.openxmlformats-officedocument.presentationml.slide+xml"/>
  <Override PartName="/ppt/slides/slide191.xml" ContentType="application/vnd.openxmlformats-officedocument.presentationml.slide+xml"/>
  <Override PartName="/ppt/notesSlides/notesSlide4.xml" ContentType="application/vnd.openxmlformats-officedocument.presentationml.notesSlide+xml"/>
  <Override PartName="/ppt/slides/slide38.xml" ContentType="application/vnd.openxmlformats-officedocument.presentationml.slide+xml"/>
  <Override PartName="/ppt/slides/slide85.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s/slide180.xml" ContentType="application/vnd.openxmlformats-officedocument.presentationml.slide+xml"/>
  <Override PartName="/ppt/diagrams/colors1.xml" ContentType="application/vnd.openxmlformats-officedocument.drawingml.diagramColors+xml"/>
  <Override PartName="/ppt/slides/slide27.xml" ContentType="application/vnd.openxmlformats-officedocument.presentationml.slide+xml"/>
  <Override PartName="/ppt/slides/slide74.xml" ContentType="application/vnd.openxmlformats-officedocument.presentationml.slide+xml"/>
  <Override PartName="/ppt/slides/slide111.xml" ContentType="application/vnd.openxmlformats-officedocument.presentationml.slide+xml"/>
  <Override PartName="/ppt/slides/slide209.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100.xml" ContentType="application/vnd.openxmlformats-officedocument.presentationml.slide+xml"/>
  <Default Extension="wmf" ContentType="image/x-wmf"/>
  <Override PartName="/ppt/notesSlides/notesSlide18.xml" ContentType="application/vnd.openxmlformats-officedocument.presentationml.notesSlide+xml"/>
  <Override PartName="/ppt/notesSlides/notesSlide65.xml" ContentType="application/vnd.openxmlformats-officedocument.presentationml.notesSlide+xml"/>
  <Override PartName="/ppt/slides/slide41.xml" ContentType="application/vnd.openxmlformats-officedocument.presentationml.slide+xml"/>
  <Override PartName="/ppt/slides/slide223.xml" ContentType="application/vnd.openxmlformats-officedocument.presentationml.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30.xml" ContentType="application/vnd.openxmlformats-officedocument.presentationml.slide+xml"/>
  <Override PartName="/ppt/slides/slide149.xml" ContentType="application/vnd.openxmlformats-officedocument.presentationml.slide+xml"/>
  <Override PartName="/ppt/slides/slide196.xml" ContentType="application/vnd.openxmlformats-officedocument.presentationml.slide+xml"/>
  <Override PartName="/ppt/slides/slide212.xml" ContentType="application/vnd.openxmlformats-officedocument.presentationml.slide+xml"/>
  <Override PartName="/ppt/notesSlides/notesSlide32.xml" ContentType="application/vnd.openxmlformats-officedocument.presentationml.notesSlide+xml"/>
  <Override PartName="/ppt/slides/slide138.xml" ContentType="application/vnd.openxmlformats-officedocument.presentationml.slide+xml"/>
  <Override PartName="/ppt/slides/slide185.xml" ContentType="application/vnd.openxmlformats-officedocument.presentationml.slide+xml"/>
  <Override PartName="/ppt/slides/slide201.xml" ContentType="application/vnd.openxmlformats-officedocument.presentationml.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slides/slide127.xml" ContentType="application/vnd.openxmlformats-officedocument.presentationml.slide+xml"/>
  <Override PartName="/ppt/slides/slide174.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116.xml" ContentType="application/vnd.openxmlformats-officedocument.presentationml.slide+xml"/>
  <Override PartName="/ppt/slides/slide163.xml" ContentType="application/vnd.openxmlformats-officedocument.presentationml.slide+xml"/>
  <Override PartName="/ppt/slideLayouts/slideLayout9.xml" ContentType="application/vnd.openxmlformats-officedocument.presentationml.slideLayout+xml"/>
  <Override PartName="/ppt/slides/slide57.xml" ContentType="application/vnd.openxmlformats-officedocument.presentationml.slide+xml"/>
  <Override PartName="/ppt/slides/slide105.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s/slide217.xml" ContentType="application/vnd.openxmlformats-officedocument.presentationml.slide+xml"/>
  <Override PartName="/ppt/slides/slide228.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diagrams/drawing1.xml" ContentType="application/vnd.ms-office.drawingml.diagramDrawing+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s/slide206.xml" ContentType="application/vnd.openxmlformats-officedocument.presentationml.slide+xml"/>
  <Default Extension="jpeg" ContentType="image/jpeg"/>
  <Override PartName="/ppt/notesSlides/notesSlide37.xml" ContentType="application/vnd.openxmlformats-officedocument.presentationml.notesSlide+xml"/>
  <Override PartName="/ppt/diagrams/quickStyle1.xml" ContentType="application/vnd.openxmlformats-officedocument.drawingml.diagramStyl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s/slide213.xml" ContentType="application/vnd.openxmlformats-officedocument.presentationml.slide+xml"/>
  <Override PartName="/ppt/slides/slide224.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slides/slide20.xml" ContentType="application/vnd.openxmlformats-officedocument.presentationml.slide+xml"/>
  <Override PartName="/ppt/slides/slide168.xml" ContentType="application/vnd.openxmlformats-officedocument.presentationml.slide+xml"/>
  <Override PartName="/ppt/slides/slide179.xml" ContentType="application/vnd.openxmlformats-officedocument.presentationml.slide+xml"/>
  <Override PartName="/ppt/slides/slide197.xml" ContentType="application/vnd.openxmlformats-officedocument.presentationml.slide+xml"/>
  <Override PartName="/ppt/slides/slide202.xml" ContentType="application/vnd.openxmlformats-officedocument.presentationml.slide+xml"/>
  <Override PartName="/ppt/slides/slide231.xml" ContentType="application/vnd.openxmlformats-officedocument.presentationml.slide+xml"/>
  <Override PartName="/ppt/slideLayouts/slideLayout12.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slides/slide139.xml" ContentType="application/vnd.openxmlformats-officedocument.presentationml.slide+xml"/>
  <Override PartName="/ppt/slides/slide157.xml" ContentType="application/vnd.openxmlformats-officedocument.presentationml.slide+xml"/>
  <Override PartName="/ppt/slides/slide186.xml" ContentType="application/vnd.openxmlformats-officedocument.presentationml.slide+xml"/>
  <Override PartName="/ppt/slides/slide220.xml" ContentType="application/vnd.openxmlformats-officedocument.presentationml.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slides/slide146.xml" ContentType="application/vnd.openxmlformats-officedocument.presentationml.slide+xml"/>
  <Override PartName="/ppt/slides/slide164.xml" ContentType="application/vnd.openxmlformats-officedocument.presentationml.slide+xml"/>
  <Override PartName="/ppt/slides/slide175.xml" ContentType="application/vnd.openxmlformats-officedocument.presentationml.slide+xml"/>
  <Override PartName="/ppt/slides/slide193.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53.xml" ContentType="application/vnd.openxmlformats-officedocument.presentationml.slide+xml"/>
  <Override PartName="/ppt/slides/slide171.xml" ContentType="application/vnd.openxmlformats-officedocument.presentationml.slide+xml"/>
  <Override PartName="/ppt/slides/slide182.xml" ContentType="application/vnd.openxmlformats-officedocument.presentationml.slide+xml"/>
  <Override PartName="/ppt/diagrams/data1.xml" ContentType="application/vnd.openxmlformats-officedocument.drawingml.diagramData+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160.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notesSlides/notesSlide67.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slides/slide225.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slides/slide32.xml" ContentType="application/vnd.openxmlformats-officedocument.presentationml.slide+xml"/>
  <Override PartName="/ppt/slides/slide214.xml" ContentType="application/vnd.openxmlformats-officedocument.presentationml.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slides/slide187.xml" ContentType="application/vnd.openxmlformats-officedocument.presentationml.slide+xml"/>
  <Override PartName="/ppt/slides/slide198.xml" ContentType="application/vnd.openxmlformats-officedocument.presentationml.slide+xml"/>
  <Override PartName="/ppt/slides/slide203.xml" ContentType="application/vnd.openxmlformats-officedocument.presentationml.slide+xml"/>
  <Override PartName="/ppt/notesSlides/notesSlide23.xml" ContentType="application/vnd.openxmlformats-officedocument.presentationml.notesSlide+xml"/>
  <Override PartName="/ppt/notesSlides/notesSlide70.xml" ContentType="application/vnd.openxmlformats-officedocument.presentationml.notesSlide+xml"/>
  <Override PartName="/ppt/slides/slide129.xml" ContentType="application/vnd.openxmlformats-officedocument.presentationml.slide+xml"/>
  <Override PartName="/ppt/slides/slide176.xml" ContentType="application/vnd.openxmlformats-officedocument.presentationml.slide+xml"/>
  <Override PartName="/ppt/notesSlides/notesSlide12.xml" ContentType="application/vnd.openxmlformats-officedocument.presentationml.notesSlide+xml"/>
  <Override PartName="/ppt/slides/slide118.xml" ContentType="application/vnd.openxmlformats-officedocument.presentationml.slide+xml"/>
  <Override PartName="/ppt/slides/slide165.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slides/slide190.xml" ContentType="application/vnd.openxmlformats-officedocument.presentationml.slide+xml"/>
  <Override PartName="/ppt/viewProps.xml" ContentType="application/vnd.openxmlformats-officedocument.presentationml.viewProps+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notesSlides/notesSlide3.xml" ContentType="application/vnd.openxmlformats-officedocument.presentationml.notesSlide+xml"/>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slides/slide208.xml" ContentType="application/vnd.openxmlformats-officedocument.presentationml.slide+xml"/>
  <Override PartName="/ppt/slides/slide219.xml" ContentType="application/vnd.openxmlformats-officedocument.presentationml.slide+xml"/>
  <Override PartName="/ppt/presProps.xml" ContentType="application/vnd.openxmlformats-officedocument.presentationml.presProps+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64.xml" ContentType="application/vnd.openxmlformats-officedocument.presentationml.notesSlide+xml"/>
  <Override PartName="/ppt/slides/slide51.xml" ContentType="application/vnd.openxmlformats-officedocument.presentationml.slide+xml"/>
  <Override PartName="/ppt/notesSlides/notesSlide53.xml" ContentType="application/vnd.openxmlformats-officedocument.presentationml.notesSlide+xml"/>
  <Override PartName="/ppt/slides/slide40.xml" ContentType="application/vnd.openxmlformats-officedocument.presentationml.slide+xml"/>
  <Override PartName="/ppt/slides/slide159.xml" ContentType="application/vnd.openxmlformats-officedocument.presentationml.slide+xml"/>
  <Override PartName="/ppt/slides/slide211.xml" ContentType="application/vnd.openxmlformats-officedocument.presentationml.slide+xml"/>
  <Override PartName="/ppt/slides/slide222.xml" ContentType="application/vnd.openxmlformats-officedocument.presentationml.slide+xml"/>
  <Override PartName="/ppt/notesSlides/notesSlide42.xml" ContentType="application/vnd.openxmlformats-officedocument.presentationml.notesSlide+xml"/>
  <Override PartName="/ppt/slides/slide148.xml" ContentType="application/vnd.openxmlformats-officedocument.presentationml.slide+xml"/>
  <Override PartName="/ppt/slides/slide195.xml" ContentType="application/vnd.openxmlformats-officedocument.presentationml.slide+xml"/>
  <Override PartName="/ppt/slides/slide200.xml" ContentType="application/vnd.openxmlformats-officedocument.presentationml.slide+xml"/>
  <Default Extension="vml" ContentType="application/vnd.openxmlformats-officedocument.vmlDrawing"/>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9.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173.xml" ContentType="application/vnd.openxmlformats-officedocument.presentationml.slide+xml"/>
  <Override PartName="/ppt/slides/slide184.xml" ContentType="application/vnd.openxmlformats-officedocument.presentationml.slide+xml"/>
  <Override PartName="/ppt/slides/slide78.xml" ContentType="application/vnd.openxmlformats-officedocument.presentationml.slide+xml"/>
  <Override PartName="/ppt/slides/slide115.xml" ContentType="application/vnd.openxmlformats-officedocument.presentationml.slide+xml"/>
  <Override PartName="/ppt/slides/slide162.xml" ContentType="application/vnd.openxmlformats-officedocument.presentationml.slide+xml"/>
  <Override PartName="/ppt/handoutMasters/handoutMaster1.xml" ContentType="application/vnd.openxmlformats-officedocument.presentationml.handoutMaster+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104.xml" ContentType="application/vnd.openxmlformats-officedocument.presentationml.slide+xml"/>
  <Override PartName="/ppt/slides/slide151.xml" ContentType="application/vnd.openxmlformats-officedocument.presentationml.slide+xml"/>
  <Override PartName="/ppt/slideLayouts/slideLayout8.xml" ContentType="application/vnd.openxmlformats-officedocument.presentationml.slide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slides/slide140.xml" ContentType="application/vnd.openxmlformats-officedocument.presentationml.slide+xml"/>
  <Override PartName="/ppt/slides/slide227.xml" ContentType="application/vnd.openxmlformats-officedocument.presentationml.slide+xml"/>
  <Override PartName="/ppt/theme/theme3.xml" ContentType="application/vnd.openxmlformats-officedocument.them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34.xml" ContentType="application/vnd.openxmlformats-officedocument.presentationml.slide+xml"/>
  <Override PartName="/ppt/slides/slide81.xml" ContentType="application/vnd.openxmlformats-officedocument.presentationml.slide+xml"/>
  <Override PartName="/ppt/slides/slide216.xml" ContentType="application/vnd.openxmlformats-officedocument.presentationml.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slides/slide189.xml" ContentType="application/vnd.openxmlformats-officedocument.presentationml.slide+xml"/>
  <Override PartName="/ppt/slides/slide205.xml" ContentType="application/vnd.openxmlformats-officedocument.presentationml.slide+xml"/>
  <Override PartName="/ppt/notesSlides/notesSlide25.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s/slide178.xml" ContentType="application/vnd.openxmlformats-officedocument.presentationml.slide+xml"/>
  <Override PartName="/ppt/slides/slide2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61.xml" ContentType="application/vnd.openxmlformats-officedocument.presentationml.notesSlide+xml"/>
  <Override PartName="/ppt/slides/slide167.xml" ContentType="application/vnd.openxmlformats-officedocument.presentationml.slide+xml"/>
  <Override PartName="/ppt/notesSlides/notesSlide50.xml" ContentType="application/vnd.openxmlformats-officedocument.presentationml.notesSlide+xml"/>
  <Override PartName="/ppt/slides/slide109.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slides/slide192.xml" ContentType="application/vnd.openxmlformats-officedocument.presentationml.slide+xml"/>
  <Override PartName="/ppt/slides/slide97.xml" ContentType="application/vnd.openxmlformats-officedocument.presentationml.slide+xml"/>
  <Override PartName="/ppt/slides/slide134.xml" ContentType="application/vnd.openxmlformats-officedocument.presentationml.slide+xml"/>
  <Override PartName="/ppt/slides/slide181.xml" ContentType="application/vnd.openxmlformats-officedocument.presentationml.slide+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23.xml" ContentType="application/vnd.openxmlformats-officedocument.presentationml.slide+xml"/>
  <Override PartName="/ppt/slides/slide170.xml" ContentType="application/vnd.openxmlformats-officedocument.presentationml.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0" r:id="rId1"/>
  </p:sldMasterIdLst>
  <p:notesMasterIdLst>
    <p:notesMasterId r:id="rId234"/>
  </p:notesMasterIdLst>
  <p:handoutMasterIdLst>
    <p:handoutMasterId r:id="rId235"/>
  </p:handoutMasterIdLst>
  <p:sldIdLst>
    <p:sldId id="256" r:id="rId2"/>
    <p:sldId id="385" r:id="rId3"/>
    <p:sldId id="386" r:id="rId4"/>
    <p:sldId id="387" r:id="rId5"/>
    <p:sldId id="388" r:id="rId6"/>
    <p:sldId id="389" r:id="rId7"/>
    <p:sldId id="390" r:id="rId8"/>
    <p:sldId id="391" r:id="rId9"/>
    <p:sldId id="392" r:id="rId10"/>
    <p:sldId id="472" r:id="rId11"/>
    <p:sldId id="471" r:id="rId12"/>
    <p:sldId id="497" r:id="rId13"/>
    <p:sldId id="393" r:id="rId14"/>
    <p:sldId id="394" r:id="rId15"/>
    <p:sldId id="474" r:id="rId16"/>
    <p:sldId id="395" r:id="rId17"/>
    <p:sldId id="396" r:id="rId18"/>
    <p:sldId id="397" r:id="rId19"/>
    <p:sldId id="398" r:id="rId20"/>
    <p:sldId id="399" r:id="rId21"/>
    <p:sldId id="400" r:id="rId22"/>
    <p:sldId id="402" r:id="rId23"/>
    <p:sldId id="495" r:id="rId24"/>
    <p:sldId id="403" r:id="rId25"/>
    <p:sldId id="404" r:id="rId26"/>
    <p:sldId id="405" r:id="rId27"/>
    <p:sldId id="280" r:id="rId28"/>
    <p:sldId id="257" r:id="rId29"/>
    <p:sldId id="475" r:id="rId30"/>
    <p:sldId id="494" r:id="rId31"/>
    <p:sldId id="499" r:id="rId32"/>
    <p:sldId id="259" r:id="rId33"/>
    <p:sldId id="477" r:id="rId34"/>
    <p:sldId id="260" r:id="rId35"/>
    <p:sldId id="261" r:id="rId36"/>
    <p:sldId id="478" r:id="rId37"/>
    <p:sldId id="262" r:id="rId38"/>
    <p:sldId id="263" r:id="rId39"/>
    <p:sldId id="479" r:id="rId40"/>
    <p:sldId id="264" r:id="rId41"/>
    <p:sldId id="265" r:id="rId42"/>
    <p:sldId id="266" r:id="rId43"/>
    <p:sldId id="267" r:id="rId44"/>
    <p:sldId id="268" r:id="rId45"/>
    <p:sldId id="269" r:id="rId46"/>
    <p:sldId id="270" r:id="rId47"/>
    <p:sldId id="271" r:id="rId48"/>
    <p:sldId id="273" r:id="rId49"/>
    <p:sldId id="274" r:id="rId50"/>
    <p:sldId id="275" r:id="rId51"/>
    <p:sldId id="276" r:id="rId52"/>
    <p:sldId id="277" r:id="rId53"/>
    <p:sldId id="481" r:id="rId54"/>
    <p:sldId id="278" r:id="rId55"/>
    <p:sldId id="279" r:id="rId56"/>
    <p:sldId id="292" r:id="rId57"/>
    <p:sldId id="281" r:id="rId58"/>
    <p:sldId id="282" r:id="rId59"/>
    <p:sldId id="283" r:id="rId60"/>
    <p:sldId id="284" r:id="rId61"/>
    <p:sldId id="285" r:id="rId62"/>
    <p:sldId id="286" r:id="rId63"/>
    <p:sldId id="287" r:id="rId64"/>
    <p:sldId id="288" r:id="rId65"/>
    <p:sldId id="293" r:id="rId66"/>
    <p:sldId id="294" r:id="rId67"/>
    <p:sldId id="295" r:id="rId68"/>
    <p:sldId id="296" r:id="rId69"/>
    <p:sldId id="297" r:id="rId70"/>
    <p:sldId id="298" r:id="rId71"/>
    <p:sldId id="299" r:id="rId72"/>
    <p:sldId id="300" r:id="rId73"/>
    <p:sldId id="301" r:id="rId74"/>
    <p:sldId id="302" r:id="rId75"/>
    <p:sldId id="303" r:id="rId76"/>
    <p:sldId id="304" r:id="rId77"/>
    <p:sldId id="305" r:id="rId78"/>
    <p:sldId id="306" r:id="rId79"/>
    <p:sldId id="307" r:id="rId80"/>
    <p:sldId id="308" r:id="rId81"/>
    <p:sldId id="309" r:id="rId82"/>
    <p:sldId id="310" r:id="rId83"/>
    <p:sldId id="311" r:id="rId84"/>
    <p:sldId id="312" r:id="rId85"/>
    <p:sldId id="313" r:id="rId86"/>
    <p:sldId id="314" r:id="rId87"/>
    <p:sldId id="507" r:id="rId88"/>
    <p:sldId id="508" r:id="rId89"/>
    <p:sldId id="488" r:id="rId90"/>
    <p:sldId id="316" r:id="rId91"/>
    <p:sldId id="506" r:id="rId92"/>
    <p:sldId id="318" r:id="rId93"/>
    <p:sldId id="319" r:id="rId94"/>
    <p:sldId id="320" r:id="rId95"/>
    <p:sldId id="321" r:id="rId96"/>
    <p:sldId id="487" r:id="rId97"/>
    <p:sldId id="322" r:id="rId98"/>
    <p:sldId id="323" r:id="rId99"/>
    <p:sldId id="324" r:id="rId100"/>
    <p:sldId id="325" r:id="rId101"/>
    <p:sldId id="326" r:id="rId102"/>
    <p:sldId id="327" r:id="rId103"/>
    <p:sldId id="328" r:id="rId104"/>
    <p:sldId id="485" r:id="rId105"/>
    <p:sldId id="486" r:id="rId106"/>
    <p:sldId id="329" r:id="rId107"/>
    <p:sldId id="330" r:id="rId108"/>
    <p:sldId id="331" r:id="rId109"/>
    <p:sldId id="332" r:id="rId110"/>
    <p:sldId id="333" r:id="rId111"/>
    <p:sldId id="334" r:id="rId112"/>
    <p:sldId id="335" r:id="rId113"/>
    <p:sldId id="501" r:id="rId114"/>
    <p:sldId id="504" r:id="rId115"/>
    <p:sldId id="505" r:id="rId116"/>
    <p:sldId id="336" r:id="rId117"/>
    <p:sldId id="337" r:id="rId118"/>
    <p:sldId id="338" r:id="rId119"/>
    <p:sldId id="339" r:id="rId120"/>
    <p:sldId id="340" r:id="rId121"/>
    <p:sldId id="341" r:id="rId122"/>
    <p:sldId id="342" r:id="rId123"/>
    <p:sldId id="343" r:id="rId124"/>
    <p:sldId id="344" r:id="rId125"/>
    <p:sldId id="345" r:id="rId126"/>
    <p:sldId id="346" r:id="rId127"/>
    <p:sldId id="347" r:id="rId128"/>
    <p:sldId id="348" r:id="rId129"/>
    <p:sldId id="349" r:id="rId130"/>
    <p:sldId id="350" r:id="rId131"/>
    <p:sldId id="491" r:id="rId132"/>
    <p:sldId id="351" r:id="rId133"/>
    <p:sldId id="352" r:id="rId134"/>
    <p:sldId id="353" r:id="rId135"/>
    <p:sldId id="354" r:id="rId136"/>
    <p:sldId id="355" r:id="rId137"/>
    <p:sldId id="356" r:id="rId138"/>
    <p:sldId id="357" r:id="rId139"/>
    <p:sldId id="358" r:id="rId140"/>
    <p:sldId id="359" r:id="rId141"/>
    <p:sldId id="360" r:id="rId142"/>
    <p:sldId id="361" r:id="rId143"/>
    <p:sldId id="489" r:id="rId144"/>
    <p:sldId id="363" r:id="rId145"/>
    <p:sldId id="490" r:id="rId146"/>
    <p:sldId id="364" r:id="rId147"/>
    <p:sldId id="365" r:id="rId148"/>
    <p:sldId id="366" r:id="rId149"/>
    <p:sldId id="367" r:id="rId150"/>
    <p:sldId id="368" r:id="rId151"/>
    <p:sldId id="369" r:id="rId152"/>
    <p:sldId id="370" r:id="rId153"/>
    <p:sldId id="371" r:id="rId154"/>
    <p:sldId id="372" r:id="rId155"/>
    <p:sldId id="373" r:id="rId156"/>
    <p:sldId id="374" r:id="rId157"/>
    <p:sldId id="375" r:id="rId158"/>
    <p:sldId id="376" r:id="rId159"/>
    <p:sldId id="377" r:id="rId160"/>
    <p:sldId id="378" r:id="rId161"/>
    <p:sldId id="379" r:id="rId162"/>
    <p:sldId id="380" r:id="rId163"/>
    <p:sldId id="381" r:id="rId164"/>
    <p:sldId id="492" r:id="rId165"/>
    <p:sldId id="382" r:id="rId166"/>
    <p:sldId id="383" r:id="rId167"/>
    <p:sldId id="384" r:id="rId168"/>
    <p:sldId id="406" r:id="rId169"/>
    <p:sldId id="407" r:id="rId170"/>
    <p:sldId id="408" r:id="rId171"/>
    <p:sldId id="409" r:id="rId172"/>
    <p:sldId id="410" r:id="rId173"/>
    <p:sldId id="411" r:id="rId174"/>
    <p:sldId id="412" r:id="rId175"/>
    <p:sldId id="413" r:id="rId176"/>
    <p:sldId id="414" r:id="rId177"/>
    <p:sldId id="415" r:id="rId178"/>
    <p:sldId id="416" r:id="rId179"/>
    <p:sldId id="417" r:id="rId180"/>
    <p:sldId id="418" r:id="rId181"/>
    <p:sldId id="419" r:id="rId182"/>
    <p:sldId id="420" r:id="rId183"/>
    <p:sldId id="421" r:id="rId184"/>
    <p:sldId id="422" r:id="rId185"/>
    <p:sldId id="423" r:id="rId186"/>
    <p:sldId id="424" r:id="rId187"/>
    <p:sldId id="425" r:id="rId188"/>
    <p:sldId id="426" r:id="rId189"/>
    <p:sldId id="427" r:id="rId190"/>
    <p:sldId id="428" r:id="rId191"/>
    <p:sldId id="429" r:id="rId192"/>
    <p:sldId id="430" r:id="rId193"/>
    <p:sldId id="431" r:id="rId194"/>
    <p:sldId id="432" r:id="rId195"/>
    <p:sldId id="433" r:id="rId196"/>
    <p:sldId id="434" r:id="rId197"/>
    <p:sldId id="435" r:id="rId198"/>
    <p:sldId id="436" r:id="rId199"/>
    <p:sldId id="437" r:id="rId200"/>
    <p:sldId id="438" r:id="rId201"/>
    <p:sldId id="439" r:id="rId202"/>
    <p:sldId id="440" r:id="rId203"/>
    <p:sldId id="441" r:id="rId204"/>
    <p:sldId id="442" r:id="rId205"/>
    <p:sldId id="443" r:id="rId206"/>
    <p:sldId id="444" r:id="rId207"/>
    <p:sldId id="445" r:id="rId208"/>
    <p:sldId id="446" r:id="rId209"/>
    <p:sldId id="447" r:id="rId210"/>
    <p:sldId id="448" r:id="rId211"/>
    <p:sldId id="449" r:id="rId212"/>
    <p:sldId id="450" r:id="rId213"/>
    <p:sldId id="451" r:id="rId214"/>
    <p:sldId id="452" r:id="rId215"/>
    <p:sldId id="453" r:id="rId216"/>
    <p:sldId id="454" r:id="rId217"/>
    <p:sldId id="455" r:id="rId218"/>
    <p:sldId id="456" r:id="rId219"/>
    <p:sldId id="457" r:id="rId220"/>
    <p:sldId id="458" r:id="rId221"/>
    <p:sldId id="459" r:id="rId222"/>
    <p:sldId id="460" r:id="rId223"/>
    <p:sldId id="461" r:id="rId224"/>
    <p:sldId id="462" r:id="rId225"/>
    <p:sldId id="463" r:id="rId226"/>
    <p:sldId id="464" r:id="rId227"/>
    <p:sldId id="465" r:id="rId228"/>
    <p:sldId id="466" r:id="rId229"/>
    <p:sldId id="467" r:id="rId230"/>
    <p:sldId id="468" r:id="rId231"/>
    <p:sldId id="469" r:id="rId232"/>
    <p:sldId id="470" r:id="rId233"/>
  </p:sldIdLst>
  <p:sldSz cx="9144000" cy="6858000" type="screen4x3"/>
  <p:notesSz cx="6954838"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1B3"/>
    <a:srgbClr val="00FF00"/>
    <a:srgbClr val="008BBC"/>
    <a:srgbClr val="2D0FE1"/>
    <a:srgbClr val="FFFFAF"/>
    <a:srgbClr val="FFFFCC"/>
    <a:srgbClr val="0000FF"/>
    <a:srgbClr val="FFCC99"/>
    <a:srgbClr val="551B0B"/>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6110" autoAdjust="0"/>
    <p:restoredTop sz="98837" autoAdjust="0"/>
  </p:normalViewPr>
  <p:slideViewPr>
    <p:cSldViewPr>
      <p:cViewPr varScale="1">
        <p:scale>
          <a:sx n="66" d="100"/>
          <a:sy n="66" d="100"/>
        </p:scale>
        <p:origin x="-1392" y="-10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viewProps" Target="viewProps.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slide" Target="slides/slide191.xml"/><Relationship Id="rId197" Type="http://schemas.openxmlformats.org/officeDocument/2006/relationships/slide" Target="slides/slide196.xml"/><Relationship Id="rId206" Type="http://schemas.openxmlformats.org/officeDocument/2006/relationships/slide" Target="slides/slide205.xml"/><Relationship Id="rId227" Type="http://schemas.openxmlformats.org/officeDocument/2006/relationships/slide" Target="slides/slide226.xml"/><Relationship Id="rId201" Type="http://schemas.openxmlformats.org/officeDocument/2006/relationships/slide" Target="slides/slide200.xml"/><Relationship Id="rId222" Type="http://schemas.openxmlformats.org/officeDocument/2006/relationships/slide" Target="slides/slide22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217" Type="http://schemas.openxmlformats.org/officeDocument/2006/relationships/slide" Target="slides/slide216.xml"/><Relationship Id="rId1" Type="http://schemas.openxmlformats.org/officeDocument/2006/relationships/slideMaster" Target="slideMasters/slideMaster1.xml"/><Relationship Id="rId6" Type="http://schemas.openxmlformats.org/officeDocument/2006/relationships/slide" Target="slides/slide5.xml"/><Relationship Id="rId212" Type="http://schemas.openxmlformats.org/officeDocument/2006/relationships/slide" Target="slides/slide211.xml"/><Relationship Id="rId233" Type="http://schemas.openxmlformats.org/officeDocument/2006/relationships/slide" Target="slides/slide232.xml"/><Relationship Id="rId238" Type="http://schemas.openxmlformats.org/officeDocument/2006/relationships/theme" Target="theme/theme1.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slide" Target="slides/slide206.xml"/><Relationship Id="rId223" Type="http://schemas.openxmlformats.org/officeDocument/2006/relationships/slide" Target="slides/slide222.xml"/><Relationship Id="rId228" Type="http://schemas.openxmlformats.org/officeDocument/2006/relationships/slide" Target="slides/slide227.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slide" Target="slides/slide212.xml"/><Relationship Id="rId218" Type="http://schemas.openxmlformats.org/officeDocument/2006/relationships/slide" Target="slides/slide217.xml"/><Relationship Id="rId234" Type="http://schemas.openxmlformats.org/officeDocument/2006/relationships/notesMaster" Target="notesMasters/notesMaster1.xml"/><Relationship Id="rId239"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229" Type="http://schemas.openxmlformats.org/officeDocument/2006/relationships/slide" Target="slides/slide228.xml"/><Relationship Id="rId19" Type="http://schemas.openxmlformats.org/officeDocument/2006/relationships/slide" Target="slides/slide18.xml"/><Relationship Id="rId224" Type="http://schemas.openxmlformats.org/officeDocument/2006/relationships/slide" Target="slides/slide223.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slide" Target="slides/slide218.xml"/><Relationship Id="rId3" Type="http://schemas.openxmlformats.org/officeDocument/2006/relationships/slide" Target="slides/slide2.xml"/><Relationship Id="rId214" Type="http://schemas.openxmlformats.org/officeDocument/2006/relationships/slide" Target="slides/slide213.xml"/><Relationship Id="rId230" Type="http://schemas.openxmlformats.org/officeDocument/2006/relationships/slide" Target="slides/slide229.xml"/><Relationship Id="rId235" Type="http://schemas.openxmlformats.org/officeDocument/2006/relationships/handoutMaster" Target="handoutMasters/handoutMaster1.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36" Type="http://schemas.openxmlformats.org/officeDocument/2006/relationships/presProps" Target="presProps.xml"/><Relationship Id="rId26" Type="http://schemas.openxmlformats.org/officeDocument/2006/relationships/slide" Target="slides/slide25.xml"/><Relationship Id="rId231" Type="http://schemas.openxmlformats.org/officeDocument/2006/relationships/slide" Target="slides/slide230.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880B92C-3ECF-48D8-8C35-A8874E2DDACE}"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US"/>
        </a:p>
      </dgm:t>
    </dgm:pt>
    <dgm:pt modelId="{E760656C-6514-4A73-8A4E-F87065137A5A}">
      <dgm:prSet phldrT="[Text]" custT="1"/>
      <dgm:spPr>
        <a:solidFill>
          <a:schemeClr val="tx2"/>
        </a:solidFill>
      </dgm:spPr>
      <dgm:t>
        <a:bodyPr/>
        <a:lstStyle/>
        <a:p>
          <a:r>
            <a:rPr lang="en-US" sz="3600" b="1" u="sng" dirty="0" smtClean="0">
              <a:solidFill>
                <a:schemeClr val="bg1"/>
              </a:solidFill>
              <a:latin typeface="+mj-lt"/>
            </a:rPr>
            <a:t>Procedure</a:t>
          </a:r>
          <a:endParaRPr lang="en-US" sz="3600" b="1" u="sng" dirty="0">
            <a:solidFill>
              <a:schemeClr val="bg1"/>
            </a:solidFill>
            <a:latin typeface="+mj-lt"/>
          </a:endParaRPr>
        </a:p>
      </dgm:t>
    </dgm:pt>
    <dgm:pt modelId="{ACA1E0BC-F459-45AB-97A5-17E6288E24FE}" type="parTrans" cxnId="{FED5C171-3628-4CD0-84A2-A23000A30FC2}">
      <dgm:prSet/>
      <dgm:spPr/>
      <dgm:t>
        <a:bodyPr/>
        <a:lstStyle/>
        <a:p>
          <a:endParaRPr lang="en-US" sz="4000">
            <a:latin typeface="+mj-lt"/>
          </a:endParaRPr>
        </a:p>
      </dgm:t>
    </dgm:pt>
    <dgm:pt modelId="{C5F17AA9-8007-4DED-B267-46EA55306417}" type="sibTrans" cxnId="{FED5C171-3628-4CD0-84A2-A23000A30FC2}">
      <dgm:prSet/>
      <dgm:spPr/>
      <dgm:t>
        <a:bodyPr/>
        <a:lstStyle/>
        <a:p>
          <a:endParaRPr lang="en-US" sz="4000">
            <a:latin typeface="+mj-lt"/>
          </a:endParaRPr>
        </a:p>
      </dgm:t>
    </dgm:pt>
    <dgm:pt modelId="{622B271F-E564-4829-8BA2-E162B9C0CAED}">
      <dgm:prSet phldrT="[Text]" custT="1"/>
      <dgm:spPr>
        <a:solidFill>
          <a:schemeClr val="accent2">
            <a:lumMod val="60000"/>
            <a:lumOff val="40000"/>
          </a:schemeClr>
        </a:solidFill>
      </dgm:spPr>
      <dgm:t>
        <a:bodyPr anchor="b"/>
        <a:lstStyle/>
        <a:p>
          <a:r>
            <a:rPr lang="en-US" sz="3600" dirty="0" smtClean="0">
              <a:solidFill>
                <a:schemeClr val="tx1"/>
              </a:solidFill>
              <a:latin typeface="+mj-lt"/>
            </a:rPr>
            <a:t>CA to register as Tax Professional</a:t>
          </a:r>
          <a:endParaRPr lang="en-US" sz="3600" dirty="0">
            <a:latin typeface="+mj-lt"/>
          </a:endParaRPr>
        </a:p>
      </dgm:t>
    </dgm:pt>
    <dgm:pt modelId="{DE4D003A-3C43-4740-A701-20C900DE0512}" type="parTrans" cxnId="{131E33CF-A8A7-473D-89A9-AB26A53DDCEE}">
      <dgm:prSet/>
      <dgm:spPr/>
      <dgm:t>
        <a:bodyPr/>
        <a:lstStyle/>
        <a:p>
          <a:endParaRPr lang="en-US" sz="4000">
            <a:latin typeface="+mj-lt"/>
          </a:endParaRPr>
        </a:p>
      </dgm:t>
    </dgm:pt>
    <dgm:pt modelId="{3718F597-64A8-49D5-BE67-6B98CED9229F}" type="sibTrans" cxnId="{131E33CF-A8A7-473D-89A9-AB26A53DDCEE}">
      <dgm:prSet/>
      <dgm:spPr/>
      <dgm:t>
        <a:bodyPr/>
        <a:lstStyle/>
        <a:p>
          <a:endParaRPr lang="en-US" sz="4000">
            <a:latin typeface="+mj-lt"/>
          </a:endParaRPr>
        </a:p>
      </dgm:t>
    </dgm:pt>
    <dgm:pt modelId="{A9F03525-E3E6-46A9-9DDB-25A0AF753D77}">
      <dgm:prSet phldrT="[Text]" custT="1"/>
      <dgm:spPr>
        <a:solidFill>
          <a:schemeClr val="accent1"/>
        </a:solidFill>
      </dgm:spPr>
      <dgm:t>
        <a:bodyPr anchor="b"/>
        <a:lstStyle/>
        <a:p>
          <a:r>
            <a:rPr lang="en-US" sz="3600" dirty="0" smtClean="0">
              <a:solidFill>
                <a:schemeClr val="bg1"/>
              </a:solidFill>
              <a:latin typeface="+mj-lt"/>
            </a:rPr>
            <a:t>Assessee will Add CA to his profile</a:t>
          </a:r>
          <a:endParaRPr lang="en-US" sz="3600" dirty="0">
            <a:solidFill>
              <a:schemeClr val="bg1"/>
            </a:solidFill>
            <a:latin typeface="+mj-lt"/>
          </a:endParaRPr>
        </a:p>
      </dgm:t>
    </dgm:pt>
    <dgm:pt modelId="{9AD7CB46-E067-42B0-85D2-1CFA228DFB00}" type="parTrans" cxnId="{EE4B6A6D-7E45-4282-90C9-C4A81DB23E01}">
      <dgm:prSet/>
      <dgm:spPr/>
      <dgm:t>
        <a:bodyPr/>
        <a:lstStyle/>
        <a:p>
          <a:endParaRPr lang="en-US" sz="4000">
            <a:latin typeface="+mj-lt"/>
          </a:endParaRPr>
        </a:p>
      </dgm:t>
    </dgm:pt>
    <dgm:pt modelId="{88492B5D-9024-482E-BC80-E04201391C8E}" type="sibTrans" cxnId="{EE4B6A6D-7E45-4282-90C9-C4A81DB23E01}">
      <dgm:prSet/>
      <dgm:spPr/>
      <dgm:t>
        <a:bodyPr/>
        <a:lstStyle/>
        <a:p>
          <a:endParaRPr lang="en-US" sz="4000">
            <a:latin typeface="+mj-lt"/>
          </a:endParaRPr>
        </a:p>
      </dgm:t>
    </dgm:pt>
    <dgm:pt modelId="{5CC3DCB5-3872-44EA-8AF6-88DF7930632A}">
      <dgm:prSet phldrT="[Text]" custT="1"/>
      <dgm:spPr>
        <a:solidFill>
          <a:schemeClr val="accent1"/>
        </a:solidFill>
      </dgm:spPr>
      <dgm:t>
        <a:bodyPr anchor="t"/>
        <a:lstStyle/>
        <a:p>
          <a:r>
            <a:rPr lang="en-US" sz="3600" dirty="0" smtClean="0">
              <a:solidFill>
                <a:schemeClr val="bg1"/>
              </a:solidFill>
              <a:latin typeface="+mj-lt"/>
            </a:rPr>
            <a:t>Assessee will Approve the Form filed by CA</a:t>
          </a:r>
        </a:p>
        <a:p>
          <a:endParaRPr lang="en-US" sz="3600" dirty="0">
            <a:solidFill>
              <a:schemeClr val="bg1"/>
            </a:solidFill>
            <a:latin typeface="+mj-lt"/>
          </a:endParaRPr>
        </a:p>
      </dgm:t>
    </dgm:pt>
    <dgm:pt modelId="{CD180D2D-D378-4EE8-9FA7-51C80CEE0539}" type="parTrans" cxnId="{F6EB22FA-878D-4BAE-B7D8-652336245F8D}">
      <dgm:prSet/>
      <dgm:spPr/>
      <dgm:t>
        <a:bodyPr/>
        <a:lstStyle/>
        <a:p>
          <a:endParaRPr lang="en-US" sz="4000">
            <a:latin typeface="+mj-lt"/>
          </a:endParaRPr>
        </a:p>
      </dgm:t>
    </dgm:pt>
    <dgm:pt modelId="{1D56B174-3170-439C-8485-D4F59FFF5123}" type="sibTrans" cxnId="{F6EB22FA-878D-4BAE-B7D8-652336245F8D}">
      <dgm:prSet/>
      <dgm:spPr/>
      <dgm:t>
        <a:bodyPr/>
        <a:lstStyle/>
        <a:p>
          <a:endParaRPr lang="en-US" sz="4000">
            <a:latin typeface="+mj-lt"/>
          </a:endParaRPr>
        </a:p>
      </dgm:t>
    </dgm:pt>
    <dgm:pt modelId="{21352CAC-CEC9-4317-A9A7-C1E417197E28}">
      <dgm:prSet phldrT="[Text]" custT="1"/>
      <dgm:spPr>
        <a:solidFill>
          <a:schemeClr val="accent2">
            <a:lumMod val="60000"/>
            <a:lumOff val="40000"/>
          </a:schemeClr>
        </a:solidFill>
      </dgm:spPr>
      <dgm:t>
        <a:bodyPr anchor="t"/>
        <a:lstStyle/>
        <a:p>
          <a:r>
            <a:rPr lang="en-US" sz="3600" dirty="0" smtClean="0">
              <a:solidFill>
                <a:schemeClr val="tx1"/>
              </a:solidFill>
              <a:latin typeface="+mj-lt"/>
            </a:rPr>
            <a:t>CA will upload Tax Audit Report</a:t>
          </a:r>
          <a:endParaRPr lang="en-US" sz="3600" dirty="0">
            <a:latin typeface="+mj-lt"/>
          </a:endParaRPr>
        </a:p>
      </dgm:t>
    </dgm:pt>
    <dgm:pt modelId="{EA15D565-03AF-46D7-91CD-27B035712388}" type="parTrans" cxnId="{4494DA7B-828C-4719-8BE2-E92A17771EA4}">
      <dgm:prSet/>
      <dgm:spPr/>
      <dgm:t>
        <a:bodyPr/>
        <a:lstStyle/>
        <a:p>
          <a:endParaRPr lang="en-US" sz="4000">
            <a:latin typeface="+mj-lt"/>
          </a:endParaRPr>
        </a:p>
      </dgm:t>
    </dgm:pt>
    <dgm:pt modelId="{F2B7F92E-4195-4985-A5E8-D6EF4F641AD5}" type="sibTrans" cxnId="{4494DA7B-828C-4719-8BE2-E92A17771EA4}">
      <dgm:prSet/>
      <dgm:spPr/>
      <dgm:t>
        <a:bodyPr/>
        <a:lstStyle/>
        <a:p>
          <a:endParaRPr lang="en-US" sz="4000">
            <a:latin typeface="+mj-lt"/>
          </a:endParaRPr>
        </a:p>
      </dgm:t>
    </dgm:pt>
    <dgm:pt modelId="{52649087-7DF6-42B1-ADA3-0EC9E36AB36E}" type="pres">
      <dgm:prSet presAssocID="{0880B92C-3ECF-48D8-8C35-A8874E2DDACE}" presName="diagram" presStyleCnt="0">
        <dgm:presLayoutVars>
          <dgm:chMax val="1"/>
          <dgm:dir/>
          <dgm:animLvl val="ctr"/>
          <dgm:resizeHandles val="exact"/>
        </dgm:presLayoutVars>
      </dgm:prSet>
      <dgm:spPr/>
      <dgm:t>
        <a:bodyPr/>
        <a:lstStyle/>
        <a:p>
          <a:endParaRPr lang="en-US"/>
        </a:p>
      </dgm:t>
    </dgm:pt>
    <dgm:pt modelId="{794399FA-A89E-4373-B02D-AB2BDF633934}" type="pres">
      <dgm:prSet presAssocID="{0880B92C-3ECF-48D8-8C35-A8874E2DDACE}" presName="matrix" presStyleCnt="0"/>
      <dgm:spPr/>
    </dgm:pt>
    <dgm:pt modelId="{5A48F704-38B0-430E-A178-F90227BF5790}" type="pres">
      <dgm:prSet presAssocID="{0880B92C-3ECF-48D8-8C35-A8874E2DDACE}" presName="tile1" presStyleLbl="node1" presStyleIdx="0" presStyleCnt="4" custLinFactNeighborY="-2632"/>
      <dgm:spPr/>
      <dgm:t>
        <a:bodyPr/>
        <a:lstStyle/>
        <a:p>
          <a:endParaRPr lang="en-US"/>
        </a:p>
      </dgm:t>
    </dgm:pt>
    <dgm:pt modelId="{BF3CDD2A-6B8C-4AB5-93DD-E21128812484}" type="pres">
      <dgm:prSet presAssocID="{0880B92C-3ECF-48D8-8C35-A8874E2DDACE}" presName="tile1text" presStyleLbl="node1" presStyleIdx="0" presStyleCnt="4">
        <dgm:presLayoutVars>
          <dgm:chMax val="0"/>
          <dgm:chPref val="0"/>
          <dgm:bulletEnabled val="1"/>
        </dgm:presLayoutVars>
      </dgm:prSet>
      <dgm:spPr/>
      <dgm:t>
        <a:bodyPr/>
        <a:lstStyle/>
        <a:p>
          <a:endParaRPr lang="en-US"/>
        </a:p>
      </dgm:t>
    </dgm:pt>
    <dgm:pt modelId="{9109D3D3-567E-4FE1-B800-23347D0EF82F}" type="pres">
      <dgm:prSet presAssocID="{0880B92C-3ECF-48D8-8C35-A8874E2DDACE}" presName="tile2" presStyleLbl="node1" presStyleIdx="1" presStyleCnt="4" custLinFactNeighborX="2500"/>
      <dgm:spPr/>
      <dgm:t>
        <a:bodyPr/>
        <a:lstStyle/>
        <a:p>
          <a:endParaRPr lang="en-US"/>
        </a:p>
      </dgm:t>
    </dgm:pt>
    <dgm:pt modelId="{ECAD271C-D87C-42EA-B465-CCA9017B25ED}" type="pres">
      <dgm:prSet presAssocID="{0880B92C-3ECF-48D8-8C35-A8874E2DDACE}" presName="tile2text" presStyleLbl="node1" presStyleIdx="1" presStyleCnt="4">
        <dgm:presLayoutVars>
          <dgm:chMax val="0"/>
          <dgm:chPref val="0"/>
          <dgm:bulletEnabled val="1"/>
        </dgm:presLayoutVars>
      </dgm:prSet>
      <dgm:spPr/>
      <dgm:t>
        <a:bodyPr/>
        <a:lstStyle/>
        <a:p>
          <a:endParaRPr lang="en-US"/>
        </a:p>
      </dgm:t>
    </dgm:pt>
    <dgm:pt modelId="{B136247C-8391-49AD-932E-6E2CFBA8EBD2}" type="pres">
      <dgm:prSet presAssocID="{0880B92C-3ECF-48D8-8C35-A8874E2DDACE}" presName="tile3" presStyleLbl="node1" presStyleIdx="2" presStyleCnt="4"/>
      <dgm:spPr/>
      <dgm:t>
        <a:bodyPr/>
        <a:lstStyle/>
        <a:p>
          <a:endParaRPr lang="en-US"/>
        </a:p>
      </dgm:t>
    </dgm:pt>
    <dgm:pt modelId="{BDF006F2-260A-4DB2-9D68-88A280443662}" type="pres">
      <dgm:prSet presAssocID="{0880B92C-3ECF-48D8-8C35-A8874E2DDACE}" presName="tile3text" presStyleLbl="node1" presStyleIdx="2" presStyleCnt="4">
        <dgm:presLayoutVars>
          <dgm:chMax val="0"/>
          <dgm:chPref val="0"/>
          <dgm:bulletEnabled val="1"/>
        </dgm:presLayoutVars>
      </dgm:prSet>
      <dgm:spPr/>
      <dgm:t>
        <a:bodyPr/>
        <a:lstStyle/>
        <a:p>
          <a:endParaRPr lang="en-US"/>
        </a:p>
      </dgm:t>
    </dgm:pt>
    <dgm:pt modelId="{ECEE49B0-F21B-4E2A-B2C5-634B43A29DB9}" type="pres">
      <dgm:prSet presAssocID="{0880B92C-3ECF-48D8-8C35-A8874E2DDACE}" presName="tile4" presStyleLbl="node1" presStyleIdx="3" presStyleCnt="4"/>
      <dgm:spPr/>
      <dgm:t>
        <a:bodyPr/>
        <a:lstStyle/>
        <a:p>
          <a:endParaRPr lang="en-US"/>
        </a:p>
      </dgm:t>
    </dgm:pt>
    <dgm:pt modelId="{B1303C06-A88C-4A4D-9C99-2AD2E8C85595}" type="pres">
      <dgm:prSet presAssocID="{0880B92C-3ECF-48D8-8C35-A8874E2DDACE}" presName="tile4text" presStyleLbl="node1" presStyleIdx="3" presStyleCnt="4">
        <dgm:presLayoutVars>
          <dgm:chMax val="0"/>
          <dgm:chPref val="0"/>
          <dgm:bulletEnabled val="1"/>
        </dgm:presLayoutVars>
      </dgm:prSet>
      <dgm:spPr/>
      <dgm:t>
        <a:bodyPr/>
        <a:lstStyle/>
        <a:p>
          <a:endParaRPr lang="en-US"/>
        </a:p>
      </dgm:t>
    </dgm:pt>
    <dgm:pt modelId="{0398B475-6A5A-41E5-8272-EDC3E3B264D6}" type="pres">
      <dgm:prSet presAssocID="{0880B92C-3ECF-48D8-8C35-A8874E2DDACE}" presName="centerTile" presStyleLbl="fgShp" presStyleIdx="0" presStyleCnt="1">
        <dgm:presLayoutVars>
          <dgm:chMax val="0"/>
          <dgm:chPref val="0"/>
        </dgm:presLayoutVars>
      </dgm:prSet>
      <dgm:spPr/>
      <dgm:t>
        <a:bodyPr/>
        <a:lstStyle/>
        <a:p>
          <a:endParaRPr lang="en-US"/>
        </a:p>
      </dgm:t>
    </dgm:pt>
  </dgm:ptLst>
  <dgm:cxnLst>
    <dgm:cxn modelId="{FDC2BB6D-277A-4D4B-B6DA-6C01EC90B04D}" type="presOf" srcId="{A9F03525-E3E6-46A9-9DDB-25A0AF753D77}" destId="{ECAD271C-D87C-42EA-B465-CCA9017B25ED}" srcOrd="1" destOrd="0" presId="urn:microsoft.com/office/officeart/2005/8/layout/matrix1"/>
    <dgm:cxn modelId="{F6EB22FA-878D-4BAE-B7D8-652336245F8D}" srcId="{E760656C-6514-4A73-8A4E-F87065137A5A}" destId="{5CC3DCB5-3872-44EA-8AF6-88DF7930632A}" srcOrd="2" destOrd="0" parTransId="{CD180D2D-D378-4EE8-9FA7-51C80CEE0539}" sibTransId="{1D56B174-3170-439C-8485-D4F59FFF5123}"/>
    <dgm:cxn modelId="{20F5ADBA-AB50-4EA2-B789-565C8E417F34}" type="presOf" srcId="{5CC3DCB5-3872-44EA-8AF6-88DF7930632A}" destId="{B136247C-8391-49AD-932E-6E2CFBA8EBD2}" srcOrd="0" destOrd="0" presId="urn:microsoft.com/office/officeart/2005/8/layout/matrix1"/>
    <dgm:cxn modelId="{3A70904E-09B5-42FF-BFBD-10BD07EB0EE2}" type="presOf" srcId="{5CC3DCB5-3872-44EA-8AF6-88DF7930632A}" destId="{BDF006F2-260A-4DB2-9D68-88A280443662}" srcOrd="1" destOrd="0" presId="urn:microsoft.com/office/officeart/2005/8/layout/matrix1"/>
    <dgm:cxn modelId="{3F94DE7B-5C98-4DE1-B77B-6EA1C39FC666}" type="presOf" srcId="{21352CAC-CEC9-4317-A9A7-C1E417197E28}" destId="{B1303C06-A88C-4A4D-9C99-2AD2E8C85595}" srcOrd="1" destOrd="0" presId="urn:microsoft.com/office/officeart/2005/8/layout/matrix1"/>
    <dgm:cxn modelId="{EE4B6A6D-7E45-4282-90C9-C4A81DB23E01}" srcId="{E760656C-6514-4A73-8A4E-F87065137A5A}" destId="{A9F03525-E3E6-46A9-9DDB-25A0AF753D77}" srcOrd="1" destOrd="0" parTransId="{9AD7CB46-E067-42B0-85D2-1CFA228DFB00}" sibTransId="{88492B5D-9024-482E-BC80-E04201391C8E}"/>
    <dgm:cxn modelId="{115249B4-CD73-4315-945C-722C85DE6B5B}" type="presOf" srcId="{0880B92C-3ECF-48D8-8C35-A8874E2DDACE}" destId="{52649087-7DF6-42B1-ADA3-0EC9E36AB36E}" srcOrd="0" destOrd="0" presId="urn:microsoft.com/office/officeart/2005/8/layout/matrix1"/>
    <dgm:cxn modelId="{AB572586-AD54-40B8-9219-F7A4F32B2F8C}" type="presOf" srcId="{622B271F-E564-4829-8BA2-E162B9C0CAED}" destId="{5A48F704-38B0-430E-A178-F90227BF5790}" srcOrd="0" destOrd="0" presId="urn:microsoft.com/office/officeart/2005/8/layout/matrix1"/>
    <dgm:cxn modelId="{4494DA7B-828C-4719-8BE2-E92A17771EA4}" srcId="{E760656C-6514-4A73-8A4E-F87065137A5A}" destId="{21352CAC-CEC9-4317-A9A7-C1E417197E28}" srcOrd="3" destOrd="0" parTransId="{EA15D565-03AF-46D7-91CD-27B035712388}" sibTransId="{F2B7F92E-4195-4985-A5E8-D6EF4F641AD5}"/>
    <dgm:cxn modelId="{FED5C171-3628-4CD0-84A2-A23000A30FC2}" srcId="{0880B92C-3ECF-48D8-8C35-A8874E2DDACE}" destId="{E760656C-6514-4A73-8A4E-F87065137A5A}" srcOrd="0" destOrd="0" parTransId="{ACA1E0BC-F459-45AB-97A5-17E6288E24FE}" sibTransId="{C5F17AA9-8007-4DED-B267-46EA55306417}"/>
    <dgm:cxn modelId="{F0FD4FAE-A53D-4C7B-80A4-099EA1421114}" type="presOf" srcId="{622B271F-E564-4829-8BA2-E162B9C0CAED}" destId="{BF3CDD2A-6B8C-4AB5-93DD-E21128812484}" srcOrd="1" destOrd="0" presId="urn:microsoft.com/office/officeart/2005/8/layout/matrix1"/>
    <dgm:cxn modelId="{C5E7964F-B723-4EF2-9137-350617E15E70}" type="presOf" srcId="{E760656C-6514-4A73-8A4E-F87065137A5A}" destId="{0398B475-6A5A-41E5-8272-EDC3E3B264D6}" srcOrd="0" destOrd="0" presId="urn:microsoft.com/office/officeart/2005/8/layout/matrix1"/>
    <dgm:cxn modelId="{131E33CF-A8A7-473D-89A9-AB26A53DDCEE}" srcId="{E760656C-6514-4A73-8A4E-F87065137A5A}" destId="{622B271F-E564-4829-8BA2-E162B9C0CAED}" srcOrd="0" destOrd="0" parTransId="{DE4D003A-3C43-4740-A701-20C900DE0512}" sibTransId="{3718F597-64A8-49D5-BE67-6B98CED9229F}"/>
    <dgm:cxn modelId="{58941345-2028-4909-B21D-475407073D44}" type="presOf" srcId="{A9F03525-E3E6-46A9-9DDB-25A0AF753D77}" destId="{9109D3D3-567E-4FE1-B800-23347D0EF82F}" srcOrd="0" destOrd="0" presId="urn:microsoft.com/office/officeart/2005/8/layout/matrix1"/>
    <dgm:cxn modelId="{DE625260-7978-4CE5-B9AA-8E200A1680A4}" type="presOf" srcId="{21352CAC-CEC9-4317-A9A7-C1E417197E28}" destId="{ECEE49B0-F21B-4E2A-B2C5-634B43A29DB9}" srcOrd="0" destOrd="0" presId="urn:microsoft.com/office/officeart/2005/8/layout/matrix1"/>
    <dgm:cxn modelId="{4F4D5D73-5633-4346-8C18-C9E4F81DC125}" type="presParOf" srcId="{52649087-7DF6-42B1-ADA3-0EC9E36AB36E}" destId="{794399FA-A89E-4373-B02D-AB2BDF633934}" srcOrd="0" destOrd="0" presId="urn:microsoft.com/office/officeart/2005/8/layout/matrix1"/>
    <dgm:cxn modelId="{929B130B-563B-4946-9883-9FCC199A0FCF}" type="presParOf" srcId="{794399FA-A89E-4373-B02D-AB2BDF633934}" destId="{5A48F704-38B0-430E-A178-F90227BF5790}" srcOrd="0" destOrd="0" presId="urn:microsoft.com/office/officeart/2005/8/layout/matrix1"/>
    <dgm:cxn modelId="{C55A9018-D7BF-4DBB-97E6-9D16C616B6A4}" type="presParOf" srcId="{794399FA-A89E-4373-B02D-AB2BDF633934}" destId="{BF3CDD2A-6B8C-4AB5-93DD-E21128812484}" srcOrd="1" destOrd="0" presId="urn:microsoft.com/office/officeart/2005/8/layout/matrix1"/>
    <dgm:cxn modelId="{ABCBB68F-DA84-4664-88E4-CFAC9D19FFD9}" type="presParOf" srcId="{794399FA-A89E-4373-B02D-AB2BDF633934}" destId="{9109D3D3-567E-4FE1-B800-23347D0EF82F}" srcOrd="2" destOrd="0" presId="urn:microsoft.com/office/officeart/2005/8/layout/matrix1"/>
    <dgm:cxn modelId="{C3655E2E-D476-4773-BB3E-ED6349EFF465}" type="presParOf" srcId="{794399FA-A89E-4373-B02D-AB2BDF633934}" destId="{ECAD271C-D87C-42EA-B465-CCA9017B25ED}" srcOrd="3" destOrd="0" presId="urn:microsoft.com/office/officeart/2005/8/layout/matrix1"/>
    <dgm:cxn modelId="{2887335D-3900-4941-A97B-62572662F982}" type="presParOf" srcId="{794399FA-A89E-4373-B02D-AB2BDF633934}" destId="{B136247C-8391-49AD-932E-6E2CFBA8EBD2}" srcOrd="4" destOrd="0" presId="urn:microsoft.com/office/officeart/2005/8/layout/matrix1"/>
    <dgm:cxn modelId="{B30C9A9C-554F-4690-9941-3440522EC229}" type="presParOf" srcId="{794399FA-A89E-4373-B02D-AB2BDF633934}" destId="{BDF006F2-260A-4DB2-9D68-88A280443662}" srcOrd="5" destOrd="0" presId="urn:microsoft.com/office/officeart/2005/8/layout/matrix1"/>
    <dgm:cxn modelId="{038F8004-2804-44A5-9705-45B5EC93D8C5}" type="presParOf" srcId="{794399FA-A89E-4373-B02D-AB2BDF633934}" destId="{ECEE49B0-F21B-4E2A-B2C5-634B43A29DB9}" srcOrd="6" destOrd="0" presId="urn:microsoft.com/office/officeart/2005/8/layout/matrix1"/>
    <dgm:cxn modelId="{5856BBAE-0D6C-486A-8849-4A2C3ED159B2}" type="presParOf" srcId="{794399FA-A89E-4373-B02D-AB2BDF633934}" destId="{B1303C06-A88C-4A4D-9C99-2AD2E8C85595}" srcOrd="7" destOrd="0" presId="urn:microsoft.com/office/officeart/2005/8/layout/matrix1"/>
    <dgm:cxn modelId="{7CA1F358-DEC6-4F1A-94E6-95616CDF34F6}" type="presParOf" srcId="{52649087-7DF6-42B1-ADA3-0EC9E36AB36E}" destId="{0398B475-6A5A-41E5-8272-EDC3E3B264D6}" srcOrd="1" destOrd="0" presId="urn:microsoft.com/office/officeart/2005/8/layout/matrix1"/>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6.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5454"/>
          </a:xfrm>
          <a:prstGeom prst="rect">
            <a:avLst/>
          </a:prstGeom>
        </p:spPr>
        <p:txBody>
          <a:bodyPr vert="horz" lIns="92931" tIns="46466" rIns="92931" bIns="46466" rtlCol="0"/>
          <a:lstStyle>
            <a:lvl1pPr algn="l">
              <a:defRPr sz="1200"/>
            </a:lvl1pPr>
          </a:lstStyle>
          <a:p>
            <a:endParaRPr lang="en-US"/>
          </a:p>
        </p:txBody>
      </p:sp>
      <p:sp>
        <p:nvSpPr>
          <p:cNvPr id="3" name="Date Placeholder 2"/>
          <p:cNvSpPr>
            <a:spLocks noGrp="1"/>
          </p:cNvSpPr>
          <p:nvPr>
            <p:ph type="dt" sz="quarter" idx="1"/>
          </p:nvPr>
        </p:nvSpPr>
        <p:spPr>
          <a:xfrm>
            <a:off x="3939466" y="0"/>
            <a:ext cx="3013763" cy="465454"/>
          </a:xfrm>
          <a:prstGeom prst="rect">
            <a:avLst/>
          </a:prstGeom>
        </p:spPr>
        <p:txBody>
          <a:bodyPr vert="horz" lIns="92931" tIns="46466" rIns="92931" bIns="46466" rtlCol="0"/>
          <a:lstStyle>
            <a:lvl1pPr algn="r">
              <a:defRPr sz="1200"/>
            </a:lvl1pPr>
          </a:lstStyle>
          <a:p>
            <a:fld id="{0C3C1B2F-EE37-440C-8E59-EA38D2973A56}" type="datetimeFigureOut">
              <a:rPr lang="en-US" smtClean="0"/>
              <a:pPr/>
              <a:t>9/13/2014</a:t>
            </a:fld>
            <a:endParaRPr lang="en-US"/>
          </a:p>
        </p:txBody>
      </p:sp>
      <p:sp>
        <p:nvSpPr>
          <p:cNvPr id="4" name="Footer Placeholder 3"/>
          <p:cNvSpPr>
            <a:spLocks noGrp="1"/>
          </p:cNvSpPr>
          <p:nvPr>
            <p:ph type="ftr" sz="quarter" idx="2"/>
          </p:nvPr>
        </p:nvSpPr>
        <p:spPr>
          <a:xfrm>
            <a:off x="0" y="8842030"/>
            <a:ext cx="3013763" cy="465454"/>
          </a:xfrm>
          <a:prstGeom prst="rect">
            <a:avLst/>
          </a:prstGeom>
        </p:spPr>
        <p:txBody>
          <a:bodyPr vert="horz" lIns="92931" tIns="46466" rIns="92931" bIns="46466" rtlCol="0" anchor="b"/>
          <a:lstStyle>
            <a:lvl1pPr algn="l">
              <a:defRPr sz="1200"/>
            </a:lvl1pPr>
          </a:lstStyle>
          <a:p>
            <a:endParaRPr lang="en-US"/>
          </a:p>
        </p:txBody>
      </p:sp>
      <p:sp>
        <p:nvSpPr>
          <p:cNvPr id="5" name="Slide Number Placeholder 4"/>
          <p:cNvSpPr>
            <a:spLocks noGrp="1"/>
          </p:cNvSpPr>
          <p:nvPr>
            <p:ph type="sldNum" sz="quarter" idx="3"/>
          </p:nvPr>
        </p:nvSpPr>
        <p:spPr>
          <a:xfrm>
            <a:off x="3939466" y="8842030"/>
            <a:ext cx="3013763" cy="465454"/>
          </a:xfrm>
          <a:prstGeom prst="rect">
            <a:avLst/>
          </a:prstGeom>
        </p:spPr>
        <p:txBody>
          <a:bodyPr vert="horz" lIns="92931" tIns="46466" rIns="92931" bIns="46466" rtlCol="0" anchor="b"/>
          <a:lstStyle>
            <a:lvl1pPr algn="r">
              <a:defRPr sz="1200"/>
            </a:lvl1pPr>
          </a:lstStyle>
          <a:p>
            <a:fld id="{57EFCE12-B6CD-427A-92BD-632180E054F3}" type="slidenum">
              <a:rPr lang="en-US" smtClean="0"/>
              <a:pPr/>
              <a:t>‹#›</a:t>
            </a:fld>
            <a:endParaRPr lang="en-US"/>
          </a:p>
        </p:txBody>
      </p:sp>
    </p:spTree>
    <p:extLst>
      <p:ext uri="{BB962C8B-B14F-4D97-AF65-F5344CB8AC3E}">
        <p14:creationId xmlns="" xmlns:p14="http://schemas.microsoft.com/office/powerpoint/2010/main" val="28236088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5454"/>
          </a:xfrm>
          <a:prstGeom prst="rect">
            <a:avLst/>
          </a:prstGeom>
        </p:spPr>
        <p:txBody>
          <a:bodyPr vert="horz" lIns="92931" tIns="46466" rIns="92931" bIns="46466" rtlCol="0"/>
          <a:lstStyle>
            <a:lvl1pPr algn="l">
              <a:defRPr sz="1200"/>
            </a:lvl1pPr>
          </a:lstStyle>
          <a:p>
            <a:endParaRPr lang="en-US"/>
          </a:p>
        </p:txBody>
      </p:sp>
      <p:sp>
        <p:nvSpPr>
          <p:cNvPr id="3" name="Date Placeholder 2"/>
          <p:cNvSpPr>
            <a:spLocks noGrp="1"/>
          </p:cNvSpPr>
          <p:nvPr>
            <p:ph type="dt" idx="1"/>
          </p:nvPr>
        </p:nvSpPr>
        <p:spPr>
          <a:xfrm>
            <a:off x="3939466" y="0"/>
            <a:ext cx="3013763" cy="465454"/>
          </a:xfrm>
          <a:prstGeom prst="rect">
            <a:avLst/>
          </a:prstGeom>
        </p:spPr>
        <p:txBody>
          <a:bodyPr vert="horz" lIns="92931" tIns="46466" rIns="92931" bIns="46466" rtlCol="0"/>
          <a:lstStyle>
            <a:lvl1pPr algn="r">
              <a:defRPr sz="1200"/>
            </a:lvl1pPr>
          </a:lstStyle>
          <a:p>
            <a:fld id="{77997088-D8F4-4BF9-8FBD-63DC599AD1BE}" type="datetimeFigureOut">
              <a:rPr lang="en-US" smtClean="0"/>
              <a:pPr/>
              <a:t>9/13/2014</a:t>
            </a:fld>
            <a:endParaRPr lang="en-US"/>
          </a:p>
        </p:txBody>
      </p:sp>
      <p:sp>
        <p:nvSpPr>
          <p:cNvPr id="4" name="Slide Image Placeholder 3"/>
          <p:cNvSpPr>
            <a:spLocks noGrp="1" noRot="1" noChangeAspect="1"/>
          </p:cNvSpPr>
          <p:nvPr>
            <p:ph type="sldImg" idx="2"/>
          </p:nvPr>
        </p:nvSpPr>
        <p:spPr>
          <a:xfrm>
            <a:off x="1150938" y="698500"/>
            <a:ext cx="4652962" cy="3490913"/>
          </a:xfrm>
          <a:prstGeom prst="rect">
            <a:avLst/>
          </a:prstGeom>
          <a:noFill/>
          <a:ln w="12700">
            <a:solidFill>
              <a:prstClr val="black"/>
            </a:solidFill>
          </a:ln>
        </p:spPr>
        <p:txBody>
          <a:bodyPr vert="horz" lIns="92931" tIns="46466" rIns="92931" bIns="46466" rtlCol="0" anchor="ctr"/>
          <a:lstStyle/>
          <a:p>
            <a:endParaRPr lang="en-US"/>
          </a:p>
        </p:txBody>
      </p:sp>
      <p:sp>
        <p:nvSpPr>
          <p:cNvPr id="5" name="Notes Placeholder 4"/>
          <p:cNvSpPr>
            <a:spLocks noGrp="1"/>
          </p:cNvSpPr>
          <p:nvPr>
            <p:ph type="body" sz="quarter" idx="3"/>
          </p:nvPr>
        </p:nvSpPr>
        <p:spPr>
          <a:xfrm>
            <a:off x="695484" y="4421823"/>
            <a:ext cx="5563870" cy="4189095"/>
          </a:xfrm>
          <a:prstGeom prst="rect">
            <a:avLst/>
          </a:prstGeom>
        </p:spPr>
        <p:txBody>
          <a:bodyPr vert="horz" lIns="92931" tIns="46466" rIns="92931" bIns="46466"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30"/>
            <a:ext cx="3013763" cy="465454"/>
          </a:xfrm>
          <a:prstGeom prst="rect">
            <a:avLst/>
          </a:prstGeom>
        </p:spPr>
        <p:txBody>
          <a:bodyPr vert="horz" lIns="92931" tIns="46466" rIns="92931" bIns="46466" rtlCol="0" anchor="b"/>
          <a:lstStyle>
            <a:lvl1pPr algn="l">
              <a:defRPr sz="1200"/>
            </a:lvl1pPr>
          </a:lstStyle>
          <a:p>
            <a:endParaRPr lang="en-US"/>
          </a:p>
        </p:txBody>
      </p:sp>
      <p:sp>
        <p:nvSpPr>
          <p:cNvPr id="7" name="Slide Number Placeholder 6"/>
          <p:cNvSpPr>
            <a:spLocks noGrp="1"/>
          </p:cNvSpPr>
          <p:nvPr>
            <p:ph type="sldNum" sz="quarter" idx="5"/>
          </p:nvPr>
        </p:nvSpPr>
        <p:spPr>
          <a:xfrm>
            <a:off x="3939466" y="8842030"/>
            <a:ext cx="3013763" cy="465454"/>
          </a:xfrm>
          <a:prstGeom prst="rect">
            <a:avLst/>
          </a:prstGeom>
        </p:spPr>
        <p:txBody>
          <a:bodyPr vert="horz" lIns="92931" tIns="46466" rIns="92931" bIns="46466" rtlCol="0" anchor="b"/>
          <a:lstStyle>
            <a:lvl1pPr algn="r">
              <a:defRPr sz="1200"/>
            </a:lvl1pPr>
          </a:lstStyle>
          <a:p>
            <a:fld id="{E039AC43-44D0-44D1-8817-3067AC6752E0}" type="slidenum">
              <a:rPr lang="en-US" smtClean="0"/>
              <a:pPr/>
              <a:t>‹#›</a:t>
            </a:fld>
            <a:endParaRPr lang="en-US"/>
          </a:p>
        </p:txBody>
      </p:sp>
    </p:spTree>
    <p:extLst>
      <p:ext uri="{BB962C8B-B14F-4D97-AF65-F5344CB8AC3E}">
        <p14:creationId xmlns="" xmlns:p14="http://schemas.microsoft.com/office/powerpoint/2010/main" val="9435696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7"/>
          <p:cNvSpPr>
            <a:spLocks noGrp="1" noChangeArrowheads="1"/>
          </p:cNvSpPr>
          <p:nvPr>
            <p:ph type="sldNum" sz="quarter" idx="5"/>
          </p:nvPr>
        </p:nvSpPr>
        <p:spPr>
          <a:noFill/>
        </p:spPr>
        <p:txBody>
          <a:bodyPr/>
          <a:lstStyle/>
          <a:p>
            <a:fld id="{5EE3CBE0-7A2B-4FFF-876A-308C66C58A18}" type="slidenum">
              <a:rPr lang="en-US" smtClean="0"/>
              <a:pPr/>
              <a:t>1</a:t>
            </a:fld>
            <a:endParaRPr lang="en-US" smtClean="0"/>
          </a:p>
        </p:txBody>
      </p:sp>
      <p:sp>
        <p:nvSpPr>
          <p:cNvPr id="189443" name="Rectangle 2"/>
          <p:cNvSpPr>
            <a:spLocks noGrp="1" noRot="1" noChangeAspect="1" noChangeArrowheads="1" noTextEdit="1"/>
          </p:cNvSpPr>
          <p:nvPr>
            <p:ph type="sldImg"/>
          </p:nvPr>
        </p:nvSpPr>
        <p:spPr>
          <a:ln/>
        </p:spPr>
      </p:sp>
      <p:sp>
        <p:nvSpPr>
          <p:cNvPr id="189444" name="Rectangle 3"/>
          <p:cNvSpPr>
            <a:spLocks noGrp="1" noChangeArrowheads="1"/>
          </p:cNvSpPr>
          <p:nvPr>
            <p:ph type="body" idx="1"/>
          </p:nvPr>
        </p:nvSpPr>
        <p:spPr>
          <a:noFill/>
          <a:ln/>
        </p:spPr>
        <p:txBody>
          <a:bodyPr/>
          <a:lstStyle/>
          <a:p>
            <a:endParaRPr lang="en-AU"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5"/>
          </p:nvPr>
        </p:nvSpPr>
        <p:spPr>
          <a:noFill/>
        </p:spPr>
        <p:txBody>
          <a:bodyPr/>
          <a:lstStyle/>
          <a:p>
            <a:fld id="{692266AC-40D5-4F86-98B2-F4A874505AC1}" type="slidenum">
              <a:rPr lang="en-US" smtClean="0"/>
              <a:pPr/>
              <a:t>68</a:t>
            </a:fld>
            <a:endParaRPr lang="en-US" smtClean="0"/>
          </a:p>
        </p:txBody>
      </p:sp>
      <p:sp>
        <p:nvSpPr>
          <p:cNvPr id="231427" name="Rectangle 2"/>
          <p:cNvSpPr>
            <a:spLocks noGrp="1" noRot="1" noChangeAspect="1" noChangeArrowheads="1" noTextEdit="1"/>
          </p:cNvSpPr>
          <p:nvPr>
            <p:ph type="sldImg"/>
          </p:nvPr>
        </p:nvSpPr>
        <p:spPr>
          <a:ln/>
        </p:spPr>
      </p:sp>
      <p:sp>
        <p:nvSpPr>
          <p:cNvPr id="231428"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7"/>
          <p:cNvSpPr>
            <a:spLocks noGrp="1" noChangeArrowheads="1"/>
          </p:cNvSpPr>
          <p:nvPr>
            <p:ph type="sldNum" sz="quarter" idx="5"/>
          </p:nvPr>
        </p:nvSpPr>
        <p:spPr>
          <a:noFill/>
        </p:spPr>
        <p:txBody>
          <a:bodyPr/>
          <a:lstStyle/>
          <a:p>
            <a:fld id="{F6EB40C4-5E67-48D0-8C16-FEF3C33AAB62}" type="slidenum">
              <a:rPr lang="en-US" smtClean="0"/>
              <a:pPr/>
              <a:t>70</a:t>
            </a:fld>
            <a:endParaRPr lang="en-US" smtClean="0"/>
          </a:p>
        </p:txBody>
      </p:sp>
      <p:sp>
        <p:nvSpPr>
          <p:cNvPr id="233475" name="Rectangle 2"/>
          <p:cNvSpPr>
            <a:spLocks noGrp="1" noRot="1" noChangeAspect="1" noChangeArrowheads="1" noTextEdit="1"/>
          </p:cNvSpPr>
          <p:nvPr>
            <p:ph type="sldImg"/>
          </p:nvPr>
        </p:nvSpPr>
        <p:spPr>
          <a:ln/>
        </p:spPr>
      </p:sp>
      <p:sp>
        <p:nvSpPr>
          <p:cNvPr id="233476" name="Rectangle 3"/>
          <p:cNvSpPr>
            <a:spLocks noGrp="1" noChangeArrowheads="1"/>
          </p:cNvSpPr>
          <p:nvPr>
            <p:ph type="body" idx="1"/>
          </p:nvPr>
        </p:nvSpPr>
        <p:spPr>
          <a:noFill/>
          <a:ln/>
        </p:spPr>
        <p:txBody>
          <a:bodyPr/>
          <a:lstStyle/>
          <a:p>
            <a:endParaRPr lang="en-AU"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7"/>
          <p:cNvSpPr>
            <a:spLocks noGrp="1" noChangeArrowheads="1"/>
          </p:cNvSpPr>
          <p:nvPr>
            <p:ph type="sldNum" sz="quarter" idx="5"/>
          </p:nvPr>
        </p:nvSpPr>
        <p:spPr>
          <a:noFill/>
        </p:spPr>
        <p:txBody>
          <a:bodyPr/>
          <a:lstStyle/>
          <a:p>
            <a:fld id="{D1D4C09B-7A53-44F2-A8EC-FD2B25BC8F4A}" type="slidenum">
              <a:rPr lang="en-US" smtClean="0"/>
              <a:pPr/>
              <a:t>73</a:t>
            </a:fld>
            <a:endParaRPr lang="en-US" smtClean="0"/>
          </a:p>
        </p:txBody>
      </p:sp>
      <p:sp>
        <p:nvSpPr>
          <p:cNvPr id="236547" name="Rectangle 2"/>
          <p:cNvSpPr>
            <a:spLocks noGrp="1" noRot="1" noChangeAspect="1" noChangeArrowheads="1" noTextEdit="1"/>
          </p:cNvSpPr>
          <p:nvPr>
            <p:ph type="sldImg"/>
          </p:nvPr>
        </p:nvSpPr>
        <p:spPr>
          <a:ln/>
        </p:spPr>
      </p:sp>
      <p:sp>
        <p:nvSpPr>
          <p:cNvPr id="236548"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7"/>
          <p:cNvSpPr>
            <a:spLocks noGrp="1" noChangeArrowheads="1"/>
          </p:cNvSpPr>
          <p:nvPr>
            <p:ph type="sldNum" sz="quarter" idx="5"/>
          </p:nvPr>
        </p:nvSpPr>
        <p:spPr>
          <a:noFill/>
        </p:spPr>
        <p:txBody>
          <a:bodyPr/>
          <a:lstStyle/>
          <a:p>
            <a:fld id="{D1D4C09B-7A53-44F2-A8EC-FD2B25BC8F4A}" type="slidenum">
              <a:rPr lang="en-US" smtClean="0"/>
              <a:pPr/>
              <a:t>74</a:t>
            </a:fld>
            <a:endParaRPr lang="en-US" smtClean="0"/>
          </a:p>
        </p:txBody>
      </p:sp>
      <p:sp>
        <p:nvSpPr>
          <p:cNvPr id="236547" name="Rectangle 2"/>
          <p:cNvSpPr>
            <a:spLocks noGrp="1" noRot="1" noChangeAspect="1" noChangeArrowheads="1" noTextEdit="1"/>
          </p:cNvSpPr>
          <p:nvPr>
            <p:ph type="sldImg"/>
          </p:nvPr>
        </p:nvSpPr>
        <p:spPr>
          <a:ln/>
        </p:spPr>
      </p:sp>
      <p:sp>
        <p:nvSpPr>
          <p:cNvPr id="236548"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7"/>
          <p:cNvSpPr>
            <a:spLocks noGrp="1" noChangeArrowheads="1"/>
          </p:cNvSpPr>
          <p:nvPr>
            <p:ph type="sldNum" sz="quarter" idx="5"/>
          </p:nvPr>
        </p:nvSpPr>
        <p:spPr>
          <a:noFill/>
        </p:spPr>
        <p:txBody>
          <a:bodyPr/>
          <a:lstStyle/>
          <a:p>
            <a:fld id="{B89CA72A-F22C-4A5D-9FA6-122B9AD22D52}" type="slidenum">
              <a:rPr lang="en-US" smtClean="0"/>
              <a:pPr/>
              <a:t>76</a:t>
            </a:fld>
            <a:endParaRPr lang="en-US" smtClean="0"/>
          </a:p>
        </p:txBody>
      </p:sp>
      <p:sp>
        <p:nvSpPr>
          <p:cNvPr id="241667" name="Rectangle 2"/>
          <p:cNvSpPr>
            <a:spLocks noGrp="1" noRot="1" noChangeAspect="1" noChangeArrowheads="1" noTextEdit="1"/>
          </p:cNvSpPr>
          <p:nvPr>
            <p:ph type="sldImg"/>
          </p:nvPr>
        </p:nvSpPr>
        <p:spPr>
          <a:solidFill>
            <a:srgbClr val="FFFFFF"/>
          </a:solidFill>
          <a:ln/>
        </p:spPr>
      </p:sp>
      <p:sp>
        <p:nvSpPr>
          <p:cNvPr id="241668" name="Rectangle 3"/>
          <p:cNvSpPr>
            <a:spLocks noGrp="1" noChangeArrowheads="1"/>
          </p:cNvSpPr>
          <p:nvPr>
            <p:ph type="body" idx="1"/>
          </p:nvPr>
        </p:nvSpPr>
        <p:spPr>
          <a:solidFill>
            <a:srgbClr val="FFFFFF"/>
          </a:solidFill>
          <a:ln>
            <a:solidFill>
              <a:srgbClr val="000000"/>
            </a:solidFill>
          </a:ln>
        </p:spPr>
        <p:txBody>
          <a:bodyPr lIns="92912" tIns="46456" rIns="92912" bIns="46456"/>
          <a:lstStyle/>
          <a:p>
            <a:endParaRPr lang="en-AU"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7"/>
          <p:cNvSpPr>
            <a:spLocks noGrp="1" noChangeArrowheads="1"/>
          </p:cNvSpPr>
          <p:nvPr>
            <p:ph type="sldNum" sz="quarter" idx="5"/>
          </p:nvPr>
        </p:nvSpPr>
        <p:spPr>
          <a:noFill/>
        </p:spPr>
        <p:txBody>
          <a:bodyPr/>
          <a:lstStyle/>
          <a:p>
            <a:fld id="{8CFD1195-6631-48A0-9506-16F89CD8CAB8}" type="slidenum">
              <a:rPr lang="en-US" smtClean="0"/>
              <a:pPr/>
              <a:t>77</a:t>
            </a:fld>
            <a:endParaRPr lang="en-US" smtClean="0"/>
          </a:p>
        </p:txBody>
      </p:sp>
      <p:sp>
        <p:nvSpPr>
          <p:cNvPr id="242691" name="Rectangle 2"/>
          <p:cNvSpPr>
            <a:spLocks noGrp="1" noRot="1" noChangeAspect="1" noChangeArrowheads="1" noTextEdit="1"/>
          </p:cNvSpPr>
          <p:nvPr>
            <p:ph type="sldImg"/>
          </p:nvPr>
        </p:nvSpPr>
        <p:spPr>
          <a:solidFill>
            <a:srgbClr val="FFFFFF"/>
          </a:solidFill>
          <a:ln/>
        </p:spPr>
      </p:sp>
      <p:sp>
        <p:nvSpPr>
          <p:cNvPr id="242692" name="Rectangle 3"/>
          <p:cNvSpPr>
            <a:spLocks noGrp="1" noChangeArrowheads="1"/>
          </p:cNvSpPr>
          <p:nvPr>
            <p:ph type="body" idx="1"/>
          </p:nvPr>
        </p:nvSpPr>
        <p:spPr>
          <a:solidFill>
            <a:srgbClr val="FFFFFF"/>
          </a:solidFill>
          <a:ln>
            <a:solidFill>
              <a:srgbClr val="000000"/>
            </a:solidFill>
          </a:ln>
        </p:spPr>
        <p:txBody>
          <a:bodyPr lIns="92912" tIns="46456" rIns="92912" bIns="46456"/>
          <a:lstStyle/>
          <a:p>
            <a:endParaRPr lang="en-AU"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7"/>
          <p:cNvSpPr>
            <a:spLocks noGrp="1" noChangeArrowheads="1"/>
          </p:cNvSpPr>
          <p:nvPr>
            <p:ph type="sldNum" sz="quarter" idx="5"/>
          </p:nvPr>
        </p:nvSpPr>
        <p:spPr>
          <a:noFill/>
        </p:spPr>
        <p:txBody>
          <a:bodyPr/>
          <a:lstStyle/>
          <a:p>
            <a:fld id="{B54FDCCC-D55F-4737-A71D-672848FA8464}" type="slidenum">
              <a:rPr lang="en-US" smtClean="0"/>
              <a:pPr/>
              <a:t>78</a:t>
            </a:fld>
            <a:endParaRPr lang="en-US" smtClean="0"/>
          </a:p>
        </p:txBody>
      </p:sp>
      <p:sp>
        <p:nvSpPr>
          <p:cNvPr id="259075" name="Rectangle 2"/>
          <p:cNvSpPr>
            <a:spLocks noGrp="1" noRot="1" noChangeAspect="1" noChangeArrowheads="1" noTextEdit="1"/>
          </p:cNvSpPr>
          <p:nvPr>
            <p:ph type="sldImg"/>
          </p:nvPr>
        </p:nvSpPr>
        <p:spPr>
          <a:ln/>
        </p:spPr>
      </p:sp>
      <p:sp>
        <p:nvSpPr>
          <p:cNvPr id="259076"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7"/>
          <p:cNvSpPr>
            <a:spLocks noGrp="1" noChangeArrowheads="1"/>
          </p:cNvSpPr>
          <p:nvPr>
            <p:ph type="sldNum" sz="quarter" idx="5"/>
          </p:nvPr>
        </p:nvSpPr>
        <p:spPr>
          <a:noFill/>
        </p:spPr>
        <p:txBody>
          <a:bodyPr/>
          <a:lstStyle/>
          <a:p>
            <a:fld id="{E4330F56-27AD-4777-8F19-99476C0CC368}" type="slidenum">
              <a:rPr lang="en-US" smtClean="0"/>
              <a:pPr/>
              <a:t>79</a:t>
            </a:fld>
            <a:endParaRPr lang="en-US" smtClean="0"/>
          </a:p>
        </p:txBody>
      </p:sp>
      <p:sp>
        <p:nvSpPr>
          <p:cNvPr id="260099" name="Rectangle 2"/>
          <p:cNvSpPr>
            <a:spLocks noGrp="1" noRot="1" noChangeAspect="1" noChangeArrowheads="1" noTextEdit="1"/>
          </p:cNvSpPr>
          <p:nvPr>
            <p:ph type="sldImg"/>
          </p:nvPr>
        </p:nvSpPr>
        <p:spPr>
          <a:ln/>
        </p:spPr>
      </p:sp>
      <p:sp>
        <p:nvSpPr>
          <p:cNvPr id="260100"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7"/>
          <p:cNvSpPr>
            <a:spLocks noGrp="1" noChangeArrowheads="1"/>
          </p:cNvSpPr>
          <p:nvPr>
            <p:ph type="sldNum" sz="quarter" idx="5"/>
          </p:nvPr>
        </p:nvSpPr>
        <p:spPr>
          <a:noFill/>
        </p:spPr>
        <p:txBody>
          <a:bodyPr/>
          <a:lstStyle/>
          <a:p>
            <a:fld id="{D09D15C6-D485-4557-86D7-648A7A9A7BE1}" type="slidenum">
              <a:rPr lang="en-US" smtClean="0"/>
              <a:pPr/>
              <a:t>81</a:t>
            </a:fld>
            <a:endParaRPr lang="en-US" smtClean="0"/>
          </a:p>
        </p:txBody>
      </p:sp>
      <p:sp>
        <p:nvSpPr>
          <p:cNvPr id="262147" name="Rectangle 2"/>
          <p:cNvSpPr>
            <a:spLocks noGrp="1" noRot="1" noChangeAspect="1" noChangeArrowheads="1" noTextEdit="1"/>
          </p:cNvSpPr>
          <p:nvPr>
            <p:ph type="sldImg"/>
          </p:nvPr>
        </p:nvSpPr>
        <p:spPr>
          <a:ln/>
        </p:spPr>
      </p:sp>
      <p:sp>
        <p:nvSpPr>
          <p:cNvPr id="262148"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7"/>
          <p:cNvSpPr>
            <a:spLocks noGrp="1" noChangeArrowheads="1"/>
          </p:cNvSpPr>
          <p:nvPr>
            <p:ph type="sldNum" sz="quarter" idx="5"/>
          </p:nvPr>
        </p:nvSpPr>
        <p:spPr>
          <a:noFill/>
        </p:spPr>
        <p:txBody>
          <a:bodyPr/>
          <a:lstStyle/>
          <a:p>
            <a:fld id="{670045FA-9828-4490-8140-FC6583453F72}" type="slidenum">
              <a:rPr lang="en-US" smtClean="0"/>
              <a:pPr/>
              <a:t>82</a:t>
            </a:fld>
            <a:endParaRPr lang="en-US" smtClean="0"/>
          </a:p>
        </p:txBody>
      </p:sp>
      <p:sp>
        <p:nvSpPr>
          <p:cNvPr id="263171" name="Rectangle 2"/>
          <p:cNvSpPr>
            <a:spLocks noGrp="1" noRot="1" noChangeAspect="1" noChangeArrowheads="1" noTextEdit="1"/>
          </p:cNvSpPr>
          <p:nvPr>
            <p:ph type="sldImg"/>
          </p:nvPr>
        </p:nvSpPr>
        <p:spPr>
          <a:ln/>
        </p:spPr>
      </p:sp>
      <p:sp>
        <p:nvSpPr>
          <p:cNvPr id="263172"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7"/>
          <p:cNvSpPr>
            <a:spLocks noGrp="1" noChangeArrowheads="1"/>
          </p:cNvSpPr>
          <p:nvPr>
            <p:ph type="sldNum" sz="quarter" idx="5"/>
          </p:nvPr>
        </p:nvSpPr>
        <p:spPr>
          <a:noFill/>
        </p:spPr>
        <p:txBody>
          <a:bodyPr/>
          <a:lstStyle/>
          <a:p>
            <a:fld id="{EF833055-CE16-4578-AF89-5876FD9EF78A}" type="slidenum">
              <a:rPr lang="en-US" smtClean="0"/>
              <a:pPr/>
              <a:t>3</a:t>
            </a:fld>
            <a:endParaRPr lang="en-US" smtClean="0"/>
          </a:p>
        </p:txBody>
      </p:sp>
      <p:sp>
        <p:nvSpPr>
          <p:cNvPr id="190467" name="Rectangle 2"/>
          <p:cNvSpPr>
            <a:spLocks noGrp="1" noRot="1" noChangeAspect="1" noChangeArrowheads="1" noTextEdit="1"/>
          </p:cNvSpPr>
          <p:nvPr>
            <p:ph type="sldImg"/>
          </p:nvPr>
        </p:nvSpPr>
        <p:spPr>
          <a:ln/>
        </p:spPr>
      </p:sp>
      <p:sp>
        <p:nvSpPr>
          <p:cNvPr id="190468"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7"/>
          <p:cNvSpPr>
            <a:spLocks noGrp="1" noChangeArrowheads="1"/>
          </p:cNvSpPr>
          <p:nvPr>
            <p:ph type="sldNum" sz="quarter" idx="5"/>
          </p:nvPr>
        </p:nvSpPr>
        <p:spPr>
          <a:noFill/>
        </p:spPr>
        <p:txBody>
          <a:bodyPr/>
          <a:lstStyle/>
          <a:p>
            <a:fld id="{670045FA-9828-4490-8140-FC6583453F72}" type="slidenum">
              <a:rPr lang="en-US" smtClean="0"/>
              <a:pPr/>
              <a:t>83</a:t>
            </a:fld>
            <a:endParaRPr lang="en-US" smtClean="0"/>
          </a:p>
        </p:txBody>
      </p:sp>
      <p:sp>
        <p:nvSpPr>
          <p:cNvPr id="263171" name="Rectangle 2"/>
          <p:cNvSpPr>
            <a:spLocks noGrp="1" noRot="1" noChangeAspect="1" noChangeArrowheads="1" noTextEdit="1"/>
          </p:cNvSpPr>
          <p:nvPr>
            <p:ph type="sldImg"/>
          </p:nvPr>
        </p:nvSpPr>
        <p:spPr>
          <a:ln/>
        </p:spPr>
      </p:sp>
      <p:sp>
        <p:nvSpPr>
          <p:cNvPr id="263172"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7"/>
          <p:cNvSpPr>
            <a:spLocks noGrp="1" noChangeArrowheads="1"/>
          </p:cNvSpPr>
          <p:nvPr>
            <p:ph type="sldNum" sz="quarter" idx="5"/>
          </p:nvPr>
        </p:nvSpPr>
        <p:spPr>
          <a:noFill/>
        </p:spPr>
        <p:txBody>
          <a:bodyPr/>
          <a:lstStyle/>
          <a:p>
            <a:fld id="{D7952294-7A6D-495A-BF65-7CBD75345D55}" type="slidenum">
              <a:rPr lang="en-US" smtClean="0"/>
              <a:pPr/>
              <a:t>87</a:t>
            </a:fld>
            <a:endParaRPr lang="en-US" smtClean="0"/>
          </a:p>
        </p:txBody>
      </p:sp>
      <p:sp>
        <p:nvSpPr>
          <p:cNvPr id="268291" name="Rectangle 2"/>
          <p:cNvSpPr>
            <a:spLocks noGrp="1" noRot="1" noChangeAspect="1" noChangeArrowheads="1" noTextEdit="1"/>
          </p:cNvSpPr>
          <p:nvPr>
            <p:ph type="sldImg"/>
          </p:nvPr>
        </p:nvSpPr>
        <p:spPr>
          <a:ln/>
        </p:spPr>
      </p:sp>
      <p:sp>
        <p:nvSpPr>
          <p:cNvPr id="268292"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7"/>
          <p:cNvSpPr>
            <a:spLocks noGrp="1" noChangeArrowheads="1"/>
          </p:cNvSpPr>
          <p:nvPr>
            <p:ph type="sldNum" sz="quarter" idx="5"/>
          </p:nvPr>
        </p:nvSpPr>
        <p:spPr>
          <a:noFill/>
        </p:spPr>
        <p:txBody>
          <a:bodyPr/>
          <a:lstStyle/>
          <a:p>
            <a:fld id="{D7952294-7A6D-495A-BF65-7CBD75345D55}" type="slidenum">
              <a:rPr lang="en-US" smtClean="0"/>
              <a:pPr/>
              <a:t>88</a:t>
            </a:fld>
            <a:endParaRPr lang="en-US" smtClean="0"/>
          </a:p>
        </p:txBody>
      </p:sp>
      <p:sp>
        <p:nvSpPr>
          <p:cNvPr id="268291" name="Rectangle 2"/>
          <p:cNvSpPr>
            <a:spLocks noGrp="1" noRot="1" noChangeAspect="1" noChangeArrowheads="1" noTextEdit="1"/>
          </p:cNvSpPr>
          <p:nvPr>
            <p:ph type="sldImg"/>
          </p:nvPr>
        </p:nvSpPr>
        <p:spPr>
          <a:ln/>
        </p:spPr>
      </p:sp>
      <p:sp>
        <p:nvSpPr>
          <p:cNvPr id="268292"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7"/>
          <p:cNvSpPr>
            <a:spLocks noGrp="1" noChangeArrowheads="1"/>
          </p:cNvSpPr>
          <p:nvPr>
            <p:ph type="sldNum" sz="quarter" idx="5"/>
          </p:nvPr>
        </p:nvSpPr>
        <p:spPr>
          <a:noFill/>
        </p:spPr>
        <p:txBody>
          <a:bodyPr/>
          <a:lstStyle/>
          <a:p>
            <a:fld id="{D7952294-7A6D-495A-BF65-7CBD75345D55}" type="slidenum">
              <a:rPr lang="en-US" smtClean="0"/>
              <a:pPr/>
              <a:t>89</a:t>
            </a:fld>
            <a:endParaRPr lang="en-US" smtClean="0"/>
          </a:p>
        </p:txBody>
      </p:sp>
      <p:sp>
        <p:nvSpPr>
          <p:cNvPr id="268291" name="Rectangle 2"/>
          <p:cNvSpPr>
            <a:spLocks noGrp="1" noRot="1" noChangeAspect="1" noChangeArrowheads="1" noTextEdit="1"/>
          </p:cNvSpPr>
          <p:nvPr>
            <p:ph type="sldImg"/>
          </p:nvPr>
        </p:nvSpPr>
        <p:spPr>
          <a:ln/>
        </p:spPr>
      </p:sp>
      <p:sp>
        <p:nvSpPr>
          <p:cNvPr id="268292"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7"/>
          <p:cNvSpPr>
            <a:spLocks noGrp="1" noChangeArrowheads="1"/>
          </p:cNvSpPr>
          <p:nvPr>
            <p:ph type="sldNum" sz="quarter" idx="5"/>
          </p:nvPr>
        </p:nvSpPr>
        <p:spPr>
          <a:noFill/>
        </p:spPr>
        <p:txBody>
          <a:bodyPr/>
          <a:lstStyle/>
          <a:p>
            <a:fld id="{D7952294-7A6D-495A-BF65-7CBD75345D55}" type="slidenum">
              <a:rPr lang="en-US" smtClean="0"/>
              <a:pPr/>
              <a:t>90</a:t>
            </a:fld>
            <a:endParaRPr lang="en-US" smtClean="0"/>
          </a:p>
        </p:txBody>
      </p:sp>
      <p:sp>
        <p:nvSpPr>
          <p:cNvPr id="268291" name="Rectangle 2"/>
          <p:cNvSpPr>
            <a:spLocks noGrp="1" noRot="1" noChangeAspect="1" noChangeArrowheads="1" noTextEdit="1"/>
          </p:cNvSpPr>
          <p:nvPr>
            <p:ph type="sldImg"/>
          </p:nvPr>
        </p:nvSpPr>
        <p:spPr>
          <a:ln/>
        </p:spPr>
      </p:sp>
      <p:sp>
        <p:nvSpPr>
          <p:cNvPr id="268292"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a:spLocks noGrp="1" noChangeArrowheads="1"/>
          </p:cNvSpPr>
          <p:nvPr>
            <p:ph type="sldNum" sz="quarter" idx="5"/>
          </p:nvPr>
        </p:nvSpPr>
        <p:spPr>
          <a:noFill/>
        </p:spPr>
        <p:txBody>
          <a:bodyPr/>
          <a:lstStyle/>
          <a:p>
            <a:fld id="{EDDED6CF-ED06-43DF-B5B1-02DC0C115516}" type="slidenum">
              <a:rPr lang="en-US" smtClean="0"/>
              <a:pPr/>
              <a:t>94</a:t>
            </a:fld>
            <a:endParaRPr lang="en-US" smtClean="0"/>
          </a:p>
        </p:txBody>
      </p:sp>
      <p:sp>
        <p:nvSpPr>
          <p:cNvPr id="201731" name="Rectangle 2"/>
          <p:cNvSpPr>
            <a:spLocks noGrp="1" noRot="1" noChangeAspect="1" noChangeArrowheads="1" noTextEdit="1"/>
          </p:cNvSpPr>
          <p:nvPr>
            <p:ph type="sldImg"/>
          </p:nvPr>
        </p:nvSpPr>
        <p:spPr>
          <a:ln/>
        </p:spPr>
      </p:sp>
      <p:sp>
        <p:nvSpPr>
          <p:cNvPr id="201732"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7"/>
          <p:cNvSpPr>
            <a:spLocks noGrp="1" noChangeArrowheads="1"/>
          </p:cNvSpPr>
          <p:nvPr>
            <p:ph type="sldNum" sz="quarter" idx="5"/>
          </p:nvPr>
        </p:nvSpPr>
        <p:spPr>
          <a:noFill/>
        </p:spPr>
        <p:txBody>
          <a:bodyPr/>
          <a:lstStyle/>
          <a:p>
            <a:fld id="{62FA3E95-01E8-49B8-B707-3FF476E435AB}" type="slidenum">
              <a:rPr lang="en-US" smtClean="0"/>
              <a:pPr/>
              <a:t>97</a:t>
            </a:fld>
            <a:endParaRPr lang="en-US" smtClean="0"/>
          </a:p>
        </p:txBody>
      </p:sp>
      <p:sp>
        <p:nvSpPr>
          <p:cNvPr id="202755" name="Rectangle 2"/>
          <p:cNvSpPr>
            <a:spLocks noGrp="1" noRot="1" noChangeAspect="1" noChangeArrowheads="1" noTextEdit="1"/>
          </p:cNvSpPr>
          <p:nvPr>
            <p:ph type="sldImg"/>
          </p:nvPr>
        </p:nvSpPr>
        <p:spPr>
          <a:ln/>
        </p:spPr>
      </p:sp>
      <p:sp>
        <p:nvSpPr>
          <p:cNvPr id="202756"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7"/>
          <p:cNvSpPr>
            <a:spLocks noGrp="1" noChangeArrowheads="1"/>
          </p:cNvSpPr>
          <p:nvPr>
            <p:ph type="sldNum" sz="quarter" idx="5"/>
          </p:nvPr>
        </p:nvSpPr>
        <p:spPr>
          <a:noFill/>
        </p:spPr>
        <p:txBody>
          <a:bodyPr/>
          <a:lstStyle/>
          <a:p>
            <a:fld id="{DD19348C-D9C4-43AD-92EA-D3C776045A3D}" type="slidenum">
              <a:rPr lang="en-US" smtClean="0"/>
              <a:pPr/>
              <a:t>101</a:t>
            </a:fld>
            <a:endParaRPr lang="en-US" smtClean="0"/>
          </a:p>
        </p:txBody>
      </p:sp>
      <p:sp>
        <p:nvSpPr>
          <p:cNvPr id="212995" name="Rectangle 2"/>
          <p:cNvSpPr>
            <a:spLocks noGrp="1" noRot="1" noChangeAspect="1" noChangeArrowheads="1" noTextEdit="1"/>
          </p:cNvSpPr>
          <p:nvPr>
            <p:ph type="sldImg"/>
          </p:nvPr>
        </p:nvSpPr>
        <p:spPr>
          <a:ln/>
        </p:spPr>
      </p:sp>
      <p:sp>
        <p:nvSpPr>
          <p:cNvPr id="212996"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5"/>
          </p:nvPr>
        </p:nvSpPr>
        <p:spPr>
          <a:noFill/>
        </p:spPr>
        <p:txBody>
          <a:bodyPr/>
          <a:lstStyle/>
          <a:p>
            <a:fld id="{A6726218-5163-4E28-940D-24C2EB3D213E}" type="slidenum">
              <a:rPr lang="en-US" smtClean="0"/>
              <a:pPr/>
              <a:t>102</a:t>
            </a:fld>
            <a:endParaRPr lang="en-US" smtClean="0"/>
          </a:p>
        </p:txBody>
      </p:sp>
      <p:sp>
        <p:nvSpPr>
          <p:cNvPr id="227331" name="Rectangle 2"/>
          <p:cNvSpPr>
            <a:spLocks noGrp="1" noRot="1" noChangeAspect="1" noChangeArrowheads="1" noTextEdit="1"/>
          </p:cNvSpPr>
          <p:nvPr>
            <p:ph type="sldImg"/>
          </p:nvPr>
        </p:nvSpPr>
        <p:spPr>
          <a:ln/>
        </p:spPr>
      </p:sp>
      <p:sp>
        <p:nvSpPr>
          <p:cNvPr id="227332"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7"/>
          <p:cNvSpPr>
            <a:spLocks noGrp="1" noChangeArrowheads="1"/>
          </p:cNvSpPr>
          <p:nvPr>
            <p:ph type="sldNum" sz="quarter" idx="5"/>
          </p:nvPr>
        </p:nvSpPr>
        <p:spPr>
          <a:noFill/>
        </p:spPr>
        <p:txBody>
          <a:bodyPr/>
          <a:lstStyle/>
          <a:p>
            <a:fld id="{FE6CA113-DEBF-453B-B1D1-5B67D706E106}" type="slidenum">
              <a:rPr lang="en-US" smtClean="0"/>
              <a:pPr/>
              <a:t>106</a:t>
            </a:fld>
            <a:endParaRPr lang="en-US" smtClean="0"/>
          </a:p>
        </p:txBody>
      </p:sp>
      <p:sp>
        <p:nvSpPr>
          <p:cNvPr id="228355" name="Rectangle 2"/>
          <p:cNvSpPr>
            <a:spLocks noGrp="1" noRot="1" noChangeAspect="1" noChangeArrowheads="1" noTextEdit="1"/>
          </p:cNvSpPr>
          <p:nvPr>
            <p:ph type="sldImg"/>
          </p:nvPr>
        </p:nvSpPr>
        <p:spPr>
          <a:ln/>
        </p:spPr>
      </p:sp>
      <p:sp>
        <p:nvSpPr>
          <p:cNvPr id="228356" name="Rectangle 3"/>
          <p:cNvSpPr>
            <a:spLocks noGrp="1" noChangeArrowheads="1"/>
          </p:cNvSpPr>
          <p:nvPr>
            <p:ph type="body" idx="1"/>
          </p:nvPr>
        </p:nvSpPr>
        <p:spPr>
          <a:noFill/>
          <a:ln/>
        </p:spPr>
        <p:txBody>
          <a:bodyPr/>
          <a:lstStyle/>
          <a:p>
            <a:pPr defTabSz="929314">
              <a:defRPr/>
            </a:pPr>
            <a:r>
              <a:rPr lang="en-US" b="1" dirty="0" smtClean="0">
                <a:latin typeface="Calibri" pitchFamily="34" charset="0"/>
              </a:rPr>
              <a:t>Additional depreciation:</a:t>
            </a:r>
          </a:p>
          <a:p>
            <a:pPr defTabSz="929314">
              <a:defRPr/>
            </a:pPr>
            <a:r>
              <a:rPr lang="en-US" dirty="0" err="1" smtClean="0">
                <a:latin typeface="Calibri" pitchFamily="34" charset="0"/>
              </a:rPr>
              <a:t>W.e.f</a:t>
            </a:r>
            <a:r>
              <a:rPr lang="en-US" dirty="0" smtClean="0">
                <a:latin typeface="Calibri" pitchFamily="34" charset="0"/>
              </a:rPr>
              <a:t> 2006-07 additional depreciation allowed to all the assessee engaged in the business of manufacturing or production of any article or thing in respect of New machinery or Plant installed on or after 31</a:t>
            </a:r>
            <a:r>
              <a:rPr lang="en-US" baseline="30000" dirty="0" smtClean="0">
                <a:latin typeface="Calibri" pitchFamily="34" charset="0"/>
              </a:rPr>
              <a:t>st</a:t>
            </a:r>
            <a:r>
              <a:rPr lang="en-US" dirty="0" smtClean="0">
                <a:latin typeface="Calibri" pitchFamily="34" charset="0"/>
              </a:rPr>
              <a:t> day of March,2005.</a:t>
            </a:r>
          </a:p>
          <a:p>
            <a:endParaRPr lang="en-AU"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noFill/>
        </p:spPr>
        <p:txBody>
          <a:bodyPr/>
          <a:lstStyle/>
          <a:p>
            <a:fld id="{6C8A91CC-F433-4607-8F5E-B7CABD2669E6}" type="slidenum">
              <a:rPr lang="en-US" smtClean="0"/>
              <a:pPr/>
              <a:t>4</a:t>
            </a:fld>
            <a:endParaRPr lang="en-US" smtClean="0"/>
          </a:p>
        </p:txBody>
      </p:sp>
      <p:sp>
        <p:nvSpPr>
          <p:cNvPr id="194563" name="Rectangle 2"/>
          <p:cNvSpPr>
            <a:spLocks noGrp="1" noRot="1" noChangeAspect="1" noChangeArrowheads="1" noTextEdit="1"/>
          </p:cNvSpPr>
          <p:nvPr>
            <p:ph type="sldImg"/>
          </p:nvPr>
        </p:nvSpPr>
        <p:spPr>
          <a:ln/>
        </p:spPr>
      </p:sp>
      <p:sp>
        <p:nvSpPr>
          <p:cNvPr id="194564"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5"/>
          </p:nvPr>
        </p:nvSpPr>
        <p:spPr>
          <a:noFill/>
        </p:spPr>
        <p:txBody>
          <a:bodyPr/>
          <a:lstStyle/>
          <a:p>
            <a:fld id="{4581C64B-87EE-44A3-8DB5-7E6D4AF162DB}" type="slidenum">
              <a:rPr lang="en-US" smtClean="0"/>
              <a:pPr/>
              <a:t>107</a:t>
            </a:fld>
            <a:endParaRPr lang="en-US" smtClean="0"/>
          </a:p>
        </p:txBody>
      </p:sp>
      <p:sp>
        <p:nvSpPr>
          <p:cNvPr id="229379" name="Rectangle 2"/>
          <p:cNvSpPr>
            <a:spLocks noGrp="1" noRot="1" noChangeAspect="1" noChangeArrowheads="1" noTextEdit="1"/>
          </p:cNvSpPr>
          <p:nvPr>
            <p:ph type="sldImg"/>
          </p:nvPr>
        </p:nvSpPr>
        <p:spPr>
          <a:ln/>
        </p:spPr>
      </p:sp>
      <p:sp>
        <p:nvSpPr>
          <p:cNvPr id="229380"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7"/>
          <p:cNvSpPr>
            <a:spLocks noGrp="1" noChangeArrowheads="1"/>
          </p:cNvSpPr>
          <p:nvPr>
            <p:ph type="sldNum" sz="quarter" idx="5"/>
          </p:nvPr>
        </p:nvSpPr>
        <p:spPr>
          <a:noFill/>
        </p:spPr>
        <p:txBody>
          <a:bodyPr/>
          <a:lstStyle/>
          <a:p>
            <a:fld id="{1A7D22BE-0ADB-4351-B065-F668D614F070}" type="slidenum">
              <a:rPr lang="en-US" smtClean="0"/>
              <a:pPr/>
              <a:t>110</a:t>
            </a:fld>
            <a:endParaRPr lang="en-US" smtClean="0"/>
          </a:p>
        </p:txBody>
      </p:sp>
      <p:sp>
        <p:nvSpPr>
          <p:cNvPr id="234499" name="Rectangle 2"/>
          <p:cNvSpPr>
            <a:spLocks noGrp="1" noRot="1" noChangeAspect="1" noChangeArrowheads="1" noTextEdit="1"/>
          </p:cNvSpPr>
          <p:nvPr>
            <p:ph type="sldImg"/>
          </p:nvPr>
        </p:nvSpPr>
        <p:spPr>
          <a:ln/>
        </p:spPr>
      </p:sp>
      <p:sp>
        <p:nvSpPr>
          <p:cNvPr id="234500"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b="1" u="sng" dirty="0" smtClean="0"/>
              <a:t>Sec. 40(a):</a:t>
            </a:r>
          </a:p>
          <a:p>
            <a:pPr marL="278794" indent="-278794" algn="just">
              <a:lnSpc>
                <a:spcPct val="80000"/>
              </a:lnSpc>
              <a:buFont typeface="Wingdings" pitchFamily="2" charset="2"/>
              <a:buChar char="Ø"/>
              <a:defRPr/>
            </a:pPr>
            <a:r>
              <a:rPr lang="en-US" b="1" u="sng" dirty="0" smtClean="0">
                <a:solidFill>
                  <a:schemeClr val="tx2"/>
                </a:solidFill>
                <a:latin typeface="Calibri" pitchFamily="34" charset="0"/>
                <a:cs typeface="Times New Roman" pitchFamily="18" charset="0"/>
              </a:rPr>
              <a:t>Amendment to sub clause(</a:t>
            </a:r>
            <a:r>
              <a:rPr lang="en-US" b="1" u="sng" dirty="0" err="1" smtClean="0">
                <a:solidFill>
                  <a:schemeClr val="tx2"/>
                </a:solidFill>
                <a:latin typeface="Calibri" pitchFamily="34" charset="0"/>
                <a:cs typeface="Times New Roman" pitchFamily="18" charset="0"/>
              </a:rPr>
              <a:t>ia</a:t>
            </a:r>
            <a:r>
              <a:rPr lang="en-US" b="1" u="sng" dirty="0" smtClean="0">
                <a:solidFill>
                  <a:schemeClr val="tx2"/>
                </a:solidFill>
                <a:latin typeface="Calibri" pitchFamily="34" charset="0"/>
                <a:cs typeface="Times New Roman" pitchFamily="18" charset="0"/>
              </a:rPr>
              <a:t>) by Finance Act, 2010 </a:t>
            </a:r>
            <a:r>
              <a:rPr lang="en-US" dirty="0" smtClean="0">
                <a:solidFill>
                  <a:schemeClr val="tx2"/>
                </a:solidFill>
                <a:latin typeface="Calibri" pitchFamily="34" charset="0"/>
                <a:cs typeface="Times New Roman" pitchFamily="18" charset="0"/>
              </a:rPr>
              <a:t>provides for disallowance if </a:t>
            </a:r>
            <a:r>
              <a:rPr lang="en-US" dirty="0" err="1" smtClean="0">
                <a:solidFill>
                  <a:schemeClr val="tx2"/>
                </a:solidFill>
                <a:latin typeface="Calibri" pitchFamily="34" charset="0"/>
                <a:cs typeface="Times New Roman" pitchFamily="18" charset="0"/>
              </a:rPr>
              <a:t>tds</a:t>
            </a:r>
            <a:r>
              <a:rPr lang="en-US" dirty="0" smtClean="0">
                <a:solidFill>
                  <a:schemeClr val="tx2"/>
                </a:solidFill>
                <a:latin typeface="Calibri" pitchFamily="34" charset="0"/>
                <a:cs typeface="Times New Roman" pitchFamily="18" charset="0"/>
              </a:rPr>
              <a:t> deducted </a:t>
            </a:r>
            <a:r>
              <a:rPr lang="en-US" sz="1100" b="1" i="1" u="sng" dirty="0" smtClean="0">
                <a:solidFill>
                  <a:srgbClr val="D54F41"/>
                </a:solidFill>
              </a:rPr>
              <a:t>during the previous year</a:t>
            </a:r>
            <a:r>
              <a:rPr lang="en-US" sz="1100" dirty="0" smtClean="0"/>
              <a:t> </a:t>
            </a:r>
            <a:r>
              <a:rPr lang="en-US" dirty="0" smtClean="0">
                <a:solidFill>
                  <a:schemeClr val="tx2"/>
                </a:solidFill>
                <a:latin typeface="Calibri" pitchFamily="34" charset="0"/>
                <a:cs typeface="Times New Roman" pitchFamily="18" charset="0"/>
              </a:rPr>
              <a:t>is not deposited by the due date of ITR filing in respect of payments being interest, commission, brokerage, rent, royalty  for Professional/Technical fees service, payment to Contractor or Sub contractor</a:t>
            </a:r>
          </a:p>
          <a:p>
            <a:pPr marL="278794" indent="-278794" algn="just">
              <a:lnSpc>
                <a:spcPct val="80000"/>
              </a:lnSpc>
              <a:defRPr/>
            </a:pPr>
            <a:r>
              <a:rPr lang="en-US" b="1" dirty="0" smtClean="0">
                <a:solidFill>
                  <a:schemeClr val="tx2"/>
                </a:solidFill>
                <a:latin typeface="Calibri" pitchFamily="34" charset="0"/>
                <a:cs typeface="Times New Roman" pitchFamily="18" charset="0"/>
              </a:rPr>
              <a:t>Sub clause(</a:t>
            </a:r>
            <a:r>
              <a:rPr lang="en-US" b="1" dirty="0" err="1" smtClean="0">
                <a:solidFill>
                  <a:schemeClr val="tx2"/>
                </a:solidFill>
                <a:latin typeface="Calibri" pitchFamily="34" charset="0"/>
                <a:cs typeface="Times New Roman" pitchFamily="18" charset="0"/>
              </a:rPr>
              <a:t>ib</a:t>
            </a:r>
            <a:r>
              <a:rPr lang="en-US" dirty="0" smtClean="0">
                <a:solidFill>
                  <a:schemeClr val="tx2"/>
                </a:solidFill>
                <a:latin typeface="Calibri" pitchFamily="34" charset="0"/>
                <a:cs typeface="Times New Roman" pitchFamily="18" charset="0"/>
              </a:rPr>
              <a:t>) providing for disallowance on account of STT –omitted </a:t>
            </a:r>
            <a:r>
              <a:rPr lang="en-US" dirty="0" err="1" smtClean="0">
                <a:solidFill>
                  <a:schemeClr val="tx2"/>
                </a:solidFill>
                <a:latin typeface="Calibri" pitchFamily="34" charset="0"/>
                <a:cs typeface="Times New Roman" pitchFamily="18" charset="0"/>
              </a:rPr>
              <a:t>w.e.f</a:t>
            </a:r>
            <a:r>
              <a:rPr lang="en-US" dirty="0" smtClean="0">
                <a:solidFill>
                  <a:schemeClr val="tx2"/>
                </a:solidFill>
                <a:latin typeface="Calibri" pitchFamily="34" charset="0"/>
                <a:cs typeface="Times New Roman" pitchFamily="18" charset="0"/>
              </a:rPr>
              <a:t> 1-4-2009 since allowed </a:t>
            </a:r>
            <a:r>
              <a:rPr lang="en-US" dirty="0" err="1" smtClean="0">
                <a:solidFill>
                  <a:schemeClr val="tx2"/>
                </a:solidFill>
                <a:latin typeface="Calibri" pitchFamily="34" charset="0"/>
                <a:cs typeface="Times New Roman" pitchFamily="18" charset="0"/>
              </a:rPr>
              <a:t>u.s</a:t>
            </a:r>
            <a:r>
              <a:rPr lang="en-US" dirty="0" smtClean="0">
                <a:solidFill>
                  <a:schemeClr val="tx2"/>
                </a:solidFill>
                <a:latin typeface="Calibri" pitchFamily="34" charset="0"/>
                <a:cs typeface="Times New Roman" pitchFamily="18" charset="0"/>
              </a:rPr>
              <a:t> 36(1)(xv).</a:t>
            </a:r>
          </a:p>
          <a:p>
            <a:pPr marL="278794" indent="-278794" algn="just">
              <a:lnSpc>
                <a:spcPct val="80000"/>
              </a:lnSpc>
              <a:defRPr/>
            </a:pPr>
            <a:r>
              <a:rPr lang="en-US" b="1" dirty="0" smtClean="0">
                <a:solidFill>
                  <a:schemeClr val="tx2"/>
                </a:solidFill>
                <a:latin typeface="Calibri" pitchFamily="34" charset="0"/>
                <a:cs typeface="Times New Roman" pitchFamily="18" charset="0"/>
              </a:rPr>
              <a:t>Sub clause (</a:t>
            </a:r>
            <a:r>
              <a:rPr lang="en-US" b="1" dirty="0" err="1" smtClean="0">
                <a:solidFill>
                  <a:schemeClr val="tx2"/>
                </a:solidFill>
                <a:latin typeface="Calibri" pitchFamily="34" charset="0"/>
                <a:cs typeface="Times New Roman" pitchFamily="18" charset="0"/>
              </a:rPr>
              <a:t>ic</a:t>
            </a:r>
            <a:r>
              <a:rPr lang="en-US" b="1" dirty="0" smtClean="0">
                <a:solidFill>
                  <a:schemeClr val="tx2"/>
                </a:solidFill>
                <a:latin typeface="Calibri" pitchFamily="34" charset="0"/>
                <a:cs typeface="Times New Roman" pitchFamily="18" charset="0"/>
              </a:rPr>
              <a:t>) </a:t>
            </a:r>
            <a:r>
              <a:rPr lang="en-US" dirty="0" smtClean="0">
                <a:solidFill>
                  <a:schemeClr val="tx2"/>
                </a:solidFill>
                <a:latin typeface="Calibri" pitchFamily="34" charset="0"/>
                <a:cs typeface="Times New Roman" pitchFamily="18" charset="0"/>
              </a:rPr>
              <a:t>inserted by Finance Act, 2005 provides for disallowance of FBT</a:t>
            </a:r>
          </a:p>
          <a:p>
            <a:pPr marL="278794" indent="-278794" algn="just">
              <a:lnSpc>
                <a:spcPct val="80000"/>
              </a:lnSpc>
              <a:defRPr/>
            </a:pPr>
            <a:r>
              <a:rPr lang="en-US" dirty="0" smtClean="0">
                <a:solidFill>
                  <a:schemeClr val="tx2"/>
                </a:solidFill>
                <a:latin typeface="Calibri" pitchFamily="34" charset="0"/>
                <a:cs typeface="Times New Roman" pitchFamily="18" charset="0"/>
              </a:rPr>
              <a:t>New Sub clause (v) of Sec 40(a) tax referred in Sec 10(10ccc) paid by the employer on non- monetary perquisites provided to employees shall not deducted.</a:t>
            </a:r>
            <a:endParaRPr lang="en-AU" dirty="0" smtClean="0"/>
          </a:p>
          <a:p>
            <a:endParaRPr lang="en-US" dirty="0"/>
          </a:p>
        </p:txBody>
      </p:sp>
      <p:sp>
        <p:nvSpPr>
          <p:cNvPr id="4" name="Slide Number Placeholder 3"/>
          <p:cNvSpPr>
            <a:spLocks noGrp="1"/>
          </p:cNvSpPr>
          <p:nvPr>
            <p:ph type="sldNum" sz="quarter" idx="10"/>
          </p:nvPr>
        </p:nvSpPr>
        <p:spPr/>
        <p:txBody>
          <a:bodyPr/>
          <a:lstStyle/>
          <a:p>
            <a:fld id="{E039AC43-44D0-44D1-8817-3067AC6752E0}" type="slidenum">
              <a:rPr lang="en-US" smtClean="0"/>
              <a:pPr/>
              <a:t>118</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6CE3F4E7-DA28-4760-994B-3D7F55FCCF5F}" type="slidenum">
              <a:rPr lang="en-US" smtClean="0"/>
              <a:pPr/>
              <a:t>146</a:t>
            </a:fld>
            <a:endParaRPr lang="en-US" smtClean="0"/>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7"/>
          <p:cNvSpPr>
            <a:spLocks noGrp="1" noChangeArrowheads="1"/>
          </p:cNvSpPr>
          <p:nvPr>
            <p:ph type="sldNum" sz="quarter" idx="5"/>
          </p:nvPr>
        </p:nvSpPr>
        <p:spPr>
          <a:noFill/>
        </p:spPr>
        <p:txBody>
          <a:bodyPr/>
          <a:lstStyle/>
          <a:p>
            <a:fld id="{B665AA81-9C83-4B44-8050-A3354B6D2BA7}" type="slidenum">
              <a:rPr lang="en-US" smtClean="0"/>
              <a:pPr/>
              <a:t>148</a:t>
            </a:fld>
            <a:endParaRPr lang="en-US" smtClean="0"/>
          </a:p>
        </p:txBody>
      </p:sp>
      <p:sp>
        <p:nvSpPr>
          <p:cNvPr id="270339" name="Rectangle 2"/>
          <p:cNvSpPr>
            <a:spLocks noGrp="1" noRot="1" noChangeAspect="1" noChangeArrowheads="1" noTextEdit="1"/>
          </p:cNvSpPr>
          <p:nvPr>
            <p:ph type="sldImg"/>
          </p:nvPr>
        </p:nvSpPr>
        <p:spPr>
          <a:ln/>
        </p:spPr>
      </p:sp>
      <p:sp>
        <p:nvSpPr>
          <p:cNvPr id="270340"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7"/>
          <p:cNvSpPr>
            <a:spLocks noGrp="1" noChangeArrowheads="1"/>
          </p:cNvSpPr>
          <p:nvPr>
            <p:ph type="sldNum" sz="quarter" idx="5"/>
          </p:nvPr>
        </p:nvSpPr>
        <p:spPr>
          <a:noFill/>
        </p:spPr>
        <p:txBody>
          <a:bodyPr/>
          <a:lstStyle/>
          <a:p>
            <a:fld id="{B665AA81-9C83-4B44-8050-A3354B6D2BA7}" type="slidenum">
              <a:rPr lang="en-US" smtClean="0"/>
              <a:pPr/>
              <a:t>151</a:t>
            </a:fld>
            <a:endParaRPr lang="en-US" smtClean="0"/>
          </a:p>
        </p:txBody>
      </p:sp>
      <p:sp>
        <p:nvSpPr>
          <p:cNvPr id="270339" name="Rectangle 2"/>
          <p:cNvSpPr>
            <a:spLocks noGrp="1" noRot="1" noChangeAspect="1" noChangeArrowheads="1" noTextEdit="1"/>
          </p:cNvSpPr>
          <p:nvPr>
            <p:ph type="sldImg"/>
          </p:nvPr>
        </p:nvSpPr>
        <p:spPr>
          <a:ln/>
        </p:spPr>
      </p:sp>
      <p:sp>
        <p:nvSpPr>
          <p:cNvPr id="270340"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7"/>
          <p:cNvSpPr>
            <a:spLocks noGrp="1" noChangeArrowheads="1"/>
          </p:cNvSpPr>
          <p:nvPr>
            <p:ph type="sldNum" sz="quarter" idx="5"/>
          </p:nvPr>
        </p:nvSpPr>
        <p:spPr>
          <a:noFill/>
        </p:spPr>
        <p:txBody>
          <a:bodyPr/>
          <a:lstStyle/>
          <a:p>
            <a:fld id="{84201466-EEDC-4F41-AC1B-3612D00ADE66}" type="slidenum">
              <a:rPr lang="en-US" smtClean="0"/>
              <a:pPr/>
              <a:t>152</a:t>
            </a:fld>
            <a:endParaRPr lang="en-US" smtClean="0"/>
          </a:p>
        </p:txBody>
      </p:sp>
      <p:sp>
        <p:nvSpPr>
          <p:cNvPr id="273411" name="Rectangle 2"/>
          <p:cNvSpPr>
            <a:spLocks noGrp="1" noRot="1" noChangeAspect="1" noChangeArrowheads="1" noTextEdit="1"/>
          </p:cNvSpPr>
          <p:nvPr>
            <p:ph type="sldImg"/>
          </p:nvPr>
        </p:nvSpPr>
        <p:spPr>
          <a:ln/>
        </p:spPr>
      </p:sp>
      <p:sp>
        <p:nvSpPr>
          <p:cNvPr id="273412"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7"/>
          <p:cNvSpPr>
            <a:spLocks noGrp="1" noChangeArrowheads="1"/>
          </p:cNvSpPr>
          <p:nvPr>
            <p:ph type="sldNum" sz="quarter" idx="5"/>
          </p:nvPr>
        </p:nvSpPr>
        <p:spPr>
          <a:noFill/>
        </p:spPr>
        <p:txBody>
          <a:bodyPr/>
          <a:lstStyle/>
          <a:p>
            <a:fld id="{F7A9084D-1783-4668-B73F-E283779BCDB0}" type="slidenum">
              <a:rPr lang="en-US" smtClean="0"/>
              <a:pPr/>
              <a:t>156</a:t>
            </a:fld>
            <a:endParaRPr lang="en-US" smtClean="0"/>
          </a:p>
        </p:txBody>
      </p:sp>
      <p:sp>
        <p:nvSpPr>
          <p:cNvPr id="275459" name="Rectangle 2"/>
          <p:cNvSpPr>
            <a:spLocks noGrp="1" noRot="1" noChangeAspect="1" noChangeArrowheads="1" noTextEdit="1"/>
          </p:cNvSpPr>
          <p:nvPr>
            <p:ph type="sldImg"/>
          </p:nvPr>
        </p:nvSpPr>
        <p:spPr>
          <a:ln/>
        </p:spPr>
      </p:sp>
      <p:sp>
        <p:nvSpPr>
          <p:cNvPr id="275460"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7"/>
          <p:cNvSpPr>
            <a:spLocks noGrp="1" noChangeArrowheads="1"/>
          </p:cNvSpPr>
          <p:nvPr>
            <p:ph type="sldNum" sz="quarter" idx="5"/>
          </p:nvPr>
        </p:nvSpPr>
        <p:spPr>
          <a:noFill/>
        </p:spPr>
        <p:txBody>
          <a:bodyPr/>
          <a:lstStyle/>
          <a:p>
            <a:fld id="{F7A9084D-1783-4668-B73F-E283779BCDB0}" type="slidenum">
              <a:rPr lang="en-US" smtClean="0"/>
              <a:pPr/>
              <a:t>157</a:t>
            </a:fld>
            <a:endParaRPr lang="en-US" smtClean="0"/>
          </a:p>
        </p:txBody>
      </p:sp>
      <p:sp>
        <p:nvSpPr>
          <p:cNvPr id="275459" name="Rectangle 2"/>
          <p:cNvSpPr>
            <a:spLocks noGrp="1" noRot="1" noChangeAspect="1" noChangeArrowheads="1" noTextEdit="1"/>
          </p:cNvSpPr>
          <p:nvPr>
            <p:ph type="sldImg"/>
          </p:nvPr>
        </p:nvSpPr>
        <p:spPr>
          <a:ln/>
        </p:spPr>
      </p:sp>
      <p:sp>
        <p:nvSpPr>
          <p:cNvPr id="275460"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Rectangle 7"/>
          <p:cNvSpPr>
            <a:spLocks noGrp="1" noChangeArrowheads="1"/>
          </p:cNvSpPr>
          <p:nvPr>
            <p:ph type="sldNum" sz="quarter" idx="5"/>
          </p:nvPr>
        </p:nvSpPr>
        <p:spPr>
          <a:noFill/>
        </p:spPr>
        <p:txBody>
          <a:bodyPr/>
          <a:lstStyle/>
          <a:p>
            <a:fld id="{F85B025F-D8F2-45DC-BBEA-2C11EC45A0C5}" type="slidenum">
              <a:rPr lang="en-US" smtClean="0"/>
              <a:pPr/>
              <a:t>159</a:t>
            </a:fld>
            <a:endParaRPr lang="en-US" smtClean="0"/>
          </a:p>
        </p:txBody>
      </p:sp>
      <p:sp>
        <p:nvSpPr>
          <p:cNvPr id="278531" name="Rectangle 2"/>
          <p:cNvSpPr>
            <a:spLocks noGrp="1" noRot="1" noChangeAspect="1" noChangeArrowheads="1" noTextEdit="1"/>
          </p:cNvSpPr>
          <p:nvPr>
            <p:ph type="sldImg"/>
          </p:nvPr>
        </p:nvSpPr>
        <p:spPr>
          <a:ln/>
        </p:spPr>
      </p:sp>
      <p:sp>
        <p:nvSpPr>
          <p:cNvPr id="278532"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noFill/>
        </p:spPr>
        <p:txBody>
          <a:bodyPr/>
          <a:lstStyle/>
          <a:p>
            <a:fld id="{6C8A91CC-F433-4607-8F5E-B7CABD2669E6}" type="slidenum">
              <a:rPr lang="en-US" smtClean="0"/>
              <a:pPr/>
              <a:t>20</a:t>
            </a:fld>
            <a:endParaRPr lang="en-US" smtClean="0"/>
          </a:p>
        </p:txBody>
      </p:sp>
      <p:sp>
        <p:nvSpPr>
          <p:cNvPr id="194563" name="Rectangle 2"/>
          <p:cNvSpPr>
            <a:spLocks noGrp="1" noRot="1" noChangeAspect="1" noChangeArrowheads="1" noTextEdit="1"/>
          </p:cNvSpPr>
          <p:nvPr>
            <p:ph type="sldImg"/>
          </p:nvPr>
        </p:nvSpPr>
        <p:spPr>
          <a:ln/>
        </p:spPr>
      </p:sp>
      <p:sp>
        <p:nvSpPr>
          <p:cNvPr id="194564"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Rectangle 7"/>
          <p:cNvSpPr>
            <a:spLocks noGrp="1" noChangeArrowheads="1"/>
          </p:cNvSpPr>
          <p:nvPr>
            <p:ph type="sldNum" sz="quarter" idx="5"/>
          </p:nvPr>
        </p:nvSpPr>
        <p:spPr>
          <a:noFill/>
        </p:spPr>
        <p:txBody>
          <a:bodyPr/>
          <a:lstStyle/>
          <a:p>
            <a:fld id="{5EC2FB2D-35D1-40D8-81BB-9C3C0258B11C}" type="slidenum">
              <a:rPr lang="en-US" smtClean="0"/>
              <a:pPr/>
              <a:t>161</a:t>
            </a:fld>
            <a:endParaRPr lang="en-US" smtClean="0"/>
          </a:p>
        </p:txBody>
      </p:sp>
      <p:sp>
        <p:nvSpPr>
          <p:cNvPr id="279555" name="Rectangle 2"/>
          <p:cNvSpPr>
            <a:spLocks noGrp="1" noRot="1" noChangeAspect="1" noChangeArrowheads="1" noTextEdit="1"/>
          </p:cNvSpPr>
          <p:nvPr>
            <p:ph type="sldImg"/>
          </p:nvPr>
        </p:nvSpPr>
        <p:spPr>
          <a:ln/>
        </p:spPr>
      </p:sp>
      <p:sp>
        <p:nvSpPr>
          <p:cNvPr id="279556"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7"/>
          <p:cNvSpPr>
            <a:spLocks noGrp="1" noChangeArrowheads="1"/>
          </p:cNvSpPr>
          <p:nvPr>
            <p:ph type="sldNum" sz="quarter" idx="5"/>
          </p:nvPr>
        </p:nvSpPr>
        <p:spPr>
          <a:noFill/>
        </p:spPr>
        <p:txBody>
          <a:bodyPr/>
          <a:lstStyle/>
          <a:p>
            <a:fld id="{801108D2-2152-4C6D-A1EF-297A3D288F40}" type="slidenum">
              <a:rPr lang="en-US" smtClean="0"/>
              <a:pPr/>
              <a:t>165</a:t>
            </a:fld>
            <a:endParaRPr lang="en-US" smtClean="0"/>
          </a:p>
        </p:txBody>
      </p:sp>
      <p:sp>
        <p:nvSpPr>
          <p:cNvPr id="281603" name="Rectangle 2"/>
          <p:cNvSpPr>
            <a:spLocks noGrp="1" noRot="1" noChangeAspect="1" noChangeArrowheads="1" noTextEdit="1"/>
          </p:cNvSpPr>
          <p:nvPr>
            <p:ph type="sldImg"/>
          </p:nvPr>
        </p:nvSpPr>
        <p:spPr>
          <a:ln/>
        </p:spPr>
      </p:sp>
      <p:sp>
        <p:nvSpPr>
          <p:cNvPr id="281604"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7"/>
          <p:cNvSpPr>
            <a:spLocks noGrp="1" noChangeArrowheads="1"/>
          </p:cNvSpPr>
          <p:nvPr>
            <p:ph type="sldNum" sz="quarter" idx="5"/>
          </p:nvPr>
        </p:nvSpPr>
        <p:spPr>
          <a:noFill/>
        </p:spPr>
        <p:txBody>
          <a:bodyPr/>
          <a:lstStyle/>
          <a:p>
            <a:fld id="{14E3B0BA-C445-4279-A1E3-1A09D5017267}" type="slidenum">
              <a:rPr lang="en-US" smtClean="0"/>
              <a:pPr/>
              <a:t>166</a:t>
            </a:fld>
            <a:endParaRPr lang="en-US" smtClean="0"/>
          </a:p>
        </p:txBody>
      </p:sp>
      <p:sp>
        <p:nvSpPr>
          <p:cNvPr id="282627" name="Rectangle 2"/>
          <p:cNvSpPr>
            <a:spLocks noGrp="1" noRot="1" noChangeAspect="1" noChangeArrowheads="1" noTextEdit="1"/>
          </p:cNvSpPr>
          <p:nvPr>
            <p:ph type="sldImg"/>
          </p:nvPr>
        </p:nvSpPr>
        <p:spPr>
          <a:ln/>
        </p:spPr>
      </p:sp>
      <p:sp>
        <p:nvSpPr>
          <p:cNvPr id="282628"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7"/>
          <p:cNvSpPr>
            <a:spLocks noGrp="1" noChangeArrowheads="1"/>
          </p:cNvSpPr>
          <p:nvPr>
            <p:ph type="sldNum" sz="quarter" idx="5"/>
          </p:nvPr>
        </p:nvSpPr>
        <p:spPr>
          <a:noFill/>
        </p:spPr>
        <p:txBody>
          <a:bodyPr/>
          <a:lstStyle/>
          <a:p>
            <a:fld id="{BC1409D7-A7D1-4E58-BBE9-60FCF79F36E6}" type="slidenum">
              <a:rPr lang="en-US" smtClean="0"/>
              <a:pPr/>
              <a:t>169</a:t>
            </a:fld>
            <a:endParaRPr lang="en-US" smtClean="0"/>
          </a:p>
        </p:txBody>
      </p:sp>
      <p:sp>
        <p:nvSpPr>
          <p:cNvPr id="214019" name="Rectangle 1026"/>
          <p:cNvSpPr>
            <a:spLocks noGrp="1" noRot="1" noChangeAspect="1" noChangeArrowheads="1" noTextEdit="1"/>
          </p:cNvSpPr>
          <p:nvPr>
            <p:ph type="sldImg"/>
          </p:nvPr>
        </p:nvSpPr>
        <p:spPr>
          <a:ln/>
        </p:spPr>
      </p:sp>
      <p:sp>
        <p:nvSpPr>
          <p:cNvPr id="214020" name="Rectangle 1027"/>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7"/>
          <p:cNvSpPr>
            <a:spLocks noGrp="1" noChangeArrowheads="1"/>
          </p:cNvSpPr>
          <p:nvPr>
            <p:ph type="sldNum" sz="quarter" idx="5"/>
          </p:nvPr>
        </p:nvSpPr>
        <p:spPr>
          <a:noFill/>
        </p:spPr>
        <p:txBody>
          <a:bodyPr/>
          <a:lstStyle/>
          <a:p>
            <a:fld id="{95980331-2FB8-4733-A735-83B0FFCB8CC2}" type="slidenum">
              <a:rPr lang="en-US" smtClean="0"/>
              <a:pPr/>
              <a:t>170</a:t>
            </a:fld>
            <a:endParaRPr lang="en-US" smtClean="0"/>
          </a:p>
        </p:txBody>
      </p:sp>
      <p:sp>
        <p:nvSpPr>
          <p:cNvPr id="215043" name="Rectangle 2"/>
          <p:cNvSpPr>
            <a:spLocks noGrp="1" noRot="1" noChangeAspect="1" noChangeArrowheads="1" noTextEdit="1"/>
          </p:cNvSpPr>
          <p:nvPr>
            <p:ph type="sldImg"/>
          </p:nvPr>
        </p:nvSpPr>
        <p:spPr>
          <a:ln/>
        </p:spPr>
      </p:sp>
      <p:sp>
        <p:nvSpPr>
          <p:cNvPr id="215044"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7"/>
          <p:cNvSpPr>
            <a:spLocks noGrp="1" noChangeArrowheads="1"/>
          </p:cNvSpPr>
          <p:nvPr>
            <p:ph type="sldNum" sz="quarter" idx="5"/>
          </p:nvPr>
        </p:nvSpPr>
        <p:spPr>
          <a:noFill/>
        </p:spPr>
        <p:txBody>
          <a:bodyPr/>
          <a:lstStyle/>
          <a:p>
            <a:fld id="{79F1D082-58F3-477F-BEFC-04641F03413C}" type="slidenum">
              <a:rPr lang="en-US" smtClean="0"/>
              <a:pPr/>
              <a:t>173</a:t>
            </a:fld>
            <a:endParaRPr lang="en-US" smtClean="0"/>
          </a:p>
        </p:txBody>
      </p:sp>
      <p:sp>
        <p:nvSpPr>
          <p:cNvPr id="217091" name="Rectangle 2"/>
          <p:cNvSpPr>
            <a:spLocks noGrp="1" noRot="1" noChangeAspect="1" noChangeArrowheads="1" noTextEdit="1"/>
          </p:cNvSpPr>
          <p:nvPr>
            <p:ph type="sldImg"/>
          </p:nvPr>
        </p:nvSpPr>
        <p:spPr>
          <a:ln/>
        </p:spPr>
      </p:sp>
      <p:sp>
        <p:nvSpPr>
          <p:cNvPr id="217092"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7"/>
          <p:cNvSpPr>
            <a:spLocks noGrp="1" noChangeArrowheads="1"/>
          </p:cNvSpPr>
          <p:nvPr>
            <p:ph type="sldNum" sz="quarter" idx="5"/>
          </p:nvPr>
        </p:nvSpPr>
        <p:spPr>
          <a:noFill/>
        </p:spPr>
        <p:txBody>
          <a:bodyPr/>
          <a:lstStyle/>
          <a:p>
            <a:fld id="{14A3099C-7C49-49D7-BDC8-2D3721306543}" type="slidenum">
              <a:rPr lang="en-US" smtClean="0"/>
              <a:pPr/>
              <a:t>174</a:t>
            </a:fld>
            <a:endParaRPr lang="en-US" smtClean="0"/>
          </a:p>
        </p:txBody>
      </p:sp>
      <p:sp>
        <p:nvSpPr>
          <p:cNvPr id="219139" name="Rectangle 2"/>
          <p:cNvSpPr>
            <a:spLocks noGrp="1" noRot="1" noChangeAspect="1" noChangeArrowheads="1" noTextEdit="1"/>
          </p:cNvSpPr>
          <p:nvPr>
            <p:ph type="sldImg"/>
          </p:nvPr>
        </p:nvSpPr>
        <p:spPr>
          <a:ln/>
        </p:spPr>
      </p:sp>
      <p:sp>
        <p:nvSpPr>
          <p:cNvPr id="219140" name="Rectangle 3"/>
          <p:cNvSpPr>
            <a:spLocks noGrp="1" noChangeArrowheads="1"/>
          </p:cNvSpPr>
          <p:nvPr>
            <p:ph type="body" idx="1"/>
          </p:nvPr>
        </p:nvSpPr>
        <p:spPr>
          <a:noFill/>
          <a:ln/>
        </p:spPr>
        <p:txBody>
          <a:bodyPr/>
          <a:lstStyle/>
          <a:p>
            <a:endParaRPr lang="en-AU" dirty="0"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7"/>
          <p:cNvSpPr>
            <a:spLocks noGrp="1" noChangeArrowheads="1"/>
          </p:cNvSpPr>
          <p:nvPr>
            <p:ph type="sldNum" sz="quarter" idx="5"/>
          </p:nvPr>
        </p:nvSpPr>
        <p:spPr>
          <a:noFill/>
        </p:spPr>
        <p:txBody>
          <a:bodyPr/>
          <a:lstStyle/>
          <a:p>
            <a:fld id="{8C855A4A-237A-4BAF-B273-F921EA06EA23}" type="slidenum">
              <a:rPr lang="en-US" smtClean="0"/>
              <a:pPr/>
              <a:t>178</a:t>
            </a:fld>
            <a:endParaRPr lang="en-US" smtClean="0"/>
          </a:p>
        </p:txBody>
      </p:sp>
      <p:sp>
        <p:nvSpPr>
          <p:cNvPr id="191491" name="Rectangle 2"/>
          <p:cNvSpPr>
            <a:spLocks noGrp="1" noRot="1" noChangeAspect="1" noChangeArrowheads="1" noTextEdit="1"/>
          </p:cNvSpPr>
          <p:nvPr>
            <p:ph type="sldImg"/>
          </p:nvPr>
        </p:nvSpPr>
        <p:spPr>
          <a:ln/>
        </p:spPr>
      </p:sp>
      <p:sp>
        <p:nvSpPr>
          <p:cNvPr id="191492"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7"/>
          <p:cNvSpPr>
            <a:spLocks noGrp="1" noChangeArrowheads="1"/>
          </p:cNvSpPr>
          <p:nvPr>
            <p:ph type="sldNum" sz="quarter" idx="5"/>
          </p:nvPr>
        </p:nvSpPr>
        <p:spPr>
          <a:noFill/>
        </p:spPr>
        <p:txBody>
          <a:bodyPr/>
          <a:lstStyle/>
          <a:p>
            <a:fld id="{DD19348C-D9C4-43AD-92EA-D3C776045A3D}" type="slidenum">
              <a:rPr lang="en-US" smtClean="0"/>
              <a:pPr/>
              <a:t>180</a:t>
            </a:fld>
            <a:endParaRPr lang="en-US" smtClean="0"/>
          </a:p>
        </p:txBody>
      </p:sp>
      <p:sp>
        <p:nvSpPr>
          <p:cNvPr id="212995" name="Rectangle 2"/>
          <p:cNvSpPr>
            <a:spLocks noGrp="1" noRot="1" noChangeAspect="1" noChangeArrowheads="1" noTextEdit="1"/>
          </p:cNvSpPr>
          <p:nvPr>
            <p:ph type="sldImg"/>
          </p:nvPr>
        </p:nvSpPr>
        <p:spPr>
          <a:ln/>
        </p:spPr>
      </p:sp>
      <p:sp>
        <p:nvSpPr>
          <p:cNvPr id="212996"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7"/>
          <p:cNvSpPr>
            <a:spLocks noGrp="1" noChangeArrowheads="1"/>
          </p:cNvSpPr>
          <p:nvPr>
            <p:ph type="sldNum" sz="quarter" idx="5"/>
          </p:nvPr>
        </p:nvSpPr>
        <p:spPr>
          <a:noFill/>
        </p:spPr>
        <p:txBody>
          <a:bodyPr/>
          <a:lstStyle/>
          <a:p>
            <a:fld id="{47F80F22-B349-45D4-80ED-AE0223ADE460}" type="slidenum">
              <a:rPr lang="en-US" smtClean="0"/>
              <a:pPr/>
              <a:t>185</a:t>
            </a:fld>
            <a:endParaRPr lang="en-US" smtClean="0"/>
          </a:p>
        </p:txBody>
      </p:sp>
      <p:sp>
        <p:nvSpPr>
          <p:cNvPr id="192515" name="Rectangle 2"/>
          <p:cNvSpPr>
            <a:spLocks noGrp="1" noRot="1" noChangeAspect="1" noChangeArrowheads="1" noTextEdit="1"/>
          </p:cNvSpPr>
          <p:nvPr>
            <p:ph type="sldImg"/>
          </p:nvPr>
        </p:nvSpPr>
        <p:spPr>
          <a:solidFill>
            <a:srgbClr val="FFFFFF"/>
          </a:solidFill>
          <a:ln/>
        </p:spPr>
      </p:sp>
      <p:sp>
        <p:nvSpPr>
          <p:cNvPr id="192516" name="Rectangle 3"/>
          <p:cNvSpPr>
            <a:spLocks noGrp="1" noChangeArrowheads="1"/>
          </p:cNvSpPr>
          <p:nvPr>
            <p:ph type="body" idx="1"/>
          </p:nvPr>
        </p:nvSpPr>
        <p:spPr>
          <a:solidFill>
            <a:srgbClr val="FFFFFF"/>
          </a:solidFill>
          <a:ln>
            <a:solidFill>
              <a:srgbClr val="000000"/>
            </a:solidFill>
          </a:ln>
        </p:spPr>
        <p:txBody>
          <a:bodyPr/>
          <a:lstStyle/>
          <a:p>
            <a:endParaRPr lang="en-AU"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7"/>
          <p:cNvSpPr>
            <a:spLocks noGrp="1" noChangeArrowheads="1"/>
          </p:cNvSpPr>
          <p:nvPr>
            <p:ph type="sldNum" sz="quarter" idx="5"/>
          </p:nvPr>
        </p:nvSpPr>
        <p:spPr>
          <a:noFill/>
        </p:spPr>
        <p:txBody>
          <a:bodyPr/>
          <a:lstStyle/>
          <a:p>
            <a:fld id="{E9DCC1F1-3F17-48B3-8879-20B3E348F9EA}" type="slidenum">
              <a:rPr lang="en-US" smtClean="0"/>
              <a:pPr/>
              <a:t>57</a:t>
            </a:fld>
            <a:endParaRPr lang="en-US" smtClean="0"/>
          </a:p>
        </p:txBody>
      </p:sp>
      <p:sp>
        <p:nvSpPr>
          <p:cNvPr id="205827" name="Rectangle 2"/>
          <p:cNvSpPr>
            <a:spLocks noGrp="1" noRot="1" noChangeAspect="1" noChangeArrowheads="1" noTextEdit="1"/>
          </p:cNvSpPr>
          <p:nvPr>
            <p:ph type="sldImg"/>
          </p:nvPr>
        </p:nvSpPr>
        <p:spPr>
          <a:ln/>
        </p:spPr>
      </p:sp>
      <p:sp>
        <p:nvSpPr>
          <p:cNvPr id="205828"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Slide Image Placeholder 1"/>
          <p:cNvSpPr>
            <a:spLocks noGrp="1" noRot="1" noChangeAspect="1" noTextEdit="1"/>
          </p:cNvSpPr>
          <p:nvPr>
            <p:ph type="sldImg"/>
          </p:nvPr>
        </p:nvSpPr>
        <p:spPr>
          <a:ln/>
        </p:spPr>
      </p:sp>
      <p:sp>
        <p:nvSpPr>
          <p:cNvPr id="193539" name="Notes Placeholder 2"/>
          <p:cNvSpPr>
            <a:spLocks noGrp="1"/>
          </p:cNvSpPr>
          <p:nvPr>
            <p:ph type="body" idx="1"/>
          </p:nvPr>
        </p:nvSpPr>
        <p:spPr>
          <a:noFill/>
          <a:ln/>
        </p:spPr>
        <p:txBody>
          <a:bodyPr/>
          <a:lstStyle/>
          <a:p>
            <a:r>
              <a:rPr lang="en-US" smtClean="0"/>
              <a:t>The threshold limit</a:t>
            </a:r>
          </a:p>
        </p:txBody>
      </p:sp>
      <p:sp>
        <p:nvSpPr>
          <p:cNvPr id="193540" name="Slide Number Placeholder 3"/>
          <p:cNvSpPr>
            <a:spLocks noGrp="1"/>
          </p:cNvSpPr>
          <p:nvPr>
            <p:ph type="sldNum" sz="quarter" idx="5"/>
          </p:nvPr>
        </p:nvSpPr>
        <p:spPr>
          <a:noFill/>
        </p:spPr>
        <p:txBody>
          <a:bodyPr/>
          <a:lstStyle/>
          <a:p>
            <a:fld id="{6307662A-E188-417D-BA7C-E59D06117436}" type="slidenum">
              <a:rPr lang="en-US" smtClean="0"/>
              <a:pPr/>
              <a:t>186</a:t>
            </a:fld>
            <a:endParaRPr 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7"/>
          <p:cNvSpPr>
            <a:spLocks noGrp="1" noChangeArrowheads="1"/>
          </p:cNvSpPr>
          <p:nvPr>
            <p:ph type="sldNum" sz="quarter" idx="5"/>
          </p:nvPr>
        </p:nvSpPr>
        <p:spPr>
          <a:noFill/>
        </p:spPr>
        <p:txBody>
          <a:bodyPr/>
          <a:lstStyle/>
          <a:p>
            <a:fld id="{796F20F1-9106-49B5-9302-891F13B0E1D2}" type="slidenum">
              <a:rPr lang="en-US" smtClean="0"/>
              <a:pPr/>
              <a:t>190</a:t>
            </a:fld>
            <a:endParaRPr lang="en-US" smtClean="0"/>
          </a:p>
        </p:txBody>
      </p:sp>
      <p:sp>
        <p:nvSpPr>
          <p:cNvPr id="195587" name="Rectangle 1026"/>
          <p:cNvSpPr>
            <a:spLocks noGrp="1" noRot="1" noChangeAspect="1" noChangeArrowheads="1" noTextEdit="1"/>
          </p:cNvSpPr>
          <p:nvPr>
            <p:ph type="sldImg"/>
          </p:nvPr>
        </p:nvSpPr>
        <p:spPr>
          <a:ln/>
        </p:spPr>
      </p:sp>
      <p:sp>
        <p:nvSpPr>
          <p:cNvPr id="195588" name="Rectangle 1027"/>
          <p:cNvSpPr>
            <a:spLocks noGrp="1" noChangeArrowheads="1"/>
          </p:cNvSpPr>
          <p:nvPr>
            <p:ph type="body" idx="1"/>
          </p:nvPr>
        </p:nvSpPr>
        <p:spPr>
          <a:noFill/>
          <a:ln/>
        </p:spPr>
        <p:txBody>
          <a:bodyPr/>
          <a:lstStyle/>
          <a:p>
            <a:endParaRPr lang="en-AU" dirty="0"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7"/>
          <p:cNvSpPr>
            <a:spLocks noGrp="1" noChangeArrowheads="1"/>
          </p:cNvSpPr>
          <p:nvPr>
            <p:ph type="sldNum" sz="quarter" idx="5"/>
          </p:nvPr>
        </p:nvSpPr>
        <p:spPr>
          <a:noFill/>
        </p:spPr>
        <p:txBody>
          <a:bodyPr/>
          <a:lstStyle/>
          <a:p>
            <a:fld id="{E7C1B1A4-F4F8-4DD9-88D1-7732E298587E}" type="slidenum">
              <a:rPr lang="en-US" smtClean="0"/>
              <a:pPr/>
              <a:t>191</a:t>
            </a:fld>
            <a:endParaRPr lang="en-US" smtClean="0"/>
          </a:p>
        </p:txBody>
      </p:sp>
      <p:sp>
        <p:nvSpPr>
          <p:cNvPr id="196611" name="Rectangle 2"/>
          <p:cNvSpPr>
            <a:spLocks noGrp="1" noRot="1" noChangeAspect="1" noChangeArrowheads="1" noTextEdit="1"/>
          </p:cNvSpPr>
          <p:nvPr>
            <p:ph type="sldImg"/>
          </p:nvPr>
        </p:nvSpPr>
        <p:spPr>
          <a:ln/>
        </p:spPr>
      </p:sp>
      <p:sp>
        <p:nvSpPr>
          <p:cNvPr id="196612"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lvl="1" defTabSz="929314">
              <a:defRPr/>
            </a:pPr>
            <a:r>
              <a:rPr lang="en-US" sz="2300" i="1" dirty="0" smtClean="0">
                <a:latin typeface="Calibri" pitchFamily="34" charset="0"/>
              </a:rPr>
              <a:t>Sales of scrap</a:t>
            </a:r>
            <a:r>
              <a:rPr lang="en-US" sz="2300" dirty="0" smtClean="0">
                <a:latin typeface="Calibri" pitchFamily="34" charset="0"/>
              </a:rPr>
              <a:t> shown under ‘miscellaneous income’ should be included in ‘turnover’. [ICAI’s Guidance Note on Tax Audit].</a:t>
            </a:r>
          </a:p>
          <a:p>
            <a:endParaRPr lang="en-US" dirty="0"/>
          </a:p>
        </p:txBody>
      </p:sp>
      <p:sp>
        <p:nvSpPr>
          <p:cNvPr id="4" name="Slide Number Placeholder 3"/>
          <p:cNvSpPr>
            <a:spLocks noGrp="1"/>
          </p:cNvSpPr>
          <p:nvPr>
            <p:ph type="sldNum" sz="quarter" idx="10"/>
          </p:nvPr>
        </p:nvSpPr>
        <p:spPr/>
        <p:txBody>
          <a:bodyPr/>
          <a:lstStyle/>
          <a:p>
            <a:fld id="{E039AC43-44D0-44D1-8817-3067AC6752E0}" type="slidenum">
              <a:rPr lang="en-US" smtClean="0"/>
              <a:pPr/>
              <a:t>192</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7"/>
          <p:cNvSpPr>
            <a:spLocks noGrp="1" noChangeArrowheads="1"/>
          </p:cNvSpPr>
          <p:nvPr>
            <p:ph type="sldNum" sz="quarter" idx="5"/>
          </p:nvPr>
        </p:nvSpPr>
        <p:spPr>
          <a:noFill/>
        </p:spPr>
        <p:txBody>
          <a:bodyPr/>
          <a:lstStyle/>
          <a:p>
            <a:fld id="{14C333AD-8735-4689-B1A2-582063A484FA}" type="slidenum">
              <a:rPr lang="en-US" smtClean="0"/>
              <a:pPr/>
              <a:t>194</a:t>
            </a:fld>
            <a:endParaRPr lang="en-US" smtClean="0"/>
          </a:p>
        </p:txBody>
      </p:sp>
      <p:sp>
        <p:nvSpPr>
          <p:cNvPr id="199683" name="Rectangle 2"/>
          <p:cNvSpPr>
            <a:spLocks noGrp="1" noRot="1" noChangeAspect="1" noChangeArrowheads="1" noTextEdit="1"/>
          </p:cNvSpPr>
          <p:nvPr>
            <p:ph type="sldImg"/>
          </p:nvPr>
        </p:nvSpPr>
        <p:spPr>
          <a:ln/>
        </p:spPr>
      </p:sp>
      <p:sp>
        <p:nvSpPr>
          <p:cNvPr id="199684"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7"/>
          <p:cNvSpPr>
            <a:spLocks noGrp="1" noChangeArrowheads="1"/>
          </p:cNvSpPr>
          <p:nvPr>
            <p:ph type="sldNum" sz="quarter" idx="5"/>
          </p:nvPr>
        </p:nvSpPr>
        <p:spPr>
          <a:noFill/>
        </p:spPr>
        <p:txBody>
          <a:bodyPr/>
          <a:lstStyle/>
          <a:p>
            <a:fld id="{7B70CDB5-B005-4F54-8EE9-4FC597ED853E}" type="slidenum">
              <a:rPr lang="en-US" smtClean="0"/>
              <a:pPr/>
              <a:t>195</a:t>
            </a:fld>
            <a:endParaRPr lang="en-US" smtClean="0"/>
          </a:p>
        </p:txBody>
      </p:sp>
      <p:sp>
        <p:nvSpPr>
          <p:cNvPr id="200707" name="Rectangle 2"/>
          <p:cNvSpPr>
            <a:spLocks noGrp="1" noRot="1" noChangeAspect="1" noChangeArrowheads="1" noTextEdit="1"/>
          </p:cNvSpPr>
          <p:nvPr>
            <p:ph type="sldImg"/>
          </p:nvPr>
        </p:nvSpPr>
        <p:spPr>
          <a:ln/>
        </p:spPr>
      </p:sp>
      <p:sp>
        <p:nvSpPr>
          <p:cNvPr id="200708"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7"/>
          <p:cNvSpPr>
            <a:spLocks noGrp="1" noChangeArrowheads="1"/>
          </p:cNvSpPr>
          <p:nvPr>
            <p:ph type="sldNum" sz="quarter" idx="5"/>
          </p:nvPr>
        </p:nvSpPr>
        <p:spPr>
          <a:noFill/>
        </p:spPr>
        <p:txBody>
          <a:bodyPr/>
          <a:lstStyle/>
          <a:p>
            <a:fld id="{5C4643F7-97AA-4684-8DB5-14B02EB95849}" type="slidenum">
              <a:rPr lang="en-US" smtClean="0"/>
              <a:pPr/>
              <a:t>196</a:t>
            </a:fld>
            <a:endParaRPr lang="en-US" smtClean="0"/>
          </a:p>
        </p:txBody>
      </p:sp>
      <p:sp>
        <p:nvSpPr>
          <p:cNvPr id="203779" name="Rectangle 2"/>
          <p:cNvSpPr>
            <a:spLocks noGrp="1" noRot="1" noChangeAspect="1" noChangeArrowheads="1" noTextEdit="1"/>
          </p:cNvSpPr>
          <p:nvPr>
            <p:ph type="sldImg"/>
          </p:nvPr>
        </p:nvSpPr>
        <p:spPr>
          <a:ln/>
        </p:spPr>
      </p:sp>
      <p:sp>
        <p:nvSpPr>
          <p:cNvPr id="203780"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7"/>
          <p:cNvSpPr>
            <a:spLocks noGrp="1" noChangeArrowheads="1"/>
          </p:cNvSpPr>
          <p:nvPr>
            <p:ph type="sldNum" sz="quarter" idx="5"/>
          </p:nvPr>
        </p:nvSpPr>
        <p:spPr>
          <a:noFill/>
        </p:spPr>
        <p:txBody>
          <a:bodyPr/>
          <a:lstStyle/>
          <a:p>
            <a:fld id="{2A47361D-DEA7-40A2-A674-9B0DACEBAE52}" type="slidenum">
              <a:rPr lang="en-US" smtClean="0"/>
              <a:pPr/>
              <a:t>197</a:t>
            </a:fld>
            <a:endParaRPr lang="en-US" smtClean="0"/>
          </a:p>
        </p:txBody>
      </p:sp>
      <p:sp>
        <p:nvSpPr>
          <p:cNvPr id="204803" name="Rectangle 2"/>
          <p:cNvSpPr>
            <a:spLocks noGrp="1" noRot="1" noChangeAspect="1" noChangeArrowheads="1" noTextEdit="1"/>
          </p:cNvSpPr>
          <p:nvPr>
            <p:ph type="sldImg"/>
          </p:nvPr>
        </p:nvSpPr>
        <p:spPr>
          <a:ln/>
        </p:spPr>
      </p:sp>
      <p:sp>
        <p:nvSpPr>
          <p:cNvPr id="204804"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7"/>
          <p:cNvSpPr>
            <a:spLocks noGrp="1" noChangeArrowheads="1"/>
          </p:cNvSpPr>
          <p:nvPr>
            <p:ph type="sldNum" sz="quarter" idx="5"/>
          </p:nvPr>
        </p:nvSpPr>
        <p:spPr>
          <a:noFill/>
        </p:spPr>
        <p:txBody>
          <a:bodyPr/>
          <a:lstStyle/>
          <a:p>
            <a:fld id="{DC93829E-FD0A-4B18-A07F-EDD94065541A}" type="slidenum">
              <a:rPr lang="en-US" smtClean="0"/>
              <a:pPr/>
              <a:t>198</a:t>
            </a:fld>
            <a:endParaRPr lang="en-US" smtClean="0"/>
          </a:p>
        </p:txBody>
      </p:sp>
      <p:sp>
        <p:nvSpPr>
          <p:cNvPr id="221187" name="Rectangle 2"/>
          <p:cNvSpPr>
            <a:spLocks noGrp="1" noRot="1" noChangeAspect="1" noChangeArrowheads="1" noTextEdit="1"/>
          </p:cNvSpPr>
          <p:nvPr>
            <p:ph type="sldImg"/>
          </p:nvPr>
        </p:nvSpPr>
        <p:spPr>
          <a:ln/>
        </p:spPr>
      </p:sp>
      <p:sp>
        <p:nvSpPr>
          <p:cNvPr id="221188"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7"/>
          <p:cNvSpPr>
            <a:spLocks noGrp="1" noChangeArrowheads="1"/>
          </p:cNvSpPr>
          <p:nvPr>
            <p:ph type="sldNum" sz="quarter" idx="5"/>
          </p:nvPr>
        </p:nvSpPr>
        <p:spPr>
          <a:noFill/>
        </p:spPr>
        <p:txBody>
          <a:bodyPr/>
          <a:lstStyle/>
          <a:p>
            <a:fld id="{2ABB0289-5D55-4733-B606-2F5DB97647E9}" type="slidenum">
              <a:rPr lang="en-US" smtClean="0"/>
              <a:pPr/>
              <a:t>199</a:t>
            </a:fld>
            <a:endParaRPr lang="en-US" smtClean="0"/>
          </a:p>
        </p:txBody>
      </p:sp>
      <p:sp>
        <p:nvSpPr>
          <p:cNvPr id="222211" name="Rectangle 2"/>
          <p:cNvSpPr>
            <a:spLocks noGrp="1" noRot="1" noChangeAspect="1" noChangeArrowheads="1" noTextEdit="1"/>
          </p:cNvSpPr>
          <p:nvPr>
            <p:ph type="sldImg"/>
          </p:nvPr>
        </p:nvSpPr>
        <p:spPr>
          <a:ln/>
        </p:spPr>
      </p:sp>
      <p:sp>
        <p:nvSpPr>
          <p:cNvPr id="222212"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7"/>
          <p:cNvSpPr>
            <a:spLocks noGrp="1" noChangeArrowheads="1"/>
          </p:cNvSpPr>
          <p:nvPr>
            <p:ph type="sldNum" sz="quarter" idx="5"/>
          </p:nvPr>
        </p:nvSpPr>
        <p:spPr>
          <a:noFill/>
        </p:spPr>
        <p:txBody>
          <a:bodyPr/>
          <a:lstStyle/>
          <a:p>
            <a:fld id="{DD460B2A-975A-4EBB-BA6D-31B67E6E1640}" type="slidenum">
              <a:rPr lang="en-US" smtClean="0"/>
              <a:pPr/>
              <a:t>62</a:t>
            </a:fld>
            <a:endParaRPr lang="en-US" smtClean="0"/>
          </a:p>
        </p:txBody>
      </p:sp>
      <p:sp>
        <p:nvSpPr>
          <p:cNvPr id="206851" name="Rectangle 2"/>
          <p:cNvSpPr>
            <a:spLocks noGrp="1" noRot="1" noChangeAspect="1" noChangeArrowheads="1" noTextEdit="1"/>
          </p:cNvSpPr>
          <p:nvPr>
            <p:ph type="sldImg"/>
          </p:nvPr>
        </p:nvSpPr>
        <p:spPr>
          <a:ln/>
        </p:spPr>
      </p:sp>
      <p:sp>
        <p:nvSpPr>
          <p:cNvPr id="206852"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7"/>
          <p:cNvSpPr>
            <a:spLocks noGrp="1" noChangeArrowheads="1"/>
          </p:cNvSpPr>
          <p:nvPr>
            <p:ph type="sldNum" sz="quarter" idx="5"/>
          </p:nvPr>
        </p:nvSpPr>
        <p:spPr>
          <a:noFill/>
        </p:spPr>
        <p:txBody>
          <a:bodyPr/>
          <a:lstStyle/>
          <a:p>
            <a:fld id="{99A8FFD2-F9C8-44CC-AB84-5504FC1DADC9}" type="slidenum">
              <a:rPr lang="en-US" smtClean="0"/>
              <a:pPr/>
              <a:t>200</a:t>
            </a:fld>
            <a:endParaRPr lang="en-US" smtClean="0"/>
          </a:p>
        </p:txBody>
      </p:sp>
      <p:sp>
        <p:nvSpPr>
          <p:cNvPr id="223235" name="Rectangle 2"/>
          <p:cNvSpPr>
            <a:spLocks noGrp="1" noRot="1" noChangeAspect="1" noChangeArrowheads="1" noTextEdit="1"/>
          </p:cNvSpPr>
          <p:nvPr>
            <p:ph type="sldImg"/>
          </p:nvPr>
        </p:nvSpPr>
        <p:spPr>
          <a:ln/>
        </p:spPr>
      </p:sp>
      <p:sp>
        <p:nvSpPr>
          <p:cNvPr id="223236"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7"/>
          <p:cNvSpPr>
            <a:spLocks noGrp="1" noChangeArrowheads="1"/>
          </p:cNvSpPr>
          <p:nvPr>
            <p:ph type="sldNum" sz="quarter" idx="5"/>
          </p:nvPr>
        </p:nvSpPr>
        <p:spPr>
          <a:noFill/>
        </p:spPr>
        <p:txBody>
          <a:bodyPr/>
          <a:lstStyle/>
          <a:p>
            <a:fld id="{1B3819B8-74AC-4B1E-B0E6-6823710B2740}" type="slidenum">
              <a:rPr lang="en-US" smtClean="0"/>
              <a:pPr/>
              <a:t>202</a:t>
            </a:fld>
            <a:endParaRPr lang="en-US" smtClean="0"/>
          </a:p>
        </p:txBody>
      </p:sp>
      <p:sp>
        <p:nvSpPr>
          <p:cNvPr id="224259" name="Rectangle 2"/>
          <p:cNvSpPr>
            <a:spLocks noGrp="1" noRot="1" noChangeAspect="1" noChangeArrowheads="1" noTextEdit="1"/>
          </p:cNvSpPr>
          <p:nvPr>
            <p:ph type="sldImg"/>
          </p:nvPr>
        </p:nvSpPr>
        <p:spPr>
          <a:ln/>
        </p:spPr>
      </p:sp>
      <p:sp>
        <p:nvSpPr>
          <p:cNvPr id="224260"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7"/>
          <p:cNvSpPr>
            <a:spLocks noGrp="1" noChangeArrowheads="1"/>
          </p:cNvSpPr>
          <p:nvPr>
            <p:ph type="sldNum" sz="quarter" idx="5"/>
          </p:nvPr>
        </p:nvSpPr>
        <p:spPr>
          <a:noFill/>
        </p:spPr>
        <p:txBody>
          <a:bodyPr/>
          <a:lstStyle/>
          <a:p>
            <a:fld id="{CF7FBA11-A6B4-4BAA-9093-FF65AB7CF272}" type="slidenum">
              <a:rPr lang="en-US" smtClean="0"/>
              <a:pPr/>
              <a:t>203</a:t>
            </a:fld>
            <a:endParaRPr lang="en-US" smtClean="0"/>
          </a:p>
        </p:txBody>
      </p:sp>
      <p:sp>
        <p:nvSpPr>
          <p:cNvPr id="225283" name="Rectangle 2"/>
          <p:cNvSpPr>
            <a:spLocks noGrp="1" noRot="1" noChangeAspect="1" noChangeArrowheads="1" noTextEdit="1"/>
          </p:cNvSpPr>
          <p:nvPr>
            <p:ph type="sldImg"/>
          </p:nvPr>
        </p:nvSpPr>
        <p:spPr>
          <a:ln/>
        </p:spPr>
      </p:sp>
      <p:sp>
        <p:nvSpPr>
          <p:cNvPr id="225284"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7"/>
          <p:cNvSpPr>
            <a:spLocks noGrp="1" noChangeArrowheads="1"/>
          </p:cNvSpPr>
          <p:nvPr>
            <p:ph type="sldNum" sz="quarter" idx="5"/>
          </p:nvPr>
        </p:nvSpPr>
        <p:spPr>
          <a:noFill/>
        </p:spPr>
        <p:txBody>
          <a:bodyPr/>
          <a:lstStyle/>
          <a:p>
            <a:fld id="{63DFDF24-52BC-47B4-8FD9-E6AEE96D2778}" type="slidenum">
              <a:rPr lang="en-US" smtClean="0"/>
              <a:pPr/>
              <a:t>209</a:t>
            </a:fld>
            <a:endParaRPr lang="en-US" smtClean="0"/>
          </a:p>
        </p:txBody>
      </p:sp>
      <p:sp>
        <p:nvSpPr>
          <p:cNvPr id="245763" name="Rectangle 2"/>
          <p:cNvSpPr>
            <a:spLocks noGrp="1" noRot="1" noChangeAspect="1" noChangeArrowheads="1" noTextEdit="1"/>
          </p:cNvSpPr>
          <p:nvPr>
            <p:ph type="sldImg"/>
          </p:nvPr>
        </p:nvSpPr>
        <p:spPr>
          <a:ln/>
        </p:spPr>
      </p:sp>
      <p:sp>
        <p:nvSpPr>
          <p:cNvPr id="245764" name="Rectangle 3"/>
          <p:cNvSpPr>
            <a:spLocks noGrp="1" noChangeArrowheads="1"/>
          </p:cNvSpPr>
          <p:nvPr>
            <p:ph type="body" idx="1"/>
          </p:nvPr>
        </p:nvSpPr>
        <p:spPr>
          <a:noFill/>
          <a:ln/>
        </p:spPr>
        <p:txBody>
          <a:bodyPr/>
          <a:lstStyle/>
          <a:p>
            <a:pPr algn="just" eaLnBrk="1" hangingPunct="1">
              <a:buNone/>
            </a:pPr>
            <a:r>
              <a:rPr lang="en-US" b="1" dirty="0" smtClean="0">
                <a:solidFill>
                  <a:srgbClr val="D54F41"/>
                </a:solidFill>
                <a:latin typeface="Calibri" pitchFamily="34" charset="0"/>
              </a:rPr>
              <a:t>Sec 33AB</a:t>
            </a:r>
            <a:r>
              <a:rPr lang="en-US" dirty="0" smtClean="0">
                <a:latin typeface="Calibri" pitchFamily="34" charset="0"/>
              </a:rPr>
              <a:t> - 	Tea Development Account.</a:t>
            </a:r>
          </a:p>
          <a:p>
            <a:pPr algn="just" eaLnBrk="1" hangingPunct="1">
              <a:buNone/>
            </a:pPr>
            <a:r>
              <a:rPr lang="en-US" b="1" dirty="0" smtClean="0">
                <a:solidFill>
                  <a:srgbClr val="D54F41"/>
                </a:solidFill>
                <a:latin typeface="Calibri" pitchFamily="34" charset="0"/>
              </a:rPr>
              <a:t>Sec 33ABA</a:t>
            </a:r>
            <a:r>
              <a:rPr lang="en-US" dirty="0" smtClean="0">
                <a:latin typeface="Calibri" pitchFamily="34" charset="0"/>
              </a:rPr>
              <a:t> - 	Site Restoration Fund</a:t>
            </a:r>
          </a:p>
          <a:p>
            <a:pPr algn="just" eaLnBrk="1" hangingPunct="1">
              <a:buNone/>
            </a:pPr>
            <a:r>
              <a:rPr lang="en-US" b="1" dirty="0" smtClean="0">
                <a:solidFill>
                  <a:srgbClr val="D54F41"/>
                </a:solidFill>
                <a:latin typeface="Calibri" pitchFamily="34" charset="0"/>
              </a:rPr>
              <a:t>Sec 33AC</a:t>
            </a:r>
            <a:r>
              <a:rPr lang="en-US" dirty="0" smtClean="0">
                <a:latin typeface="Calibri" pitchFamily="34" charset="0"/>
              </a:rPr>
              <a:t> –	 Reserve for Shipping Business.</a:t>
            </a:r>
          </a:p>
          <a:p>
            <a:pPr algn="just" eaLnBrk="1" hangingPunct="1">
              <a:buFont typeface="Wingdings" pitchFamily="2" charset="2"/>
              <a:buNone/>
            </a:pPr>
            <a:r>
              <a:rPr lang="en-US" dirty="0" smtClean="0">
                <a:latin typeface="Calibri" pitchFamily="34" charset="0"/>
              </a:rPr>
              <a:t>			</a:t>
            </a:r>
            <a:r>
              <a:rPr lang="en-US" i="1" dirty="0" smtClean="0">
                <a:solidFill>
                  <a:srgbClr val="C00000"/>
                </a:solidFill>
                <a:latin typeface="Calibri" pitchFamily="34" charset="0"/>
              </a:rPr>
              <a:t> 	 [No deduction is allowed under this 		   	 	  	section </a:t>
            </a:r>
            <a:r>
              <a:rPr lang="en-US" i="1" dirty="0" err="1" smtClean="0">
                <a:solidFill>
                  <a:srgbClr val="C00000"/>
                </a:solidFill>
                <a:latin typeface="Calibri" pitchFamily="34" charset="0"/>
              </a:rPr>
              <a:t>w.e.f</a:t>
            </a:r>
            <a:r>
              <a:rPr lang="en-US" i="1" dirty="0" smtClean="0">
                <a:solidFill>
                  <a:srgbClr val="C00000"/>
                </a:solidFill>
                <a:latin typeface="Calibri" pitchFamily="34" charset="0"/>
              </a:rPr>
              <a:t>. A.Y 2005-06]</a:t>
            </a:r>
          </a:p>
          <a:p>
            <a:pPr algn="just" eaLnBrk="1" hangingPunct="1">
              <a:buFont typeface="Wingdings" pitchFamily="2" charset="2"/>
              <a:buNone/>
            </a:pPr>
            <a:endParaRPr lang="en-US" dirty="0" smtClean="0">
              <a:latin typeface="Calibri" pitchFamily="34" charset="0"/>
            </a:endParaRPr>
          </a:p>
          <a:p>
            <a:pPr algn="just" eaLnBrk="1" hangingPunct="1"/>
            <a:r>
              <a:rPr lang="en-US" dirty="0" smtClean="0">
                <a:latin typeface="Calibri" pitchFamily="34" charset="0"/>
              </a:rPr>
              <a:t>Amount withdrawn from such deposit account for other than the specified purposes is to be deemed income chargeable to tax.</a:t>
            </a:r>
          </a:p>
          <a:p>
            <a:pPr algn="just" eaLnBrk="1" hangingPunct="1">
              <a:buFont typeface="Wingdings" pitchFamily="2" charset="2"/>
              <a:buNone/>
            </a:pPr>
            <a:endParaRPr lang="en-US" dirty="0" smtClean="0">
              <a:latin typeface="Calibri" pitchFamily="34" charset="0"/>
            </a:endParaRPr>
          </a:p>
          <a:p>
            <a:endParaRPr lang="en-AU" dirty="0"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7"/>
          <p:cNvSpPr>
            <a:spLocks noGrp="1" noChangeArrowheads="1"/>
          </p:cNvSpPr>
          <p:nvPr>
            <p:ph type="sldNum" sz="quarter" idx="5"/>
          </p:nvPr>
        </p:nvSpPr>
        <p:spPr>
          <a:noFill/>
        </p:spPr>
        <p:txBody>
          <a:bodyPr/>
          <a:lstStyle/>
          <a:p>
            <a:fld id="{E31D8DF2-AE9D-4AC4-B25B-F9C110D8F670}" type="slidenum">
              <a:rPr lang="en-US" smtClean="0"/>
              <a:pPr/>
              <a:t>210</a:t>
            </a:fld>
            <a:endParaRPr lang="en-US" smtClean="0"/>
          </a:p>
        </p:txBody>
      </p:sp>
      <p:sp>
        <p:nvSpPr>
          <p:cNvPr id="246787" name="Rectangle 2"/>
          <p:cNvSpPr>
            <a:spLocks noGrp="1" noRot="1" noChangeAspect="1" noChangeArrowheads="1" noTextEdit="1"/>
          </p:cNvSpPr>
          <p:nvPr>
            <p:ph type="sldImg"/>
          </p:nvPr>
        </p:nvSpPr>
        <p:spPr>
          <a:ln/>
        </p:spPr>
      </p:sp>
      <p:sp>
        <p:nvSpPr>
          <p:cNvPr id="246788" name="Rectangle 3"/>
          <p:cNvSpPr>
            <a:spLocks noGrp="1" noChangeArrowheads="1"/>
          </p:cNvSpPr>
          <p:nvPr>
            <p:ph type="body" idx="1"/>
          </p:nvPr>
        </p:nvSpPr>
        <p:spPr>
          <a:noFill/>
          <a:ln/>
        </p:spPr>
        <p:txBody>
          <a:bodyPr/>
          <a:lstStyle/>
          <a:p>
            <a:endParaRPr lang="en-AU" b="0" u="sng" dirty="0"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7"/>
          <p:cNvSpPr>
            <a:spLocks noGrp="1" noChangeArrowheads="1"/>
          </p:cNvSpPr>
          <p:nvPr>
            <p:ph type="sldNum" sz="quarter" idx="5"/>
          </p:nvPr>
        </p:nvSpPr>
        <p:spPr>
          <a:noFill/>
        </p:spPr>
        <p:txBody>
          <a:bodyPr/>
          <a:lstStyle/>
          <a:p>
            <a:fld id="{00D71F68-A60D-4929-92F8-9153B0687B08}" type="slidenum">
              <a:rPr lang="en-US" smtClean="0"/>
              <a:pPr/>
              <a:t>213</a:t>
            </a:fld>
            <a:endParaRPr lang="en-US" smtClean="0"/>
          </a:p>
        </p:txBody>
      </p:sp>
      <p:sp>
        <p:nvSpPr>
          <p:cNvPr id="247811" name="Rectangle 2"/>
          <p:cNvSpPr>
            <a:spLocks noGrp="1" noRot="1" noChangeAspect="1" noChangeArrowheads="1" noTextEdit="1"/>
          </p:cNvSpPr>
          <p:nvPr>
            <p:ph type="sldImg"/>
          </p:nvPr>
        </p:nvSpPr>
        <p:spPr>
          <a:ln/>
        </p:spPr>
      </p:sp>
      <p:sp>
        <p:nvSpPr>
          <p:cNvPr id="247812"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7"/>
          <p:cNvSpPr>
            <a:spLocks noGrp="1" noChangeArrowheads="1"/>
          </p:cNvSpPr>
          <p:nvPr>
            <p:ph type="sldNum" sz="quarter" idx="5"/>
          </p:nvPr>
        </p:nvSpPr>
        <p:spPr>
          <a:noFill/>
        </p:spPr>
        <p:txBody>
          <a:bodyPr/>
          <a:lstStyle/>
          <a:p>
            <a:fld id="{CAD95255-F91A-4176-BE94-A89318A7F5DC}" type="slidenum">
              <a:rPr lang="en-US" smtClean="0"/>
              <a:pPr/>
              <a:t>215</a:t>
            </a:fld>
            <a:endParaRPr lang="en-US" smtClean="0"/>
          </a:p>
        </p:txBody>
      </p:sp>
      <p:sp>
        <p:nvSpPr>
          <p:cNvPr id="250883" name="Rectangle 2"/>
          <p:cNvSpPr>
            <a:spLocks noGrp="1" noRot="1" noChangeAspect="1" noChangeArrowheads="1" noTextEdit="1"/>
          </p:cNvSpPr>
          <p:nvPr>
            <p:ph type="sldImg"/>
          </p:nvPr>
        </p:nvSpPr>
        <p:spPr>
          <a:ln/>
        </p:spPr>
      </p:sp>
      <p:sp>
        <p:nvSpPr>
          <p:cNvPr id="250884" name="Rectangle 3"/>
          <p:cNvSpPr>
            <a:spLocks noGrp="1" noChangeArrowheads="1"/>
          </p:cNvSpPr>
          <p:nvPr>
            <p:ph type="body" idx="1"/>
          </p:nvPr>
        </p:nvSpPr>
        <p:spPr>
          <a:noFill/>
          <a:ln/>
        </p:spPr>
        <p:txBody>
          <a:bodyPr/>
          <a:lstStyle/>
          <a:p>
            <a:r>
              <a:rPr lang="en-AU" b="1" u="sng" dirty="0" smtClean="0">
                <a:solidFill>
                  <a:srgbClr val="C00000"/>
                </a:solidFill>
              </a:rPr>
              <a:t>Section 41</a:t>
            </a:r>
          </a:p>
          <a:p>
            <a:pPr marL="277503" indent="-277503" algn="just">
              <a:lnSpc>
                <a:spcPct val="90000"/>
              </a:lnSpc>
              <a:buFont typeface="Wingdings 2" pitchFamily="18" charset="2"/>
              <a:buChar char=""/>
            </a:pPr>
            <a:r>
              <a:rPr lang="en-US" dirty="0" smtClean="0"/>
              <a:t>Sec 41(1) - Recovery against any deduction.</a:t>
            </a:r>
          </a:p>
          <a:p>
            <a:pPr marL="277503" indent="-277503" algn="just">
              <a:lnSpc>
                <a:spcPct val="90000"/>
              </a:lnSpc>
              <a:buFontTx/>
              <a:buChar char="•"/>
            </a:pPr>
            <a:r>
              <a:rPr lang="en-US" dirty="0" smtClean="0"/>
              <a:t>(a)   Recovery by the same Assessee.</a:t>
            </a:r>
          </a:p>
          <a:p>
            <a:pPr marL="277503" indent="-277503" algn="just">
              <a:lnSpc>
                <a:spcPct val="90000"/>
              </a:lnSpc>
              <a:buFontTx/>
              <a:buChar char="•"/>
            </a:pPr>
            <a:r>
              <a:rPr lang="en-US" dirty="0" smtClean="0"/>
              <a:t>(b)   Recovery by the successor in Business or Profession. </a:t>
            </a:r>
          </a:p>
          <a:p>
            <a:pPr marL="277503" indent="-277503" algn="just">
              <a:lnSpc>
                <a:spcPct val="90000"/>
              </a:lnSpc>
              <a:buFont typeface="Wingdings 2" pitchFamily="18" charset="2"/>
              <a:buChar char=""/>
            </a:pPr>
            <a:r>
              <a:rPr lang="en-US" dirty="0" smtClean="0"/>
              <a:t>Sec 41(2) - Balancing charge in the case of Power units.</a:t>
            </a:r>
          </a:p>
          <a:p>
            <a:pPr marL="277503" indent="-277503" algn="just">
              <a:lnSpc>
                <a:spcPct val="90000"/>
              </a:lnSpc>
              <a:buFont typeface="Wingdings 2" pitchFamily="18" charset="2"/>
              <a:buChar char=""/>
            </a:pPr>
            <a:r>
              <a:rPr lang="en-US" dirty="0" smtClean="0"/>
              <a:t>Sec 41(3) - Sale of Capital Asset used for Scientific research </a:t>
            </a:r>
          </a:p>
          <a:p>
            <a:pPr marL="277503" indent="-277503" algn="just">
              <a:lnSpc>
                <a:spcPct val="90000"/>
              </a:lnSpc>
              <a:buFont typeface="Wingdings 2" pitchFamily="18" charset="2"/>
              <a:buChar char=""/>
            </a:pPr>
            <a:r>
              <a:rPr lang="en-US" dirty="0" smtClean="0"/>
              <a:t>Sec 41(4) - Recovery of Bad debts allowed as deduction</a:t>
            </a:r>
          </a:p>
          <a:p>
            <a:pPr marL="277503" indent="-277503" algn="just">
              <a:lnSpc>
                <a:spcPct val="90000"/>
              </a:lnSpc>
              <a:buFont typeface="Wingdings 2" pitchFamily="18" charset="2"/>
              <a:buChar char=""/>
            </a:pPr>
            <a:r>
              <a:rPr lang="en-US" dirty="0" smtClean="0"/>
              <a:t>Sec 41(4A) - Amount withdrawn from Special Reserve created &amp; maintained u/s 36(1)(viii).</a:t>
            </a:r>
          </a:p>
          <a:p>
            <a:pPr marL="277503" indent="-277503" algn="just">
              <a:lnSpc>
                <a:spcPct val="90000"/>
              </a:lnSpc>
              <a:buFont typeface="Wingdings 2" pitchFamily="18" charset="2"/>
              <a:buChar char=""/>
            </a:pPr>
            <a:r>
              <a:rPr lang="en-US" dirty="0" smtClean="0"/>
              <a:t>Sec 41(5) – Adjustment of loss (discontinued business)</a:t>
            </a:r>
          </a:p>
          <a:p>
            <a:pPr marL="277503" indent="-277503" algn="just">
              <a:lnSpc>
                <a:spcPct val="90000"/>
              </a:lnSpc>
              <a:buFont typeface="Wingdings 2" pitchFamily="18" charset="2"/>
              <a:buChar char=""/>
            </a:pPr>
            <a:endParaRPr lang="en-US" dirty="0" smtClean="0"/>
          </a:p>
          <a:p>
            <a:pPr marL="277503" indent="-277503" algn="just">
              <a:lnSpc>
                <a:spcPct val="90000"/>
              </a:lnSpc>
            </a:pPr>
            <a:r>
              <a:rPr lang="en-US" dirty="0" smtClean="0"/>
              <a:t>	</a:t>
            </a:r>
          </a:p>
          <a:p>
            <a:pPr marL="277503" indent="-277503" algn="just">
              <a:lnSpc>
                <a:spcPct val="90000"/>
              </a:lnSpc>
            </a:pPr>
            <a:r>
              <a:rPr lang="en-US" dirty="0" smtClean="0"/>
              <a:t>	</a:t>
            </a:r>
          </a:p>
          <a:p>
            <a:endParaRPr lang="en-AU" b="0" u="sng" dirty="0" smtClean="0"/>
          </a:p>
          <a:p>
            <a:endParaRPr lang="en-AU" dirty="0"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7"/>
          <p:cNvSpPr>
            <a:spLocks noGrp="1" noChangeArrowheads="1"/>
          </p:cNvSpPr>
          <p:nvPr>
            <p:ph type="sldNum" sz="quarter" idx="5"/>
          </p:nvPr>
        </p:nvSpPr>
        <p:spPr>
          <a:noFill/>
        </p:spPr>
        <p:txBody>
          <a:bodyPr/>
          <a:lstStyle/>
          <a:p>
            <a:fld id="{604B36F2-7389-4E1A-8D1C-A1D1781C3B32}" type="slidenum">
              <a:rPr lang="en-US" smtClean="0"/>
              <a:pPr/>
              <a:t>216</a:t>
            </a:fld>
            <a:endParaRPr lang="en-US" smtClean="0"/>
          </a:p>
        </p:txBody>
      </p:sp>
      <p:sp>
        <p:nvSpPr>
          <p:cNvPr id="251907" name="Rectangle 2"/>
          <p:cNvSpPr>
            <a:spLocks noGrp="1" noRot="1" noChangeAspect="1" noChangeArrowheads="1" noTextEdit="1"/>
          </p:cNvSpPr>
          <p:nvPr>
            <p:ph type="sldImg"/>
          </p:nvPr>
        </p:nvSpPr>
        <p:spPr>
          <a:ln/>
        </p:spPr>
      </p:sp>
      <p:sp>
        <p:nvSpPr>
          <p:cNvPr id="251908"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7"/>
          <p:cNvSpPr>
            <a:spLocks noGrp="1" noChangeArrowheads="1"/>
          </p:cNvSpPr>
          <p:nvPr>
            <p:ph type="sldNum" sz="quarter" idx="5"/>
          </p:nvPr>
        </p:nvSpPr>
        <p:spPr>
          <a:noFill/>
        </p:spPr>
        <p:txBody>
          <a:bodyPr/>
          <a:lstStyle/>
          <a:p>
            <a:fld id="{604B36F2-7389-4E1A-8D1C-A1D1781C3B32}" type="slidenum">
              <a:rPr lang="en-US" smtClean="0"/>
              <a:pPr/>
              <a:t>217</a:t>
            </a:fld>
            <a:endParaRPr lang="en-US" smtClean="0"/>
          </a:p>
        </p:txBody>
      </p:sp>
      <p:sp>
        <p:nvSpPr>
          <p:cNvPr id="251907" name="Rectangle 2"/>
          <p:cNvSpPr>
            <a:spLocks noGrp="1" noRot="1" noChangeAspect="1" noChangeArrowheads="1" noTextEdit="1"/>
          </p:cNvSpPr>
          <p:nvPr>
            <p:ph type="sldImg"/>
          </p:nvPr>
        </p:nvSpPr>
        <p:spPr>
          <a:ln/>
        </p:spPr>
      </p:sp>
      <p:sp>
        <p:nvSpPr>
          <p:cNvPr id="251908"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7"/>
          <p:cNvSpPr>
            <a:spLocks noGrp="1" noChangeArrowheads="1"/>
          </p:cNvSpPr>
          <p:nvPr>
            <p:ph type="sldNum" sz="quarter" idx="5"/>
          </p:nvPr>
        </p:nvSpPr>
        <p:spPr>
          <a:noFill/>
        </p:spPr>
        <p:txBody>
          <a:bodyPr/>
          <a:lstStyle/>
          <a:p>
            <a:fld id="{4FB3A256-F7CC-4C54-8A69-B76884F73C66}" type="slidenum">
              <a:rPr lang="en-US" smtClean="0"/>
              <a:pPr/>
              <a:t>218</a:t>
            </a:fld>
            <a:endParaRPr lang="en-US" smtClean="0"/>
          </a:p>
        </p:txBody>
      </p:sp>
      <p:sp>
        <p:nvSpPr>
          <p:cNvPr id="252931" name="Rectangle 2"/>
          <p:cNvSpPr>
            <a:spLocks noGrp="1" noRot="1" noChangeAspect="1" noChangeArrowheads="1" noTextEdit="1"/>
          </p:cNvSpPr>
          <p:nvPr>
            <p:ph type="sldImg"/>
          </p:nvPr>
        </p:nvSpPr>
        <p:spPr>
          <a:ln/>
        </p:spPr>
      </p:sp>
      <p:sp>
        <p:nvSpPr>
          <p:cNvPr id="252932"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7"/>
          <p:cNvSpPr>
            <a:spLocks noGrp="1" noChangeArrowheads="1"/>
          </p:cNvSpPr>
          <p:nvPr>
            <p:ph type="sldNum" sz="quarter" idx="5"/>
          </p:nvPr>
        </p:nvSpPr>
        <p:spPr>
          <a:noFill/>
        </p:spPr>
        <p:txBody>
          <a:bodyPr/>
          <a:lstStyle/>
          <a:p>
            <a:fld id="{FD033164-6369-48C4-8E19-A0661414C8EB}" type="slidenum">
              <a:rPr lang="en-US" smtClean="0"/>
              <a:pPr/>
              <a:t>63</a:t>
            </a:fld>
            <a:endParaRPr lang="en-US" smtClean="0"/>
          </a:p>
        </p:txBody>
      </p:sp>
      <p:sp>
        <p:nvSpPr>
          <p:cNvPr id="207875" name="Rectangle 2"/>
          <p:cNvSpPr>
            <a:spLocks noGrp="1" noRot="1" noChangeAspect="1" noChangeArrowheads="1" noTextEdit="1"/>
          </p:cNvSpPr>
          <p:nvPr>
            <p:ph type="sldImg"/>
          </p:nvPr>
        </p:nvSpPr>
        <p:spPr>
          <a:ln/>
        </p:spPr>
      </p:sp>
      <p:sp>
        <p:nvSpPr>
          <p:cNvPr id="207876"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7"/>
          <p:cNvSpPr>
            <a:spLocks noGrp="1" noChangeArrowheads="1"/>
          </p:cNvSpPr>
          <p:nvPr>
            <p:ph type="sldNum" sz="quarter" idx="5"/>
          </p:nvPr>
        </p:nvSpPr>
        <p:spPr>
          <a:noFill/>
        </p:spPr>
        <p:txBody>
          <a:bodyPr/>
          <a:lstStyle/>
          <a:p>
            <a:fld id="{6DADD0C2-C44F-4AC7-B14A-DE811C8E17FC}" type="slidenum">
              <a:rPr lang="en-US" smtClean="0"/>
              <a:pPr/>
              <a:t>226</a:t>
            </a:fld>
            <a:endParaRPr lang="en-US" smtClean="0"/>
          </a:p>
        </p:txBody>
      </p:sp>
      <p:sp>
        <p:nvSpPr>
          <p:cNvPr id="286723" name="Rectangle 2"/>
          <p:cNvSpPr>
            <a:spLocks noGrp="1" noRot="1" noChangeAspect="1" noChangeArrowheads="1" noTextEdit="1"/>
          </p:cNvSpPr>
          <p:nvPr>
            <p:ph type="sldImg"/>
          </p:nvPr>
        </p:nvSpPr>
        <p:spPr>
          <a:ln/>
        </p:spPr>
      </p:sp>
      <p:sp>
        <p:nvSpPr>
          <p:cNvPr id="286724"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7"/>
          <p:cNvSpPr>
            <a:spLocks noGrp="1" noChangeArrowheads="1"/>
          </p:cNvSpPr>
          <p:nvPr>
            <p:ph type="sldNum" sz="quarter" idx="5"/>
          </p:nvPr>
        </p:nvSpPr>
        <p:spPr>
          <a:noFill/>
        </p:spPr>
        <p:txBody>
          <a:bodyPr/>
          <a:lstStyle/>
          <a:p>
            <a:fld id="{796FD1C0-6B71-4EAE-B2F7-EE9FA6C16AEE}" type="slidenum">
              <a:rPr lang="en-US" smtClean="0"/>
              <a:pPr/>
              <a:t>227</a:t>
            </a:fld>
            <a:endParaRPr lang="en-US" smtClean="0"/>
          </a:p>
        </p:txBody>
      </p:sp>
      <p:sp>
        <p:nvSpPr>
          <p:cNvPr id="287747" name="Rectangle 2"/>
          <p:cNvSpPr>
            <a:spLocks noGrp="1" noRot="1" noChangeAspect="1" noChangeArrowheads="1" noTextEdit="1"/>
          </p:cNvSpPr>
          <p:nvPr>
            <p:ph type="sldImg"/>
          </p:nvPr>
        </p:nvSpPr>
        <p:spPr>
          <a:ln/>
        </p:spPr>
      </p:sp>
      <p:sp>
        <p:nvSpPr>
          <p:cNvPr id="287748"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7"/>
          <p:cNvSpPr>
            <a:spLocks noGrp="1" noChangeArrowheads="1"/>
          </p:cNvSpPr>
          <p:nvPr>
            <p:ph type="sldNum" sz="quarter" idx="5"/>
          </p:nvPr>
        </p:nvSpPr>
        <p:spPr>
          <a:noFill/>
        </p:spPr>
        <p:txBody>
          <a:bodyPr/>
          <a:lstStyle/>
          <a:p>
            <a:fld id="{6DADD0C2-C44F-4AC7-B14A-DE811C8E17FC}" type="slidenum">
              <a:rPr lang="en-US" smtClean="0"/>
              <a:pPr/>
              <a:t>228</a:t>
            </a:fld>
            <a:endParaRPr lang="en-US" smtClean="0"/>
          </a:p>
        </p:txBody>
      </p:sp>
      <p:sp>
        <p:nvSpPr>
          <p:cNvPr id="286723" name="Rectangle 2"/>
          <p:cNvSpPr>
            <a:spLocks noGrp="1" noRot="1" noChangeAspect="1" noChangeArrowheads="1" noTextEdit="1"/>
          </p:cNvSpPr>
          <p:nvPr>
            <p:ph type="sldImg"/>
          </p:nvPr>
        </p:nvSpPr>
        <p:spPr>
          <a:ln/>
        </p:spPr>
      </p:sp>
      <p:sp>
        <p:nvSpPr>
          <p:cNvPr id="286724"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7"/>
          <p:cNvSpPr>
            <a:spLocks noGrp="1" noChangeArrowheads="1"/>
          </p:cNvSpPr>
          <p:nvPr>
            <p:ph type="sldNum" sz="quarter" idx="5"/>
          </p:nvPr>
        </p:nvSpPr>
        <p:spPr>
          <a:noFill/>
        </p:spPr>
        <p:txBody>
          <a:bodyPr/>
          <a:lstStyle/>
          <a:p>
            <a:fld id="{EB9A06B0-B7CE-4143-B9FB-61F76878D64A}" type="slidenum">
              <a:rPr lang="en-US" smtClean="0"/>
              <a:pPr/>
              <a:t>229</a:t>
            </a:fld>
            <a:endParaRPr lang="en-US" smtClean="0"/>
          </a:p>
        </p:txBody>
      </p:sp>
      <p:sp>
        <p:nvSpPr>
          <p:cNvPr id="288771" name="Rectangle 2"/>
          <p:cNvSpPr>
            <a:spLocks noGrp="1" noRot="1" noChangeAspect="1" noChangeArrowheads="1" noTextEdit="1"/>
          </p:cNvSpPr>
          <p:nvPr>
            <p:ph type="sldImg"/>
          </p:nvPr>
        </p:nvSpPr>
        <p:spPr>
          <a:ln/>
        </p:spPr>
      </p:sp>
      <p:sp>
        <p:nvSpPr>
          <p:cNvPr id="288772"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Rectangle 7"/>
          <p:cNvSpPr>
            <a:spLocks noGrp="1" noChangeArrowheads="1"/>
          </p:cNvSpPr>
          <p:nvPr>
            <p:ph type="sldNum" sz="quarter" idx="5"/>
          </p:nvPr>
        </p:nvSpPr>
        <p:spPr>
          <a:noFill/>
        </p:spPr>
        <p:txBody>
          <a:bodyPr/>
          <a:lstStyle/>
          <a:p>
            <a:fld id="{37CF58B8-23D4-41E7-8816-79BC3665DB55}" type="slidenum">
              <a:rPr lang="en-US" smtClean="0"/>
              <a:pPr/>
              <a:t>232</a:t>
            </a:fld>
            <a:endParaRPr lang="en-US" smtClean="0"/>
          </a:p>
        </p:txBody>
      </p:sp>
      <p:sp>
        <p:nvSpPr>
          <p:cNvPr id="290819" name="Rectangle 2"/>
          <p:cNvSpPr>
            <a:spLocks noGrp="1" noRot="1" noChangeAspect="1" noChangeArrowheads="1" noTextEdit="1"/>
          </p:cNvSpPr>
          <p:nvPr>
            <p:ph type="sldImg"/>
          </p:nvPr>
        </p:nvSpPr>
        <p:spPr>
          <a:ln/>
        </p:spPr>
      </p:sp>
      <p:sp>
        <p:nvSpPr>
          <p:cNvPr id="290820"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7"/>
          <p:cNvSpPr>
            <a:spLocks noGrp="1" noChangeArrowheads="1"/>
          </p:cNvSpPr>
          <p:nvPr>
            <p:ph type="sldNum" sz="quarter" idx="5"/>
          </p:nvPr>
        </p:nvSpPr>
        <p:spPr>
          <a:noFill/>
        </p:spPr>
        <p:txBody>
          <a:bodyPr/>
          <a:lstStyle/>
          <a:p>
            <a:fld id="{14CD6B27-24D8-42D6-9C63-E6286D73AFD9}" type="slidenum">
              <a:rPr lang="en-US" smtClean="0"/>
              <a:pPr/>
              <a:t>64</a:t>
            </a:fld>
            <a:endParaRPr lang="en-US" smtClean="0"/>
          </a:p>
        </p:txBody>
      </p:sp>
      <p:sp>
        <p:nvSpPr>
          <p:cNvPr id="208899" name="Rectangle 2"/>
          <p:cNvSpPr>
            <a:spLocks noGrp="1" noRot="1" noChangeAspect="1" noChangeArrowheads="1" noTextEdit="1"/>
          </p:cNvSpPr>
          <p:nvPr>
            <p:ph type="sldImg"/>
          </p:nvPr>
        </p:nvSpPr>
        <p:spPr>
          <a:ln/>
        </p:spPr>
      </p:sp>
      <p:sp>
        <p:nvSpPr>
          <p:cNvPr id="208900"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5"/>
          </p:nvPr>
        </p:nvSpPr>
        <p:spPr>
          <a:noFill/>
        </p:spPr>
        <p:txBody>
          <a:bodyPr/>
          <a:lstStyle/>
          <a:p>
            <a:fld id="{692266AC-40D5-4F86-98B2-F4A874505AC1}" type="slidenum">
              <a:rPr lang="en-US" smtClean="0"/>
              <a:pPr/>
              <a:t>67</a:t>
            </a:fld>
            <a:endParaRPr lang="en-US" smtClean="0"/>
          </a:p>
        </p:txBody>
      </p:sp>
      <p:sp>
        <p:nvSpPr>
          <p:cNvPr id="231427" name="Rectangle 2"/>
          <p:cNvSpPr>
            <a:spLocks noGrp="1" noRot="1" noChangeAspect="1" noChangeArrowheads="1" noTextEdit="1"/>
          </p:cNvSpPr>
          <p:nvPr>
            <p:ph type="sldImg"/>
          </p:nvPr>
        </p:nvSpPr>
        <p:spPr>
          <a:ln/>
        </p:spPr>
      </p:sp>
      <p:sp>
        <p:nvSpPr>
          <p:cNvPr id="231428" name="Rectangle 3"/>
          <p:cNvSpPr>
            <a:spLocks noGrp="1" noChangeArrowheads="1"/>
          </p:cNvSpPr>
          <p:nvPr>
            <p:ph type="body" idx="1"/>
          </p:nvPr>
        </p:nvSpPr>
        <p:spPr>
          <a:noFill/>
          <a:ln/>
        </p:spPr>
        <p:txBody>
          <a:bodyPr/>
          <a:lstStyle/>
          <a:p>
            <a:endParaRPr lang="en-AU"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740829BD-C62F-4194-BC26-7E4E86D8A784}" type="datetime1">
              <a:rPr lang="en-US" smtClean="0"/>
              <a:pPr/>
              <a:t>9/13/2014</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4153CE1-1A86-4BA5-88BA-4F27021F54CA}" type="datetime1">
              <a:rPr lang="en-US" smtClean="0"/>
              <a:pPr/>
              <a:t>9/13/2014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4AC4D29B-3A56-496C-BD36-8E8A3F8D0A6C}" type="datetime1">
              <a:rPr lang="en-US" smtClean="0"/>
              <a:pPr/>
              <a:t>9/13/2014</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371600" y="533400"/>
            <a:ext cx="7543800" cy="11430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1371600" y="1981200"/>
            <a:ext cx="7620000" cy="4114800"/>
          </a:xfrm>
        </p:spPr>
        <p:txBody>
          <a:bodyPr rtlCol="0">
            <a:normAutofit/>
          </a:bodyPr>
          <a:lstStyle/>
          <a:p>
            <a:pPr lvl="0"/>
            <a:endParaRPr lang="en-US" noProof="0"/>
          </a:p>
        </p:txBody>
      </p:sp>
      <p:sp>
        <p:nvSpPr>
          <p:cNvPr id="4" name="Date Placeholder 3"/>
          <p:cNvSpPr>
            <a:spLocks noGrp="1"/>
          </p:cNvSpPr>
          <p:nvPr>
            <p:ph type="dt" sz="half" idx="10"/>
          </p:nvPr>
        </p:nvSpPr>
        <p:spPr>
          <a:xfrm>
            <a:off x="1371600" y="6248400"/>
            <a:ext cx="1676400" cy="457200"/>
          </a:xfrm>
        </p:spPr>
        <p:txBody>
          <a:bodyPr/>
          <a:lstStyle>
            <a:lvl1pPr>
              <a:defRPr/>
            </a:lvl1pPr>
          </a:lstStyle>
          <a:p>
            <a:pPr>
              <a:defRPr/>
            </a:pPr>
            <a:fld id="{E7C0BB3E-4381-4F0D-BDA6-F35FC8B4F3FA}" type="datetime1">
              <a:rPr lang="en-US" smtClean="0"/>
              <a:pPr>
                <a:defRPr/>
              </a:pPr>
              <a:t>9/13/2014</a:t>
            </a:fld>
            <a:endParaRPr lang="en-US"/>
          </a:p>
        </p:txBody>
      </p:sp>
      <p:sp>
        <p:nvSpPr>
          <p:cNvPr id="5" name="Footer Placeholder 4"/>
          <p:cNvSpPr>
            <a:spLocks noGrp="1"/>
          </p:cNvSpPr>
          <p:nvPr>
            <p:ph type="ftr" sz="quarter" idx="11"/>
          </p:nvPr>
        </p:nvSpPr>
        <p:spPr>
          <a:xfrm>
            <a:off x="3429000" y="6248400"/>
            <a:ext cx="3429000" cy="457200"/>
          </a:xfr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7239000" y="6248400"/>
            <a:ext cx="1905000" cy="457200"/>
          </a:xfrm>
        </p:spPr>
        <p:txBody>
          <a:bodyPr/>
          <a:lstStyle>
            <a:lvl1pPr>
              <a:defRPr/>
            </a:lvl1pPr>
          </a:lstStyle>
          <a:p>
            <a:pPr>
              <a:defRPr/>
            </a:pPr>
            <a:fld id="{9128DF44-4A0C-4C89-9926-225089E7D4FA}"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7B0EF2D6-9653-4AAF-ACEF-BA45418C0F09}" type="datetime1">
              <a:rPr lang="en-US" smtClean="0"/>
              <a:pPr/>
              <a:t>9/13/2014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E303CDB9-842D-41B6-A0AC-F1B542E03709}" type="datetime1">
              <a:rPr lang="en-US" smtClean="0"/>
              <a:pPr/>
              <a:t>9/13/2014</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B6F15528-21DE-4FAA-801E-634DDDAF4B2B}"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C970E330-4B67-46DE-A1EE-D3DA8E7A989F}" type="datetime1">
              <a:rPr lang="en-US" smtClean="0"/>
              <a:pPr/>
              <a:t>9/13/2014</a:t>
            </a:fld>
            <a:endParaRPr lang="en-US"/>
          </a:p>
        </p:txBody>
      </p:sp>
      <p:sp>
        <p:nvSpPr>
          <p:cNvPr id="10" name="Slide Number Placeholder 9"/>
          <p:cNvSpPr>
            <a:spLocks noGrp="1"/>
          </p:cNvSpPr>
          <p:nvPr>
            <p:ph type="sldNum" sz="quarter" idx="16"/>
          </p:nvPr>
        </p:nvSpPr>
        <p:spPr/>
        <p:txBody>
          <a:bodyPr rtlCol="0"/>
          <a:lstStyle/>
          <a:p>
            <a:fld id="{B6F15528-21DE-4FAA-801E-634DDDAF4B2B}"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8C3EC14A-6A2D-44E5-BAF0-B8DBBC9AC296}" type="datetime1">
              <a:rPr lang="en-US" smtClean="0"/>
              <a:pPr/>
              <a:t>9/13/2014</a:t>
            </a:fld>
            <a:endParaRPr lang="en-US"/>
          </a:p>
        </p:txBody>
      </p:sp>
      <p:sp>
        <p:nvSpPr>
          <p:cNvPr id="12" name="Slide Number Placeholder 11"/>
          <p:cNvSpPr>
            <a:spLocks noGrp="1"/>
          </p:cNvSpPr>
          <p:nvPr>
            <p:ph type="sldNum" sz="quarter" idx="16"/>
          </p:nvPr>
        </p:nvSpPr>
        <p:spPr/>
        <p:txBody>
          <a:bodyPr rtlCol="0"/>
          <a:lstStyle/>
          <a:p>
            <a:fld id="{B6F15528-21DE-4FAA-801E-634DDDAF4B2B}" type="slidenum">
              <a:rPr lang="en-US" smtClean="0"/>
              <a:pPr/>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DC4001E-406D-43B1-BCB2-E6BF69EA5A07}" type="datetime1">
              <a:rPr lang="en-US" smtClean="0"/>
              <a:pPr/>
              <a:t>9/13/2014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D286EA-41A5-4CE3-9D3D-BEE5B13C8DB1}" type="datetime1">
              <a:rPr lang="en-US" smtClean="0"/>
              <a:pPr/>
              <a:t>9/13/2014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859B6E2F-9996-4E5D-AF16-81A2CB828F30}" type="datetime1">
              <a:rPr lang="en-US" smtClean="0"/>
              <a:pPr/>
              <a:t>9/13/2014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B6F15528-21DE-4FAA-801E-634DDDAF4B2B}" type="slidenum">
              <a:rPr lang="en-US" smtClean="0"/>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AA463091-56B5-4EA2-8DE0-9EA2B2C35013}" type="datetime1">
              <a:rPr lang="en-US" smtClean="0"/>
              <a:pPr/>
              <a:t>9/13/2014</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B6F15528-21DE-4FAA-801E-634DDDAF4B2B}" type="slidenum">
              <a:rPr lang="en-US" smtClean="0"/>
              <a:pPr/>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7278D6D4-6205-41A6-AACF-66C1475AB11E}" type="datetime1">
              <a:rPr lang="en-US" smtClean="0"/>
              <a:pPr/>
              <a:t>9/13/2014</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 id="2147483802" r:id="rId12"/>
  </p:sldLayoutIdLst>
  <p:hf hdr="0" ftr="0" dt="0"/>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0.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11" name="Text Box 7"/>
          <p:cNvSpPr txBox="1">
            <a:spLocks noChangeArrowheads="1"/>
          </p:cNvSpPr>
          <p:nvPr/>
        </p:nvSpPr>
        <p:spPr bwMode="ltGray">
          <a:xfrm>
            <a:off x="152400" y="2362200"/>
            <a:ext cx="8915400" cy="2277547"/>
          </a:xfrm>
          <a:prstGeom prst="rect">
            <a:avLst/>
          </a:prstGeom>
          <a:noFill/>
          <a:ln w="12700">
            <a:noFill/>
            <a:miter lim="800000"/>
            <a:headEnd type="none" w="sm" len="sm"/>
            <a:tailEnd type="none" w="sm" len="sm"/>
          </a:ln>
        </p:spPr>
        <p:txBody>
          <a:bodyPr wrap="square">
            <a:spAutoFit/>
          </a:bodyPr>
          <a:lstStyle/>
          <a:p>
            <a:pPr algn="ctr">
              <a:defRPr/>
            </a:pPr>
            <a:r>
              <a:rPr lang="en-US" sz="3200" b="1" u="sng" dirty="0" smtClean="0"/>
              <a:t>Section 44AB of Income Tax Act, 1961</a:t>
            </a:r>
            <a:r>
              <a:rPr lang="en-US" sz="2800" b="1" dirty="0" smtClean="0"/>
              <a:t> </a:t>
            </a:r>
          </a:p>
          <a:p>
            <a:pPr algn="ctr">
              <a:defRPr/>
            </a:pPr>
            <a:r>
              <a:rPr lang="en-US" sz="2000" b="1" dirty="0" smtClean="0"/>
              <a:t>Audit of accounts of certain persons carrying on business or profession.</a:t>
            </a:r>
          </a:p>
          <a:p>
            <a:pPr algn="ctr">
              <a:defRPr/>
            </a:pPr>
            <a:endParaRPr lang="en-US" sz="1050" b="1" i="1" u="sng" dirty="0" smtClean="0">
              <a:latin typeface="+mj-lt"/>
            </a:endParaRPr>
          </a:p>
          <a:p>
            <a:pPr algn="ctr">
              <a:defRPr/>
            </a:pPr>
            <a:endParaRPr lang="en-US" sz="2000" b="1" i="1" u="sng" dirty="0" smtClean="0">
              <a:latin typeface="+mj-lt"/>
            </a:endParaRPr>
          </a:p>
          <a:p>
            <a:pPr algn="ctr">
              <a:defRPr/>
            </a:pPr>
            <a:endParaRPr lang="en-US" sz="2000" b="1" i="1" u="sng" dirty="0" smtClean="0">
              <a:latin typeface="+mj-lt"/>
            </a:endParaRPr>
          </a:p>
          <a:p>
            <a:pPr algn="ctr">
              <a:defRPr/>
            </a:pPr>
            <a:r>
              <a:rPr lang="en-US" sz="3600" b="1" i="1" u="sng" dirty="0" smtClean="0"/>
              <a:t>A.Y. 2014-15</a:t>
            </a:r>
          </a:p>
        </p:txBody>
      </p:sp>
      <p:sp>
        <p:nvSpPr>
          <p:cNvPr id="47110" name="Text Box 6"/>
          <p:cNvSpPr txBox="1">
            <a:spLocks noChangeArrowheads="1"/>
          </p:cNvSpPr>
          <p:nvPr/>
        </p:nvSpPr>
        <p:spPr bwMode="ltGray">
          <a:xfrm>
            <a:off x="1524000" y="685800"/>
            <a:ext cx="6096000" cy="1569660"/>
          </a:xfrm>
          <a:prstGeom prst="rect">
            <a:avLst/>
          </a:prstGeom>
          <a:solidFill>
            <a:schemeClr val="accent1"/>
          </a:solidFill>
          <a:ln w="12700">
            <a:solidFill>
              <a:schemeClr val="accent2"/>
            </a:solidFill>
            <a:miter lim="800000"/>
            <a:headEnd type="none" w="sm" len="sm"/>
            <a:tailEnd type="none" w="sm" len="sm"/>
          </a:ln>
        </p:spPr>
        <p:txBody>
          <a:bodyPr wrap="square">
            <a:spAutoFit/>
          </a:bodyPr>
          <a:lstStyle/>
          <a:p>
            <a:pPr algn="ctr">
              <a:spcBef>
                <a:spcPct val="50000"/>
              </a:spcBef>
              <a:defRPr/>
            </a:pPr>
            <a:r>
              <a:rPr lang="en-US" sz="9600" b="1" i="1" u="sng" dirty="0">
                <a:latin typeface="+mj-lt"/>
              </a:rPr>
              <a:t>Tax </a:t>
            </a:r>
            <a:r>
              <a:rPr lang="en-US" sz="9600" b="1" i="1" u="sng" dirty="0" smtClean="0">
                <a:latin typeface="+mj-lt"/>
              </a:rPr>
              <a:t>Audit</a:t>
            </a:r>
            <a:endParaRPr lang="en-US" sz="9600" b="1" i="1" u="sng" dirty="0" smtClean="0"/>
          </a:p>
        </p:txBody>
      </p:sp>
      <p:sp>
        <p:nvSpPr>
          <p:cNvPr id="47112" name="Text Box 8"/>
          <p:cNvSpPr txBox="1">
            <a:spLocks noChangeArrowheads="1"/>
          </p:cNvSpPr>
          <p:nvPr/>
        </p:nvSpPr>
        <p:spPr bwMode="auto">
          <a:xfrm>
            <a:off x="2362200" y="6106180"/>
            <a:ext cx="6629400" cy="523220"/>
          </a:xfrm>
          <a:prstGeom prst="rect">
            <a:avLst/>
          </a:prstGeom>
          <a:noFill/>
          <a:ln w="12700" cap="sq">
            <a:noFill/>
            <a:miter lim="800000"/>
            <a:headEnd type="none" w="sm" len="sm"/>
            <a:tailEnd type="none" w="sm" len="sm"/>
          </a:ln>
          <a:effectLst/>
        </p:spPr>
        <p:txBody>
          <a:bodyPr wrap="square">
            <a:spAutoFit/>
          </a:bodyPr>
          <a:lstStyle/>
          <a:p>
            <a:pPr algn="r">
              <a:defRPr/>
            </a:pPr>
            <a:r>
              <a:rPr lang="en-US" sz="2800" i="1" u="sng" dirty="0" smtClean="0">
                <a:solidFill>
                  <a:schemeClr val="bg1"/>
                </a:solidFill>
                <a:latin typeface="Times New Roman" pitchFamily="18" charset="0"/>
              </a:rPr>
              <a:t>Email id: agarwal.s.ca@gmail.com</a:t>
            </a:r>
            <a:endParaRPr lang="en-US" sz="2800" i="1" u="sng" dirty="0">
              <a:solidFill>
                <a:schemeClr val="bg1"/>
              </a:solidFill>
              <a:effectLst>
                <a:outerShdw blurRad="38100" dist="38100" dir="2700000" algn="tl">
                  <a:srgbClr val="000000"/>
                </a:outerShdw>
              </a:effectLst>
              <a:latin typeface="Times New Roman" pitchFamily="18" charset="0"/>
            </a:endParaRPr>
          </a:p>
        </p:txBody>
      </p:sp>
      <p:sp>
        <p:nvSpPr>
          <p:cNvPr id="7" name="Rectangle 6"/>
          <p:cNvSpPr/>
          <p:nvPr/>
        </p:nvSpPr>
        <p:spPr>
          <a:xfrm>
            <a:off x="1012413" y="4953000"/>
            <a:ext cx="6729727" cy="923330"/>
          </a:xfrm>
          <a:prstGeom prst="rect">
            <a:avLst/>
          </a:prstGeom>
          <a:noFill/>
        </p:spPr>
        <p:txBody>
          <a:bodyPr wrap="none">
            <a:spAutoFit/>
          </a:bodyPr>
          <a:lstStyle/>
          <a:p>
            <a:pPr algn="r">
              <a:defRPr/>
            </a:pPr>
            <a:r>
              <a:rPr lang="en-US" sz="3200" b="1" dirty="0" smtClean="0">
                <a:latin typeface="+mj-lt"/>
              </a:rPr>
              <a:t>Presented By:     CA. Sanjay </a:t>
            </a:r>
            <a:r>
              <a:rPr lang="en-US" sz="3200" b="1" dirty="0" err="1" smtClean="0">
                <a:latin typeface="+mj-lt"/>
              </a:rPr>
              <a:t>Agarwal</a:t>
            </a:r>
            <a:r>
              <a:rPr lang="en-US" sz="3200" b="1" dirty="0" smtClean="0">
                <a:latin typeface="+mj-lt"/>
              </a:rPr>
              <a:t> </a:t>
            </a:r>
          </a:p>
          <a:p>
            <a:pPr algn="ctr">
              <a:defRPr/>
            </a:pPr>
            <a:r>
              <a:rPr lang="en-US" sz="2200" b="1" dirty="0" smtClean="0">
                <a:latin typeface="+mj-lt"/>
              </a:rPr>
              <a:t>Assisted By: CA </a:t>
            </a:r>
            <a:r>
              <a:rPr lang="en-US" sz="2200" b="1" dirty="0" err="1" smtClean="0">
                <a:latin typeface="+mj-lt"/>
              </a:rPr>
              <a:t>Apoorva</a:t>
            </a:r>
            <a:r>
              <a:rPr lang="en-US" sz="2200" b="1" dirty="0" smtClean="0">
                <a:latin typeface="+mj-lt"/>
              </a:rPr>
              <a:t> </a:t>
            </a:r>
            <a:r>
              <a:rPr lang="en-US" sz="2200" b="1" dirty="0" err="1" smtClean="0">
                <a:latin typeface="+mj-lt"/>
              </a:rPr>
              <a:t>Bhardwaj</a:t>
            </a:r>
            <a:r>
              <a:rPr lang="en-US" sz="2200" b="1" dirty="0" smtClean="0">
                <a:latin typeface="+mj-lt"/>
              </a:rPr>
              <a:t> &amp; CA </a:t>
            </a:r>
            <a:r>
              <a:rPr lang="en-US" sz="2200" b="1" dirty="0" err="1" smtClean="0">
                <a:latin typeface="+mj-lt"/>
              </a:rPr>
              <a:t>Jyoti</a:t>
            </a:r>
            <a:r>
              <a:rPr lang="en-US" sz="2200" b="1" dirty="0" smtClean="0">
                <a:latin typeface="+mj-lt"/>
              </a:rPr>
              <a:t> </a:t>
            </a:r>
            <a:r>
              <a:rPr lang="en-US" sz="2200" b="1" dirty="0" err="1" smtClean="0">
                <a:latin typeface="+mj-lt"/>
              </a:rPr>
              <a:t>Kaur</a:t>
            </a:r>
            <a:endParaRPr lang="en-US" sz="2200" b="1" dirty="0">
              <a:latin typeface="+mj-l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normAutofit fontScale="85000" lnSpcReduction="20000"/>
          </a:bodyPr>
          <a:lstStyle/>
          <a:p>
            <a:fld id="{B6F15528-21DE-4FAA-801E-634DDDAF4B2B}" type="slidenum">
              <a:rPr lang="en-US" smtClean="0"/>
              <a:pPr/>
              <a:t>10</a:t>
            </a:fld>
            <a:endParaRPr lang="en-US"/>
          </a:p>
        </p:txBody>
      </p:sp>
      <p:pic>
        <p:nvPicPr>
          <p:cNvPr id="3074" name="Picture 2" descr="C:\Users\apoorva\Desktop\Tax audit\screenshots\QUALIFICATION 3CA MAIN.JPG"/>
          <p:cNvPicPr>
            <a:picLocks noGrp="1" noChangeAspect="1" noChangeArrowheads="1"/>
          </p:cNvPicPr>
          <p:nvPr>
            <p:ph sz="quarter" idx="1"/>
          </p:nvPr>
        </p:nvPicPr>
        <p:blipFill>
          <a:blip r:embed="rId2" cstate="print"/>
          <a:srcRect/>
          <a:stretch>
            <a:fillRect/>
          </a:stretch>
        </p:blipFill>
        <p:spPr bwMode="auto">
          <a:xfrm>
            <a:off x="457200" y="2514600"/>
            <a:ext cx="8382000" cy="2819400"/>
          </a:xfrm>
          <a:prstGeom prst="rect">
            <a:avLst/>
          </a:prstGeom>
          <a:noFill/>
        </p:spPr>
      </p:pic>
      <p:sp>
        <p:nvSpPr>
          <p:cNvPr id="6" name="Title 3"/>
          <p:cNvSpPr txBox="1">
            <a:spLocks/>
          </p:cNvSpPr>
          <p:nvPr/>
        </p:nvSpPr>
        <p:spPr>
          <a:xfrm>
            <a:off x="228600" y="152400"/>
            <a:ext cx="8534400" cy="990600"/>
          </a:xfrm>
          <a:prstGeom prst="rect">
            <a:avLst/>
          </a:prstGeom>
        </p:spPr>
        <p:txBody>
          <a:bodyPr vert="horz"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smtClean="0">
                <a:ln>
                  <a:noFill/>
                </a:ln>
                <a:solidFill>
                  <a:schemeClr val="tx2"/>
                </a:solidFill>
                <a:effectLst/>
                <a:uLnTx/>
                <a:uFillTx/>
                <a:latin typeface="+mj-lt"/>
                <a:ea typeface="+mj-ea"/>
                <a:cs typeface="+mj-cs"/>
              </a:rPr>
              <a:t>a. </a:t>
            </a:r>
            <a:r>
              <a:rPr kumimoji="0" lang="en-US" sz="3600" b="1" i="0" u="sng" strike="noStrike" kern="1200" cap="none" spc="0" normalizeH="0" baseline="0" noProof="0" dirty="0" smtClean="0">
                <a:ln>
                  <a:noFill/>
                </a:ln>
                <a:solidFill>
                  <a:schemeClr val="tx2"/>
                </a:solidFill>
                <a:effectLst/>
                <a:uLnTx/>
                <a:uFillTx/>
                <a:latin typeface="+mj-lt"/>
                <a:ea typeface="+mj-ea"/>
                <a:cs typeface="+mj-cs"/>
              </a:rPr>
              <a:t>Amendments in Form 3CA/3CB…..</a:t>
            </a:r>
            <a:endParaRPr kumimoji="0" lang="en-US" sz="3600" b="1" i="0" u="sng" strike="noStrike" kern="1200" cap="none" spc="0" normalizeH="0" baseline="0" noProof="0" dirty="0">
              <a:ln>
                <a:noFill/>
              </a:ln>
              <a:solidFill>
                <a:schemeClr val="tx2"/>
              </a:solidFill>
              <a:effectLst/>
              <a:uLnTx/>
              <a:uFillTx/>
              <a:latin typeface="+mj-lt"/>
              <a:ea typeface="+mj-ea"/>
              <a:cs typeface="+mj-cs"/>
            </a:endParaRPr>
          </a:p>
        </p:txBody>
      </p:sp>
      <p:sp>
        <p:nvSpPr>
          <p:cNvPr id="7" name="Rectangle 6"/>
          <p:cNvSpPr/>
          <p:nvPr/>
        </p:nvSpPr>
        <p:spPr>
          <a:xfrm>
            <a:off x="7391400" y="0"/>
            <a:ext cx="17526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sp>
        <p:nvSpPr>
          <p:cNvPr id="8" name="Content Placeholder 4"/>
          <p:cNvSpPr txBox="1">
            <a:spLocks/>
          </p:cNvSpPr>
          <p:nvPr/>
        </p:nvSpPr>
        <p:spPr>
          <a:xfrm>
            <a:off x="609600" y="1905000"/>
            <a:ext cx="8001000" cy="609600"/>
          </a:xfrm>
          <a:prstGeom prst="rect">
            <a:avLst/>
          </a:prstGeom>
        </p:spPr>
        <p:txBody>
          <a:bodyPr vert="horz">
            <a:normAutofit/>
          </a:bodyPr>
          <a:lstStyle/>
          <a:p>
            <a:pPr marL="514350" marR="0" lvl="0" indent="-514350" algn="just" defTabSz="914400" rtl="0" eaLnBrk="1" fontAlgn="auto" latinLnBrk="0" hangingPunct="1">
              <a:lnSpc>
                <a:spcPct val="100000"/>
              </a:lnSpc>
              <a:spcBef>
                <a:spcPts val="700"/>
              </a:spcBef>
              <a:spcAft>
                <a:spcPts val="0"/>
              </a:spcAft>
              <a:buClr>
                <a:schemeClr val="accent2"/>
              </a:buClr>
              <a:buSzPct val="100000"/>
              <a:buFont typeface="Wingdings"/>
              <a:buNone/>
              <a:tabLst/>
              <a:defRPr/>
            </a:pPr>
            <a:r>
              <a:rPr lang="en-US" sz="2600" b="1" dirty="0" smtClean="0">
                <a:solidFill>
                  <a:schemeClr val="accent2"/>
                </a:solidFill>
              </a:rPr>
              <a:t>Format in e-Utility</a:t>
            </a:r>
            <a:endParaRPr kumimoji="0" lang="en-US" sz="2600" b="1" i="0" u="none" strike="noStrike" kern="1200" cap="none" spc="0" normalizeH="0" baseline="0" noProof="0" dirty="0" smtClean="0">
              <a:ln>
                <a:noFill/>
              </a:ln>
              <a:solidFill>
                <a:schemeClr val="accent2"/>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552" y="152400"/>
            <a:ext cx="8461248" cy="990600"/>
          </a:xfrm>
        </p:spPr>
        <p:txBody>
          <a:bodyPr anchor="t">
            <a:normAutofit/>
          </a:bodyPr>
          <a:lstStyle/>
          <a:p>
            <a:r>
              <a:rPr lang="en-US" u="sng" dirty="0"/>
              <a:t>List of </a:t>
            </a:r>
            <a:r>
              <a:rPr lang="en-US" u="sng" dirty="0" smtClean="0"/>
              <a:t>Sections……….</a:t>
            </a:r>
            <a:endParaRPr lang="en-US" u="sng" dirty="0"/>
          </a:p>
        </p:txBody>
      </p:sp>
      <p:graphicFrame>
        <p:nvGraphicFramePr>
          <p:cNvPr id="4" name="Content Placeholder 3"/>
          <p:cNvGraphicFramePr>
            <a:graphicFrameLocks noGrp="1"/>
          </p:cNvGraphicFramePr>
          <p:nvPr>
            <p:ph sz="quarter" idx="1"/>
          </p:nvPr>
        </p:nvGraphicFramePr>
        <p:xfrm>
          <a:off x="152400" y="1676400"/>
          <a:ext cx="8763000" cy="4892040"/>
        </p:xfrm>
        <a:graphic>
          <a:graphicData uri="http://schemas.openxmlformats.org/drawingml/2006/table">
            <a:tbl>
              <a:tblPr firstRow="1" bandRow="1">
                <a:tableStyleId>{5C22544A-7EE6-4342-B048-85BDC9FD1C3A}</a:tableStyleId>
              </a:tblPr>
              <a:tblGrid>
                <a:gridCol w="729436"/>
                <a:gridCol w="1404164"/>
                <a:gridCol w="6629400"/>
              </a:tblGrid>
              <a:tr h="603294">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000" b="1" i="0" u="none" strike="noStrike" cap="none" normalizeH="0" baseline="0" dirty="0" smtClean="0">
                          <a:ln>
                            <a:noFill/>
                          </a:ln>
                          <a:solidFill>
                            <a:schemeClr val="bg1"/>
                          </a:solidFill>
                          <a:effectLst/>
                          <a:latin typeface="+mn-lt"/>
                        </a:rPr>
                        <a:t>S. No.</a:t>
                      </a: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000" b="1" i="0" u="none" strike="noStrike" cap="none" normalizeH="0" baseline="0" dirty="0" smtClean="0">
                          <a:ln>
                            <a:noFill/>
                          </a:ln>
                          <a:solidFill>
                            <a:schemeClr val="bg1"/>
                          </a:solidFill>
                          <a:effectLst/>
                          <a:latin typeface="+mn-lt"/>
                        </a:rPr>
                        <a:t>Section / Chapter/ Schedule</a:t>
                      </a: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000" b="1" i="0" u="none" strike="noStrike" cap="none" normalizeH="0" baseline="0" dirty="0" smtClean="0">
                          <a:ln>
                            <a:noFill/>
                          </a:ln>
                          <a:solidFill>
                            <a:schemeClr val="bg1"/>
                          </a:solidFill>
                          <a:effectLst/>
                          <a:latin typeface="+mn-lt"/>
                        </a:rPr>
                        <a:t>Business Covered </a:t>
                      </a:r>
                    </a:p>
                  </a:txBody>
                  <a:tcPr horzOverflow="overflow"/>
                </a:tc>
              </a:tr>
              <a:tr h="425151">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000" b="0" i="0" u="none" strike="noStrike" cap="none" normalizeH="0" baseline="0" dirty="0" smtClean="0">
                          <a:ln>
                            <a:noFill/>
                          </a:ln>
                          <a:solidFill>
                            <a:schemeClr val="tx1"/>
                          </a:solidFill>
                          <a:effectLst/>
                          <a:latin typeface="+mn-lt"/>
                        </a:rPr>
                        <a:t>7.</a:t>
                      </a: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100" b="0" i="0" u="none" strike="noStrike" cap="none" normalizeH="0" baseline="0" dirty="0" smtClean="0">
                          <a:ln>
                            <a:noFill/>
                          </a:ln>
                          <a:solidFill>
                            <a:schemeClr val="tx1"/>
                          </a:solidFill>
                          <a:effectLst/>
                          <a:latin typeface="+mn-lt"/>
                        </a:rPr>
                        <a:t>44BBB</a:t>
                      </a:r>
                    </a:p>
                  </a:txBody>
                  <a:tcPr horzOverflow="overflow"/>
                </a:tc>
                <a:tc>
                  <a:txBody>
                    <a:bodyPr/>
                    <a:lstStyle/>
                    <a:p>
                      <a:pPr marL="0" marR="0" lvl="0" indent="0" algn="just"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100" b="0" i="0" u="none" strike="noStrike" cap="none" normalizeH="0" baseline="0" dirty="0" smtClean="0">
                          <a:ln>
                            <a:noFill/>
                          </a:ln>
                          <a:solidFill>
                            <a:schemeClr val="tx1"/>
                          </a:solidFill>
                          <a:effectLst/>
                          <a:latin typeface="+mn-lt"/>
                        </a:rPr>
                        <a:t>Civil construction etc. in certain turnkey power project by non-residents.</a:t>
                      </a:r>
                    </a:p>
                  </a:txBody>
                  <a:tcPr horzOverflow="overflow"/>
                </a:tc>
              </a:tr>
              <a:tr h="425151">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000" b="0" i="0" u="none" strike="noStrike" cap="none" normalizeH="0" baseline="0" dirty="0" smtClean="0">
                          <a:ln>
                            <a:noFill/>
                          </a:ln>
                          <a:solidFill>
                            <a:schemeClr val="tx1"/>
                          </a:solidFill>
                          <a:effectLst/>
                          <a:latin typeface="+mn-lt"/>
                        </a:rPr>
                        <a:t>8.</a:t>
                      </a: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100" b="1" i="0" u="none" strike="noStrike" cap="none" normalizeH="0" baseline="0" dirty="0" smtClean="0">
                          <a:ln>
                            <a:noFill/>
                          </a:ln>
                          <a:solidFill>
                            <a:schemeClr val="tx1"/>
                          </a:solidFill>
                          <a:effectLst/>
                          <a:latin typeface="+mn-lt"/>
                        </a:rPr>
                        <a:t>Chapter XII-G</a:t>
                      </a:r>
                    </a:p>
                  </a:txBody>
                  <a:tcPr horzOverflow="overflow"/>
                </a:tc>
                <a:tc>
                  <a:txBody>
                    <a:bodyPr/>
                    <a:lstStyle/>
                    <a:p>
                      <a:pPr marL="0" marR="0" lvl="0" indent="0" algn="just"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lang="en-US" sz="2100" b="1" dirty="0" smtClean="0">
                          <a:latin typeface="+mn-lt"/>
                        </a:rPr>
                        <a:t>Special provisions relating to income of shipping companies</a:t>
                      </a:r>
                      <a:endParaRPr kumimoji="0" lang="en-US" sz="2100" b="1" i="0" u="none" strike="noStrike" cap="none" normalizeH="0" baseline="0" dirty="0" smtClean="0">
                        <a:ln>
                          <a:noFill/>
                        </a:ln>
                        <a:solidFill>
                          <a:schemeClr val="tx1"/>
                        </a:solidFill>
                        <a:effectLst/>
                        <a:latin typeface="+mn-lt"/>
                      </a:endParaRPr>
                    </a:p>
                  </a:txBody>
                  <a:tcPr horzOverflow="overflow"/>
                </a:tc>
              </a:tr>
              <a:tr h="425151">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000" b="0" i="0" u="none" strike="noStrike" cap="none" normalizeH="0" baseline="0" dirty="0" smtClean="0">
                          <a:ln>
                            <a:noFill/>
                          </a:ln>
                          <a:solidFill>
                            <a:schemeClr val="tx1"/>
                          </a:solidFill>
                          <a:effectLst/>
                          <a:latin typeface="+mn-lt"/>
                        </a:rPr>
                        <a:t>9.</a:t>
                      </a: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100" b="1" i="0" u="none" strike="noStrike" cap="none" normalizeH="0" baseline="0" dirty="0" smtClean="0">
                          <a:ln>
                            <a:noFill/>
                          </a:ln>
                          <a:solidFill>
                            <a:schemeClr val="tx1"/>
                          </a:solidFill>
                          <a:effectLst/>
                          <a:latin typeface="+mn-lt"/>
                        </a:rPr>
                        <a:t>First Schedule</a:t>
                      </a:r>
                    </a:p>
                  </a:txBody>
                  <a:tcPr horzOverflow="overflow"/>
                </a:tc>
                <a:tc>
                  <a:txBody>
                    <a:bodyPr/>
                    <a:lstStyle/>
                    <a:p>
                      <a:pPr marL="0" marR="0" lvl="0" indent="0" algn="just"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100" b="1" i="0" u="none" strike="noStrike" cap="none" normalizeH="0" baseline="0" dirty="0" smtClean="0">
                          <a:ln>
                            <a:noFill/>
                          </a:ln>
                          <a:solidFill>
                            <a:schemeClr val="tx1"/>
                          </a:solidFill>
                          <a:effectLst/>
                          <a:latin typeface="+mn-lt"/>
                        </a:rPr>
                        <a:t>Rules for Section 44- Insurance Business </a:t>
                      </a:r>
                    </a:p>
                  </a:txBody>
                  <a:tcPr horzOverflow="overflow"/>
                </a:tc>
              </a:tr>
              <a:tr h="1252042">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000" b="0" i="0" u="none" strike="noStrike" cap="none" normalizeH="0" baseline="0" dirty="0" smtClean="0">
                          <a:ln>
                            <a:noFill/>
                          </a:ln>
                          <a:solidFill>
                            <a:schemeClr val="tx1"/>
                          </a:solidFill>
                          <a:effectLst/>
                          <a:latin typeface="+mn-lt"/>
                        </a:rPr>
                        <a:t>10.</a:t>
                      </a: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100" b="0" i="0" u="none" strike="noStrike" cap="none" normalizeH="0" baseline="0" dirty="0" smtClean="0">
                          <a:ln>
                            <a:noFill/>
                          </a:ln>
                          <a:solidFill>
                            <a:schemeClr val="tx1"/>
                          </a:solidFill>
                          <a:effectLst/>
                          <a:latin typeface="+mn-lt"/>
                        </a:rPr>
                        <a:t>Any other relevant section</a:t>
                      </a:r>
                    </a:p>
                  </a:txBody>
                  <a:tcPr horzOverflow="overflow"/>
                </a:tc>
                <a:tc>
                  <a:txBody>
                    <a:bodyPr/>
                    <a:lstStyle/>
                    <a:p>
                      <a:pPr marL="0" marR="0" lvl="0" indent="0" algn="just"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100" b="0" i="0" u="none" strike="noStrike" cap="none" normalizeH="0" baseline="0" dirty="0" smtClean="0">
                          <a:ln>
                            <a:noFill/>
                          </a:ln>
                          <a:solidFill>
                            <a:schemeClr val="tx1"/>
                          </a:solidFill>
                          <a:effectLst/>
                          <a:latin typeface="+mn-lt"/>
                        </a:rPr>
                        <a:t>This refers to the sections not listed above under which income may be assessable on presumption basis like section 44D and sec 115A(1)(b) and will include any other section that may be enacted in future for presumptive taxation. </a:t>
                      </a:r>
                    </a:p>
                  </a:txBody>
                  <a:tcPr horzOverflow="overflow"/>
                </a:tc>
              </a:tr>
            </a:tbl>
          </a:graphicData>
        </a:graphic>
      </p:graphicFrame>
      <p:sp>
        <p:nvSpPr>
          <p:cNvPr id="5" name="Slide Number Placeholder 4"/>
          <p:cNvSpPr>
            <a:spLocks noGrp="1"/>
          </p:cNvSpPr>
          <p:nvPr>
            <p:ph type="sldNum" sz="quarter" idx="12"/>
          </p:nvPr>
        </p:nvSpPr>
        <p:spPr/>
        <p:txBody>
          <a:bodyPr>
            <a:normAutofit fontScale="85000" lnSpcReduction="20000"/>
          </a:bodyPr>
          <a:lstStyle/>
          <a:p>
            <a:fld id="{B6F15528-21DE-4FAA-801E-634DDDAF4B2B}" type="slidenum">
              <a:rPr lang="en-US" smtClean="0"/>
              <a:pPr/>
              <a:t>100</a:t>
            </a:fld>
            <a:endParaRPr lang="en-US"/>
          </a:p>
        </p:txBody>
      </p:sp>
      <p:sp>
        <p:nvSpPr>
          <p:cNvPr id="6" name="Rectangle 5"/>
          <p:cNvSpPr/>
          <p:nvPr/>
        </p:nvSpPr>
        <p:spPr>
          <a:xfrm>
            <a:off x="7772400" y="76200"/>
            <a:ext cx="13716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a:xfrm>
            <a:off x="76200" y="76200"/>
            <a:ext cx="7162800" cy="1143000"/>
          </a:xfrm>
        </p:spPr>
        <p:txBody>
          <a:bodyPr>
            <a:noAutofit/>
          </a:bodyPr>
          <a:lstStyle/>
          <a:p>
            <a:pPr eaLnBrk="1" fontAlgn="auto" hangingPunct="1">
              <a:spcAft>
                <a:spcPts val="0"/>
              </a:spcAft>
              <a:defRPr/>
            </a:pPr>
            <a:r>
              <a:rPr lang="en-US" u="sng" dirty="0"/>
              <a:t>Issues on </a:t>
            </a:r>
            <a:r>
              <a:rPr lang="en-US" u="sng" dirty="0" smtClean="0"/>
              <a:t>New Clause no. </a:t>
            </a:r>
            <a:r>
              <a:rPr lang="en-US" sz="3600" u="sng" dirty="0" smtClean="0">
                <a:latin typeface="+mn-lt"/>
              </a:rPr>
              <a:t>12</a:t>
            </a:r>
            <a:r>
              <a:rPr lang="en-US" dirty="0" smtClean="0"/>
              <a:t>      </a:t>
            </a:r>
            <a:r>
              <a:rPr lang="en-US" sz="2200" i="1" dirty="0" smtClean="0"/>
              <a:t>					</a:t>
            </a:r>
            <a:r>
              <a:rPr lang="en-US" sz="2300" i="1" dirty="0" smtClean="0">
                <a:solidFill>
                  <a:srgbClr val="FF0000"/>
                </a:solidFill>
              </a:rPr>
              <a:t>[old clause no. </a:t>
            </a:r>
            <a:r>
              <a:rPr lang="en-US" sz="2000" i="1" dirty="0" smtClean="0">
                <a:solidFill>
                  <a:srgbClr val="FF0000"/>
                </a:solidFill>
                <a:latin typeface="+mn-lt"/>
              </a:rPr>
              <a:t>10</a:t>
            </a:r>
            <a:r>
              <a:rPr lang="en-US" sz="2300" i="1" dirty="0" smtClean="0">
                <a:solidFill>
                  <a:srgbClr val="FF0000"/>
                </a:solidFill>
              </a:rPr>
              <a:t>]</a:t>
            </a:r>
            <a:endParaRPr lang="en-US" sz="2300" i="1" dirty="0">
              <a:solidFill>
                <a:srgbClr val="FF0000"/>
              </a:solidFill>
            </a:endParaRPr>
          </a:p>
        </p:txBody>
      </p:sp>
      <p:sp>
        <p:nvSpPr>
          <p:cNvPr id="6" name="Slide Number Placeholder 5"/>
          <p:cNvSpPr>
            <a:spLocks noGrp="1"/>
          </p:cNvSpPr>
          <p:nvPr>
            <p:ph type="sldNum" sz="quarter" idx="12"/>
          </p:nvPr>
        </p:nvSpPr>
        <p:spPr/>
        <p:txBody>
          <a:bodyPr>
            <a:normAutofit fontScale="85000" lnSpcReduction="20000"/>
          </a:bodyPr>
          <a:lstStyle/>
          <a:p>
            <a:pPr>
              <a:defRPr/>
            </a:pPr>
            <a:fld id="{2563443F-0546-4F2E-9A81-6074B0286DC3}" type="slidenum">
              <a:rPr lang="en-US"/>
              <a:pPr>
                <a:defRPr/>
              </a:pPr>
              <a:t>101</a:t>
            </a:fld>
            <a:endParaRPr lang="en-US"/>
          </a:p>
        </p:txBody>
      </p:sp>
      <p:sp>
        <p:nvSpPr>
          <p:cNvPr id="49155" name="Rectangle 3"/>
          <p:cNvSpPr>
            <a:spLocks noGrp="1" noChangeArrowheads="1"/>
          </p:cNvSpPr>
          <p:nvPr>
            <p:ph sz="quarter" idx="1"/>
          </p:nvPr>
        </p:nvSpPr>
        <p:spPr>
          <a:xfrm>
            <a:off x="381000" y="2057400"/>
            <a:ext cx="8534400" cy="4343400"/>
          </a:xfrm>
        </p:spPr>
        <p:txBody>
          <a:bodyPr>
            <a:normAutofit/>
          </a:bodyPr>
          <a:lstStyle/>
          <a:p>
            <a:pPr algn="just" eaLnBrk="1" hangingPunct="1">
              <a:spcBef>
                <a:spcPts val="1200"/>
              </a:spcBef>
              <a:buFont typeface="Wingdings" pitchFamily="2" charset="2"/>
              <a:buChar char="Ø"/>
            </a:pPr>
            <a:r>
              <a:rPr lang="en-US" sz="2200" dirty="0" smtClean="0">
                <a:latin typeface="Calibri" pitchFamily="34" charset="0"/>
              </a:rPr>
              <a:t>The value of material supplied by the client is not included in Gross receipt and value of work in progress would not constitute turnover. </a:t>
            </a:r>
            <a:r>
              <a:rPr lang="en-US" sz="2200" i="1" u="sng" dirty="0" smtClean="0">
                <a:latin typeface="Calibri" pitchFamily="34" charset="0"/>
              </a:rPr>
              <a:t> </a:t>
            </a:r>
          </a:p>
          <a:p>
            <a:pPr algn="just" eaLnBrk="1" hangingPunct="1">
              <a:spcBef>
                <a:spcPts val="1200"/>
              </a:spcBef>
              <a:buFont typeface="Wingdings" pitchFamily="2" charset="2"/>
              <a:buChar char="Ø"/>
            </a:pPr>
            <a:r>
              <a:rPr lang="en-US" sz="2200" dirty="0" smtClean="0">
                <a:latin typeface="Calibri" pitchFamily="34" charset="0"/>
              </a:rPr>
              <a:t>In case of </a:t>
            </a:r>
            <a:r>
              <a:rPr lang="en-US" sz="2200" b="1" u="sng" dirty="0" smtClean="0">
                <a:solidFill>
                  <a:schemeClr val="accent2"/>
                </a:solidFill>
                <a:latin typeface="Calibri" pitchFamily="34" charset="0"/>
              </a:rPr>
              <a:t>composite business</a:t>
            </a:r>
            <a:r>
              <a:rPr lang="en-US" sz="2200" dirty="0" smtClean="0">
                <a:latin typeface="Calibri" pitchFamily="34" charset="0"/>
              </a:rPr>
              <a:t>, if the books of accounts are commonly maintained, apportionment of the common expenses is on reasonable estimate.</a:t>
            </a:r>
          </a:p>
          <a:p>
            <a:pPr algn="just" eaLnBrk="1" hangingPunct="1">
              <a:spcBef>
                <a:spcPts val="1200"/>
              </a:spcBef>
              <a:buFont typeface="Wingdings" pitchFamily="2" charset="2"/>
              <a:buChar char="Ø"/>
            </a:pPr>
            <a:r>
              <a:rPr lang="en-US" sz="2200" dirty="0" smtClean="0">
                <a:latin typeface="Calibri" pitchFamily="34" charset="0"/>
              </a:rPr>
              <a:t>Turnover basis is mostly accepted by I-Tax Dept.</a:t>
            </a:r>
          </a:p>
          <a:p>
            <a:pPr algn="just" eaLnBrk="1" hangingPunct="1">
              <a:spcBef>
                <a:spcPts val="1200"/>
              </a:spcBef>
              <a:buFont typeface="Wingdings" pitchFamily="2" charset="2"/>
              <a:buChar char="Ø"/>
            </a:pPr>
            <a:r>
              <a:rPr lang="en-US" sz="2200" dirty="0" smtClean="0">
                <a:solidFill>
                  <a:schemeClr val="accent2"/>
                </a:solidFill>
                <a:latin typeface="Calibri" pitchFamily="34" charset="0"/>
              </a:rPr>
              <a:t>If profit is credited directly to Profit &amp; Loss a/c, appropriate qualification will be needed but if credited to capital a/c of partners/members, no need to report here.</a:t>
            </a:r>
          </a:p>
        </p:txBody>
      </p:sp>
      <p:sp>
        <p:nvSpPr>
          <p:cNvPr id="5" name="Rectangle 4"/>
          <p:cNvSpPr/>
          <p:nvPr/>
        </p:nvSpPr>
        <p:spPr>
          <a:xfrm>
            <a:off x="7772400" y="76200"/>
            <a:ext cx="13716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85000" lnSpcReduction="20000"/>
          </a:bodyPr>
          <a:lstStyle/>
          <a:p>
            <a:pPr>
              <a:defRPr/>
            </a:pPr>
            <a:fld id="{F182BEEE-0699-41F0-9403-20AF8E3CB25A}" type="slidenum">
              <a:rPr lang="en-US"/>
              <a:pPr>
                <a:defRPr/>
              </a:pPr>
              <a:t>102</a:t>
            </a:fld>
            <a:endParaRPr lang="en-US" dirty="0"/>
          </a:p>
        </p:txBody>
      </p:sp>
      <p:sp>
        <p:nvSpPr>
          <p:cNvPr id="68611" name="Rectangle 3"/>
          <p:cNvSpPr>
            <a:spLocks noGrp="1" noChangeArrowheads="1"/>
          </p:cNvSpPr>
          <p:nvPr>
            <p:ph sz="quarter" idx="1"/>
          </p:nvPr>
        </p:nvSpPr>
        <p:spPr>
          <a:xfrm>
            <a:off x="381000" y="2133600"/>
            <a:ext cx="8305800" cy="3886200"/>
          </a:xfrm>
          <a:ln w="38100">
            <a:solidFill>
              <a:schemeClr val="accent1"/>
            </a:solidFill>
          </a:ln>
        </p:spPr>
        <p:txBody>
          <a:bodyPr>
            <a:noAutofit/>
          </a:bodyPr>
          <a:lstStyle/>
          <a:p>
            <a:pPr marL="0" indent="17463" algn="just" eaLnBrk="1" hangingPunct="1">
              <a:lnSpc>
                <a:spcPct val="150000"/>
              </a:lnSpc>
              <a:spcBef>
                <a:spcPts val="0"/>
              </a:spcBef>
              <a:buNone/>
            </a:pPr>
            <a:r>
              <a:rPr lang="en-US" sz="2300" dirty="0" smtClean="0">
                <a:latin typeface="Calibri" pitchFamily="34" charset="0"/>
                <a:cs typeface="Times New Roman" pitchFamily="18" charset="0"/>
              </a:rPr>
              <a:t>Particulars </a:t>
            </a:r>
            <a:r>
              <a:rPr lang="en-US" sz="2300" b="1" u="sng" dirty="0" smtClean="0">
                <a:latin typeface="Calibri" pitchFamily="34" charset="0"/>
                <a:cs typeface="Times New Roman" pitchFamily="18" charset="0"/>
              </a:rPr>
              <a:t>of depreciation allowable</a:t>
            </a:r>
            <a:r>
              <a:rPr lang="en-US" sz="2300" b="1" dirty="0" smtClean="0">
                <a:latin typeface="Calibri" pitchFamily="34" charset="0"/>
                <a:cs typeface="Times New Roman" pitchFamily="18" charset="0"/>
              </a:rPr>
              <a:t> </a:t>
            </a:r>
            <a:r>
              <a:rPr lang="en-US" sz="2300" dirty="0" smtClean="0">
                <a:latin typeface="Calibri" pitchFamily="34" charset="0"/>
                <a:cs typeface="Times New Roman" pitchFamily="18" charset="0"/>
              </a:rPr>
              <a:t>as per the Income-tax Act, 1961 in respect of </a:t>
            </a:r>
            <a:r>
              <a:rPr lang="en-US" sz="2300" b="1" u="sng" dirty="0" smtClean="0">
                <a:latin typeface="Calibri" pitchFamily="34" charset="0"/>
                <a:cs typeface="Times New Roman" pitchFamily="18" charset="0"/>
              </a:rPr>
              <a:t>each asset or block of assets</a:t>
            </a:r>
            <a:r>
              <a:rPr lang="en-US" sz="2300" dirty="0" smtClean="0">
                <a:latin typeface="Calibri" pitchFamily="34" charset="0"/>
                <a:cs typeface="Times New Roman" pitchFamily="18" charset="0"/>
              </a:rPr>
              <a:t>, as the case may be, in the:-  </a:t>
            </a:r>
          </a:p>
          <a:p>
            <a:pPr marL="609600" indent="-609600" algn="just" eaLnBrk="1" hangingPunct="1">
              <a:lnSpc>
                <a:spcPct val="150000"/>
              </a:lnSpc>
              <a:spcBef>
                <a:spcPts val="0"/>
              </a:spcBef>
              <a:buNone/>
            </a:pPr>
            <a:r>
              <a:rPr lang="en-US" sz="2300" dirty="0" smtClean="0">
                <a:latin typeface="Calibri" pitchFamily="34" charset="0"/>
                <a:cs typeface="Times New Roman" pitchFamily="18" charset="0"/>
              </a:rPr>
              <a:t> </a:t>
            </a:r>
          </a:p>
          <a:p>
            <a:pPr marL="457200" indent="-457200" algn="just">
              <a:lnSpc>
                <a:spcPct val="150000"/>
              </a:lnSpc>
              <a:spcBef>
                <a:spcPts val="0"/>
              </a:spcBef>
              <a:buSzPct val="100000"/>
              <a:buFont typeface="+mj-lt"/>
              <a:buAutoNum type="alphaLcParenR"/>
            </a:pPr>
            <a:r>
              <a:rPr lang="en-US" sz="2300" dirty="0" smtClean="0">
                <a:latin typeface="Calibri" pitchFamily="34" charset="0"/>
                <a:cs typeface="Times New Roman" pitchFamily="18" charset="0"/>
              </a:rPr>
              <a:t> Description of asset/ block of assets.</a:t>
            </a:r>
          </a:p>
          <a:p>
            <a:pPr marL="457200" indent="-457200" algn="just">
              <a:lnSpc>
                <a:spcPct val="150000"/>
              </a:lnSpc>
              <a:spcBef>
                <a:spcPts val="0"/>
              </a:spcBef>
              <a:buSzPct val="100000"/>
              <a:buFont typeface="+mj-lt"/>
              <a:buAutoNum type="alphaLcParenR"/>
            </a:pPr>
            <a:r>
              <a:rPr lang="en-US" sz="2300" dirty="0" smtClean="0">
                <a:latin typeface="Calibri" pitchFamily="34" charset="0"/>
                <a:cs typeface="Times New Roman" pitchFamily="18" charset="0"/>
              </a:rPr>
              <a:t>Rate of Depreciation (in percentage)</a:t>
            </a:r>
          </a:p>
          <a:p>
            <a:pPr marL="457200" indent="-457200" algn="just">
              <a:lnSpc>
                <a:spcPct val="150000"/>
              </a:lnSpc>
              <a:spcBef>
                <a:spcPts val="0"/>
              </a:spcBef>
              <a:buSzPct val="100000"/>
              <a:buFont typeface="+mj-lt"/>
              <a:buAutoNum type="alphaLcParenR"/>
            </a:pPr>
            <a:r>
              <a:rPr lang="en-US" sz="2300" dirty="0" smtClean="0">
                <a:latin typeface="Calibri" pitchFamily="34" charset="0"/>
                <a:cs typeface="Times New Roman" pitchFamily="18" charset="0"/>
              </a:rPr>
              <a:t>Actual cost or written down value, as the case may be.</a:t>
            </a:r>
          </a:p>
        </p:txBody>
      </p:sp>
      <p:sp>
        <p:nvSpPr>
          <p:cNvPr id="7" name="Rectangle 2"/>
          <p:cNvSpPr>
            <a:spLocks noGrp="1" noChangeArrowheads="1"/>
          </p:cNvSpPr>
          <p:nvPr>
            <p:ph type="title"/>
          </p:nvPr>
        </p:nvSpPr>
        <p:spPr>
          <a:xfrm>
            <a:off x="76200" y="228600"/>
            <a:ext cx="8839200" cy="838200"/>
          </a:xfrm>
        </p:spPr>
        <p:txBody>
          <a:bodyPr>
            <a:noAutofit/>
          </a:bodyPr>
          <a:lstStyle/>
          <a:p>
            <a:pPr algn="just">
              <a:defRPr/>
            </a:pPr>
            <a:r>
              <a:rPr lang="en-US" dirty="0" smtClean="0"/>
              <a:t>New Clause no. </a:t>
            </a:r>
            <a:r>
              <a:rPr lang="en-US" sz="3600" dirty="0" smtClean="0">
                <a:latin typeface="+mn-lt"/>
              </a:rPr>
              <a:t>18</a:t>
            </a:r>
            <a:r>
              <a:rPr lang="en-US" dirty="0" smtClean="0"/>
              <a:t>               </a:t>
            </a:r>
            <a:r>
              <a:rPr lang="en-US" sz="2200" i="1" dirty="0" smtClean="0">
                <a:solidFill>
                  <a:srgbClr val="FF0000"/>
                </a:solidFill>
              </a:rPr>
              <a:t>[Old Clause no. 14]</a:t>
            </a:r>
            <a:endParaRPr lang="en-US" sz="2200" i="1" dirty="0">
              <a:solidFill>
                <a:srgbClr val="FF0000"/>
              </a:solidFill>
            </a:endParaRPr>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normAutofit fontScale="85000" lnSpcReduction="20000"/>
          </a:bodyPr>
          <a:lstStyle/>
          <a:p>
            <a:pPr>
              <a:defRPr/>
            </a:pPr>
            <a:fld id="{7EF01E16-7D38-407D-9D2D-68DB190D1059}" type="slidenum">
              <a:rPr lang="en-US" smtClean="0"/>
              <a:pPr>
                <a:defRPr/>
              </a:pPr>
              <a:t>103</a:t>
            </a:fld>
            <a:endParaRPr lang="en-US" dirty="0"/>
          </a:p>
        </p:txBody>
      </p:sp>
      <p:sp>
        <p:nvSpPr>
          <p:cNvPr id="3" name="Content Placeholder 2"/>
          <p:cNvSpPr>
            <a:spLocks noGrp="1"/>
          </p:cNvSpPr>
          <p:nvPr>
            <p:ph sz="quarter" idx="1"/>
          </p:nvPr>
        </p:nvSpPr>
        <p:spPr>
          <a:xfrm>
            <a:off x="304800" y="1752600"/>
            <a:ext cx="8610600" cy="4343400"/>
          </a:xfrm>
          <a:ln w="38100">
            <a:solidFill>
              <a:schemeClr val="accent1"/>
            </a:solidFill>
          </a:ln>
        </p:spPr>
        <p:txBody>
          <a:bodyPr>
            <a:noAutofit/>
          </a:bodyPr>
          <a:lstStyle/>
          <a:p>
            <a:pPr marL="471488" indent="-457200" algn="just">
              <a:spcBef>
                <a:spcPts val="600"/>
              </a:spcBef>
              <a:buSzPct val="100000"/>
              <a:buFont typeface="+mj-lt"/>
              <a:buAutoNum type="alphaLcParenR" startAt="4"/>
            </a:pPr>
            <a:r>
              <a:rPr lang="en-US" sz="2000" dirty="0" smtClean="0">
                <a:cs typeface="Times New Roman" pitchFamily="18" charset="0"/>
              </a:rPr>
              <a:t>Additions/deductions during the year with dates; in the case of any addition of an asset, date to put to use;</a:t>
            </a:r>
          </a:p>
          <a:p>
            <a:pPr marL="471488" lvl="1" indent="-457200" algn="just">
              <a:spcBef>
                <a:spcPts val="600"/>
              </a:spcBef>
              <a:buClr>
                <a:schemeClr val="accent2"/>
              </a:buClr>
              <a:buNone/>
            </a:pPr>
            <a:r>
              <a:rPr lang="en-US" sz="2000" dirty="0" smtClean="0">
                <a:cs typeface="Times New Roman" pitchFamily="18" charset="0"/>
              </a:rPr>
              <a:t>	</a:t>
            </a:r>
            <a:r>
              <a:rPr lang="en-US" sz="2000" i="1" dirty="0" smtClean="0">
                <a:cs typeface="Times New Roman" pitchFamily="18" charset="0"/>
              </a:rPr>
              <a:t>Date of addition/deductions, Particulars, Amount, In case of addition- date put to use. In case of deduction- NA</a:t>
            </a:r>
          </a:p>
          <a:p>
            <a:pPr marL="471488" lvl="1" indent="-457200" algn="just">
              <a:spcBef>
                <a:spcPts val="600"/>
              </a:spcBef>
              <a:buClr>
                <a:schemeClr val="accent2"/>
              </a:buClr>
              <a:buNone/>
            </a:pPr>
            <a:r>
              <a:rPr lang="en-US" sz="2000" dirty="0" smtClean="0"/>
              <a:t>	</a:t>
            </a:r>
            <a:r>
              <a:rPr lang="en-US" sz="2000" u="sng" dirty="0" smtClean="0"/>
              <a:t>Adjustments on account of</a:t>
            </a:r>
          </a:p>
          <a:p>
            <a:pPr marL="801688" lvl="2" indent="-358775" defTabSz="1163638">
              <a:spcBef>
                <a:spcPts val="600"/>
              </a:spcBef>
              <a:buClr>
                <a:schemeClr val="accent1"/>
              </a:buClr>
              <a:buSzPct val="100000"/>
              <a:buFont typeface="+mj-lt"/>
              <a:buAutoNum type="romanLcPeriod"/>
            </a:pPr>
            <a:r>
              <a:rPr lang="en-US" sz="2000" b="1" strike="sngStrike" dirty="0" smtClean="0"/>
              <a:t>Modified Value Added Tax</a:t>
            </a:r>
            <a:r>
              <a:rPr lang="en-US" sz="2000" dirty="0" smtClean="0"/>
              <a:t> </a:t>
            </a:r>
            <a:r>
              <a:rPr lang="en-US" sz="2000" b="1" u="sng" dirty="0" smtClean="0"/>
              <a:t>Central Value Added Tax </a:t>
            </a:r>
            <a:r>
              <a:rPr lang="en-US" sz="2000" dirty="0" smtClean="0"/>
              <a:t>credit claimed and allowed under the central Excise Rule,1994 in respect of </a:t>
            </a:r>
            <a:r>
              <a:rPr lang="en-US" sz="2000" dirty="0" err="1" smtClean="0"/>
              <a:t>assests</a:t>
            </a:r>
            <a:r>
              <a:rPr lang="en-US" sz="2000" dirty="0" smtClean="0"/>
              <a:t> acquired on or after 1st march,1994</a:t>
            </a:r>
          </a:p>
          <a:p>
            <a:pPr marL="801688" lvl="2" indent="-358775" defTabSz="1163638">
              <a:spcBef>
                <a:spcPts val="600"/>
              </a:spcBef>
              <a:buClr>
                <a:schemeClr val="accent1"/>
              </a:buClr>
              <a:buSzPct val="100000"/>
              <a:buFont typeface="+mj-lt"/>
              <a:buAutoNum type="romanLcPeriod"/>
            </a:pPr>
            <a:r>
              <a:rPr lang="en-US" sz="2000" dirty="0" smtClean="0"/>
              <a:t>Change in the rate of exchange of currency, and</a:t>
            </a:r>
          </a:p>
          <a:p>
            <a:pPr marL="801688" lvl="2" indent="-358775" defTabSz="1163638">
              <a:spcBef>
                <a:spcPts val="600"/>
              </a:spcBef>
              <a:buClr>
                <a:schemeClr val="accent1"/>
              </a:buClr>
              <a:buSzPct val="100000"/>
              <a:buFont typeface="+mj-lt"/>
              <a:buAutoNum type="romanLcPeriod"/>
            </a:pPr>
            <a:r>
              <a:rPr lang="en-US" sz="2000" dirty="0" smtClean="0"/>
              <a:t>Subsidy or grant or reimbursement, by whatever name   called.</a:t>
            </a:r>
          </a:p>
          <a:p>
            <a:pPr marL="471488" indent="-457200">
              <a:spcBef>
                <a:spcPts val="600"/>
              </a:spcBef>
              <a:buSzPct val="100000"/>
              <a:buFont typeface="+mj-lt"/>
              <a:buAutoNum type="alphaLcParenR" startAt="4"/>
            </a:pPr>
            <a:r>
              <a:rPr lang="en-US" sz="2000" dirty="0" smtClean="0"/>
              <a:t>Depreciation allowable</a:t>
            </a:r>
          </a:p>
          <a:p>
            <a:pPr marL="471488" indent="-457200">
              <a:spcBef>
                <a:spcPts val="600"/>
              </a:spcBef>
              <a:buSzPct val="100000"/>
              <a:buFont typeface="+mj-lt"/>
              <a:buAutoNum type="alphaLcParenR" startAt="4"/>
            </a:pPr>
            <a:r>
              <a:rPr lang="en-US" sz="2000" dirty="0" smtClean="0"/>
              <a:t>Written down value at the end of the year.</a:t>
            </a:r>
            <a:endParaRPr lang="en-US" sz="2000" dirty="0"/>
          </a:p>
        </p:txBody>
      </p:sp>
      <p:sp>
        <p:nvSpPr>
          <p:cNvPr id="6" name="Rectangle 2"/>
          <p:cNvSpPr>
            <a:spLocks noGrp="1" noChangeArrowheads="1"/>
          </p:cNvSpPr>
          <p:nvPr>
            <p:ph type="title"/>
          </p:nvPr>
        </p:nvSpPr>
        <p:spPr>
          <a:xfrm>
            <a:off x="152400" y="152400"/>
            <a:ext cx="7239000" cy="990600"/>
          </a:xfrm>
        </p:spPr>
        <p:txBody>
          <a:bodyPr>
            <a:noAutofit/>
          </a:bodyPr>
          <a:lstStyle/>
          <a:p>
            <a:pPr>
              <a:defRPr/>
            </a:pPr>
            <a:r>
              <a:rPr lang="en-US" sz="4000" dirty="0" smtClean="0"/>
              <a:t>New Clause no. 18                   </a:t>
            </a:r>
            <a:r>
              <a:rPr lang="en-US" sz="2200" dirty="0" smtClean="0"/>
              <a:t>						</a:t>
            </a:r>
            <a:r>
              <a:rPr lang="en-US" sz="2200" i="1" dirty="0" smtClean="0">
                <a:solidFill>
                  <a:srgbClr val="FF0000"/>
                </a:solidFill>
              </a:rPr>
              <a:t>[Old Clause no. 14]</a:t>
            </a:r>
            <a:endParaRPr lang="en-US" sz="2200" i="1" dirty="0">
              <a:solidFill>
                <a:srgbClr val="FF0000"/>
              </a:solidFill>
            </a:endParaRPr>
          </a:p>
        </p:txBody>
      </p:sp>
      <p:sp>
        <p:nvSpPr>
          <p:cNvPr id="7" name="Rectangle 6"/>
          <p:cNvSpPr/>
          <p:nvPr/>
        </p:nvSpPr>
        <p:spPr>
          <a:xfrm>
            <a:off x="7543800" y="0"/>
            <a:ext cx="1600200"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sp>
        <p:nvSpPr>
          <p:cNvPr id="8" name="TextBox 7"/>
          <p:cNvSpPr txBox="1"/>
          <p:nvPr/>
        </p:nvSpPr>
        <p:spPr>
          <a:xfrm>
            <a:off x="304800" y="6213902"/>
            <a:ext cx="8610600" cy="415498"/>
          </a:xfrm>
          <a:prstGeom prst="rect">
            <a:avLst/>
          </a:prstGeom>
          <a:noFill/>
        </p:spPr>
        <p:txBody>
          <a:bodyPr wrap="square" rtlCol="0">
            <a:spAutoFit/>
          </a:bodyPr>
          <a:lstStyle/>
          <a:p>
            <a:pPr marL="725488" indent="-725488" algn="just"/>
            <a:r>
              <a:rPr lang="en-US" sz="2100" b="1" dirty="0" smtClean="0"/>
              <a:t>Brief: </a:t>
            </a:r>
            <a:r>
              <a:rPr lang="en-US" sz="2100" dirty="0" smtClean="0">
                <a:solidFill>
                  <a:srgbClr val="000000"/>
                </a:solidFill>
              </a:rPr>
              <a:t>Central Value Added Tax is substituted with Modified Value Added Tax</a:t>
            </a:r>
            <a:endParaRPr lang="en-US" sz="2100" dirty="0" smtClean="0"/>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533400" y="1219200"/>
            <a:ext cx="8610600"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able 4"/>
          <p:cNvGraphicFramePr>
            <a:graphicFrameLocks noGrp="1"/>
          </p:cNvGraphicFramePr>
          <p:nvPr>
            <p:extLst>
              <p:ext uri="{D42A27DB-BD31-4B8C-83A1-F6EECF244321}">
                <p14:modId xmlns:p14="http://schemas.microsoft.com/office/powerpoint/2010/main" xmlns="" val="373777832"/>
              </p:ext>
            </p:extLst>
          </p:nvPr>
        </p:nvGraphicFramePr>
        <p:xfrm>
          <a:off x="1219200" y="1524000"/>
          <a:ext cx="6912768" cy="891540"/>
        </p:xfrm>
        <a:graphic>
          <a:graphicData uri="http://schemas.openxmlformats.org/drawingml/2006/table">
            <a:tbl>
              <a:tblPr firstRow="1" bandRow="1">
                <a:tableStyleId>{5C22544A-7EE6-4342-B048-85BDC9FD1C3A}</a:tableStyleId>
              </a:tblPr>
              <a:tblGrid>
                <a:gridCol w="720080"/>
                <a:gridCol w="2952328"/>
                <a:gridCol w="1656184"/>
                <a:gridCol w="1584176"/>
              </a:tblGrid>
              <a:tr h="370840">
                <a:tc>
                  <a:txBody>
                    <a:bodyPr/>
                    <a:lstStyle/>
                    <a:p>
                      <a:pPr algn="ctr"/>
                      <a:r>
                        <a:rPr lang="en-US" sz="1800" dirty="0" smtClean="0"/>
                        <a:t>S. No.</a:t>
                      </a:r>
                      <a:endParaRPr lang="en-GB" sz="1800" dirty="0"/>
                    </a:p>
                  </a:txBody>
                  <a:tcPr anchor="ctr"/>
                </a:tc>
                <a:tc>
                  <a:txBody>
                    <a:bodyPr/>
                    <a:lstStyle/>
                    <a:p>
                      <a:pPr algn="ctr"/>
                      <a:r>
                        <a:rPr lang="en-US" sz="1800" dirty="0" smtClean="0"/>
                        <a:t>Description of the Block  of Assets/ Class of</a:t>
                      </a:r>
                      <a:r>
                        <a:rPr lang="en-US" sz="1800" baseline="0" dirty="0" smtClean="0"/>
                        <a:t> Assets</a:t>
                      </a:r>
                      <a:endParaRPr lang="en-GB" sz="1800" dirty="0"/>
                    </a:p>
                  </a:txBody>
                  <a:tcPr anchor="ctr"/>
                </a:tc>
                <a:tc>
                  <a:txBody>
                    <a:bodyPr/>
                    <a:lstStyle/>
                    <a:p>
                      <a:pPr algn="ctr"/>
                      <a:r>
                        <a:rPr lang="en-US" sz="1800" dirty="0" smtClean="0"/>
                        <a:t>Rate of Depreciation</a:t>
                      </a:r>
                      <a:endParaRPr lang="en-GB" sz="1800" dirty="0"/>
                    </a:p>
                  </a:txBody>
                  <a:tcPr anchor="ctr"/>
                </a:tc>
                <a:tc>
                  <a:txBody>
                    <a:bodyPr/>
                    <a:lstStyle/>
                    <a:p>
                      <a:pPr algn="ctr"/>
                      <a:r>
                        <a:rPr lang="en-US" sz="1800" dirty="0" smtClean="0"/>
                        <a:t>Opening WDV / Actual (A)</a:t>
                      </a:r>
                      <a:endParaRPr lang="en-GB" sz="1800" dirty="0"/>
                    </a:p>
                  </a:txBody>
                  <a:tcPr anchor="ctr"/>
                </a:tc>
              </a:tr>
              <a:tr h="216000">
                <a:tc gridSpan="4">
                  <a:txBody>
                    <a:bodyPr/>
                    <a:lstStyle/>
                    <a:p>
                      <a:pPr algn="ctr"/>
                      <a:endParaRPr lang="en-GB" sz="1050" dirty="0"/>
                    </a:p>
                  </a:txBody>
                  <a:tcPr anchor="ctr">
                    <a:solidFill>
                      <a:schemeClr val="bg1">
                        <a:lumMod val="95000"/>
                      </a:schemeClr>
                    </a:solidFill>
                  </a:tcPr>
                </a:tc>
                <a:tc hMerge="1">
                  <a:txBody>
                    <a:bodyPr/>
                    <a:lstStyle/>
                    <a:p>
                      <a:pPr algn="ctr"/>
                      <a:endParaRPr lang="en-GB" sz="1100" dirty="0"/>
                    </a:p>
                  </a:txBody>
                  <a:tcPr anchor="ctr"/>
                </a:tc>
                <a:tc hMerge="1">
                  <a:txBody>
                    <a:bodyPr/>
                    <a:lstStyle/>
                    <a:p>
                      <a:pPr algn="ctr"/>
                      <a:endParaRPr lang="en-GB" sz="1100" dirty="0"/>
                    </a:p>
                  </a:txBody>
                  <a:tcPr anchor="ctr"/>
                </a:tc>
                <a:tc hMerge="1">
                  <a:txBody>
                    <a:bodyPr/>
                    <a:lstStyle/>
                    <a:p>
                      <a:pPr algn="ctr"/>
                      <a:endParaRPr lang="en-GB" sz="1100" dirty="0"/>
                    </a:p>
                  </a:txBody>
                  <a:tcPr anchor="ct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xmlns="" val="1427870739"/>
              </p:ext>
            </p:extLst>
          </p:nvPr>
        </p:nvGraphicFramePr>
        <p:xfrm>
          <a:off x="179512" y="2590801"/>
          <a:ext cx="8820842" cy="2209762"/>
        </p:xfrm>
        <a:graphic>
          <a:graphicData uri="http://schemas.openxmlformats.org/drawingml/2006/table">
            <a:tbl>
              <a:tblPr firstRow="1" bandRow="1">
                <a:tableStyleId>{5C22544A-7EE6-4342-B048-85BDC9FD1C3A}</a:tableStyleId>
              </a:tblPr>
              <a:tblGrid>
                <a:gridCol w="1080120"/>
                <a:gridCol w="1224136"/>
                <a:gridCol w="1296144"/>
                <a:gridCol w="1800200"/>
                <a:gridCol w="1584176"/>
                <a:gridCol w="1836066"/>
              </a:tblGrid>
              <a:tr h="351500">
                <a:tc gridSpan="6">
                  <a:txBody>
                    <a:bodyPr/>
                    <a:lstStyle/>
                    <a:p>
                      <a:pPr algn="ctr"/>
                      <a:r>
                        <a:rPr lang="en-US" sz="1800" dirty="0" smtClean="0"/>
                        <a:t>Additions</a:t>
                      </a:r>
                      <a:endParaRPr lang="en-GB" sz="1800" dirty="0"/>
                    </a:p>
                  </a:txBody>
                  <a:tcPr anchor="ct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r>
              <a:tr h="351500">
                <a:tc rowSpan="2">
                  <a:txBody>
                    <a:bodyPr/>
                    <a:lstStyle/>
                    <a:p>
                      <a:pPr algn="ctr"/>
                      <a:r>
                        <a:rPr lang="en-US" sz="1800" b="1" dirty="0" smtClean="0"/>
                        <a:t>Details</a:t>
                      </a:r>
                      <a:endParaRPr lang="en-GB" sz="1800" b="1" dirty="0"/>
                    </a:p>
                  </a:txBody>
                  <a:tcPr anchor="ctr"/>
                </a:tc>
                <a:tc rowSpan="2">
                  <a:txBody>
                    <a:bodyPr/>
                    <a:lstStyle/>
                    <a:p>
                      <a:pPr algn="ctr"/>
                      <a:r>
                        <a:rPr lang="en-US" sz="1800" b="1" dirty="0" smtClean="0"/>
                        <a:t>Purchase Value (1)</a:t>
                      </a:r>
                      <a:endParaRPr lang="en-GB" sz="1800" b="1" dirty="0"/>
                    </a:p>
                  </a:txBody>
                  <a:tcPr anchor="ctr"/>
                </a:tc>
                <a:tc gridSpan="3">
                  <a:txBody>
                    <a:bodyPr/>
                    <a:lstStyle/>
                    <a:p>
                      <a:pPr algn="ctr"/>
                      <a:r>
                        <a:rPr lang="en-US" sz="1800" b="1" dirty="0" smtClean="0"/>
                        <a:t>Adjustments on Account of</a:t>
                      </a:r>
                      <a:endParaRPr lang="en-GB" sz="1800" b="1" dirty="0"/>
                    </a:p>
                  </a:txBody>
                  <a:tcPr anchor="ctr"/>
                </a:tc>
                <a:tc hMerge="1">
                  <a:txBody>
                    <a:bodyPr/>
                    <a:lstStyle/>
                    <a:p>
                      <a:pPr algn="ctr"/>
                      <a:endParaRPr lang="en-GB" dirty="0"/>
                    </a:p>
                  </a:txBody>
                  <a:tcPr anchor="ctr"/>
                </a:tc>
                <a:tc hMerge="1">
                  <a:txBody>
                    <a:bodyPr/>
                    <a:lstStyle/>
                    <a:p>
                      <a:pPr algn="ctr"/>
                      <a:endParaRPr lang="en-GB" dirty="0"/>
                    </a:p>
                  </a:txBody>
                  <a:tcPr anchor="ctr"/>
                </a:tc>
                <a:tc rowSpan="2">
                  <a:txBody>
                    <a:bodyPr/>
                    <a:lstStyle/>
                    <a:p>
                      <a:pPr algn="ctr"/>
                      <a:r>
                        <a:rPr lang="en-US" sz="1800" b="1" dirty="0" smtClean="0"/>
                        <a:t>Total Value of Purchases (B)</a:t>
                      </a:r>
                    </a:p>
                    <a:p>
                      <a:pPr algn="ctr"/>
                      <a:r>
                        <a:rPr lang="en-US" sz="1800" b="1" dirty="0" smtClean="0"/>
                        <a:t>(1+2+3+4)</a:t>
                      </a:r>
                      <a:endParaRPr lang="en-GB" sz="1800" b="1" dirty="0"/>
                    </a:p>
                  </a:txBody>
                  <a:tcPr anchor="ctr"/>
                </a:tc>
              </a:tr>
              <a:tr h="606698">
                <a:tc vMerge="1">
                  <a:txBody>
                    <a:bodyPr/>
                    <a:lstStyle/>
                    <a:p>
                      <a:pPr algn="ctr"/>
                      <a:endParaRPr lang="en-GB" dirty="0"/>
                    </a:p>
                  </a:txBody>
                  <a:tcPr anchor="ctr"/>
                </a:tc>
                <a:tc vMerge="1">
                  <a:txBody>
                    <a:bodyPr/>
                    <a:lstStyle/>
                    <a:p>
                      <a:pPr algn="ctr"/>
                      <a:endParaRPr lang="en-GB" dirty="0"/>
                    </a:p>
                  </a:txBody>
                  <a:tcPr anchor="ctr"/>
                </a:tc>
                <a:tc>
                  <a:txBody>
                    <a:bodyPr/>
                    <a:lstStyle/>
                    <a:p>
                      <a:pPr algn="ctr"/>
                      <a:r>
                        <a:rPr lang="en-US" sz="1800" b="1" dirty="0" smtClean="0"/>
                        <a:t>CENVAT (2)</a:t>
                      </a:r>
                      <a:endParaRPr lang="en-GB" sz="1800" b="1" dirty="0"/>
                    </a:p>
                  </a:txBody>
                  <a:tcPr anchor="ctr"/>
                </a:tc>
                <a:tc>
                  <a:txBody>
                    <a:bodyPr/>
                    <a:lstStyle/>
                    <a:p>
                      <a:pPr algn="ctr"/>
                      <a:r>
                        <a:rPr lang="en-US" sz="1800" b="1" dirty="0" smtClean="0"/>
                        <a:t>Change in Rate of Exchange (3)</a:t>
                      </a:r>
                      <a:endParaRPr lang="en-GB" sz="1800" b="1" dirty="0"/>
                    </a:p>
                  </a:txBody>
                  <a:tcPr anchor="ctr"/>
                </a:tc>
                <a:tc>
                  <a:txBody>
                    <a:bodyPr/>
                    <a:lstStyle/>
                    <a:p>
                      <a:pPr algn="ctr"/>
                      <a:r>
                        <a:rPr lang="en-US" sz="1800" b="1" dirty="0" smtClean="0"/>
                        <a:t>Subsidy/Grant</a:t>
                      </a:r>
                      <a:r>
                        <a:rPr lang="en-US" sz="1800" b="1" baseline="0" dirty="0" smtClean="0"/>
                        <a:t> (4)</a:t>
                      </a:r>
                      <a:endParaRPr lang="en-GB" sz="1800" b="1" dirty="0"/>
                    </a:p>
                  </a:txBody>
                  <a:tcPr anchor="ctr"/>
                </a:tc>
                <a:tc vMerge="1">
                  <a:txBody>
                    <a:bodyPr/>
                    <a:lstStyle/>
                    <a:p>
                      <a:pPr algn="ctr"/>
                      <a:endParaRPr lang="en-GB" dirty="0"/>
                    </a:p>
                  </a:txBody>
                  <a:tcPr anchor="ctr"/>
                </a:tc>
              </a:tr>
              <a:tr h="472402">
                <a:tc>
                  <a:txBody>
                    <a:bodyPr/>
                    <a:lstStyle/>
                    <a:p>
                      <a:pPr algn="ctr"/>
                      <a:endParaRPr lang="en-GB" sz="1050" dirty="0"/>
                    </a:p>
                  </a:txBody>
                  <a:tcPr anchor="ctr">
                    <a:solidFill>
                      <a:schemeClr val="accent5">
                        <a:lumMod val="20000"/>
                        <a:lumOff val="80000"/>
                      </a:schemeClr>
                    </a:solidFill>
                  </a:tcPr>
                </a:tc>
                <a:tc>
                  <a:txBody>
                    <a:bodyPr/>
                    <a:lstStyle/>
                    <a:p>
                      <a:pPr algn="ctr"/>
                      <a:endParaRPr lang="en-GB" sz="1050" dirty="0"/>
                    </a:p>
                  </a:txBody>
                  <a:tcPr anchor="ctr">
                    <a:solidFill>
                      <a:schemeClr val="accent5">
                        <a:lumMod val="20000"/>
                        <a:lumOff val="80000"/>
                      </a:schemeClr>
                    </a:solidFill>
                  </a:tcPr>
                </a:tc>
                <a:tc>
                  <a:txBody>
                    <a:bodyPr/>
                    <a:lstStyle/>
                    <a:p>
                      <a:pPr algn="ctr"/>
                      <a:endParaRPr lang="en-GB" sz="1050" dirty="0"/>
                    </a:p>
                  </a:txBody>
                  <a:tcPr anchor="ctr">
                    <a:solidFill>
                      <a:schemeClr val="accent5">
                        <a:lumMod val="20000"/>
                        <a:lumOff val="80000"/>
                      </a:schemeClr>
                    </a:solidFill>
                  </a:tcPr>
                </a:tc>
                <a:tc>
                  <a:txBody>
                    <a:bodyPr/>
                    <a:lstStyle/>
                    <a:p>
                      <a:pPr algn="ctr"/>
                      <a:endParaRPr lang="en-GB" sz="1050" dirty="0"/>
                    </a:p>
                  </a:txBody>
                  <a:tcPr anchor="ctr">
                    <a:solidFill>
                      <a:schemeClr val="accent5">
                        <a:lumMod val="20000"/>
                        <a:lumOff val="80000"/>
                      </a:schemeClr>
                    </a:solidFill>
                  </a:tcPr>
                </a:tc>
                <a:tc>
                  <a:txBody>
                    <a:bodyPr/>
                    <a:lstStyle/>
                    <a:p>
                      <a:pPr algn="ctr"/>
                      <a:endParaRPr lang="en-GB" sz="1050" dirty="0"/>
                    </a:p>
                  </a:txBody>
                  <a:tcPr anchor="ctr">
                    <a:solidFill>
                      <a:schemeClr val="accent5">
                        <a:lumMod val="20000"/>
                        <a:lumOff val="80000"/>
                      </a:schemeClr>
                    </a:solidFill>
                  </a:tcPr>
                </a:tc>
                <a:tc>
                  <a:txBody>
                    <a:bodyPr/>
                    <a:lstStyle/>
                    <a:p>
                      <a:pPr algn="ctr"/>
                      <a:endParaRPr lang="en-GB" sz="1050" dirty="0"/>
                    </a:p>
                  </a:txBody>
                  <a:tcPr anchor="ctr">
                    <a:solidFill>
                      <a:schemeClr val="accent5">
                        <a:lumMod val="20000"/>
                        <a:lumOff val="80000"/>
                      </a:schemeClr>
                    </a:solidFill>
                  </a:tcPr>
                </a:tc>
              </a:tr>
              <a:tr h="351500">
                <a:tc gridSpan="6">
                  <a:txBody>
                    <a:bodyPr/>
                    <a:lstStyle/>
                    <a:p>
                      <a:pPr algn="l"/>
                      <a:r>
                        <a:rPr lang="en-US" sz="1800" b="1" u="none" dirty="0" smtClean="0">
                          <a:solidFill>
                            <a:srgbClr val="00B0F0"/>
                          </a:solidFill>
                        </a:rPr>
                        <a:t>                         </a:t>
                      </a:r>
                      <a:r>
                        <a:rPr lang="en-US" sz="1800" b="1" u="sng" dirty="0" smtClean="0">
                          <a:solidFill>
                            <a:srgbClr val="00B0F0"/>
                          </a:solidFill>
                        </a:rPr>
                        <a:t>Additions CSV Template</a:t>
                      </a:r>
                      <a:r>
                        <a:rPr lang="en-US" sz="1800" b="1" u="none" dirty="0" smtClean="0">
                          <a:solidFill>
                            <a:srgbClr val="00B0F0"/>
                          </a:solidFill>
                        </a:rPr>
                        <a:t>		</a:t>
                      </a:r>
                      <a:r>
                        <a:rPr lang="en-US" sz="1800" b="1" u="sng" dirty="0" smtClean="0">
                          <a:solidFill>
                            <a:srgbClr val="00B0F0"/>
                          </a:solidFill>
                        </a:rPr>
                        <a:t>Deductions CSV Template</a:t>
                      </a:r>
                      <a:r>
                        <a:rPr lang="en-US" sz="1800" b="1" u="none" dirty="0" smtClean="0">
                          <a:solidFill>
                            <a:srgbClr val="00B0F0"/>
                          </a:solidFill>
                        </a:rPr>
                        <a:t>	Help</a:t>
                      </a:r>
                      <a:endParaRPr lang="en-GB" sz="1800" b="1" u="none" dirty="0">
                        <a:solidFill>
                          <a:srgbClr val="00B0F0"/>
                        </a:solidFill>
                      </a:endParaRPr>
                    </a:p>
                  </a:txBody>
                  <a:tcPr anchor="ctr">
                    <a:solidFill>
                      <a:schemeClr val="bg1">
                        <a:lumMod val="95000"/>
                      </a:schemeClr>
                    </a:solidFill>
                  </a:tcPr>
                </a:tc>
                <a:tc hMerge="1">
                  <a:txBody>
                    <a:bodyPr/>
                    <a:lstStyle/>
                    <a:p>
                      <a:pPr algn="ctr"/>
                      <a:endParaRPr lang="en-GB" dirty="0"/>
                    </a:p>
                  </a:txBody>
                  <a:tcPr anchor="ctr"/>
                </a:tc>
                <a:tc hMerge="1">
                  <a:txBody>
                    <a:bodyPr/>
                    <a:lstStyle/>
                    <a:p>
                      <a:pPr algn="ctr"/>
                      <a:endParaRPr lang="en-GB" dirty="0"/>
                    </a:p>
                  </a:txBody>
                  <a:tcPr anchor="ctr"/>
                </a:tc>
                <a:tc hMerge="1">
                  <a:txBody>
                    <a:bodyPr/>
                    <a:lstStyle/>
                    <a:p>
                      <a:pPr algn="ctr"/>
                      <a:endParaRPr lang="en-GB" dirty="0"/>
                    </a:p>
                  </a:txBody>
                  <a:tcPr anchor="ctr"/>
                </a:tc>
                <a:tc hMerge="1">
                  <a:txBody>
                    <a:bodyPr/>
                    <a:lstStyle/>
                    <a:p>
                      <a:pPr algn="ctr"/>
                      <a:endParaRPr lang="en-GB" dirty="0"/>
                    </a:p>
                  </a:txBody>
                  <a:tcPr anchor="ctr"/>
                </a:tc>
                <a:tc hMerge="1">
                  <a:txBody>
                    <a:bodyPr/>
                    <a:lstStyle/>
                    <a:p>
                      <a:pPr algn="ctr"/>
                      <a:endParaRPr lang="en-GB" dirty="0"/>
                    </a:p>
                  </a:txBody>
                  <a:tcPr anchor="ctr"/>
                </a:tc>
              </a:tr>
            </a:tbl>
          </a:graphicData>
        </a:graphic>
      </p:graphicFrame>
      <p:pic>
        <p:nvPicPr>
          <p:cNvPr id="7"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23528" y="3981450"/>
            <a:ext cx="971872" cy="8953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aphicFrame>
        <p:nvGraphicFramePr>
          <p:cNvPr id="8" name="Table 7"/>
          <p:cNvGraphicFramePr>
            <a:graphicFrameLocks noGrp="1"/>
          </p:cNvGraphicFramePr>
          <p:nvPr>
            <p:extLst>
              <p:ext uri="{D42A27DB-BD31-4B8C-83A1-F6EECF244321}">
                <p14:modId xmlns:p14="http://schemas.microsoft.com/office/powerpoint/2010/main" xmlns="" val="1872843065"/>
              </p:ext>
            </p:extLst>
          </p:nvPr>
        </p:nvGraphicFramePr>
        <p:xfrm>
          <a:off x="990600" y="5105400"/>
          <a:ext cx="6531714" cy="1524000"/>
        </p:xfrm>
        <a:graphic>
          <a:graphicData uri="http://schemas.openxmlformats.org/drawingml/2006/table">
            <a:tbl>
              <a:tblPr firstRow="1" bandRow="1">
                <a:tableStyleId>{5C22544A-7EE6-4342-B048-85BDC9FD1C3A}</a:tableStyleId>
              </a:tblPr>
              <a:tblGrid>
                <a:gridCol w="987098"/>
                <a:gridCol w="1080120"/>
                <a:gridCol w="1728192"/>
                <a:gridCol w="2736304"/>
              </a:tblGrid>
              <a:tr h="751701">
                <a:tc>
                  <a:txBody>
                    <a:bodyPr/>
                    <a:lstStyle/>
                    <a:p>
                      <a:pPr algn="ctr"/>
                      <a:r>
                        <a:rPr lang="en-US" sz="1800" dirty="0" smtClean="0"/>
                        <a:t>Details</a:t>
                      </a:r>
                      <a:endParaRPr lang="en-GB" sz="1800" dirty="0"/>
                    </a:p>
                  </a:txBody>
                  <a:tcPr anchor="ctr"/>
                </a:tc>
                <a:tc>
                  <a:txBody>
                    <a:bodyPr/>
                    <a:lstStyle/>
                    <a:p>
                      <a:pPr algn="ctr"/>
                      <a:r>
                        <a:rPr lang="en-US" sz="1800" dirty="0" smtClean="0"/>
                        <a:t>Deduction</a:t>
                      </a:r>
                      <a:r>
                        <a:rPr lang="en-US" sz="1800" baseline="0" dirty="0" smtClean="0"/>
                        <a:t> (C)</a:t>
                      </a:r>
                      <a:endParaRPr lang="en-GB" sz="1800" dirty="0"/>
                    </a:p>
                  </a:txBody>
                  <a:tcPr anchor="ctr"/>
                </a:tc>
                <a:tc>
                  <a:txBody>
                    <a:bodyPr/>
                    <a:lstStyle/>
                    <a:p>
                      <a:pPr algn="ctr"/>
                      <a:r>
                        <a:rPr lang="en-US" sz="1800" dirty="0" smtClean="0"/>
                        <a:t>Depreciation Allowable (D)</a:t>
                      </a:r>
                      <a:endParaRPr lang="en-GB" sz="1800" dirty="0"/>
                    </a:p>
                  </a:txBody>
                  <a:tcPr anchor="ctr"/>
                </a:tc>
                <a:tc>
                  <a:txBody>
                    <a:bodyPr/>
                    <a:lstStyle/>
                    <a:p>
                      <a:pPr algn="ctr"/>
                      <a:r>
                        <a:rPr lang="en-US" sz="1800" dirty="0" smtClean="0"/>
                        <a:t>Written Down</a:t>
                      </a:r>
                      <a:r>
                        <a:rPr lang="en-US" sz="1800" baseline="0" dirty="0" smtClean="0"/>
                        <a:t> Value at the end of the year (A+B-C-D)</a:t>
                      </a:r>
                      <a:endParaRPr lang="en-GB" sz="1800" dirty="0"/>
                    </a:p>
                  </a:txBody>
                  <a:tcPr anchor="ctr"/>
                </a:tc>
              </a:tr>
              <a:tr h="772299">
                <a:tc>
                  <a:txBody>
                    <a:bodyPr/>
                    <a:lstStyle/>
                    <a:p>
                      <a:endParaRPr lang="en-GB" sz="1800" dirty="0"/>
                    </a:p>
                  </a:txBody>
                  <a:tcPr>
                    <a:solidFill>
                      <a:schemeClr val="accent5">
                        <a:lumMod val="20000"/>
                        <a:lumOff val="80000"/>
                      </a:schemeClr>
                    </a:solidFill>
                  </a:tcPr>
                </a:tc>
                <a:tc>
                  <a:txBody>
                    <a:bodyPr/>
                    <a:lstStyle/>
                    <a:p>
                      <a:endParaRPr lang="en-GB" sz="1800" dirty="0"/>
                    </a:p>
                  </a:txBody>
                  <a:tcPr>
                    <a:solidFill>
                      <a:schemeClr val="accent5">
                        <a:lumMod val="20000"/>
                        <a:lumOff val="80000"/>
                      </a:schemeClr>
                    </a:solidFill>
                  </a:tcPr>
                </a:tc>
                <a:tc>
                  <a:txBody>
                    <a:bodyPr/>
                    <a:lstStyle/>
                    <a:p>
                      <a:endParaRPr lang="en-GB" sz="1800" dirty="0"/>
                    </a:p>
                  </a:txBody>
                  <a:tcPr>
                    <a:solidFill>
                      <a:schemeClr val="accent5">
                        <a:lumMod val="20000"/>
                        <a:lumOff val="80000"/>
                      </a:schemeClr>
                    </a:solidFill>
                  </a:tcPr>
                </a:tc>
                <a:tc>
                  <a:txBody>
                    <a:bodyPr/>
                    <a:lstStyle/>
                    <a:p>
                      <a:endParaRPr lang="en-GB" sz="1800" dirty="0"/>
                    </a:p>
                  </a:txBody>
                  <a:tcPr>
                    <a:solidFill>
                      <a:schemeClr val="accent5">
                        <a:lumMod val="20000"/>
                        <a:lumOff val="80000"/>
                      </a:schemeClr>
                    </a:solidFill>
                  </a:tcPr>
                </a:tc>
              </a:tr>
            </a:tbl>
          </a:graphicData>
        </a:graphic>
      </p:graphicFrame>
      <p:pic>
        <p:nvPicPr>
          <p:cNvPr id="9"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66800" y="5886450"/>
            <a:ext cx="990600" cy="9715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10" name="Straight Arrow Connector 9"/>
          <p:cNvCxnSpPr/>
          <p:nvPr/>
        </p:nvCxnSpPr>
        <p:spPr>
          <a:xfrm>
            <a:off x="4495800" y="2286000"/>
            <a:ext cx="0" cy="304800"/>
          </a:xfrm>
          <a:prstGeom prst="straightConnector1">
            <a:avLst/>
          </a:prstGeom>
          <a:ln w="31750">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4572000" y="4724400"/>
            <a:ext cx="0" cy="360040"/>
          </a:xfrm>
          <a:prstGeom prst="straightConnector1">
            <a:avLst/>
          </a:prstGeom>
          <a:ln w="31750">
            <a:solidFill>
              <a:schemeClr val="tx2"/>
            </a:solidFill>
            <a:tailEnd type="arrow"/>
          </a:ln>
        </p:spPr>
        <p:style>
          <a:lnRef idx="1">
            <a:schemeClr val="accent1"/>
          </a:lnRef>
          <a:fillRef idx="0">
            <a:schemeClr val="accent1"/>
          </a:fillRef>
          <a:effectRef idx="0">
            <a:schemeClr val="accent1"/>
          </a:effectRef>
          <a:fontRef idx="minor">
            <a:schemeClr val="tx1"/>
          </a:fontRef>
        </p:style>
      </p:cxnSp>
      <p:sp>
        <p:nvSpPr>
          <p:cNvPr id="12" name="Rectangle 2"/>
          <p:cNvSpPr>
            <a:spLocks noGrp="1" noChangeArrowheads="1"/>
          </p:cNvSpPr>
          <p:nvPr>
            <p:ph type="title"/>
          </p:nvPr>
        </p:nvSpPr>
        <p:spPr>
          <a:xfrm>
            <a:off x="152400" y="0"/>
            <a:ext cx="7239000" cy="990600"/>
          </a:xfrm>
        </p:spPr>
        <p:txBody>
          <a:bodyPr>
            <a:noAutofit/>
          </a:bodyPr>
          <a:lstStyle/>
          <a:p>
            <a:pPr>
              <a:defRPr/>
            </a:pPr>
            <a:r>
              <a:rPr lang="en-US" sz="4000" dirty="0" smtClean="0"/>
              <a:t>New Clause no. 18                   </a:t>
            </a:r>
            <a:r>
              <a:rPr lang="en-US" sz="2200" dirty="0" smtClean="0"/>
              <a:t>						</a:t>
            </a:r>
            <a:r>
              <a:rPr lang="en-US" sz="2200" i="1" dirty="0" smtClean="0">
                <a:solidFill>
                  <a:srgbClr val="FF0000"/>
                </a:solidFill>
              </a:rPr>
              <a:t>[Old Clause no. 14]</a:t>
            </a:r>
            <a:endParaRPr lang="en-US" sz="2200" i="1" dirty="0">
              <a:solidFill>
                <a:srgbClr val="FF0000"/>
              </a:solidFill>
            </a:endParaRPr>
          </a:p>
        </p:txBody>
      </p:sp>
      <p:sp>
        <p:nvSpPr>
          <p:cNvPr id="13" name="Rectangle 12"/>
          <p:cNvSpPr/>
          <p:nvPr/>
        </p:nvSpPr>
        <p:spPr>
          <a:xfrm>
            <a:off x="7543800" y="0"/>
            <a:ext cx="1600200"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sp>
        <p:nvSpPr>
          <p:cNvPr id="14" name="Slide Number Placeholder 3"/>
          <p:cNvSpPr>
            <a:spLocks noGrp="1"/>
          </p:cNvSpPr>
          <p:nvPr>
            <p:ph type="sldNum" sz="quarter" idx="12"/>
          </p:nvPr>
        </p:nvSpPr>
        <p:spPr>
          <a:xfrm>
            <a:off x="0" y="1295400"/>
            <a:ext cx="533400" cy="244476"/>
          </a:xfrm>
        </p:spPr>
        <p:txBody>
          <a:bodyPr>
            <a:normAutofit fontScale="85000" lnSpcReduction="20000"/>
          </a:bodyPr>
          <a:lstStyle/>
          <a:p>
            <a:pPr>
              <a:defRPr/>
            </a:pPr>
            <a:fld id="{7EF01E16-7D38-407D-9D2D-68DB190D1059}" type="slidenum">
              <a:rPr lang="en-US" smtClean="0"/>
              <a:pPr>
                <a:defRPr/>
              </a:pPr>
              <a:t>104</a:t>
            </a:fld>
            <a:endParaRPr lang="en-US" dirty="0"/>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normAutofit fontScale="85000" lnSpcReduction="20000"/>
          </a:bodyPr>
          <a:lstStyle/>
          <a:p>
            <a:fld id="{B6F15528-21DE-4FAA-801E-634DDDAF4B2B}" type="slidenum">
              <a:rPr lang="en-US" smtClean="0"/>
              <a:pPr/>
              <a:t>105</a:t>
            </a:fld>
            <a:endParaRPr lang="en-US"/>
          </a:p>
        </p:txBody>
      </p:sp>
      <p:pic>
        <p:nvPicPr>
          <p:cNvPr id="12290" name="Picture 2" descr="C:\Users\apoorva\Desktop\Addition.JPG"/>
          <p:cNvPicPr>
            <a:picLocks noChangeAspect="1" noChangeArrowheads="1"/>
          </p:cNvPicPr>
          <p:nvPr/>
        </p:nvPicPr>
        <p:blipFill>
          <a:blip r:embed="rId2" cstate="print"/>
          <a:srcRect/>
          <a:stretch>
            <a:fillRect/>
          </a:stretch>
        </p:blipFill>
        <p:spPr bwMode="auto">
          <a:xfrm>
            <a:off x="304800" y="3276600"/>
            <a:ext cx="8458200" cy="1981200"/>
          </a:xfrm>
          <a:prstGeom prst="rect">
            <a:avLst/>
          </a:prstGeom>
          <a:noFill/>
          <a:ln w="19050">
            <a:solidFill>
              <a:schemeClr val="tx1"/>
            </a:solidFill>
          </a:ln>
        </p:spPr>
      </p:pic>
      <p:pic>
        <p:nvPicPr>
          <p:cNvPr id="12291" name="Picture 3" descr="C:\Users\apoorva\Desktop\deductions.JPG"/>
          <p:cNvPicPr>
            <a:picLocks noChangeAspect="1" noChangeArrowheads="1"/>
          </p:cNvPicPr>
          <p:nvPr/>
        </p:nvPicPr>
        <p:blipFill>
          <a:blip r:embed="rId3" cstate="print"/>
          <a:srcRect/>
          <a:stretch>
            <a:fillRect/>
          </a:stretch>
        </p:blipFill>
        <p:spPr bwMode="auto">
          <a:xfrm>
            <a:off x="304800" y="5334000"/>
            <a:ext cx="8534400" cy="1447800"/>
          </a:xfrm>
          <a:prstGeom prst="rect">
            <a:avLst/>
          </a:prstGeom>
          <a:noFill/>
          <a:ln w="19050">
            <a:solidFill>
              <a:schemeClr val="tx1"/>
            </a:solidFill>
          </a:ln>
        </p:spPr>
      </p:pic>
      <p:sp>
        <p:nvSpPr>
          <p:cNvPr id="7" name="Rectangle 2"/>
          <p:cNvSpPr>
            <a:spLocks noGrp="1" noChangeArrowheads="1"/>
          </p:cNvSpPr>
          <p:nvPr>
            <p:ph type="title"/>
          </p:nvPr>
        </p:nvSpPr>
        <p:spPr>
          <a:xfrm>
            <a:off x="152400" y="152400"/>
            <a:ext cx="7239000" cy="990600"/>
          </a:xfrm>
        </p:spPr>
        <p:txBody>
          <a:bodyPr>
            <a:noAutofit/>
          </a:bodyPr>
          <a:lstStyle/>
          <a:p>
            <a:pPr>
              <a:defRPr/>
            </a:pPr>
            <a:r>
              <a:rPr lang="en-US" sz="4000" dirty="0" smtClean="0"/>
              <a:t>New Clause no. 18                   </a:t>
            </a:r>
            <a:r>
              <a:rPr lang="en-US" sz="2200" dirty="0" smtClean="0"/>
              <a:t>						</a:t>
            </a:r>
            <a:r>
              <a:rPr lang="en-US" sz="2200" i="1" dirty="0" smtClean="0">
                <a:solidFill>
                  <a:srgbClr val="FF0000"/>
                </a:solidFill>
              </a:rPr>
              <a:t>[Old Clause no. 14]</a:t>
            </a:r>
            <a:endParaRPr lang="en-US" sz="2200" i="1" dirty="0">
              <a:solidFill>
                <a:srgbClr val="FF0000"/>
              </a:solidFill>
            </a:endParaRPr>
          </a:p>
        </p:txBody>
      </p:sp>
      <p:sp>
        <p:nvSpPr>
          <p:cNvPr id="8" name="Rectangle 7"/>
          <p:cNvSpPr/>
          <p:nvPr/>
        </p:nvSpPr>
        <p:spPr>
          <a:xfrm>
            <a:off x="7543800" y="0"/>
            <a:ext cx="1600200"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sp>
        <p:nvSpPr>
          <p:cNvPr id="9" name="TextBox 8"/>
          <p:cNvSpPr txBox="1"/>
          <p:nvPr/>
        </p:nvSpPr>
        <p:spPr>
          <a:xfrm>
            <a:off x="0" y="1524000"/>
            <a:ext cx="9067800" cy="1785104"/>
          </a:xfrm>
          <a:prstGeom prst="rect">
            <a:avLst/>
          </a:prstGeom>
          <a:noFill/>
        </p:spPr>
        <p:txBody>
          <a:bodyPr wrap="square" rtlCol="0">
            <a:spAutoFit/>
          </a:bodyPr>
          <a:lstStyle/>
          <a:p>
            <a:pPr marL="365125" indent="-365125" algn="just">
              <a:buSzPct val="80000"/>
              <a:buFont typeface="Wingdings" pitchFamily="2" charset="2"/>
              <a:buChar char="q"/>
            </a:pPr>
            <a:r>
              <a:rPr lang="en-US" sz="2200" dirty="0" smtClean="0"/>
              <a:t>Revised e-utility also provides facility to import CSV template to fill the details of additions and deductions.</a:t>
            </a:r>
          </a:p>
          <a:p>
            <a:pPr marL="365125" indent="-365125" algn="just">
              <a:buSzPct val="80000"/>
              <a:buFont typeface="Wingdings" pitchFamily="2" charset="2"/>
              <a:buChar char="q"/>
            </a:pPr>
            <a:r>
              <a:rPr lang="en-US" sz="2200" dirty="0" smtClean="0"/>
              <a:t>The e-utility does not provide CSV template. Thus, CSV file has to be created with same columns as specified in “Fill Data” option which are as follows:</a:t>
            </a:r>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85000" lnSpcReduction="20000"/>
          </a:bodyPr>
          <a:lstStyle/>
          <a:p>
            <a:pPr>
              <a:defRPr/>
            </a:pPr>
            <a:fld id="{042ACA31-9D93-474D-9E16-7D885F928418}" type="slidenum">
              <a:rPr lang="en-US"/>
              <a:pPr>
                <a:defRPr/>
              </a:pPr>
              <a:t>106</a:t>
            </a:fld>
            <a:endParaRPr lang="en-US"/>
          </a:p>
        </p:txBody>
      </p:sp>
      <p:sp>
        <p:nvSpPr>
          <p:cNvPr id="70659" name="Rectangle 3"/>
          <p:cNvSpPr>
            <a:spLocks noGrp="1" noChangeArrowheads="1"/>
          </p:cNvSpPr>
          <p:nvPr>
            <p:ph sz="quarter" idx="1"/>
          </p:nvPr>
        </p:nvSpPr>
        <p:spPr>
          <a:xfrm>
            <a:off x="228600" y="1676400"/>
            <a:ext cx="8763000" cy="4953000"/>
          </a:xfrm>
        </p:spPr>
        <p:txBody>
          <a:bodyPr>
            <a:noAutofit/>
          </a:bodyPr>
          <a:lstStyle/>
          <a:p>
            <a:pPr algn="just" eaLnBrk="1" hangingPunct="1">
              <a:spcBef>
                <a:spcPts val="1200"/>
              </a:spcBef>
              <a:buFont typeface="Wingdings" pitchFamily="2" charset="2"/>
              <a:buChar char="Ø"/>
            </a:pPr>
            <a:r>
              <a:rPr lang="en-US" sz="2000" dirty="0" smtClean="0"/>
              <a:t>It is compulsory for all assessee to claim depreciation or additional depreciation (in terms of S. 32(1)(ii)) in calculating taxable income otherwise no deduction will be allowed &amp; WDV will be treated as reduced – </a:t>
            </a:r>
            <a:r>
              <a:rPr lang="en-US" sz="2000" b="1" u="sng" dirty="0" smtClean="0">
                <a:solidFill>
                  <a:srgbClr val="C00000"/>
                </a:solidFill>
              </a:rPr>
              <a:t>Explanation 5 to Sec 32 (w.e.f A.Y. 2002-03).</a:t>
            </a:r>
          </a:p>
          <a:p>
            <a:pPr algn="just" eaLnBrk="1" hangingPunct="1">
              <a:spcBef>
                <a:spcPts val="1200"/>
              </a:spcBef>
              <a:buFont typeface="Wingdings" pitchFamily="2" charset="2"/>
              <a:buChar char="Ø"/>
            </a:pPr>
            <a:r>
              <a:rPr lang="en-US" sz="2000" dirty="0" smtClean="0"/>
              <a:t>‘</a:t>
            </a:r>
            <a:r>
              <a:rPr lang="en-US" sz="2000" b="1" u="sng" dirty="0" smtClean="0"/>
              <a:t>Allowable</a:t>
            </a:r>
            <a:r>
              <a:rPr lang="en-US" sz="2000" b="1" dirty="0" smtClean="0"/>
              <a:t>” </a:t>
            </a:r>
            <a:r>
              <a:rPr lang="en-US" sz="2000" dirty="0" smtClean="0"/>
              <a:t>implies permissible deduction under provision of Act and Rules.</a:t>
            </a:r>
          </a:p>
          <a:p>
            <a:pPr algn="just" eaLnBrk="1" hangingPunct="1">
              <a:spcBef>
                <a:spcPts val="1200"/>
              </a:spcBef>
              <a:buFont typeface="Wingdings" pitchFamily="2" charset="2"/>
              <a:buChar char="Ø"/>
            </a:pPr>
            <a:r>
              <a:rPr lang="en-US" sz="2000" b="1" dirty="0" smtClean="0"/>
              <a:t>“</a:t>
            </a:r>
            <a:r>
              <a:rPr lang="en-US" sz="2000" b="1" u="sng" dirty="0" smtClean="0"/>
              <a:t>Used</a:t>
            </a:r>
            <a:r>
              <a:rPr lang="en-US" sz="2000" b="1" dirty="0" smtClean="0"/>
              <a:t>”</a:t>
            </a:r>
            <a:r>
              <a:rPr lang="en-US" sz="2000" dirty="0" smtClean="0"/>
              <a:t> means actual use and is not kept ready for use.</a:t>
            </a:r>
          </a:p>
          <a:p>
            <a:pPr lvl="1" algn="just">
              <a:spcBef>
                <a:spcPts val="1200"/>
              </a:spcBef>
            </a:pPr>
            <a:r>
              <a:rPr lang="en-US" sz="2000" dirty="0" smtClean="0"/>
              <a:t>Assets used partly for Business purpose, deduction u/s 32(1) restricted to proportionate part.</a:t>
            </a:r>
          </a:p>
          <a:p>
            <a:pPr algn="just">
              <a:spcBef>
                <a:spcPts val="1200"/>
              </a:spcBef>
              <a:buFont typeface="Wingdings" pitchFamily="2" charset="2"/>
              <a:buChar char="Ø"/>
            </a:pPr>
            <a:r>
              <a:rPr lang="en-US" sz="2000" dirty="0" smtClean="0"/>
              <a:t>Under ‘Change in the rate of exchange of currency’ – adjustment is contemplated u/s 43A &amp; AS-11. </a:t>
            </a:r>
            <a:r>
              <a:rPr lang="en-US" sz="2000" b="1" u="sng" dirty="0" smtClean="0"/>
              <a:t>(u/s 43A deduction on cash basis but AS-11 (revised) deduction on accrual basis)</a:t>
            </a:r>
          </a:p>
          <a:p>
            <a:pPr algn="just">
              <a:spcBef>
                <a:spcPts val="1200"/>
              </a:spcBef>
              <a:buFont typeface="Wingdings" pitchFamily="2" charset="2"/>
              <a:buChar char="Ø"/>
            </a:pPr>
            <a:r>
              <a:rPr lang="en-US" sz="2000" dirty="0" smtClean="0"/>
              <a:t>Depreciation debited to P&amp;L A/c as per requirement of Schedule VI not reported under this clause.</a:t>
            </a:r>
          </a:p>
        </p:txBody>
      </p:sp>
      <p:sp>
        <p:nvSpPr>
          <p:cNvPr id="5" name="Rectangle 4"/>
          <p:cNvSpPr/>
          <p:nvPr/>
        </p:nvSpPr>
        <p:spPr>
          <a:xfrm>
            <a:off x="7543800" y="0"/>
            <a:ext cx="1600200"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sp>
        <p:nvSpPr>
          <p:cNvPr id="9" name="Rectangle 2"/>
          <p:cNvSpPr>
            <a:spLocks noGrp="1" noChangeArrowheads="1"/>
          </p:cNvSpPr>
          <p:nvPr>
            <p:ph type="title"/>
          </p:nvPr>
        </p:nvSpPr>
        <p:spPr>
          <a:xfrm>
            <a:off x="152400" y="152400"/>
            <a:ext cx="7239000" cy="990600"/>
          </a:xfrm>
        </p:spPr>
        <p:txBody>
          <a:bodyPr>
            <a:noAutofit/>
          </a:bodyPr>
          <a:lstStyle/>
          <a:p>
            <a:pPr>
              <a:defRPr/>
            </a:pPr>
            <a:r>
              <a:rPr lang="en-US" sz="3600" dirty="0" smtClean="0"/>
              <a:t>Issues on New Clause no. 18….                   </a:t>
            </a:r>
            <a:r>
              <a:rPr lang="en-US" sz="2200" dirty="0" smtClean="0"/>
              <a:t>					</a:t>
            </a:r>
            <a:r>
              <a:rPr lang="en-US" sz="2200" i="1" dirty="0" smtClean="0">
                <a:solidFill>
                  <a:srgbClr val="FF0000"/>
                </a:solidFill>
              </a:rPr>
              <a:t>[Old Clause no. 14]</a:t>
            </a:r>
            <a:endParaRPr lang="en-US" sz="2200" i="1" dirty="0">
              <a:solidFill>
                <a:srgbClr val="FF0000"/>
              </a:solidFill>
            </a:endParaRPr>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85000" lnSpcReduction="20000"/>
          </a:bodyPr>
          <a:lstStyle/>
          <a:p>
            <a:pPr>
              <a:defRPr/>
            </a:pPr>
            <a:fld id="{B7166BC8-6953-49FE-AB3A-EB3E364B1A7A}" type="slidenum">
              <a:rPr lang="en-US"/>
              <a:pPr>
                <a:defRPr/>
              </a:pPr>
              <a:t>107</a:t>
            </a:fld>
            <a:endParaRPr lang="en-US"/>
          </a:p>
        </p:txBody>
      </p:sp>
      <p:sp>
        <p:nvSpPr>
          <p:cNvPr id="71682" name="Rectangle 2"/>
          <p:cNvSpPr>
            <a:spLocks noGrp="1" noChangeArrowheads="1"/>
          </p:cNvSpPr>
          <p:nvPr>
            <p:ph sz="quarter" idx="1"/>
          </p:nvPr>
        </p:nvSpPr>
        <p:spPr>
          <a:xfrm>
            <a:off x="76200" y="1524000"/>
            <a:ext cx="8839200" cy="5181600"/>
          </a:xfrm>
        </p:spPr>
        <p:txBody>
          <a:bodyPr>
            <a:noAutofit/>
          </a:bodyPr>
          <a:lstStyle/>
          <a:p>
            <a:pPr algn="just" eaLnBrk="1" hangingPunct="1">
              <a:spcBef>
                <a:spcPts val="1200"/>
              </a:spcBef>
              <a:buFont typeface="Wingdings" pitchFamily="2" charset="2"/>
              <a:buChar char="Ø"/>
            </a:pPr>
            <a:r>
              <a:rPr lang="en-US" sz="2200" dirty="0" smtClean="0">
                <a:latin typeface="Calibri" pitchFamily="34" charset="0"/>
              </a:rPr>
              <a:t>Depreciation is not allowed on an amount equivalent to CENVAT credit claimed and allowed.</a:t>
            </a:r>
          </a:p>
          <a:p>
            <a:pPr algn="just" eaLnBrk="1" hangingPunct="1">
              <a:spcBef>
                <a:spcPts val="1200"/>
              </a:spcBef>
              <a:buFont typeface="Wingdings" pitchFamily="2" charset="2"/>
              <a:buChar char="Ø"/>
            </a:pPr>
            <a:r>
              <a:rPr lang="en-US" sz="2200" dirty="0" smtClean="0">
                <a:latin typeface="Calibri" pitchFamily="34" charset="0"/>
              </a:rPr>
              <a:t>Depreciation is allowed on “Actual Cost”- term defined u/s 43(1) of I.T. Act.</a:t>
            </a:r>
          </a:p>
          <a:p>
            <a:pPr algn="just" eaLnBrk="1" hangingPunct="1">
              <a:spcBef>
                <a:spcPts val="1200"/>
              </a:spcBef>
              <a:buFont typeface="Wingdings" pitchFamily="2" charset="2"/>
              <a:buChar char="Ø"/>
            </a:pPr>
            <a:r>
              <a:rPr lang="en-US" sz="2200" dirty="0" smtClean="0">
                <a:latin typeface="Calibri" pitchFamily="34" charset="0"/>
              </a:rPr>
              <a:t>An assessee can claim depreciation on actual cost even if he follows Cash method of accounting.</a:t>
            </a:r>
          </a:p>
          <a:p>
            <a:pPr algn="just" eaLnBrk="1" hangingPunct="1">
              <a:spcBef>
                <a:spcPts val="1200"/>
              </a:spcBef>
              <a:buFont typeface="Wingdings" pitchFamily="2" charset="2"/>
              <a:buChar char="Ø"/>
            </a:pPr>
            <a:r>
              <a:rPr lang="en-US" sz="2200" dirty="0" smtClean="0">
                <a:latin typeface="Calibri" pitchFamily="34" charset="0"/>
              </a:rPr>
              <a:t>Subsidy received over &amp; above of WDV of block of asset in the absence of specific provisions not taxable. </a:t>
            </a:r>
          </a:p>
          <a:p>
            <a:pPr algn="just" eaLnBrk="1" hangingPunct="1">
              <a:spcBef>
                <a:spcPts val="1200"/>
              </a:spcBef>
              <a:buFont typeface="Wingdings" pitchFamily="2" charset="2"/>
              <a:buChar char="Ø"/>
            </a:pPr>
            <a:r>
              <a:rPr lang="en-US" sz="2200" dirty="0" smtClean="0">
                <a:latin typeface="Calibri" pitchFamily="34" charset="0"/>
              </a:rPr>
              <a:t>Interest relatable to any period after such asset is first put to use is not a part of actual cost.</a:t>
            </a:r>
          </a:p>
          <a:p>
            <a:pPr algn="just" eaLnBrk="1" hangingPunct="1">
              <a:spcBef>
                <a:spcPts val="1200"/>
              </a:spcBef>
              <a:buFont typeface="Wingdings" pitchFamily="2" charset="2"/>
              <a:buChar char="Ø"/>
            </a:pPr>
            <a:r>
              <a:rPr lang="en-US" sz="2200" dirty="0" smtClean="0">
                <a:latin typeface="Calibri" pitchFamily="34" charset="0"/>
              </a:rPr>
              <a:t>In case of dispute between Assessee, Department &amp; Auditor regarding classification of assets, rate of depreciation etc in earlier year, a suitable disclosure is required.</a:t>
            </a:r>
          </a:p>
        </p:txBody>
      </p:sp>
      <p:sp>
        <p:nvSpPr>
          <p:cNvPr id="5" name="Rectangle 4"/>
          <p:cNvSpPr/>
          <p:nvPr/>
        </p:nvSpPr>
        <p:spPr>
          <a:xfrm>
            <a:off x="7391400" y="0"/>
            <a:ext cx="17526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800" b="1" dirty="0" err="1" smtClean="0">
                <a:solidFill>
                  <a:schemeClr val="tx2"/>
                </a:solidFill>
                <a:latin typeface="+mj-lt"/>
              </a:rPr>
              <a:t>Contd</a:t>
            </a:r>
            <a:r>
              <a:rPr lang="en-US" sz="2800" b="1" dirty="0" smtClean="0">
                <a:solidFill>
                  <a:schemeClr val="tx2"/>
                </a:solidFill>
                <a:latin typeface="+mj-lt"/>
              </a:rPr>
              <a:t>….</a:t>
            </a:r>
            <a:endParaRPr lang="en-US" sz="2800" b="1" dirty="0">
              <a:solidFill>
                <a:schemeClr val="tx2"/>
              </a:solidFill>
              <a:latin typeface="+mj-lt"/>
            </a:endParaRPr>
          </a:p>
        </p:txBody>
      </p:sp>
      <p:sp>
        <p:nvSpPr>
          <p:cNvPr id="9" name="Rectangle 2"/>
          <p:cNvSpPr>
            <a:spLocks noGrp="1" noChangeArrowheads="1"/>
          </p:cNvSpPr>
          <p:nvPr>
            <p:ph type="title"/>
          </p:nvPr>
        </p:nvSpPr>
        <p:spPr>
          <a:xfrm>
            <a:off x="152400" y="152400"/>
            <a:ext cx="6934200" cy="990600"/>
          </a:xfrm>
        </p:spPr>
        <p:txBody>
          <a:bodyPr>
            <a:noAutofit/>
          </a:bodyPr>
          <a:lstStyle/>
          <a:p>
            <a:pPr>
              <a:defRPr/>
            </a:pPr>
            <a:r>
              <a:rPr lang="en-US" sz="3600" dirty="0" smtClean="0"/>
              <a:t>Issues on New Clause no. 18                   </a:t>
            </a:r>
            <a:r>
              <a:rPr lang="en-US" sz="2200" dirty="0" smtClean="0"/>
              <a:t>				</a:t>
            </a:r>
            <a:r>
              <a:rPr lang="en-US" sz="2200" i="1" dirty="0" smtClean="0">
                <a:solidFill>
                  <a:srgbClr val="FF0000"/>
                </a:solidFill>
              </a:rPr>
              <a:t>[Old Clause no. 14]</a:t>
            </a:r>
            <a:endParaRPr lang="en-US" sz="2200" i="1" dirty="0">
              <a:solidFill>
                <a:srgbClr val="FF0000"/>
              </a:solidFill>
            </a:endParaRPr>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3"/>
          <p:cNvSpPr>
            <a:spLocks noGrp="1"/>
          </p:cNvSpPr>
          <p:nvPr>
            <p:ph type="sldNum" sz="quarter" idx="12"/>
          </p:nvPr>
        </p:nvSpPr>
        <p:spPr/>
        <p:txBody>
          <a:bodyPr>
            <a:normAutofit fontScale="85000" lnSpcReduction="20000"/>
          </a:bodyPr>
          <a:lstStyle/>
          <a:p>
            <a:pPr>
              <a:defRPr/>
            </a:pPr>
            <a:fld id="{7EF01E16-7D38-407D-9D2D-68DB190D1059}" type="slidenum">
              <a:rPr lang="en-US" smtClean="0"/>
              <a:pPr>
                <a:defRPr/>
              </a:pPr>
              <a:t>108</a:t>
            </a:fld>
            <a:endParaRPr lang="en-US" dirty="0"/>
          </a:p>
        </p:txBody>
      </p:sp>
      <p:sp>
        <p:nvSpPr>
          <p:cNvPr id="3" name="Content Placeholder 2"/>
          <p:cNvSpPr>
            <a:spLocks noGrp="1"/>
          </p:cNvSpPr>
          <p:nvPr>
            <p:ph sz="quarter" idx="1"/>
          </p:nvPr>
        </p:nvSpPr>
        <p:spPr>
          <a:xfrm>
            <a:off x="457200" y="2057400"/>
            <a:ext cx="8305800" cy="4495800"/>
          </a:xfrm>
          <a:ln w="38100">
            <a:solidFill>
              <a:schemeClr val="accent1"/>
            </a:solidFill>
          </a:ln>
        </p:spPr>
        <p:txBody>
          <a:bodyPr>
            <a:normAutofit/>
          </a:bodyPr>
          <a:lstStyle/>
          <a:p>
            <a:pPr marL="179388" indent="0" algn="just">
              <a:spcBef>
                <a:spcPts val="0"/>
              </a:spcBef>
              <a:buNone/>
            </a:pPr>
            <a:r>
              <a:rPr lang="en-US" sz="2300" b="1" dirty="0" smtClean="0">
                <a:solidFill>
                  <a:schemeClr val="accent2"/>
                </a:solidFill>
                <a:latin typeface="Calibri" pitchFamily="34" charset="0"/>
              </a:rPr>
              <a:t>Clause 20(a) 		</a:t>
            </a:r>
            <a:r>
              <a:rPr lang="en-US" sz="2300" i="1" dirty="0" smtClean="0">
                <a:solidFill>
                  <a:schemeClr val="accent2"/>
                </a:solidFill>
                <a:latin typeface="Calibri" pitchFamily="34" charset="0"/>
              </a:rPr>
              <a:t>[Old clause 16(a)]</a:t>
            </a:r>
          </a:p>
          <a:p>
            <a:pPr marL="179388" indent="0" algn="just">
              <a:spcBef>
                <a:spcPts val="0"/>
              </a:spcBef>
              <a:buNone/>
            </a:pPr>
            <a:r>
              <a:rPr lang="en-US" sz="2300" dirty="0" smtClean="0">
                <a:latin typeface="Calibri" pitchFamily="34" charset="0"/>
              </a:rPr>
              <a:t>Any sum paid to an employee as bonus or commission for services rendered, where such sum was otherwise payable to him as profits or dividend</a:t>
            </a:r>
            <a:r>
              <a:rPr lang="en-US" sz="2300" b="1" i="1" dirty="0" smtClean="0">
                <a:latin typeface="Calibri" pitchFamily="34" charset="0"/>
              </a:rPr>
              <a:t>. </a:t>
            </a:r>
            <a:r>
              <a:rPr lang="en-US" sz="2300" b="1" i="1" u="sng" dirty="0" smtClean="0">
                <a:latin typeface="Calibri" pitchFamily="34" charset="0"/>
              </a:rPr>
              <a:t>[Section 36(1)(ii)].</a:t>
            </a:r>
          </a:p>
          <a:p>
            <a:pPr algn="just">
              <a:spcBef>
                <a:spcPts val="0"/>
              </a:spcBef>
              <a:buNone/>
            </a:pPr>
            <a:endParaRPr lang="en-US" sz="2300" b="1" i="1" u="sng" dirty="0" smtClean="0">
              <a:latin typeface="Calibri" pitchFamily="34" charset="0"/>
            </a:endParaRPr>
          </a:p>
        </p:txBody>
      </p:sp>
      <p:graphicFrame>
        <p:nvGraphicFramePr>
          <p:cNvPr id="4" name="Table 3"/>
          <p:cNvGraphicFramePr>
            <a:graphicFrameLocks noGrp="1"/>
          </p:cNvGraphicFramePr>
          <p:nvPr/>
        </p:nvGraphicFramePr>
        <p:xfrm>
          <a:off x="1524000" y="3581400"/>
          <a:ext cx="6096000" cy="916858"/>
        </p:xfrm>
        <a:graphic>
          <a:graphicData uri="http://schemas.openxmlformats.org/drawingml/2006/table">
            <a:tbl>
              <a:tblPr firstRow="1" bandRow="1">
                <a:tableStyleId>{5C22544A-7EE6-4342-B048-85BDC9FD1C3A}</a:tableStyleId>
              </a:tblPr>
              <a:tblGrid>
                <a:gridCol w="3048000"/>
                <a:gridCol w="3048000"/>
              </a:tblGrid>
              <a:tr h="458429">
                <a:tc>
                  <a:txBody>
                    <a:bodyPr/>
                    <a:lstStyle/>
                    <a:p>
                      <a:pPr algn="ctr"/>
                      <a:r>
                        <a:rPr lang="en-US" dirty="0" smtClean="0"/>
                        <a:t>Description</a:t>
                      </a:r>
                      <a:endParaRPr lang="en-US" dirty="0"/>
                    </a:p>
                  </a:txBody>
                  <a:tcPr/>
                </a:tc>
                <a:tc>
                  <a:txBody>
                    <a:bodyPr/>
                    <a:lstStyle/>
                    <a:p>
                      <a:pPr algn="ctr"/>
                      <a:r>
                        <a:rPr lang="en-US" dirty="0" smtClean="0"/>
                        <a:t>Amount</a:t>
                      </a:r>
                      <a:endParaRPr lang="en-US" dirty="0"/>
                    </a:p>
                  </a:txBody>
                  <a:tcPr/>
                </a:tc>
              </a:tr>
              <a:tr h="458429">
                <a:tc>
                  <a:txBody>
                    <a:bodyPr/>
                    <a:lstStyle/>
                    <a:p>
                      <a:endParaRPr lang="en-US" dirty="0"/>
                    </a:p>
                  </a:txBody>
                  <a:tcPr/>
                </a:tc>
                <a:tc>
                  <a:txBody>
                    <a:bodyPr/>
                    <a:lstStyle/>
                    <a:p>
                      <a:endParaRPr lang="en-US" dirty="0"/>
                    </a:p>
                  </a:txBody>
                  <a:tcPr/>
                </a:tc>
              </a:tr>
            </a:tbl>
          </a:graphicData>
        </a:graphic>
      </p:graphicFrame>
      <p:sp>
        <p:nvSpPr>
          <p:cNvPr id="8" name="Rectangle 2"/>
          <p:cNvSpPr>
            <a:spLocks noGrp="1" noChangeArrowheads="1"/>
          </p:cNvSpPr>
          <p:nvPr>
            <p:ph type="title"/>
          </p:nvPr>
        </p:nvSpPr>
        <p:spPr>
          <a:xfrm>
            <a:off x="228600" y="228600"/>
            <a:ext cx="8763000" cy="838200"/>
          </a:xfrm>
        </p:spPr>
        <p:txBody>
          <a:bodyPr>
            <a:noAutofit/>
          </a:bodyPr>
          <a:lstStyle/>
          <a:p>
            <a:pPr algn="just">
              <a:defRPr/>
            </a:pPr>
            <a:r>
              <a:rPr lang="en-US" sz="4800" dirty="0" smtClean="0"/>
              <a:t>New Clause no. 20          </a:t>
            </a:r>
            <a:r>
              <a:rPr lang="en-US" sz="2200" i="1" dirty="0" smtClean="0">
                <a:solidFill>
                  <a:srgbClr val="FF0000"/>
                </a:solidFill>
              </a:rPr>
              <a:t>[Old Clause  no. 16]</a:t>
            </a:r>
            <a:endParaRPr lang="en-US" sz="2200" i="1" dirty="0">
              <a:solidFill>
                <a:srgbClr val="FF0000"/>
              </a:solidFill>
            </a:endParaRPr>
          </a:p>
        </p:txBody>
      </p:sp>
      <p:sp>
        <p:nvSpPr>
          <p:cNvPr id="7" name="TextBox 6"/>
          <p:cNvSpPr txBox="1"/>
          <p:nvPr/>
        </p:nvSpPr>
        <p:spPr>
          <a:xfrm>
            <a:off x="5334000" y="1595735"/>
            <a:ext cx="3276600" cy="461665"/>
          </a:xfrm>
          <a:prstGeom prst="rect">
            <a:avLst/>
          </a:prstGeom>
          <a:noFill/>
        </p:spPr>
        <p:txBody>
          <a:bodyPr wrap="square" rtlCol="0">
            <a:spAutoFit/>
          </a:bodyPr>
          <a:lstStyle/>
          <a:p>
            <a:pPr algn="r"/>
            <a:r>
              <a:rPr lang="en-US" sz="2400" b="1" dirty="0" smtClean="0">
                <a:solidFill>
                  <a:schemeClr val="accent2"/>
                </a:solidFill>
              </a:rPr>
              <a:t>*No change</a:t>
            </a:r>
            <a:endParaRPr lang="en-US" sz="2400" b="1" dirty="0">
              <a:solidFill>
                <a:schemeClr val="accent2"/>
              </a:solidFill>
            </a:endParaRPr>
          </a:p>
        </p:txBody>
      </p:sp>
      <p:sp>
        <p:nvSpPr>
          <p:cNvPr id="9" name="Rectangle 8"/>
          <p:cNvSpPr/>
          <p:nvPr/>
        </p:nvSpPr>
        <p:spPr>
          <a:xfrm>
            <a:off x="990600" y="4724400"/>
            <a:ext cx="7315200" cy="1446550"/>
          </a:xfrm>
          <a:prstGeom prst="rect">
            <a:avLst/>
          </a:prstGeom>
          <a:solidFill>
            <a:schemeClr val="accent2">
              <a:lumMod val="20000"/>
              <a:lumOff val="80000"/>
            </a:schemeClr>
          </a:solidFill>
          <a:ln>
            <a:solidFill>
              <a:schemeClr val="accent2"/>
            </a:solidFill>
          </a:ln>
        </p:spPr>
        <p:txBody>
          <a:bodyPr wrap="square">
            <a:spAutoFit/>
          </a:bodyPr>
          <a:lstStyle/>
          <a:p>
            <a:pPr algn="just">
              <a:buNone/>
            </a:pPr>
            <a:r>
              <a:rPr lang="en-US" sz="2200" i="1" dirty="0" smtClean="0"/>
              <a:t>“</a:t>
            </a:r>
            <a:r>
              <a:rPr lang="en-US" sz="2200" b="1" i="1" u="sng" dirty="0" smtClean="0"/>
              <a:t>Sec. 36(1)(ii)-</a:t>
            </a:r>
            <a:r>
              <a:rPr lang="en-US" sz="2200" dirty="0" smtClean="0"/>
              <a:t> any sum paid to an employee as bonus or commission for services rendered, where such sum would not have been payable to him as profits or dividend if it had not been paid as bonus or commission”</a:t>
            </a:r>
            <a:endParaRPr lang="en-US" sz="2200" i="1" dirty="0" smtClean="0">
              <a:cs typeface="Times New Roman" pitchFamily="18" charset="0"/>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3"/>
          <p:cNvSpPr>
            <a:spLocks noGrp="1"/>
          </p:cNvSpPr>
          <p:nvPr>
            <p:ph type="sldNum" sz="quarter" idx="12"/>
          </p:nvPr>
        </p:nvSpPr>
        <p:spPr/>
        <p:txBody>
          <a:bodyPr>
            <a:normAutofit fontScale="85000" lnSpcReduction="20000"/>
          </a:bodyPr>
          <a:lstStyle/>
          <a:p>
            <a:pPr>
              <a:defRPr/>
            </a:pPr>
            <a:fld id="{7EF01E16-7D38-407D-9D2D-68DB190D1059}" type="slidenum">
              <a:rPr lang="en-US" smtClean="0"/>
              <a:pPr>
                <a:defRPr/>
              </a:pPr>
              <a:t>109</a:t>
            </a:fld>
            <a:endParaRPr lang="en-US" dirty="0"/>
          </a:p>
        </p:txBody>
      </p:sp>
      <p:sp>
        <p:nvSpPr>
          <p:cNvPr id="3" name="Content Placeholder 2"/>
          <p:cNvSpPr>
            <a:spLocks noGrp="1"/>
          </p:cNvSpPr>
          <p:nvPr>
            <p:ph sz="quarter" idx="1"/>
          </p:nvPr>
        </p:nvSpPr>
        <p:spPr>
          <a:xfrm>
            <a:off x="152400" y="1600200"/>
            <a:ext cx="8763000" cy="5181600"/>
          </a:xfrm>
          <a:ln w="38100">
            <a:solidFill>
              <a:schemeClr val="accent1"/>
            </a:solidFill>
          </a:ln>
        </p:spPr>
        <p:txBody>
          <a:bodyPr>
            <a:normAutofit/>
          </a:bodyPr>
          <a:lstStyle/>
          <a:p>
            <a:pPr marL="90488" indent="0" algn="just">
              <a:spcBef>
                <a:spcPts val="0"/>
              </a:spcBef>
              <a:buNone/>
            </a:pPr>
            <a:r>
              <a:rPr lang="en-US" sz="2100" b="1" dirty="0" smtClean="0">
                <a:solidFill>
                  <a:schemeClr val="accent2"/>
                </a:solidFill>
              </a:rPr>
              <a:t>Clause 20(b) 		</a:t>
            </a:r>
            <a:r>
              <a:rPr lang="en-US" sz="2100" i="1" dirty="0" smtClean="0">
                <a:solidFill>
                  <a:schemeClr val="accent2"/>
                </a:solidFill>
              </a:rPr>
              <a:t>[Old clause 16(b)]</a:t>
            </a:r>
          </a:p>
          <a:p>
            <a:pPr marL="90488" indent="0" algn="just">
              <a:spcBef>
                <a:spcPts val="0"/>
              </a:spcBef>
              <a:buNone/>
            </a:pPr>
            <a:r>
              <a:rPr lang="en-US" sz="2100" b="1" u="sng" dirty="0" smtClean="0"/>
              <a:t>Old Provision:</a:t>
            </a:r>
          </a:p>
          <a:p>
            <a:pPr marL="90488" indent="0" algn="just">
              <a:spcBef>
                <a:spcPts val="0"/>
              </a:spcBef>
              <a:buNone/>
            </a:pPr>
            <a:r>
              <a:rPr lang="en-US" sz="2100" dirty="0" smtClean="0"/>
              <a:t>Any sum received from employees towards contributions to any provident fund or superannuation fund or any other fund mentioned in section 2(24)(x); and due date for payment and the actual date of payment to the concerned authorities under section 36(1)(</a:t>
            </a:r>
            <a:r>
              <a:rPr lang="en-US" sz="2100" dirty="0" err="1" smtClean="0"/>
              <a:t>va</a:t>
            </a:r>
            <a:r>
              <a:rPr lang="en-US" sz="2100" dirty="0" smtClean="0"/>
              <a:t>).</a:t>
            </a:r>
          </a:p>
          <a:p>
            <a:pPr marL="90488" indent="0" algn="just">
              <a:spcBef>
                <a:spcPts val="0"/>
              </a:spcBef>
              <a:buNone/>
            </a:pPr>
            <a:endParaRPr lang="en-US" sz="1800" dirty="0" smtClean="0"/>
          </a:p>
          <a:p>
            <a:pPr marL="90488" indent="0" algn="just">
              <a:spcBef>
                <a:spcPts val="0"/>
              </a:spcBef>
              <a:buNone/>
            </a:pPr>
            <a:endParaRPr lang="en-US" sz="2000" dirty="0" smtClean="0"/>
          </a:p>
          <a:p>
            <a:pPr marL="90488" indent="0" algn="just">
              <a:spcBef>
                <a:spcPts val="0"/>
              </a:spcBef>
              <a:buSzPct val="100000"/>
              <a:buNone/>
            </a:pPr>
            <a:endParaRPr lang="en-US" sz="1400" b="1" u="sng" dirty="0" smtClean="0">
              <a:ea typeface="Times New Roman"/>
              <a:cs typeface="Times New Roman"/>
            </a:endParaRPr>
          </a:p>
          <a:p>
            <a:pPr marL="90488" indent="0" algn="just">
              <a:spcBef>
                <a:spcPts val="0"/>
              </a:spcBef>
              <a:buSzPct val="100000"/>
              <a:buNone/>
            </a:pPr>
            <a:r>
              <a:rPr lang="en-US" sz="2100" b="1" u="sng" dirty="0" smtClean="0">
                <a:ea typeface="Times New Roman"/>
                <a:cs typeface="Times New Roman"/>
              </a:rPr>
              <a:t>New Provision</a:t>
            </a:r>
            <a:r>
              <a:rPr lang="en-US" sz="2100" b="1" dirty="0" smtClean="0">
                <a:ea typeface="Times New Roman"/>
                <a:cs typeface="Times New Roman"/>
              </a:rPr>
              <a:t>: </a:t>
            </a:r>
          </a:p>
          <a:p>
            <a:pPr marL="90488" indent="0" algn="just">
              <a:spcBef>
                <a:spcPts val="0"/>
              </a:spcBef>
              <a:buNone/>
            </a:pPr>
            <a:r>
              <a:rPr lang="en-US" sz="2100" dirty="0" smtClean="0"/>
              <a:t>Details of contributions received from employees for various funds as referred to in section 36(1)(</a:t>
            </a:r>
            <a:r>
              <a:rPr lang="en-US" sz="2100" dirty="0" err="1" smtClean="0"/>
              <a:t>va</a:t>
            </a:r>
            <a:r>
              <a:rPr lang="en-US" sz="2100" dirty="0" smtClean="0"/>
              <a:t>)</a:t>
            </a:r>
            <a:endParaRPr lang="en-US" sz="2100" dirty="0"/>
          </a:p>
        </p:txBody>
      </p:sp>
      <p:graphicFrame>
        <p:nvGraphicFramePr>
          <p:cNvPr id="5" name="Table 4"/>
          <p:cNvGraphicFramePr>
            <a:graphicFrameLocks noGrp="1"/>
          </p:cNvGraphicFramePr>
          <p:nvPr/>
        </p:nvGraphicFramePr>
        <p:xfrm>
          <a:off x="1524000" y="3535680"/>
          <a:ext cx="6063298" cy="731520"/>
        </p:xfrm>
        <a:graphic>
          <a:graphicData uri="http://schemas.openxmlformats.org/drawingml/2006/table">
            <a:tbl>
              <a:tblPr firstRow="1" bandRow="1">
                <a:tableStyleId>{5C22544A-7EE6-4342-B048-85BDC9FD1C3A}</a:tableStyleId>
              </a:tblPr>
              <a:tblGrid>
                <a:gridCol w="1621155"/>
                <a:gridCol w="1524000"/>
                <a:gridCol w="1394143"/>
                <a:gridCol w="1524000"/>
              </a:tblGrid>
              <a:tr h="353961">
                <a:tc>
                  <a:txBody>
                    <a:bodyPr/>
                    <a:lstStyle/>
                    <a:p>
                      <a:r>
                        <a:rPr lang="en-US" dirty="0" smtClean="0"/>
                        <a:t>Name of Fund</a:t>
                      </a:r>
                      <a:endParaRPr lang="en-US" dirty="0"/>
                    </a:p>
                  </a:txBody>
                  <a:tcPr/>
                </a:tc>
                <a:tc>
                  <a:txBody>
                    <a:bodyPr/>
                    <a:lstStyle/>
                    <a:p>
                      <a:pPr algn="ctr"/>
                      <a:r>
                        <a:rPr lang="en-US" dirty="0" smtClean="0"/>
                        <a:t>Amount</a:t>
                      </a:r>
                      <a:endParaRPr lang="en-US" dirty="0"/>
                    </a:p>
                  </a:txBody>
                  <a:tcPr/>
                </a:tc>
                <a:tc>
                  <a:txBody>
                    <a:bodyPr/>
                    <a:lstStyle/>
                    <a:p>
                      <a:r>
                        <a:rPr lang="en-US" dirty="0" smtClean="0"/>
                        <a:t>Actual Date</a:t>
                      </a:r>
                      <a:endParaRPr lang="en-US" dirty="0"/>
                    </a:p>
                  </a:txBody>
                  <a:tcPr/>
                </a:tc>
                <a:tc>
                  <a:txBody>
                    <a:bodyPr/>
                    <a:lstStyle/>
                    <a:p>
                      <a:pPr algn="ctr"/>
                      <a:r>
                        <a:rPr lang="en-US" dirty="0" smtClean="0"/>
                        <a:t>Due Date</a:t>
                      </a:r>
                      <a:endParaRPr lang="en-US" dirty="0"/>
                    </a:p>
                  </a:txBody>
                  <a:tcPr/>
                </a:tc>
              </a:tr>
              <a:tr h="353961">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bl>
          </a:graphicData>
        </a:graphic>
      </p:graphicFrame>
      <p:sp>
        <p:nvSpPr>
          <p:cNvPr id="8" name="Rectangle 2"/>
          <p:cNvSpPr>
            <a:spLocks noGrp="1" noChangeArrowheads="1"/>
          </p:cNvSpPr>
          <p:nvPr>
            <p:ph type="title"/>
          </p:nvPr>
        </p:nvSpPr>
        <p:spPr>
          <a:xfrm>
            <a:off x="228600" y="228600"/>
            <a:ext cx="8763000" cy="838200"/>
          </a:xfrm>
        </p:spPr>
        <p:txBody>
          <a:bodyPr>
            <a:noAutofit/>
          </a:bodyPr>
          <a:lstStyle/>
          <a:p>
            <a:pPr algn="just">
              <a:defRPr/>
            </a:pPr>
            <a:r>
              <a:rPr lang="en-US" sz="4800" dirty="0" smtClean="0"/>
              <a:t>New Clause no. 20          </a:t>
            </a:r>
            <a:r>
              <a:rPr lang="en-US" sz="2200" i="1" dirty="0" smtClean="0">
                <a:solidFill>
                  <a:srgbClr val="FF0000"/>
                </a:solidFill>
              </a:rPr>
              <a:t>[Old Clause  no. 16]</a:t>
            </a:r>
            <a:endParaRPr lang="en-US" sz="2200" i="1" dirty="0">
              <a:solidFill>
                <a:srgbClr val="FF0000"/>
              </a:solidFill>
            </a:endParaRPr>
          </a:p>
        </p:txBody>
      </p:sp>
      <p:graphicFrame>
        <p:nvGraphicFramePr>
          <p:cNvPr id="7" name="Table 6"/>
          <p:cNvGraphicFramePr>
            <a:graphicFrameLocks noGrp="1"/>
          </p:cNvGraphicFramePr>
          <p:nvPr/>
        </p:nvGraphicFramePr>
        <p:xfrm>
          <a:off x="381001" y="5377041"/>
          <a:ext cx="8382000" cy="1252359"/>
        </p:xfrm>
        <a:graphic>
          <a:graphicData uri="http://schemas.openxmlformats.org/drawingml/2006/table">
            <a:tbl>
              <a:tblPr firstRow="1" bandRow="1">
                <a:tableStyleId>{5C22544A-7EE6-4342-B048-85BDC9FD1C3A}</a:tableStyleId>
              </a:tblPr>
              <a:tblGrid>
                <a:gridCol w="1057190"/>
                <a:gridCol w="883088"/>
                <a:gridCol w="1474611"/>
                <a:gridCol w="1086556"/>
                <a:gridCol w="1319389"/>
                <a:gridCol w="2561166"/>
              </a:tblGrid>
              <a:tr h="353961">
                <a:tc>
                  <a:txBody>
                    <a:bodyPr/>
                    <a:lstStyle/>
                    <a:p>
                      <a:pPr marL="0" marR="0" algn="ctr">
                        <a:lnSpc>
                          <a:spcPct val="115000"/>
                        </a:lnSpc>
                        <a:spcBef>
                          <a:spcPts val="0"/>
                        </a:spcBef>
                        <a:spcAft>
                          <a:spcPts val="0"/>
                        </a:spcAft>
                      </a:pPr>
                      <a:r>
                        <a:rPr lang="en-US" sz="1600" dirty="0">
                          <a:latin typeface="+mn-lt"/>
                          <a:ea typeface="Times New Roman"/>
                          <a:cs typeface="Times New Roman"/>
                        </a:rPr>
                        <a:t>Serial number</a:t>
                      </a:r>
                      <a:endParaRPr lang="en-US" sz="1600" dirty="0">
                        <a:latin typeface="+mn-lt"/>
                        <a:ea typeface="Calibri"/>
                        <a:cs typeface="Arial"/>
                      </a:endParaRPr>
                    </a:p>
                  </a:txBody>
                  <a:tcPr marL="28575" marR="28575" marT="28575" marB="28575"/>
                </a:tc>
                <a:tc>
                  <a:txBody>
                    <a:bodyPr/>
                    <a:lstStyle/>
                    <a:p>
                      <a:pPr marL="0" marR="0" algn="ctr">
                        <a:lnSpc>
                          <a:spcPct val="115000"/>
                        </a:lnSpc>
                        <a:spcBef>
                          <a:spcPts val="0"/>
                        </a:spcBef>
                        <a:spcAft>
                          <a:spcPts val="0"/>
                        </a:spcAft>
                      </a:pPr>
                      <a:r>
                        <a:rPr lang="en-US" sz="1600" dirty="0">
                          <a:latin typeface="+mn-lt"/>
                          <a:ea typeface="Times New Roman"/>
                          <a:cs typeface="Times New Roman"/>
                        </a:rPr>
                        <a:t>Nature of fund</a:t>
                      </a:r>
                      <a:endParaRPr lang="en-US" sz="1600" dirty="0">
                        <a:latin typeface="+mn-lt"/>
                        <a:ea typeface="Calibri"/>
                        <a:cs typeface="Arial"/>
                      </a:endParaRPr>
                    </a:p>
                  </a:txBody>
                  <a:tcPr marL="28575" marR="28575" marT="28575" marB="28575"/>
                </a:tc>
                <a:tc>
                  <a:txBody>
                    <a:bodyPr/>
                    <a:lstStyle/>
                    <a:p>
                      <a:pPr marL="0" marR="0" algn="ctr">
                        <a:lnSpc>
                          <a:spcPct val="115000"/>
                        </a:lnSpc>
                        <a:spcBef>
                          <a:spcPts val="0"/>
                        </a:spcBef>
                        <a:spcAft>
                          <a:spcPts val="0"/>
                        </a:spcAft>
                      </a:pPr>
                      <a:r>
                        <a:rPr lang="en-US" sz="1600" dirty="0">
                          <a:latin typeface="+mn-lt"/>
                          <a:ea typeface="Times New Roman"/>
                          <a:cs typeface="Times New Roman"/>
                        </a:rPr>
                        <a:t>Sum received from employees</a:t>
                      </a:r>
                      <a:endParaRPr lang="en-US" sz="1600" dirty="0">
                        <a:latin typeface="+mn-lt"/>
                        <a:ea typeface="Calibri"/>
                        <a:cs typeface="Arial"/>
                      </a:endParaRPr>
                    </a:p>
                  </a:txBody>
                  <a:tcPr marL="28575" marR="28575" marT="28575" marB="28575"/>
                </a:tc>
                <a:tc>
                  <a:txBody>
                    <a:bodyPr/>
                    <a:lstStyle/>
                    <a:p>
                      <a:pPr marL="0" marR="0" algn="ctr">
                        <a:lnSpc>
                          <a:spcPct val="115000"/>
                        </a:lnSpc>
                        <a:spcBef>
                          <a:spcPts val="0"/>
                        </a:spcBef>
                        <a:spcAft>
                          <a:spcPts val="0"/>
                        </a:spcAft>
                      </a:pPr>
                      <a:r>
                        <a:rPr lang="en-US" sz="1600" dirty="0">
                          <a:latin typeface="+mn-lt"/>
                          <a:ea typeface="Times New Roman"/>
                          <a:cs typeface="Times New Roman"/>
                        </a:rPr>
                        <a:t>Due date for payment</a:t>
                      </a:r>
                      <a:endParaRPr lang="en-US" sz="1600" dirty="0">
                        <a:latin typeface="+mn-lt"/>
                        <a:ea typeface="Calibri"/>
                        <a:cs typeface="Arial"/>
                      </a:endParaRPr>
                    </a:p>
                  </a:txBody>
                  <a:tcPr marL="28575" marR="28575" marT="28575" marB="28575"/>
                </a:tc>
                <a:tc>
                  <a:txBody>
                    <a:bodyPr/>
                    <a:lstStyle/>
                    <a:p>
                      <a:pPr marL="0" marR="0" algn="ctr">
                        <a:lnSpc>
                          <a:spcPct val="115000"/>
                        </a:lnSpc>
                        <a:spcBef>
                          <a:spcPts val="0"/>
                        </a:spcBef>
                        <a:spcAft>
                          <a:spcPts val="0"/>
                        </a:spcAft>
                      </a:pPr>
                      <a:r>
                        <a:rPr lang="en-US" sz="1600" dirty="0">
                          <a:latin typeface="+mn-lt"/>
                          <a:ea typeface="Times New Roman"/>
                          <a:cs typeface="Times New Roman"/>
                        </a:rPr>
                        <a:t>The actual amount paid</a:t>
                      </a:r>
                      <a:endParaRPr lang="en-US" sz="1600" dirty="0">
                        <a:latin typeface="+mn-lt"/>
                        <a:ea typeface="Calibri"/>
                        <a:cs typeface="Arial"/>
                      </a:endParaRPr>
                    </a:p>
                  </a:txBody>
                  <a:tcPr marL="28575" marR="28575" marT="28575" marB="28575"/>
                </a:tc>
                <a:tc>
                  <a:txBody>
                    <a:bodyPr/>
                    <a:lstStyle/>
                    <a:p>
                      <a:pPr marL="0" marR="0" algn="ctr">
                        <a:lnSpc>
                          <a:spcPct val="115000"/>
                        </a:lnSpc>
                        <a:spcBef>
                          <a:spcPts val="0"/>
                        </a:spcBef>
                        <a:spcAft>
                          <a:spcPts val="0"/>
                        </a:spcAft>
                      </a:pPr>
                      <a:r>
                        <a:rPr lang="en-US" sz="1600" dirty="0">
                          <a:latin typeface="+mn-lt"/>
                          <a:ea typeface="Times New Roman"/>
                          <a:cs typeface="Times New Roman"/>
                        </a:rPr>
                        <a:t>The actual date of payment to the concerned authorities</a:t>
                      </a:r>
                      <a:endParaRPr lang="en-US" sz="1600" dirty="0">
                        <a:latin typeface="+mn-lt"/>
                        <a:ea typeface="Calibri"/>
                        <a:cs typeface="Arial"/>
                      </a:endParaRPr>
                    </a:p>
                  </a:txBody>
                  <a:tcPr marL="28575" marR="28575" marT="28575" marB="28575"/>
                </a:tc>
              </a:tr>
              <a:tr h="353961">
                <a:tc>
                  <a:txBody>
                    <a:bodyPr/>
                    <a:lstStyle/>
                    <a:p>
                      <a:endParaRPr lang="en-US" sz="1600" dirty="0"/>
                    </a:p>
                  </a:txBody>
                  <a:tcPr/>
                </a:tc>
                <a:tc>
                  <a:txBody>
                    <a:bodyPr/>
                    <a:lstStyle/>
                    <a:p>
                      <a:endParaRPr lang="en-US" sz="1600"/>
                    </a:p>
                  </a:txBody>
                  <a:tcPr/>
                </a:tc>
                <a:tc>
                  <a:txBody>
                    <a:bodyPr/>
                    <a:lstStyle/>
                    <a:p>
                      <a:endParaRPr lang="en-US" sz="1600" dirty="0"/>
                    </a:p>
                  </a:txBody>
                  <a:tcPr/>
                </a:tc>
                <a:tc>
                  <a:txBody>
                    <a:bodyPr/>
                    <a:lstStyle/>
                    <a:p>
                      <a:endParaRPr lang="en-US" sz="1600" dirty="0"/>
                    </a:p>
                  </a:txBody>
                  <a:tcPr/>
                </a:tc>
                <a:tc>
                  <a:txBody>
                    <a:bodyPr/>
                    <a:lstStyle/>
                    <a:p>
                      <a:endParaRPr lang="en-US" sz="1600" dirty="0"/>
                    </a:p>
                  </a:txBody>
                  <a:tcPr/>
                </a:tc>
                <a:tc>
                  <a:txBody>
                    <a:bodyPr/>
                    <a:lstStyle/>
                    <a:p>
                      <a:endParaRPr lang="en-US" sz="1600" dirty="0"/>
                    </a:p>
                  </a:txBody>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normAutofit fontScale="85000" lnSpcReduction="20000"/>
          </a:bodyPr>
          <a:lstStyle/>
          <a:p>
            <a:fld id="{B6F15528-21DE-4FAA-801E-634DDDAF4B2B}" type="slidenum">
              <a:rPr lang="en-US" smtClean="0"/>
              <a:pPr/>
              <a:t>11</a:t>
            </a:fld>
            <a:endParaRPr lang="en-US"/>
          </a:p>
        </p:txBody>
      </p:sp>
      <p:sp>
        <p:nvSpPr>
          <p:cNvPr id="9" name="Rectangle 8"/>
          <p:cNvSpPr/>
          <p:nvPr/>
        </p:nvSpPr>
        <p:spPr>
          <a:xfrm>
            <a:off x="7391400" y="0"/>
            <a:ext cx="17526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sp>
        <p:nvSpPr>
          <p:cNvPr id="10" name="Content Placeholder 4"/>
          <p:cNvSpPr txBox="1">
            <a:spLocks/>
          </p:cNvSpPr>
          <p:nvPr/>
        </p:nvSpPr>
        <p:spPr>
          <a:xfrm>
            <a:off x="152400" y="1066800"/>
            <a:ext cx="8001000" cy="609600"/>
          </a:xfrm>
          <a:prstGeom prst="rect">
            <a:avLst/>
          </a:prstGeom>
        </p:spPr>
        <p:txBody>
          <a:bodyPr vert="horz">
            <a:normAutofit/>
          </a:bodyPr>
          <a:lstStyle/>
          <a:p>
            <a:pPr marL="514350" marR="0" lvl="0" indent="-514350" algn="just" defTabSz="914400" rtl="0" eaLnBrk="1" fontAlgn="auto" latinLnBrk="0" hangingPunct="1">
              <a:lnSpc>
                <a:spcPct val="100000"/>
              </a:lnSpc>
              <a:spcBef>
                <a:spcPts val="700"/>
              </a:spcBef>
              <a:spcAft>
                <a:spcPts val="0"/>
              </a:spcAft>
              <a:buClr>
                <a:schemeClr val="accent2"/>
              </a:buClr>
              <a:buSzPct val="100000"/>
              <a:buFont typeface="Wingdings"/>
              <a:buNone/>
              <a:tabLst/>
              <a:defRPr/>
            </a:pPr>
            <a:r>
              <a:rPr lang="en-US" sz="2600" b="1" dirty="0" smtClean="0">
                <a:solidFill>
                  <a:schemeClr val="accent2"/>
                </a:solidFill>
              </a:rPr>
              <a:t>Format </a:t>
            </a:r>
            <a:r>
              <a:rPr lang="en-US" sz="2600" b="1" smtClean="0">
                <a:solidFill>
                  <a:schemeClr val="accent2"/>
                </a:solidFill>
              </a:rPr>
              <a:t>in e-Utility……</a:t>
            </a:r>
            <a:endParaRPr kumimoji="0" lang="en-US" sz="2600" b="1" i="0" u="none" strike="noStrike" kern="1200" cap="none" spc="0" normalizeH="0" baseline="0" noProof="0" dirty="0" smtClean="0">
              <a:ln>
                <a:noFill/>
              </a:ln>
              <a:solidFill>
                <a:schemeClr val="accent2"/>
              </a:solidFill>
              <a:effectLst/>
              <a:uLnTx/>
              <a:uFillTx/>
              <a:latin typeface="+mn-lt"/>
              <a:ea typeface="+mn-ea"/>
              <a:cs typeface="+mn-cs"/>
            </a:endParaRPr>
          </a:p>
        </p:txBody>
      </p:sp>
      <p:sp>
        <p:nvSpPr>
          <p:cNvPr id="11" name="Title 3"/>
          <p:cNvSpPr txBox="1">
            <a:spLocks/>
          </p:cNvSpPr>
          <p:nvPr/>
        </p:nvSpPr>
        <p:spPr>
          <a:xfrm>
            <a:off x="228600" y="152400"/>
            <a:ext cx="8534400" cy="990600"/>
          </a:xfrm>
          <a:prstGeom prst="rect">
            <a:avLst/>
          </a:prstGeom>
        </p:spPr>
        <p:txBody>
          <a:bodyPr vert="horz"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smtClean="0">
                <a:ln>
                  <a:noFill/>
                </a:ln>
                <a:solidFill>
                  <a:schemeClr val="tx2"/>
                </a:solidFill>
                <a:effectLst/>
                <a:uLnTx/>
                <a:uFillTx/>
                <a:latin typeface="+mj-lt"/>
                <a:ea typeface="+mj-ea"/>
                <a:cs typeface="+mj-cs"/>
              </a:rPr>
              <a:t>a. </a:t>
            </a:r>
            <a:r>
              <a:rPr kumimoji="0" lang="en-US" sz="3600" b="1" i="0" u="sng" strike="noStrike" kern="1200" cap="none" spc="0" normalizeH="0" baseline="0" noProof="0" dirty="0" smtClean="0">
                <a:ln>
                  <a:noFill/>
                </a:ln>
                <a:solidFill>
                  <a:schemeClr val="tx2"/>
                </a:solidFill>
                <a:effectLst/>
                <a:uLnTx/>
                <a:uFillTx/>
                <a:latin typeface="+mj-lt"/>
                <a:ea typeface="+mj-ea"/>
                <a:cs typeface="+mj-cs"/>
              </a:rPr>
              <a:t>Amendments in Form 3CA/3CB…..</a:t>
            </a:r>
            <a:endParaRPr kumimoji="0" lang="en-US" sz="3600" b="1" i="0" u="sng" strike="noStrike" kern="1200" cap="none" spc="0" normalizeH="0" baseline="0" noProof="0" dirty="0">
              <a:ln>
                <a:noFill/>
              </a:ln>
              <a:solidFill>
                <a:schemeClr val="tx2"/>
              </a:solidFill>
              <a:effectLst/>
              <a:uLnTx/>
              <a:uFillTx/>
              <a:latin typeface="+mj-lt"/>
              <a:ea typeface="+mj-ea"/>
              <a:cs typeface="+mj-cs"/>
            </a:endParaRPr>
          </a:p>
        </p:txBody>
      </p:sp>
      <p:graphicFrame>
        <p:nvGraphicFramePr>
          <p:cNvPr id="8" name="Content Placeholder 7"/>
          <p:cNvGraphicFramePr>
            <a:graphicFrameLocks noGrp="1"/>
          </p:cNvGraphicFramePr>
          <p:nvPr>
            <p:ph sz="quarter" idx="1"/>
          </p:nvPr>
        </p:nvGraphicFramePr>
        <p:xfrm>
          <a:off x="304800" y="1661160"/>
          <a:ext cx="8686800" cy="4968240"/>
        </p:xfrm>
        <a:graphic>
          <a:graphicData uri="http://schemas.openxmlformats.org/drawingml/2006/table">
            <a:tbl>
              <a:tblPr firstRow="1" bandRow="1">
                <a:tableStyleId>{5C22544A-7EE6-4342-B048-85BDC9FD1C3A}</a:tableStyleId>
              </a:tblPr>
              <a:tblGrid>
                <a:gridCol w="8686800"/>
              </a:tblGrid>
              <a:tr h="324000">
                <a:tc>
                  <a:txBody>
                    <a:bodyPr/>
                    <a:lstStyle/>
                    <a:p>
                      <a:pPr algn="l"/>
                      <a:r>
                        <a:rPr lang="en-US" sz="1900" dirty="0" smtClean="0"/>
                        <a:t>Select</a:t>
                      </a:r>
                      <a:endParaRPr lang="en-US" sz="1900" dirty="0"/>
                    </a:p>
                  </a:txBody>
                  <a:tcPr anchor="ctr"/>
                </a:tc>
              </a:tr>
              <a:tr h="324000">
                <a:tc>
                  <a:txBody>
                    <a:bodyPr/>
                    <a:lstStyle/>
                    <a:p>
                      <a:pPr algn="l"/>
                      <a:r>
                        <a:rPr lang="en-US" sz="1900" dirty="0" smtClean="0"/>
                        <a:t>Proper books</a:t>
                      </a:r>
                      <a:r>
                        <a:rPr lang="en-US" sz="1900" baseline="0" dirty="0" smtClean="0"/>
                        <a:t> of account, to unable reporting reporting in form 3CD, have not been maintained by the </a:t>
                      </a:r>
                      <a:r>
                        <a:rPr lang="en-US" sz="1900" baseline="0" dirty="0" err="1" smtClean="0"/>
                        <a:t>assessee</a:t>
                      </a:r>
                      <a:r>
                        <a:rPr lang="en-US" sz="1900" baseline="0" dirty="0" smtClean="0"/>
                        <a:t>.</a:t>
                      </a:r>
                      <a:endParaRPr lang="en-US" sz="1900" dirty="0"/>
                    </a:p>
                  </a:txBody>
                  <a:tcPr anchor="ctr"/>
                </a:tc>
              </a:tr>
              <a:tr h="370840">
                <a:tc>
                  <a:txBody>
                    <a:bodyPr/>
                    <a:lstStyle/>
                    <a:p>
                      <a:pPr algn="l"/>
                      <a:r>
                        <a:rPr lang="en-US" sz="1900" dirty="0" smtClean="0"/>
                        <a:t>All</a:t>
                      </a:r>
                      <a:r>
                        <a:rPr lang="en-US" sz="1900" baseline="0" dirty="0" smtClean="0"/>
                        <a:t> the information and explanations which to the best of my/our knowledge and belief were necessary for the purpose of my/our audit has not been provided by the </a:t>
                      </a:r>
                      <a:r>
                        <a:rPr lang="en-US" sz="1900" baseline="0" dirty="0" err="1" smtClean="0"/>
                        <a:t>assessee</a:t>
                      </a:r>
                      <a:r>
                        <a:rPr lang="en-US" sz="1900" baseline="0" dirty="0" smtClean="0"/>
                        <a:t>.</a:t>
                      </a:r>
                      <a:endParaRPr lang="en-US" sz="1900" dirty="0"/>
                    </a:p>
                  </a:txBody>
                  <a:tcPr anchor="ctr"/>
                </a:tc>
              </a:tr>
              <a:tr h="324000">
                <a:tc>
                  <a:txBody>
                    <a:bodyPr/>
                    <a:lstStyle/>
                    <a:p>
                      <a:pPr algn="l"/>
                      <a:r>
                        <a:rPr lang="en-US" sz="1900" dirty="0" smtClean="0"/>
                        <a:t>Documents necessary to verify the reportable transaction were not made available.</a:t>
                      </a:r>
                      <a:endParaRPr lang="en-US" sz="1900" dirty="0"/>
                    </a:p>
                  </a:txBody>
                  <a:tcPr anchor="ctr"/>
                </a:tc>
              </a:tr>
              <a:tr h="324000">
                <a:tc>
                  <a:txBody>
                    <a:bodyPr/>
                    <a:lstStyle/>
                    <a:p>
                      <a:pPr algn="l"/>
                      <a:r>
                        <a:rPr lang="en-US" sz="1900" dirty="0" smtClean="0"/>
                        <a:t>Proper Stock records are not maintained by the </a:t>
                      </a:r>
                      <a:r>
                        <a:rPr lang="en-US" sz="1900" dirty="0" err="1" smtClean="0"/>
                        <a:t>assessee</a:t>
                      </a:r>
                      <a:r>
                        <a:rPr lang="en-US" sz="1900" dirty="0" smtClean="0"/>
                        <a:t>.</a:t>
                      </a:r>
                      <a:endParaRPr lang="en-US" sz="1900" dirty="0"/>
                    </a:p>
                  </a:txBody>
                  <a:tcPr anchor="ctr"/>
                </a:tc>
              </a:tr>
              <a:tr h="324000">
                <a:tc>
                  <a:txBody>
                    <a:bodyPr/>
                    <a:lstStyle/>
                    <a:p>
                      <a:pPr algn="l"/>
                      <a:r>
                        <a:rPr lang="en-US" sz="1900" dirty="0" smtClean="0"/>
                        <a:t>Valuation of closing stock is not possible.</a:t>
                      </a:r>
                      <a:endParaRPr lang="en-US" sz="1900" dirty="0"/>
                    </a:p>
                  </a:txBody>
                  <a:tcPr anchor="ctr"/>
                </a:tc>
              </a:tr>
              <a:tr h="324000">
                <a:tc>
                  <a:txBody>
                    <a:bodyPr/>
                    <a:lstStyle/>
                    <a:p>
                      <a:pPr algn="l"/>
                      <a:r>
                        <a:rPr lang="en-US" sz="1900" dirty="0" smtClean="0"/>
                        <a:t>Yield/percentage of wastage is not ascertainable.</a:t>
                      </a:r>
                      <a:endParaRPr lang="en-US" sz="1900" dirty="0"/>
                    </a:p>
                  </a:txBody>
                  <a:tcPr anchor="ctr"/>
                </a:tc>
              </a:tr>
              <a:tr h="324000">
                <a:tc>
                  <a:txBody>
                    <a:bodyPr/>
                    <a:lstStyle/>
                    <a:p>
                      <a:pPr algn="l"/>
                      <a:r>
                        <a:rPr lang="en-US" sz="1900" dirty="0" smtClean="0"/>
                        <a:t>Records</a:t>
                      </a:r>
                      <a:r>
                        <a:rPr lang="en-US" sz="1900" baseline="0" dirty="0" smtClean="0"/>
                        <a:t> necessary to verify personal nature of expenses not maintained by </a:t>
                      </a:r>
                      <a:r>
                        <a:rPr lang="en-US" sz="1900" baseline="0" dirty="0" err="1" smtClean="0"/>
                        <a:t>assessee</a:t>
                      </a:r>
                      <a:r>
                        <a:rPr lang="en-US" sz="1900" baseline="0" dirty="0" smtClean="0"/>
                        <a:t>.</a:t>
                      </a:r>
                      <a:endParaRPr lang="en-US" sz="1900" dirty="0"/>
                    </a:p>
                  </a:txBody>
                  <a:tcPr anchor="ctr"/>
                </a:tc>
              </a:tr>
              <a:tr h="324000">
                <a:tc>
                  <a:txBody>
                    <a:bodyPr/>
                    <a:lstStyle/>
                    <a:p>
                      <a:pPr algn="l"/>
                      <a:r>
                        <a:rPr lang="en-US" sz="1900" dirty="0" smtClean="0"/>
                        <a:t>TDS returns could not be verified with the books of account.</a:t>
                      </a:r>
                      <a:endParaRPr lang="en-US" sz="1900" dirty="0"/>
                    </a:p>
                  </a:txBody>
                  <a:tcPr anchor="ctr"/>
                </a:tc>
              </a:tr>
              <a:tr h="324000">
                <a:tc>
                  <a:txBody>
                    <a:bodyPr/>
                    <a:lstStyle/>
                    <a:p>
                      <a:pPr algn="l"/>
                      <a:r>
                        <a:rPr lang="en-US" sz="1900" dirty="0" smtClean="0"/>
                        <a:t>Records produced for verification of payments</a:t>
                      </a:r>
                      <a:r>
                        <a:rPr lang="en-US" sz="1900" baseline="0" dirty="0" smtClean="0"/>
                        <a:t> through account payee check were not sufficient.</a:t>
                      </a:r>
                      <a:endParaRPr lang="en-US" sz="1900" dirty="0"/>
                    </a:p>
                  </a:txBody>
                  <a:tcPr anchor="ctr"/>
                </a:tc>
              </a:tr>
            </a:tbl>
          </a:graphicData>
        </a:graphic>
      </p:graphicFrame>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85000" lnSpcReduction="20000"/>
          </a:bodyPr>
          <a:lstStyle/>
          <a:p>
            <a:pPr>
              <a:defRPr/>
            </a:pPr>
            <a:fld id="{419849FA-2908-4649-9FBF-5CB6EBEB203E}" type="slidenum">
              <a:rPr lang="en-US"/>
              <a:pPr>
                <a:defRPr/>
              </a:pPr>
              <a:t>110</a:t>
            </a:fld>
            <a:endParaRPr lang="en-US"/>
          </a:p>
        </p:txBody>
      </p:sp>
      <p:sp>
        <p:nvSpPr>
          <p:cNvPr id="76803" name="Rectangle 3"/>
          <p:cNvSpPr>
            <a:spLocks noGrp="1" noChangeArrowheads="1"/>
          </p:cNvSpPr>
          <p:nvPr>
            <p:ph sz="quarter" idx="1"/>
          </p:nvPr>
        </p:nvSpPr>
        <p:spPr>
          <a:xfrm>
            <a:off x="76200" y="1524000"/>
            <a:ext cx="8839200" cy="5334000"/>
          </a:xfrm>
        </p:spPr>
        <p:txBody>
          <a:bodyPr>
            <a:noAutofit/>
          </a:bodyPr>
          <a:lstStyle/>
          <a:p>
            <a:pPr marL="273050" indent="-273050" algn="just">
              <a:spcBef>
                <a:spcPts val="0"/>
              </a:spcBef>
              <a:buFont typeface="Wingdings" pitchFamily="2" charset="2"/>
              <a:buChar char="Ø"/>
            </a:pPr>
            <a:r>
              <a:rPr lang="en-US" sz="2200" dirty="0" smtClean="0"/>
              <a:t>Funds covered:</a:t>
            </a:r>
          </a:p>
          <a:p>
            <a:pPr marL="273050" indent="-273050" algn="just">
              <a:spcBef>
                <a:spcPts val="600"/>
              </a:spcBef>
              <a:buFont typeface="Wingdings" pitchFamily="2" charset="2"/>
              <a:buChar char="Ø"/>
            </a:pPr>
            <a:endParaRPr lang="en-US" sz="2200" dirty="0" smtClean="0"/>
          </a:p>
          <a:p>
            <a:pPr marL="273050" indent="-273050" algn="just">
              <a:spcBef>
                <a:spcPts val="600"/>
              </a:spcBef>
              <a:buFont typeface="Wingdings" pitchFamily="2" charset="2"/>
              <a:buChar char="Ø"/>
            </a:pPr>
            <a:endParaRPr lang="en-US" sz="2200" dirty="0" smtClean="0"/>
          </a:p>
          <a:p>
            <a:pPr marL="273050" indent="-273050" algn="just">
              <a:spcBef>
                <a:spcPts val="600"/>
              </a:spcBef>
              <a:buFont typeface="Wingdings" pitchFamily="2" charset="2"/>
              <a:buChar char="Ø"/>
            </a:pPr>
            <a:endParaRPr lang="en-US" sz="2200" dirty="0" smtClean="0"/>
          </a:p>
          <a:p>
            <a:pPr marL="273050" indent="-273050" algn="just">
              <a:spcBef>
                <a:spcPts val="600"/>
              </a:spcBef>
              <a:buFont typeface="Wingdings" pitchFamily="2" charset="2"/>
              <a:buChar char="Ø"/>
            </a:pPr>
            <a:endParaRPr lang="en-US" sz="2200" dirty="0" smtClean="0"/>
          </a:p>
          <a:p>
            <a:pPr marL="273050" indent="-273050" algn="just">
              <a:spcBef>
                <a:spcPts val="600"/>
              </a:spcBef>
              <a:buFont typeface="Wingdings" pitchFamily="2" charset="2"/>
              <a:buChar char="Ø"/>
            </a:pPr>
            <a:endParaRPr lang="en-US" sz="1100" dirty="0" smtClean="0"/>
          </a:p>
          <a:p>
            <a:pPr marL="273050" indent="-273050" algn="just">
              <a:spcBef>
                <a:spcPts val="600"/>
              </a:spcBef>
              <a:buFont typeface="Wingdings" pitchFamily="2" charset="2"/>
              <a:buChar char="Ø"/>
            </a:pPr>
            <a:r>
              <a:rPr lang="en-US" sz="2200" dirty="0" smtClean="0"/>
              <a:t>Now, the amount not deposited to the relevant fund but received from the employees are also required to be reported under this clause.</a:t>
            </a:r>
          </a:p>
          <a:p>
            <a:pPr marL="273050" indent="-273050" algn="just">
              <a:spcBef>
                <a:spcPts val="600"/>
              </a:spcBef>
              <a:buFont typeface="Wingdings" pitchFamily="2" charset="2"/>
              <a:buChar char="Ø"/>
            </a:pPr>
            <a:r>
              <a:rPr lang="en-US" sz="2200" dirty="0" smtClean="0"/>
              <a:t>Amount received from employees as contributions as referred in Sec. 2(24)(x) is taxable u/s 56(2)(</a:t>
            </a:r>
            <a:r>
              <a:rPr lang="en-US" sz="2200" dirty="0" err="1" smtClean="0"/>
              <a:t>ic</a:t>
            </a:r>
            <a:r>
              <a:rPr lang="en-US" sz="2200" dirty="0" smtClean="0"/>
              <a:t>) if such income is not shown under PGBP.</a:t>
            </a:r>
          </a:p>
          <a:p>
            <a:pPr marL="273050" indent="-273050" algn="just">
              <a:spcBef>
                <a:spcPts val="600"/>
              </a:spcBef>
              <a:buFont typeface="Wingdings" pitchFamily="2" charset="2"/>
              <a:buChar char="Ø"/>
            </a:pPr>
            <a:r>
              <a:rPr lang="en-US" sz="2200" dirty="0" smtClean="0"/>
              <a:t>Only amounts which are not in nature of reward for services will be covered by this item.</a:t>
            </a:r>
          </a:p>
          <a:p>
            <a:pPr marL="273050" indent="-273050" algn="just">
              <a:spcBef>
                <a:spcPts val="600"/>
              </a:spcBef>
              <a:buFont typeface="Wingdings" pitchFamily="2" charset="2"/>
              <a:buChar char="Ø"/>
            </a:pPr>
            <a:r>
              <a:rPr lang="en-US" sz="2200" dirty="0" smtClean="0"/>
              <a:t>Only disclosure of amount is required but the Auditor’s opinion about its allowability or otherwise is not required. </a:t>
            </a:r>
          </a:p>
        </p:txBody>
      </p:sp>
      <p:sp>
        <p:nvSpPr>
          <p:cNvPr id="7" name="Rectangle 2"/>
          <p:cNvSpPr>
            <a:spLocks noGrp="1" noChangeArrowheads="1"/>
          </p:cNvSpPr>
          <p:nvPr>
            <p:ph type="title"/>
          </p:nvPr>
        </p:nvSpPr>
        <p:spPr>
          <a:xfrm>
            <a:off x="0" y="152400"/>
            <a:ext cx="7467600" cy="990600"/>
          </a:xfrm>
        </p:spPr>
        <p:txBody>
          <a:bodyPr>
            <a:noAutofit/>
          </a:bodyPr>
          <a:lstStyle/>
          <a:p>
            <a:pPr>
              <a:defRPr/>
            </a:pPr>
            <a:r>
              <a:rPr lang="en-US" sz="3800" dirty="0" smtClean="0"/>
              <a:t>Issues on New Clause no. 20         					</a:t>
            </a:r>
            <a:r>
              <a:rPr lang="en-US" sz="2200" i="1" dirty="0" smtClean="0">
                <a:solidFill>
                  <a:srgbClr val="FF0000"/>
                </a:solidFill>
              </a:rPr>
              <a:t>[Old Clause no. 16]</a:t>
            </a:r>
            <a:endParaRPr lang="en-US" sz="2200" i="1" dirty="0">
              <a:solidFill>
                <a:srgbClr val="FF0000"/>
              </a:solidFill>
            </a:endParaRPr>
          </a:p>
        </p:txBody>
      </p:sp>
      <p:sp>
        <p:nvSpPr>
          <p:cNvPr id="5" name="Title 6"/>
          <p:cNvSpPr txBox="1">
            <a:spLocks/>
          </p:cNvSpPr>
          <p:nvPr/>
        </p:nvSpPr>
        <p:spPr>
          <a:xfrm>
            <a:off x="7543800" y="0"/>
            <a:ext cx="1524000" cy="533400"/>
          </a:xfrm>
          <a:prstGeom prst="rect">
            <a:avLst/>
          </a:prstGeom>
        </p:spPr>
        <p:txBody>
          <a:bodyPr vert="horz" anchor="ct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smtClean="0">
                <a:ln>
                  <a:noFill/>
                </a:ln>
                <a:solidFill>
                  <a:schemeClr val="tx2"/>
                </a:solidFill>
                <a:effectLst/>
                <a:uLnTx/>
                <a:uFillTx/>
                <a:latin typeface="+mj-lt"/>
                <a:ea typeface="+mj-ea"/>
                <a:cs typeface="+mj-cs"/>
              </a:rPr>
              <a:t>Contd</a:t>
            </a:r>
            <a:r>
              <a:rPr kumimoji="0" lang="en-US" sz="3600" b="1" i="0" u="none" strike="noStrike" kern="1200" cap="none" spc="0" normalizeH="0" baseline="0" noProof="0" dirty="0" smtClean="0">
                <a:ln>
                  <a:noFill/>
                </a:ln>
                <a:solidFill>
                  <a:schemeClr val="tx2"/>
                </a:solidFill>
                <a:effectLst/>
                <a:uLnTx/>
                <a:uFillTx/>
                <a:latin typeface="+mj-lt"/>
                <a:ea typeface="+mj-ea"/>
                <a:cs typeface="+mj-cs"/>
              </a:rPr>
              <a:t>….</a:t>
            </a:r>
            <a:endParaRPr kumimoji="0" lang="en-US" sz="2000" b="1" i="1" u="none" strike="noStrike" kern="1200" cap="none" spc="0" normalizeH="0" baseline="0" noProof="0" dirty="0">
              <a:ln>
                <a:noFill/>
              </a:ln>
              <a:solidFill>
                <a:srgbClr val="FF0000"/>
              </a:solidFill>
              <a:effectLst/>
              <a:uLnTx/>
              <a:uFillTx/>
              <a:latin typeface="+mj-lt"/>
              <a:ea typeface="+mj-ea"/>
              <a:cs typeface="+mj-cs"/>
            </a:endParaRPr>
          </a:p>
        </p:txBody>
      </p:sp>
      <p:pic>
        <p:nvPicPr>
          <p:cNvPr id="81924" name="Picture 4"/>
          <p:cNvPicPr>
            <a:picLocks noChangeAspect="1" noChangeArrowheads="1"/>
          </p:cNvPicPr>
          <p:nvPr/>
        </p:nvPicPr>
        <p:blipFill>
          <a:blip r:embed="rId3" cstate="print"/>
          <a:srcRect l="10469" t="68750" r="61420" b="6250"/>
          <a:stretch>
            <a:fillRect/>
          </a:stretch>
        </p:blipFill>
        <p:spPr bwMode="auto">
          <a:xfrm>
            <a:off x="2286000" y="1600200"/>
            <a:ext cx="3048000" cy="2209800"/>
          </a:xfrm>
          <a:prstGeom prst="rect">
            <a:avLst/>
          </a:prstGeom>
          <a:noFill/>
          <a:ln w="9525">
            <a:noFill/>
            <a:miter lim="800000"/>
            <a:headEnd/>
            <a:tailEnd/>
          </a:ln>
        </p:spPr>
      </p:pic>
      <p:sp>
        <p:nvSpPr>
          <p:cNvPr id="10" name="Rectangle 9"/>
          <p:cNvSpPr/>
          <p:nvPr/>
        </p:nvSpPr>
        <p:spPr>
          <a:xfrm>
            <a:off x="2133600" y="2667000"/>
            <a:ext cx="1295400" cy="381000"/>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p:cNvCxnSpPr/>
          <p:nvPr/>
        </p:nvCxnSpPr>
        <p:spPr>
          <a:xfrm>
            <a:off x="3429000" y="2819400"/>
            <a:ext cx="2209800" cy="0"/>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5638800" y="2209800"/>
            <a:ext cx="2514600" cy="1219200"/>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smtClean="0">
                <a:solidFill>
                  <a:schemeClr val="tx1"/>
                </a:solidFill>
              </a:rPr>
              <a:t>Fund not specifically mentioned in Sec 2(24)(x)</a:t>
            </a:r>
            <a:endParaRPr lang="en-US" sz="2200" dirty="0">
              <a:solidFill>
                <a:schemeClr val="tx1"/>
              </a:solidFill>
            </a:endParaRPr>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76200" y="76200"/>
            <a:ext cx="8991600" cy="990600"/>
          </a:xfrm>
        </p:spPr>
        <p:txBody>
          <a:bodyPr>
            <a:noAutofit/>
          </a:bodyPr>
          <a:lstStyle/>
          <a:p>
            <a:pPr algn="just"/>
            <a:r>
              <a:rPr lang="en-US" sz="4200" dirty="0" smtClean="0"/>
              <a:t>New Clause no. 21	  		</a:t>
            </a:r>
            <a:r>
              <a:rPr lang="en-US" sz="2200" i="1" dirty="0" smtClean="0">
                <a:solidFill>
                  <a:srgbClr val="FF0000"/>
                </a:solidFill>
              </a:rPr>
              <a:t>[Old Clause No. 17]</a:t>
            </a:r>
            <a:endParaRPr lang="en-US" sz="2200" i="1" dirty="0">
              <a:solidFill>
                <a:srgbClr val="FF0000"/>
              </a:solidFill>
            </a:endParaRPr>
          </a:p>
        </p:txBody>
      </p:sp>
      <p:sp>
        <p:nvSpPr>
          <p:cNvPr id="8" name="Content Placeholder 7"/>
          <p:cNvSpPr>
            <a:spLocks noGrp="1"/>
          </p:cNvSpPr>
          <p:nvPr>
            <p:ph sz="quarter" idx="1"/>
          </p:nvPr>
        </p:nvSpPr>
        <p:spPr>
          <a:xfrm>
            <a:off x="228600" y="1676400"/>
            <a:ext cx="8686800" cy="4953000"/>
          </a:xfrm>
          <a:ln w="38100"/>
        </p:spPr>
        <p:style>
          <a:lnRef idx="2">
            <a:schemeClr val="accent1"/>
          </a:lnRef>
          <a:fillRef idx="1">
            <a:schemeClr val="lt1"/>
          </a:fillRef>
          <a:effectRef idx="0">
            <a:schemeClr val="accent1"/>
          </a:effectRef>
          <a:fontRef idx="minor">
            <a:schemeClr val="dk1"/>
          </a:fontRef>
        </p:style>
        <p:txBody>
          <a:bodyPr>
            <a:noAutofit/>
          </a:bodyPr>
          <a:lstStyle/>
          <a:p>
            <a:pPr marL="0" indent="0" algn="just" defTabSz="268288">
              <a:spcBef>
                <a:spcPts val="0"/>
              </a:spcBef>
              <a:buSzPct val="100000"/>
              <a:buNone/>
            </a:pPr>
            <a:r>
              <a:rPr lang="en-US" sz="2100" b="1" dirty="0" smtClean="0">
                <a:solidFill>
                  <a:schemeClr val="accent2"/>
                </a:solidFill>
                <a:ea typeface="Times New Roman"/>
                <a:cs typeface="Times New Roman"/>
              </a:rPr>
              <a:t>New Clause 21(a)				</a:t>
            </a:r>
            <a:r>
              <a:rPr lang="en-US" sz="2100" i="1" dirty="0" smtClean="0">
                <a:solidFill>
                  <a:schemeClr val="accent2"/>
                </a:solidFill>
                <a:ea typeface="Times New Roman"/>
                <a:cs typeface="Times New Roman"/>
              </a:rPr>
              <a:t>[Old Clause No. 17(a) – (e)]</a:t>
            </a:r>
          </a:p>
          <a:p>
            <a:pPr marL="0" indent="0" algn="just" defTabSz="268288">
              <a:spcBef>
                <a:spcPts val="0"/>
              </a:spcBef>
              <a:buSzPct val="100000"/>
              <a:buNone/>
            </a:pPr>
            <a:r>
              <a:rPr lang="en-US" sz="2100" b="1" u="sng" dirty="0" smtClean="0">
                <a:ea typeface="Times New Roman"/>
                <a:cs typeface="Times New Roman"/>
              </a:rPr>
              <a:t>Old Provision</a:t>
            </a:r>
            <a:r>
              <a:rPr lang="en-US" sz="2100" b="1" dirty="0" smtClean="0">
                <a:ea typeface="Times New Roman"/>
                <a:cs typeface="Times New Roman"/>
              </a:rPr>
              <a:t>: </a:t>
            </a:r>
          </a:p>
          <a:p>
            <a:pPr marL="0" indent="0" algn="just" defTabSz="268288">
              <a:spcBef>
                <a:spcPts val="0"/>
              </a:spcBef>
              <a:buSzPct val="100000"/>
              <a:buNone/>
            </a:pPr>
            <a:r>
              <a:rPr lang="en-US" sz="2100" dirty="0" smtClean="0">
                <a:ea typeface="Times New Roman"/>
                <a:cs typeface="Times New Roman"/>
              </a:rPr>
              <a:t>Amount debited to the Profit and Loss Account, being:-</a:t>
            </a:r>
            <a:endParaRPr lang="en-US" sz="2100" dirty="0" smtClean="0">
              <a:solidFill>
                <a:srgbClr val="000000"/>
              </a:solidFill>
              <a:ea typeface="Times New Roman"/>
              <a:cs typeface="Times New Roman"/>
            </a:endParaRPr>
          </a:p>
          <a:p>
            <a:pPr marL="361950" indent="-361950" algn="just" defTabSz="268288">
              <a:spcBef>
                <a:spcPts val="0"/>
              </a:spcBef>
              <a:buSzPct val="100000"/>
              <a:buFont typeface="Wingdings" pitchFamily="2" charset="2"/>
              <a:buAutoNum type="alphaLcParenBoth"/>
            </a:pPr>
            <a:r>
              <a:rPr lang="en-US" sz="2100" dirty="0" smtClean="0">
                <a:cs typeface="Times New Roman" pitchFamily="18" charset="0"/>
              </a:rPr>
              <a:t>expenditure of capital nature;</a:t>
            </a:r>
          </a:p>
          <a:p>
            <a:pPr marL="361950" indent="-361950" algn="just" defTabSz="268288">
              <a:spcBef>
                <a:spcPts val="0"/>
              </a:spcBef>
              <a:buSzPct val="100000"/>
              <a:buFont typeface="Wingdings" pitchFamily="2" charset="2"/>
              <a:buAutoNum type="alphaLcParenBoth"/>
            </a:pPr>
            <a:r>
              <a:rPr lang="en-US" sz="2100" dirty="0" smtClean="0">
                <a:cs typeface="Times New Roman" pitchFamily="18" charset="0"/>
              </a:rPr>
              <a:t>expenditure of personal nature;</a:t>
            </a:r>
          </a:p>
          <a:p>
            <a:pPr marL="361950" indent="-361950" algn="just" defTabSz="268288">
              <a:spcBef>
                <a:spcPts val="0"/>
              </a:spcBef>
              <a:buSzPct val="100000"/>
              <a:buFont typeface="Wingdings" pitchFamily="2" charset="2"/>
              <a:buAutoNum type="alphaLcParenBoth"/>
            </a:pPr>
            <a:r>
              <a:rPr lang="en-US" sz="2100" dirty="0" smtClean="0">
                <a:cs typeface="Times New Roman" pitchFamily="18" charset="0"/>
              </a:rPr>
              <a:t>expenditure on advertisement </a:t>
            </a:r>
            <a:r>
              <a:rPr lang="en-US" sz="2100" strike="sngStrike" dirty="0" smtClean="0">
                <a:cs typeface="Times New Roman" pitchFamily="18" charset="0"/>
              </a:rPr>
              <a:t>in any souvenir, brochure, tract, pamphlet or the like, published by a political party</a:t>
            </a:r>
            <a:r>
              <a:rPr lang="en-US" sz="2100" dirty="0" smtClean="0">
                <a:cs typeface="Times New Roman" pitchFamily="18" charset="0"/>
              </a:rPr>
              <a:t>;</a:t>
            </a:r>
          </a:p>
          <a:p>
            <a:pPr marL="361950" indent="-361950" algn="just" defTabSz="268288">
              <a:spcBef>
                <a:spcPts val="0"/>
              </a:spcBef>
              <a:buSzPct val="100000"/>
              <a:buFont typeface="Wingdings" pitchFamily="2" charset="2"/>
              <a:buAutoNum type="alphaLcParenBoth"/>
            </a:pPr>
            <a:r>
              <a:rPr lang="en-US" sz="2100" dirty="0" smtClean="0">
                <a:cs typeface="Times New Roman" pitchFamily="18" charset="0"/>
              </a:rPr>
              <a:t>expenditure incurred at club,—</a:t>
            </a:r>
          </a:p>
          <a:p>
            <a:pPr marL="361950" indent="-361950" algn="just" defTabSz="271463">
              <a:spcBef>
                <a:spcPts val="0"/>
              </a:spcBef>
              <a:buNone/>
            </a:pPr>
            <a:r>
              <a:rPr lang="en-US" sz="2100" dirty="0" smtClean="0">
                <a:cs typeface="Times New Roman" pitchFamily="18" charset="0"/>
              </a:rPr>
              <a:t> 		(</a:t>
            </a:r>
            <a:r>
              <a:rPr lang="en-US" sz="2100" dirty="0" err="1" smtClean="0">
                <a:cs typeface="Times New Roman" pitchFamily="18" charset="0"/>
              </a:rPr>
              <a:t>i</a:t>
            </a:r>
            <a:r>
              <a:rPr lang="en-US" sz="2100" dirty="0" smtClean="0">
                <a:cs typeface="Times New Roman" pitchFamily="18" charset="0"/>
              </a:rPr>
              <a:t>)  </a:t>
            </a:r>
            <a:r>
              <a:rPr lang="en-US" sz="2100" strike="sngStrike" dirty="0" smtClean="0">
                <a:cs typeface="Times New Roman" pitchFamily="18" charset="0"/>
              </a:rPr>
              <a:t>as entrance fees and subscriptions</a:t>
            </a:r>
            <a:r>
              <a:rPr lang="en-US" sz="2100" dirty="0" smtClean="0">
                <a:cs typeface="Times New Roman" pitchFamily="18" charset="0"/>
              </a:rPr>
              <a:t>;</a:t>
            </a:r>
          </a:p>
          <a:p>
            <a:pPr marL="361950" indent="-361950" algn="just" defTabSz="271463">
              <a:spcBef>
                <a:spcPts val="0"/>
              </a:spcBef>
              <a:buNone/>
            </a:pPr>
            <a:r>
              <a:rPr lang="en-US" sz="2100" dirty="0" smtClean="0">
                <a:cs typeface="Times New Roman" pitchFamily="18" charset="0"/>
              </a:rPr>
              <a:t>         (ii) as cost for club services and facilities used;</a:t>
            </a:r>
          </a:p>
          <a:p>
            <a:pPr marL="725488" indent="-725488" algn="just" defTabSz="268288">
              <a:spcBef>
                <a:spcPts val="0"/>
              </a:spcBef>
              <a:buFont typeface="Wingdings" pitchFamily="2" charset="2"/>
              <a:buNone/>
            </a:pPr>
            <a:r>
              <a:rPr lang="en-US" sz="2100" dirty="0" smtClean="0">
                <a:solidFill>
                  <a:srgbClr val="C00000"/>
                </a:solidFill>
                <a:cs typeface="Times New Roman" pitchFamily="18" charset="0"/>
              </a:rPr>
              <a:t>(e) </a:t>
            </a:r>
            <a:r>
              <a:rPr lang="en-US" sz="2100" dirty="0" smtClean="0">
                <a:cs typeface="Times New Roman" pitchFamily="18" charset="0"/>
              </a:rPr>
              <a:t>(</a:t>
            </a:r>
            <a:r>
              <a:rPr lang="en-US" sz="2100" dirty="0" err="1" smtClean="0">
                <a:cs typeface="Times New Roman" pitchFamily="18" charset="0"/>
              </a:rPr>
              <a:t>i</a:t>
            </a:r>
            <a:r>
              <a:rPr lang="en-US" sz="2100" dirty="0" smtClean="0">
                <a:cs typeface="Times New Roman" pitchFamily="18" charset="0"/>
              </a:rPr>
              <a:t>) expenditure by way of penalty or fine for violation of any law for the time being in force;</a:t>
            </a:r>
          </a:p>
          <a:p>
            <a:pPr marL="361950" indent="-361950" algn="just" defTabSz="268288">
              <a:spcBef>
                <a:spcPts val="0"/>
              </a:spcBef>
              <a:buFont typeface="Wingdings" pitchFamily="2" charset="2"/>
              <a:buNone/>
            </a:pPr>
            <a:r>
              <a:rPr lang="en-US" sz="2100" dirty="0" smtClean="0">
                <a:cs typeface="Times New Roman" pitchFamily="18" charset="0"/>
              </a:rPr>
              <a:t>      (ii) any other penalty or fine;</a:t>
            </a:r>
          </a:p>
          <a:p>
            <a:pPr marL="803275" indent="-803275" algn="just" defTabSz="268288">
              <a:spcBef>
                <a:spcPts val="0"/>
              </a:spcBef>
              <a:buFont typeface="Wingdings" pitchFamily="2" charset="2"/>
              <a:buNone/>
            </a:pPr>
            <a:r>
              <a:rPr lang="en-US" sz="2100" dirty="0" smtClean="0">
                <a:cs typeface="Times New Roman" pitchFamily="18" charset="0"/>
              </a:rPr>
              <a:t>      (iii) expenditure incurred for any purpose which is an offence or which is prohibited by law; </a:t>
            </a:r>
            <a:endParaRPr lang="en-US" sz="2100" dirty="0" smtClean="0"/>
          </a:p>
        </p:txBody>
      </p:sp>
      <p:sp>
        <p:nvSpPr>
          <p:cNvPr id="4" name="Slide Number Placeholder 3"/>
          <p:cNvSpPr>
            <a:spLocks noGrp="1"/>
          </p:cNvSpPr>
          <p:nvPr>
            <p:ph type="sldNum" sz="quarter" idx="12"/>
          </p:nvPr>
        </p:nvSpPr>
        <p:spPr/>
        <p:txBody>
          <a:bodyPr>
            <a:normAutofit fontScale="85000" lnSpcReduction="20000"/>
          </a:bodyPr>
          <a:lstStyle/>
          <a:p>
            <a:fld id="{B6F15528-21DE-4FAA-801E-634DDDAF4B2B}" type="slidenum">
              <a:rPr lang="en-US" smtClean="0"/>
              <a:pPr/>
              <a:t>111</a:t>
            </a:fld>
            <a:endParaRPr lang="en-US"/>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le 6"/>
          <p:cNvSpPr>
            <a:spLocks noGrp="1"/>
          </p:cNvSpPr>
          <p:nvPr>
            <p:ph type="title"/>
          </p:nvPr>
        </p:nvSpPr>
        <p:spPr>
          <a:xfrm>
            <a:off x="76200" y="0"/>
            <a:ext cx="7620000" cy="990600"/>
          </a:xfrm>
        </p:spPr>
        <p:txBody>
          <a:bodyPr anchor="t">
            <a:noAutofit/>
          </a:bodyPr>
          <a:lstStyle/>
          <a:p>
            <a:r>
              <a:rPr lang="en-US" sz="3200" dirty="0" smtClean="0"/>
              <a:t>New Clause no. 21…..     		</a:t>
            </a:r>
            <a:r>
              <a:rPr lang="en-US" sz="2000" dirty="0" smtClean="0"/>
              <a:t>					</a:t>
            </a:r>
            <a:r>
              <a:rPr lang="en-US" sz="2000" i="1" dirty="0" smtClean="0">
                <a:solidFill>
                  <a:srgbClr val="FF0000"/>
                </a:solidFill>
              </a:rPr>
              <a:t>[Old Clause No. 17]</a:t>
            </a:r>
            <a:endParaRPr lang="en-US" sz="2000" i="1" dirty="0">
              <a:solidFill>
                <a:srgbClr val="FF0000"/>
              </a:solidFill>
            </a:endParaRPr>
          </a:p>
        </p:txBody>
      </p:sp>
      <p:sp>
        <p:nvSpPr>
          <p:cNvPr id="8" name="Content Placeholder 7"/>
          <p:cNvSpPr>
            <a:spLocks noGrp="1"/>
          </p:cNvSpPr>
          <p:nvPr>
            <p:ph sz="quarter" idx="1"/>
          </p:nvPr>
        </p:nvSpPr>
        <p:spPr>
          <a:xfrm>
            <a:off x="152400" y="914400"/>
            <a:ext cx="8763000" cy="5791200"/>
          </a:xfrm>
          <a:ln w="38100"/>
        </p:spPr>
        <p:style>
          <a:lnRef idx="2">
            <a:schemeClr val="accent1"/>
          </a:lnRef>
          <a:fillRef idx="1">
            <a:schemeClr val="lt1"/>
          </a:fillRef>
          <a:effectRef idx="0">
            <a:schemeClr val="accent1"/>
          </a:effectRef>
          <a:fontRef idx="minor">
            <a:schemeClr val="dk1"/>
          </a:fontRef>
        </p:style>
        <p:txBody>
          <a:bodyPr>
            <a:noAutofit/>
          </a:bodyPr>
          <a:lstStyle/>
          <a:p>
            <a:pPr marL="60325" indent="0" algn="just">
              <a:spcBef>
                <a:spcPts val="0"/>
              </a:spcBef>
              <a:buSzPct val="100000"/>
              <a:buNone/>
            </a:pPr>
            <a:r>
              <a:rPr lang="en-US" sz="2000" b="1" dirty="0" smtClean="0">
                <a:solidFill>
                  <a:schemeClr val="accent2"/>
                </a:solidFill>
                <a:ea typeface="Times New Roman"/>
                <a:cs typeface="Times New Roman"/>
              </a:rPr>
              <a:t>New Clause 21(a)				</a:t>
            </a:r>
            <a:r>
              <a:rPr lang="en-US" sz="2000" i="1" dirty="0" smtClean="0">
                <a:solidFill>
                  <a:schemeClr val="accent2"/>
                </a:solidFill>
                <a:ea typeface="Times New Roman"/>
                <a:cs typeface="Times New Roman"/>
              </a:rPr>
              <a:t>[Old Clause No. 17(a) – (e)]</a:t>
            </a:r>
          </a:p>
          <a:p>
            <a:pPr marL="60325" indent="0" algn="just">
              <a:spcBef>
                <a:spcPts val="0"/>
              </a:spcBef>
              <a:buSzPct val="100000"/>
              <a:buNone/>
            </a:pPr>
            <a:r>
              <a:rPr lang="en-US" sz="2000" b="1" u="sng" dirty="0" smtClean="0">
                <a:ea typeface="Times New Roman"/>
                <a:cs typeface="Times New Roman"/>
              </a:rPr>
              <a:t>New Provision</a:t>
            </a:r>
            <a:r>
              <a:rPr lang="en-US" sz="2000" b="1" dirty="0" smtClean="0">
                <a:ea typeface="Times New Roman"/>
                <a:cs typeface="Times New Roman"/>
              </a:rPr>
              <a:t>: </a:t>
            </a:r>
          </a:p>
          <a:p>
            <a:pPr marL="60325" indent="0" algn="just" fontAlgn="t">
              <a:spcBef>
                <a:spcPts val="0"/>
              </a:spcBef>
              <a:buNone/>
            </a:pPr>
            <a:r>
              <a:rPr lang="en-US" sz="2000" dirty="0" smtClean="0"/>
              <a:t>Please furnish the details of amounts debited to the profit and loss account, being in the nature of capital, personal, advertisement expenditure etc</a:t>
            </a:r>
            <a:endParaRPr lang="en-US" sz="2000" dirty="0">
              <a:solidFill>
                <a:srgbClr val="000000"/>
              </a:solidFill>
            </a:endParaRPr>
          </a:p>
        </p:txBody>
      </p:sp>
      <p:sp>
        <p:nvSpPr>
          <p:cNvPr id="5" name="Title 6"/>
          <p:cNvSpPr txBox="1">
            <a:spLocks/>
          </p:cNvSpPr>
          <p:nvPr/>
        </p:nvSpPr>
        <p:spPr>
          <a:xfrm>
            <a:off x="7543800" y="0"/>
            <a:ext cx="1524000" cy="533400"/>
          </a:xfrm>
          <a:prstGeom prst="rect">
            <a:avLst/>
          </a:prstGeom>
        </p:spPr>
        <p:txBody>
          <a:bodyPr vert="horz" anchor="ct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smtClean="0">
                <a:ln>
                  <a:noFill/>
                </a:ln>
                <a:solidFill>
                  <a:schemeClr val="tx2"/>
                </a:solidFill>
                <a:effectLst/>
                <a:uLnTx/>
                <a:uFillTx/>
                <a:latin typeface="+mj-lt"/>
                <a:ea typeface="+mj-ea"/>
                <a:cs typeface="+mj-cs"/>
              </a:rPr>
              <a:t>Contd</a:t>
            </a:r>
            <a:r>
              <a:rPr kumimoji="0" lang="en-US" sz="3600" b="1" i="0" u="none" strike="noStrike" kern="1200" cap="none" spc="0" normalizeH="0" baseline="0" noProof="0" dirty="0" smtClean="0">
                <a:ln>
                  <a:noFill/>
                </a:ln>
                <a:solidFill>
                  <a:schemeClr val="tx2"/>
                </a:solidFill>
                <a:effectLst/>
                <a:uLnTx/>
                <a:uFillTx/>
                <a:latin typeface="+mj-lt"/>
                <a:ea typeface="+mj-ea"/>
                <a:cs typeface="+mj-cs"/>
              </a:rPr>
              <a:t>….</a:t>
            </a:r>
            <a:endParaRPr kumimoji="0" lang="en-US" sz="2000" b="1" i="1" u="none" strike="noStrike" kern="1200" cap="none" spc="0" normalizeH="0" baseline="0" noProof="0" dirty="0">
              <a:ln>
                <a:noFill/>
              </a:ln>
              <a:solidFill>
                <a:srgbClr val="FF0000"/>
              </a:solidFill>
              <a:effectLst/>
              <a:uLnTx/>
              <a:uFillTx/>
              <a:latin typeface="+mj-lt"/>
              <a:ea typeface="+mj-ea"/>
              <a:cs typeface="+mj-cs"/>
            </a:endParaRPr>
          </a:p>
        </p:txBody>
      </p:sp>
      <p:graphicFrame>
        <p:nvGraphicFramePr>
          <p:cNvPr id="6" name="Table 5"/>
          <p:cNvGraphicFramePr>
            <a:graphicFrameLocks noGrp="1"/>
          </p:cNvGraphicFramePr>
          <p:nvPr/>
        </p:nvGraphicFramePr>
        <p:xfrm>
          <a:off x="304800" y="2253504"/>
          <a:ext cx="8458200" cy="4299696"/>
        </p:xfrm>
        <a:graphic>
          <a:graphicData uri="http://schemas.openxmlformats.org/drawingml/2006/table">
            <a:tbl>
              <a:tblPr>
                <a:tableStyleId>{BC89EF96-8CEA-46FF-86C4-4CE0E7609802}</a:tableStyleId>
              </a:tblPr>
              <a:tblGrid>
                <a:gridCol w="5276675"/>
                <a:gridCol w="931178"/>
                <a:gridCol w="1319169"/>
                <a:gridCol w="931178"/>
              </a:tblGrid>
              <a:tr h="106451">
                <a:tc>
                  <a:txBody>
                    <a:bodyPr/>
                    <a:lstStyle/>
                    <a:p>
                      <a:pPr marL="0" marR="0" algn="ctr">
                        <a:lnSpc>
                          <a:spcPct val="100000"/>
                        </a:lnSpc>
                        <a:spcBef>
                          <a:spcPts val="0"/>
                        </a:spcBef>
                        <a:spcAft>
                          <a:spcPts val="0"/>
                        </a:spcAft>
                      </a:pPr>
                      <a:r>
                        <a:rPr lang="en-US" sz="1700" b="1" dirty="0"/>
                        <a:t>Nature</a:t>
                      </a:r>
                      <a:endParaRPr lang="en-US" sz="1700" b="1" dirty="0">
                        <a:latin typeface="+mn-lt"/>
                        <a:ea typeface="Calibri"/>
                        <a:cs typeface="Arial"/>
                      </a:endParaRPr>
                    </a:p>
                  </a:txBody>
                  <a:tcPr marL="13088" marR="13088" marT="13088" marB="13088">
                    <a:solidFill>
                      <a:schemeClr val="accent1">
                        <a:lumMod val="20000"/>
                        <a:lumOff val="80000"/>
                      </a:schemeClr>
                    </a:solidFill>
                  </a:tcPr>
                </a:tc>
                <a:tc>
                  <a:txBody>
                    <a:bodyPr/>
                    <a:lstStyle/>
                    <a:p>
                      <a:pPr marL="0" marR="0" algn="ctr">
                        <a:lnSpc>
                          <a:spcPct val="100000"/>
                        </a:lnSpc>
                        <a:spcBef>
                          <a:spcPts val="0"/>
                        </a:spcBef>
                        <a:spcAft>
                          <a:spcPts val="0"/>
                        </a:spcAft>
                      </a:pPr>
                      <a:r>
                        <a:rPr lang="en-US" sz="1700" b="1" dirty="0"/>
                        <a:t>Serial number</a:t>
                      </a:r>
                      <a:endParaRPr lang="en-US" sz="1700" b="1" dirty="0">
                        <a:latin typeface="+mn-lt"/>
                        <a:ea typeface="Calibri"/>
                        <a:cs typeface="Arial"/>
                      </a:endParaRPr>
                    </a:p>
                  </a:txBody>
                  <a:tcPr marL="13088" marR="13088" marT="13088" marB="13088">
                    <a:solidFill>
                      <a:schemeClr val="accent1">
                        <a:lumMod val="20000"/>
                        <a:lumOff val="80000"/>
                      </a:schemeClr>
                    </a:solidFill>
                  </a:tcPr>
                </a:tc>
                <a:tc>
                  <a:txBody>
                    <a:bodyPr/>
                    <a:lstStyle/>
                    <a:p>
                      <a:pPr marL="0" marR="0" algn="ctr">
                        <a:lnSpc>
                          <a:spcPct val="100000"/>
                        </a:lnSpc>
                        <a:spcBef>
                          <a:spcPts val="0"/>
                        </a:spcBef>
                        <a:spcAft>
                          <a:spcPts val="0"/>
                        </a:spcAft>
                      </a:pPr>
                      <a:r>
                        <a:rPr lang="en-US" sz="1700" b="1" dirty="0"/>
                        <a:t>Particulars</a:t>
                      </a:r>
                      <a:endParaRPr lang="en-US" sz="1700" b="1" dirty="0">
                        <a:latin typeface="+mn-lt"/>
                        <a:ea typeface="Calibri"/>
                        <a:cs typeface="Arial"/>
                      </a:endParaRPr>
                    </a:p>
                  </a:txBody>
                  <a:tcPr marL="13088" marR="13088" marT="13088" marB="13088">
                    <a:solidFill>
                      <a:schemeClr val="accent1">
                        <a:lumMod val="20000"/>
                        <a:lumOff val="80000"/>
                      </a:schemeClr>
                    </a:solidFill>
                  </a:tcPr>
                </a:tc>
                <a:tc>
                  <a:txBody>
                    <a:bodyPr/>
                    <a:lstStyle/>
                    <a:p>
                      <a:pPr marL="0" marR="0" algn="ctr">
                        <a:lnSpc>
                          <a:spcPct val="100000"/>
                        </a:lnSpc>
                        <a:spcBef>
                          <a:spcPts val="0"/>
                        </a:spcBef>
                        <a:spcAft>
                          <a:spcPts val="0"/>
                        </a:spcAft>
                      </a:pPr>
                      <a:r>
                        <a:rPr lang="en-US" sz="1700" b="1" dirty="0"/>
                        <a:t>Amount in Rs.</a:t>
                      </a:r>
                      <a:endParaRPr lang="en-US" sz="1700" b="1" dirty="0">
                        <a:latin typeface="+mn-lt"/>
                        <a:ea typeface="Calibri"/>
                        <a:cs typeface="Arial"/>
                      </a:endParaRPr>
                    </a:p>
                  </a:txBody>
                  <a:tcPr marL="13088" marR="13088" marT="13088" marB="13088">
                    <a:solidFill>
                      <a:schemeClr val="accent1">
                        <a:lumMod val="20000"/>
                        <a:lumOff val="80000"/>
                      </a:schemeClr>
                    </a:solidFill>
                  </a:tcPr>
                </a:tc>
              </a:tr>
              <a:tr h="142517">
                <a:tc rowSpan="2">
                  <a:txBody>
                    <a:bodyPr/>
                    <a:lstStyle/>
                    <a:p>
                      <a:pPr marL="0" marR="0">
                        <a:lnSpc>
                          <a:spcPct val="100000"/>
                        </a:lnSpc>
                        <a:spcBef>
                          <a:spcPts val="0"/>
                        </a:spcBef>
                        <a:spcAft>
                          <a:spcPts val="0"/>
                        </a:spcAft>
                      </a:pPr>
                      <a:endParaRPr lang="en-US" sz="1800" dirty="0">
                        <a:latin typeface="+mn-lt"/>
                        <a:ea typeface="Calibri"/>
                        <a:cs typeface="Arial"/>
                      </a:endParaRPr>
                    </a:p>
                  </a:txBody>
                  <a:tcPr marL="13088" marR="13088" marT="13088" marB="13088"/>
                </a:tc>
                <a:tc>
                  <a:txBody>
                    <a:bodyPr/>
                    <a:lstStyle/>
                    <a:p>
                      <a:pPr marL="0" marR="0">
                        <a:lnSpc>
                          <a:spcPct val="100000"/>
                        </a:lnSpc>
                        <a:spcBef>
                          <a:spcPts val="0"/>
                        </a:spcBef>
                        <a:spcAft>
                          <a:spcPts val="0"/>
                        </a:spcAft>
                      </a:pPr>
                      <a:endParaRPr lang="en-US" sz="800" dirty="0">
                        <a:latin typeface="+mn-lt"/>
                        <a:ea typeface="Calibri"/>
                        <a:cs typeface="Arial"/>
                      </a:endParaRPr>
                    </a:p>
                  </a:txBody>
                  <a:tcPr marL="13088" marR="13088" marT="13088" marB="13088"/>
                </a:tc>
                <a:tc>
                  <a:txBody>
                    <a:bodyPr/>
                    <a:lstStyle/>
                    <a:p>
                      <a:pPr marL="0" marR="0">
                        <a:lnSpc>
                          <a:spcPct val="100000"/>
                        </a:lnSpc>
                        <a:spcBef>
                          <a:spcPts val="0"/>
                        </a:spcBef>
                        <a:spcAft>
                          <a:spcPts val="0"/>
                        </a:spcAft>
                      </a:pPr>
                      <a:endParaRPr lang="en-US" sz="800" dirty="0">
                        <a:latin typeface="+mn-lt"/>
                        <a:ea typeface="Calibri"/>
                        <a:cs typeface="Arial"/>
                      </a:endParaRPr>
                    </a:p>
                  </a:txBody>
                  <a:tcPr marL="13088" marR="13088" marT="13088" marB="13088"/>
                </a:tc>
                <a:tc>
                  <a:txBody>
                    <a:bodyPr/>
                    <a:lstStyle/>
                    <a:p>
                      <a:pPr marL="0" marR="0">
                        <a:lnSpc>
                          <a:spcPct val="100000"/>
                        </a:lnSpc>
                        <a:spcBef>
                          <a:spcPts val="0"/>
                        </a:spcBef>
                        <a:spcAft>
                          <a:spcPts val="0"/>
                        </a:spcAft>
                      </a:pPr>
                      <a:endParaRPr lang="en-US" sz="800" dirty="0">
                        <a:latin typeface="+mn-lt"/>
                        <a:ea typeface="Calibri"/>
                        <a:cs typeface="Arial"/>
                      </a:endParaRPr>
                    </a:p>
                  </a:txBody>
                  <a:tcPr marL="13088" marR="13088" marT="13088" marB="13088"/>
                </a:tc>
              </a:tr>
              <a:tr h="142517">
                <a:tc vMerge="1">
                  <a:txBody>
                    <a:bodyPr/>
                    <a:lstStyle/>
                    <a:p>
                      <a:endParaRPr lang="en-US"/>
                    </a:p>
                  </a:txBody>
                  <a:tcPr/>
                </a:tc>
                <a:tc>
                  <a:txBody>
                    <a:bodyPr/>
                    <a:lstStyle/>
                    <a:p>
                      <a:pPr marL="0" marR="0">
                        <a:lnSpc>
                          <a:spcPct val="100000"/>
                        </a:lnSpc>
                        <a:spcBef>
                          <a:spcPts val="0"/>
                        </a:spcBef>
                        <a:spcAft>
                          <a:spcPts val="0"/>
                        </a:spcAft>
                      </a:pPr>
                      <a:endParaRPr lang="en-US" sz="800" dirty="0">
                        <a:latin typeface="+mn-lt"/>
                        <a:ea typeface="Calibri"/>
                        <a:cs typeface="Arial"/>
                      </a:endParaRPr>
                    </a:p>
                  </a:txBody>
                  <a:tcPr marL="13088" marR="13088" marT="13088" marB="13088"/>
                </a:tc>
                <a:tc>
                  <a:txBody>
                    <a:bodyPr/>
                    <a:lstStyle/>
                    <a:p>
                      <a:pPr marL="0" marR="0">
                        <a:lnSpc>
                          <a:spcPct val="100000"/>
                        </a:lnSpc>
                        <a:spcBef>
                          <a:spcPts val="0"/>
                        </a:spcBef>
                        <a:spcAft>
                          <a:spcPts val="0"/>
                        </a:spcAft>
                      </a:pPr>
                      <a:endParaRPr lang="en-US" sz="800" dirty="0">
                        <a:latin typeface="+mn-lt"/>
                        <a:ea typeface="Calibri"/>
                        <a:cs typeface="Arial"/>
                      </a:endParaRPr>
                    </a:p>
                  </a:txBody>
                  <a:tcPr marL="13088" marR="13088" marT="13088" marB="13088"/>
                </a:tc>
                <a:tc>
                  <a:txBody>
                    <a:bodyPr/>
                    <a:lstStyle/>
                    <a:p>
                      <a:pPr marL="0" marR="0">
                        <a:lnSpc>
                          <a:spcPct val="100000"/>
                        </a:lnSpc>
                        <a:spcBef>
                          <a:spcPts val="0"/>
                        </a:spcBef>
                        <a:spcAft>
                          <a:spcPts val="0"/>
                        </a:spcAft>
                      </a:pPr>
                      <a:endParaRPr lang="en-US" sz="800" dirty="0">
                        <a:latin typeface="+mn-lt"/>
                        <a:ea typeface="Calibri"/>
                        <a:cs typeface="Arial"/>
                      </a:endParaRPr>
                    </a:p>
                  </a:txBody>
                  <a:tcPr marL="13088" marR="13088" marT="13088" marB="13088"/>
                </a:tc>
              </a:tr>
              <a:tr h="213776">
                <a:tc rowSpan="2">
                  <a:txBody>
                    <a:bodyPr/>
                    <a:lstStyle/>
                    <a:p>
                      <a:pPr marL="0" marR="0">
                        <a:lnSpc>
                          <a:spcPct val="100000"/>
                        </a:lnSpc>
                        <a:spcBef>
                          <a:spcPts val="0"/>
                        </a:spcBef>
                        <a:spcAft>
                          <a:spcPts val="0"/>
                        </a:spcAft>
                      </a:pPr>
                      <a:endParaRPr lang="en-US" sz="1800" dirty="0">
                        <a:latin typeface="+mn-lt"/>
                        <a:ea typeface="Calibri"/>
                        <a:cs typeface="Arial"/>
                      </a:endParaRPr>
                    </a:p>
                  </a:txBody>
                  <a:tcPr marL="13088" marR="13088" marT="13088" marB="13088"/>
                </a:tc>
                <a:tc>
                  <a:txBody>
                    <a:bodyPr/>
                    <a:lstStyle/>
                    <a:p>
                      <a:pPr marL="0" marR="0">
                        <a:lnSpc>
                          <a:spcPct val="100000"/>
                        </a:lnSpc>
                        <a:spcBef>
                          <a:spcPts val="0"/>
                        </a:spcBef>
                        <a:spcAft>
                          <a:spcPts val="0"/>
                        </a:spcAft>
                      </a:pPr>
                      <a:endParaRPr lang="en-US" sz="800" dirty="0">
                        <a:latin typeface="+mn-lt"/>
                        <a:ea typeface="Calibri"/>
                        <a:cs typeface="Arial"/>
                      </a:endParaRPr>
                    </a:p>
                  </a:txBody>
                  <a:tcPr marL="13088" marR="13088" marT="13088" marB="13088"/>
                </a:tc>
                <a:tc>
                  <a:txBody>
                    <a:bodyPr/>
                    <a:lstStyle/>
                    <a:p>
                      <a:pPr marL="0" marR="0">
                        <a:lnSpc>
                          <a:spcPct val="100000"/>
                        </a:lnSpc>
                        <a:spcBef>
                          <a:spcPts val="0"/>
                        </a:spcBef>
                        <a:spcAft>
                          <a:spcPts val="0"/>
                        </a:spcAft>
                      </a:pPr>
                      <a:endParaRPr lang="en-US" sz="800" dirty="0">
                        <a:latin typeface="+mn-lt"/>
                        <a:ea typeface="Calibri"/>
                        <a:cs typeface="Arial"/>
                      </a:endParaRPr>
                    </a:p>
                  </a:txBody>
                  <a:tcPr marL="13088" marR="13088" marT="13088" marB="13088"/>
                </a:tc>
                <a:tc>
                  <a:txBody>
                    <a:bodyPr/>
                    <a:lstStyle/>
                    <a:p>
                      <a:pPr marL="0" marR="0">
                        <a:lnSpc>
                          <a:spcPct val="100000"/>
                        </a:lnSpc>
                        <a:spcBef>
                          <a:spcPts val="0"/>
                        </a:spcBef>
                        <a:spcAft>
                          <a:spcPts val="0"/>
                        </a:spcAft>
                      </a:pPr>
                      <a:endParaRPr lang="en-US" sz="800" dirty="0">
                        <a:latin typeface="+mn-lt"/>
                        <a:ea typeface="Calibri"/>
                        <a:cs typeface="Arial"/>
                      </a:endParaRPr>
                    </a:p>
                  </a:txBody>
                  <a:tcPr marL="13088" marR="13088" marT="13088" marB="13088"/>
                </a:tc>
              </a:tr>
              <a:tr h="213776">
                <a:tc vMerge="1">
                  <a:txBody>
                    <a:bodyPr/>
                    <a:lstStyle/>
                    <a:p>
                      <a:endParaRPr lang="en-US"/>
                    </a:p>
                  </a:txBody>
                  <a:tcPr/>
                </a:tc>
                <a:tc>
                  <a:txBody>
                    <a:bodyPr/>
                    <a:lstStyle/>
                    <a:p>
                      <a:pPr marL="0" marR="0">
                        <a:lnSpc>
                          <a:spcPct val="100000"/>
                        </a:lnSpc>
                        <a:spcBef>
                          <a:spcPts val="0"/>
                        </a:spcBef>
                        <a:spcAft>
                          <a:spcPts val="0"/>
                        </a:spcAft>
                      </a:pPr>
                      <a:endParaRPr lang="en-US" sz="800" dirty="0">
                        <a:latin typeface="+mn-lt"/>
                        <a:ea typeface="Calibri"/>
                        <a:cs typeface="Arial"/>
                      </a:endParaRPr>
                    </a:p>
                  </a:txBody>
                  <a:tcPr marL="13088" marR="13088" marT="13088" marB="13088"/>
                </a:tc>
                <a:tc>
                  <a:txBody>
                    <a:bodyPr/>
                    <a:lstStyle/>
                    <a:p>
                      <a:pPr marL="0" marR="0">
                        <a:lnSpc>
                          <a:spcPct val="100000"/>
                        </a:lnSpc>
                        <a:spcBef>
                          <a:spcPts val="0"/>
                        </a:spcBef>
                        <a:spcAft>
                          <a:spcPts val="0"/>
                        </a:spcAft>
                      </a:pPr>
                      <a:endParaRPr lang="en-US" sz="800" dirty="0">
                        <a:latin typeface="+mn-lt"/>
                        <a:ea typeface="Calibri"/>
                        <a:cs typeface="Arial"/>
                      </a:endParaRPr>
                    </a:p>
                  </a:txBody>
                  <a:tcPr marL="13088" marR="13088" marT="13088" marB="13088"/>
                </a:tc>
                <a:tc>
                  <a:txBody>
                    <a:bodyPr/>
                    <a:lstStyle/>
                    <a:p>
                      <a:pPr marL="0" marR="0">
                        <a:lnSpc>
                          <a:spcPct val="100000"/>
                        </a:lnSpc>
                        <a:spcBef>
                          <a:spcPts val="0"/>
                        </a:spcBef>
                        <a:spcAft>
                          <a:spcPts val="0"/>
                        </a:spcAft>
                      </a:pPr>
                      <a:endParaRPr lang="en-US" sz="800" dirty="0">
                        <a:latin typeface="+mn-lt"/>
                        <a:ea typeface="Calibri"/>
                        <a:cs typeface="Arial"/>
                      </a:endParaRPr>
                    </a:p>
                  </a:txBody>
                  <a:tcPr marL="13088" marR="13088" marT="13088" marB="13088"/>
                </a:tc>
              </a:tr>
              <a:tr h="150248">
                <a:tc rowSpan="2">
                  <a:txBody>
                    <a:bodyPr/>
                    <a:lstStyle/>
                    <a:p>
                      <a:pPr marL="0" marR="0">
                        <a:lnSpc>
                          <a:spcPct val="100000"/>
                        </a:lnSpc>
                        <a:spcBef>
                          <a:spcPts val="0"/>
                        </a:spcBef>
                        <a:spcAft>
                          <a:spcPts val="0"/>
                        </a:spcAft>
                      </a:pPr>
                      <a:endParaRPr lang="en-US" sz="1800" dirty="0">
                        <a:latin typeface="+mn-lt"/>
                        <a:ea typeface="Calibri"/>
                        <a:cs typeface="Arial"/>
                      </a:endParaRPr>
                    </a:p>
                  </a:txBody>
                  <a:tcPr marL="13088" marR="13088" marT="13088" marB="13088"/>
                </a:tc>
                <a:tc>
                  <a:txBody>
                    <a:bodyPr/>
                    <a:lstStyle/>
                    <a:p>
                      <a:pPr marL="0" marR="0">
                        <a:lnSpc>
                          <a:spcPct val="100000"/>
                        </a:lnSpc>
                        <a:spcBef>
                          <a:spcPts val="0"/>
                        </a:spcBef>
                        <a:spcAft>
                          <a:spcPts val="0"/>
                        </a:spcAft>
                      </a:pPr>
                      <a:endParaRPr lang="en-US" sz="800" dirty="0">
                        <a:latin typeface="+mn-lt"/>
                        <a:ea typeface="Calibri"/>
                        <a:cs typeface="Arial"/>
                      </a:endParaRPr>
                    </a:p>
                  </a:txBody>
                  <a:tcPr marL="13088" marR="13088" marT="13088" marB="13088"/>
                </a:tc>
                <a:tc>
                  <a:txBody>
                    <a:bodyPr/>
                    <a:lstStyle/>
                    <a:p>
                      <a:pPr marL="0" marR="0">
                        <a:lnSpc>
                          <a:spcPct val="100000"/>
                        </a:lnSpc>
                        <a:spcBef>
                          <a:spcPts val="0"/>
                        </a:spcBef>
                        <a:spcAft>
                          <a:spcPts val="0"/>
                        </a:spcAft>
                      </a:pPr>
                      <a:endParaRPr lang="en-US" sz="800" dirty="0">
                        <a:latin typeface="+mn-lt"/>
                        <a:ea typeface="Calibri"/>
                        <a:cs typeface="Arial"/>
                      </a:endParaRPr>
                    </a:p>
                  </a:txBody>
                  <a:tcPr marL="13088" marR="13088" marT="13088" marB="13088"/>
                </a:tc>
                <a:tc>
                  <a:txBody>
                    <a:bodyPr/>
                    <a:lstStyle/>
                    <a:p>
                      <a:pPr marL="0" marR="0">
                        <a:lnSpc>
                          <a:spcPct val="100000"/>
                        </a:lnSpc>
                        <a:spcBef>
                          <a:spcPts val="0"/>
                        </a:spcBef>
                        <a:spcAft>
                          <a:spcPts val="0"/>
                        </a:spcAft>
                      </a:pPr>
                      <a:endParaRPr lang="en-US" sz="800" dirty="0">
                        <a:latin typeface="+mn-lt"/>
                        <a:ea typeface="Calibri"/>
                        <a:cs typeface="Arial"/>
                      </a:endParaRPr>
                    </a:p>
                  </a:txBody>
                  <a:tcPr marL="13088" marR="13088" marT="13088" marB="13088"/>
                </a:tc>
              </a:tr>
              <a:tr h="150248">
                <a:tc vMerge="1">
                  <a:txBody>
                    <a:bodyPr/>
                    <a:lstStyle/>
                    <a:p>
                      <a:endParaRPr lang="en-US"/>
                    </a:p>
                  </a:txBody>
                  <a:tcPr/>
                </a:tc>
                <a:tc>
                  <a:txBody>
                    <a:bodyPr/>
                    <a:lstStyle/>
                    <a:p>
                      <a:pPr marL="0" marR="0">
                        <a:lnSpc>
                          <a:spcPct val="100000"/>
                        </a:lnSpc>
                        <a:spcBef>
                          <a:spcPts val="0"/>
                        </a:spcBef>
                        <a:spcAft>
                          <a:spcPts val="0"/>
                        </a:spcAft>
                      </a:pPr>
                      <a:endParaRPr lang="en-US" sz="800" dirty="0">
                        <a:latin typeface="+mn-lt"/>
                        <a:ea typeface="Calibri"/>
                        <a:cs typeface="Arial"/>
                      </a:endParaRPr>
                    </a:p>
                  </a:txBody>
                  <a:tcPr marL="13088" marR="13088" marT="13088" marB="13088"/>
                </a:tc>
                <a:tc>
                  <a:txBody>
                    <a:bodyPr/>
                    <a:lstStyle/>
                    <a:p>
                      <a:pPr marL="0" marR="0">
                        <a:lnSpc>
                          <a:spcPct val="100000"/>
                        </a:lnSpc>
                        <a:spcBef>
                          <a:spcPts val="0"/>
                        </a:spcBef>
                        <a:spcAft>
                          <a:spcPts val="0"/>
                        </a:spcAft>
                      </a:pPr>
                      <a:endParaRPr lang="en-US" sz="800" dirty="0">
                        <a:latin typeface="+mn-lt"/>
                        <a:ea typeface="Calibri"/>
                        <a:cs typeface="Arial"/>
                      </a:endParaRPr>
                    </a:p>
                  </a:txBody>
                  <a:tcPr marL="13088" marR="13088" marT="13088" marB="13088"/>
                </a:tc>
                <a:tc>
                  <a:txBody>
                    <a:bodyPr/>
                    <a:lstStyle/>
                    <a:p>
                      <a:pPr marL="0" marR="0">
                        <a:lnSpc>
                          <a:spcPct val="100000"/>
                        </a:lnSpc>
                        <a:spcBef>
                          <a:spcPts val="0"/>
                        </a:spcBef>
                        <a:spcAft>
                          <a:spcPts val="0"/>
                        </a:spcAft>
                      </a:pPr>
                      <a:endParaRPr lang="en-US" sz="800" dirty="0">
                        <a:latin typeface="+mn-lt"/>
                        <a:ea typeface="Calibri"/>
                        <a:cs typeface="Arial"/>
                      </a:endParaRPr>
                    </a:p>
                  </a:txBody>
                  <a:tcPr marL="13088" marR="13088" marT="13088" marB="13088"/>
                </a:tc>
              </a:tr>
              <a:tr h="213776">
                <a:tc rowSpan="2">
                  <a:txBody>
                    <a:bodyPr/>
                    <a:lstStyle/>
                    <a:p>
                      <a:pPr marL="0" marR="0">
                        <a:lnSpc>
                          <a:spcPct val="100000"/>
                        </a:lnSpc>
                        <a:spcBef>
                          <a:spcPts val="0"/>
                        </a:spcBef>
                        <a:spcAft>
                          <a:spcPts val="0"/>
                        </a:spcAft>
                      </a:pPr>
                      <a:endParaRPr lang="en-US" sz="1800" dirty="0">
                        <a:latin typeface="+mn-lt"/>
                        <a:ea typeface="Calibri"/>
                        <a:cs typeface="Arial"/>
                      </a:endParaRPr>
                    </a:p>
                  </a:txBody>
                  <a:tcPr marL="13088" marR="13088" marT="13088" marB="13088"/>
                </a:tc>
                <a:tc>
                  <a:txBody>
                    <a:bodyPr/>
                    <a:lstStyle/>
                    <a:p>
                      <a:pPr marL="0" marR="0">
                        <a:lnSpc>
                          <a:spcPct val="100000"/>
                        </a:lnSpc>
                        <a:spcBef>
                          <a:spcPts val="0"/>
                        </a:spcBef>
                        <a:spcAft>
                          <a:spcPts val="0"/>
                        </a:spcAft>
                      </a:pPr>
                      <a:endParaRPr lang="en-US" sz="800" dirty="0">
                        <a:latin typeface="+mn-lt"/>
                        <a:ea typeface="Calibri"/>
                        <a:cs typeface="Arial"/>
                      </a:endParaRPr>
                    </a:p>
                  </a:txBody>
                  <a:tcPr marL="13088" marR="13088" marT="13088" marB="13088"/>
                </a:tc>
                <a:tc>
                  <a:txBody>
                    <a:bodyPr/>
                    <a:lstStyle/>
                    <a:p>
                      <a:pPr marL="0" marR="0">
                        <a:lnSpc>
                          <a:spcPct val="100000"/>
                        </a:lnSpc>
                        <a:spcBef>
                          <a:spcPts val="0"/>
                        </a:spcBef>
                        <a:spcAft>
                          <a:spcPts val="0"/>
                        </a:spcAft>
                      </a:pPr>
                      <a:endParaRPr lang="en-US" sz="800" dirty="0">
                        <a:latin typeface="+mn-lt"/>
                        <a:ea typeface="Calibri"/>
                        <a:cs typeface="Arial"/>
                      </a:endParaRPr>
                    </a:p>
                  </a:txBody>
                  <a:tcPr marL="13088" marR="13088" marT="13088" marB="13088"/>
                </a:tc>
                <a:tc>
                  <a:txBody>
                    <a:bodyPr/>
                    <a:lstStyle/>
                    <a:p>
                      <a:pPr marL="0" marR="0">
                        <a:lnSpc>
                          <a:spcPct val="100000"/>
                        </a:lnSpc>
                        <a:spcBef>
                          <a:spcPts val="0"/>
                        </a:spcBef>
                        <a:spcAft>
                          <a:spcPts val="0"/>
                        </a:spcAft>
                      </a:pPr>
                      <a:endParaRPr lang="en-US" sz="800" dirty="0">
                        <a:latin typeface="+mn-lt"/>
                        <a:ea typeface="Calibri"/>
                        <a:cs typeface="Arial"/>
                      </a:endParaRPr>
                    </a:p>
                  </a:txBody>
                  <a:tcPr marL="13088" marR="13088" marT="13088" marB="13088"/>
                </a:tc>
              </a:tr>
              <a:tr h="213776">
                <a:tc vMerge="1">
                  <a:txBody>
                    <a:bodyPr/>
                    <a:lstStyle/>
                    <a:p>
                      <a:endParaRPr lang="en-US"/>
                    </a:p>
                  </a:txBody>
                  <a:tcPr/>
                </a:tc>
                <a:tc>
                  <a:txBody>
                    <a:bodyPr/>
                    <a:lstStyle/>
                    <a:p>
                      <a:pPr marL="0" marR="0">
                        <a:lnSpc>
                          <a:spcPct val="100000"/>
                        </a:lnSpc>
                        <a:spcBef>
                          <a:spcPts val="0"/>
                        </a:spcBef>
                        <a:spcAft>
                          <a:spcPts val="0"/>
                        </a:spcAft>
                      </a:pPr>
                      <a:endParaRPr lang="en-US" sz="800" dirty="0">
                        <a:latin typeface="+mn-lt"/>
                        <a:ea typeface="Calibri"/>
                        <a:cs typeface="Arial"/>
                      </a:endParaRPr>
                    </a:p>
                  </a:txBody>
                  <a:tcPr marL="13088" marR="13088" marT="13088" marB="13088"/>
                </a:tc>
                <a:tc>
                  <a:txBody>
                    <a:bodyPr/>
                    <a:lstStyle/>
                    <a:p>
                      <a:pPr marL="0" marR="0">
                        <a:lnSpc>
                          <a:spcPct val="100000"/>
                        </a:lnSpc>
                        <a:spcBef>
                          <a:spcPts val="0"/>
                        </a:spcBef>
                        <a:spcAft>
                          <a:spcPts val="0"/>
                        </a:spcAft>
                      </a:pPr>
                      <a:endParaRPr lang="en-US" sz="800" dirty="0">
                        <a:latin typeface="+mn-lt"/>
                        <a:ea typeface="Calibri"/>
                        <a:cs typeface="Arial"/>
                      </a:endParaRPr>
                    </a:p>
                  </a:txBody>
                  <a:tcPr marL="13088" marR="13088" marT="13088" marB="13088"/>
                </a:tc>
                <a:tc>
                  <a:txBody>
                    <a:bodyPr/>
                    <a:lstStyle/>
                    <a:p>
                      <a:pPr marL="0" marR="0">
                        <a:lnSpc>
                          <a:spcPct val="100000"/>
                        </a:lnSpc>
                        <a:spcBef>
                          <a:spcPts val="0"/>
                        </a:spcBef>
                        <a:spcAft>
                          <a:spcPts val="0"/>
                        </a:spcAft>
                      </a:pPr>
                      <a:endParaRPr lang="en-US" sz="800" dirty="0">
                        <a:latin typeface="+mn-lt"/>
                        <a:ea typeface="Calibri"/>
                        <a:cs typeface="Arial"/>
                      </a:endParaRPr>
                    </a:p>
                  </a:txBody>
                  <a:tcPr marL="13088" marR="13088" marT="13088" marB="13088"/>
                </a:tc>
              </a:tr>
              <a:tr h="287408">
                <a:tc rowSpan="2">
                  <a:txBody>
                    <a:bodyPr/>
                    <a:lstStyle/>
                    <a:p>
                      <a:pPr marL="0" marR="0">
                        <a:lnSpc>
                          <a:spcPct val="100000"/>
                        </a:lnSpc>
                        <a:spcBef>
                          <a:spcPts val="0"/>
                        </a:spcBef>
                        <a:spcAft>
                          <a:spcPts val="0"/>
                        </a:spcAft>
                      </a:pPr>
                      <a:r>
                        <a:rPr lang="en-US" sz="1800" dirty="0"/>
                        <a:t>Expenditure incurred at clubs being cost for club services and facilities used.</a:t>
                      </a:r>
                      <a:endParaRPr lang="en-US" sz="1800" dirty="0">
                        <a:latin typeface="+mn-lt"/>
                        <a:ea typeface="Calibri"/>
                        <a:cs typeface="Arial"/>
                      </a:endParaRPr>
                    </a:p>
                  </a:txBody>
                  <a:tcPr marL="13088" marR="13088" marT="13088" marB="13088"/>
                </a:tc>
                <a:tc>
                  <a:txBody>
                    <a:bodyPr/>
                    <a:lstStyle/>
                    <a:p>
                      <a:pPr marL="0" marR="0">
                        <a:lnSpc>
                          <a:spcPct val="100000"/>
                        </a:lnSpc>
                        <a:spcBef>
                          <a:spcPts val="0"/>
                        </a:spcBef>
                        <a:spcAft>
                          <a:spcPts val="0"/>
                        </a:spcAft>
                      </a:pPr>
                      <a:r>
                        <a:rPr lang="en-US" sz="1600" dirty="0"/>
                        <a:t> </a:t>
                      </a:r>
                      <a:endParaRPr lang="en-US" sz="1600" dirty="0">
                        <a:latin typeface="+mn-lt"/>
                        <a:ea typeface="Calibri"/>
                        <a:cs typeface="Arial"/>
                      </a:endParaRPr>
                    </a:p>
                  </a:txBody>
                  <a:tcPr marL="13088" marR="13088" marT="13088" marB="13088"/>
                </a:tc>
                <a:tc>
                  <a:txBody>
                    <a:bodyPr/>
                    <a:lstStyle/>
                    <a:p>
                      <a:pPr marL="0" marR="0">
                        <a:lnSpc>
                          <a:spcPct val="100000"/>
                        </a:lnSpc>
                        <a:spcBef>
                          <a:spcPts val="0"/>
                        </a:spcBef>
                        <a:spcAft>
                          <a:spcPts val="0"/>
                        </a:spcAft>
                      </a:pPr>
                      <a:r>
                        <a:rPr lang="en-US" sz="1600" dirty="0"/>
                        <a:t> </a:t>
                      </a:r>
                      <a:endParaRPr lang="en-US" sz="1600" dirty="0">
                        <a:latin typeface="+mn-lt"/>
                        <a:ea typeface="Calibri"/>
                        <a:cs typeface="Arial"/>
                      </a:endParaRPr>
                    </a:p>
                  </a:txBody>
                  <a:tcPr marL="13088" marR="13088" marT="13088" marB="13088"/>
                </a:tc>
                <a:tc>
                  <a:txBody>
                    <a:bodyPr/>
                    <a:lstStyle/>
                    <a:p>
                      <a:pPr marL="0" marR="0">
                        <a:lnSpc>
                          <a:spcPct val="100000"/>
                        </a:lnSpc>
                        <a:spcBef>
                          <a:spcPts val="0"/>
                        </a:spcBef>
                        <a:spcAft>
                          <a:spcPts val="0"/>
                        </a:spcAft>
                      </a:pPr>
                      <a:r>
                        <a:rPr lang="en-US" sz="1600" dirty="0"/>
                        <a:t> </a:t>
                      </a:r>
                      <a:endParaRPr lang="en-US" sz="1600" dirty="0">
                        <a:latin typeface="+mn-lt"/>
                        <a:ea typeface="Calibri"/>
                        <a:cs typeface="Arial"/>
                      </a:endParaRPr>
                    </a:p>
                  </a:txBody>
                  <a:tcPr marL="13088" marR="13088" marT="13088" marB="13088"/>
                </a:tc>
              </a:tr>
              <a:tr h="287408">
                <a:tc vMerge="1">
                  <a:txBody>
                    <a:bodyPr/>
                    <a:lstStyle/>
                    <a:p>
                      <a:endParaRPr lang="en-US"/>
                    </a:p>
                  </a:txBody>
                  <a:tcPr/>
                </a:tc>
                <a:tc>
                  <a:txBody>
                    <a:bodyPr/>
                    <a:lstStyle/>
                    <a:p>
                      <a:pPr marL="0" marR="0">
                        <a:lnSpc>
                          <a:spcPct val="100000"/>
                        </a:lnSpc>
                        <a:spcBef>
                          <a:spcPts val="0"/>
                        </a:spcBef>
                        <a:spcAft>
                          <a:spcPts val="0"/>
                        </a:spcAft>
                      </a:pPr>
                      <a:endParaRPr lang="en-US" sz="1600" dirty="0">
                        <a:latin typeface="+mn-lt"/>
                        <a:ea typeface="Calibri"/>
                        <a:cs typeface="Arial"/>
                      </a:endParaRPr>
                    </a:p>
                  </a:txBody>
                  <a:tcPr marL="13088" marR="13088" marT="13088" marB="13088"/>
                </a:tc>
                <a:tc>
                  <a:txBody>
                    <a:bodyPr/>
                    <a:lstStyle/>
                    <a:p>
                      <a:pPr marL="0" marR="0">
                        <a:lnSpc>
                          <a:spcPct val="100000"/>
                        </a:lnSpc>
                        <a:spcBef>
                          <a:spcPts val="0"/>
                        </a:spcBef>
                        <a:spcAft>
                          <a:spcPts val="0"/>
                        </a:spcAft>
                      </a:pPr>
                      <a:endParaRPr lang="en-US" sz="1600" dirty="0">
                        <a:latin typeface="+mn-lt"/>
                        <a:ea typeface="Calibri"/>
                        <a:cs typeface="Arial"/>
                      </a:endParaRPr>
                    </a:p>
                  </a:txBody>
                  <a:tcPr marL="13088" marR="13088" marT="13088" marB="13088"/>
                </a:tc>
                <a:tc>
                  <a:txBody>
                    <a:bodyPr/>
                    <a:lstStyle/>
                    <a:p>
                      <a:pPr marL="0" marR="0">
                        <a:lnSpc>
                          <a:spcPct val="100000"/>
                        </a:lnSpc>
                        <a:spcBef>
                          <a:spcPts val="0"/>
                        </a:spcBef>
                        <a:spcAft>
                          <a:spcPts val="0"/>
                        </a:spcAft>
                      </a:pPr>
                      <a:endParaRPr lang="en-US" sz="1600" dirty="0">
                        <a:latin typeface="+mn-lt"/>
                        <a:ea typeface="Calibri"/>
                        <a:cs typeface="Arial"/>
                      </a:endParaRPr>
                    </a:p>
                  </a:txBody>
                  <a:tcPr marL="13088" marR="13088" marT="13088" marB="13088"/>
                </a:tc>
              </a:tr>
              <a:tr h="287408">
                <a:tc rowSpan="2">
                  <a:txBody>
                    <a:bodyPr/>
                    <a:lstStyle/>
                    <a:p>
                      <a:pPr marL="0" marR="0">
                        <a:lnSpc>
                          <a:spcPct val="100000"/>
                        </a:lnSpc>
                        <a:spcBef>
                          <a:spcPts val="0"/>
                        </a:spcBef>
                        <a:spcAft>
                          <a:spcPts val="0"/>
                        </a:spcAft>
                      </a:pPr>
                      <a:r>
                        <a:rPr lang="en-US" sz="1800" dirty="0"/>
                        <a:t>Expenditure by way of penalty or fine for violation of any law for the time being </a:t>
                      </a:r>
                      <a:r>
                        <a:rPr lang="en-US" sz="1800" dirty="0" smtClean="0"/>
                        <a:t>force.</a:t>
                      </a:r>
                      <a:endParaRPr lang="en-US" sz="1800" dirty="0">
                        <a:latin typeface="+mn-lt"/>
                        <a:ea typeface="Calibri"/>
                        <a:cs typeface="Arial"/>
                      </a:endParaRPr>
                    </a:p>
                  </a:txBody>
                  <a:tcPr marL="13088" marR="13088" marT="13088" marB="13088"/>
                </a:tc>
                <a:tc>
                  <a:txBody>
                    <a:bodyPr/>
                    <a:lstStyle/>
                    <a:p>
                      <a:pPr marL="0" marR="0">
                        <a:lnSpc>
                          <a:spcPct val="100000"/>
                        </a:lnSpc>
                        <a:spcBef>
                          <a:spcPts val="0"/>
                        </a:spcBef>
                        <a:spcAft>
                          <a:spcPts val="0"/>
                        </a:spcAft>
                      </a:pPr>
                      <a:r>
                        <a:rPr lang="en-US" sz="1600" dirty="0"/>
                        <a:t> </a:t>
                      </a:r>
                      <a:endParaRPr lang="en-US" sz="1600" dirty="0">
                        <a:latin typeface="+mn-lt"/>
                        <a:ea typeface="Calibri"/>
                        <a:cs typeface="Arial"/>
                      </a:endParaRPr>
                    </a:p>
                  </a:txBody>
                  <a:tcPr marL="13088" marR="13088" marT="13088" marB="13088"/>
                </a:tc>
                <a:tc>
                  <a:txBody>
                    <a:bodyPr/>
                    <a:lstStyle/>
                    <a:p>
                      <a:pPr marL="0" marR="0">
                        <a:lnSpc>
                          <a:spcPct val="100000"/>
                        </a:lnSpc>
                        <a:spcBef>
                          <a:spcPts val="0"/>
                        </a:spcBef>
                        <a:spcAft>
                          <a:spcPts val="0"/>
                        </a:spcAft>
                      </a:pPr>
                      <a:r>
                        <a:rPr lang="en-US" sz="1600" dirty="0"/>
                        <a:t> </a:t>
                      </a:r>
                      <a:endParaRPr lang="en-US" sz="1600" dirty="0">
                        <a:latin typeface="+mn-lt"/>
                        <a:ea typeface="Calibri"/>
                        <a:cs typeface="Arial"/>
                      </a:endParaRPr>
                    </a:p>
                  </a:txBody>
                  <a:tcPr marL="13088" marR="13088" marT="13088" marB="13088"/>
                </a:tc>
                <a:tc>
                  <a:txBody>
                    <a:bodyPr/>
                    <a:lstStyle/>
                    <a:p>
                      <a:pPr marL="0" marR="0">
                        <a:lnSpc>
                          <a:spcPct val="100000"/>
                        </a:lnSpc>
                        <a:spcBef>
                          <a:spcPts val="0"/>
                        </a:spcBef>
                        <a:spcAft>
                          <a:spcPts val="0"/>
                        </a:spcAft>
                      </a:pPr>
                      <a:r>
                        <a:rPr lang="en-US" sz="1600" dirty="0"/>
                        <a:t> </a:t>
                      </a:r>
                      <a:endParaRPr lang="en-US" sz="1600" dirty="0">
                        <a:latin typeface="+mn-lt"/>
                        <a:ea typeface="Calibri"/>
                        <a:cs typeface="Arial"/>
                      </a:endParaRPr>
                    </a:p>
                  </a:txBody>
                  <a:tcPr marL="13088" marR="13088" marT="13088" marB="13088"/>
                </a:tc>
              </a:tr>
              <a:tr h="287408">
                <a:tc vMerge="1">
                  <a:txBody>
                    <a:bodyPr/>
                    <a:lstStyle/>
                    <a:p>
                      <a:endParaRPr lang="en-US"/>
                    </a:p>
                  </a:txBody>
                  <a:tcPr/>
                </a:tc>
                <a:tc>
                  <a:txBody>
                    <a:bodyPr/>
                    <a:lstStyle/>
                    <a:p>
                      <a:pPr marL="0" marR="0">
                        <a:lnSpc>
                          <a:spcPct val="100000"/>
                        </a:lnSpc>
                        <a:spcBef>
                          <a:spcPts val="0"/>
                        </a:spcBef>
                        <a:spcAft>
                          <a:spcPts val="0"/>
                        </a:spcAft>
                      </a:pPr>
                      <a:endParaRPr lang="en-US" sz="1600" dirty="0">
                        <a:latin typeface="+mn-lt"/>
                        <a:ea typeface="Calibri"/>
                        <a:cs typeface="Arial"/>
                      </a:endParaRPr>
                    </a:p>
                  </a:txBody>
                  <a:tcPr marL="13088" marR="13088" marT="13088" marB="13088"/>
                </a:tc>
                <a:tc>
                  <a:txBody>
                    <a:bodyPr/>
                    <a:lstStyle/>
                    <a:p>
                      <a:pPr marL="0" marR="0">
                        <a:lnSpc>
                          <a:spcPct val="100000"/>
                        </a:lnSpc>
                        <a:spcBef>
                          <a:spcPts val="0"/>
                        </a:spcBef>
                        <a:spcAft>
                          <a:spcPts val="0"/>
                        </a:spcAft>
                      </a:pPr>
                      <a:endParaRPr lang="en-US" sz="1600" dirty="0">
                        <a:latin typeface="+mn-lt"/>
                        <a:ea typeface="Calibri"/>
                        <a:cs typeface="Arial"/>
                      </a:endParaRPr>
                    </a:p>
                  </a:txBody>
                  <a:tcPr marL="13088" marR="13088" marT="13088" marB="13088"/>
                </a:tc>
                <a:tc>
                  <a:txBody>
                    <a:bodyPr/>
                    <a:lstStyle/>
                    <a:p>
                      <a:pPr marL="0" marR="0">
                        <a:lnSpc>
                          <a:spcPct val="100000"/>
                        </a:lnSpc>
                        <a:spcBef>
                          <a:spcPts val="0"/>
                        </a:spcBef>
                        <a:spcAft>
                          <a:spcPts val="0"/>
                        </a:spcAft>
                      </a:pPr>
                      <a:endParaRPr lang="en-US" sz="1600" dirty="0">
                        <a:latin typeface="+mn-lt"/>
                        <a:ea typeface="Calibri"/>
                        <a:cs typeface="Arial"/>
                      </a:endParaRPr>
                    </a:p>
                  </a:txBody>
                  <a:tcPr marL="13088" marR="13088" marT="13088" marB="13088"/>
                </a:tc>
              </a:tr>
              <a:tr h="287408">
                <a:tc rowSpan="2">
                  <a:txBody>
                    <a:bodyPr/>
                    <a:lstStyle/>
                    <a:p>
                      <a:pPr marL="0" marR="0">
                        <a:lnSpc>
                          <a:spcPct val="100000"/>
                        </a:lnSpc>
                        <a:spcBef>
                          <a:spcPts val="0"/>
                        </a:spcBef>
                        <a:spcAft>
                          <a:spcPts val="0"/>
                        </a:spcAft>
                      </a:pPr>
                      <a:r>
                        <a:rPr lang="en-US" sz="1800" dirty="0" smtClean="0"/>
                        <a:t>Expenditure by way of any other penalty or fine </a:t>
                      </a:r>
                      <a:r>
                        <a:rPr lang="en-US" sz="1800" b="1" u="sng" dirty="0" smtClean="0"/>
                        <a:t>not covered above</a:t>
                      </a:r>
                      <a:endParaRPr lang="en-US" sz="1800" b="1" u="sng" dirty="0">
                        <a:latin typeface="+mn-lt"/>
                        <a:ea typeface="Calibri"/>
                        <a:cs typeface="Arial"/>
                      </a:endParaRPr>
                    </a:p>
                  </a:txBody>
                  <a:tcPr marL="13088" marR="13088" marT="13088" marB="13088"/>
                </a:tc>
                <a:tc>
                  <a:txBody>
                    <a:bodyPr/>
                    <a:lstStyle/>
                    <a:p>
                      <a:pPr marL="0" marR="0">
                        <a:lnSpc>
                          <a:spcPct val="100000"/>
                        </a:lnSpc>
                        <a:spcBef>
                          <a:spcPts val="0"/>
                        </a:spcBef>
                        <a:spcAft>
                          <a:spcPts val="0"/>
                        </a:spcAft>
                      </a:pPr>
                      <a:r>
                        <a:rPr lang="en-US" sz="1600" dirty="0"/>
                        <a:t> </a:t>
                      </a:r>
                      <a:endParaRPr lang="en-US" sz="1600" dirty="0">
                        <a:latin typeface="+mn-lt"/>
                        <a:ea typeface="Calibri"/>
                        <a:cs typeface="Arial"/>
                      </a:endParaRPr>
                    </a:p>
                  </a:txBody>
                  <a:tcPr marL="13088" marR="13088" marT="13088" marB="13088"/>
                </a:tc>
                <a:tc>
                  <a:txBody>
                    <a:bodyPr/>
                    <a:lstStyle/>
                    <a:p>
                      <a:pPr marL="0" marR="0">
                        <a:lnSpc>
                          <a:spcPct val="100000"/>
                        </a:lnSpc>
                        <a:spcBef>
                          <a:spcPts val="0"/>
                        </a:spcBef>
                        <a:spcAft>
                          <a:spcPts val="0"/>
                        </a:spcAft>
                      </a:pPr>
                      <a:r>
                        <a:rPr lang="en-US" sz="1600" dirty="0"/>
                        <a:t> </a:t>
                      </a:r>
                      <a:endParaRPr lang="en-US" sz="1600" dirty="0">
                        <a:latin typeface="+mn-lt"/>
                        <a:ea typeface="Calibri"/>
                        <a:cs typeface="Arial"/>
                      </a:endParaRPr>
                    </a:p>
                  </a:txBody>
                  <a:tcPr marL="13088" marR="13088" marT="13088" marB="13088"/>
                </a:tc>
                <a:tc>
                  <a:txBody>
                    <a:bodyPr/>
                    <a:lstStyle/>
                    <a:p>
                      <a:pPr marL="0" marR="0">
                        <a:lnSpc>
                          <a:spcPct val="100000"/>
                        </a:lnSpc>
                        <a:spcBef>
                          <a:spcPts val="0"/>
                        </a:spcBef>
                        <a:spcAft>
                          <a:spcPts val="0"/>
                        </a:spcAft>
                      </a:pPr>
                      <a:r>
                        <a:rPr lang="en-US" sz="1600" dirty="0"/>
                        <a:t> </a:t>
                      </a:r>
                      <a:endParaRPr lang="en-US" sz="1600" dirty="0">
                        <a:latin typeface="+mn-lt"/>
                        <a:ea typeface="Calibri"/>
                        <a:cs typeface="Arial"/>
                      </a:endParaRPr>
                    </a:p>
                  </a:txBody>
                  <a:tcPr marL="13088" marR="13088" marT="13088" marB="13088"/>
                </a:tc>
              </a:tr>
              <a:tr h="287408">
                <a:tc vMerge="1">
                  <a:txBody>
                    <a:bodyPr/>
                    <a:lstStyle/>
                    <a:p>
                      <a:endParaRPr lang="en-US"/>
                    </a:p>
                  </a:txBody>
                  <a:tcPr/>
                </a:tc>
                <a:tc>
                  <a:txBody>
                    <a:bodyPr/>
                    <a:lstStyle/>
                    <a:p>
                      <a:pPr marL="0" marR="0">
                        <a:lnSpc>
                          <a:spcPct val="100000"/>
                        </a:lnSpc>
                        <a:spcBef>
                          <a:spcPts val="0"/>
                        </a:spcBef>
                        <a:spcAft>
                          <a:spcPts val="0"/>
                        </a:spcAft>
                      </a:pPr>
                      <a:endParaRPr lang="en-US" sz="1600" dirty="0">
                        <a:latin typeface="+mn-lt"/>
                        <a:ea typeface="Calibri"/>
                        <a:cs typeface="Arial"/>
                      </a:endParaRPr>
                    </a:p>
                  </a:txBody>
                  <a:tcPr marL="13088" marR="13088" marT="13088" marB="13088"/>
                </a:tc>
                <a:tc>
                  <a:txBody>
                    <a:bodyPr/>
                    <a:lstStyle/>
                    <a:p>
                      <a:pPr marL="0" marR="0">
                        <a:lnSpc>
                          <a:spcPct val="100000"/>
                        </a:lnSpc>
                        <a:spcBef>
                          <a:spcPts val="0"/>
                        </a:spcBef>
                        <a:spcAft>
                          <a:spcPts val="0"/>
                        </a:spcAft>
                      </a:pPr>
                      <a:endParaRPr lang="en-US" sz="1600" dirty="0">
                        <a:latin typeface="+mn-lt"/>
                        <a:ea typeface="Calibri"/>
                        <a:cs typeface="Arial"/>
                      </a:endParaRPr>
                    </a:p>
                  </a:txBody>
                  <a:tcPr marL="13088" marR="13088" marT="13088" marB="13088"/>
                </a:tc>
                <a:tc>
                  <a:txBody>
                    <a:bodyPr/>
                    <a:lstStyle/>
                    <a:p>
                      <a:pPr marL="0" marR="0">
                        <a:lnSpc>
                          <a:spcPct val="100000"/>
                        </a:lnSpc>
                        <a:spcBef>
                          <a:spcPts val="0"/>
                        </a:spcBef>
                        <a:spcAft>
                          <a:spcPts val="0"/>
                        </a:spcAft>
                      </a:pPr>
                      <a:endParaRPr lang="en-US" sz="1600" dirty="0">
                        <a:latin typeface="+mn-lt"/>
                        <a:ea typeface="Calibri"/>
                        <a:cs typeface="Arial"/>
                      </a:endParaRPr>
                    </a:p>
                  </a:txBody>
                  <a:tcPr marL="13088" marR="13088" marT="13088" marB="13088"/>
                </a:tc>
              </a:tr>
              <a:tr h="287408">
                <a:tc rowSpan="2">
                  <a:txBody>
                    <a:bodyPr/>
                    <a:lstStyle/>
                    <a:p>
                      <a:pPr marL="0" marR="0">
                        <a:lnSpc>
                          <a:spcPct val="100000"/>
                        </a:lnSpc>
                        <a:spcBef>
                          <a:spcPts val="0"/>
                        </a:spcBef>
                        <a:spcAft>
                          <a:spcPts val="0"/>
                        </a:spcAft>
                      </a:pPr>
                      <a:r>
                        <a:rPr lang="en-US" sz="1800" dirty="0"/>
                        <a:t>Expenditure incurred for any purpose which is an offence or which is prohibited by law</a:t>
                      </a:r>
                      <a:endParaRPr lang="en-US" sz="1800" dirty="0">
                        <a:latin typeface="+mn-lt"/>
                        <a:ea typeface="Calibri"/>
                        <a:cs typeface="Arial"/>
                      </a:endParaRPr>
                    </a:p>
                  </a:txBody>
                  <a:tcPr marL="13088" marR="13088" marT="13088" marB="13088"/>
                </a:tc>
                <a:tc>
                  <a:txBody>
                    <a:bodyPr/>
                    <a:lstStyle/>
                    <a:p>
                      <a:pPr marL="0" marR="0">
                        <a:lnSpc>
                          <a:spcPct val="100000"/>
                        </a:lnSpc>
                        <a:spcBef>
                          <a:spcPts val="0"/>
                        </a:spcBef>
                        <a:spcAft>
                          <a:spcPts val="0"/>
                        </a:spcAft>
                      </a:pPr>
                      <a:r>
                        <a:rPr lang="en-US" sz="1600" dirty="0"/>
                        <a:t> </a:t>
                      </a:r>
                      <a:endParaRPr lang="en-US" sz="1600" dirty="0">
                        <a:latin typeface="+mn-lt"/>
                        <a:ea typeface="Calibri"/>
                        <a:cs typeface="Arial"/>
                      </a:endParaRPr>
                    </a:p>
                  </a:txBody>
                  <a:tcPr marL="13088" marR="13088" marT="13088" marB="13088"/>
                </a:tc>
                <a:tc>
                  <a:txBody>
                    <a:bodyPr/>
                    <a:lstStyle/>
                    <a:p>
                      <a:pPr marL="0" marR="0">
                        <a:lnSpc>
                          <a:spcPct val="100000"/>
                        </a:lnSpc>
                        <a:spcBef>
                          <a:spcPts val="0"/>
                        </a:spcBef>
                        <a:spcAft>
                          <a:spcPts val="0"/>
                        </a:spcAft>
                      </a:pPr>
                      <a:r>
                        <a:rPr lang="en-US" sz="1600" dirty="0"/>
                        <a:t> </a:t>
                      </a:r>
                      <a:endParaRPr lang="en-US" sz="1600" dirty="0">
                        <a:latin typeface="+mn-lt"/>
                        <a:ea typeface="Calibri"/>
                        <a:cs typeface="Arial"/>
                      </a:endParaRPr>
                    </a:p>
                  </a:txBody>
                  <a:tcPr marL="13088" marR="13088" marT="13088" marB="13088"/>
                </a:tc>
                <a:tc>
                  <a:txBody>
                    <a:bodyPr/>
                    <a:lstStyle/>
                    <a:p>
                      <a:pPr marL="0" marR="0">
                        <a:lnSpc>
                          <a:spcPct val="100000"/>
                        </a:lnSpc>
                        <a:spcBef>
                          <a:spcPts val="0"/>
                        </a:spcBef>
                        <a:spcAft>
                          <a:spcPts val="0"/>
                        </a:spcAft>
                      </a:pPr>
                      <a:r>
                        <a:rPr lang="en-US" sz="1600" dirty="0"/>
                        <a:t> </a:t>
                      </a:r>
                      <a:endParaRPr lang="en-US" sz="1600" dirty="0">
                        <a:latin typeface="+mn-lt"/>
                        <a:ea typeface="Calibri"/>
                        <a:cs typeface="Arial"/>
                      </a:endParaRPr>
                    </a:p>
                  </a:txBody>
                  <a:tcPr marL="13088" marR="13088" marT="13088" marB="13088"/>
                </a:tc>
              </a:tr>
              <a:tr h="287408">
                <a:tc vMerge="1">
                  <a:txBody>
                    <a:bodyPr/>
                    <a:lstStyle/>
                    <a:p>
                      <a:endParaRPr lang="en-US"/>
                    </a:p>
                  </a:txBody>
                  <a:tcPr/>
                </a:tc>
                <a:tc>
                  <a:txBody>
                    <a:bodyPr/>
                    <a:lstStyle/>
                    <a:p>
                      <a:pPr marL="0" marR="0">
                        <a:lnSpc>
                          <a:spcPct val="100000"/>
                        </a:lnSpc>
                        <a:spcBef>
                          <a:spcPts val="0"/>
                        </a:spcBef>
                        <a:spcAft>
                          <a:spcPts val="0"/>
                        </a:spcAft>
                      </a:pPr>
                      <a:endParaRPr lang="en-US" sz="1600" dirty="0">
                        <a:latin typeface="+mn-lt"/>
                        <a:ea typeface="Calibri"/>
                        <a:cs typeface="Arial"/>
                      </a:endParaRPr>
                    </a:p>
                  </a:txBody>
                  <a:tcPr marL="13088" marR="13088" marT="13088" marB="13088"/>
                </a:tc>
                <a:tc>
                  <a:txBody>
                    <a:bodyPr/>
                    <a:lstStyle/>
                    <a:p>
                      <a:pPr marL="0" marR="0">
                        <a:lnSpc>
                          <a:spcPct val="100000"/>
                        </a:lnSpc>
                        <a:spcBef>
                          <a:spcPts val="0"/>
                        </a:spcBef>
                        <a:spcAft>
                          <a:spcPts val="0"/>
                        </a:spcAft>
                      </a:pPr>
                      <a:endParaRPr lang="en-US" sz="1600" dirty="0">
                        <a:latin typeface="+mn-lt"/>
                        <a:ea typeface="Calibri"/>
                        <a:cs typeface="Arial"/>
                      </a:endParaRPr>
                    </a:p>
                  </a:txBody>
                  <a:tcPr marL="13088" marR="13088" marT="13088" marB="13088"/>
                </a:tc>
                <a:tc>
                  <a:txBody>
                    <a:bodyPr/>
                    <a:lstStyle/>
                    <a:p>
                      <a:pPr marL="0" marR="0">
                        <a:lnSpc>
                          <a:spcPct val="100000"/>
                        </a:lnSpc>
                        <a:spcBef>
                          <a:spcPts val="0"/>
                        </a:spcBef>
                        <a:spcAft>
                          <a:spcPts val="0"/>
                        </a:spcAft>
                      </a:pPr>
                      <a:endParaRPr lang="en-US" sz="1600" dirty="0">
                        <a:latin typeface="+mn-lt"/>
                        <a:ea typeface="Calibri"/>
                        <a:cs typeface="Arial"/>
                      </a:endParaRPr>
                    </a:p>
                  </a:txBody>
                  <a:tcPr marL="13088" marR="13088" marT="13088" marB="13088"/>
                </a:tc>
              </a:tr>
            </a:tbl>
          </a:graphicData>
        </a:graphic>
      </p:graphicFrame>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Capture.JPG"/>
          <p:cNvPicPr>
            <a:picLocks noChangeAspect="1"/>
          </p:cNvPicPr>
          <p:nvPr/>
        </p:nvPicPr>
        <p:blipFill>
          <a:blip r:embed="rId2" cstate="print"/>
          <a:srcRect r="7692"/>
          <a:stretch>
            <a:fillRect/>
          </a:stretch>
        </p:blipFill>
        <p:spPr>
          <a:xfrm>
            <a:off x="228600" y="1905000"/>
            <a:ext cx="8686800" cy="4648200"/>
          </a:xfrm>
          <a:prstGeom prst="rect">
            <a:avLst/>
          </a:prstGeom>
        </p:spPr>
      </p:pic>
      <p:sp>
        <p:nvSpPr>
          <p:cNvPr id="8" name="Title 6"/>
          <p:cNvSpPr>
            <a:spLocks noGrp="1"/>
          </p:cNvSpPr>
          <p:nvPr>
            <p:ph type="title"/>
          </p:nvPr>
        </p:nvSpPr>
        <p:spPr>
          <a:xfrm>
            <a:off x="304800" y="76200"/>
            <a:ext cx="7315200" cy="990600"/>
          </a:xfrm>
        </p:spPr>
        <p:txBody>
          <a:bodyPr>
            <a:noAutofit/>
          </a:bodyPr>
          <a:lstStyle/>
          <a:p>
            <a:pPr algn="just"/>
            <a:r>
              <a:rPr lang="en-US" sz="3600" dirty="0" smtClean="0"/>
              <a:t>Issues on New Clause no. 21</a:t>
            </a:r>
            <a:r>
              <a:rPr lang="en-US" sz="1800" dirty="0" smtClean="0"/>
              <a:t>        						</a:t>
            </a:r>
            <a:r>
              <a:rPr lang="en-US" sz="1800" i="1" dirty="0" smtClean="0">
                <a:solidFill>
                  <a:srgbClr val="FF0000"/>
                </a:solidFill>
              </a:rPr>
              <a:t>[Old Clause No. 17]</a:t>
            </a:r>
            <a:endParaRPr lang="en-US" sz="1800" i="1" dirty="0">
              <a:solidFill>
                <a:srgbClr val="FF0000"/>
              </a:solidFill>
            </a:endParaRPr>
          </a:p>
        </p:txBody>
      </p:sp>
      <p:sp>
        <p:nvSpPr>
          <p:cNvPr id="9" name="Title 6"/>
          <p:cNvSpPr txBox="1">
            <a:spLocks/>
          </p:cNvSpPr>
          <p:nvPr/>
        </p:nvSpPr>
        <p:spPr>
          <a:xfrm>
            <a:off x="7543800" y="0"/>
            <a:ext cx="1524000" cy="533400"/>
          </a:xfrm>
          <a:prstGeom prst="rect">
            <a:avLst/>
          </a:prstGeom>
        </p:spPr>
        <p:txBody>
          <a:bodyPr vert="horz" anchor="ct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smtClean="0">
                <a:ln>
                  <a:noFill/>
                </a:ln>
                <a:solidFill>
                  <a:schemeClr val="tx2"/>
                </a:solidFill>
                <a:effectLst/>
                <a:uLnTx/>
                <a:uFillTx/>
                <a:latin typeface="+mj-lt"/>
                <a:ea typeface="+mj-ea"/>
                <a:cs typeface="+mj-cs"/>
              </a:rPr>
              <a:t>Contd</a:t>
            </a:r>
            <a:r>
              <a:rPr kumimoji="0" lang="en-US" sz="3600" b="1" i="0" u="none" strike="noStrike" kern="1200" cap="none" spc="0" normalizeH="0" baseline="0" noProof="0" dirty="0" smtClean="0">
                <a:ln>
                  <a:noFill/>
                </a:ln>
                <a:solidFill>
                  <a:schemeClr val="tx2"/>
                </a:solidFill>
                <a:effectLst/>
                <a:uLnTx/>
                <a:uFillTx/>
                <a:latin typeface="+mj-lt"/>
                <a:ea typeface="+mj-ea"/>
                <a:cs typeface="+mj-cs"/>
              </a:rPr>
              <a:t>….</a:t>
            </a:r>
            <a:endParaRPr kumimoji="0" lang="en-US" sz="2000" b="1" i="1" u="none" strike="noStrike" kern="1200" cap="none" spc="0" normalizeH="0" baseline="0" noProof="0" dirty="0">
              <a:ln>
                <a:noFill/>
              </a:ln>
              <a:solidFill>
                <a:srgbClr val="FF0000"/>
              </a:solidFill>
              <a:effectLst/>
              <a:uLnTx/>
              <a:uFillTx/>
              <a:latin typeface="+mj-lt"/>
              <a:ea typeface="+mj-ea"/>
              <a:cs typeface="+mj-cs"/>
            </a:endParaRPr>
          </a:p>
        </p:txBody>
      </p:sp>
      <p:sp>
        <p:nvSpPr>
          <p:cNvPr id="10" name="Rectangle 9"/>
          <p:cNvSpPr/>
          <p:nvPr/>
        </p:nvSpPr>
        <p:spPr>
          <a:xfrm>
            <a:off x="152400" y="1066800"/>
            <a:ext cx="8686800" cy="830997"/>
          </a:xfrm>
          <a:prstGeom prst="rect">
            <a:avLst/>
          </a:prstGeom>
        </p:spPr>
        <p:txBody>
          <a:bodyPr wrap="square">
            <a:spAutoFit/>
          </a:bodyPr>
          <a:lstStyle/>
          <a:p>
            <a:pPr algn="just">
              <a:spcBef>
                <a:spcPts val="1800"/>
              </a:spcBef>
            </a:pPr>
            <a:r>
              <a:rPr lang="en-US" sz="2400" b="1" dirty="0" smtClean="0">
                <a:solidFill>
                  <a:schemeClr val="accent2"/>
                </a:solidFill>
                <a:latin typeface="Calibri" pitchFamily="34" charset="0"/>
                <a:cs typeface="Times New Roman" pitchFamily="18" charset="0"/>
              </a:rPr>
              <a:t>The amendments as specified in new Clause no. 21(a) have not been incorporated in the revised e-utility.……</a:t>
            </a:r>
          </a:p>
        </p:txBody>
      </p:sp>
      <p:sp>
        <p:nvSpPr>
          <p:cNvPr id="11" name="Oval 10"/>
          <p:cNvSpPr/>
          <p:nvPr/>
        </p:nvSpPr>
        <p:spPr>
          <a:xfrm>
            <a:off x="228600" y="4953000"/>
            <a:ext cx="5562600" cy="76200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6"/>
          <p:cNvSpPr>
            <a:spLocks noGrp="1"/>
          </p:cNvSpPr>
          <p:nvPr>
            <p:ph type="title"/>
          </p:nvPr>
        </p:nvSpPr>
        <p:spPr>
          <a:xfrm>
            <a:off x="304800" y="76200"/>
            <a:ext cx="7315200" cy="990600"/>
          </a:xfrm>
        </p:spPr>
        <p:txBody>
          <a:bodyPr>
            <a:noAutofit/>
          </a:bodyPr>
          <a:lstStyle/>
          <a:p>
            <a:pPr algn="just"/>
            <a:r>
              <a:rPr lang="en-US" sz="3600" dirty="0" smtClean="0"/>
              <a:t>Issues on New Clause no. 21</a:t>
            </a:r>
            <a:r>
              <a:rPr lang="en-US" sz="1800" dirty="0" smtClean="0"/>
              <a:t>        						</a:t>
            </a:r>
            <a:r>
              <a:rPr lang="en-US" sz="1800" i="1" dirty="0" smtClean="0">
                <a:solidFill>
                  <a:srgbClr val="FF0000"/>
                </a:solidFill>
              </a:rPr>
              <a:t>[Old Clause No. 17]</a:t>
            </a:r>
            <a:endParaRPr lang="en-US" sz="1800" i="1" dirty="0">
              <a:solidFill>
                <a:srgbClr val="FF0000"/>
              </a:solidFill>
            </a:endParaRPr>
          </a:p>
        </p:txBody>
      </p:sp>
      <p:sp>
        <p:nvSpPr>
          <p:cNvPr id="9" name="Title 6"/>
          <p:cNvSpPr txBox="1">
            <a:spLocks/>
          </p:cNvSpPr>
          <p:nvPr/>
        </p:nvSpPr>
        <p:spPr>
          <a:xfrm>
            <a:off x="7543800" y="0"/>
            <a:ext cx="1524000" cy="533400"/>
          </a:xfrm>
          <a:prstGeom prst="rect">
            <a:avLst/>
          </a:prstGeom>
        </p:spPr>
        <p:txBody>
          <a:bodyPr vert="horz" anchor="ct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smtClean="0">
                <a:ln>
                  <a:noFill/>
                </a:ln>
                <a:solidFill>
                  <a:schemeClr val="tx2"/>
                </a:solidFill>
                <a:effectLst/>
                <a:uLnTx/>
                <a:uFillTx/>
                <a:latin typeface="+mj-lt"/>
                <a:ea typeface="+mj-ea"/>
                <a:cs typeface="+mj-cs"/>
              </a:rPr>
              <a:t>Contd</a:t>
            </a:r>
            <a:r>
              <a:rPr kumimoji="0" lang="en-US" sz="3600" b="1" i="0" u="none" strike="noStrike" kern="1200" cap="none" spc="0" normalizeH="0" baseline="0" noProof="0" dirty="0" smtClean="0">
                <a:ln>
                  <a:noFill/>
                </a:ln>
                <a:solidFill>
                  <a:schemeClr val="tx2"/>
                </a:solidFill>
                <a:effectLst/>
                <a:uLnTx/>
                <a:uFillTx/>
                <a:latin typeface="+mj-lt"/>
                <a:ea typeface="+mj-ea"/>
                <a:cs typeface="+mj-cs"/>
              </a:rPr>
              <a:t>….</a:t>
            </a:r>
            <a:endParaRPr kumimoji="0" lang="en-US" sz="2000" b="1" i="1" u="none" strike="noStrike" kern="1200" cap="none" spc="0" normalizeH="0" baseline="0" noProof="0" dirty="0">
              <a:ln>
                <a:noFill/>
              </a:ln>
              <a:solidFill>
                <a:srgbClr val="FF0000"/>
              </a:solidFill>
              <a:effectLst/>
              <a:uLnTx/>
              <a:uFillTx/>
              <a:latin typeface="+mj-lt"/>
              <a:ea typeface="+mj-ea"/>
              <a:cs typeface="+mj-cs"/>
            </a:endParaRPr>
          </a:p>
        </p:txBody>
      </p:sp>
      <p:pic>
        <p:nvPicPr>
          <p:cNvPr id="83970" name="Picture 2" descr="C:\Users\apoorva\Desktop\Capture.JPG"/>
          <p:cNvPicPr>
            <a:picLocks noChangeAspect="1" noChangeArrowheads="1"/>
          </p:cNvPicPr>
          <p:nvPr/>
        </p:nvPicPr>
        <p:blipFill>
          <a:blip r:embed="rId2" cstate="print"/>
          <a:srcRect/>
          <a:stretch>
            <a:fillRect/>
          </a:stretch>
        </p:blipFill>
        <p:spPr bwMode="auto">
          <a:xfrm>
            <a:off x="228600" y="1676400"/>
            <a:ext cx="8550275" cy="5045075"/>
          </a:xfrm>
          <a:prstGeom prst="rect">
            <a:avLst/>
          </a:prstGeom>
          <a:noFill/>
        </p:spPr>
      </p:pic>
      <p:sp>
        <p:nvSpPr>
          <p:cNvPr id="12" name="Oval 11"/>
          <p:cNvSpPr/>
          <p:nvPr/>
        </p:nvSpPr>
        <p:spPr>
          <a:xfrm>
            <a:off x="152400" y="1600200"/>
            <a:ext cx="3581400" cy="53340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6"/>
          <p:cNvSpPr>
            <a:spLocks noGrp="1"/>
          </p:cNvSpPr>
          <p:nvPr>
            <p:ph type="title"/>
          </p:nvPr>
        </p:nvSpPr>
        <p:spPr>
          <a:xfrm>
            <a:off x="304800" y="76200"/>
            <a:ext cx="7315200" cy="990600"/>
          </a:xfrm>
        </p:spPr>
        <p:txBody>
          <a:bodyPr>
            <a:noAutofit/>
          </a:bodyPr>
          <a:lstStyle/>
          <a:p>
            <a:pPr algn="just"/>
            <a:r>
              <a:rPr lang="en-US" sz="3600" dirty="0" smtClean="0"/>
              <a:t>Issues on New Clause no. 21</a:t>
            </a:r>
            <a:r>
              <a:rPr lang="en-US" sz="1800" dirty="0" smtClean="0"/>
              <a:t>        						</a:t>
            </a:r>
            <a:r>
              <a:rPr lang="en-US" sz="1800" i="1" dirty="0" smtClean="0">
                <a:solidFill>
                  <a:srgbClr val="FF0000"/>
                </a:solidFill>
              </a:rPr>
              <a:t>[Old Clause No. 17]</a:t>
            </a:r>
            <a:endParaRPr lang="en-US" sz="1800" i="1" dirty="0">
              <a:solidFill>
                <a:srgbClr val="FF0000"/>
              </a:solidFill>
            </a:endParaRPr>
          </a:p>
        </p:txBody>
      </p:sp>
      <p:sp>
        <p:nvSpPr>
          <p:cNvPr id="9" name="Title 6"/>
          <p:cNvSpPr txBox="1">
            <a:spLocks/>
          </p:cNvSpPr>
          <p:nvPr/>
        </p:nvSpPr>
        <p:spPr>
          <a:xfrm>
            <a:off x="7543800" y="0"/>
            <a:ext cx="1524000" cy="533400"/>
          </a:xfrm>
          <a:prstGeom prst="rect">
            <a:avLst/>
          </a:prstGeom>
        </p:spPr>
        <p:txBody>
          <a:bodyPr vert="horz" anchor="ct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smtClean="0">
                <a:ln>
                  <a:noFill/>
                </a:ln>
                <a:solidFill>
                  <a:schemeClr val="tx2"/>
                </a:solidFill>
                <a:effectLst/>
                <a:uLnTx/>
                <a:uFillTx/>
                <a:latin typeface="+mj-lt"/>
                <a:ea typeface="+mj-ea"/>
                <a:cs typeface="+mj-cs"/>
              </a:rPr>
              <a:t>Contd</a:t>
            </a:r>
            <a:r>
              <a:rPr kumimoji="0" lang="en-US" sz="3600" b="1" i="0" u="none" strike="noStrike" kern="1200" cap="none" spc="0" normalizeH="0" baseline="0" noProof="0" dirty="0" smtClean="0">
                <a:ln>
                  <a:noFill/>
                </a:ln>
                <a:solidFill>
                  <a:schemeClr val="tx2"/>
                </a:solidFill>
                <a:effectLst/>
                <a:uLnTx/>
                <a:uFillTx/>
                <a:latin typeface="+mj-lt"/>
                <a:ea typeface="+mj-ea"/>
                <a:cs typeface="+mj-cs"/>
              </a:rPr>
              <a:t>….</a:t>
            </a:r>
            <a:endParaRPr kumimoji="0" lang="en-US" sz="2000" b="1" i="1" u="none" strike="noStrike" kern="1200" cap="none" spc="0" normalizeH="0" baseline="0" noProof="0" dirty="0">
              <a:ln>
                <a:noFill/>
              </a:ln>
              <a:solidFill>
                <a:srgbClr val="FF0000"/>
              </a:solidFill>
              <a:effectLst/>
              <a:uLnTx/>
              <a:uFillTx/>
              <a:latin typeface="+mj-lt"/>
              <a:ea typeface="+mj-ea"/>
              <a:cs typeface="+mj-cs"/>
            </a:endParaRPr>
          </a:p>
        </p:txBody>
      </p:sp>
      <p:pic>
        <p:nvPicPr>
          <p:cNvPr id="7" name="Picture 2" descr="C:\Users\apoorva\Desktop\12.JPG"/>
          <p:cNvPicPr>
            <a:picLocks noChangeAspect="1" noChangeArrowheads="1"/>
          </p:cNvPicPr>
          <p:nvPr/>
        </p:nvPicPr>
        <p:blipFill>
          <a:blip r:embed="rId2" cstate="print"/>
          <a:srcRect/>
          <a:stretch>
            <a:fillRect/>
          </a:stretch>
        </p:blipFill>
        <p:spPr bwMode="auto">
          <a:xfrm>
            <a:off x="327025" y="1828800"/>
            <a:ext cx="8488363" cy="4419600"/>
          </a:xfrm>
          <a:prstGeom prst="rect">
            <a:avLst/>
          </a:prstGeom>
          <a:noFill/>
        </p:spPr>
      </p:pic>
      <p:sp>
        <p:nvSpPr>
          <p:cNvPr id="11" name="Oval 10"/>
          <p:cNvSpPr/>
          <p:nvPr/>
        </p:nvSpPr>
        <p:spPr>
          <a:xfrm>
            <a:off x="152400" y="1828800"/>
            <a:ext cx="3581400" cy="53340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Arrow Connector 13"/>
          <p:cNvCxnSpPr>
            <a:stCxn id="11" idx="6"/>
            <a:endCxn id="15" idx="1"/>
          </p:cNvCxnSpPr>
          <p:nvPr/>
        </p:nvCxnSpPr>
        <p:spPr>
          <a:xfrm flipV="1">
            <a:off x="3733800" y="2057400"/>
            <a:ext cx="1371600" cy="381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5105400" y="1828800"/>
            <a:ext cx="3733800" cy="45720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00" dirty="0" smtClean="0">
                <a:solidFill>
                  <a:schemeClr val="tx1"/>
                </a:solidFill>
              </a:rPr>
              <a:t>Amendment incorporated</a:t>
            </a:r>
            <a:endParaRPr lang="en-US" sz="2500" dirty="0">
              <a:solidFill>
                <a:schemeClr val="tx1"/>
              </a:solidFill>
            </a:endParaRPr>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6"/>
          <p:cNvSpPr>
            <a:spLocks noGrp="1"/>
          </p:cNvSpPr>
          <p:nvPr>
            <p:ph type="title"/>
          </p:nvPr>
        </p:nvSpPr>
        <p:spPr>
          <a:xfrm>
            <a:off x="0" y="152400"/>
            <a:ext cx="7315200" cy="990600"/>
          </a:xfrm>
        </p:spPr>
        <p:txBody>
          <a:bodyPr>
            <a:noAutofit/>
          </a:bodyPr>
          <a:lstStyle/>
          <a:p>
            <a:pPr algn="just"/>
            <a:r>
              <a:rPr lang="en-US" sz="3600" dirty="0" smtClean="0"/>
              <a:t>Issues on New Clause no. 21</a:t>
            </a:r>
            <a:r>
              <a:rPr lang="en-US" sz="1800" dirty="0" smtClean="0"/>
              <a:t>        						</a:t>
            </a:r>
            <a:r>
              <a:rPr lang="en-US" sz="1800" i="1" dirty="0" smtClean="0">
                <a:solidFill>
                  <a:srgbClr val="FF0000"/>
                </a:solidFill>
              </a:rPr>
              <a:t>[Old Clause No. 17]</a:t>
            </a:r>
            <a:endParaRPr lang="en-US" sz="1800" i="1" dirty="0">
              <a:solidFill>
                <a:srgbClr val="FF0000"/>
              </a:solidFill>
            </a:endParaRPr>
          </a:p>
        </p:txBody>
      </p:sp>
      <p:sp>
        <p:nvSpPr>
          <p:cNvPr id="5" name="Rectangle 3"/>
          <p:cNvSpPr>
            <a:spLocks noGrp="1" noChangeArrowheads="1"/>
          </p:cNvSpPr>
          <p:nvPr>
            <p:ph sz="quarter" idx="1"/>
          </p:nvPr>
        </p:nvSpPr>
        <p:spPr>
          <a:xfrm>
            <a:off x="152400" y="1981200"/>
            <a:ext cx="8610600" cy="4724400"/>
          </a:xfrm>
        </p:spPr>
        <p:txBody>
          <a:bodyPr>
            <a:noAutofit/>
          </a:bodyPr>
          <a:lstStyle/>
          <a:p>
            <a:pPr algn="just">
              <a:spcBef>
                <a:spcPts val="1800"/>
              </a:spcBef>
              <a:buFont typeface="Wingdings" pitchFamily="2" charset="2"/>
              <a:buChar char="Ø"/>
            </a:pPr>
            <a:r>
              <a:rPr lang="en-US" sz="2400" dirty="0" smtClean="0">
                <a:latin typeface="Calibri" pitchFamily="34" charset="0"/>
                <a:cs typeface="Times New Roman" pitchFamily="18" charset="0"/>
              </a:rPr>
              <a:t>Earlier the expenses u/s 37(2B) were required to be reported. Whether the tax auditor now needs to report all the expenses incurred on advertisement irrespective of the status of assessee?</a:t>
            </a:r>
          </a:p>
          <a:p>
            <a:pPr algn="just">
              <a:spcBef>
                <a:spcPts val="1800"/>
              </a:spcBef>
              <a:buFont typeface="Wingdings" pitchFamily="2" charset="2"/>
              <a:buChar char="Ø"/>
            </a:pPr>
            <a:endParaRPr lang="en-US" sz="2400" dirty="0" smtClean="0">
              <a:latin typeface="Calibri" pitchFamily="34" charset="0"/>
              <a:cs typeface="Times New Roman" pitchFamily="18" charset="0"/>
            </a:endParaRPr>
          </a:p>
          <a:p>
            <a:pPr algn="just">
              <a:spcBef>
                <a:spcPts val="1800"/>
              </a:spcBef>
              <a:buFont typeface="Wingdings" pitchFamily="2" charset="2"/>
              <a:buChar char="Ø"/>
            </a:pPr>
            <a:endParaRPr lang="en-US" sz="2400" dirty="0" smtClean="0">
              <a:latin typeface="Calibri" pitchFamily="34" charset="0"/>
              <a:cs typeface="Times New Roman" pitchFamily="18" charset="0"/>
            </a:endParaRPr>
          </a:p>
          <a:p>
            <a:pPr algn="just">
              <a:spcBef>
                <a:spcPts val="1800"/>
              </a:spcBef>
              <a:buFont typeface="Wingdings" pitchFamily="2" charset="2"/>
              <a:buChar char="Ø"/>
            </a:pPr>
            <a:endParaRPr lang="en-US" sz="1000" dirty="0" smtClean="0">
              <a:latin typeface="Calibri" pitchFamily="34" charset="0"/>
              <a:cs typeface="Times New Roman" pitchFamily="18" charset="0"/>
            </a:endParaRPr>
          </a:p>
          <a:p>
            <a:pPr algn="just">
              <a:spcBef>
                <a:spcPts val="1800"/>
              </a:spcBef>
              <a:buFont typeface="Wingdings" pitchFamily="2" charset="2"/>
              <a:buChar char="Ø"/>
            </a:pPr>
            <a:r>
              <a:rPr lang="en-US" sz="2400" dirty="0" smtClean="0">
                <a:latin typeface="Calibri" pitchFamily="34" charset="0"/>
                <a:cs typeface="Times New Roman" pitchFamily="18" charset="0"/>
              </a:rPr>
              <a:t>Whether the tax auditor should specify each and every transaction? </a:t>
            </a:r>
            <a:r>
              <a:rPr lang="en-US" sz="2400" i="1" dirty="0" smtClean="0">
                <a:latin typeface="Calibri" pitchFamily="34" charset="0"/>
                <a:cs typeface="Times New Roman" pitchFamily="18" charset="0"/>
              </a:rPr>
              <a:t>The format as specified in the notification includes Serial number, particulars, amount.</a:t>
            </a:r>
          </a:p>
        </p:txBody>
      </p:sp>
      <p:sp>
        <p:nvSpPr>
          <p:cNvPr id="6" name="Slide Number Placeholder 5"/>
          <p:cNvSpPr>
            <a:spLocks noGrp="1"/>
          </p:cNvSpPr>
          <p:nvPr>
            <p:ph type="sldNum" sz="quarter" idx="12"/>
          </p:nvPr>
        </p:nvSpPr>
        <p:spPr/>
        <p:txBody>
          <a:bodyPr>
            <a:normAutofit fontScale="85000" lnSpcReduction="20000"/>
          </a:bodyPr>
          <a:lstStyle/>
          <a:p>
            <a:fld id="{B6F15528-21DE-4FAA-801E-634DDDAF4B2B}" type="slidenum">
              <a:rPr lang="en-US" smtClean="0"/>
              <a:pPr/>
              <a:t>116</a:t>
            </a:fld>
            <a:endParaRPr lang="en-US"/>
          </a:p>
        </p:txBody>
      </p:sp>
      <p:sp>
        <p:nvSpPr>
          <p:cNvPr id="7" name="Title 6"/>
          <p:cNvSpPr txBox="1">
            <a:spLocks/>
          </p:cNvSpPr>
          <p:nvPr/>
        </p:nvSpPr>
        <p:spPr>
          <a:xfrm>
            <a:off x="7543800" y="0"/>
            <a:ext cx="1524000" cy="533400"/>
          </a:xfrm>
          <a:prstGeom prst="rect">
            <a:avLst/>
          </a:prstGeom>
        </p:spPr>
        <p:txBody>
          <a:bodyPr vert="horz" anchor="ct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smtClean="0">
                <a:ln>
                  <a:noFill/>
                </a:ln>
                <a:solidFill>
                  <a:schemeClr val="tx2"/>
                </a:solidFill>
                <a:effectLst/>
                <a:uLnTx/>
                <a:uFillTx/>
                <a:latin typeface="+mj-lt"/>
                <a:ea typeface="+mj-ea"/>
                <a:cs typeface="+mj-cs"/>
              </a:rPr>
              <a:t>Contd</a:t>
            </a:r>
            <a:r>
              <a:rPr kumimoji="0" lang="en-US" sz="3600" b="1" i="0" u="none" strike="noStrike" kern="1200" cap="none" spc="0" normalizeH="0" baseline="0" noProof="0" dirty="0" smtClean="0">
                <a:ln>
                  <a:noFill/>
                </a:ln>
                <a:solidFill>
                  <a:schemeClr val="tx2"/>
                </a:solidFill>
                <a:effectLst/>
                <a:uLnTx/>
                <a:uFillTx/>
                <a:latin typeface="+mj-lt"/>
                <a:ea typeface="+mj-ea"/>
                <a:cs typeface="+mj-cs"/>
              </a:rPr>
              <a:t>….</a:t>
            </a:r>
            <a:endParaRPr kumimoji="0" lang="en-US" sz="2000" b="1" i="1" u="none" strike="noStrike" kern="1200" cap="none" spc="0" normalizeH="0" baseline="0" noProof="0" dirty="0">
              <a:ln>
                <a:noFill/>
              </a:ln>
              <a:solidFill>
                <a:srgbClr val="FF0000"/>
              </a:solidFill>
              <a:effectLst/>
              <a:uLnTx/>
              <a:uFillTx/>
              <a:latin typeface="+mj-lt"/>
              <a:ea typeface="+mj-ea"/>
              <a:cs typeface="+mj-cs"/>
            </a:endParaRPr>
          </a:p>
        </p:txBody>
      </p:sp>
      <p:sp>
        <p:nvSpPr>
          <p:cNvPr id="8" name="Rectangle 7"/>
          <p:cNvSpPr/>
          <p:nvPr/>
        </p:nvSpPr>
        <p:spPr>
          <a:xfrm>
            <a:off x="838200" y="3276600"/>
            <a:ext cx="7620000" cy="1446550"/>
          </a:xfrm>
          <a:prstGeom prst="rect">
            <a:avLst/>
          </a:prstGeom>
          <a:solidFill>
            <a:schemeClr val="accent2">
              <a:lumMod val="20000"/>
              <a:lumOff val="80000"/>
            </a:schemeClr>
          </a:solidFill>
          <a:ln>
            <a:solidFill>
              <a:schemeClr val="accent2"/>
            </a:solidFill>
          </a:ln>
        </p:spPr>
        <p:txBody>
          <a:bodyPr wrap="square">
            <a:spAutoFit/>
          </a:bodyPr>
          <a:lstStyle/>
          <a:p>
            <a:pPr algn="just">
              <a:spcBef>
                <a:spcPts val="1800"/>
              </a:spcBef>
              <a:buNone/>
            </a:pPr>
            <a:r>
              <a:rPr lang="en-US" sz="2200" i="1" dirty="0" smtClean="0"/>
              <a:t>“</a:t>
            </a:r>
            <a:r>
              <a:rPr lang="en-US" sz="2200" b="1" i="1" u="sng" dirty="0" smtClean="0"/>
              <a:t>Sec. 37(2B)</a:t>
            </a:r>
            <a:r>
              <a:rPr lang="en-US" sz="2200" b="1" i="1" dirty="0" smtClean="0"/>
              <a:t>- </a:t>
            </a:r>
            <a:r>
              <a:rPr lang="en-US" sz="2200" i="1" dirty="0" smtClean="0"/>
              <a:t>Notwithstanding anything contained in sub-sec. (1), no allowance shall be made in respect of expenditure incurred by an assessee on advertisement in any souvenir, brochure, tract, pamphlet or the like published by a political party.”</a:t>
            </a:r>
            <a:endParaRPr lang="en-US" sz="2200" i="1" dirty="0" smtClean="0">
              <a:cs typeface="Times New Roman" pitchFamily="18" charset="0"/>
            </a:endParaRPr>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6"/>
          <p:cNvSpPr>
            <a:spLocks noGrp="1"/>
          </p:cNvSpPr>
          <p:nvPr>
            <p:ph type="title"/>
          </p:nvPr>
        </p:nvSpPr>
        <p:spPr>
          <a:xfrm>
            <a:off x="0" y="152400"/>
            <a:ext cx="7315200" cy="990600"/>
          </a:xfrm>
        </p:spPr>
        <p:txBody>
          <a:bodyPr>
            <a:noAutofit/>
          </a:bodyPr>
          <a:lstStyle/>
          <a:p>
            <a:pPr algn="just"/>
            <a:r>
              <a:rPr lang="en-US" sz="3600" dirty="0" smtClean="0"/>
              <a:t>Issues on New Clause no. 21</a:t>
            </a:r>
            <a:r>
              <a:rPr lang="en-US" sz="1800" dirty="0" smtClean="0"/>
              <a:t>        						</a:t>
            </a:r>
            <a:r>
              <a:rPr lang="en-US" sz="1800" i="1" dirty="0" smtClean="0">
                <a:solidFill>
                  <a:srgbClr val="FF0000"/>
                </a:solidFill>
              </a:rPr>
              <a:t>[Old Clause No. 17]</a:t>
            </a:r>
            <a:endParaRPr lang="en-US" sz="1800" i="1" dirty="0">
              <a:solidFill>
                <a:srgbClr val="FF0000"/>
              </a:solidFill>
            </a:endParaRPr>
          </a:p>
        </p:txBody>
      </p:sp>
      <p:sp>
        <p:nvSpPr>
          <p:cNvPr id="5" name="Rectangle 3"/>
          <p:cNvSpPr>
            <a:spLocks noGrp="1" noChangeArrowheads="1"/>
          </p:cNvSpPr>
          <p:nvPr>
            <p:ph sz="quarter" idx="1"/>
          </p:nvPr>
        </p:nvSpPr>
        <p:spPr>
          <a:xfrm>
            <a:off x="76200" y="1600200"/>
            <a:ext cx="8991600" cy="5181600"/>
          </a:xfrm>
        </p:spPr>
        <p:txBody>
          <a:bodyPr>
            <a:noAutofit/>
          </a:bodyPr>
          <a:lstStyle/>
          <a:p>
            <a:pPr algn="just">
              <a:spcBef>
                <a:spcPts val="1800"/>
              </a:spcBef>
              <a:buFont typeface="Wingdings" pitchFamily="2" charset="2"/>
              <a:buChar char="Ø"/>
            </a:pPr>
            <a:r>
              <a:rPr lang="en-US" sz="2200" dirty="0" smtClean="0">
                <a:latin typeface="Calibri" pitchFamily="34" charset="0"/>
                <a:cs typeface="Times New Roman" pitchFamily="18" charset="0"/>
              </a:rPr>
              <a:t>Cost of repairs &amp; current repairs to building – not capital expenditure.</a:t>
            </a:r>
          </a:p>
          <a:p>
            <a:pPr algn="just">
              <a:spcBef>
                <a:spcPts val="1800"/>
              </a:spcBef>
              <a:buFont typeface="Wingdings" pitchFamily="2" charset="2"/>
              <a:buChar char="Ø"/>
            </a:pPr>
            <a:r>
              <a:rPr lang="en-US" sz="2200" dirty="0" smtClean="0">
                <a:latin typeface="Calibri" pitchFamily="34" charset="0"/>
                <a:cs typeface="Times New Roman" pitchFamily="18" charset="0"/>
              </a:rPr>
              <a:t>Current repairs to machinery – Plant &amp; Furniture – not capital expenditure. </a:t>
            </a:r>
            <a:r>
              <a:rPr lang="en-US" sz="2200" b="1" i="1" u="sng" dirty="0" smtClean="0">
                <a:solidFill>
                  <a:srgbClr val="C00000"/>
                </a:solidFill>
                <a:latin typeface="Calibri" pitchFamily="34" charset="0"/>
                <a:cs typeface="Times New Roman" pitchFamily="18" charset="0"/>
              </a:rPr>
              <a:t>Explanation to Sec 30 &amp; 31</a:t>
            </a:r>
            <a:endParaRPr lang="en-US" sz="2200" dirty="0" smtClean="0">
              <a:latin typeface="Calibri" pitchFamily="34" charset="0"/>
              <a:cs typeface="Times New Roman" pitchFamily="18" charset="0"/>
            </a:endParaRPr>
          </a:p>
          <a:p>
            <a:pPr algn="just">
              <a:lnSpc>
                <a:spcPct val="110000"/>
              </a:lnSpc>
              <a:spcBef>
                <a:spcPts val="1200"/>
              </a:spcBef>
              <a:buFont typeface="Wingdings" pitchFamily="2" charset="2"/>
              <a:buChar char="Ø"/>
            </a:pPr>
            <a:r>
              <a:rPr lang="en-US" sz="2200" dirty="0" smtClean="0">
                <a:latin typeface="Calibri" pitchFamily="34" charset="0"/>
                <a:cs typeface="Times New Roman" pitchFamily="18" charset="0"/>
              </a:rPr>
              <a:t>Separately indicate capital expenses allowed as deduction in computation to total income under the Act.</a:t>
            </a:r>
          </a:p>
          <a:p>
            <a:pPr algn="just">
              <a:lnSpc>
                <a:spcPct val="110000"/>
              </a:lnSpc>
              <a:spcBef>
                <a:spcPts val="1200"/>
              </a:spcBef>
              <a:buFont typeface="Wingdings" pitchFamily="2" charset="2"/>
              <a:buChar char="Ø"/>
            </a:pPr>
            <a:r>
              <a:rPr lang="en-US" sz="2200" b="1" i="1" u="sng" dirty="0" smtClean="0">
                <a:solidFill>
                  <a:srgbClr val="C00000"/>
                </a:solidFill>
                <a:latin typeface="Calibri" pitchFamily="34" charset="0"/>
                <a:cs typeface="Times New Roman" pitchFamily="18" charset="0"/>
              </a:rPr>
              <a:t>“Personal”</a:t>
            </a:r>
            <a:r>
              <a:rPr lang="en-US" sz="2200" b="1" i="1" dirty="0" smtClean="0">
                <a:solidFill>
                  <a:srgbClr val="C00000"/>
                </a:solidFill>
                <a:latin typeface="Calibri" pitchFamily="34" charset="0"/>
                <a:cs typeface="Times New Roman" pitchFamily="18" charset="0"/>
              </a:rPr>
              <a:t>  </a:t>
            </a:r>
            <a:r>
              <a:rPr lang="en-US" sz="2200" dirty="0" smtClean="0">
                <a:latin typeface="Calibri" pitchFamily="34" charset="0"/>
                <a:cs typeface="Times New Roman" pitchFamily="18" charset="0"/>
              </a:rPr>
              <a:t>is confined &amp; related with assessee only.</a:t>
            </a:r>
          </a:p>
          <a:p>
            <a:pPr algn="just">
              <a:lnSpc>
                <a:spcPct val="110000"/>
              </a:lnSpc>
              <a:spcBef>
                <a:spcPts val="0"/>
              </a:spcBef>
              <a:buNone/>
            </a:pPr>
            <a:r>
              <a:rPr lang="en-US" sz="2200" i="1" dirty="0" smtClean="0">
                <a:latin typeface="Calibri" pitchFamily="34" charset="0"/>
                <a:cs typeface="Times New Roman" pitchFamily="18" charset="0"/>
              </a:rPr>
              <a:t>	Company cannot have personal expenses because it is an artificial entity, which does not have personal needs and thus use of vehicles for directors cannot be treated as personal use by the company.</a:t>
            </a:r>
            <a:r>
              <a:rPr lang="en-US" sz="2200" b="1" i="1" dirty="0" smtClean="0">
                <a:latin typeface="Calibri" pitchFamily="34" charset="0"/>
                <a:cs typeface="Times New Roman" pitchFamily="18" charset="0"/>
              </a:rPr>
              <a:t> </a:t>
            </a:r>
            <a:r>
              <a:rPr lang="en-US" sz="2200" b="1" i="1" u="sng" dirty="0" smtClean="0">
                <a:solidFill>
                  <a:srgbClr val="C00000"/>
                </a:solidFill>
                <a:latin typeface="Calibri" pitchFamily="34" charset="0"/>
                <a:cs typeface="Times New Roman" pitchFamily="18" charset="0"/>
              </a:rPr>
              <a:t>[</a:t>
            </a:r>
            <a:r>
              <a:rPr lang="en-US" sz="2200" b="1" i="1" u="sng" dirty="0" err="1" smtClean="0">
                <a:solidFill>
                  <a:srgbClr val="C00000"/>
                </a:solidFill>
                <a:latin typeface="Calibri" pitchFamily="34" charset="0"/>
                <a:cs typeface="Times New Roman" pitchFamily="18" charset="0"/>
              </a:rPr>
              <a:t>Sayaji</a:t>
            </a:r>
            <a:r>
              <a:rPr lang="en-US" sz="2200" b="1" i="1" u="sng" dirty="0" smtClean="0">
                <a:solidFill>
                  <a:srgbClr val="C00000"/>
                </a:solidFill>
                <a:latin typeface="Calibri" pitchFamily="34" charset="0"/>
                <a:cs typeface="Times New Roman" pitchFamily="18" charset="0"/>
              </a:rPr>
              <a:t> Iron and </a:t>
            </a:r>
            <a:r>
              <a:rPr lang="en-US" sz="2200" b="1" i="1" u="sng" dirty="0" err="1" smtClean="0">
                <a:solidFill>
                  <a:srgbClr val="C00000"/>
                </a:solidFill>
                <a:latin typeface="Calibri" pitchFamily="34" charset="0"/>
                <a:cs typeface="Times New Roman" pitchFamily="18" charset="0"/>
              </a:rPr>
              <a:t>Engg</a:t>
            </a:r>
            <a:r>
              <a:rPr lang="en-US" sz="2200" b="1" i="1" u="sng" dirty="0" smtClean="0">
                <a:solidFill>
                  <a:srgbClr val="C00000"/>
                </a:solidFill>
                <a:latin typeface="Calibri" pitchFamily="34" charset="0"/>
                <a:cs typeface="Times New Roman" pitchFamily="18" charset="0"/>
              </a:rPr>
              <a:t>. Co. v. CIT[2002] 253 ITR 749 (</a:t>
            </a:r>
            <a:r>
              <a:rPr lang="en-US" sz="2200" b="1" i="1" u="sng" dirty="0" err="1" smtClean="0">
                <a:solidFill>
                  <a:srgbClr val="C00000"/>
                </a:solidFill>
                <a:latin typeface="Calibri" pitchFamily="34" charset="0"/>
                <a:cs typeface="Times New Roman" pitchFamily="18" charset="0"/>
              </a:rPr>
              <a:t>Guj</a:t>
            </a:r>
            <a:r>
              <a:rPr lang="en-US" sz="2200" b="1" i="1" u="sng" dirty="0" smtClean="0">
                <a:solidFill>
                  <a:srgbClr val="C00000"/>
                </a:solidFill>
                <a:latin typeface="Calibri" pitchFamily="34" charset="0"/>
                <a:cs typeface="Times New Roman" pitchFamily="18" charset="0"/>
              </a:rPr>
              <a:t>.)]</a:t>
            </a:r>
          </a:p>
          <a:p>
            <a:pPr algn="just">
              <a:lnSpc>
                <a:spcPct val="110000"/>
              </a:lnSpc>
              <a:spcBef>
                <a:spcPts val="1200"/>
              </a:spcBef>
              <a:buFont typeface="Wingdings" pitchFamily="2" charset="2"/>
              <a:buChar char="Ø"/>
            </a:pPr>
            <a:r>
              <a:rPr lang="en-US" sz="2200" dirty="0" smtClean="0">
                <a:cs typeface="Times New Roman" pitchFamily="18" charset="0"/>
              </a:rPr>
              <a:t>Donation paid directly to political party, expense on advertisement in newspaper not to be reported.</a:t>
            </a:r>
          </a:p>
        </p:txBody>
      </p:sp>
      <p:sp>
        <p:nvSpPr>
          <p:cNvPr id="6" name="Slide Number Placeholder 5"/>
          <p:cNvSpPr>
            <a:spLocks noGrp="1"/>
          </p:cNvSpPr>
          <p:nvPr>
            <p:ph type="sldNum" sz="quarter" idx="12"/>
          </p:nvPr>
        </p:nvSpPr>
        <p:spPr/>
        <p:txBody>
          <a:bodyPr>
            <a:normAutofit fontScale="85000" lnSpcReduction="20000"/>
          </a:bodyPr>
          <a:lstStyle/>
          <a:p>
            <a:fld id="{B6F15528-21DE-4FAA-801E-634DDDAF4B2B}" type="slidenum">
              <a:rPr lang="en-US" smtClean="0"/>
              <a:pPr/>
              <a:t>117</a:t>
            </a:fld>
            <a:endParaRPr lang="en-US"/>
          </a:p>
        </p:txBody>
      </p:sp>
      <p:sp>
        <p:nvSpPr>
          <p:cNvPr id="7" name="Title 6"/>
          <p:cNvSpPr txBox="1">
            <a:spLocks/>
          </p:cNvSpPr>
          <p:nvPr/>
        </p:nvSpPr>
        <p:spPr>
          <a:xfrm>
            <a:off x="7543800" y="0"/>
            <a:ext cx="1524000" cy="533400"/>
          </a:xfrm>
          <a:prstGeom prst="rect">
            <a:avLst/>
          </a:prstGeom>
        </p:spPr>
        <p:txBody>
          <a:bodyPr vert="horz" anchor="ct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smtClean="0">
                <a:ln>
                  <a:noFill/>
                </a:ln>
                <a:solidFill>
                  <a:schemeClr val="tx2"/>
                </a:solidFill>
                <a:effectLst/>
                <a:uLnTx/>
                <a:uFillTx/>
                <a:latin typeface="+mj-lt"/>
                <a:ea typeface="+mj-ea"/>
                <a:cs typeface="+mj-cs"/>
              </a:rPr>
              <a:t>Contd</a:t>
            </a:r>
            <a:r>
              <a:rPr kumimoji="0" lang="en-US" sz="3600" b="1" i="0" u="none" strike="noStrike" kern="1200" cap="none" spc="0" normalizeH="0" baseline="0" noProof="0" dirty="0" smtClean="0">
                <a:ln>
                  <a:noFill/>
                </a:ln>
                <a:solidFill>
                  <a:schemeClr val="tx2"/>
                </a:solidFill>
                <a:effectLst/>
                <a:uLnTx/>
                <a:uFillTx/>
                <a:latin typeface="+mj-lt"/>
                <a:ea typeface="+mj-ea"/>
                <a:cs typeface="+mj-cs"/>
              </a:rPr>
              <a:t>….</a:t>
            </a:r>
            <a:endParaRPr kumimoji="0" lang="en-US" sz="2000" b="1" i="1" u="none" strike="noStrike" kern="1200" cap="none" spc="0" normalizeH="0" baseline="0" noProof="0" dirty="0">
              <a:ln>
                <a:noFill/>
              </a:ln>
              <a:solidFill>
                <a:srgbClr val="FF0000"/>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85000" lnSpcReduction="20000"/>
          </a:bodyPr>
          <a:lstStyle/>
          <a:p>
            <a:pPr>
              <a:defRPr/>
            </a:pPr>
            <a:fld id="{C7CB1DB3-31C4-4D4B-9EC9-C5B5C0355B83}" type="slidenum">
              <a:rPr lang="en-US"/>
              <a:pPr>
                <a:defRPr/>
              </a:pPr>
              <a:t>118</a:t>
            </a:fld>
            <a:endParaRPr lang="en-US"/>
          </a:p>
        </p:txBody>
      </p:sp>
      <p:sp>
        <p:nvSpPr>
          <p:cNvPr id="82947" name="Rectangle 3"/>
          <p:cNvSpPr>
            <a:spLocks noGrp="1" noChangeArrowheads="1"/>
          </p:cNvSpPr>
          <p:nvPr>
            <p:ph sz="quarter" idx="1"/>
          </p:nvPr>
        </p:nvSpPr>
        <p:spPr>
          <a:xfrm>
            <a:off x="76200" y="1676400"/>
            <a:ext cx="8991600" cy="5029200"/>
          </a:xfrm>
        </p:spPr>
        <p:txBody>
          <a:bodyPr>
            <a:noAutofit/>
          </a:bodyPr>
          <a:lstStyle/>
          <a:p>
            <a:pPr marL="273050" indent="-273050" algn="just">
              <a:spcBef>
                <a:spcPts val="1200"/>
              </a:spcBef>
              <a:buFont typeface="Wingdings" pitchFamily="2" charset="2"/>
              <a:buChar char="Ø"/>
            </a:pPr>
            <a:r>
              <a:rPr lang="en-US" sz="2100" dirty="0" smtClean="0">
                <a:cs typeface="Times New Roman" pitchFamily="18" charset="0"/>
              </a:rPr>
              <a:t>Expenditure by way of penalty or fine for violation of any law is not admissible as expenditure.</a:t>
            </a:r>
          </a:p>
          <a:p>
            <a:pPr marL="273050" indent="-273050" algn="just">
              <a:spcBef>
                <a:spcPts val="1200"/>
              </a:spcBef>
              <a:buFont typeface="Wingdings" pitchFamily="2" charset="2"/>
              <a:buChar char="Ø"/>
            </a:pPr>
            <a:r>
              <a:rPr lang="en-US" sz="2100" dirty="0" smtClean="0">
                <a:cs typeface="Times New Roman" pitchFamily="18" charset="0"/>
              </a:rPr>
              <a:t>Infraction of law even if not deliberate may discredit the claim for deduction.</a:t>
            </a:r>
          </a:p>
          <a:p>
            <a:pPr marL="273050" indent="-273050" algn="just">
              <a:spcBef>
                <a:spcPts val="1200"/>
              </a:spcBef>
              <a:buFont typeface="Wingdings" pitchFamily="2" charset="2"/>
              <a:buChar char="Ø"/>
            </a:pPr>
            <a:r>
              <a:rPr lang="en-US" sz="2100" b="1" dirty="0" smtClean="0"/>
              <a:t>Allowance of legal expenses </a:t>
            </a:r>
            <a:r>
              <a:rPr lang="en-US" sz="2100" dirty="0" smtClean="0"/>
              <a:t>depends on nature &amp; purpose of legal proceeding in relation to business whose profits are under computation &amp; is not affected by final outcome of the proceeding. </a:t>
            </a:r>
            <a:r>
              <a:rPr lang="en-US" sz="2100" b="1" u="sng" dirty="0" err="1" smtClean="0">
                <a:solidFill>
                  <a:srgbClr val="C00000"/>
                </a:solidFill>
              </a:rPr>
              <a:t>Vivek</a:t>
            </a:r>
            <a:r>
              <a:rPr lang="en-US" sz="2100" b="1" u="sng" dirty="0" smtClean="0">
                <a:solidFill>
                  <a:srgbClr val="C00000"/>
                </a:solidFill>
              </a:rPr>
              <a:t> P. </a:t>
            </a:r>
            <a:r>
              <a:rPr lang="en-US" sz="2100" b="1" u="sng" dirty="0" err="1" smtClean="0">
                <a:solidFill>
                  <a:srgbClr val="C00000"/>
                </a:solidFill>
              </a:rPr>
              <a:t>Talwar</a:t>
            </a:r>
            <a:r>
              <a:rPr lang="en-US" sz="2100" b="1" u="sng" dirty="0" smtClean="0">
                <a:solidFill>
                  <a:srgbClr val="C00000"/>
                </a:solidFill>
              </a:rPr>
              <a:t> </a:t>
            </a:r>
            <a:r>
              <a:rPr lang="en-US" sz="2100" b="1" u="sng" dirty="0" err="1" smtClean="0">
                <a:solidFill>
                  <a:srgbClr val="C00000"/>
                </a:solidFill>
              </a:rPr>
              <a:t>vs</a:t>
            </a:r>
            <a:r>
              <a:rPr lang="en-US" sz="2100" b="1" u="sng" dirty="0" smtClean="0">
                <a:solidFill>
                  <a:srgbClr val="C00000"/>
                </a:solidFill>
              </a:rPr>
              <a:t> Asst. CIT </a:t>
            </a:r>
            <a:r>
              <a:rPr lang="pt-BR" sz="2100" b="1" u="sng" dirty="0" smtClean="0">
                <a:solidFill>
                  <a:srgbClr val="C00000"/>
                </a:solidFill>
              </a:rPr>
              <a:t>[2010] 8 Taxmann.com 268 (Mum.)</a:t>
            </a:r>
            <a:r>
              <a:rPr lang="pt-BR" sz="2100" b="1" dirty="0" smtClean="0">
                <a:solidFill>
                  <a:srgbClr val="C00000"/>
                </a:solidFill>
              </a:rPr>
              <a:t>.</a:t>
            </a:r>
            <a:r>
              <a:rPr lang="pt-BR" sz="2100" b="1" dirty="0" smtClean="0">
                <a:solidFill>
                  <a:srgbClr val="FF0000"/>
                </a:solidFill>
              </a:rPr>
              <a:t> </a:t>
            </a:r>
            <a:r>
              <a:rPr lang="pt-BR" sz="2100" dirty="0" smtClean="0">
                <a:cs typeface="Times New Roman" pitchFamily="18" charset="0"/>
              </a:rPr>
              <a:t>Also </a:t>
            </a:r>
            <a:r>
              <a:rPr lang="pt-BR" sz="2100" dirty="0" smtClean="0"/>
              <a:t>see </a:t>
            </a:r>
            <a:r>
              <a:rPr lang="en-US" sz="2100" b="1" u="sng" dirty="0" smtClean="0">
                <a:solidFill>
                  <a:srgbClr val="C00000"/>
                </a:solidFill>
              </a:rPr>
              <a:t>CIT v. </a:t>
            </a:r>
            <a:r>
              <a:rPr lang="en-US" sz="2100" b="1" u="sng" dirty="0" err="1" smtClean="0">
                <a:solidFill>
                  <a:srgbClr val="C00000"/>
                </a:solidFill>
              </a:rPr>
              <a:t>Hirjee</a:t>
            </a:r>
            <a:r>
              <a:rPr lang="en-US" sz="2100" b="1" u="sng" dirty="0" smtClean="0">
                <a:solidFill>
                  <a:srgbClr val="C00000"/>
                </a:solidFill>
              </a:rPr>
              <a:t> [1953] 23 ITR 427 (SC) </a:t>
            </a:r>
          </a:p>
          <a:p>
            <a:pPr algn="just">
              <a:spcBef>
                <a:spcPts val="1200"/>
              </a:spcBef>
              <a:buFont typeface="Wingdings" pitchFamily="2" charset="2"/>
              <a:buChar char="Ø"/>
            </a:pPr>
            <a:r>
              <a:rPr lang="en-US" sz="2100" dirty="0" smtClean="0">
                <a:cs typeface="Times New Roman" pitchFamily="18" charset="0"/>
              </a:rPr>
              <a:t>In case of illegal business, fine or penalty imposed thereon is not deductible </a:t>
            </a:r>
            <a:r>
              <a:rPr lang="en-US" sz="2100" b="1" u="sng" dirty="0" smtClean="0">
                <a:solidFill>
                  <a:srgbClr val="C00000"/>
                </a:solidFill>
                <a:cs typeface="Times New Roman" pitchFamily="18" charset="0"/>
              </a:rPr>
              <a:t>(</a:t>
            </a:r>
            <a:r>
              <a:rPr lang="en-US" sz="2100" b="1" u="sng" dirty="0" err="1" smtClean="0">
                <a:solidFill>
                  <a:srgbClr val="C00000"/>
                </a:solidFill>
                <a:cs typeface="Times New Roman" pitchFamily="18" charset="0"/>
              </a:rPr>
              <a:t>Expln</a:t>
            </a:r>
            <a:r>
              <a:rPr lang="en-US" sz="2100" b="1" u="sng" dirty="0" smtClean="0">
                <a:solidFill>
                  <a:srgbClr val="C00000"/>
                </a:solidFill>
                <a:cs typeface="Times New Roman" pitchFamily="18" charset="0"/>
              </a:rPr>
              <a:t>. to Sec. 37(1)).</a:t>
            </a:r>
          </a:p>
          <a:p>
            <a:pPr algn="just">
              <a:spcBef>
                <a:spcPts val="1200"/>
              </a:spcBef>
              <a:buFont typeface="Wingdings" pitchFamily="2" charset="2"/>
              <a:buChar char="Ø"/>
            </a:pPr>
            <a:r>
              <a:rPr lang="en-US" sz="2100" dirty="0" smtClean="0">
                <a:cs typeface="Times New Roman" pitchFamily="18" charset="0"/>
              </a:rPr>
              <a:t>It was held that where the assessee is required to pay amount comprising both the element of compensation &amp; penalty. Only the amount  of compensation deductible as Business expense. </a:t>
            </a:r>
            <a:r>
              <a:rPr lang="en-US" sz="2100" b="1" u="sng" dirty="0" err="1" smtClean="0">
                <a:solidFill>
                  <a:srgbClr val="C00000"/>
                </a:solidFill>
              </a:rPr>
              <a:t>Malura</a:t>
            </a:r>
            <a:r>
              <a:rPr lang="en-US" sz="2100" b="1" u="sng" dirty="0" smtClean="0">
                <a:solidFill>
                  <a:srgbClr val="C00000"/>
                </a:solidFill>
              </a:rPr>
              <a:t> </a:t>
            </a:r>
            <a:r>
              <a:rPr lang="en-US" sz="2100" b="1" u="sng" dirty="0" err="1" smtClean="0">
                <a:solidFill>
                  <a:srgbClr val="C00000"/>
                </a:solidFill>
              </a:rPr>
              <a:t>Vanaspati</a:t>
            </a:r>
            <a:r>
              <a:rPr lang="en-US" sz="2100" b="1" u="sng" dirty="0" smtClean="0">
                <a:solidFill>
                  <a:srgbClr val="C00000"/>
                </a:solidFill>
              </a:rPr>
              <a:t> &amp; Chemical Co Vs CIT (1997) 225 ITR 383 (SC)</a:t>
            </a:r>
          </a:p>
        </p:txBody>
      </p:sp>
      <p:sp>
        <p:nvSpPr>
          <p:cNvPr id="8" name="Title 6"/>
          <p:cNvSpPr>
            <a:spLocks noGrp="1"/>
          </p:cNvSpPr>
          <p:nvPr>
            <p:ph type="title"/>
          </p:nvPr>
        </p:nvSpPr>
        <p:spPr>
          <a:xfrm>
            <a:off x="0" y="152400"/>
            <a:ext cx="7543800" cy="990600"/>
          </a:xfrm>
        </p:spPr>
        <p:txBody>
          <a:bodyPr>
            <a:noAutofit/>
          </a:bodyPr>
          <a:lstStyle/>
          <a:p>
            <a:r>
              <a:rPr lang="en-US" sz="4000" dirty="0" smtClean="0"/>
              <a:t>Issues on New Clause no. 21</a:t>
            </a:r>
            <a:r>
              <a:rPr lang="en-US" sz="2000" dirty="0" smtClean="0"/>
              <a:t>        	</a:t>
            </a:r>
            <a:r>
              <a:rPr lang="en-US" sz="1800" dirty="0" smtClean="0"/>
              <a:t>					</a:t>
            </a:r>
            <a:r>
              <a:rPr lang="en-US" sz="2200" i="1" dirty="0" smtClean="0">
                <a:solidFill>
                  <a:srgbClr val="FF0000"/>
                </a:solidFill>
              </a:rPr>
              <a:t>[Old Clause No. 17]</a:t>
            </a:r>
            <a:endParaRPr lang="en-US" sz="2200" i="1" dirty="0">
              <a:solidFill>
                <a:srgbClr val="FF0000"/>
              </a:solidFill>
            </a:endParaRPr>
          </a:p>
        </p:txBody>
      </p:sp>
      <p:sp>
        <p:nvSpPr>
          <p:cNvPr id="9" name="Title 6"/>
          <p:cNvSpPr txBox="1">
            <a:spLocks/>
          </p:cNvSpPr>
          <p:nvPr/>
        </p:nvSpPr>
        <p:spPr>
          <a:xfrm>
            <a:off x="7543800" y="0"/>
            <a:ext cx="1524000" cy="533400"/>
          </a:xfrm>
          <a:prstGeom prst="rect">
            <a:avLst/>
          </a:prstGeom>
        </p:spPr>
        <p:txBody>
          <a:bodyPr vert="horz" anchor="ct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smtClean="0">
                <a:ln>
                  <a:noFill/>
                </a:ln>
                <a:solidFill>
                  <a:schemeClr val="tx2"/>
                </a:solidFill>
                <a:effectLst/>
                <a:uLnTx/>
                <a:uFillTx/>
                <a:latin typeface="+mj-lt"/>
                <a:ea typeface="+mj-ea"/>
                <a:cs typeface="+mj-cs"/>
              </a:rPr>
              <a:t>Contd</a:t>
            </a:r>
            <a:r>
              <a:rPr kumimoji="0" lang="en-US" sz="3600" b="1" i="0" u="none" strike="noStrike" kern="1200" cap="none" spc="0" normalizeH="0" baseline="0" noProof="0" dirty="0" smtClean="0">
                <a:ln>
                  <a:noFill/>
                </a:ln>
                <a:solidFill>
                  <a:schemeClr val="tx2"/>
                </a:solidFill>
                <a:effectLst/>
                <a:uLnTx/>
                <a:uFillTx/>
                <a:latin typeface="+mj-lt"/>
                <a:ea typeface="+mj-ea"/>
                <a:cs typeface="+mj-cs"/>
              </a:rPr>
              <a:t>….</a:t>
            </a:r>
            <a:endParaRPr kumimoji="0" lang="en-US" sz="2000" b="1" i="1" u="none" strike="noStrike" kern="1200" cap="none" spc="0" normalizeH="0" baseline="0" noProof="0" dirty="0">
              <a:ln>
                <a:noFill/>
              </a:ln>
              <a:solidFill>
                <a:srgbClr val="FF0000"/>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sz="quarter" idx="1"/>
          </p:nvPr>
        </p:nvSpPr>
        <p:spPr>
          <a:xfrm>
            <a:off x="152400" y="1676400"/>
            <a:ext cx="8686800" cy="4495800"/>
          </a:xfrm>
          <a:ln w="38100"/>
        </p:spPr>
        <p:style>
          <a:lnRef idx="2">
            <a:schemeClr val="accent1"/>
          </a:lnRef>
          <a:fillRef idx="1">
            <a:schemeClr val="lt1"/>
          </a:fillRef>
          <a:effectRef idx="0">
            <a:schemeClr val="accent1"/>
          </a:effectRef>
          <a:fontRef idx="minor">
            <a:schemeClr val="dk1"/>
          </a:fontRef>
        </p:style>
        <p:txBody>
          <a:bodyPr>
            <a:noAutofit/>
          </a:bodyPr>
          <a:lstStyle/>
          <a:p>
            <a:pPr marL="0" indent="0" algn="just">
              <a:spcBef>
                <a:spcPts val="0"/>
              </a:spcBef>
              <a:buSzPct val="100000"/>
              <a:buNone/>
            </a:pPr>
            <a:endParaRPr lang="en-US" sz="100" b="1" u="sng" dirty="0" smtClean="0">
              <a:ea typeface="Times New Roman"/>
              <a:cs typeface="Times New Roman"/>
            </a:endParaRPr>
          </a:p>
          <a:p>
            <a:pPr marL="0" indent="0" algn="just" defTabSz="268288">
              <a:spcBef>
                <a:spcPts val="0"/>
              </a:spcBef>
              <a:buSzPct val="100000"/>
              <a:buNone/>
            </a:pPr>
            <a:r>
              <a:rPr lang="en-US" sz="2400" b="1" dirty="0" smtClean="0">
                <a:solidFill>
                  <a:schemeClr val="accent2"/>
                </a:solidFill>
                <a:ea typeface="Times New Roman"/>
                <a:cs typeface="Times New Roman"/>
              </a:rPr>
              <a:t>New Clause 21(b)				</a:t>
            </a:r>
            <a:r>
              <a:rPr lang="en-US" sz="2400" i="1" dirty="0" smtClean="0">
                <a:solidFill>
                  <a:schemeClr val="accent2"/>
                </a:solidFill>
                <a:ea typeface="Times New Roman"/>
                <a:cs typeface="Times New Roman"/>
              </a:rPr>
              <a:t>[Old Clause No. 17(f)]</a:t>
            </a:r>
          </a:p>
          <a:p>
            <a:pPr marL="0" indent="0" algn="just">
              <a:spcBef>
                <a:spcPts val="0"/>
              </a:spcBef>
              <a:buSzPct val="100000"/>
              <a:buNone/>
            </a:pPr>
            <a:r>
              <a:rPr lang="en-US" sz="2300" b="1" u="sng" dirty="0" smtClean="0">
                <a:ea typeface="Times New Roman"/>
                <a:cs typeface="Times New Roman"/>
              </a:rPr>
              <a:t>Old Provision</a:t>
            </a:r>
            <a:r>
              <a:rPr lang="en-US" sz="2300" b="1" dirty="0" smtClean="0">
                <a:ea typeface="Times New Roman"/>
                <a:cs typeface="Times New Roman"/>
              </a:rPr>
              <a:t>: </a:t>
            </a:r>
          </a:p>
          <a:p>
            <a:pPr marL="0" indent="0" algn="just">
              <a:spcBef>
                <a:spcPts val="0"/>
              </a:spcBef>
              <a:buSzPct val="100000"/>
              <a:buNone/>
            </a:pPr>
            <a:r>
              <a:rPr lang="en-US" sz="2400" dirty="0" smtClean="0">
                <a:solidFill>
                  <a:srgbClr val="000000"/>
                </a:solidFill>
              </a:rPr>
              <a:t>amounts inadmissible under section 40(a)</a:t>
            </a:r>
          </a:p>
          <a:p>
            <a:pPr marL="0" indent="0" algn="just">
              <a:spcBef>
                <a:spcPts val="0"/>
              </a:spcBef>
              <a:buSzPct val="100000"/>
              <a:buNone/>
            </a:pPr>
            <a:endParaRPr lang="en-US" sz="2300" b="1" u="sng" dirty="0" smtClean="0">
              <a:ea typeface="Times New Roman"/>
              <a:cs typeface="Times New Roman"/>
            </a:endParaRPr>
          </a:p>
          <a:p>
            <a:pPr marL="0" indent="0" algn="just">
              <a:spcBef>
                <a:spcPts val="0"/>
              </a:spcBef>
              <a:buSzPct val="100000"/>
              <a:buNone/>
            </a:pPr>
            <a:r>
              <a:rPr lang="en-US" sz="2300" b="1" u="sng" dirty="0" smtClean="0">
                <a:ea typeface="Times New Roman"/>
                <a:cs typeface="Times New Roman"/>
              </a:rPr>
              <a:t>New Provision</a:t>
            </a:r>
            <a:r>
              <a:rPr lang="en-US" sz="2300" b="1" dirty="0" smtClean="0">
                <a:ea typeface="Times New Roman"/>
                <a:cs typeface="Times New Roman"/>
              </a:rPr>
              <a:t>: </a:t>
            </a:r>
          </a:p>
          <a:p>
            <a:pPr marL="0" indent="0">
              <a:spcBef>
                <a:spcPts val="600"/>
              </a:spcBef>
              <a:buNone/>
            </a:pPr>
            <a:r>
              <a:rPr lang="en-US" sz="2400" dirty="0" smtClean="0"/>
              <a:t>(b) Amounts inadmissible under section 40(a):-</a:t>
            </a:r>
          </a:p>
          <a:p>
            <a:pPr marL="361950" indent="174625">
              <a:spcBef>
                <a:spcPts val="600"/>
              </a:spcBef>
              <a:buNone/>
            </a:pPr>
            <a:r>
              <a:rPr lang="en-US" sz="2400" dirty="0" smtClean="0"/>
              <a:t>(</a:t>
            </a:r>
            <a:r>
              <a:rPr lang="en-US" sz="2400" dirty="0" err="1" smtClean="0"/>
              <a:t>i</a:t>
            </a:r>
            <a:r>
              <a:rPr lang="en-US" sz="2400" dirty="0" smtClean="0"/>
              <a:t>) as payment to </a:t>
            </a:r>
            <a:r>
              <a:rPr lang="en-US" sz="2400" b="1" u="sng" dirty="0" smtClean="0"/>
              <a:t>non-resident</a:t>
            </a:r>
            <a:r>
              <a:rPr lang="en-US" sz="2400" dirty="0" smtClean="0"/>
              <a:t> referred to in sub-clause (</a:t>
            </a:r>
            <a:r>
              <a:rPr lang="en-US" sz="2400" dirty="0" err="1" smtClean="0"/>
              <a:t>i</a:t>
            </a:r>
            <a:r>
              <a:rPr lang="en-US" sz="2400" dirty="0" smtClean="0"/>
              <a:t>)</a:t>
            </a:r>
          </a:p>
          <a:p>
            <a:pPr marL="1203325" indent="-349250">
              <a:spcBef>
                <a:spcPts val="600"/>
              </a:spcBef>
              <a:buSzPct val="100000"/>
              <a:buAutoNum type="alphaUcParenBoth"/>
            </a:pPr>
            <a:r>
              <a:rPr lang="en-US" sz="2400" dirty="0" smtClean="0"/>
              <a:t> Details of payment on which tax is not deducted:</a:t>
            </a:r>
          </a:p>
        </p:txBody>
      </p:sp>
      <p:graphicFrame>
        <p:nvGraphicFramePr>
          <p:cNvPr id="5" name="Table 4"/>
          <p:cNvGraphicFramePr>
            <a:graphicFrameLocks noGrp="1"/>
          </p:cNvGraphicFramePr>
          <p:nvPr/>
        </p:nvGraphicFramePr>
        <p:xfrm>
          <a:off x="1524000" y="4876800"/>
          <a:ext cx="6915176" cy="891540"/>
        </p:xfrm>
        <a:graphic>
          <a:graphicData uri="http://schemas.openxmlformats.org/drawingml/2006/table">
            <a:tbl>
              <a:tblPr firstRow="1" bandRow="1">
                <a:tableStyleId>{5C22544A-7EE6-4342-B048-85BDC9FD1C3A}</a:tableStyleId>
              </a:tblPr>
              <a:tblGrid>
                <a:gridCol w="1428776"/>
                <a:gridCol w="1752600"/>
                <a:gridCol w="1600200"/>
                <a:gridCol w="2133600"/>
              </a:tblGrid>
              <a:tr h="601785">
                <a:tc>
                  <a:txBody>
                    <a:bodyPr/>
                    <a:lstStyle/>
                    <a:p>
                      <a:pPr algn="ctr"/>
                      <a:r>
                        <a:rPr lang="en-US" sz="1800" b="1" kern="1200" dirty="0" smtClean="0">
                          <a:solidFill>
                            <a:schemeClr val="lt1"/>
                          </a:solidFill>
                          <a:latin typeface="+mn-lt"/>
                          <a:ea typeface="+mn-ea"/>
                          <a:cs typeface="+mn-cs"/>
                        </a:rPr>
                        <a:t>date of payment</a:t>
                      </a:r>
                      <a:endParaRPr lang="en-US" sz="1800" dirty="0"/>
                    </a:p>
                  </a:txBody>
                  <a:tcPr/>
                </a:tc>
                <a:tc>
                  <a:txBody>
                    <a:bodyPr/>
                    <a:lstStyle/>
                    <a:p>
                      <a:pPr algn="ctr"/>
                      <a:r>
                        <a:rPr lang="en-US" sz="1800" b="1" kern="1200" dirty="0" smtClean="0">
                          <a:solidFill>
                            <a:schemeClr val="lt1"/>
                          </a:solidFill>
                          <a:latin typeface="+mn-lt"/>
                          <a:ea typeface="+mn-ea"/>
                          <a:cs typeface="+mn-cs"/>
                        </a:rPr>
                        <a:t>amount of payment</a:t>
                      </a:r>
                      <a:endParaRPr lang="en-US" sz="1800" dirty="0"/>
                    </a:p>
                  </a:txBody>
                  <a:tcPr/>
                </a:tc>
                <a:tc>
                  <a:txBody>
                    <a:bodyPr/>
                    <a:lstStyle/>
                    <a:p>
                      <a:pPr algn="ctr"/>
                      <a:r>
                        <a:rPr lang="en-US" sz="1800" b="1" kern="1200" dirty="0" smtClean="0">
                          <a:solidFill>
                            <a:schemeClr val="lt1"/>
                          </a:solidFill>
                          <a:latin typeface="+mn-lt"/>
                          <a:ea typeface="+mn-ea"/>
                          <a:cs typeface="+mn-cs"/>
                        </a:rPr>
                        <a:t>nature of payment</a:t>
                      </a:r>
                      <a:endParaRPr lang="en-US" sz="1800" dirty="0"/>
                    </a:p>
                  </a:txBody>
                  <a:tcPr/>
                </a:tc>
                <a:tc>
                  <a:txBody>
                    <a:bodyPr/>
                    <a:lstStyle/>
                    <a:p>
                      <a:pPr algn="ctr"/>
                      <a:r>
                        <a:rPr lang="en-US" sz="1800" b="1" kern="1200" dirty="0" smtClean="0">
                          <a:solidFill>
                            <a:schemeClr val="lt1"/>
                          </a:solidFill>
                          <a:latin typeface="+mn-lt"/>
                          <a:ea typeface="+mn-ea"/>
                          <a:cs typeface="+mn-cs"/>
                        </a:rPr>
                        <a:t>name and address of the payee</a:t>
                      </a:r>
                      <a:endParaRPr lang="en-US" sz="1800" dirty="0"/>
                    </a:p>
                  </a:txBody>
                  <a:tcPr/>
                </a:tc>
              </a:tr>
              <a:tr h="236415">
                <a:tc>
                  <a:txBody>
                    <a:bodyPr/>
                    <a:lstStyle/>
                    <a:p>
                      <a:endParaRPr lang="en-US" sz="1050" dirty="0"/>
                    </a:p>
                  </a:txBody>
                  <a:tcPr/>
                </a:tc>
                <a:tc>
                  <a:txBody>
                    <a:bodyPr/>
                    <a:lstStyle/>
                    <a:p>
                      <a:endParaRPr lang="en-US" sz="1050" dirty="0"/>
                    </a:p>
                  </a:txBody>
                  <a:tcPr/>
                </a:tc>
                <a:tc>
                  <a:txBody>
                    <a:bodyPr/>
                    <a:lstStyle/>
                    <a:p>
                      <a:endParaRPr lang="en-US" sz="1050" dirty="0"/>
                    </a:p>
                  </a:txBody>
                  <a:tcPr/>
                </a:tc>
                <a:tc>
                  <a:txBody>
                    <a:bodyPr/>
                    <a:lstStyle/>
                    <a:p>
                      <a:endParaRPr lang="en-US" sz="1050" dirty="0"/>
                    </a:p>
                  </a:txBody>
                  <a:tcPr/>
                </a:tc>
              </a:tr>
            </a:tbl>
          </a:graphicData>
        </a:graphic>
      </p:graphicFrame>
      <p:sp>
        <p:nvSpPr>
          <p:cNvPr id="6" name="Slide Number Placeholder 5"/>
          <p:cNvSpPr>
            <a:spLocks noGrp="1"/>
          </p:cNvSpPr>
          <p:nvPr>
            <p:ph type="sldNum" sz="quarter" idx="12"/>
          </p:nvPr>
        </p:nvSpPr>
        <p:spPr/>
        <p:txBody>
          <a:bodyPr>
            <a:normAutofit fontScale="85000" lnSpcReduction="20000"/>
          </a:bodyPr>
          <a:lstStyle/>
          <a:p>
            <a:fld id="{B6F15528-21DE-4FAA-801E-634DDDAF4B2B}" type="slidenum">
              <a:rPr lang="en-US" smtClean="0"/>
              <a:pPr/>
              <a:t>119</a:t>
            </a:fld>
            <a:endParaRPr lang="en-US"/>
          </a:p>
        </p:txBody>
      </p:sp>
      <p:sp>
        <p:nvSpPr>
          <p:cNvPr id="10" name="Title 6"/>
          <p:cNvSpPr>
            <a:spLocks noGrp="1"/>
          </p:cNvSpPr>
          <p:nvPr>
            <p:ph type="title"/>
          </p:nvPr>
        </p:nvSpPr>
        <p:spPr>
          <a:xfrm>
            <a:off x="76200" y="152400"/>
            <a:ext cx="7620000" cy="990600"/>
          </a:xfrm>
        </p:spPr>
        <p:txBody>
          <a:bodyPr anchor="t">
            <a:noAutofit/>
          </a:bodyPr>
          <a:lstStyle/>
          <a:p>
            <a:r>
              <a:rPr lang="en-US" sz="3600" dirty="0" smtClean="0"/>
              <a:t>New Clause no. 21…..     		</a:t>
            </a:r>
            <a:r>
              <a:rPr lang="en-US" sz="2400" dirty="0" smtClean="0"/>
              <a:t>					</a:t>
            </a:r>
            <a:r>
              <a:rPr lang="en-US" sz="2400" i="1" dirty="0" smtClean="0">
                <a:solidFill>
                  <a:srgbClr val="FF0000"/>
                </a:solidFill>
              </a:rPr>
              <a:t>[Old Clause No. 17]</a:t>
            </a:r>
            <a:endParaRPr lang="en-US" sz="2400" i="1" dirty="0">
              <a:solidFill>
                <a:srgbClr val="FF0000"/>
              </a:solidFill>
            </a:endParaRPr>
          </a:p>
        </p:txBody>
      </p:sp>
      <p:sp>
        <p:nvSpPr>
          <p:cNvPr id="11" name="Title 6"/>
          <p:cNvSpPr txBox="1">
            <a:spLocks/>
          </p:cNvSpPr>
          <p:nvPr/>
        </p:nvSpPr>
        <p:spPr>
          <a:xfrm>
            <a:off x="7543800" y="0"/>
            <a:ext cx="1524000" cy="533400"/>
          </a:xfrm>
          <a:prstGeom prst="rect">
            <a:avLst/>
          </a:prstGeom>
        </p:spPr>
        <p:txBody>
          <a:bodyPr vert="horz" anchor="ct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smtClean="0">
                <a:ln>
                  <a:noFill/>
                </a:ln>
                <a:solidFill>
                  <a:schemeClr val="tx2"/>
                </a:solidFill>
                <a:effectLst/>
                <a:uLnTx/>
                <a:uFillTx/>
                <a:latin typeface="+mj-lt"/>
                <a:ea typeface="+mj-ea"/>
                <a:cs typeface="+mj-cs"/>
              </a:rPr>
              <a:t>Contd</a:t>
            </a:r>
            <a:r>
              <a:rPr kumimoji="0" lang="en-US" sz="3600" b="1" i="0" u="none" strike="noStrike" kern="1200" cap="none" spc="0" normalizeH="0" baseline="0" noProof="0" dirty="0" smtClean="0">
                <a:ln>
                  <a:noFill/>
                </a:ln>
                <a:solidFill>
                  <a:schemeClr val="tx2"/>
                </a:solidFill>
                <a:effectLst/>
                <a:uLnTx/>
                <a:uFillTx/>
                <a:latin typeface="+mj-lt"/>
                <a:ea typeface="+mj-ea"/>
                <a:cs typeface="+mj-cs"/>
              </a:rPr>
              <a:t>….</a:t>
            </a:r>
            <a:endParaRPr kumimoji="0" lang="en-US" sz="2000" b="1" i="1" u="none" strike="noStrike" kern="1200" cap="none" spc="0" normalizeH="0" baseline="0" noProof="0" dirty="0">
              <a:ln>
                <a:noFill/>
              </a:ln>
              <a:solidFill>
                <a:srgbClr val="FF0000"/>
              </a:solidFill>
              <a:effectLst/>
              <a:uLnTx/>
              <a:uFillTx/>
              <a:latin typeface="+mj-lt"/>
              <a:ea typeface="+mj-ea"/>
              <a:cs typeface="+mj-cs"/>
            </a:endParaRPr>
          </a:p>
        </p:txBody>
      </p:sp>
      <p:cxnSp>
        <p:nvCxnSpPr>
          <p:cNvPr id="7" name="Straight Arrow Connector 6"/>
          <p:cNvCxnSpPr/>
          <p:nvPr/>
        </p:nvCxnSpPr>
        <p:spPr>
          <a:xfrm>
            <a:off x="7391400" y="5562600"/>
            <a:ext cx="0" cy="609600"/>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3352800" y="6248400"/>
            <a:ext cx="5715000" cy="457200"/>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smtClean="0">
                <a:solidFill>
                  <a:schemeClr val="tx1"/>
                </a:solidFill>
              </a:rPr>
              <a:t>Revised e-utility also requires PAN, if available</a:t>
            </a:r>
            <a:endParaRPr lang="en-US" sz="2200" dirty="0">
              <a:solidFill>
                <a:schemeClr val="tx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normAutofit fontScale="85000" lnSpcReduction="20000"/>
          </a:bodyPr>
          <a:lstStyle/>
          <a:p>
            <a:fld id="{B6F15528-21DE-4FAA-801E-634DDDAF4B2B}" type="slidenum">
              <a:rPr lang="en-US" smtClean="0"/>
              <a:pPr/>
              <a:t>12</a:t>
            </a:fld>
            <a:endParaRPr lang="en-US"/>
          </a:p>
        </p:txBody>
      </p:sp>
      <p:sp>
        <p:nvSpPr>
          <p:cNvPr id="9" name="Rectangle 8"/>
          <p:cNvSpPr/>
          <p:nvPr/>
        </p:nvSpPr>
        <p:spPr>
          <a:xfrm>
            <a:off x="7391400" y="0"/>
            <a:ext cx="17526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sp>
        <p:nvSpPr>
          <p:cNvPr id="10" name="Content Placeholder 4"/>
          <p:cNvSpPr txBox="1">
            <a:spLocks/>
          </p:cNvSpPr>
          <p:nvPr/>
        </p:nvSpPr>
        <p:spPr>
          <a:xfrm>
            <a:off x="152400" y="1066800"/>
            <a:ext cx="8001000" cy="609600"/>
          </a:xfrm>
          <a:prstGeom prst="rect">
            <a:avLst/>
          </a:prstGeom>
        </p:spPr>
        <p:txBody>
          <a:bodyPr vert="horz">
            <a:normAutofit/>
          </a:bodyPr>
          <a:lstStyle/>
          <a:p>
            <a:pPr marL="514350" marR="0" lvl="0" indent="-514350" algn="just" defTabSz="914400" rtl="0" eaLnBrk="1" fontAlgn="auto" latinLnBrk="0" hangingPunct="1">
              <a:lnSpc>
                <a:spcPct val="100000"/>
              </a:lnSpc>
              <a:spcBef>
                <a:spcPts val="700"/>
              </a:spcBef>
              <a:spcAft>
                <a:spcPts val="0"/>
              </a:spcAft>
              <a:buClr>
                <a:schemeClr val="accent2"/>
              </a:buClr>
              <a:buSzPct val="100000"/>
              <a:buFont typeface="Wingdings"/>
              <a:buNone/>
              <a:tabLst/>
              <a:defRPr/>
            </a:pPr>
            <a:r>
              <a:rPr lang="en-US" sz="2600" b="1" dirty="0" smtClean="0">
                <a:solidFill>
                  <a:schemeClr val="accent2"/>
                </a:solidFill>
              </a:rPr>
              <a:t>Format </a:t>
            </a:r>
            <a:r>
              <a:rPr lang="en-US" sz="2600" b="1" smtClean="0">
                <a:solidFill>
                  <a:schemeClr val="accent2"/>
                </a:solidFill>
              </a:rPr>
              <a:t>in e-Utility……</a:t>
            </a:r>
            <a:endParaRPr kumimoji="0" lang="en-US" sz="2600" b="1" i="0" u="none" strike="noStrike" kern="1200" cap="none" spc="0" normalizeH="0" baseline="0" noProof="0" dirty="0" smtClean="0">
              <a:ln>
                <a:noFill/>
              </a:ln>
              <a:solidFill>
                <a:schemeClr val="accent2"/>
              </a:solidFill>
              <a:effectLst/>
              <a:uLnTx/>
              <a:uFillTx/>
              <a:latin typeface="+mn-lt"/>
              <a:ea typeface="+mn-ea"/>
              <a:cs typeface="+mn-cs"/>
            </a:endParaRPr>
          </a:p>
        </p:txBody>
      </p:sp>
      <p:sp>
        <p:nvSpPr>
          <p:cNvPr id="11" name="Title 3"/>
          <p:cNvSpPr txBox="1">
            <a:spLocks/>
          </p:cNvSpPr>
          <p:nvPr/>
        </p:nvSpPr>
        <p:spPr>
          <a:xfrm>
            <a:off x="228600" y="152400"/>
            <a:ext cx="8534400" cy="990600"/>
          </a:xfrm>
          <a:prstGeom prst="rect">
            <a:avLst/>
          </a:prstGeom>
        </p:spPr>
        <p:txBody>
          <a:bodyPr vert="horz"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smtClean="0">
                <a:ln>
                  <a:noFill/>
                </a:ln>
                <a:solidFill>
                  <a:schemeClr val="tx2"/>
                </a:solidFill>
                <a:effectLst/>
                <a:uLnTx/>
                <a:uFillTx/>
                <a:latin typeface="+mj-lt"/>
                <a:ea typeface="+mj-ea"/>
                <a:cs typeface="+mj-cs"/>
              </a:rPr>
              <a:t>a. </a:t>
            </a:r>
            <a:r>
              <a:rPr kumimoji="0" lang="en-US" sz="3600" b="1" i="0" u="sng" strike="noStrike" kern="1200" cap="none" spc="0" normalizeH="0" baseline="0" noProof="0" dirty="0" smtClean="0">
                <a:ln>
                  <a:noFill/>
                </a:ln>
                <a:solidFill>
                  <a:schemeClr val="tx2"/>
                </a:solidFill>
                <a:effectLst/>
                <a:uLnTx/>
                <a:uFillTx/>
                <a:latin typeface="+mj-lt"/>
                <a:ea typeface="+mj-ea"/>
                <a:cs typeface="+mj-cs"/>
              </a:rPr>
              <a:t>Amendments in Form 3CA/3CB…..</a:t>
            </a:r>
            <a:endParaRPr kumimoji="0" lang="en-US" sz="3600" b="1" i="0" u="sng" strike="noStrike" kern="1200" cap="none" spc="0" normalizeH="0" baseline="0" noProof="0" dirty="0">
              <a:ln>
                <a:noFill/>
              </a:ln>
              <a:solidFill>
                <a:schemeClr val="tx2"/>
              </a:solidFill>
              <a:effectLst/>
              <a:uLnTx/>
              <a:uFillTx/>
              <a:latin typeface="+mj-lt"/>
              <a:ea typeface="+mj-ea"/>
              <a:cs typeface="+mj-cs"/>
            </a:endParaRPr>
          </a:p>
        </p:txBody>
      </p:sp>
      <p:graphicFrame>
        <p:nvGraphicFramePr>
          <p:cNvPr id="8" name="Content Placeholder 7"/>
          <p:cNvGraphicFramePr>
            <a:graphicFrameLocks noGrp="1"/>
          </p:cNvGraphicFramePr>
          <p:nvPr>
            <p:ph sz="quarter" idx="1"/>
          </p:nvPr>
        </p:nvGraphicFramePr>
        <p:xfrm>
          <a:off x="304800" y="1676400"/>
          <a:ext cx="8458200" cy="4876800"/>
        </p:xfrm>
        <a:graphic>
          <a:graphicData uri="http://schemas.openxmlformats.org/drawingml/2006/table">
            <a:tbl>
              <a:tblPr firstRow="1" bandRow="1">
                <a:tableStyleId>{5C22544A-7EE6-4342-B048-85BDC9FD1C3A}</a:tableStyleId>
              </a:tblPr>
              <a:tblGrid>
                <a:gridCol w="8458200"/>
              </a:tblGrid>
              <a:tr h="324000">
                <a:tc>
                  <a:txBody>
                    <a:bodyPr/>
                    <a:lstStyle/>
                    <a:p>
                      <a:pPr algn="l"/>
                      <a:r>
                        <a:rPr lang="en-US" sz="1900" dirty="0" smtClean="0"/>
                        <a:t>Select</a:t>
                      </a:r>
                      <a:endParaRPr lang="en-US" sz="1900" dirty="0"/>
                    </a:p>
                  </a:txBody>
                  <a:tcPr anchor="ctr"/>
                </a:tc>
              </a:tr>
              <a:tr h="324000">
                <a:tc>
                  <a:txBody>
                    <a:bodyPr/>
                    <a:lstStyle/>
                    <a:p>
                      <a:pPr algn="l"/>
                      <a:r>
                        <a:rPr lang="en-US" sz="1900" dirty="0" smtClean="0"/>
                        <a:t>Amount of expenses</a:t>
                      </a:r>
                      <a:r>
                        <a:rPr lang="en-US" sz="1900" baseline="0" dirty="0" smtClean="0"/>
                        <a:t> related to exempt income u/s 14A of Income-tax Act, 1961 could not be ascertained.</a:t>
                      </a:r>
                      <a:endParaRPr lang="en-US" sz="1900" dirty="0"/>
                    </a:p>
                  </a:txBody>
                  <a:tcPr anchor="ctr"/>
                </a:tc>
              </a:tr>
              <a:tr h="324000">
                <a:tc>
                  <a:txBody>
                    <a:bodyPr/>
                    <a:lstStyle/>
                    <a:p>
                      <a:pPr algn="l"/>
                      <a:r>
                        <a:rPr lang="en-US" sz="1900" dirty="0" smtClean="0"/>
                        <a:t>Creditors</a:t>
                      </a:r>
                      <a:r>
                        <a:rPr lang="en-US" sz="1900" baseline="0" dirty="0" smtClean="0"/>
                        <a:t> under Micro, Small and Medium Enterprises Development Act, 2006 are not ascertainable.</a:t>
                      </a:r>
                      <a:endParaRPr lang="en-US" sz="1900" dirty="0"/>
                    </a:p>
                  </a:txBody>
                  <a:tcPr anchor="ctr"/>
                </a:tc>
              </a:tr>
              <a:tr h="324000">
                <a:tc>
                  <a:txBody>
                    <a:bodyPr/>
                    <a:lstStyle/>
                    <a:p>
                      <a:pPr algn="l"/>
                      <a:r>
                        <a:rPr lang="en-US" sz="1900" dirty="0" smtClean="0"/>
                        <a:t>Prior period</a:t>
                      </a:r>
                      <a:r>
                        <a:rPr lang="en-US" sz="1900" baseline="0" dirty="0" smtClean="0"/>
                        <a:t> expenses are not ascertainable from books of account.</a:t>
                      </a:r>
                      <a:endParaRPr lang="en-US" sz="1900" dirty="0"/>
                    </a:p>
                  </a:txBody>
                  <a:tcPr anchor="ctr"/>
                </a:tc>
              </a:tr>
              <a:tr h="324000">
                <a:tc>
                  <a:txBody>
                    <a:bodyPr/>
                    <a:lstStyle/>
                    <a:p>
                      <a:pPr algn="l"/>
                      <a:r>
                        <a:rPr lang="en-US" sz="1900" dirty="0" smtClean="0"/>
                        <a:t>Fair</a:t>
                      </a:r>
                      <a:r>
                        <a:rPr lang="en-US" sz="1900" baseline="0" dirty="0" smtClean="0"/>
                        <a:t> market value of shares u/s 56 (2) (</a:t>
                      </a:r>
                      <a:r>
                        <a:rPr lang="en-US" sz="1900" baseline="0" dirty="0" err="1" smtClean="0"/>
                        <a:t>viia</a:t>
                      </a:r>
                      <a:r>
                        <a:rPr lang="en-US" sz="1900" baseline="0" dirty="0" smtClean="0"/>
                        <a:t>)/(</a:t>
                      </a:r>
                      <a:r>
                        <a:rPr lang="en-US" sz="1900" baseline="0" dirty="0" err="1" smtClean="0"/>
                        <a:t>viib</a:t>
                      </a:r>
                      <a:r>
                        <a:rPr lang="en-US" sz="1900" baseline="0" dirty="0" smtClean="0"/>
                        <a:t>) is ascertainable.</a:t>
                      </a:r>
                      <a:endParaRPr lang="en-US" sz="1900" dirty="0"/>
                    </a:p>
                  </a:txBody>
                  <a:tcPr anchor="ctr"/>
                </a:tc>
              </a:tr>
              <a:tr h="324000">
                <a:tc>
                  <a:txBody>
                    <a:bodyPr/>
                    <a:lstStyle/>
                    <a:p>
                      <a:pPr algn="l"/>
                      <a:r>
                        <a:rPr lang="en-US" sz="1900" dirty="0" smtClean="0"/>
                        <a:t>Reports of audit carried by Excise/Service tax</a:t>
                      </a:r>
                      <a:r>
                        <a:rPr lang="en-US" sz="1900" baseline="0" dirty="0" smtClean="0"/>
                        <a:t> Department were not made available.</a:t>
                      </a:r>
                      <a:endParaRPr lang="en-US" sz="1900" dirty="0"/>
                    </a:p>
                  </a:txBody>
                  <a:tcPr anchor="ctr"/>
                </a:tc>
              </a:tr>
              <a:tr h="324000">
                <a:tc>
                  <a:txBody>
                    <a:bodyPr/>
                    <a:lstStyle/>
                    <a:p>
                      <a:pPr algn="l"/>
                      <a:r>
                        <a:rPr lang="en-US" sz="1900" dirty="0" smtClean="0"/>
                        <a:t>GP Ratio is not ascertainable from the financial statements prepared by the</a:t>
                      </a:r>
                      <a:r>
                        <a:rPr lang="en-US" sz="1900" baseline="0" dirty="0" smtClean="0"/>
                        <a:t> </a:t>
                      </a:r>
                      <a:r>
                        <a:rPr lang="en-US" sz="1900" baseline="0" dirty="0" err="1" smtClean="0"/>
                        <a:t>assessee</a:t>
                      </a:r>
                      <a:r>
                        <a:rPr lang="en-US" sz="1900" baseline="0" dirty="0" smtClean="0"/>
                        <a:t>.</a:t>
                      </a:r>
                      <a:endParaRPr lang="en-US" sz="1900" dirty="0"/>
                    </a:p>
                  </a:txBody>
                  <a:tcPr anchor="ctr"/>
                </a:tc>
              </a:tr>
              <a:tr h="370840">
                <a:tc>
                  <a:txBody>
                    <a:bodyPr/>
                    <a:lstStyle/>
                    <a:p>
                      <a:pPr algn="l"/>
                      <a:r>
                        <a:rPr lang="en-US" sz="1900" dirty="0" smtClean="0"/>
                        <a:t>Information regarding demand raised or refund issued during the previous year under any tax laws other than Income-tax</a:t>
                      </a:r>
                      <a:r>
                        <a:rPr lang="en-US" sz="1900" baseline="0" dirty="0" smtClean="0"/>
                        <a:t> Act, 1961 and Wealth tax Act, 1957 was not made available.</a:t>
                      </a:r>
                      <a:endParaRPr lang="en-US" sz="1900" dirty="0"/>
                    </a:p>
                  </a:txBody>
                  <a:tcPr anchor="ctr"/>
                </a:tc>
              </a:tr>
              <a:tr h="288000">
                <a:tc>
                  <a:txBody>
                    <a:bodyPr/>
                    <a:lstStyle/>
                    <a:p>
                      <a:pPr algn="l"/>
                      <a:r>
                        <a:rPr lang="en-US" sz="1900" dirty="0" smtClean="0"/>
                        <a:t>Others</a:t>
                      </a:r>
                      <a:endParaRPr lang="en-US" sz="1900" dirty="0"/>
                    </a:p>
                  </a:txBody>
                  <a:tcPr anchor="ctr"/>
                </a:tc>
              </a:tr>
            </a:tbl>
          </a:graphicData>
        </a:graphic>
      </p:graphicFrame>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2"/>
          <p:cNvSpPr>
            <a:spLocks noGrp="1"/>
          </p:cNvSpPr>
          <p:nvPr>
            <p:ph idx="1"/>
          </p:nvPr>
        </p:nvSpPr>
        <p:spPr>
          <a:xfrm>
            <a:off x="381000" y="2133600"/>
            <a:ext cx="8396318" cy="3352800"/>
          </a:xfrm>
          <a:ln w="38100">
            <a:solidFill>
              <a:schemeClr val="accent1"/>
            </a:solidFill>
          </a:ln>
        </p:spPr>
        <p:txBody>
          <a:bodyPr>
            <a:normAutofit/>
          </a:bodyPr>
          <a:lstStyle/>
          <a:p>
            <a:pPr marL="457200" indent="-457200" algn="just">
              <a:buSzPct val="100000"/>
              <a:buNone/>
            </a:pPr>
            <a:r>
              <a:rPr lang="en-US" sz="2400" b="1" u="sng" dirty="0" smtClean="0">
                <a:ea typeface="Times New Roman"/>
                <a:cs typeface="Times New Roman"/>
              </a:rPr>
              <a:t>New Provision</a:t>
            </a:r>
            <a:r>
              <a:rPr lang="en-US" sz="2400" b="1" dirty="0" smtClean="0">
                <a:ea typeface="Times New Roman"/>
                <a:cs typeface="Times New Roman"/>
              </a:rPr>
              <a:t>……</a:t>
            </a:r>
          </a:p>
          <a:p>
            <a:pPr marL="457200" indent="-457200" algn="just">
              <a:buSzPct val="100000"/>
              <a:buFont typeface="Wingdings" pitchFamily="2" charset="2"/>
              <a:buAutoNum type="alphaUcParenBoth" startAt="2"/>
            </a:pPr>
            <a:r>
              <a:rPr lang="en-US" sz="2400" dirty="0" smtClean="0"/>
              <a:t>Details </a:t>
            </a:r>
            <a:r>
              <a:rPr lang="en-US" sz="2400" dirty="0"/>
              <a:t>of payment on which tax has been deducted but has not been paid during the previous year or in the subsequent year before the expiry of time prescribed under section 200(1</a:t>
            </a:r>
            <a:r>
              <a:rPr lang="en-US" sz="2400" dirty="0" smtClean="0"/>
              <a:t>)</a:t>
            </a:r>
          </a:p>
          <a:p>
            <a:pPr marL="457200" indent="-457200" algn="just">
              <a:buSzPct val="100000"/>
              <a:buFont typeface="Wingdings" pitchFamily="2" charset="2"/>
              <a:buAutoNum type="alphaUcParenBoth" startAt="2"/>
            </a:pPr>
            <a:endParaRPr lang="en-US" sz="2400" dirty="0" smtClean="0"/>
          </a:p>
          <a:p>
            <a:pPr marL="457200" indent="-457200" algn="just">
              <a:buSzPct val="100000"/>
              <a:buFont typeface="Wingdings" pitchFamily="2" charset="2"/>
              <a:buAutoNum type="alphaUcParenBoth" startAt="2"/>
            </a:pPr>
            <a:endParaRPr lang="en-US" sz="2400" dirty="0" smtClean="0"/>
          </a:p>
          <a:p>
            <a:pPr marL="457200" indent="-457200" algn="just">
              <a:buSzPct val="100000"/>
              <a:buFont typeface="Wingdings" pitchFamily="2" charset="2"/>
              <a:buAutoNum type="alphaUcParenBoth" startAt="2"/>
            </a:pPr>
            <a:endParaRPr lang="en-US" sz="2400" dirty="0" smtClean="0"/>
          </a:p>
          <a:p>
            <a:pPr marL="457200" indent="-457200" algn="just">
              <a:buSzPct val="100000"/>
              <a:buFont typeface="Wingdings" pitchFamily="2" charset="2"/>
              <a:buAutoNum type="alphaUcParenBoth" startAt="2"/>
            </a:pPr>
            <a:endParaRPr lang="en-US" sz="2400" dirty="0"/>
          </a:p>
        </p:txBody>
      </p:sp>
      <p:graphicFrame>
        <p:nvGraphicFramePr>
          <p:cNvPr id="13" name="Table 12"/>
          <p:cNvGraphicFramePr>
            <a:graphicFrameLocks noGrp="1"/>
          </p:cNvGraphicFramePr>
          <p:nvPr/>
        </p:nvGraphicFramePr>
        <p:xfrm>
          <a:off x="731405" y="3962400"/>
          <a:ext cx="7722090" cy="1330960"/>
        </p:xfrm>
        <a:graphic>
          <a:graphicData uri="http://schemas.openxmlformats.org/drawingml/2006/table">
            <a:tbl>
              <a:tblPr firstRow="1" bandRow="1">
                <a:tableStyleId>{5C22544A-7EE6-4342-B048-85BDC9FD1C3A}</a:tableStyleId>
              </a:tblPr>
              <a:tblGrid>
                <a:gridCol w="1544418"/>
                <a:gridCol w="1544418"/>
                <a:gridCol w="1544418"/>
                <a:gridCol w="1544418"/>
                <a:gridCol w="1544418"/>
              </a:tblGrid>
              <a:tr h="370840">
                <a:tc>
                  <a:txBody>
                    <a:bodyPr/>
                    <a:lstStyle/>
                    <a:p>
                      <a:pPr algn="ctr"/>
                      <a:r>
                        <a:rPr lang="en-US" sz="1900" b="1" kern="1200" dirty="0" smtClean="0">
                          <a:solidFill>
                            <a:schemeClr val="lt1"/>
                          </a:solidFill>
                          <a:latin typeface="+mn-lt"/>
                          <a:ea typeface="+mn-ea"/>
                          <a:cs typeface="+mn-cs"/>
                        </a:rPr>
                        <a:t>date of payment</a:t>
                      </a:r>
                      <a:endParaRPr lang="en-US" sz="1900" dirty="0"/>
                    </a:p>
                  </a:txBody>
                  <a:tcPr/>
                </a:tc>
                <a:tc>
                  <a:txBody>
                    <a:bodyPr/>
                    <a:lstStyle/>
                    <a:p>
                      <a:pPr algn="ctr"/>
                      <a:r>
                        <a:rPr lang="en-US" sz="1900" b="1" kern="1200" dirty="0" smtClean="0">
                          <a:solidFill>
                            <a:schemeClr val="lt1"/>
                          </a:solidFill>
                          <a:latin typeface="+mn-lt"/>
                          <a:ea typeface="+mn-ea"/>
                          <a:cs typeface="+mn-cs"/>
                        </a:rPr>
                        <a:t>amount of payment</a:t>
                      </a:r>
                      <a:endParaRPr lang="en-US" sz="1900" dirty="0"/>
                    </a:p>
                  </a:txBody>
                  <a:tcPr/>
                </a:tc>
                <a:tc>
                  <a:txBody>
                    <a:bodyPr/>
                    <a:lstStyle/>
                    <a:p>
                      <a:pPr algn="ctr"/>
                      <a:r>
                        <a:rPr lang="en-US" sz="1900" b="1" kern="1200" dirty="0" smtClean="0">
                          <a:solidFill>
                            <a:schemeClr val="lt1"/>
                          </a:solidFill>
                          <a:latin typeface="+mn-lt"/>
                          <a:ea typeface="+mn-ea"/>
                          <a:cs typeface="+mn-cs"/>
                        </a:rPr>
                        <a:t>nature of payment</a:t>
                      </a:r>
                      <a:endParaRPr lang="en-US" sz="1900" dirty="0"/>
                    </a:p>
                  </a:txBody>
                  <a:tcPr/>
                </a:tc>
                <a:tc>
                  <a:txBody>
                    <a:bodyPr/>
                    <a:lstStyle/>
                    <a:p>
                      <a:pPr algn="ctr"/>
                      <a:r>
                        <a:rPr lang="en-US" sz="1900" b="1" kern="1200" dirty="0" smtClean="0">
                          <a:solidFill>
                            <a:schemeClr val="lt1"/>
                          </a:solidFill>
                          <a:latin typeface="+mn-lt"/>
                          <a:ea typeface="+mn-ea"/>
                          <a:cs typeface="+mn-cs"/>
                        </a:rPr>
                        <a:t>name and address of the payee</a:t>
                      </a:r>
                      <a:endParaRPr lang="en-US" sz="1900" dirty="0"/>
                    </a:p>
                  </a:txBody>
                  <a:tcPr/>
                </a:tc>
                <a:tc>
                  <a:txBody>
                    <a:bodyPr/>
                    <a:lstStyle/>
                    <a:p>
                      <a:pPr algn="ctr"/>
                      <a:r>
                        <a:rPr lang="en-US" sz="1900" b="1" kern="1200" dirty="0" smtClean="0">
                          <a:solidFill>
                            <a:schemeClr val="lt1"/>
                          </a:solidFill>
                          <a:latin typeface="+mn-lt"/>
                          <a:ea typeface="+mn-ea"/>
                          <a:cs typeface="+mn-cs"/>
                        </a:rPr>
                        <a:t>amount of tax deducted</a:t>
                      </a:r>
                      <a:endParaRPr lang="en-US" sz="1900" dirty="0"/>
                    </a:p>
                  </a:txBody>
                  <a:tcPr/>
                </a:tc>
              </a:tr>
              <a:tr h="370840">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bl>
          </a:graphicData>
        </a:graphic>
      </p:graphicFrame>
      <p:sp>
        <p:nvSpPr>
          <p:cNvPr id="9" name="Title 6"/>
          <p:cNvSpPr>
            <a:spLocks noGrp="1"/>
          </p:cNvSpPr>
          <p:nvPr>
            <p:ph type="title"/>
          </p:nvPr>
        </p:nvSpPr>
        <p:spPr>
          <a:xfrm>
            <a:off x="152400" y="152400"/>
            <a:ext cx="6858000" cy="990600"/>
          </a:xfrm>
        </p:spPr>
        <p:txBody>
          <a:bodyPr>
            <a:noAutofit/>
          </a:bodyPr>
          <a:lstStyle/>
          <a:p>
            <a:pPr algn="just"/>
            <a:r>
              <a:rPr lang="en-US" sz="3200" dirty="0" smtClean="0"/>
              <a:t>New Clause no. 21……		   				    	 </a:t>
            </a:r>
            <a:r>
              <a:rPr lang="en-US" sz="2000" i="1" dirty="0" smtClean="0">
                <a:solidFill>
                  <a:srgbClr val="FF0000"/>
                </a:solidFill>
              </a:rPr>
              <a:t>[Old Clause No. 17</a:t>
            </a:r>
            <a:r>
              <a:rPr lang="en-US" sz="2400" i="1" dirty="0" smtClean="0">
                <a:solidFill>
                  <a:srgbClr val="FF0000"/>
                </a:solidFill>
              </a:rPr>
              <a:t>]</a:t>
            </a:r>
            <a:endParaRPr lang="en-US" sz="1800" i="1" dirty="0">
              <a:solidFill>
                <a:srgbClr val="FF0000"/>
              </a:solidFill>
            </a:endParaRPr>
          </a:p>
        </p:txBody>
      </p:sp>
      <p:sp>
        <p:nvSpPr>
          <p:cNvPr id="10" name="Title 6"/>
          <p:cNvSpPr txBox="1">
            <a:spLocks/>
          </p:cNvSpPr>
          <p:nvPr/>
        </p:nvSpPr>
        <p:spPr>
          <a:xfrm>
            <a:off x="7315200" y="0"/>
            <a:ext cx="1752600" cy="457200"/>
          </a:xfrm>
          <a:prstGeom prst="rect">
            <a:avLst/>
          </a:prstGeom>
        </p:spPr>
        <p:txBody>
          <a:bodyPr vert="horz" anchor="t">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2600" b="1" i="0" u="none" strike="noStrike" kern="1200" cap="none" spc="0" normalizeH="0" baseline="0" noProof="0" dirty="0" err="1" smtClean="0">
                <a:ln>
                  <a:noFill/>
                </a:ln>
                <a:solidFill>
                  <a:schemeClr val="tx2"/>
                </a:solidFill>
                <a:effectLst/>
                <a:uLnTx/>
                <a:uFillTx/>
                <a:latin typeface="+mj-lt"/>
                <a:ea typeface="+mj-ea"/>
                <a:cs typeface="+mj-cs"/>
              </a:rPr>
              <a:t>Contd</a:t>
            </a:r>
            <a:r>
              <a:rPr kumimoji="0" lang="en-US" sz="2600" b="1" i="0" u="none" strike="noStrike" kern="1200" cap="none" spc="0" normalizeH="0" baseline="0" noProof="0" dirty="0" smtClean="0">
                <a:ln>
                  <a:noFill/>
                </a:ln>
                <a:solidFill>
                  <a:schemeClr val="tx2"/>
                </a:solidFill>
                <a:effectLst/>
                <a:uLnTx/>
                <a:uFillTx/>
                <a:latin typeface="+mj-lt"/>
                <a:ea typeface="+mj-ea"/>
                <a:cs typeface="+mj-cs"/>
              </a:rPr>
              <a:t>….</a:t>
            </a:r>
            <a:endParaRPr kumimoji="0" lang="en-US" sz="2600" b="1" i="1" u="none" strike="noStrike" kern="1200" cap="none" spc="0" normalizeH="0" baseline="0" noProof="0" dirty="0">
              <a:ln>
                <a:noFill/>
              </a:ln>
              <a:solidFill>
                <a:srgbClr val="FF0000"/>
              </a:solidFill>
              <a:effectLst/>
              <a:uLnTx/>
              <a:uFillTx/>
              <a:latin typeface="+mj-lt"/>
              <a:ea typeface="+mj-ea"/>
              <a:cs typeface="+mj-cs"/>
            </a:endParaRPr>
          </a:p>
        </p:txBody>
      </p:sp>
      <p:sp>
        <p:nvSpPr>
          <p:cNvPr id="7" name="Slide Number Placeholder 6"/>
          <p:cNvSpPr>
            <a:spLocks noGrp="1"/>
          </p:cNvSpPr>
          <p:nvPr>
            <p:ph type="sldNum" sz="quarter" idx="12"/>
          </p:nvPr>
        </p:nvSpPr>
        <p:spPr/>
        <p:txBody>
          <a:bodyPr>
            <a:normAutofit fontScale="85000" lnSpcReduction="20000"/>
          </a:bodyPr>
          <a:lstStyle/>
          <a:p>
            <a:fld id="{B6F15528-21DE-4FAA-801E-634DDDAF4B2B}" type="slidenum">
              <a:rPr lang="en-US" smtClean="0"/>
              <a:pPr/>
              <a:t>120</a:t>
            </a:fld>
            <a:endParaRPr lang="en-US"/>
          </a:p>
        </p:txBody>
      </p:sp>
      <p:cxnSp>
        <p:nvCxnSpPr>
          <p:cNvPr id="8" name="Straight Arrow Connector 7"/>
          <p:cNvCxnSpPr/>
          <p:nvPr/>
        </p:nvCxnSpPr>
        <p:spPr>
          <a:xfrm>
            <a:off x="6248400" y="4876800"/>
            <a:ext cx="0" cy="609600"/>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2819400" y="5562600"/>
            <a:ext cx="5943600" cy="457200"/>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smtClean="0">
                <a:solidFill>
                  <a:schemeClr val="tx1"/>
                </a:solidFill>
              </a:rPr>
              <a:t>Revised e-utility also requires PAN, if available</a:t>
            </a:r>
            <a:endParaRPr lang="en-US" sz="2200" dirty="0">
              <a:solidFill>
                <a:schemeClr val="tx1"/>
              </a:solidFill>
            </a:endParaRPr>
          </a:p>
        </p:txBody>
      </p:sp>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153400" cy="990600"/>
          </a:xfrm>
        </p:spPr>
        <p:txBody>
          <a:bodyPr>
            <a:normAutofit/>
          </a:bodyPr>
          <a:lstStyle/>
          <a:p>
            <a:r>
              <a:rPr lang="en-US" sz="4000" dirty="0" smtClean="0"/>
              <a:t>Section 40(a)(</a:t>
            </a:r>
            <a:r>
              <a:rPr lang="en-US" sz="4000" dirty="0" err="1" smtClean="0"/>
              <a:t>i</a:t>
            </a:r>
            <a:r>
              <a:rPr lang="en-US" sz="4000" dirty="0" smtClean="0"/>
              <a:t>)…..</a:t>
            </a:r>
            <a:endParaRPr lang="en-US" sz="4000" dirty="0"/>
          </a:p>
        </p:txBody>
      </p:sp>
      <p:sp>
        <p:nvSpPr>
          <p:cNvPr id="3" name="Slide Number Placeholder 2"/>
          <p:cNvSpPr>
            <a:spLocks noGrp="1"/>
          </p:cNvSpPr>
          <p:nvPr>
            <p:ph type="sldNum" sz="quarter" idx="12"/>
          </p:nvPr>
        </p:nvSpPr>
        <p:spPr/>
        <p:txBody>
          <a:bodyPr>
            <a:normAutofit fontScale="85000" lnSpcReduction="20000"/>
          </a:bodyPr>
          <a:lstStyle/>
          <a:p>
            <a:fld id="{B6F15528-21DE-4FAA-801E-634DDDAF4B2B}" type="slidenum">
              <a:rPr lang="en-US" smtClean="0"/>
              <a:pPr/>
              <a:t>121</a:t>
            </a:fld>
            <a:endParaRPr lang="en-US"/>
          </a:p>
        </p:txBody>
      </p:sp>
      <p:sp>
        <p:nvSpPr>
          <p:cNvPr id="4" name="Content Placeholder 3"/>
          <p:cNvSpPr>
            <a:spLocks noGrp="1"/>
          </p:cNvSpPr>
          <p:nvPr>
            <p:ph sz="quarter" idx="1"/>
          </p:nvPr>
        </p:nvSpPr>
        <p:spPr>
          <a:xfrm>
            <a:off x="152400" y="1600200"/>
            <a:ext cx="8763000" cy="5105400"/>
          </a:xfrm>
        </p:spPr>
        <p:txBody>
          <a:bodyPr>
            <a:noAutofit/>
          </a:bodyPr>
          <a:lstStyle/>
          <a:p>
            <a:pPr marL="0" indent="0" algn="just">
              <a:lnSpc>
                <a:spcPct val="120000"/>
              </a:lnSpc>
              <a:spcBef>
                <a:spcPts val="600"/>
              </a:spcBef>
              <a:buNone/>
            </a:pPr>
            <a:r>
              <a:rPr lang="en-US" sz="2000" dirty="0" smtClean="0"/>
              <a:t>any </a:t>
            </a:r>
            <a:r>
              <a:rPr lang="en-US" sz="2000" b="1" dirty="0" smtClean="0"/>
              <a:t>interest</a:t>
            </a:r>
            <a:r>
              <a:rPr lang="en-US" sz="2000" dirty="0" smtClean="0"/>
              <a:t> (not being interest on a loan issued for public subscription before 01-04-1938), </a:t>
            </a:r>
            <a:r>
              <a:rPr lang="en-US" sz="2000" b="1" dirty="0" smtClean="0"/>
              <a:t>royalty, fees for technical services</a:t>
            </a:r>
            <a:r>
              <a:rPr lang="en-US" sz="2000" dirty="0" smtClean="0"/>
              <a:t> or </a:t>
            </a:r>
            <a:r>
              <a:rPr lang="en-US" sz="2000" b="1" dirty="0" smtClean="0"/>
              <a:t>other sum </a:t>
            </a:r>
            <a:r>
              <a:rPr lang="en-US" sz="2000" dirty="0" smtClean="0"/>
              <a:t>chargeable under this Act, which is </a:t>
            </a:r>
            <a:r>
              <a:rPr lang="en-US" sz="2000" b="1" dirty="0" smtClean="0"/>
              <a:t>payable</a:t>
            </a:r>
            <a:r>
              <a:rPr lang="en-US" sz="2000" dirty="0" smtClean="0"/>
              <a:t>,—</a:t>
            </a:r>
          </a:p>
          <a:p>
            <a:pPr marL="579438" indent="-228600" algn="just">
              <a:lnSpc>
                <a:spcPct val="120000"/>
              </a:lnSpc>
              <a:spcBef>
                <a:spcPts val="0"/>
              </a:spcBef>
              <a:buNone/>
            </a:pPr>
            <a:r>
              <a:rPr lang="en-US" sz="2000" b="1" dirty="0" smtClean="0"/>
              <a:t>(</a:t>
            </a:r>
            <a:r>
              <a:rPr lang="en-US" sz="2000" b="1" i="1" dirty="0" smtClean="0"/>
              <a:t>A</a:t>
            </a:r>
            <a:r>
              <a:rPr lang="en-US" sz="2000" b="1" dirty="0" smtClean="0"/>
              <a:t>)  </a:t>
            </a:r>
            <a:r>
              <a:rPr lang="en-US" sz="2000" b="1" u="sng" dirty="0" smtClean="0"/>
              <a:t>outside India</a:t>
            </a:r>
            <a:r>
              <a:rPr lang="en-US" sz="2000" b="1" dirty="0" smtClean="0"/>
              <a:t>; or</a:t>
            </a:r>
          </a:p>
          <a:p>
            <a:pPr marL="808038" indent="-457200" algn="just">
              <a:lnSpc>
                <a:spcPct val="120000"/>
              </a:lnSpc>
              <a:spcBef>
                <a:spcPts val="0"/>
              </a:spcBef>
              <a:buNone/>
            </a:pPr>
            <a:r>
              <a:rPr lang="en-US" sz="2000" b="1" dirty="0" smtClean="0"/>
              <a:t>(</a:t>
            </a:r>
            <a:r>
              <a:rPr lang="en-US" sz="2000" b="1" i="1" dirty="0" smtClean="0"/>
              <a:t>B</a:t>
            </a:r>
            <a:r>
              <a:rPr lang="en-US" sz="2000" b="1" dirty="0" smtClean="0"/>
              <a:t>) </a:t>
            </a:r>
            <a:r>
              <a:rPr lang="en-US" sz="2000" b="1" u="sng" dirty="0" smtClean="0"/>
              <a:t>in India to a non-resident</a:t>
            </a:r>
            <a:r>
              <a:rPr lang="en-US" sz="2000" b="1" dirty="0" smtClean="0"/>
              <a:t>, not being a company or to a foreign company,</a:t>
            </a:r>
          </a:p>
          <a:p>
            <a:pPr marL="0" indent="0" algn="just">
              <a:lnSpc>
                <a:spcPct val="120000"/>
              </a:lnSpc>
              <a:spcBef>
                <a:spcPts val="600"/>
              </a:spcBef>
              <a:buNone/>
            </a:pPr>
            <a:r>
              <a:rPr lang="en-US" sz="2000" dirty="0" smtClean="0"/>
              <a:t>on which tax is deductible at source under Chapter XVII-B and such tax has not been deducted or, after deduction, has not been paid during the previous year, or in the subsequent year before the expiry of the time prescribed u/s 200(1).</a:t>
            </a:r>
          </a:p>
          <a:p>
            <a:pPr marL="0" indent="0" algn="just">
              <a:lnSpc>
                <a:spcPct val="120000"/>
              </a:lnSpc>
              <a:spcBef>
                <a:spcPts val="600"/>
              </a:spcBef>
              <a:buNone/>
            </a:pPr>
            <a:endParaRPr lang="en-US" sz="700" b="1" dirty="0" smtClean="0"/>
          </a:p>
          <a:p>
            <a:pPr marL="0" indent="0" algn="just">
              <a:lnSpc>
                <a:spcPct val="120000"/>
              </a:lnSpc>
              <a:spcBef>
                <a:spcPts val="600"/>
              </a:spcBef>
              <a:buNone/>
            </a:pPr>
            <a:r>
              <a:rPr lang="en-US" sz="2000" b="1" dirty="0" smtClean="0"/>
              <a:t>Provided </a:t>
            </a:r>
            <a:r>
              <a:rPr lang="en-US" sz="2000" dirty="0" smtClean="0"/>
              <a:t>that where in respect of any such sum, tax has been deducted in any subsequent year or, has been deducted in the previous year but paid in any subsequent year after the expiry of the time prescribed u/s 200(1), such sum shall be allowed as a deduction in computing the income of the previous year in which such tax has been paid.</a:t>
            </a:r>
          </a:p>
        </p:txBody>
      </p:sp>
      <p:sp>
        <p:nvSpPr>
          <p:cNvPr id="5" name="Title 6"/>
          <p:cNvSpPr txBox="1">
            <a:spLocks/>
          </p:cNvSpPr>
          <p:nvPr/>
        </p:nvSpPr>
        <p:spPr>
          <a:xfrm>
            <a:off x="7315200" y="0"/>
            <a:ext cx="1752600" cy="457200"/>
          </a:xfrm>
          <a:prstGeom prst="rect">
            <a:avLst/>
          </a:prstGeom>
        </p:spPr>
        <p:txBody>
          <a:bodyPr vert="horz" anchor="t">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2600" b="1" i="0" u="none" strike="noStrike" kern="1200" cap="none" spc="0" normalizeH="0" baseline="0" noProof="0" dirty="0" err="1" smtClean="0">
                <a:ln>
                  <a:noFill/>
                </a:ln>
                <a:solidFill>
                  <a:schemeClr val="tx2"/>
                </a:solidFill>
                <a:effectLst/>
                <a:uLnTx/>
                <a:uFillTx/>
                <a:latin typeface="+mj-lt"/>
                <a:ea typeface="+mj-ea"/>
                <a:cs typeface="+mj-cs"/>
              </a:rPr>
              <a:t>Contd</a:t>
            </a:r>
            <a:r>
              <a:rPr kumimoji="0" lang="en-US" sz="2600" b="1" i="0" u="none" strike="noStrike" kern="1200" cap="none" spc="0" normalizeH="0" baseline="0" noProof="0" dirty="0" smtClean="0">
                <a:ln>
                  <a:noFill/>
                </a:ln>
                <a:solidFill>
                  <a:schemeClr val="tx2"/>
                </a:solidFill>
                <a:effectLst/>
                <a:uLnTx/>
                <a:uFillTx/>
                <a:latin typeface="+mj-lt"/>
                <a:ea typeface="+mj-ea"/>
                <a:cs typeface="+mj-cs"/>
              </a:rPr>
              <a:t>….</a:t>
            </a:r>
            <a:endParaRPr kumimoji="0" lang="en-US" sz="2600" b="1" i="1" u="none" strike="noStrike" kern="1200" cap="none" spc="0" normalizeH="0" baseline="0" noProof="0" dirty="0">
              <a:ln>
                <a:noFill/>
              </a:ln>
              <a:solidFill>
                <a:srgbClr val="FF0000"/>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2"/>
          <p:cNvSpPr>
            <a:spLocks noGrp="1"/>
          </p:cNvSpPr>
          <p:nvPr>
            <p:ph idx="1"/>
          </p:nvPr>
        </p:nvSpPr>
        <p:spPr>
          <a:xfrm>
            <a:off x="152400" y="1600200"/>
            <a:ext cx="8686800" cy="4648200"/>
          </a:xfrm>
          <a:ln w="38100">
            <a:solidFill>
              <a:schemeClr val="accent1"/>
            </a:solidFill>
          </a:ln>
        </p:spPr>
        <p:txBody>
          <a:bodyPr>
            <a:normAutofit/>
          </a:bodyPr>
          <a:lstStyle/>
          <a:p>
            <a:pPr algn="just">
              <a:spcBef>
                <a:spcPts val="0"/>
              </a:spcBef>
              <a:buNone/>
            </a:pPr>
            <a:r>
              <a:rPr lang="en-US" sz="2200" b="1" u="sng" dirty="0" smtClean="0">
                <a:ea typeface="Times New Roman"/>
                <a:cs typeface="Times New Roman"/>
              </a:rPr>
              <a:t>New Provision</a:t>
            </a:r>
            <a:r>
              <a:rPr lang="en-US" sz="2200" b="1" dirty="0" smtClean="0">
                <a:ea typeface="Times New Roman"/>
                <a:cs typeface="Times New Roman"/>
              </a:rPr>
              <a:t>……</a:t>
            </a:r>
            <a:endParaRPr lang="en-US" sz="2200" dirty="0" smtClean="0"/>
          </a:p>
          <a:p>
            <a:pPr algn="just">
              <a:spcBef>
                <a:spcPts val="0"/>
              </a:spcBef>
              <a:buNone/>
            </a:pPr>
            <a:r>
              <a:rPr lang="en-US" sz="2200" dirty="0" smtClean="0"/>
              <a:t>(ii) as payment referred to in sub-clause (</a:t>
            </a:r>
            <a:r>
              <a:rPr lang="en-US" sz="2200" dirty="0" err="1" smtClean="0"/>
              <a:t>ia</a:t>
            </a:r>
            <a:r>
              <a:rPr lang="en-US" sz="2200" dirty="0" smtClean="0"/>
              <a:t>)</a:t>
            </a:r>
          </a:p>
          <a:p>
            <a:pPr marL="685800" indent="-457200" algn="just">
              <a:spcBef>
                <a:spcPts val="0"/>
              </a:spcBef>
              <a:buSzPct val="100000"/>
              <a:buAutoNum type="alphaUcParenBoth"/>
            </a:pPr>
            <a:r>
              <a:rPr lang="en-US" sz="2200" dirty="0" smtClean="0"/>
              <a:t>Details of payment on which tax is not deducted:</a:t>
            </a:r>
          </a:p>
          <a:p>
            <a:pPr marL="892175" indent="-514350" algn="just">
              <a:spcBef>
                <a:spcPts val="0"/>
              </a:spcBef>
              <a:buSzPct val="100000"/>
              <a:buNone/>
            </a:pPr>
            <a:endParaRPr lang="en-US" sz="2200" dirty="0" smtClean="0"/>
          </a:p>
          <a:p>
            <a:pPr marL="892175" indent="-514350" algn="just">
              <a:spcBef>
                <a:spcPts val="0"/>
              </a:spcBef>
              <a:buSzPct val="100000"/>
              <a:buAutoNum type="alphaUcParenBoth"/>
            </a:pPr>
            <a:endParaRPr lang="en-US" sz="600" dirty="0" smtClean="0"/>
          </a:p>
          <a:p>
            <a:pPr marL="892175" indent="-514350" algn="just">
              <a:spcBef>
                <a:spcPts val="0"/>
              </a:spcBef>
              <a:buSzPct val="100000"/>
              <a:buAutoNum type="alphaUcParenBoth"/>
            </a:pPr>
            <a:endParaRPr lang="en-US" sz="2200" dirty="0" smtClean="0"/>
          </a:p>
          <a:p>
            <a:pPr marL="892175" indent="-514350" algn="just">
              <a:spcBef>
                <a:spcPts val="0"/>
              </a:spcBef>
              <a:buSzPct val="100000"/>
              <a:buAutoNum type="alphaUcParenBoth"/>
            </a:pPr>
            <a:endParaRPr lang="en-US" sz="2200" dirty="0" smtClean="0"/>
          </a:p>
          <a:p>
            <a:pPr marL="685800" indent="-457200" algn="just">
              <a:spcBef>
                <a:spcPts val="0"/>
              </a:spcBef>
              <a:buSzPct val="100000"/>
              <a:buFont typeface="Wingdings" pitchFamily="2" charset="2"/>
              <a:buAutoNum type="alphaUcParenBoth" startAt="2"/>
            </a:pPr>
            <a:r>
              <a:rPr lang="en-US" sz="2200" dirty="0" smtClean="0"/>
              <a:t>Details of payment on which tax has been deducted but has not been paid on or before the due date specified in Sec. 139(1).</a:t>
            </a:r>
          </a:p>
          <a:p>
            <a:pPr marL="892175" indent="-514350" algn="just">
              <a:spcBef>
                <a:spcPts val="0"/>
              </a:spcBef>
              <a:buSzPct val="100000"/>
              <a:buAutoNum type="alphaUcParenBoth" startAt="2"/>
            </a:pPr>
            <a:endParaRPr lang="en-US" sz="2200" dirty="0" smtClean="0"/>
          </a:p>
          <a:p>
            <a:pPr marL="457200" indent="-457200" algn="just">
              <a:spcBef>
                <a:spcPts val="0"/>
              </a:spcBef>
              <a:buSzPct val="100000"/>
              <a:buFont typeface="Wingdings" pitchFamily="2" charset="2"/>
              <a:buAutoNum type="alphaUcParenBoth" startAt="2"/>
            </a:pPr>
            <a:endParaRPr lang="en-US" sz="2200" dirty="0"/>
          </a:p>
        </p:txBody>
      </p:sp>
      <p:graphicFrame>
        <p:nvGraphicFramePr>
          <p:cNvPr id="6" name="Table 5"/>
          <p:cNvGraphicFramePr>
            <a:graphicFrameLocks noGrp="1"/>
          </p:cNvGraphicFramePr>
          <p:nvPr/>
        </p:nvGraphicFramePr>
        <p:xfrm>
          <a:off x="914400" y="2667000"/>
          <a:ext cx="6915176" cy="1051560"/>
        </p:xfrm>
        <a:graphic>
          <a:graphicData uri="http://schemas.openxmlformats.org/drawingml/2006/table">
            <a:tbl>
              <a:tblPr firstRow="1" bandRow="1">
                <a:tableStyleId>{5C22544A-7EE6-4342-B048-85BDC9FD1C3A}</a:tableStyleId>
              </a:tblPr>
              <a:tblGrid>
                <a:gridCol w="1428776"/>
                <a:gridCol w="1752600"/>
                <a:gridCol w="1600200"/>
                <a:gridCol w="2133600"/>
              </a:tblGrid>
              <a:tr h="370840">
                <a:tc>
                  <a:txBody>
                    <a:bodyPr/>
                    <a:lstStyle/>
                    <a:p>
                      <a:pPr algn="ctr"/>
                      <a:r>
                        <a:rPr lang="en-US" sz="1900" b="1" kern="1200" dirty="0" smtClean="0">
                          <a:solidFill>
                            <a:schemeClr val="lt1"/>
                          </a:solidFill>
                          <a:latin typeface="+mn-lt"/>
                          <a:ea typeface="+mn-ea"/>
                          <a:cs typeface="+mn-cs"/>
                        </a:rPr>
                        <a:t>date of payment</a:t>
                      </a:r>
                      <a:endParaRPr lang="en-US" sz="1900" dirty="0"/>
                    </a:p>
                  </a:txBody>
                  <a:tcPr/>
                </a:tc>
                <a:tc>
                  <a:txBody>
                    <a:bodyPr/>
                    <a:lstStyle/>
                    <a:p>
                      <a:pPr algn="ctr"/>
                      <a:r>
                        <a:rPr lang="en-US" sz="1900" b="1" kern="1200" dirty="0" smtClean="0">
                          <a:solidFill>
                            <a:schemeClr val="lt1"/>
                          </a:solidFill>
                          <a:latin typeface="+mn-lt"/>
                          <a:ea typeface="+mn-ea"/>
                          <a:cs typeface="+mn-cs"/>
                        </a:rPr>
                        <a:t>amount of payment</a:t>
                      </a:r>
                      <a:endParaRPr lang="en-US" sz="1900" dirty="0"/>
                    </a:p>
                  </a:txBody>
                  <a:tcPr/>
                </a:tc>
                <a:tc>
                  <a:txBody>
                    <a:bodyPr/>
                    <a:lstStyle/>
                    <a:p>
                      <a:pPr algn="ctr"/>
                      <a:r>
                        <a:rPr lang="en-US" sz="1900" b="1" kern="1200" dirty="0" smtClean="0">
                          <a:solidFill>
                            <a:schemeClr val="lt1"/>
                          </a:solidFill>
                          <a:latin typeface="+mn-lt"/>
                          <a:ea typeface="+mn-ea"/>
                          <a:cs typeface="+mn-cs"/>
                        </a:rPr>
                        <a:t>nature of payment</a:t>
                      </a:r>
                      <a:endParaRPr lang="en-US" sz="1900" dirty="0"/>
                    </a:p>
                  </a:txBody>
                  <a:tcPr/>
                </a:tc>
                <a:tc>
                  <a:txBody>
                    <a:bodyPr/>
                    <a:lstStyle/>
                    <a:p>
                      <a:pPr algn="ctr"/>
                      <a:r>
                        <a:rPr lang="en-US" sz="1900" b="1" kern="1200" dirty="0" smtClean="0">
                          <a:solidFill>
                            <a:schemeClr val="lt1"/>
                          </a:solidFill>
                          <a:latin typeface="+mn-lt"/>
                          <a:ea typeface="+mn-ea"/>
                          <a:cs typeface="+mn-cs"/>
                        </a:rPr>
                        <a:t>name and address of the payee</a:t>
                      </a:r>
                      <a:endParaRPr lang="en-US" sz="1900" dirty="0"/>
                    </a:p>
                  </a:txBody>
                  <a:tcPr/>
                </a:tc>
              </a:tr>
              <a:tr h="370840">
                <a:tc>
                  <a:txBody>
                    <a:bodyPr/>
                    <a:lstStyle/>
                    <a:p>
                      <a:endParaRPr lang="en-US" sz="1900" dirty="0"/>
                    </a:p>
                  </a:txBody>
                  <a:tcPr/>
                </a:tc>
                <a:tc>
                  <a:txBody>
                    <a:bodyPr/>
                    <a:lstStyle/>
                    <a:p>
                      <a:endParaRPr lang="en-US" sz="1900" dirty="0"/>
                    </a:p>
                  </a:txBody>
                  <a:tcPr/>
                </a:tc>
                <a:tc>
                  <a:txBody>
                    <a:bodyPr/>
                    <a:lstStyle/>
                    <a:p>
                      <a:endParaRPr lang="en-US" sz="1900" dirty="0"/>
                    </a:p>
                  </a:txBody>
                  <a:tcPr/>
                </a:tc>
                <a:tc>
                  <a:txBody>
                    <a:bodyPr/>
                    <a:lstStyle/>
                    <a:p>
                      <a:endParaRPr lang="en-US" sz="1900" dirty="0"/>
                    </a:p>
                  </a:txBody>
                  <a:tcPr/>
                </a:tc>
              </a:tr>
            </a:tbl>
          </a:graphicData>
        </a:graphic>
      </p:graphicFrame>
      <p:sp>
        <p:nvSpPr>
          <p:cNvPr id="9" name="Title 6"/>
          <p:cNvSpPr>
            <a:spLocks noGrp="1"/>
          </p:cNvSpPr>
          <p:nvPr>
            <p:ph type="title"/>
          </p:nvPr>
        </p:nvSpPr>
        <p:spPr>
          <a:xfrm>
            <a:off x="152400" y="152400"/>
            <a:ext cx="6858000" cy="990600"/>
          </a:xfrm>
        </p:spPr>
        <p:txBody>
          <a:bodyPr>
            <a:noAutofit/>
          </a:bodyPr>
          <a:lstStyle/>
          <a:p>
            <a:pPr algn="just"/>
            <a:r>
              <a:rPr lang="en-US" sz="3200" dirty="0" smtClean="0"/>
              <a:t>New Clause no. 21……		   				    	 </a:t>
            </a:r>
            <a:r>
              <a:rPr lang="en-US" sz="2000" i="1" dirty="0" smtClean="0">
                <a:solidFill>
                  <a:srgbClr val="FF0000"/>
                </a:solidFill>
              </a:rPr>
              <a:t>[Old Clause No. 17</a:t>
            </a:r>
            <a:r>
              <a:rPr lang="en-US" sz="2400" i="1" dirty="0" smtClean="0">
                <a:solidFill>
                  <a:srgbClr val="FF0000"/>
                </a:solidFill>
              </a:rPr>
              <a:t>]</a:t>
            </a:r>
            <a:endParaRPr lang="en-US" sz="1800" i="1" dirty="0">
              <a:solidFill>
                <a:srgbClr val="FF0000"/>
              </a:solidFill>
            </a:endParaRPr>
          </a:p>
        </p:txBody>
      </p:sp>
      <p:sp>
        <p:nvSpPr>
          <p:cNvPr id="10" name="Title 6"/>
          <p:cNvSpPr txBox="1">
            <a:spLocks/>
          </p:cNvSpPr>
          <p:nvPr/>
        </p:nvSpPr>
        <p:spPr>
          <a:xfrm>
            <a:off x="7315200" y="0"/>
            <a:ext cx="1752600" cy="685800"/>
          </a:xfrm>
          <a:prstGeom prst="rect">
            <a:avLst/>
          </a:prstGeom>
        </p:spPr>
        <p:txBody>
          <a:bodyPr vert="horz" anchor="ct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err="1" smtClean="0">
                <a:ln>
                  <a:noFill/>
                </a:ln>
                <a:solidFill>
                  <a:schemeClr val="tx2"/>
                </a:solidFill>
                <a:effectLst/>
                <a:uLnTx/>
                <a:uFillTx/>
                <a:latin typeface="+mj-lt"/>
                <a:ea typeface="+mj-ea"/>
                <a:cs typeface="+mj-cs"/>
              </a:rPr>
              <a:t>Contd</a:t>
            </a:r>
            <a:r>
              <a:rPr kumimoji="0" lang="en-US" sz="4000" b="0" i="0" u="none" strike="noStrike" kern="1200" cap="none" spc="0" normalizeH="0" baseline="0" noProof="0" dirty="0" smtClean="0">
                <a:ln>
                  <a:noFill/>
                </a:ln>
                <a:solidFill>
                  <a:schemeClr val="tx2"/>
                </a:solidFill>
                <a:effectLst/>
                <a:uLnTx/>
                <a:uFillTx/>
                <a:latin typeface="+mj-lt"/>
                <a:ea typeface="+mj-ea"/>
                <a:cs typeface="+mj-cs"/>
              </a:rPr>
              <a:t>….</a:t>
            </a:r>
            <a:endParaRPr kumimoji="0" lang="en-US" sz="2400" b="0" i="1" u="none" strike="noStrike" kern="1200" cap="none" spc="0" normalizeH="0" baseline="0" noProof="0" dirty="0">
              <a:ln>
                <a:noFill/>
              </a:ln>
              <a:solidFill>
                <a:srgbClr val="FF0000"/>
              </a:solidFill>
              <a:effectLst/>
              <a:uLnTx/>
              <a:uFillTx/>
              <a:latin typeface="+mj-lt"/>
              <a:ea typeface="+mj-ea"/>
              <a:cs typeface="+mj-cs"/>
            </a:endParaRPr>
          </a:p>
        </p:txBody>
      </p:sp>
      <p:sp>
        <p:nvSpPr>
          <p:cNvPr id="7" name="Slide Number Placeholder 6"/>
          <p:cNvSpPr>
            <a:spLocks noGrp="1"/>
          </p:cNvSpPr>
          <p:nvPr>
            <p:ph type="sldNum" sz="quarter" idx="12"/>
          </p:nvPr>
        </p:nvSpPr>
        <p:spPr/>
        <p:txBody>
          <a:bodyPr>
            <a:normAutofit fontScale="85000" lnSpcReduction="20000"/>
          </a:bodyPr>
          <a:lstStyle/>
          <a:p>
            <a:fld id="{B6F15528-21DE-4FAA-801E-634DDDAF4B2B}" type="slidenum">
              <a:rPr lang="en-US" smtClean="0"/>
              <a:pPr/>
              <a:t>122</a:t>
            </a:fld>
            <a:endParaRPr lang="en-US"/>
          </a:p>
        </p:txBody>
      </p:sp>
      <p:graphicFrame>
        <p:nvGraphicFramePr>
          <p:cNvPr id="8" name="Table 7"/>
          <p:cNvGraphicFramePr>
            <a:graphicFrameLocks noGrp="1"/>
          </p:cNvGraphicFramePr>
          <p:nvPr/>
        </p:nvGraphicFramePr>
        <p:xfrm>
          <a:off x="914400" y="4495800"/>
          <a:ext cx="7620000" cy="1630680"/>
        </p:xfrm>
        <a:graphic>
          <a:graphicData uri="http://schemas.openxmlformats.org/drawingml/2006/table">
            <a:tbl>
              <a:tblPr firstRow="1" bandRow="1">
                <a:tableStyleId>{5C22544A-7EE6-4342-B048-85BDC9FD1C3A}</a:tableStyleId>
              </a:tblPr>
              <a:tblGrid>
                <a:gridCol w="1039091"/>
                <a:gridCol w="1128793"/>
                <a:gridCol w="1090423"/>
                <a:gridCol w="1521512"/>
                <a:gridCol w="1258673"/>
                <a:gridCol w="1581508"/>
              </a:tblGrid>
              <a:tr h="370840">
                <a:tc>
                  <a:txBody>
                    <a:bodyPr/>
                    <a:lstStyle/>
                    <a:p>
                      <a:pPr algn="ctr"/>
                      <a:r>
                        <a:rPr lang="en-US" sz="1900" b="1" kern="1200" dirty="0" smtClean="0">
                          <a:solidFill>
                            <a:schemeClr val="lt1"/>
                          </a:solidFill>
                          <a:latin typeface="+mn-lt"/>
                          <a:ea typeface="+mn-ea"/>
                          <a:cs typeface="+mn-cs"/>
                        </a:rPr>
                        <a:t>date of payment</a:t>
                      </a:r>
                      <a:endParaRPr lang="en-US" sz="1900" dirty="0"/>
                    </a:p>
                  </a:txBody>
                  <a:tcPr/>
                </a:tc>
                <a:tc>
                  <a:txBody>
                    <a:bodyPr/>
                    <a:lstStyle/>
                    <a:p>
                      <a:pPr algn="ctr"/>
                      <a:r>
                        <a:rPr lang="en-US" sz="1900" b="1" kern="1200" dirty="0" smtClean="0">
                          <a:solidFill>
                            <a:schemeClr val="lt1"/>
                          </a:solidFill>
                          <a:latin typeface="+mn-lt"/>
                          <a:ea typeface="+mn-ea"/>
                          <a:cs typeface="+mn-cs"/>
                        </a:rPr>
                        <a:t>amount of payment</a:t>
                      </a:r>
                      <a:endParaRPr lang="en-US" sz="1900" dirty="0"/>
                    </a:p>
                  </a:txBody>
                  <a:tcPr/>
                </a:tc>
                <a:tc>
                  <a:txBody>
                    <a:bodyPr/>
                    <a:lstStyle/>
                    <a:p>
                      <a:pPr algn="ctr"/>
                      <a:r>
                        <a:rPr lang="en-US" sz="1900" b="1" kern="1200" dirty="0" smtClean="0">
                          <a:solidFill>
                            <a:schemeClr val="lt1"/>
                          </a:solidFill>
                          <a:latin typeface="+mn-lt"/>
                          <a:ea typeface="+mn-ea"/>
                          <a:cs typeface="+mn-cs"/>
                        </a:rPr>
                        <a:t>nature of payment</a:t>
                      </a:r>
                      <a:endParaRPr lang="en-US" sz="1900" dirty="0"/>
                    </a:p>
                  </a:txBody>
                  <a:tcPr/>
                </a:tc>
                <a:tc>
                  <a:txBody>
                    <a:bodyPr/>
                    <a:lstStyle/>
                    <a:p>
                      <a:pPr algn="ctr"/>
                      <a:r>
                        <a:rPr lang="en-US" sz="1900" b="1" kern="1200" dirty="0" smtClean="0">
                          <a:solidFill>
                            <a:schemeClr val="lt1"/>
                          </a:solidFill>
                          <a:latin typeface="+mn-lt"/>
                          <a:ea typeface="+mn-ea"/>
                          <a:cs typeface="+mn-cs"/>
                        </a:rPr>
                        <a:t>name and address of the payer</a:t>
                      </a:r>
                      <a:endParaRPr lang="en-US" sz="1900" dirty="0"/>
                    </a:p>
                  </a:txBody>
                  <a:tcPr/>
                </a:tc>
                <a:tc>
                  <a:txBody>
                    <a:bodyPr/>
                    <a:lstStyle/>
                    <a:p>
                      <a:pPr algn="ctr"/>
                      <a:r>
                        <a:rPr kumimoji="0" lang="en-US" sz="1900" b="1" kern="1200" dirty="0" smtClean="0">
                          <a:solidFill>
                            <a:schemeClr val="lt1"/>
                          </a:solidFill>
                          <a:latin typeface="+mn-lt"/>
                          <a:ea typeface="+mn-ea"/>
                          <a:cs typeface="+mn-cs"/>
                        </a:rPr>
                        <a:t>amount of tax deducted</a:t>
                      </a:r>
                      <a:endParaRPr lang="en-US" sz="1900" dirty="0"/>
                    </a:p>
                  </a:txBody>
                  <a:tcPr/>
                </a:tc>
                <a:tc>
                  <a:txBody>
                    <a:bodyPr/>
                    <a:lstStyle/>
                    <a:p>
                      <a:pPr algn="ctr"/>
                      <a:r>
                        <a:rPr kumimoji="0" lang="en-US" sz="1900" b="1" kern="1200" dirty="0" smtClean="0">
                          <a:solidFill>
                            <a:schemeClr val="lt1"/>
                          </a:solidFill>
                          <a:latin typeface="+mn-lt"/>
                          <a:ea typeface="+mn-ea"/>
                          <a:cs typeface="+mn-cs"/>
                        </a:rPr>
                        <a:t>amount out of (V) deposited, if any</a:t>
                      </a:r>
                      <a:endParaRPr lang="en-US" sz="1900" dirty="0"/>
                    </a:p>
                  </a:txBody>
                  <a:tcPr/>
                </a:tc>
              </a:tr>
              <a:tr h="370840">
                <a:tc>
                  <a:txBody>
                    <a:bodyPr/>
                    <a:lstStyle/>
                    <a:p>
                      <a:endParaRPr lang="en-US" sz="1900" dirty="0"/>
                    </a:p>
                  </a:txBody>
                  <a:tcPr/>
                </a:tc>
                <a:tc>
                  <a:txBody>
                    <a:bodyPr/>
                    <a:lstStyle/>
                    <a:p>
                      <a:endParaRPr lang="en-US" sz="1900" dirty="0"/>
                    </a:p>
                  </a:txBody>
                  <a:tcPr/>
                </a:tc>
                <a:tc>
                  <a:txBody>
                    <a:bodyPr/>
                    <a:lstStyle/>
                    <a:p>
                      <a:endParaRPr lang="en-US" sz="1900"/>
                    </a:p>
                  </a:txBody>
                  <a:tcPr/>
                </a:tc>
                <a:tc>
                  <a:txBody>
                    <a:bodyPr/>
                    <a:lstStyle/>
                    <a:p>
                      <a:endParaRPr lang="en-US" sz="1900" dirty="0"/>
                    </a:p>
                  </a:txBody>
                  <a:tcPr/>
                </a:tc>
                <a:tc>
                  <a:txBody>
                    <a:bodyPr/>
                    <a:lstStyle/>
                    <a:p>
                      <a:endParaRPr lang="en-US" sz="1900" dirty="0"/>
                    </a:p>
                  </a:txBody>
                  <a:tcPr/>
                </a:tc>
                <a:tc>
                  <a:txBody>
                    <a:bodyPr/>
                    <a:lstStyle/>
                    <a:p>
                      <a:endParaRPr lang="en-US" sz="1900" dirty="0"/>
                    </a:p>
                  </a:txBody>
                  <a:tcPr/>
                </a:tc>
              </a:tr>
            </a:tbl>
          </a:graphicData>
        </a:graphic>
      </p:graphicFrame>
      <p:cxnSp>
        <p:nvCxnSpPr>
          <p:cNvPr id="12" name="Straight Arrow Connector 11"/>
          <p:cNvCxnSpPr/>
          <p:nvPr/>
        </p:nvCxnSpPr>
        <p:spPr>
          <a:xfrm>
            <a:off x="4876800" y="5486400"/>
            <a:ext cx="0" cy="762000"/>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3505200" y="6324600"/>
            <a:ext cx="5562600" cy="457200"/>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smtClean="0">
                <a:solidFill>
                  <a:schemeClr val="tx1"/>
                </a:solidFill>
              </a:rPr>
              <a:t>Revised e-utility also requires PAN, if available</a:t>
            </a:r>
            <a:endParaRPr lang="en-US" sz="2200" dirty="0">
              <a:solidFill>
                <a:schemeClr val="tx1"/>
              </a:solidFill>
            </a:endParaRPr>
          </a:p>
        </p:txBody>
      </p:sp>
      <p:cxnSp>
        <p:nvCxnSpPr>
          <p:cNvPr id="15" name="Straight Arrow Connector 14"/>
          <p:cNvCxnSpPr/>
          <p:nvPr/>
        </p:nvCxnSpPr>
        <p:spPr>
          <a:xfrm>
            <a:off x="8991600" y="3505200"/>
            <a:ext cx="0" cy="2743200"/>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629400" y="3505200"/>
            <a:ext cx="23622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6629400" y="3276600"/>
            <a:ext cx="0" cy="228600"/>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153400" cy="990600"/>
          </a:xfrm>
        </p:spPr>
        <p:txBody>
          <a:bodyPr>
            <a:normAutofit/>
          </a:bodyPr>
          <a:lstStyle/>
          <a:p>
            <a:r>
              <a:rPr lang="en-US" sz="4000" dirty="0" smtClean="0"/>
              <a:t>Section 40(a)(</a:t>
            </a:r>
            <a:r>
              <a:rPr lang="en-US" sz="4000" dirty="0" err="1" smtClean="0"/>
              <a:t>ia</a:t>
            </a:r>
            <a:r>
              <a:rPr lang="en-US" sz="4000" dirty="0" smtClean="0"/>
              <a:t>)…..</a:t>
            </a:r>
            <a:endParaRPr lang="en-US" sz="4000" dirty="0"/>
          </a:p>
        </p:txBody>
      </p:sp>
      <p:sp>
        <p:nvSpPr>
          <p:cNvPr id="3" name="Slide Number Placeholder 2"/>
          <p:cNvSpPr>
            <a:spLocks noGrp="1"/>
          </p:cNvSpPr>
          <p:nvPr>
            <p:ph type="sldNum" sz="quarter" idx="12"/>
          </p:nvPr>
        </p:nvSpPr>
        <p:spPr/>
        <p:txBody>
          <a:bodyPr>
            <a:normAutofit fontScale="85000" lnSpcReduction="20000"/>
          </a:bodyPr>
          <a:lstStyle/>
          <a:p>
            <a:fld id="{B6F15528-21DE-4FAA-801E-634DDDAF4B2B}" type="slidenum">
              <a:rPr lang="en-US" smtClean="0"/>
              <a:pPr/>
              <a:t>123</a:t>
            </a:fld>
            <a:endParaRPr lang="en-US"/>
          </a:p>
        </p:txBody>
      </p:sp>
      <p:sp>
        <p:nvSpPr>
          <p:cNvPr id="4" name="Content Placeholder 3"/>
          <p:cNvSpPr>
            <a:spLocks noGrp="1"/>
          </p:cNvSpPr>
          <p:nvPr>
            <p:ph sz="quarter" idx="1"/>
          </p:nvPr>
        </p:nvSpPr>
        <p:spPr>
          <a:xfrm>
            <a:off x="152400" y="1600200"/>
            <a:ext cx="8839200" cy="5181600"/>
          </a:xfrm>
        </p:spPr>
        <p:txBody>
          <a:bodyPr>
            <a:noAutofit/>
          </a:bodyPr>
          <a:lstStyle/>
          <a:p>
            <a:pPr marL="0" indent="0" algn="just">
              <a:buNone/>
            </a:pPr>
            <a:r>
              <a:rPr lang="en-US" sz="2000" b="1" dirty="0" smtClean="0"/>
              <a:t>any interest, commission or brokerage</a:t>
            </a:r>
            <a:r>
              <a:rPr lang="en-US" sz="2000" dirty="0" smtClean="0"/>
              <a:t>, </a:t>
            </a:r>
            <a:r>
              <a:rPr lang="en-US" sz="2000" b="1" dirty="0" smtClean="0"/>
              <a:t>rent, royalty, fees for professional services or fees for technical services payable to a </a:t>
            </a:r>
            <a:r>
              <a:rPr lang="en-US" sz="2000" b="1" u="sng" dirty="0" smtClean="0"/>
              <a:t>resident</a:t>
            </a:r>
            <a:r>
              <a:rPr lang="en-US" sz="2000" dirty="0" smtClean="0"/>
              <a:t>, or amounts payable to a </a:t>
            </a:r>
            <a:r>
              <a:rPr lang="en-US" sz="2000" b="1" dirty="0" smtClean="0"/>
              <a:t>contractor or sub-contractor</a:t>
            </a:r>
            <a:r>
              <a:rPr lang="en-US" sz="2000" dirty="0" smtClean="0"/>
              <a:t>, </a:t>
            </a:r>
            <a:r>
              <a:rPr lang="en-US" sz="2000" b="1" dirty="0" smtClean="0"/>
              <a:t>being resident</a:t>
            </a:r>
            <a:r>
              <a:rPr lang="en-US" sz="2000" dirty="0" smtClean="0"/>
              <a:t>, for carrying out any work (including supply of </a:t>
            </a:r>
            <a:r>
              <a:rPr lang="en-US" sz="2000" dirty="0" err="1" smtClean="0"/>
              <a:t>labour</a:t>
            </a:r>
            <a:r>
              <a:rPr lang="en-US" sz="2000" dirty="0" smtClean="0"/>
              <a:t> for carrying out any work), on which tax is deductible at source under Chapter XVII-B and such tax has not been deducted or, after deduction, has not been paid on or before the due date specified in Se. 139(1)</a:t>
            </a:r>
          </a:p>
          <a:p>
            <a:pPr marL="0" indent="0" algn="just">
              <a:buNone/>
            </a:pPr>
            <a:r>
              <a:rPr lang="en-US" sz="2000" b="1" dirty="0" smtClean="0"/>
              <a:t>Provided </a:t>
            </a:r>
            <a:r>
              <a:rPr lang="en-US" sz="2000" dirty="0" smtClean="0"/>
              <a:t>that where in respect of any such sum, tax has been deducted in any subsequent year, or has been deducted during the previous year but paid after the due date specified in Sec. 139(1), such sum shall be allowed as a deduction in computing the income of the previous year in which such tax has been paid.</a:t>
            </a:r>
          </a:p>
          <a:p>
            <a:pPr marL="0" indent="0" algn="just">
              <a:buNone/>
            </a:pPr>
            <a:r>
              <a:rPr lang="en-US" sz="2000" b="1" dirty="0" smtClean="0"/>
              <a:t>Provided further</a:t>
            </a:r>
            <a:r>
              <a:rPr lang="en-US" sz="2000" dirty="0" smtClean="0"/>
              <a:t> that where an assessee fails to deduct the whole or any part of the tax in accordance with the provisions of Chapter XVII-B on any such sum but is not deemed to be an assessee in default under first proviso to Sec. 201(1), then, for the purpose of this sub-clause, it shall be deemed that the assessee has deducted and paid the tax on such sum on the date of furnishing of return of income by the resident payee referred to in the said proviso.</a:t>
            </a:r>
            <a:endParaRPr lang="en-US" sz="2000" dirty="0"/>
          </a:p>
        </p:txBody>
      </p:sp>
      <p:sp>
        <p:nvSpPr>
          <p:cNvPr id="5" name="Title 6"/>
          <p:cNvSpPr txBox="1">
            <a:spLocks/>
          </p:cNvSpPr>
          <p:nvPr/>
        </p:nvSpPr>
        <p:spPr>
          <a:xfrm>
            <a:off x="7315200" y="0"/>
            <a:ext cx="1752600" cy="457200"/>
          </a:xfrm>
          <a:prstGeom prst="rect">
            <a:avLst/>
          </a:prstGeom>
        </p:spPr>
        <p:txBody>
          <a:bodyPr vert="horz" anchor="t">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2600" b="1" i="0" u="none" strike="noStrike" kern="1200" cap="none" spc="0" normalizeH="0" baseline="0" noProof="0" dirty="0" err="1" smtClean="0">
                <a:ln>
                  <a:noFill/>
                </a:ln>
                <a:solidFill>
                  <a:schemeClr val="tx2"/>
                </a:solidFill>
                <a:effectLst/>
                <a:uLnTx/>
                <a:uFillTx/>
                <a:latin typeface="+mj-lt"/>
                <a:ea typeface="+mj-ea"/>
                <a:cs typeface="+mj-cs"/>
              </a:rPr>
              <a:t>Contd</a:t>
            </a:r>
            <a:r>
              <a:rPr kumimoji="0" lang="en-US" sz="2600" b="1" i="0" u="none" strike="noStrike" kern="1200" cap="none" spc="0" normalizeH="0" baseline="0" noProof="0" dirty="0" smtClean="0">
                <a:ln>
                  <a:noFill/>
                </a:ln>
                <a:solidFill>
                  <a:schemeClr val="tx2"/>
                </a:solidFill>
                <a:effectLst/>
                <a:uLnTx/>
                <a:uFillTx/>
                <a:latin typeface="+mj-lt"/>
                <a:ea typeface="+mj-ea"/>
                <a:cs typeface="+mj-cs"/>
              </a:rPr>
              <a:t>….</a:t>
            </a:r>
            <a:endParaRPr kumimoji="0" lang="en-US" sz="2600" b="1" i="1" u="none" strike="noStrike" kern="1200" cap="none" spc="0" normalizeH="0" baseline="0" noProof="0" dirty="0">
              <a:ln>
                <a:noFill/>
              </a:ln>
              <a:solidFill>
                <a:srgbClr val="FF0000"/>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2"/>
          <p:cNvSpPr>
            <a:spLocks noGrp="1"/>
          </p:cNvSpPr>
          <p:nvPr>
            <p:ph idx="1"/>
          </p:nvPr>
        </p:nvSpPr>
        <p:spPr>
          <a:xfrm>
            <a:off x="381000" y="1981200"/>
            <a:ext cx="8458200" cy="3505200"/>
          </a:xfrm>
          <a:ln w="38100">
            <a:solidFill>
              <a:schemeClr val="accent1"/>
            </a:solidFill>
          </a:ln>
        </p:spPr>
        <p:txBody>
          <a:bodyPr>
            <a:normAutofit/>
          </a:bodyPr>
          <a:lstStyle/>
          <a:p>
            <a:pPr>
              <a:buNone/>
            </a:pPr>
            <a:r>
              <a:rPr lang="en-US" sz="2400" b="1" u="sng" dirty="0" smtClean="0">
                <a:ea typeface="Times New Roman"/>
                <a:cs typeface="Times New Roman"/>
              </a:rPr>
              <a:t>New Provision</a:t>
            </a:r>
            <a:r>
              <a:rPr lang="en-US" sz="2400" b="1" dirty="0" smtClean="0">
                <a:ea typeface="Times New Roman"/>
                <a:cs typeface="Times New Roman"/>
              </a:rPr>
              <a:t>……</a:t>
            </a:r>
            <a:endParaRPr lang="en-US" sz="2400" dirty="0" smtClean="0"/>
          </a:p>
          <a:p>
            <a:pPr>
              <a:buNone/>
            </a:pPr>
            <a:r>
              <a:rPr lang="en-US" sz="2400" b="1" dirty="0" smtClean="0"/>
              <a:t>(iii) under sub-clause (</a:t>
            </a:r>
            <a:r>
              <a:rPr lang="en-US" sz="2400" b="1" dirty="0" err="1" smtClean="0"/>
              <a:t>ic</a:t>
            </a:r>
            <a:r>
              <a:rPr lang="en-US" sz="2400" b="1" dirty="0" smtClean="0"/>
              <a:t>) [Wherever applicable]</a:t>
            </a:r>
          </a:p>
          <a:p>
            <a:pPr>
              <a:buNone/>
            </a:pPr>
            <a:endParaRPr lang="en-US" sz="2400" dirty="0" smtClean="0"/>
          </a:p>
          <a:p>
            <a:pPr>
              <a:buNone/>
            </a:pPr>
            <a:endParaRPr lang="en-US" sz="2400" dirty="0" smtClean="0"/>
          </a:p>
          <a:p>
            <a:pPr>
              <a:buNone/>
            </a:pPr>
            <a:endParaRPr lang="en-US" sz="2400" dirty="0" smtClean="0"/>
          </a:p>
          <a:p>
            <a:pPr>
              <a:buNone/>
            </a:pPr>
            <a:r>
              <a:rPr lang="en-US" sz="2400" b="1" dirty="0" smtClean="0"/>
              <a:t>(iv) under sub-clause (</a:t>
            </a:r>
            <a:r>
              <a:rPr lang="en-US" sz="2400" b="1" dirty="0" err="1" smtClean="0"/>
              <a:t>iia</a:t>
            </a:r>
            <a:r>
              <a:rPr lang="en-US" sz="2400" b="1" dirty="0" smtClean="0"/>
              <a:t>)</a:t>
            </a:r>
          </a:p>
        </p:txBody>
      </p:sp>
      <p:sp>
        <p:nvSpPr>
          <p:cNvPr id="10" name="Title 6"/>
          <p:cNvSpPr>
            <a:spLocks noGrp="1"/>
          </p:cNvSpPr>
          <p:nvPr>
            <p:ph type="title"/>
          </p:nvPr>
        </p:nvSpPr>
        <p:spPr>
          <a:xfrm>
            <a:off x="152400" y="152400"/>
            <a:ext cx="7239000" cy="990600"/>
          </a:xfrm>
        </p:spPr>
        <p:txBody>
          <a:bodyPr>
            <a:noAutofit/>
          </a:bodyPr>
          <a:lstStyle/>
          <a:p>
            <a:pPr algn="just"/>
            <a:r>
              <a:rPr lang="en-US" sz="3200" dirty="0" smtClean="0"/>
              <a:t>New Clause no. 21……		   				     		</a:t>
            </a:r>
            <a:r>
              <a:rPr lang="en-US" sz="2000" i="1" dirty="0" smtClean="0">
                <a:solidFill>
                  <a:srgbClr val="FF0000"/>
                </a:solidFill>
              </a:rPr>
              <a:t>[Old Clause No. 17</a:t>
            </a:r>
            <a:r>
              <a:rPr lang="en-US" sz="2400" i="1" dirty="0" smtClean="0">
                <a:solidFill>
                  <a:srgbClr val="FF0000"/>
                </a:solidFill>
              </a:rPr>
              <a:t>]</a:t>
            </a:r>
            <a:endParaRPr lang="en-US" sz="1800" i="1" dirty="0">
              <a:solidFill>
                <a:srgbClr val="FF0000"/>
              </a:solidFill>
            </a:endParaRPr>
          </a:p>
        </p:txBody>
      </p:sp>
      <p:sp>
        <p:nvSpPr>
          <p:cNvPr id="12" name="Title 6"/>
          <p:cNvSpPr txBox="1">
            <a:spLocks/>
          </p:cNvSpPr>
          <p:nvPr/>
        </p:nvSpPr>
        <p:spPr>
          <a:xfrm>
            <a:off x="7315200" y="0"/>
            <a:ext cx="1752600" cy="685800"/>
          </a:xfrm>
          <a:prstGeom prst="rect">
            <a:avLst/>
          </a:prstGeom>
        </p:spPr>
        <p:txBody>
          <a:bodyPr vert="horz" anchor="ct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err="1" smtClean="0">
                <a:ln>
                  <a:noFill/>
                </a:ln>
                <a:solidFill>
                  <a:schemeClr val="tx2"/>
                </a:solidFill>
                <a:effectLst/>
                <a:uLnTx/>
                <a:uFillTx/>
                <a:latin typeface="+mj-lt"/>
                <a:ea typeface="+mj-ea"/>
                <a:cs typeface="+mj-cs"/>
              </a:rPr>
              <a:t>Contd</a:t>
            </a:r>
            <a:r>
              <a:rPr kumimoji="0" lang="en-US" sz="4000" b="0" i="0" u="none" strike="noStrike" kern="1200" cap="none" spc="0" normalizeH="0" baseline="0" noProof="0" dirty="0" smtClean="0">
                <a:ln>
                  <a:noFill/>
                </a:ln>
                <a:solidFill>
                  <a:schemeClr val="tx2"/>
                </a:solidFill>
                <a:effectLst/>
                <a:uLnTx/>
                <a:uFillTx/>
                <a:latin typeface="+mj-lt"/>
                <a:ea typeface="+mj-ea"/>
                <a:cs typeface="+mj-cs"/>
              </a:rPr>
              <a:t>….</a:t>
            </a:r>
            <a:endParaRPr kumimoji="0" lang="en-US" sz="2400" b="0" i="1" u="none" strike="noStrike" kern="1200" cap="none" spc="0" normalizeH="0" baseline="0" noProof="0" dirty="0">
              <a:ln>
                <a:noFill/>
              </a:ln>
              <a:solidFill>
                <a:srgbClr val="FF0000"/>
              </a:solidFill>
              <a:effectLst/>
              <a:uLnTx/>
              <a:uFillTx/>
              <a:latin typeface="+mj-lt"/>
              <a:ea typeface="+mj-ea"/>
              <a:cs typeface="+mj-cs"/>
            </a:endParaRPr>
          </a:p>
        </p:txBody>
      </p:sp>
      <p:sp>
        <p:nvSpPr>
          <p:cNvPr id="6" name="Slide Number Placeholder 5"/>
          <p:cNvSpPr>
            <a:spLocks noGrp="1"/>
          </p:cNvSpPr>
          <p:nvPr>
            <p:ph type="sldNum" sz="quarter" idx="12"/>
          </p:nvPr>
        </p:nvSpPr>
        <p:spPr/>
        <p:txBody>
          <a:bodyPr>
            <a:normAutofit fontScale="85000" lnSpcReduction="20000"/>
          </a:bodyPr>
          <a:lstStyle/>
          <a:p>
            <a:fld id="{B6F15528-21DE-4FAA-801E-634DDDAF4B2B}" type="slidenum">
              <a:rPr lang="en-US" smtClean="0"/>
              <a:pPr/>
              <a:t>124</a:t>
            </a:fld>
            <a:endParaRPr lang="en-US"/>
          </a:p>
        </p:txBody>
      </p:sp>
      <p:sp>
        <p:nvSpPr>
          <p:cNvPr id="7" name="Rectangle 6"/>
          <p:cNvSpPr/>
          <p:nvPr/>
        </p:nvSpPr>
        <p:spPr>
          <a:xfrm>
            <a:off x="762000" y="2971800"/>
            <a:ext cx="7467600" cy="800219"/>
          </a:xfrm>
          <a:prstGeom prst="rect">
            <a:avLst/>
          </a:prstGeom>
          <a:solidFill>
            <a:schemeClr val="accent2">
              <a:lumMod val="20000"/>
              <a:lumOff val="80000"/>
            </a:schemeClr>
          </a:solidFill>
          <a:ln>
            <a:solidFill>
              <a:schemeClr val="accent2"/>
            </a:solidFill>
          </a:ln>
        </p:spPr>
        <p:txBody>
          <a:bodyPr wrap="square">
            <a:spAutoFit/>
          </a:bodyPr>
          <a:lstStyle/>
          <a:p>
            <a:pPr algn="just"/>
            <a:r>
              <a:rPr lang="en-US" sz="2300" b="1" u="sng" dirty="0" smtClean="0"/>
              <a:t>Section 40(a)(</a:t>
            </a:r>
            <a:r>
              <a:rPr lang="en-US" sz="2300" b="1" u="sng" dirty="0" err="1" smtClean="0"/>
              <a:t>ic</a:t>
            </a:r>
            <a:r>
              <a:rPr lang="en-US" sz="2300" b="1" u="sng" dirty="0" smtClean="0"/>
              <a:t>)-</a:t>
            </a:r>
            <a:r>
              <a:rPr lang="en-US" sz="2300" dirty="0" smtClean="0"/>
              <a:t> any sum paid on account of </a:t>
            </a:r>
            <a:r>
              <a:rPr lang="en-US" sz="2300" b="1" dirty="0" smtClean="0"/>
              <a:t>fringe benefit tax </a:t>
            </a:r>
            <a:r>
              <a:rPr lang="en-US" sz="2300" dirty="0" smtClean="0"/>
              <a:t>under Chapter XIIH.</a:t>
            </a:r>
            <a:endParaRPr lang="en-US" sz="2300" dirty="0"/>
          </a:p>
        </p:txBody>
      </p:sp>
      <p:sp>
        <p:nvSpPr>
          <p:cNvPr id="9" name="Rectangle 8"/>
          <p:cNvSpPr/>
          <p:nvPr/>
        </p:nvSpPr>
        <p:spPr>
          <a:xfrm>
            <a:off x="838200" y="4800600"/>
            <a:ext cx="7391400" cy="600164"/>
          </a:xfrm>
          <a:prstGeom prst="rect">
            <a:avLst/>
          </a:prstGeom>
          <a:solidFill>
            <a:schemeClr val="accent2">
              <a:lumMod val="20000"/>
              <a:lumOff val="80000"/>
            </a:schemeClr>
          </a:solidFill>
          <a:ln>
            <a:solidFill>
              <a:schemeClr val="accent2"/>
            </a:solidFill>
          </a:ln>
        </p:spPr>
        <p:txBody>
          <a:bodyPr wrap="square">
            <a:spAutoFit/>
          </a:bodyPr>
          <a:lstStyle/>
          <a:p>
            <a:endParaRPr lang="en-US" sz="500" b="1" u="sng" dirty="0" smtClean="0"/>
          </a:p>
          <a:p>
            <a:pPr algn="just"/>
            <a:r>
              <a:rPr lang="en-US" sz="2300" b="1" u="sng" dirty="0" smtClean="0"/>
              <a:t>Section 40(a)(</a:t>
            </a:r>
            <a:r>
              <a:rPr lang="en-US" sz="2300" b="1" u="sng" dirty="0" err="1" smtClean="0"/>
              <a:t>iia</a:t>
            </a:r>
            <a:r>
              <a:rPr lang="en-US" sz="2300" b="1" u="sng" dirty="0" smtClean="0"/>
              <a:t>)-</a:t>
            </a:r>
            <a:r>
              <a:rPr lang="en-US" sz="2300" dirty="0" smtClean="0"/>
              <a:t> any sum paid on account of </a:t>
            </a:r>
            <a:r>
              <a:rPr lang="en-US" sz="2300" b="1" dirty="0" smtClean="0"/>
              <a:t>wealth-tax.</a:t>
            </a:r>
          </a:p>
          <a:p>
            <a:endParaRPr lang="en-US" sz="500" b="1" dirty="0"/>
          </a:p>
        </p:txBody>
      </p:sp>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2"/>
          <p:cNvSpPr>
            <a:spLocks noGrp="1"/>
          </p:cNvSpPr>
          <p:nvPr>
            <p:ph idx="1"/>
          </p:nvPr>
        </p:nvSpPr>
        <p:spPr>
          <a:xfrm>
            <a:off x="533400" y="1981200"/>
            <a:ext cx="8153400" cy="4267200"/>
          </a:xfrm>
          <a:ln w="38100">
            <a:solidFill>
              <a:schemeClr val="accent1"/>
            </a:solidFill>
          </a:ln>
        </p:spPr>
        <p:txBody>
          <a:bodyPr>
            <a:normAutofit/>
          </a:bodyPr>
          <a:lstStyle/>
          <a:p>
            <a:pPr>
              <a:buNone/>
            </a:pPr>
            <a:r>
              <a:rPr lang="en-US" sz="2400" b="1" u="sng" dirty="0" smtClean="0">
                <a:ea typeface="Times New Roman"/>
                <a:cs typeface="Times New Roman"/>
              </a:rPr>
              <a:t>New Provision</a:t>
            </a:r>
            <a:r>
              <a:rPr lang="en-US" sz="2400" b="1" dirty="0" smtClean="0">
                <a:ea typeface="Times New Roman"/>
                <a:cs typeface="Times New Roman"/>
              </a:rPr>
              <a:t>……</a:t>
            </a:r>
            <a:endParaRPr lang="en-US" sz="2400" dirty="0" smtClean="0"/>
          </a:p>
          <a:p>
            <a:pPr>
              <a:buNone/>
            </a:pPr>
            <a:r>
              <a:rPr lang="en-US" sz="2500" b="1" dirty="0" smtClean="0"/>
              <a:t>(v) under sub-clause (</a:t>
            </a:r>
            <a:r>
              <a:rPr lang="en-US" sz="2500" b="1" dirty="0" err="1" smtClean="0"/>
              <a:t>iib</a:t>
            </a:r>
            <a:r>
              <a:rPr lang="en-US" sz="2500" b="1" dirty="0" smtClean="0"/>
              <a:t>)</a:t>
            </a:r>
          </a:p>
        </p:txBody>
      </p:sp>
      <p:sp>
        <p:nvSpPr>
          <p:cNvPr id="10" name="Title 6"/>
          <p:cNvSpPr>
            <a:spLocks noGrp="1"/>
          </p:cNvSpPr>
          <p:nvPr>
            <p:ph type="title"/>
          </p:nvPr>
        </p:nvSpPr>
        <p:spPr>
          <a:xfrm>
            <a:off x="152400" y="152400"/>
            <a:ext cx="7239000" cy="990600"/>
          </a:xfrm>
        </p:spPr>
        <p:txBody>
          <a:bodyPr>
            <a:noAutofit/>
          </a:bodyPr>
          <a:lstStyle/>
          <a:p>
            <a:pPr algn="just"/>
            <a:r>
              <a:rPr lang="en-US" sz="3200" dirty="0" smtClean="0"/>
              <a:t>New Clause no. 21……		   				     		</a:t>
            </a:r>
            <a:r>
              <a:rPr lang="en-US" sz="2000" i="1" dirty="0" smtClean="0">
                <a:solidFill>
                  <a:srgbClr val="FF0000"/>
                </a:solidFill>
              </a:rPr>
              <a:t>[Old Clause No. 17</a:t>
            </a:r>
            <a:r>
              <a:rPr lang="en-US" sz="2400" i="1" dirty="0" smtClean="0">
                <a:solidFill>
                  <a:srgbClr val="FF0000"/>
                </a:solidFill>
              </a:rPr>
              <a:t>]</a:t>
            </a:r>
            <a:endParaRPr lang="en-US" sz="1800" i="1" dirty="0">
              <a:solidFill>
                <a:srgbClr val="FF0000"/>
              </a:solidFill>
            </a:endParaRPr>
          </a:p>
        </p:txBody>
      </p:sp>
      <p:sp>
        <p:nvSpPr>
          <p:cNvPr id="12" name="Title 6"/>
          <p:cNvSpPr txBox="1">
            <a:spLocks/>
          </p:cNvSpPr>
          <p:nvPr/>
        </p:nvSpPr>
        <p:spPr>
          <a:xfrm>
            <a:off x="7315200" y="0"/>
            <a:ext cx="1752600" cy="685800"/>
          </a:xfrm>
          <a:prstGeom prst="rect">
            <a:avLst/>
          </a:prstGeom>
        </p:spPr>
        <p:txBody>
          <a:bodyPr vert="horz" anchor="ct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err="1" smtClean="0">
                <a:ln>
                  <a:noFill/>
                </a:ln>
                <a:solidFill>
                  <a:schemeClr val="tx2"/>
                </a:solidFill>
                <a:effectLst/>
                <a:uLnTx/>
                <a:uFillTx/>
                <a:latin typeface="+mj-lt"/>
                <a:ea typeface="+mj-ea"/>
                <a:cs typeface="+mj-cs"/>
              </a:rPr>
              <a:t>Contd</a:t>
            </a:r>
            <a:r>
              <a:rPr kumimoji="0" lang="en-US" sz="4000" b="0" i="0" u="none" strike="noStrike" kern="1200" cap="none" spc="0" normalizeH="0" baseline="0" noProof="0" dirty="0" smtClean="0">
                <a:ln>
                  <a:noFill/>
                </a:ln>
                <a:solidFill>
                  <a:schemeClr val="tx2"/>
                </a:solidFill>
                <a:effectLst/>
                <a:uLnTx/>
                <a:uFillTx/>
                <a:latin typeface="+mj-lt"/>
                <a:ea typeface="+mj-ea"/>
                <a:cs typeface="+mj-cs"/>
              </a:rPr>
              <a:t>….</a:t>
            </a:r>
            <a:endParaRPr kumimoji="0" lang="en-US" sz="2400" b="0" i="1" u="none" strike="noStrike" kern="1200" cap="none" spc="0" normalizeH="0" baseline="0" noProof="0" dirty="0">
              <a:ln>
                <a:noFill/>
              </a:ln>
              <a:solidFill>
                <a:srgbClr val="FF0000"/>
              </a:solidFill>
              <a:effectLst/>
              <a:uLnTx/>
              <a:uFillTx/>
              <a:latin typeface="+mj-lt"/>
              <a:ea typeface="+mj-ea"/>
              <a:cs typeface="+mj-cs"/>
            </a:endParaRPr>
          </a:p>
        </p:txBody>
      </p:sp>
      <p:sp>
        <p:nvSpPr>
          <p:cNvPr id="6" name="Slide Number Placeholder 5"/>
          <p:cNvSpPr>
            <a:spLocks noGrp="1"/>
          </p:cNvSpPr>
          <p:nvPr>
            <p:ph type="sldNum" sz="quarter" idx="12"/>
          </p:nvPr>
        </p:nvSpPr>
        <p:spPr/>
        <p:txBody>
          <a:bodyPr>
            <a:normAutofit fontScale="85000" lnSpcReduction="20000"/>
          </a:bodyPr>
          <a:lstStyle/>
          <a:p>
            <a:fld id="{B6F15528-21DE-4FAA-801E-634DDDAF4B2B}" type="slidenum">
              <a:rPr lang="en-US" smtClean="0"/>
              <a:pPr/>
              <a:t>125</a:t>
            </a:fld>
            <a:endParaRPr lang="en-US"/>
          </a:p>
        </p:txBody>
      </p:sp>
      <p:sp>
        <p:nvSpPr>
          <p:cNvPr id="7" name="Rectangle 6"/>
          <p:cNvSpPr/>
          <p:nvPr/>
        </p:nvSpPr>
        <p:spPr>
          <a:xfrm>
            <a:off x="914400" y="2971800"/>
            <a:ext cx="7467600" cy="2939266"/>
          </a:xfrm>
          <a:prstGeom prst="rect">
            <a:avLst/>
          </a:prstGeom>
          <a:solidFill>
            <a:schemeClr val="accent2">
              <a:lumMod val="20000"/>
              <a:lumOff val="80000"/>
            </a:schemeClr>
          </a:solidFill>
          <a:ln>
            <a:solidFill>
              <a:schemeClr val="accent2"/>
            </a:solidFill>
          </a:ln>
        </p:spPr>
        <p:txBody>
          <a:bodyPr wrap="square">
            <a:spAutoFit/>
          </a:bodyPr>
          <a:lstStyle/>
          <a:p>
            <a:pPr algn="just">
              <a:tabLst>
                <a:tab pos="1600200" algn="l"/>
              </a:tabLst>
            </a:pPr>
            <a:r>
              <a:rPr lang="en-US" sz="2100" b="1" u="sng" dirty="0" smtClean="0"/>
              <a:t>Section 40(a)(</a:t>
            </a:r>
            <a:r>
              <a:rPr lang="en-US" sz="2100" b="1" u="sng" dirty="0" err="1" smtClean="0"/>
              <a:t>iib</a:t>
            </a:r>
            <a:r>
              <a:rPr lang="en-US" sz="2100" b="1" u="sng" dirty="0" smtClean="0"/>
              <a:t>)-</a:t>
            </a:r>
          </a:p>
          <a:p>
            <a:pPr algn="just">
              <a:tabLst>
                <a:tab pos="1600200" algn="l"/>
              </a:tabLst>
            </a:pPr>
            <a:r>
              <a:rPr lang="en-US" sz="2100" b="1" dirty="0" smtClean="0"/>
              <a:t>Any amount</a:t>
            </a:r>
            <a:r>
              <a:rPr lang="en-US" sz="2100" dirty="0" smtClean="0"/>
              <a:t>—</a:t>
            </a:r>
          </a:p>
          <a:p>
            <a:pPr algn="just">
              <a:tabLst>
                <a:tab pos="1600200" algn="l"/>
              </a:tabLst>
            </a:pPr>
            <a:r>
              <a:rPr lang="en-US" sz="2100" dirty="0" smtClean="0"/>
              <a:t>(A) </a:t>
            </a:r>
            <a:r>
              <a:rPr lang="en-US" sz="2100" b="1" dirty="0" smtClean="0"/>
              <a:t>paid </a:t>
            </a:r>
            <a:r>
              <a:rPr lang="en-US" sz="2100" dirty="0" smtClean="0"/>
              <a:t>by way of royalty, </a:t>
            </a:r>
            <a:r>
              <a:rPr lang="en-US" sz="2100" dirty="0" err="1" smtClean="0"/>
              <a:t>licence</a:t>
            </a:r>
            <a:r>
              <a:rPr lang="en-US" sz="2100" dirty="0" smtClean="0"/>
              <a:t> fee, service fee, privilege fee, service charge or any other fee or charge, by whatever name called, which is levied exclusively on; or</a:t>
            </a:r>
          </a:p>
          <a:p>
            <a:pPr algn="just">
              <a:tabLst>
                <a:tab pos="1600200" algn="l"/>
              </a:tabLst>
            </a:pPr>
            <a:r>
              <a:rPr lang="en-US" sz="2100" dirty="0" smtClean="0"/>
              <a:t>(B) which is appropriated, directly or indirectly, from,</a:t>
            </a:r>
          </a:p>
          <a:p>
            <a:pPr algn="just">
              <a:tabLst>
                <a:tab pos="1600200" algn="l"/>
              </a:tabLst>
            </a:pPr>
            <a:endParaRPr lang="en-US" sz="1200" b="1" dirty="0" smtClean="0"/>
          </a:p>
          <a:p>
            <a:pPr algn="just">
              <a:tabLst>
                <a:tab pos="1600200" algn="l"/>
              </a:tabLst>
            </a:pPr>
            <a:r>
              <a:rPr lang="en-US" sz="2100" b="1" dirty="0" smtClean="0"/>
              <a:t>a State Government undertaking by the State Government.</a:t>
            </a:r>
          </a:p>
          <a:p>
            <a:pPr algn="r">
              <a:spcBef>
                <a:spcPts val="600"/>
              </a:spcBef>
              <a:tabLst>
                <a:tab pos="1600200" algn="l"/>
              </a:tabLst>
            </a:pPr>
            <a:r>
              <a:rPr lang="en-US" sz="2100" b="1" i="1" dirty="0" smtClean="0">
                <a:solidFill>
                  <a:schemeClr val="accent2">
                    <a:lumMod val="75000"/>
                  </a:schemeClr>
                </a:solidFill>
              </a:rPr>
              <a:t>Inserted by Finance Act, 2013, </a:t>
            </a:r>
            <a:r>
              <a:rPr lang="en-US" sz="2100" b="1" i="1" dirty="0" err="1" smtClean="0">
                <a:solidFill>
                  <a:schemeClr val="accent2">
                    <a:lumMod val="75000"/>
                  </a:schemeClr>
                </a:solidFill>
              </a:rPr>
              <a:t>w.e.f</a:t>
            </a:r>
            <a:r>
              <a:rPr lang="en-US" sz="2100" b="1" i="1" dirty="0" smtClean="0">
                <a:solidFill>
                  <a:schemeClr val="accent2">
                    <a:lumMod val="75000"/>
                  </a:schemeClr>
                </a:solidFill>
              </a:rPr>
              <a:t>. 1-4-2014 </a:t>
            </a:r>
          </a:p>
        </p:txBody>
      </p:sp>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2"/>
          <p:cNvSpPr>
            <a:spLocks noGrp="1"/>
          </p:cNvSpPr>
          <p:nvPr>
            <p:ph idx="1"/>
          </p:nvPr>
        </p:nvSpPr>
        <p:spPr>
          <a:xfrm>
            <a:off x="228600" y="1676400"/>
            <a:ext cx="8763000" cy="4953000"/>
          </a:xfrm>
          <a:ln w="38100">
            <a:solidFill>
              <a:schemeClr val="accent1"/>
            </a:solidFill>
          </a:ln>
        </p:spPr>
        <p:txBody>
          <a:bodyPr>
            <a:normAutofit/>
          </a:bodyPr>
          <a:lstStyle/>
          <a:p>
            <a:pPr>
              <a:buNone/>
            </a:pPr>
            <a:r>
              <a:rPr lang="en-US" sz="2200" b="1" u="sng" dirty="0" smtClean="0">
                <a:ea typeface="Times New Roman"/>
                <a:cs typeface="Times New Roman"/>
              </a:rPr>
              <a:t>New Provision</a:t>
            </a:r>
            <a:r>
              <a:rPr lang="en-US" sz="2200" b="1" dirty="0" smtClean="0">
                <a:ea typeface="Times New Roman"/>
                <a:cs typeface="Times New Roman"/>
              </a:rPr>
              <a:t>……</a:t>
            </a:r>
            <a:endParaRPr lang="en-US" sz="2200" b="1" dirty="0" smtClean="0"/>
          </a:p>
          <a:p>
            <a:pPr>
              <a:buNone/>
            </a:pPr>
            <a:r>
              <a:rPr lang="en-US" sz="2200" b="1" dirty="0" smtClean="0"/>
              <a:t>(vi) under sub-clause (iii)</a:t>
            </a:r>
          </a:p>
          <a:p>
            <a:pPr marL="514350" indent="-514350">
              <a:buNone/>
            </a:pPr>
            <a:endParaRPr lang="en-US" sz="2200" dirty="0" smtClean="0"/>
          </a:p>
          <a:p>
            <a:pPr marL="514350" indent="-514350">
              <a:buNone/>
            </a:pPr>
            <a:endParaRPr lang="en-US" sz="2200" dirty="0" smtClean="0"/>
          </a:p>
          <a:p>
            <a:pPr marL="514350" indent="-514350">
              <a:buNone/>
            </a:pPr>
            <a:endParaRPr lang="en-US" sz="2200" dirty="0" smtClean="0"/>
          </a:p>
        </p:txBody>
      </p:sp>
      <p:graphicFrame>
        <p:nvGraphicFramePr>
          <p:cNvPr id="5" name="Table 4"/>
          <p:cNvGraphicFramePr>
            <a:graphicFrameLocks noGrp="1"/>
          </p:cNvGraphicFramePr>
          <p:nvPr/>
        </p:nvGraphicFramePr>
        <p:xfrm>
          <a:off x="781024" y="2540000"/>
          <a:ext cx="7448576" cy="1041400"/>
        </p:xfrm>
        <a:graphic>
          <a:graphicData uri="http://schemas.openxmlformats.org/drawingml/2006/table">
            <a:tbl>
              <a:tblPr firstRow="1" bandRow="1">
                <a:tableStyleId>{5C22544A-7EE6-4342-B048-85BDC9FD1C3A}</a:tableStyleId>
              </a:tblPr>
              <a:tblGrid>
                <a:gridCol w="2002332"/>
                <a:gridCol w="2456149"/>
                <a:gridCol w="2990095"/>
              </a:tblGrid>
              <a:tr h="370840">
                <a:tc>
                  <a:txBody>
                    <a:bodyPr/>
                    <a:lstStyle/>
                    <a:p>
                      <a:pPr algn="ctr"/>
                      <a:r>
                        <a:rPr lang="en-US" sz="1900" b="1" kern="1200" dirty="0" smtClean="0">
                          <a:solidFill>
                            <a:schemeClr val="lt1"/>
                          </a:solidFill>
                          <a:latin typeface="+mn-lt"/>
                          <a:ea typeface="+mn-ea"/>
                          <a:cs typeface="+mn-cs"/>
                        </a:rPr>
                        <a:t>date of payment</a:t>
                      </a:r>
                      <a:endParaRPr lang="en-US" sz="1900" dirty="0"/>
                    </a:p>
                  </a:txBody>
                  <a:tcPr/>
                </a:tc>
                <a:tc>
                  <a:txBody>
                    <a:bodyPr/>
                    <a:lstStyle/>
                    <a:p>
                      <a:pPr algn="ctr"/>
                      <a:r>
                        <a:rPr lang="en-US" sz="1900" b="1" kern="1200" dirty="0" smtClean="0">
                          <a:solidFill>
                            <a:schemeClr val="lt1"/>
                          </a:solidFill>
                          <a:latin typeface="+mn-lt"/>
                          <a:ea typeface="+mn-ea"/>
                          <a:cs typeface="+mn-cs"/>
                        </a:rPr>
                        <a:t>amount of payment</a:t>
                      </a:r>
                      <a:endParaRPr lang="en-US" sz="1900" dirty="0"/>
                    </a:p>
                  </a:txBody>
                  <a:tcPr/>
                </a:tc>
                <a:tc>
                  <a:txBody>
                    <a:bodyPr/>
                    <a:lstStyle/>
                    <a:p>
                      <a:pPr algn="ctr"/>
                      <a:r>
                        <a:rPr lang="en-US" sz="1900" b="1" kern="1200" dirty="0" smtClean="0">
                          <a:solidFill>
                            <a:schemeClr val="lt1"/>
                          </a:solidFill>
                          <a:latin typeface="+mn-lt"/>
                          <a:ea typeface="+mn-ea"/>
                          <a:cs typeface="+mn-cs"/>
                        </a:rPr>
                        <a:t>name and address of the payee</a:t>
                      </a:r>
                      <a:endParaRPr lang="en-US" sz="1900" dirty="0"/>
                    </a:p>
                  </a:txBody>
                  <a:tcPr/>
                </a:tc>
              </a:tr>
              <a:tr h="370840">
                <a:tc>
                  <a:txBody>
                    <a:bodyPr/>
                    <a:lstStyle/>
                    <a:p>
                      <a:endParaRPr lang="en-US" dirty="0"/>
                    </a:p>
                  </a:txBody>
                  <a:tcPr/>
                </a:tc>
                <a:tc>
                  <a:txBody>
                    <a:bodyPr/>
                    <a:lstStyle/>
                    <a:p>
                      <a:endParaRPr lang="en-US" dirty="0"/>
                    </a:p>
                  </a:txBody>
                  <a:tcPr/>
                </a:tc>
                <a:tc>
                  <a:txBody>
                    <a:bodyPr/>
                    <a:lstStyle/>
                    <a:p>
                      <a:endParaRPr lang="en-US" dirty="0"/>
                    </a:p>
                  </a:txBody>
                  <a:tcPr/>
                </a:tc>
              </a:tr>
            </a:tbl>
          </a:graphicData>
        </a:graphic>
      </p:graphicFrame>
      <p:sp>
        <p:nvSpPr>
          <p:cNvPr id="10" name="Title 6"/>
          <p:cNvSpPr>
            <a:spLocks noGrp="1"/>
          </p:cNvSpPr>
          <p:nvPr>
            <p:ph type="title"/>
          </p:nvPr>
        </p:nvSpPr>
        <p:spPr>
          <a:xfrm>
            <a:off x="152400" y="152400"/>
            <a:ext cx="7010400" cy="990600"/>
          </a:xfrm>
        </p:spPr>
        <p:txBody>
          <a:bodyPr>
            <a:noAutofit/>
          </a:bodyPr>
          <a:lstStyle/>
          <a:p>
            <a:pPr algn="just"/>
            <a:r>
              <a:rPr lang="en-US" sz="3200" dirty="0" smtClean="0"/>
              <a:t>New Clause no. 21……		   				    	</a:t>
            </a:r>
            <a:r>
              <a:rPr lang="en-US" sz="2000" i="1" dirty="0" smtClean="0">
                <a:solidFill>
                  <a:srgbClr val="FF0000"/>
                </a:solidFill>
              </a:rPr>
              <a:t>[Old Clause No. 17</a:t>
            </a:r>
            <a:r>
              <a:rPr lang="en-US" sz="2400" i="1" dirty="0" smtClean="0">
                <a:solidFill>
                  <a:srgbClr val="FF0000"/>
                </a:solidFill>
              </a:rPr>
              <a:t>]</a:t>
            </a:r>
            <a:endParaRPr lang="en-US" sz="1800" i="1" dirty="0">
              <a:solidFill>
                <a:srgbClr val="FF0000"/>
              </a:solidFill>
            </a:endParaRPr>
          </a:p>
        </p:txBody>
      </p:sp>
      <p:sp>
        <p:nvSpPr>
          <p:cNvPr id="12" name="Title 6"/>
          <p:cNvSpPr txBox="1">
            <a:spLocks/>
          </p:cNvSpPr>
          <p:nvPr/>
        </p:nvSpPr>
        <p:spPr>
          <a:xfrm>
            <a:off x="7315200" y="0"/>
            <a:ext cx="1752600" cy="685800"/>
          </a:xfrm>
          <a:prstGeom prst="rect">
            <a:avLst/>
          </a:prstGeom>
        </p:spPr>
        <p:txBody>
          <a:bodyPr vert="horz" anchor="ct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err="1" smtClean="0">
                <a:ln>
                  <a:noFill/>
                </a:ln>
                <a:solidFill>
                  <a:schemeClr val="tx2"/>
                </a:solidFill>
                <a:effectLst/>
                <a:uLnTx/>
                <a:uFillTx/>
                <a:latin typeface="+mj-lt"/>
                <a:ea typeface="+mj-ea"/>
                <a:cs typeface="+mj-cs"/>
              </a:rPr>
              <a:t>Contd</a:t>
            </a:r>
            <a:r>
              <a:rPr kumimoji="0" lang="en-US" sz="4000" b="0" i="0" u="none" strike="noStrike" kern="1200" cap="none" spc="0" normalizeH="0" baseline="0" noProof="0" dirty="0" smtClean="0">
                <a:ln>
                  <a:noFill/>
                </a:ln>
                <a:solidFill>
                  <a:schemeClr val="tx2"/>
                </a:solidFill>
                <a:effectLst/>
                <a:uLnTx/>
                <a:uFillTx/>
                <a:latin typeface="+mj-lt"/>
                <a:ea typeface="+mj-ea"/>
                <a:cs typeface="+mj-cs"/>
              </a:rPr>
              <a:t>….</a:t>
            </a:r>
            <a:endParaRPr kumimoji="0" lang="en-US" sz="2400" b="0" i="1" u="none" strike="noStrike" kern="1200" cap="none" spc="0" normalizeH="0" baseline="0" noProof="0" dirty="0">
              <a:ln>
                <a:noFill/>
              </a:ln>
              <a:solidFill>
                <a:srgbClr val="FF0000"/>
              </a:solidFill>
              <a:effectLst/>
              <a:uLnTx/>
              <a:uFillTx/>
              <a:latin typeface="+mj-lt"/>
              <a:ea typeface="+mj-ea"/>
              <a:cs typeface="+mj-cs"/>
            </a:endParaRPr>
          </a:p>
        </p:txBody>
      </p:sp>
      <p:sp>
        <p:nvSpPr>
          <p:cNvPr id="7" name="Slide Number Placeholder 6"/>
          <p:cNvSpPr>
            <a:spLocks noGrp="1"/>
          </p:cNvSpPr>
          <p:nvPr>
            <p:ph type="sldNum" sz="quarter" idx="12"/>
          </p:nvPr>
        </p:nvSpPr>
        <p:spPr/>
        <p:txBody>
          <a:bodyPr>
            <a:normAutofit fontScale="85000" lnSpcReduction="20000"/>
          </a:bodyPr>
          <a:lstStyle/>
          <a:p>
            <a:fld id="{B6F15528-21DE-4FAA-801E-634DDDAF4B2B}" type="slidenum">
              <a:rPr lang="en-US" smtClean="0"/>
              <a:pPr/>
              <a:t>126</a:t>
            </a:fld>
            <a:endParaRPr lang="en-US"/>
          </a:p>
        </p:txBody>
      </p:sp>
      <p:sp>
        <p:nvSpPr>
          <p:cNvPr id="9" name="Rectangle 8"/>
          <p:cNvSpPr/>
          <p:nvPr/>
        </p:nvSpPr>
        <p:spPr>
          <a:xfrm>
            <a:off x="594360" y="4419600"/>
            <a:ext cx="8092440" cy="2031325"/>
          </a:xfrm>
          <a:prstGeom prst="rect">
            <a:avLst/>
          </a:prstGeom>
          <a:solidFill>
            <a:schemeClr val="accent2">
              <a:lumMod val="20000"/>
              <a:lumOff val="80000"/>
            </a:schemeClr>
          </a:solidFill>
          <a:ln>
            <a:solidFill>
              <a:schemeClr val="accent2"/>
            </a:solidFill>
          </a:ln>
        </p:spPr>
        <p:txBody>
          <a:bodyPr wrap="square">
            <a:spAutoFit/>
          </a:bodyPr>
          <a:lstStyle/>
          <a:p>
            <a:pPr algn="just"/>
            <a:r>
              <a:rPr lang="en-US" sz="2100" b="1" u="sng" dirty="0" smtClean="0"/>
              <a:t>Section 40(a)(iii)</a:t>
            </a:r>
            <a:r>
              <a:rPr lang="en-US" sz="2100" b="1" dirty="0" smtClean="0"/>
              <a:t>- </a:t>
            </a:r>
            <a:r>
              <a:rPr lang="en-US" sz="2100" dirty="0" smtClean="0"/>
              <a:t>Any payment which is chargeable under the head "Salaries", if it is payable—</a:t>
            </a:r>
          </a:p>
          <a:p>
            <a:pPr algn="just"/>
            <a:r>
              <a:rPr lang="en-US" sz="2100" dirty="0" smtClean="0"/>
              <a:t>(</a:t>
            </a:r>
            <a:r>
              <a:rPr lang="en-US" sz="2100" i="1" dirty="0" smtClean="0"/>
              <a:t>A</a:t>
            </a:r>
            <a:r>
              <a:rPr lang="en-US" sz="2100" dirty="0" smtClean="0"/>
              <a:t>)   outside India; or</a:t>
            </a:r>
          </a:p>
          <a:p>
            <a:pPr algn="just"/>
            <a:r>
              <a:rPr lang="en-US" sz="2100" dirty="0" smtClean="0"/>
              <a:t>(</a:t>
            </a:r>
            <a:r>
              <a:rPr lang="en-US" sz="2100" i="1" dirty="0" smtClean="0"/>
              <a:t>B</a:t>
            </a:r>
            <a:r>
              <a:rPr lang="en-US" sz="2100" dirty="0" smtClean="0"/>
              <a:t>)   to a non-resident,</a:t>
            </a:r>
          </a:p>
          <a:p>
            <a:pPr algn="just"/>
            <a:r>
              <a:rPr lang="en-US" sz="2100" dirty="0" smtClean="0"/>
              <a:t>and if the tax has not been paid thereon nor deducted </a:t>
            </a:r>
            <a:r>
              <a:rPr lang="en-US" sz="2100" dirty="0" err="1" smtClean="0"/>
              <a:t>therefrom</a:t>
            </a:r>
            <a:r>
              <a:rPr lang="en-US" sz="2100" dirty="0" smtClean="0"/>
              <a:t> under Chapter XVII-B</a:t>
            </a:r>
            <a:endParaRPr lang="en-US" sz="2100" dirty="0"/>
          </a:p>
        </p:txBody>
      </p:sp>
      <p:cxnSp>
        <p:nvCxnSpPr>
          <p:cNvPr id="8" name="Straight Arrow Connector 7"/>
          <p:cNvCxnSpPr/>
          <p:nvPr/>
        </p:nvCxnSpPr>
        <p:spPr>
          <a:xfrm>
            <a:off x="6705600" y="3200400"/>
            <a:ext cx="0" cy="457200"/>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3048000" y="3657600"/>
            <a:ext cx="5638800" cy="457200"/>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smtClean="0">
                <a:solidFill>
                  <a:schemeClr val="tx1"/>
                </a:solidFill>
              </a:rPr>
              <a:t>Revised e-utility also requires PAN, if available</a:t>
            </a:r>
            <a:endParaRPr lang="en-US" sz="2200" dirty="0">
              <a:solidFill>
                <a:schemeClr val="tx1"/>
              </a:solidFill>
            </a:endParaRPr>
          </a:p>
        </p:txBody>
      </p:sp>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2"/>
          <p:cNvSpPr>
            <a:spLocks noGrp="1"/>
          </p:cNvSpPr>
          <p:nvPr>
            <p:ph idx="1"/>
          </p:nvPr>
        </p:nvSpPr>
        <p:spPr>
          <a:xfrm>
            <a:off x="457200" y="2057400"/>
            <a:ext cx="8382000" cy="3581400"/>
          </a:xfrm>
          <a:ln w="38100">
            <a:solidFill>
              <a:schemeClr val="accent1"/>
            </a:solidFill>
          </a:ln>
        </p:spPr>
        <p:txBody>
          <a:bodyPr>
            <a:normAutofit/>
          </a:bodyPr>
          <a:lstStyle/>
          <a:p>
            <a:pPr>
              <a:buNone/>
            </a:pPr>
            <a:r>
              <a:rPr lang="en-US" sz="2400" b="1" u="sng" dirty="0" smtClean="0">
                <a:ea typeface="Times New Roman"/>
                <a:cs typeface="Times New Roman"/>
              </a:rPr>
              <a:t>New Provision</a:t>
            </a:r>
            <a:r>
              <a:rPr lang="en-US" sz="2400" b="1" dirty="0" smtClean="0">
                <a:ea typeface="Times New Roman"/>
                <a:cs typeface="Times New Roman"/>
              </a:rPr>
              <a:t>……</a:t>
            </a:r>
            <a:endParaRPr lang="en-US" sz="2400" dirty="0" smtClean="0"/>
          </a:p>
          <a:p>
            <a:pPr>
              <a:buNone/>
            </a:pPr>
            <a:r>
              <a:rPr lang="en-US" sz="2500" b="1" dirty="0" smtClean="0"/>
              <a:t>(vii) under sub-clause (iv)</a:t>
            </a:r>
          </a:p>
        </p:txBody>
      </p:sp>
      <p:sp>
        <p:nvSpPr>
          <p:cNvPr id="10" name="Title 6"/>
          <p:cNvSpPr>
            <a:spLocks noGrp="1"/>
          </p:cNvSpPr>
          <p:nvPr>
            <p:ph type="title"/>
          </p:nvPr>
        </p:nvSpPr>
        <p:spPr>
          <a:xfrm>
            <a:off x="152400" y="152400"/>
            <a:ext cx="7010400" cy="990600"/>
          </a:xfrm>
        </p:spPr>
        <p:txBody>
          <a:bodyPr>
            <a:noAutofit/>
          </a:bodyPr>
          <a:lstStyle/>
          <a:p>
            <a:pPr algn="just"/>
            <a:r>
              <a:rPr lang="en-US" sz="3200" dirty="0" smtClean="0"/>
              <a:t>New Clause no. 21……		   				    	</a:t>
            </a:r>
            <a:r>
              <a:rPr lang="en-US" sz="2000" i="1" dirty="0" smtClean="0">
                <a:solidFill>
                  <a:srgbClr val="FF0000"/>
                </a:solidFill>
              </a:rPr>
              <a:t>[Old Clause No. 17</a:t>
            </a:r>
            <a:r>
              <a:rPr lang="en-US" sz="2400" i="1" dirty="0" smtClean="0">
                <a:solidFill>
                  <a:srgbClr val="FF0000"/>
                </a:solidFill>
              </a:rPr>
              <a:t>]</a:t>
            </a:r>
            <a:endParaRPr lang="en-US" sz="1800" i="1" dirty="0">
              <a:solidFill>
                <a:srgbClr val="FF0000"/>
              </a:solidFill>
            </a:endParaRPr>
          </a:p>
        </p:txBody>
      </p:sp>
      <p:sp>
        <p:nvSpPr>
          <p:cNvPr id="12" name="Title 6"/>
          <p:cNvSpPr txBox="1">
            <a:spLocks/>
          </p:cNvSpPr>
          <p:nvPr/>
        </p:nvSpPr>
        <p:spPr>
          <a:xfrm>
            <a:off x="7315200" y="0"/>
            <a:ext cx="1752600" cy="685800"/>
          </a:xfrm>
          <a:prstGeom prst="rect">
            <a:avLst/>
          </a:prstGeom>
        </p:spPr>
        <p:txBody>
          <a:bodyPr vert="horz" anchor="ct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err="1" smtClean="0">
                <a:ln>
                  <a:noFill/>
                </a:ln>
                <a:solidFill>
                  <a:schemeClr val="tx2"/>
                </a:solidFill>
                <a:effectLst/>
                <a:uLnTx/>
                <a:uFillTx/>
                <a:latin typeface="+mj-lt"/>
                <a:ea typeface="+mj-ea"/>
                <a:cs typeface="+mj-cs"/>
              </a:rPr>
              <a:t>Contd</a:t>
            </a:r>
            <a:r>
              <a:rPr kumimoji="0" lang="en-US" sz="4000" b="0" i="0" u="none" strike="noStrike" kern="1200" cap="none" spc="0" normalizeH="0" baseline="0" noProof="0" dirty="0" smtClean="0">
                <a:ln>
                  <a:noFill/>
                </a:ln>
                <a:solidFill>
                  <a:schemeClr val="tx2"/>
                </a:solidFill>
                <a:effectLst/>
                <a:uLnTx/>
                <a:uFillTx/>
                <a:latin typeface="+mj-lt"/>
                <a:ea typeface="+mj-ea"/>
                <a:cs typeface="+mj-cs"/>
              </a:rPr>
              <a:t>….</a:t>
            </a:r>
            <a:endParaRPr kumimoji="0" lang="en-US" sz="2400" b="0" i="1" u="none" strike="noStrike" kern="1200" cap="none" spc="0" normalizeH="0" baseline="0" noProof="0" dirty="0">
              <a:ln>
                <a:noFill/>
              </a:ln>
              <a:solidFill>
                <a:srgbClr val="FF0000"/>
              </a:solidFill>
              <a:effectLst/>
              <a:uLnTx/>
              <a:uFillTx/>
              <a:latin typeface="+mj-lt"/>
              <a:ea typeface="+mj-ea"/>
              <a:cs typeface="+mj-cs"/>
            </a:endParaRPr>
          </a:p>
        </p:txBody>
      </p:sp>
      <p:sp>
        <p:nvSpPr>
          <p:cNvPr id="7" name="Slide Number Placeholder 6"/>
          <p:cNvSpPr>
            <a:spLocks noGrp="1"/>
          </p:cNvSpPr>
          <p:nvPr>
            <p:ph type="sldNum" sz="quarter" idx="12"/>
          </p:nvPr>
        </p:nvSpPr>
        <p:spPr/>
        <p:txBody>
          <a:bodyPr>
            <a:normAutofit fontScale="85000" lnSpcReduction="20000"/>
          </a:bodyPr>
          <a:lstStyle/>
          <a:p>
            <a:fld id="{B6F15528-21DE-4FAA-801E-634DDDAF4B2B}" type="slidenum">
              <a:rPr lang="en-US" smtClean="0"/>
              <a:pPr/>
              <a:t>127</a:t>
            </a:fld>
            <a:endParaRPr lang="en-US"/>
          </a:p>
        </p:txBody>
      </p:sp>
      <p:sp>
        <p:nvSpPr>
          <p:cNvPr id="8" name="Rectangle 7"/>
          <p:cNvSpPr/>
          <p:nvPr/>
        </p:nvSpPr>
        <p:spPr>
          <a:xfrm>
            <a:off x="914400" y="3124200"/>
            <a:ext cx="7543800" cy="2215991"/>
          </a:xfrm>
          <a:prstGeom prst="rect">
            <a:avLst/>
          </a:prstGeom>
          <a:solidFill>
            <a:schemeClr val="accent2">
              <a:lumMod val="20000"/>
              <a:lumOff val="80000"/>
            </a:schemeClr>
          </a:solidFill>
          <a:ln>
            <a:solidFill>
              <a:schemeClr val="accent2"/>
            </a:solidFill>
          </a:ln>
        </p:spPr>
        <p:txBody>
          <a:bodyPr wrap="square">
            <a:spAutoFit/>
          </a:bodyPr>
          <a:lstStyle/>
          <a:p>
            <a:pPr algn="just"/>
            <a:r>
              <a:rPr lang="en-US" sz="2300" b="1" u="sng" dirty="0" smtClean="0"/>
              <a:t>Section 40(a)(iv)</a:t>
            </a:r>
            <a:r>
              <a:rPr lang="en-US" sz="2300" b="1" dirty="0" smtClean="0"/>
              <a:t>- </a:t>
            </a:r>
            <a:r>
              <a:rPr lang="en-US" sz="2300" dirty="0" smtClean="0"/>
              <a:t>any payment to a provident or other fund established for the benefit of employees of the assessee, unless the assessee has made effective arrangements to secure that tax shall be deducted at source from any payments made from the fund which are chargeable to tax under the head "Salaries"</a:t>
            </a:r>
            <a:endParaRPr lang="en-US" sz="2300" dirty="0"/>
          </a:p>
        </p:txBody>
      </p:sp>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2"/>
          <p:cNvSpPr>
            <a:spLocks noGrp="1"/>
          </p:cNvSpPr>
          <p:nvPr>
            <p:ph idx="1"/>
          </p:nvPr>
        </p:nvSpPr>
        <p:spPr>
          <a:xfrm>
            <a:off x="381000" y="1752600"/>
            <a:ext cx="8382000" cy="4038600"/>
          </a:xfrm>
          <a:ln w="38100">
            <a:solidFill>
              <a:schemeClr val="accent1"/>
            </a:solidFill>
          </a:ln>
        </p:spPr>
        <p:txBody>
          <a:bodyPr>
            <a:normAutofit/>
          </a:bodyPr>
          <a:lstStyle/>
          <a:p>
            <a:pPr>
              <a:buNone/>
            </a:pPr>
            <a:r>
              <a:rPr lang="en-US" sz="2300" b="1" u="sng" dirty="0" smtClean="0">
                <a:ea typeface="Times New Roman"/>
                <a:cs typeface="Times New Roman"/>
              </a:rPr>
              <a:t>New Provision</a:t>
            </a:r>
            <a:r>
              <a:rPr lang="en-US" sz="2300" b="1" dirty="0" smtClean="0">
                <a:ea typeface="Times New Roman"/>
                <a:cs typeface="Times New Roman"/>
              </a:rPr>
              <a:t>……</a:t>
            </a:r>
            <a:endParaRPr lang="en-US" sz="2300" dirty="0" smtClean="0"/>
          </a:p>
          <a:p>
            <a:pPr>
              <a:buNone/>
            </a:pPr>
            <a:r>
              <a:rPr lang="en-US" sz="2300" b="1" dirty="0" smtClean="0"/>
              <a:t>(</a:t>
            </a:r>
            <a:r>
              <a:rPr lang="en-US" sz="2300" b="1" dirty="0" err="1" smtClean="0"/>
              <a:t>viiii</a:t>
            </a:r>
            <a:r>
              <a:rPr lang="en-US" sz="2300" b="1" dirty="0" smtClean="0"/>
              <a:t>) under sub-clause (v)</a:t>
            </a:r>
          </a:p>
        </p:txBody>
      </p:sp>
      <p:sp>
        <p:nvSpPr>
          <p:cNvPr id="6" name="TextBox 5"/>
          <p:cNvSpPr txBox="1"/>
          <p:nvPr/>
        </p:nvSpPr>
        <p:spPr>
          <a:xfrm>
            <a:off x="304800" y="5943600"/>
            <a:ext cx="8610600" cy="769441"/>
          </a:xfrm>
          <a:prstGeom prst="rect">
            <a:avLst/>
          </a:prstGeom>
          <a:noFill/>
        </p:spPr>
        <p:txBody>
          <a:bodyPr wrap="square" rtlCol="0">
            <a:spAutoFit/>
          </a:bodyPr>
          <a:lstStyle/>
          <a:p>
            <a:pPr marL="725488" indent="-725488" algn="just"/>
            <a:r>
              <a:rPr lang="en-US" sz="2200" b="1" dirty="0" smtClean="0"/>
              <a:t>Brief: </a:t>
            </a:r>
            <a:r>
              <a:rPr lang="en-US" sz="2200" dirty="0" smtClean="0"/>
              <a:t>Detail of each payment is to be provided on which provisions of Section 40(a) are applicable in specific format</a:t>
            </a:r>
            <a:endParaRPr lang="en-US" sz="2400" dirty="0" smtClean="0"/>
          </a:p>
        </p:txBody>
      </p:sp>
      <p:sp>
        <p:nvSpPr>
          <p:cNvPr id="10" name="Title 6"/>
          <p:cNvSpPr>
            <a:spLocks noGrp="1"/>
          </p:cNvSpPr>
          <p:nvPr>
            <p:ph type="title"/>
          </p:nvPr>
        </p:nvSpPr>
        <p:spPr>
          <a:xfrm>
            <a:off x="152400" y="152400"/>
            <a:ext cx="7010400" cy="990600"/>
          </a:xfrm>
        </p:spPr>
        <p:txBody>
          <a:bodyPr>
            <a:noAutofit/>
          </a:bodyPr>
          <a:lstStyle/>
          <a:p>
            <a:pPr algn="just"/>
            <a:r>
              <a:rPr lang="en-US" sz="3200" dirty="0" smtClean="0"/>
              <a:t>New Clause no. 21……		   				    	</a:t>
            </a:r>
            <a:r>
              <a:rPr lang="en-US" sz="2000" i="1" dirty="0" smtClean="0">
                <a:solidFill>
                  <a:srgbClr val="FF0000"/>
                </a:solidFill>
              </a:rPr>
              <a:t>[Old Clause No. 17</a:t>
            </a:r>
            <a:r>
              <a:rPr lang="en-US" sz="2400" i="1" dirty="0" smtClean="0">
                <a:solidFill>
                  <a:srgbClr val="FF0000"/>
                </a:solidFill>
              </a:rPr>
              <a:t>]</a:t>
            </a:r>
            <a:endParaRPr lang="en-US" sz="1800" i="1" dirty="0">
              <a:solidFill>
                <a:srgbClr val="FF0000"/>
              </a:solidFill>
            </a:endParaRPr>
          </a:p>
        </p:txBody>
      </p:sp>
      <p:sp>
        <p:nvSpPr>
          <p:cNvPr id="12" name="Title 6"/>
          <p:cNvSpPr txBox="1">
            <a:spLocks/>
          </p:cNvSpPr>
          <p:nvPr/>
        </p:nvSpPr>
        <p:spPr>
          <a:xfrm>
            <a:off x="7315200" y="0"/>
            <a:ext cx="1752600" cy="685800"/>
          </a:xfrm>
          <a:prstGeom prst="rect">
            <a:avLst/>
          </a:prstGeom>
        </p:spPr>
        <p:txBody>
          <a:bodyPr vert="horz" anchor="ct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err="1" smtClean="0">
                <a:ln>
                  <a:noFill/>
                </a:ln>
                <a:solidFill>
                  <a:schemeClr val="tx2"/>
                </a:solidFill>
                <a:effectLst/>
                <a:uLnTx/>
                <a:uFillTx/>
                <a:latin typeface="+mj-lt"/>
                <a:ea typeface="+mj-ea"/>
                <a:cs typeface="+mj-cs"/>
              </a:rPr>
              <a:t>Contd</a:t>
            </a:r>
            <a:r>
              <a:rPr kumimoji="0" lang="en-US" sz="4000" b="0" i="0" u="none" strike="noStrike" kern="1200" cap="none" spc="0" normalizeH="0" baseline="0" noProof="0" dirty="0" smtClean="0">
                <a:ln>
                  <a:noFill/>
                </a:ln>
                <a:solidFill>
                  <a:schemeClr val="tx2"/>
                </a:solidFill>
                <a:effectLst/>
                <a:uLnTx/>
                <a:uFillTx/>
                <a:latin typeface="+mj-lt"/>
                <a:ea typeface="+mj-ea"/>
                <a:cs typeface="+mj-cs"/>
              </a:rPr>
              <a:t>….</a:t>
            </a:r>
            <a:endParaRPr kumimoji="0" lang="en-US" sz="2400" b="0" i="1" u="none" strike="noStrike" kern="1200" cap="none" spc="0" normalizeH="0" baseline="0" noProof="0" dirty="0">
              <a:ln>
                <a:noFill/>
              </a:ln>
              <a:solidFill>
                <a:srgbClr val="FF0000"/>
              </a:solidFill>
              <a:effectLst/>
              <a:uLnTx/>
              <a:uFillTx/>
              <a:latin typeface="+mj-lt"/>
              <a:ea typeface="+mj-ea"/>
              <a:cs typeface="+mj-cs"/>
            </a:endParaRPr>
          </a:p>
        </p:txBody>
      </p:sp>
      <p:sp>
        <p:nvSpPr>
          <p:cNvPr id="7" name="Slide Number Placeholder 6"/>
          <p:cNvSpPr>
            <a:spLocks noGrp="1"/>
          </p:cNvSpPr>
          <p:nvPr>
            <p:ph type="sldNum" sz="quarter" idx="12"/>
          </p:nvPr>
        </p:nvSpPr>
        <p:spPr/>
        <p:txBody>
          <a:bodyPr>
            <a:normAutofit fontScale="85000" lnSpcReduction="20000"/>
          </a:bodyPr>
          <a:lstStyle/>
          <a:p>
            <a:fld id="{B6F15528-21DE-4FAA-801E-634DDDAF4B2B}" type="slidenum">
              <a:rPr lang="en-US" smtClean="0"/>
              <a:pPr/>
              <a:t>128</a:t>
            </a:fld>
            <a:endParaRPr lang="en-US"/>
          </a:p>
        </p:txBody>
      </p:sp>
      <p:sp>
        <p:nvSpPr>
          <p:cNvPr id="9" name="Rectangle 8"/>
          <p:cNvSpPr/>
          <p:nvPr/>
        </p:nvSpPr>
        <p:spPr>
          <a:xfrm>
            <a:off x="685800" y="2667000"/>
            <a:ext cx="7772400" cy="3000821"/>
          </a:xfrm>
          <a:prstGeom prst="rect">
            <a:avLst/>
          </a:prstGeom>
          <a:solidFill>
            <a:schemeClr val="accent2">
              <a:lumMod val="20000"/>
              <a:lumOff val="80000"/>
            </a:schemeClr>
          </a:solidFill>
          <a:ln>
            <a:solidFill>
              <a:schemeClr val="accent2"/>
            </a:solidFill>
          </a:ln>
        </p:spPr>
        <p:txBody>
          <a:bodyPr wrap="square">
            <a:spAutoFit/>
          </a:bodyPr>
          <a:lstStyle/>
          <a:p>
            <a:pPr algn="just"/>
            <a:r>
              <a:rPr lang="en-US" sz="2100" b="1" u="sng" dirty="0" smtClean="0"/>
              <a:t>Section 40(a)(v)</a:t>
            </a:r>
            <a:r>
              <a:rPr lang="en-US" sz="2100" b="1" dirty="0" smtClean="0"/>
              <a:t>- </a:t>
            </a:r>
            <a:r>
              <a:rPr lang="en-US" sz="2100" dirty="0" smtClean="0"/>
              <a:t>any tax actually paid by an employer referred to in clause (10CC) of section 10.</a:t>
            </a:r>
          </a:p>
          <a:p>
            <a:pPr algn="just"/>
            <a:endParaRPr lang="en-US" sz="2100" b="1" dirty="0" smtClean="0"/>
          </a:p>
          <a:p>
            <a:pPr algn="just"/>
            <a:r>
              <a:rPr lang="en-US" sz="2000" b="1" dirty="0" smtClean="0"/>
              <a:t>Section 10(10CC)- </a:t>
            </a:r>
            <a:r>
              <a:rPr lang="en-US" sz="2000" dirty="0" smtClean="0"/>
              <a:t>in the case of an employee, being an individual deriving income in the nature of a perquisite, not provided for by way of monetary payment, within the meaning of Sec. 17(</a:t>
            </a:r>
            <a:r>
              <a:rPr lang="en-US" sz="2000" i="1" dirty="0" smtClean="0"/>
              <a:t>2</a:t>
            </a:r>
            <a:r>
              <a:rPr lang="en-US" sz="2000" dirty="0" smtClean="0"/>
              <a:t>), the tax on such income actually paid by his employer, at the option of the employer, on behalf of such employee, notwithstanding anything contained in sec. 200 of Companies Act, 1956.</a:t>
            </a:r>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normAutofit fontScale="85000" lnSpcReduction="20000"/>
          </a:bodyPr>
          <a:lstStyle/>
          <a:p>
            <a:fld id="{B6F15528-21DE-4FAA-801E-634DDDAF4B2B}" type="slidenum">
              <a:rPr lang="en-US" smtClean="0"/>
              <a:pPr/>
              <a:t>129</a:t>
            </a:fld>
            <a:endParaRPr lang="en-US"/>
          </a:p>
        </p:txBody>
      </p:sp>
      <p:sp>
        <p:nvSpPr>
          <p:cNvPr id="4" name="Content Placeholder 3"/>
          <p:cNvSpPr>
            <a:spLocks noGrp="1"/>
          </p:cNvSpPr>
          <p:nvPr>
            <p:ph sz="quarter" idx="1"/>
          </p:nvPr>
        </p:nvSpPr>
        <p:spPr>
          <a:xfrm>
            <a:off x="228600" y="2667000"/>
            <a:ext cx="8686800" cy="3962400"/>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marL="357188" indent="-357188" algn="just">
              <a:buNone/>
            </a:pPr>
            <a:r>
              <a:rPr lang="en-US" sz="2400" b="1" u="sng" dirty="0" smtClean="0">
                <a:solidFill>
                  <a:srgbClr val="FFC000"/>
                </a:solidFill>
              </a:rPr>
              <a:t>Amendment by Finance Act, 2014 </a:t>
            </a:r>
          </a:p>
          <a:p>
            <a:pPr marL="357188" indent="-357188" algn="just">
              <a:spcBef>
                <a:spcPts val="0"/>
              </a:spcBef>
              <a:buClr>
                <a:srgbClr val="FFC000"/>
              </a:buClr>
              <a:buFont typeface="Wingdings" pitchFamily="2" charset="2"/>
              <a:buChar char="Ø"/>
            </a:pPr>
            <a:r>
              <a:rPr lang="en-US" sz="2400" dirty="0" smtClean="0">
                <a:solidFill>
                  <a:schemeClr val="bg1"/>
                </a:solidFill>
              </a:rPr>
              <a:t>The disallowance u/s 40(a)(</a:t>
            </a:r>
            <a:r>
              <a:rPr lang="en-US" sz="2400" dirty="0" err="1" smtClean="0">
                <a:solidFill>
                  <a:schemeClr val="bg1"/>
                </a:solidFill>
              </a:rPr>
              <a:t>ia</a:t>
            </a:r>
            <a:r>
              <a:rPr lang="en-US" sz="2400" dirty="0" smtClean="0">
                <a:solidFill>
                  <a:schemeClr val="bg1"/>
                </a:solidFill>
              </a:rPr>
              <a:t>) is restricted to only 30% of the amount in respect of which either TDS has not been deducted or having been deducted has not been deposited. </a:t>
            </a:r>
          </a:p>
          <a:p>
            <a:pPr marL="357188" indent="-357188" algn="just">
              <a:spcBef>
                <a:spcPts val="0"/>
              </a:spcBef>
              <a:buClr>
                <a:srgbClr val="FFC000"/>
              </a:buClr>
              <a:buFont typeface="Wingdings" pitchFamily="2" charset="2"/>
              <a:buChar char="Ø"/>
            </a:pPr>
            <a:endParaRPr lang="en-US" sz="2400" dirty="0" smtClean="0">
              <a:solidFill>
                <a:schemeClr val="bg1"/>
              </a:solidFill>
            </a:endParaRPr>
          </a:p>
          <a:p>
            <a:pPr marL="357188" indent="-357188" algn="just">
              <a:spcBef>
                <a:spcPts val="0"/>
              </a:spcBef>
              <a:buClr>
                <a:srgbClr val="FFC000"/>
              </a:buClr>
              <a:buFont typeface="Wingdings" pitchFamily="2" charset="2"/>
              <a:buChar char="Ø"/>
            </a:pPr>
            <a:r>
              <a:rPr lang="en-US" sz="2400" dirty="0" smtClean="0">
                <a:solidFill>
                  <a:schemeClr val="bg1"/>
                </a:solidFill>
              </a:rPr>
              <a:t>The earlier definition of the specified payments have been enlarged to include </a:t>
            </a:r>
            <a:r>
              <a:rPr lang="en-US" sz="2400" b="1" u="sng" dirty="0" smtClean="0">
                <a:solidFill>
                  <a:srgbClr val="FFC000"/>
                </a:solidFill>
              </a:rPr>
              <a:t>ALL PAYMENTS</a:t>
            </a:r>
            <a:r>
              <a:rPr lang="en-US" sz="2400" dirty="0" smtClean="0">
                <a:solidFill>
                  <a:schemeClr val="bg1"/>
                </a:solidFill>
              </a:rPr>
              <a:t> stated under Chapter XVII-B of the Act, including Salary, Cross Word puzzles prizes, etc which have been claimed as expenditure.</a:t>
            </a:r>
          </a:p>
          <a:p>
            <a:pPr marL="2140268" lvl="5" indent="-357188" algn="r">
              <a:buFont typeface="Wingdings" pitchFamily="2" charset="2"/>
              <a:buChar char="Ø"/>
            </a:pPr>
            <a:r>
              <a:rPr lang="en-US" sz="2400" b="1" u="sng" dirty="0" smtClean="0">
                <a:solidFill>
                  <a:srgbClr val="FFC000"/>
                </a:solidFill>
              </a:rPr>
              <a:t>[w.e.f. 01.04.2015]</a:t>
            </a:r>
          </a:p>
        </p:txBody>
      </p:sp>
      <p:sp>
        <p:nvSpPr>
          <p:cNvPr id="5" name="Title 6"/>
          <p:cNvSpPr>
            <a:spLocks noGrp="1"/>
          </p:cNvSpPr>
          <p:nvPr>
            <p:ph type="title"/>
          </p:nvPr>
        </p:nvSpPr>
        <p:spPr>
          <a:xfrm>
            <a:off x="0" y="152400"/>
            <a:ext cx="7315200" cy="990600"/>
          </a:xfrm>
        </p:spPr>
        <p:txBody>
          <a:bodyPr>
            <a:noAutofit/>
          </a:bodyPr>
          <a:lstStyle/>
          <a:p>
            <a:pPr algn="just"/>
            <a:r>
              <a:rPr lang="en-US" sz="3600" dirty="0" smtClean="0"/>
              <a:t>Issues on New Clause no. 21</a:t>
            </a:r>
            <a:r>
              <a:rPr lang="en-US" sz="1800" dirty="0" smtClean="0"/>
              <a:t>        						</a:t>
            </a:r>
            <a:r>
              <a:rPr lang="en-US" sz="1800" i="1" dirty="0" smtClean="0">
                <a:solidFill>
                  <a:srgbClr val="FF0000"/>
                </a:solidFill>
              </a:rPr>
              <a:t>[Old Clause No. 17]</a:t>
            </a:r>
            <a:endParaRPr lang="en-US" sz="1800" i="1" dirty="0">
              <a:solidFill>
                <a:srgbClr val="FF0000"/>
              </a:solidFill>
            </a:endParaRPr>
          </a:p>
        </p:txBody>
      </p:sp>
      <p:sp>
        <p:nvSpPr>
          <p:cNvPr id="6" name="Title 6"/>
          <p:cNvSpPr txBox="1">
            <a:spLocks/>
          </p:cNvSpPr>
          <p:nvPr/>
        </p:nvSpPr>
        <p:spPr>
          <a:xfrm>
            <a:off x="7543800" y="0"/>
            <a:ext cx="1524000" cy="533400"/>
          </a:xfrm>
          <a:prstGeom prst="rect">
            <a:avLst/>
          </a:prstGeom>
        </p:spPr>
        <p:txBody>
          <a:bodyPr vert="horz" anchor="ct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smtClean="0">
                <a:ln>
                  <a:noFill/>
                </a:ln>
                <a:solidFill>
                  <a:schemeClr val="tx2"/>
                </a:solidFill>
                <a:effectLst/>
                <a:uLnTx/>
                <a:uFillTx/>
                <a:latin typeface="+mj-lt"/>
                <a:ea typeface="+mj-ea"/>
                <a:cs typeface="+mj-cs"/>
              </a:rPr>
              <a:t>Contd</a:t>
            </a:r>
            <a:r>
              <a:rPr kumimoji="0" lang="en-US" sz="3600" b="1" i="0" u="none" strike="noStrike" kern="1200" cap="none" spc="0" normalizeH="0" baseline="0" noProof="0" dirty="0" smtClean="0">
                <a:ln>
                  <a:noFill/>
                </a:ln>
                <a:solidFill>
                  <a:schemeClr val="tx2"/>
                </a:solidFill>
                <a:effectLst/>
                <a:uLnTx/>
                <a:uFillTx/>
                <a:latin typeface="+mj-lt"/>
                <a:ea typeface="+mj-ea"/>
                <a:cs typeface="+mj-cs"/>
              </a:rPr>
              <a:t>….</a:t>
            </a:r>
            <a:endParaRPr kumimoji="0" lang="en-US" sz="2000" b="1" i="1" u="none" strike="noStrike" kern="1200" cap="none" spc="0" normalizeH="0" baseline="0" noProof="0" dirty="0">
              <a:ln>
                <a:noFill/>
              </a:ln>
              <a:solidFill>
                <a:srgbClr val="FF0000"/>
              </a:solidFill>
              <a:effectLst/>
              <a:uLnTx/>
              <a:uFillTx/>
              <a:latin typeface="+mj-lt"/>
              <a:ea typeface="+mj-ea"/>
              <a:cs typeface="+mj-cs"/>
            </a:endParaRPr>
          </a:p>
        </p:txBody>
      </p:sp>
      <p:sp>
        <p:nvSpPr>
          <p:cNvPr id="7" name="TextBox 6"/>
          <p:cNvSpPr txBox="1"/>
          <p:nvPr/>
        </p:nvSpPr>
        <p:spPr>
          <a:xfrm>
            <a:off x="0" y="1524000"/>
            <a:ext cx="8915400" cy="1200329"/>
          </a:xfrm>
          <a:prstGeom prst="rect">
            <a:avLst/>
          </a:prstGeom>
          <a:noFill/>
        </p:spPr>
        <p:txBody>
          <a:bodyPr wrap="square" rtlCol="0">
            <a:spAutoFit/>
          </a:bodyPr>
          <a:lstStyle/>
          <a:p>
            <a:pPr marL="365125" indent="-365125" algn="just">
              <a:buSzPct val="80000"/>
              <a:buFont typeface="Wingdings" pitchFamily="2" charset="2"/>
              <a:buChar char="q"/>
            </a:pPr>
            <a:r>
              <a:rPr lang="en-US" sz="2400" dirty="0" smtClean="0"/>
              <a:t>Revised e-utility also provides facility to import CSV template to fill the details in Clause 21(b) along with CSV template with specified format.</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normAutofit fontScale="85000" lnSpcReduction="20000"/>
          </a:bodyPr>
          <a:lstStyle/>
          <a:p>
            <a:fld id="{B6F15528-21DE-4FAA-801E-634DDDAF4B2B}" type="slidenum">
              <a:rPr lang="en-US" smtClean="0"/>
              <a:pPr/>
              <a:t>13</a:t>
            </a:fld>
            <a:endParaRPr lang="en-US"/>
          </a:p>
        </p:txBody>
      </p:sp>
      <p:sp>
        <p:nvSpPr>
          <p:cNvPr id="4" name="Content Placeholder 3"/>
          <p:cNvSpPr>
            <a:spLocks noGrp="1"/>
          </p:cNvSpPr>
          <p:nvPr>
            <p:ph sz="quarter" idx="1"/>
          </p:nvPr>
        </p:nvSpPr>
        <p:spPr>
          <a:xfrm>
            <a:off x="381000" y="2209800"/>
            <a:ext cx="8382000" cy="3733800"/>
          </a:xfrm>
        </p:spPr>
        <p:txBody>
          <a:bodyPr>
            <a:noAutofit/>
          </a:bodyPr>
          <a:lstStyle/>
          <a:p>
            <a:pPr algn="just"/>
            <a:r>
              <a:rPr lang="en-US" sz="2400" dirty="0" smtClean="0"/>
              <a:t>While striking off the reference to Annexure to Form No. 3CD in Form No. 3CB, sufficient space provided for specifying the observation or qualification of the Tax Auditor [similar to Form No. 3CA]</a:t>
            </a:r>
          </a:p>
          <a:p>
            <a:pPr algn="just">
              <a:buNone/>
            </a:pPr>
            <a:r>
              <a:rPr lang="en-US" sz="2400" dirty="0" smtClean="0"/>
              <a:t>		However, the scope of tax auditor has been increased in Form No. 3CA only by including </a:t>
            </a:r>
            <a:r>
              <a:rPr lang="en-US" sz="2400" b="1" i="1" dirty="0" smtClean="0"/>
              <a:t>“examination of books of account including other relevant documents”</a:t>
            </a:r>
            <a:r>
              <a:rPr lang="en-US" sz="2400" dirty="0" smtClean="0"/>
              <a:t> and no such amendment has been made in Form No. 3CB.</a:t>
            </a:r>
            <a:endParaRPr lang="en-US" sz="2400" dirty="0"/>
          </a:p>
        </p:txBody>
      </p:sp>
      <p:sp>
        <p:nvSpPr>
          <p:cNvPr id="5" name="Rectangle 4"/>
          <p:cNvSpPr/>
          <p:nvPr/>
        </p:nvSpPr>
        <p:spPr>
          <a:xfrm>
            <a:off x="7391400" y="0"/>
            <a:ext cx="17526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sp>
        <p:nvSpPr>
          <p:cNvPr id="7" name="Title 1"/>
          <p:cNvSpPr txBox="1">
            <a:spLocks/>
          </p:cNvSpPr>
          <p:nvPr/>
        </p:nvSpPr>
        <p:spPr>
          <a:xfrm>
            <a:off x="228600" y="152400"/>
            <a:ext cx="8153400" cy="990600"/>
          </a:xfrm>
          <a:prstGeom prst="rect">
            <a:avLst/>
          </a:prstGeom>
        </p:spPr>
        <p:txBody>
          <a:bodyPr vert="horz"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smtClean="0">
                <a:ln>
                  <a:noFill/>
                </a:ln>
                <a:solidFill>
                  <a:schemeClr val="tx2"/>
                </a:solidFill>
                <a:effectLst/>
                <a:uLnTx/>
                <a:uFillTx/>
                <a:latin typeface="+mj-lt"/>
                <a:ea typeface="+mj-ea"/>
                <a:cs typeface="+mj-cs"/>
              </a:rPr>
              <a:t>Issues on Form No. 3CA/ 3CB…..</a:t>
            </a:r>
            <a:endParaRPr kumimoji="0" lang="en-US" sz="4000" b="0"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sz="quarter" idx="1"/>
          </p:nvPr>
        </p:nvSpPr>
        <p:spPr>
          <a:xfrm>
            <a:off x="304800" y="1752600"/>
            <a:ext cx="8534400" cy="3886200"/>
          </a:xfrm>
          <a:ln w="38100"/>
        </p:spPr>
        <p:style>
          <a:lnRef idx="2">
            <a:schemeClr val="accent1"/>
          </a:lnRef>
          <a:fillRef idx="1">
            <a:schemeClr val="lt1"/>
          </a:fillRef>
          <a:effectRef idx="0">
            <a:schemeClr val="accent1"/>
          </a:effectRef>
          <a:fontRef idx="minor">
            <a:schemeClr val="dk1"/>
          </a:fontRef>
        </p:style>
        <p:txBody>
          <a:bodyPr>
            <a:noAutofit/>
          </a:bodyPr>
          <a:lstStyle/>
          <a:p>
            <a:pPr marL="95250" indent="0" algn="just">
              <a:spcBef>
                <a:spcPts val="1200"/>
              </a:spcBef>
              <a:buSzPct val="100000"/>
              <a:buNone/>
            </a:pPr>
            <a:endParaRPr lang="en-US" sz="100" b="1" u="sng" dirty="0" smtClean="0">
              <a:ea typeface="Times New Roman"/>
              <a:cs typeface="Times New Roman"/>
            </a:endParaRPr>
          </a:p>
          <a:p>
            <a:pPr marL="85725" indent="0" defTabSz="268288">
              <a:spcBef>
                <a:spcPts val="600"/>
              </a:spcBef>
              <a:buSzPct val="100000"/>
              <a:buNone/>
            </a:pPr>
            <a:r>
              <a:rPr lang="en-US" sz="2400" b="1" dirty="0" smtClean="0">
                <a:solidFill>
                  <a:schemeClr val="accent2"/>
                </a:solidFill>
                <a:ea typeface="Times New Roman"/>
                <a:cs typeface="Times New Roman"/>
              </a:rPr>
              <a:t>New Clause 21(c)				</a:t>
            </a:r>
            <a:r>
              <a:rPr lang="en-US" sz="2400" i="1" dirty="0" smtClean="0">
                <a:solidFill>
                  <a:schemeClr val="accent2"/>
                </a:solidFill>
                <a:ea typeface="Times New Roman"/>
                <a:cs typeface="Times New Roman"/>
              </a:rPr>
              <a:t>[Old Clause No. 17(g)]</a:t>
            </a:r>
          </a:p>
          <a:p>
            <a:pPr marL="95250" indent="0" algn="just">
              <a:spcBef>
                <a:spcPts val="1200"/>
              </a:spcBef>
              <a:buSzPct val="100000"/>
              <a:buNone/>
            </a:pPr>
            <a:r>
              <a:rPr lang="en-US" sz="2300" b="1" u="sng" dirty="0" smtClean="0">
                <a:ea typeface="Times New Roman"/>
                <a:cs typeface="Times New Roman"/>
              </a:rPr>
              <a:t>Old Provision</a:t>
            </a:r>
            <a:r>
              <a:rPr lang="en-US" sz="2300" b="1" dirty="0" smtClean="0">
                <a:ea typeface="Times New Roman"/>
                <a:cs typeface="Times New Roman"/>
              </a:rPr>
              <a:t>: </a:t>
            </a:r>
          </a:p>
          <a:p>
            <a:pPr marL="95250" indent="0" algn="just">
              <a:buNone/>
            </a:pPr>
            <a:r>
              <a:rPr lang="en-US" sz="2400" dirty="0" smtClean="0"/>
              <a:t>Interest, Salary, Bonus, Commission or Remuneration inadmissible under Section 40(b)/40(</a:t>
            </a:r>
            <a:r>
              <a:rPr lang="en-US" sz="2400" dirty="0" err="1" smtClean="0"/>
              <a:t>ba</a:t>
            </a:r>
            <a:r>
              <a:rPr lang="en-US" sz="2400" dirty="0" smtClean="0"/>
              <a:t>) and computation thereof;</a:t>
            </a:r>
            <a:endParaRPr lang="en-US" sz="2400" dirty="0" smtClean="0">
              <a:solidFill>
                <a:srgbClr val="000000"/>
              </a:solidFill>
            </a:endParaRPr>
          </a:p>
          <a:p>
            <a:pPr marL="95250" indent="0" algn="just">
              <a:spcBef>
                <a:spcPts val="1200"/>
              </a:spcBef>
              <a:buSzPct val="100000"/>
              <a:buNone/>
            </a:pPr>
            <a:endParaRPr lang="en-US" sz="100" b="1" u="sng" dirty="0" smtClean="0">
              <a:ea typeface="Times New Roman"/>
              <a:cs typeface="Times New Roman"/>
            </a:endParaRPr>
          </a:p>
          <a:p>
            <a:pPr marL="95250" indent="0" algn="just">
              <a:spcBef>
                <a:spcPts val="1200"/>
              </a:spcBef>
              <a:buSzPct val="100000"/>
              <a:buNone/>
            </a:pPr>
            <a:r>
              <a:rPr lang="en-US" sz="2300" b="1" u="sng" dirty="0" smtClean="0">
                <a:ea typeface="Times New Roman"/>
                <a:cs typeface="Times New Roman"/>
              </a:rPr>
              <a:t>New Provision</a:t>
            </a:r>
            <a:r>
              <a:rPr lang="en-US" sz="2300" b="1" dirty="0" smtClean="0">
                <a:ea typeface="Times New Roman"/>
                <a:cs typeface="Times New Roman"/>
              </a:rPr>
              <a:t>: </a:t>
            </a:r>
          </a:p>
          <a:p>
            <a:pPr marL="95250" indent="0" algn="just">
              <a:buNone/>
            </a:pPr>
            <a:r>
              <a:rPr lang="en-US" sz="2400" b="1" u="sng" dirty="0" smtClean="0"/>
              <a:t>Amounts debited to profit and loss account </a:t>
            </a:r>
            <a:r>
              <a:rPr lang="en-US" sz="2400" dirty="0" smtClean="0"/>
              <a:t>being, interest, salary, bonus, commission or remuneration inadmissible under section 40(b)/40(</a:t>
            </a:r>
            <a:r>
              <a:rPr lang="en-US" sz="2400" dirty="0" err="1" smtClean="0"/>
              <a:t>ba</a:t>
            </a:r>
            <a:r>
              <a:rPr lang="en-US" sz="2400" dirty="0" smtClean="0"/>
              <a:t>) and computation thereof;</a:t>
            </a:r>
            <a:endParaRPr lang="en-US" sz="2400" dirty="0">
              <a:solidFill>
                <a:srgbClr val="000000"/>
              </a:solidFill>
            </a:endParaRPr>
          </a:p>
        </p:txBody>
      </p:sp>
      <p:sp>
        <p:nvSpPr>
          <p:cNvPr id="9" name="TextBox 8"/>
          <p:cNvSpPr txBox="1"/>
          <p:nvPr/>
        </p:nvSpPr>
        <p:spPr>
          <a:xfrm>
            <a:off x="304800" y="6122313"/>
            <a:ext cx="8305800" cy="430887"/>
          </a:xfrm>
          <a:prstGeom prst="rect">
            <a:avLst/>
          </a:prstGeom>
          <a:noFill/>
        </p:spPr>
        <p:txBody>
          <a:bodyPr wrap="square" rtlCol="0">
            <a:spAutoFit/>
          </a:bodyPr>
          <a:lstStyle/>
          <a:p>
            <a:pPr marL="725488" indent="-725488" algn="just"/>
            <a:r>
              <a:rPr lang="en-US" sz="2200" b="1" dirty="0" smtClean="0"/>
              <a:t>Brief: </a:t>
            </a:r>
            <a:r>
              <a:rPr lang="en-US" sz="2200" dirty="0" smtClean="0"/>
              <a:t>Clarification provided</a:t>
            </a:r>
            <a:endParaRPr lang="en-US" sz="2400" dirty="0" smtClean="0"/>
          </a:p>
        </p:txBody>
      </p:sp>
      <p:sp>
        <p:nvSpPr>
          <p:cNvPr id="5" name="Slide Number Placeholder 4"/>
          <p:cNvSpPr>
            <a:spLocks noGrp="1"/>
          </p:cNvSpPr>
          <p:nvPr>
            <p:ph type="sldNum" sz="quarter" idx="12"/>
          </p:nvPr>
        </p:nvSpPr>
        <p:spPr/>
        <p:txBody>
          <a:bodyPr>
            <a:normAutofit fontScale="85000" lnSpcReduction="20000"/>
          </a:bodyPr>
          <a:lstStyle/>
          <a:p>
            <a:fld id="{B6F15528-21DE-4FAA-801E-634DDDAF4B2B}" type="slidenum">
              <a:rPr lang="en-US" smtClean="0"/>
              <a:pPr/>
              <a:t>130</a:t>
            </a:fld>
            <a:endParaRPr lang="en-US"/>
          </a:p>
        </p:txBody>
      </p:sp>
      <p:sp>
        <p:nvSpPr>
          <p:cNvPr id="10" name="Title 6"/>
          <p:cNvSpPr>
            <a:spLocks noGrp="1"/>
          </p:cNvSpPr>
          <p:nvPr>
            <p:ph type="title"/>
          </p:nvPr>
        </p:nvSpPr>
        <p:spPr>
          <a:xfrm>
            <a:off x="152400" y="152400"/>
            <a:ext cx="7010400" cy="990600"/>
          </a:xfrm>
        </p:spPr>
        <p:txBody>
          <a:bodyPr>
            <a:noAutofit/>
          </a:bodyPr>
          <a:lstStyle/>
          <a:p>
            <a:pPr algn="just"/>
            <a:r>
              <a:rPr lang="en-US" sz="3200" dirty="0" smtClean="0"/>
              <a:t>New Clause no. 21……		   				    	</a:t>
            </a:r>
            <a:r>
              <a:rPr lang="en-US" sz="2000" i="1" dirty="0" smtClean="0">
                <a:solidFill>
                  <a:srgbClr val="FF0000"/>
                </a:solidFill>
              </a:rPr>
              <a:t>[Old Clause No. 17</a:t>
            </a:r>
            <a:r>
              <a:rPr lang="en-US" sz="2400" i="1" dirty="0" smtClean="0">
                <a:solidFill>
                  <a:srgbClr val="FF0000"/>
                </a:solidFill>
              </a:rPr>
              <a:t>]</a:t>
            </a:r>
            <a:endParaRPr lang="en-US" sz="1800" i="1" dirty="0">
              <a:solidFill>
                <a:srgbClr val="FF0000"/>
              </a:solidFill>
            </a:endParaRPr>
          </a:p>
        </p:txBody>
      </p:sp>
      <p:sp>
        <p:nvSpPr>
          <p:cNvPr id="11" name="Title 6"/>
          <p:cNvSpPr txBox="1">
            <a:spLocks/>
          </p:cNvSpPr>
          <p:nvPr/>
        </p:nvSpPr>
        <p:spPr>
          <a:xfrm>
            <a:off x="7315200" y="0"/>
            <a:ext cx="1752600" cy="685800"/>
          </a:xfrm>
          <a:prstGeom prst="rect">
            <a:avLst/>
          </a:prstGeom>
        </p:spPr>
        <p:txBody>
          <a:bodyPr vert="horz" anchor="ct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err="1" smtClean="0">
                <a:ln>
                  <a:noFill/>
                </a:ln>
                <a:solidFill>
                  <a:schemeClr val="tx2"/>
                </a:solidFill>
                <a:effectLst/>
                <a:uLnTx/>
                <a:uFillTx/>
                <a:latin typeface="+mj-lt"/>
                <a:ea typeface="+mj-ea"/>
                <a:cs typeface="+mj-cs"/>
              </a:rPr>
              <a:t>Contd</a:t>
            </a:r>
            <a:r>
              <a:rPr kumimoji="0" lang="en-US" sz="4000" b="0" i="0" u="none" strike="noStrike" kern="1200" cap="none" spc="0" normalizeH="0" baseline="0" noProof="0" dirty="0" smtClean="0">
                <a:ln>
                  <a:noFill/>
                </a:ln>
                <a:solidFill>
                  <a:schemeClr val="tx2"/>
                </a:solidFill>
                <a:effectLst/>
                <a:uLnTx/>
                <a:uFillTx/>
                <a:latin typeface="+mj-lt"/>
                <a:ea typeface="+mj-ea"/>
                <a:cs typeface="+mj-cs"/>
              </a:rPr>
              <a:t>….</a:t>
            </a:r>
            <a:endParaRPr kumimoji="0" lang="en-US" sz="2400" b="0" i="1" u="none" strike="noStrike" kern="1200" cap="none" spc="0" normalizeH="0" baseline="0" noProof="0" dirty="0">
              <a:ln>
                <a:noFill/>
              </a:ln>
              <a:solidFill>
                <a:srgbClr val="FF0000"/>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normAutofit fontScale="85000" lnSpcReduction="20000"/>
          </a:bodyPr>
          <a:lstStyle/>
          <a:p>
            <a:fld id="{B6F15528-21DE-4FAA-801E-634DDDAF4B2B}" type="slidenum">
              <a:rPr lang="en-US" smtClean="0"/>
              <a:pPr/>
              <a:t>131</a:t>
            </a:fld>
            <a:endParaRPr lang="en-US"/>
          </a:p>
        </p:txBody>
      </p:sp>
      <p:pic>
        <p:nvPicPr>
          <p:cNvPr id="87043" name="Picture 3" descr="C:\Users\apoorva\Desktop\Untitled.jpg"/>
          <p:cNvPicPr>
            <a:picLocks noChangeAspect="1" noChangeArrowheads="1"/>
          </p:cNvPicPr>
          <p:nvPr/>
        </p:nvPicPr>
        <p:blipFill>
          <a:blip r:embed="rId2" cstate="print"/>
          <a:srcRect/>
          <a:stretch>
            <a:fillRect/>
          </a:stretch>
        </p:blipFill>
        <p:spPr bwMode="auto">
          <a:xfrm>
            <a:off x="381000" y="2514600"/>
            <a:ext cx="8382000" cy="3733800"/>
          </a:xfrm>
          <a:prstGeom prst="rect">
            <a:avLst/>
          </a:prstGeom>
          <a:noFill/>
        </p:spPr>
      </p:pic>
      <p:sp>
        <p:nvSpPr>
          <p:cNvPr id="8" name="TextBox 7"/>
          <p:cNvSpPr txBox="1"/>
          <p:nvPr/>
        </p:nvSpPr>
        <p:spPr>
          <a:xfrm>
            <a:off x="457200" y="1905000"/>
            <a:ext cx="4648200" cy="523220"/>
          </a:xfrm>
          <a:prstGeom prst="rect">
            <a:avLst/>
          </a:prstGeom>
          <a:noFill/>
        </p:spPr>
        <p:txBody>
          <a:bodyPr wrap="square" rtlCol="0">
            <a:spAutoFit/>
          </a:bodyPr>
          <a:lstStyle/>
          <a:p>
            <a:r>
              <a:rPr lang="en-US" sz="2800" b="1" dirty="0" smtClean="0">
                <a:solidFill>
                  <a:schemeClr val="accent2"/>
                </a:solidFill>
              </a:rPr>
              <a:t>Format in e-utility…..</a:t>
            </a:r>
            <a:endParaRPr lang="en-US" sz="2800" b="1" dirty="0">
              <a:solidFill>
                <a:schemeClr val="accent2"/>
              </a:solidFill>
            </a:endParaRPr>
          </a:p>
        </p:txBody>
      </p:sp>
      <p:sp>
        <p:nvSpPr>
          <p:cNvPr id="9" name="Title 6"/>
          <p:cNvSpPr>
            <a:spLocks noGrp="1"/>
          </p:cNvSpPr>
          <p:nvPr>
            <p:ph type="title"/>
          </p:nvPr>
        </p:nvSpPr>
        <p:spPr>
          <a:xfrm>
            <a:off x="152400" y="152400"/>
            <a:ext cx="7010400" cy="990600"/>
          </a:xfrm>
        </p:spPr>
        <p:txBody>
          <a:bodyPr>
            <a:noAutofit/>
          </a:bodyPr>
          <a:lstStyle/>
          <a:p>
            <a:pPr algn="just"/>
            <a:r>
              <a:rPr lang="en-US" sz="3200" dirty="0" smtClean="0"/>
              <a:t>New Clause no. 21……		   				    	</a:t>
            </a:r>
            <a:r>
              <a:rPr lang="en-US" sz="2000" i="1" dirty="0" smtClean="0">
                <a:solidFill>
                  <a:srgbClr val="FF0000"/>
                </a:solidFill>
              </a:rPr>
              <a:t>[Old Clause No. 17</a:t>
            </a:r>
            <a:r>
              <a:rPr lang="en-US" sz="2400" i="1" dirty="0" smtClean="0">
                <a:solidFill>
                  <a:srgbClr val="FF0000"/>
                </a:solidFill>
              </a:rPr>
              <a:t>]</a:t>
            </a:r>
            <a:endParaRPr lang="en-US" sz="1800" i="1" dirty="0">
              <a:solidFill>
                <a:srgbClr val="FF0000"/>
              </a:solidFill>
            </a:endParaRPr>
          </a:p>
        </p:txBody>
      </p:sp>
      <p:sp>
        <p:nvSpPr>
          <p:cNvPr id="10" name="Title 6"/>
          <p:cNvSpPr txBox="1">
            <a:spLocks/>
          </p:cNvSpPr>
          <p:nvPr/>
        </p:nvSpPr>
        <p:spPr>
          <a:xfrm>
            <a:off x="7315200" y="0"/>
            <a:ext cx="1752600" cy="685800"/>
          </a:xfrm>
          <a:prstGeom prst="rect">
            <a:avLst/>
          </a:prstGeom>
        </p:spPr>
        <p:txBody>
          <a:bodyPr vert="horz" anchor="ct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err="1" smtClean="0">
                <a:ln>
                  <a:noFill/>
                </a:ln>
                <a:solidFill>
                  <a:schemeClr val="tx2"/>
                </a:solidFill>
                <a:effectLst/>
                <a:uLnTx/>
                <a:uFillTx/>
                <a:latin typeface="+mj-lt"/>
                <a:ea typeface="+mj-ea"/>
                <a:cs typeface="+mj-cs"/>
              </a:rPr>
              <a:t>Contd</a:t>
            </a:r>
            <a:r>
              <a:rPr kumimoji="0" lang="en-US" sz="4000" b="0" i="0" u="none" strike="noStrike" kern="1200" cap="none" spc="0" normalizeH="0" baseline="0" noProof="0" dirty="0" smtClean="0">
                <a:ln>
                  <a:noFill/>
                </a:ln>
                <a:solidFill>
                  <a:schemeClr val="tx2"/>
                </a:solidFill>
                <a:effectLst/>
                <a:uLnTx/>
                <a:uFillTx/>
                <a:latin typeface="+mj-lt"/>
                <a:ea typeface="+mj-ea"/>
                <a:cs typeface="+mj-cs"/>
              </a:rPr>
              <a:t>….</a:t>
            </a:r>
            <a:endParaRPr kumimoji="0" lang="en-US" sz="2400" b="0" i="1" u="none" strike="noStrike" kern="1200" cap="none" spc="0" normalizeH="0" baseline="0" noProof="0" dirty="0">
              <a:ln>
                <a:noFill/>
              </a:ln>
              <a:solidFill>
                <a:srgbClr val="FF0000"/>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normAutofit fontScale="85000" lnSpcReduction="20000"/>
          </a:bodyPr>
          <a:lstStyle/>
          <a:p>
            <a:fld id="{B6F15528-21DE-4FAA-801E-634DDDAF4B2B}" type="slidenum">
              <a:rPr lang="en-US" smtClean="0"/>
              <a:pPr/>
              <a:t>132</a:t>
            </a:fld>
            <a:endParaRPr lang="en-US"/>
          </a:p>
        </p:txBody>
      </p:sp>
      <p:sp>
        <p:nvSpPr>
          <p:cNvPr id="4" name="Content Placeholder 3"/>
          <p:cNvSpPr>
            <a:spLocks noGrp="1"/>
          </p:cNvSpPr>
          <p:nvPr>
            <p:ph sz="quarter" idx="1"/>
          </p:nvPr>
        </p:nvSpPr>
        <p:spPr>
          <a:xfrm>
            <a:off x="76200" y="2514600"/>
            <a:ext cx="8839200" cy="4267200"/>
          </a:xfrm>
          <a:ln w="38100">
            <a:solidFill>
              <a:schemeClr val="accent1"/>
            </a:solidFill>
          </a:ln>
        </p:spPr>
        <p:txBody>
          <a:bodyPr>
            <a:normAutofit/>
          </a:bodyPr>
          <a:lstStyle/>
          <a:p>
            <a:pPr marL="660400" indent="-660400" algn="just">
              <a:spcBef>
                <a:spcPts val="0"/>
              </a:spcBef>
              <a:buSzPct val="100000"/>
              <a:buNone/>
            </a:pPr>
            <a:r>
              <a:rPr lang="en-US" sz="2200" b="1" dirty="0" smtClean="0">
                <a:solidFill>
                  <a:schemeClr val="accent2"/>
                </a:solidFill>
                <a:ea typeface="Times New Roman"/>
                <a:cs typeface="Times New Roman"/>
              </a:rPr>
              <a:t>New Clause 21(e)         	   	 </a:t>
            </a:r>
            <a:r>
              <a:rPr lang="en-US" sz="2200" i="1" dirty="0" smtClean="0">
                <a:solidFill>
                  <a:schemeClr val="accent2"/>
                </a:solidFill>
                <a:ea typeface="Times New Roman"/>
                <a:cs typeface="Times New Roman"/>
              </a:rPr>
              <a:t>[Old Clause 17(</a:t>
            </a:r>
            <a:r>
              <a:rPr lang="en-US" sz="2200" i="1" dirty="0" err="1" smtClean="0">
                <a:solidFill>
                  <a:schemeClr val="accent2"/>
                </a:solidFill>
                <a:ea typeface="Times New Roman"/>
                <a:cs typeface="Times New Roman"/>
              </a:rPr>
              <a:t>i</a:t>
            </a:r>
            <a:r>
              <a:rPr lang="en-US" sz="2200" i="1" dirty="0" smtClean="0">
                <a:solidFill>
                  <a:schemeClr val="accent2"/>
                </a:solidFill>
                <a:ea typeface="Times New Roman"/>
                <a:cs typeface="Times New Roman"/>
              </a:rPr>
              <a:t>)]</a:t>
            </a:r>
          </a:p>
          <a:p>
            <a:pPr marL="660400" indent="-660400" algn="just">
              <a:spcBef>
                <a:spcPts val="0"/>
              </a:spcBef>
              <a:buSzPct val="100000"/>
              <a:buFont typeface="+mj-lt"/>
              <a:buAutoNum type="alphaLcParenR" startAt="5"/>
            </a:pPr>
            <a:r>
              <a:rPr lang="en-US" sz="2200" dirty="0" smtClean="0">
                <a:cs typeface="Times New Roman" pitchFamily="18" charset="0"/>
              </a:rPr>
              <a:t>provision for payment of gratuity not allowable under section 40A(7);  </a:t>
            </a:r>
          </a:p>
        </p:txBody>
      </p:sp>
      <p:sp>
        <p:nvSpPr>
          <p:cNvPr id="7" name="Title 6"/>
          <p:cNvSpPr txBox="1">
            <a:spLocks/>
          </p:cNvSpPr>
          <p:nvPr/>
        </p:nvSpPr>
        <p:spPr>
          <a:xfrm>
            <a:off x="152400" y="152400"/>
            <a:ext cx="7391400" cy="990600"/>
          </a:xfrm>
          <a:prstGeom prst="rect">
            <a:avLst/>
          </a:prstGeom>
        </p:spPr>
        <p:txBody>
          <a:bodyPr vert="horz" anchor="ctr">
            <a:noAutofit/>
          </a:bodyPr>
          <a:lstStyle/>
          <a:p>
            <a:pPr marL="0" marR="0" lvl="0" indent="0" algn="just"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smtClean="0">
                <a:ln>
                  <a:noFill/>
                </a:ln>
                <a:solidFill>
                  <a:schemeClr val="tx2"/>
                </a:solidFill>
                <a:effectLst/>
                <a:uLnTx/>
                <a:uFillTx/>
                <a:latin typeface="+mj-lt"/>
                <a:ea typeface="+mj-ea"/>
                <a:cs typeface="+mj-cs"/>
              </a:rPr>
              <a:t>New Clause no. 21……		   				     </a:t>
            </a:r>
            <a:r>
              <a:rPr kumimoji="0" lang="en-US" sz="2400" b="0" i="1" u="none" strike="noStrike" kern="1200" cap="none" spc="0" normalizeH="0" baseline="0" noProof="0" dirty="0" smtClean="0">
                <a:ln>
                  <a:noFill/>
                </a:ln>
                <a:solidFill>
                  <a:srgbClr val="FF0000"/>
                </a:solidFill>
                <a:effectLst/>
                <a:uLnTx/>
                <a:uFillTx/>
                <a:latin typeface="+mj-lt"/>
                <a:ea typeface="+mj-ea"/>
                <a:cs typeface="+mj-cs"/>
              </a:rPr>
              <a:t>[Old Clause No. 17</a:t>
            </a:r>
            <a:r>
              <a:rPr kumimoji="0" lang="en-US" sz="2800" b="0" i="1" u="none" strike="noStrike" kern="1200" cap="none" spc="0" normalizeH="0" baseline="0" noProof="0" dirty="0" smtClean="0">
                <a:ln>
                  <a:noFill/>
                </a:ln>
                <a:solidFill>
                  <a:srgbClr val="FF0000"/>
                </a:solidFill>
                <a:effectLst/>
                <a:uLnTx/>
                <a:uFillTx/>
                <a:latin typeface="+mj-lt"/>
                <a:ea typeface="+mj-ea"/>
                <a:cs typeface="+mj-cs"/>
              </a:rPr>
              <a:t>]</a:t>
            </a:r>
            <a:endParaRPr kumimoji="0" lang="en-US" sz="2000" b="0" i="1" u="none" strike="noStrike" kern="1200" cap="none" spc="0" normalizeH="0" baseline="0" noProof="0" dirty="0">
              <a:ln>
                <a:noFill/>
              </a:ln>
              <a:solidFill>
                <a:srgbClr val="FF0000"/>
              </a:solidFill>
              <a:effectLst/>
              <a:uLnTx/>
              <a:uFillTx/>
              <a:latin typeface="+mj-lt"/>
              <a:ea typeface="+mj-ea"/>
              <a:cs typeface="+mj-cs"/>
            </a:endParaRPr>
          </a:p>
        </p:txBody>
      </p:sp>
      <p:sp>
        <p:nvSpPr>
          <p:cNvPr id="8" name="Title 6"/>
          <p:cNvSpPr txBox="1">
            <a:spLocks/>
          </p:cNvSpPr>
          <p:nvPr/>
        </p:nvSpPr>
        <p:spPr>
          <a:xfrm>
            <a:off x="7315200" y="0"/>
            <a:ext cx="1752600" cy="685800"/>
          </a:xfrm>
          <a:prstGeom prst="rect">
            <a:avLst/>
          </a:prstGeom>
        </p:spPr>
        <p:txBody>
          <a:bodyPr vert="horz" anchor="ct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err="1" smtClean="0">
                <a:ln>
                  <a:noFill/>
                </a:ln>
                <a:solidFill>
                  <a:schemeClr val="tx2"/>
                </a:solidFill>
                <a:effectLst/>
                <a:uLnTx/>
                <a:uFillTx/>
                <a:latin typeface="+mj-lt"/>
                <a:ea typeface="+mj-ea"/>
                <a:cs typeface="+mj-cs"/>
              </a:rPr>
              <a:t>Contd</a:t>
            </a:r>
            <a:r>
              <a:rPr kumimoji="0" lang="en-US" sz="4000" b="0" i="0" u="none" strike="noStrike" kern="1200" cap="none" spc="0" normalizeH="0" baseline="0" noProof="0" dirty="0" smtClean="0">
                <a:ln>
                  <a:noFill/>
                </a:ln>
                <a:solidFill>
                  <a:schemeClr val="tx2"/>
                </a:solidFill>
                <a:effectLst/>
                <a:uLnTx/>
                <a:uFillTx/>
                <a:latin typeface="+mj-lt"/>
                <a:ea typeface="+mj-ea"/>
                <a:cs typeface="+mj-cs"/>
              </a:rPr>
              <a:t>….</a:t>
            </a:r>
            <a:endParaRPr kumimoji="0" lang="en-US" sz="2400" b="0" i="1" u="none" strike="noStrike" kern="1200" cap="none" spc="0" normalizeH="0" baseline="0" noProof="0" dirty="0">
              <a:ln>
                <a:noFill/>
              </a:ln>
              <a:solidFill>
                <a:srgbClr val="FF0000"/>
              </a:solidFill>
              <a:effectLst/>
              <a:uLnTx/>
              <a:uFillTx/>
              <a:latin typeface="+mj-lt"/>
              <a:ea typeface="+mj-ea"/>
              <a:cs typeface="+mj-cs"/>
            </a:endParaRPr>
          </a:p>
        </p:txBody>
      </p:sp>
      <p:sp>
        <p:nvSpPr>
          <p:cNvPr id="9" name="TextBox 8"/>
          <p:cNvSpPr txBox="1"/>
          <p:nvPr/>
        </p:nvSpPr>
        <p:spPr>
          <a:xfrm>
            <a:off x="6858000" y="2083713"/>
            <a:ext cx="2209800" cy="430887"/>
          </a:xfrm>
          <a:prstGeom prst="rect">
            <a:avLst/>
          </a:prstGeom>
          <a:noFill/>
        </p:spPr>
        <p:txBody>
          <a:bodyPr wrap="square" rtlCol="0">
            <a:spAutoFit/>
          </a:bodyPr>
          <a:lstStyle/>
          <a:p>
            <a:pPr algn="r"/>
            <a:r>
              <a:rPr lang="en-US" sz="2200" b="1" dirty="0" smtClean="0">
                <a:solidFill>
                  <a:schemeClr val="accent2"/>
                </a:solidFill>
              </a:rPr>
              <a:t>No Change</a:t>
            </a:r>
            <a:endParaRPr lang="en-US" sz="2200" b="1" dirty="0">
              <a:solidFill>
                <a:schemeClr val="accent2"/>
              </a:solidFill>
            </a:endParaRPr>
          </a:p>
        </p:txBody>
      </p:sp>
      <p:sp>
        <p:nvSpPr>
          <p:cNvPr id="10" name="Rectangle 9"/>
          <p:cNvSpPr/>
          <p:nvPr/>
        </p:nvSpPr>
        <p:spPr>
          <a:xfrm>
            <a:off x="457200" y="3305413"/>
            <a:ext cx="8229600" cy="3323987"/>
          </a:xfrm>
          <a:prstGeom prst="rect">
            <a:avLst/>
          </a:prstGeom>
          <a:solidFill>
            <a:schemeClr val="accent2">
              <a:lumMod val="20000"/>
              <a:lumOff val="80000"/>
            </a:schemeClr>
          </a:solidFill>
          <a:ln>
            <a:solidFill>
              <a:schemeClr val="accent2"/>
            </a:solidFill>
          </a:ln>
        </p:spPr>
        <p:txBody>
          <a:bodyPr wrap="square">
            <a:spAutoFit/>
          </a:bodyPr>
          <a:lstStyle/>
          <a:p>
            <a:pPr algn="just"/>
            <a:r>
              <a:rPr lang="en-US" sz="2100" b="1" u="sng" dirty="0" smtClean="0"/>
              <a:t>Section 40A(7)</a:t>
            </a:r>
            <a:r>
              <a:rPr lang="en-US" sz="2100" b="1" dirty="0" smtClean="0"/>
              <a:t>- </a:t>
            </a:r>
          </a:p>
          <a:p>
            <a:pPr marL="288925" indent="-288925" algn="just">
              <a:buFont typeface="+mj-lt"/>
              <a:buAutoNum type="alphaLcParenR"/>
            </a:pPr>
            <a:r>
              <a:rPr lang="en-US" sz="2100" dirty="0" smtClean="0"/>
              <a:t>Subject to the provisions of clause (b), no deduction shall be allowed in respect of any provision (whether called as such or by any other name) made by the assessee for the payment of gratuity to his employees on their retirement or on termination of their employment for any reason.</a:t>
            </a:r>
          </a:p>
          <a:p>
            <a:pPr marL="288925" indent="-288925" algn="just">
              <a:buFont typeface="+mj-lt"/>
              <a:buAutoNum type="alphaLcParenR"/>
            </a:pPr>
            <a:r>
              <a:rPr lang="en-US" sz="2100" dirty="0" smtClean="0"/>
              <a:t>Nothing in clause (a) shall apply in relation to any provision made by the assessee for the purpose of payment of a sum by way of any contribution towards an approved gratuity fund, or for the purpose of payment of any gratuity, that has become payable during the previous year</a:t>
            </a:r>
            <a:endParaRPr lang="en-US" sz="2100" dirty="0"/>
          </a:p>
        </p:txBody>
      </p:sp>
      <p:sp>
        <p:nvSpPr>
          <p:cNvPr id="11" name="Rectangle 10"/>
          <p:cNvSpPr/>
          <p:nvPr/>
        </p:nvSpPr>
        <p:spPr>
          <a:xfrm>
            <a:off x="76200" y="1519535"/>
            <a:ext cx="8458200" cy="461665"/>
          </a:xfrm>
          <a:prstGeom prst="rect">
            <a:avLst/>
          </a:prstGeom>
        </p:spPr>
        <p:txBody>
          <a:bodyPr wrap="square">
            <a:spAutoFit/>
          </a:bodyPr>
          <a:lstStyle/>
          <a:p>
            <a:pPr marL="660400" indent="-660400" algn="just">
              <a:spcBef>
                <a:spcPts val="0"/>
              </a:spcBef>
              <a:buSzPct val="100000"/>
              <a:buNone/>
            </a:pPr>
            <a:r>
              <a:rPr lang="en-US" sz="2400" b="1" dirty="0" smtClean="0">
                <a:solidFill>
                  <a:schemeClr val="accent2"/>
                </a:solidFill>
                <a:ea typeface="Times New Roman"/>
                <a:cs typeface="Times New Roman"/>
              </a:rPr>
              <a:t>New Clause 21(d) [Old Clause 17(</a:t>
            </a:r>
            <a:r>
              <a:rPr lang="en-US" sz="2400" b="1" dirty="0" err="1" smtClean="0">
                <a:solidFill>
                  <a:schemeClr val="accent2"/>
                </a:solidFill>
                <a:ea typeface="Times New Roman"/>
                <a:cs typeface="Times New Roman"/>
              </a:rPr>
              <a:t>i</a:t>
            </a:r>
            <a:r>
              <a:rPr lang="en-US" sz="2400" b="1" dirty="0" smtClean="0">
                <a:solidFill>
                  <a:schemeClr val="accent2"/>
                </a:solidFill>
                <a:ea typeface="Times New Roman"/>
                <a:cs typeface="Times New Roman"/>
              </a:rPr>
              <a:t>)] already discussed…..</a:t>
            </a:r>
          </a:p>
        </p:txBody>
      </p:sp>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normAutofit fontScale="85000" lnSpcReduction="20000"/>
          </a:bodyPr>
          <a:lstStyle/>
          <a:p>
            <a:fld id="{B6F15528-21DE-4FAA-801E-634DDDAF4B2B}" type="slidenum">
              <a:rPr lang="en-US" smtClean="0"/>
              <a:pPr/>
              <a:t>133</a:t>
            </a:fld>
            <a:endParaRPr lang="en-US"/>
          </a:p>
        </p:txBody>
      </p:sp>
      <p:sp>
        <p:nvSpPr>
          <p:cNvPr id="4" name="Content Placeholder 3"/>
          <p:cNvSpPr>
            <a:spLocks noGrp="1"/>
          </p:cNvSpPr>
          <p:nvPr>
            <p:ph sz="quarter" idx="1"/>
          </p:nvPr>
        </p:nvSpPr>
        <p:spPr>
          <a:xfrm>
            <a:off x="381000" y="2133600"/>
            <a:ext cx="8458200" cy="4419600"/>
          </a:xfrm>
          <a:ln w="38100">
            <a:solidFill>
              <a:schemeClr val="accent1"/>
            </a:solidFill>
          </a:ln>
        </p:spPr>
        <p:txBody>
          <a:bodyPr>
            <a:normAutofit/>
          </a:bodyPr>
          <a:lstStyle/>
          <a:p>
            <a:pPr marL="660400" indent="-660400" algn="just">
              <a:spcBef>
                <a:spcPts val="0"/>
              </a:spcBef>
              <a:buSzPct val="100000"/>
              <a:buNone/>
            </a:pPr>
            <a:r>
              <a:rPr lang="en-US" sz="2300" b="1" dirty="0" smtClean="0">
                <a:solidFill>
                  <a:schemeClr val="accent2"/>
                </a:solidFill>
                <a:ea typeface="Times New Roman"/>
                <a:cs typeface="Times New Roman"/>
              </a:rPr>
              <a:t>New Clause 21(f)             	</a:t>
            </a:r>
            <a:r>
              <a:rPr lang="en-US" sz="2300" i="1" dirty="0" smtClean="0">
                <a:solidFill>
                  <a:schemeClr val="accent2"/>
                </a:solidFill>
                <a:ea typeface="Times New Roman"/>
                <a:cs typeface="Times New Roman"/>
              </a:rPr>
              <a:t>[Old Clause 17(j)]</a:t>
            </a:r>
          </a:p>
          <a:p>
            <a:pPr marL="441325" indent="-441325" algn="just">
              <a:spcBef>
                <a:spcPts val="0"/>
              </a:spcBef>
              <a:buSzPct val="100000"/>
              <a:buFont typeface="+mj-lt"/>
              <a:buAutoNum type="alphaLcParenR" startAt="6"/>
            </a:pPr>
            <a:r>
              <a:rPr lang="en-US" sz="2300" dirty="0" smtClean="0">
                <a:cs typeface="Times New Roman" pitchFamily="18" charset="0"/>
              </a:rPr>
              <a:t>any sum paid by the assessee as an employer not allowable under section 40(9);</a:t>
            </a:r>
          </a:p>
        </p:txBody>
      </p:sp>
      <p:sp>
        <p:nvSpPr>
          <p:cNvPr id="7" name="Title 6"/>
          <p:cNvSpPr txBox="1">
            <a:spLocks/>
          </p:cNvSpPr>
          <p:nvPr/>
        </p:nvSpPr>
        <p:spPr>
          <a:xfrm>
            <a:off x="152400" y="152400"/>
            <a:ext cx="7391400" cy="990600"/>
          </a:xfrm>
          <a:prstGeom prst="rect">
            <a:avLst/>
          </a:prstGeom>
        </p:spPr>
        <p:txBody>
          <a:bodyPr vert="horz" anchor="ctr">
            <a:noAutofit/>
          </a:bodyPr>
          <a:lstStyle/>
          <a:p>
            <a:pPr marL="0" marR="0" lvl="0" indent="0" algn="just"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smtClean="0">
                <a:ln>
                  <a:noFill/>
                </a:ln>
                <a:solidFill>
                  <a:schemeClr val="tx2"/>
                </a:solidFill>
                <a:effectLst/>
                <a:uLnTx/>
                <a:uFillTx/>
                <a:latin typeface="+mj-lt"/>
                <a:ea typeface="+mj-ea"/>
                <a:cs typeface="+mj-cs"/>
              </a:rPr>
              <a:t>New Clause no. 21……		   				     </a:t>
            </a:r>
            <a:r>
              <a:rPr kumimoji="0" lang="en-US" sz="2400" b="0" i="1" u="none" strike="noStrike" kern="1200" cap="none" spc="0" normalizeH="0" baseline="0" noProof="0" dirty="0" smtClean="0">
                <a:ln>
                  <a:noFill/>
                </a:ln>
                <a:solidFill>
                  <a:srgbClr val="FF0000"/>
                </a:solidFill>
                <a:effectLst/>
                <a:uLnTx/>
                <a:uFillTx/>
                <a:latin typeface="+mj-lt"/>
                <a:ea typeface="+mj-ea"/>
                <a:cs typeface="+mj-cs"/>
              </a:rPr>
              <a:t>[Old Clause No. 17</a:t>
            </a:r>
            <a:r>
              <a:rPr kumimoji="0" lang="en-US" sz="2800" b="0" i="1" u="none" strike="noStrike" kern="1200" cap="none" spc="0" normalizeH="0" baseline="0" noProof="0" dirty="0" smtClean="0">
                <a:ln>
                  <a:noFill/>
                </a:ln>
                <a:solidFill>
                  <a:srgbClr val="FF0000"/>
                </a:solidFill>
                <a:effectLst/>
                <a:uLnTx/>
                <a:uFillTx/>
                <a:latin typeface="+mj-lt"/>
                <a:ea typeface="+mj-ea"/>
                <a:cs typeface="+mj-cs"/>
              </a:rPr>
              <a:t>]</a:t>
            </a:r>
            <a:endParaRPr kumimoji="0" lang="en-US" sz="2000" b="0" i="1" u="none" strike="noStrike" kern="1200" cap="none" spc="0" normalizeH="0" baseline="0" noProof="0" dirty="0">
              <a:ln>
                <a:noFill/>
              </a:ln>
              <a:solidFill>
                <a:srgbClr val="FF0000"/>
              </a:solidFill>
              <a:effectLst/>
              <a:uLnTx/>
              <a:uFillTx/>
              <a:latin typeface="+mj-lt"/>
              <a:ea typeface="+mj-ea"/>
              <a:cs typeface="+mj-cs"/>
            </a:endParaRPr>
          </a:p>
        </p:txBody>
      </p:sp>
      <p:sp>
        <p:nvSpPr>
          <p:cNvPr id="8" name="Title 6"/>
          <p:cNvSpPr txBox="1">
            <a:spLocks/>
          </p:cNvSpPr>
          <p:nvPr/>
        </p:nvSpPr>
        <p:spPr>
          <a:xfrm>
            <a:off x="7315200" y="0"/>
            <a:ext cx="1752600" cy="685800"/>
          </a:xfrm>
          <a:prstGeom prst="rect">
            <a:avLst/>
          </a:prstGeom>
        </p:spPr>
        <p:txBody>
          <a:bodyPr vert="horz" anchor="ct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err="1" smtClean="0">
                <a:ln>
                  <a:noFill/>
                </a:ln>
                <a:solidFill>
                  <a:schemeClr val="tx2"/>
                </a:solidFill>
                <a:effectLst/>
                <a:uLnTx/>
                <a:uFillTx/>
                <a:latin typeface="+mj-lt"/>
                <a:ea typeface="+mj-ea"/>
                <a:cs typeface="+mj-cs"/>
              </a:rPr>
              <a:t>Contd</a:t>
            </a:r>
            <a:r>
              <a:rPr kumimoji="0" lang="en-US" sz="4000" b="0" i="0" u="none" strike="noStrike" kern="1200" cap="none" spc="0" normalizeH="0" baseline="0" noProof="0" dirty="0" smtClean="0">
                <a:ln>
                  <a:noFill/>
                </a:ln>
                <a:solidFill>
                  <a:schemeClr val="tx2"/>
                </a:solidFill>
                <a:effectLst/>
                <a:uLnTx/>
                <a:uFillTx/>
                <a:latin typeface="+mj-lt"/>
                <a:ea typeface="+mj-ea"/>
                <a:cs typeface="+mj-cs"/>
              </a:rPr>
              <a:t>….</a:t>
            </a:r>
            <a:endParaRPr kumimoji="0" lang="en-US" sz="2400" b="0" i="1" u="none" strike="noStrike" kern="1200" cap="none" spc="0" normalizeH="0" baseline="0" noProof="0" dirty="0">
              <a:ln>
                <a:noFill/>
              </a:ln>
              <a:solidFill>
                <a:srgbClr val="FF0000"/>
              </a:solidFill>
              <a:effectLst/>
              <a:uLnTx/>
              <a:uFillTx/>
              <a:latin typeface="+mj-lt"/>
              <a:ea typeface="+mj-ea"/>
              <a:cs typeface="+mj-cs"/>
            </a:endParaRPr>
          </a:p>
        </p:txBody>
      </p:sp>
      <p:sp>
        <p:nvSpPr>
          <p:cNvPr id="9" name="TextBox 8"/>
          <p:cNvSpPr txBox="1"/>
          <p:nvPr/>
        </p:nvSpPr>
        <p:spPr>
          <a:xfrm>
            <a:off x="6629400" y="1524000"/>
            <a:ext cx="2209800" cy="461665"/>
          </a:xfrm>
          <a:prstGeom prst="rect">
            <a:avLst/>
          </a:prstGeom>
          <a:noFill/>
        </p:spPr>
        <p:txBody>
          <a:bodyPr wrap="square" rtlCol="0">
            <a:spAutoFit/>
          </a:bodyPr>
          <a:lstStyle/>
          <a:p>
            <a:pPr algn="r"/>
            <a:r>
              <a:rPr lang="en-US" sz="2400" b="1" dirty="0" smtClean="0">
                <a:solidFill>
                  <a:schemeClr val="accent2"/>
                </a:solidFill>
              </a:rPr>
              <a:t>*No Change</a:t>
            </a:r>
            <a:endParaRPr lang="en-US" sz="2400" b="1" dirty="0">
              <a:solidFill>
                <a:schemeClr val="accent2"/>
              </a:solidFill>
            </a:endParaRPr>
          </a:p>
        </p:txBody>
      </p:sp>
      <p:sp>
        <p:nvSpPr>
          <p:cNvPr id="10" name="Rectangle 9"/>
          <p:cNvSpPr/>
          <p:nvPr/>
        </p:nvSpPr>
        <p:spPr>
          <a:xfrm>
            <a:off x="990600" y="3276600"/>
            <a:ext cx="7620000" cy="3000821"/>
          </a:xfrm>
          <a:prstGeom prst="rect">
            <a:avLst/>
          </a:prstGeom>
          <a:solidFill>
            <a:schemeClr val="accent2">
              <a:lumMod val="20000"/>
              <a:lumOff val="80000"/>
            </a:schemeClr>
          </a:solidFill>
          <a:ln>
            <a:solidFill>
              <a:schemeClr val="accent2"/>
            </a:solidFill>
          </a:ln>
        </p:spPr>
        <p:txBody>
          <a:bodyPr wrap="square">
            <a:spAutoFit/>
          </a:bodyPr>
          <a:lstStyle/>
          <a:p>
            <a:pPr algn="just"/>
            <a:r>
              <a:rPr lang="en-US" sz="2100" b="1" u="sng" dirty="0" smtClean="0"/>
              <a:t>Section 40A(9)</a:t>
            </a:r>
            <a:r>
              <a:rPr lang="en-US" sz="2100" b="1" dirty="0" smtClean="0"/>
              <a:t>- </a:t>
            </a:r>
          </a:p>
          <a:p>
            <a:pPr marL="60325" indent="-60325" algn="just"/>
            <a:r>
              <a:rPr lang="en-US" sz="2100" dirty="0" smtClean="0"/>
              <a:t>No deduction shall be allowed in respect of any sum paid by the assessee as an employer towards the setting up or formation of, or as contribution to, any fund, trust, company, association of persons, body of individuals, society registered under the Societies Registration Act, 1860 (21 of 1860), or other institution for any purpose, except where such sum is so paid, for the purposes and to the extent provided by or u/s 36(1)(iv)/(</a:t>
            </a:r>
            <a:r>
              <a:rPr lang="en-US" sz="2100" dirty="0" err="1" smtClean="0"/>
              <a:t>iva</a:t>
            </a:r>
            <a:r>
              <a:rPr lang="en-US" sz="2100" dirty="0" smtClean="0"/>
              <a:t>)/(v), or as required by or under any other law for the time being in force.</a:t>
            </a:r>
            <a:endParaRPr lang="en-US" sz="2100" dirty="0"/>
          </a:p>
        </p:txBody>
      </p:sp>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normAutofit fontScale="85000" lnSpcReduction="20000"/>
          </a:bodyPr>
          <a:lstStyle/>
          <a:p>
            <a:fld id="{B6F15528-21DE-4FAA-801E-634DDDAF4B2B}" type="slidenum">
              <a:rPr lang="en-US" smtClean="0"/>
              <a:pPr/>
              <a:t>134</a:t>
            </a:fld>
            <a:endParaRPr lang="en-US"/>
          </a:p>
        </p:txBody>
      </p:sp>
      <p:sp>
        <p:nvSpPr>
          <p:cNvPr id="4" name="Content Placeholder 3"/>
          <p:cNvSpPr>
            <a:spLocks noGrp="1"/>
          </p:cNvSpPr>
          <p:nvPr>
            <p:ph sz="quarter" idx="1"/>
          </p:nvPr>
        </p:nvSpPr>
        <p:spPr>
          <a:xfrm>
            <a:off x="304800" y="2209800"/>
            <a:ext cx="8461248" cy="4191000"/>
          </a:xfrm>
          <a:ln w="38100">
            <a:solidFill>
              <a:schemeClr val="accent1"/>
            </a:solidFill>
          </a:ln>
        </p:spPr>
        <p:txBody>
          <a:bodyPr>
            <a:normAutofit/>
          </a:bodyPr>
          <a:lstStyle/>
          <a:p>
            <a:pPr marL="660400" indent="-660400" algn="just">
              <a:lnSpc>
                <a:spcPct val="90000"/>
              </a:lnSpc>
              <a:buSzPct val="100000"/>
              <a:buNone/>
            </a:pPr>
            <a:r>
              <a:rPr lang="en-US" sz="2400" b="1" dirty="0" smtClean="0">
                <a:solidFill>
                  <a:schemeClr val="accent2"/>
                </a:solidFill>
                <a:ea typeface="Times New Roman"/>
                <a:cs typeface="Times New Roman"/>
              </a:rPr>
              <a:t>New Clause 21(g-h)             	</a:t>
            </a:r>
            <a:r>
              <a:rPr lang="en-US" sz="2400" i="1" dirty="0" smtClean="0">
                <a:solidFill>
                  <a:schemeClr val="accent2"/>
                </a:solidFill>
                <a:ea typeface="Times New Roman"/>
                <a:cs typeface="Times New Roman"/>
              </a:rPr>
              <a:t>[Old Clause 17(k-l)]</a:t>
            </a:r>
          </a:p>
          <a:p>
            <a:pPr marL="457200" indent="-457200" algn="just">
              <a:lnSpc>
                <a:spcPct val="90000"/>
              </a:lnSpc>
              <a:buSzPct val="100000"/>
              <a:buFont typeface="+mj-lt"/>
              <a:buAutoNum type="alphaLcParenR" startAt="7"/>
            </a:pPr>
            <a:r>
              <a:rPr lang="en-US" sz="2400" dirty="0" smtClean="0">
                <a:latin typeface="Calibri" pitchFamily="34" charset="0"/>
                <a:cs typeface="Times New Roman" pitchFamily="18" charset="0"/>
              </a:rPr>
              <a:t>particulars of any liability of a contingent nature.</a:t>
            </a:r>
          </a:p>
          <a:p>
            <a:pPr marL="457200" indent="-457200" algn="just">
              <a:lnSpc>
                <a:spcPct val="90000"/>
              </a:lnSpc>
              <a:buSzPct val="100000"/>
              <a:buFont typeface="+mj-lt"/>
              <a:buAutoNum type="alphaLcParenR" startAt="7"/>
            </a:pPr>
            <a:endParaRPr lang="en-US" sz="2400" dirty="0" smtClean="0">
              <a:latin typeface="Calibri" pitchFamily="34" charset="0"/>
              <a:cs typeface="Times New Roman" pitchFamily="18" charset="0"/>
            </a:endParaRPr>
          </a:p>
          <a:p>
            <a:pPr marL="457200" indent="-457200" algn="just">
              <a:lnSpc>
                <a:spcPct val="90000"/>
              </a:lnSpc>
              <a:buSzPct val="100000"/>
              <a:buFont typeface="+mj-lt"/>
              <a:buAutoNum type="alphaLcParenR" startAt="7"/>
            </a:pPr>
            <a:endParaRPr lang="en-US" sz="900" dirty="0" smtClean="0">
              <a:latin typeface="Calibri" pitchFamily="34" charset="0"/>
              <a:cs typeface="Times New Roman" pitchFamily="18" charset="0"/>
            </a:endParaRPr>
          </a:p>
          <a:p>
            <a:pPr marL="457200" indent="-457200" algn="just">
              <a:lnSpc>
                <a:spcPct val="90000"/>
              </a:lnSpc>
              <a:buSzPct val="100000"/>
              <a:buFont typeface="+mj-lt"/>
              <a:buAutoNum type="alphaLcParenR" startAt="7"/>
            </a:pPr>
            <a:endParaRPr lang="en-US" sz="2400" dirty="0" smtClean="0">
              <a:latin typeface="Calibri" pitchFamily="34" charset="0"/>
              <a:cs typeface="Times New Roman" pitchFamily="18" charset="0"/>
            </a:endParaRPr>
          </a:p>
          <a:p>
            <a:pPr marL="457200" indent="-457200" algn="just">
              <a:lnSpc>
                <a:spcPct val="90000"/>
              </a:lnSpc>
              <a:buSzPct val="100000"/>
              <a:buFont typeface="+mj-lt"/>
              <a:buAutoNum type="alphaLcParenR" startAt="7"/>
            </a:pPr>
            <a:r>
              <a:rPr lang="en-US" sz="2400" dirty="0" smtClean="0">
                <a:cs typeface="Times New Roman" pitchFamily="18" charset="0"/>
              </a:rPr>
              <a:t>amount of deduction inadmissible in terms of section 14A in respect of the expenditure incurred in relation to income which does not form part of the total income. </a:t>
            </a:r>
          </a:p>
          <a:p>
            <a:pPr marL="457200" indent="-457200" algn="just">
              <a:lnSpc>
                <a:spcPct val="90000"/>
              </a:lnSpc>
              <a:buSzPct val="100000"/>
              <a:buFont typeface="+mj-lt"/>
              <a:buAutoNum type="alphaLcParenR" startAt="7"/>
            </a:pPr>
            <a:endParaRPr lang="en-US" sz="2400" dirty="0" smtClean="0">
              <a:latin typeface="Calibri" pitchFamily="34" charset="0"/>
              <a:cs typeface="Times New Roman" pitchFamily="18" charset="0"/>
            </a:endParaRPr>
          </a:p>
          <a:p>
            <a:pPr marL="514350" indent="-514350">
              <a:buSzPct val="100000"/>
              <a:buFont typeface="+mj-lt"/>
              <a:buAutoNum type="alphaLcParenR" startAt="7"/>
            </a:pPr>
            <a:endParaRPr lang="en-US" sz="2400" dirty="0"/>
          </a:p>
        </p:txBody>
      </p:sp>
      <p:graphicFrame>
        <p:nvGraphicFramePr>
          <p:cNvPr id="6" name="Table 5"/>
          <p:cNvGraphicFramePr>
            <a:graphicFrameLocks noGrp="1"/>
          </p:cNvGraphicFramePr>
          <p:nvPr/>
        </p:nvGraphicFramePr>
        <p:xfrm>
          <a:off x="1524000" y="3124200"/>
          <a:ext cx="5486400" cy="731520"/>
        </p:xfrm>
        <a:graphic>
          <a:graphicData uri="http://schemas.openxmlformats.org/drawingml/2006/table">
            <a:tbl>
              <a:tblPr firstRow="1" bandRow="1">
                <a:tableStyleId>{5C22544A-7EE6-4342-B048-85BDC9FD1C3A}</a:tableStyleId>
              </a:tblPr>
              <a:tblGrid>
                <a:gridCol w="2743200"/>
                <a:gridCol w="2743200"/>
              </a:tblGrid>
              <a:tr h="266700">
                <a:tc>
                  <a:txBody>
                    <a:bodyPr/>
                    <a:lstStyle/>
                    <a:p>
                      <a:pPr algn="ctr"/>
                      <a:r>
                        <a:rPr lang="en-US" b="1" dirty="0" smtClean="0"/>
                        <a:t>Nature of Liability</a:t>
                      </a:r>
                      <a:endParaRPr lang="en-US" b="1" dirty="0"/>
                    </a:p>
                  </a:txBody>
                  <a:tcPr/>
                </a:tc>
                <a:tc>
                  <a:txBody>
                    <a:bodyPr/>
                    <a:lstStyle/>
                    <a:p>
                      <a:pPr algn="ctr"/>
                      <a:r>
                        <a:rPr lang="en-US" b="1" dirty="0" smtClean="0"/>
                        <a:t>Amount</a:t>
                      </a:r>
                      <a:endParaRPr lang="en-US" b="1" dirty="0"/>
                    </a:p>
                  </a:txBody>
                  <a:tcPr/>
                </a:tc>
              </a:tr>
              <a:tr h="266700">
                <a:tc>
                  <a:txBody>
                    <a:bodyPr/>
                    <a:lstStyle/>
                    <a:p>
                      <a:endParaRPr lang="en-US" b="1" dirty="0"/>
                    </a:p>
                  </a:txBody>
                  <a:tcPr/>
                </a:tc>
                <a:tc>
                  <a:txBody>
                    <a:bodyPr/>
                    <a:lstStyle/>
                    <a:p>
                      <a:endParaRPr lang="en-US" b="1" dirty="0"/>
                    </a:p>
                  </a:txBody>
                  <a:tcPr/>
                </a:tc>
              </a:tr>
            </a:tbl>
          </a:graphicData>
        </a:graphic>
      </p:graphicFrame>
      <p:sp>
        <p:nvSpPr>
          <p:cNvPr id="7" name="Title 6"/>
          <p:cNvSpPr txBox="1">
            <a:spLocks/>
          </p:cNvSpPr>
          <p:nvPr/>
        </p:nvSpPr>
        <p:spPr>
          <a:xfrm>
            <a:off x="152400" y="152400"/>
            <a:ext cx="7391400" cy="990600"/>
          </a:xfrm>
          <a:prstGeom prst="rect">
            <a:avLst/>
          </a:prstGeom>
        </p:spPr>
        <p:txBody>
          <a:bodyPr vert="horz" anchor="ctr">
            <a:noAutofit/>
          </a:bodyPr>
          <a:lstStyle/>
          <a:p>
            <a:pPr marL="0" marR="0" lvl="0" indent="0" algn="just"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smtClean="0">
                <a:ln>
                  <a:noFill/>
                </a:ln>
                <a:solidFill>
                  <a:schemeClr val="tx2"/>
                </a:solidFill>
                <a:effectLst/>
                <a:uLnTx/>
                <a:uFillTx/>
                <a:latin typeface="+mj-lt"/>
                <a:ea typeface="+mj-ea"/>
                <a:cs typeface="+mj-cs"/>
              </a:rPr>
              <a:t>New Clause no. 21……		   				     </a:t>
            </a:r>
            <a:r>
              <a:rPr kumimoji="0" lang="en-US" sz="2400" b="0" i="1" u="none" strike="noStrike" kern="1200" cap="none" spc="0" normalizeH="0" baseline="0" noProof="0" dirty="0" smtClean="0">
                <a:ln>
                  <a:noFill/>
                </a:ln>
                <a:solidFill>
                  <a:srgbClr val="FF0000"/>
                </a:solidFill>
                <a:effectLst/>
                <a:uLnTx/>
                <a:uFillTx/>
                <a:latin typeface="+mj-lt"/>
                <a:ea typeface="+mj-ea"/>
                <a:cs typeface="+mj-cs"/>
              </a:rPr>
              <a:t>[Old Clause No. 17</a:t>
            </a:r>
            <a:r>
              <a:rPr kumimoji="0" lang="en-US" sz="2800" b="0" i="1" u="none" strike="noStrike" kern="1200" cap="none" spc="0" normalizeH="0" baseline="0" noProof="0" dirty="0" smtClean="0">
                <a:ln>
                  <a:noFill/>
                </a:ln>
                <a:solidFill>
                  <a:srgbClr val="FF0000"/>
                </a:solidFill>
                <a:effectLst/>
                <a:uLnTx/>
                <a:uFillTx/>
                <a:latin typeface="+mj-lt"/>
                <a:ea typeface="+mj-ea"/>
                <a:cs typeface="+mj-cs"/>
              </a:rPr>
              <a:t>]</a:t>
            </a:r>
            <a:endParaRPr kumimoji="0" lang="en-US" sz="2000" b="0" i="1" u="none" strike="noStrike" kern="1200" cap="none" spc="0" normalizeH="0" baseline="0" noProof="0" dirty="0">
              <a:ln>
                <a:noFill/>
              </a:ln>
              <a:solidFill>
                <a:srgbClr val="FF0000"/>
              </a:solidFill>
              <a:effectLst/>
              <a:uLnTx/>
              <a:uFillTx/>
              <a:latin typeface="+mj-lt"/>
              <a:ea typeface="+mj-ea"/>
              <a:cs typeface="+mj-cs"/>
            </a:endParaRPr>
          </a:p>
        </p:txBody>
      </p:sp>
      <p:sp>
        <p:nvSpPr>
          <p:cNvPr id="8" name="Title 6"/>
          <p:cNvSpPr txBox="1">
            <a:spLocks/>
          </p:cNvSpPr>
          <p:nvPr/>
        </p:nvSpPr>
        <p:spPr>
          <a:xfrm>
            <a:off x="7315200" y="0"/>
            <a:ext cx="1752600" cy="685800"/>
          </a:xfrm>
          <a:prstGeom prst="rect">
            <a:avLst/>
          </a:prstGeom>
        </p:spPr>
        <p:txBody>
          <a:bodyPr vert="horz" anchor="ct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err="1" smtClean="0">
                <a:ln>
                  <a:noFill/>
                </a:ln>
                <a:solidFill>
                  <a:schemeClr val="tx2"/>
                </a:solidFill>
                <a:effectLst/>
                <a:uLnTx/>
                <a:uFillTx/>
                <a:latin typeface="+mj-lt"/>
                <a:ea typeface="+mj-ea"/>
                <a:cs typeface="+mj-cs"/>
              </a:rPr>
              <a:t>Contd</a:t>
            </a:r>
            <a:r>
              <a:rPr kumimoji="0" lang="en-US" sz="4000" b="0" i="0" u="none" strike="noStrike" kern="1200" cap="none" spc="0" normalizeH="0" baseline="0" noProof="0" dirty="0" smtClean="0">
                <a:ln>
                  <a:noFill/>
                </a:ln>
                <a:solidFill>
                  <a:schemeClr val="tx2"/>
                </a:solidFill>
                <a:effectLst/>
                <a:uLnTx/>
                <a:uFillTx/>
                <a:latin typeface="+mj-lt"/>
                <a:ea typeface="+mj-ea"/>
                <a:cs typeface="+mj-cs"/>
              </a:rPr>
              <a:t>….</a:t>
            </a:r>
            <a:endParaRPr kumimoji="0" lang="en-US" sz="2400" b="0" i="1" u="none" strike="noStrike" kern="1200" cap="none" spc="0" normalizeH="0" baseline="0" noProof="0" dirty="0">
              <a:ln>
                <a:noFill/>
              </a:ln>
              <a:solidFill>
                <a:srgbClr val="FF0000"/>
              </a:solidFill>
              <a:effectLst/>
              <a:uLnTx/>
              <a:uFillTx/>
              <a:latin typeface="+mj-lt"/>
              <a:ea typeface="+mj-ea"/>
              <a:cs typeface="+mj-cs"/>
            </a:endParaRPr>
          </a:p>
        </p:txBody>
      </p:sp>
      <p:sp>
        <p:nvSpPr>
          <p:cNvPr id="9" name="TextBox 8"/>
          <p:cNvSpPr txBox="1"/>
          <p:nvPr/>
        </p:nvSpPr>
        <p:spPr>
          <a:xfrm>
            <a:off x="6477000" y="1600200"/>
            <a:ext cx="2209800" cy="461665"/>
          </a:xfrm>
          <a:prstGeom prst="rect">
            <a:avLst/>
          </a:prstGeom>
          <a:noFill/>
        </p:spPr>
        <p:txBody>
          <a:bodyPr wrap="square" rtlCol="0">
            <a:spAutoFit/>
          </a:bodyPr>
          <a:lstStyle/>
          <a:p>
            <a:r>
              <a:rPr lang="en-US" sz="2400" b="1" dirty="0" smtClean="0">
                <a:solidFill>
                  <a:schemeClr val="accent2"/>
                </a:solidFill>
              </a:rPr>
              <a:t>*No Change</a:t>
            </a:r>
            <a:endParaRPr lang="en-US" sz="2400" b="1" dirty="0">
              <a:solidFill>
                <a:schemeClr val="accent2"/>
              </a:solidFill>
            </a:endParaRPr>
          </a:p>
        </p:txBody>
      </p:sp>
      <p:graphicFrame>
        <p:nvGraphicFramePr>
          <p:cNvPr id="10" name="Table 9"/>
          <p:cNvGraphicFramePr>
            <a:graphicFrameLocks noGrp="1"/>
          </p:cNvGraphicFramePr>
          <p:nvPr/>
        </p:nvGraphicFramePr>
        <p:xfrm>
          <a:off x="1600200" y="5212080"/>
          <a:ext cx="5486400" cy="731520"/>
        </p:xfrm>
        <a:graphic>
          <a:graphicData uri="http://schemas.openxmlformats.org/drawingml/2006/table">
            <a:tbl>
              <a:tblPr firstRow="1" bandRow="1">
                <a:tableStyleId>{5C22544A-7EE6-4342-B048-85BDC9FD1C3A}</a:tableStyleId>
              </a:tblPr>
              <a:tblGrid>
                <a:gridCol w="2743200"/>
                <a:gridCol w="2743200"/>
              </a:tblGrid>
              <a:tr h="266700">
                <a:tc>
                  <a:txBody>
                    <a:bodyPr/>
                    <a:lstStyle/>
                    <a:p>
                      <a:pPr algn="ctr"/>
                      <a:r>
                        <a:rPr lang="en-US" dirty="0" smtClean="0"/>
                        <a:t>Particulars</a:t>
                      </a:r>
                      <a:endParaRPr lang="en-US" dirty="0"/>
                    </a:p>
                  </a:txBody>
                  <a:tcPr/>
                </a:tc>
                <a:tc>
                  <a:txBody>
                    <a:bodyPr/>
                    <a:lstStyle/>
                    <a:p>
                      <a:pPr algn="ctr"/>
                      <a:r>
                        <a:rPr lang="en-US" dirty="0" smtClean="0"/>
                        <a:t>Amount</a:t>
                      </a:r>
                      <a:endParaRPr lang="en-US" dirty="0"/>
                    </a:p>
                  </a:txBody>
                  <a:tcPr/>
                </a:tc>
              </a:tr>
              <a:tr h="266700">
                <a:tc>
                  <a:txBody>
                    <a:bodyPr/>
                    <a:lstStyle/>
                    <a:p>
                      <a:endParaRPr lang="en-US" dirty="0"/>
                    </a:p>
                  </a:txBody>
                  <a:tcPr/>
                </a:tc>
                <a:tc>
                  <a:txBody>
                    <a:bodyPr/>
                    <a:lstStyle/>
                    <a:p>
                      <a:endParaRPr lang="en-US" dirty="0"/>
                    </a:p>
                  </a:txBody>
                  <a:tcPr/>
                </a:tc>
              </a:tr>
            </a:tbl>
          </a:graphicData>
        </a:graphic>
      </p:graphicFrame>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normAutofit fontScale="85000" lnSpcReduction="20000"/>
          </a:bodyPr>
          <a:lstStyle/>
          <a:p>
            <a:fld id="{B6F15528-21DE-4FAA-801E-634DDDAF4B2B}" type="slidenum">
              <a:rPr lang="en-US" smtClean="0"/>
              <a:pPr/>
              <a:t>135</a:t>
            </a:fld>
            <a:endParaRPr lang="en-US"/>
          </a:p>
        </p:txBody>
      </p:sp>
      <p:sp>
        <p:nvSpPr>
          <p:cNvPr id="4" name="Content Placeholder 3"/>
          <p:cNvSpPr>
            <a:spLocks noGrp="1"/>
          </p:cNvSpPr>
          <p:nvPr>
            <p:ph sz="quarter" idx="1"/>
          </p:nvPr>
        </p:nvSpPr>
        <p:spPr>
          <a:xfrm>
            <a:off x="304800" y="2209800"/>
            <a:ext cx="8534400" cy="4343400"/>
          </a:xfrm>
          <a:solidFill>
            <a:schemeClr val="bg1"/>
          </a:solidFill>
          <a:ln w="38100">
            <a:solidFill>
              <a:schemeClr val="accent1"/>
            </a:solidFill>
          </a:ln>
        </p:spPr>
        <p:txBody>
          <a:bodyPr>
            <a:normAutofit/>
          </a:bodyPr>
          <a:lstStyle/>
          <a:p>
            <a:pPr marL="457200" indent="-457200" algn="just">
              <a:spcBef>
                <a:spcPts val="0"/>
              </a:spcBef>
              <a:buSzPct val="100000"/>
              <a:buNone/>
            </a:pPr>
            <a:r>
              <a:rPr lang="en-US" sz="2400" b="1" dirty="0" smtClean="0">
                <a:solidFill>
                  <a:schemeClr val="accent2"/>
                </a:solidFill>
                <a:ea typeface="Times New Roman"/>
                <a:cs typeface="Times New Roman"/>
              </a:rPr>
              <a:t>New Clause 21(</a:t>
            </a:r>
            <a:r>
              <a:rPr lang="en-US" sz="2400" b="1" dirty="0" err="1" smtClean="0">
                <a:solidFill>
                  <a:schemeClr val="accent2"/>
                </a:solidFill>
                <a:ea typeface="Times New Roman"/>
                <a:cs typeface="Times New Roman"/>
              </a:rPr>
              <a:t>i</a:t>
            </a:r>
            <a:r>
              <a:rPr lang="en-US" sz="2400" b="1" dirty="0" smtClean="0">
                <a:solidFill>
                  <a:schemeClr val="accent2"/>
                </a:solidFill>
                <a:ea typeface="Times New Roman"/>
                <a:cs typeface="Times New Roman"/>
              </a:rPr>
              <a:t>)             	</a:t>
            </a:r>
            <a:r>
              <a:rPr lang="en-US" sz="2400" i="1" dirty="0" smtClean="0">
                <a:solidFill>
                  <a:schemeClr val="accent2"/>
                </a:solidFill>
                <a:ea typeface="Times New Roman"/>
                <a:cs typeface="Times New Roman"/>
              </a:rPr>
              <a:t>[Old Clause 17(m)]</a:t>
            </a:r>
          </a:p>
          <a:p>
            <a:pPr marL="457200" indent="-457200" algn="just">
              <a:spcBef>
                <a:spcPts val="0"/>
              </a:spcBef>
              <a:buSzPct val="100000"/>
              <a:buFont typeface="+mj-lt"/>
              <a:buAutoNum type="alphaLcParenR" startAt="9"/>
            </a:pPr>
            <a:r>
              <a:rPr lang="en-US" sz="2400" dirty="0" smtClean="0">
                <a:cs typeface="Times New Roman" pitchFamily="18" charset="0"/>
              </a:rPr>
              <a:t>amount inadmissible under the proviso to section 36(1)(iii).</a:t>
            </a:r>
            <a:endParaRPr lang="en-US" sz="2400" dirty="0"/>
          </a:p>
        </p:txBody>
      </p:sp>
      <p:sp>
        <p:nvSpPr>
          <p:cNvPr id="10" name="Title 6"/>
          <p:cNvSpPr txBox="1">
            <a:spLocks/>
          </p:cNvSpPr>
          <p:nvPr/>
        </p:nvSpPr>
        <p:spPr>
          <a:xfrm>
            <a:off x="152400" y="152400"/>
            <a:ext cx="7391400" cy="990600"/>
          </a:xfrm>
          <a:prstGeom prst="rect">
            <a:avLst/>
          </a:prstGeom>
        </p:spPr>
        <p:txBody>
          <a:bodyPr vert="horz" anchor="ctr">
            <a:noAutofit/>
          </a:bodyPr>
          <a:lstStyle/>
          <a:p>
            <a:pPr marL="0" marR="0" lvl="0" indent="0" algn="just"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smtClean="0">
                <a:ln>
                  <a:noFill/>
                </a:ln>
                <a:solidFill>
                  <a:schemeClr val="tx2"/>
                </a:solidFill>
                <a:effectLst/>
                <a:uLnTx/>
                <a:uFillTx/>
                <a:latin typeface="+mj-lt"/>
                <a:ea typeface="+mj-ea"/>
                <a:cs typeface="+mj-cs"/>
              </a:rPr>
              <a:t>New Clause no. 21……		   				     </a:t>
            </a:r>
            <a:r>
              <a:rPr kumimoji="0" lang="en-US" sz="2400" b="0" i="1" u="none" strike="noStrike" kern="1200" cap="none" spc="0" normalizeH="0" baseline="0" noProof="0" dirty="0" smtClean="0">
                <a:ln>
                  <a:noFill/>
                </a:ln>
                <a:solidFill>
                  <a:srgbClr val="FF0000"/>
                </a:solidFill>
                <a:effectLst/>
                <a:uLnTx/>
                <a:uFillTx/>
                <a:latin typeface="+mj-lt"/>
                <a:ea typeface="+mj-ea"/>
                <a:cs typeface="+mj-cs"/>
              </a:rPr>
              <a:t>[Old Clause No. 17</a:t>
            </a:r>
            <a:r>
              <a:rPr kumimoji="0" lang="en-US" sz="2800" b="0" i="1" u="none" strike="noStrike" kern="1200" cap="none" spc="0" normalizeH="0" baseline="0" noProof="0" dirty="0" smtClean="0">
                <a:ln>
                  <a:noFill/>
                </a:ln>
                <a:solidFill>
                  <a:srgbClr val="FF0000"/>
                </a:solidFill>
                <a:effectLst/>
                <a:uLnTx/>
                <a:uFillTx/>
                <a:latin typeface="+mj-lt"/>
                <a:ea typeface="+mj-ea"/>
                <a:cs typeface="+mj-cs"/>
              </a:rPr>
              <a:t>]</a:t>
            </a:r>
            <a:endParaRPr kumimoji="0" lang="en-US" sz="2000" b="0" i="1" u="none" strike="noStrike" kern="1200" cap="none" spc="0" normalizeH="0" baseline="0" noProof="0" dirty="0">
              <a:ln>
                <a:noFill/>
              </a:ln>
              <a:solidFill>
                <a:srgbClr val="FF0000"/>
              </a:solidFill>
              <a:effectLst/>
              <a:uLnTx/>
              <a:uFillTx/>
              <a:latin typeface="+mj-lt"/>
              <a:ea typeface="+mj-ea"/>
              <a:cs typeface="+mj-cs"/>
            </a:endParaRPr>
          </a:p>
        </p:txBody>
      </p:sp>
      <p:sp>
        <p:nvSpPr>
          <p:cNvPr id="11" name="Title 6"/>
          <p:cNvSpPr txBox="1">
            <a:spLocks/>
          </p:cNvSpPr>
          <p:nvPr/>
        </p:nvSpPr>
        <p:spPr>
          <a:xfrm>
            <a:off x="7315200" y="0"/>
            <a:ext cx="1752600" cy="685800"/>
          </a:xfrm>
          <a:prstGeom prst="rect">
            <a:avLst/>
          </a:prstGeom>
        </p:spPr>
        <p:txBody>
          <a:bodyPr vert="horz" anchor="ct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err="1" smtClean="0">
                <a:ln>
                  <a:noFill/>
                </a:ln>
                <a:solidFill>
                  <a:schemeClr val="tx2"/>
                </a:solidFill>
                <a:effectLst/>
                <a:uLnTx/>
                <a:uFillTx/>
                <a:latin typeface="+mj-lt"/>
                <a:ea typeface="+mj-ea"/>
                <a:cs typeface="+mj-cs"/>
              </a:rPr>
              <a:t>Contd</a:t>
            </a:r>
            <a:r>
              <a:rPr kumimoji="0" lang="en-US" sz="4000" b="0" i="0" u="none" strike="noStrike" kern="1200" cap="none" spc="0" normalizeH="0" baseline="0" noProof="0" dirty="0" smtClean="0">
                <a:ln>
                  <a:noFill/>
                </a:ln>
                <a:solidFill>
                  <a:schemeClr val="tx2"/>
                </a:solidFill>
                <a:effectLst/>
                <a:uLnTx/>
                <a:uFillTx/>
                <a:latin typeface="+mj-lt"/>
                <a:ea typeface="+mj-ea"/>
                <a:cs typeface="+mj-cs"/>
              </a:rPr>
              <a:t>….</a:t>
            </a:r>
            <a:endParaRPr kumimoji="0" lang="en-US" sz="2400" b="0" i="1" u="none" strike="noStrike" kern="1200" cap="none" spc="0" normalizeH="0" baseline="0" noProof="0" dirty="0">
              <a:ln>
                <a:noFill/>
              </a:ln>
              <a:solidFill>
                <a:srgbClr val="FF0000"/>
              </a:solidFill>
              <a:effectLst/>
              <a:uLnTx/>
              <a:uFillTx/>
              <a:latin typeface="+mj-lt"/>
              <a:ea typeface="+mj-ea"/>
              <a:cs typeface="+mj-cs"/>
            </a:endParaRPr>
          </a:p>
        </p:txBody>
      </p:sp>
      <p:sp>
        <p:nvSpPr>
          <p:cNvPr id="8" name="TextBox 7"/>
          <p:cNvSpPr txBox="1"/>
          <p:nvPr/>
        </p:nvSpPr>
        <p:spPr>
          <a:xfrm>
            <a:off x="6553200" y="5029200"/>
            <a:ext cx="2209800" cy="461665"/>
          </a:xfrm>
          <a:prstGeom prst="rect">
            <a:avLst/>
          </a:prstGeom>
          <a:noFill/>
        </p:spPr>
        <p:txBody>
          <a:bodyPr wrap="square" rtlCol="0">
            <a:spAutoFit/>
          </a:bodyPr>
          <a:lstStyle/>
          <a:p>
            <a:r>
              <a:rPr lang="en-US" sz="2400" b="1" dirty="0" smtClean="0">
                <a:solidFill>
                  <a:schemeClr val="accent2"/>
                </a:solidFill>
              </a:rPr>
              <a:t>*No Change</a:t>
            </a:r>
            <a:endParaRPr lang="en-US" sz="2400" b="1" dirty="0">
              <a:solidFill>
                <a:schemeClr val="accent2"/>
              </a:solidFill>
            </a:endParaRPr>
          </a:p>
        </p:txBody>
      </p:sp>
      <p:sp>
        <p:nvSpPr>
          <p:cNvPr id="9" name="Rectangle 8"/>
          <p:cNvSpPr/>
          <p:nvPr/>
        </p:nvSpPr>
        <p:spPr>
          <a:xfrm>
            <a:off x="762000" y="3124200"/>
            <a:ext cx="7696200" cy="3254737"/>
          </a:xfrm>
          <a:prstGeom prst="rect">
            <a:avLst/>
          </a:prstGeom>
          <a:solidFill>
            <a:schemeClr val="accent2">
              <a:lumMod val="20000"/>
              <a:lumOff val="80000"/>
            </a:schemeClr>
          </a:solidFill>
          <a:ln>
            <a:solidFill>
              <a:schemeClr val="accent2"/>
            </a:solidFill>
          </a:ln>
        </p:spPr>
        <p:txBody>
          <a:bodyPr wrap="square">
            <a:spAutoFit/>
          </a:bodyPr>
          <a:lstStyle/>
          <a:p>
            <a:pPr algn="just"/>
            <a:r>
              <a:rPr lang="en-US" sz="2150" b="1" u="sng" dirty="0" smtClean="0"/>
              <a:t>Section 36(1)(iii) </a:t>
            </a:r>
            <a:r>
              <a:rPr lang="en-US" sz="2150" b="1" dirty="0" smtClean="0"/>
              <a:t>– </a:t>
            </a:r>
          </a:p>
          <a:p>
            <a:pPr algn="just"/>
            <a:r>
              <a:rPr lang="en-US" sz="2150" dirty="0" smtClean="0"/>
              <a:t>The amount of the interest paid in respect of capital borrowed for the purposes of the business or profession</a:t>
            </a:r>
          </a:p>
          <a:p>
            <a:pPr algn="just"/>
            <a:endParaRPr lang="en-US" sz="1050" dirty="0" smtClean="0"/>
          </a:p>
          <a:p>
            <a:pPr algn="just"/>
            <a:r>
              <a:rPr lang="en-US" sz="2150" b="1" dirty="0" smtClean="0"/>
              <a:t>Provided </a:t>
            </a:r>
            <a:r>
              <a:rPr lang="en-US" sz="2150" dirty="0" smtClean="0"/>
              <a:t>that any amount of the interest paid, in respect of capital borrowed for acquisition of an asset for extension of existing business or profession (whether </a:t>
            </a:r>
            <a:r>
              <a:rPr lang="en-US" sz="2150" dirty="0" err="1" smtClean="0"/>
              <a:t>capitalised</a:t>
            </a:r>
            <a:r>
              <a:rPr lang="en-US" sz="2150" dirty="0" smtClean="0"/>
              <a:t> in the books of account or not); for any period beginning from the date on which the capital was borrowed for acquisition of the asset till the date on which such asset was first put to use, shall not be allowed as deduction.</a:t>
            </a:r>
            <a:endParaRPr lang="en-US" sz="2150" dirty="0"/>
          </a:p>
        </p:txBody>
      </p:sp>
      <p:sp>
        <p:nvSpPr>
          <p:cNvPr id="12" name="TextBox 11"/>
          <p:cNvSpPr txBox="1"/>
          <p:nvPr/>
        </p:nvSpPr>
        <p:spPr>
          <a:xfrm>
            <a:off x="6477000" y="1595735"/>
            <a:ext cx="2209800" cy="461665"/>
          </a:xfrm>
          <a:prstGeom prst="rect">
            <a:avLst/>
          </a:prstGeom>
          <a:noFill/>
        </p:spPr>
        <p:txBody>
          <a:bodyPr wrap="square" rtlCol="0">
            <a:spAutoFit/>
          </a:bodyPr>
          <a:lstStyle/>
          <a:p>
            <a:r>
              <a:rPr lang="en-US" sz="2400" b="1" dirty="0" smtClean="0">
                <a:solidFill>
                  <a:schemeClr val="accent2"/>
                </a:solidFill>
              </a:rPr>
              <a:t>*No Change</a:t>
            </a:r>
            <a:endParaRPr lang="en-US" sz="2400" b="1" dirty="0">
              <a:solidFill>
                <a:schemeClr val="accent2"/>
              </a:solidFill>
            </a:endParaRPr>
          </a:p>
        </p:txBody>
      </p:sp>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85000" lnSpcReduction="20000"/>
          </a:bodyPr>
          <a:lstStyle/>
          <a:p>
            <a:pPr>
              <a:defRPr/>
            </a:pPr>
            <a:fld id="{B7CD9243-AF66-4397-AEC9-F846B3C310DD}" type="slidenum">
              <a:rPr lang="en-US"/>
              <a:pPr>
                <a:defRPr/>
              </a:pPr>
              <a:t>136</a:t>
            </a:fld>
            <a:endParaRPr lang="en-US"/>
          </a:p>
        </p:txBody>
      </p:sp>
      <p:sp>
        <p:nvSpPr>
          <p:cNvPr id="94211" name="Rectangle 3"/>
          <p:cNvSpPr>
            <a:spLocks noGrp="1" noChangeArrowheads="1"/>
          </p:cNvSpPr>
          <p:nvPr>
            <p:ph sz="quarter" idx="1"/>
          </p:nvPr>
        </p:nvSpPr>
        <p:spPr>
          <a:xfrm>
            <a:off x="152400" y="1600200"/>
            <a:ext cx="8763000" cy="4953000"/>
          </a:xfrm>
        </p:spPr>
        <p:txBody>
          <a:bodyPr>
            <a:normAutofit/>
          </a:bodyPr>
          <a:lstStyle/>
          <a:p>
            <a:pPr marL="0" indent="0" algn="just" eaLnBrk="1" hangingPunct="1">
              <a:lnSpc>
                <a:spcPct val="110000"/>
              </a:lnSpc>
              <a:spcBef>
                <a:spcPts val="600"/>
              </a:spcBef>
              <a:buNone/>
            </a:pPr>
            <a:r>
              <a:rPr lang="en-US" sz="2400" dirty="0" smtClean="0">
                <a:latin typeface="Calibri" pitchFamily="34" charset="0"/>
              </a:rPr>
              <a:t>The broad principles enunciated in the guidelines of the Council of ICAI may be kept in mind while verifying the amount of inadmissible expenditure. After verifying the amount of inadmissible expenditure, if the tax auditor:</a:t>
            </a:r>
          </a:p>
          <a:p>
            <a:pPr marL="582613" lvl="1" indent="-457200" algn="just">
              <a:lnSpc>
                <a:spcPct val="110000"/>
              </a:lnSpc>
              <a:spcBef>
                <a:spcPts val="600"/>
              </a:spcBef>
              <a:buSzPct val="100000"/>
              <a:buFont typeface="+mj-lt"/>
              <a:buAutoNum type="alphaLcParenR"/>
            </a:pPr>
            <a:r>
              <a:rPr lang="en-US" sz="2400" dirty="0" smtClean="0">
                <a:latin typeface="Calibri" pitchFamily="34" charset="0"/>
              </a:rPr>
              <a:t>is in agreement with the assessee, he should report the amount with suitable disclosures of material assumptions, if any.</a:t>
            </a:r>
          </a:p>
          <a:p>
            <a:pPr marL="582613" lvl="1" indent="-457200" algn="just">
              <a:lnSpc>
                <a:spcPct val="110000"/>
              </a:lnSpc>
              <a:spcBef>
                <a:spcPts val="600"/>
              </a:spcBef>
              <a:buSzPct val="100000"/>
              <a:buFont typeface="+mj-lt"/>
              <a:buAutoNum type="alphaLcParenR"/>
            </a:pPr>
            <a:r>
              <a:rPr lang="en-US" sz="2400" dirty="0" smtClean="0">
                <a:latin typeface="Calibri" pitchFamily="34" charset="0"/>
              </a:rPr>
              <a:t>is not in agreement with the assessee with regard to the amount of  expenditure determined, he may give:</a:t>
            </a:r>
          </a:p>
          <a:p>
            <a:pPr marL="1324610" lvl="3" indent="-273050" algn="just">
              <a:lnSpc>
                <a:spcPct val="110000"/>
              </a:lnSpc>
              <a:spcBef>
                <a:spcPts val="600"/>
              </a:spcBef>
              <a:buClr>
                <a:schemeClr val="accent1"/>
              </a:buClr>
              <a:buSzPct val="80000"/>
              <a:buFont typeface="Wingdings" pitchFamily="2" charset="2"/>
              <a:buChar char="Ø"/>
            </a:pPr>
            <a:r>
              <a:rPr lang="en-US" sz="2200" dirty="0" smtClean="0">
                <a:latin typeface="Calibri" pitchFamily="34" charset="0"/>
              </a:rPr>
              <a:t>A qualified opinion:</a:t>
            </a:r>
          </a:p>
          <a:p>
            <a:pPr marL="1324610" lvl="3" indent="-273050" algn="just">
              <a:lnSpc>
                <a:spcPct val="110000"/>
              </a:lnSpc>
              <a:spcBef>
                <a:spcPts val="600"/>
              </a:spcBef>
              <a:buClr>
                <a:schemeClr val="accent1"/>
              </a:buClr>
              <a:buSzPct val="80000"/>
              <a:buFont typeface="Wingdings" pitchFamily="2" charset="2"/>
              <a:buChar char="Ø"/>
            </a:pPr>
            <a:r>
              <a:rPr lang="en-US" sz="2200" dirty="0" smtClean="0">
                <a:latin typeface="Calibri" pitchFamily="34" charset="0"/>
              </a:rPr>
              <a:t>An adverse opinion:</a:t>
            </a:r>
          </a:p>
          <a:p>
            <a:pPr marL="1324610" lvl="3" indent="-273050" algn="just">
              <a:lnSpc>
                <a:spcPct val="110000"/>
              </a:lnSpc>
              <a:spcBef>
                <a:spcPts val="600"/>
              </a:spcBef>
              <a:buClr>
                <a:schemeClr val="accent1"/>
              </a:buClr>
              <a:buSzPct val="80000"/>
              <a:buFont typeface="Wingdings" pitchFamily="2" charset="2"/>
              <a:buChar char="Ø"/>
            </a:pPr>
            <a:r>
              <a:rPr lang="en-US" sz="2200" dirty="0" smtClean="0">
                <a:latin typeface="Calibri" pitchFamily="34" charset="0"/>
              </a:rPr>
              <a:t>The disclaimer of opinion:</a:t>
            </a:r>
          </a:p>
        </p:txBody>
      </p:sp>
      <p:sp>
        <p:nvSpPr>
          <p:cNvPr id="5" name="Rectangle 4"/>
          <p:cNvSpPr/>
          <p:nvPr/>
        </p:nvSpPr>
        <p:spPr>
          <a:xfrm>
            <a:off x="7391400" y="0"/>
            <a:ext cx="1752600"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500" b="1" dirty="0" err="1" smtClean="0">
                <a:solidFill>
                  <a:schemeClr val="tx2"/>
                </a:solidFill>
                <a:latin typeface="+mj-lt"/>
              </a:rPr>
              <a:t>Contd</a:t>
            </a:r>
            <a:r>
              <a:rPr lang="en-US" sz="2500" b="1" dirty="0" smtClean="0">
                <a:solidFill>
                  <a:schemeClr val="tx2"/>
                </a:solidFill>
                <a:latin typeface="+mj-lt"/>
              </a:rPr>
              <a:t>….</a:t>
            </a:r>
            <a:endParaRPr lang="en-US" sz="2500" b="1" dirty="0">
              <a:solidFill>
                <a:schemeClr val="tx2"/>
              </a:solidFill>
              <a:latin typeface="+mj-lt"/>
            </a:endParaRPr>
          </a:p>
        </p:txBody>
      </p:sp>
      <p:sp>
        <p:nvSpPr>
          <p:cNvPr id="9" name="Title 6"/>
          <p:cNvSpPr>
            <a:spLocks noGrp="1"/>
          </p:cNvSpPr>
          <p:nvPr>
            <p:ph type="title"/>
          </p:nvPr>
        </p:nvSpPr>
        <p:spPr>
          <a:xfrm>
            <a:off x="152400" y="152400"/>
            <a:ext cx="7315200" cy="990600"/>
          </a:xfrm>
        </p:spPr>
        <p:txBody>
          <a:bodyPr>
            <a:noAutofit/>
          </a:bodyPr>
          <a:lstStyle/>
          <a:p>
            <a:r>
              <a:rPr lang="en-US" sz="3800" dirty="0" smtClean="0"/>
              <a:t>Issues on New Clause no. 21      </a:t>
            </a:r>
            <a:r>
              <a:rPr lang="en-US" sz="1800" dirty="0" smtClean="0"/>
              <a:t>						</a:t>
            </a:r>
            <a:r>
              <a:rPr lang="en-US" sz="2200" i="1" dirty="0" smtClean="0">
                <a:solidFill>
                  <a:srgbClr val="FF0000"/>
                </a:solidFill>
              </a:rPr>
              <a:t>[Old Clause No. 17]</a:t>
            </a:r>
            <a:endParaRPr lang="en-US" sz="2200" i="1" dirty="0">
              <a:solidFill>
                <a:srgbClr val="FF0000"/>
              </a:solidFill>
            </a:endParaRPr>
          </a:p>
        </p:txBody>
      </p:sp>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76200" y="76200"/>
            <a:ext cx="8991600" cy="990600"/>
          </a:xfrm>
        </p:spPr>
        <p:txBody>
          <a:bodyPr>
            <a:noAutofit/>
          </a:bodyPr>
          <a:lstStyle/>
          <a:p>
            <a:pPr algn="just"/>
            <a:r>
              <a:rPr lang="en-US" dirty="0" smtClean="0"/>
              <a:t>New Clause no. 24		      </a:t>
            </a:r>
            <a:r>
              <a:rPr lang="en-US" sz="2400" i="1" dirty="0" smtClean="0">
                <a:solidFill>
                  <a:srgbClr val="FF0000"/>
                </a:solidFill>
              </a:rPr>
              <a:t>[Old Clause No. 19</a:t>
            </a:r>
            <a:r>
              <a:rPr lang="en-US" sz="2800" i="1" dirty="0" smtClean="0">
                <a:solidFill>
                  <a:srgbClr val="FF0000"/>
                </a:solidFill>
              </a:rPr>
              <a:t>]</a:t>
            </a:r>
            <a:endParaRPr lang="en-US" sz="2800" i="1" dirty="0">
              <a:solidFill>
                <a:srgbClr val="FF0000"/>
              </a:solidFill>
            </a:endParaRPr>
          </a:p>
        </p:txBody>
      </p:sp>
      <p:sp>
        <p:nvSpPr>
          <p:cNvPr id="8" name="Content Placeholder 7"/>
          <p:cNvSpPr>
            <a:spLocks noGrp="1"/>
          </p:cNvSpPr>
          <p:nvPr>
            <p:ph sz="quarter" idx="1"/>
          </p:nvPr>
        </p:nvSpPr>
        <p:spPr>
          <a:xfrm>
            <a:off x="304800" y="1905000"/>
            <a:ext cx="8534400" cy="3048000"/>
          </a:xfrm>
          <a:ln w="38100"/>
        </p:spPr>
        <p:style>
          <a:lnRef idx="2">
            <a:schemeClr val="accent1"/>
          </a:lnRef>
          <a:fillRef idx="1">
            <a:schemeClr val="lt1"/>
          </a:fillRef>
          <a:effectRef idx="0">
            <a:schemeClr val="accent1"/>
          </a:effectRef>
          <a:fontRef idx="minor">
            <a:schemeClr val="dk1"/>
          </a:fontRef>
        </p:style>
        <p:txBody>
          <a:bodyPr>
            <a:noAutofit/>
          </a:bodyPr>
          <a:lstStyle/>
          <a:p>
            <a:pPr marL="173038" indent="0" algn="just">
              <a:spcBef>
                <a:spcPts val="1200"/>
              </a:spcBef>
              <a:buSzPct val="100000"/>
              <a:buNone/>
            </a:pPr>
            <a:endParaRPr lang="en-US" sz="100" b="1" u="sng" dirty="0" smtClean="0">
              <a:ea typeface="Times New Roman"/>
              <a:cs typeface="Times New Roman"/>
            </a:endParaRPr>
          </a:p>
          <a:p>
            <a:pPr marL="173038" indent="0" algn="just">
              <a:spcBef>
                <a:spcPts val="1200"/>
              </a:spcBef>
              <a:buSzPct val="100000"/>
              <a:buNone/>
            </a:pPr>
            <a:r>
              <a:rPr lang="en-US" sz="2300" b="1" u="sng" dirty="0" smtClean="0">
                <a:ea typeface="Times New Roman"/>
                <a:cs typeface="Times New Roman"/>
              </a:rPr>
              <a:t>Old Provision</a:t>
            </a:r>
            <a:r>
              <a:rPr lang="en-US" sz="2300" b="1" dirty="0" smtClean="0">
                <a:ea typeface="Times New Roman"/>
                <a:cs typeface="Times New Roman"/>
              </a:rPr>
              <a:t>: </a:t>
            </a:r>
          </a:p>
          <a:p>
            <a:pPr marL="173038" indent="0" algn="just" fontAlgn="t">
              <a:buNone/>
            </a:pPr>
            <a:r>
              <a:rPr lang="en-US" sz="2400" dirty="0" smtClean="0">
                <a:solidFill>
                  <a:srgbClr val="000000"/>
                </a:solidFill>
              </a:rPr>
              <a:t>Amounts deemed to be profits and gains under section 33AB or 33ABA or 33AC</a:t>
            </a:r>
          </a:p>
          <a:p>
            <a:pPr marL="173038" indent="0" algn="just">
              <a:spcBef>
                <a:spcPts val="1200"/>
              </a:spcBef>
              <a:buSzPct val="100000"/>
              <a:buNone/>
            </a:pPr>
            <a:endParaRPr lang="en-US" sz="100" b="1" u="sng" dirty="0" smtClean="0">
              <a:ea typeface="Times New Roman"/>
              <a:cs typeface="Times New Roman"/>
            </a:endParaRPr>
          </a:p>
          <a:p>
            <a:pPr marL="173038" indent="0" algn="just">
              <a:spcBef>
                <a:spcPts val="1200"/>
              </a:spcBef>
              <a:buSzPct val="100000"/>
              <a:buNone/>
            </a:pPr>
            <a:r>
              <a:rPr lang="en-US" sz="2300" b="1" u="sng" dirty="0" smtClean="0">
                <a:ea typeface="Times New Roman"/>
                <a:cs typeface="Times New Roman"/>
              </a:rPr>
              <a:t>New Provision</a:t>
            </a:r>
            <a:r>
              <a:rPr lang="en-US" sz="2300" b="1" dirty="0" smtClean="0">
                <a:ea typeface="Times New Roman"/>
                <a:cs typeface="Times New Roman"/>
              </a:rPr>
              <a:t>: </a:t>
            </a:r>
          </a:p>
          <a:p>
            <a:pPr marL="173038" indent="0" algn="just" fontAlgn="t">
              <a:buNone/>
            </a:pPr>
            <a:r>
              <a:rPr lang="en-US" sz="2400" dirty="0" smtClean="0">
                <a:solidFill>
                  <a:srgbClr val="000000"/>
                </a:solidFill>
              </a:rPr>
              <a:t>Amounts deemed to be profits and gains under </a:t>
            </a:r>
            <a:r>
              <a:rPr lang="en-US" sz="2400" b="1" u="sng" dirty="0" smtClean="0">
                <a:solidFill>
                  <a:srgbClr val="000000"/>
                </a:solidFill>
              </a:rPr>
              <a:t>section 32AC</a:t>
            </a:r>
            <a:r>
              <a:rPr lang="en-US" sz="2400" b="1" dirty="0" smtClean="0">
                <a:solidFill>
                  <a:srgbClr val="000000"/>
                </a:solidFill>
              </a:rPr>
              <a:t> </a:t>
            </a:r>
            <a:r>
              <a:rPr lang="en-US" sz="2400" dirty="0" smtClean="0">
                <a:solidFill>
                  <a:srgbClr val="000000"/>
                </a:solidFill>
              </a:rPr>
              <a:t>or 33AB or 33ABA or 33AC</a:t>
            </a:r>
            <a:endParaRPr lang="en-US" sz="2400" dirty="0">
              <a:solidFill>
                <a:srgbClr val="000000"/>
              </a:solidFill>
            </a:endParaRPr>
          </a:p>
        </p:txBody>
      </p:sp>
      <p:sp>
        <p:nvSpPr>
          <p:cNvPr id="9" name="TextBox 8"/>
          <p:cNvSpPr txBox="1"/>
          <p:nvPr/>
        </p:nvSpPr>
        <p:spPr>
          <a:xfrm>
            <a:off x="304800" y="5486400"/>
            <a:ext cx="8305800" cy="830997"/>
          </a:xfrm>
          <a:prstGeom prst="rect">
            <a:avLst/>
          </a:prstGeom>
          <a:noFill/>
        </p:spPr>
        <p:txBody>
          <a:bodyPr wrap="square" rtlCol="0">
            <a:spAutoFit/>
          </a:bodyPr>
          <a:lstStyle/>
          <a:p>
            <a:pPr marL="725488" lvl="0" indent="-725488" algn="just"/>
            <a:r>
              <a:rPr lang="en-US" sz="2200" b="1" dirty="0" smtClean="0"/>
              <a:t>Brief: </a:t>
            </a:r>
            <a:r>
              <a:rPr lang="en-US" sz="2400" dirty="0" smtClean="0"/>
              <a:t>Expenditure on prospecting certain minerals u/s 32AC also to be reported.</a:t>
            </a:r>
          </a:p>
        </p:txBody>
      </p:sp>
      <p:sp>
        <p:nvSpPr>
          <p:cNvPr id="5" name="Slide Number Placeholder 4"/>
          <p:cNvSpPr>
            <a:spLocks noGrp="1"/>
          </p:cNvSpPr>
          <p:nvPr>
            <p:ph type="sldNum" sz="quarter" idx="12"/>
          </p:nvPr>
        </p:nvSpPr>
        <p:spPr/>
        <p:txBody>
          <a:bodyPr>
            <a:normAutofit fontScale="85000" lnSpcReduction="20000"/>
          </a:bodyPr>
          <a:lstStyle/>
          <a:p>
            <a:fld id="{B6F15528-21DE-4FAA-801E-634DDDAF4B2B}" type="slidenum">
              <a:rPr lang="en-US" smtClean="0"/>
              <a:pPr/>
              <a:t>137</a:t>
            </a:fld>
            <a:endParaRPr lang="en-US"/>
          </a:p>
        </p:txBody>
      </p:sp>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normAutofit fontScale="85000" lnSpcReduction="20000"/>
          </a:bodyPr>
          <a:lstStyle/>
          <a:p>
            <a:fld id="{B6F15528-21DE-4FAA-801E-634DDDAF4B2B}" type="slidenum">
              <a:rPr lang="en-US" smtClean="0"/>
              <a:pPr/>
              <a:t>138</a:t>
            </a:fld>
            <a:endParaRPr lang="en-US"/>
          </a:p>
        </p:txBody>
      </p:sp>
      <p:graphicFrame>
        <p:nvGraphicFramePr>
          <p:cNvPr id="5" name="Content Placeholder 4"/>
          <p:cNvGraphicFramePr>
            <a:graphicFrameLocks noGrp="1"/>
          </p:cNvGraphicFramePr>
          <p:nvPr>
            <p:ph sz="quarter" idx="1"/>
          </p:nvPr>
        </p:nvGraphicFramePr>
        <p:xfrm>
          <a:off x="685800" y="3596640"/>
          <a:ext cx="7921625" cy="2804160"/>
        </p:xfrm>
        <a:graphic>
          <a:graphicData uri="http://schemas.openxmlformats.org/drawingml/2006/table">
            <a:tbl>
              <a:tblPr firstRow="1" bandRow="1">
                <a:tableStyleId>{5C22544A-7EE6-4342-B048-85BDC9FD1C3A}</a:tableStyleId>
              </a:tblPr>
              <a:tblGrid>
                <a:gridCol w="885322"/>
                <a:gridCol w="1554711"/>
                <a:gridCol w="5481592"/>
              </a:tblGrid>
              <a:tr h="370840">
                <a:tc>
                  <a:txBody>
                    <a:bodyPr/>
                    <a:lstStyle/>
                    <a:p>
                      <a:pPr algn="ctr"/>
                      <a:r>
                        <a:rPr lang="en-US" sz="2200" dirty="0" smtClean="0"/>
                        <a:t>S. No.</a:t>
                      </a:r>
                      <a:endParaRPr lang="en-US" sz="2200" dirty="0"/>
                    </a:p>
                  </a:txBody>
                  <a:tcPr/>
                </a:tc>
                <a:tc>
                  <a:txBody>
                    <a:bodyPr/>
                    <a:lstStyle/>
                    <a:p>
                      <a:pPr algn="ctr"/>
                      <a:r>
                        <a:rPr lang="en-US" sz="2200" dirty="0" smtClean="0"/>
                        <a:t>Section</a:t>
                      </a:r>
                      <a:endParaRPr lang="en-US" sz="2200" dirty="0"/>
                    </a:p>
                  </a:txBody>
                  <a:tcPr/>
                </a:tc>
                <a:tc>
                  <a:txBody>
                    <a:bodyPr/>
                    <a:lstStyle/>
                    <a:p>
                      <a:pPr algn="ctr"/>
                      <a:r>
                        <a:rPr lang="en-US" sz="2200" dirty="0" smtClean="0"/>
                        <a:t>Particulars</a:t>
                      </a:r>
                      <a:endParaRPr lang="en-US" sz="2200" dirty="0"/>
                    </a:p>
                  </a:txBody>
                  <a:tcPr/>
                </a:tc>
              </a:tr>
              <a:tr h="370840">
                <a:tc>
                  <a:txBody>
                    <a:bodyPr/>
                    <a:lstStyle/>
                    <a:p>
                      <a:pPr algn="ctr"/>
                      <a:r>
                        <a:rPr lang="en-US" sz="2200" dirty="0" smtClean="0"/>
                        <a:t>1</a:t>
                      </a:r>
                      <a:endParaRPr lang="en-US" sz="2200" dirty="0"/>
                    </a:p>
                  </a:txBody>
                  <a:tcPr/>
                </a:tc>
                <a:tc>
                  <a:txBody>
                    <a:bodyPr/>
                    <a:lstStyle/>
                    <a:p>
                      <a:pPr algn="ctr"/>
                      <a:r>
                        <a:rPr lang="en-US" sz="2200" dirty="0" smtClean="0"/>
                        <a:t>32AC</a:t>
                      </a:r>
                      <a:endParaRPr lang="en-US" sz="2200" dirty="0"/>
                    </a:p>
                  </a:txBody>
                  <a:tcPr/>
                </a:tc>
                <a:tc>
                  <a:txBody>
                    <a:bodyPr/>
                    <a:lstStyle/>
                    <a:p>
                      <a:r>
                        <a:rPr lang="en-US" sz="2200" b="0" dirty="0" smtClean="0"/>
                        <a:t>Investment in new plant or machinery</a:t>
                      </a:r>
                      <a:endParaRPr lang="en-US" sz="2200" b="0" dirty="0"/>
                    </a:p>
                  </a:txBody>
                  <a:tcPr/>
                </a:tc>
              </a:tr>
              <a:tr h="370840">
                <a:tc>
                  <a:txBody>
                    <a:bodyPr/>
                    <a:lstStyle/>
                    <a:p>
                      <a:pPr algn="ctr"/>
                      <a:r>
                        <a:rPr lang="en-US" sz="2200" dirty="0" smtClean="0"/>
                        <a:t>2</a:t>
                      </a:r>
                      <a:endParaRPr lang="en-US" sz="2200" dirty="0"/>
                    </a:p>
                  </a:txBody>
                  <a:tcPr/>
                </a:tc>
                <a:tc>
                  <a:txBody>
                    <a:bodyPr/>
                    <a:lstStyle/>
                    <a:p>
                      <a:pPr algn="ctr"/>
                      <a:r>
                        <a:rPr lang="en-US" sz="2200" dirty="0" smtClean="0"/>
                        <a:t>32AB</a:t>
                      </a:r>
                      <a:endParaRPr lang="en-US" sz="2200" dirty="0"/>
                    </a:p>
                  </a:txBody>
                  <a:tcPr/>
                </a:tc>
                <a:tc>
                  <a:txBody>
                    <a:bodyPr/>
                    <a:lstStyle/>
                    <a:p>
                      <a:r>
                        <a:rPr lang="en-US" sz="2200" b="0" dirty="0" smtClean="0"/>
                        <a:t>Tea development account,</a:t>
                      </a:r>
                      <a:r>
                        <a:rPr lang="en-US" sz="2200" b="0" baseline="0" dirty="0" smtClean="0"/>
                        <a:t> </a:t>
                      </a:r>
                      <a:r>
                        <a:rPr lang="en-US" sz="2200" b="0" dirty="0" smtClean="0"/>
                        <a:t>coffee development account and rubber development account</a:t>
                      </a:r>
                      <a:endParaRPr lang="en-US" sz="2200" b="0" dirty="0"/>
                    </a:p>
                  </a:txBody>
                  <a:tcPr/>
                </a:tc>
              </a:tr>
              <a:tr h="370840">
                <a:tc>
                  <a:txBody>
                    <a:bodyPr/>
                    <a:lstStyle/>
                    <a:p>
                      <a:pPr algn="ctr"/>
                      <a:r>
                        <a:rPr lang="en-US" sz="2200" dirty="0" smtClean="0"/>
                        <a:t>3</a:t>
                      </a:r>
                      <a:endParaRPr lang="en-US" sz="2200" dirty="0"/>
                    </a:p>
                  </a:txBody>
                  <a:tcPr/>
                </a:tc>
                <a:tc>
                  <a:txBody>
                    <a:bodyPr/>
                    <a:lstStyle/>
                    <a:p>
                      <a:pPr algn="ctr"/>
                      <a:r>
                        <a:rPr lang="en-US" sz="2200" dirty="0" smtClean="0"/>
                        <a:t>33ABA</a:t>
                      </a:r>
                      <a:endParaRPr lang="en-US" sz="2200" dirty="0"/>
                    </a:p>
                  </a:txBody>
                  <a:tcPr/>
                </a:tc>
                <a:tc>
                  <a:txBody>
                    <a:bodyPr/>
                    <a:lstStyle/>
                    <a:p>
                      <a:r>
                        <a:rPr lang="en-US" sz="2200" b="0" dirty="0" smtClean="0"/>
                        <a:t>Site Restoration Fund</a:t>
                      </a:r>
                      <a:endParaRPr lang="en-US" sz="2200" b="0" dirty="0"/>
                    </a:p>
                  </a:txBody>
                  <a:tcPr/>
                </a:tc>
              </a:tr>
              <a:tr h="370840">
                <a:tc>
                  <a:txBody>
                    <a:bodyPr/>
                    <a:lstStyle/>
                    <a:p>
                      <a:pPr algn="ctr"/>
                      <a:r>
                        <a:rPr lang="en-US" sz="2200" dirty="0" smtClean="0"/>
                        <a:t>4</a:t>
                      </a:r>
                      <a:endParaRPr lang="en-US" sz="2200" dirty="0"/>
                    </a:p>
                  </a:txBody>
                  <a:tcPr/>
                </a:tc>
                <a:tc>
                  <a:txBody>
                    <a:bodyPr/>
                    <a:lstStyle/>
                    <a:p>
                      <a:pPr algn="ctr"/>
                      <a:r>
                        <a:rPr lang="en-US" sz="2200" dirty="0" smtClean="0"/>
                        <a:t>33AC</a:t>
                      </a:r>
                      <a:endParaRPr lang="en-US" sz="2200" dirty="0"/>
                    </a:p>
                  </a:txBody>
                  <a:tcPr/>
                </a:tc>
                <a:tc>
                  <a:txBody>
                    <a:bodyPr/>
                    <a:lstStyle/>
                    <a:p>
                      <a:r>
                        <a:rPr lang="en-US" sz="2200" b="0" dirty="0" smtClean="0"/>
                        <a:t>Reserves for shipping business</a:t>
                      </a:r>
                      <a:endParaRPr lang="en-US" sz="2200" b="0" dirty="0"/>
                    </a:p>
                  </a:txBody>
                  <a:tcPr/>
                </a:tc>
              </a:tr>
            </a:tbl>
          </a:graphicData>
        </a:graphic>
      </p:graphicFrame>
      <p:sp>
        <p:nvSpPr>
          <p:cNvPr id="6" name="Rectangle 5"/>
          <p:cNvSpPr/>
          <p:nvPr/>
        </p:nvSpPr>
        <p:spPr>
          <a:xfrm>
            <a:off x="7391400" y="0"/>
            <a:ext cx="1752600"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500" b="1" dirty="0" err="1" smtClean="0">
                <a:solidFill>
                  <a:schemeClr val="tx2"/>
                </a:solidFill>
                <a:latin typeface="+mj-lt"/>
              </a:rPr>
              <a:t>Contd</a:t>
            </a:r>
            <a:r>
              <a:rPr lang="en-US" sz="2500" b="1" dirty="0" smtClean="0">
                <a:solidFill>
                  <a:schemeClr val="tx2"/>
                </a:solidFill>
                <a:latin typeface="+mj-lt"/>
              </a:rPr>
              <a:t>….</a:t>
            </a:r>
            <a:endParaRPr lang="en-US" sz="2500" b="1" dirty="0">
              <a:solidFill>
                <a:schemeClr val="tx2"/>
              </a:solidFill>
              <a:latin typeface="+mj-lt"/>
            </a:endParaRPr>
          </a:p>
        </p:txBody>
      </p:sp>
      <p:sp>
        <p:nvSpPr>
          <p:cNvPr id="7" name="Title 6"/>
          <p:cNvSpPr>
            <a:spLocks noGrp="1"/>
          </p:cNvSpPr>
          <p:nvPr>
            <p:ph type="title"/>
          </p:nvPr>
        </p:nvSpPr>
        <p:spPr>
          <a:xfrm>
            <a:off x="152400" y="152400"/>
            <a:ext cx="7010400" cy="914400"/>
          </a:xfrm>
        </p:spPr>
        <p:txBody>
          <a:bodyPr>
            <a:noAutofit/>
          </a:bodyPr>
          <a:lstStyle/>
          <a:p>
            <a:r>
              <a:rPr lang="en-US" sz="4000" dirty="0" smtClean="0"/>
              <a:t>New Clause no. 24	</a:t>
            </a:r>
            <a:r>
              <a:rPr lang="en-US" dirty="0" smtClean="0"/>
              <a:t>	      	</a:t>
            </a:r>
            <a:r>
              <a:rPr lang="en-US" sz="2200" dirty="0" smtClean="0"/>
              <a:t>				</a:t>
            </a:r>
            <a:r>
              <a:rPr lang="en-US" sz="2200" i="1" dirty="0" smtClean="0">
                <a:solidFill>
                  <a:srgbClr val="FF0000"/>
                </a:solidFill>
              </a:rPr>
              <a:t>[Old Clause No. 19]</a:t>
            </a:r>
            <a:endParaRPr lang="en-US" sz="2200" i="1" dirty="0">
              <a:solidFill>
                <a:srgbClr val="FF0000"/>
              </a:solidFill>
            </a:endParaRPr>
          </a:p>
        </p:txBody>
      </p:sp>
      <p:pic>
        <p:nvPicPr>
          <p:cNvPr id="86018" name="Picture 2" descr="C:\Users\apoorva\Desktop\clause 24.JPG"/>
          <p:cNvPicPr>
            <a:picLocks noChangeAspect="1" noChangeArrowheads="1"/>
          </p:cNvPicPr>
          <p:nvPr/>
        </p:nvPicPr>
        <p:blipFill>
          <a:blip r:embed="rId2" cstate="print"/>
          <a:srcRect/>
          <a:stretch>
            <a:fillRect/>
          </a:stretch>
        </p:blipFill>
        <p:spPr bwMode="auto">
          <a:xfrm>
            <a:off x="228600" y="1828800"/>
            <a:ext cx="8610600" cy="1752600"/>
          </a:xfrm>
          <a:prstGeom prst="rect">
            <a:avLst/>
          </a:prstGeom>
          <a:noFill/>
        </p:spPr>
      </p:pic>
      <p:sp>
        <p:nvSpPr>
          <p:cNvPr id="8" name="TextBox 7"/>
          <p:cNvSpPr txBox="1"/>
          <p:nvPr/>
        </p:nvSpPr>
        <p:spPr>
          <a:xfrm>
            <a:off x="304800" y="1519535"/>
            <a:ext cx="4648200" cy="461665"/>
          </a:xfrm>
          <a:prstGeom prst="rect">
            <a:avLst/>
          </a:prstGeom>
          <a:noFill/>
        </p:spPr>
        <p:txBody>
          <a:bodyPr wrap="square" rtlCol="0">
            <a:spAutoFit/>
          </a:bodyPr>
          <a:lstStyle/>
          <a:p>
            <a:r>
              <a:rPr lang="en-US" sz="2400" b="1" dirty="0" smtClean="0">
                <a:solidFill>
                  <a:schemeClr val="accent2"/>
                </a:solidFill>
              </a:rPr>
              <a:t>Format in e-utility…..</a:t>
            </a:r>
            <a:endParaRPr lang="en-US" sz="2400" b="1" dirty="0">
              <a:solidFill>
                <a:schemeClr val="accent2"/>
              </a:solidFill>
            </a:endParaRPr>
          </a:p>
        </p:txBody>
      </p:sp>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7543800" cy="990600"/>
          </a:xfrm>
        </p:spPr>
        <p:txBody>
          <a:bodyPr>
            <a:noAutofit/>
          </a:bodyPr>
          <a:lstStyle/>
          <a:p>
            <a:r>
              <a:rPr lang="en-US" sz="3600" dirty="0" smtClean="0"/>
              <a:t>Section 32AC- Investment in new plant or machinery…..</a:t>
            </a:r>
            <a:endParaRPr lang="en-US" sz="3600" dirty="0"/>
          </a:p>
        </p:txBody>
      </p:sp>
      <p:sp>
        <p:nvSpPr>
          <p:cNvPr id="3" name="Slide Number Placeholder 2"/>
          <p:cNvSpPr>
            <a:spLocks noGrp="1"/>
          </p:cNvSpPr>
          <p:nvPr>
            <p:ph type="sldNum" sz="quarter" idx="12"/>
          </p:nvPr>
        </p:nvSpPr>
        <p:spPr/>
        <p:txBody>
          <a:bodyPr>
            <a:normAutofit fontScale="85000" lnSpcReduction="20000"/>
          </a:bodyPr>
          <a:lstStyle/>
          <a:p>
            <a:fld id="{B6F15528-21DE-4FAA-801E-634DDDAF4B2B}" type="slidenum">
              <a:rPr lang="en-US" smtClean="0"/>
              <a:pPr/>
              <a:t>139</a:t>
            </a:fld>
            <a:endParaRPr lang="en-US"/>
          </a:p>
        </p:txBody>
      </p:sp>
      <p:sp>
        <p:nvSpPr>
          <p:cNvPr id="4" name="Content Placeholder 3"/>
          <p:cNvSpPr>
            <a:spLocks noGrp="1"/>
          </p:cNvSpPr>
          <p:nvPr>
            <p:ph sz="quarter" idx="1"/>
          </p:nvPr>
        </p:nvSpPr>
        <p:spPr>
          <a:xfrm>
            <a:off x="152400" y="1600200"/>
            <a:ext cx="8839200" cy="5029200"/>
          </a:xfrm>
        </p:spPr>
        <p:txBody>
          <a:bodyPr>
            <a:noAutofit/>
          </a:bodyPr>
          <a:lstStyle/>
          <a:p>
            <a:pPr marL="288925" indent="-288925" algn="just">
              <a:buSzPct val="75000"/>
              <a:buNone/>
            </a:pPr>
            <a:r>
              <a:rPr lang="en-US" sz="2050" b="1" u="sng" dirty="0" smtClean="0">
                <a:solidFill>
                  <a:schemeClr val="accent2"/>
                </a:solidFill>
              </a:rPr>
              <a:t>Sub-Sec. (1)</a:t>
            </a:r>
            <a:endParaRPr lang="en-US" sz="2050" dirty="0" smtClean="0"/>
          </a:p>
          <a:p>
            <a:pPr marL="288925" indent="-288925" algn="just">
              <a:buSzPct val="75000"/>
              <a:buFont typeface="Wingdings" pitchFamily="2" charset="2"/>
              <a:buChar char="q"/>
            </a:pPr>
            <a:r>
              <a:rPr lang="en-US" sz="2050" dirty="0" smtClean="0"/>
              <a:t>Where an assessee, being a </a:t>
            </a:r>
            <a:r>
              <a:rPr lang="en-US" sz="2050" b="1" dirty="0" smtClean="0"/>
              <a:t>company</a:t>
            </a:r>
            <a:r>
              <a:rPr lang="en-US" sz="2050" dirty="0" smtClean="0"/>
              <a:t>, </a:t>
            </a:r>
          </a:p>
          <a:p>
            <a:pPr marL="288925" indent="-288925" algn="just">
              <a:buSzPct val="75000"/>
              <a:buFont typeface="Wingdings" pitchFamily="2" charset="2"/>
              <a:buChar char="q"/>
            </a:pPr>
            <a:r>
              <a:rPr lang="en-US" sz="2050" b="1" dirty="0" smtClean="0"/>
              <a:t>engaged in business of manufacture or production of any article or thing</a:t>
            </a:r>
            <a:r>
              <a:rPr lang="en-US" sz="2050" dirty="0" smtClean="0"/>
              <a:t>, </a:t>
            </a:r>
          </a:p>
          <a:p>
            <a:pPr marL="288925" indent="-288925" algn="just">
              <a:buSzPct val="75000"/>
              <a:buFont typeface="Wingdings" pitchFamily="2" charset="2"/>
              <a:buChar char="q"/>
            </a:pPr>
            <a:r>
              <a:rPr lang="en-US" sz="2050" b="1" dirty="0" smtClean="0"/>
              <a:t>acquires &amp; installs new asset </a:t>
            </a:r>
          </a:p>
          <a:p>
            <a:pPr marL="288925" indent="-288925" algn="just">
              <a:buSzPct val="75000"/>
              <a:buFont typeface="Wingdings" pitchFamily="2" charset="2"/>
              <a:buChar char="q"/>
            </a:pPr>
            <a:r>
              <a:rPr lang="en-US" sz="2050" dirty="0" smtClean="0"/>
              <a:t>After 31-03-2013 but before 01-04-2015 and </a:t>
            </a:r>
          </a:p>
          <a:p>
            <a:pPr marL="288925" indent="-288925" algn="just">
              <a:buSzPct val="75000"/>
              <a:buFont typeface="Wingdings" pitchFamily="2" charset="2"/>
              <a:buChar char="q"/>
            </a:pPr>
            <a:r>
              <a:rPr lang="en-US" sz="2050" dirty="0" smtClean="0"/>
              <a:t>the aggregate amount of actual cost of such new assets exceeds Rs. 100 </a:t>
            </a:r>
            <a:r>
              <a:rPr lang="en-US" sz="2050" dirty="0" err="1" smtClean="0"/>
              <a:t>crore</a:t>
            </a:r>
            <a:r>
              <a:rPr lang="en-US" sz="2050" dirty="0" smtClean="0"/>
              <a:t>, </a:t>
            </a:r>
          </a:p>
          <a:p>
            <a:pPr marL="288925" indent="-288925" algn="just">
              <a:buSzPct val="75000"/>
              <a:buFont typeface="Wingdings" pitchFamily="2" charset="2"/>
              <a:buChar char="q"/>
            </a:pPr>
            <a:r>
              <a:rPr lang="en-US" sz="2050" dirty="0" smtClean="0"/>
              <a:t>then, </a:t>
            </a:r>
            <a:r>
              <a:rPr lang="en-US" sz="2050" b="1" dirty="0" smtClean="0"/>
              <a:t>there shall be allowed a deduction</a:t>
            </a:r>
            <a:r>
              <a:rPr lang="en-US" sz="2050" dirty="0" smtClean="0"/>
              <a:t>,—</a:t>
            </a:r>
          </a:p>
          <a:p>
            <a:pPr marL="574675" lvl="1" indent="-288925" algn="just">
              <a:buSzPct val="100000"/>
              <a:buFont typeface="+mj-lt"/>
              <a:buAutoNum type="alphaLcParenR"/>
            </a:pPr>
            <a:r>
              <a:rPr lang="en-US" sz="2050" dirty="0" smtClean="0"/>
              <a:t>for </a:t>
            </a:r>
            <a:r>
              <a:rPr lang="en-US" sz="2050" b="1" dirty="0" smtClean="0"/>
              <a:t>A.Y. 2014-15</a:t>
            </a:r>
            <a:r>
              <a:rPr lang="en-US" sz="2050" dirty="0" smtClean="0"/>
              <a:t>, of a sum equal to 15% of actual cost of new assets acquired &amp; installed after 31-03-2013 but before 01-04-2014, if the aggregate amount of actual cost of such new assets exceeds Rs. 100 </a:t>
            </a:r>
            <a:r>
              <a:rPr lang="en-US" sz="2050" dirty="0" err="1" smtClean="0"/>
              <a:t>crore</a:t>
            </a:r>
            <a:r>
              <a:rPr lang="en-US" sz="2050" dirty="0" smtClean="0"/>
              <a:t>; and</a:t>
            </a:r>
          </a:p>
          <a:p>
            <a:pPr marL="574675" lvl="1" indent="-288925" algn="just">
              <a:buSzPct val="100000"/>
              <a:buFont typeface="+mj-lt"/>
              <a:buAutoNum type="alphaLcParenR"/>
            </a:pPr>
            <a:r>
              <a:rPr lang="en-US" sz="2050" dirty="0" smtClean="0"/>
              <a:t>For </a:t>
            </a:r>
            <a:r>
              <a:rPr lang="en-US" sz="2050" b="1" dirty="0" smtClean="0"/>
              <a:t>A.Y. 2015-16</a:t>
            </a:r>
            <a:r>
              <a:rPr lang="en-US" sz="2050" dirty="0" smtClean="0"/>
              <a:t>, of a sum equal to 15% of actual cost of new assets acquired &amp; installed after 31-03-2013 but before 01-04-2015, as reduced by the amount of deduction allowed, if any, under clause (a).</a:t>
            </a:r>
          </a:p>
        </p:txBody>
      </p:sp>
      <p:sp>
        <p:nvSpPr>
          <p:cNvPr id="6" name="Rectangle 5"/>
          <p:cNvSpPr/>
          <p:nvPr/>
        </p:nvSpPr>
        <p:spPr>
          <a:xfrm>
            <a:off x="7391400" y="0"/>
            <a:ext cx="1752600"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500" b="1" dirty="0" err="1" smtClean="0">
                <a:solidFill>
                  <a:schemeClr val="tx2"/>
                </a:solidFill>
                <a:latin typeface="+mj-lt"/>
              </a:rPr>
              <a:t>Contd</a:t>
            </a:r>
            <a:r>
              <a:rPr lang="en-US" sz="2500" b="1" dirty="0" smtClean="0">
                <a:solidFill>
                  <a:schemeClr val="tx2"/>
                </a:solidFill>
                <a:latin typeface="+mj-lt"/>
              </a:rPr>
              <a:t>….</a:t>
            </a:r>
            <a:endParaRPr lang="en-US" sz="2500" b="1" dirty="0">
              <a:solidFill>
                <a:schemeClr val="tx2"/>
              </a:solidFill>
              <a:latin typeface="+mj-lt"/>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7924800" cy="990600"/>
          </a:xfrm>
        </p:spPr>
        <p:txBody>
          <a:bodyPr>
            <a:normAutofit/>
          </a:bodyPr>
          <a:lstStyle/>
          <a:p>
            <a:r>
              <a:rPr lang="en-US" sz="3200" b="1" dirty="0" smtClean="0"/>
              <a:t>c. </a:t>
            </a:r>
            <a:r>
              <a:rPr lang="en-US" sz="3200" b="1" u="sng" dirty="0" smtClean="0"/>
              <a:t>Other Amendments in Form 3CA/ 3CB…..</a:t>
            </a:r>
            <a:endParaRPr lang="en-US" sz="3200" b="1" u="sng" dirty="0"/>
          </a:p>
        </p:txBody>
      </p:sp>
      <p:sp>
        <p:nvSpPr>
          <p:cNvPr id="5" name="Content Placeholder 4"/>
          <p:cNvSpPr>
            <a:spLocks noGrp="1"/>
          </p:cNvSpPr>
          <p:nvPr>
            <p:ph sz="quarter" idx="1"/>
          </p:nvPr>
        </p:nvSpPr>
        <p:spPr>
          <a:xfrm>
            <a:off x="76200" y="1905000"/>
            <a:ext cx="8839200" cy="4800600"/>
          </a:xfrm>
        </p:spPr>
        <p:txBody>
          <a:bodyPr>
            <a:noAutofit/>
          </a:bodyPr>
          <a:lstStyle/>
          <a:p>
            <a:pPr marL="365125" indent="-365125" algn="just">
              <a:spcBef>
                <a:spcPts val="0"/>
              </a:spcBef>
              <a:buSzPct val="100000"/>
              <a:buFont typeface="+mj-lt"/>
              <a:buAutoNum type="romanLcPeriod"/>
            </a:pPr>
            <a:r>
              <a:rPr lang="en-US" sz="2400" b="1" dirty="0" smtClean="0"/>
              <a:t>Stamp/ Seal of Signatory to Tax Audit Report required</a:t>
            </a:r>
          </a:p>
          <a:p>
            <a:pPr marL="365125" indent="-365125" algn="just">
              <a:spcBef>
                <a:spcPts val="0"/>
              </a:spcBef>
              <a:buSzPct val="100000"/>
              <a:buFont typeface="+mj-lt"/>
              <a:buAutoNum type="romanLcPeriod"/>
            </a:pPr>
            <a:endParaRPr lang="en-US" sz="2400" b="1" dirty="0" smtClean="0"/>
          </a:p>
          <a:p>
            <a:pPr marL="365125" indent="-365125" algn="just">
              <a:spcBef>
                <a:spcPts val="0"/>
              </a:spcBef>
              <a:buSzPct val="100000"/>
              <a:buFont typeface="+mj-lt"/>
              <a:buAutoNum type="romanLcPeriod"/>
            </a:pPr>
            <a:r>
              <a:rPr lang="en-US" sz="2400" b="1" dirty="0" smtClean="0"/>
              <a:t>Balance Sheet date and Period of Profit &amp; Loss A/c to be mentioned </a:t>
            </a:r>
          </a:p>
          <a:p>
            <a:pPr marL="808038" indent="-457200" algn="just">
              <a:spcBef>
                <a:spcPts val="0"/>
              </a:spcBef>
              <a:buSzPct val="100000"/>
              <a:buFont typeface="Wingdings" pitchFamily="2" charset="2"/>
              <a:buChar char="Ø"/>
            </a:pPr>
            <a:r>
              <a:rPr lang="en-US" sz="2400" b="1" u="sng" dirty="0" smtClean="0">
                <a:solidFill>
                  <a:schemeClr val="accent2"/>
                </a:solidFill>
              </a:rPr>
              <a:t>Form 3CA</a:t>
            </a:r>
            <a:endParaRPr lang="en-US" sz="2400" b="1" dirty="0"/>
          </a:p>
        </p:txBody>
      </p:sp>
      <p:graphicFrame>
        <p:nvGraphicFramePr>
          <p:cNvPr id="6" name="Content Placeholder 5"/>
          <p:cNvGraphicFramePr>
            <a:graphicFrameLocks/>
          </p:cNvGraphicFramePr>
          <p:nvPr/>
        </p:nvGraphicFramePr>
        <p:xfrm>
          <a:off x="990600" y="3886200"/>
          <a:ext cx="7696200" cy="2103120"/>
        </p:xfrm>
        <a:graphic>
          <a:graphicData uri="http://schemas.openxmlformats.org/drawingml/2006/table">
            <a:tbl>
              <a:tblPr firstRow="1" bandRow="1">
                <a:tableStyleId>{5C22544A-7EE6-4342-B048-85BDC9FD1C3A}</a:tableStyleId>
              </a:tblPr>
              <a:tblGrid>
                <a:gridCol w="3813433"/>
                <a:gridCol w="3882767"/>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t>Old</a:t>
                      </a:r>
                      <a:endParaRPr lang="en-US" sz="2000" dirty="0"/>
                    </a:p>
                  </a:txBody>
                  <a:tcPr/>
                </a:tc>
                <a:tc>
                  <a:txBody>
                    <a:bodyPr/>
                    <a:lstStyle/>
                    <a:p>
                      <a:pPr algn="ctr"/>
                      <a:r>
                        <a:rPr lang="en-US" sz="2000" dirty="0" smtClean="0"/>
                        <a:t>New</a:t>
                      </a:r>
                      <a:endParaRPr lang="en-US" sz="2000" dirty="0"/>
                    </a:p>
                  </a:txBody>
                  <a:tcPr/>
                </a:tc>
              </a:tr>
              <a:tr h="370840">
                <a:tc>
                  <a:txBody>
                    <a:bodyPr/>
                    <a:lstStyle/>
                    <a:p>
                      <a:r>
                        <a:rPr kumimoji="0" lang="en-US" sz="2000" b="0" kern="1200" baseline="0" dirty="0" smtClean="0">
                          <a:solidFill>
                            <a:schemeClr val="dk1"/>
                          </a:solidFill>
                          <a:latin typeface="+mn-lt"/>
                          <a:ea typeface="+mn-ea"/>
                          <a:cs typeface="+mn-cs"/>
                        </a:rPr>
                        <a:t>profit and loss account/ income </a:t>
                      </a:r>
                      <a:r>
                        <a:rPr kumimoji="0" lang="en-US" sz="2000" kern="1200" baseline="0" dirty="0" smtClean="0">
                          <a:solidFill>
                            <a:schemeClr val="dk1"/>
                          </a:solidFill>
                          <a:latin typeface="+mn-lt"/>
                          <a:ea typeface="+mn-ea"/>
                          <a:cs typeface="+mn-cs"/>
                        </a:rPr>
                        <a:t>and expenditure account </a:t>
                      </a:r>
                      <a:r>
                        <a:rPr kumimoji="0" lang="en-US" sz="2000" b="1" strike="sngStrike" kern="1200" baseline="0" dirty="0" smtClean="0">
                          <a:solidFill>
                            <a:schemeClr val="dk1"/>
                          </a:solidFill>
                          <a:latin typeface="+mn-lt"/>
                          <a:ea typeface="+mn-ea"/>
                          <a:cs typeface="+mn-cs"/>
                        </a:rPr>
                        <a:t>for the year ended on 31st March,….;</a:t>
                      </a:r>
                      <a:endParaRPr lang="en-US" sz="2000" b="1" strike="sngStrike" dirty="0"/>
                    </a:p>
                  </a:txBody>
                  <a:tcPr/>
                </a:tc>
                <a:tc>
                  <a:txBody>
                    <a:bodyPr/>
                    <a:lstStyle/>
                    <a:p>
                      <a:r>
                        <a:rPr kumimoji="0" lang="en-US" sz="2000" kern="1200" baseline="0" dirty="0" smtClean="0">
                          <a:solidFill>
                            <a:schemeClr val="dk1"/>
                          </a:solidFill>
                          <a:latin typeface="+mn-lt"/>
                          <a:ea typeface="+mn-ea"/>
                          <a:cs typeface="+mn-cs"/>
                        </a:rPr>
                        <a:t>profit and loss account / income and expenditure account </a:t>
                      </a:r>
                      <a:r>
                        <a:rPr kumimoji="0" lang="en-US" sz="2000" b="1" u="sng" kern="1200" baseline="0" dirty="0" smtClean="0">
                          <a:solidFill>
                            <a:schemeClr val="dk1"/>
                          </a:solidFill>
                          <a:latin typeface="+mn-lt"/>
                          <a:ea typeface="+mn-ea"/>
                          <a:cs typeface="+mn-cs"/>
                        </a:rPr>
                        <a:t>for the period beginning from ….to ending on ....</a:t>
                      </a:r>
                      <a:endParaRPr lang="en-US" sz="2000" b="1" u="sng" dirty="0"/>
                    </a:p>
                  </a:txBody>
                  <a:tcPr/>
                </a:tc>
              </a:tr>
              <a:tr h="370840">
                <a:tc>
                  <a:txBody>
                    <a:bodyPr/>
                    <a:lstStyle/>
                    <a:p>
                      <a:r>
                        <a:rPr kumimoji="0" lang="en-US" sz="2000" kern="1200" baseline="0" dirty="0" smtClean="0">
                          <a:solidFill>
                            <a:schemeClr val="dk1"/>
                          </a:solidFill>
                          <a:latin typeface="+mn-lt"/>
                          <a:ea typeface="+mn-ea"/>
                          <a:cs typeface="+mn-cs"/>
                        </a:rPr>
                        <a:t>balance </a:t>
                      </a:r>
                      <a:r>
                        <a:rPr kumimoji="0" lang="en-US" sz="2000" b="0" strike="noStrike" kern="1200" baseline="0" dirty="0" smtClean="0">
                          <a:solidFill>
                            <a:schemeClr val="dk1"/>
                          </a:solidFill>
                          <a:latin typeface="+mn-lt"/>
                          <a:ea typeface="+mn-ea"/>
                          <a:cs typeface="+mn-cs"/>
                        </a:rPr>
                        <a:t>sheet as at </a:t>
                      </a:r>
                      <a:r>
                        <a:rPr kumimoji="0" lang="en-US" sz="2000" b="1" strike="sngStrike" kern="1200" baseline="0" dirty="0" smtClean="0">
                          <a:solidFill>
                            <a:schemeClr val="dk1"/>
                          </a:solidFill>
                          <a:latin typeface="+mn-lt"/>
                          <a:ea typeface="+mn-ea"/>
                          <a:cs typeface="+mn-cs"/>
                        </a:rPr>
                        <a:t>31st March,….</a:t>
                      </a:r>
                      <a:endParaRPr lang="en-US" sz="2000" b="1" strike="sngStrike" dirty="0"/>
                    </a:p>
                  </a:txBody>
                  <a:tcPr/>
                </a:tc>
                <a:tc>
                  <a:txBody>
                    <a:bodyPr/>
                    <a:lstStyle/>
                    <a:p>
                      <a:r>
                        <a:rPr kumimoji="0" lang="en-US" sz="2000" b="1" u="sng" kern="1200" baseline="0" dirty="0" smtClean="0">
                          <a:solidFill>
                            <a:schemeClr val="dk1"/>
                          </a:solidFill>
                          <a:latin typeface="+mn-lt"/>
                          <a:ea typeface="+mn-ea"/>
                          <a:cs typeface="+mn-cs"/>
                        </a:rPr>
                        <a:t>balance sheet as at, ….;</a:t>
                      </a:r>
                      <a:endParaRPr lang="en-US" sz="2000" b="1" u="sng" dirty="0"/>
                    </a:p>
                  </a:txBody>
                  <a:tcPr/>
                </a:tc>
              </a:tr>
            </a:tbl>
          </a:graphicData>
        </a:graphic>
      </p:graphicFrame>
      <p:sp>
        <p:nvSpPr>
          <p:cNvPr id="7" name="Rectangle 6"/>
          <p:cNvSpPr/>
          <p:nvPr/>
        </p:nvSpPr>
        <p:spPr>
          <a:xfrm>
            <a:off x="7391400" y="0"/>
            <a:ext cx="17526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200" b="1" dirty="0" err="1" smtClean="0">
                <a:solidFill>
                  <a:schemeClr val="tx2"/>
                </a:solidFill>
                <a:latin typeface="+mj-lt"/>
              </a:rPr>
              <a:t>Contd</a:t>
            </a:r>
            <a:r>
              <a:rPr lang="en-US" sz="2200" b="1" dirty="0" smtClean="0">
                <a:solidFill>
                  <a:schemeClr val="tx2"/>
                </a:solidFill>
                <a:latin typeface="+mj-lt"/>
              </a:rPr>
              <a:t>….</a:t>
            </a:r>
            <a:endParaRPr lang="en-US" sz="2200" b="1" dirty="0">
              <a:solidFill>
                <a:schemeClr val="tx2"/>
              </a:solidFill>
              <a:latin typeface="+mj-lt"/>
            </a:endParaRPr>
          </a:p>
        </p:txBody>
      </p:sp>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7543800" cy="990600"/>
          </a:xfrm>
        </p:spPr>
        <p:txBody>
          <a:bodyPr>
            <a:noAutofit/>
          </a:bodyPr>
          <a:lstStyle/>
          <a:p>
            <a:r>
              <a:rPr lang="en-US" sz="3600" dirty="0" smtClean="0"/>
              <a:t>Section 32AC- Investment in new plant or machinery…..</a:t>
            </a:r>
            <a:endParaRPr lang="en-US" sz="3600" dirty="0"/>
          </a:p>
        </p:txBody>
      </p:sp>
      <p:sp>
        <p:nvSpPr>
          <p:cNvPr id="3" name="Slide Number Placeholder 2"/>
          <p:cNvSpPr>
            <a:spLocks noGrp="1"/>
          </p:cNvSpPr>
          <p:nvPr>
            <p:ph type="sldNum" sz="quarter" idx="12"/>
          </p:nvPr>
        </p:nvSpPr>
        <p:spPr/>
        <p:txBody>
          <a:bodyPr>
            <a:normAutofit fontScale="85000" lnSpcReduction="20000"/>
          </a:bodyPr>
          <a:lstStyle/>
          <a:p>
            <a:fld id="{B6F15528-21DE-4FAA-801E-634DDDAF4B2B}" type="slidenum">
              <a:rPr lang="en-US" smtClean="0"/>
              <a:pPr/>
              <a:t>140</a:t>
            </a:fld>
            <a:endParaRPr lang="en-US"/>
          </a:p>
        </p:txBody>
      </p:sp>
      <p:sp>
        <p:nvSpPr>
          <p:cNvPr id="4" name="Content Placeholder 3"/>
          <p:cNvSpPr>
            <a:spLocks noGrp="1"/>
          </p:cNvSpPr>
          <p:nvPr>
            <p:ph sz="quarter" idx="1"/>
          </p:nvPr>
        </p:nvSpPr>
        <p:spPr>
          <a:xfrm>
            <a:off x="76200" y="1524000"/>
            <a:ext cx="8915400" cy="4800600"/>
          </a:xfrm>
        </p:spPr>
        <p:txBody>
          <a:bodyPr>
            <a:noAutofit/>
          </a:bodyPr>
          <a:lstStyle/>
          <a:p>
            <a:pPr marL="350838" indent="-350838" algn="just">
              <a:spcBef>
                <a:spcPts val="0"/>
              </a:spcBef>
              <a:buSzPct val="75000"/>
              <a:buNone/>
            </a:pPr>
            <a:r>
              <a:rPr lang="en-US" sz="2100" b="1" u="sng" dirty="0" smtClean="0">
                <a:solidFill>
                  <a:schemeClr val="accent2"/>
                </a:solidFill>
              </a:rPr>
              <a:t>Sub-Sec. (2)</a:t>
            </a:r>
          </a:p>
          <a:p>
            <a:pPr marL="350838" indent="-350838" algn="just">
              <a:spcBef>
                <a:spcPts val="0"/>
              </a:spcBef>
              <a:buSzPct val="75000"/>
              <a:buFont typeface="Wingdings" pitchFamily="2" charset="2"/>
              <a:buChar char="q"/>
            </a:pPr>
            <a:r>
              <a:rPr lang="en-US" sz="1900" dirty="0" smtClean="0"/>
              <a:t>If any new asset acquired &amp; installed by the assessee is </a:t>
            </a:r>
            <a:r>
              <a:rPr lang="en-US" sz="1900" b="1" dirty="0" smtClean="0"/>
              <a:t>sold or otherwise transferred</a:t>
            </a:r>
            <a:r>
              <a:rPr lang="en-US" sz="1900" dirty="0" smtClean="0"/>
              <a:t>, </a:t>
            </a:r>
          </a:p>
          <a:p>
            <a:pPr marL="350838" indent="-350838" algn="just">
              <a:spcBef>
                <a:spcPts val="0"/>
              </a:spcBef>
              <a:buSzPct val="75000"/>
              <a:buFont typeface="Wingdings" pitchFamily="2" charset="2"/>
              <a:buChar char="q"/>
            </a:pPr>
            <a:r>
              <a:rPr lang="en-US" sz="1900" b="1" dirty="0" smtClean="0"/>
              <a:t>except in connection with the amalgamation or demerger</a:t>
            </a:r>
            <a:r>
              <a:rPr lang="en-US" sz="1900" dirty="0" smtClean="0"/>
              <a:t>, </a:t>
            </a:r>
          </a:p>
          <a:p>
            <a:pPr marL="350838" indent="-350838" algn="just">
              <a:spcBef>
                <a:spcPts val="0"/>
              </a:spcBef>
              <a:buSzPct val="75000"/>
              <a:buFont typeface="Wingdings" pitchFamily="2" charset="2"/>
              <a:buChar char="q"/>
            </a:pPr>
            <a:r>
              <a:rPr lang="en-US" sz="1900" b="1" dirty="0" smtClean="0"/>
              <a:t>within a period of 5 years </a:t>
            </a:r>
            <a:r>
              <a:rPr lang="en-US" sz="1900" dirty="0" smtClean="0"/>
              <a:t>from the date of its installation, </a:t>
            </a:r>
          </a:p>
          <a:p>
            <a:pPr marL="350838" indent="-350838" algn="just">
              <a:spcBef>
                <a:spcPts val="0"/>
              </a:spcBef>
              <a:buSzPct val="75000"/>
              <a:buFont typeface="Wingdings" pitchFamily="2" charset="2"/>
              <a:buChar char="q"/>
            </a:pPr>
            <a:r>
              <a:rPr lang="en-US" sz="1900" dirty="0" smtClean="0"/>
              <a:t>the amount of deduction allowed under sub-sec. (1) </a:t>
            </a:r>
            <a:r>
              <a:rPr lang="en-US" sz="1900" b="1" u="sng" dirty="0" smtClean="0">
                <a:solidFill>
                  <a:schemeClr val="accent2"/>
                </a:solidFill>
              </a:rPr>
              <a:t>or (1A)*</a:t>
            </a:r>
            <a:r>
              <a:rPr lang="en-US" sz="1900" dirty="0" smtClean="0">
                <a:solidFill>
                  <a:schemeClr val="accent2"/>
                </a:solidFill>
              </a:rPr>
              <a:t> </a:t>
            </a:r>
            <a:r>
              <a:rPr lang="en-US" sz="1900" dirty="0" smtClean="0"/>
              <a:t>in respect of such new asset shall be deemed to be the income of the assessee chargeable under the head “PGBP" of the previous year in which such new asset is sold or otherwise transferred, in addition to taxability of gains, arising on account of transfer of such new asset.</a:t>
            </a:r>
          </a:p>
          <a:p>
            <a:pPr marL="350838" indent="-350838" algn="just">
              <a:spcBef>
                <a:spcPts val="0"/>
              </a:spcBef>
              <a:buSzPct val="75000"/>
              <a:buNone/>
            </a:pPr>
            <a:endParaRPr lang="en-US" sz="1100" b="1" u="sng" dirty="0" smtClean="0">
              <a:solidFill>
                <a:schemeClr val="accent2"/>
              </a:solidFill>
            </a:endParaRPr>
          </a:p>
          <a:p>
            <a:pPr marL="350838" indent="-350838" algn="just">
              <a:spcBef>
                <a:spcPts val="0"/>
              </a:spcBef>
              <a:buSzPct val="75000"/>
              <a:buNone/>
            </a:pPr>
            <a:r>
              <a:rPr lang="en-US" sz="2100" b="1" u="sng" dirty="0" smtClean="0">
                <a:solidFill>
                  <a:schemeClr val="accent2"/>
                </a:solidFill>
              </a:rPr>
              <a:t>Sub-Sec. (3)</a:t>
            </a:r>
            <a:endParaRPr lang="en-US" sz="2100" dirty="0" smtClean="0">
              <a:solidFill>
                <a:schemeClr val="accent2"/>
              </a:solidFill>
            </a:endParaRPr>
          </a:p>
          <a:p>
            <a:pPr marL="350838" indent="-350838" algn="just">
              <a:spcBef>
                <a:spcPts val="0"/>
              </a:spcBef>
              <a:buSzPct val="75000"/>
              <a:buFont typeface="Wingdings" pitchFamily="2" charset="2"/>
              <a:buChar char="q"/>
            </a:pPr>
            <a:r>
              <a:rPr lang="en-US" sz="1900" dirty="0" smtClean="0"/>
              <a:t>Where the new asset is </a:t>
            </a:r>
            <a:r>
              <a:rPr lang="en-US" sz="1900" b="1" dirty="0" smtClean="0"/>
              <a:t>sold or otherwise transferred in connection with the amalgamation or demerger</a:t>
            </a:r>
            <a:r>
              <a:rPr lang="en-US" sz="1900" dirty="0" smtClean="0"/>
              <a:t> </a:t>
            </a:r>
          </a:p>
          <a:p>
            <a:pPr marL="350838" indent="-350838" algn="just">
              <a:spcBef>
                <a:spcPts val="0"/>
              </a:spcBef>
              <a:buSzPct val="75000"/>
              <a:buFont typeface="Wingdings" pitchFamily="2" charset="2"/>
              <a:buChar char="q"/>
            </a:pPr>
            <a:r>
              <a:rPr lang="en-US" sz="1900" b="1" dirty="0" smtClean="0"/>
              <a:t>within a period of 5 years </a:t>
            </a:r>
            <a:r>
              <a:rPr lang="en-US" sz="1900" dirty="0" smtClean="0"/>
              <a:t>from the date of its installation, </a:t>
            </a:r>
          </a:p>
          <a:p>
            <a:pPr marL="350838" indent="-350838" algn="just">
              <a:spcBef>
                <a:spcPts val="0"/>
              </a:spcBef>
              <a:buSzPct val="75000"/>
              <a:buFont typeface="Wingdings" pitchFamily="2" charset="2"/>
              <a:buChar char="q"/>
            </a:pPr>
            <a:r>
              <a:rPr lang="en-US" sz="1900" dirty="0" smtClean="0"/>
              <a:t>the provisions of sub-sec. (2) shall apply to the amalgamated company or the resulting company, as the case may be, as they would have applied to the amalgamating company or the demerged company.</a:t>
            </a:r>
          </a:p>
        </p:txBody>
      </p:sp>
      <p:sp>
        <p:nvSpPr>
          <p:cNvPr id="5" name="Rectangle 4"/>
          <p:cNvSpPr/>
          <p:nvPr/>
        </p:nvSpPr>
        <p:spPr>
          <a:xfrm>
            <a:off x="7391400" y="0"/>
            <a:ext cx="1752600"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500" b="1" dirty="0" err="1" smtClean="0">
                <a:solidFill>
                  <a:schemeClr val="tx2"/>
                </a:solidFill>
                <a:latin typeface="+mj-lt"/>
              </a:rPr>
              <a:t>Contd</a:t>
            </a:r>
            <a:r>
              <a:rPr lang="en-US" sz="2500" b="1" dirty="0" smtClean="0">
                <a:solidFill>
                  <a:schemeClr val="tx2"/>
                </a:solidFill>
                <a:latin typeface="+mj-lt"/>
              </a:rPr>
              <a:t>….</a:t>
            </a:r>
            <a:endParaRPr lang="en-US" sz="2500" b="1" dirty="0">
              <a:solidFill>
                <a:schemeClr val="tx2"/>
              </a:solidFill>
              <a:latin typeface="+mj-lt"/>
            </a:endParaRPr>
          </a:p>
        </p:txBody>
      </p:sp>
      <p:sp>
        <p:nvSpPr>
          <p:cNvPr id="6" name="TextBox 5"/>
          <p:cNvSpPr txBox="1"/>
          <p:nvPr/>
        </p:nvSpPr>
        <p:spPr>
          <a:xfrm>
            <a:off x="5562600" y="6477000"/>
            <a:ext cx="3505200" cy="381000"/>
          </a:xfrm>
          <a:prstGeom prst="rect">
            <a:avLst/>
          </a:prstGeom>
          <a:noFill/>
        </p:spPr>
        <p:txBody>
          <a:bodyPr wrap="square" rtlCol="0">
            <a:spAutoFit/>
          </a:bodyPr>
          <a:lstStyle/>
          <a:p>
            <a:r>
              <a:rPr lang="en-US" sz="1900" b="1" i="1" dirty="0" smtClean="0">
                <a:solidFill>
                  <a:schemeClr val="accent2"/>
                </a:solidFill>
              </a:rPr>
              <a:t>*Inserted by Finance Act, 2014</a:t>
            </a:r>
            <a:endParaRPr lang="en-US" sz="1900" b="1" i="1" dirty="0">
              <a:solidFill>
                <a:schemeClr val="accent2"/>
              </a:solidFill>
            </a:endParaRPr>
          </a:p>
        </p:txBody>
      </p:sp>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7543800" cy="990600"/>
          </a:xfrm>
        </p:spPr>
        <p:txBody>
          <a:bodyPr>
            <a:noAutofit/>
          </a:bodyPr>
          <a:lstStyle/>
          <a:p>
            <a:r>
              <a:rPr lang="en-US" sz="3600" dirty="0" smtClean="0"/>
              <a:t>Section 32AC- Investment in new plant or machinery…..</a:t>
            </a:r>
            <a:endParaRPr lang="en-US" sz="3600" dirty="0"/>
          </a:p>
        </p:txBody>
      </p:sp>
      <p:sp>
        <p:nvSpPr>
          <p:cNvPr id="3" name="Slide Number Placeholder 2"/>
          <p:cNvSpPr>
            <a:spLocks noGrp="1"/>
          </p:cNvSpPr>
          <p:nvPr>
            <p:ph type="sldNum" sz="quarter" idx="12"/>
          </p:nvPr>
        </p:nvSpPr>
        <p:spPr/>
        <p:txBody>
          <a:bodyPr>
            <a:normAutofit fontScale="85000" lnSpcReduction="20000"/>
          </a:bodyPr>
          <a:lstStyle/>
          <a:p>
            <a:fld id="{B6F15528-21DE-4FAA-801E-634DDDAF4B2B}" type="slidenum">
              <a:rPr lang="en-US" smtClean="0"/>
              <a:pPr/>
              <a:t>141</a:t>
            </a:fld>
            <a:endParaRPr lang="en-US"/>
          </a:p>
        </p:txBody>
      </p:sp>
      <p:sp>
        <p:nvSpPr>
          <p:cNvPr id="4" name="Content Placeholder 3"/>
          <p:cNvSpPr>
            <a:spLocks noGrp="1"/>
          </p:cNvSpPr>
          <p:nvPr>
            <p:ph sz="quarter" idx="1"/>
          </p:nvPr>
        </p:nvSpPr>
        <p:spPr>
          <a:xfrm>
            <a:off x="152400" y="1828800"/>
            <a:ext cx="8839200" cy="4800600"/>
          </a:xfrm>
        </p:spPr>
        <p:txBody>
          <a:bodyPr>
            <a:noAutofit/>
          </a:bodyPr>
          <a:lstStyle/>
          <a:p>
            <a:pPr marL="288925" indent="-288925" algn="just">
              <a:buSzPct val="100000"/>
              <a:buNone/>
            </a:pPr>
            <a:r>
              <a:rPr lang="en-US" sz="2100" b="1" u="sng" dirty="0" smtClean="0">
                <a:solidFill>
                  <a:schemeClr val="accent2"/>
                </a:solidFill>
              </a:rPr>
              <a:t>Sub-Sec. (4)</a:t>
            </a:r>
          </a:p>
          <a:p>
            <a:pPr marL="0" indent="0" algn="just">
              <a:buSzPct val="100000"/>
              <a:buNone/>
            </a:pPr>
            <a:r>
              <a:rPr lang="en-US" sz="2100" dirty="0" smtClean="0"/>
              <a:t>For the purposes of this section, </a:t>
            </a:r>
            <a:r>
              <a:rPr lang="en-US" sz="2100" b="1" dirty="0" smtClean="0"/>
              <a:t>"new asset" means </a:t>
            </a:r>
            <a:r>
              <a:rPr lang="en-US" sz="2100" dirty="0" smtClean="0"/>
              <a:t>any new plant or machinery (other than ship or aircraft) but does not include—</a:t>
            </a:r>
          </a:p>
          <a:p>
            <a:pPr marL="517525" indent="-396875" algn="just">
              <a:buSzPct val="100000"/>
              <a:buFont typeface="+mj-lt"/>
              <a:buAutoNum type="romanLcPeriod"/>
            </a:pPr>
            <a:r>
              <a:rPr lang="en-US" sz="2100" dirty="0" smtClean="0"/>
              <a:t>any plant or machinery which before its installation by the assessee was used either within or outside India by any other person;</a:t>
            </a:r>
          </a:p>
          <a:p>
            <a:pPr marL="517525" indent="-396875" algn="just">
              <a:buSzPct val="100000"/>
              <a:buFont typeface="+mj-lt"/>
              <a:buAutoNum type="romanLcPeriod"/>
            </a:pPr>
            <a:r>
              <a:rPr lang="en-US" sz="2100" dirty="0" smtClean="0"/>
              <a:t>any plant or machinery installed in any office premises or any residential accommodation, including accommodation in the nature of a guest house;</a:t>
            </a:r>
          </a:p>
          <a:p>
            <a:pPr marL="517525" indent="-396875" algn="just">
              <a:buSzPct val="100000"/>
              <a:buFont typeface="+mj-lt"/>
              <a:buAutoNum type="romanLcPeriod"/>
            </a:pPr>
            <a:r>
              <a:rPr lang="en-US" sz="2100" dirty="0" smtClean="0"/>
              <a:t>any office appliances including computers or computer software;</a:t>
            </a:r>
          </a:p>
          <a:p>
            <a:pPr marL="517525" indent="-396875" algn="just">
              <a:buSzPct val="100000"/>
              <a:buFont typeface="+mj-lt"/>
              <a:buAutoNum type="romanLcPeriod"/>
            </a:pPr>
            <a:r>
              <a:rPr lang="en-US" sz="2100" dirty="0" smtClean="0"/>
              <a:t>any vehicle; or</a:t>
            </a:r>
          </a:p>
          <a:p>
            <a:pPr marL="517525" indent="-396875" algn="just">
              <a:buSzPct val="100000"/>
              <a:buFont typeface="+mj-lt"/>
              <a:buAutoNum type="romanLcPeriod"/>
            </a:pPr>
            <a:r>
              <a:rPr lang="en-US" sz="2100" dirty="0" smtClean="0"/>
              <a:t>any plant or machinery, the whole of the actual cost of which is allowed as deduction (whether by way of depreciation or otherwise) in computing the income chargeable under the head "Profits and gains of business or profession" of any previous year.</a:t>
            </a:r>
            <a:endParaRPr lang="en-US" sz="2100" dirty="0"/>
          </a:p>
        </p:txBody>
      </p:sp>
      <p:sp>
        <p:nvSpPr>
          <p:cNvPr id="6" name="Rectangle 5"/>
          <p:cNvSpPr/>
          <p:nvPr/>
        </p:nvSpPr>
        <p:spPr>
          <a:xfrm>
            <a:off x="7391400" y="0"/>
            <a:ext cx="1752600"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500" b="1" dirty="0" err="1" smtClean="0">
                <a:solidFill>
                  <a:schemeClr val="tx2"/>
                </a:solidFill>
                <a:latin typeface="+mj-lt"/>
              </a:rPr>
              <a:t>Contd</a:t>
            </a:r>
            <a:r>
              <a:rPr lang="en-US" sz="2500" b="1" dirty="0" smtClean="0">
                <a:solidFill>
                  <a:schemeClr val="tx2"/>
                </a:solidFill>
                <a:latin typeface="+mj-lt"/>
              </a:rPr>
              <a:t>….</a:t>
            </a:r>
            <a:endParaRPr lang="en-US" sz="2500" b="1" dirty="0">
              <a:solidFill>
                <a:schemeClr val="tx2"/>
              </a:solidFill>
              <a:latin typeface="+mj-lt"/>
            </a:endParaRPr>
          </a:p>
        </p:txBody>
      </p:sp>
    </p:spTree>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normAutofit fontScale="85000" lnSpcReduction="20000"/>
          </a:bodyPr>
          <a:lstStyle/>
          <a:p>
            <a:fld id="{B6F15528-21DE-4FAA-801E-634DDDAF4B2B}" type="slidenum">
              <a:rPr lang="en-US" smtClean="0"/>
              <a:pPr/>
              <a:t>142</a:t>
            </a:fld>
            <a:endParaRPr lang="en-US"/>
          </a:p>
        </p:txBody>
      </p:sp>
      <p:sp>
        <p:nvSpPr>
          <p:cNvPr id="4" name="Content Placeholder 3"/>
          <p:cNvSpPr>
            <a:spLocks noGrp="1"/>
          </p:cNvSpPr>
          <p:nvPr>
            <p:ph sz="quarter" idx="1"/>
          </p:nvPr>
        </p:nvSpPr>
        <p:spPr>
          <a:xfrm>
            <a:off x="304800" y="1752600"/>
            <a:ext cx="8686800" cy="4572000"/>
          </a:xfrm>
        </p:spPr>
        <p:txBody>
          <a:bodyPr>
            <a:noAutofit/>
          </a:bodyPr>
          <a:lstStyle/>
          <a:p>
            <a:pPr marL="350838" indent="-350838" algn="just">
              <a:spcBef>
                <a:spcPts val="0"/>
              </a:spcBef>
              <a:buSzPct val="75000"/>
              <a:buNone/>
            </a:pPr>
            <a:r>
              <a:rPr lang="en-US" sz="2100" b="1" u="sng" dirty="0" smtClean="0">
                <a:solidFill>
                  <a:schemeClr val="accent2"/>
                </a:solidFill>
              </a:rPr>
              <a:t>Sub- sec. (1A) inserted by Finance Act, 2014</a:t>
            </a:r>
            <a:r>
              <a:rPr lang="en-US" sz="2100" b="1" dirty="0" smtClean="0">
                <a:solidFill>
                  <a:schemeClr val="accent2"/>
                </a:solidFill>
              </a:rPr>
              <a:t>  		[</a:t>
            </a:r>
            <a:r>
              <a:rPr lang="en-US" sz="2100" b="1" dirty="0" err="1" smtClean="0">
                <a:solidFill>
                  <a:schemeClr val="accent2"/>
                </a:solidFill>
              </a:rPr>
              <a:t>w.e.f</a:t>
            </a:r>
            <a:r>
              <a:rPr lang="en-US" sz="2100" b="1" dirty="0" smtClean="0">
                <a:solidFill>
                  <a:schemeClr val="accent2"/>
                </a:solidFill>
              </a:rPr>
              <a:t>. 01-04-2015]</a:t>
            </a:r>
          </a:p>
          <a:p>
            <a:pPr marL="350838" indent="-350838" algn="just">
              <a:spcBef>
                <a:spcPts val="0"/>
              </a:spcBef>
              <a:buSzPct val="75000"/>
              <a:buFont typeface="Wingdings" pitchFamily="2" charset="2"/>
              <a:buChar char="q"/>
            </a:pPr>
            <a:r>
              <a:rPr lang="en-US" sz="2100" dirty="0" smtClean="0"/>
              <a:t>Where a company </a:t>
            </a:r>
          </a:p>
          <a:p>
            <a:pPr marL="350838" indent="-350838" algn="just">
              <a:spcBef>
                <a:spcPts val="0"/>
              </a:spcBef>
              <a:buSzPct val="75000"/>
              <a:buFont typeface="Wingdings" pitchFamily="2" charset="2"/>
              <a:buChar char="q"/>
            </a:pPr>
            <a:r>
              <a:rPr lang="en-US" sz="2100" dirty="0" smtClean="0"/>
              <a:t>engaged in the business of manufacturing or production of any article or thing,</a:t>
            </a:r>
          </a:p>
          <a:p>
            <a:pPr marL="350838" indent="-350838" algn="just">
              <a:spcBef>
                <a:spcPts val="0"/>
              </a:spcBef>
              <a:buSzPct val="75000"/>
              <a:buFont typeface="Wingdings" pitchFamily="2" charset="2"/>
              <a:buChar char="q"/>
            </a:pPr>
            <a:r>
              <a:rPr lang="en-US" sz="2100" dirty="0" smtClean="0"/>
              <a:t>acquires &amp; install new asset and </a:t>
            </a:r>
          </a:p>
          <a:p>
            <a:pPr marL="350838" indent="-350838" algn="just">
              <a:spcBef>
                <a:spcPts val="0"/>
              </a:spcBef>
              <a:buSzPct val="75000"/>
              <a:buFont typeface="Wingdings" pitchFamily="2" charset="2"/>
              <a:buChar char="q"/>
            </a:pPr>
            <a:r>
              <a:rPr lang="en-US" sz="2100" dirty="0" smtClean="0"/>
              <a:t>the amount of actual cost of such </a:t>
            </a:r>
            <a:r>
              <a:rPr lang="en-US" sz="2100" b="1" dirty="0" smtClean="0"/>
              <a:t>new assets acquired and installed during any P.Y. exceeds Rs. 25 </a:t>
            </a:r>
            <a:r>
              <a:rPr lang="en-US" sz="2100" b="1" dirty="0" err="1" smtClean="0"/>
              <a:t>Crore</a:t>
            </a:r>
            <a:r>
              <a:rPr lang="en-US" sz="2100" b="1" dirty="0" smtClean="0"/>
              <a:t> </a:t>
            </a:r>
          </a:p>
          <a:p>
            <a:pPr marL="350838" indent="-350838" algn="just">
              <a:spcBef>
                <a:spcPts val="0"/>
              </a:spcBef>
              <a:buSzPct val="75000"/>
              <a:buFont typeface="Wingdings" pitchFamily="2" charset="2"/>
              <a:buChar char="q"/>
            </a:pPr>
            <a:r>
              <a:rPr lang="en-US" sz="2100" b="1" dirty="0" smtClean="0"/>
              <a:t>then there shall be allowed a deduction of a sum equal to 15% of the actual cost of such new assets. </a:t>
            </a:r>
          </a:p>
          <a:p>
            <a:pPr marL="350838" indent="-350838" algn="just">
              <a:spcBef>
                <a:spcPts val="0"/>
              </a:spcBef>
              <a:buSzPct val="75000"/>
              <a:buFont typeface="Wingdings" pitchFamily="2" charset="2"/>
              <a:buChar char="q"/>
            </a:pPr>
            <a:r>
              <a:rPr lang="en-US" sz="2100" dirty="0" smtClean="0"/>
              <a:t>No deduction under sub sec.(1A) shall be allowed</a:t>
            </a:r>
          </a:p>
          <a:p>
            <a:pPr marL="854075" indent="-336550" algn="just">
              <a:spcBef>
                <a:spcPts val="0"/>
              </a:spcBef>
              <a:buSzPct val="90000"/>
              <a:buFontTx/>
              <a:buChar char="-"/>
            </a:pPr>
            <a:r>
              <a:rPr lang="en-US" sz="2100" dirty="0" smtClean="0"/>
              <a:t>For A.Y. 2015-16 to the assessee, which is eligible to claim deduction under sub sec.(1) for the said A.Y. </a:t>
            </a:r>
          </a:p>
          <a:p>
            <a:pPr marL="854075" indent="-336550" algn="just">
              <a:spcBef>
                <a:spcPts val="0"/>
              </a:spcBef>
              <a:buSzPct val="90000"/>
              <a:buFontTx/>
              <a:buChar char="-"/>
            </a:pPr>
            <a:r>
              <a:rPr lang="en-US" sz="2100" dirty="0" smtClean="0"/>
              <a:t>any A.Y. 2018-19 and onwards</a:t>
            </a:r>
          </a:p>
        </p:txBody>
      </p:sp>
      <p:sp>
        <p:nvSpPr>
          <p:cNvPr id="5" name="Title 1"/>
          <p:cNvSpPr>
            <a:spLocks noGrp="1"/>
          </p:cNvSpPr>
          <p:nvPr>
            <p:ph type="title"/>
          </p:nvPr>
        </p:nvSpPr>
        <p:spPr>
          <a:xfrm>
            <a:off x="152400" y="76200"/>
            <a:ext cx="7543800" cy="990600"/>
          </a:xfrm>
        </p:spPr>
        <p:txBody>
          <a:bodyPr>
            <a:noAutofit/>
          </a:bodyPr>
          <a:lstStyle/>
          <a:p>
            <a:r>
              <a:rPr lang="en-US" sz="3600" dirty="0" smtClean="0"/>
              <a:t>Section 32AC- Investment in new plant or machinery…..</a:t>
            </a:r>
            <a:endParaRPr lang="en-US" sz="3600" dirty="0"/>
          </a:p>
        </p:txBody>
      </p:sp>
      <p:sp>
        <p:nvSpPr>
          <p:cNvPr id="6" name="Rectangle 5"/>
          <p:cNvSpPr/>
          <p:nvPr/>
        </p:nvSpPr>
        <p:spPr>
          <a:xfrm>
            <a:off x="7391400" y="0"/>
            <a:ext cx="1752600"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500" b="1" dirty="0" err="1" smtClean="0">
                <a:solidFill>
                  <a:schemeClr val="tx2"/>
                </a:solidFill>
                <a:latin typeface="+mj-lt"/>
              </a:rPr>
              <a:t>Contd</a:t>
            </a:r>
            <a:r>
              <a:rPr lang="en-US" sz="2500" b="1" dirty="0" smtClean="0">
                <a:solidFill>
                  <a:schemeClr val="tx2"/>
                </a:solidFill>
                <a:latin typeface="+mj-lt"/>
              </a:rPr>
              <a:t>….</a:t>
            </a:r>
            <a:endParaRPr lang="en-US" sz="2500" b="1" dirty="0">
              <a:solidFill>
                <a:schemeClr val="tx2"/>
              </a:solidFill>
              <a:latin typeface="+mj-lt"/>
            </a:endParaRP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76200" y="76200"/>
            <a:ext cx="8991600" cy="990600"/>
          </a:xfrm>
        </p:spPr>
        <p:txBody>
          <a:bodyPr>
            <a:noAutofit/>
          </a:bodyPr>
          <a:lstStyle/>
          <a:p>
            <a:pPr algn="just"/>
            <a:r>
              <a:rPr lang="en-US" dirty="0" smtClean="0"/>
              <a:t>New Clause no. 27	          </a:t>
            </a:r>
            <a:r>
              <a:rPr lang="en-US" sz="2400" i="1" dirty="0" smtClean="0">
                <a:solidFill>
                  <a:srgbClr val="FF0000"/>
                </a:solidFill>
              </a:rPr>
              <a:t>[Old Clause No. 22</a:t>
            </a:r>
            <a:r>
              <a:rPr lang="en-US" sz="2800" i="1" dirty="0" smtClean="0">
                <a:solidFill>
                  <a:srgbClr val="FF0000"/>
                </a:solidFill>
              </a:rPr>
              <a:t>]</a:t>
            </a:r>
            <a:endParaRPr lang="en-US" sz="2800" i="1" dirty="0">
              <a:solidFill>
                <a:srgbClr val="FF0000"/>
              </a:solidFill>
            </a:endParaRPr>
          </a:p>
        </p:txBody>
      </p:sp>
      <p:sp>
        <p:nvSpPr>
          <p:cNvPr id="8" name="Content Placeholder 7"/>
          <p:cNvSpPr>
            <a:spLocks noGrp="1"/>
          </p:cNvSpPr>
          <p:nvPr>
            <p:ph sz="quarter" idx="1"/>
          </p:nvPr>
        </p:nvSpPr>
        <p:spPr>
          <a:xfrm>
            <a:off x="152400" y="1676400"/>
            <a:ext cx="8763000" cy="4953000"/>
          </a:xfrm>
          <a:ln w="38100"/>
        </p:spPr>
        <p:style>
          <a:lnRef idx="2">
            <a:schemeClr val="accent1"/>
          </a:lnRef>
          <a:fillRef idx="1">
            <a:schemeClr val="lt1"/>
          </a:fillRef>
          <a:effectRef idx="0">
            <a:schemeClr val="accent1"/>
          </a:effectRef>
          <a:fontRef idx="minor">
            <a:schemeClr val="dk1"/>
          </a:fontRef>
        </p:style>
        <p:txBody>
          <a:bodyPr>
            <a:noAutofit/>
          </a:bodyPr>
          <a:lstStyle/>
          <a:p>
            <a:pPr marL="319088" indent="-319088" algn="just">
              <a:spcBef>
                <a:spcPts val="1200"/>
              </a:spcBef>
              <a:buSzPct val="100000"/>
              <a:buNone/>
            </a:pPr>
            <a:r>
              <a:rPr lang="en-US" sz="2200" b="1" u="sng" dirty="0" smtClean="0">
                <a:ea typeface="Times New Roman"/>
                <a:cs typeface="Times New Roman"/>
              </a:rPr>
              <a:t>Old Provision</a:t>
            </a:r>
            <a:r>
              <a:rPr lang="en-US" sz="2200" b="1" dirty="0" smtClean="0">
                <a:ea typeface="Times New Roman"/>
                <a:cs typeface="Times New Roman"/>
              </a:rPr>
              <a:t>: </a:t>
            </a:r>
          </a:p>
          <a:p>
            <a:pPr marL="319088" indent="-319088" algn="just">
              <a:buSzPct val="100000"/>
              <a:buFont typeface="+mj-lt"/>
              <a:buAutoNum type="alphaUcPeriod"/>
            </a:pPr>
            <a:r>
              <a:rPr lang="en-US" sz="2200" dirty="0" smtClean="0">
                <a:solidFill>
                  <a:srgbClr val="000000"/>
                </a:solidFill>
              </a:rPr>
              <a:t>Amounts of </a:t>
            </a:r>
            <a:r>
              <a:rPr lang="en-US" sz="2200" b="1" strike="sngStrike" dirty="0" smtClean="0">
                <a:solidFill>
                  <a:srgbClr val="000000"/>
                </a:solidFill>
              </a:rPr>
              <a:t>Modified Value Added Tax</a:t>
            </a:r>
            <a:r>
              <a:rPr lang="en-US" sz="2200" dirty="0" smtClean="0">
                <a:solidFill>
                  <a:srgbClr val="000000"/>
                </a:solidFill>
              </a:rPr>
              <a:t> Credits availed of or </a:t>
            </a:r>
            <a:r>
              <a:rPr lang="en-US" sz="2200" dirty="0" err="1" smtClean="0">
                <a:solidFill>
                  <a:srgbClr val="000000"/>
                </a:solidFill>
              </a:rPr>
              <a:t>utilised</a:t>
            </a:r>
            <a:r>
              <a:rPr lang="en-US" sz="2200" dirty="0" smtClean="0">
                <a:solidFill>
                  <a:srgbClr val="000000"/>
                </a:solidFill>
              </a:rPr>
              <a:t> during the previous year and its treatment in the profit and loss account and treatment of outstanding Modified Value Added Tax credits in the accounts.</a:t>
            </a:r>
          </a:p>
          <a:p>
            <a:pPr marL="319088" indent="-319088" algn="just">
              <a:buSzPct val="100000"/>
              <a:buFont typeface="+mj-lt"/>
              <a:buAutoNum type="alphaUcPeriod"/>
            </a:pPr>
            <a:endParaRPr lang="en-US" sz="2200" dirty="0" smtClean="0">
              <a:solidFill>
                <a:srgbClr val="000000"/>
              </a:solidFill>
              <a:cs typeface="Times New Roman" pitchFamily="18" charset="0"/>
            </a:endParaRPr>
          </a:p>
          <a:p>
            <a:pPr marL="319088" indent="-319088" algn="just">
              <a:buSzPct val="100000"/>
              <a:buFont typeface="+mj-lt"/>
              <a:buAutoNum type="alphaUcPeriod"/>
            </a:pPr>
            <a:endParaRPr lang="en-US" sz="2200" dirty="0" smtClean="0">
              <a:solidFill>
                <a:srgbClr val="000000"/>
              </a:solidFill>
              <a:cs typeface="Times New Roman" pitchFamily="18" charset="0"/>
            </a:endParaRPr>
          </a:p>
          <a:p>
            <a:pPr marL="319088" indent="-319088" algn="just">
              <a:buSzPct val="100000"/>
              <a:buFont typeface="+mj-lt"/>
              <a:buAutoNum type="alphaUcPeriod"/>
            </a:pPr>
            <a:endParaRPr lang="en-US" sz="2200" dirty="0" smtClean="0">
              <a:solidFill>
                <a:srgbClr val="000000"/>
              </a:solidFill>
              <a:cs typeface="Times New Roman" pitchFamily="18" charset="0"/>
            </a:endParaRPr>
          </a:p>
          <a:p>
            <a:pPr marL="319088" indent="-319088" algn="just">
              <a:buSzPct val="100000"/>
              <a:buFont typeface="+mj-lt"/>
              <a:buAutoNum type="alphaUcPeriod"/>
            </a:pPr>
            <a:r>
              <a:rPr lang="en-US" sz="2200" dirty="0" smtClean="0">
                <a:cs typeface="Times New Roman" pitchFamily="18" charset="0"/>
              </a:rPr>
              <a:t>Particulars of income or expenditure of  prior period credited or debited to the profit and loss account.</a:t>
            </a:r>
            <a:endParaRPr lang="en-US" sz="2200" dirty="0" smtClean="0">
              <a:solidFill>
                <a:srgbClr val="C00000"/>
              </a:solidFill>
            </a:endParaRPr>
          </a:p>
          <a:p>
            <a:pPr marL="319088" indent="-319088" algn="just">
              <a:buNone/>
            </a:pPr>
            <a:endParaRPr lang="en-US" sz="2200" dirty="0" smtClean="0">
              <a:solidFill>
                <a:srgbClr val="000000"/>
              </a:solidFill>
            </a:endParaRPr>
          </a:p>
        </p:txBody>
      </p:sp>
      <p:sp>
        <p:nvSpPr>
          <p:cNvPr id="5" name="Slide Number Placeholder 4"/>
          <p:cNvSpPr>
            <a:spLocks noGrp="1"/>
          </p:cNvSpPr>
          <p:nvPr>
            <p:ph type="sldNum" sz="quarter" idx="12"/>
          </p:nvPr>
        </p:nvSpPr>
        <p:spPr/>
        <p:txBody>
          <a:bodyPr>
            <a:normAutofit fontScale="85000" lnSpcReduction="20000"/>
          </a:bodyPr>
          <a:lstStyle/>
          <a:p>
            <a:fld id="{B6F15528-21DE-4FAA-801E-634DDDAF4B2B}" type="slidenum">
              <a:rPr lang="en-US" smtClean="0"/>
              <a:pPr/>
              <a:t>143</a:t>
            </a:fld>
            <a:endParaRPr lang="en-US"/>
          </a:p>
        </p:txBody>
      </p:sp>
      <p:graphicFrame>
        <p:nvGraphicFramePr>
          <p:cNvPr id="6" name="Table 5"/>
          <p:cNvGraphicFramePr>
            <a:graphicFrameLocks noGrp="1"/>
          </p:cNvGraphicFramePr>
          <p:nvPr/>
        </p:nvGraphicFramePr>
        <p:xfrm>
          <a:off x="457200" y="3505200"/>
          <a:ext cx="3505200" cy="1010920"/>
        </p:xfrm>
        <a:graphic>
          <a:graphicData uri="http://schemas.openxmlformats.org/drawingml/2006/table">
            <a:tbl>
              <a:tblPr firstRow="1" bandRow="1">
                <a:tableStyleId>{5C22544A-7EE6-4342-B048-85BDC9FD1C3A}</a:tableStyleId>
              </a:tblPr>
              <a:tblGrid>
                <a:gridCol w="1143000"/>
                <a:gridCol w="2362200"/>
              </a:tblGrid>
              <a:tr h="370840">
                <a:tc>
                  <a:txBody>
                    <a:bodyPr/>
                    <a:lstStyle/>
                    <a:p>
                      <a:pPr algn="ctr"/>
                      <a:r>
                        <a:rPr lang="en-US" dirty="0" smtClean="0"/>
                        <a:t>Amount</a:t>
                      </a:r>
                      <a:endParaRPr lang="en-US" dirty="0"/>
                    </a:p>
                  </a:txBody>
                  <a:tcPr/>
                </a:tc>
                <a:tc>
                  <a:txBody>
                    <a:bodyPr/>
                    <a:lstStyle/>
                    <a:p>
                      <a:pPr algn="ctr"/>
                      <a:r>
                        <a:rPr lang="en-US" dirty="0" smtClean="0"/>
                        <a:t>Treatment in profit &amp; loss</a:t>
                      </a:r>
                      <a:r>
                        <a:rPr lang="en-US" baseline="0" dirty="0" smtClean="0"/>
                        <a:t> account.</a:t>
                      </a:r>
                      <a:endParaRPr lang="en-US" dirty="0"/>
                    </a:p>
                  </a:txBody>
                  <a:tcPr/>
                </a:tc>
              </a:tr>
              <a:tr h="370840">
                <a:tc>
                  <a:txBody>
                    <a:bodyPr/>
                    <a:lstStyle/>
                    <a:p>
                      <a:endParaRPr lang="en-US" dirty="0"/>
                    </a:p>
                  </a:txBody>
                  <a:tcPr/>
                </a:tc>
                <a:tc>
                  <a:txBody>
                    <a:bodyPr/>
                    <a:lstStyle/>
                    <a:p>
                      <a:endParaRPr lang="en-US" dirty="0"/>
                    </a:p>
                  </a:txBody>
                  <a:tcPr/>
                </a:tc>
              </a:tr>
            </a:tbl>
          </a:graphicData>
        </a:graphic>
      </p:graphicFrame>
      <p:graphicFrame>
        <p:nvGraphicFramePr>
          <p:cNvPr id="10" name="Table 9"/>
          <p:cNvGraphicFramePr>
            <a:graphicFrameLocks noGrp="1"/>
          </p:cNvGraphicFramePr>
          <p:nvPr/>
        </p:nvGraphicFramePr>
        <p:xfrm>
          <a:off x="4145280" y="3482340"/>
          <a:ext cx="4541520" cy="1318260"/>
        </p:xfrm>
        <a:graphic>
          <a:graphicData uri="http://schemas.openxmlformats.org/drawingml/2006/table">
            <a:tbl>
              <a:tblPr firstRow="1" bandRow="1">
                <a:tableStyleId>{5C22544A-7EE6-4342-B048-85BDC9FD1C3A}</a:tableStyleId>
              </a:tblPr>
              <a:tblGrid>
                <a:gridCol w="1143210"/>
                <a:gridCol w="3398310"/>
              </a:tblGrid>
              <a:tr h="304800">
                <a:tc>
                  <a:txBody>
                    <a:bodyPr/>
                    <a:lstStyle/>
                    <a:p>
                      <a:pPr algn="ctr"/>
                      <a:r>
                        <a:rPr lang="en-US" dirty="0" smtClean="0"/>
                        <a:t>Amount</a:t>
                      </a:r>
                      <a:endParaRPr lang="en-US" dirty="0"/>
                    </a:p>
                  </a:txBody>
                  <a:tcPr/>
                </a:tc>
                <a:tc>
                  <a:txBody>
                    <a:bodyPr/>
                    <a:lstStyle/>
                    <a:p>
                      <a:pPr algn="ctr"/>
                      <a:r>
                        <a:rPr lang="en-US" dirty="0" smtClean="0"/>
                        <a:t>Treatment of outstanding Modified value added tax credits</a:t>
                      </a:r>
                      <a:r>
                        <a:rPr lang="en-US" baseline="0" dirty="0" smtClean="0"/>
                        <a:t> in accounts:</a:t>
                      </a:r>
                      <a:endParaRPr lang="en-US" dirty="0"/>
                    </a:p>
                  </a:txBody>
                  <a:tcPr/>
                </a:tc>
              </a:tr>
              <a:tr h="403860">
                <a:tc>
                  <a:txBody>
                    <a:bodyPr/>
                    <a:lstStyle/>
                    <a:p>
                      <a:endParaRPr lang="en-US" dirty="0"/>
                    </a:p>
                  </a:txBody>
                  <a:tcPr/>
                </a:tc>
                <a:tc>
                  <a:txBody>
                    <a:bodyPr/>
                    <a:lstStyle/>
                    <a:p>
                      <a:endParaRPr lang="en-US" dirty="0"/>
                    </a:p>
                  </a:txBody>
                  <a:tcPr/>
                </a:tc>
              </a:tr>
            </a:tbl>
          </a:graphicData>
        </a:graphic>
      </p:graphicFrame>
      <p:graphicFrame>
        <p:nvGraphicFramePr>
          <p:cNvPr id="9" name="Table 8"/>
          <p:cNvGraphicFramePr>
            <a:graphicFrameLocks noGrp="1"/>
          </p:cNvGraphicFramePr>
          <p:nvPr/>
        </p:nvGraphicFramePr>
        <p:xfrm>
          <a:off x="914400" y="5715000"/>
          <a:ext cx="7467600" cy="741680"/>
        </p:xfrm>
        <a:graphic>
          <a:graphicData uri="http://schemas.openxmlformats.org/drawingml/2006/table">
            <a:tbl>
              <a:tblPr firstRow="1" bandRow="1">
                <a:tableStyleId>{5C22544A-7EE6-4342-B048-85BDC9FD1C3A}</a:tableStyleId>
              </a:tblPr>
              <a:tblGrid>
                <a:gridCol w="1866900"/>
                <a:gridCol w="1866900"/>
                <a:gridCol w="1866900"/>
                <a:gridCol w="1866900"/>
              </a:tblGrid>
              <a:tr h="370840">
                <a:tc>
                  <a:txBody>
                    <a:bodyPr/>
                    <a:lstStyle/>
                    <a:p>
                      <a:pPr algn="ctr"/>
                      <a:r>
                        <a:rPr lang="en-US" dirty="0" smtClean="0"/>
                        <a:t>Type</a:t>
                      </a:r>
                      <a:endParaRPr lang="en-US" dirty="0"/>
                    </a:p>
                  </a:txBody>
                  <a:tcPr/>
                </a:tc>
                <a:tc>
                  <a:txBody>
                    <a:bodyPr/>
                    <a:lstStyle/>
                    <a:p>
                      <a:pPr algn="ctr"/>
                      <a:r>
                        <a:rPr lang="en-US" dirty="0" smtClean="0"/>
                        <a:t>Particulars</a:t>
                      </a:r>
                      <a:endParaRPr lang="en-US" dirty="0"/>
                    </a:p>
                  </a:txBody>
                  <a:tcPr/>
                </a:tc>
                <a:tc>
                  <a:txBody>
                    <a:bodyPr/>
                    <a:lstStyle/>
                    <a:p>
                      <a:pPr algn="ctr"/>
                      <a:r>
                        <a:rPr lang="en-US" dirty="0" smtClean="0"/>
                        <a:t>Amount</a:t>
                      </a:r>
                      <a:endParaRPr lang="en-US" dirty="0"/>
                    </a:p>
                  </a:txBody>
                  <a:tcPr/>
                </a:tc>
                <a:tc>
                  <a:txBody>
                    <a:bodyPr/>
                    <a:lstStyle/>
                    <a:p>
                      <a:pPr algn="ctr"/>
                      <a:r>
                        <a:rPr lang="en-US" dirty="0" smtClean="0"/>
                        <a:t>Prior Period</a:t>
                      </a:r>
                      <a:endParaRPr lang="en-US" dirty="0"/>
                    </a:p>
                  </a:txBody>
                  <a:tcPr/>
                </a:tc>
              </a:tr>
              <a:tr h="370840">
                <a:tc>
                  <a:txBody>
                    <a:bodyPr/>
                    <a:lstStyle/>
                    <a:p>
                      <a:pPr algn="ctr"/>
                      <a:endParaRPr lang="en-US" dirty="0"/>
                    </a:p>
                  </a:txBody>
                  <a:tcPr/>
                </a:tc>
                <a:tc>
                  <a:txBody>
                    <a:bodyPr/>
                    <a:lstStyle/>
                    <a:p>
                      <a:pPr algn="ctr"/>
                      <a:endParaRPr lang="en-US" dirty="0"/>
                    </a:p>
                  </a:txBody>
                  <a:tcPr/>
                </a:tc>
                <a:tc>
                  <a:txBody>
                    <a:bodyPr/>
                    <a:lstStyle/>
                    <a:p>
                      <a:pPr algn="ctr"/>
                      <a:endParaRPr lang="en-US" dirty="0"/>
                    </a:p>
                  </a:txBody>
                  <a:tcPr/>
                </a:tc>
                <a:tc>
                  <a:txBody>
                    <a:bodyPr/>
                    <a:lstStyle/>
                    <a:p>
                      <a:pPr algn="ctr"/>
                      <a:endParaRPr lang="en-US" dirty="0"/>
                    </a:p>
                  </a:txBody>
                  <a:tcPr/>
                </a:tc>
              </a:tr>
            </a:tbl>
          </a:graphicData>
        </a:graphic>
      </p:graphicFrame>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sz="quarter" idx="1"/>
          </p:nvPr>
        </p:nvSpPr>
        <p:spPr>
          <a:xfrm>
            <a:off x="152400" y="1676400"/>
            <a:ext cx="8763000" cy="4495800"/>
          </a:xfrm>
          <a:ln w="38100"/>
        </p:spPr>
        <p:style>
          <a:lnRef idx="2">
            <a:schemeClr val="accent1"/>
          </a:lnRef>
          <a:fillRef idx="1">
            <a:schemeClr val="lt1"/>
          </a:fillRef>
          <a:effectRef idx="0">
            <a:schemeClr val="accent1"/>
          </a:effectRef>
          <a:fontRef idx="minor">
            <a:schemeClr val="dk1"/>
          </a:fontRef>
        </p:style>
        <p:txBody>
          <a:bodyPr>
            <a:noAutofit/>
          </a:bodyPr>
          <a:lstStyle/>
          <a:p>
            <a:pPr marL="95250" indent="0" algn="just">
              <a:spcBef>
                <a:spcPts val="1200"/>
              </a:spcBef>
              <a:buSzPct val="100000"/>
              <a:buNone/>
            </a:pPr>
            <a:endParaRPr lang="en-US" sz="100" b="1" u="sng" dirty="0" smtClean="0">
              <a:ea typeface="Times New Roman"/>
              <a:cs typeface="Times New Roman"/>
            </a:endParaRPr>
          </a:p>
          <a:p>
            <a:pPr marL="95250" indent="0" algn="just">
              <a:spcBef>
                <a:spcPts val="1200"/>
              </a:spcBef>
              <a:buSzPct val="100000"/>
              <a:buNone/>
            </a:pPr>
            <a:r>
              <a:rPr lang="en-US" sz="2300" b="1" u="sng" dirty="0" smtClean="0">
                <a:ea typeface="Times New Roman"/>
                <a:cs typeface="Times New Roman"/>
              </a:rPr>
              <a:t>New Provision</a:t>
            </a:r>
            <a:r>
              <a:rPr lang="en-US" sz="2300" b="1" dirty="0" smtClean="0">
                <a:ea typeface="Times New Roman"/>
                <a:cs typeface="Times New Roman"/>
              </a:rPr>
              <a:t>: </a:t>
            </a:r>
          </a:p>
          <a:p>
            <a:pPr marL="552450" indent="-457200" algn="just" fontAlgn="t">
              <a:buSzPct val="100000"/>
              <a:buFont typeface="+mj-lt"/>
              <a:buAutoNum type="alphaLcParenR"/>
            </a:pPr>
            <a:r>
              <a:rPr lang="en-US" sz="2300" dirty="0" smtClean="0">
                <a:solidFill>
                  <a:srgbClr val="000000"/>
                </a:solidFill>
              </a:rPr>
              <a:t>Amount of </a:t>
            </a:r>
            <a:r>
              <a:rPr lang="en-US" sz="2300" b="1" u="sng" dirty="0" smtClean="0">
                <a:solidFill>
                  <a:srgbClr val="000000"/>
                </a:solidFill>
              </a:rPr>
              <a:t>Central Value Added Tax</a:t>
            </a:r>
            <a:r>
              <a:rPr lang="en-US" sz="2300" dirty="0" smtClean="0">
                <a:solidFill>
                  <a:srgbClr val="000000"/>
                </a:solidFill>
              </a:rPr>
              <a:t> credits availed of or </a:t>
            </a:r>
            <a:r>
              <a:rPr lang="en-US" sz="2300" dirty="0" err="1" smtClean="0">
                <a:solidFill>
                  <a:srgbClr val="000000"/>
                </a:solidFill>
              </a:rPr>
              <a:t>utilised</a:t>
            </a:r>
            <a:r>
              <a:rPr lang="en-US" sz="2300" dirty="0" smtClean="0">
                <a:solidFill>
                  <a:srgbClr val="000000"/>
                </a:solidFill>
              </a:rPr>
              <a:t> during the previous year and its treatment in the profit and loss account and treatment of outstanding Central Value Added Tax credits in the accounts.</a:t>
            </a:r>
            <a:r>
              <a:rPr lang="en-US" sz="2400" dirty="0" smtClean="0">
                <a:cs typeface="Times New Roman" pitchFamily="18" charset="0"/>
              </a:rPr>
              <a:t> </a:t>
            </a:r>
          </a:p>
          <a:p>
            <a:pPr marL="552450" indent="-457200" algn="just" fontAlgn="t">
              <a:buSzPct val="100000"/>
              <a:buFont typeface="+mj-lt"/>
              <a:buAutoNum type="alphaLcParenR"/>
            </a:pPr>
            <a:endParaRPr lang="en-US" sz="1400" dirty="0" smtClean="0">
              <a:cs typeface="Times New Roman" pitchFamily="18" charset="0"/>
            </a:endParaRPr>
          </a:p>
        </p:txBody>
      </p:sp>
      <p:sp>
        <p:nvSpPr>
          <p:cNvPr id="9" name="TextBox 8"/>
          <p:cNvSpPr txBox="1"/>
          <p:nvPr/>
        </p:nvSpPr>
        <p:spPr>
          <a:xfrm>
            <a:off x="0" y="6335524"/>
            <a:ext cx="9144000" cy="446276"/>
          </a:xfrm>
          <a:prstGeom prst="rect">
            <a:avLst/>
          </a:prstGeom>
          <a:noFill/>
        </p:spPr>
        <p:txBody>
          <a:bodyPr wrap="square" rtlCol="0">
            <a:spAutoFit/>
          </a:bodyPr>
          <a:lstStyle/>
          <a:p>
            <a:pPr marL="725488" indent="-725488" algn="just"/>
            <a:r>
              <a:rPr lang="en-US" sz="2200" b="1" dirty="0" smtClean="0"/>
              <a:t>Brief: </a:t>
            </a:r>
            <a:r>
              <a:rPr lang="en-US" sz="2200" dirty="0" smtClean="0">
                <a:solidFill>
                  <a:srgbClr val="000000"/>
                </a:solidFill>
              </a:rPr>
              <a:t>Central Value Added Tax is substituted with Modified Value Added Tax</a:t>
            </a:r>
          </a:p>
        </p:txBody>
      </p:sp>
      <p:sp>
        <p:nvSpPr>
          <p:cNvPr id="5" name="Slide Number Placeholder 4"/>
          <p:cNvSpPr>
            <a:spLocks noGrp="1"/>
          </p:cNvSpPr>
          <p:nvPr>
            <p:ph type="sldNum" sz="quarter" idx="12"/>
          </p:nvPr>
        </p:nvSpPr>
        <p:spPr/>
        <p:txBody>
          <a:bodyPr>
            <a:normAutofit fontScale="85000" lnSpcReduction="20000"/>
          </a:bodyPr>
          <a:lstStyle/>
          <a:p>
            <a:fld id="{B6F15528-21DE-4FAA-801E-634DDDAF4B2B}" type="slidenum">
              <a:rPr lang="en-US" smtClean="0"/>
              <a:pPr/>
              <a:t>144</a:t>
            </a:fld>
            <a:endParaRPr lang="en-US"/>
          </a:p>
        </p:txBody>
      </p:sp>
      <p:sp>
        <p:nvSpPr>
          <p:cNvPr id="10" name="Title 6"/>
          <p:cNvSpPr>
            <a:spLocks noGrp="1"/>
          </p:cNvSpPr>
          <p:nvPr>
            <p:ph type="title"/>
          </p:nvPr>
        </p:nvSpPr>
        <p:spPr>
          <a:xfrm>
            <a:off x="76200" y="152400"/>
            <a:ext cx="7010400" cy="990600"/>
          </a:xfrm>
        </p:spPr>
        <p:txBody>
          <a:bodyPr>
            <a:noAutofit/>
          </a:bodyPr>
          <a:lstStyle/>
          <a:p>
            <a:pPr algn="just"/>
            <a:r>
              <a:rPr lang="en-US" dirty="0" smtClean="0"/>
              <a:t>New Clause no. 27	          	</a:t>
            </a:r>
            <a:r>
              <a:rPr lang="en-US" sz="2200" dirty="0" smtClean="0"/>
              <a:t>				</a:t>
            </a:r>
            <a:r>
              <a:rPr lang="en-US" sz="2200" i="1" dirty="0" smtClean="0">
                <a:solidFill>
                  <a:srgbClr val="FF0000"/>
                </a:solidFill>
              </a:rPr>
              <a:t>[Old Clause No. 22]</a:t>
            </a:r>
            <a:endParaRPr lang="en-US" sz="2200" i="1" dirty="0">
              <a:solidFill>
                <a:srgbClr val="FF0000"/>
              </a:solidFill>
            </a:endParaRPr>
          </a:p>
        </p:txBody>
      </p:sp>
      <p:sp>
        <p:nvSpPr>
          <p:cNvPr id="11" name="Rectangle 10"/>
          <p:cNvSpPr/>
          <p:nvPr/>
        </p:nvSpPr>
        <p:spPr>
          <a:xfrm>
            <a:off x="7391400" y="0"/>
            <a:ext cx="1752600"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500" b="1" dirty="0" err="1" smtClean="0">
                <a:solidFill>
                  <a:schemeClr val="tx2"/>
                </a:solidFill>
                <a:latin typeface="+mj-lt"/>
              </a:rPr>
              <a:t>Contd</a:t>
            </a:r>
            <a:r>
              <a:rPr lang="en-US" sz="2500" b="1" dirty="0" smtClean="0">
                <a:solidFill>
                  <a:schemeClr val="tx2"/>
                </a:solidFill>
                <a:latin typeface="+mj-lt"/>
              </a:rPr>
              <a:t>….</a:t>
            </a:r>
            <a:endParaRPr lang="en-US" sz="2500" b="1" dirty="0">
              <a:solidFill>
                <a:schemeClr val="tx2"/>
              </a:solidFill>
              <a:latin typeface="+mj-lt"/>
            </a:endParaRPr>
          </a:p>
        </p:txBody>
      </p:sp>
      <p:pic>
        <p:nvPicPr>
          <p:cNvPr id="83970" name="Picture 2" descr="C:\Users\apoorva\Desktop\clause 27.JPG"/>
          <p:cNvPicPr>
            <a:picLocks noChangeAspect="1" noChangeArrowheads="1"/>
          </p:cNvPicPr>
          <p:nvPr/>
        </p:nvPicPr>
        <p:blipFill>
          <a:blip r:embed="rId2" cstate="print"/>
          <a:srcRect/>
          <a:stretch>
            <a:fillRect/>
          </a:stretch>
        </p:blipFill>
        <p:spPr bwMode="auto">
          <a:xfrm>
            <a:off x="990600" y="3733800"/>
            <a:ext cx="6934200" cy="2286000"/>
          </a:xfrm>
          <a:prstGeom prst="rect">
            <a:avLst/>
          </a:prstGeom>
          <a:noFill/>
        </p:spPr>
      </p:pic>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sz="quarter" idx="1"/>
          </p:nvPr>
        </p:nvSpPr>
        <p:spPr>
          <a:xfrm>
            <a:off x="381000" y="2209800"/>
            <a:ext cx="8458200" cy="3657600"/>
          </a:xfrm>
          <a:ln w="38100"/>
        </p:spPr>
        <p:style>
          <a:lnRef idx="2">
            <a:schemeClr val="accent1"/>
          </a:lnRef>
          <a:fillRef idx="1">
            <a:schemeClr val="lt1"/>
          </a:fillRef>
          <a:effectRef idx="0">
            <a:schemeClr val="accent1"/>
          </a:effectRef>
          <a:fontRef idx="minor">
            <a:schemeClr val="dk1"/>
          </a:fontRef>
        </p:style>
        <p:txBody>
          <a:bodyPr>
            <a:noAutofit/>
          </a:bodyPr>
          <a:lstStyle/>
          <a:p>
            <a:pPr marL="95250" indent="0" algn="just">
              <a:spcBef>
                <a:spcPts val="1200"/>
              </a:spcBef>
              <a:buSzPct val="100000"/>
              <a:buNone/>
            </a:pPr>
            <a:endParaRPr lang="en-US" sz="100" b="1" u="sng" dirty="0" smtClean="0">
              <a:ea typeface="Times New Roman"/>
              <a:cs typeface="Times New Roman"/>
            </a:endParaRPr>
          </a:p>
          <a:p>
            <a:pPr marL="95250" indent="0" algn="just">
              <a:spcBef>
                <a:spcPts val="1200"/>
              </a:spcBef>
              <a:buSzPct val="100000"/>
              <a:buNone/>
            </a:pPr>
            <a:r>
              <a:rPr lang="en-US" sz="2300" b="1" u="sng" dirty="0" smtClean="0">
                <a:ea typeface="Times New Roman"/>
                <a:cs typeface="Times New Roman"/>
              </a:rPr>
              <a:t>New Provision</a:t>
            </a:r>
            <a:r>
              <a:rPr lang="en-US" sz="2300" b="1" dirty="0" smtClean="0">
                <a:ea typeface="Times New Roman"/>
                <a:cs typeface="Times New Roman"/>
              </a:rPr>
              <a:t>: </a:t>
            </a:r>
          </a:p>
          <a:p>
            <a:pPr marL="552450" indent="-457200" algn="just" fontAlgn="t">
              <a:buSzPct val="100000"/>
              <a:buFont typeface="+mj-lt"/>
              <a:buAutoNum type="alphaLcParenR" startAt="2"/>
            </a:pPr>
            <a:r>
              <a:rPr lang="en-US" sz="2400" dirty="0" smtClean="0">
                <a:cs typeface="Times New Roman" pitchFamily="18" charset="0"/>
              </a:rPr>
              <a:t>Particulars of income or expenditure of prior period credited or debited to the profit and loss account.</a:t>
            </a:r>
            <a:endParaRPr lang="en-US" sz="2300" dirty="0">
              <a:solidFill>
                <a:srgbClr val="000000"/>
              </a:solidFill>
            </a:endParaRPr>
          </a:p>
        </p:txBody>
      </p:sp>
      <p:sp>
        <p:nvSpPr>
          <p:cNvPr id="5" name="Slide Number Placeholder 4"/>
          <p:cNvSpPr>
            <a:spLocks noGrp="1"/>
          </p:cNvSpPr>
          <p:nvPr>
            <p:ph type="sldNum" sz="quarter" idx="12"/>
          </p:nvPr>
        </p:nvSpPr>
        <p:spPr/>
        <p:txBody>
          <a:bodyPr>
            <a:normAutofit fontScale="85000" lnSpcReduction="20000"/>
          </a:bodyPr>
          <a:lstStyle/>
          <a:p>
            <a:fld id="{B6F15528-21DE-4FAA-801E-634DDDAF4B2B}" type="slidenum">
              <a:rPr lang="en-US" smtClean="0"/>
              <a:pPr/>
              <a:t>145</a:t>
            </a:fld>
            <a:endParaRPr lang="en-US"/>
          </a:p>
        </p:txBody>
      </p:sp>
      <p:sp>
        <p:nvSpPr>
          <p:cNvPr id="10" name="Title 6"/>
          <p:cNvSpPr>
            <a:spLocks noGrp="1"/>
          </p:cNvSpPr>
          <p:nvPr>
            <p:ph type="title"/>
          </p:nvPr>
        </p:nvSpPr>
        <p:spPr>
          <a:xfrm>
            <a:off x="76200" y="152400"/>
            <a:ext cx="7010400" cy="990600"/>
          </a:xfrm>
        </p:spPr>
        <p:txBody>
          <a:bodyPr>
            <a:noAutofit/>
          </a:bodyPr>
          <a:lstStyle/>
          <a:p>
            <a:pPr algn="just"/>
            <a:r>
              <a:rPr lang="en-US" dirty="0" smtClean="0"/>
              <a:t>New Clause no. 27	          	</a:t>
            </a:r>
            <a:r>
              <a:rPr lang="en-US" sz="2200" dirty="0" smtClean="0"/>
              <a:t>				</a:t>
            </a:r>
            <a:r>
              <a:rPr lang="en-US" sz="2200" i="1" dirty="0" smtClean="0">
                <a:solidFill>
                  <a:srgbClr val="FF0000"/>
                </a:solidFill>
              </a:rPr>
              <a:t>[Old Clause No. 22]</a:t>
            </a:r>
            <a:endParaRPr lang="en-US" sz="2200" i="1" dirty="0">
              <a:solidFill>
                <a:srgbClr val="FF0000"/>
              </a:solidFill>
            </a:endParaRPr>
          </a:p>
        </p:txBody>
      </p:sp>
      <p:sp>
        <p:nvSpPr>
          <p:cNvPr id="11" name="Rectangle 10"/>
          <p:cNvSpPr/>
          <p:nvPr/>
        </p:nvSpPr>
        <p:spPr>
          <a:xfrm>
            <a:off x="7391400" y="0"/>
            <a:ext cx="1752600"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500" b="1" dirty="0" err="1" smtClean="0">
                <a:solidFill>
                  <a:schemeClr val="tx2"/>
                </a:solidFill>
                <a:latin typeface="+mj-lt"/>
              </a:rPr>
              <a:t>Contd</a:t>
            </a:r>
            <a:r>
              <a:rPr lang="en-US" sz="2500" b="1" dirty="0" smtClean="0">
                <a:solidFill>
                  <a:schemeClr val="tx2"/>
                </a:solidFill>
                <a:latin typeface="+mj-lt"/>
              </a:rPr>
              <a:t>….</a:t>
            </a:r>
            <a:endParaRPr lang="en-US" sz="2500" b="1" dirty="0">
              <a:solidFill>
                <a:schemeClr val="tx2"/>
              </a:solidFill>
              <a:latin typeface="+mj-lt"/>
            </a:endParaRPr>
          </a:p>
        </p:txBody>
      </p:sp>
      <p:pic>
        <p:nvPicPr>
          <p:cNvPr id="84994" name="Picture 2"/>
          <p:cNvPicPr>
            <a:picLocks noChangeAspect="1" noChangeArrowheads="1"/>
          </p:cNvPicPr>
          <p:nvPr/>
        </p:nvPicPr>
        <p:blipFill>
          <a:blip r:embed="rId2" cstate="print"/>
          <a:srcRect l="2562" t="50000" r="22767" b="25000"/>
          <a:stretch>
            <a:fillRect/>
          </a:stretch>
        </p:blipFill>
        <p:spPr bwMode="auto">
          <a:xfrm>
            <a:off x="685800" y="3581400"/>
            <a:ext cx="7772400" cy="1905000"/>
          </a:xfrm>
          <a:prstGeom prst="rect">
            <a:avLst/>
          </a:prstGeom>
          <a:noFill/>
          <a:ln w="9525">
            <a:noFill/>
            <a:miter lim="800000"/>
            <a:headEnd/>
            <a:tailEnd/>
          </a:ln>
        </p:spPr>
      </p:pic>
      <p:sp>
        <p:nvSpPr>
          <p:cNvPr id="12" name="Rectangle 11"/>
          <p:cNvSpPr/>
          <p:nvPr/>
        </p:nvSpPr>
        <p:spPr>
          <a:xfrm>
            <a:off x="2819400" y="5105400"/>
            <a:ext cx="5334000"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685800" y="5029200"/>
            <a:ext cx="762000"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85000" lnSpcReduction="20000"/>
          </a:bodyPr>
          <a:lstStyle/>
          <a:p>
            <a:pPr>
              <a:defRPr/>
            </a:pPr>
            <a:fld id="{302A7BA9-526A-44E0-97BB-3F29B1A984F8}" type="slidenum">
              <a:rPr lang="en-US"/>
              <a:pPr>
                <a:defRPr/>
              </a:pPr>
              <a:t>146</a:t>
            </a:fld>
            <a:endParaRPr lang="en-US"/>
          </a:p>
        </p:txBody>
      </p:sp>
      <p:sp>
        <p:nvSpPr>
          <p:cNvPr id="121859" name="Rectangle 3"/>
          <p:cNvSpPr>
            <a:spLocks noGrp="1" noChangeArrowheads="1"/>
          </p:cNvSpPr>
          <p:nvPr>
            <p:ph sz="quarter" idx="1"/>
          </p:nvPr>
        </p:nvSpPr>
        <p:spPr>
          <a:xfrm>
            <a:off x="76200" y="1524000"/>
            <a:ext cx="8915400" cy="5334000"/>
          </a:xfrm>
        </p:spPr>
        <p:txBody>
          <a:bodyPr>
            <a:noAutofit/>
          </a:bodyPr>
          <a:lstStyle/>
          <a:p>
            <a:pPr algn="just" eaLnBrk="1" hangingPunct="1">
              <a:spcBef>
                <a:spcPts val="1800"/>
              </a:spcBef>
              <a:buSzPct val="80000"/>
              <a:buFont typeface="Wingdings" pitchFamily="2" charset="2"/>
              <a:buChar char="q"/>
            </a:pPr>
            <a:r>
              <a:rPr lang="en-US" sz="2100" dirty="0" smtClean="0"/>
              <a:t>Clause (b) is applicable on the assessee following Mercantile System of Accounting.</a:t>
            </a:r>
          </a:p>
          <a:p>
            <a:pPr algn="just" eaLnBrk="1" hangingPunct="1">
              <a:spcBef>
                <a:spcPts val="1800"/>
              </a:spcBef>
              <a:buSzPct val="80000"/>
              <a:buFont typeface="Wingdings" pitchFamily="2" charset="2"/>
              <a:buChar char="q"/>
            </a:pPr>
            <a:r>
              <a:rPr lang="en-US" sz="2100" dirty="0" smtClean="0"/>
              <a:t>U/s 145 - Material Charges (expense) or credit (income) which arise in the current year as a result of error or omission in the account of earlier years will be considered as prior period items. </a:t>
            </a:r>
            <a:r>
              <a:rPr lang="en-US" sz="2000" b="1" dirty="0" smtClean="0">
                <a:solidFill>
                  <a:srgbClr val="C00000"/>
                </a:solidFill>
              </a:rPr>
              <a:t>AS-5 issued by ICAI need to be considered for the purposes of this clause.</a:t>
            </a:r>
            <a:endParaRPr lang="en-US" sz="2100" b="1" dirty="0" smtClean="0">
              <a:solidFill>
                <a:srgbClr val="C00000"/>
              </a:solidFill>
            </a:endParaRPr>
          </a:p>
          <a:p>
            <a:pPr marL="357188" indent="-357188" algn="just">
              <a:spcBef>
                <a:spcPts val="1800"/>
              </a:spcBef>
              <a:buSzPct val="80000"/>
              <a:buFont typeface="Wingdings" pitchFamily="2" charset="2"/>
              <a:buChar char="q"/>
            </a:pPr>
            <a:r>
              <a:rPr lang="en-US" sz="2100" dirty="0" smtClean="0"/>
              <a:t>Assessee sustained loss due to theft in one year, but became finally irrecoverable in subsequent year. Held it was allowable in the year in which loss became irrecoverable. </a:t>
            </a:r>
            <a:r>
              <a:rPr lang="en-US" sz="2000" b="1" u="sng" dirty="0" smtClean="0">
                <a:solidFill>
                  <a:srgbClr val="C00000"/>
                </a:solidFill>
              </a:rPr>
              <a:t>CIT </a:t>
            </a:r>
            <a:r>
              <a:rPr lang="en-US" sz="2000" b="1" u="sng" dirty="0" err="1" smtClean="0">
                <a:solidFill>
                  <a:srgbClr val="C00000"/>
                </a:solidFill>
              </a:rPr>
              <a:t>vs</a:t>
            </a:r>
            <a:r>
              <a:rPr lang="en-US" sz="2000" b="1" u="sng" dirty="0" smtClean="0">
                <a:solidFill>
                  <a:srgbClr val="C00000"/>
                </a:solidFill>
              </a:rPr>
              <a:t> </a:t>
            </a:r>
            <a:r>
              <a:rPr lang="en-US" sz="2000" b="1" u="sng" dirty="0" err="1" smtClean="0">
                <a:solidFill>
                  <a:srgbClr val="C00000"/>
                </a:solidFill>
              </a:rPr>
              <a:t>Durga</a:t>
            </a:r>
            <a:r>
              <a:rPr lang="en-US" sz="2000" b="1" u="sng" dirty="0" smtClean="0">
                <a:solidFill>
                  <a:srgbClr val="C00000"/>
                </a:solidFill>
              </a:rPr>
              <a:t> Jewelers 172 ITR 134 (M.P)</a:t>
            </a:r>
            <a:endParaRPr lang="en-US" sz="2100" dirty="0" smtClean="0"/>
          </a:p>
          <a:p>
            <a:pPr marL="357188" lvl="0" indent="-357188" algn="just">
              <a:spcBef>
                <a:spcPts val="1800"/>
              </a:spcBef>
              <a:buSzPct val="80000"/>
              <a:buFont typeface="Wingdings" pitchFamily="2" charset="2"/>
              <a:buChar char="q"/>
            </a:pPr>
            <a:r>
              <a:rPr lang="en-US" sz="2100" dirty="0" smtClean="0"/>
              <a:t>Expenditure of the earlier years means expenditure which arose or which accrued in any earlier year and excludes any expenditure of an earlier year for which the liability to pay has crystallized during the year. </a:t>
            </a:r>
            <a:r>
              <a:rPr lang="en-US" sz="2000" b="1" u="sng" dirty="0" smtClean="0">
                <a:solidFill>
                  <a:srgbClr val="C00000"/>
                </a:solidFill>
              </a:rPr>
              <a:t>3i </a:t>
            </a:r>
            <a:r>
              <a:rPr lang="en-US" sz="2000" b="1" u="sng" dirty="0" err="1" smtClean="0">
                <a:solidFill>
                  <a:srgbClr val="C00000"/>
                </a:solidFill>
              </a:rPr>
              <a:t>Infotech</a:t>
            </a:r>
            <a:r>
              <a:rPr lang="en-US" sz="2000" b="1" u="sng" dirty="0" smtClean="0">
                <a:solidFill>
                  <a:srgbClr val="C00000"/>
                </a:solidFill>
              </a:rPr>
              <a:t> Limited, Vs. The Assistant CIT [Bombay High Court] , WRIT PETITION No. 892 of 2010 </a:t>
            </a:r>
            <a:endParaRPr lang="en-US" sz="2100" b="1" u="sng" dirty="0" smtClean="0">
              <a:solidFill>
                <a:srgbClr val="C00000"/>
              </a:solidFill>
            </a:endParaRPr>
          </a:p>
        </p:txBody>
      </p:sp>
      <p:sp>
        <p:nvSpPr>
          <p:cNvPr id="7" name="Rectangle 6"/>
          <p:cNvSpPr/>
          <p:nvPr/>
        </p:nvSpPr>
        <p:spPr>
          <a:xfrm>
            <a:off x="7391400" y="0"/>
            <a:ext cx="1752600"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500" b="1" dirty="0" err="1" smtClean="0">
                <a:solidFill>
                  <a:schemeClr val="tx2"/>
                </a:solidFill>
                <a:latin typeface="+mj-lt"/>
              </a:rPr>
              <a:t>Contd</a:t>
            </a:r>
            <a:r>
              <a:rPr lang="en-US" sz="2500" b="1" dirty="0" smtClean="0">
                <a:solidFill>
                  <a:schemeClr val="tx2"/>
                </a:solidFill>
                <a:latin typeface="+mj-lt"/>
              </a:rPr>
              <a:t>….</a:t>
            </a:r>
            <a:endParaRPr lang="en-US" sz="2500" b="1" dirty="0">
              <a:solidFill>
                <a:schemeClr val="tx2"/>
              </a:solidFill>
              <a:latin typeface="+mj-lt"/>
            </a:endParaRPr>
          </a:p>
        </p:txBody>
      </p:sp>
      <p:sp>
        <p:nvSpPr>
          <p:cNvPr id="10" name="Rectangle 2"/>
          <p:cNvSpPr>
            <a:spLocks noGrp="1" noChangeArrowheads="1"/>
          </p:cNvSpPr>
          <p:nvPr>
            <p:ph type="title"/>
          </p:nvPr>
        </p:nvSpPr>
        <p:spPr>
          <a:xfrm>
            <a:off x="76200" y="152400"/>
            <a:ext cx="7086600" cy="990600"/>
          </a:xfrm>
        </p:spPr>
        <p:txBody>
          <a:bodyPr>
            <a:noAutofit/>
          </a:bodyPr>
          <a:lstStyle/>
          <a:p>
            <a:pPr>
              <a:defRPr/>
            </a:pPr>
            <a:r>
              <a:rPr lang="en-US" sz="4000" dirty="0" smtClean="0"/>
              <a:t>Issues on New Clause no. 27   </a:t>
            </a:r>
            <a:r>
              <a:rPr lang="en-US" sz="4000" i="1" dirty="0" smtClean="0">
                <a:solidFill>
                  <a:srgbClr val="FF0000"/>
                </a:solidFill>
              </a:rPr>
              <a:t> </a:t>
            </a:r>
            <a:r>
              <a:rPr lang="en-US" sz="2200" i="1" dirty="0" smtClean="0">
                <a:solidFill>
                  <a:srgbClr val="FF0000"/>
                </a:solidFill>
              </a:rPr>
              <a:t>					[Old Clause no. 22]</a:t>
            </a:r>
            <a:endParaRPr lang="en-US" sz="2200" i="1" dirty="0">
              <a:solidFill>
                <a:srgbClr val="FF0000"/>
              </a:solidFill>
            </a:endParaRPr>
          </a:p>
        </p:txBody>
      </p:sp>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76200" y="76200"/>
            <a:ext cx="8991600" cy="990600"/>
          </a:xfrm>
        </p:spPr>
        <p:txBody>
          <a:bodyPr>
            <a:noAutofit/>
          </a:bodyPr>
          <a:lstStyle/>
          <a:p>
            <a:pPr algn="just"/>
            <a:r>
              <a:rPr lang="en-US" dirty="0" smtClean="0"/>
              <a:t>New Clause no. 33		     </a:t>
            </a:r>
            <a:r>
              <a:rPr lang="en-US" sz="2400" i="1" dirty="0" smtClean="0">
                <a:solidFill>
                  <a:srgbClr val="FF0000"/>
                </a:solidFill>
              </a:rPr>
              <a:t>[Old Clause No. 26</a:t>
            </a:r>
            <a:r>
              <a:rPr lang="en-US" sz="2800" i="1" dirty="0" smtClean="0">
                <a:solidFill>
                  <a:srgbClr val="FF0000"/>
                </a:solidFill>
              </a:rPr>
              <a:t>]</a:t>
            </a:r>
            <a:endParaRPr lang="en-US" sz="2800" i="1" dirty="0">
              <a:solidFill>
                <a:srgbClr val="FF0000"/>
              </a:solidFill>
            </a:endParaRPr>
          </a:p>
        </p:txBody>
      </p:sp>
      <p:sp>
        <p:nvSpPr>
          <p:cNvPr id="8" name="Content Placeholder 7"/>
          <p:cNvSpPr>
            <a:spLocks noGrp="1"/>
          </p:cNvSpPr>
          <p:nvPr>
            <p:ph sz="quarter" idx="1"/>
          </p:nvPr>
        </p:nvSpPr>
        <p:spPr>
          <a:xfrm>
            <a:off x="152400" y="1676400"/>
            <a:ext cx="8839200" cy="3657600"/>
          </a:xfrm>
          <a:ln w="38100"/>
        </p:spPr>
        <p:style>
          <a:lnRef idx="2">
            <a:schemeClr val="accent1"/>
          </a:lnRef>
          <a:fillRef idx="1">
            <a:schemeClr val="lt1"/>
          </a:fillRef>
          <a:effectRef idx="0">
            <a:schemeClr val="accent1"/>
          </a:effectRef>
          <a:fontRef idx="minor">
            <a:schemeClr val="dk1"/>
          </a:fontRef>
        </p:style>
        <p:txBody>
          <a:bodyPr>
            <a:noAutofit/>
          </a:bodyPr>
          <a:lstStyle/>
          <a:p>
            <a:pPr marL="95250" indent="0" algn="just">
              <a:spcBef>
                <a:spcPts val="0"/>
              </a:spcBef>
              <a:buSzPct val="100000"/>
              <a:buNone/>
            </a:pPr>
            <a:r>
              <a:rPr lang="en-US" sz="2200" b="1" u="sng" dirty="0" smtClean="0">
                <a:ea typeface="Times New Roman"/>
                <a:cs typeface="Times New Roman"/>
              </a:rPr>
              <a:t>Old Provision</a:t>
            </a:r>
            <a:r>
              <a:rPr lang="en-US" sz="2200" b="1" dirty="0" smtClean="0">
                <a:ea typeface="Times New Roman"/>
                <a:cs typeface="Times New Roman"/>
              </a:rPr>
              <a:t>: </a:t>
            </a:r>
          </a:p>
          <a:p>
            <a:pPr marL="95250" indent="0" algn="just">
              <a:spcBef>
                <a:spcPts val="0"/>
              </a:spcBef>
              <a:buNone/>
            </a:pPr>
            <a:r>
              <a:rPr lang="en-US" sz="2200" dirty="0" smtClean="0">
                <a:solidFill>
                  <a:srgbClr val="000000"/>
                </a:solidFill>
              </a:rPr>
              <a:t>Section-wise details of deductions, if any, admissible under Chapter VIA.</a:t>
            </a:r>
          </a:p>
          <a:p>
            <a:pPr marL="95250" indent="0" algn="just">
              <a:spcBef>
                <a:spcPts val="0"/>
              </a:spcBef>
              <a:buNone/>
            </a:pPr>
            <a:endParaRPr lang="en-US" sz="1200" b="1" u="sng" dirty="0" smtClean="0">
              <a:solidFill>
                <a:srgbClr val="000000"/>
              </a:solidFill>
              <a:ea typeface="Times New Roman"/>
              <a:cs typeface="Times New Roman"/>
            </a:endParaRPr>
          </a:p>
          <a:p>
            <a:pPr marL="95250" indent="0" algn="just">
              <a:spcBef>
                <a:spcPts val="0"/>
              </a:spcBef>
              <a:buNone/>
            </a:pPr>
            <a:r>
              <a:rPr lang="en-US" sz="2200" b="1" u="sng" dirty="0" smtClean="0">
                <a:ea typeface="Times New Roman"/>
                <a:cs typeface="Times New Roman"/>
              </a:rPr>
              <a:t>New Provision</a:t>
            </a:r>
            <a:r>
              <a:rPr lang="en-US" sz="2200" b="1" dirty="0" smtClean="0">
                <a:ea typeface="Times New Roman"/>
                <a:cs typeface="Times New Roman"/>
              </a:rPr>
              <a:t>: </a:t>
            </a:r>
          </a:p>
          <a:p>
            <a:pPr marL="95250" indent="0" algn="just" fontAlgn="t">
              <a:spcBef>
                <a:spcPts val="0"/>
              </a:spcBef>
              <a:buNone/>
            </a:pPr>
            <a:r>
              <a:rPr lang="en-US" sz="2200" dirty="0" smtClean="0">
                <a:solidFill>
                  <a:srgbClr val="000000"/>
                </a:solidFill>
              </a:rPr>
              <a:t>Section-wise details of deductions, if any, admissible under Chapter VIA or </a:t>
            </a:r>
            <a:r>
              <a:rPr lang="en-US" sz="2200" b="1" u="sng" dirty="0" smtClean="0">
                <a:solidFill>
                  <a:srgbClr val="000000"/>
                </a:solidFill>
              </a:rPr>
              <a:t>Chapter III (Section 10A, Section 10AA). </a:t>
            </a:r>
          </a:p>
          <a:p>
            <a:pPr marL="95250" indent="0" algn="just" fontAlgn="t">
              <a:spcBef>
                <a:spcPts val="0"/>
              </a:spcBef>
              <a:buNone/>
            </a:pPr>
            <a:endParaRPr lang="en-US" sz="2200" b="1" u="sng" dirty="0" smtClean="0">
              <a:solidFill>
                <a:srgbClr val="000000"/>
              </a:solidFill>
            </a:endParaRPr>
          </a:p>
          <a:p>
            <a:pPr marL="95250" indent="0" algn="just" fontAlgn="t">
              <a:spcBef>
                <a:spcPts val="0"/>
              </a:spcBef>
              <a:buNone/>
            </a:pPr>
            <a:endParaRPr lang="en-US" sz="2200" b="1" u="sng" dirty="0" smtClean="0">
              <a:solidFill>
                <a:srgbClr val="000000"/>
              </a:solidFill>
            </a:endParaRPr>
          </a:p>
          <a:p>
            <a:pPr marL="95250" indent="0" algn="just" fontAlgn="t">
              <a:spcBef>
                <a:spcPts val="0"/>
              </a:spcBef>
              <a:buNone/>
            </a:pPr>
            <a:endParaRPr lang="en-US" sz="2200" b="1" u="sng" dirty="0">
              <a:solidFill>
                <a:srgbClr val="000000"/>
              </a:solidFill>
            </a:endParaRPr>
          </a:p>
        </p:txBody>
      </p:sp>
      <p:sp>
        <p:nvSpPr>
          <p:cNvPr id="9" name="TextBox 8"/>
          <p:cNvSpPr txBox="1"/>
          <p:nvPr/>
        </p:nvSpPr>
        <p:spPr>
          <a:xfrm>
            <a:off x="76200" y="5458361"/>
            <a:ext cx="8915400" cy="1323439"/>
          </a:xfrm>
          <a:prstGeom prst="rect">
            <a:avLst/>
          </a:prstGeom>
          <a:noFill/>
        </p:spPr>
        <p:txBody>
          <a:bodyPr wrap="square" rtlCol="0">
            <a:spAutoFit/>
          </a:bodyPr>
          <a:lstStyle/>
          <a:p>
            <a:pPr marL="725488" indent="-725488" algn="just"/>
            <a:r>
              <a:rPr lang="en-US" sz="2000" b="1" dirty="0" smtClean="0"/>
              <a:t>Brief: </a:t>
            </a:r>
            <a:r>
              <a:rPr lang="en-US" sz="2000" dirty="0" smtClean="0">
                <a:solidFill>
                  <a:srgbClr val="000000"/>
                </a:solidFill>
              </a:rPr>
              <a:t>Deduction u/s 10A </a:t>
            </a:r>
            <a:r>
              <a:rPr lang="en-US" sz="2000" i="1" dirty="0" smtClean="0">
                <a:solidFill>
                  <a:srgbClr val="000000"/>
                </a:solidFill>
              </a:rPr>
              <a:t>(</a:t>
            </a:r>
            <a:r>
              <a:rPr lang="en-US" sz="2000" i="1" dirty="0" smtClean="0"/>
              <a:t>Special provision in respect of newly established undertakings in free trade zone, etc.)</a:t>
            </a:r>
            <a:r>
              <a:rPr lang="en-US" sz="2000" dirty="0" smtClean="0"/>
              <a:t> and </a:t>
            </a:r>
            <a:r>
              <a:rPr lang="en-US" sz="2000" dirty="0" smtClean="0">
                <a:solidFill>
                  <a:srgbClr val="000000"/>
                </a:solidFill>
              </a:rPr>
              <a:t>Section 10AA </a:t>
            </a:r>
            <a:r>
              <a:rPr lang="en-US" sz="2000" i="1" dirty="0" smtClean="0">
                <a:solidFill>
                  <a:srgbClr val="000000"/>
                </a:solidFill>
              </a:rPr>
              <a:t>(</a:t>
            </a:r>
            <a:r>
              <a:rPr lang="en-US" sz="2000" i="1" dirty="0" smtClean="0"/>
              <a:t>Special provisions in respect of newly established Units in Special Economic Zones)</a:t>
            </a:r>
            <a:r>
              <a:rPr lang="en-US" sz="2000" dirty="0" smtClean="0">
                <a:solidFill>
                  <a:srgbClr val="000000"/>
                </a:solidFill>
              </a:rPr>
              <a:t> also included and specified format provided .</a:t>
            </a:r>
          </a:p>
        </p:txBody>
      </p:sp>
      <p:graphicFrame>
        <p:nvGraphicFramePr>
          <p:cNvPr id="5" name="Table 4"/>
          <p:cNvGraphicFramePr>
            <a:graphicFrameLocks noGrp="1"/>
          </p:cNvGraphicFramePr>
          <p:nvPr/>
        </p:nvGraphicFramePr>
        <p:xfrm>
          <a:off x="381000" y="3657600"/>
          <a:ext cx="8153400" cy="1525270"/>
        </p:xfrm>
        <a:graphic>
          <a:graphicData uri="http://schemas.openxmlformats.org/drawingml/2006/table">
            <a:tbl>
              <a:tblPr firstRow="1" bandRow="1">
                <a:tableStyleId>{5C22544A-7EE6-4342-B048-85BDC9FD1C3A}</a:tableStyleId>
              </a:tblPr>
              <a:tblGrid>
                <a:gridCol w="1564794"/>
                <a:gridCol w="6588606"/>
              </a:tblGrid>
              <a:tr h="370840">
                <a:tc>
                  <a:txBody>
                    <a:bodyPr/>
                    <a:lstStyle/>
                    <a:p>
                      <a:pPr algn="ctr"/>
                      <a:r>
                        <a:rPr kumimoji="0" lang="en-US" sz="1800" b="1" kern="1200" baseline="0" dirty="0" smtClean="0">
                          <a:solidFill>
                            <a:schemeClr val="lt1"/>
                          </a:solidFill>
                          <a:latin typeface="+mn-lt"/>
                          <a:ea typeface="+mn-ea"/>
                          <a:cs typeface="+mn-cs"/>
                        </a:rPr>
                        <a:t>Section under which</a:t>
                      </a:r>
                    </a:p>
                    <a:p>
                      <a:pPr algn="ctr"/>
                      <a:r>
                        <a:rPr kumimoji="0" lang="en-US" sz="1800" b="1" kern="1200" baseline="0" dirty="0" smtClean="0">
                          <a:solidFill>
                            <a:schemeClr val="lt1"/>
                          </a:solidFill>
                          <a:latin typeface="+mn-lt"/>
                          <a:ea typeface="+mn-ea"/>
                          <a:cs typeface="+mn-cs"/>
                        </a:rPr>
                        <a:t>deduction is claimed</a:t>
                      </a:r>
                      <a:endParaRPr lang="en-US" sz="1800" b="1" dirty="0">
                        <a:latin typeface="+mn-lt"/>
                        <a:ea typeface="Calibri"/>
                        <a:cs typeface="Arial"/>
                      </a:endParaRPr>
                    </a:p>
                  </a:txBody>
                  <a:tcPr marL="28575" marR="28575" marT="28575" marB="28575" anchor="ctr"/>
                </a:tc>
                <a:tc>
                  <a:txBody>
                    <a:bodyPr/>
                    <a:lstStyle/>
                    <a:p>
                      <a:pPr algn="ctr"/>
                      <a:r>
                        <a:rPr kumimoji="0" lang="en-US" sz="1800" b="1" kern="1200" baseline="0" dirty="0" smtClean="0">
                          <a:solidFill>
                            <a:schemeClr val="lt1"/>
                          </a:solidFill>
                          <a:latin typeface="+mn-lt"/>
                          <a:ea typeface="+mn-ea"/>
                          <a:cs typeface="+mn-cs"/>
                        </a:rPr>
                        <a:t>Amounts admissible as per the provision of the Income Tax Act, 1961 and fulfils the conditions, if any, specified under the relevant provisions of Income Tax Act, 1961 or Income Tax Rules,1962 or any other guidelines, circular, etc, issued in this behalf.</a:t>
                      </a:r>
                      <a:endParaRPr lang="en-US" sz="1800" b="1" dirty="0">
                        <a:latin typeface="+mn-lt"/>
                        <a:ea typeface="Calibri"/>
                        <a:cs typeface="Arial"/>
                      </a:endParaRPr>
                    </a:p>
                  </a:txBody>
                  <a:tcPr marL="28575" marR="28575" marT="28575" marB="28575" anchor="ctr"/>
                </a:tc>
              </a:tr>
              <a:tr h="370840">
                <a:tc>
                  <a:txBody>
                    <a:bodyPr/>
                    <a:lstStyle/>
                    <a:p>
                      <a:endParaRPr lang="en-US" sz="1800" b="1" dirty="0">
                        <a:latin typeface="+mn-lt"/>
                      </a:endParaRPr>
                    </a:p>
                  </a:txBody>
                  <a:tcPr/>
                </a:tc>
                <a:tc>
                  <a:txBody>
                    <a:bodyPr/>
                    <a:lstStyle/>
                    <a:p>
                      <a:endParaRPr lang="en-US" sz="1800" b="1" dirty="0">
                        <a:latin typeface="+mn-lt"/>
                      </a:endParaRPr>
                    </a:p>
                  </a:txBody>
                  <a:tcPr/>
                </a:tc>
              </a:tr>
            </a:tbl>
          </a:graphicData>
        </a:graphic>
      </p:graphicFrame>
      <p:sp>
        <p:nvSpPr>
          <p:cNvPr id="6" name="Slide Number Placeholder 5"/>
          <p:cNvSpPr>
            <a:spLocks noGrp="1"/>
          </p:cNvSpPr>
          <p:nvPr>
            <p:ph type="sldNum" sz="quarter" idx="12"/>
          </p:nvPr>
        </p:nvSpPr>
        <p:spPr/>
        <p:txBody>
          <a:bodyPr>
            <a:normAutofit fontScale="85000" lnSpcReduction="20000"/>
          </a:bodyPr>
          <a:lstStyle/>
          <a:p>
            <a:fld id="{B6F15528-21DE-4FAA-801E-634DDDAF4B2B}" type="slidenum">
              <a:rPr lang="en-US" smtClean="0"/>
              <a:pPr/>
              <a:t>147</a:t>
            </a:fld>
            <a:endParaRPr lang="en-US"/>
          </a:p>
        </p:txBody>
      </p:sp>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ChangeArrowheads="1"/>
          </p:cNvSpPr>
          <p:nvPr>
            <p:ph type="title"/>
          </p:nvPr>
        </p:nvSpPr>
        <p:spPr>
          <a:xfrm flipV="1">
            <a:off x="1500188" y="0"/>
            <a:ext cx="7491412" cy="1431925"/>
          </a:xfrm>
        </p:spPr>
        <p:txBody>
          <a:bodyPr>
            <a:normAutofit fontScale="90000"/>
          </a:bodyPr>
          <a:lstStyle/>
          <a:p>
            <a:pPr eaLnBrk="1" fontAlgn="auto" hangingPunct="1">
              <a:spcAft>
                <a:spcPts val="0"/>
              </a:spcAft>
              <a:defRPr/>
            </a:pPr>
            <a:r>
              <a:rPr lang="en-US" smtClean="0">
                <a:solidFill>
                  <a:srgbClr val="7B9899"/>
                </a:solidFill>
              </a:rPr>
              <a:t/>
            </a:r>
            <a:br>
              <a:rPr lang="en-US" smtClean="0">
                <a:solidFill>
                  <a:srgbClr val="7B9899"/>
                </a:solidFill>
              </a:rPr>
            </a:br>
            <a:endParaRPr lang="en-US" smtClean="0">
              <a:solidFill>
                <a:srgbClr val="7B9899"/>
              </a:solidFill>
            </a:endParaRPr>
          </a:p>
        </p:txBody>
      </p:sp>
      <p:sp>
        <p:nvSpPr>
          <p:cNvPr id="7" name="Slide Number Placeholder 5"/>
          <p:cNvSpPr>
            <a:spLocks noGrp="1"/>
          </p:cNvSpPr>
          <p:nvPr>
            <p:ph type="sldNum" sz="quarter" idx="12"/>
          </p:nvPr>
        </p:nvSpPr>
        <p:spPr/>
        <p:txBody>
          <a:bodyPr>
            <a:normAutofit fontScale="85000" lnSpcReduction="20000"/>
          </a:bodyPr>
          <a:lstStyle/>
          <a:p>
            <a:pPr>
              <a:defRPr/>
            </a:pPr>
            <a:fld id="{70A941D5-6984-40A6-9E58-548CC9D09429}" type="slidenum">
              <a:rPr lang="en-US"/>
              <a:pPr>
                <a:defRPr/>
              </a:pPr>
              <a:t>148</a:t>
            </a:fld>
            <a:endParaRPr lang="en-US"/>
          </a:p>
        </p:txBody>
      </p:sp>
      <p:sp>
        <p:nvSpPr>
          <p:cNvPr id="147459" name="Rectangle 3"/>
          <p:cNvSpPr>
            <a:spLocks noGrp="1" noChangeArrowheads="1"/>
          </p:cNvSpPr>
          <p:nvPr>
            <p:ph sz="quarter" idx="1"/>
          </p:nvPr>
        </p:nvSpPr>
        <p:spPr>
          <a:xfrm>
            <a:off x="304800" y="2362200"/>
            <a:ext cx="8610600" cy="3048000"/>
          </a:xfrm>
          <a:ln w="38100">
            <a:solidFill>
              <a:schemeClr val="accent1"/>
            </a:solidFill>
          </a:ln>
        </p:spPr>
        <p:txBody>
          <a:bodyPr>
            <a:normAutofit/>
          </a:bodyPr>
          <a:lstStyle/>
          <a:p>
            <a:pPr marL="609600" indent="-609600" algn="just" eaLnBrk="1" hangingPunct="1">
              <a:lnSpc>
                <a:spcPct val="150000"/>
              </a:lnSpc>
              <a:spcBef>
                <a:spcPts val="600"/>
              </a:spcBef>
              <a:buSzPct val="100000"/>
              <a:buAutoNum type="alphaLcParenBoth"/>
            </a:pPr>
            <a:r>
              <a:rPr lang="en-US" sz="2400" dirty="0" smtClean="0">
                <a:latin typeface="Calibri" pitchFamily="34" charset="0"/>
              </a:rPr>
              <a:t>In the case of a </a:t>
            </a:r>
            <a:r>
              <a:rPr lang="en-US" sz="2400" u="sng" dirty="0" smtClean="0">
                <a:latin typeface="Calibri" pitchFamily="34" charset="0"/>
              </a:rPr>
              <a:t>trading concern</a:t>
            </a:r>
            <a:r>
              <a:rPr lang="en-US" sz="2400" dirty="0" smtClean="0">
                <a:latin typeface="Calibri" pitchFamily="34" charset="0"/>
              </a:rPr>
              <a:t>, give quantitative  details </a:t>
            </a:r>
            <a:r>
              <a:rPr lang="en-US" sz="2400" b="1" dirty="0" smtClean="0">
                <a:solidFill>
                  <a:schemeClr val="accent2"/>
                </a:solidFill>
                <a:latin typeface="Calibri" pitchFamily="34" charset="0"/>
              </a:rPr>
              <a:t>of principal items </a:t>
            </a:r>
            <a:r>
              <a:rPr lang="en-US" sz="2400" dirty="0" smtClean="0">
                <a:latin typeface="Calibri" pitchFamily="34" charset="0"/>
              </a:rPr>
              <a:t>of goods traded:	</a:t>
            </a:r>
          </a:p>
          <a:p>
            <a:pPr marL="609600" indent="-609600" algn="just" eaLnBrk="1" hangingPunct="1">
              <a:lnSpc>
                <a:spcPct val="150000"/>
              </a:lnSpc>
              <a:spcBef>
                <a:spcPts val="600"/>
              </a:spcBef>
              <a:buSzPct val="100000"/>
              <a:buAutoNum type="alphaLcParenBoth"/>
            </a:pPr>
            <a:endParaRPr lang="en-US" sz="2400" dirty="0" smtClean="0">
              <a:latin typeface="Calibri" pitchFamily="34" charset="0"/>
            </a:endParaRPr>
          </a:p>
        </p:txBody>
      </p:sp>
      <p:graphicFrame>
        <p:nvGraphicFramePr>
          <p:cNvPr id="6" name="Table 5"/>
          <p:cNvGraphicFramePr>
            <a:graphicFrameLocks noGrp="1"/>
          </p:cNvGraphicFramePr>
          <p:nvPr/>
        </p:nvGraphicFramePr>
        <p:xfrm>
          <a:off x="685800" y="3657600"/>
          <a:ext cx="8077200" cy="1285240"/>
        </p:xfrm>
        <a:graphic>
          <a:graphicData uri="http://schemas.openxmlformats.org/drawingml/2006/table">
            <a:tbl>
              <a:tblPr firstRow="1" bandRow="1">
                <a:tableStyleId>{5C22544A-7EE6-4342-B048-85BDC9FD1C3A}</a:tableStyleId>
              </a:tblPr>
              <a:tblGrid>
                <a:gridCol w="762000"/>
                <a:gridCol w="609600"/>
                <a:gridCol w="990600"/>
                <a:gridCol w="1676400"/>
                <a:gridCol w="1524000"/>
                <a:gridCol w="1143000"/>
                <a:gridCol w="1371600"/>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latin typeface="Calibri" pitchFamily="34" charset="0"/>
                        </a:rPr>
                        <a:t>Item name</a:t>
                      </a:r>
                      <a:endParaRPr lang="en-US" dirty="0"/>
                    </a:p>
                  </a:txBody>
                  <a:tcPr/>
                </a:tc>
                <a:tc>
                  <a:txBody>
                    <a:bodyPr/>
                    <a:lstStyle/>
                    <a:p>
                      <a:pPr algn="ctr"/>
                      <a:r>
                        <a:rPr lang="en-US" dirty="0" smtClean="0"/>
                        <a:t>Unit</a:t>
                      </a:r>
                      <a:endParaRPr lang="en-US" dirty="0"/>
                    </a:p>
                  </a:txBody>
                  <a:tcPr/>
                </a:tc>
                <a:tc>
                  <a:txBody>
                    <a:bodyPr/>
                    <a:lstStyle/>
                    <a:p>
                      <a:pPr algn="ctr"/>
                      <a:r>
                        <a:rPr lang="en-US" sz="1800" dirty="0" smtClean="0">
                          <a:latin typeface="Calibri" pitchFamily="34" charset="0"/>
                        </a:rPr>
                        <a:t>opening stock</a:t>
                      </a:r>
                      <a:endParaRPr lang="en-US" dirty="0"/>
                    </a:p>
                  </a:txBody>
                  <a:tcPr/>
                </a:tc>
                <a:tc>
                  <a:txBody>
                    <a:bodyPr/>
                    <a:lstStyle/>
                    <a:p>
                      <a:pPr algn="ctr"/>
                      <a:r>
                        <a:rPr lang="en-US" sz="1800" dirty="0" smtClean="0">
                          <a:latin typeface="Calibri" pitchFamily="34" charset="0"/>
                        </a:rPr>
                        <a:t>purchases during the previous year</a:t>
                      </a:r>
                      <a:endParaRPr lang="en-US" dirty="0"/>
                    </a:p>
                  </a:txBody>
                  <a:tcPr/>
                </a:tc>
                <a:tc>
                  <a:txBody>
                    <a:bodyPr/>
                    <a:lstStyle/>
                    <a:p>
                      <a:pPr algn="ctr"/>
                      <a:r>
                        <a:rPr lang="en-US" sz="1800" dirty="0" smtClean="0">
                          <a:latin typeface="Calibri" pitchFamily="34" charset="0"/>
                        </a:rPr>
                        <a:t>sales during the previous year</a:t>
                      </a:r>
                      <a:endParaRPr lang="en-US" dirty="0"/>
                    </a:p>
                  </a:txBody>
                  <a:tcPr/>
                </a:tc>
                <a:tc>
                  <a:txBody>
                    <a:bodyPr/>
                    <a:lstStyle/>
                    <a:p>
                      <a:pPr algn="ctr"/>
                      <a:r>
                        <a:rPr lang="en-US" sz="1800" dirty="0" smtClean="0">
                          <a:latin typeface="Calibri" pitchFamily="34" charset="0"/>
                        </a:rPr>
                        <a:t>Closing Stock</a:t>
                      </a:r>
                      <a:endParaRPr lang="en-US" dirty="0"/>
                    </a:p>
                  </a:txBody>
                  <a:tcPr/>
                </a:tc>
                <a:tc>
                  <a:txBody>
                    <a:bodyPr/>
                    <a:lstStyle/>
                    <a:p>
                      <a:pPr algn="ctr"/>
                      <a:r>
                        <a:rPr lang="en-US" sz="1800" dirty="0" smtClean="0">
                          <a:latin typeface="Calibri" pitchFamily="34" charset="0"/>
                        </a:rPr>
                        <a:t>Shortage/excess, if any</a:t>
                      </a:r>
                      <a:endParaRPr lang="en-US" dirty="0"/>
                    </a:p>
                  </a:txBody>
                  <a:tcPr/>
                </a:tc>
              </a:tr>
              <a:tr h="370840">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dirty="0"/>
                    </a:p>
                  </a:txBody>
                  <a:tcPr/>
                </a:tc>
              </a:tr>
            </a:tbl>
          </a:graphicData>
        </a:graphic>
      </p:graphicFrame>
      <p:sp>
        <p:nvSpPr>
          <p:cNvPr id="17" name="Rectangle 2"/>
          <p:cNvSpPr txBox="1">
            <a:spLocks noChangeArrowheads="1"/>
          </p:cNvSpPr>
          <p:nvPr/>
        </p:nvSpPr>
        <p:spPr>
          <a:xfrm>
            <a:off x="76200" y="228600"/>
            <a:ext cx="8915400" cy="838200"/>
          </a:xfrm>
          <a:prstGeom prst="rect">
            <a:avLst/>
          </a:prstGeom>
        </p:spPr>
        <p:txBody>
          <a:bodyPr vert="horz" anchor="ctr">
            <a:noAutofit/>
          </a:bodyPr>
          <a:lstStyle/>
          <a:p>
            <a:pPr marL="0" marR="0" lvl="0" indent="0" algn="just"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2"/>
                </a:solidFill>
                <a:effectLst/>
                <a:uLnTx/>
                <a:uFillTx/>
                <a:latin typeface="+mj-lt"/>
                <a:ea typeface="+mj-ea"/>
                <a:cs typeface="+mj-cs"/>
              </a:rPr>
              <a:t>New Clause no. 35</a:t>
            </a:r>
            <a:r>
              <a:rPr kumimoji="0" lang="en-US" sz="2200" b="0" i="1" u="none" strike="noStrike" kern="1200" cap="none" spc="0" normalizeH="0" baseline="0" noProof="0" dirty="0" smtClean="0">
                <a:ln>
                  <a:noFill/>
                </a:ln>
                <a:solidFill>
                  <a:srgbClr val="FF0000"/>
                </a:solidFill>
                <a:effectLst/>
                <a:uLnTx/>
                <a:uFillTx/>
                <a:latin typeface="+mj-lt"/>
                <a:ea typeface="+mj-ea"/>
                <a:cs typeface="+mj-cs"/>
              </a:rPr>
              <a:t> 			 [Old Clause no. 28]</a:t>
            </a:r>
            <a:endParaRPr kumimoji="0" lang="en-US" sz="2200" b="0" i="1" u="none" strike="noStrike" kern="1200" cap="none" spc="0" normalizeH="0" baseline="0" noProof="0" dirty="0">
              <a:ln>
                <a:noFill/>
              </a:ln>
              <a:solidFill>
                <a:srgbClr val="FF0000"/>
              </a:solidFill>
              <a:effectLst/>
              <a:uLnTx/>
              <a:uFillTx/>
              <a:latin typeface="+mj-lt"/>
              <a:ea typeface="+mj-ea"/>
              <a:cs typeface="+mj-cs"/>
            </a:endParaRPr>
          </a:p>
        </p:txBody>
      </p:sp>
      <p:sp>
        <p:nvSpPr>
          <p:cNvPr id="8" name="TextBox 7"/>
          <p:cNvSpPr txBox="1"/>
          <p:nvPr/>
        </p:nvSpPr>
        <p:spPr>
          <a:xfrm>
            <a:off x="6400800" y="6172200"/>
            <a:ext cx="1828800" cy="461665"/>
          </a:xfrm>
          <a:prstGeom prst="rect">
            <a:avLst/>
          </a:prstGeom>
          <a:noFill/>
        </p:spPr>
        <p:txBody>
          <a:bodyPr wrap="square" rtlCol="0">
            <a:spAutoFit/>
          </a:bodyPr>
          <a:lstStyle/>
          <a:p>
            <a:r>
              <a:rPr lang="en-US" sz="2400" b="1" dirty="0" smtClean="0">
                <a:solidFill>
                  <a:schemeClr val="accent2"/>
                </a:solidFill>
              </a:rPr>
              <a:t>* No change</a:t>
            </a:r>
            <a:endParaRPr lang="en-US" sz="2400" b="1" dirty="0">
              <a:solidFill>
                <a:schemeClr val="accent2"/>
              </a:solidFill>
            </a:endParaRPr>
          </a:p>
        </p:txBody>
      </p:sp>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76200" y="76200"/>
            <a:ext cx="7010400" cy="1219200"/>
          </a:xfrm>
        </p:spPr>
        <p:txBody>
          <a:bodyPr>
            <a:noAutofit/>
          </a:bodyPr>
          <a:lstStyle/>
          <a:p>
            <a:r>
              <a:rPr lang="en-US" sz="3800" dirty="0" smtClean="0"/>
              <a:t>New Clause no. 35          </a:t>
            </a:r>
            <a:r>
              <a:rPr lang="en-US" sz="3600" dirty="0" smtClean="0"/>
              <a:t>							</a:t>
            </a:r>
            <a:r>
              <a:rPr lang="en-US" sz="2200" i="1" dirty="0" smtClean="0">
                <a:solidFill>
                  <a:srgbClr val="FF0000"/>
                </a:solidFill>
              </a:rPr>
              <a:t>[Old Clause No. 28]</a:t>
            </a:r>
            <a:endParaRPr lang="en-US" sz="2200" i="1" dirty="0">
              <a:solidFill>
                <a:srgbClr val="FF0000"/>
              </a:solidFill>
            </a:endParaRPr>
          </a:p>
        </p:txBody>
      </p:sp>
      <p:sp>
        <p:nvSpPr>
          <p:cNvPr id="8" name="Content Placeholder 7"/>
          <p:cNvSpPr>
            <a:spLocks noGrp="1"/>
          </p:cNvSpPr>
          <p:nvPr>
            <p:ph sz="quarter" idx="1"/>
          </p:nvPr>
        </p:nvSpPr>
        <p:spPr>
          <a:xfrm>
            <a:off x="152400" y="1676400"/>
            <a:ext cx="8839200" cy="4419600"/>
          </a:xfrm>
          <a:ln w="38100"/>
        </p:spPr>
        <p:style>
          <a:lnRef idx="2">
            <a:schemeClr val="accent1"/>
          </a:lnRef>
          <a:fillRef idx="1">
            <a:schemeClr val="lt1"/>
          </a:fillRef>
          <a:effectRef idx="0">
            <a:schemeClr val="accent1"/>
          </a:effectRef>
          <a:fontRef idx="minor">
            <a:schemeClr val="dk1"/>
          </a:fontRef>
        </p:style>
        <p:txBody>
          <a:bodyPr>
            <a:noAutofit/>
          </a:bodyPr>
          <a:lstStyle/>
          <a:p>
            <a:pPr marL="95250" indent="0" algn="just">
              <a:spcBef>
                <a:spcPts val="0"/>
              </a:spcBef>
              <a:buSzPct val="100000"/>
              <a:buNone/>
            </a:pPr>
            <a:r>
              <a:rPr lang="en-US" sz="2100" b="1" dirty="0" smtClean="0">
                <a:solidFill>
                  <a:schemeClr val="accent2"/>
                </a:solidFill>
                <a:ea typeface="Times New Roman"/>
                <a:cs typeface="Times New Roman"/>
              </a:rPr>
              <a:t>Clause 35(b)		</a:t>
            </a:r>
            <a:r>
              <a:rPr lang="en-US" sz="2100" i="1" dirty="0" smtClean="0">
                <a:solidFill>
                  <a:schemeClr val="accent2"/>
                </a:solidFill>
                <a:ea typeface="Times New Roman"/>
                <a:cs typeface="Times New Roman"/>
              </a:rPr>
              <a:t>[Old clause 28(b)]</a:t>
            </a:r>
          </a:p>
          <a:p>
            <a:pPr marL="95250" indent="0" algn="just">
              <a:spcBef>
                <a:spcPts val="0"/>
              </a:spcBef>
              <a:buSzPct val="100000"/>
              <a:buNone/>
            </a:pPr>
            <a:r>
              <a:rPr lang="en-US" sz="2100" b="1" u="sng" dirty="0" smtClean="0">
                <a:ea typeface="Times New Roman"/>
                <a:cs typeface="Times New Roman"/>
              </a:rPr>
              <a:t>Old Provision</a:t>
            </a:r>
            <a:r>
              <a:rPr lang="en-US" sz="2100" b="1" dirty="0" smtClean="0">
                <a:ea typeface="Times New Roman"/>
                <a:cs typeface="Times New Roman"/>
              </a:rPr>
              <a:t>:</a:t>
            </a:r>
          </a:p>
          <a:p>
            <a:pPr marL="95250" indent="0" algn="just">
              <a:spcBef>
                <a:spcPts val="0"/>
              </a:spcBef>
              <a:buSzPct val="100000"/>
              <a:buNone/>
            </a:pPr>
            <a:r>
              <a:rPr lang="en-US" sz="2100" dirty="0" smtClean="0"/>
              <a:t>In the case of a manufacturing concern, give quantitative details of the </a:t>
            </a:r>
            <a:r>
              <a:rPr lang="en-US" sz="2100" b="1" dirty="0" smtClean="0">
                <a:solidFill>
                  <a:schemeClr val="accent2"/>
                </a:solidFill>
              </a:rPr>
              <a:t>principal items</a:t>
            </a:r>
            <a:r>
              <a:rPr lang="en-US" sz="2100" dirty="0" smtClean="0"/>
              <a:t> of raw material, finished products and by- products:</a:t>
            </a:r>
          </a:p>
          <a:p>
            <a:pPr marL="609600" indent="-609600" algn="just">
              <a:spcBef>
                <a:spcPts val="0"/>
              </a:spcBef>
              <a:buNone/>
            </a:pPr>
            <a:r>
              <a:rPr lang="en-US" sz="2100" dirty="0" smtClean="0"/>
              <a:t>		 (A) Raw materials:</a:t>
            </a:r>
          </a:p>
        </p:txBody>
      </p:sp>
      <p:graphicFrame>
        <p:nvGraphicFramePr>
          <p:cNvPr id="9" name="Table 8"/>
          <p:cNvGraphicFramePr>
            <a:graphicFrameLocks noGrp="1"/>
          </p:cNvGraphicFramePr>
          <p:nvPr/>
        </p:nvGraphicFramePr>
        <p:xfrm>
          <a:off x="228600" y="3454400"/>
          <a:ext cx="7620000" cy="949960"/>
        </p:xfrm>
        <a:graphic>
          <a:graphicData uri="http://schemas.openxmlformats.org/drawingml/2006/table">
            <a:tbl>
              <a:tblPr firstRow="1" bandRow="1">
                <a:tableStyleId>{5C22544A-7EE6-4342-B048-85BDC9FD1C3A}</a:tableStyleId>
              </a:tblPr>
              <a:tblGrid>
                <a:gridCol w="961151"/>
                <a:gridCol w="786396"/>
                <a:gridCol w="1223282"/>
                <a:gridCol w="2271810"/>
                <a:gridCol w="2377361"/>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latin typeface="Calibri" pitchFamily="34" charset="0"/>
                        </a:rPr>
                        <a:t>Item name</a:t>
                      </a:r>
                      <a:endParaRPr lang="en-US" sz="1600" dirty="0"/>
                    </a:p>
                  </a:txBody>
                  <a:tcPr/>
                </a:tc>
                <a:tc>
                  <a:txBody>
                    <a:bodyPr/>
                    <a:lstStyle/>
                    <a:p>
                      <a:pPr algn="ctr"/>
                      <a:r>
                        <a:rPr lang="en-US" sz="1600" dirty="0" smtClean="0"/>
                        <a:t>Unit</a:t>
                      </a:r>
                      <a:endParaRPr lang="en-US" sz="1600" dirty="0"/>
                    </a:p>
                  </a:txBody>
                  <a:tcPr/>
                </a:tc>
                <a:tc>
                  <a:txBody>
                    <a:bodyPr/>
                    <a:lstStyle/>
                    <a:p>
                      <a:pPr algn="ctr"/>
                      <a:r>
                        <a:rPr lang="en-US" sz="1600" dirty="0" smtClean="0">
                          <a:latin typeface="Calibri" pitchFamily="34" charset="0"/>
                        </a:rPr>
                        <a:t>opening stock</a:t>
                      </a:r>
                      <a:endParaRPr lang="en-US" sz="1600" dirty="0"/>
                    </a:p>
                  </a:txBody>
                  <a:tcPr/>
                </a:tc>
                <a:tc>
                  <a:txBody>
                    <a:bodyPr/>
                    <a:lstStyle/>
                    <a:p>
                      <a:pPr algn="ctr"/>
                      <a:r>
                        <a:rPr lang="en-US" sz="1600" dirty="0" smtClean="0">
                          <a:latin typeface="Calibri" pitchFamily="34" charset="0"/>
                        </a:rPr>
                        <a:t>purchases during the previous year</a:t>
                      </a:r>
                      <a:endParaRPr lang="en-US" sz="1600" dirty="0"/>
                    </a:p>
                  </a:txBody>
                  <a:tcPr/>
                </a:tc>
                <a:tc>
                  <a:txBody>
                    <a:bodyPr/>
                    <a:lstStyle/>
                    <a:p>
                      <a:r>
                        <a:rPr lang="en-US" sz="1600" dirty="0" smtClean="0"/>
                        <a:t>Consumption during the previous</a:t>
                      </a:r>
                      <a:r>
                        <a:rPr lang="en-US" sz="1600" baseline="0" dirty="0" smtClean="0"/>
                        <a:t> year</a:t>
                      </a:r>
                      <a:endParaRPr lang="en-US" sz="1600" dirty="0"/>
                    </a:p>
                  </a:txBody>
                  <a:tcPr/>
                </a:tc>
              </a:tr>
              <a:tr h="370840">
                <a:tc>
                  <a:txBody>
                    <a:bodyPr/>
                    <a:lstStyle/>
                    <a:p>
                      <a:endParaRPr lang="en-US" sz="1600"/>
                    </a:p>
                  </a:txBody>
                  <a:tcPr/>
                </a:tc>
                <a:tc>
                  <a:txBody>
                    <a:bodyPr/>
                    <a:lstStyle/>
                    <a:p>
                      <a:endParaRPr lang="en-US" sz="1600" dirty="0"/>
                    </a:p>
                  </a:txBody>
                  <a:tcPr/>
                </a:tc>
                <a:tc>
                  <a:txBody>
                    <a:bodyPr/>
                    <a:lstStyle/>
                    <a:p>
                      <a:endParaRPr lang="en-US" sz="1600" dirty="0"/>
                    </a:p>
                  </a:txBody>
                  <a:tcPr/>
                </a:tc>
                <a:tc>
                  <a:txBody>
                    <a:bodyPr/>
                    <a:lstStyle/>
                    <a:p>
                      <a:endParaRPr lang="en-US" sz="1600" dirty="0"/>
                    </a:p>
                  </a:txBody>
                  <a:tcPr/>
                </a:tc>
                <a:tc>
                  <a:txBody>
                    <a:bodyPr/>
                    <a:lstStyle/>
                    <a:p>
                      <a:endParaRPr lang="en-US" sz="1600" dirty="0"/>
                    </a:p>
                  </a:txBody>
                  <a:tcPr/>
                </a:tc>
              </a:tr>
            </a:tbl>
          </a:graphicData>
        </a:graphic>
      </p:graphicFrame>
      <p:graphicFrame>
        <p:nvGraphicFramePr>
          <p:cNvPr id="13" name="Table 12"/>
          <p:cNvGraphicFramePr>
            <a:graphicFrameLocks noGrp="1"/>
          </p:cNvGraphicFramePr>
          <p:nvPr/>
        </p:nvGraphicFramePr>
        <p:xfrm>
          <a:off x="1219200" y="4612640"/>
          <a:ext cx="7696200" cy="1193800"/>
        </p:xfrm>
        <a:graphic>
          <a:graphicData uri="http://schemas.openxmlformats.org/drawingml/2006/table">
            <a:tbl>
              <a:tblPr firstRow="1" bandRow="1">
                <a:tableStyleId>{5C22544A-7EE6-4342-B048-85BDC9FD1C3A}</a:tableStyleId>
              </a:tblPr>
              <a:tblGrid>
                <a:gridCol w="1757285"/>
                <a:gridCol w="1069651"/>
                <a:gridCol w="1973664"/>
                <a:gridCol w="1447800"/>
                <a:gridCol w="1447800"/>
              </a:tblGrid>
              <a:tr h="370840">
                <a:tc>
                  <a:txBody>
                    <a:bodyPr/>
                    <a:lstStyle/>
                    <a:p>
                      <a:pPr algn="ctr"/>
                      <a:r>
                        <a:rPr lang="en-US" sz="1600" dirty="0" smtClean="0">
                          <a:latin typeface="Calibri" pitchFamily="34" charset="0"/>
                        </a:rPr>
                        <a:t>sales during the previous year</a:t>
                      </a:r>
                      <a:endParaRPr lang="en-US" sz="1600" dirty="0"/>
                    </a:p>
                  </a:txBody>
                  <a:tcPr/>
                </a:tc>
                <a:tc>
                  <a:txBody>
                    <a:bodyPr/>
                    <a:lstStyle/>
                    <a:p>
                      <a:pPr algn="ctr"/>
                      <a:r>
                        <a:rPr lang="en-US" sz="1600" dirty="0" smtClean="0">
                          <a:latin typeface="Calibri" pitchFamily="34" charset="0"/>
                        </a:rPr>
                        <a:t>Closing Stock</a:t>
                      </a:r>
                      <a:endParaRPr lang="en-US" sz="1600" dirty="0"/>
                    </a:p>
                  </a:txBody>
                  <a:tcPr/>
                </a:tc>
                <a:tc>
                  <a:txBody>
                    <a:bodyPr/>
                    <a:lstStyle/>
                    <a:p>
                      <a:pPr algn="ctr"/>
                      <a:r>
                        <a:rPr lang="en-US" sz="2800" b="0" dirty="0" smtClean="0">
                          <a:solidFill>
                            <a:schemeClr val="accent2"/>
                          </a:solidFill>
                        </a:rPr>
                        <a:t>*</a:t>
                      </a:r>
                      <a:r>
                        <a:rPr lang="en-US" sz="1600" dirty="0" smtClean="0"/>
                        <a:t>yield of finished products</a:t>
                      </a:r>
                      <a:endParaRPr lang="en-US" sz="1600" dirty="0"/>
                    </a:p>
                  </a:txBody>
                  <a:tcPr/>
                </a:tc>
                <a:tc>
                  <a:txBody>
                    <a:bodyPr/>
                    <a:lstStyle/>
                    <a:p>
                      <a:pPr algn="ctr"/>
                      <a:r>
                        <a:rPr lang="en-US" sz="2400" b="0" dirty="0" smtClean="0">
                          <a:solidFill>
                            <a:schemeClr val="accent2"/>
                          </a:solidFill>
                        </a:rPr>
                        <a:t>*</a:t>
                      </a:r>
                      <a:r>
                        <a:rPr lang="en-US" sz="1600" dirty="0" smtClean="0"/>
                        <a:t>percentage of yield </a:t>
                      </a:r>
                      <a:endParaRPr lang="en-US" sz="1600" dirty="0"/>
                    </a:p>
                  </a:txBody>
                  <a:tcPr/>
                </a:tc>
                <a:tc>
                  <a:txBody>
                    <a:bodyPr/>
                    <a:lstStyle/>
                    <a:p>
                      <a:pPr algn="ctr"/>
                      <a:r>
                        <a:rPr lang="en-US" sz="3200" b="0" dirty="0" smtClean="0">
                          <a:solidFill>
                            <a:schemeClr val="accent2"/>
                          </a:solidFill>
                        </a:rPr>
                        <a:t>*</a:t>
                      </a:r>
                      <a:r>
                        <a:rPr lang="en-US" sz="1600" dirty="0" smtClean="0">
                          <a:latin typeface="Calibri" pitchFamily="34" charset="0"/>
                        </a:rPr>
                        <a:t>Shortage/ excess, if any</a:t>
                      </a:r>
                      <a:endParaRPr lang="en-US" sz="1600" dirty="0"/>
                    </a:p>
                  </a:txBody>
                  <a:tcPr/>
                </a:tc>
              </a:tr>
              <a:tr h="370840">
                <a:tc>
                  <a:txBody>
                    <a:bodyPr/>
                    <a:lstStyle/>
                    <a:p>
                      <a:endParaRPr lang="en-US" sz="1600" dirty="0"/>
                    </a:p>
                  </a:txBody>
                  <a:tcPr/>
                </a:tc>
                <a:tc>
                  <a:txBody>
                    <a:bodyPr/>
                    <a:lstStyle/>
                    <a:p>
                      <a:endParaRPr lang="en-US" sz="1600" dirty="0"/>
                    </a:p>
                  </a:txBody>
                  <a:tcPr/>
                </a:tc>
                <a:tc>
                  <a:txBody>
                    <a:bodyPr/>
                    <a:lstStyle/>
                    <a:p>
                      <a:endParaRPr lang="en-US" sz="1600" dirty="0"/>
                    </a:p>
                  </a:txBody>
                  <a:tcPr/>
                </a:tc>
                <a:tc>
                  <a:txBody>
                    <a:bodyPr/>
                    <a:lstStyle/>
                    <a:p>
                      <a:endParaRPr lang="en-US" sz="1600" dirty="0"/>
                    </a:p>
                  </a:txBody>
                  <a:tcPr/>
                </a:tc>
                <a:tc>
                  <a:txBody>
                    <a:bodyPr/>
                    <a:lstStyle/>
                    <a:p>
                      <a:endParaRPr lang="en-US" sz="1600" dirty="0"/>
                    </a:p>
                  </a:txBody>
                  <a:tcPr/>
                </a:tc>
              </a:tr>
            </a:tbl>
          </a:graphicData>
        </a:graphic>
      </p:graphicFrame>
      <p:cxnSp>
        <p:nvCxnSpPr>
          <p:cNvPr id="14" name="Straight Connector 13"/>
          <p:cNvCxnSpPr/>
          <p:nvPr/>
        </p:nvCxnSpPr>
        <p:spPr>
          <a:xfrm rot="5400000">
            <a:off x="456406" y="4826000"/>
            <a:ext cx="610394" cy="79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8190706" y="4178300"/>
            <a:ext cx="686594" cy="79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762000" y="4521200"/>
            <a:ext cx="7772400" cy="1588"/>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762000" y="5130800"/>
            <a:ext cx="381000" cy="1588"/>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rot="10800000">
            <a:off x="7848600" y="3835400"/>
            <a:ext cx="685800" cy="1588"/>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152400" y="6229290"/>
            <a:ext cx="8839200" cy="400110"/>
          </a:xfrm>
          <a:prstGeom prst="rect">
            <a:avLst/>
          </a:prstGeom>
        </p:spPr>
        <p:txBody>
          <a:bodyPr wrap="square">
            <a:spAutoFit/>
          </a:bodyPr>
          <a:lstStyle/>
          <a:p>
            <a:pPr marL="0" lvl="1" algn="r">
              <a:spcBef>
                <a:spcPts val="600"/>
              </a:spcBef>
              <a:buClr>
                <a:schemeClr val="accent2"/>
              </a:buClr>
              <a:defRPr/>
            </a:pPr>
            <a:r>
              <a:rPr lang="en-US" sz="2000" b="1" i="1" dirty="0" smtClean="0">
                <a:solidFill>
                  <a:srgbClr val="D54F41"/>
                </a:solidFill>
                <a:latin typeface="Calibri" pitchFamily="34" charset="0"/>
                <a:cs typeface="Times New Roman" pitchFamily="18" charset="0"/>
              </a:rPr>
              <a:t>*Information may be given to the extent available.</a:t>
            </a:r>
            <a:endParaRPr lang="en-US" sz="2000" dirty="0">
              <a:latin typeface="Calibri" pitchFamily="34" charset="0"/>
            </a:endParaRPr>
          </a:p>
        </p:txBody>
      </p:sp>
      <p:sp>
        <p:nvSpPr>
          <p:cNvPr id="12" name="Slide Number Placeholder 11"/>
          <p:cNvSpPr>
            <a:spLocks noGrp="1"/>
          </p:cNvSpPr>
          <p:nvPr>
            <p:ph type="sldNum" sz="quarter" idx="12"/>
          </p:nvPr>
        </p:nvSpPr>
        <p:spPr/>
        <p:txBody>
          <a:bodyPr>
            <a:normAutofit fontScale="85000" lnSpcReduction="20000"/>
          </a:bodyPr>
          <a:lstStyle/>
          <a:p>
            <a:fld id="{B6F15528-21DE-4FAA-801E-634DDDAF4B2B}" type="slidenum">
              <a:rPr lang="en-US" smtClean="0"/>
              <a:pPr/>
              <a:t>149</a:t>
            </a:fld>
            <a:endParaRPr lang="en-US"/>
          </a:p>
        </p:txBody>
      </p:sp>
      <p:sp>
        <p:nvSpPr>
          <p:cNvPr id="19" name="Title 6"/>
          <p:cNvSpPr txBox="1">
            <a:spLocks/>
          </p:cNvSpPr>
          <p:nvPr/>
        </p:nvSpPr>
        <p:spPr>
          <a:xfrm>
            <a:off x="7620000" y="0"/>
            <a:ext cx="1447800" cy="609600"/>
          </a:xfrm>
          <a:prstGeom prst="rect">
            <a:avLst/>
          </a:prstGeom>
        </p:spPr>
        <p:txBody>
          <a:bodyPr vert="horz" anchor="t">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smtClean="0">
                <a:ln>
                  <a:noFill/>
                </a:ln>
                <a:solidFill>
                  <a:schemeClr val="tx2"/>
                </a:solidFill>
                <a:effectLst/>
                <a:uLnTx/>
                <a:uFillTx/>
                <a:latin typeface="+mj-lt"/>
                <a:ea typeface="+mj-ea"/>
                <a:cs typeface="+mj-cs"/>
              </a:rPr>
              <a:t>Contd</a:t>
            </a:r>
            <a:r>
              <a:rPr kumimoji="0" lang="en-US" sz="2400" b="1" i="0" u="none" strike="noStrike" kern="1200" cap="none" spc="0" normalizeH="0" baseline="0" noProof="0" dirty="0" smtClean="0">
                <a:ln>
                  <a:noFill/>
                </a:ln>
                <a:solidFill>
                  <a:schemeClr val="tx2"/>
                </a:solidFill>
                <a:effectLst/>
                <a:uLnTx/>
                <a:uFillTx/>
                <a:latin typeface="+mj-lt"/>
                <a:ea typeface="+mj-ea"/>
                <a:cs typeface="+mj-cs"/>
              </a:rPr>
              <a:t>….</a:t>
            </a:r>
            <a:endParaRPr kumimoji="0" lang="en-US" sz="2400" b="1" i="1" u="none" strike="noStrike" kern="1200" cap="none" spc="0" normalizeH="0" baseline="0" noProof="0" dirty="0">
              <a:ln>
                <a:noFill/>
              </a:ln>
              <a:solidFill>
                <a:srgbClr val="FF0000"/>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7924800" cy="990600"/>
          </a:xfrm>
        </p:spPr>
        <p:txBody>
          <a:bodyPr>
            <a:normAutofit/>
          </a:bodyPr>
          <a:lstStyle/>
          <a:p>
            <a:r>
              <a:rPr lang="en-US" sz="3200" b="1" dirty="0" smtClean="0"/>
              <a:t>c. </a:t>
            </a:r>
            <a:r>
              <a:rPr lang="en-US" sz="3200" b="1" u="sng" dirty="0" smtClean="0"/>
              <a:t>Other Amendments in Form 3CA/ 3CB…..</a:t>
            </a:r>
            <a:endParaRPr lang="en-US" sz="3200" b="1" u="sng" dirty="0"/>
          </a:p>
        </p:txBody>
      </p:sp>
      <p:sp>
        <p:nvSpPr>
          <p:cNvPr id="5" name="Content Placeholder 4"/>
          <p:cNvSpPr>
            <a:spLocks noGrp="1"/>
          </p:cNvSpPr>
          <p:nvPr>
            <p:ph sz="quarter" idx="1"/>
          </p:nvPr>
        </p:nvSpPr>
        <p:spPr>
          <a:xfrm>
            <a:off x="228600" y="1676400"/>
            <a:ext cx="8686800" cy="685800"/>
          </a:xfrm>
        </p:spPr>
        <p:txBody>
          <a:bodyPr>
            <a:noAutofit/>
          </a:bodyPr>
          <a:lstStyle/>
          <a:p>
            <a:pPr marL="808038" indent="-457200" algn="just">
              <a:spcBef>
                <a:spcPts val="0"/>
              </a:spcBef>
              <a:buSzPct val="100000"/>
              <a:buFont typeface="Wingdings" pitchFamily="2" charset="2"/>
              <a:buChar char="Ø"/>
            </a:pPr>
            <a:r>
              <a:rPr lang="en-US" sz="2400" b="1" u="sng" dirty="0" smtClean="0">
                <a:solidFill>
                  <a:schemeClr val="accent2"/>
                </a:solidFill>
              </a:rPr>
              <a:t>Form 3CB</a:t>
            </a:r>
          </a:p>
        </p:txBody>
      </p:sp>
      <p:sp>
        <p:nvSpPr>
          <p:cNvPr id="7" name="Rectangle 6"/>
          <p:cNvSpPr/>
          <p:nvPr/>
        </p:nvSpPr>
        <p:spPr>
          <a:xfrm>
            <a:off x="7391400" y="0"/>
            <a:ext cx="17526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200" b="1" dirty="0" err="1" smtClean="0">
                <a:solidFill>
                  <a:schemeClr val="tx2"/>
                </a:solidFill>
                <a:latin typeface="+mj-lt"/>
              </a:rPr>
              <a:t>Contd</a:t>
            </a:r>
            <a:r>
              <a:rPr lang="en-US" sz="2200" b="1" dirty="0" smtClean="0">
                <a:solidFill>
                  <a:schemeClr val="tx2"/>
                </a:solidFill>
                <a:latin typeface="+mj-lt"/>
              </a:rPr>
              <a:t>….</a:t>
            </a:r>
            <a:endParaRPr lang="en-US" sz="2200" b="1" dirty="0">
              <a:solidFill>
                <a:schemeClr val="tx2"/>
              </a:solidFill>
              <a:latin typeface="+mj-lt"/>
            </a:endParaRPr>
          </a:p>
        </p:txBody>
      </p:sp>
      <p:graphicFrame>
        <p:nvGraphicFramePr>
          <p:cNvPr id="9" name="Content Placeholder 5"/>
          <p:cNvGraphicFramePr>
            <a:graphicFrameLocks/>
          </p:cNvGraphicFramePr>
          <p:nvPr/>
        </p:nvGraphicFramePr>
        <p:xfrm>
          <a:off x="381000" y="2209800"/>
          <a:ext cx="8458200" cy="3749040"/>
        </p:xfrm>
        <a:graphic>
          <a:graphicData uri="http://schemas.openxmlformats.org/drawingml/2006/table">
            <a:tbl>
              <a:tblPr firstRow="1" bandRow="1">
                <a:tableStyleId>{5C22544A-7EE6-4342-B048-85BDC9FD1C3A}</a:tableStyleId>
              </a:tblPr>
              <a:tblGrid>
                <a:gridCol w="4191001"/>
                <a:gridCol w="4267199"/>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900" dirty="0" smtClean="0"/>
                        <a:t>Old</a:t>
                      </a:r>
                      <a:endParaRPr lang="en-US" sz="1900" dirty="0"/>
                    </a:p>
                  </a:txBody>
                  <a:tcPr/>
                </a:tc>
                <a:tc>
                  <a:txBody>
                    <a:bodyPr/>
                    <a:lstStyle/>
                    <a:p>
                      <a:pPr algn="ctr"/>
                      <a:r>
                        <a:rPr lang="en-US" sz="1900" dirty="0" smtClean="0"/>
                        <a:t>New</a:t>
                      </a:r>
                      <a:endParaRPr lang="en-US" sz="1900" dirty="0"/>
                    </a:p>
                  </a:txBody>
                  <a:tcPr/>
                </a:tc>
              </a:tr>
              <a:tr h="370840">
                <a:tc>
                  <a:txBody>
                    <a:bodyPr/>
                    <a:lstStyle/>
                    <a:p>
                      <a:r>
                        <a:rPr kumimoji="0" lang="en-US" sz="1900" kern="1200" baseline="0" dirty="0" smtClean="0">
                          <a:solidFill>
                            <a:schemeClr val="dk1"/>
                          </a:solidFill>
                          <a:latin typeface="+mn-lt"/>
                          <a:ea typeface="+mn-ea"/>
                          <a:cs typeface="+mn-cs"/>
                        </a:rPr>
                        <a:t>1…… balance </a:t>
                      </a:r>
                      <a:r>
                        <a:rPr kumimoji="0" lang="en-US" sz="1900" b="0" strike="noStrike" kern="1200" baseline="0" dirty="0" smtClean="0">
                          <a:solidFill>
                            <a:schemeClr val="dk1"/>
                          </a:solidFill>
                          <a:latin typeface="+mn-lt"/>
                          <a:ea typeface="+mn-ea"/>
                          <a:cs typeface="+mn-cs"/>
                        </a:rPr>
                        <a:t>sheet as at </a:t>
                      </a:r>
                      <a:r>
                        <a:rPr kumimoji="0" lang="en-US" sz="1900" b="1" strike="sngStrike" kern="1200" baseline="0" dirty="0" smtClean="0">
                          <a:solidFill>
                            <a:schemeClr val="dk1"/>
                          </a:solidFill>
                          <a:latin typeface="+mn-lt"/>
                          <a:ea typeface="+mn-ea"/>
                          <a:cs typeface="+mn-cs"/>
                        </a:rPr>
                        <a:t>31st March,…. </a:t>
                      </a:r>
                      <a:r>
                        <a:rPr kumimoji="0" lang="en-US" sz="1900" b="0" strike="noStrike" kern="1200" baseline="0" dirty="0" smtClean="0">
                          <a:solidFill>
                            <a:schemeClr val="dk1"/>
                          </a:solidFill>
                          <a:latin typeface="+mn-lt"/>
                          <a:ea typeface="+mn-ea"/>
                          <a:cs typeface="+mn-cs"/>
                        </a:rPr>
                        <a:t>and the</a:t>
                      </a:r>
                      <a:r>
                        <a:rPr kumimoji="0" lang="en-US" sz="1900" b="1" strike="sngStrike" kern="1200" baseline="0" dirty="0" smtClean="0">
                          <a:solidFill>
                            <a:schemeClr val="dk1"/>
                          </a:solidFill>
                          <a:latin typeface="+mn-lt"/>
                          <a:ea typeface="+mn-ea"/>
                          <a:cs typeface="+mn-cs"/>
                        </a:rPr>
                        <a:t> </a:t>
                      </a:r>
                      <a:r>
                        <a:rPr kumimoji="0" lang="en-US" sz="1900" b="0" kern="1200" baseline="0" dirty="0" smtClean="0">
                          <a:solidFill>
                            <a:schemeClr val="dk1"/>
                          </a:solidFill>
                          <a:latin typeface="+mn-lt"/>
                          <a:ea typeface="+mn-ea"/>
                          <a:cs typeface="+mn-cs"/>
                        </a:rPr>
                        <a:t>profit and loss account/ income </a:t>
                      </a:r>
                      <a:r>
                        <a:rPr kumimoji="0" lang="en-US" sz="1900" kern="1200" baseline="0" dirty="0" smtClean="0">
                          <a:solidFill>
                            <a:schemeClr val="dk1"/>
                          </a:solidFill>
                          <a:latin typeface="+mn-lt"/>
                          <a:ea typeface="+mn-ea"/>
                          <a:cs typeface="+mn-cs"/>
                        </a:rPr>
                        <a:t>and expenditure account </a:t>
                      </a:r>
                      <a:r>
                        <a:rPr kumimoji="0" lang="en-US" sz="1900" b="1" strike="sngStrike" kern="1200" baseline="0" dirty="0" smtClean="0">
                          <a:solidFill>
                            <a:schemeClr val="dk1"/>
                          </a:solidFill>
                          <a:latin typeface="+mn-lt"/>
                          <a:ea typeface="+mn-ea"/>
                          <a:cs typeface="+mn-cs"/>
                        </a:rPr>
                        <a:t>for the year ended on that date</a:t>
                      </a:r>
                      <a:endParaRPr lang="en-US" sz="1900" b="1" strike="sngStrike" dirty="0"/>
                    </a:p>
                  </a:txBody>
                  <a:tcPr/>
                </a:tc>
                <a:tc>
                  <a:txBody>
                    <a:bodyPr/>
                    <a:lstStyle/>
                    <a:p>
                      <a:r>
                        <a:rPr kumimoji="0" lang="en-US" sz="1900" kern="1200" baseline="0" dirty="0" smtClean="0">
                          <a:solidFill>
                            <a:schemeClr val="dk1"/>
                          </a:solidFill>
                          <a:latin typeface="+mn-lt"/>
                          <a:ea typeface="+mn-ea"/>
                          <a:cs typeface="+mn-cs"/>
                        </a:rPr>
                        <a:t>1…… </a:t>
                      </a:r>
                      <a:r>
                        <a:rPr kumimoji="0" lang="en-US" sz="1900" b="1" u="sng" kern="1200" baseline="0" dirty="0" smtClean="0">
                          <a:solidFill>
                            <a:schemeClr val="dk1"/>
                          </a:solidFill>
                          <a:latin typeface="+mn-lt"/>
                          <a:ea typeface="+mn-ea"/>
                          <a:cs typeface="+mn-cs"/>
                        </a:rPr>
                        <a:t>Balance sheet as on,……..</a:t>
                      </a:r>
                      <a:r>
                        <a:rPr kumimoji="0" lang="en-US" sz="1900" kern="1200" baseline="0" dirty="0" smtClean="0">
                          <a:solidFill>
                            <a:schemeClr val="dk1"/>
                          </a:solidFill>
                          <a:latin typeface="+mn-lt"/>
                          <a:ea typeface="+mn-ea"/>
                          <a:cs typeface="+mn-cs"/>
                        </a:rPr>
                        <a:t> and the profit and loss account / income and expenditure account </a:t>
                      </a:r>
                      <a:r>
                        <a:rPr kumimoji="0" lang="en-US" sz="1900" b="1" u="sng" kern="1200" baseline="0" dirty="0" smtClean="0">
                          <a:solidFill>
                            <a:schemeClr val="dk1"/>
                          </a:solidFill>
                          <a:latin typeface="+mn-lt"/>
                          <a:ea typeface="+mn-ea"/>
                          <a:cs typeface="+mn-cs"/>
                        </a:rPr>
                        <a:t>for the period beginning from ….to ending on ....</a:t>
                      </a:r>
                      <a:endParaRPr lang="en-US" sz="1900" b="1" u="sng"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900" b="0" u="none" dirty="0" smtClean="0"/>
                        <a:t>3(b)(C)(</a:t>
                      </a:r>
                      <a:r>
                        <a:rPr lang="en-US" sz="1900" b="0" u="none" dirty="0" err="1" smtClean="0"/>
                        <a:t>i</a:t>
                      </a:r>
                      <a:r>
                        <a:rPr lang="en-US" sz="1900" b="0" u="none" dirty="0" smtClean="0"/>
                        <a:t>)…. </a:t>
                      </a:r>
                      <a:r>
                        <a:rPr kumimoji="0" lang="en-US" sz="1900" kern="1200" baseline="0" dirty="0" smtClean="0">
                          <a:solidFill>
                            <a:schemeClr val="dk1"/>
                          </a:solidFill>
                          <a:latin typeface="+mn-lt"/>
                          <a:ea typeface="+mn-ea"/>
                          <a:cs typeface="+mn-cs"/>
                        </a:rPr>
                        <a:t>balance sheet, of the state of the affairs of the assessee as at 31st March,</a:t>
                      </a:r>
                      <a:r>
                        <a:rPr kumimoji="0" lang="en-US" sz="1900" b="1" kern="1200" baseline="0" dirty="0" smtClean="0">
                          <a:solidFill>
                            <a:schemeClr val="dk1"/>
                          </a:solidFill>
                          <a:latin typeface="+mn-lt"/>
                          <a:ea typeface="+mn-ea"/>
                          <a:cs typeface="+mn-cs"/>
                        </a:rPr>
                        <a:t>… </a:t>
                      </a:r>
                      <a:r>
                        <a:rPr kumimoji="0" lang="en-US" sz="1900" kern="1200" baseline="0" dirty="0" smtClean="0">
                          <a:solidFill>
                            <a:schemeClr val="dk1"/>
                          </a:solidFill>
                          <a:latin typeface="+mn-lt"/>
                          <a:ea typeface="+mn-ea"/>
                          <a:cs typeface="+mn-cs"/>
                        </a:rPr>
                        <a:t>;and </a:t>
                      </a:r>
                    </a:p>
                    <a:p>
                      <a:r>
                        <a:rPr kumimoji="0" lang="en-US" sz="1900" kern="1200" baseline="0" dirty="0" smtClean="0">
                          <a:solidFill>
                            <a:schemeClr val="dk1"/>
                          </a:solidFill>
                          <a:latin typeface="+mn-lt"/>
                          <a:ea typeface="+mn-ea"/>
                          <a:cs typeface="+mn-cs"/>
                        </a:rPr>
                        <a:t>(ii)….. Profit &amp; loss account / income &amp; expenditure account of the profit / loss or *surplus / deficit of the assessee for the year ended on that date.</a:t>
                      </a:r>
                      <a:endParaRPr lang="en-US" sz="1900" b="1" strike="sngStrike" dirty="0"/>
                    </a:p>
                  </a:txBody>
                  <a:tcPr/>
                </a:tc>
                <a:tc>
                  <a:txBody>
                    <a:bodyPr/>
                    <a:lstStyle/>
                    <a:p>
                      <a:r>
                        <a:rPr lang="en-US" sz="1900" b="0" u="none" dirty="0" smtClean="0"/>
                        <a:t>3(b)(C)(</a:t>
                      </a:r>
                      <a:r>
                        <a:rPr lang="en-US" sz="1900" b="0" u="none" dirty="0" err="1" smtClean="0"/>
                        <a:t>i</a:t>
                      </a:r>
                      <a:r>
                        <a:rPr lang="en-US" sz="1900" b="0" u="none" dirty="0" smtClean="0"/>
                        <a:t>)….. </a:t>
                      </a:r>
                      <a:r>
                        <a:rPr kumimoji="0" lang="en-US" sz="1900" kern="1200" baseline="0" dirty="0" smtClean="0">
                          <a:solidFill>
                            <a:schemeClr val="dk1"/>
                          </a:solidFill>
                          <a:latin typeface="+mn-lt"/>
                          <a:ea typeface="+mn-ea"/>
                          <a:cs typeface="+mn-cs"/>
                        </a:rPr>
                        <a:t>balance sheet, of the state of</a:t>
                      </a:r>
                    </a:p>
                    <a:p>
                      <a:r>
                        <a:rPr kumimoji="0" lang="en-US" sz="1900" kern="1200" baseline="0" dirty="0" smtClean="0">
                          <a:solidFill>
                            <a:schemeClr val="dk1"/>
                          </a:solidFill>
                          <a:latin typeface="+mn-lt"/>
                          <a:ea typeface="+mn-ea"/>
                          <a:cs typeface="+mn-cs"/>
                        </a:rPr>
                        <a:t>the affairs of the assessee as at </a:t>
                      </a:r>
                    </a:p>
                    <a:p>
                      <a:r>
                        <a:rPr kumimoji="0" lang="en-US" sz="1900" kern="1200" baseline="0" dirty="0" smtClean="0">
                          <a:solidFill>
                            <a:schemeClr val="dk1"/>
                          </a:solidFill>
                          <a:latin typeface="+mn-lt"/>
                          <a:ea typeface="+mn-ea"/>
                          <a:cs typeface="+mn-cs"/>
                        </a:rPr>
                        <a:t>31st March,</a:t>
                      </a:r>
                      <a:r>
                        <a:rPr kumimoji="0" lang="en-US" sz="1900" b="1" kern="1200" baseline="0" dirty="0" smtClean="0">
                          <a:solidFill>
                            <a:schemeClr val="dk1"/>
                          </a:solidFill>
                          <a:latin typeface="+mn-lt"/>
                          <a:ea typeface="+mn-ea"/>
                          <a:cs typeface="+mn-cs"/>
                        </a:rPr>
                        <a:t>….</a:t>
                      </a:r>
                      <a:r>
                        <a:rPr kumimoji="0" lang="en-US" sz="1900" kern="1200" baseline="0" dirty="0" smtClean="0">
                          <a:solidFill>
                            <a:schemeClr val="dk1"/>
                          </a:solidFill>
                          <a:latin typeface="+mn-lt"/>
                          <a:ea typeface="+mn-ea"/>
                          <a:cs typeface="+mn-cs"/>
                        </a:rPr>
                        <a:t>;and</a:t>
                      </a:r>
                      <a:endParaRPr lang="en-US" sz="1900" b="0" u="none" dirty="0" smtClean="0"/>
                    </a:p>
                    <a:p>
                      <a:r>
                        <a:rPr kumimoji="0" lang="en-US" sz="1900" kern="1200" baseline="0" dirty="0" smtClean="0">
                          <a:solidFill>
                            <a:schemeClr val="dk1"/>
                          </a:solidFill>
                          <a:latin typeface="+mn-lt"/>
                          <a:ea typeface="+mn-ea"/>
                          <a:cs typeface="+mn-cs"/>
                        </a:rPr>
                        <a:t>(ii) profit &amp; loss account/ income &amp; expenditure account of the *profit/ loss or *surplus / deficit of the assessee for the year ended on that date.</a:t>
                      </a:r>
                      <a:endParaRPr lang="en-US" sz="1900" b="0" u="none" dirty="0"/>
                    </a:p>
                  </a:txBody>
                  <a:tcPr/>
                </a:tc>
              </a:tr>
            </a:tbl>
          </a:graphicData>
        </a:graphic>
      </p:graphicFrame>
      <p:sp>
        <p:nvSpPr>
          <p:cNvPr id="8" name="TextBox 7"/>
          <p:cNvSpPr txBox="1"/>
          <p:nvPr/>
        </p:nvSpPr>
        <p:spPr>
          <a:xfrm>
            <a:off x="4572000" y="4419600"/>
            <a:ext cx="1524000" cy="381000"/>
          </a:xfrm>
          <a:prstGeom prst="rect">
            <a:avLst/>
          </a:prstGeom>
          <a:noFill/>
          <a:ln w="25400">
            <a:solidFill>
              <a:schemeClr val="accent6">
                <a:lumMod val="75000"/>
              </a:schemeClr>
            </a:solidFill>
          </a:ln>
        </p:spPr>
        <p:txBody>
          <a:bodyPr wrap="square" rtlCol="0">
            <a:spAutoFit/>
          </a:bodyPr>
          <a:lstStyle/>
          <a:p>
            <a:endParaRPr lang="en-US" dirty="0"/>
          </a:p>
        </p:txBody>
      </p:sp>
      <p:sp>
        <p:nvSpPr>
          <p:cNvPr id="10" name="TextBox 9"/>
          <p:cNvSpPr txBox="1"/>
          <p:nvPr/>
        </p:nvSpPr>
        <p:spPr>
          <a:xfrm>
            <a:off x="4495800" y="5638800"/>
            <a:ext cx="3048000" cy="381000"/>
          </a:xfrm>
          <a:prstGeom prst="rect">
            <a:avLst/>
          </a:prstGeom>
          <a:noFill/>
          <a:ln w="25400">
            <a:solidFill>
              <a:schemeClr val="accent6">
                <a:lumMod val="75000"/>
              </a:schemeClr>
            </a:solidFill>
          </a:ln>
        </p:spPr>
        <p:txBody>
          <a:bodyPr wrap="square" rtlCol="0">
            <a:spAutoFit/>
          </a:bodyPr>
          <a:lstStyle/>
          <a:p>
            <a:endParaRPr lang="en-US" dirty="0"/>
          </a:p>
        </p:txBody>
      </p:sp>
      <p:cxnSp>
        <p:nvCxnSpPr>
          <p:cNvPr id="15" name="Straight Connector 14"/>
          <p:cNvCxnSpPr/>
          <p:nvPr/>
        </p:nvCxnSpPr>
        <p:spPr>
          <a:xfrm>
            <a:off x="6096000" y="4572000"/>
            <a:ext cx="251460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7543800" y="5791200"/>
            <a:ext cx="1066800" cy="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8610600" y="4572000"/>
            <a:ext cx="0" cy="121920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8610600" y="5105400"/>
            <a:ext cx="2286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3810000" y="6324600"/>
            <a:ext cx="5257800" cy="430887"/>
          </a:xfrm>
          <a:prstGeom prst="rect">
            <a:avLst/>
          </a:prstGeom>
          <a:noFill/>
          <a:ln w="25400">
            <a:solidFill>
              <a:schemeClr val="accent6">
                <a:lumMod val="75000"/>
              </a:schemeClr>
            </a:solidFill>
          </a:ln>
        </p:spPr>
        <p:txBody>
          <a:bodyPr wrap="square" rtlCol="0">
            <a:spAutoFit/>
          </a:bodyPr>
          <a:lstStyle/>
          <a:p>
            <a:pPr algn="ctr"/>
            <a:r>
              <a:rPr lang="en-US" sz="2200" b="1" dirty="0" smtClean="0"/>
              <a:t>Not amended in Revised form or e-utility</a:t>
            </a:r>
            <a:endParaRPr lang="en-US" sz="2200" b="1" dirty="0"/>
          </a:p>
        </p:txBody>
      </p:sp>
      <p:sp>
        <p:nvSpPr>
          <p:cNvPr id="28" name="TextBox 27"/>
          <p:cNvSpPr txBox="1"/>
          <p:nvPr/>
        </p:nvSpPr>
        <p:spPr>
          <a:xfrm>
            <a:off x="5029200" y="2590800"/>
            <a:ext cx="2667000" cy="381000"/>
          </a:xfrm>
          <a:prstGeom prst="rect">
            <a:avLst/>
          </a:prstGeom>
          <a:noFill/>
          <a:ln w="25400">
            <a:solidFill>
              <a:srgbClr val="FF0000"/>
            </a:solidFill>
          </a:ln>
        </p:spPr>
        <p:txBody>
          <a:bodyPr wrap="square" rtlCol="0">
            <a:spAutoFit/>
          </a:bodyPr>
          <a:lstStyle/>
          <a:p>
            <a:endParaRPr lang="en-US" dirty="0"/>
          </a:p>
        </p:txBody>
      </p:sp>
      <p:sp>
        <p:nvSpPr>
          <p:cNvPr id="31" name="TextBox 30"/>
          <p:cNvSpPr txBox="1"/>
          <p:nvPr/>
        </p:nvSpPr>
        <p:spPr>
          <a:xfrm>
            <a:off x="4724400" y="1524000"/>
            <a:ext cx="3276600" cy="430887"/>
          </a:xfrm>
          <a:prstGeom prst="rect">
            <a:avLst/>
          </a:prstGeom>
          <a:noFill/>
          <a:ln w="25400">
            <a:solidFill>
              <a:srgbClr val="FF0000"/>
            </a:solidFill>
          </a:ln>
        </p:spPr>
        <p:txBody>
          <a:bodyPr wrap="square" rtlCol="0">
            <a:spAutoFit/>
          </a:bodyPr>
          <a:lstStyle/>
          <a:p>
            <a:pPr algn="ctr"/>
            <a:r>
              <a:rPr lang="en-US" sz="2200" b="1" dirty="0" smtClean="0"/>
              <a:t>Not amended in e-utility</a:t>
            </a:r>
            <a:endParaRPr lang="en-US" sz="2200" b="1" dirty="0"/>
          </a:p>
        </p:txBody>
      </p:sp>
      <p:cxnSp>
        <p:nvCxnSpPr>
          <p:cNvPr id="34" name="Straight Arrow Connector 33"/>
          <p:cNvCxnSpPr/>
          <p:nvPr/>
        </p:nvCxnSpPr>
        <p:spPr>
          <a:xfrm flipV="1">
            <a:off x="6248400" y="1981200"/>
            <a:ext cx="0" cy="6096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a:off x="8839200" y="5105400"/>
            <a:ext cx="0" cy="1219200"/>
          </a:xfrm>
          <a:prstGeom prst="straightConnector1">
            <a:avLst/>
          </a:prstGeom>
          <a:ln w="254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sz="quarter" idx="1"/>
          </p:nvPr>
        </p:nvSpPr>
        <p:spPr>
          <a:xfrm>
            <a:off x="152400" y="1752600"/>
            <a:ext cx="8839200" cy="3962400"/>
          </a:xfrm>
          <a:ln w="38100"/>
        </p:spPr>
        <p:style>
          <a:lnRef idx="2">
            <a:schemeClr val="accent1"/>
          </a:lnRef>
          <a:fillRef idx="1">
            <a:schemeClr val="lt1"/>
          </a:fillRef>
          <a:effectRef idx="0">
            <a:schemeClr val="accent1"/>
          </a:effectRef>
          <a:fontRef idx="minor">
            <a:schemeClr val="dk1"/>
          </a:fontRef>
        </p:style>
        <p:txBody>
          <a:bodyPr>
            <a:noAutofit/>
          </a:bodyPr>
          <a:lstStyle/>
          <a:p>
            <a:pPr marL="95250" indent="0" algn="just">
              <a:spcBef>
                <a:spcPts val="0"/>
              </a:spcBef>
              <a:buSzPct val="100000"/>
              <a:buNone/>
            </a:pPr>
            <a:r>
              <a:rPr lang="en-US" sz="2100" b="1" dirty="0" smtClean="0">
                <a:solidFill>
                  <a:schemeClr val="accent2"/>
                </a:solidFill>
                <a:ea typeface="Times New Roman"/>
                <a:cs typeface="Times New Roman"/>
              </a:rPr>
              <a:t>Clause 35(b)		</a:t>
            </a:r>
            <a:r>
              <a:rPr lang="en-US" sz="2100" i="1" dirty="0" smtClean="0">
                <a:solidFill>
                  <a:schemeClr val="accent2"/>
                </a:solidFill>
                <a:ea typeface="Times New Roman"/>
                <a:cs typeface="Times New Roman"/>
              </a:rPr>
              <a:t>[Old clause 28(b)]</a:t>
            </a:r>
          </a:p>
          <a:p>
            <a:pPr marL="95250" indent="0" algn="just">
              <a:spcBef>
                <a:spcPts val="0"/>
              </a:spcBef>
              <a:buSzPct val="100000"/>
              <a:buNone/>
            </a:pPr>
            <a:r>
              <a:rPr lang="en-US" sz="2100" b="1" u="sng" dirty="0" smtClean="0">
                <a:ea typeface="Times New Roman"/>
                <a:cs typeface="Times New Roman"/>
              </a:rPr>
              <a:t>New Provision:</a:t>
            </a:r>
          </a:p>
          <a:p>
            <a:pPr marL="95250" indent="0" algn="just">
              <a:lnSpc>
                <a:spcPct val="90000"/>
              </a:lnSpc>
              <a:spcBef>
                <a:spcPts val="0"/>
              </a:spcBef>
              <a:buSzPct val="100000"/>
              <a:buNone/>
            </a:pPr>
            <a:r>
              <a:rPr lang="en-US" sz="2100" dirty="0" smtClean="0"/>
              <a:t>In the case of a manufacturing concern, give quantitative details of the </a:t>
            </a:r>
            <a:r>
              <a:rPr lang="en-US" sz="2100" b="1" dirty="0" smtClean="0">
                <a:solidFill>
                  <a:schemeClr val="accent2"/>
                </a:solidFill>
              </a:rPr>
              <a:t>principal items</a:t>
            </a:r>
            <a:r>
              <a:rPr lang="en-US" sz="2100" dirty="0" smtClean="0"/>
              <a:t> of raw material, finished products and by- products:</a:t>
            </a:r>
          </a:p>
          <a:p>
            <a:pPr marL="609600" indent="-609600" algn="just">
              <a:lnSpc>
                <a:spcPct val="90000"/>
              </a:lnSpc>
              <a:spcBef>
                <a:spcPts val="0"/>
              </a:spcBef>
              <a:buNone/>
            </a:pPr>
            <a:r>
              <a:rPr lang="en-US" sz="2100" dirty="0" smtClean="0"/>
              <a:t>		 (A) Raw materials:</a:t>
            </a:r>
          </a:p>
          <a:p>
            <a:pPr marL="95250" indent="0" algn="just">
              <a:spcBef>
                <a:spcPts val="1200"/>
              </a:spcBef>
              <a:buSzPct val="100000"/>
              <a:buNone/>
            </a:pPr>
            <a:endParaRPr lang="en-US" sz="2300" b="1" dirty="0" smtClean="0">
              <a:ea typeface="Times New Roman"/>
              <a:cs typeface="Times New Roman"/>
            </a:endParaRPr>
          </a:p>
        </p:txBody>
      </p:sp>
      <p:graphicFrame>
        <p:nvGraphicFramePr>
          <p:cNvPr id="7" name="Table 6"/>
          <p:cNvGraphicFramePr>
            <a:graphicFrameLocks noGrp="1"/>
          </p:cNvGraphicFramePr>
          <p:nvPr/>
        </p:nvGraphicFramePr>
        <p:xfrm>
          <a:off x="304800" y="3429000"/>
          <a:ext cx="7620000" cy="949960"/>
        </p:xfrm>
        <a:graphic>
          <a:graphicData uri="http://schemas.openxmlformats.org/drawingml/2006/table">
            <a:tbl>
              <a:tblPr firstRow="1" bandRow="1">
                <a:tableStyleId>{5C22544A-7EE6-4342-B048-85BDC9FD1C3A}</a:tableStyleId>
              </a:tblPr>
              <a:tblGrid>
                <a:gridCol w="961151"/>
                <a:gridCol w="786396"/>
                <a:gridCol w="1223282"/>
                <a:gridCol w="2271810"/>
                <a:gridCol w="2377361"/>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latin typeface="Calibri" pitchFamily="34" charset="0"/>
                        </a:rPr>
                        <a:t>Item name</a:t>
                      </a:r>
                      <a:endParaRPr lang="en-US" sz="1600" dirty="0"/>
                    </a:p>
                  </a:txBody>
                  <a:tcPr/>
                </a:tc>
                <a:tc>
                  <a:txBody>
                    <a:bodyPr/>
                    <a:lstStyle/>
                    <a:p>
                      <a:pPr algn="ctr"/>
                      <a:r>
                        <a:rPr lang="en-US" sz="1600" dirty="0" smtClean="0"/>
                        <a:t>Unit name</a:t>
                      </a:r>
                      <a:endParaRPr lang="en-US" sz="1600" dirty="0"/>
                    </a:p>
                  </a:txBody>
                  <a:tcPr/>
                </a:tc>
                <a:tc>
                  <a:txBody>
                    <a:bodyPr/>
                    <a:lstStyle/>
                    <a:p>
                      <a:pPr algn="ctr"/>
                      <a:r>
                        <a:rPr lang="en-US" sz="1600" dirty="0" smtClean="0">
                          <a:latin typeface="Calibri" pitchFamily="34" charset="0"/>
                        </a:rPr>
                        <a:t>opening stock</a:t>
                      </a:r>
                      <a:endParaRPr lang="en-US" sz="1600" dirty="0"/>
                    </a:p>
                  </a:txBody>
                  <a:tcPr/>
                </a:tc>
                <a:tc>
                  <a:txBody>
                    <a:bodyPr/>
                    <a:lstStyle/>
                    <a:p>
                      <a:pPr algn="ctr"/>
                      <a:r>
                        <a:rPr lang="en-US" sz="1600" dirty="0" smtClean="0">
                          <a:latin typeface="Calibri" pitchFamily="34" charset="0"/>
                        </a:rPr>
                        <a:t>purchases during the previous year</a:t>
                      </a:r>
                      <a:endParaRPr lang="en-US" sz="1600" dirty="0"/>
                    </a:p>
                  </a:txBody>
                  <a:tcPr/>
                </a:tc>
                <a:tc>
                  <a:txBody>
                    <a:bodyPr/>
                    <a:lstStyle/>
                    <a:p>
                      <a:r>
                        <a:rPr lang="en-US" sz="1600" dirty="0" smtClean="0"/>
                        <a:t>Consumption during the previous</a:t>
                      </a:r>
                      <a:r>
                        <a:rPr lang="en-US" sz="1600" baseline="0" dirty="0" smtClean="0"/>
                        <a:t> year</a:t>
                      </a:r>
                      <a:endParaRPr lang="en-US" sz="1600" dirty="0"/>
                    </a:p>
                  </a:txBody>
                  <a:tcPr/>
                </a:tc>
              </a:tr>
              <a:tr h="370840">
                <a:tc>
                  <a:txBody>
                    <a:bodyPr/>
                    <a:lstStyle/>
                    <a:p>
                      <a:endParaRPr lang="en-US" sz="1600"/>
                    </a:p>
                  </a:txBody>
                  <a:tcPr/>
                </a:tc>
                <a:tc>
                  <a:txBody>
                    <a:bodyPr/>
                    <a:lstStyle/>
                    <a:p>
                      <a:endParaRPr lang="en-US" sz="1600" dirty="0"/>
                    </a:p>
                  </a:txBody>
                  <a:tcPr/>
                </a:tc>
                <a:tc>
                  <a:txBody>
                    <a:bodyPr/>
                    <a:lstStyle/>
                    <a:p>
                      <a:endParaRPr lang="en-US" sz="1600" dirty="0"/>
                    </a:p>
                  </a:txBody>
                  <a:tcPr/>
                </a:tc>
                <a:tc>
                  <a:txBody>
                    <a:bodyPr/>
                    <a:lstStyle/>
                    <a:p>
                      <a:endParaRPr lang="en-US" sz="1600" dirty="0"/>
                    </a:p>
                  </a:txBody>
                  <a:tcPr/>
                </a:tc>
                <a:tc>
                  <a:txBody>
                    <a:bodyPr/>
                    <a:lstStyle/>
                    <a:p>
                      <a:endParaRPr lang="en-US" sz="1600" dirty="0"/>
                    </a:p>
                  </a:txBody>
                  <a:tcPr/>
                </a:tc>
              </a:tr>
            </a:tbl>
          </a:graphicData>
        </a:graphic>
      </p:graphicFrame>
      <p:graphicFrame>
        <p:nvGraphicFramePr>
          <p:cNvPr id="10" name="Table 9"/>
          <p:cNvGraphicFramePr>
            <a:graphicFrameLocks noGrp="1"/>
          </p:cNvGraphicFramePr>
          <p:nvPr/>
        </p:nvGraphicFramePr>
        <p:xfrm>
          <a:off x="1219200" y="4612640"/>
          <a:ext cx="7696200" cy="949960"/>
        </p:xfrm>
        <a:graphic>
          <a:graphicData uri="http://schemas.openxmlformats.org/drawingml/2006/table">
            <a:tbl>
              <a:tblPr firstRow="1" bandRow="1">
                <a:tableStyleId>{5C22544A-7EE6-4342-B048-85BDC9FD1C3A}</a:tableStyleId>
              </a:tblPr>
              <a:tblGrid>
                <a:gridCol w="1757285"/>
                <a:gridCol w="1069651"/>
                <a:gridCol w="1973664"/>
                <a:gridCol w="1447800"/>
                <a:gridCol w="1447800"/>
              </a:tblGrid>
              <a:tr h="370840">
                <a:tc>
                  <a:txBody>
                    <a:bodyPr/>
                    <a:lstStyle/>
                    <a:p>
                      <a:pPr algn="ctr"/>
                      <a:r>
                        <a:rPr lang="en-US" sz="1600" dirty="0" smtClean="0">
                          <a:latin typeface="Calibri" pitchFamily="34" charset="0"/>
                        </a:rPr>
                        <a:t>sales during the previous year</a:t>
                      </a:r>
                      <a:endParaRPr lang="en-US" sz="1600" dirty="0"/>
                    </a:p>
                  </a:txBody>
                  <a:tcPr/>
                </a:tc>
                <a:tc>
                  <a:txBody>
                    <a:bodyPr/>
                    <a:lstStyle/>
                    <a:p>
                      <a:pPr algn="ctr"/>
                      <a:r>
                        <a:rPr lang="en-US" sz="1600" dirty="0" smtClean="0">
                          <a:latin typeface="Calibri" pitchFamily="34" charset="0"/>
                        </a:rPr>
                        <a:t>Closing Stock</a:t>
                      </a:r>
                      <a:endParaRPr lang="en-US" sz="1600" dirty="0"/>
                    </a:p>
                  </a:txBody>
                  <a:tcPr/>
                </a:tc>
                <a:tc>
                  <a:txBody>
                    <a:bodyPr/>
                    <a:lstStyle/>
                    <a:p>
                      <a:pPr algn="ctr"/>
                      <a:r>
                        <a:rPr lang="en-US" sz="1600" dirty="0" smtClean="0"/>
                        <a:t>yield of finished products</a:t>
                      </a:r>
                      <a:endParaRPr lang="en-US" sz="1600" dirty="0"/>
                    </a:p>
                  </a:txBody>
                  <a:tcPr/>
                </a:tc>
                <a:tc>
                  <a:txBody>
                    <a:bodyPr/>
                    <a:lstStyle/>
                    <a:p>
                      <a:pPr algn="ctr"/>
                      <a:r>
                        <a:rPr lang="en-US" sz="1600" dirty="0" smtClean="0"/>
                        <a:t>percentage of yield </a:t>
                      </a:r>
                      <a:endParaRPr lang="en-US" sz="1600" dirty="0"/>
                    </a:p>
                  </a:txBody>
                  <a:tcPr/>
                </a:tc>
                <a:tc>
                  <a:txBody>
                    <a:bodyPr/>
                    <a:lstStyle/>
                    <a:p>
                      <a:pPr algn="ctr"/>
                      <a:r>
                        <a:rPr lang="en-US" sz="1600" dirty="0" smtClean="0">
                          <a:latin typeface="Calibri" pitchFamily="34" charset="0"/>
                        </a:rPr>
                        <a:t>Shortage/ excess, if any</a:t>
                      </a:r>
                      <a:endParaRPr lang="en-US" sz="1600" dirty="0"/>
                    </a:p>
                  </a:txBody>
                  <a:tcPr/>
                </a:tc>
              </a:tr>
              <a:tr h="370840">
                <a:tc>
                  <a:txBody>
                    <a:bodyPr/>
                    <a:lstStyle/>
                    <a:p>
                      <a:endParaRPr lang="en-US" sz="1600" dirty="0"/>
                    </a:p>
                  </a:txBody>
                  <a:tcPr/>
                </a:tc>
                <a:tc>
                  <a:txBody>
                    <a:bodyPr/>
                    <a:lstStyle/>
                    <a:p>
                      <a:endParaRPr lang="en-US" sz="1600" dirty="0"/>
                    </a:p>
                  </a:txBody>
                  <a:tcPr/>
                </a:tc>
                <a:tc>
                  <a:txBody>
                    <a:bodyPr/>
                    <a:lstStyle/>
                    <a:p>
                      <a:endParaRPr lang="en-US" sz="1600" dirty="0"/>
                    </a:p>
                  </a:txBody>
                  <a:tcPr/>
                </a:tc>
                <a:tc>
                  <a:txBody>
                    <a:bodyPr/>
                    <a:lstStyle/>
                    <a:p>
                      <a:endParaRPr lang="en-US" sz="1600" dirty="0"/>
                    </a:p>
                  </a:txBody>
                  <a:tcPr/>
                </a:tc>
                <a:tc>
                  <a:txBody>
                    <a:bodyPr/>
                    <a:lstStyle/>
                    <a:p>
                      <a:endParaRPr lang="en-US" sz="1600" dirty="0"/>
                    </a:p>
                  </a:txBody>
                  <a:tcPr/>
                </a:tc>
              </a:tr>
            </a:tbl>
          </a:graphicData>
        </a:graphic>
      </p:graphicFrame>
      <p:cxnSp>
        <p:nvCxnSpPr>
          <p:cNvPr id="11" name="Straight Connector 10"/>
          <p:cNvCxnSpPr/>
          <p:nvPr/>
        </p:nvCxnSpPr>
        <p:spPr>
          <a:xfrm rot="5400000">
            <a:off x="519906" y="4813300"/>
            <a:ext cx="483394" cy="79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8190706" y="4102100"/>
            <a:ext cx="686594" cy="79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762000" y="5069840"/>
            <a:ext cx="381000" cy="1588"/>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rot="10800000">
            <a:off x="7924800" y="3733800"/>
            <a:ext cx="609600" cy="26988"/>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76200" y="5791200"/>
            <a:ext cx="8915400" cy="1015663"/>
          </a:xfrm>
          <a:prstGeom prst="rect">
            <a:avLst/>
          </a:prstGeom>
          <a:noFill/>
        </p:spPr>
        <p:txBody>
          <a:bodyPr wrap="square" rtlCol="0">
            <a:spAutoFit/>
          </a:bodyPr>
          <a:lstStyle/>
          <a:p>
            <a:pPr marL="725488" indent="-725488" algn="just"/>
            <a:r>
              <a:rPr lang="en-US" sz="2000" b="1" dirty="0" smtClean="0"/>
              <a:t>Brief: Earlier relaxation provided (</a:t>
            </a:r>
            <a:r>
              <a:rPr lang="en-US" sz="2000" dirty="0" smtClean="0"/>
              <a:t>in respect of yield of finished products, % of yield and </a:t>
            </a:r>
            <a:r>
              <a:rPr lang="en-US" sz="2000" dirty="0" smtClean="0">
                <a:latin typeface="Calibri" pitchFamily="34" charset="0"/>
              </a:rPr>
              <a:t>Shortage/ excess, if any) to specify the </a:t>
            </a:r>
            <a:r>
              <a:rPr lang="en-US" sz="2000" dirty="0" smtClean="0">
                <a:latin typeface="Calibri" pitchFamily="34" charset="0"/>
                <a:cs typeface="Times New Roman" pitchFamily="18" charset="0"/>
              </a:rPr>
              <a:t>Information to the extent available </a:t>
            </a:r>
            <a:r>
              <a:rPr lang="en-US" sz="2000" b="1" dirty="0" smtClean="0">
                <a:latin typeface="Calibri" pitchFamily="34" charset="0"/>
                <a:cs typeface="Times New Roman" pitchFamily="18" charset="0"/>
              </a:rPr>
              <a:t>now removed.</a:t>
            </a:r>
            <a:endParaRPr lang="en-US" sz="2000" b="1" dirty="0" smtClean="0"/>
          </a:p>
        </p:txBody>
      </p:sp>
      <p:sp>
        <p:nvSpPr>
          <p:cNvPr id="13" name="Slide Number Placeholder 12"/>
          <p:cNvSpPr>
            <a:spLocks noGrp="1"/>
          </p:cNvSpPr>
          <p:nvPr>
            <p:ph type="sldNum" sz="quarter" idx="12"/>
          </p:nvPr>
        </p:nvSpPr>
        <p:spPr/>
        <p:txBody>
          <a:bodyPr>
            <a:normAutofit fontScale="85000" lnSpcReduction="20000"/>
          </a:bodyPr>
          <a:lstStyle/>
          <a:p>
            <a:fld id="{B6F15528-21DE-4FAA-801E-634DDDAF4B2B}" type="slidenum">
              <a:rPr lang="en-US" smtClean="0"/>
              <a:pPr/>
              <a:t>150</a:t>
            </a:fld>
            <a:endParaRPr lang="en-US"/>
          </a:p>
        </p:txBody>
      </p:sp>
      <p:cxnSp>
        <p:nvCxnSpPr>
          <p:cNvPr id="14" name="Straight Connector 13"/>
          <p:cNvCxnSpPr/>
          <p:nvPr/>
        </p:nvCxnSpPr>
        <p:spPr>
          <a:xfrm rot="10800000">
            <a:off x="762000" y="4495800"/>
            <a:ext cx="7772400" cy="1588"/>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4" name="Title 6"/>
          <p:cNvSpPr>
            <a:spLocks noGrp="1"/>
          </p:cNvSpPr>
          <p:nvPr>
            <p:ph type="title"/>
          </p:nvPr>
        </p:nvSpPr>
        <p:spPr>
          <a:xfrm>
            <a:off x="76200" y="76200"/>
            <a:ext cx="7010400" cy="1219200"/>
          </a:xfrm>
        </p:spPr>
        <p:txBody>
          <a:bodyPr>
            <a:noAutofit/>
          </a:bodyPr>
          <a:lstStyle/>
          <a:p>
            <a:r>
              <a:rPr lang="en-US" sz="3800" dirty="0" smtClean="0"/>
              <a:t>New Clause no. 35          </a:t>
            </a:r>
            <a:r>
              <a:rPr lang="en-US" sz="3600" dirty="0" smtClean="0"/>
              <a:t>							</a:t>
            </a:r>
            <a:r>
              <a:rPr lang="en-US" sz="2200" i="1" dirty="0" smtClean="0">
                <a:solidFill>
                  <a:srgbClr val="FF0000"/>
                </a:solidFill>
              </a:rPr>
              <a:t>[Old Clause No. 28]</a:t>
            </a:r>
            <a:endParaRPr lang="en-US" sz="2200" i="1" dirty="0">
              <a:solidFill>
                <a:srgbClr val="FF0000"/>
              </a:solidFill>
            </a:endParaRPr>
          </a:p>
        </p:txBody>
      </p:sp>
      <p:sp>
        <p:nvSpPr>
          <p:cNvPr id="25" name="Title 6"/>
          <p:cNvSpPr txBox="1">
            <a:spLocks/>
          </p:cNvSpPr>
          <p:nvPr/>
        </p:nvSpPr>
        <p:spPr>
          <a:xfrm>
            <a:off x="7620000" y="0"/>
            <a:ext cx="1447800" cy="609600"/>
          </a:xfrm>
          <a:prstGeom prst="rect">
            <a:avLst/>
          </a:prstGeom>
        </p:spPr>
        <p:txBody>
          <a:bodyPr vert="horz" anchor="t">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smtClean="0">
                <a:ln>
                  <a:noFill/>
                </a:ln>
                <a:solidFill>
                  <a:schemeClr val="tx2"/>
                </a:solidFill>
                <a:effectLst/>
                <a:uLnTx/>
                <a:uFillTx/>
                <a:latin typeface="+mj-lt"/>
                <a:ea typeface="+mj-ea"/>
                <a:cs typeface="+mj-cs"/>
              </a:rPr>
              <a:t>Contd</a:t>
            </a:r>
            <a:r>
              <a:rPr kumimoji="0" lang="en-US" sz="2400" b="1" i="0" u="none" strike="noStrike" kern="1200" cap="none" spc="0" normalizeH="0" baseline="0" noProof="0" dirty="0" smtClean="0">
                <a:ln>
                  <a:noFill/>
                </a:ln>
                <a:solidFill>
                  <a:schemeClr val="tx2"/>
                </a:solidFill>
                <a:effectLst/>
                <a:uLnTx/>
                <a:uFillTx/>
                <a:latin typeface="+mj-lt"/>
                <a:ea typeface="+mj-ea"/>
                <a:cs typeface="+mj-cs"/>
              </a:rPr>
              <a:t>….</a:t>
            </a:r>
            <a:endParaRPr kumimoji="0" lang="en-US" sz="2400" b="1" i="1" u="none" strike="noStrike" kern="1200" cap="none" spc="0" normalizeH="0" baseline="0" noProof="0" dirty="0">
              <a:ln>
                <a:noFill/>
              </a:ln>
              <a:solidFill>
                <a:srgbClr val="FF0000"/>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ChangeArrowheads="1"/>
          </p:cNvSpPr>
          <p:nvPr>
            <p:ph type="title"/>
          </p:nvPr>
        </p:nvSpPr>
        <p:spPr>
          <a:xfrm flipV="1">
            <a:off x="1500188" y="0"/>
            <a:ext cx="7491412" cy="1431925"/>
          </a:xfrm>
        </p:spPr>
        <p:txBody>
          <a:bodyPr>
            <a:normAutofit fontScale="90000"/>
          </a:bodyPr>
          <a:lstStyle/>
          <a:p>
            <a:pPr eaLnBrk="1" fontAlgn="auto" hangingPunct="1">
              <a:spcAft>
                <a:spcPts val="0"/>
              </a:spcAft>
              <a:defRPr/>
            </a:pPr>
            <a:r>
              <a:rPr lang="en-US" smtClean="0">
                <a:solidFill>
                  <a:srgbClr val="7B9899"/>
                </a:solidFill>
              </a:rPr>
              <a:t/>
            </a:r>
            <a:br>
              <a:rPr lang="en-US" smtClean="0">
                <a:solidFill>
                  <a:srgbClr val="7B9899"/>
                </a:solidFill>
              </a:rPr>
            </a:br>
            <a:endParaRPr lang="en-US" smtClean="0">
              <a:solidFill>
                <a:srgbClr val="7B9899"/>
              </a:solidFill>
            </a:endParaRPr>
          </a:p>
        </p:txBody>
      </p:sp>
      <p:sp>
        <p:nvSpPr>
          <p:cNvPr id="7" name="Slide Number Placeholder 5"/>
          <p:cNvSpPr>
            <a:spLocks noGrp="1"/>
          </p:cNvSpPr>
          <p:nvPr>
            <p:ph type="sldNum" sz="quarter" idx="12"/>
          </p:nvPr>
        </p:nvSpPr>
        <p:spPr/>
        <p:txBody>
          <a:bodyPr>
            <a:normAutofit fontScale="85000" lnSpcReduction="20000"/>
          </a:bodyPr>
          <a:lstStyle/>
          <a:p>
            <a:pPr>
              <a:defRPr/>
            </a:pPr>
            <a:fld id="{70A941D5-6984-40A6-9E58-548CC9D09429}" type="slidenum">
              <a:rPr lang="en-US"/>
              <a:pPr>
                <a:defRPr/>
              </a:pPr>
              <a:t>151</a:t>
            </a:fld>
            <a:endParaRPr lang="en-US"/>
          </a:p>
        </p:txBody>
      </p:sp>
      <p:sp>
        <p:nvSpPr>
          <p:cNvPr id="147459" name="Rectangle 3"/>
          <p:cNvSpPr>
            <a:spLocks noGrp="1" noChangeArrowheads="1"/>
          </p:cNvSpPr>
          <p:nvPr>
            <p:ph sz="quarter" idx="1"/>
          </p:nvPr>
        </p:nvSpPr>
        <p:spPr>
          <a:xfrm>
            <a:off x="76200" y="1600200"/>
            <a:ext cx="8915400" cy="5105400"/>
          </a:xfrm>
          <a:ln w="25400">
            <a:solidFill>
              <a:schemeClr val="accent1"/>
            </a:solidFill>
          </a:ln>
        </p:spPr>
        <p:txBody>
          <a:bodyPr>
            <a:normAutofit/>
          </a:bodyPr>
          <a:lstStyle/>
          <a:p>
            <a:pPr marL="609600" indent="-609600" algn="just">
              <a:lnSpc>
                <a:spcPct val="90000"/>
              </a:lnSpc>
              <a:buNone/>
            </a:pPr>
            <a:r>
              <a:rPr lang="en-US" sz="2000" dirty="0" smtClean="0"/>
              <a:t>	(B) Finished Products:</a:t>
            </a:r>
          </a:p>
          <a:p>
            <a:pPr marL="609600" indent="-609600" algn="just" eaLnBrk="1" hangingPunct="1">
              <a:lnSpc>
                <a:spcPct val="90000"/>
              </a:lnSpc>
              <a:buAutoNum type="alphaLcParenBoth"/>
            </a:pPr>
            <a:endParaRPr lang="en-US" sz="2400" dirty="0" smtClean="0"/>
          </a:p>
          <a:p>
            <a:pPr marL="609600" indent="-609600" algn="just" eaLnBrk="1" hangingPunct="1">
              <a:lnSpc>
                <a:spcPct val="90000"/>
              </a:lnSpc>
              <a:buAutoNum type="alphaLcParenBoth"/>
            </a:pPr>
            <a:endParaRPr lang="en-US" sz="2400" dirty="0" smtClean="0"/>
          </a:p>
          <a:p>
            <a:pPr marL="609600" indent="-609600" algn="just" eaLnBrk="1" hangingPunct="1">
              <a:lnSpc>
                <a:spcPct val="90000"/>
              </a:lnSpc>
              <a:buAutoNum type="alphaLcParenBoth"/>
            </a:pPr>
            <a:endParaRPr lang="en-US" sz="2400" dirty="0" smtClean="0"/>
          </a:p>
          <a:p>
            <a:pPr marL="609600" indent="-609600" algn="just" eaLnBrk="1" hangingPunct="1">
              <a:lnSpc>
                <a:spcPct val="90000"/>
              </a:lnSpc>
              <a:buAutoNum type="alphaLcParenBoth"/>
            </a:pPr>
            <a:endParaRPr lang="en-US" sz="2400" dirty="0" smtClean="0"/>
          </a:p>
          <a:p>
            <a:pPr marL="609600" indent="-609600" algn="just">
              <a:buNone/>
            </a:pPr>
            <a:r>
              <a:rPr lang="en-US" sz="2400" dirty="0" smtClean="0"/>
              <a:t>	</a:t>
            </a:r>
            <a:r>
              <a:rPr lang="en-US" sz="700" dirty="0" smtClean="0"/>
              <a:t>	</a:t>
            </a:r>
          </a:p>
          <a:p>
            <a:pPr marL="609600" indent="-609600" algn="just">
              <a:lnSpc>
                <a:spcPct val="90000"/>
              </a:lnSpc>
              <a:buNone/>
            </a:pPr>
            <a:r>
              <a:rPr lang="en-US" sz="2000" dirty="0" smtClean="0"/>
              <a:t>		</a:t>
            </a:r>
            <a:r>
              <a:rPr lang="en-US" sz="2000" b="1" u="sng" dirty="0" smtClean="0"/>
              <a:t>By- Products</a:t>
            </a:r>
            <a:r>
              <a:rPr lang="en-US" sz="2000" dirty="0" smtClean="0"/>
              <a:t>:</a:t>
            </a:r>
            <a:endParaRPr lang="en-US" sz="2400" dirty="0" smtClean="0"/>
          </a:p>
        </p:txBody>
      </p:sp>
      <p:graphicFrame>
        <p:nvGraphicFramePr>
          <p:cNvPr id="8" name="Table 7"/>
          <p:cNvGraphicFramePr>
            <a:graphicFrameLocks noGrp="1"/>
          </p:cNvGraphicFramePr>
          <p:nvPr/>
        </p:nvGraphicFramePr>
        <p:xfrm>
          <a:off x="152400" y="1905000"/>
          <a:ext cx="7620000" cy="949960"/>
        </p:xfrm>
        <a:graphic>
          <a:graphicData uri="http://schemas.openxmlformats.org/drawingml/2006/table">
            <a:tbl>
              <a:tblPr firstRow="1" bandRow="1">
                <a:tableStyleId>{5C22544A-7EE6-4342-B048-85BDC9FD1C3A}</a:tableStyleId>
              </a:tblPr>
              <a:tblGrid>
                <a:gridCol w="961151"/>
                <a:gridCol w="786396"/>
                <a:gridCol w="1223282"/>
                <a:gridCol w="2058371"/>
                <a:gridCol w="2590800"/>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latin typeface="Calibri" pitchFamily="34" charset="0"/>
                        </a:rPr>
                        <a:t>Item name</a:t>
                      </a:r>
                      <a:endParaRPr lang="en-US" sz="1600" dirty="0"/>
                    </a:p>
                  </a:txBody>
                  <a:tcPr/>
                </a:tc>
                <a:tc>
                  <a:txBody>
                    <a:bodyPr/>
                    <a:lstStyle/>
                    <a:p>
                      <a:pPr algn="ctr"/>
                      <a:r>
                        <a:rPr lang="en-US" sz="1600" dirty="0" smtClean="0"/>
                        <a:t>Unit name</a:t>
                      </a:r>
                      <a:endParaRPr lang="en-US" sz="1600" dirty="0"/>
                    </a:p>
                  </a:txBody>
                  <a:tcPr/>
                </a:tc>
                <a:tc>
                  <a:txBody>
                    <a:bodyPr/>
                    <a:lstStyle/>
                    <a:p>
                      <a:pPr algn="ctr"/>
                      <a:r>
                        <a:rPr lang="en-US" sz="1600" dirty="0" smtClean="0">
                          <a:latin typeface="Calibri" pitchFamily="34" charset="0"/>
                        </a:rPr>
                        <a:t>opening stock</a:t>
                      </a:r>
                      <a:endParaRPr lang="en-US" sz="1600" dirty="0"/>
                    </a:p>
                  </a:txBody>
                  <a:tcPr/>
                </a:tc>
                <a:tc>
                  <a:txBody>
                    <a:bodyPr/>
                    <a:lstStyle/>
                    <a:p>
                      <a:pPr algn="ctr"/>
                      <a:r>
                        <a:rPr lang="en-US" sz="1600" dirty="0" smtClean="0">
                          <a:latin typeface="Calibri" pitchFamily="34" charset="0"/>
                        </a:rPr>
                        <a:t>purchases during the previous year</a:t>
                      </a:r>
                      <a:endParaRPr lang="en-US" sz="1600" dirty="0"/>
                    </a:p>
                  </a:txBody>
                  <a:tcPr/>
                </a:tc>
                <a:tc>
                  <a:txBody>
                    <a:bodyPr/>
                    <a:lstStyle/>
                    <a:p>
                      <a:r>
                        <a:rPr lang="en-US" sz="1600" dirty="0" smtClean="0"/>
                        <a:t>Quantity manufactured during the previous</a:t>
                      </a:r>
                      <a:r>
                        <a:rPr lang="en-US" sz="1600" baseline="0" dirty="0" smtClean="0"/>
                        <a:t> year</a:t>
                      </a:r>
                      <a:endParaRPr lang="en-US" sz="1600" dirty="0"/>
                    </a:p>
                  </a:txBody>
                  <a:tcPr/>
                </a:tc>
              </a:tr>
              <a:tr h="370840">
                <a:tc>
                  <a:txBody>
                    <a:bodyPr/>
                    <a:lstStyle/>
                    <a:p>
                      <a:endParaRPr lang="en-US" sz="1600"/>
                    </a:p>
                  </a:txBody>
                  <a:tcPr/>
                </a:tc>
                <a:tc>
                  <a:txBody>
                    <a:bodyPr/>
                    <a:lstStyle/>
                    <a:p>
                      <a:endParaRPr lang="en-US" sz="1600" dirty="0"/>
                    </a:p>
                  </a:txBody>
                  <a:tcPr/>
                </a:tc>
                <a:tc>
                  <a:txBody>
                    <a:bodyPr/>
                    <a:lstStyle/>
                    <a:p>
                      <a:endParaRPr lang="en-US" sz="1600" dirty="0"/>
                    </a:p>
                  </a:txBody>
                  <a:tcPr/>
                </a:tc>
                <a:tc>
                  <a:txBody>
                    <a:bodyPr/>
                    <a:lstStyle/>
                    <a:p>
                      <a:endParaRPr lang="en-US" sz="1600" dirty="0"/>
                    </a:p>
                  </a:txBody>
                  <a:tcPr/>
                </a:tc>
                <a:tc>
                  <a:txBody>
                    <a:bodyPr/>
                    <a:lstStyle/>
                    <a:p>
                      <a:endParaRPr lang="en-US" sz="1600" dirty="0"/>
                    </a:p>
                  </a:txBody>
                  <a:tcPr/>
                </a:tc>
              </a:tr>
            </a:tbl>
          </a:graphicData>
        </a:graphic>
      </p:graphicFrame>
      <p:graphicFrame>
        <p:nvGraphicFramePr>
          <p:cNvPr id="9" name="Table 8"/>
          <p:cNvGraphicFramePr>
            <a:graphicFrameLocks noGrp="1"/>
          </p:cNvGraphicFramePr>
          <p:nvPr/>
        </p:nvGraphicFramePr>
        <p:xfrm>
          <a:off x="3505200" y="3124200"/>
          <a:ext cx="5257800" cy="949960"/>
        </p:xfrm>
        <a:graphic>
          <a:graphicData uri="http://schemas.openxmlformats.org/drawingml/2006/table">
            <a:tbl>
              <a:tblPr firstRow="1" bandRow="1">
                <a:tableStyleId>{5C22544A-7EE6-4342-B048-85BDC9FD1C3A}</a:tableStyleId>
              </a:tblPr>
              <a:tblGrid>
                <a:gridCol w="2161409"/>
                <a:gridCol w="1315639"/>
                <a:gridCol w="1780752"/>
              </a:tblGrid>
              <a:tr h="370840">
                <a:tc>
                  <a:txBody>
                    <a:bodyPr/>
                    <a:lstStyle/>
                    <a:p>
                      <a:pPr algn="ctr"/>
                      <a:r>
                        <a:rPr lang="en-US" sz="1600" dirty="0" smtClean="0">
                          <a:latin typeface="Calibri" pitchFamily="34" charset="0"/>
                        </a:rPr>
                        <a:t>sales during the previous year</a:t>
                      </a:r>
                      <a:endParaRPr lang="en-US" sz="1600" dirty="0"/>
                    </a:p>
                  </a:txBody>
                  <a:tcPr/>
                </a:tc>
                <a:tc>
                  <a:txBody>
                    <a:bodyPr/>
                    <a:lstStyle/>
                    <a:p>
                      <a:pPr algn="ctr"/>
                      <a:r>
                        <a:rPr lang="en-US" sz="1600" dirty="0" smtClean="0">
                          <a:latin typeface="Calibri" pitchFamily="34" charset="0"/>
                        </a:rPr>
                        <a:t>Closing Stock</a:t>
                      </a:r>
                      <a:endParaRPr lang="en-US" sz="1600" dirty="0"/>
                    </a:p>
                  </a:txBody>
                  <a:tcPr/>
                </a:tc>
                <a:tc>
                  <a:txBody>
                    <a:bodyPr/>
                    <a:lstStyle/>
                    <a:p>
                      <a:pPr algn="ctr"/>
                      <a:r>
                        <a:rPr lang="en-US" sz="1600" dirty="0" smtClean="0">
                          <a:latin typeface="Calibri" pitchFamily="34" charset="0"/>
                        </a:rPr>
                        <a:t>Shortage/ excess, if any</a:t>
                      </a:r>
                      <a:endParaRPr lang="en-US" sz="1600" dirty="0"/>
                    </a:p>
                  </a:txBody>
                  <a:tcPr/>
                </a:tc>
              </a:tr>
              <a:tr h="370840">
                <a:tc>
                  <a:txBody>
                    <a:bodyPr/>
                    <a:lstStyle/>
                    <a:p>
                      <a:endParaRPr lang="en-US" sz="1600" dirty="0"/>
                    </a:p>
                  </a:txBody>
                  <a:tcPr/>
                </a:tc>
                <a:tc>
                  <a:txBody>
                    <a:bodyPr/>
                    <a:lstStyle/>
                    <a:p>
                      <a:endParaRPr lang="en-US" sz="1600" dirty="0"/>
                    </a:p>
                  </a:txBody>
                  <a:tcPr/>
                </a:tc>
                <a:tc>
                  <a:txBody>
                    <a:bodyPr/>
                    <a:lstStyle/>
                    <a:p>
                      <a:endParaRPr lang="en-US" sz="1600" dirty="0"/>
                    </a:p>
                  </a:txBody>
                  <a:tcPr/>
                </a:tc>
              </a:tr>
            </a:tbl>
          </a:graphicData>
        </a:graphic>
      </p:graphicFrame>
      <p:cxnSp>
        <p:nvCxnSpPr>
          <p:cNvPr id="28" name="Straight Connector 27"/>
          <p:cNvCxnSpPr/>
          <p:nvPr/>
        </p:nvCxnSpPr>
        <p:spPr>
          <a:xfrm rot="5400000">
            <a:off x="2362200" y="3275012"/>
            <a:ext cx="610394" cy="79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5400000">
            <a:off x="8306594" y="2665412"/>
            <a:ext cx="608806" cy="79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2667000" y="2970212"/>
            <a:ext cx="5943600" cy="1588"/>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2667000" y="3579812"/>
            <a:ext cx="762000" cy="1588"/>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rot="10800000">
            <a:off x="7924800" y="2360612"/>
            <a:ext cx="685800" cy="1588"/>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graphicFrame>
        <p:nvGraphicFramePr>
          <p:cNvPr id="22" name="Table 21"/>
          <p:cNvGraphicFramePr>
            <a:graphicFrameLocks noGrp="1"/>
          </p:cNvGraphicFramePr>
          <p:nvPr/>
        </p:nvGraphicFramePr>
        <p:xfrm>
          <a:off x="304800" y="4419600"/>
          <a:ext cx="7620000" cy="949960"/>
        </p:xfrm>
        <a:graphic>
          <a:graphicData uri="http://schemas.openxmlformats.org/drawingml/2006/table">
            <a:tbl>
              <a:tblPr firstRow="1" bandRow="1">
                <a:tableStyleId>{5C22544A-7EE6-4342-B048-85BDC9FD1C3A}</a:tableStyleId>
              </a:tblPr>
              <a:tblGrid>
                <a:gridCol w="961151"/>
                <a:gridCol w="786396"/>
                <a:gridCol w="1223282"/>
                <a:gridCol w="2058371"/>
                <a:gridCol w="2590800"/>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latin typeface="Calibri" pitchFamily="34" charset="0"/>
                        </a:rPr>
                        <a:t>Item name</a:t>
                      </a:r>
                      <a:endParaRPr lang="en-US" sz="1600" dirty="0"/>
                    </a:p>
                  </a:txBody>
                  <a:tcPr/>
                </a:tc>
                <a:tc>
                  <a:txBody>
                    <a:bodyPr/>
                    <a:lstStyle/>
                    <a:p>
                      <a:pPr algn="ctr"/>
                      <a:r>
                        <a:rPr lang="en-US" sz="1600" dirty="0" smtClean="0"/>
                        <a:t>Unit name</a:t>
                      </a:r>
                      <a:endParaRPr lang="en-US" sz="1600" dirty="0"/>
                    </a:p>
                  </a:txBody>
                  <a:tcPr/>
                </a:tc>
                <a:tc>
                  <a:txBody>
                    <a:bodyPr/>
                    <a:lstStyle/>
                    <a:p>
                      <a:pPr algn="ctr"/>
                      <a:r>
                        <a:rPr lang="en-US" sz="1600" dirty="0" smtClean="0">
                          <a:latin typeface="Calibri" pitchFamily="34" charset="0"/>
                        </a:rPr>
                        <a:t>opening stock</a:t>
                      </a:r>
                      <a:endParaRPr lang="en-US" sz="1600" dirty="0"/>
                    </a:p>
                  </a:txBody>
                  <a:tcPr/>
                </a:tc>
                <a:tc>
                  <a:txBody>
                    <a:bodyPr/>
                    <a:lstStyle/>
                    <a:p>
                      <a:pPr algn="ctr"/>
                      <a:r>
                        <a:rPr lang="en-US" sz="1600" dirty="0" smtClean="0">
                          <a:latin typeface="Calibri" pitchFamily="34" charset="0"/>
                        </a:rPr>
                        <a:t>purchases during the previous year</a:t>
                      </a:r>
                      <a:endParaRPr lang="en-US" sz="1600" dirty="0"/>
                    </a:p>
                  </a:txBody>
                  <a:tcPr/>
                </a:tc>
                <a:tc>
                  <a:txBody>
                    <a:bodyPr/>
                    <a:lstStyle/>
                    <a:p>
                      <a:pPr algn="ctr"/>
                      <a:r>
                        <a:rPr lang="en-US" sz="1600" dirty="0" smtClean="0"/>
                        <a:t>Consumption during the previous</a:t>
                      </a:r>
                      <a:r>
                        <a:rPr lang="en-US" sz="1600" baseline="0" dirty="0" smtClean="0"/>
                        <a:t> year</a:t>
                      </a:r>
                      <a:endParaRPr lang="en-US" sz="1600" dirty="0"/>
                    </a:p>
                  </a:txBody>
                  <a:tcPr/>
                </a:tc>
              </a:tr>
              <a:tr h="370840">
                <a:tc>
                  <a:txBody>
                    <a:bodyPr/>
                    <a:lstStyle/>
                    <a:p>
                      <a:endParaRPr lang="en-US" sz="1600"/>
                    </a:p>
                  </a:txBody>
                  <a:tcPr/>
                </a:tc>
                <a:tc>
                  <a:txBody>
                    <a:bodyPr/>
                    <a:lstStyle/>
                    <a:p>
                      <a:endParaRPr lang="en-US" sz="1600" dirty="0"/>
                    </a:p>
                  </a:txBody>
                  <a:tcPr/>
                </a:tc>
                <a:tc>
                  <a:txBody>
                    <a:bodyPr/>
                    <a:lstStyle/>
                    <a:p>
                      <a:endParaRPr lang="en-US" sz="1600" dirty="0"/>
                    </a:p>
                  </a:txBody>
                  <a:tcPr/>
                </a:tc>
                <a:tc>
                  <a:txBody>
                    <a:bodyPr/>
                    <a:lstStyle/>
                    <a:p>
                      <a:endParaRPr lang="en-US" sz="1600" dirty="0"/>
                    </a:p>
                  </a:txBody>
                  <a:tcPr/>
                </a:tc>
                <a:tc>
                  <a:txBody>
                    <a:bodyPr/>
                    <a:lstStyle/>
                    <a:p>
                      <a:endParaRPr lang="en-US" sz="1600" dirty="0"/>
                    </a:p>
                  </a:txBody>
                  <a:tcPr/>
                </a:tc>
              </a:tr>
            </a:tbl>
          </a:graphicData>
        </a:graphic>
      </p:graphicFrame>
      <p:graphicFrame>
        <p:nvGraphicFramePr>
          <p:cNvPr id="23" name="Table 22"/>
          <p:cNvGraphicFramePr>
            <a:graphicFrameLocks noGrp="1"/>
          </p:cNvGraphicFramePr>
          <p:nvPr/>
        </p:nvGraphicFramePr>
        <p:xfrm>
          <a:off x="3657600" y="5638800"/>
          <a:ext cx="5257800" cy="949960"/>
        </p:xfrm>
        <a:graphic>
          <a:graphicData uri="http://schemas.openxmlformats.org/drawingml/2006/table">
            <a:tbl>
              <a:tblPr firstRow="1" bandRow="1">
                <a:tableStyleId>{5C22544A-7EE6-4342-B048-85BDC9FD1C3A}</a:tableStyleId>
              </a:tblPr>
              <a:tblGrid>
                <a:gridCol w="2161409"/>
                <a:gridCol w="1315639"/>
                <a:gridCol w="1780752"/>
              </a:tblGrid>
              <a:tr h="370840">
                <a:tc>
                  <a:txBody>
                    <a:bodyPr/>
                    <a:lstStyle/>
                    <a:p>
                      <a:pPr algn="ctr"/>
                      <a:r>
                        <a:rPr lang="en-US" sz="1600" dirty="0" smtClean="0">
                          <a:latin typeface="Calibri" pitchFamily="34" charset="0"/>
                        </a:rPr>
                        <a:t>sales during the previous year</a:t>
                      </a:r>
                      <a:endParaRPr lang="en-US" sz="1600" dirty="0"/>
                    </a:p>
                  </a:txBody>
                  <a:tcPr/>
                </a:tc>
                <a:tc>
                  <a:txBody>
                    <a:bodyPr/>
                    <a:lstStyle/>
                    <a:p>
                      <a:pPr algn="ctr"/>
                      <a:r>
                        <a:rPr lang="en-US" sz="1600" dirty="0" smtClean="0">
                          <a:latin typeface="Calibri" pitchFamily="34" charset="0"/>
                        </a:rPr>
                        <a:t>Closing Stock</a:t>
                      </a:r>
                      <a:endParaRPr lang="en-US" sz="1600" dirty="0"/>
                    </a:p>
                  </a:txBody>
                  <a:tcPr/>
                </a:tc>
                <a:tc>
                  <a:txBody>
                    <a:bodyPr/>
                    <a:lstStyle/>
                    <a:p>
                      <a:pPr algn="ctr"/>
                      <a:r>
                        <a:rPr lang="en-US" sz="1600" dirty="0" smtClean="0">
                          <a:latin typeface="Calibri" pitchFamily="34" charset="0"/>
                        </a:rPr>
                        <a:t>Shortage/ excess, if any</a:t>
                      </a:r>
                      <a:endParaRPr lang="en-US" sz="1600" dirty="0"/>
                    </a:p>
                  </a:txBody>
                  <a:tcPr/>
                </a:tc>
              </a:tr>
              <a:tr h="370840">
                <a:tc>
                  <a:txBody>
                    <a:bodyPr/>
                    <a:lstStyle/>
                    <a:p>
                      <a:endParaRPr lang="en-US" sz="1600" dirty="0"/>
                    </a:p>
                  </a:txBody>
                  <a:tcPr/>
                </a:tc>
                <a:tc>
                  <a:txBody>
                    <a:bodyPr/>
                    <a:lstStyle/>
                    <a:p>
                      <a:endParaRPr lang="en-US" sz="1600" dirty="0"/>
                    </a:p>
                  </a:txBody>
                  <a:tcPr/>
                </a:tc>
                <a:tc>
                  <a:txBody>
                    <a:bodyPr/>
                    <a:lstStyle/>
                    <a:p>
                      <a:endParaRPr lang="en-US" sz="1600" dirty="0"/>
                    </a:p>
                  </a:txBody>
                  <a:tcPr/>
                </a:tc>
              </a:tr>
            </a:tbl>
          </a:graphicData>
        </a:graphic>
      </p:graphicFrame>
      <p:cxnSp>
        <p:nvCxnSpPr>
          <p:cNvPr id="25" name="Straight Connector 24"/>
          <p:cNvCxnSpPr/>
          <p:nvPr/>
        </p:nvCxnSpPr>
        <p:spPr>
          <a:xfrm rot="5400000">
            <a:off x="2514600" y="5811520"/>
            <a:ext cx="610394" cy="79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5400000">
            <a:off x="8458994" y="5180806"/>
            <a:ext cx="608806" cy="79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2819400" y="5506720"/>
            <a:ext cx="5943600" cy="1588"/>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2819400" y="6116320"/>
            <a:ext cx="762000" cy="1588"/>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rot="10800000">
            <a:off x="8077200" y="4897120"/>
            <a:ext cx="685800" cy="1588"/>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7391400" y="0"/>
            <a:ext cx="17526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800" b="1" dirty="0" err="1" smtClean="0">
                <a:solidFill>
                  <a:schemeClr val="tx2"/>
                </a:solidFill>
                <a:latin typeface="+mj-lt"/>
              </a:rPr>
              <a:t>Contd</a:t>
            </a:r>
            <a:r>
              <a:rPr lang="en-US" sz="2800" b="1" dirty="0" smtClean="0">
                <a:solidFill>
                  <a:schemeClr val="tx2"/>
                </a:solidFill>
                <a:latin typeface="+mj-lt"/>
              </a:rPr>
              <a:t>….</a:t>
            </a:r>
            <a:endParaRPr lang="en-US" sz="2800" b="1" dirty="0">
              <a:solidFill>
                <a:schemeClr val="tx2"/>
              </a:solidFill>
              <a:latin typeface="+mj-lt"/>
            </a:endParaRPr>
          </a:p>
        </p:txBody>
      </p:sp>
      <p:sp>
        <p:nvSpPr>
          <p:cNvPr id="36" name="Title 6"/>
          <p:cNvSpPr txBox="1">
            <a:spLocks/>
          </p:cNvSpPr>
          <p:nvPr/>
        </p:nvSpPr>
        <p:spPr>
          <a:xfrm>
            <a:off x="76200" y="76200"/>
            <a:ext cx="7010400" cy="1219200"/>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800" b="0" i="0" u="none" strike="noStrike" kern="1200" cap="none" spc="0" normalizeH="0" baseline="0" noProof="0" dirty="0" smtClean="0">
                <a:ln>
                  <a:noFill/>
                </a:ln>
                <a:solidFill>
                  <a:schemeClr val="tx2"/>
                </a:solidFill>
                <a:effectLst/>
                <a:uLnTx/>
                <a:uFillTx/>
                <a:latin typeface="+mj-lt"/>
                <a:ea typeface="+mj-ea"/>
                <a:cs typeface="+mj-cs"/>
              </a:rPr>
              <a:t>New Clause no. 35          </a:t>
            </a:r>
            <a:r>
              <a:rPr kumimoji="0" lang="en-US" sz="3600" b="0" i="0" u="none" strike="noStrike" kern="1200" cap="none" spc="0" normalizeH="0" baseline="0" noProof="0" dirty="0" smtClean="0">
                <a:ln>
                  <a:noFill/>
                </a:ln>
                <a:solidFill>
                  <a:schemeClr val="tx2"/>
                </a:solidFill>
                <a:effectLst/>
                <a:uLnTx/>
                <a:uFillTx/>
                <a:latin typeface="+mj-lt"/>
                <a:ea typeface="+mj-ea"/>
                <a:cs typeface="+mj-cs"/>
              </a:rPr>
              <a:t>							</a:t>
            </a:r>
            <a:r>
              <a:rPr kumimoji="0" lang="en-US" sz="2200" b="0" i="1" u="none" strike="noStrike" kern="1200" cap="none" spc="0" normalizeH="0" baseline="0" noProof="0" dirty="0" smtClean="0">
                <a:ln>
                  <a:noFill/>
                </a:ln>
                <a:solidFill>
                  <a:srgbClr val="FF0000"/>
                </a:solidFill>
                <a:effectLst/>
                <a:uLnTx/>
                <a:uFillTx/>
                <a:latin typeface="+mj-lt"/>
                <a:ea typeface="+mj-ea"/>
                <a:cs typeface="+mj-cs"/>
              </a:rPr>
              <a:t>[Old Clause No. 28]</a:t>
            </a:r>
            <a:endParaRPr kumimoji="0" lang="en-US" sz="2200" b="0" i="1" u="none" strike="noStrike" kern="1200" cap="none" spc="0" normalizeH="0" baseline="0" noProof="0" dirty="0">
              <a:ln>
                <a:noFill/>
              </a:ln>
              <a:solidFill>
                <a:srgbClr val="FF0000"/>
              </a:solidFill>
              <a:effectLst/>
              <a:uLnTx/>
              <a:uFillTx/>
              <a:latin typeface="+mj-lt"/>
              <a:ea typeface="+mj-ea"/>
              <a:cs typeface="+mj-cs"/>
            </a:endParaRPr>
          </a:p>
        </p:txBody>
      </p:sp>
      <p:sp>
        <p:nvSpPr>
          <p:cNvPr id="21" name="Oval 20"/>
          <p:cNvSpPr/>
          <p:nvPr/>
        </p:nvSpPr>
        <p:spPr>
          <a:xfrm>
            <a:off x="5410200" y="4114800"/>
            <a:ext cx="2590800" cy="1066800"/>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Straight Arrow Connector 26"/>
          <p:cNvCxnSpPr>
            <a:stCxn id="21" idx="3"/>
            <a:endCxn id="39" idx="0"/>
          </p:cNvCxnSpPr>
          <p:nvPr/>
        </p:nvCxnSpPr>
        <p:spPr>
          <a:xfrm flipH="1">
            <a:off x="1333500" y="5025371"/>
            <a:ext cx="4456114" cy="537229"/>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152400" y="5562600"/>
            <a:ext cx="2362200" cy="1066800"/>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solidFill>
              </a:rPr>
              <a:t>Should be Quantity manufactured during the year</a:t>
            </a:r>
            <a:endParaRPr lang="en-US" sz="2000" dirty="0">
              <a:solidFill>
                <a:schemeClr val="tx1"/>
              </a:solidFill>
            </a:endParaRPr>
          </a:p>
        </p:txBody>
      </p:sp>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85000" lnSpcReduction="20000"/>
          </a:bodyPr>
          <a:lstStyle/>
          <a:p>
            <a:pPr>
              <a:defRPr/>
            </a:pPr>
            <a:fld id="{420692BE-0E3A-4C8C-BC5C-BD84D3788C93}" type="slidenum">
              <a:rPr lang="en-US"/>
              <a:pPr>
                <a:defRPr/>
              </a:pPr>
              <a:t>152</a:t>
            </a:fld>
            <a:endParaRPr lang="en-US"/>
          </a:p>
        </p:txBody>
      </p:sp>
      <p:sp>
        <p:nvSpPr>
          <p:cNvPr id="150531" name="Rectangle 3"/>
          <p:cNvSpPr>
            <a:spLocks noGrp="1" noChangeArrowheads="1"/>
          </p:cNvSpPr>
          <p:nvPr>
            <p:ph sz="quarter" idx="1"/>
          </p:nvPr>
        </p:nvSpPr>
        <p:spPr>
          <a:xfrm>
            <a:off x="228600" y="1828800"/>
            <a:ext cx="8610600" cy="4648200"/>
          </a:xfrm>
        </p:spPr>
        <p:txBody>
          <a:bodyPr>
            <a:noAutofit/>
          </a:bodyPr>
          <a:lstStyle/>
          <a:p>
            <a:pPr marL="365125" indent="-365125" algn="just" eaLnBrk="1" hangingPunct="1">
              <a:spcBef>
                <a:spcPts val="1200"/>
              </a:spcBef>
              <a:buFont typeface="Wingdings" pitchFamily="2" charset="2"/>
              <a:buChar char="q"/>
            </a:pPr>
            <a:r>
              <a:rPr lang="en-US" sz="2200" b="1" i="1" u="sng" dirty="0" smtClean="0">
                <a:solidFill>
                  <a:srgbClr val="C00000"/>
                </a:solidFill>
                <a:latin typeface="Calibri" pitchFamily="34" charset="0"/>
              </a:rPr>
              <a:t>“Principal Items</a:t>
            </a:r>
            <a:r>
              <a:rPr lang="en-US" sz="2200" dirty="0" smtClean="0">
                <a:solidFill>
                  <a:srgbClr val="C00000"/>
                </a:solidFill>
                <a:latin typeface="Calibri" pitchFamily="34" charset="0"/>
              </a:rPr>
              <a:t> </a:t>
            </a:r>
            <a:r>
              <a:rPr lang="en-US" sz="2200" dirty="0" smtClean="0">
                <a:latin typeface="Calibri" pitchFamily="34" charset="0"/>
              </a:rPr>
              <a:t>:- Items constitute more than </a:t>
            </a:r>
            <a:r>
              <a:rPr lang="en-US" sz="2200" b="1" i="1" dirty="0" smtClean="0">
                <a:solidFill>
                  <a:srgbClr val="C00000"/>
                </a:solidFill>
                <a:latin typeface="Calibri" pitchFamily="34" charset="0"/>
              </a:rPr>
              <a:t>10% of the aggregate value</a:t>
            </a:r>
            <a:r>
              <a:rPr lang="en-US" sz="2200" dirty="0" smtClean="0">
                <a:solidFill>
                  <a:srgbClr val="C00000"/>
                </a:solidFill>
                <a:latin typeface="Calibri" pitchFamily="34" charset="0"/>
              </a:rPr>
              <a:t> </a:t>
            </a:r>
            <a:r>
              <a:rPr lang="en-US" sz="2200" dirty="0" smtClean="0">
                <a:latin typeface="Calibri" pitchFamily="34" charset="0"/>
              </a:rPr>
              <a:t>of purchase, consumption or turnover.</a:t>
            </a:r>
          </a:p>
          <a:p>
            <a:pPr marL="365125" indent="-365125" algn="just">
              <a:spcBef>
                <a:spcPts val="1200"/>
              </a:spcBef>
            </a:pPr>
            <a:r>
              <a:rPr lang="en-US" sz="2200" dirty="0" smtClean="0">
                <a:latin typeface="Calibri" pitchFamily="34" charset="0"/>
              </a:rPr>
              <a:t>The tax auditor should obtain certificates from the assessee in respect of the principal items of goods traded, the balance of the opening stock, purchases, sales and closing stock and the extent of shortage/ excess/damage and the reasons thereof.</a:t>
            </a:r>
          </a:p>
          <a:p>
            <a:pPr marL="365125" indent="-365125" algn="just">
              <a:spcBef>
                <a:spcPts val="1200"/>
              </a:spcBef>
            </a:pPr>
            <a:r>
              <a:rPr lang="en-US" sz="2200" dirty="0" smtClean="0">
                <a:latin typeface="Calibri" pitchFamily="34" charset="0"/>
              </a:rPr>
              <a:t>As required by </a:t>
            </a:r>
            <a:r>
              <a:rPr lang="en-US" sz="2200" dirty="0" smtClean="0">
                <a:solidFill>
                  <a:srgbClr val="D54F41"/>
                </a:solidFill>
                <a:latin typeface="Calibri" pitchFamily="34" charset="0"/>
              </a:rPr>
              <a:t>SA-501 </a:t>
            </a:r>
            <a:r>
              <a:rPr lang="en-US" sz="2200" dirty="0" smtClean="0">
                <a:latin typeface="Calibri" pitchFamily="34" charset="0"/>
              </a:rPr>
              <a:t>“Audit Evidence - Additional Considerations for specific items”, the tax auditor </a:t>
            </a:r>
            <a:r>
              <a:rPr lang="en-US" sz="2200" dirty="0" smtClean="0">
                <a:solidFill>
                  <a:srgbClr val="D54F41"/>
                </a:solidFill>
                <a:latin typeface="Calibri" pitchFamily="34" charset="0"/>
              </a:rPr>
              <a:t>(if he is issuing Form No. 3CB also)</a:t>
            </a:r>
            <a:r>
              <a:rPr lang="en-US" sz="2200" dirty="0" smtClean="0">
                <a:latin typeface="Calibri" pitchFamily="34" charset="0"/>
              </a:rPr>
              <a:t> should attend the physical stock-taking conducted by the management if the inventories are material unless such attendance is impracticable due to matters such as nature and location of the inventory. </a:t>
            </a:r>
          </a:p>
        </p:txBody>
      </p:sp>
      <p:sp>
        <p:nvSpPr>
          <p:cNvPr id="8" name="Title 6"/>
          <p:cNvSpPr txBox="1">
            <a:spLocks/>
          </p:cNvSpPr>
          <p:nvPr/>
        </p:nvSpPr>
        <p:spPr>
          <a:xfrm>
            <a:off x="76200" y="76200"/>
            <a:ext cx="7315200" cy="1219200"/>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3600" dirty="0" smtClean="0">
                <a:solidFill>
                  <a:schemeClr val="tx2"/>
                </a:solidFill>
                <a:latin typeface="+mj-lt"/>
                <a:ea typeface="+mj-ea"/>
                <a:cs typeface="+mj-cs"/>
              </a:rPr>
              <a:t>Issues on </a:t>
            </a:r>
            <a:r>
              <a:rPr kumimoji="0" lang="en-US" sz="3600" b="0" i="0" u="none" strike="noStrike" kern="1200" cap="none" spc="0" normalizeH="0" baseline="0" noProof="0" dirty="0" smtClean="0">
                <a:ln>
                  <a:noFill/>
                </a:ln>
                <a:solidFill>
                  <a:schemeClr val="tx2"/>
                </a:solidFill>
                <a:effectLst/>
                <a:uLnTx/>
                <a:uFillTx/>
                <a:latin typeface="+mj-lt"/>
                <a:ea typeface="+mj-ea"/>
                <a:cs typeface="+mj-cs"/>
              </a:rPr>
              <a:t>New Clause no. 35          	</a:t>
            </a:r>
            <a:r>
              <a:rPr kumimoji="0" lang="en-US" sz="2200" b="0" i="0" u="none" strike="noStrike" kern="1200" cap="none" spc="0" normalizeH="0" baseline="0" noProof="0" dirty="0" smtClean="0">
                <a:ln>
                  <a:noFill/>
                </a:ln>
                <a:solidFill>
                  <a:schemeClr val="tx2"/>
                </a:solidFill>
                <a:effectLst/>
                <a:uLnTx/>
                <a:uFillTx/>
                <a:latin typeface="+mj-lt"/>
                <a:ea typeface="+mj-ea"/>
                <a:cs typeface="+mj-cs"/>
              </a:rPr>
              <a:t>				</a:t>
            </a:r>
            <a:r>
              <a:rPr kumimoji="0" lang="en-US" sz="2200" b="0" i="1" u="none" strike="noStrike" kern="1200" cap="none" spc="0" normalizeH="0" baseline="0" noProof="0" dirty="0" smtClean="0">
                <a:ln>
                  <a:noFill/>
                </a:ln>
                <a:solidFill>
                  <a:srgbClr val="FF0000"/>
                </a:solidFill>
                <a:effectLst/>
                <a:uLnTx/>
                <a:uFillTx/>
                <a:latin typeface="+mj-lt"/>
                <a:ea typeface="+mj-ea"/>
                <a:cs typeface="+mj-cs"/>
              </a:rPr>
              <a:t>[Old Clause No. 28]</a:t>
            </a:r>
            <a:endParaRPr kumimoji="0" lang="en-US" sz="2200" b="0" i="1" u="none" strike="noStrike" kern="1200" cap="none" spc="0" normalizeH="0" baseline="0" noProof="0" dirty="0">
              <a:ln>
                <a:noFill/>
              </a:ln>
              <a:solidFill>
                <a:srgbClr val="FF0000"/>
              </a:solidFill>
              <a:effectLst/>
              <a:uLnTx/>
              <a:uFillTx/>
              <a:latin typeface="+mj-lt"/>
              <a:ea typeface="+mj-ea"/>
              <a:cs typeface="+mj-cs"/>
            </a:endParaRPr>
          </a:p>
        </p:txBody>
      </p:sp>
      <p:sp>
        <p:nvSpPr>
          <p:cNvPr id="9" name="Rectangle 8"/>
          <p:cNvSpPr/>
          <p:nvPr/>
        </p:nvSpPr>
        <p:spPr>
          <a:xfrm>
            <a:off x="7391400" y="0"/>
            <a:ext cx="17526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800" b="1" dirty="0" err="1" smtClean="0">
                <a:solidFill>
                  <a:schemeClr val="tx2"/>
                </a:solidFill>
                <a:latin typeface="+mj-lt"/>
              </a:rPr>
              <a:t>Contd</a:t>
            </a:r>
            <a:r>
              <a:rPr lang="en-US" sz="2800" b="1" dirty="0" smtClean="0">
                <a:solidFill>
                  <a:schemeClr val="tx2"/>
                </a:solidFill>
                <a:latin typeface="+mj-lt"/>
              </a:rPr>
              <a:t>….</a:t>
            </a:r>
            <a:endParaRPr lang="en-US" sz="2800" b="1" dirty="0">
              <a:solidFill>
                <a:schemeClr val="tx2"/>
              </a:solidFill>
              <a:latin typeface="+mj-lt"/>
            </a:endParaRPr>
          </a:p>
        </p:txBody>
      </p:sp>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85000" lnSpcReduction="20000"/>
          </a:bodyPr>
          <a:lstStyle/>
          <a:p>
            <a:pPr>
              <a:defRPr/>
            </a:pPr>
            <a:fld id="{D0142A41-FA27-43A9-815D-C24B116E4346}" type="slidenum">
              <a:rPr lang="en-US"/>
              <a:pPr>
                <a:defRPr/>
              </a:pPr>
              <a:t>153</a:t>
            </a:fld>
            <a:endParaRPr lang="en-US"/>
          </a:p>
        </p:txBody>
      </p:sp>
      <p:sp>
        <p:nvSpPr>
          <p:cNvPr id="152579" name="Rectangle 3"/>
          <p:cNvSpPr>
            <a:spLocks noGrp="1" noChangeArrowheads="1"/>
          </p:cNvSpPr>
          <p:nvPr>
            <p:ph sz="quarter" idx="1"/>
          </p:nvPr>
        </p:nvSpPr>
        <p:spPr>
          <a:xfrm>
            <a:off x="304800" y="1752600"/>
            <a:ext cx="8382000" cy="4800600"/>
          </a:xfrm>
        </p:spPr>
        <p:txBody>
          <a:bodyPr>
            <a:normAutofit/>
          </a:bodyPr>
          <a:lstStyle/>
          <a:p>
            <a:pPr marL="365125" indent="-319088" algn="just" eaLnBrk="1" hangingPunct="1">
              <a:spcBef>
                <a:spcPts val="600"/>
              </a:spcBef>
              <a:buFont typeface="Wingdings" pitchFamily="2" charset="2"/>
              <a:buChar char="q"/>
            </a:pPr>
            <a:r>
              <a:rPr lang="en-US" sz="2200" dirty="0" smtClean="0">
                <a:latin typeface="Calibri" pitchFamily="34" charset="0"/>
              </a:rPr>
              <a:t>If the assessee is </a:t>
            </a:r>
            <a:r>
              <a:rPr lang="en-US" sz="2200" u="sng" dirty="0" smtClean="0">
                <a:latin typeface="Calibri" pitchFamily="34" charset="0"/>
              </a:rPr>
              <a:t>engaged in the manufacture of goods</a:t>
            </a:r>
            <a:r>
              <a:rPr lang="en-US" sz="2200" dirty="0" smtClean="0">
                <a:latin typeface="Calibri" pitchFamily="34" charset="0"/>
              </a:rPr>
              <a:t> where the input of raw materials and the output of finished goods are recorded in </a:t>
            </a:r>
            <a:r>
              <a:rPr lang="en-US" sz="2200" u="sng" dirty="0" smtClean="0">
                <a:latin typeface="Calibri" pitchFamily="34" charset="0"/>
              </a:rPr>
              <a:t>different units of measurement</a:t>
            </a:r>
            <a:r>
              <a:rPr lang="en-US" sz="2200" dirty="0" smtClean="0">
                <a:latin typeface="Calibri" pitchFamily="34" charset="0"/>
              </a:rPr>
              <a:t>, unless an alternative method is available to convert the end product into the same unit of measure as the inputs, </a:t>
            </a:r>
            <a:r>
              <a:rPr lang="en-US" sz="2200" u="sng" dirty="0" smtClean="0">
                <a:latin typeface="Calibri" pitchFamily="34" charset="0"/>
              </a:rPr>
              <a:t>the yield and shortage cannot be ascertained</a:t>
            </a:r>
            <a:r>
              <a:rPr lang="en-US" sz="2200" dirty="0" smtClean="0">
                <a:latin typeface="Calibri" pitchFamily="34" charset="0"/>
              </a:rPr>
              <a:t>. </a:t>
            </a:r>
          </a:p>
          <a:p>
            <a:pPr marL="365125" indent="-319088" algn="just" eaLnBrk="1" hangingPunct="1">
              <a:spcBef>
                <a:spcPts val="600"/>
              </a:spcBef>
              <a:buNone/>
            </a:pPr>
            <a:r>
              <a:rPr lang="en-US" sz="2200" dirty="0" smtClean="0">
                <a:latin typeface="Calibri" pitchFamily="34" charset="0"/>
              </a:rPr>
              <a:t>			If the end product is a standard item and can be converted back and related to the input of the raw material in the same unit of measurement, it should be done to ascertain the shortage, yield etc. If it is </a:t>
            </a:r>
            <a:r>
              <a:rPr lang="en-US" sz="2200" u="sng" dirty="0" smtClean="0">
                <a:latin typeface="Calibri" pitchFamily="34" charset="0"/>
              </a:rPr>
              <a:t>not possible</a:t>
            </a:r>
            <a:r>
              <a:rPr lang="en-US" sz="2200" dirty="0" smtClean="0">
                <a:latin typeface="Calibri" pitchFamily="34" charset="0"/>
              </a:rPr>
              <a:t>, the tax auditor should state the fact under this clause. </a:t>
            </a:r>
          </a:p>
          <a:p>
            <a:pPr marL="365125" indent="-319088" algn="just">
              <a:spcBef>
                <a:spcPts val="600"/>
              </a:spcBef>
              <a:buFont typeface="Wingdings" pitchFamily="2" charset="2"/>
              <a:buChar char="q"/>
            </a:pPr>
            <a:endParaRPr lang="en-US" sz="2200" dirty="0" smtClean="0">
              <a:latin typeface="Calibri" pitchFamily="34" charset="0"/>
            </a:endParaRPr>
          </a:p>
          <a:p>
            <a:pPr marL="365125" indent="-319088" algn="just">
              <a:spcBef>
                <a:spcPts val="600"/>
              </a:spcBef>
              <a:buFont typeface="Wingdings" pitchFamily="2" charset="2"/>
              <a:buChar char="q"/>
            </a:pPr>
            <a:r>
              <a:rPr lang="en-US" sz="2200" dirty="0" smtClean="0">
                <a:latin typeface="Calibri" pitchFamily="34" charset="0"/>
              </a:rPr>
              <a:t>In case of companies, verify that these details tally with details given in annual accounts in the notes to accounts.</a:t>
            </a:r>
          </a:p>
        </p:txBody>
      </p:sp>
      <p:sp>
        <p:nvSpPr>
          <p:cNvPr id="8" name="Title 6"/>
          <p:cNvSpPr txBox="1">
            <a:spLocks/>
          </p:cNvSpPr>
          <p:nvPr/>
        </p:nvSpPr>
        <p:spPr>
          <a:xfrm>
            <a:off x="76200" y="76200"/>
            <a:ext cx="7315200" cy="1219200"/>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3600" dirty="0" smtClean="0">
                <a:solidFill>
                  <a:schemeClr val="tx2"/>
                </a:solidFill>
                <a:latin typeface="+mj-lt"/>
                <a:ea typeface="+mj-ea"/>
                <a:cs typeface="+mj-cs"/>
              </a:rPr>
              <a:t>Issues on </a:t>
            </a:r>
            <a:r>
              <a:rPr kumimoji="0" lang="en-US" sz="3600" b="0" i="0" u="none" strike="noStrike" kern="1200" cap="none" spc="0" normalizeH="0" baseline="0" noProof="0" dirty="0" smtClean="0">
                <a:ln>
                  <a:noFill/>
                </a:ln>
                <a:solidFill>
                  <a:schemeClr val="tx2"/>
                </a:solidFill>
                <a:effectLst/>
                <a:uLnTx/>
                <a:uFillTx/>
                <a:latin typeface="+mj-lt"/>
                <a:ea typeface="+mj-ea"/>
                <a:cs typeface="+mj-cs"/>
              </a:rPr>
              <a:t>New Clause no. 35          	</a:t>
            </a:r>
            <a:r>
              <a:rPr kumimoji="0" lang="en-US" sz="2200" b="0" i="0" u="none" strike="noStrike" kern="1200" cap="none" spc="0" normalizeH="0" baseline="0" noProof="0" dirty="0" smtClean="0">
                <a:ln>
                  <a:noFill/>
                </a:ln>
                <a:solidFill>
                  <a:schemeClr val="tx2"/>
                </a:solidFill>
                <a:effectLst/>
                <a:uLnTx/>
                <a:uFillTx/>
                <a:latin typeface="+mj-lt"/>
                <a:ea typeface="+mj-ea"/>
                <a:cs typeface="+mj-cs"/>
              </a:rPr>
              <a:t>				</a:t>
            </a:r>
            <a:r>
              <a:rPr kumimoji="0" lang="en-US" sz="2200" b="0" i="1" u="none" strike="noStrike" kern="1200" cap="none" spc="0" normalizeH="0" baseline="0" noProof="0" dirty="0" smtClean="0">
                <a:ln>
                  <a:noFill/>
                </a:ln>
                <a:solidFill>
                  <a:srgbClr val="FF0000"/>
                </a:solidFill>
                <a:effectLst/>
                <a:uLnTx/>
                <a:uFillTx/>
                <a:latin typeface="+mj-lt"/>
                <a:ea typeface="+mj-ea"/>
                <a:cs typeface="+mj-cs"/>
              </a:rPr>
              <a:t>[Old Clause No. 28]</a:t>
            </a:r>
            <a:endParaRPr kumimoji="0" lang="en-US" sz="2200" b="0" i="1" u="none" strike="noStrike" kern="1200" cap="none" spc="0" normalizeH="0" baseline="0" noProof="0" dirty="0">
              <a:ln>
                <a:noFill/>
              </a:ln>
              <a:solidFill>
                <a:srgbClr val="FF0000"/>
              </a:solidFill>
              <a:effectLst/>
              <a:uLnTx/>
              <a:uFillTx/>
              <a:latin typeface="+mj-lt"/>
              <a:ea typeface="+mj-ea"/>
              <a:cs typeface="+mj-cs"/>
            </a:endParaRPr>
          </a:p>
        </p:txBody>
      </p:sp>
      <p:sp>
        <p:nvSpPr>
          <p:cNvPr id="9" name="Rectangle 8"/>
          <p:cNvSpPr/>
          <p:nvPr/>
        </p:nvSpPr>
        <p:spPr>
          <a:xfrm>
            <a:off x="7391400" y="0"/>
            <a:ext cx="17526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800" b="1" dirty="0" err="1" smtClean="0">
                <a:solidFill>
                  <a:schemeClr val="tx2"/>
                </a:solidFill>
                <a:latin typeface="+mj-lt"/>
              </a:rPr>
              <a:t>Contd</a:t>
            </a:r>
            <a:r>
              <a:rPr lang="en-US" sz="2800" b="1" dirty="0" smtClean="0">
                <a:solidFill>
                  <a:schemeClr val="tx2"/>
                </a:solidFill>
                <a:latin typeface="+mj-lt"/>
              </a:rPr>
              <a:t>….</a:t>
            </a:r>
            <a:endParaRPr lang="en-US" sz="2800" b="1" dirty="0">
              <a:solidFill>
                <a:schemeClr val="tx2"/>
              </a:solidFill>
              <a:latin typeface="+mj-lt"/>
            </a:endParaRP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76200" y="76200"/>
            <a:ext cx="8991600" cy="990600"/>
          </a:xfrm>
        </p:spPr>
        <p:txBody>
          <a:bodyPr>
            <a:noAutofit/>
          </a:bodyPr>
          <a:lstStyle/>
          <a:p>
            <a:pPr algn="just"/>
            <a:r>
              <a:rPr lang="en-US" dirty="0" smtClean="0"/>
              <a:t>New Clause no. 36		      </a:t>
            </a:r>
            <a:r>
              <a:rPr lang="en-US" sz="2300" i="1" dirty="0" smtClean="0">
                <a:solidFill>
                  <a:srgbClr val="FF0000"/>
                </a:solidFill>
              </a:rPr>
              <a:t>[Old Clause No. 29]</a:t>
            </a:r>
            <a:endParaRPr lang="en-US" sz="2300" i="1" dirty="0">
              <a:solidFill>
                <a:srgbClr val="FF0000"/>
              </a:solidFill>
            </a:endParaRPr>
          </a:p>
        </p:txBody>
      </p:sp>
      <p:sp>
        <p:nvSpPr>
          <p:cNvPr id="8" name="Content Placeholder 7"/>
          <p:cNvSpPr>
            <a:spLocks noGrp="1"/>
          </p:cNvSpPr>
          <p:nvPr>
            <p:ph sz="quarter" idx="1"/>
          </p:nvPr>
        </p:nvSpPr>
        <p:spPr>
          <a:xfrm>
            <a:off x="228600" y="2514600"/>
            <a:ext cx="8763000" cy="2971800"/>
          </a:xfrm>
          <a:ln w="38100"/>
        </p:spPr>
        <p:style>
          <a:lnRef idx="2">
            <a:schemeClr val="accent1"/>
          </a:lnRef>
          <a:fillRef idx="1">
            <a:schemeClr val="lt1"/>
          </a:fillRef>
          <a:effectRef idx="0">
            <a:schemeClr val="accent1"/>
          </a:effectRef>
          <a:fontRef idx="minor">
            <a:schemeClr val="dk1"/>
          </a:fontRef>
        </p:style>
        <p:txBody>
          <a:bodyPr>
            <a:noAutofit/>
          </a:bodyPr>
          <a:lstStyle/>
          <a:p>
            <a:pPr marL="0" indent="0" algn="just">
              <a:spcBef>
                <a:spcPts val="0"/>
              </a:spcBef>
              <a:buSzPct val="100000"/>
              <a:buNone/>
            </a:pPr>
            <a:r>
              <a:rPr lang="en-US" sz="2300" b="1" u="sng" dirty="0" smtClean="0">
                <a:ea typeface="Times New Roman"/>
                <a:cs typeface="Times New Roman"/>
              </a:rPr>
              <a:t>Old Provision</a:t>
            </a:r>
            <a:r>
              <a:rPr lang="en-US" sz="2300" b="1" dirty="0" smtClean="0">
                <a:ea typeface="Times New Roman"/>
                <a:cs typeface="Times New Roman"/>
              </a:rPr>
              <a:t>: </a:t>
            </a:r>
          </a:p>
          <a:p>
            <a:pPr marL="0" indent="0" algn="just">
              <a:spcBef>
                <a:spcPts val="0"/>
              </a:spcBef>
              <a:buSzPct val="100000"/>
              <a:buNone/>
            </a:pPr>
            <a:r>
              <a:rPr lang="en-US" sz="2300" dirty="0" smtClean="0">
                <a:cs typeface="Times New Roman" pitchFamily="18" charset="0"/>
              </a:rPr>
              <a:t>In the case of a </a:t>
            </a:r>
            <a:r>
              <a:rPr lang="en-US" sz="2300" b="1" u="sng" dirty="0" smtClean="0">
                <a:solidFill>
                  <a:srgbClr val="D54F41"/>
                </a:solidFill>
                <a:cs typeface="Times New Roman" pitchFamily="18" charset="0"/>
              </a:rPr>
              <a:t>domestic company</a:t>
            </a:r>
            <a:r>
              <a:rPr lang="en-US" sz="2300" dirty="0" smtClean="0">
                <a:cs typeface="Times New Roman" pitchFamily="18" charset="0"/>
              </a:rPr>
              <a:t>, details of tax on distributed profits under section 	115-O in the following form :—</a:t>
            </a:r>
            <a:r>
              <a:rPr lang="en-US" sz="2300" dirty="0" smtClean="0">
                <a:solidFill>
                  <a:srgbClr val="FFCC66"/>
                </a:solidFill>
                <a:cs typeface="Times New Roman" pitchFamily="18" charset="0"/>
              </a:rPr>
              <a:t>  </a:t>
            </a:r>
          </a:p>
          <a:p>
            <a:pPr marL="0" indent="0" algn="just">
              <a:spcBef>
                <a:spcPts val="0"/>
              </a:spcBef>
              <a:buSzPct val="100000"/>
              <a:buNone/>
            </a:pPr>
            <a:endParaRPr lang="en-US" sz="2300" dirty="0" smtClean="0">
              <a:solidFill>
                <a:srgbClr val="FFCC66"/>
              </a:solidFill>
              <a:cs typeface="Times New Roman" pitchFamily="18" charset="0"/>
            </a:endParaRPr>
          </a:p>
          <a:p>
            <a:pPr marL="0" indent="0" algn="just">
              <a:spcBef>
                <a:spcPts val="0"/>
              </a:spcBef>
              <a:buSzPct val="100000"/>
              <a:buNone/>
            </a:pPr>
            <a:endParaRPr lang="en-US" sz="1400" dirty="0" smtClean="0">
              <a:solidFill>
                <a:srgbClr val="FFCC66"/>
              </a:solidFill>
              <a:cs typeface="Times New Roman" pitchFamily="18" charset="0"/>
            </a:endParaRPr>
          </a:p>
          <a:p>
            <a:pPr marL="0" indent="0" algn="just">
              <a:spcBef>
                <a:spcPts val="0"/>
              </a:spcBef>
              <a:buSzPct val="100000"/>
              <a:buNone/>
            </a:pPr>
            <a:endParaRPr lang="en-US" sz="2300" dirty="0" smtClean="0">
              <a:solidFill>
                <a:srgbClr val="FFCC66"/>
              </a:solidFill>
              <a:cs typeface="Times New Roman" pitchFamily="18" charset="0"/>
            </a:endParaRPr>
          </a:p>
          <a:p>
            <a:pPr marL="0" indent="0" algn="just">
              <a:spcBef>
                <a:spcPts val="0"/>
              </a:spcBef>
              <a:buSzPct val="100000"/>
              <a:buNone/>
            </a:pPr>
            <a:endParaRPr lang="en-US" sz="1600" dirty="0" smtClean="0">
              <a:solidFill>
                <a:srgbClr val="FFCC66"/>
              </a:solidFill>
              <a:cs typeface="Times New Roman" pitchFamily="18" charset="0"/>
            </a:endParaRPr>
          </a:p>
        </p:txBody>
      </p:sp>
      <p:graphicFrame>
        <p:nvGraphicFramePr>
          <p:cNvPr id="6" name="Table 5"/>
          <p:cNvGraphicFramePr>
            <a:graphicFrameLocks noGrp="1"/>
          </p:cNvGraphicFramePr>
          <p:nvPr/>
        </p:nvGraphicFramePr>
        <p:xfrm>
          <a:off x="457200" y="3855720"/>
          <a:ext cx="8229600" cy="1097280"/>
        </p:xfrm>
        <a:graphic>
          <a:graphicData uri="http://schemas.openxmlformats.org/drawingml/2006/table">
            <a:tbl>
              <a:tblPr firstRow="1" bandRow="1">
                <a:tableStyleId>{5C22544A-7EE6-4342-B048-85BDC9FD1C3A}</a:tableStyleId>
              </a:tblPr>
              <a:tblGrid>
                <a:gridCol w="2819400"/>
                <a:gridCol w="2057400"/>
                <a:gridCol w="2057400"/>
                <a:gridCol w="1295400"/>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cs typeface="Times New Roman" pitchFamily="18" charset="0"/>
                        </a:rPr>
                        <a:t>total amount of distributed profits</a:t>
                      </a:r>
                      <a:endParaRPr lang="en-US" sz="2000" dirty="0"/>
                    </a:p>
                  </a:txBody>
                  <a:tcPr/>
                </a:tc>
                <a:tc>
                  <a:txBody>
                    <a:bodyPr/>
                    <a:lstStyle/>
                    <a:p>
                      <a:pPr algn="ctr"/>
                      <a:r>
                        <a:rPr lang="en-US" sz="2000" dirty="0" smtClean="0">
                          <a:cs typeface="Times New Roman" pitchFamily="18" charset="0"/>
                        </a:rPr>
                        <a:t>total tax paid thereon</a:t>
                      </a:r>
                      <a:endParaRPr lang="en-US" sz="2000" dirty="0"/>
                    </a:p>
                  </a:txBody>
                  <a:tcPr/>
                </a:tc>
                <a:tc>
                  <a:txBody>
                    <a:bodyPr/>
                    <a:lstStyle/>
                    <a:p>
                      <a:pPr algn="ctr"/>
                      <a:r>
                        <a:rPr lang="en-US" sz="2000" dirty="0" smtClean="0">
                          <a:cs typeface="Times New Roman" pitchFamily="18" charset="0"/>
                        </a:rPr>
                        <a:t>dates of payment</a:t>
                      </a:r>
                      <a:endParaRPr lang="en-US" sz="2000" dirty="0"/>
                    </a:p>
                  </a:txBody>
                  <a:tcPr/>
                </a:tc>
                <a:tc>
                  <a:txBody>
                    <a:bodyPr/>
                    <a:lstStyle/>
                    <a:p>
                      <a:pPr algn="ctr"/>
                      <a:r>
                        <a:rPr lang="en-US" sz="2000" dirty="0" smtClean="0"/>
                        <a:t>Amount</a:t>
                      </a:r>
                      <a:endParaRPr lang="en-US" sz="2000" dirty="0"/>
                    </a:p>
                  </a:txBody>
                  <a:tcPr/>
                </a:tc>
              </a:tr>
              <a:tr h="370840">
                <a:tc>
                  <a:txBody>
                    <a:bodyPr/>
                    <a:lstStyle/>
                    <a:p>
                      <a:endParaRPr lang="en-US" sz="2000" dirty="0"/>
                    </a:p>
                  </a:txBody>
                  <a:tcPr/>
                </a:tc>
                <a:tc>
                  <a:txBody>
                    <a:bodyPr/>
                    <a:lstStyle/>
                    <a:p>
                      <a:endParaRPr lang="en-US" sz="2000" dirty="0"/>
                    </a:p>
                  </a:txBody>
                  <a:tcPr/>
                </a:tc>
                <a:tc>
                  <a:txBody>
                    <a:bodyPr/>
                    <a:lstStyle/>
                    <a:p>
                      <a:endParaRPr lang="en-US" sz="2000" dirty="0"/>
                    </a:p>
                  </a:txBody>
                  <a:tcPr/>
                </a:tc>
                <a:tc>
                  <a:txBody>
                    <a:bodyPr/>
                    <a:lstStyle/>
                    <a:p>
                      <a:endParaRPr lang="en-US" sz="2000" dirty="0"/>
                    </a:p>
                  </a:txBody>
                  <a:tcPr/>
                </a:tc>
              </a:tr>
            </a:tbl>
          </a:graphicData>
        </a:graphic>
      </p:graphicFrame>
      <p:sp>
        <p:nvSpPr>
          <p:cNvPr id="5" name="Slide Number Placeholder 4"/>
          <p:cNvSpPr>
            <a:spLocks noGrp="1"/>
          </p:cNvSpPr>
          <p:nvPr>
            <p:ph type="sldNum" sz="quarter" idx="12"/>
          </p:nvPr>
        </p:nvSpPr>
        <p:spPr/>
        <p:txBody>
          <a:bodyPr>
            <a:normAutofit fontScale="85000" lnSpcReduction="20000"/>
          </a:bodyPr>
          <a:lstStyle/>
          <a:p>
            <a:fld id="{B6F15528-21DE-4FAA-801E-634DDDAF4B2B}" type="slidenum">
              <a:rPr lang="en-US" smtClean="0"/>
              <a:pPr/>
              <a:t>154</a:t>
            </a:fld>
            <a:endParaRPr lang="en-US"/>
          </a:p>
        </p:txBody>
      </p:sp>
    </p:spTree>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sz="quarter" idx="1"/>
          </p:nvPr>
        </p:nvSpPr>
        <p:spPr>
          <a:xfrm>
            <a:off x="228600" y="1676400"/>
            <a:ext cx="8763000" cy="2819400"/>
          </a:xfrm>
          <a:ln w="38100"/>
        </p:spPr>
        <p:style>
          <a:lnRef idx="2">
            <a:schemeClr val="accent1"/>
          </a:lnRef>
          <a:fillRef idx="1">
            <a:schemeClr val="lt1"/>
          </a:fillRef>
          <a:effectRef idx="0">
            <a:schemeClr val="accent1"/>
          </a:effectRef>
          <a:fontRef idx="minor">
            <a:schemeClr val="dk1"/>
          </a:fontRef>
        </p:style>
        <p:txBody>
          <a:bodyPr>
            <a:noAutofit/>
          </a:bodyPr>
          <a:lstStyle/>
          <a:p>
            <a:pPr marL="0" indent="0" algn="just">
              <a:spcBef>
                <a:spcPts val="0"/>
              </a:spcBef>
              <a:buSzPct val="100000"/>
              <a:buNone/>
            </a:pPr>
            <a:r>
              <a:rPr lang="en-US" sz="2300" b="1" u="sng" dirty="0" smtClean="0">
                <a:ea typeface="Times New Roman"/>
                <a:cs typeface="Times New Roman"/>
              </a:rPr>
              <a:t>New Provision</a:t>
            </a:r>
            <a:r>
              <a:rPr lang="en-US" sz="2300" b="1" dirty="0" smtClean="0">
                <a:ea typeface="Times New Roman"/>
                <a:cs typeface="Times New Roman"/>
              </a:rPr>
              <a:t>: </a:t>
            </a:r>
          </a:p>
          <a:p>
            <a:pPr marL="0" indent="0" algn="just">
              <a:spcBef>
                <a:spcPts val="0"/>
              </a:spcBef>
              <a:buSzPct val="100000"/>
              <a:buNone/>
            </a:pPr>
            <a:r>
              <a:rPr lang="en-US" sz="2300" dirty="0" smtClean="0"/>
              <a:t>In the case of a domestic company, details of tax on distributed profits under section 115-O in the following form:-</a:t>
            </a:r>
            <a:endParaRPr lang="en-US" sz="2300" b="1" dirty="0" smtClean="0">
              <a:ea typeface="Times New Roman"/>
              <a:cs typeface="Times New Roman"/>
            </a:endParaRPr>
          </a:p>
          <a:p>
            <a:pPr marL="0" indent="0" algn="just">
              <a:spcBef>
                <a:spcPts val="0"/>
              </a:spcBef>
              <a:buSzPct val="100000"/>
              <a:buNone/>
            </a:pPr>
            <a:endParaRPr lang="en-US" sz="2300" b="1" dirty="0" smtClean="0">
              <a:ea typeface="Times New Roman"/>
              <a:cs typeface="Times New Roman"/>
            </a:endParaRPr>
          </a:p>
        </p:txBody>
      </p:sp>
      <p:graphicFrame>
        <p:nvGraphicFramePr>
          <p:cNvPr id="9" name="Table 8"/>
          <p:cNvGraphicFramePr>
            <a:graphicFrameLocks noGrp="1"/>
          </p:cNvGraphicFramePr>
          <p:nvPr/>
        </p:nvGraphicFramePr>
        <p:xfrm>
          <a:off x="381000" y="2819400"/>
          <a:ext cx="8534400" cy="1559560"/>
        </p:xfrm>
        <a:graphic>
          <a:graphicData uri="http://schemas.openxmlformats.org/drawingml/2006/table">
            <a:tbl>
              <a:tblPr firstRow="1" bandRow="1">
                <a:tableStyleId>{5C22544A-7EE6-4342-B048-85BDC9FD1C3A}</a:tableStyleId>
              </a:tblPr>
              <a:tblGrid>
                <a:gridCol w="1600200"/>
                <a:gridCol w="1933151"/>
                <a:gridCol w="1953049"/>
                <a:gridCol w="990600"/>
                <a:gridCol w="1066800"/>
                <a:gridCol w="990600"/>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cs typeface="Times New Roman" pitchFamily="18" charset="0"/>
                        </a:rPr>
                        <a:t>total amount of distributed profits</a:t>
                      </a:r>
                      <a:endParaRPr lang="en-US" sz="1800" dirty="0"/>
                    </a:p>
                  </a:txBody>
                  <a:tcPr/>
                </a:tc>
                <a:tc>
                  <a:txBody>
                    <a:bodyPr/>
                    <a:lstStyle/>
                    <a:p>
                      <a:pPr algn="ctr"/>
                      <a:r>
                        <a:rPr kumimoji="0" lang="en-US" sz="1800" b="1" kern="1200" baseline="0" dirty="0" smtClean="0">
                          <a:solidFill>
                            <a:schemeClr val="lt1"/>
                          </a:solidFill>
                          <a:latin typeface="+mn-lt"/>
                          <a:ea typeface="+mn-ea"/>
                          <a:cs typeface="+mn-cs"/>
                        </a:rPr>
                        <a:t>amount of reduction as referred to in sec. 115-O(1A)(</a:t>
                      </a:r>
                      <a:r>
                        <a:rPr kumimoji="0" lang="en-US" sz="1800" b="1" kern="1200" baseline="0" dirty="0" err="1" smtClean="0">
                          <a:solidFill>
                            <a:schemeClr val="lt1"/>
                          </a:solidFill>
                          <a:latin typeface="+mn-lt"/>
                          <a:ea typeface="+mn-ea"/>
                          <a:cs typeface="+mn-cs"/>
                        </a:rPr>
                        <a:t>i</a:t>
                      </a:r>
                      <a:r>
                        <a:rPr kumimoji="0" lang="en-US" sz="1800" b="1" kern="1200" baseline="0" dirty="0" smtClean="0">
                          <a:solidFill>
                            <a:schemeClr val="lt1"/>
                          </a:solidFill>
                          <a:latin typeface="+mn-lt"/>
                          <a:ea typeface="+mn-ea"/>
                          <a:cs typeface="+mn-cs"/>
                        </a:rPr>
                        <a:t>)</a:t>
                      </a:r>
                      <a:endParaRPr lang="en-US" sz="1800" dirty="0"/>
                    </a:p>
                  </a:txBody>
                  <a:tcPr/>
                </a:tc>
                <a:tc>
                  <a:txBody>
                    <a:bodyPr/>
                    <a:lstStyle/>
                    <a:p>
                      <a:pPr algn="ctr"/>
                      <a:r>
                        <a:rPr kumimoji="0" lang="en-US" sz="1800" b="1" kern="1200" baseline="0" dirty="0" smtClean="0">
                          <a:solidFill>
                            <a:schemeClr val="lt1"/>
                          </a:solidFill>
                          <a:latin typeface="+mn-lt"/>
                          <a:ea typeface="+mn-ea"/>
                          <a:cs typeface="+mn-cs"/>
                        </a:rPr>
                        <a:t>amount of reduction as referred to in sec. 115-O(1A)(ii)</a:t>
                      </a:r>
                      <a:endParaRPr lang="en-US" sz="1800" dirty="0"/>
                    </a:p>
                  </a:txBody>
                  <a:tcPr/>
                </a:tc>
                <a:tc>
                  <a:txBody>
                    <a:bodyPr/>
                    <a:lstStyle/>
                    <a:p>
                      <a:pPr algn="ctr"/>
                      <a:r>
                        <a:rPr lang="en-US" sz="1800" dirty="0" smtClean="0">
                          <a:cs typeface="Times New Roman" pitchFamily="18" charset="0"/>
                        </a:rPr>
                        <a:t>total tax paid thereon</a:t>
                      </a:r>
                      <a:endParaRPr lang="en-US" sz="1800" dirty="0"/>
                    </a:p>
                  </a:txBody>
                  <a:tcPr/>
                </a:tc>
                <a:tc>
                  <a:txBody>
                    <a:bodyPr/>
                    <a:lstStyle/>
                    <a:p>
                      <a:pPr algn="ctr"/>
                      <a:r>
                        <a:rPr lang="en-US" sz="1800" dirty="0" smtClean="0">
                          <a:cs typeface="Times New Roman" pitchFamily="18" charset="0"/>
                        </a:rPr>
                        <a:t>dates of payment</a:t>
                      </a:r>
                      <a:endParaRPr lang="en-US" sz="1800" dirty="0"/>
                    </a:p>
                  </a:txBody>
                  <a:tcPr/>
                </a:tc>
                <a:tc>
                  <a:txBody>
                    <a:bodyPr/>
                    <a:lstStyle/>
                    <a:p>
                      <a:pPr algn="ctr"/>
                      <a:r>
                        <a:rPr lang="en-US" sz="1800" dirty="0" smtClean="0"/>
                        <a:t>Amount</a:t>
                      </a:r>
                      <a:endParaRPr lang="en-US" sz="1800" dirty="0"/>
                    </a:p>
                  </a:txBody>
                  <a:tcPr/>
                </a:tc>
              </a:tr>
              <a:tr h="370840">
                <a:tc>
                  <a:txBody>
                    <a:bodyPr/>
                    <a:lstStyle/>
                    <a:p>
                      <a:endParaRPr lang="en-US" sz="1800" dirty="0"/>
                    </a:p>
                  </a:txBody>
                  <a:tcPr/>
                </a:tc>
                <a:tc>
                  <a:txBody>
                    <a:bodyPr/>
                    <a:lstStyle/>
                    <a:p>
                      <a:endParaRPr lang="en-US" sz="1800" dirty="0"/>
                    </a:p>
                  </a:txBody>
                  <a:tcPr/>
                </a:tc>
                <a:tc>
                  <a:txBody>
                    <a:bodyPr/>
                    <a:lstStyle/>
                    <a:p>
                      <a:endParaRPr lang="en-US" sz="1800" dirty="0"/>
                    </a:p>
                  </a:txBody>
                  <a:tcPr/>
                </a:tc>
                <a:tc>
                  <a:txBody>
                    <a:bodyPr/>
                    <a:lstStyle/>
                    <a:p>
                      <a:endParaRPr lang="en-US" sz="1800" dirty="0"/>
                    </a:p>
                  </a:txBody>
                  <a:tcPr/>
                </a:tc>
                <a:tc>
                  <a:txBody>
                    <a:bodyPr/>
                    <a:lstStyle/>
                    <a:p>
                      <a:endParaRPr lang="en-US" sz="1800" dirty="0"/>
                    </a:p>
                  </a:txBody>
                  <a:tcPr/>
                </a:tc>
                <a:tc>
                  <a:txBody>
                    <a:bodyPr/>
                    <a:lstStyle/>
                    <a:p>
                      <a:endParaRPr lang="en-US" sz="1800" dirty="0"/>
                    </a:p>
                  </a:txBody>
                  <a:tcPr/>
                </a:tc>
              </a:tr>
            </a:tbl>
          </a:graphicData>
        </a:graphic>
      </p:graphicFrame>
      <p:sp>
        <p:nvSpPr>
          <p:cNvPr id="10" name="TextBox 9"/>
          <p:cNvSpPr txBox="1"/>
          <p:nvPr/>
        </p:nvSpPr>
        <p:spPr>
          <a:xfrm>
            <a:off x="76200" y="4724400"/>
            <a:ext cx="8915400" cy="1938992"/>
          </a:xfrm>
          <a:prstGeom prst="rect">
            <a:avLst/>
          </a:prstGeom>
          <a:noFill/>
        </p:spPr>
        <p:txBody>
          <a:bodyPr wrap="square" rtlCol="0">
            <a:spAutoFit/>
          </a:bodyPr>
          <a:lstStyle/>
          <a:p>
            <a:pPr marL="725488" indent="-725488" algn="just"/>
            <a:r>
              <a:rPr lang="en-US" sz="2000" b="1" dirty="0" smtClean="0"/>
              <a:t>Brief: </a:t>
            </a:r>
            <a:r>
              <a:rPr lang="en-US" sz="2000" dirty="0" smtClean="0"/>
              <a:t>Provisions of Section 115O-(1A) incorporated in the format </a:t>
            </a:r>
          </a:p>
          <a:p>
            <a:pPr marL="725488" indent="-725488" algn="just"/>
            <a:r>
              <a:rPr lang="en-US" sz="2000" u="sng" dirty="0" smtClean="0"/>
              <a:t>Sec. 115O(1A)- </a:t>
            </a:r>
            <a:r>
              <a:rPr lang="en-US" sz="2000" dirty="0" smtClean="0"/>
              <a:t>Amount of dividend to be reduced by </a:t>
            </a:r>
          </a:p>
          <a:p>
            <a:pPr marL="725488" indent="-725488" algn="just"/>
            <a:r>
              <a:rPr lang="en-US" sz="2000" dirty="0" smtClean="0"/>
              <a:t>	</a:t>
            </a:r>
            <a:r>
              <a:rPr lang="en-US" sz="2000" b="1" dirty="0" smtClean="0"/>
              <a:t>(</a:t>
            </a:r>
            <a:r>
              <a:rPr lang="en-US" sz="2000" b="1" dirty="0" err="1" smtClean="0"/>
              <a:t>i</a:t>
            </a:r>
            <a:r>
              <a:rPr lang="en-US" sz="2000" b="1" dirty="0" smtClean="0"/>
              <a:t>) </a:t>
            </a:r>
            <a:r>
              <a:rPr lang="en-US" sz="2000" dirty="0" smtClean="0"/>
              <a:t>the amount of dividend, if any, received by the domestic company during the financial year, if such dividend is received from its subsidiary………</a:t>
            </a:r>
          </a:p>
          <a:p>
            <a:pPr marL="725488" indent="-725488" algn="just"/>
            <a:r>
              <a:rPr lang="en-US" sz="2000" dirty="0" smtClean="0"/>
              <a:t>	</a:t>
            </a:r>
            <a:r>
              <a:rPr lang="en-US" sz="2000" b="1" dirty="0" smtClean="0"/>
              <a:t>(ii) </a:t>
            </a:r>
            <a:r>
              <a:rPr lang="en-US" sz="2000" dirty="0" smtClean="0"/>
              <a:t>the amount of dividend, if any, paid to any person for, or on behalf of, the New Pension System Trust referred to in clause (44) of section 10</a:t>
            </a:r>
          </a:p>
        </p:txBody>
      </p:sp>
      <p:sp>
        <p:nvSpPr>
          <p:cNvPr id="14" name="Title 6"/>
          <p:cNvSpPr>
            <a:spLocks noGrp="1"/>
          </p:cNvSpPr>
          <p:nvPr>
            <p:ph type="title"/>
          </p:nvPr>
        </p:nvSpPr>
        <p:spPr>
          <a:xfrm>
            <a:off x="152400" y="76200"/>
            <a:ext cx="7315200" cy="1066800"/>
          </a:xfrm>
        </p:spPr>
        <p:txBody>
          <a:bodyPr>
            <a:noAutofit/>
          </a:bodyPr>
          <a:lstStyle/>
          <a:p>
            <a:pPr algn="just"/>
            <a:r>
              <a:rPr lang="en-US" sz="3600" dirty="0" smtClean="0"/>
              <a:t>New Clause no. 36……		   			    			</a:t>
            </a:r>
            <a:r>
              <a:rPr lang="en-US" sz="2400" i="1" dirty="0" smtClean="0">
                <a:solidFill>
                  <a:srgbClr val="FF0000"/>
                </a:solidFill>
              </a:rPr>
              <a:t>[Old Clause No. 29</a:t>
            </a:r>
            <a:r>
              <a:rPr lang="en-US" sz="2800" i="1" dirty="0" smtClean="0">
                <a:solidFill>
                  <a:srgbClr val="FF0000"/>
                </a:solidFill>
              </a:rPr>
              <a:t>]</a:t>
            </a:r>
            <a:endParaRPr lang="en-US" sz="2000" i="1" dirty="0">
              <a:solidFill>
                <a:srgbClr val="FF0000"/>
              </a:solidFill>
            </a:endParaRPr>
          </a:p>
        </p:txBody>
      </p:sp>
      <p:sp>
        <p:nvSpPr>
          <p:cNvPr id="15" name="Title 6"/>
          <p:cNvSpPr txBox="1">
            <a:spLocks/>
          </p:cNvSpPr>
          <p:nvPr/>
        </p:nvSpPr>
        <p:spPr>
          <a:xfrm>
            <a:off x="7315200" y="0"/>
            <a:ext cx="1752600" cy="533400"/>
          </a:xfrm>
          <a:prstGeom prst="rect">
            <a:avLst/>
          </a:prstGeom>
        </p:spPr>
        <p:txBody>
          <a:bodyPr vert="horz" anchor="t">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smtClean="0">
                <a:ln>
                  <a:noFill/>
                </a:ln>
                <a:solidFill>
                  <a:schemeClr val="tx2"/>
                </a:solidFill>
                <a:effectLst/>
                <a:uLnTx/>
                <a:uFillTx/>
                <a:latin typeface="+mj-lt"/>
                <a:ea typeface="+mj-ea"/>
                <a:cs typeface="+mj-cs"/>
              </a:rPr>
              <a:t>Contd</a:t>
            </a:r>
            <a:r>
              <a:rPr kumimoji="0" lang="en-US" sz="2400" b="1" i="0" u="none" strike="noStrike" kern="1200" cap="none" spc="0" normalizeH="0" baseline="0" noProof="0" dirty="0" smtClean="0">
                <a:ln>
                  <a:noFill/>
                </a:ln>
                <a:solidFill>
                  <a:schemeClr val="tx2"/>
                </a:solidFill>
                <a:effectLst/>
                <a:uLnTx/>
                <a:uFillTx/>
                <a:latin typeface="+mj-lt"/>
                <a:ea typeface="+mj-ea"/>
                <a:cs typeface="+mj-cs"/>
              </a:rPr>
              <a:t>….</a:t>
            </a:r>
            <a:endParaRPr kumimoji="0" lang="en-US" sz="2400" b="1" i="1" u="none" strike="noStrike" kern="1200" cap="none" spc="0" normalizeH="0" baseline="0" noProof="0" dirty="0">
              <a:ln>
                <a:noFill/>
              </a:ln>
              <a:solidFill>
                <a:srgbClr val="FF0000"/>
              </a:solidFill>
              <a:effectLst/>
              <a:uLnTx/>
              <a:uFillTx/>
              <a:latin typeface="+mj-lt"/>
              <a:ea typeface="+mj-ea"/>
              <a:cs typeface="+mj-cs"/>
            </a:endParaRPr>
          </a:p>
        </p:txBody>
      </p:sp>
      <p:sp>
        <p:nvSpPr>
          <p:cNvPr id="7" name="Slide Number Placeholder 6"/>
          <p:cNvSpPr>
            <a:spLocks noGrp="1"/>
          </p:cNvSpPr>
          <p:nvPr>
            <p:ph type="sldNum" sz="quarter" idx="12"/>
          </p:nvPr>
        </p:nvSpPr>
        <p:spPr/>
        <p:txBody>
          <a:bodyPr>
            <a:normAutofit fontScale="85000" lnSpcReduction="20000"/>
          </a:bodyPr>
          <a:lstStyle/>
          <a:p>
            <a:fld id="{B6F15528-21DE-4FAA-801E-634DDDAF4B2B}" type="slidenum">
              <a:rPr lang="en-US" smtClean="0"/>
              <a:pPr/>
              <a:t>155</a:t>
            </a:fld>
            <a:endParaRPr lang="en-US"/>
          </a:p>
        </p:txBody>
      </p:sp>
    </p:spTree>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85000" lnSpcReduction="20000"/>
          </a:bodyPr>
          <a:lstStyle/>
          <a:p>
            <a:pPr>
              <a:defRPr/>
            </a:pPr>
            <a:fld id="{6DA858A3-F63F-4099-8E2B-5A310027224E}" type="slidenum">
              <a:rPr lang="en-US"/>
              <a:pPr>
                <a:defRPr/>
              </a:pPr>
              <a:t>156</a:t>
            </a:fld>
            <a:endParaRPr lang="en-US"/>
          </a:p>
        </p:txBody>
      </p:sp>
      <p:sp>
        <p:nvSpPr>
          <p:cNvPr id="156675" name="Rectangle 3"/>
          <p:cNvSpPr>
            <a:spLocks noGrp="1" noChangeArrowheads="1"/>
          </p:cNvSpPr>
          <p:nvPr>
            <p:ph sz="quarter" idx="1"/>
          </p:nvPr>
        </p:nvSpPr>
        <p:spPr>
          <a:xfrm>
            <a:off x="381000" y="1981200"/>
            <a:ext cx="8534400" cy="4191000"/>
          </a:xfrm>
        </p:spPr>
        <p:style>
          <a:lnRef idx="2">
            <a:schemeClr val="accent1">
              <a:shade val="50000"/>
            </a:schemeClr>
          </a:lnRef>
          <a:fillRef idx="1">
            <a:schemeClr val="accent1"/>
          </a:fillRef>
          <a:effectRef idx="0">
            <a:schemeClr val="accent1"/>
          </a:effectRef>
          <a:fontRef idx="minor">
            <a:schemeClr val="lt1"/>
          </a:fontRef>
        </p:style>
        <p:txBody>
          <a:bodyPr>
            <a:noAutofit/>
          </a:bodyPr>
          <a:lstStyle/>
          <a:p>
            <a:pPr algn="just">
              <a:spcBef>
                <a:spcPts val="0"/>
              </a:spcBef>
              <a:buNone/>
            </a:pPr>
            <a:r>
              <a:rPr lang="en-US" sz="2100" b="1" u="sng" dirty="0" smtClean="0">
                <a:solidFill>
                  <a:srgbClr val="FFC000"/>
                </a:solidFill>
                <a:latin typeface="Calibri" pitchFamily="34" charset="0"/>
              </a:rPr>
              <a:t>Amendments by Finance Act, 2014 </a:t>
            </a:r>
          </a:p>
          <a:p>
            <a:pPr marL="0" indent="0" algn="just">
              <a:spcBef>
                <a:spcPts val="0"/>
              </a:spcBef>
              <a:buNone/>
            </a:pPr>
            <a:r>
              <a:rPr lang="en-US" sz="2100" dirty="0" smtClean="0">
                <a:latin typeface="Calibri" pitchFamily="34" charset="0"/>
              </a:rPr>
              <a:t>The dividend distribution tax is to be computed after grossing up of the Dividend distribution tax.</a:t>
            </a:r>
          </a:p>
          <a:p>
            <a:pPr marL="0" indent="0" algn="just">
              <a:spcBef>
                <a:spcPts val="0"/>
              </a:spcBef>
              <a:buNone/>
            </a:pPr>
            <a:r>
              <a:rPr lang="en-US" sz="2100" dirty="0" smtClean="0">
                <a:latin typeface="Calibri" pitchFamily="34" charset="0"/>
              </a:rPr>
              <a:t> 	Now, where the amount of dividend paid or distributed by a company is Rs. 85, then DDT under the amended provision would be calculated as follows:</a:t>
            </a:r>
          </a:p>
          <a:p>
            <a:pPr marL="1343025" indent="-442913" algn="just">
              <a:spcBef>
                <a:spcPts val="0"/>
              </a:spcBef>
              <a:buNone/>
            </a:pPr>
            <a:r>
              <a:rPr lang="en-US" sz="2100" dirty="0" smtClean="0">
                <a:latin typeface="Calibri" pitchFamily="34" charset="0"/>
              </a:rPr>
              <a:t>Dividend amount distributed = Rs. 85</a:t>
            </a:r>
          </a:p>
          <a:p>
            <a:pPr marL="1343025" indent="-442913" algn="just">
              <a:spcBef>
                <a:spcPts val="0"/>
              </a:spcBef>
              <a:buNone/>
            </a:pPr>
            <a:r>
              <a:rPr lang="en-US" sz="2100" dirty="0" smtClean="0">
                <a:latin typeface="Calibri" pitchFamily="34" charset="0"/>
              </a:rPr>
              <a:t>Increase by Rs. 15 [i.e. (85*0.15)/(1-0.15)]</a:t>
            </a:r>
          </a:p>
          <a:p>
            <a:pPr marL="1343025" indent="-442913" algn="just">
              <a:spcBef>
                <a:spcPts val="0"/>
              </a:spcBef>
              <a:buNone/>
            </a:pPr>
            <a:r>
              <a:rPr lang="en-US" sz="2100" dirty="0" smtClean="0">
                <a:latin typeface="Calibri" pitchFamily="34" charset="0"/>
              </a:rPr>
              <a:t>Increased amount = Rs. 100</a:t>
            </a:r>
          </a:p>
          <a:p>
            <a:pPr marL="1343025" indent="-442913" algn="just">
              <a:spcBef>
                <a:spcPts val="0"/>
              </a:spcBef>
              <a:buNone/>
            </a:pPr>
            <a:r>
              <a:rPr lang="en-US" sz="2100" dirty="0" smtClean="0">
                <a:latin typeface="Calibri" pitchFamily="34" charset="0"/>
              </a:rPr>
              <a:t>DDT @ 15% of Rs. 100 = Rs. 15</a:t>
            </a:r>
          </a:p>
          <a:p>
            <a:pPr marL="1343025" indent="-442913" algn="just">
              <a:spcBef>
                <a:spcPts val="0"/>
              </a:spcBef>
              <a:buNone/>
            </a:pPr>
            <a:r>
              <a:rPr lang="en-US" sz="2100" dirty="0" smtClean="0">
                <a:latin typeface="Calibri" pitchFamily="34" charset="0"/>
              </a:rPr>
              <a:t>Tax payable u/s 115-O is Rs. 15</a:t>
            </a:r>
          </a:p>
          <a:p>
            <a:pPr marL="1343025" indent="-442913" algn="just">
              <a:spcBef>
                <a:spcPts val="0"/>
              </a:spcBef>
              <a:buNone/>
            </a:pPr>
            <a:r>
              <a:rPr lang="en-US" sz="2100" dirty="0" smtClean="0">
                <a:latin typeface="Calibri" pitchFamily="34" charset="0"/>
              </a:rPr>
              <a:t>Dividend distributed to shareholders = Rs. 85</a:t>
            </a:r>
          </a:p>
          <a:p>
            <a:pPr marL="1343025" indent="-442913" algn="just">
              <a:spcBef>
                <a:spcPts val="0"/>
              </a:spcBef>
              <a:buNone/>
            </a:pPr>
            <a:r>
              <a:rPr lang="en-US" sz="2100" dirty="0" smtClean="0">
                <a:latin typeface="Calibri" pitchFamily="34" charset="0"/>
              </a:rPr>
              <a:t>						          </a:t>
            </a:r>
            <a:r>
              <a:rPr lang="en-US" sz="2100" b="1" dirty="0" smtClean="0">
                <a:solidFill>
                  <a:srgbClr val="FFC000"/>
                </a:solidFill>
                <a:latin typeface="Calibri" pitchFamily="34" charset="0"/>
              </a:rPr>
              <a:t>[</a:t>
            </a:r>
            <a:r>
              <a:rPr lang="en-US" sz="2100" b="1" dirty="0" err="1" smtClean="0">
                <a:solidFill>
                  <a:srgbClr val="FFC000"/>
                </a:solidFill>
                <a:latin typeface="Calibri" pitchFamily="34" charset="0"/>
              </a:rPr>
              <a:t>w.ef</a:t>
            </a:r>
            <a:r>
              <a:rPr lang="en-US" sz="2100" b="1" dirty="0" smtClean="0">
                <a:solidFill>
                  <a:srgbClr val="FFC000"/>
                </a:solidFill>
                <a:latin typeface="Calibri" pitchFamily="34" charset="0"/>
              </a:rPr>
              <a:t>. 01-10-2014]</a:t>
            </a:r>
            <a:endParaRPr lang="en-US" sz="2100" b="1" dirty="0" smtClean="0">
              <a:solidFill>
                <a:srgbClr val="FFC000"/>
              </a:solidFill>
            </a:endParaRPr>
          </a:p>
        </p:txBody>
      </p:sp>
      <p:sp>
        <p:nvSpPr>
          <p:cNvPr id="8" name="Title 6"/>
          <p:cNvSpPr>
            <a:spLocks noGrp="1"/>
          </p:cNvSpPr>
          <p:nvPr>
            <p:ph type="title"/>
          </p:nvPr>
        </p:nvSpPr>
        <p:spPr>
          <a:xfrm>
            <a:off x="76200" y="152400"/>
            <a:ext cx="7467600" cy="1066800"/>
          </a:xfrm>
        </p:spPr>
        <p:txBody>
          <a:bodyPr>
            <a:noAutofit/>
          </a:bodyPr>
          <a:lstStyle/>
          <a:p>
            <a:pPr algn="just"/>
            <a:r>
              <a:rPr lang="en-US" sz="3600" dirty="0" smtClean="0"/>
              <a:t>Issues on New Clause no. 36……	</a:t>
            </a:r>
            <a:r>
              <a:rPr lang="en-US" sz="2200" dirty="0" smtClean="0"/>
              <a:t>		    			</a:t>
            </a:r>
            <a:r>
              <a:rPr lang="en-US" sz="2200" i="1" dirty="0" smtClean="0">
                <a:solidFill>
                  <a:srgbClr val="FF0000"/>
                </a:solidFill>
              </a:rPr>
              <a:t>[Old Clause No. 29]</a:t>
            </a:r>
            <a:endParaRPr lang="en-US" sz="2200" i="1" dirty="0">
              <a:solidFill>
                <a:srgbClr val="FF0000"/>
              </a:solidFill>
            </a:endParaRPr>
          </a:p>
        </p:txBody>
      </p:sp>
      <p:sp>
        <p:nvSpPr>
          <p:cNvPr id="9" name="Title 6"/>
          <p:cNvSpPr txBox="1">
            <a:spLocks/>
          </p:cNvSpPr>
          <p:nvPr/>
        </p:nvSpPr>
        <p:spPr>
          <a:xfrm>
            <a:off x="7315200" y="0"/>
            <a:ext cx="1752600" cy="533400"/>
          </a:xfrm>
          <a:prstGeom prst="rect">
            <a:avLst/>
          </a:prstGeom>
        </p:spPr>
        <p:txBody>
          <a:bodyPr vert="horz" anchor="t">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smtClean="0">
                <a:ln>
                  <a:noFill/>
                </a:ln>
                <a:solidFill>
                  <a:schemeClr val="tx2"/>
                </a:solidFill>
                <a:effectLst/>
                <a:uLnTx/>
                <a:uFillTx/>
                <a:latin typeface="+mj-lt"/>
                <a:ea typeface="+mj-ea"/>
                <a:cs typeface="+mj-cs"/>
              </a:rPr>
              <a:t>Contd</a:t>
            </a:r>
            <a:r>
              <a:rPr kumimoji="0" lang="en-US" sz="2400" b="1" i="0" u="none" strike="noStrike" kern="1200" cap="none" spc="0" normalizeH="0" baseline="0" noProof="0" dirty="0" smtClean="0">
                <a:ln>
                  <a:noFill/>
                </a:ln>
                <a:solidFill>
                  <a:schemeClr val="tx2"/>
                </a:solidFill>
                <a:effectLst/>
                <a:uLnTx/>
                <a:uFillTx/>
                <a:latin typeface="+mj-lt"/>
                <a:ea typeface="+mj-ea"/>
                <a:cs typeface="+mj-cs"/>
              </a:rPr>
              <a:t>….</a:t>
            </a:r>
            <a:endParaRPr kumimoji="0" lang="en-US" sz="2400" b="1" i="1" u="none" strike="noStrike" kern="1200" cap="none" spc="0" normalizeH="0" baseline="0" noProof="0" dirty="0">
              <a:ln>
                <a:noFill/>
              </a:ln>
              <a:solidFill>
                <a:srgbClr val="FF0000"/>
              </a:solidFill>
              <a:effectLst/>
              <a:uLnTx/>
              <a:uFillTx/>
              <a:latin typeface="+mj-lt"/>
              <a:ea typeface="+mj-ea"/>
              <a:cs typeface="+mj-cs"/>
            </a:endParaRP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85000" lnSpcReduction="20000"/>
          </a:bodyPr>
          <a:lstStyle/>
          <a:p>
            <a:pPr>
              <a:defRPr/>
            </a:pPr>
            <a:fld id="{6DA858A3-F63F-4099-8E2B-5A310027224E}" type="slidenum">
              <a:rPr lang="en-US"/>
              <a:pPr>
                <a:defRPr/>
              </a:pPr>
              <a:t>157</a:t>
            </a:fld>
            <a:endParaRPr lang="en-US"/>
          </a:p>
        </p:txBody>
      </p:sp>
      <p:sp>
        <p:nvSpPr>
          <p:cNvPr id="156675" name="Rectangle 3"/>
          <p:cNvSpPr>
            <a:spLocks noGrp="1" noChangeArrowheads="1"/>
          </p:cNvSpPr>
          <p:nvPr>
            <p:ph sz="quarter" idx="1"/>
          </p:nvPr>
        </p:nvSpPr>
        <p:spPr>
          <a:xfrm>
            <a:off x="152400" y="1752600"/>
            <a:ext cx="8763000" cy="4876800"/>
          </a:xfrm>
        </p:spPr>
        <p:txBody>
          <a:bodyPr>
            <a:noAutofit/>
          </a:bodyPr>
          <a:lstStyle/>
          <a:p>
            <a:pPr marL="357188" indent="-357188" algn="just" eaLnBrk="1" hangingPunct="1">
              <a:spcBef>
                <a:spcPts val="1800"/>
              </a:spcBef>
              <a:buSzPct val="80000"/>
              <a:buFont typeface="Wingdings" pitchFamily="2" charset="2"/>
              <a:buChar char="q"/>
            </a:pPr>
            <a:r>
              <a:rPr lang="en-US" sz="2100" dirty="0" smtClean="0"/>
              <a:t>Sec 115-O Tax on distributed profits of Domestic Companies. The special levy at the prescribed rate, on the amt of dividend declared, distributed or paid (interim or other wise) out of current Profits or accumulated Profits.</a:t>
            </a:r>
          </a:p>
          <a:p>
            <a:pPr marL="357188" indent="-357188" algn="just" eaLnBrk="1" hangingPunct="1">
              <a:spcBef>
                <a:spcPts val="1800"/>
              </a:spcBef>
              <a:buSzPct val="80000"/>
              <a:buFont typeface="Wingdings" pitchFamily="2" charset="2"/>
              <a:buChar char="q"/>
            </a:pPr>
            <a:r>
              <a:rPr lang="en-US" sz="2100" dirty="0" smtClean="0"/>
              <a:t>This tax shall be payable even if no Income tax is payable by such Company on its total Income.</a:t>
            </a:r>
          </a:p>
          <a:p>
            <a:pPr marL="357188" indent="-357188" algn="just" eaLnBrk="1" hangingPunct="1">
              <a:spcBef>
                <a:spcPts val="1800"/>
              </a:spcBef>
              <a:buSzPct val="80000"/>
              <a:buFont typeface="Wingdings" pitchFamily="2" charset="2"/>
              <a:buChar char="q"/>
            </a:pPr>
            <a:r>
              <a:rPr lang="en-US" sz="2100" b="1" i="1" dirty="0" smtClean="0">
                <a:solidFill>
                  <a:srgbClr val="D54F41"/>
                </a:solidFill>
              </a:rPr>
              <a:t>“</a:t>
            </a:r>
            <a:r>
              <a:rPr lang="en-US" sz="2100" b="1" i="1" u="sng" dirty="0" smtClean="0">
                <a:solidFill>
                  <a:srgbClr val="D54F41"/>
                </a:solidFill>
              </a:rPr>
              <a:t>Dividend</a:t>
            </a:r>
            <a:r>
              <a:rPr lang="en-US" sz="2100" b="1" i="1" dirty="0" smtClean="0">
                <a:solidFill>
                  <a:srgbClr val="D54F41"/>
                </a:solidFill>
              </a:rPr>
              <a:t>”</a:t>
            </a:r>
            <a:r>
              <a:rPr lang="en-US" sz="2100" dirty="0" smtClean="0"/>
              <a:t> means dividend under clause (22) of Sec 2 exclusive of sub clause (e) advance or loan out of accumulated profit or shareholders etc.</a:t>
            </a:r>
          </a:p>
          <a:p>
            <a:pPr marL="357188" indent="-357188" algn="just">
              <a:spcBef>
                <a:spcPts val="1800"/>
              </a:spcBef>
              <a:buSzPct val="80000"/>
              <a:buFont typeface="Wingdings" pitchFamily="2" charset="2"/>
              <a:buChar char="q"/>
            </a:pPr>
            <a:r>
              <a:rPr lang="en-US" sz="2100" dirty="0" smtClean="0"/>
              <a:t>The Date of Payment should be verified from the Challans and Books of A/</a:t>
            </a:r>
            <a:r>
              <a:rPr lang="en-US" sz="2100" dirty="0" err="1" smtClean="0"/>
              <a:t>cs</a:t>
            </a:r>
            <a:r>
              <a:rPr lang="en-US" sz="2100" dirty="0" smtClean="0"/>
              <a:t> etc.</a:t>
            </a:r>
          </a:p>
          <a:p>
            <a:pPr marL="357188" indent="-357188" algn="just">
              <a:spcBef>
                <a:spcPts val="1800"/>
              </a:spcBef>
              <a:buSzPct val="80000"/>
              <a:buFont typeface="Wingdings" pitchFamily="2" charset="2"/>
              <a:buChar char="q"/>
            </a:pPr>
            <a:r>
              <a:rPr lang="en-US" sz="2100" dirty="0" smtClean="0"/>
              <a:t>Tax u/s 115-O should be deposited within 15 days of date of declaration/ distribution or payment which ever is earlier.</a:t>
            </a:r>
          </a:p>
        </p:txBody>
      </p:sp>
      <p:sp>
        <p:nvSpPr>
          <p:cNvPr id="8" name="Title 6"/>
          <p:cNvSpPr>
            <a:spLocks noGrp="1"/>
          </p:cNvSpPr>
          <p:nvPr>
            <p:ph type="title"/>
          </p:nvPr>
        </p:nvSpPr>
        <p:spPr>
          <a:xfrm>
            <a:off x="76200" y="152400"/>
            <a:ext cx="7467600" cy="1066800"/>
          </a:xfrm>
        </p:spPr>
        <p:txBody>
          <a:bodyPr>
            <a:noAutofit/>
          </a:bodyPr>
          <a:lstStyle/>
          <a:p>
            <a:pPr algn="just"/>
            <a:r>
              <a:rPr lang="en-US" sz="3600" dirty="0" smtClean="0"/>
              <a:t>Issues on New Clause no. 36……	</a:t>
            </a:r>
            <a:r>
              <a:rPr lang="en-US" sz="2200" dirty="0" smtClean="0"/>
              <a:t>		    			</a:t>
            </a:r>
            <a:r>
              <a:rPr lang="en-US" sz="2200" i="1" dirty="0" smtClean="0">
                <a:solidFill>
                  <a:srgbClr val="FF0000"/>
                </a:solidFill>
              </a:rPr>
              <a:t>[Old Clause No. 29]</a:t>
            </a:r>
            <a:endParaRPr lang="en-US" sz="2200" i="1" dirty="0">
              <a:solidFill>
                <a:srgbClr val="FF0000"/>
              </a:solidFill>
            </a:endParaRPr>
          </a:p>
        </p:txBody>
      </p:sp>
      <p:sp>
        <p:nvSpPr>
          <p:cNvPr id="9" name="Title 6"/>
          <p:cNvSpPr txBox="1">
            <a:spLocks/>
          </p:cNvSpPr>
          <p:nvPr/>
        </p:nvSpPr>
        <p:spPr>
          <a:xfrm>
            <a:off x="7315200" y="0"/>
            <a:ext cx="1752600" cy="533400"/>
          </a:xfrm>
          <a:prstGeom prst="rect">
            <a:avLst/>
          </a:prstGeom>
        </p:spPr>
        <p:txBody>
          <a:bodyPr vert="horz" anchor="t">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smtClean="0">
                <a:ln>
                  <a:noFill/>
                </a:ln>
                <a:solidFill>
                  <a:schemeClr val="tx2"/>
                </a:solidFill>
                <a:effectLst/>
                <a:uLnTx/>
                <a:uFillTx/>
                <a:latin typeface="+mj-lt"/>
                <a:ea typeface="+mj-ea"/>
                <a:cs typeface="+mj-cs"/>
              </a:rPr>
              <a:t>Contd</a:t>
            </a:r>
            <a:r>
              <a:rPr kumimoji="0" lang="en-US" sz="2400" b="1" i="0" u="none" strike="noStrike" kern="1200" cap="none" spc="0" normalizeH="0" baseline="0" noProof="0" dirty="0" smtClean="0">
                <a:ln>
                  <a:noFill/>
                </a:ln>
                <a:solidFill>
                  <a:schemeClr val="tx2"/>
                </a:solidFill>
                <a:effectLst/>
                <a:uLnTx/>
                <a:uFillTx/>
                <a:latin typeface="+mj-lt"/>
                <a:ea typeface="+mj-ea"/>
                <a:cs typeface="+mj-cs"/>
              </a:rPr>
              <a:t>….</a:t>
            </a:r>
            <a:endParaRPr kumimoji="0" lang="en-US" sz="2400" b="1" i="1" u="none" strike="noStrike" kern="1200" cap="none" spc="0" normalizeH="0" baseline="0" noProof="0" dirty="0">
              <a:ln>
                <a:noFill/>
              </a:ln>
              <a:solidFill>
                <a:srgbClr val="FF0000"/>
              </a:solidFill>
              <a:effectLst/>
              <a:uLnTx/>
              <a:uFillTx/>
              <a:latin typeface="+mj-lt"/>
              <a:ea typeface="+mj-ea"/>
              <a:cs typeface="+mj-cs"/>
            </a:endParaRP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76200" y="76200"/>
            <a:ext cx="8991600" cy="990600"/>
          </a:xfrm>
        </p:spPr>
        <p:txBody>
          <a:bodyPr>
            <a:noAutofit/>
          </a:bodyPr>
          <a:lstStyle/>
          <a:p>
            <a:pPr algn="just"/>
            <a:r>
              <a:rPr lang="en-US" dirty="0" smtClean="0"/>
              <a:t>New Clause no. 37		</a:t>
            </a:r>
            <a:r>
              <a:rPr lang="en-US" sz="2200" dirty="0" smtClean="0"/>
              <a:t>         </a:t>
            </a:r>
            <a:r>
              <a:rPr lang="en-US" sz="2200" i="1" dirty="0" smtClean="0">
                <a:solidFill>
                  <a:srgbClr val="FF0000"/>
                </a:solidFill>
              </a:rPr>
              <a:t>[Old Clause No. 30]</a:t>
            </a:r>
            <a:endParaRPr lang="en-US" sz="2200" i="1" dirty="0">
              <a:solidFill>
                <a:srgbClr val="FF0000"/>
              </a:solidFill>
            </a:endParaRPr>
          </a:p>
        </p:txBody>
      </p:sp>
      <p:sp>
        <p:nvSpPr>
          <p:cNvPr id="8" name="Content Placeholder 7"/>
          <p:cNvSpPr>
            <a:spLocks noGrp="1"/>
          </p:cNvSpPr>
          <p:nvPr>
            <p:ph sz="quarter" idx="1"/>
          </p:nvPr>
        </p:nvSpPr>
        <p:spPr>
          <a:xfrm>
            <a:off x="152400" y="1828800"/>
            <a:ext cx="8839200" cy="3505200"/>
          </a:xfrm>
          <a:ln w="38100"/>
        </p:spPr>
        <p:style>
          <a:lnRef idx="2">
            <a:schemeClr val="accent1"/>
          </a:lnRef>
          <a:fillRef idx="1">
            <a:schemeClr val="lt1"/>
          </a:fillRef>
          <a:effectRef idx="0">
            <a:schemeClr val="accent1"/>
          </a:effectRef>
          <a:fontRef idx="minor">
            <a:schemeClr val="dk1"/>
          </a:fontRef>
        </p:style>
        <p:txBody>
          <a:bodyPr>
            <a:noAutofit/>
          </a:bodyPr>
          <a:lstStyle/>
          <a:p>
            <a:pPr marL="95250" indent="0" algn="just">
              <a:spcBef>
                <a:spcPts val="600"/>
              </a:spcBef>
              <a:buSzPct val="100000"/>
              <a:buNone/>
            </a:pPr>
            <a:r>
              <a:rPr lang="en-US" sz="2300" b="1" u="sng" dirty="0" smtClean="0">
                <a:ea typeface="Times New Roman"/>
                <a:cs typeface="Times New Roman"/>
              </a:rPr>
              <a:t>Old Provision</a:t>
            </a:r>
            <a:r>
              <a:rPr lang="en-US" sz="2300" b="1" dirty="0" smtClean="0">
                <a:ea typeface="Times New Roman"/>
                <a:cs typeface="Times New Roman"/>
              </a:rPr>
              <a:t>: </a:t>
            </a:r>
          </a:p>
          <a:p>
            <a:pPr marL="95250" indent="0" algn="just">
              <a:spcBef>
                <a:spcPts val="600"/>
              </a:spcBef>
              <a:buNone/>
            </a:pPr>
            <a:r>
              <a:rPr lang="en-US" sz="2300" dirty="0" smtClean="0"/>
              <a:t>Whether any Cost Audit was carried out, if yes, </a:t>
            </a:r>
            <a:r>
              <a:rPr lang="en-US" sz="2300" b="1" strike="sngStrike" dirty="0" smtClean="0"/>
              <a:t>enclose a copy of the report of such audit</a:t>
            </a:r>
            <a:r>
              <a:rPr lang="en-US" sz="2300" dirty="0" smtClean="0"/>
              <a:t> [See section 139(9)].</a:t>
            </a:r>
          </a:p>
          <a:p>
            <a:pPr marL="95250" indent="0" algn="just">
              <a:spcBef>
                <a:spcPts val="600"/>
              </a:spcBef>
              <a:buNone/>
            </a:pPr>
            <a:endParaRPr lang="en-US" sz="2300" b="1" u="sng" dirty="0" smtClean="0">
              <a:solidFill>
                <a:srgbClr val="000000"/>
              </a:solidFill>
              <a:ea typeface="Times New Roman"/>
              <a:cs typeface="Times New Roman"/>
            </a:endParaRPr>
          </a:p>
          <a:p>
            <a:pPr marL="95250" indent="0" algn="just">
              <a:spcBef>
                <a:spcPts val="600"/>
              </a:spcBef>
              <a:buNone/>
            </a:pPr>
            <a:r>
              <a:rPr lang="en-US" sz="2300" b="1" u="sng" dirty="0" smtClean="0">
                <a:ea typeface="Times New Roman"/>
                <a:cs typeface="Times New Roman"/>
              </a:rPr>
              <a:t>New Provision</a:t>
            </a:r>
            <a:r>
              <a:rPr lang="en-US" sz="2300" b="1" dirty="0" smtClean="0">
                <a:ea typeface="Times New Roman"/>
                <a:cs typeface="Times New Roman"/>
              </a:rPr>
              <a:t>: </a:t>
            </a:r>
          </a:p>
          <a:p>
            <a:pPr marL="95250" indent="0" algn="just">
              <a:spcBef>
                <a:spcPts val="600"/>
              </a:spcBef>
              <a:buNone/>
            </a:pPr>
            <a:r>
              <a:rPr lang="en-US" sz="2300" dirty="0" smtClean="0"/>
              <a:t>Whether any cost audit was carried out, if yes, </a:t>
            </a:r>
            <a:r>
              <a:rPr lang="en-US" sz="2300" b="1" u="sng" dirty="0" smtClean="0"/>
              <a:t>give the details, if any, of disqualification or disagreement on any matter/ item/ value/ quantity as may be reported/identified by the cost auditor.</a:t>
            </a:r>
            <a:endParaRPr lang="en-US" sz="2300" b="1" u="sng" dirty="0" smtClean="0">
              <a:solidFill>
                <a:srgbClr val="000000"/>
              </a:solidFill>
            </a:endParaRPr>
          </a:p>
          <a:p>
            <a:pPr marL="95250" indent="0" algn="just" fontAlgn="t">
              <a:spcBef>
                <a:spcPts val="600"/>
              </a:spcBef>
              <a:buNone/>
            </a:pPr>
            <a:endParaRPr lang="en-US" sz="2300" b="1" u="sng" dirty="0" smtClean="0">
              <a:solidFill>
                <a:srgbClr val="000000"/>
              </a:solidFill>
            </a:endParaRPr>
          </a:p>
          <a:p>
            <a:pPr marL="95250" indent="0" algn="just" fontAlgn="t">
              <a:spcBef>
                <a:spcPts val="600"/>
              </a:spcBef>
              <a:buNone/>
            </a:pPr>
            <a:endParaRPr lang="en-US" sz="2300" b="1" u="sng" dirty="0">
              <a:solidFill>
                <a:srgbClr val="000000"/>
              </a:solidFill>
            </a:endParaRPr>
          </a:p>
        </p:txBody>
      </p:sp>
      <p:sp>
        <p:nvSpPr>
          <p:cNvPr id="6" name="TextBox 5"/>
          <p:cNvSpPr txBox="1"/>
          <p:nvPr/>
        </p:nvSpPr>
        <p:spPr>
          <a:xfrm>
            <a:off x="76200" y="5715000"/>
            <a:ext cx="8915400" cy="830997"/>
          </a:xfrm>
          <a:prstGeom prst="rect">
            <a:avLst/>
          </a:prstGeom>
          <a:noFill/>
        </p:spPr>
        <p:txBody>
          <a:bodyPr wrap="square" rtlCol="0">
            <a:spAutoFit/>
          </a:bodyPr>
          <a:lstStyle/>
          <a:p>
            <a:pPr marL="725488" indent="-725488" algn="just"/>
            <a:r>
              <a:rPr lang="en-US" sz="2400" b="1" dirty="0" smtClean="0"/>
              <a:t>Brief: </a:t>
            </a:r>
            <a:r>
              <a:rPr lang="en-US" sz="2400" dirty="0" smtClean="0"/>
              <a:t>Now Cost Audit reports need not be enclosed, only detail of disqualification and disagreement to be provided.</a:t>
            </a:r>
          </a:p>
        </p:txBody>
      </p:sp>
      <p:sp>
        <p:nvSpPr>
          <p:cNvPr id="5" name="Slide Number Placeholder 4"/>
          <p:cNvSpPr>
            <a:spLocks noGrp="1"/>
          </p:cNvSpPr>
          <p:nvPr>
            <p:ph type="sldNum" sz="quarter" idx="12"/>
          </p:nvPr>
        </p:nvSpPr>
        <p:spPr/>
        <p:txBody>
          <a:bodyPr>
            <a:normAutofit fontScale="85000" lnSpcReduction="20000"/>
          </a:bodyPr>
          <a:lstStyle/>
          <a:p>
            <a:fld id="{B6F15528-21DE-4FAA-801E-634DDDAF4B2B}" type="slidenum">
              <a:rPr lang="en-US" smtClean="0"/>
              <a:pPr/>
              <a:t>158</a:t>
            </a:fld>
            <a:endParaRPr lang="en-US"/>
          </a:p>
        </p:txBody>
      </p:sp>
    </p:spTree>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85000" lnSpcReduction="20000"/>
          </a:bodyPr>
          <a:lstStyle/>
          <a:p>
            <a:pPr>
              <a:defRPr/>
            </a:pPr>
            <a:fld id="{2D0CC15F-122B-4BD6-970F-80790EC34184}" type="slidenum">
              <a:rPr lang="en-US"/>
              <a:pPr>
                <a:defRPr/>
              </a:pPr>
              <a:t>159</a:t>
            </a:fld>
            <a:endParaRPr lang="en-US"/>
          </a:p>
        </p:txBody>
      </p:sp>
      <p:sp>
        <p:nvSpPr>
          <p:cNvPr id="160771" name="Rectangle 3"/>
          <p:cNvSpPr>
            <a:spLocks noGrp="1" noChangeArrowheads="1"/>
          </p:cNvSpPr>
          <p:nvPr>
            <p:ph sz="quarter" idx="1"/>
          </p:nvPr>
        </p:nvSpPr>
        <p:spPr>
          <a:xfrm>
            <a:off x="304800" y="2209800"/>
            <a:ext cx="8610600" cy="3810000"/>
          </a:xfrm>
        </p:spPr>
        <p:txBody>
          <a:bodyPr>
            <a:noAutofit/>
          </a:bodyPr>
          <a:lstStyle/>
          <a:p>
            <a:pPr algn="just" eaLnBrk="1" hangingPunct="1">
              <a:spcBef>
                <a:spcPts val="1200"/>
              </a:spcBef>
            </a:pPr>
            <a:r>
              <a:rPr lang="en-US" sz="2400" dirty="0" smtClean="0">
                <a:latin typeface="Calibri" pitchFamily="34" charset="0"/>
              </a:rPr>
              <a:t>The Auditor need not express any opinion if such Audit is ordered and not conducted.</a:t>
            </a:r>
          </a:p>
          <a:p>
            <a:pPr algn="just" eaLnBrk="1" hangingPunct="1">
              <a:spcBef>
                <a:spcPts val="1200"/>
              </a:spcBef>
            </a:pPr>
            <a:r>
              <a:rPr lang="en-US" sz="2400" dirty="0" smtClean="0">
                <a:latin typeface="Calibri" pitchFamily="34" charset="0"/>
              </a:rPr>
              <a:t>The Auditor state the fact if such Audit is not completed by the time of his Audit Report.</a:t>
            </a:r>
          </a:p>
          <a:p>
            <a:pPr algn="just" eaLnBrk="1" hangingPunct="1">
              <a:spcBef>
                <a:spcPts val="1200"/>
              </a:spcBef>
            </a:pPr>
            <a:r>
              <a:rPr lang="en-US" sz="2400" dirty="0" smtClean="0">
                <a:latin typeface="Calibri" pitchFamily="34" charset="0"/>
              </a:rPr>
              <a:t>Make note of any material observation made in such Report.</a:t>
            </a:r>
          </a:p>
          <a:p>
            <a:pPr algn="just" eaLnBrk="1" hangingPunct="1">
              <a:spcBef>
                <a:spcPts val="1200"/>
              </a:spcBef>
            </a:pPr>
            <a:r>
              <a:rPr lang="en-US" sz="2400" dirty="0" smtClean="0">
                <a:latin typeface="Calibri" pitchFamily="34" charset="0"/>
              </a:rPr>
              <a:t>Give information only for that Cost Audit Report which falls within the relevant Previous Year.</a:t>
            </a:r>
          </a:p>
        </p:txBody>
      </p:sp>
      <p:sp>
        <p:nvSpPr>
          <p:cNvPr id="8" name="Rectangle 7"/>
          <p:cNvSpPr/>
          <p:nvPr/>
        </p:nvSpPr>
        <p:spPr>
          <a:xfrm>
            <a:off x="7391400" y="0"/>
            <a:ext cx="17526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800" b="1" dirty="0" err="1" smtClean="0">
                <a:solidFill>
                  <a:schemeClr val="tx2"/>
                </a:solidFill>
                <a:latin typeface="+mj-lt"/>
              </a:rPr>
              <a:t>Contd</a:t>
            </a:r>
            <a:r>
              <a:rPr lang="en-US" sz="2800" b="1" dirty="0" smtClean="0">
                <a:solidFill>
                  <a:schemeClr val="tx2"/>
                </a:solidFill>
                <a:latin typeface="+mj-lt"/>
              </a:rPr>
              <a:t>….</a:t>
            </a:r>
            <a:endParaRPr lang="en-US" sz="2800" b="1" dirty="0">
              <a:solidFill>
                <a:schemeClr val="tx2"/>
              </a:solidFill>
              <a:latin typeface="+mj-lt"/>
            </a:endParaRPr>
          </a:p>
        </p:txBody>
      </p:sp>
      <p:sp>
        <p:nvSpPr>
          <p:cNvPr id="9" name="Title 6"/>
          <p:cNvSpPr>
            <a:spLocks noGrp="1"/>
          </p:cNvSpPr>
          <p:nvPr>
            <p:ph type="title"/>
          </p:nvPr>
        </p:nvSpPr>
        <p:spPr>
          <a:xfrm>
            <a:off x="76200" y="152400"/>
            <a:ext cx="7696200" cy="990600"/>
          </a:xfrm>
        </p:spPr>
        <p:txBody>
          <a:bodyPr>
            <a:noAutofit/>
          </a:bodyPr>
          <a:lstStyle/>
          <a:p>
            <a:r>
              <a:rPr lang="en-US" sz="4000" dirty="0" smtClean="0"/>
              <a:t>Issues on New Clause no. 37        </a:t>
            </a:r>
            <a:r>
              <a:rPr lang="en-US" sz="2200" dirty="0" smtClean="0"/>
              <a:t>				                       </a:t>
            </a:r>
            <a:r>
              <a:rPr lang="en-US" sz="2200" i="1" dirty="0" smtClean="0">
                <a:solidFill>
                  <a:srgbClr val="FF0000"/>
                </a:solidFill>
              </a:rPr>
              <a:t>[Old Clause No. 30]</a:t>
            </a:r>
            <a:endParaRPr lang="en-US" sz="2200" i="1" dirty="0">
              <a:solidFill>
                <a:srgbClr val="FF000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Content Placeholder 4"/>
          <p:cNvSpPr>
            <a:spLocks noGrp="1"/>
          </p:cNvSpPr>
          <p:nvPr>
            <p:ph sz="quarter" idx="1"/>
          </p:nvPr>
        </p:nvSpPr>
        <p:spPr>
          <a:xfrm>
            <a:off x="76200" y="1066800"/>
            <a:ext cx="8839200" cy="457200"/>
          </a:xfrm>
        </p:spPr>
        <p:txBody>
          <a:bodyPr>
            <a:normAutofit/>
          </a:bodyPr>
          <a:lstStyle/>
          <a:p>
            <a:pPr marL="514350" indent="-514350" algn="just">
              <a:buSzPct val="100000"/>
              <a:buFont typeface="+mj-lt"/>
              <a:buAutoNum type="romanLcPeriod" startAt="3"/>
            </a:pPr>
            <a:r>
              <a:rPr lang="en-US" sz="2400" b="1" dirty="0" smtClean="0"/>
              <a:t>Reference to Section 44AB given for the signing of the Forms</a:t>
            </a:r>
            <a:endParaRPr lang="en-US" sz="2400" b="1" dirty="0"/>
          </a:p>
        </p:txBody>
      </p:sp>
      <p:graphicFrame>
        <p:nvGraphicFramePr>
          <p:cNvPr id="6" name="Content Placeholder 5"/>
          <p:cNvGraphicFramePr>
            <a:graphicFrameLocks/>
          </p:cNvGraphicFramePr>
          <p:nvPr/>
        </p:nvGraphicFramePr>
        <p:xfrm>
          <a:off x="152400" y="1625600"/>
          <a:ext cx="8763000" cy="4851400"/>
        </p:xfrm>
        <a:graphic>
          <a:graphicData uri="http://schemas.openxmlformats.org/drawingml/2006/table">
            <a:tbl>
              <a:tblPr firstRow="1" bandRow="1">
                <a:tableStyleId>{5C22544A-7EE6-4342-B048-85BDC9FD1C3A}</a:tableStyleId>
              </a:tblPr>
              <a:tblGrid>
                <a:gridCol w="4114800"/>
                <a:gridCol w="4648200"/>
              </a:tblGrid>
              <a:tr h="370840">
                <a:tc>
                  <a:txBody>
                    <a:bodyPr/>
                    <a:lstStyle/>
                    <a:p>
                      <a:pPr algn="ctr"/>
                      <a:r>
                        <a:rPr lang="en-US" sz="1800" dirty="0" smtClean="0"/>
                        <a:t>Old</a:t>
                      </a:r>
                      <a:endParaRPr lang="en-US" sz="1800" dirty="0"/>
                    </a:p>
                  </a:txBody>
                  <a:tcPr/>
                </a:tc>
                <a:tc>
                  <a:txBody>
                    <a:bodyPr/>
                    <a:lstStyle/>
                    <a:p>
                      <a:pPr algn="ctr"/>
                      <a:r>
                        <a:rPr lang="en-US" sz="1800" dirty="0" smtClean="0"/>
                        <a:t>New</a:t>
                      </a:r>
                      <a:endParaRPr lang="en-US" sz="1800" dirty="0"/>
                    </a:p>
                  </a:txBody>
                  <a:tcPr/>
                </a:tc>
              </a:tr>
              <a:tr h="370840">
                <a:tc>
                  <a:txBody>
                    <a:bodyPr/>
                    <a:lstStyle/>
                    <a:p>
                      <a:pPr algn="just"/>
                      <a:r>
                        <a:rPr kumimoji="0" lang="en-US" sz="1800" kern="1200" baseline="0" dirty="0" smtClean="0">
                          <a:solidFill>
                            <a:schemeClr val="dk1"/>
                          </a:solidFill>
                          <a:latin typeface="+mn-lt"/>
                          <a:ea typeface="+mn-ea"/>
                          <a:cs typeface="+mn-cs"/>
                        </a:rPr>
                        <a:t>**This report has to be signed by-</a:t>
                      </a:r>
                    </a:p>
                    <a:p>
                      <a:pPr marL="400050" indent="-400050" algn="just">
                        <a:buAutoNum type="romanLcParenBoth"/>
                      </a:pPr>
                      <a:r>
                        <a:rPr kumimoji="0" lang="en-US" sz="1800" kern="1200" baseline="0" dirty="0" smtClean="0">
                          <a:solidFill>
                            <a:schemeClr val="dk1"/>
                          </a:solidFill>
                          <a:latin typeface="+mn-lt"/>
                          <a:ea typeface="+mn-ea"/>
                          <a:cs typeface="+mn-cs"/>
                        </a:rPr>
                        <a:t>a chartered accountant within the meaning of the Chartered Accountants Act, 1949 (38 of 1949); or </a:t>
                      </a:r>
                    </a:p>
                    <a:p>
                      <a:pPr marL="400050" indent="-400050" algn="just">
                        <a:buAutoNum type="romanLcParenBoth"/>
                      </a:pPr>
                      <a:r>
                        <a:rPr kumimoji="0" lang="en-US" sz="1800" kern="1200" baseline="0" dirty="0" smtClean="0">
                          <a:solidFill>
                            <a:schemeClr val="dk1"/>
                          </a:solidFill>
                          <a:latin typeface="+mn-lt"/>
                          <a:ea typeface="+mn-ea"/>
                          <a:cs typeface="+mn-cs"/>
                        </a:rPr>
                        <a:t>any person who, in relation to any State, is, by virtue of the provisions of sub-section (2) of section 226 of the Companies Act, 1956 (1 of 1956), entitled to be appointed to act as an auditor of companies registered in that State; or</a:t>
                      </a:r>
                    </a:p>
                    <a:p>
                      <a:pPr marL="400050" indent="-400050" algn="just">
                        <a:buAutoNum type="romanLcParenBoth"/>
                      </a:pPr>
                      <a:r>
                        <a:rPr kumimoji="0" lang="en-US" sz="1800" kern="1200" baseline="0" dirty="0" smtClean="0">
                          <a:solidFill>
                            <a:schemeClr val="dk1"/>
                          </a:solidFill>
                          <a:latin typeface="+mn-lt"/>
                          <a:ea typeface="+mn-ea"/>
                          <a:cs typeface="+mn-cs"/>
                        </a:rPr>
                        <a:t>any person who is, by virtue of any other law, entitled to audit the accounts of the assessee for the relevant previous year.</a:t>
                      </a:r>
                      <a:endParaRPr lang="en-US" sz="1800" dirty="0"/>
                    </a:p>
                  </a:txBody>
                  <a:tcPr/>
                </a:tc>
                <a:tc>
                  <a:txBody>
                    <a:bodyPr/>
                    <a:lstStyle/>
                    <a:p>
                      <a:pPr algn="just"/>
                      <a:r>
                        <a:rPr kumimoji="0" lang="en-US" sz="1800" b="1" u="sng" kern="1200" baseline="0" dirty="0" smtClean="0">
                          <a:solidFill>
                            <a:schemeClr val="dk1"/>
                          </a:solidFill>
                          <a:latin typeface="+mn-lt"/>
                          <a:ea typeface="+mn-ea"/>
                          <a:cs typeface="+mn-cs"/>
                        </a:rPr>
                        <a:t>**This report has to be signed by a person eligible to sign the report as per the provisions of section 44AB of the Income Tax Act, 1961.</a:t>
                      </a:r>
                    </a:p>
                    <a:p>
                      <a:pPr algn="just"/>
                      <a:endParaRPr kumimoji="0" lang="en-US" sz="1800" kern="1200" baseline="0" dirty="0" smtClean="0">
                        <a:solidFill>
                          <a:schemeClr val="dk1"/>
                        </a:solidFill>
                        <a:latin typeface="+mn-lt"/>
                        <a:ea typeface="+mn-ea"/>
                        <a:cs typeface="+mn-cs"/>
                      </a:endParaRPr>
                    </a:p>
                    <a:p>
                      <a:pPr algn="just"/>
                      <a:r>
                        <a:rPr lang="en-US" sz="1800" i="1" u="sng" dirty="0" smtClean="0"/>
                        <a:t>Section</a:t>
                      </a:r>
                      <a:r>
                        <a:rPr lang="en-US" sz="1800" i="1" u="sng" baseline="0" dirty="0" smtClean="0"/>
                        <a:t> 44AB</a:t>
                      </a:r>
                      <a:r>
                        <a:rPr lang="en-US" sz="1800" i="1" baseline="0" dirty="0" smtClean="0"/>
                        <a:t>, </a:t>
                      </a:r>
                      <a:r>
                        <a:rPr lang="en-US" sz="1800" i="1" dirty="0" smtClean="0"/>
                        <a:t>"accountant" shall have the same meaning as in the Explanation below sec.288(2)</a:t>
                      </a:r>
                    </a:p>
                    <a:p>
                      <a:pPr algn="just"/>
                      <a:endParaRPr lang="en-US" sz="1800" i="1" dirty="0" smtClean="0"/>
                    </a:p>
                    <a:p>
                      <a:pPr algn="just"/>
                      <a:r>
                        <a:rPr lang="en-US" sz="1800" i="1" u="sng" dirty="0" smtClean="0"/>
                        <a:t>Explanation  to Sec.288(2)</a:t>
                      </a:r>
                    </a:p>
                    <a:p>
                      <a:pPr algn="just"/>
                      <a:r>
                        <a:rPr lang="en-US" sz="1800" i="1" dirty="0" smtClean="0"/>
                        <a:t>"accountant" means a CA within the meaning of the Chartered Accountants Act, 1949, and includes, in relation to any State, any person who by virtue of the provisions of sec. 226(2) of Companies Act, 1956, is entitled to be appointed to act as an auditor of companies registered in that State.</a:t>
                      </a:r>
                      <a:endParaRPr lang="en-US" sz="1800" i="1" u="sng" dirty="0"/>
                    </a:p>
                  </a:txBody>
                  <a:tcPr/>
                </a:tc>
              </a:tr>
            </a:tbl>
          </a:graphicData>
        </a:graphic>
      </p:graphicFrame>
      <p:sp>
        <p:nvSpPr>
          <p:cNvPr id="8" name="Rectangle 7"/>
          <p:cNvSpPr/>
          <p:nvPr/>
        </p:nvSpPr>
        <p:spPr>
          <a:xfrm>
            <a:off x="7772400" y="76200"/>
            <a:ext cx="13716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sp>
        <p:nvSpPr>
          <p:cNvPr id="11" name="Title 3"/>
          <p:cNvSpPr>
            <a:spLocks noGrp="1"/>
          </p:cNvSpPr>
          <p:nvPr>
            <p:ph type="title"/>
          </p:nvPr>
        </p:nvSpPr>
        <p:spPr>
          <a:xfrm>
            <a:off x="0" y="76200"/>
            <a:ext cx="9144000" cy="990600"/>
          </a:xfrm>
        </p:spPr>
        <p:txBody>
          <a:bodyPr>
            <a:normAutofit/>
          </a:bodyPr>
          <a:lstStyle/>
          <a:p>
            <a:r>
              <a:rPr lang="en-US" sz="3200" b="1" dirty="0" smtClean="0"/>
              <a:t>c. </a:t>
            </a:r>
            <a:r>
              <a:rPr lang="en-US" sz="3200" b="1" u="sng" dirty="0" smtClean="0"/>
              <a:t>Other Amendments in Form 3CA/ 3CB…..</a:t>
            </a:r>
            <a:endParaRPr lang="en-US" sz="3200" b="1" u="sng" dirty="0"/>
          </a:p>
        </p:txBody>
      </p:sp>
    </p:spTree>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76200" y="76200"/>
            <a:ext cx="8991600" cy="990600"/>
          </a:xfrm>
        </p:spPr>
        <p:txBody>
          <a:bodyPr>
            <a:noAutofit/>
          </a:bodyPr>
          <a:lstStyle/>
          <a:p>
            <a:pPr algn="just"/>
            <a:r>
              <a:rPr lang="en-US" sz="4000" dirty="0" smtClean="0"/>
              <a:t>New Clause no. 38</a:t>
            </a:r>
            <a:r>
              <a:rPr lang="en-US" sz="2200" dirty="0" smtClean="0"/>
              <a:t>	  	           </a:t>
            </a:r>
            <a:r>
              <a:rPr lang="en-US" sz="2200" i="1" dirty="0" smtClean="0">
                <a:solidFill>
                  <a:srgbClr val="FF0000"/>
                </a:solidFill>
              </a:rPr>
              <a:t>[Old Clause No. 31]</a:t>
            </a:r>
            <a:endParaRPr lang="en-US" sz="2200" i="1" dirty="0">
              <a:solidFill>
                <a:srgbClr val="FF0000"/>
              </a:solidFill>
            </a:endParaRPr>
          </a:p>
        </p:txBody>
      </p:sp>
      <p:sp>
        <p:nvSpPr>
          <p:cNvPr id="8" name="Content Placeholder 7"/>
          <p:cNvSpPr>
            <a:spLocks noGrp="1"/>
          </p:cNvSpPr>
          <p:nvPr>
            <p:ph sz="quarter" idx="1"/>
          </p:nvPr>
        </p:nvSpPr>
        <p:spPr>
          <a:xfrm>
            <a:off x="152400" y="1828800"/>
            <a:ext cx="8839200" cy="3810000"/>
          </a:xfrm>
          <a:ln w="38100"/>
        </p:spPr>
        <p:style>
          <a:lnRef idx="2">
            <a:schemeClr val="accent1"/>
          </a:lnRef>
          <a:fillRef idx="1">
            <a:schemeClr val="lt1"/>
          </a:fillRef>
          <a:effectRef idx="0">
            <a:schemeClr val="accent1"/>
          </a:effectRef>
          <a:fontRef idx="minor">
            <a:schemeClr val="dk1"/>
          </a:fontRef>
        </p:style>
        <p:txBody>
          <a:bodyPr>
            <a:noAutofit/>
          </a:bodyPr>
          <a:lstStyle/>
          <a:p>
            <a:pPr marL="95250" indent="0" algn="just">
              <a:spcBef>
                <a:spcPts val="600"/>
              </a:spcBef>
              <a:buSzPct val="100000"/>
              <a:buNone/>
            </a:pPr>
            <a:r>
              <a:rPr lang="en-US" sz="2300" b="1" u="sng" dirty="0" smtClean="0">
                <a:ea typeface="Times New Roman"/>
                <a:cs typeface="Times New Roman"/>
              </a:rPr>
              <a:t>Old Provision</a:t>
            </a:r>
            <a:r>
              <a:rPr lang="en-US" sz="2300" b="1" dirty="0" smtClean="0">
                <a:ea typeface="Times New Roman"/>
                <a:cs typeface="Times New Roman"/>
              </a:rPr>
              <a:t>: </a:t>
            </a:r>
          </a:p>
          <a:p>
            <a:pPr marL="95250" indent="0" algn="just">
              <a:buNone/>
            </a:pPr>
            <a:r>
              <a:rPr lang="en-US" sz="2400" dirty="0" smtClean="0"/>
              <a:t>Whether any audit was conducted under the Central Excise Act, 1944, if yes, </a:t>
            </a:r>
            <a:r>
              <a:rPr lang="en-US" sz="2400" b="1" strike="sngStrike" dirty="0" smtClean="0"/>
              <a:t>enclose a copy of the report of such audit</a:t>
            </a:r>
            <a:r>
              <a:rPr lang="en-US" sz="2300" dirty="0" smtClean="0"/>
              <a:t>.</a:t>
            </a:r>
          </a:p>
          <a:p>
            <a:pPr marL="95250" indent="0" algn="just">
              <a:spcBef>
                <a:spcPts val="600"/>
              </a:spcBef>
              <a:buNone/>
            </a:pPr>
            <a:endParaRPr lang="en-US" sz="2300" b="1" u="sng" dirty="0" smtClean="0">
              <a:solidFill>
                <a:srgbClr val="000000"/>
              </a:solidFill>
              <a:ea typeface="Times New Roman"/>
              <a:cs typeface="Times New Roman"/>
            </a:endParaRPr>
          </a:p>
          <a:p>
            <a:pPr marL="95250" indent="0" algn="just">
              <a:spcBef>
                <a:spcPts val="600"/>
              </a:spcBef>
              <a:buNone/>
            </a:pPr>
            <a:r>
              <a:rPr lang="en-US" sz="2300" b="1" u="sng" dirty="0" smtClean="0">
                <a:ea typeface="Times New Roman"/>
                <a:cs typeface="Times New Roman"/>
              </a:rPr>
              <a:t>New Provision</a:t>
            </a:r>
            <a:r>
              <a:rPr lang="en-US" sz="2300" b="1" dirty="0" smtClean="0">
                <a:ea typeface="Times New Roman"/>
                <a:cs typeface="Times New Roman"/>
              </a:rPr>
              <a:t>: </a:t>
            </a:r>
          </a:p>
          <a:p>
            <a:pPr marL="95250" indent="0" algn="just">
              <a:buNone/>
            </a:pPr>
            <a:r>
              <a:rPr lang="en-US" sz="2400" dirty="0" smtClean="0"/>
              <a:t>Whether any audit was conducted under the Central Excise Act, 1944, if yes, </a:t>
            </a:r>
            <a:r>
              <a:rPr lang="en-US" sz="2400" b="1" u="sng" dirty="0" smtClean="0"/>
              <a:t>give the details, if any, of disqualification or disagreement on any matter/item/value/quantity as may be reported /identified by the auditor.</a:t>
            </a:r>
            <a:endParaRPr lang="en-US" sz="2300" b="1" u="sng" dirty="0">
              <a:solidFill>
                <a:srgbClr val="000000"/>
              </a:solidFill>
            </a:endParaRPr>
          </a:p>
        </p:txBody>
      </p:sp>
      <p:sp>
        <p:nvSpPr>
          <p:cNvPr id="6" name="TextBox 5"/>
          <p:cNvSpPr txBox="1"/>
          <p:nvPr/>
        </p:nvSpPr>
        <p:spPr>
          <a:xfrm>
            <a:off x="76200" y="5845314"/>
            <a:ext cx="8915400" cy="830997"/>
          </a:xfrm>
          <a:prstGeom prst="rect">
            <a:avLst/>
          </a:prstGeom>
          <a:noFill/>
        </p:spPr>
        <p:txBody>
          <a:bodyPr wrap="square" rtlCol="0">
            <a:spAutoFit/>
          </a:bodyPr>
          <a:lstStyle/>
          <a:p>
            <a:pPr marL="725488" indent="-725488" algn="just"/>
            <a:r>
              <a:rPr lang="en-US" sz="2400" b="1" dirty="0" smtClean="0"/>
              <a:t>Brief: </a:t>
            </a:r>
            <a:r>
              <a:rPr lang="en-US" sz="2400" dirty="0" smtClean="0"/>
              <a:t>Now Excise Audit reports need not be enclosed, only detail of disqualification and disagreement to be provided.</a:t>
            </a:r>
          </a:p>
        </p:txBody>
      </p:sp>
      <p:sp>
        <p:nvSpPr>
          <p:cNvPr id="5" name="Slide Number Placeholder 4"/>
          <p:cNvSpPr>
            <a:spLocks noGrp="1"/>
          </p:cNvSpPr>
          <p:nvPr>
            <p:ph type="sldNum" sz="quarter" idx="12"/>
          </p:nvPr>
        </p:nvSpPr>
        <p:spPr/>
        <p:txBody>
          <a:bodyPr>
            <a:normAutofit fontScale="85000" lnSpcReduction="20000"/>
          </a:bodyPr>
          <a:lstStyle/>
          <a:p>
            <a:fld id="{B6F15528-21DE-4FAA-801E-634DDDAF4B2B}" type="slidenum">
              <a:rPr lang="en-US" smtClean="0"/>
              <a:pPr/>
              <a:t>160</a:t>
            </a:fld>
            <a:endParaRPr lang="en-US"/>
          </a:p>
        </p:txBody>
      </p:sp>
    </p:spTree>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normAutofit fontScale="85000" lnSpcReduction="20000"/>
          </a:bodyPr>
          <a:lstStyle/>
          <a:p>
            <a:pPr>
              <a:defRPr/>
            </a:pPr>
            <a:fld id="{0AEE31E6-C987-4B6B-A6BC-AD97651FD97B}" type="slidenum">
              <a:rPr lang="en-US"/>
              <a:pPr>
                <a:defRPr/>
              </a:pPr>
              <a:t>161</a:t>
            </a:fld>
            <a:endParaRPr lang="en-US"/>
          </a:p>
        </p:txBody>
      </p:sp>
      <p:sp>
        <p:nvSpPr>
          <p:cNvPr id="161795" name="Rectangle 3"/>
          <p:cNvSpPr>
            <a:spLocks noGrp="1" noChangeArrowheads="1"/>
          </p:cNvSpPr>
          <p:nvPr>
            <p:ph sz="quarter" idx="1"/>
          </p:nvPr>
        </p:nvSpPr>
        <p:spPr>
          <a:xfrm>
            <a:off x="304800" y="2133600"/>
            <a:ext cx="8534400" cy="4038600"/>
          </a:xfrm>
        </p:spPr>
        <p:txBody>
          <a:bodyPr>
            <a:noAutofit/>
          </a:bodyPr>
          <a:lstStyle/>
          <a:p>
            <a:pPr algn="just" eaLnBrk="1" hangingPunct="1">
              <a:spcBef>
                <a:spcPts val="600"/>
              </a:spcBef>
            </a:pPr>
            <a:r>
              <a:rPr lang="en-US" sz="2400" dirty="0" smtClean="0"/>
              <a:t>This clause does not require the tax auditor to verify or examine anything. All that it requires of the tax auditor is to specify (“yes” or “no”/“N.A.”) whether any audit was conducted under the Central Excise Act, 1944. </a:t>
            </a:r>
          </a:p>
          <a:p>
            <a:pPr algn="just" eaLnBrk="1" hangingPunct="1">
              <a:spcBef>
                <a:spcPts val="600"/>
              </a:spcBef>
            </a:pPr>
            <a:endParaRPr lang="en-US" sz="2400" dirty="0" smtClean="0"/>
          </a:p>
          <a:p>
            <a:pPr algn="just" eaLnBrk="1" hangingPunct="1">
              <a:spcBef>
                <a:spcPts val="600"/>
              </a:spcBef>
            </a:pPr>
            <a:r>
              <a:rPr lang="en-US" sz="2400" dirty="0" smtClean="0"/>
              <a:t>Tax auditor is not required to study the Central Excise audit report in detail. However, </a:t>
            </a:r>
            <a:r>
              <a:rPr lang="en-US" sz="2400" b="1" u="sng" dirty="0" smtClean="0"/>
              <a:t>he should take note of any material observation made in such Central Excise audit report</a:t>
            </a:r>
            <a:r>
              <a:rPr lang="en-US" sz="2400" dirty="0" smtClean="0"/>
              <a:t> which may have relevance to the tax audit conducted by him. </a:t>
            </a:r>
          </a:p>
        </p:txBody>
      </p:sp>
      <p:sp>
        <p:nvSpPr>
          <p:cNvPr id="8" name="Rectangle 7"/>
          <p:cNvSpPr/>
          <p:nvPr/>
        </p:nvSpPr>
        <p:spPr>
          <a:xfrm>
            <a:off x="7391400" y="0"/>
            <a:ext cx="17526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800" b="1" dirty="0" err="1" smtClean="0">
                <a:solidFill>
                  <a:schemeClr val="tx2"/>
                </a:solidFill>
                <a:latin typeface="+mj-lt"/>
              </a:rPr>
              <a:t>Contd</a:t>
            </a:r>
            <a:r>
              <a:rPr lang="en-US" sz="2800" b="1" dirty="0" smtClean="0">
                <a:solidFill>
                  <a:schemeClr val="tx2"/>
                </a:solidFill>
                <a:latin typeface="+mj-lt"/>
              </a:rPr>
              <a:t>….</a:t>
            </a:r>
            <a:endParaRPr lang="en-US" sz="2800" b="1" dirty="0">
              <a:solidFill>
                <a:schemeClr val="tx2"/>
              </a:solidFill>
              <a:latin typeface="+mj-lt"/>
            </a:endParaRPr>
          </a:p>
        </p:txBody>
      </p:sp>
      <p:sp>
        <p:nvSpPr>
          <p:cNvPr id="9" name="Title 6"/>
          <p:cNvSpPr>
            <a:spLocks noGrp="1"/>
          </p:cNvSpPr>
          <p:nvPr>
            <p:ph type="title"/>
          </p:nvPr>
        </p:nvSpPr>
        <p:spPr>
          <a:xfrm>
            <a:off x="76200" y="152400"/>
            <a:ext cx="7696200" cy="990600"/>
          </a:xfrm>
        </p:spPr>
        <p:txBody>
          <a:bodyPr>
            <a:noAutofit/>
          </a:bodyPr>
          <a:lstStyle/>
          <a:p>
            <a:r>
              <a:rPr lang="en-US" sz="4000" dirty="0" smtClean="0"/>
              <a:t>Issues on New Clause no. 38        </a:t>
            </a:r>
            <a:r>
              <a:rPr lang="en-US" sz="2200" dirty="0" smtClean="0"/>
              <a:t>				                       </a:t>
            </a:r>
            <a:r>
              <a:rPr lang="en-US" sz="2200" i="1" dirty="0" smtClean="0">
                <a:solidFill>
                  <a:srgbClr val="FF0000"/>
                </a:solidFill>
              </a:rPr>
              <a:t>[Old Clause No. 31]</a:t>
            </a:r>
            <a:endParaRPr lang="en-US" sz="2200" i="1" dirty="0">
              <a:solidFill>
                <a:srgbClr val="FF0000"/>
              </a:solidFill>
            </a:endParaRP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76200" y="76200"/>
            <a:ext cx="8991600" cy="990600"/>
          </a:xfrm>
        </p:spPr>
        <p:txBody>
          <a:bodyPr>
            <a:noAutofit/>
          </a:bodyPr>
          <a:lstStyle/>
          <a:p>
            <a:pPr algn="just"/>
            <a:r>
              <a:rPr lang="en-US" dirty="0" smtClean="0"/>
              <a:t>New Clause 40		   	      </a:t>
            </a:r>
            <a:r>
              <a:rPr lang="en-US" sz="2400" i="1" dirty="0" smtClean="0">
                <a:solidFill>
                  <a:srgbClr val="FF0000"/>
                </a:solidFill>
              </a:rPr>
              <a:t>[Old Clause No. 32</a:t>
            </a:r>
            <a:r>
              <a:rPr lang="en-US" sz="2800" i="1" dirty="0" smtClean="0">
                <a:solidFill>
                  <a:srgbClr val="FF0000"/>
                </a:solidFill>
              </a:rPr>
              <a:t>]</a:t>
            </a:r>
            <a:endParaRPr lang="en-US" sz="2800" i="1" dirty="0">
              <a:solidFill>
                <a:srgbClr val="FF0000"/>
              </a:solidFill>
            </a:endParaRPr>
          </a:p>
        </p:txBody>
      </p:sp>
      <p:sp>
        <p:nvSpPr>
          <p:cNvPr id="8" name="Content Placeholder 7"/>
          <p:cNvSpPr>
            <a:spLocks noGrp="1"/>
          </p:cNvSpPr>
          <p:nvPr>
            <p:ph sz="quarter" idx="1"/>
          </p:nvPr>
        </p:nvSpPr>
        <p:spPr>
          <a:xfrm>
            <a:off x="533400" y="2209800"/>
            <a:ext cx="8153400" cy="3581400"/>
          </a:xfrm>
          <a:ln w="38100"/>
        </p:spPr>
        <p:style>
          <a:lnRef idx="2">
            <a:schemeClr val="accent1"/>
          </a:lnRef>
          <a:fillRef idx="1">
            <a:schemeClr val="lt1"/>
          </a:fillRef>
          <a:effectRef idx="0">
            <a:schemeClr val="accent1"/>
          </a:effectRef>
          <a:fontRef idx="minor">
            <a:schemeClr val="dk1"/>
          </a:fontRef>
        </p:style>
        <p:txBody>
          <a:bodyPr>
            <a:noAutofit/>
          </a:bodyPr>
          <a:lstStyle/>
          <a:p>
            <a:pPr marL="95250" indent="0" algn="just">
              <a:lnSpc>
                <a:spcPct val="150000"/>
              </a:lnSpc>
              <a:spcBef>
                <a:spcPts val="0"/>
              </a:spcBef>
              <a:buSzPct val="100000"/>
              <a:buNone/>
            </a:pPr>
            <a:r>
              <a:rPr lang="en-US" sz="2400" b="1" u="sng" dirty="0" smtClean="0">
                <a:ea typeface="Times New Roman"/>
                <a:cs typeface="Times New Roman"/>
              </a:rPr>
              <a:t>Old Provision</a:t>
            </a:r>
            <a:r>
              <a:rPr lang="en-US" sz="2400" b="1" dirty="0" smtClean="0">
                <a:ea typeface="Times New Roman"/>
                <a:cs typeface="Times New Roman"/>
              </a:rPr>
              <a:t>: </a:t>
            </a:r>
          </a:p>
          <a:p>
            <a:pPr marL="95250" indent="0" algn="just">
              <a:lnSpc>
                <a:spcPct val="150000"/>
              </a:lnSpc>
              <a:spcBef>
                <a:spcPts val="0"/>
              </a:spcBef>
              <a:buNone/>
            </a:pPr>
            <a:r>
              <a:rPr lang="en-US" sz="2400" dirty="0" smtClean="0">
                <a:cs typeface="Times New Roman" pitchFamily="18" charset="0"/>
              </a:rPr>
              <a:t>Accounting ratios with </a:t>
            </a:r>
            <a:r>
              <a:rPr lang="en-US" sz="2400" b="1" strike="sngStrike" dirty="0" smtClean="0">
                <a:cs typeface="Times New Roman" pitchFamily="18" charset="0"/>
              </a:rPr>
              <a:t>calculations</a:t>
            </a:r>
            <a:r>
              <a:rPr lang="en-US" sz="2400" dirty="0" smtClean="0">
                <a:cs typeface="Times New Roman" pitchFamily="18" charset="0"/>
              </a:rPr>
              <a:t> as follows :—</a:t>
            </a:r>
          </a:p>
          <a:p>
            <a:pPr marL="552450" indent="-457200" algn="just">
              <a:lnSpc>
                <a:spcPct val="150000"/>
              </a:lnSpc>
              <a:spcBef>
                <a:spcPts val="0"/>
              </a:spcBef>
              <a:buSzPct val="100000"/>
              <a:buFont typeface="+mj-lt"/>
              <a:buAutoNum type="alphaLcParenR"/>
            </a:pPr>
            <a:r>
              <a:rPr lang="en-US" sz="2400" dirty="0" smtClean="0">
                <a:cs typeface="Times New Roman" pitchFamily="18" charset="0"/>
              </a:rPr>
              <a:t>Gross profit/Turnover;(%)</a:t>
            </a:r>
          </a:p>
          <a:p>
            <a:pPr marL="552450" indent="-457200" algn="just">
              <a:lnSpc>
                <a:spcPct val="150000"/>
              </a:lnSpc>
              <a:spcBef>
                <a:spcPts val="0"/>
              </a:spcBef>
              <a:buSzPct val="100000"/>
              <a:buFont typeface="+mj-lt"/>
              <a:buAutoNum type="alphaLcParenR"/>
            </a:pPr>
            <a:r>
              <a:rPr lang="en-US" sz="2400" dirty="0" smtClean="0">
                <a:cs typeface="Times New Roman" pitchFamily="18" charset="0"/>
              </a:rPr>
              <a:t>Net profit/Turnover; (%)</a:t>
            </a:r>
          </a:p>
          <a:p>
            <a:pPr marL="552450" indent="-457200" algn="just">
              <a:lnSpc>
                <a:spcPct val="150000"/>
              </a:lnSpc>
              <a:spcBef>
                <a:spcPts val="0"/>
              </a:spcBef>
              <a:buSzPct val="100000"/>
              <a:buFont typeface="+mj-lt"/>
              <a:buAutoNum type="alphaLcParenR"/>
            </a:pPr>
            <a:r>
              <a:rPr lang="en-US" sz="2400" dirty="0" smtClean="0">
                <a:cs typeface="Times New Roman" pitchFamily="18" charset="0"/>
              </a:rPr>
              <a:t>Stock-in-trade/Turnover; (%)</a:t>
            </a:r>
          </a:p>
          <a:p>
            <a:pPr marL="552450" indent="-457200" algn="just">
              <a:lnSpc>
                <a:spcPct val="150000"/>
              </a:lnSpc>
              <a:spcBef>
                <a:spcPts val="0"/>
              </a:spcBef>
              <a:buSzPct val="100000"/>
              <a:buFont typeface="+mj-lt"/>
              <a:buAutoNum type="alphaLcParenR"/>
            </a:pPr>
            <a:r>
              <a:rPr lang="en-US" sz="2400" dirty="0" smtClean="0">
                <a:cs typeface="Times New Roman" pitchFamily="18" charset="0"/>
              </a:rPr>
              <a:t>Material consumed/Finished goods produced.</a:t>
            </a:r>
          </a:p>
        </p:txBody>
      </p:sp>
      <p:sp>
        <p:nvSpPr>
          <p:cNvPr id="4" name="Slide Number Placeholder 3"/>
          <p:cNvSpPr>
            <a:spLocks noGrp="1"/>
          </p:cNvSpPr>
          <p:nvPr>
            <p:ph type="sldNum" sz="quarter" idx="12"/>
          </p:nvPr>
        </p:nvSpPr>
        <p:spPr/>
        <p:txBody>
          <a:bodyPr>
            <a:normAutofit fontScale="85000" lnSpcReduction="20000"/>
          </a:bodyPr>
          <a:lstStyle/>
          <a:p>
            <a:fld id="{B6F15528-21DE-4FAA-801E-634DDDAF4B2B}" type="slidenum">
              <a:rPr lang="en-US" smtClean="0"/>
              <a:pPr/>
              <a:t>162</a:t>
            </a:fld>
            <a:endParaRPr lang="en-US"/>
          </a:p>
        </p:txBody>
      </p:sp>
    </p:spTree>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sz="quarter" idx="1"/>
          </p:nvPr>
        </p:nvSpPr>
        <p:spPr>
          <a:xfrm>
            <a:off x="228600" y="1600200"/>
            <a:ext cx="8686800" cy="4343400"/>
          </a:xfrm>
          <a:ln w="38100"/>
        </p:spPr>
        <p:style>
          <a:lnRef idx="2">
            <a:schemeClr val="accent1"/>
          </a:lnRef>
          <a:fillRef idx="1">
            <a:schemeClr val="lt1"/>
          </a:fillRef>
          <a:effectRef idx="0">
            <a:schemeClr val="accent1"/>
          </a:effectRef>
          <a:fontRef idx="minor">
            <a:schemeClr val="dk1"/>
          </a:fontRef>
        </p:style>
        <p:txBody>
          <a:bodyPr>
            <a:noAutofit/>
          </a:bodyPr>
          <a:lstStyle/>
          <a:p>
            <a:pPr marL="3175" indent="0" algn="just">
              <a:spcBef>
                <a:spcPts val="0"/>
              </a:spcBef>
              <a:buNone/>
            </a:pPr>
            <a:r>
              <a:rPr lang="en-US" sz="2200" b="1" u="sng" dirty="0" smtClean="0">
                <a:ea typeface="Times New Roman"/>
                <a:cs typeface="Times New Roman"/>
              </a:rPr>
              <a:t>New Provision</a:t>
            </a:r>
            <a:r>
              <a:rPr lang="en-US" sz="2200" b="1" dirty="0" smtClean="0">
                <a:ea typeface="Times New Roman"/>
                <a:cs typeface="Times New Roman"/>
              </a:rPr>
              <a:t>: </a:t>
            </a:r>
          </a:p>
          <a:p>
            <a:pPr marL="3175" indent="0" algn="just">
              <a:spcBef>
                <a:spcPts val="0"/>
              </a:spcBef>
              <a:buNone/>
            </a:pPr>
            <a:r>
              <a:rPr lang="en-US" sz="2200" dirty="0" smtClean="0"/>
              <a:t>Details regarding turnover, gross profit, etc., for the previous year and preceding previous year:</a:t>
            </a:r>
          </a:p>
          <a:p>
            <a:pPr marL="95250" indent="0" algn="just">
              <a:spcBef>
                <a:spcPts val="0"/>
              </a:spcBef>
              <a:buNone/>
            </a:pPr>
            <a:endParaRPr lang="en-US" sz="2200" b="1" dirty="0" smtClean="0">
              <a:ea typeface="Times New Roman"/>
              <a:cs typeface="Times New Roman"/>
            </a:endParaRPr>
          </a:p>
          <a:p>
            <a:pPr marL="95250" indent="0" algn="just">
              <a:spcBef>
                <a:spcPts val="0"/>
              </a:spcBef>
              <a:buNone/>
            </a:pPr>
            <a:endParaRPr lang="en-US" sz="2200" b="1" dirty="0" smtClean="0">
              <a:ea typeface="Times New Roman"/>
              <a:cs typeface="Times New Roman"/>
            </a:endParaRPr>
          </a:p>
          <a:p>
            <a:pPr marL="95250" indent="0" algn="just">
              <a:spcBef>
                <a:spcPts val="0"/>
              </a:spcBef>
              <a:buNone/>
            </a:pPr>
            <a:endParaRPr lang="en-US" sz="2200" b="1" dirty="0" smtClean="0">
              <a:ea typeface="Times New Roman"/>
              <a:cs typeface="Times New Roman"/>
            </a:endParaRPr>
          </a:p>
          <a:p>
            <a:pPr marL="95250" indent="0" algn="just">
              <a:spcBef>
                <a:spcPts val="0"/>
              </a:spcBef>
              <a:buNone/>
            </a:pPr>
            <a:endParaRPr lang="en-US" sz="2200" b="1" dirty="0" smtClean="0">
              <a:ea typeface="Times New Roman"/>
              <a:cs typeface="Times New Roman"/>
            </a:endParaRPr>
          </a:p>
          <a:p>
            <a:pPr marL="95250" indent="0" algn="just">
              <a:spcBef>
                <a:spcPts val="0"/>
              </a:spcBef>
              <a:buNone/>
            </a:pPr>
            <a:endParaRPr lang="en-US" sz="2200" b="1" dirty="0" smtClean="0">
              <a:ea typeface="Times New Roman"/>
              <a:cs typeface="Times New Roman"/>
            </a:endParaRPr>
          </a:p>
          <a:p>
            <a:pPr marL="95250" indent="0" algn="just">
              <a:spcBef>
                <a:spcPts val="0"/>
              </a:spcBef>
              <a:buNone/>
            </a:pPr>
            <a:endParaRPr lang="en-US" sz="2200" b="1" dirty="0" smtClean="0">
              <a:ea typeface="Times New Roman"/>
              <a:cs typeface="Times New Roman"/>
            </a:endParaRPr>
          </a:p>
          <a:p>
            <a:pPr marL="95250" indent="0" algn="just">
              <a:spcBef>
                <a:spcPts val="0"/>
              </a:spcBef>
              <a:buNone/>
            </a:pPr>
            <a:endParaRPr lang="en-US" sz="2200" b="1" dirty="0" smtClean="0">
              <a:ea typeface="Times New Roman"/>
              <a:cs typeface="Times New Roman"/>
            </a:endParaRPr>
          </a:p>
          <a:p>
            <a:pPr marL="95250" indent="0" algn="just">
              <a:spcBef>
                <a:spcPts val="0"/>
              </a:spcBef>
              <a:buNone/>
            </a:pPr>
            <a:endParaRPr lang="en-US" sz="1200" b="1" i="1" dirty="0" smtClean="0">
              <a:ea typeface="Times New Roman"/>
              <a:cs typeface="Times New Roman"/>
            </a:endParaRPr>
          </a:p>
          <a:p>
            <a:pPr marL="0" indent="0" algn="just">
              <a:spcBef>
                <a:spcPts val="600"/>
              </a:spcBef>
              <a:buNone/>
            </a:pPr>
            <a:r>
              <a:rPr lang="en-US" sz="2000" dirty="0" smtClean="0"/>
              <a:t>(The details required to be furnished </a:t>
            </a:r>
            <a:r>
              <a:rPr lang="en-US" sz="2000" b="1" dirty="0" smtClean="0">
                <a:solidFill>
                  <a:schemeClr val="accent2"/>
                </a:solidFill>
              </a:rPr>
              <a:t>for principal items of goods</a:t>
            </a:r>
            <a:r>
              <a:rPr lang="en-US" sz="2000" dirty="0" smtClean="0"/>
              <a:t> traded or manufactured or services rendered)</a:t>
            </a:r>
            <a:endParaRPr lang="en-US" sz="2000" b="1" dirty="0" smtClean="0">
              <a:ea typeface="Times New Roman"/>
              <a:cs typeface="Times New Roman"/>
            </a:endParaRPr>
          </a:p>
        </p:txBody>
      </p:sp>
      <p:sp>
        <p:nvSpPr>
          <p:cNvPr id="6" name="TextBox 5"/>
          <p:cNvSpPr txBox="1"/>
          <p:nvPr/>
        </p:nvSpPr>
        <p:spPr>
          <a:xfrm>
            <a:off x="76200" y="6073914"/>
            <a:ext cx="8915400" cy="707886"/>
          </a:xfrm>
          <a:prstGeom prst="rect">
            <a:avLst/>
          </a:prstGeom>
          <a:noFill/>
        </p:spPr>
        <p:txBody>
          <a:bodyPr wrap="square" rtlCol="0">
            <a:spAutoFit/>
          </a:bodyPr>
          <a:lstStyle/>
          <a:p>
            <a:pPr marL="725488" indent="-725488" algn="just"/>
            <a:r>
              <a:rPr lang="en-US" sz="2000" b="1" dirty="0" smtClean="0"/>
              <a:t>Brief:  </a:t>
            </a:r>
            <a:r>
              <a:rPr lang="en-US" sz="2000" dirty="0" smtClean="0"/>
              <a:t>Detail in respect of principal items to be provided. Detail for preceding year also to be provided</a:t>
            </a:r>
          </a:p>
        </p:txBody>
      </p:sp>
      <p:graphicFrame>
        <p:nvGraphicFramePr>
          <p:cNvPr id="5" name="Table 4"/>
          <p:cNvGraphicFramePr>
            <a:graphicFrameLocks noGrp="1"/>
          </p:cNvGraphicFramePr>
          <p:nvPr/>
        </p:nvGraphicFramePr>
        <p:xfrm>
          <a:off x="381000" y="2667000"/>
          <a:ext cx="8382000" cy="2494280"/>
        </p:xfrm>
        <a:graphic>
          <a:graphicData uri="http://schemas.openxmlformats.org/drawingml/2006/table">
            <a:tbl>
              <a:tblPr firstRow="1" bandRow="1">
                <a:tableStyleId>{5C22544A-7EE6-4342-B048-85BDC9FD1C3A}</a:tableStyleId>
              </a:tblPr>
              <a:tblGrid>
                <a:gridCol w="1143000"/>
                <a:gridCol w="4520883"/>
                <a:gridCol w="1041717"/>
                <a:gridCol w="1676400"/>
              </a:tblGrid>
              <a:tr h="370840">
                <a:tc>
                  <a:txBody>
                    <a:bodyPr/>
                    <a:lstStyle/>
                    <a:p>
                      <a:pPr algn="ctr"/>
                      <a:r>
                        <a:rPr lang="en-US" sz="1800" baseline="0" dirty="0" smtClean="0">
                          <a:solidFill>
                            <a:schemeClr val="bg1"/>
                          </a:solidFill>
                          <a:latin typeface="+mn-lt"/>
                        </a:rPr>
                        <a:t>Serial number</a:t>
                      </a:r>
                      <a:endParaRPr lang="en-US" sz="1800" dirty="0">
                        <a:solidFill>
                          <a:schemeClr val="bg1"/>
                        </a:solidFill>
                        <a:latin typeface="+mn-lt"/>
                      </a:endParaRPr>
                    </a:p>
                  </a:txBody>
                  <a:tcPr/>
                </a:tc>
                <a:tc>
                  <a:txBody>
                    <a:bodyPr/>
                    <a:lstStyle/>
                    <a:p>
                      <a:pPr algn="ctr"/>
                      <a:r>
                        <a:rPr lang="en-US" sz="1800" baseline="0" dirty="0" smtClean="0">
                          <a:solidFill>
                            <a:schemeClr val="bg1"/>
                          </a:solidFill>
                          <a:latin typeface="+mn-lt"/>
                        </a:rPr>
                        <a:t>Particulars</a:t>
                      </a:r>
                      <a:endParaRPr lang="en-US" sz="1800" dirty="0">
                        <a:solidFill>
                          <a:schemeClr val="bg1"/>
                        </a:solidFill>
                        <a:latin typeface="+mn-lt"/>
                      </a:endParaRPr>
                    </a:p>
                  </a:txBody>
                  <a:tcPr/>
                </a:tc>
                <a:tc>
                  <a:txBody>
                    <a:bodyPr/>
                    <a:lstStyle/>
                    <a:p>
                      <a:pPr algn="ctr"/>
                      <a:r>
                        <a:rPr lang="en-US" sz="1800" baseline="0" dirty="0" smtClean="0">
                          <a:solidFill>
                            <a:schemeClr val="bg1"/>
                          </a:solidFill>
                          <a:latin typeface="+mn-lt"/>
                        </a:rPr>
                        <a:t>Previous year</a:t>
                      </a:r>
                      <a:endParaRPr lang="en-US" sz="1800" dirty="0">
                        <a:solidFill>
                          <a:schemeClr val="bg1"/>
                        </a:solidFill>
                        <a:latin typeface="+mn-lt"/>
                      </a:endParaRPr>
                    </a:p>
                  </a:txBody>
                  <a:tcPr/>
                </a:tc>
                <a:tc>
                  <a:txBody>
                    <a:bodyPr/>
                    <a:lstStyle/>
                    <a:p>
                      <a:pPr algn="ctr"/>
                      <a:r>
                        <a:rPr lang="en-US" sz="1800" baseline="0" dirty="0" smtClean="0">
                          <a:solidFill>
                            <a:schemeClr val="bg1"/>
                          </a:solidFill>
                          <a:latin typeface="+mn-lt"/>
                        </a:rPr>
                        <a:t>Preceding previous year</a:t>
                      </a:r>
                      <a:endParaRPr lang="en-US" sz="1800" dirty="0">
                        <a:solidFill>
                          <a:schemeClr val="bg1"/>
                        </a:solidFill>
                        <a:latin typeface="+mn-lt"/>
                      </a:endParaRPr>
                    </a:p>
                  </a:txBody>
                  <a:tcPr/>
                </a:tc>
              </a:tr>
              <a:tr h="370840">
                <a:tc>
                  <a:txBody>
                    <a:bodyPr/>
                    <a:lstStyle/>
                    <a:p>
                      <a:pPr algn="ctr"/>
                      <a:r>
                        <a:rPr lang="en-US" sz="1800" dirty="0" smtClean="0">
                          <a:solidFill>
                            <a:schemeClr val="tx1"/>
                          </a:solidFill>
                          <a:latin typeface="+mn-lt"/>
                        </a:rPr>
                        <a:t>1</a:t>
                      </a:r>
                      <a:endParaRPr lang="en-US" sz="1800" dirty="0">
                        <a:solidFill>
                          <a:schemeClr val="tx1"/>
                        </a:solidFill>
                        <a:latin typeface="+mn-lt"/>
                      </a:endParaRPr>
                    </a:p>
                  </a:txBody>
                  <a:tcPr/>
                </a:tc>
                <a:tc>
                  <a:txBody>
                    <a:bodyPr/>
                    <a:lstStyle/>
                    <a:p>
                      <a:pPr algn="l"/>
                      <a:r>
                        <a:rPr lang="en-US" sz="1800" b="1" u="sng" baseline="0" dirty="0" smtClean="0">
                          <a:latin typeface="+mn-lt"/>
                        </a:rPr>
                        <a:t>Total turnover of the assessee</a:t>
                      </a:r>
                    </a:p>
                  </a:txBody>
                  <a:tcPr/>
                </a:tc>
                <a:tc>
                  <a:txBody>
                    <a:bodyPr/>
                    <a:lstStyle/>
                    <a:p>
                      <a:endParaRPr lang="en-US" sz="1800" dirty="0">
                        <a:solidFill>
                          <a:schemeClr val="bg1"/>
                        </a:solidFill>
                        <a:latin typeface="+mn-lt"/>
                      </a:endParaRPr>
                    </a:p>
                  </a:txBody>
                  <a:tcPr/>
                </a:tc>
                <a:tc>
                  <a:txBody>
                    <a:bodyPr/>
                    <a:lstStyle/>
                    <a:p>
                      <a:endParaRPr lang="en-US" sz="1800" dirty="0">
                        <a:solidFill>
                          <a:schemeClr val="bg1"/>
                        </a:solidFill>
                        <a:latin typeface="+mn-lt"/>
                      </a:endParaRPr>
                    </a:p>
                  </a:txBody>
                  <a:tcPr/>
                </a:tc>
              </a:tr>
              <a:tr h="370840">
                <a:tc>
                  <a:txBody>
                    <a:bodyPr/>
                    <a:lstStyle/>
                    <a:p>
                      <a:pPr algn="ctr"/>
                      <a:r>
                        <a:rPr lang="en-US" sz="1800" dirty="0" smtClean="0">
                          <a:solidFill>
                            <a:schemeClr val="tx1"/>
                          </a:solidFill>
                          <a:latin typeface="+mn-lt"/>
                        </a:rPr>
                        <a:t>2</a:t>
                      </a:r>
                      <a:endParaRPr lang="en-US" sz="1800" dirty="0">
                        <a:solidFill>
                          <a:schemeClr val="tx1"/>
                        </a:solidFill>
                        <a:latin typeface="+mn-lt"/>
                      </a:endParaRPr>
                    </a:p>
                  </a:txBody>
                  <a:tcPr/>
                </a:tc>
                <a:tc>
                  <a:txBody>
                    <a:bodyPr/>
                    <a:lstStyle/>
                    <a:p>
                      <a:pPr algn="l"/>
                      <a:r>
                        <a:rPr lang="en-US" sz="1800" baseline="0" dirty="0" smtClean="0">
                          <a:latin typeface="+mn-lt"/>
                        </a:rPr>
                        <a:t>Gross profit/turnover</a:t>
                      </a:r>
                    </a:p>
                  </a:txBody>
                  <a:tcPr/>
                </a:tc>
                <a:tc>
                  <a:txBody>
                    <a:bodyPr/>
                    <a:lstStyle/>
                    <a:p>
                      <a:endParaRPr lang="en-US" sz="1800" dirty="0">
                        <a:solidFill>
                          <a:schemeClr val="bg1"/>
                        </a:solidFill>
                        <a:latin typeface="+mn-lt"/>
                      </a:endParaRPr>
                    </a:p>
                  </a:txBody>
                  <a:tcPr/>
                </a:tc>
                <a:tc>
                  <a:txBody>
                    <a:bodyPr/>
                    <a:lstStyle/>
                    <a:p>
                      <a:endParaRPr lang="en-US" sz="1800" dirty="0">
                        <a:solidFill>
                          <a:schemeClr val="bg1"/>
                        </a:solidFill>
                        <a:latin typeface="+mn-lt"/>
                      </a:endParaRPr>
                    </a:p>
                  </a:txBody>
                  <a:tcPr/>
                </a:tc>
              </a:tr>
              <a:tr h="370840">
                <a:tc>
                  <a:txBody>
                    <a:bodyPr/>
                    <a:lstStyle/>
                    <a:p>
                      <a:pPr algn="ctr"/>
                      <a:r>
                        <a:rPr lang="en-US" sz="1800" dirty="0" smtClean="0">
                          <a:solidFill>
                            <a:schemeClr val="tx1"/>
                          </a:solidFill>
                          <a:latin typeface="+mn-lt"/>
                        </a:rPr>
                        <a:t>3</a:t>
                      </a:r>
                      <a:endParaRPr lang="en-US" sz="1800" dirty="0">
                        <a:solidFill>
                          <a:schemeClr val="tx1"/>
                        </a:solidFill>
                        <a:latin typeface="+mn-lt"/>
                      </a:endParaRPr>
                    </a:p>
                  </a:txBody>
                  <a:tcPr/>
                </a:tc>
                <a:tc>
                  <a:txBody>
                    <a:bodyPr/>
                    <a:lstStyle/>
                    <a:p>
                      <a:pPr algn="l"/>
                      <a:r>
                        <a:rPr lang="en-US" sz="1800" baseline="0" dirty="0" smtClean="0">
                          <a:latin typeface="+mn-lt"/>
                        </a:rPr>
                        <a:t>Net profit/turnover</a:t>
                      </a:r>
                    </a:p>
                  </a:txBody>
                  <a:tcPr/>
                </a:tc>
                <a:tc>
                  <a:txBody>
                    <a:bodyPr/>
                    <a:lstStyle/>
                    <a:p>
                      <a:endParaRPr lang="en-US" sz="1800" dirty="0">
                        <a:solidFill>
                          <a:schemeClr val="bg1"/>
                        </a:solidFill>
                        <a:latin typeface="+mn-lt"/>
                      </a:endParaRPr>
                    </a:p>
                  </a:txBody>
                  <a:tcPr/>
                </a:tc>
                <a:tc>
                  <a:txBody>
                    <a:bodyPr/>
                    <a:lstStyle/>
                    <a:p>
                      <a:endParaRPr lang="en-US" sz="1800" dirty="0">
                        <a:solidFill>
                          <a:schemeClr val="bg1"/>
                        </a:solidFill>
                        <a:latin typeface="+mn-lt"/>
                      </a:endParaRPr>
                    </a:p>
                  </a:txBody>
                  <a:tcPr/>
                </a:tc>
              </a:tr>
              <a:tr h="370840">
                <a:tc>
                  <a:txBody>
                    <a:bodyPr/>
                    <a:lstStyle/>
                    <a:p>
                      <a:pPr algn="ctr"/>
                      <a:r>
                        <a:rPr lang="en-US" sz="1800" dirty="0" smtClean="0">
                          <a:solidFill>
                            <a:schemeClr val="tx1"/>
                          </a:solidFill>
                          <a:latin typeface="+mn-lt"/>
                        </a:rPr>
                        <a:t>4</a:t>
                      </a:r>
                      <a:endParaRPr lang="en-US" sz="1800" dirty="0">
                        <a:solidFill>
                          <a:schemeClr val="tx1"/>
                        </a:solidFill>
                        <a:latin typeface="+mn-lt"/>
                      </a:endParaRPr>
                    </a:p>
                  </a:txBody>
                  <a:tcPr/>
                </a:tc>
                <a:tc>
                  <a:txBody>
                    <a:bodyPr/>
                    <a:lstStyle/>
                    <a:p>
                      <a:pPr algn="l"/>
                      <a:r>
                        <a:rPr lang="en-US" sz="1800" baseline="0" dirty="0" smtClean="0">
                          <a:latin typeface="+mn-lt"/>
                        </a:rPr>
                        <a:t>Stock-in-trade/turnover</a:t>
                      </a:r>
                    </a:p>
                  </a:txBody>
                  <a:tcPr/>
                </a:tc>
                <a:tc>
                  <a:txBody>
                    <a:bodyPr/>
                    <a:lstStyle/>
                    <a:p>
                      <a:endParaRPr lang="en-US" sz="1800" dirty="0">
                        <a:solidFill>
                          <a:schemeClr val="bg1"/>
                        </a:solidFill>
                        <a:latin typeface="+mn-lt"/>
                      </a:endParaRPr>
                    </a:p>
                  </a:txBody>
                  <a:tcPr/>
                </a:tc>
                <a:tc>
                  <a:txBody>
                    <a:bodyPr/>
                    <a:lstStyle/>
                    <a:p>
                      <a:endParaRPr lang="en-US" sz="1800" dirty="0">
                        <a:solidFill>
                          <a:schemeClr val="bg1"/>
                        </a:solidFill>
                        <a:latin typeface="+mn-lt"/>
                      </a:endParaRPr>
                    </a:p>
                  </a:txBody>
                  <a:tcPr/>
                </a:tc>
              </a:tr>
              <a:tr h="370840">
                <a:tc>
                  <a:txBody>
                    <a:bodyPr/>
                    <a:lstStyle/>
                    <a:p>
                      <a:pPr algn="ctr"/>
                      <a:r>
                        <a:rPr lang="en-US" sz="1800" dirty="0" smtClean="0">
                          <a:solidFill>
                            <a:schemeClr val="tx1"/>
                          </a:solidFill>
                          <a:latin typeface="+mn-lt"/>
                        </a:rPr>
                        <a:t>5</a:t>
                      </a:r>
                      <a:endParaRPr lang="en-US" sz="1800" dirty="0">
                        <a:solidFill>
                          <a:schemeClr val="tx1"/>
                        </a:solidFill>
                        <a:latin typeface="+mn-lt"/>
                      </a:endParaRPr>
                    </a:p>
                  </a:txBody>
                  <a:tcPr/>
                </a:tc>
                <a:tc>
                  <a:txBody>
                    <a:bodyPr/>
                    <a:lstStyle/>
                    <a:p>
                      <a:pPr algn="l"/>
                      <a:r>
                        <a:rPr lang="en-US" sz="1800" baseline="0" dirty="0" smtClean="0">
                          <a:latin typeface="+mn-lt"/>
                        </a:rPr>
                        <a:t>Material  consumed/ finished goods produced</a:t>
                      </a:r>
                      <a:endParaRPr lang="en-US" sz="1800" dirty="0">
                        <a:solidFill>
                          <a:schemeClr val="bg1"/>
                        </a:solidFill>
                        <a:latin typeface="+mn-lt"/>
                      </a:endParaRPr>
                    </a:p>
                  </a:txBody>
                  <a:tcPr/>
                </a:tc>
                <a:tc>
                  <a:txBody>
                    <a:bodyPr/>
                    <a:lstStyle/>
                    <a:p>
                      <a:endParaRPr lang="en-US" sz="1800" dirty="0">
                        <a:solidFill>
                          <a:schemeClr val="bg1"/>
                        </a:solidFill>
                        <a:latin typeface="+mn-lt"/>
                      </a:endParaRPr>
                    </a:p>
                  </a:txBody>
                  <a:tcPr/>
                </a:tc>
                <a:tc>
                  <a:txBody>
                    <a:bodyPr/>
                    <a:lstStyle/>
                    <a:p>
                      <a:endParaRPr lang="en-US" sz="1800" dirty="0">
                        <a:solidFill>
                          <a:schemeClr val="bg1"/>
                        </a:solidFill>
                        <a:latin typeface="+mn-lt"/>
                      </a:endParaRPr>
                    </a:p>
                  </a:txBody>
                  <a:tcPr/>
                </a:tc>
              </a:tr>
            </a:tbl>
          </a:graphicData>
        </a:graphic>
      </p:graphicFrame>
      <p:sp>
        <p:nvSpPr>
          <p:cNvPr id="10" name="Title 6"/>
          <p:cNvSpPr>
            <a:spLocks noGrp="1"/>
          </p:cNvSpPr>
          <p:nvPr>
            <p:ph type="title"/>
          </p:nvPr>
        </p:nvSpPr>
        <p:spPr>
          <a:xfrm>
            <a:off x="152400" y="76200"/>
            <a:ext cx="6629400" cy="1066800"/>
          </a:xfrm>
        </p:spPr>
        <p:txBody>
          <a:bodyPr>
            <a:noAutofit/>
          </a:bodyPr>
          <a:lstStyle/>
          <a:p>
            <a:pPr algn="just"/>
            <a:r>
              <a:rPr lang="en-US" sz="3600" dirty="0" smtClean="0"/>
              <a:t>New Clause 40……		   			                           </a:t>
            </a:r>
            <a:r>
              <a:rPr lang="en-US" sz="2400" i="1" dirty="0" smtClean="0">
                <a:solidFill>
                  <a:srgbClr val="FF0000"/>
                </a:solidFill>
              </a:rPr>
              <a:t>[Old Clause No. 32</a:t>
            </a:r>
            <a:r>
              <a:rPr lang="en-US" sz="2800" i="1" dirty="0" smtClean="0">
                <a:solidFill>
                  <a:srgbClr val="FF0000"/>
                </a:solidFill>
              </a:rPr>
              <a:t>]</a:t>
            </a:r>
            <a:endParaRPr lang="en-US" sz="2000" i="1" dirty="0">
              <a:solidFill>
                <a:srgbClr val="FF0000"/>
              </a:solidFill>
            </a:endParaRPr>
          </a:p>
        </p:txBody>
      </p:sp>
      <p:sp>
        <p:nvSpPr>
          <p:cNvPr id="11" name="Title 6"/>
          <p:cNvSpPr txBox="1">
            <a:spLocks/>
          </p:cNvSpPr>
          <p:nvPr/>
        </p:nvSpPr>
        <p:spPr>
          <a:xfrm>
            <a:off x="7315200" y="0"/>
            <a:ext cx="1752600" cy="685800"/>
          </a:xfrm>
          <a:prstGeom prst="rect">
            <a:avLst/>
          </a:prstGeom>
        </p:spPr>
        <p:txBody>
          <a:bodyPr vert="horz" anchor="ct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err="1" smtClean="0">
                <a:ln>
                  <a:noFill/>
                </a:ln>
                <a:solidFill>
                  <a:schemeClr val="tx2"/>
                </a:solidFill>
                <a:effectLst/>
                <a:uLnTx/>
                <a:uFillTx/>
                <a:latin typeface="+mj-lt"/>
                <a:ea typeface="+mj-ea"/>
                <a:cs typeface="+mj-cs"/>
              </a:rPr>
              <a:t>Contd</a:t>
            </a:r>
            <a:r>
              <a:rPr kumimoji="0" lang="en-US" sz="4000" b="0" i="0" u="none" strike="noStrike" kern="1200" cap="none" spc="0" normalizeH="0" baseline="0" noProof="0" dirty="0" smtClean="0">
                <a:ln>
                  <a:noFill/>
                </a:ln>
                <a:solidFill>
                  <a:schemeClr val="tx2"/>
                </a:solidFill>
                <a:effectLst/>
                <a:uLnTx/>
                <a:uFillTx/>
                <a:latin typeface="+mj-lt"/>
                <a:ea typeface="+mj-ea"/>
                <a:cs typeface="+mj-cs"/>
              </a:rPr>
              <a:t>….</a:t>
            </a:r>
            <a:endParaRPr kumimoji="0" lang="en-US" sz="2400" b="0" i="1" u="none" strike="noStrike" kern="1200" cap="none" spc="0" normalizeH="0" baseline="0" noProof="0" dirty="0">
              <a:ln>
                <a:noFill/>
              </a:ln>
              <a:solidFill>
                <a:srgbClr val="FF0000"/>
              </a:solidFill>
              <a:effectLst/>
              <a:uLnTx/>
              <a:uFillTx/>
              <a:latin typeface="+mj-lt"/>
              <a:ea typeface="+mj-ea"/>
              <a:cs typeface="+mj-cs"/>
            </a:endParaRPr>
          </a:p>
        </p:txBody>
      </p:sp>
      <p:sp>
        <p:nvSpPr>
          <p:cNvPr id="7" name="Slide Number Placeholder 6"/>
          <p:cNvSpPr>
            <a:spLocks noGrp="1"/>
          </p:cNvSpPr>
          <p:nvPr>
            <p:ph type="sldNum" sz="quarter" idx="12"/>
          </p:nvPr>
        </p:nvSpPr>
        <p:spPr/>
        <p:txBody>
          <a:bodyPr>
            <a:normAutofit fontScale="85000" lnSpcReduction="20000"/>
          </a:bodyPr>
          <a:lstStyle/>
          <a:p>
            <a:fld id="{B6F15528-21DE-4FAA-801E-634DDDAF4B2B}" type="slidenum">
              <a:rPr lang="en-US" smtClean="0"/>
              <a:pPr/>
              <a:t>163</a:t>
            </a:fld>
            <a:endParaRPr lang="en-US"/>
          </a:p>
        </p:txBody>
      </p:sp>
    </p:spTree>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6"/>
          <p:cNvSpPr>
            <a:spLocks noGrp="1"/>
          </p:cNvSpPr>
          <p:nvPr>
            <p:ph type="title"/>
          </p:nvPr>
        </p:nvSpPr>
        <p:spPr>
          <a:xfrm>
            <a:off x="152400" y="152400"/>
            <a:ext cx="6629400" cy="1066800"/>
          </a:xfrm>
        </p:spPr>
        <p:txBody>
          <a:bodyPr>
            <a:noAutofit/>
          </a:bodyPr>
          <a:lstStyle/>
          <a:p>
            <a:pPr algn="just"/>
            <a:r>
              <a:rPr lang="en-US" sz="3800" dirty="0" smtClean="0"/>
              <a:t>New Clause no. 40……	</a:t>
            </a:r>
            <a:r>
              <a:rPr lang="en-US" sz="3600" dirty="0" smtClean="0"/>
              <a:t>	   		                           </a:t>
            </a:r>
            <a:r>
              <a:rPr lang="en-US" sz="2400" i="1" dirty="0" smtClean="0">
                <a:solidFill>
                  <a:srgbClr val="FF0000"/>
                </a:solidFill>
              </a:rPr>
              <a:t>[Old Clause No. 32</a:t>
            </a:r>
            <a:r>
              <a:rPr lang="en-US" sz="2800" i="1" dirty="0" smtClean="0">
                <a:solidFill>
                  <a:srgbClr val="FF0000"/>
                </a:solidFill>
              </a:rPr>
              <a:t>]</a:t>
            </a:r>
            <a:endParaRPr lang="en-US" sz="2000" i="1" dirty="0">
              <a:solidFill>
                <a:srgbClr val="FF0000"/>
              </a:solidFill>
            </a:endParaRPr>
          </a:p>
        </p:txBody>
      </p:sp>
      <p:sp>
        <p:nvSpPr>
          <p:cNvPr id="11" name="Title 6"/>
          <p:cNvSpPr txBox="1">
            <a:spLocks/>
          </p:cNvSpPr>
          <p:nvPr/>
        </p:nvSpPr>
        <p:spPr>
          <a:xfrm>
            <a:off x="7315200" y="0"/>
            <a:ext cx="1752600" cy="685800"/>
          </a:xfrm>
          <a:prstGeom prst="rect">
            <a:avLst/>
          </a:prstGeom>
        </p:spPr>
        <p:txBody>
          <a:bodyPr vert="horz" anchor="ct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err="1" smtClean="0">
                <a:ln>
                  <a:noFill/>
                </a:ln>
                <a:solidFill>
                  <a:schemeClr val="tx2"/>
                </a:solidFill>
                <a:effectLst/>
                <a:uLnTx/>
                <a:uFillTx/>
                <a:latin typeface="+mj-lt"/>
                <a:ea typeface="+mj-ea"/>
                <a:cs typeface="+mj-cs"/>
              </a:rPr>
              <a:t>Contd</a:t>
            </a:r>
            <a:r>
              <a:rPr kumimoji="0" lang="en-US" sz="4000" b="0" i="0" u="none" strike="noStrike" kern="1200" cap="none" spc="0" normalizeH="0" baseline="0" noProof="0" dirty="0" smtClean="0">
                <a:ln>
                  <a:noFill/>
                </a:ln>
                <a:solidFill>
                  <a:schemeClr val="tx2"/>
                </a:solidFill>
                <a:effectLst/>
                <a:uLnTx/>
                <a:uFillTx/>
                <a:latin typeface="+mj-lt"/>
                <a:ea typeface="+mj-ea"/>
                <a:cs typeface="+mj-cs"/>
              </a:rPr>
              <a:t>….</a:t>
            </a:r>
            <a:endParaRPr kumimoji="0" lang="en-US" sz="2400" b="0" i="1" u="none" strike="noStrike" kern="1200" cap="none" spc="0" normalizeH="0" baseline="0" noProof="0" dirty="0">
              <a:ln>
                <a:noFill/>
              </a:ln>
              <a:solidFill>
                <a:srgbClr val="FF0000"/>
              </a:solidFill>
              <a:effectLst/>
              <a:uLnTx/>
              <a:uFillTx/>
              <a:latin typeface="+mj-lt"/>
              <a:ea typeface="+mj-ea"/>
              <a:cs typeface="+mj-cs"/>
            </a:endParaRPr>
          </a:p>
        </p:txBody>
      </p:sp>
      <p:sp>
        <p:nvSpPr>
          <p:cNvPr id="7" name="Slide Number Placeholder 6"/>
          <p:cNvSpPr>
            <a:spLocks noGrp="1"/>
          </p:cNvSpPr>
          <p:nvPr>
            <p:ph type="sldNum" sz="quarter" idx="12"/>
          </p:nvPr>
        </p:nvSpPr>
        <p:spPr/>
        <p:txBody>
          <a:bodyPr>
            <a:normAutofit fontScale="85000" lnSpcReduction="20000"/>
          </a:bodyPr>
          <a:lstStyle/>
          <a:p>
            <a:fld id="{B6F15528-21DE-4FAA-801E-634DDDAF4B2B}" type="slidenum">
              <a:rPr lang="en-US" smtClean="0"/>
              <a:pPr/>
              <a:t>164</a:t>
            </a:fld>
            <a:endParaRPr lang="en-US"/>
          </a:p>
        </p:txBody>
      </p:sp>
      <p:sp>
        <p:nvSpPr>
          <p:cNvPr id="12" name="Content Placeholder 4"/>
          <p:cNvSpPr txBox="1">
            <a:spLocks/>
          </p:cNvSpPr>
          <p:nvPr/>
        </p:nvSpPr>
        <p:spPr>
          <a:xfrm>
            <a:off x="381000" y="1600200"/>
            <a:ext cx="8001000" cy="609600"/>
          </a:xfrm>
          <a:prstGeom prst="rect">
            <a:avLst/>
          </a:prstGeom>
        </p:spPr>
        <p:txBody>
          <a:bodyPr vert="horz">
            <a:normAutofit/>
          </a:bodyPr>
          <a:lstStyle/>
          <a:p>
            <a:pPr marL="514350" marR="0" lvl="0" indent="-514350" algn="just" defTabSz="914400" rtl="0" eaLnBrk="1" fontAlgn="auto" latinLnBrk="0" hangingPunct="1">
              <a:lnSpc>
                <a:spcPct val="100000"/>
              </a:lnSpc>
              <a:spcBef>
                <a:spcPts val="700"/>
              </a:spcBef>
              <a:spcAft>
                <a:spcPts val="0"/>
              </a:spcAft>
              <a:buClr>
                <a:schemeClr val="accent2"/>
              </a:buClr>
              <a:buSzPct val="100000"/>
              <a:buFont typeface="Wingdings"/>
              <a:buNone/>
              <a:tabLst/>
              <a:defRPr/>
            </a:pPr>
            <a:r>
              <a:rPr lang="en-US" sz="2600" b="1" dirty="0" smtClean="0">
                <a:solidFill>
                  <a:schemeClr val="accent2"/>
                </a:solidFill>
              </a:rPr>
              <a:t>Format in e-Utility</a:t>
            </a:r>
            <a:endParaRPr kumimoji="0" lang="en-US" sz="2600" b="1" i="0" u="none" strike="noStrike" kern="1200" cap="none" spc="0" normalizeH="0" baseline="0" noProof="0" dirty="0" smtClean="0">
              <a:ln>
                <a:noFill/>
              </a:ln>
              <a:solidFill>
                <a:schemeClr val="accent2"/>
              </a:solidFill>
              <a:effectLst/>
              <a:uLnTx/>
              <a:uFillTx/>
              <a:latin typeface="+mn-lt"/>
              <a:ea typeface="+mn-ea"/>
              <a:cs typeface="+mn-cs"/>
            </a:endParaRPr>
          </a:p>
        </p:txBody>
      </p:sp>
      <p:pic>
        <p:nvPicPr>
          <p:cNvPr id="82946" name="Picture 2" descr="C:\Users\apoorva\Desktop\Capture.JPG"/>
          <p:cNvPicPr>
            <a:picLocks noChangeAspect="1" noChangeArrowheads="1"/>
          </p:cNvPicPr>
          <p:nvPr/>
        </p:nvPicPr>
        <p:blipFill>
          <a:blip r:embed="rId2" cstate="print"/>
          <a:srcRect l="7826" b="8475"/>
          <a:stretch>
            <a:fillRect/>
          </a:stretch>
        </p:blipFill>
        <p:spPr bwMode="auto">
          <a:xfrm>
            <a:off x="381000" y="2057400"/>
            <a:ext cx="8077200" cy="4114800"/>
          </a:xfrm>
          <a:prstGeom prst="rect">
            <a:avLst/>
          </a:prstGeom>
          <a:noFill/>
        </p:spPr>
      </p:pic>
      <p:pic>
        <p:nvPicPr>
          <p:cNvPr id="8" name="Picture 2" descr="C:\Users\apoorva\Desktop\Capture.JPG"/>
          <p:cNvPicPr>
            <a:picLocks noChangeAspect="1" noChangeArrowheads="1"/>
          </p:cNvPicPr>
          <p:nvPr/>
        </p:nvPicPr>
        <p:blipFill>
          <a:blip r:embed="rId2" cstate="print"/>
          <a:srcRect t="91525" r="7826"/>
          <a:stretch>
            <a:fillRect/>
          </a:stretch>
        </p:blipFill>
        <p:spPr bwMode="auto">
          <a:xfrm>
            <a:off x="457200" y="6172200"/>
            <a:ext cx="8077200" cy="533400"/>
          </a:xfrm>
          <a:prstGeom prst="rect">
            <a:avLst/>
          </a:prstGeom>
          <a:noFill/>
        </p:spPr>
      </p:pic>
    </p:spTree>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85000" lnSpcReduction="20000"/>
          </a:bodyPr>
          <a:lstStyle/>
          <a:p>
            <a:pPr>
              <a:defRPr/>
            </a:pPr>
            <a:fld id="{BA4F6BF1-BF04-4731-B0DB-91087F85D5FA}" type="slidenum">
              <a:rPr lang="en-US"/>
              <a:pPr>
                <a:defRPr/>
              </a:pPr>
              <a:t>165</a:t>
            </a:fld>
            <a:endParaRPr lang="en-US"/>
          </a:p>
        </p:txBody>
      </p:sp>
      <p:sp>
        <p:nvSpPr>
          <p:cNvPr id="164867" name="Rectangle 3"/>
          <p:cNvSpPr>
            <a:spLocks noGrp="1" noChangeArrowheads="1"/>
          </p:cNvSpPr>
          <p:nvPr>
            <p:ph sz="quarter" idx="1"/>
          </p:nvPr>
        </p:nvSpPr>
        <p:spPr>
          <a:xfrm>
            <a:off x="76200" y="1600200"/>
            <a:ext cx="8839200" cy="5029200"/>
          </a:xfrm>
        </p:spPr>
        <p:txBody>
          <a:bodyPr>
            <a:noAutofit/>
          </a:bodyPr>
          <a:lstStyle/>
          <a:p>
            <a:pPr algn="just" eaLnBrk="1" hangingPunct="1">
              <a:spcBef>
                <a:spcPts val="1200"/>
              </a:spcBef>
            </a:pPr>
            <a:r>
              <a:rPr lang="en-US" sz="2200" b="1" u="sng" dirty="0" smtClean="0"/>
              <a:t>Calculate ratios for manufacturing or trading concern in terms of value only.</a:t>
            </a:r>
          </a:p>
          <a:p>
            <a:pPr algn="just" eaLnBrk="1" hangingPunct="1">
              <a:spcBef>
                <a:spcPts val="1200"/>
              </a:spcBef>
            </a:pPr>
            <a:r>
              <a:rPr lang="en-US" sz="2200" dirty="0" smtClean="0"/>
              <a:t>Calculate Ratios for the business as a whole and not product wise.</a:t>
            </a:r>
          </a:p>
          <a:p>
            <a:pPr algn="just" eaLnBrk="1" hangingPunct="1">
              <a:spcBef>
                <a:spcPts val="1200"/>
              </a:spcBef>
            </a:pPr>
            <a:r>
              <a:rPr lang="en-US" sz="2200" dirty="0" smtClean="0"/>
              <a:t>If Closing stock is Nil, this sub clause (c) is not applicable.</a:t>
            </a:r>
          </a:p>
          <a:p>
            <a:pPr algn="just">
              <a:spcBef>
                <a:spcPts val="1200"/>
              </a:spcBef>
            </a:pPr>
            <a:r>
              <a:rPr lang="en-US" sz="2200" dirty="0" smtClean="0"/>
              <a:t>Stock in trade include only closing stock of finished goods not stock of raw material &amp; work in progress. </a:t>
            </a:r>
          </a:p>
          <a:p>
            <a:pPr algn="just">
              <a:spcBef>
                <a:spcPts val="1200"/>
              </a:spcBef>
            </a:pPr>
            <a:r>
              <a:rPr lang="en-US" sz="2200" dirty="0" smtClean="0"/>
              <a:t>Overall G.P Ratio is enough if gross profit from each product is different.</a:t>
            </a:r>
          </a:p>
          <a:p>
            <a:pPr algn="just">
              <a:spcBef>
                <a:spcPts val="1200"/>
              </a:spcBef>
            </a:pPr>
            <a:r>
              <a:rPr lang="en-US" sz="2200" dirty="0" smtClean="0"/>
              <a:t>Depreciation on Plant &amp; Machinery considered for valuation of Finished goods </a:t>
            </a:r>
            <a:r>
              <a:rPr lang="en-US" sz="2200" dirty="0" smtClean="0">
                <a:solidFill>
                  <a:srgbClr val="D54F41"/>
                </a:solidFill>
              </a:rPr>
              <a:t>[AS-2 (revised)]</a:t>
            </a:r>
          </a:p>
          <a:p>
            <a:pPr algn="just">
              <a:spcBef>
                <a:spcPts val="1200"/>
              </a:spcBef>
            </a:pPr>
            <a:r>
              <a:rPr lang="en-US" sz="2200" dirty="0" smtClean="0"/>
              <a:t>Depreciation on P&amp;M should be deduct to arrive at gross profit.</a:t>
            </a:r>
          </a:p>
          <a:p>
            <a:pPr algn="just">
              <a:spcBef>
                <a:spcPts val="1200"/>
              </a:spcBef>
            </a:pPr>
            <a:r>
              <a:rPr lang="en-US" sz="2200" dirty="0" smtClean="0"/>
              <a:t>Exclude extraordinary items for calculation of ratios unless give material effect </a:t>
            </a:r>
            <a:r>
              <a:rPr lang="en-US" sz="2200" dirty="0" smtClean="0">
                <a:solidFill>
                  <a:srgbClr val="D54F41"/>
                </a:solidFill>
              </a:rPr>
              <a:t>[AS 5, AS(IT) II].</a:t>
            </a:r>
            <a:endParaRPr lang="en-US" sz="2200" dirty="0" smtClean="0"/>
          </a:p>
        </p:txBody>
      </p:sp>
      <p:sp>
        <p:nvSpPr>
          <p:cNvPr id="5" name="Title 6"/>
          <p:cNvSpPr txBox="1">
            <a:spLocks/>
          </p:cNvSpPr>
          <p:nvPr/>
        </p:nvSpPr>
        <p:spPr>
          <a:xfrm>
            <a:off x="152400" y="76200"/>
            <a:ext cx="7543800" cy="1066800"/>
          </a:xfrm>
          <a:prstGeom prst="rect">
            <a:avLst/>
          </a:prstGeom>
        </p:spPr>
        <p:txBody>
          <a:bodyPr vert="horz" anchor="ctr">
            <a:noAutofit/>
          </a:bodyPr>
          <a:lstStyle/>
          <a:p>
            <a:pPr marL="0" marR="0" lvl="0" indent="0" algn="just"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smtClean="0">
                <a:ln>
                  <a:noFill/>
                </a:ln>
                <a:solidFill>
                  <a:schemeClr val="tx2"/>
                </a:solidFill>
                <a:effectLst/>
                <a:uLnTx/>
                <a:uFillTx/>
                <a:latin typeface="+mj-lt"/>
                <a:ea typeface="+mj-ea"/>
                <a:cs typeface="+mj-cs"/>
              </a:rPr>
              <a:t>Issues on New Clause no. 40……		   </a:t>
            </a:r>
            <a:r>
              <a:rPr kumimoji="0" lang="en-US" sz="2200" b="0" i="0" u="none" strike="noStrike" kern="1200" cap="none" spc="0" normalizeH="0" baseline="0" noProof="0" dirty="0" smtClean="0">
                <a:ln>
                  <a:noFill/>
                </a:ln>
                <a:solidFill>
                  <a:schemeClr val="tx2"/>
                </a:solidFill>
                <a:effectLst/>
                <a:uLnTx/>
                <a:uFillTx/>
                <a:latin typeface="+mj-lt"/>
                <a:ea typeface="+mj-ea"/>
                <a:cs typeface="+mj-cs"/>
              </a:rPr>
              <a:t>			                           </a:t>
            </a:r>
            <a:r>
              <a:rPr kumimoji="0" lang="en-US" sz="2200" b="0" i="1" u="none" strike="noStrike" kern="1200" cap="none" spc="0" normalizeH="0" baseline="0" noProof="0" dirty="0" smtClean="0">
                <a:ln>
                  <a:noFill/>
                </a:ln>
                <a:solidFill>
                  <a:srgbClr val="FF0000"/>
                </a:solidFill>
                <a:effectLst/>
                <a:uLnTx/>
                <a:uFillTx/>
                <a:latin typeface="+mj-lt"/>
                <a:ea typeface="+mj-ea"/>
                <a:cs typeface="+mj-cs"/>
              </a:rPr>
              <a:t>[Old Clause No. 32]</a:t>
            </a:r>
            <a:endParaRPr kumimoji="0" lang="en-US" sz="2200" b="0" i="1" u="none" strike="noStrike" kern="1200" cap="none" spc="0" normalizeH="0" baseline="0" noProof="0" dirty="0">
              <a:ln>
                <a:noFill/>
              </a:ln>
              <a:solidFill>
                <a:srgbClr val="FF0000"/>
              </a:solidFill>
              <a:effectLst/>
              <a:uLnTx/>
              <a:uFillTx/>
              <a:latin typeface="+mj-lt"/>
              <a:ea typeface="+mj-ea"/>
              <a:cs typeface="+mj-cs"/>
            </a:endParaRPr>
          </a:p>
        </p:txBody>
      </p:sp>
      <p:sp>
        <p:nvSpPr>
          <p:cNvPr id="8" name="Title 6"/>
          <p:cNvSpPr txBox="1">
            <a:spLocks/>
          </p:cNvSpPr>
          <p:nvPr/>
        </p:nvSpPr>
        <p:spPr>
          <a:xfrm>
            <a:off x="7620000" y="0"/>
            <a:ext cx="1447800" cy="533400"/>
          </a:xfrm>
          <a:prstGeom prst="rect">
            <a:avLst/>
          </a:prstGeom>
        </p:spPr>
        <p:txBody>
          <a:bodyPr vert="horz" anchor="t">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smtClean="0">
                <a:ln>
                  <a:noFill/>
                </a:ln>
                <a:solidFill>
                  <a:schemeClr val="tx2"/>
                </a:solidFill>
                <a:effectLst/>
                <a:uLnTx/>
                <a:uFillTx/>
                <a:latin typeface="+mj-lt"/>
                <a:ea typeface="+mj-ea"/>
                <a:cs typeface="+mj-cs"/>
              </a:rPr>
              <a:t>Contd</a:t>
            </a:r>
            <a:r>
              <a:rPr kumimoji="0" lang="en-US" sz="2400" b="1" i="0" u="none" strike="noStrike" kern="1200" cap="none" spc="0" normalizeH="0" baseline="0" noProof="0" dirty="0" smtClean="0">
                <a:ln>
                  <a:noFill/>
                </a:ln>
                <a:solidFill>
                  <a:schemeClr val="tx2"/>
                </a:solidFill>
                <a:effectLst/>
                <a:uLnTx/>
                <a:uFillTx/>
                <a:latin typeface="+mj-lt"/>
                <a:ea typeface="+mj-ea"/>
                <a:cs typeface="+mj-cs"/>
              </a:rPr>
              <a:t>….</a:t>
            </a:r>
            <a:endParaRPr kumimoji="0" lang="en-US" sz="2400" b="1" i="1" u="none" strike="noStrike" kern="1200" cap="none" spc="0" normalizeH="0" baseline="0" noProof="0" dirty="0">
              <a:ln>
                <a:noFill/>
              </a:ln>
              <a:solidFill>
                <a:srgbClr val="FF0000"/>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85000" lnSpcReduction="20000"/>
          </a:bodyPr>
          <a:lstStyle/>
          <a:p>
            <a:pPr>
              <a:defRPr/>
            </a:pPr>
            <a:fld id="{3B137B82-6640-49F7-B96D-A2E3633DF6E1}" type="slidenum">
              <a:rPr lang="en-US"/>
              <a:pPr>
                <a:defRPr/>
              </a:pPr>
              <a:t>166</a:t>
            </a:fld>
            <a:endParaRPr lang="en-US"/>
          </a:p>
        </p:txBody>
      </p:sp>
      <p:sp>
        <p:nvSpPr>
          <p:cNvPr id="208898" name="Rectangle 2"/>
          <p:cNvSpPr>
            <a:spLocks noGrp="1" noChangeArrowheads="1"/>
          </p:cNvSpPr>
          <p:nvPr>
            <p:ph sz="quarter" idx="1"/>
          </p:nvPr>
        </p:nvSpPr>
        <p:spPr>
          <a:xfrm>
            <a:off x="228600" y="1752600"/>
            <a:ext cx="8686800" cy="4724400"/>
          </a:xfrm>
        </p:spPr>
        <p:txBody>
          <a:bodyPr rtlCol="0">
            <a:noAutofit/>
          </a:bodyPr>
          <a:lstStyle/>
          <a:p>
            <a:pPr marL="357188" indent="-357188" algn="just" eaLnBrk="1" fontAlgn="auto" hangingPunct="1">
              <a:spcBef>
                <a:spcPts val="1200"/>
              </a:spcBef>
              <a:spcAft>
                <a:spcPts val="0"/>
              </a:spcAft>
              <a:buSzPct val="80000"/>
              <a:buFont typeface="Wingdings" pitchFamily="2" charset="2"/>
              <a:buChar char="q"/>
              <a:defRPr/>
            </a:pPr>
            <a:r>
              <a:rPr lang="en-US" sz="2200" dirty="0">
                <a:latin typeface="Calibri" pitchFamily="34" charset="0"/>
              </a:rPr>
              <a:t>Take the value of Sales, Purchase &amp; Inventories before the Statutory Adjustment (of Sec 145A).</a:t>
            </a:r>
          </a:p>
          <a:p>
            <a:pPr marL="357188" indent="-357188" algn="just" eaLnBrk="1" fontAlgn="auto" hangingPunct="1">
              <a:spcBef>
                <a:spcPts val="1200"/>
              </a:spcBef>
              <a:spcAft>
                <a:spcPts val="0"/>
              </a:spcAft>
              <a:buSzPct val="80000"/>
              <a:buFont typeface="Wingdings" pitchFamily="2" charset="2"/>
              <a:buChar char="q"/>
              <a:defRPr/>
            </a:pPr>
            <a:r>
              <a:rPr lang="en-US" sz="2200" b="1" dirty="0" smtClean="0">
                <a:solidFill>
                  <a:srgbClr val="D54F41"/>
                </a:solidFill>
                <a:latin typeface="Calibri" pitchFamily="34" charset="0"/>
              </a:rPr>
              <a:t>In </a:t>
            </a:r>
            <a:r>
              <a:rPr lang="en-US" sz="2200" b="1" dirty="0">
                <a:solidFill>
                  <a:srgbClr val="D54F41"/>
                </a:solidFill>
                <a:latin typeface="Calibri" pitchFamily="34" charset="0"/>
              </a:rPr>
              <a:t>case of Share broker </a:t>
            </a:r>
          </a:p>
          <a:p>
            <a:pPr marL="1258888" indent="-449263" algn="just" eaLnBrk="1" fontAlgn="auto" hangingPunct="1">
              <a:spcBef>
                <a:spcPts val="1200"/>
              </a:spcBef>
              <a:spcAft>
                <a:spcPts val="0"/>
              </a:spcAft>
              <a:buSzPct val="100000"/>
              <a:buFont typeface="+mj-lt"/>
              <a:buAutoNum type="romanLcPeriod"/>
              <a:defRPr/>
            </a:pPr>
            <a:r>
              <a:rPr lang="en-US" sz="2200" dirty="0" smtClean="0">
                <a:latin typeface="Calibri" pitchFamily="34" charset="0"/>
              </a:rPr>
              <a:t>Dealing </a:t>
            </a:r>
            <a:r>
              <a:rPr lang="en-US" sz="2200" dirty="0">
                <a:latin typeface="Calibri" pitchFamily="34" charset="0"/>
              </a:rPr>
              <a:t>for Commission – Calculate Net </a:t>
            </a:r>
            <a:r>
              <a:rPr lang="en-US" sz="2200" dirty="0" smtClean="0">
                <a:latin typeface="Calibri" pitchFamily="34" charset="0"/>
              </a:rPr>
              <a:t>Profit Ratio</a:t>
            </a:r>
            <a:endParaRPr lang="en-US" sz="2200" dirty="0">
              <a:latin typeface="Calibri" pitchFamily="34" charset="0"/>
            </a:endParaRPr>
          </a:p>
          <a:p>
            <a:pPr marL="1258888" indent="-449263" algn="just" eaLnBrk="1" fontAlgn="auto" hangingPunct="1">
              <a:spcBef>
                <a:spcPts val="1200"/>
              </a:spcBef>
              <a:spcAft>
                <a:spcPts val="0"/>
              </a:spcAft>
              <a:buSzPct val="100000"/>
              <a:buFont typeface="+mj-lt"/>
              <a:buAutoNum type="romanLcPeriod"/>
              <a:defRPr/>
            </a:pPr>
            <a:r>
              <a:rPr lang="en-US" sz="2200" dirty="0" smtClean="0">
                <a:latin typeface="Calibri" pitchFamily="34" charset="0"/>
              </a:rPr>
              <a:t>Business </a:t>
            </a:r>
            <a:r>
              <a:rPr lang="en-US" sz="2200" dirty="0">
                <a:latin typeface="Calibri" pitchFamily="34" charset="0"/>
              </a:rPr>
              <a:t>– Calculate Gross Profit Ratio</a:t>
            </a:r>
          </a:p>
          <a:p>
            <a:pPr marL="274320" indent="-274320" algn="just" eaLnBrk="1" fontAlgn="auto" hangingPunct="1">
              <a:spcBef>
                <a:spcPts val="1200"/>
              </a:spcBef>
              <a:spcAft>
                <a:spcPts val="0"/>
              </a:spcAft>
              <a:buFont typeface="Wingdings" pitchFamily="2" charset="2"/>
              <a:buNone/>
              <a:defRPr/>
            </a:pPr>
            <a:r>
              <a:rPr lang="en-US" sz="2200" dirty="0">
                <a:solidFill>
                  <a:srgbClr val="FFCC66"/>
                </a:solidFill>
                <a:latin typeface="Calibri" pitchFamily="34" charset="0"/>
              </a:rPr>
              <a:t>	</a:t>
            </a:r>
            <a:r>
              <a:rPr lang="en-US" sz="2200" b="1" u="sng" dirty="0" smtClean="0">
                <a:solidFill>
                  <a:srgbClr val="D54F41"/>
                </a:solidFill>
                <a:latin typeface="Calibri" pitchFamily="34" charset="0"/>
              </a:rPr>
              <a:t>Case </a:t>
            </a:r>
            <a:r>
              <a:rPr lang="en-US" sz="2200" b="1" u="sng" dirty="0">
                <a:solidFill>
                  <a:srgbClr val="D54F41"/>
                </a:solidFill>
                <a:latin typeface="Calibri" pitchFamily="34" charset="0"/>
              </a:rPr>
              <a:t>Law</a:t>
            </a:r>
            <a:r>
              <a:rPr lang="en-US" sz="2200" b="1" dirty="0">
                <a:solidFill>
                  <a:srgbClr val="D54F41"/>
                </a:solidFill>
                <a:latin typeface="Calibri" pitchFamily="34" charset="0"/>
              </a:rPr>
              <a:t> </a:t>
            </a:r>
          </a:p>
          <a:p>
            <a:pPr marL="274320" indent="-274320" algn="just" eaLnBrk="1" fontAlgn="auto" hangingPunct="1">
              <a:spcBef>
                <a:spcPts val="1200"/>
              </a:spcBef>
              <a:spcAft>
                <a:spcPts val="0"/>
              </a:spcAft>
              <a:buFont typeface="Wingdings" pitchFamily="2" charset="2"/>
              <a:buNone/>
              <a:defRPr/>
            </a:pPr>
            <a:r>
              <a:rPr lang="en-US" sz="2200" i="1" dirty="0">
                <a:solidFill>
                  <a:srgbClr val="D54F41"/>
                </a:solidFill>
                <a:latin typeface="Calibri" pitchFamily="34" charset="0"/>
              </a:rPr>
              <a:t>	</a:t>
            </a:r>
            <a:r>
              <a:rPr lang="en-US" sz="2200" b="1" dirty="0" smtClean="0">
                <a:solidFill>
                  <a:srgbClr val="D54F41"/>
                </a:solidFill>
                <a:latin typeface="Calibri" pitchFamily="34" charset="0"/>
              </a:rPr>
              <a:t>N.C</a:t>
            </a:r>
            <a:r>
              <a:rPr lang="en-US" sz="2200" b="1" dirty="0">
                <a:solidFill>
                  <a:srgbClr val="D54F41"/>
                </a:solidFill>
                <a:latin typeface="Calibri" pitchFamily="34" charset="0"/>
              </a:rPr>
              <a:t>. </a:t>
            </a:r>
            <a:r>
              <a:rPr lang="en-US" sz="2200" b="1" dirty="0" err="1">
                <a:solidFill>
                  <a:srgbClr val="D54F41"/>
                </a:solidFill>
                <a:latin typeface="Calibri" pitchFamily="34" charset="0"/>
              </a:rPr>
              <a:t>Budharaja</a:t>
            </a:r>
            <a:r>
              <a:rPr lang="en-US" sz="2200" b="1" dirty="0">
                <a:solidFill>
                  <a:srgbClr val="D54F41"/>
                </a:solidFill>
                <a:latin typeface="Calibri" pitchFamily="34" charset="0"/>
              </a:rPr>
              <a:t> &amp; Co, (1993) 204 ITR 412(SC)</a:t>
            </a:r>
          </a:p>
          <a:p>
            <a:pPr marL="274320" indent="-274320" algn="just" eaLnBrk="1" fontAlgn="auto" hangingPunct="1">
              <a:spcBef>
                <a:spcPts val="1200"/>
              </a:spcBef>
              <a:spcAft>
                <a:spcPts val="0"/>
              </a:spcAft>
              <a:buFont typeface="Wingdings" pitchFamily="2" charset="2"/>
              <a:buNone/>
              <a:defRPr/>
            </a:pPr>
            <a:r>
              <a:rPr lang="en-US" sz="2200" i="1" dirty="0">
                <a:latin typeface="Calibri" pitchFamily="34" charset="0"/>
              </a:rPr>
              <a:t>	</a:t>
            </a:r>
            <a:r>
              <a:rPr lang="en-US" sz="2200" dirty="0">
                <a:latin typeface="Calibri" pitchFamily="34" charset="0"/>
              </a:rPr>
              <a:t>In this Case </a:t>
            </a:r>
            <a:r>
              <a:rPr lang="en-US" sz="2200" dirty="0" err="1">
                <a:latin typeface="Calibri" pitchFamily="34" charset="0"/>
              </a:rPr>
              <a:t>Hon’ble</a:t>
            </a:r>
            <a:r>
              <a:rPr lang="en-US" sz="2200" dirty="0">
                <a:latin typeface="Calibri" pitchFamily="34" charset="0"/>
              </a:rPr>
              <a:t> Supreme Court decided that construction of tunnels, bridges, dams etc is only a Service activity and it cannot amount to manufacturing activity</a:t>
            </a:r>
            <a:r>
              <a:rPr lang="en-US" sz="2200" dirty="0" smtClean="0">
                <a:latin typeface="Calibri" pitchFamily="34" charset="0"/>
              </a:rPr>
              <a:t>.</a:t>
            </a:r>
            <a:endParaRPr lang="en-US" sz="2200" dirty="0">
              <a:latin typeface="Calibri" pitchFamily="34" charset="0"/>
            </a:endParaRPr>
          </a:p>
        </p:txBody>
      </p:sp>
      <p:sp>
        <p:nvSpPr>
          <p:cNvPr id="7" name="Rectangle 6"/>
          <p:cNvSpPr/>
          <p:nvPr/>
        </p:nvSpPr>
        <p:spPr>
          <a:xfrm>
            <a:off x="7391400" y="0"/>
            <a:ext cx="17526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800" b="1" dirty="0" err="1" smtClean="0">
                <a:solidFill>
                  <a:schemeClr val="tx2"/>
                </a:solidFill>
                <a:latin typeface="+mj-lt"/>
              </a:rPr>
              <a:t>Contd</a:t>
            </a:r>
            <a:r>
              <a:rPr lang="en-US" sz="2800" b="1" dirty="0" smtClean="0">
                <a:solidFill>
                  <a:schemeClr val="tx2"/>
                </a:solidFill>
                <a:latin typeface="+mj-lt"/>
              </a:rPr>
              <a:t>….</a:t>
            </a:r>
            <a:endParaRPr lang="en-US" sz="2800" b="1" dirty="0">
              <a:solidFill>
                <a:schemeClr val="tx2"/>
              </a:solidFill>
              <a:latin typeface="+mj-lt"/>
            </a:endParaRPr>
          </a:p>
        </p:txBody>
      </p:sp>
      <p:sp>
        <p:nvSpPr>
          <p:cNvPr id="10" name="Title 6"/>
          <p:cNvSpPr txBox="1">
            <a:spLocks/>
          </p:cNvSpPr>
          <p:nvPr/>
        </p:nvSpPr>
        <p:spPr>
          <a:xfrm>
            <a:off x="152400" y="76200"/>
            <a:ext cx="7543800" cy="1066800"/>
          </a:xfrm>
          <a:prstGeom prst="rect">
            <a:avLst/>
          </a:prstGeom>
        </p:spPr>
        <p:txBody>
          <a:bodyPr vert="horz" anchor="ctr">
            <a:noAutofit/>
          </a:bodyPr>
          <a:lstStyle/>
          <a:p>
            <a:pPr marL="0" marR="0" lvl="0" indent="0" algn="just"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smtClean="0">
                <a:ln>
                  <a:noFill/>
                </a:ln>
                <a:solidFill>
                  <a:schemeClr val="tx2"/>
                </a:solidFill>
                <a:effectLst/>
                <a:uLnTx/>
                <a:uFillTx/>
                <a:latin typeface="+mj-lt"/>
                <a:ea typeface="+mj-ea"/>
                <a:cs typeface="+mj-cs"/>
              </a:rPr>
              <a:t>Issues on New Clause no. 40……		   </a:t>
            </a:r>
            <a:r>
              <a:rPr kumimoji="0" lang="en-US" sz="2200" b="0" i="0" u="none" strike="noStrike" kern="1200" cap="none" spc="0" normalizeH="0" baseline="0" noProof="0" dirty="0" smtClean="0">
                <a:ln>
                  <a:noFill/>
                </a:ln>
                <a:solidFill>
                  <a:schemeClr val="tx2"/>
                </a:solidFill>
                <a:effectLst/>
                <a:uLnTx/>
                <a:uFillTx/>
                <a:latin typeface="+mj-lt"/>
                <a:ea typeface="+mj-ea"/>
                <a:cs typeface="+mj-cs"/>
              </a:rPr>
              <a:t>			                           </a:t>
            </a:r>
            <a:r>
              <a:rPr kumimoji="0" lang="en-US" sz="2200" b="0" i="1" u="none" strike="noStrike" kern="1200" cap="none" spc="0" normalizeH="0" baseline="0" noProof="0" dirty="0" smtClean="0">
                <a:ln>
                  <a:noFill/>
                </a:ln>
                <a:solidFill>
                  <a:srgbClr val="FF0000"/>
                </a:solidFill>
                <a:effectLst/>
                <a:uLnTx/>
                <a:uFillTx/>
                <a:latin typeface="+mj-lt"/>
                <a:ea typeface="+mj-ea"/>
                <a:cs typeface="+mj-cs"/>
              </a:rPr>
              <a:t>[Old Clause No. 32]</a:t>
            </a:r>
            <a:endParaRPr kumimoji="0" lang="en-US" sz="2200" b="0" i="1" u="none" strike="noStrike" kern="1200" cap="none" spc="0" normalizeH="0" baseline="0" noProof="0" dirty="0">
              <a:ln>
                <a:noFill/>
              </a:ln>
              <a:solidFill>
                <a:srgbClr val="FF0000"/>
              </a:solidFill>
              <a:effectLst/>
              <a:uLnTx/>
              <a:uFillTx/>
              <a:latin typeface="+mj-lt"/>
              <a:ea typeface="+mj-ea"/>
              <a:cs typeface="+mj-cs"/>
            </a:endParaRPr>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sz="quarter" idx="1"/>
          </p:nvPr>
        </p:nvSpPr>
        <p:spPr>
          <a:xfrm>
            <a:off x="228600" y="1676400"/>
            <a:ext cx="8610600" cy="3733800"/>
          </a:xfrm>
          <a:ln w="38100"/>
        </p:spPr>
        <p:style>
          <a:lnRef idx="2">
            <a:schemeClr val="accent1"/>
          </a:lnRef>
          <a:fillRef idx="1">
            <a:schemeClr val="lt1"/>
          </a:fillRef>
          <a:effectRef idx="0">
            <a:schemeClr val="accent1"/>
          </a:effectRef>
          <a:fontRef idx="minor">
            <a:schemeClr val="dk1"/>
          </a:fontRef>
        </p:style>
        <p:txBody>
          <a:bodyPr>
            <a:noAutofit/>
          </a:bodyPr>
          <a:lstStyle/>
          <a:p>
            <a:pPr marL="0" indent="0" algn="just">
              <a:spcBef>
                <a:spcPts val="0"/>
              </a:spcBef>
              <a:buSzPct val="100000"/>
              <a:buNone/>
            </a:pPr>
            <a:r>
              <a:rPr lang="en-US" sz="2300" b="1" u="sng" dirty="0" smtClean="0">
                <a:ea typeface="Times New Roman"/>
                <a:cs typeface="Times New Roman"/>
              </a:rPr>
              <a:t>Old Provision</a:t>
            </a:r>
            <a:r>
              <a:rPr lang="en-US" sz="2300" b="1" dirty="0" smtClean="0">
                <a:ea typeface="Times New Roman"/>
                <a:cs typeface="Times New Roman"/>
              </a:rPr>
              <a:t>: </a:t>
            </a:r>
          </a:p>
          <a:p>
            <a:pPr marL="457200" indent="-457200" algn="just">
              <a:spcBef>
                <a:spcPts val="0"/>
              </a:spcBef>
              <a:buSzPct val="100000"/>
              <a:buFont typeface="+mj-lt"/>
              <a:buAutoNum type="arabicPeriod"/>
            </a:pPr>
            <a:r>
              <a:rPr lang="en-US" sz="2300" strike="sngStrike" dirty="0" smtClean="0"/>
              <a:t>Annexure to this Form must be filled up failing which the Form will be considered as incomplete.</a:t>
            </a:r>
          </a:p>
          <a:p>
            <a:pPr marL="457200" indent="-457200" algn="just">
              <a:spcBef>
                <a:spcPts val="0"/>
              </a:spcBef>
              <a:buSzPct val="100000"/>
              <a:buFont typeface="+mj-lt"/>
              <a:buAutoNum type="arabicPeriod"/>
            </a:pPr>
            <a:r>
              <a:rPr lang="en-US" sz="2300" dirty="0" smtClean="0"/>
              <a:t>This Form </a:t>
            </a:r>
            <a:r>
              <a:rPr lang="en-US" sz="2300" strike="sngStrike" dirty="0" smtClean="0"/>
              <a:t>and the Annexure </a:t>
            </a:r>
            <a:r>
              <a:rPr lang="en-US" sz="2300" dirty="0" smtClean="0"/>
              <a:t>have to be signed by the person competent to sign Form No.3CA or Form No.3CB, as the case may be.</a:t>
            </a:r>
          </a:p>
          <a:p>
            <a:pPr algn="just">
              <a:spcBef>
                <a:spcPts val="0"/>
              </a:spcBef>
              <a:buNone/>
            </a:pPr>
            <a:endParaRPr lang="en-US" sz="2300" b="1" dirty="0" smtClean="0">
              <a:ea typeface="Times New Roman"/>
              <a:cs typeface="Times New Roman"/>
            </a:endParaRPr>
          </a:p>
          <a:p>
            <a:pPr algn="just">
              <a:spcBef>
                <a:spcPts val="0"/>
              </a:spcBef>
              <a:buNone/>
            </a:pPr>
            <a:r>
              <a:rPr lang="en-US" sz="2300" b="1" u="sng" dirty="0" smtClean="0">
                <a:ea typeface="Times New Roman"/>
                <a:cs typeface="Times New Roman"/>
              </a:rPr>
              <a:t>New Provision</a:t>
            </a:r>
            <a:r>
              <a:rPr lang="en-US" sz="2300" b="1" dirty="0" smtClean="0">
                <a:ea typeface="Times New Roman"/>
                <a:cs typeface="Times New Roman"/>
              </a:rPr>
              <a:t>: </a:t>
            </a:r>
          </a:p>
          <a:p>
            <a:pPr marL="457200" indent="-457200" algn="just">
              <a:spcBef>
                <a:spcPts val="0"/>
              </a:spcBef>
              <a:buSzPct val="100000"/>
              <a:buAutoNum type="arabicPeriod"/>
            </a:pPr>
            <a:r>
              <a:rPr lang="en-US" sz="2300" dirty="0" smtClean="0"/>
              <a:t>This Form has to be signed by the person competent to sign Form No. 3CA or Form No. 3CB, as the case may be.</a:t>
            </a:r>
            <a:endParaRPr lang="en-US" sz="2300" b="1" dirty="0" smtClean="0">
              <a:ea typeface="Times New Roman"/>
              <a:cs typeface="Times New Roman"/>
            </a:endParaRPr>
          </a:p>
        </p:txBody>
      </p:sp>
      <p:sp>
        <p:nvSpPr>
          <p:cNvPr id="4" name="Title 6"/>
          <p:cNvSpPr>
            <a:spLocks noGrp="1"/>
          </p:cNvSpPr>
          <p:nvPr>
            <p:ph type="title"/>
          </p:nvPr>
        </p:nvSpPr>
        <p:spPr>
          <a:xfrm>
            <a:off x="76200" y="76200"/>
            <a:ext cx="8991600" cy="990600"/>
          </a:xfrm>
        </p:spPr>
        <p:txBody>
          <a:bodyPr>
            <a:noAutofit/>
          </a:bodyPr>
          <a:lstStyle/>
          <a:p>
            <a:pPr algn="just"/>
            <a:r>
              <a:rPr lang="en-US" dirty="0" smtClean="0"/>
              <a:t>Notes to Form No. 3CD</a:t>
            </a:r>
            <a:endParaRPr lang="en-US" sz="2800" i="1" dirty="0">
              <a:solidFill>
                <a:srgbClr val="FF0000"/>
              </a:solidFill>
            </a:endParaRPr>
          </a:p>
        </p:txBody>
      </p:sp>
      <p:sp>
        <p:nvSpPr>
          <p:cNvPr id="5" name="TextBox 4"/>
          <p:cNvSpPr txBox="1"/>
          <p:nvPr/>
        </p:nvSpPr>
        <p:spPr>
          <a:xfrm>
            <a:off x="228600" y="5772090"/>
            <a:ext cx="8763000" cy="461665"/>
          </a:xfrm>
          <a:prstGeom prst="rect">
            <a:avLst/>
          </a:prstGeom>
          <a:noFill/>
        </p:spPr>
        <p:txBody>
          <a:bodyPr wrap="square" rtlCol="0">
            <a:spAutoFit/>
          </a:bodyPr>
          <a:lstStyle/>
          <a:p>
            <a:pPr marL="725488" indent="-725488" algn="just"/>
            <a:r>
              <a:rPr lang="en-US" sz="2400" b="1" dirty="0" smtClean="0"/>
              <a:t>Brief: </a:t>
            </a:r>
            <a:r>
              <a:rPr lang="en-US" sz="2400" dirty="0" smtClean="0"/>
              <a:t>Annexures to Form 3CD removed </a:t>
            </a:r>
            <a:r>
              <a:rPr lang="en-US" sz="2400" b="1" dirty="0" smtClean="0"/>
              <a:t> </a:t>
            </a:r>
            <a:endParaRPr lang="en-US" sz="2400" dirty="0" smtClean="0"/>
          </a:p>
        </p:txBody>
      </p:sp>
      <p:sp>
        <p:nvSpPr>
          <p:cNvPr id="6" name="Slide Number Placeholder 5"/>
          <p:cNvSpPr>
            <a:spLocks noGrp="1"/>
          </p:cNvSpPr>
          <p:nvPr>
            <p:ph type="sldNum" sz="quarter" idx="12"/>
          </p:nvPr>
        </p:nvSpPr>
        <p:spPr/>
        <p:txBody>
          <a:bodyPr>
            <a:normAutofit fontScale="85000" lnSpcReduction="20000"/>
          </a:bodyPr>
          <a:lstStyle/>
          <a:p>
            <a:fld id="{B6F15528-21DE-4FAA-801E-634DDDAF4B2B}" type="slidenum">
              <a:rPr lang="en-US" smtClean="0"/>
              <a:pPr/>
              <a:t>167</a:t>
            </a:fld>
            <a:endParaRPr lang="en-US"/>
          </a:p>
        </p:txBody>
      </p:sp>
    </p:spTree>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Specific Format provided</a:t>
            </a:r>
            <a:endParaRPr lang="en-US" dirty="0"/>
          </a:p>
        </p:txBody>
      </p:sp>
      <p:sp>
        <p:nvSpPr>
          <p:cNvPr id="6" name="TextBox 5"/>
          <p:cNvSpPr txBox="1"/>
          <p:nvPr/>
        </p:nvSpPr>
        <p:spPr>
          <a:xfrm>
            <a:off x="381000" y="1600200"/>
            <a:ext cx="685800" cy="830997"/>
          </a:xfrm>
          <a:prstGeom prst="rect">
            <a:avLst/>
          </a:prstGeom>
          <a:noFill/>
        </p:spPr>
        <p:txBody>
          <a:bodyPr wrap="square" rtlCol="0">
            <a:spAutoFit/>
          </a:bodyPr>
          <a:lstStyle/>
          <a:p>
            <a:r>
              <a:rPr lang="en-US" sz="4800" b="1" dirty="0" smtClean="0">
                <a:solidFill>
                  <a:srgbClr val="FFFFFF"/>
                </a:solidFill>
                <a:latin typeface="+mj-lt"/>
                <a:ea typeface="+mj-ea"/>
                <a:cs typeface="+mj-cs"/>
              </a:rPr>
              <a:t>c.</a:t>
            </a:r>
          </a:p>
        </p:txBody>
      </p:sp>
      <p:graphicFrame>
        <p:nvGraphicFramePr>
          <p:cNvPr id="8" name="Table 7"/>
          <p:cNvGraphicFramePr>
            <a:graphicFrameLocks noGrp="1"/>
          </p:cNvGraphicFramePr>
          <p:nvPr/>
        </p:nvGraphicFramePr>
        <p:xfrm>
          <a:off x="1981200" y="3352800"/>
          <a:ext cx="5029200" cy="1188720"/>
        </p:xfrm>
        <a:graphic>
          <a:graphicData uri="http://schemas.openxmlformats.org/drawingml/2006/table">
            <a:tbl>
              <a:tblPr firstRow="1" bandRow="1">
                <a:tableStyleId>{72833802-FEF1-4C79-8D5D-14CF1EAF98D9}</a:tableStyleId>
              </a:tblPr>
              <a:tblGrid>
                <a:gridCol w="2514600"/>
                <a:gridCol w="2514600"/>
              </a:tblGrid>
              <a:tr h="370840">
                <a:tc>
                  <a:txBody>
                    <a:bodyPr/>
                    <a:lstStyle/>
                    <a:p>
                      <a:pPr algn="ctr"/>
                      <a:r>
                        <a:rPr lang="en-US" sz="2000" dirty="0" smtClean="0"/>
                        <a:t>New Clause No.</a:t>
                      </a:r>
                      <a:endParaRPr lang="en-US" sz="2000" dirty="0"/>
                    </a:p>
                  </a:txBody>
                  <a:tcPr/>
                </a:tc>
                <a:tc>
                  <a:txBody>
                    <a:bodyPr/>
                    <a:lstStyle/>
                    <a:p>
                      <a:pPr algn="ctr"/>
                      <a:r>
                        <a:rPr lang="en-US" sz="2000" dirty="0" smtClean="0"/>
                        <a:t>Old Clause No.</a:t>
                      </a:r>
                      <a:endParaRPr lang="en-US" sz="2000" dirty="0"/>
                    </a:p>
                  </a:txBody>
                  <a:tcPr>
                    <a:lnR w="12700" cap="flat" cmpd="sng" algn="ctr">
                      <a:solidFill>
                        <a:schemeClr val="tx1"/>
                      </a:solidFill>
                      <a:prstDash val="solid"/>
                      <a:round/>
                      <a:headEnd type="none" w="med" len="med"/>
                      <a:tailEnd type="none" w="med" len="med"/>
                    </a:lnR>
                  </a:tcPr>
                </a:tc>
              </a:tr>
              <a:tr h="370840">
                <a:tc>
                  <a:txBody>
                    <a:bodyPr/>
                    <a:lstStyle/>
                    <a:p>
                      <a:pPr algn="ctr"/>
                      <a:r>
                        <a:rPr lang="en-US" sz="2000" dirty="0" smtClean="0"/>
                        <a:t>13</a:t>
                      </a:r>
                      <a:endParaRPr lang="en-US" sz="2000" dirty="0"/>
                    </a:p>
                  </a:txBody>
                  <a:tcPr/>
                </a:tc>
                <a:tc>
                  <a:txBody>
                    <a:bodyPr/>
                    <a:lstStyle/>
                    <a:p>
                      <a:pPr algn="ctr"/>
                      <a:r>
                        <a:rPr lang="en-US" sz="2000" dirty="0" smtClean="0"/>
                        <a:t>11</a:t>
                      </a:r>
                      <a:endParaRPr lang="en-US" sz="2000" dirty="0"/>
                    </a:p>
                  </a:txBody>
                  <a:tcPr>
                    <a:lnR w="12700" cap="flat" cmpd="sng" algn="ctr">
                      <a:solidFill>
                        <a:schemeClr val="tx1"/>
                      </a:solidFill>
                      <a:prstDash val="solid"/>
                      <a:round/>
                      <a:headEnd type="none" w="med" len="med"/>
                      <a:tailEnd type="none" w="med" len="med"/>
                    </a:lnR>
                  </a:tcPr>
                </a:tc>
              </a:tr>
              <a:tr h="370840">
                <a:tc>
                  <a:txBody>
                    <a:bodyPr/>
                    <a:lstStyle/>
                    <a:p>
                      <a:pPr algn="ctr"/>
                      <a:r>
                        <a:rPr lang="en-US" sz="2000" dirty="0" smtClean="0"/>
                        <a:t>14</a:t>
                      </a:r>
                      <a:endParaRPr lang="en-US" sz="2000" dirty="0"/>
                    </a:p>
                  </a:txBody>
                  <a:tcPr/>
                </a:tc>
                <a:tc>
                  <a:txBody>
                    <a:bodyPr/>
                    <a:lstStyle/>
                    <a:p>
                      <a:pPr algn="ctr"/>
                      <a:r>
                        <a:rPr lang="en-US" sz="2000" dirty="0" smtClean="0"/>
                        <a:t>12</a:t>
                      </a:r>
                      <a:endParaRPr lang="en-US" sz="2000" dirty="0"/>
                    </a:p>
                  </a:txBody>
                  <a:tcPr>
                    <a:lnR w="12700" cap="flat" cmpd="sng" algn="ctr">
                      <a:solidFill>
                        <a:schemeClr val="tx1"/>
                      </a:solidFill>
                      <a:prstDash val="solid"/>
                      <a:round/>
                      <a:headEnd type="none" w="med" len="med"/>
                      <a:tailEnd type="none" w="med" len="med"/>
                    </a:lnR>
                  </a:tcPr>
                </a:tc>
              </a:tr>
            </a:tbl>
          </a:graphicData>
        </a:graphic>
      </p:graphicFrame>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85000" lnSpcReduction="20000"/>
          </a:bodyPr>
          <a:lstStyle/>
          <a:p>
            <a:pPr>
              <a:defRPr/>
            </a:pPr>
            <a:fld id="{429146BB-98C3-4880-A4E6-0D42735B07BD}" type="slidenum">
              <a:rPr lang="en-US"/>
              <a:pPr>
                <a:defRPr/>
              </a:pPr>
              <a:t>169</a:t>
            </a:fld>
            <a:endParaRPr lang="en-US"/>
          </a:p>
        </p:txBody>
      </p:sp>
      <p:sp>
        <p:nvSpPr>
          <p:cNvPr id="50179" name="Rectangle 3"/>
          <p:cNvSpPr>
            <a:spLocks noGrp="1" noChangeArrowheads="1"/>
          </p:cNvSpPr>
          <p:nvPr>
            <p:ph sz="quarter" idx="1"/>
          </p:nvPr>
        </p:nvSpPr>
        <p:spPr>
          <a:xfrm>
            <a:off x="152400" y="1600200"/>
            <a:ext cx="8839200" cy="5105400"/>
          </a:xfrm>
          <a:ln w="38100"/>
        </p:spPr>
        <p:style>
          <a:lnRef idx="2">
            <a:schemeClr val="accent1"/>
          </a:lnRef>
          <a:fillRef idx="1">
            <a:schemeClr val="lt1"/>
          </a:fillRef>
          <a:effectRef idx="0">
            <a:schemeClr val="accent1"/>
          </a:effectRef>
          <a:fontRef idx="minor">
            <a:schemeClr val="dk1"/>
          </a:fontRef>
        </p:style>
        <p:txBody>
          <a:bodyPr>
            <a:normAutofit/>
          </a:bodyPr>
          <a:lstStyle/>
          <a:p>
            <a:pPr marL="719138" indent="-358775" algn="just" eaLnBrk="1" hangingPunct="1">
              <a:lnSpc>
                <a:spcPct val="90000"/>
              </a:lnSpc>
              <a:spcBef>
                <a:spcPts val="2400"/>
              </a:spcBef>
              <a:buSzPct val="100000"/>
              <a:buFontTx/>
              <a:buAutoNum type="alphaLcParenR"/>
            </a:pPr>
            <a:r>
              <a:rPr lang="en-US" sz="2100" dirty="0" smtClean="0">
                <a:latin typeface="Calibri" pitchFamily="34" charset="0"/>
                <a:cs typeface="Times New Roman" pitchFamily="18" charset="0"/>
              </a:rPr>
              <a:t>Method of accounting employed in the previous year.</a:t>
            </a:r>
          </a:p>
          <a:p>
            <a:pPr marL="719138" indent="-358775" algn="just" eaLnBrk="1" hangingPunct="1">
              <a:lnSpc>
                <a:spcPct val="90000"/>
              </a:lnSpc>
              <a:spcBef>
                <a:spcPts val="2400"/>
              </a:spcBef>
              <a:buSzPct val="100000"/>
              <a:buFontTx/>
              <a:buAutoNum type="alphaLcParenR"/>
            </a:pPr>
            <a:r>
              <a:rPr lang="en-US" sz="2100" dirty="0" smtClean="0">
                <a:latin typeface="Calibri" pitchFamily="34" charset="0"/>
                <a:cs typeface="Times New Roman" pitchFamily="18" charset="0"/>
              </a:rPr>
              <a:t>Whether there has been any change in the method of accounting employed vis-a-vis the method employed in the immediately preceding previous year.</a:t>
            </a:r>
          </a:p>
          <a:p>
            <a:pPr marL="817563" indent="-457200" algn="just" eaLnBrk="1" hangingPunct="1">
              <a:lnSpc>
                <a:spcPct val="90000"/>
              </a:lnSpc>
              <a:spcBef>
                <a:spcPts val="2400"/>
              </a:spcBef>
              <a:buSzPct val="100000"/>
              <a:buFont typeface="+mj-lt"/>
              <a:buAutoNum type="alphaLcParenR" startAt="4"/>
            </a:pPr>
            <a:endParaRPr lang="en-US" sz="2100" dirty="0" smtClean="0">
              <a:latin typeface="Calibri" pitchFamily="34" charset="0"/>
              <a:cs typeface="Times New Roman" pitchFamily="18" charset="0"/>
            </a:endParaRPr>
          </a:p>
          <a:p>
            <a:pPr marL="817563" indent="-457200" algn="just" eaLnBrk="1" hangingPunct="1">
              <a:lnSpc>
                <a:spcPct val="90000"/>
              </a:lnSpc>
              <a:spcBef>
                <a:spcPts val="2400"/>
              </a:spcBef>
              <a:buSzPct val="100000"/>
              <a:buFont typeface="+mj-lt"/>
              <a:buAutoNum type="alphaLcParenR" startAt="4"/>
            </a:pPr>
            <a:endParaRPr lang="en-US" sz="2100" dirty="0" smtClean="0">
              <a:latin typeface="Calibri" pitchFamily="34" charset="0"/>
              <a:cs typeface="Times New Roman" pitchFamily="18" charset="0"/>
            </a:endParaRPr>
          </a:p>
          <a:p>
            <a:pPr marL="817563" indent="-457200" algn="just" eaLnBrk="1" hangingPunct="1">
              <a:lnSpc>
                <a:spcPct val="90000"/>
              </a:lnSpc>
              <a:spcBef>
                <a:spcPts val="2400"/>
              </a:spcBef>
              <a:buSzPct val="100000"/>
              <a:buFont typeface="+mj-lt"/>
              <a:buAutoNum type="alphaLcParenR" startAt="4"/>
            </a:pPr>
            <a:endParaRPr lang="en-US" sz="2100" dirty="0" smtClean="0">
              <a:latin typeface="Calibri" pitchFamily="34" charset="0"/>
              <a:cs typeface="Times New Roman" pitchFamily="18" charset="0"/>
            </a:endParaRPr>
          </a:p>
          <a:p>
            <a:pPr marL="817563" indent="-457200" algn="just" eaLnBrk="1" hangingPunct="1">
              <a:lnSpc>
                <a:spcPct val="90000"/>
              </a:lnSpc>
              <a:spcBef>
                <a:spcPts val="2400"/>
              </a:spcBef>
              <a:buSzPct val="100000"/>
              <a:buFont typeface="+mj-lt"/>
              <a:buAutoNum type="alphaLcParenR" startAt="4"/>
            </a:pPr>
            <a:endParaRPr lang="en-US" sz="700" dirty="0" smtClean="0">
              <a:latin typeface="Calibri" pitchFamily="34" charset="0"/>
              <a:cs typeface="Times New Roman" pitchFamily="18" charset="0"/>
            </a:endParaRPr>
          </a:p>
          <a:p>
            <a:pPr marL="817563" indent="-457200" algn="just" eaLnBrk="1" hangingPunct="1">
              <a:lnSpc>
                <a:spcPct val="90000"/>
              </a:lnSpc>
              <a:spcBef>
                <a:spcPts val="2400"/>
              </a:spcBef>
              <a:buSzPct val="100000"/>
              <a:buFont typeface="+mj-lt"/>
              <a:buAutoNum type="alphaLcParenR" startAt="4"/>
            </a:pPr>
            <a:r>
              <a:rPr lang="en-US" sz="2100" dirty="0" smtClean="0">
                <a:latin typeface="Calibri" pitchFamily="34" charset="0"/>
                <a:cs typeface="Times New Roman" pitchFamily="18" charset="0"/>
              </a:rPr>
              <a:t>Details of deviation, if any, in the method of accounting employed in the previous year form accounting standards prescribed u/s 145 and the effect thereof on the  profit or loss.</a:t>
            </a:r>
          </a:p>
        </p:txBody>
      </p:sp>
      <p:sp>
        <p:nvSpPr>
          <p:cNvPr id="7" name="Rectangle 2"/>
          <p:cNvSpPr>
            <a:spLocks noGrp="1" noChangeArrowheads="1"/>
          </p:cNvSpPr>
          <p:nvPr>
            <p:ph type="title"/>
          </p:nvPr>
        </p:nvSpPr>
        <p:spPr>
          <a:xfrm>
            <a:off x="228600" y="228600"/>
            <a:ext cx="8763000" cy="838200"/>
          </a:xfrm>
        </p:spPr>
        <p:txBody>
          <a:bodyPr>
            <a:noAutofit/>
          </a:bodyPr>
          <a:lstStyle/>
          <a:p>
            <a:pPr algn="just">
              <a:defRPr/>
            </a:pPr>
            <a:r>
              <a:rPr lang="en-US" dirty="0" smtClean="0"/>
              <a:t>New Clause no. </a:t>
            </a:r>
            <a:r>
              <a:rPr lang="en-US" sz="3200" dirty="0" smtClean="0">
                <a:latin typeface="+mn-lt"/>
              </a:rPr>
              <a:t>1</a:t>
            </a:r>
            <a:r>
              <a:rPr lang="en-US" sz="3600" dirty="0" smtClean="0">
                <a:latin typeface="+mn-lt"/>
              </a:rPr>
              <a:t>3</a:t>
            </a:r>
            <a:r>
              <a:rPr lang="en-US" dirty="0" smtClean="0"/>
              <a:t>             </a:t>
            </a:r>
            <a:r>
              <a:rPr lang="en-US" sz="2200" i="1" dirty="0" smtClean="0">
                <a:solidFill>
                  <a:srgbClr val="FF0000"/>
                </a:solidFill>
              </a:rPr>
              <a:t>[Old Clause No. </a:t>
            </a:r>
            <a:r>
              <a:rPr lang="en-US" sz="2000" i="1" dirty="0" smtClean="0">
                <a:solidFill>
                  <a:srgbClr val="FF0000"/>
                </a:solidFill>
                <a:latin typeface="+mn-lt"/>
              </a:rPr>
              <a:t>11</a:t>
            </a:r>
            <a:r>
              <a:rPr lang="en-US" sz="2200" i="1" dirty="0" smtClean="0">
                <a:solidFill>
                  <a:srgbClr val="FF0000"/>
                </a:solidFill>
              </a:rPr>
              <a:t>]</a:t>
            </a:r>
            <a:endParaRPr lang="en-US" sz="2200" i="1" dirty="0">
              <a:solidFill>
                <a:srgbClr val="FF0000"/>
              </a:solidFill>
            </a:endParaRPr>
          </a:p>
        </p:txBody>
      </p:sp>
      <p:graphicFrame>
        <p:nvGraphicFramePr>
          <p:cNvPr id="8" name="Table 7"/>
          <p:cNvGraphicFramePr>
            <a:graphicFrameLocks noGrp="1"/>
          </p:cNvGraphicFramePr>
          <p:nvPr/>
        </p:nvGraphicFramePr>
        <p:xfrm>
          <a:off x="685800" y="4022090"/>
          <a:ext cx="7848600" cy="741680"/>
        </p:xfrm>
        <a:graphic>
          <a:graphicData uri="http://schemas.openxmlformats.org/drawingml/2006/table">
            <a:tbl>
              <a:tblPr firstRow="1" bandRow="1">
                <a:tableStyleId>{5C22544A-7EE6-4342-B048-85BDC9FD1C3A}</a:tableStyleId>
              </a:tblPr>
              <a:tblGrid>
                <a:gridCol w="1736221"/>
                <a:gridCol w="1283293"/>
                <a:gridCol w="2396952"/>
                <a:gridCol w="2432134"/>
              </a:tblGrid>
              <a:tr h="370840">
                <a:tc>
                  <a:txBody>
                    <a:bodyPr/>
                    <a:lstStyle/>
                    <a:p>
                      <a:pPr marL="0" marR="0" algn="ctr">
                        <a:lnSpc>
                          <a:spcPct val="100000"/>
                        </a:lnSpc>
                        <a:spcBef>
                          <a:spcPts val="0"/>
                        </a:spcBef>
                        <a:spcAft>
                          <a:spcPts val="0"/>
                        </a:spcAft>
                      </a:pPr>
                      <a:r>
                        <a:rPr lang="en-US" sz="1800" dirty="0">
                          <a:solidFill>
                            <a:schemeClr val="bg1"/>
                          </a:solidFill>
                          <a:latin typeface="+mn-lt"/>
                          <a:ea typeface="Times New Roman"/>
                          <a:cs typeface="Times New Roman"/>
                        </a:rPr>
                        <a:t>Serial number</a:t>
                      </a:r>
                      <a:endParaRPr lang="en-US" sz="1800" dirty="0">
                        <a:solidFill>
                          <a:schemeClr val="bg1"/>
                        </a:solidFill>
                        <a:latin typeface="+mn-lt"/>
                        <a:ea typeface="Calibri"/>
                        <a:cs typeface="Arial"/>
                      </a:endParaRPr>
                    </a:p>
                  </a:txBody>
                  <a:tcPr marL="28575" marR="28575" marT="28575" marB="28575"/>
                </a:tc>
                <a:tc>
                  <a:txBody>
                    <a:bodyPr/>
                    <a:lstStyle/>
                    <a:p>
                      <a:pPr marL="0" marR="0" algn="ctr">
                        <a:lnSpc>
                          <a:spcPct val="100000"/>
                        </a:lnSpc>
                        <a:spcBef>
                          <a:spcPts val="0"/>
                        </a:spcBef>
                        <a:spcAft>
                          <a:spcPts val="0"/>
                        </a:spcAft>
                      </a:pPr>
                      <a:r>
                        <a:rPr lang="en-US" sz="1800" dirty="0">
                          <a:solidFill>
                            <a:schemeClr val="bg1"/>
                          </a:solidFill>
                          <a:latin typeface="+mn-lt"/>
                          <a:ea typeface="Times New Roman"/>
                          <a:cs typeface="Times New Roman"/>
                        </a:rPr>
                        <a:t>Particulars</a:t>
                      </a:r>
                      <a:endParaRPr lang="en-US" sz="1800" dirty="0">
                        <a:solidFill>
                          <a:schemeClr val="bg1"/>
                        </a:solidFill>
                        <a:latin typeface="+mn-lt"/>
                        <a:ea typeface="Calibri"/>
                        <a:cs typeface="Arial"/>
                      </a:endParaRPr>
                    </a:p>
                  </a:txBody>
                  <a:tcPr marL="28575" marR="28575" marT="28575" marB="28575"/>
                </a:tc>
                <a:tc>
                  <a:txBody>
                    <a:bodyPr/>
                    <a:lstStyle/>
                    <a:p>
                      <a:pPr marL="0" marR="0" algn="ctr">
                        <a:lnSpc>
                          <a:spcPct val="100000"/>
                        </a:lnSpc>
                        <a:spcBef>
                          <a:spcPts val="0"/>
                        </a:spcBef>
                        <a:spcAft>
                          <a:spcPts val="0"/>
                        </a:spcAft>
                      </a:pPr>
                      <a:r>
                        <a:rPr lang="en-US" sz="1800" dirty="0">
                          <a:solidFill>
                            <a:schemeClr val="bg1"/>
                          </a:solidFill>
                          <a:latin typeface="+mn-lt"/>
                          <a:ea typeface="Times New Roman"/>
                          <a:cs typeface="Times New Roman"/>
                        </a:rPr>
                        <a:t>Increase in profit (Rs.)</a:t>
                      </a:r>
                      <a:endParaRPr lang="en-US" sz="1800" dirty="0">
                        <a:solidFill>
                          <a:schemeClr val="bg1"/>
                        </a:solidFill>
                        <a:latin typeface="+mn-lt"/>
                        <a:ea typeface="Calibri"/>
                        <a:cs typeface="Arial"/>
                      </a:endParaRPr>
                    </a:p>
                  </a:txBody>
                  <a:tcPr marL="28575" marR="28575" marT="28575" marB="28575"/>
                </a:tc>
                <a:tc>
                  <a:txBody>
                    <a:bodyPr/>
                    <a:lstStyle/>
                    <a:p>
                      <a:pPr marL="0" marR="0" algn="ctr">
                        <a:lnSpc>
                          <a:spcPct val="100000"/>
                        </a:lnSpc>
                        <a:spcBef>
                          <a:spcPts val="0"/>
                        </a:spcBef>
                        <a:spcAft>
                          <a:spcPts val="0"/>
                        </a:spcAft>
                      </a:pPr>
                      <a:r>
                        <a:rPr lang="en-US" sz="1800" dirty="0">
                          <a:solidFill>
                            <a:schemeClr val="bg1"/>
                          </a:solidFill>
                          <a:latin typeface="+mn-lt"/>
                          <a:ea typeface="Times New Roman"/>
                          <a:cs typeface="Times New Roman"/>
                        </a:rPr>
                        <a:t>Decrease in profit (Rs.)</a:t>
                      </a:r>
                      <a:endParaRPr lang="en-US" sz="1800" dirty="0">
                        <a:solidFill>
                          <a:schemeClr val="bg1"/>
                        </a:solidFill>
                        <a:latin typeface="+mn-lt"/>
                        <a:ea typeface="Calibri"/>
                        <a:cs typeface="Arial"/>
                      </a:endParaRPr>
                    </a:p>
                  </a:txBody>
                  <a:tcPr marL="28575" marR="28575" marT="28575" marB="28575"/>
                </a:tc>
              </a:tr>
              <a:tr h="370840">
                <a:tc>
                  <a:txBody>
                    <a:bodyPr/>
                    <a:lstStyle/>
                    <a:p>
                      <a:pPr>
                        <a:lnSpc>
                          <a:spcPct val="100000"/>
                        </a:lnSpc>
                      </a:pPr>
                      <a:endParaRPr lang="en-US" sz="1800" dirty="0">
                        <a:solidFill>
                          <a:schemeClr val="bg1"/>
                        </a:solidFill>
                      </a:endParaRPr>
                    </a:p>
                  </a:txBody>
                  <a:tcPr/>
                </a:tc>
                <a:tc>
                  <a:txBody>
                    <a:bodyPr/>
                    <a:lstStyle/>
                    <a:p>
                      <a:pPr>
                        <a:lnSpc>
                          <a:spcPct val="100000"/>
                        </a:lnSpc>
                      </a:pPr>
                      <a:endParaRPr lang="en-US" sz="1800" dirty="0">
                        <a:solidFill>
                          <a:schemeClr val="bg1"/>
                        </a:solidFill>
                      </a:endParaRPr>
                    </a:p>
                  </a:txBody>
                  <a:tcPr/>
                </a:tc>
                <a:tc>
                  <a:txBody>
                    <a:bodyPr/>
                    <a:lstStyle/>
                    <a:p>
                      <a:pPr>
                        <a:lnSpc>
                          <a:spcPct val="100000"/>
                        </a:lnSpc>
                      </a:pPr>
                      <a:endParaRPr lang="en-US" sz="1800" dirty="0">
                        <a:solidFill>
                          <a:schemeClr val="bg1"/>
                        </a:solidFill>
                      </a:endParaRPr>
                    </a:p>
                  </a:txBody>
                  <a:tcPr/>
                </a:tc>
                <a:tc>
                  <a:txBody>
                    <a:bodyPr/>
                    <a:lstStyle/>
                    <a:p>
                      <a:pPr>
                        <a:lnSpc>
                          <a:spcPct val="100000"/>
                        </a:lnSpc>
                      </a:pPr>
                      <a:endParaRPr lang="en-US" sz="1800" dirty="0">
                        <a:solidFill>
                          <a:schemeClr val="bg1"/>
                        </a:solidFill>
                      </a:endParaRPr>
                    </a:p>
                  </a:txBody>
                  <a:tcPr/>
                </a:tc>
              </a:tr>
            </a:tbl>
          </a:graphicData>
        </a:graphic>
      </p:graphicFrame>
      <p:sp>
        <p:nvSpPr>
          <p:cNvPr id="9" name="Rectangle 8"/>
          <p:cNvSpPr/>
          <p:nvPr/>
        </p:nvSpPr>
        <p:spPr>
          <a:xfrm>
            <a:off x="457200" y="3234118"/>
            <a:ext cx="8382000" cy="2054409"/>
          </a:xfrm>
          <a:prstGeom prst="rect">
            <a:avLst/>
          </a:prstGeom>
          <a:noFill/>
          <a:ln w="38100"/>
        </p:spPr>
        <p:style>
          <a:lnRef idx="2">
            <a:schemeClr val="accent2"/>
          </a:lnRef>
          <a:fillRef idx="1">
            <a:schemeClr val="lt1"/>
          </a:fillRef>
          <a:effectRef idx="0">
            <a:schemeClr val="accent2"/>
          </a:effectRef>
          <a:fontRef idx="minor">
            <a:schemeClr val="dk1"/>
          </a:fontRef>
        </p:style>
        <p:txBody>
          <a:bodyPr wrap="square">
            <a:spAutoFit/>
          </a:bodyPr>
          <a:lstStyle/>
          <a:p>
            <a:pPr marL="449263" indent="-358775" algn="just">
              <a:lnSpc>
                <a:spcPct val="90000"/>
              </a:lnSpc>
              <a:spcBef>
                <a:spcPts val="2400"/>
              </a:spcBef>
              <a:buClr>
                <a:schemeClr val="accent2"/>
              </a:buClr>
              <a:buSzPct val="100000"/>
              <a:buFont typeface="+mj-lt"/>
              <a:buAutoNum type="alphaLcParenR" startAt="3"/>
              <a:tabLst>
                <a:tab pos="7629525" algn="l"/>
              </a:tabLst>
            </a:pPr>
            <a:r>
              <a:rPr lang="en-US" sz="2100" dirty="0" smtClean="0">
                <a:latin typeface="Calibri" pitchFamily="34" charset="0"/>
                <a:cs typeface="Times New Roman" pitchFamily="18" charset="0"/>
              </a:rPr>
              <a:t>If answer to (b) above is in the affirmative, give details of such change, and the effect thereof on the profit or loss.</a:t>
            </a:r>
          </a:p>
          <a:p>
            <a:pPr marL="539750" indent="-360363" algn="just">
              <a:lnSpc>
                <a:spcPct val="90000"/>
              </a:lnSpc>
              <a:spcBef>
                <a:spcPts val="2400"/>
              </a:spcBef>
              <a:buSzPct val="100000"/>
              <a:buFontTx/>
              <a:buAutoNum type="alphaLcParenR" startAt="3"/>
              <a:tabLst>
                <a:tab pos="7629525" algn="l"/>
              </a:tabLst>
            </a:pPr>
            <a:endParaRPr lang="en-US" sz="1100" dirty="0" smtClean="0">
              <a:latin typeface="Calibri" pitchFamily="34" charset="0"/>
              <a:cs typeface="Times New Roman" pitchFamily="18" charset="0"/>
            </a:endParaRPr>
          </a:p>
          <a:p>
            <a:pPr marL="719138" indent="-358775" algn="just">
              <a:lnSpc>
                <a:spcPct val="90000"/>
              </a:lnSpc>
              <a:spcBef>
                <a:spcPts val="2400"/>
              </a:spcBef>
              <a:buSzPct val="100000"/>
            </a:pPr>
            <a:endParaRPr lang="en-US" sz="100" dirty="0" smtClean="0">
              <a:latin typeface="Calibri" pitchFamily="34" charset="0"/>
              <a:cs typeface="Times New Roman" pitchFamily="18" charset="0"/>
            </a:endParaRPr>
          </a:p>
          <a:p>
            <a:pPr marL="719138" indent="-358775" algn="just">
              <a:lnSpc>
                <a:spcPct val="90000"/>
              </a:lnSpc>
              <a:spcBef>
                <a:spcPts val="2400"/>
              </a:spcBef>
              <a:buSzPct val="100000"/>
            </a:pPr>
            <a:endParaRPr lang="en-US" sz="2100" dirty="0" smtClean="0">
              <a:latin typeface="Calibri" pitchFamily="34" charset="0"/>
              <a:cs typeface="Times New Roman" pitchFamily="18" charset="0"/>
            </a:endParaRPr>
          </a:p>
        </p:txBody>
      </p:sp>
      <p:sp>
        <p:nvSpPr>
          <p:cNvPr id="10" name="TextBox 9"/>
          <p:cNvSpPr txBox="1"/>
          <p:nvPr/>
        </p:nvSpPr>
        <p:spPr>
          <a:xfrm>
            <a:off x="4648200" y="4800600"/>
            <a:ext cx="3962400" cy="400110"/>
          </a:xfrm>
          <a:prstGeom prst="rect">
            <a:avLst/>
          </a:prstGeom>
          <a:noFill/>
        </p:spPr>
        <p:txBody>
          <a:bodyPr wrap="square" rtlCol="0">
            <a:spAutoFit/>
          </a:bodyPr>
          <a:lstStyle/>
          <a:p>
            <a:pPr algn="r"/>
            <a:r>
              <a:rPr lang="en-US" sz="2000" b="1" i="1" dirty="0" smtClean="0">
                <a:solidFill>
                  <a:schemeClr val="accent2"/>
                </a:solidFill>
              </a:rPr>
              <a:t>Specific Format provided</a:t>
            </a:r>
            <a:endParaRPr lang="en-US" sz="2000" b="1" i="1" dirty="0">
              <a:solidFill>
                <a:schemeClr val="accent2"/>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153400" cy="990600"/>
          </a:xfrm>
        </p:spPr>
        <p:txBody>
          <a:bodyPr>
            <a:normAutofit/>
          </a:bodyPr>
          <a:lstStyle/>
          <a:p>
            <a:r>
              <a:rPr lang="en-US" sz="4000" dirty="0" smtClean="0"/>
              <a:t>Issues on Form No. 3CA/ 3CB…..</a:t>
            </a:r>
            <a:endParaRPr lang="en-US" sz="4000" dirty="0"/>
          </a:p>
        </p:txBody>
      </p:sp>
      <p:sp>
        <p:nvSpPr>
          <p:cNvPr id="3" name="Slide Number Placeholder 2"/>
          <p:cNvSpPr>
            <a:spLocks noGrp="1"/>
          </p:cNvSpPr>
          <p:nvPr>
            <p:ph type="sldNum" sz="quarter" idx="12"/>
          </p:nvPr>
        </p:nvSpPr>
        <p:spPr/>
        <p:txBody>
          <a:bodyPr>
            <a:normAutofit fontScale="85000" lnSpcReduction="20000"/>
          </a:bodyPr>
          <a:lstStyle/>
          <a:p>
            <a:fld id="{B6F15528-21DE-4FAA-801E-634DDDAF4B2B}" type="slidenum">
              <a:rPr lang="en-US" smtClean="0"/>
              <a:pPr/>
              <a:t>17</a:t>
            </a:fld>
            <a:endParaRPr lang="en-US"/>
          </a:p>
        </p:txBody>
      </p:sp>
      <p:sp>
        <p:nvSpPr>
          <p:cNvPr id="4" name="Content Placeholder 3"/>
          <p:cNvSpPr>
            <a:spLocks noGrp="1"/>
          </p:cNvSpPr>
          <p:nvPr>
            <p:ph sz="quarter" idx="1"/>
          </p:nvPr>
        </p:nvSpPr>
        <p:spPr>
          <a:xfrm>
            <a:off x="152400" y="1600200"/>
            <a:ext cx="8839200" cy="5029200"/>
          </a:xfrm>
        </p:spPr>
        <p:txBody>
          <a:bodyPr>
            <a:noAutofit/>
          </a:bodyPr>
          <a:lstStyle/>
          <a:p>
            <a:pPr algn="just">
              <a:spcBef>
                <a:spcPts val="1200"/>
              </a:spcBef>
              <a:buNone/>
            </a:pPr>
            <a:r>
              <a:rPr lang="en-US" sz="2150" b="1" u="sng" dirty="0" smtClean="0">
                <a:solidFill>
                  <a:schemeClr val="dk1"/>
                </a:solidFill>
              </a:rPr>
              <a:t>Meaning of “Accountant”</a:t>
            </a:r>
          </a:p>
          <a:p>
            <a:pPr marL="349250" indent="-319088" algn="just">
              <a:spcBef>
                <a:spcPts val="0"/>
              </a:spcBef>
              <a:buFont typeface="Wingdings" pitchFamily="2" charset="2"/>
              <a:buChar char="Ø"/>
            </a:pPr>
            <a:r>
              <a:rPr lang="en-US" sz="2150" dirty="0" smtClean="0">
                <a:solidFill>
                  <a:schemeClr val="dk1"/>
                </a:solidFill>
              </a:rPr>
              <a:t>Earlier, </a:t>
            </a:r>
            <a:r>
              <a:rPr lang="en-US" sz="2150" b="1" i="1" dirty="0" smtClean="0">
                <a:solidFill>
                  <a:schemeClr val="dk1"/>
                </a:solidFill>
              </a:rPr>
              <a:t>any person who is, by virtue of any other law, entitled to audit the accounts of the assessee for the relevant previous year</a:t>
            </a:r>
            <a:r>
              <a:rPr lang="en-US" sz="2150" dirty="0" smtClean="0">
                <a:solidFill>
                  <a:schemeClr val="dk1"/>
                </a:solidFill>
              </a:rPr>
              <a:t> was also entitled to conduct tax audit u/s 44AB. However, under the revised Forms, reference to Sec. 44AB is given wherein only an Accountant within the meaning of Sec. 288 can conduct tax audit u/s 44AB which does not include such person.</a:t>
            </a:r>
          </a:p>
          <a:p>
            <a:pPr marL="349250" indent="-319088" algn="just">
              <a:spcBef>
                <a:spcPts val="1800"/>
              </a:spcBef>
              <a:buFont typeface="Wingdings" pitchFamily="2" charset="2"/>
              <a:buChar char="Ø"/>
            </a:pPr>
            <a:r>
              <a:rPr lang="en-US" sz="2150" dirty="0" smtClean="0">
                <a:solidFill>
                  <a:schemeClr val="dk1"/>
                </a:solidFill>
              </a:rPr>
              <a:t>Sec. 288(2) refers to Sec. 226(2) of Companies Act, 1956 </a:t>
            </a:r>
            <a:r>
              <a:rPr lang="en-US" sz="2150" b="1" i="1" dirty="0" smtClean="0">
                <a:solidFill>
                  <a:schemeClr val="accent2"/>
                </a:solidFill>
              </a:rPr>
              <a:t>[Sec. 141 of Companies Act, 2013] </a:t>
            </a:r>
            <a:r>
              <a:rPr lang="en-US" sz="2150" dirty="0" smtClean="0"/>
              <a:t>Corresponding amendment has not been made in IT Act.</a:t>
            </a:r>
          </a:p>
          <a:p>
            <a:pPr marL="349250" indent="-319088" algn="just">
              <a:spcBef>
                <a:spcPts val="600"/>
              </a:spcBef>
              <a:buFont typeface="Wingdings" pitchFamily="2" charset="2"/>
              <a:buChar char="Ø"/>
            </a:pPr>
            <a:r>
              <a:rPr lang="en-US" sz="2150" dirty="0" smtClean="0"/>
              <a:t>Restricted State Auditors earlier qualified to be auditors of companies u/s 226(2) of the 1956 Act are </a:t>
            </a:r>
            <a:r>
              <a:rPr lang="en-US" sz="2150" b="1" u="sng" dirty="0" smtClean="0"/>
              <a:t>not  qualified u/s 141 of Companies Act, 2013.</a:t>
            </a:r>
            <a:endParaRPr lang="en-US" sz="2150" dirty="0" smtClean="0"/>
          </a:p>
          <a:p>
            <a:pPr marL="349250" indent="-319088" algn="just">
              <a:spcBef>
                <a:spcPts val="600"/>
              </a:spcBef>
              <a:buFont typeface="Wingdings" pitchFamily="2" charset="2"/>
              <a:buChar char="Ø"/>
            </a:pPr>
            <a:r>
              <a:rPr lang="en-US" sz="2150" dirty="0" smtClean="0"/>
              <a:t>Under Sec. 141 of Companies Act, 2013, </a:t>
            </a:r>
            <a:r>
              <a:rPr lang="en-US" sz="2150" b="1" dirty="0" smtClean="0">
                <a:solidFill>
                  <a:schemeClr val="accent2"/>
                </a:solidFill>
              </a:rPr>
              <a:t>only a Chartered Accountant is qualified to conduct audit of companies</a:t>
            </a:r>
            <a:r>
              <a:rPr lang="en-US" sz="2150" dirty="0" smtClean="0"/>
              <a:t>. </a:t>
            </a:r>
          </a:p>
        </p:txBody>
      </p:sp>
      <p:sp>
        <p:nvSpPr>
          <p:cNvPr id="5" name="Rectangle 4"/>
          <p:cNvSpPr/>
          <p:nvPr/>
        </p:nvSpPr>
        <p:spPr>
          <a:xfrm>
            <a:off x="7391400" y="0"/>
            <a:ext cx="17526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spTree>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85000" lnSpcReduction="20000"/>
          </a:bodyPr>
          <a:lstStyle/>
          <a:p>
            <a:pPr>
              <a:defRPr/>
            </a:pPr>
            <a:fld id="{0925E66E-4E3D-4D13-A524-F84650436E1B}" type="slidenum">
              <a:rPr lang="en-US"/>
              <a:pPr>
                <a:defRPr/>
              </a:pPr>
              <a:t>170</a:t>
            </a:fld>
            <a:endParaRPr lang="en-US"/>
          </a:p>
        </p:txBody>
      </p:sp>
      <p:sp>
        <p:nvSpPr>
          <p:cNvPr id="51203" name="Rectangle 3"/>
          <p:cNvSpPr>
            <a:spLocks noGrp="1" noChangeArrowheads="1"/>
          </p:cNvSpPr>
          <p:nvPr>
            <p:ph sz="quarter" idx="1"/>
          </p:nvPr>
        </p:nvSpPr>
        <p:spPr>
          <a:xfrm>
            <a:off x="76200" y="1752600"/>
            <a:ext cx="8915400" cy="4800600"/>
          </a:xfrm>
        </p:spPr>
        <p:txBody>
          <a:bodyPr>
            <a:noAutofit/>
          </a:bodyPr>
          <a:lstStyle/>
          <a:p>
            <a:pPr algn="just" eaLnBrk="1" hangingPunct="1">
              <a:buFont typeface="Wingdings" pitchFamily="2" charset="2"/>
              <a:buChar char="Ø"/>
            </a:pPr>
            <a:r>
              <a:rPr lang="en-US" sz="2100" b="1" dirty="0" smtClean="0"/>
              <a:t>U/s 145 </a:t>
            </a:r>
            <a:r>
              <a:rPr lang="en-US" sz="2100" dirty="0" smtClean="0"/>
              <a:t>- The income chargeable under the head “PGBP” or “Income from other source” must be computed in accordance with either </a:t>
            </a:r>
            <a:r>
              <a:rPr lang="en-US" sz="2100" u="sng" dirty="0" smtClean="0"/>
              <a:t>cash</a:t>
            </a:r>
            <a:r>
              <a:rPr lang="en-US" sz="2100" dirty="0" smtClean="0"/>
              <a:t> or </a:t>
            </a:r>
            <a:r>
              <a:rPr lang="en-US" sz="2100" u="sng" dirty="0" smtClean="0"/>
              <a:t>mercantile</a:t>
            </a:r>
            <a:r>
              <a:rPr lang="en-US" sz="2100" dirty="0" smtClean="0"/>
              <a:t> system of accounting </a:t>
            </a:r>
            <a:r>
              <a:rPr lang="en-US" sz="2100" b="1" i="1" dirty="0" smtClean="0">
                <a:solidFill>
                  <a:srgbClr val="D54F41"/>
                </a:solidFill>
              </a:rPr>
              <a:t>regularly employed</a:t>
            </a:r>
            <a:r>
              <a:rPr lang="en-US" sz="2100" dirty="0" smtClean="0"/>
              <a:t> by the assessee.</a:t>
            </a:r>
          </a:p>
          <a:p>
            <a:pPr algn="just" eaLnBrk="1" hangingPunct="1">
              <a:buFont typeface="Wingdings" pitchFamily="2" charset="2"/>
              <a:buChar char="Ø"/>
            </a:pPr>
            <a:r>
              <a:rPr lang="en-US" sz="2100" dirty="0" smtClean="0"/>
              <a:t>The hybrid system of accounting (i.e. mixture of cash and mercantile) is not  permitted .</a:t>
            </a:r>
          </a:p>
          <a:p>
            <a:pPr algn="just">
              <a:buFont typeface="Wingdings" pitchFamily="2" charset="2"/>
              <a:buChar char="Ø"/>
            </a:pPr>
            <a:r>
              <a:rPr lang="en-US" sz="2100" b="1" dirty="0" smtClean="0"/>
              <a:t>U/s 145(2)- </a:t>
            </a:r>
            <a:r>
              <a:rPr lang="en-US" sz="2100" dirty="0" smtClean="0"/>
              <a:t>Accounting Standard to be followed by all assessee following mercantile system of accounting .</a:t>
            </a:r>
          </a:p>
          <a:p>
            <a:pPr algn="just">
              <a:buFont typeface="Wingdings" pitchFamily="2" charset="2"/>
              <a:buChar char="Ø"/>
            </a:pPr>
            <a:r>
              <a:rPr lang="en-US" sz="2100" dirty="0" smtClean="0"/>
              <a:t>The Central Government has notified two Accounting Standards </a:t>
            </a:r>
            <a:r>
              <a:rPr lang="en-US" sz="2100" b="1" dirty="0" smtClean="0"/>
              <a:t>[CBDT C. No. 9949 dated July 25, 1996]</a:t>
            </a:r>
          </a:p>
          <a:p>
            <a:pPr marL="1087438" indent="-746125" algn="just">
              <a:buNone/>
            </a:pPr>
            <a:r>
              <a:rPr lang="en-US" sz="2100" b="1" i="1" u="sng" dirty="0" smtClean="0">
                <a:solidFill>
                  <a:srgbClr val="D54F41"/>
                </a:solidFill>
              </a:rPr>
              <a:t>Accounting Standard– I</a:t>
            </a:r>
            <a:r>
              <a:rPr lang="en-US" sz="2100" i="1" dirty="0" smtClean="0"/>
              <a:t> </a:t>
            </a:r>
            <a:r>
              <a:rPr lang="en-US" sz="2100" dirty="0" smtClean="0"/>
              <a:t>Disclosure of Accounting Policies</a:t>
            </a:r>
            <a:r>
              <a:rPr lang="en-US" sz="2100" dirty="0" smtClean="0">
                <a:solidFill>
                  <a:srgbClr val="FFCC66"/>
                </a:solidFill>
              </a:rPr>
              <a:t> </a:t>
            </a:r>
          </a:p>
          <a:p>
            <a:pPr marL="2743200" indent="-2401888" algn="just">
              <a:buNone/>
            </a:pPr>
            <a:r>
              <a:rPr lang="en-US" sz="2100" b="1" i="1" u="sng" dirty="0" smtClean="0">
                <a:solidFill>
                  <a:srgbClr val="D54F41"/>
                </a:solidFill>
              </a:rPr>
              <a:t>Accounting Standard– II</a:t>
            </a:r>
            <a:r>
              <a:rPr lang="en-US" sz="2100" i="1" dirty="0" smtClean="0"/>
              <a:t> </a:t>
            </a:r>
            <a:r>
              <a:rPr lang="en-US" sz="2100" dirty="0" smtClean="0"/>
              <a:t>Disclosure of “Prior Period and Extraordinary Items and changes in Accounting Policies</a:t>
            </a:r>
          </a:p>
        </p:txBody>
      </p:sp>
      <p:sp>
        <p:nvSpPr>
          <p:cNvPr id="8" name="Rectangle 2"/>
          <p:cNvSpPr>
            <a:spLocks noGrp="1" noChangeArrowheads="1"/>
          </p:cNvSpPr>
          <p:nvPr>
            <p:ph type="title"/>
          </p:nvPr>
        </p:nvSpPr>
        <p:spPr>
          <a:xfrm>
            <a:off x="76200" y="76200"/>
            <a:ext cx="7848600" cy="1066800"/>
          </a:xfrm>
        </p:spPr>
        <p:txBody>
          <a:bodyPr>
            <a:noAutofit/>
          </a:bodyPr>
          <a:lstStyle/>
          <a:p>
            <a:pPr>
              <a:defRPr/>
            </a:pPr>
            <a:r>
              <a:rPr lang="en-US" sz="4000" dirty="0" smtClean="0"/>
              <a:t>Issues on New Clause no. </a:t>
            </a:r>
            <a:r>
              <a:rPr lang="en-US" sz="2800" dirty="0" smtClean="0">
                <a:latin typeface="+mn-lt"/>
              </a:rPr>
              <a:t>1</a:t>
            </a:r>
            <a:r>
              <a:rPr lang="en-US" sz="3200" dirty="0" smtClean="0">
                <a:latin typeface="+mn-lt"/>
              </a:rPr>
              <a:t>3</a:t>
            </a:r>
            <a:r>
              <a:rPr lang="en-US" sz="4000" dirty="0" smtClean="0"/>
              <a:t> </a:t>
            </a:r>
            <a:r>
              <a:rPr lang="en-US" dirty="0" smtClean="0"/>
              <a:t>            </a:t>
            </a:r>
            <a:r>
              <a:rPr lang="en-US" sz="2200" dirty="0" smtClean="0"/>
              <a:t>					</a:t>
            </a:r>
            <a:r>
              <a:rPr lang="en-US" sz="2200" i="1" dirty="0" smtClean="0">
                <a:solidFill>
                  <a:srgbClr val="FF0000"/>
                </a:solidFill>
              </a:rPr>
              <a:t>[Old Clause No. </a:t>
            </a:r>
            <a:r>
              <a:rPr lang="en-US" sz="2200" i="1" dirty="0" smtClean="0">
                <a:solidFill>
                  <a:srgbClr val="FF0000"/>
                </a:solidFill>
                <a:latin typeface="+mn-lt"/>
              </a:rPr>
              <a:t>11</a:t>
            </a:r>
            <a:r>
              <a:rPr lang="en-US" sz="2200" i="1" dirty="0" smtClean="0">
                <a:solidFill>
                  <a:srgbClr val="FF0000"/>
                </a:solidFill>
              </a:rPr>
              <a:t>]</a:t>
            </a:r>
            <a:endParaRPr lang="en-US" sz="2200" i="1" dirty="0">
              <a:solidFill>
                <a:srgbClr val="FF0000"/>
              </a:solidFill>
            </a:endParaRPr>
          </a:p>
        </p:txBody>
      </p:sp>
      <p:sp>
        <p:nvSpPr>
          <p:cNvPr id="9" name="Rectangle 8"/>
          <p:cNvSpPr/>
          <p:nvPr/>
        </p:nvSpPr>
        <p:spPr>
          <a:xfrm>
            <a:off x="7391400" y="0"/>
            <a:ext cx="17526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800" b="1" dirty="0" err="1" smtClean="0">
                <a:solidFill>
                  <a:schemeClr val="tx2"/>
                </a:solidFill>
                <a:latin typeface="+mj-lt"/>
              </a:rPr>
              <a:t>Contd</a:t>
            </a:r>
            <a:r>
              <a:rPr lang="en-US" sz="2800" b="1" dirty="0" smtClean="0">
                <a:solidFill>
                  <a:schemeClr val="tx2"/>
                </a:solidFill>
                <a:latin typeface="+mj-lt"/>
              </a:rPr>
              <a:t>….</a:t>
            </a:r>
            <a:endParaRPr lang="en-US" sz="2800" b="1" dirty="0">
              <a:solidFill>
                <a:schemeClr val="tx2"/>
              </a:solidFill>
              <a:latin typeface="+mj-lt"/>
            </a:endParaRPr>
          </a:p>
        </p:txBody>
      </p:sp>
    </p:spTree>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normAutofit fontScale="85000" lnSpcReduction="20000"/>
          </a:bodyPr>
          <a:lstStyle/>
          <a:p>
            <a:fld id="{B6F15528-21DE-4FAA-801E-634DDDAF4B2B}" type="slidenum">
              <a:rPr lang="en-US" smtClean="0"/>
              <a:pPr/>
              <a:t>171</a:t>
            </a:fld>
            <a:endParaRPr lang="en-US"/>
          </a:p>
        </p:txBody>
      </p:sp>
      <p:sp>
        <p:nvSpPr>
          <p:cNvPr id="5" name="Content Placeholder 2"/>
          <p:cNvSpPr>
            <a:spLocks noGrp="1"/>
          </p:cNvSpPr>
          <p:nvPr>
            <p:ph idx="1"/>
          </p:nvPr>
        </p:nvSpPr>
        <p:spPr>
          <a:xfrm>
            <a:off x="457200" y="2209801"/>
            <a:ext cx="8229600" cy="3505200"/>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marL="0" indent="0" algn="just">
              <a:buNone/>
            </a:pPr>
            <a:r>
              <a:rPr lang="en-US" sz="2300" b="1" u="sng" dirty="0" smtClean="0">
                <a:solidFill>
                  <a:srgbClr val="FFC000"/>
                </a:solidFill>
              </a:rPr>
              <a:t>Amendment in Section 145 by Finance Act, 2014 </a:t>
            </a:r>
          </a:p>
          <a:p>
            <a:pPr algn="just">
              <a:buClr>
                <a:srgbClr val="FFC000"/>
              </a:buClr>
              <a:buFont typeface="Wingdings" pitchFamily="2" charset="2"/>
              <a:buChar char="Ø"/>
            </a:pPr>
            <a:r>
              <a:rPr lang="en-US" sz="2300" dirty="0" smtClean="0">
                <a:solidFill>
                  <a:schemeClr val="bg1"/>
                </a:solidFill>
              </a:rPr>
              <a:t>U/s 145(2) reference to ‘Accounting Standards’ is changed with</a:t>
            </a:r>
            <a:r>
              <a:rPr lang="en-US" sz="2300" b="1" u="sng" dirty="0" smtClean="0">
                <a:solidFill>
                  <a:schemeClr val="bg1"/>
                </a:solidFill>
              </a:rPr>
              <a:t> Income Computation and Disclosure Standards</a:t>
            </a:r>
            <a:r>
              <a:rPr lang="en-US" sz="2300" dirty="0" smtClean="0">
                <a:solidFill>
                  <a:schemeClr val="bg1"/>
                </a:solidFill>
              </a:rPr>
              <a:t>. </a:t>
            </a:r>
          </a:p>
          <a:p>
            <a:pPr algn="just">
              <a:buClr>
                <a:srgbClr val="FFC000"/>
              </a:buClr>
              <a:buFont typeface="Wingdings" pitchFamily="2" charset="2"/>
              <a:buChar char="Ø"/>
            </a:pPr>
            <a:r>
              <a:rPr lang="en-US" sz="2300" dirty="0" smtClean="0">
                <a:solidFill>
                  <a:schemeClr val="bg1"/>
                </a:solidFill>
              </a:rPr>
              <a:t>U/s 145(3) it is provided to </a:t>
            </a:r>
            <a:r>
              <a:rPr lang="en-US" sz="2300" u="sng" dirty="0" smtClean="0">
                <a:solidFill>
                  <a:schemeClr val="bg1"/>
                </a:solidFill>
              </a:rPr>
              <a:t>reject the books of accounts for not regularly following the income computation and disclosure standards</a:t>
            </a:r>
            <a:r>
              <a:rPr lang="en-US" sz="2300" dirty="0" smtClean="0">
                <a:solidFill>
                  <a:schemeClr val="bg1"/>
                </a:solidFill>
              </a:rPr>
              <a:t>.</a:t>
            </a:r>
          </a:p>
          <a:p>
            <a:pPr algn="just">
              <a:buNone/>
            </a:pPr>
            <a:r>
              <a:rPr lang="en-US" sz="2300" dirty="0" smtClean="0">
                <a:solidFill>
                  <a:schemeClr val="bg1"/>
                </a:solidFill>
              </a:rPr>
              <a:t>							</a:t>
            </a:r>
            <a:r>
              <a:rPr lang="en-US" sz="2300" b="1" dirty="0" smtClean="0">
                <a:solidFill>
                  <a:srgbClr val="FFC000"/>
                </a:solidFill>
              </a:rPr>
              <a:t> [w.e.f. 01.04.2015]</a:t>
            </a:r>
            <a:endParaRPr lang="en-US" sz="2300" dirty="0">
              <a:solidFill>
                <a:schemeClr val="bg1"/>
              </a:solidFill>
            </a:endParaRPr>
          </a:p>
        </p:txBody>
      </p:sp>
      <p:sp>
        <p:nvSpPr>
          <p:cNvPr id="6" name="Rectangle 2"/>
          <p:cNvSpPr>
            <a:spLocks noGrp="1" noChangeArrowheads="1"/>
          </p:cNvSpPr>
          <p:nvPr>
            <p:ph type="title"/>
          </p:nvPr>
        </p:nvSpPr>
        <p:spPr>
          <a:xfrm>
            <a:off x="76200" y="76200"/>
            <a:ext cx="7848600" cy="1066800"/>
          </a:xfrm>
        </p:spPr>
        <p:txBody>
          <a:bodyPr>
            <a:noAutofit/>
          </a:bodyPr>
          <a:lstStyle/>
          <a:p>
            <a:pPr>
              <a:defRPr/>
            </a:pPr>
            <a:r>
              <a:rPr lang="en-US" sz="4000" dirty="0" smtClean="0"/>
              <a:t>Issues on New Clause no. </a:t>
            </a:r>
            <a:r>
              <a:rPr lang="en-US" sz="2800" dirty="0" smtClean="0">
                <a:latin typeface="+mn-lt"/>
              </a:rPr>
              <a:t>1</a:t>
            </a:r>
            <a:r>
              <a:rPr lang="en-US" sz="3200" dirty="0" smtClean="0">
                <a:latin typeface="+mn-lt"/>
              </a:rPr>
              <a:t>3</a:t>
            </a:r>
            <a:r>
              <a:rPr lang="en-US" sz="4000" dirty="0" smtClean="0"/>
              <a:t> </a:t>
            </a:r>
            <a:r>
              <a:rPr lang="en-US" dirty="0" smtClean="0"/>
              <a:t>            </a:t>
            </a:r>
            <a:r>
              <a:rPr lang="en-US" sz="2200" dirty="0" smtClean="0"/>
              <a:t>					</a:t>
            </a:r>
            <a:r>
              <a:rPr lang="en-US" sz="2200" i="1" dirty="0" smtClean="0">
                <a:solidFill>
                  <a:srgbClr val="FF0000"/>
                </a:solidFill>
              </a:rPr>
              <a:t>[Old Clause No. </a:t>
            </a:r>
            <a:r>
              <a:rPr lang="en-US" sz="2200" i="1" dirty="0" smtClean="0">
                <a:solidFill>
                  <a:srgbClr val="FF0000"/>
                </a:solidFill>
                <a:latin typeface="+mn-lt"/>
              </a:rPr>
              <a:t>11</a:t>
            </a:r>
            <a:r>
              <a:rPr lang="en-US" sz="2200" i="1" dirty="0" smtClean="0">
                <a:solidFill>
                  <a:srgbClr val="FF0000"/>
                </a:solidFill>
              </a:rPr>
              <a:t>]</a:t>
            </a:r>
            <a:endParaRPr lang="en-US" sz="2200" i="1" dirty="0">
              <a:solidFill>
                <a:srgbClr val="FF0000"/>
              </a:solidFill>
            </a:endParaRPr>
          </a:p>
        </p:txBody>
      </p:sp>
      <p:sp>
        <p:nvSpPr>
          <p:cNvPr id="7" name="Rectangle 6"/>
          <p:cNvSpPr/>
          <p:nvPr/>
        </p:nvSpPr>
        <p:spPr>
          <a:xfrm>
            <a:off x="7391400" y="0"/>
            <a:ext cx="17526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800" b="1" dirty="0" err="1" smtClean="0">
                <a:solidFill>
                  <a:schemeClr val="tx2"/>
                </a:solidFill>
                <a:latin typeface="+mj-lt"/>
              </a:rPr>
              <a:t>Contd</a:t>
            </a:r>
            <a:r>
              <a:rPr lang="en-US" sz="2800" b="1" dirty="0" smtClean="0">
                <a:solidFill>
                  <a:schemeClr val="tx2"/>
                </a:solidFill>
                <a:latin typeface="+mj-lt"/>
              </a:rPr>
              <a:t>….</a:t>
            </a:r>
            <a:endParaRPr lang="en-US" sz="2800" b="1" dirty="0">
              <a:solidFill>
                <a:schemeClr val="tx2"/>
              </a:solidFill>
              <a:latin typeface="+mj-lt"/>
            </a:endParaRPr>
          </a:p>
        </p:txBody>
      </p:sp>
    </p:spTree>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85000" lnSpcReduction="20000"/>
          </a:bodyPr>
          <a:lstStyle/>
          <a:p>
            <a:pPr>
              <a:defRPr/>
            </a:pPr>
            <a:fld id="{414DA20E-5344-4E6C-A2C7-FFD84BDA43FF}" type="slidenum">
              <a:rPr lang="en-US"/>
              <a:pPr>
                <a:defRPr/>
              </a:pPr>
              <a:t>172</a:t>
            </a:fld>
            <a:endParaRPr lang="en-US"/>
          </a:p>
        </p:txBody>
      </p:sp>
      <p:sp>
        <p:nvSpPr>
          <p:cNvPr id="53251" name="Rectangle 3"/>
          <p:cNvSpPr>
            <a:spLocks noGrp="1" noChangeArrowheads="1"/>
          </p:cNvSpPr>
          <p:nvPr>
            <p:ph sz="quarter" idx="1"/>
          </p:nvPr>
        </p:nvSpPr>
        <p:spPr>
          <a:xfrm>
            <a:off x="228600" y="1905000"/>
            <a:ext cx="8686800" cy="3810000"/>
          </a:xfrm>
        </p:spPr>
        <p:txBody>
          <a:bodyPr>
            <a:noAutofit/>
          </a:bodyPr>
          <a:lstStyle/>
          <a:p>
            <a:pPr marL="273050" indent="-273050" algn="just" eaLnBrk="1" hangingPunct="1">
              <a:spcBef>
                <a:spcPts val="1800"/>
              </a:spcBef>
              <a:buFont typeface="Wingdings" pitchFamily="2" charset="2"/>
              <a:buChar char="Ø"/>
            </a:pPr>
            <a:r>
              <a:rPr lang="en-US" sz="2400" dirty="0" smtClean="0">
                <a:latin typeface="Calibri" pitchFamily="34" charset="0"/>
              </a:rPr>
              <a:t>Change in accounting policy does not amount to change in method of accounting and thus need not be reported. </a:t>
            </a:r>
          </a:p>
          <a:p>
            <a:pPr marL="273050" indent="-273050" algn="just" eaLnBrk="1" hangingPunct="1">
              <a:spcBef>
                <a:spcPts val="1800"/>
              </a:spcBef>
              <a:buFont typeface="Wingdings" pitchFamily="2" charset="2"/>
              <a:buChar char="Ø"/>
            </a:pPr>
            <a:r>
              <a:rPr lang="en-US" sz="2400" dirty="0" smtClean="0">
                <a:latin typeface="Calibri" pitchFamily="34" charset="0"/>
              </a:rPr>
              <a:t>Change in method of valuation of stock is not a matter of change in method of accounting but only a change in accounting policy.</a:t>
            </a:r>
          </a:p>
          <a:p>
            <a:pPr marL="273050" indent="-273050" algn="just" eaLnBrk="1" hangingPunct="1">
              <a:spcBef>
                <a:spcPts val="1800"/>
              </a:spcBef>
              <a:buFont typeface="Wingdings" pitchFamily="2" charset="2"/>
              <a:buChar char="Ø"/>
            </a:pPr>
            <a:r>
              <a:rPr lang="en-US" sz="2400" b="1" dirty="0" smtClean="0">
                <a:solidFill>
                  <a:srgbClr val="D54F41"/>
                </a:solidFill>
                <a:latin typeface="Calibri" pitchFamily="34" charset="0"/>
              </a:rPr>
              <a:t>Where books maintained in respect of </a:t>
            </a:r>
            <a:r>
              <a:rPr lang="en-US" sz="2400" dirty="0" smtClean="0">
                <a:latin typeface="Calibri" pitchFamily="34" charset="0"/>
              </a:rPr>
              <a:t>all items of income on accrual basis and</a:t>
            </a:r>
            <a:r>
              <a:rPr lang="en-US" sz="2400" dirty="0" smtClean="0">
                <a:solidFill>
                  <a:srgbClr val="D54F41"/>
                </a:solidFill>
                <a:latin typeface="Calibri" pitchFamily="34" charset="0"/>
              </a:rPr>
              <a:t> </a:t>
            </a:r>
            <a:r>
              <a:rPr lang="en-US" sz="2400" dirty="0" smtClean="0">
                <a:latin typeface="Calibri" pitchFamily="34" charset="0"/>
              </a:rPr>
              <a:t>interest income on seed money</a:t>
            </a:r>
            <a:r>
              <a:rPr lang="en-US" sz="2400" dirty="0" smtClean="0">
                <a:solidFill>
                  <a:srgbClr val="D54F41"/>
                </a:solidFill>
                <a:latin typeface="Calibri" pitchFamily="34" charset="0"/>
              </a:rPr>
              <a:t> </a:t>
            </a:r>
            <a:r>
              <a:rPr lang="en-US" sz="2400" b="1" dirty="0" smtClean="0">
                <a:solidFill>
                  <a:srgbClr val="D54F41"/>
                </a:solidFill>
                <a:latin typeface="Calibri" pitchFamily="34" charset="0"/>
              </a:rPr>
              <a:t>loan is accounted </a:t>
            </a:r>
            <a:r>
              <a:rPr lang="en-US" sz="2400" dirty="0" smtClean="0">
                <a:latin typeface="Calibri" pitchFamily="34" charset="0"/>
              </a:rPr>
              <a:t>on cash basis-</a:t>
            </a:r>
            <a:r>
              <a:rPr lang="en-US" sz="2400" b="1" dirty="0" smtClean="0">
                <a:solidFill>
                  <a:srgbClr val="D54F41"/>
                </a:solidFill>
                <a:latin typeface="Calibri" pitchFamily="34" charset="0"/>
              </a:rPr>
              <a:t> permitted vide N. No. GSR 770(E) dated 10-9-1990.</a:t>
            </a:r>
          </a:p>
        </p:txBody>
      </p:sp>
      <p:sp>
        <p:nvSpPr>
          <p:cNvPr id="8" name="Rectangle 7"/>
          <p:cNvSpPr/>
          <p:nvPr/>
        </p:nvSpPr>
        <p:spPr>
          <a:xfrm>
            <a:off x="7391400" y="0"/>
            <a:ext cx="17526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800" b="1" dirty="0" err="1" smtClean="0">
                <a:solidFill>
                  <a:schemeClr val="tx2"/>
                </a:solidFill>
                <a:latin typeface="+mj-lt"/>
              </a:rPr>
              <a:t>Contd</a:t>
            </a:r>
            <a:r>
              <a:rPr lang="en-US" sz="2800" b="1" dirty="0" smtClean="0">
                <a:solidFill>
                  <a:schemeClr val="tx2"/>
                </a:solidFill>
                <a:latin typeface="+mj-lt"/>
              </a:rPr>
              <a:t>….</a:t>
            </a:r>
            <a:endParaRPr lang="en-US" sz="2800" b="1" dirty="0">
              <a:solidFill>
                <a:schemeClr val="tx2"/>
              </a:solidFill>
              <a:latin typeface="+mj-lt"/>
            </a:endParaRPr>
          </a:p>
        </p:txBody>
      </p:sp>
      <p:sp>
        <p:nvSpPr>
          <p:cNvPr id="10" name="Rectangle 2"/>
          <p:cNvSpPr>
            <a:spLocks noGrp="1" noChangeArrowheads="1"/>
          </p:cNvSpPr>
          <p:nvPr>
            <p:ph type="title"/>
          </p:nvPr>
        </p:nvSpPr>
        <p:spPr>
          <a:xfrm>
            <a:off x="76200" y="152400"/>
            <a:ext cx="6705600" cy="990600"/>
          </a:xfrm>
        </p:spPr>
        <p:txBody>
          <a:bodyPr>
            <a:noAutofit/>
          </a:bodyPr>
          <a:lstStyle/>
          <a:p>
            <a:pPr>
              <a:defRPr/>
            </a:pPr>
            <a:r>
              <a:rPr lang="en-US" sz="3600" b="1" dirty="0" smtClean="0"/>
              <a:t>Issues on New Clause 13                   					</a:t>
            </a:r>
            <a:r>
              <a:rPr lang="en-US" sz="2200" i="1" dirty="0" smtClean="0">
                <a:solidFill>
                  <a:srgbClr val="FF0000"/>
                </a:solidFill>
              </a:rPr>
              <a:t>[Old Clause 11]</a:t>
            </a:r>
            <a:endParaRPr lang="en-US" sz="2200" i="1" dirty="0">
              <a:solidFill>
                <a:srgbClr val="FF0000"/>
              </a:solidFill>
            </a:endParaRPr>
          </a:p>
        </p:txBody>
      </p:sp>
      <p:sp>
        <p:nvSpPr>
          <p:cNvPr id="7" name="Rectangle 6"/>
          <p:cNvSpPr/>
          <p:nvPr/>
        </p:nvSpPr>
        <p:spPr>
          <a:xfrm>
            <a:off x="152400" y="5410200"/>
            <a:ext cx="8839200" cy="121920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177800" fontAlgn="base">
              <a:spcBef>
                <a:spcPct val="20000"/>
              </a:spcBef>
              <a:spcAft>
                <a:spcPct val="0"/>
              </a:spcAft>
              <a:buClr>
                <a:schemeClr val="tx2"/>
              </a:buClr>
            </a:pPr>
            <a:r>
              <a:rPr lang="en-US" sz="2000" dirty="0" smtClean="0">
                <a:solidFill>
                  <a:srgbClr val="FFFFFF"/>
                </a:solidFill>
                <a:latin typeface="Times New Roman" pitchFamily="18" charset="0"/>
              </a:rPr>
              <a:t>Clause (b) refer sec 145A in which  the term “inventory” is used and according to AS-2  </a:t>
            </a:r>
            <a:r>
              <a:rPr lang="en-US" sz="2000" u="sng" dirty="0" smtClean="0">
                <a:solidFill>
                  <a:srgbClr val="FF9900"/>
                </a:solidFill>
                <a:latin typeface="Times New Roman" pitchFamily="18" charset="0"/>
              </a:rPr>
              <a:t>“inventory”</a:t>
            </a:r>
            <a:r>
              <a:rPr lang="en-US" sz="2000" dirty="0" smtClean="0">
                <a:solidFill>
                  <a:srgbClr val="FFFFFF"/>
                </a:solidFill>
                <a:latin typeface="Times New Roman" pitchFamily="18" charset="0"/>
              </a:rPr>
              <a:t> includes finished goods, raw material , work-in-progress, maintenance supplies, consumables and loose tools.</a:t>
            </a:r>
          </a:p>
        </p:txBody>
      </p:sp>
    </p:spTree>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85000" lnSpcReduction="20000"/>
          </a:bodyPr>
          <a:lstStyle/>
          <a:p>
            <a:pPr>
              <a:defRPr/>
            </a:pPr>
            <a:fld id="{F7778F2B-1B82-421D-9C4D-3C71A5EA9394}" type="slidenum">
              <a:rPr lang="en-US"/>
              <a:pPr>
                <a:defRPr/>
              </a:pPr>
              <a:t>173</a:t>
            </a:fld>
            <a:endParaRPr lang="en-US" dirty="0"/>
          </a:p>
        </p:txBody>
      </p:sp>
      <p:sp>
        <p:nvSpPr>
          <p:cNvPr id="55299" name="Rectangle 3"/>
          <p:cNvSpPr>
            <a:spLocks noGrp="1" noChangeArrowheads="1"/>
          </p:cNvSpPr>
          <p:nvPr>
            <p:ph sz="quarter" idx="1"/>
          </p:nvPr>
        </p:nvSpPr>
        <p:spPr>
          <a:xfrm>
            <a:off x="304800" y="1828800"/>
            <a:ext cx="8610600" cy="4495800"/>
          </a:xfrm>
          <a:ln w="38100">
            <a:solidFill>
              <a:schemeClr val="accent1"/>
            </a:solidFill>
          </a:ln>
        </p:spPr>
        <p:txBody>
          <a:bodyPr>
            <a:normAutofit/>
          </a:bodyPr>
          <a:lstStyle/>
          <a:p>
            <a:pPr marL="609600" indent="-609600" algn="just" eaLnBrk="1" hangingPunct="1">
              <a:buSzPct val="100000"/>
              <a:buFontTx/>
              <a:buNone/>
            </a:pPr>
            <a:r>
              <a:rPr lang="en-US" sz="1100" dirty="0" smtClean="0">
                <a:latin typeface="Calibri" pitchFamily="34" charset="0"/>
              </a:rPr>
              <a:t>	</a:t>
            </a:r>
            <a:endParaRPr lang="en-US" sz="800" dirty="0" smtClean="0">
              <a:latin typeface="Calibri" pitchFamily="34" charset="0"/>
            </a:endParaRPr>
          </a:p>
          <a:p>
            <a:pPr marL="809625" indent="-449263" algn="just">
              <a:buSzPct val="100000"/>
              <a:buFont typeface="+mj-lt"/>
              <a:buAutoNum type="alphaLcParenR"/>
            </a:pPr>
            <a:r>
              <a:rPr lang="en-US" sz="2400" dirty="0" smtClean="0">
                <a:latin typeface="Calibri" pitchFamily="34" charset="0"/>
              </a:rPr>
              <a:t>Method of valuation of </a:t>
            </a:r>
            <a:r>
              <a:rPr lang="en-US" sz="2400" dirty="0" smtClean="0"/>
              <a:t>Closing stock</a:t>
            </a:r>
            <a:r>
              <a:rPr lang="en-US" sz="2400" dirty="0" smtClean="0">
                <a:latin typeface="Calibri" pitchFamily="34" charset="0"/>
              </a:rPr>
              <a:t>  employed in the previous year.</a:t>
            </a:r>
          </a:p>
        </p:txBody>
      </p:sp>
      <p:sp>
        <p:nvSpPr>
          <p:cNvPr id="12" name="Rectangle 2"/>
          <p:cNvSpPr>
            <a:spLocks noGrp="1" noChangeArrowheads="1"/>
          </p:cNvSpPr>
          <p:nvPr>
            <p:ph type="title"/>
          </p:nvPr>
        </p:nvSpPr>
        <p:spPr>
          <a:xfrm>
            <a:off x="228600" y="228600"/>
            <a:ext cx="8763000" cy="838200"/>
          </a:xfrm>
        </p:spPr>
        <p:txBody>
          <a:bodyPr>
            <a:noAutofit/>
          </a:bodyPr>
          <a:lstStyle/>
          <a:p>
            <a:pPr algn="just">
              <a:defRPr/>
            </a:pPr>
            <a:r>
              <a:rPr lang="en-US" dirty="0" smtClean="0"/>
              <a:t>New Clause no. 14             </a:t>
            </a:r>
            <a:r>
              <a:rPr lang="en-US" sz="2200" i="1" dirty="0" smtClean="0">
                <a:solidFill>
                  <a:srgbClr val="FF0000"/>
                </a:solidFill>
              </a:rPr>
              <a:t>[Old Clause no. 12]</a:t>
            </a:r>
            <a:endParaRPr lang="en-US" sz="2200" i="1" dirty="0">
              <a:solidFill>
                <a:srgbClr val="FF0000"/>
              </a:solidFill>
            </a:endParaRPr>
          </a:p>
        </p:txBody>
      </p:sp>
      <p:sp>
        <p:nvSpPr>
          <p:cNvPr id="11" name="Content Placeholder 7"/>
          <p:cNvSpPr txBox="1">
            <a:spLocks/>
          </p:cNvSpPr>
          <p:nvPr/>
        </p:nvSpPr>
        <p:spPr>
          <a:xfrm>
            <a:off x="533400" y="3048000"/>
            <a:ext cx="8077200" cy="3048000"/>
          </a:xfrm>
          <a:prstGeom prst="rect">
            <a:avLst/>
          </a:prstGeom>
          <a:noFill/>
          <a:ln w="38100" cap="flat" cmpd="sng" algn="ctr">
            <a:solidFill>
              <a:schemeClr val="accent2"/>
            </a:solidFill>
            <a:prstDash val="solid"/>
          </a:ln>
        </p:spPr>
        <p:style>
          <a:lnRef idx="2">
            <a:schemeClr val="accent1"/>
          </a:lnRef>
          <a:fillRef idx="1">
            <a:schemeClr val="lt1"/>
          </a:fillRef>
          <a:effectRef idx="0">
            <a:schemeClr val="accent1"/>
          </a:effectRef>
          <a:fontRef idx="minor">
            <a:schemeClr val="dk1"/>
          </a:fontRef>
        </p:style>
        <p:txBody>
          <a:bodyPr vert="horz">
            <a:noAutofit/>
          </a:bodyPr>
          <a:lstStyle/>
          <a:p>
            <a:pPr marL="95250" marR="0" lvl="0" indent="0" algn="just" defTabSz="914400" rtl="0" eaLnBrk="1" fontAlgn="auto" latinLnBrk="0" hangingPunct="1">
              <a:lnSpc>
                <a:spcPct val="100000"/>
              </a:lnSpc>
              <a:spcBef>
                <a:spcPts val="1200"/>
              </a:spcBef>
              <a:spcAft>
                <a:spcPts val="0"/>
              </a:spcAft>
              <a:buClr>
                <a:schemeClr val="accent2"/>
              </a:buClr>
              <a:buSzPct val="100000"/>
              <a:buFont typeface="Wingdings"/>
              <a:buNone/>
              <a:tabLst/>
              <a:defRPr/>
            </a:pPr>
            <a:endParaRPr kumimoji="0" lang="en-US" sz="500" b="1" i="0" u="sng" strike="noStrike" kern="1200" cap="none" spc="0" normalizeH="0" baseline="0" noProof="0" dirty="0" smtClean="0">
              <a:ln>
                <a:noFill/>
              </a:ln>
              <a:solidFill>
                <a:schemeClr val="dk1"/>
              </a:solidFill>
              <a:effectLst/>
              <a:uLnTx/>
              <a:uFillTx/>
              <a:latin typeface="+mn-lt"/>
              <a:ea typeface="Times New Roman"/>
              <a:cs typeface="Times New Roman"/>
            </a:endParaRPr>
          </a:p>
          <a:p>
            <a:pPr marL="552450" marR="0" lvl="0" indent="-457200" algn="just" defTabSz="914400" rtl="0" eaLnBrk="1" fontAlgn="auto" latinLnBrk="0" hangingPunct="1">
              <a:lnSpc>
                <a:spcPct val="100000"/>
              </a:lnSpc>
              <a:spcBef>
                <a:spcPts val="700"/>
              </a:spcBef>
              <a:spcAft>
                <a:spcPts val="0"/>
              </a:spcAft>
              <a:buClr>
                <a:schemeClr val="accent2"/>
              </a:buClr>
              <a:buSzPct val="100000"/>
              <a:buFont typeface="+mj-lt"/>
              <a:buAutoNum type="alphaLcParenR" startAt="2"/>
              <a:tabLst/>
              <a:defRPr/>
            </a:pPr>
            <a:r>
              <a:rPr kumimoji="0" lang="en-US" sz="2400" b="0" i="0" u="none" strike="noStrike" kern="1200" cap="none" spc="0" normalizeH="0" baseline="0" noProof="0" dirty="0" smtClean="0">
                <a:ln>
                  <a:noFill/>
                </a:ln>
                <a:solidFill>
                  <a:schemeClr val="dk1"/>
                </a:solidFill>
                <a:effectLst/>
                <a:uLnTx/>
                <a:uFillTx/>
                <a:latin typeface="+mn-lt"/>
                <a:ea typeface="+mn-ea"/>
                <a:cs typeface="+mn-cs"/>
              </a:rPr>
              <a:t>In case of deviation from the method of valuation prescribed under section 145A, and the effect thereof on the profit or loss,</a:t>
            </a:r>
            <a:r>
              <a:rPr kumimoji="0" lang="en-US" sz="2400" b="0" i="0" u="none" strike="noStrike" kern="1200" cap="none" spc="0" normalizeH="0" noProof="0" dirty="0" smtClean="0">
                <a:ln>
                  <a:noFill/>
                </a:ln>
                <a:solidFill>
                  <a:schemeClr val="dk1"/>
                </a:solidFill>
                <a:effectLst/>
                <a:uLnTx/>
                <a:uFillTx/>
                <a:latin typeface="+mn-lt"/>
                <a:ea typeface="+mn-ea"/>
                <a:cs typeface="+mn-cs"/>
              </a:rPr>
              <a:t> please furnish:</a:t>
            </a:r>
            <a:endParaRPr kumimoji="0" lang="en-US" sz="100" b="1" i="0" u="sng" strike="noStrike" kern="1200" cap="none" spc="0" normalizeH="0" baseline="0" noProof="0" dirty="0" smtClean="0">
              <a:ln>
                <a:noFill/>
              </a:ln>
              <a:solidFill>
                <a:schemeClr val="dk1"/>
              </a:solidFill>
              <a:effectLst/>
              <a:uLnTx/>
              <a:uFillTx/>
              <a:latin typeface="+mn-lt"/>
              <a:ea typeface="Times New Roman"/>
              <a:cs typeface="Times New Roman"/>
            </a:endParaRPr>
          </a:p>
        </p:txBody>
      </p:sp>
      <p:graphicFrame>
        <p:nvGraphicFramePr>
          <p:cNvPr id="13" name="Table 12"/>
          <p:cNvGraphicFramePr>
            <a:graphicFrameLocks noGrp="1"/>
          </p:cNvGraphicFramePr>
          <p:nvPr/>
        </p:nvGraphicFramePr>
        <p:xfrm>
          <a:off x="1295400" y="4419600"/>
          <a:ext cx="7086600" cy="1129030"/>
        </p:xfrm>
        <a:graphic>
          <a:graphicData uri="http://schemas.openxmlformats.org/drawingml/2006/table">
            <a:tbl>
              <a:tblPr firstRow="1" bandRow="1">
                <a:tableStyleId>{5C22544A-7EE6-4342-B048-85BDC9FD1C3A}</a:tableStyleId>
              </a:tblPr>
              <a:tblGrid>
                <a:gridCol w="1181100"/>
                <a:gridCol w="1545258"/>
                <a:gridCol w="2164238"/>
                <a:gridCol w="2196004"/>
              </a:tblGrid>
              <a:tr h="370840">
                <a:tc>
                  <a:txBody>
                    <a:bodyPr/>
                    <a:lstStyle/>
                    <a:p>
                      <a:pPr marL="0" marR="0" algn="ctr">
                        <a:lnSpc>
                          <a:spcPct val="115000"/>
                        </a:lnSpc>
                        <a:spcBef>
                          <a:spcPts val="0"/>
                        </a:spcBef>
                        <a:spcAft>
                          <a:spcPts val="0"/>
                        </a:spcAft>
                      </a:pPr>
                      <a:r>
                        <a:rPr lang="en-US" sz="2000" dirty="0">
                          <a:solidFill>
                            <a:schemeClr val="bg1"/>
                          </a:solidFill>
                          <a:latin typeface="+mn-lt"/>
                          <a:ea typeface="Times New Roman"/>
                          <a:cs typeface="Times New Roman"/>
                        </a:rPr>
                        <a:t>Serial number</a:t>
                      </a:r>
                      <a:endParaRPr lang="en-US" sz="2000" dirty="0">
                        <a:solidFill>
                          <a:schemeClr val="bg1"/>
                        </a:solidFill>
                        <a:latin typeface="+mn-lt"/>
                        <a:ea typeface="Calibri"/>
                        <a:cs typeface="Arial"/>
                      </a:endParaRPr>
                    </a:p>
                  </a:txBody>
                  <a:tcPr marL="28575" marR="28575" marT="28575" marB="28575"/>
                </a:tc>
                <a:tc>
                  <a:txBody>
                    <a:bodyPr/>
                    <a:lstStyle/>
                    <a:p>
                      <a:pPr marL="0" marR="0" algn="ctr">
                        <a:lnSpc>
                          <a:spcPct val="115000"/>
                        </a:lnSpc>
                        <a:spcBef>
                          <a:spcPts val="0"/>
                        </a:spcBef>
                        <a:spcAft>
                          <a:spcPts val="0"/>
                        </a:spcAft>
                      </a:pPr>
                      <a:r>
                        <a:rPr lang="en-US" sz="2000" dirty="0">
                          <a:solidFill>
                            <a:schemeClr val="bg1"/>
                          </a:solidFill>
                          <a:latin typeface="+mn-lt"/>
                          <a:ea typeface="Times New Roman"/>
                          <a:cs typeface="Times New Roman"/>
                        </a:rPr>
                        <a:t>Particulars</a:t>
                      </a:r>
                      <a:endParaRPr lang="en-US" sz="2000" dirty="0">
                        <a:solidFill>
                          <a:schemeClr val="bg1"/>
                        </a:solidFill>
                        <a:latin typeface="+mn-lt"/>
                        <a:ea typeface="Calibri"/>
                        <a:cs typeface="Arial"/>
                      </a:endParaRPr>
                    </a:p>
                  </a:txBody>
                  <a:tcPr marL="28575" marR="28575" marT="28575" marB="28575"/>
                </a:tc>
                <a:tc>
                  <a:txBody>
                    <a:bodyPr/>
                    <a:lstStyle/>
                    <a:p>
                      <a:pPr marL="0" marR="0" algn="ctr">
                        <a:lnSpc>
                          <a:spcPct val="115000"/>
                        </a:lnSpc>
                        <a:spcBef>
                          <a:spcPts val="0"/>
                        </a:spcBef>
                        <a:spcAft>
                          <a:spcPts val="0"/>
                        </a:spcAft>
                      </a:pPr>
                      <a:r>
                        <a:rPr lang="en-US" sz="2000" dirty="0">
                          <a:solidFill>
                            <a:schemeClr val="bg1"/>
                          </a:solidFill>
                          <a:latin typeface="+mn-lt"/>
                          <a:ea typeface="Times New Roman"/>
                          <a:cs typeface="Times New Roman"/>
                        </a:rPr>
                        <a:t>Increase in profit (Rs.)</a:t>
                      </a:r>
                      <a:endParaRPr lang="en-US" sz="2000" dirty="0">
                        <a:solidFill>
                          <a:schemeClr val="bg1"/>
                        </a:solidFill>
                        <a:latin typeface="+mn-lt"/>
                        <a:ea typeface="Calibri"/>
                        <a:cs typeface="Arial"/>
                      </a:endParaRPr>
                    </a:p>
                  </a:txBody>
                  <a:tcPr marL="28575" marR="28575" marT="28575" marB="28575"/>
                </a:tc>
                <a:tc>
                  <a:txBody>
                    <a:bodyPr/>
                    <a:lstStyle/>
                    <a:p>
                      <a:pPr marL="0" marR="0" algn="ctr">
                        <a:lnSpc>
                          <a:spcPct val="115000"/>
                        </a:lnSpc>
                        <a:spcBef>
                          <a:spcPts val="0"/>
                        </a:spcBef>
                        <a:spcAft>
                          <a:spcPts val="0"/>
                        </a:spcAft>
                      </a:pPr>
                      <a:r>
                        <a:rPr lang="en-US" sz="2000" dirty="0">
                          <a:solidFill>
                            <a:schemeClr val="bg1"/>
                          </a:solidFill>
                          <a:latin typeface="+mn-lt"/>
                          <a:ea typeface="Times New Roman"/>
                          <a:cs typeface="Times New Roman"/>
                        </a:rPr>
                        <a:t>Decrease in profit (Rs.)</a:t>
                      </a:r>
                      <a:endParaRPr lang="en-US" sz="2000" dirty="0">
                        <a:solidFill>
                          <a:schemeClr val="bg1"/>
                        </a:solidFill>
                        <a:latin typeface="+mn-lt"/>
                        <a:ea typeface="Calibri"/>
                        <a:cs typeface="Arial"/>
                      </a:endParaRPr>
                    </a:p>
                  </a:txBody>
                  <a:tcPr marL="28575" marR="28575" marT="28575" marB="28575"/>
                </a:tc>
              </a:tr>
              <a:tr h="370840">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dirty="0">
                        <a:solidFill>
                          <a:schemeClr val="bg1"/>
                        </a:solidFill>
                      </a:endParaRPr>
                    </a:p>
                  </a:txBody>
                  <a:tcPr/>
                </a:tc>
              </a:tr>
            </a:tbl>
          </a:graphicData>
        </a:graphic>
      </p:graphicFrame>
      <p:sp>
        <p:nvSpPr>
          <p:cNvPr id="14" name="TextBox 13"/>
          <p:cNvSpPr txBox="1"/>
          <p:nvPr/>
        </p:nvSpPr>
        <p:spPr>
          <a:xfrm>
            <a:off x="4419600" y="5619690"/>
            <a:ext cx="3962400" cy="400110"/>
          </a:xfrm>
          <a:prstGeom prst="rect">
            <a:avLst/>
          </a:prstGeom>
          <a:noFill/>
        </p:spPr>
        <p:txBody>
          <a:bodyPr wrap="square" rtlCol="0">
            <a:spAutoFit/>
          </a:bodyPr>
          <a:lstStyle/>
          <a:p>
            <a:pPr algn="r"/>
            <a:r>
              <a:rPr lang="en-US" sz="2000" b="1" i="1" dirty="0" smtClean="0">
                <a:solidFill>
                  <a:schemeClr val="accent2"/>
                </a:solidFill>
              </a:rPr>
              <a:t>Specific Format provided</a:t>
            </a:r>
            <a:endParaRPr lang="en-US" sz="2000" b="1" i="1" dirty="0">
              <a:solidFill>
                <a:schemeClr val="accent2"/>
              </a:solidFill>
            </a:endParaRPr>
          </a:p>
        </p:txBody>
      </p:sp>
    </p:spTree>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85000" lnSpcReduction="20000"/>
          </a:bodyPr>
          <a:lstStyle/>
          <a:p>
            <a:pPr>
              <a:defRPr/>
            </a:pPr>
            <a:fld id="{F605E1E2-3C35-465C-AD46-29E0FDC0C02A}" type="slidenum">
              <a:rPr lang="en-US"/>
              <a:pPr>
                <a:defRPr/>
              </a:pPr>
              <a:t>174</a:t>
            </a:fld>
            <a:endParaRPr lang="en-US"/>
          </a:p>
        </p:txBody>
      </p:sp>
      <p:sp>
        <p:nvSpPr>
          <p:cNvPr id="57347" name="Rectangle 3"/>
          <p:cNvSpPr>
            <a:spLocks noGrp="1" noChangeArrowheads="1"/>
          </p:cNvSpPr>
          <p:nvPr>
            <p:ph sz="quarter" idx="1"/>
          </p:nvPr>
        </p:nvSpPr>
        <p:spPr>
          <a:xfrm>
            <a:off x="76200" y="1600200"/>
            <a:ext cx="8915400" cy="5105400"/>
          </a:xfrm>
        </p:spPr>
        <p:txBody>
          <a:bodyPr>
            <a:noAutofit/>
          </a:bodyPr>
          <a:lstStyle/>
          <a:p>
            <a:pPr marL="268288" indent="-214313" algn="just" eaLnBrk="1" hangingPunct="1">
              <a:spcBef>
                <a:spcPts val="1200"/>
              </a:spcBef>
              <a:buFont typeface="Wingdings" pitchFamily="2" charset="2"/>
              <a:buChar char="Ø"/>
            </a:pPr>
            <a:r>
              <a:rPr lang="en-US" sz="2000" b="1" u="sng" dirty="0" smtClean="0">
                <a:solidFill>
                  <a:srgbClr val="C00000"/>
                </a:solidFill>
              </a:rPr>
              <a:t>Adjustment of excise duty:</a:t>
            </a:r>
            <a:r>
              <a:rPr lang="en-US" sz="2000" b="1" dirty="0" smtClean="0">
                <a:solidFill>
                  <a:srgbClr val="C00000"/>
                </a:solidFill>
              </a:rPr>
              <a:t> </a:t>
            </a:r>
            <a:r>
              <a:rPr lang="en-US" sz="2000" dirty="0" smtClean="0"/>
              <a:t>The Liability for excise duty arise when the manufacture of goods is complete, a provision for unpaid liability of Excise duty on stock lying in the factory or </a:t>
            </a:r>
            <a:r>
              <a:rPr lang="en-US" sz="2000" b="1" i="1" u="sng" dirty="0" smtClean="0">
                <a:solidFill>
                  <a:srgbClr val="D54F41"/>
                </a:solidFill>
              </a:rPr>
              <a:t>bonded warehouse, </a:t>
            </a:r>
            <a:r>
              <a:rPr lang="en-US" sz="2000" i="1" dirty="0" smtClean="0"/>
              <a:t>need to be created. </a:t>
            </a:r>
            <a:r>
              <a:rPr lang="en-US" sz="2000" b="1" i="1" u="sng" dirty="0" smtClean="0">
                <a:solidFill>
                  <a:srgbClr val="D54F41"/>
                </a:solidFill>
              </a:rPr>
              <a:t>[Guidance Notes on Accounting treatment for Excise duty (in June 2000)]</a:t>
            </a:r>
            <a:r>
              <a:rPr lang="en-US" sz="2000" b="1" i="1" dirty="0" smtClean="0">
                <a:solidFill>
                  <a:srgbClr val="D54F41"/>
                </a:solidFill>
              </a:rPr>
              <a:t>			</a:t>
            </a:r>
            <a:r>
              <a:rPr lang="en-US" sz="2000" dirty="0" smtClean="0"/>
              <a:t>When closing stock is valued at Market Price (Being lower than cost) there  is no need to add Excise duty</a:t>
            </a:r>
          </a:p>
          <a:p>
            <a:pPr marL="268288" indent="-214313" algn="just" eaLnBrk="1" hangingPunct="1">
              <a:spcBef>
                <a:spcPts val="1200"/>
              </a:spcBef>
              <a:buFont typeface="Wingdings" pitchFamily="2" charset="2"/>
              <a:buChar char="Ø"/>
            </a:pPr>
            <a:r>
              <a:rPr lang="en-US" sz="2000" b="1" u="sng" dirty="0" smtClean="0">
                <a:solidFill>
                  <a:srgbClr val="C00000"/>
                </a:solidFill>
              </a:rPr>
              <a:t>Adjustment of sales tax</a:t>
            </a:r>
            <a:r>
              <a:rPr lang="en-US" sz="2000" dirty="0" smtClean="0"/>
              <a:t>: In valuation of closing stock - no adjustment of Sales tax (as liability of sales tax arises at the time of sale).</a:t>
            </a:r>
          </a:p>
          <a:p>
            <a:pPr marL="268288" lvl="1" indent="-214313" algn="just">
              <a:spcBef>
                <a:spcPts val="1200"/>
              </a:spcBef>
              <a:buClr>
                <a:schemeClr val="accent2"/>
              </a:buClr>
              <a:buFont typeface="Wingdings" pitchFamily="2" charset="2"/>
              <a:buChar char="Ø"/>
            </a:pPr>
            <a:r>
              <a:rPr lang="en-US" sz="2000" b="1" u="sng" dirty="0" smtClean="0">
                <a:solidFill>
                  <a:srgbClr val="C00000"/>
                </a:solidFill>
              </a:rPr>
              <a:t>Adjustment of VAT: </a:t>
            </a:r>
            <a:r>
              <a:rPr lang="en-US" sz="2000" dirty="0" smtClean="0"/>
              <a:t>in case VAT is included in the purchase value, the same be adjusted in closing stock to neutralize the effect </a:t>
            </a:r>
            <a:r>
              <a:rPr lang="en-US" sz="2000" dirty="0" err="1" smtClean="0"/>
              <a:t>i.e</a:t>
            </a:r>
            <a:r>
              <a:rPr lang="en-US" sz="2000" dirty="0" smtClean="0"/>
              <a:t> </a:t>
            </a:r>
            <a:r>
              <a:rPr lang="en-US" sz="2000" b="1" dirty="0" smtClean="0"/>
              <a:t>the inventory of inputs is to be valued at net of the input tax which is refundable</a:t>
            </a:r>
            <a:r>
              <a:rPr lang="en-US" sz="2000" dirty="0" smtClean="0"/>
              <a:t>. If the inputs are obtained </a:t>
            </a:r>
            <a:r>
              <a:rPr lang="en-US" sz="2000" b="1" dirty="0" smtClean="0"/>
              <a:t>from the dealers who are exempt from the VAT, </a:t>
            </a:r>
            <a:r>
              <a:rPr lang="en-US" sz="2000" dirty="0" smtClean="0"/>
              <a:t>the </a:t>
            </a:r>
            <a:r>
              <a:rPr lang="en-US" sz="2000" b="1" dirty="0" smtClean="0">
                <a:solidFill>
                  <a:srgbClr val="C00000"/>
                </a:solidFill>
              </a:rPr>
              <a:t>actual cost of purchase </a:t>
            </a:r>
            <a:r>
              <a:rPr lang="en-US" sz="2000" dirty="0" smtClean="0"/>
              <a:t>should be considered as a part of cost of inventory.</a:t>
            </a:r>
          </a:p>
          <a:p>
            <a:pPr marL="268288" lvl="1" indent="-214313" algn="just">
              <a:spcBef>
                <a:spcPts val="1200"/>
              </a:spcBef>
              <a:buClr>
                <a:schemeClr val="accent2"/>
              </a:buClr>
              <a:buFont typeface="Wingdings" pitchFamily="2" charset="2"/>
              <a:buChar char="Ø"/>
            </a:pPr>
            <a:r>
              <a:rPr lang="en-US" sz="2000" dirty="0" smtClean="0"/>
              <a:t>Section 145A is </a:t>
            </a:r>
            <a:r>
              <a:rPr lang="en-US" sz="2000" b="1" u="sng" dirty="0" smtClean="0">
                <a:solidFill>
                  <a:srgbClr val="C00000"/>
                </a:solidFill>
              </a:rPr>
              <a:t>tax neutral</a:t>
            </a:r>
            <a:r>
              <a:rPr lang="en-US" sz="2000" b="1" dirty="0" smtClean="0">
                <a:solidFill>
                  <a:srgbClr val="C00000"/>
                </a:solidFill>
              </a:rPr>
              <a:t> </a:t>
            </a:r>
            <a:r>
              <a:rPr lang="en-US" sz="2000" dirty="0" smtClean="0"/>
              <a:t>as long as the assessee makes payment of the duty in accordance with the provisions of sec. 43B.</a:t>
            </a:r>
          </a:p>
        </p:txBody>
      </p:sp>
      <p:sp>
        <p:nvSpPr>
          <p:cNvPr id="7" name="Rectangle 6"/>
          <p:cNvSpPr/>
          <p:nvPr/>
        </p:nvSpPr>
        <p:spPr>
          <a:xfrm>
            <a:off x="7391400" y="0"/>
            <a:ext cx="17526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800" b="1" dirty="0" err="1" smtClean="0">
                <a:solidFill>
                  <a:schemeClr val="tx2"/>
                </a:solidFill>
                <a:latin typeface="+mj-lt"/>
              </a:rPr>
              <a:t>Contd</a:t>
            </a:r>
            <a:r>
              <a:rPr lang="en-US" sz="2800" b="1" dirty="0" smtClean="0">
                <a:solidFill>
                  <a:schemeClr val="tx2"/>
                </a:solidFill>
                <a:latin typeface="+mj-lt"/>
              </a:rPr>
              <a:t>….</a:t>
            </a:r>
            <a:endParaRPr lang="en-US" sz="2800" b="1" dirty="0">
              <a:solidFill>
                <a:schemeClr val="tx2"/>
              </a:solidFill>
              <a:latin typeface="+mj-lt"/>
            </a:endParaRPr>
          </a:p>
        </p:txBody>
      </p:sp>
      <p:sp>
        <p:nvSpPr>
          <p:cNvPr id="8" name="Rectangle 2"/>
          <p:cNvSpPr>
            <a:spLocks noGrp="1" noChangeArrowheads="1"/>
          </p:cNvSpPr>
          <p:nvPr>
            <p:ph type="title"/>
          </p:nvPr>
        </p:nvSpPr>
        <p:spPr>
          <a:xfrm>
            <a:off x="76200" y="152400"/>
            <a:ext cx="6705600" cy="990600"/>
          </a:xfrm>
        </p:spPr>
        <p:txBody>
          <a:bodyPr>
            <a:noAutofit/>
          </a:bodyPr>
          <a:lstStyle/>
          <a:p>
            <a:pPr>
              <a:defRPr/>
            </a:pPr>
            <a:r>
              <a:rPr lang="en-US" sz="3600" dirty="0" smtClean="0"/>
              <a:t>Issues on New Clause no. 14                   </a:t>
            </a:r>
            <a:r>
              <a:rPr lang="en-US" sz="3600" b="1" dirty="0" smtClean="0"/>
              <a:t>				</a:t>
            </a:r>
            <a:r>
              <a:rPr lang="en-US" sz="2200" i="1" dirty="0" smtClean="0">
                <a:solidFill>
                  <a:srgbClr val="FF0000"/>
                </a:solidFill>
              </a:rPr>
              <a:t>[Old Clause no.  12]</a:t>
            </a:r>
            <a:endParaRPr lang="en-US" sz="2200" i="1" dirty="0">
              <a:solidFill>
                <a:srgbClr val="FF0000"/>
              </a:solidFill>
            </a:endParaRPr>
          </a:p>
        </p:txBody>
      </p:sp>
    </p:spTree>
  </p:cSld>
  <p:clrMapOvr>
    <a:masterClrMapping/>
  </p:clrMapOvr>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a:xfrm>
            <a:off x="381000" y="2895600"/>
            <a:ext cx="8610600" cy="3429000"/>
          </a:xfrm>
        </p:spPr>
        <p:txBody>
          <a:bodyPr>
            <a:normAutofit/>
          </a:bodyPr>
          <a:lstStyle/>
          <a:p>
            <a:pPr algn="just"/>
            <a:r>
              <a:rPr lang="en-US" b="1" dirty="0" smtClean="0">
                <a:solidFill>
                  <a:schemeClr val="accent2"/>
                </a:solidFill>
                <a:cs typeface="Times New Roman" pitchFamily="18" charset="0"/>
              </a:rPr>
              <a:t>Report of audit u/s 44AB shall be furnished electronically</a:t>
            </a:r>
          </a:p>
          <a:p>
            <a:pPr algn="just"/>
            <a:endParaRPr lang="en-US" b="1" dirty="0" smtClean="0">
              <a:cs typeface="Times New Roman" pitchFamily="18" charset="0"/>
            </a:endParaRPr>
          </a:p>
          <a:p>
            <a:pPr algn="just"/>
            <a:r>
              <a:rPr lang="en-US" u="sng" dirty="0" smtClean="0">
                <a:cs typeface="Times New Roman" pitchFamily="18" charset="0"/>
              </a:rPr>
              <a:t>Notification No. 34 /2013/ F.No.142/5/2013-TPL dated 1st May, 2013</a:t>
            </a:r>
            <a:r>
              <a:rPr lang="en-US" dirty="0" smtClean="0">
                <a:cs typeface="Times New Roman" pitchFamily="18" charset="0"/>
              </a:rPr>
              <a:t> </a:t>
            </a:r>
            <a:r>
              <a:rPr lang="en-US" dirty="0" smtClean="0">
                <a:solidFill>
                  <a:schemeClr val="tx1"/>
                </a:solidFill>
                <a:cs typeface="Times New Roman" pitchFamily="18" charset="0"/>
              </a:rPr>
              <a:t>provided that where an assessee is required to furnish a report of audit under sections 44AB, 92E or 115JB of the Act, he shall furnish the same electronically.</a:t>
            </a:r>
            <a:endParaRPr lang="en-US" dirty="0" smtClean="0">
              <a:solidFill>
                <a:schemeClr val="tx1"/>
              </a:solidFill>
            </a:endParaRPr>
          </a:p>
        </p:txBody>
      </p:sp>
      <p:sp>
        <p:nvSpPr>
          <p:cNvPr id="5" name="Title 4"/>
          <p:cNvSpPr>
            <a:spLocks noGrp="1"/>
          </p:cNvSpPr>
          <p:nvPr>
            <p:ph type="title"/>
          </p:nvPr>
        </p:nvSpPr>
        <p:spPr>
          <a:xfrm>
            <a:off x="1295400" y="1600200"/>
            <a:ext cx="7848600" cy="990600"/>
          </a:xfrm>
        </p:spPr>
        <p:txBody>
          <a:bodyPr>
            <a:noAutofit/>
          </a:bodyPr>
          <a:lstStyle/>
          <a:p>
            <a:r>
              <a:rPr lang="en-US" sz="3600" b="1" dirty="0" smtClean="0">
                <a:cs typeface="Times New Roman" pitchFamily="18" charset="0"/>
              </a:rPr>
              <a:t>Notification No. 34 /2013  </a:t>
            </a:r>
            <a:r>
              <a:rPr lang="en-US" sz="3600" b="1" dirty="0" err="1" smtClean="0">
                <a:cs typeface="Times New Roman" pitchFamily="18" charset="0"/>
              </a:rPr>
              <a:t>dt</a:t>
            </a:r>
            <a:r>
              <a:rPr lang="en-US" sz="3600" b="1" dirty="0" smtClean="0">
                <a:cs typeface="Times New Roman" pitchFamily="18" charset="0"/>
              </a:rPr>
              <a:t>. 01/05/2013</a:t>
            </a:r>
            <a:endParaRPr lang="en-US" sz="3600" b="1" dirty="0"/>
          </a:p>
        </p:txBody>
      </p:sp>
      <p:sp>
        <p:nvSpPr>
          <p:cNvPr id="7" name="TextBox 6"/>
          <p:cNvSpPr txBox="1"/>
          <p:nvPr/>
        </p:nvSpPr>
        <p:spPr>
          <a:xfrm>
            <a:off x="0" y="1828800"/>
            <a:ext cx="1295400" cy="523220"/>
          </a:xfrm>
          <a:prstGeom prst="rect">
            <a:avLst/>
          </a:prstGeom>
          <a:noFill/>
        </p:spPr>
        <p:txBody>
          <a:bodyPr wrap="square" rtlCol="0">
            <a:spAutoFit/>
          </a:bodyPr>
          <a:lstStyle/>
          <a:p>
            <a:r>
              <a:rPr lang="en-US" sz="2800" b="1" dirty="0" smtClean="0">
                <a:solidFill>
                  <a:srgbClr val="FFFFFF"/>
                </a:solidFill>
                <a:latin typeface="+mj-lt"/>
                <a:ea typeface="+mj-ea"/>
                <a:cs typeface="Times New Roman" pitchFamily="18" charset="0"/>
              </a:rPr>
              <a:t>Part II</a:t>
            </a:r>
          </a:p>
        </p:txBody>
      </p:sp>
    </p:spTree>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0" name="Diagram 9"/>
          <p:cNvGraphicFramePr/>
          <p:nvPr/>
        </p:nvGraphicFramePr>
        <p:xfrm>
          <a:off x="457200" y="1066800"/>
          <a:ext cx="8229600" cy="5562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Striped Right Arrow 10"/>
          <p:cNvSpPr/>
          <p:nvPr/>
        </p:nvSpPr>
        <p:spPr>
          <a:xfrm>
            <a:off x="4191000" y="2057400"/>
            <a:ext cx="609600" cy="457200"/>
          </a:xfrm>
          <a:prstGeom prst="striped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2" name="Striped Right Arrow 11"/>
          <p:cNvSpPr/>
          <p:nvPr/>
        </p:nvSpPr>
        <p:spPr>
          <a:xfrm rot="10800000">
            <a:off x="4267200" y="5105399"/>
            <a:ext cx="609600" cy="457200"/>
          </a:xfrm>
          <a:prstGeom prst="striped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3" name="Striped Right Arrow 12"/>
          <p:cNvSpPr/>
          <p:nvPr/>
        </p:nvSpPr>
        <p:spPr>
          <a:xfrm rot="5400000">
            <a:off x="6667500" y="3543300"/>
            <a:ext cx="609600" cy="381000"/>
          </a:xfrm>
          <a:prstGeom prst="striped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6" name="Rectangle 5"/>
          <p:cNvSpPr/>
          <p:nvPr/>
        </p:nvSpPr>
        <p:spPr>
          <a:xfrm>
            <a:off x="304800" y="76200"/>
            <a:ext cx="8610600" cy="830997"/>
          </a:xfrm>
          <a:prstGeom prst="rect">
            <a:avLst/>
          </a:prstGeom>
        </p:spPr>
        <p:txBody>
          <a:bodyPr wrap="square">
            <a:spAutoFit/>
          </a:bodyPr>
          <a:lstStyle/>
          <a:p>
            <a:pPr lvl="0" algn="ctr"/>
            <a:r>
              <a:rPr lang="en-US" sz="4800" b="1" u="sng" dirty="0" smtClean="0">
                <a:solidFill>
                  <a:schemeClr val="tx2"/>
                </a:solidFill>
                <a:latin typeface="+mj-lt"/>
              </a:rPr>
              <a:t>Procedure for e-filing</a:t>
            </a:r>
            <a:endParaRPr lang="en-US" sz="4800" b="1" u="sng" dirty="0">
              <a:solidFill>
                <a:schemeClr val="tx2"/>
              </a:solidFill>
              <a:latin typeface="+mj-lt"/>
            </a:endParaRPr>
          </a:p>
        </p:txBody>
      </p:sp>
      <p:sp>
        <p:nvSpPr>
          <p:cNvPr id="7" name="Slide Number Placeholder 6"/>
          <p:cNvSpPr>
            <a:spLocks noGrp="1"/>
          </p:cNvSpPr>
          <p:nvPr>
            <p:ph type="sldNum" sz="quarter" idx="12"/>
          </p:nvPr>
        </p:nvSpPr>
        <p:spPr/>
        <p:txBody>
          <a:bodyPr>
            <a:normAutofit fontScale="85000" lnSpcReduction="20000"/>
          </a:bodyPr>
          <a:lstStyle/>
          <a:p>
            <a:fld id="{B6F15528-21DE-4FAA-801E-634DDDAF4B2B}" type="slidenum">
              <a:rPr lang="en-US" smtClean="0"/>
              <a:pPr/>
              <a:t>176</a:t>
            </a:fld>
            <a:endParaRPr lang="en-US"/>
          </a:p>
        </p:txBody>
      </p:sp>
    </p:spTree>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b="1" dirty="0" smtClean="0"/>
              <a:t>Overview of Provisions of Sec. </a:t>
            </a:r>
            <a:r>
              <a:rPr lang="en-US" sz="2800" b="1" dirty="0" smtClean="0">
                <a:latin typeface="+mn-lt"/>
              </a:rPr>
              <a:t>44</a:t>
            </a:r>
            <a:r>
              <a:rPr lang="en-US" sz="3600" b="1" dirty="0" smtClean="0"/>
              <a:t>AB</a:t>
            </a:r>
            <a:endParaRPr lang="en-US" sz="3600" b="1" dirty="0"/>
          </a:p>
        </p:txBody>
      </p:sp>
      <p:sp>
        <p:nvSpPr>
          <p:cNvPr id="3" name="Slide Number Placeholder 2"/>
          <p:cNvSpPr>
            <a:spLocks noGrp="1"/>
          </p:cNvSpPr>
          <p:nvPr>
            <p:ph type="sldNum" sz="quarter" idx="11"/>
          </p:nvPr>
        </p:nvSpPr>
        <p:spPr/>
        <p:txBody>
          <a:bodyPr/>
          <a:lstStyle/>
          <a:p>
            <a:fld id="{B6F15528-21DE-4FAA-801E-634DDDAF4B2B}" type="slidenum">
              <a:rPr lang="en-US" sz="1400" smtClean="0"/>
              <a:pPr/>
              <a:t>177</a:t>
            </a:fld>
            <a:endParaRPr lang="en-US" sz="1400" dirty="0"/>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a:xfrm>
            <a:off x="228600" y="76200"/>
            <a:ext cx="8915400" cy="1143000"/>
          </a:xfrm>
        </p:spPr>
        <p:txBody>
          <a:bodyPr>
            <a:noAutofit/>
          </a:bodyPr>
          <a:lstStyle/>
          <a:p>
            <a:pPr algn="just">
              <a:defRPr/>
            </a:pPr>
            <a:r>
              <a:rPr lang="en-US" sz="3200" b="1" dirty="0" smtClean="0"/>
              <a:t>Who has to get accounts audited on compulsory basis ……….</a:t>
            </a:r>
            <a:endParaRPr lang="en-US" sz="2400" b="1" dirty="0">
              <a:solidFill>
                <a:schemeClr val="accent1">
                  <a:satMod val="150000"/>
                </a:schemeClr>
              </a:solidFill>
            </a:endParaRPr>
          </a:p>
        </p:txBody>
      </p:sp>
      <p:sp>
        <p:nvSpPr>
          <p:cNvPr id="21" name="Slide Number Placeholder 5"/>
          <p:cNvSpPr>
            <a:spLocks noGrp="1"/>
          </p:cNvSpPr>
          <p:nvPr>
            <p:ph type="sldNum" sz="quarter" idx="12"/>
          </p:nvPr>
        </p:nvSpPr>
        <p:spPr/>
        <p:txBody>
          <a:bodyPr>
            <a:normAutofit fontScale="85000" lnSpcReduction="20000"/>
          </a:bodyPr>
          <a:lstStyle/>
          <a:p>
            <a:pPr>
              <a:defRPr/>
            </a:pPr>
            <a:fld id="{B5623DA5-471E-47B9-B428-EACCDD2BCB5D}" type="slidenum">
              <a:rPr lang="en-US"/>
              <a:pPr>
                <a:defRPr/>
              </a:pPr>
              <a:t>178</a:t>
            </a:fld>
            <a:endParaRPr lang="en-US" dirty="0"/>
          </a:p>
        </p:txBody>
      </p:sp>
      <p:graphicFrame>
        <p:nvGraphicFramePr>
          <p:cNvPr id="5" name="Content Placeholder 3"/>
          <p:cNvGraphicFramePr>
            <a:graphicFrameLocks noGrp="1"/>
          </p:cNvGraphicFramePr>
          <p:nvPr>
            <p:ph sz="quarter" idx="1"/>
            <p:extLst>
              <p:ext uri="{D42A27DB-BD31-4B8C-83A1-F6EECF244321}">
                <p14:modId xmlns:p14="http://schemas.microsoft.com/office/powerpoint/2010/main" xmlns="" val="1818419208"/>
              </p:ext>
            </p:extLst>
          </p:nvPr>
        </p:nvGraphicFramePr>
        <p:xfrm>
          <a:off x="304800" y="1837944"/>
          <a:ext cx="8610600" cy="3608832"/>
        </p:xfrm>
        <a:graphic>
          <a:graphicData uri="http://schemas.openxmlformats.org/drawingml/2006/table">
            <a:tbl>
              <a:tblPr firstRow="1" bandRow="1">
                <a:tableStyleId>{5C22544A-7EE6-4342-B048-85BDC9FD1C3A}</a:tableStyleId>
              </a:tblPr>
              <a:tblGrid>
                <a:gridCol w="3379862"/>
                <a:gridCol w="5230738"/>
              </a:tblGrid>
              <a:tr h="370840">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200" b="1" i="0" u="none" strike="noStrike" cap="none" normalizeH="0" baseline="0" dirty="0" smtClean="0">
                          <a:ln>
                            <a:noFill/>
                          </a:ln>
                          <a:solidFill>
                            <a:schemeClr val="bg2"/>
                          </a:solidFill>
                          <a:effectLst/>
                          <a:latin typeface="Calibri" pitchFamily="34" charset="0"/>
                        </a:rPr>
                        <a:t>Different taxpayers</a:t>
                      </a: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200" b="1" i="0" u="none" strike="noStrike" cap="none" normalizeH="0" baseline="0" dirty="0" smtClean="0">
                          <a:ln>
                            <a:noFill/>
                          </a:ln>
                          <a:solidFill>
                            <a:schemeClr val="bg2"/>
                          </a:solidFill>
                          <a:effectLst/>
                          <a:latin typeface="Calibri" pitchFamily="34" charset="0"/>
                        </a:rPr>
                        <a:t>When covered by the provisions of compulsory audit u/s 44AB</a:t>
                      </a:r>
                    </a:p>
                  </a:txBody>
                  <a:tcPr horzOverflow="overflow"/>
                </a:tc>
              </a:tr>
              <a:tr h="370840">
                <a:tc>
                  <a:txBody>
                    <a:bodyPr/>
                    <a:lstStyle/>
                    <a:p>
                      <a:pPr marL="0"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200" b="0" i="0" u="none" strike="noStrike" cap="none" normalizeH="0" baseline="0" dirty="0" smtClean="0">
                          <a:ln>
                            <a:noFill/>
                          </a:ln>
                          <a:solidFill>
                            <a:schemeClr val="tx1"/>
                          </a:solidFill>
                          <a:effectLst/>
                          <a:latin typeface="Calibri" pitchFamily="34" charset="0"/>
                        </a:rPr>
                        <a:t>A person carrying on </a:t>
                      </a:r>
                      <a:r>
                        <a:rPr kumimoji="0" lang="en-US" sz="2200" b="1" i="0" u="none" strike="noStrike" cap="none" normalizeH="0" baseline="0" dirty="0" smtClean="0">
                          <a:ln>
                            <a:noFill/>
                          </a:ln>
                          <a:solidFill>
                            <a:schemeClr val="tx1"/>
                          </a:solidFill>
                          <a:effectLst/>
                          <a:latin typeface="Calibri" pitchFamily="34" charset="0"/>
                        </a:rPr>
                        <a:t>business</a:t>
                      </a:r>
                    </a:p>
                    <a:p>
                      <a:pPr marL="0"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200" b="1" i="0" u="none" strike="noStrike" cap="none" normalizeH="0" baseline="0" dirty="0" smtClean="0">
                          <a:ln>
                            <a:noFill/>
                          </a:ln>
                          <a:solidFill>
                            <a:srgbClr val="C00000"/>
                          </a:solidFill>
                          <a:effectLst/>
                          <a:latin typeface="Calibri" pitchFamily="34" charset="0"/>
                        </a:rPr>
                        <a:t>(clause(a) of sec. 44AB)</a:t>
                      </a:r>
                    </a:p>
                  </a:txBody>
                  <a:tcPr horzOverflow="overflow"/>
                </a:tc>
                <a:tc>
                  <a:txBody>
                    <a:bodyPr/>
                    <a:lstStyle/>
                    <a:p>
                      <a:pPr marL="0" marR="0" lvl="0" indent="0" algn="just"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200" b="0" i="0" u="none" strike="noStrike" cap="none" normalizeH="0" baseline="0" dirty="0" smtClean="0">
                          <a:ln>
                            <a:noFill/>
                          </a:ln>
                          <a:solidFill>
                            <a:schemeClr val="tx1"/>
                          </a:solidFill>
                          <a:effectLst/>
                          <a:latin typeface="Calibri" pitchFamily="34" charset="0"/>
                        </a:rPr>
                        <a:t>If the total sales, turnover or gross receipt in business exceed or exceeds </a:t>
                      </a:r>
                      <a:r>
                        <a:rPr kumimoji="0" lang="en-US" sz="2200" b="1" i="0" u="sng" strike="noStrike" cap="none" normalizeH="0" baseline="0" dirty="0" smtClean="0">
                          <a:ln>
                            <a:noFill/>
                          </a:ln>
                          <a:solidFill>
                            <a:schemeClr val="tx1"/>
                          </a:solidFill>
                          <a:effectLst/>
                          <a:latin typeface="Calibri" pitchFamily="34" charset="0"/>
                        </a:rPr>
                        <a:t>Rs.</a:t>
                      </a:r>
                      <a:r>
                        <a:rPr kumimoji="0" lang="en-US" sz="2400" b="1" i="0" u="sng" kern="1200" dirty="0" smtClean="0">
                          <a:solidFill>
                            <a:schemeClr val="tx1"/>
                          </a:solidFill>
                          <a:latin typeface="+mn-lt"/>
                          <a:ea typeface="+mn-ea"/>
                          <a:cs typeface="+mn-cs"/>
                        </a:rPr>
                        <a:t> 1 crore</a:t>
                      </a:r>
                      <a:r>
                        <a:rPr kumimoji="0" lang="en-US" sz="2400" b="1" i="0" u="none" kern="1200" dirty="0" smtClean="0">
                          <a:solidFill>
                            <a:schemeClr val="tx1"/>
                          </a:solidFill>
                          <a:latin typeface="+mn-lt"/>
                          <a:ea typeface="+mn-ea"/>
                          <a:cs typeface="+mn-cs"/>
                        </a:rPr>
                        <a:t> </a:t>
                      </a:r>
                      <a:r>
                        <a:rPr kumimoji="0" lang="en-US" sz="2200" b="0" i="0" u="none" strike="noStrike" cap="none" normalizeH="0" baseline="0" dirty="0" smtClean="0">
                          <a:ln>
                            <a:noFill/>
                          </a:ln>
                          <a:solidFill>
                            <a:schemeClr val="tx1"/>
                          </a:solidFill>
                          <a:effectLst/>
                          <a:latin typeface="Calibri" pitchFamily="34" charset="0"/>
                        </a:rPr>
                        <a:t>in any previous year </a:t>
                      </a:r>
                      <a:r>
                        <a:rPr kumimoji="0" lang="en-US" sz="2200" b="1" i="0" u="none" strike="noStrike" cap="none" normalizeH="0" baseline="0" dirty="0" smtClean="0">
                          <a:ln>
                            <a:noFill/>
                          </a:ln>
                          <a:solidFill>
                            <a:srgbClr val="C00000"/>
                          </a:solidFill>
                          <a:effectLst/>
                          <a:latin typeface="Calibri" pitchFamily="34" charset="0"/>
                        </a:rPr>
                        <a:t>[limit raised from 60 lakhs </a:t>
                      </a:r>
                      <a:r>
                        <a:rPr kumimoji="0" lang="en-US" sz="2200" b="1" i="0" u="none" strike="noStrike" cap="none" normalizeH="0" baseline="0" dirty="0" err="1" smtClean="0">
                          <a:ln>
                            <a:noFill/>
                          </a:ln>
                          <a:solidFill>
                            <a:srgbClr val="C00000"/>
                          </a:solidFill>
                          <a:effectLst/>
                          <a:latin typeface="Calibri" pitchFamily="34" charset="0"/>
                        </a:rPr>
                        <a:t>w.e.f</a:t>
                      </a:r>
                      <a:r>
                        <a:rPr kumimoji="0" lang="en-US" sz="2200" b="1" i="0" u="none" strike="noStrike" cap="none" normalizeH="0" baseline="0" dirty="0" smtClean="0">
                          <a:ln>
                            <a:noFill/>
                          </a:ln>
                          <a:solidFill>
                            <a:srgbClr val="C00000"/>
                          </a:solidFill>
                          <a:effectLst/>
                          <a:latin typeface="Calibri" pitchFamily="34" charset="0"/>
                        </a:rPr>
                        <a:t> 1-4-2013 by F.A. 2012]</a:t>
                      </a:r>
                    </a:p>
                  </a:txBody>
                  <a:tcPr horzOverflow="overflow"/>
                </a:tc>
              </a:tr>
              <a:tr h="370840">
                <a:tc>
                  <a:txBody>
                    <a:bodyPr/>
                    <a:lstStyle/>
                    <a:p>
                      <a:pPr marL="0"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endParaRPr kumimoji="0" lang="en-US" sz="1000" b="0" i="0" u="none" strike="noStrike" cap="none" normalizeH="0" baseline="0" dirty="0" smtClean="0">
                        <a:ln>
                          <a:noFill/>
                        </a:ln>
                        <a:solidFill>
                          <a:schemeClr val="tx1"/>
                        </a:solidFill>
                        <a:effectLst/>
                        <a:latin typeface="Calibri" pitchFamily="34" charset="0"/>
                      </a:endParaRPr>
                    </a:p>
                    <a:p>
                      <a:pPr marL="0"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200" b="0" i="0" u="none" strike="noStrike" cap="none" normalizeH="0" baseline="0" dirty="0" smtClean="0">
                          <a:ln>
                            <a:noFill/>
                          </a:ln>
                          <a:solidFill>
                            <a:schemeClr val="tx1"/>
                          </a:solidFill>
                          <a:effectLst/>
                          <a:latin typeface="Calibri" pitchFamily="34" charset="0"/>
                        </a:rPr>
                        <a:t>A person carrying on </a:t>
                      </a:r>
                      <a:r>
                        <a:rPr kumimoji="0" lang="en-US" sz="2200" b="1" i="0" u="none" strike="noStrike" cap="none" normalizeH="0" baseline="0" dirty="0" smtClean="0">
                          <a:ln>
                            <a:noFill/>
                          </a:ln>
                          <a:solidFill>
                            <a:schemeClr val="tx1"/>
                          </a:solidFill>
                          <a:effectLst/>
                          <a:latin typeface="Calibri" pitchFamily="34" charset="0"/>
                        </a:rPr>
                        <a:t>profession</a:t>
                      </a:r>
                    </a:p>
                    <a:p>
                      <a:pPr marL="0"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defRPr/>
                      </a:pPr>
                      <a:r>
                        <a:rPr kumimoji="0" lang="en-US" sz="2200" b="1" i="0" u="none" strike="noStrike" kern="1200" cap="none" normalizeH="0" baseline="0" dirty="0" smtClean="0">
                          <a:ln>
                            <a:noFill/>
                          </a:ln>
                          <a:solidFill>
                            <a:srgbClr val="C00000"/>
                          </a:solidFill>
                          <a:effectLst/>
                          <a:latin typeface="Calibri" pitchFamily="34" charset="0"/>
                          <a:ea typeface="+mn-ea"/>
                          <a:cs typeface="+mn-cs"/>
                        </a:rPr>
                        <a:t>(clause(b) of sec.44AB)</a:t>
                      </a:r>
                    </a:p>
                  </a:txBody>
                  <a:tcPr horzOverflow="overflow"/>
                </a:tc>
                <a:tc>
                  <a:txBody>
                    <a:bodyPr/>
                    <a:lstStyle/>
                    <a:p>
                      <a:pPr marL="0" marR="0" lvl="0" indent="0" algn="just" defTabSz="914400" rtl="0" eaLnBrk="1" fontAlgn="base" latinLnBrk="0" hangingPunct="1">
                        <a:lnSpc>
                          <a:spcPct val="100000"/>
                        </a:lnSpc>
                        <a:spcBef>
                          <a:spcPct val="20000"/>
                        </a:spcBef>
                        <a:spcAft>
                          <a:spcPct val="0"/>
                        </a:spcAft>
                        <a:buClr>
                          <a:schemeClr val="tx2"/>
                        </a:buClr>
                        <a:buSzTx/>
                        <a:buFont typeface="Wingdings" pitchFamily="2" charset="2"/>
                        <a:buNone/>
                        <a:tabLst/>
                      </a:pPr>
                      <a:endParaRPr kumimoji="0" lang="en-US" sz="1100" b="0" i="0" u="none" strike="noStrike" cap="none" normalizeH="0" baseline="0" dirty="0" smtClean="0">
                        <a:ln>
                          <a:noFill/>
                        </a:ln>
                        <a:solidFill>
                          <a:schemeClr val="tx1"/>
                        </a:solidFill>
                        <a:effectLst/>
                        <a:latin typeface="Calibri" pitchFamily="34" charset="0"/>
                      </a:endParaRPr>
                    </a:p>
                    <a:p>
                      <a:pPr marL="0" marR="0" lvl="0" indent="0" algn="just"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200" b="0" i="0" u="none" strike="noStrike" cap="none" normalizeH="0" baseline="0" dirty="0" smtClean="0">
                          <a:ln>
                            <a:noFill/>
                          </a:ln>
                          <a:solidFill>
                            <a:schemeClr val="tx1"/>
                          </a:solidFill>
                          <a:effectLst/>
                          <a:latin typeface="Calibri" pitchFamily="34" charset="0"/>
                        </a:rPr>
                        <a:t>If his gross receipts in profession exceed Rs.25 </a:t>
                      </a:r>
                      <a:r>
                        <a:rPr kumimoji="0" lang="en-US" sz="2200" b="0" i="0" u="none" strike="noStrike" cap="none" normalizeH="0" baseline="0" dirty="0" err="1" smtClean="0">
                          <a:ln>
                            <a:noFill/>
                          </a:ln>
                          <a:solidFill>
                            <a:schemeClr val="tx1"/>
                          </a:solidFill>
                          <a:effectLst/>
                          <a:latin typeface="Calibri" pitchFamily="34" charset="0"/>
                        </a:rPr>
                        <a:t>lakh</a:t>
                      </a:r>
                      <a:r>
                        <a:rPr kumimoji="0" lang="en-US" sz="2200" b="0" i="0" u="none" strike="noStrike" cap="none" normalizeH="0" baseline="0" dirty="0" smtClean="0">
                          <a:ln>
                            <a:noFill/>
                          </a:ln>
                          <a:solidFill>
                            <a:schemeClr val="tx1"/>
                          </a:solidFill>
                          <a:effectLst/>
                          <a:latin typeface="Calibri" pitchFamily="34" charset="0"/>
                        </a:rPr>
                        <a:t>  in any previous year </a:t>
                      </a:r>
                      <a:r>
                        <a:rPr kumimoji="0" lang="en-US" sz="2200" b="1" i="0" u="none" strike="noStrike" cap="none" normalizeH="0" baseline="0" dirty="0" smtClean="0">
                          <a:ln>
                            <a:noFill/>
                          </a:ln>
                          <a:solidFill>
                            <a:srgbClr val="C00000"/>
                          </a:solidFill>
                          <a:effectLst/>
                          <a:latin typeface="Calibri" pitchFamily="34" charset="0"/>
                        </a:rPr>
                        <a:t>[(limit raised from 15 lakhs </a:t>
                      </a:r>
                      <a:r>
                        <a:rPr kumimoji="0" lang="en-US" sz="2200" b="1" i="0" u="none" strike="noStrike" cap="none" normalizeH="0" baseline="0" dirty="0" err="1" smtClean="0">
                          <a:ln>
                            <a:noFill/>
                          </a:ln>
                          <a:solidFill>
                            <a:srgbClr val="C00000"/>
                          </a:solidFill>
                          <a:effectLst/>
                          <a:latin typeface="Calibri" pitchFamily="34" charset="0"/>
                        </a:rPr>
                        <a:t>w.e.f</a:t>
                      </a:r>
                      <a:r>
                        <a:rPr kumimoji="0" lang="en-US" sz="2200" b="1" i="0" u="none" strike="noStrike" cap="none" normalizeH="0" baseline="0" dirty="0" smtClean="0">
                          <a:ln>
                            <a:noFill/>
                          </a:ln>
                          <a:solidFill>
                            <a:srgbClr val="C00000"/>
                          </a:solidFill>
                          <a:effectLst/>
                          <a:latin typeface="Calibri" pitchFamily="34" charset="0"/>
                        </a:rPr>
                        <a:t> 1-4-2013)</a:t>
                      </a:r>
                    </a:p>
                  </a:txBody>
                  <a:tcPr horzOverflow="overflow"/>
                </a:tc>
              </a:tr>
            </a:tbl>
          </a:graphicData>
        </a:graphic>
      </p:graphicFrame>
    </p:spTree>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18" name="Text Box 141"/>
          <p:cNvSpPr txBox="1">
            <a:spLocks noChangeArrowheads="1"/>
          </p:cNvSpPr>
          <p:nvPr/>
        </p:nvSpPr>
        <p:spPr bwMode="auto">
          <a:xfrm>
            <a:off x="76200" y="4935141"/>
            <a:ext cx="8991600" cy="1846659"/>
          </a:xfrm>
          <a:prstGeom prst="rect">
            <a:avLst/>
          </a:prstGeom>
          <a:noFill/>
          <a:ln w="12700" cap="sq">
            <a:noFill/>
            <a:miter lim="800000"/>
            <a:headEnd type="none" w="sm" len="sm"/>
            <a:tailEnd type="none" w="sm" len="sm"/>
          </a:ln>
        </p:spPr>
        <p:txBody>
          <a:bodyPr wrap="square">
            <a:spAutoFit/>
          </a:bodyPr>
          <a:lstStyle/>
          <a:p>
            <a:pPr algn="just"/>
            <a:r>
              <a:rPr lang="en-US" sz="1900" u="sng" dirty="0">
                <a:solidFill>
                  <a:srgbClr val="002060"/>
                </a:solidFill>
              </a:rPr>
              <a:t>Note:</a:t>
            </a:r>
            <a:r>
              <a:rPr lang="en-US" sz="1900" dirty="0">
                <a:solidFill>
                  <a:srgbClr val="002060"/>
                </a:solidFill>
              </a:rPr>
              <a:t> </a:t>
            </a:r>
            <a:r>
              <a:rPr lang="en-US" sz="1900" u="sng" dirty="0">
                <a:solidFill>
                  <a:srgbClr val="002060"/>
                </a:solidFill>
              </a:rPr>
              <a:t>By </a:t>
            </a:r>
            <a:r>
              <a:rPr lang="en-US" sz="1900" u="sng" dirty="0" smtClean="0">
                <a:solidFill>
                  <a:srgbClr val="002060"/>
                </a:solidFill>
              </a:rPr>
              <a:t>F. A. (</a:t>
            </a:r>
            <a:r>
              <a:rPr lang="en-US" sz="1900" u="sng" dirty="0">
                <a:solidFill>
                  <a:srgbClr val="002060"/>
                </a:solidFill>
              </a:rPr>
              <a:t>No.2</a:t>
            </a:r>
            <a:r>
              <a:rPr lang="en-US" sz="1900" u="sng" dirty="0" smtClean="0">
                <a:solidFill>
                  <a:srgbClr val="002060"/>
                </a:solidFill>
              </a:rPr>
              <a:t>),2009 </a:t>
            </a:r>
            <a:r>
              <a:rPr lang="en-US" sz="1900" u="sng" dirty="0">
                <a:solidFill>
                  <a:srgbClr val="002060"/>
                </a:solidFill>
              </a:rPr>
              <a:t>w.e.f 1-4-2011</a:t>
            </a:r>
            <a:r>
              <a:rPr lang="en-US" sz="1900" dirty="0">
                <a:solidFill>
                  <a:srgbClr val="002060"/>
                </a:solidFill>
              </a:rPr>
              <a:t>, assessees covered by  sec. 44AD &amp; 44AF are not covered by clause (</a:t>
            </a:r>
            <a:r>
              <a:rPr lang="en-US" sz="1900" dirty="0" smtClean="0">
                <a:solidFill>
                  <a:srgbClr val="002060"/>
                </a:solidFill>
              </a:rPr>
              <a:t>c) of </a:t>
            </a:r>
            <a:r>
              <a:rPr lang="en-US" sz="1900" dirty="0">
                <a:solidFill>
                  <a:srgbClr val="002060"/>
                </a:solidFill>
              </a:rPr>
              <a:t>sec. 44AB. </a:t>
            </a:r>
            <a:r>
              <a:rPr lang="en-US" sz="1900" dirty="0" smtClean="0">
                <a:solidFill>
                  <a:srgbClr val="002060"/>
                </a:solidFill>
              </a:rPr>
              <a:t> Clause(d) is inserted to cover the assessees referred u/s 44AD. </a:t>
            </a:r>
          </a:p>
          <a:p>
            <a:pPr algn="just"/>
            <a:r>
              <a:rPr lang="en-US" sz="1900" dirty="0" smtClean="0">
                <a:solidFill>
                  <a:srgbClr val="002060"/>
                </a:solidFill>
              </a:rPr>
              <a:t>Section 4AF has become inoperative w.e.f A.Y 2011-2012. The assessees earlier referred specifically u/s 44AF are now covered by section 44AD itself. As such clause(d) covers the assessees ref. earlier both u/s 44AD &amp; 44AF.</a:t>
            </a:r>
            <a:endParaRPr lang="en-US" sz="1900" dirty="0">
              <a:solidFill>
                <a:srgbClr val="002060"/>
              </a:solidFill>
            </a:endParaRPr>
          </a:p>
        </p:txBody>
      </p:sp>
      <p:sp>
        <p:nvSpPr>
          <p:cNvPr id="5" name="Rectangle 4"/>
          <p:cNvSpPr/>
          <p:nvPr/>
        </p:nvSpPr>
        <p:spPr>
          <a:xfrm>
            <a:off x="7391400" y="0"/>
            <a:ext cx="17526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800" b="1" dirty="0" err="1" smtClean="0">
                <a:solidFill>
                  <a:schemeClr val="tx2"/>
                </a:solidFill>
                <a:latin typeface="+mj-lt"/>
              </a:rPr>
              <a:t>Contd</a:t>
            </a:r>
            <a:r>
              <a:rPr lang="en-US" sz="2800" b="1" dirty="0" smtClean="0">
                <a:solidFill>
                  <a:schemeClr val="tx2"/>
                </a:solidFill>
                <a:latin typeface="+mj-lt"/>
              </a:rPr>
              <a:t>….</a:t>
            </a:r>
            <a:endParaRPr lang="en-US" sz="2800" b="1" dirty="0">
              <a:solidFill>
                <a:schemeClr val="tx2"/>
              </a:solidFill>
              <a:latin typeface="+mj-lt"/>
            </a:endParaRPr>
          </a:p>
        </p:txBody>
      </p:sp>
      <p:graphicFrame>
        <p:nvGraphicFramePr>
          <p:cNvPr id="6" name="Content Placeholder 3"/>
          <p:cNvGraphicFramePr>
            <a:graphicFrameLocks/>
          </p:cNvGraphicFramePr>
          <p:nvPr>
            <p:extLst>
              <p:ext uri="{D42A27DB-BD31-4B8C-83A1-F6EECF244321}">
                <p14:modId xmlns:p14="http://schemas.microsoft.com/office/powerpoint/2010/main" xmlns="" val="3082004861"/>
              </p:ext>
            </p:extLst>
          </p:nvPr>
        </p:nvGraphicFramePr>
        <p:xfrm>
          <a:off x="304798" y="579120"/>
          <a:ext cx="8610602" cy="4145280"/>
        </p:xfrm>
        <a:graphic>
          <a:graphicData uri="http://schemas.openxmlformats.org/drawingml/2006/table">
            <a:tbl>
              <a:tblPr firstRow="1" bandRow="1">
                <a:tableStyleId>{5C22544A-7EE6-4342-B048-85BDC9FD1C3A}</a:tableStyleId>
              </a:tblPr>
              <a:tblGrid>
                <a:gridCol w="3429003"/>
                <a:gridCol w="5181599"/>
              </a:tblGrid>
              <a:tr h="761999">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200" b="1" i="0" u="none" strike="noStrike" cap="none" normalizeH="0" baseline="0" dirty="0" smtClean="0">
                          <a:ln>
                            <a:noFill/>
                          </a:ln>
                          <a:solidFill>
                            <a:schemeClr val="bg2"/>
                          </a:solidFill>
                          <a:effectLst/>
                          <a:latin typeface="Calibri" pitchFamily="34" charset="0"/>
                        </a:rPr>
                        <a:t>Different taxpayers</a:t>
                      </a: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200" b="1" i="0" u="none" strike="noStrike" cap="none" normalizeH="0" baseline="0" dirty="0" smtClean="0">
                          <a:ln>
                            <a:noFill/>
                          </a:ln>
                          <a:solidFill>
                            <a:schemeClr val="bg2"/>
                          </a:solidFill>
                          <a:effectLst/>
                          <a:latin typeface="Calibri" pitchFamily="34" charset="0"/>
                        </a:rPr>
                        <a:t>When covered by the provisions of compulsory audit u/s 44AB</a:t>
                      </a:r>
                    </a:p>
                  </a:txBody>
                  <a:tcPr horzOverflow="overflow"/>
                </a:tc>
              </a:tr>
              <a:tr h="1266567">
                <a:tc>
                  <a:txBody>
                    <a:bodyPr/>
                    <a:lstStyle/>
                    <a:p>
                      <a:pPr marL="0" marR="0" lvl="0" indent="0" algn="just"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100" b="0" i="0" u="none" strike="noStrike" cap="none" normalizeH="0" baseline="0" dirty="0" smtClean="0">
                          <a:ln>
                            <a:noFill/>
                          </a:ln>
                          <a:solidFill>
                            <a:schemeClr val="tx1"/>
                          </a:solidFill>
                          <a:effectLst/>
                          <a:latin typeface="Calibri" pitchFamily="34" charset="0"/>
                        </a:rPr>
                        <a:t>A person covered u/s  44AE,  44BB or 44BBB]</a:t>
                      </a:r>
                      <a:endParaRPr kumimoji="0" lang="en-US" sz="2100" b="0" i="0" u="none" strike="noStrike" kern="1200" cap="none" normalizeH="0" baseline="0" dirty="0" smtClean="0">
                        <a:ln>
                          <a:noFill/>
                        </a:ln>
                        <a:solidFill>
                          <a:srgbClr val="C00000"/>
                        </a:solidFill>
                        <a:effectLst/>
                        <a:latin typeface="Calibri" pitchFamily="34" charset="0"/>
                        <a:ea typeface="+mn-ea"/>
                        <a:cs typeface="+mn-cs"/>
                      </a:endParaRPr>
                    </a:p>
                    <a:p>
                      <a:pPr marL="0" marR="0" lvl="0" indent="0" algn="just" defTabSz="914400" rtl="0" eaLnBrk="1" fontAlgn="base" latinLnBrk="0" hangingPunct="1">
                        <a:lnSpc>
                          <a:spcPct val="100000"/>
                        </a:lnSpc>
                        <a:spcBef>
                          <a:spcPct val="20000"/>
                        </a:spcBef>
                        <a:spcAft>
                          <a:spcPct val="0"/>
                        </a:spcAft>
                        <a:buClr>
                          <a:schemeClr val="tx2"/>
                        </a:buClr>
                        <a:buSzTx/>
                        <a:buFont typeface="Wingdings" pitchFamily="2" charset="2"/>
                        <a:buNone/>
                        <a:tabLst/>
                        <a:defRPr/>
                      </a:pPr>
                      <a:r>
                        <a:rPr kumimoji="0" lang="en-US" sz="2000" b="1" i="0" u="none" strike="noStrike" cap="none" normalizeH="0" baseline="0" dirty="0" smtClean="0">
                          <a:ln>
                            <a:noFill/>
                          </a:ln>
                          <a:solidFill>
                            <a:srgbClr val="C00000"/>
                          </a:solidFill>
                          <a:effectLst/>
                          <a:latin typeface="Calibri" pitchFamily="34" charset="0"/>
                        </a:rPr>
                        <a:t>(clause (c) of sec. 44AB)</a:t>
                      </a:r>
                    </a:p>
                  </a:txBody>
                  <a:tcPr horzOverflow="overflow"/>
                </a:tc>
                <a:tc>
                  <a:txBody>
                    <a:bodyPr/>
                    <a:lstStyle/>
                    <a:p>
                      <a:pPr marL="0" marR="0" lvl="0" indent="0" algn="just"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100" b="0" i="0" u="none" strike="noStrike" cap="none" normalizeH="0" baseline="0" dirty="0" smtClean="0">
                          <a:ln>
                            <a:noFill/>
                          </a:ln>
                          <a:solidFill>
                            <a:schemeClr val="tx1"/>
                          </a:solidFill>
                          <a:effectLst/>
                          <a:latin typeface="Calibri" pitchFamily="34" charset="0"/>
                        </a:rPr>
                        <a:t>If such person claims that the Profits and gains from the business are lower than the profits and gains computed under these sections </a:t>
                      </a:r>
                      <a:r>
                        <a:rPr kumimoji="0" lang="en-US" sz="2100" b="0" i="0" u="none" strike="noStrike" kern="1200" cap="none" normalizeH="0" baseline="0" dirty="0" smtClean="0">
                          <a:ln>
                            <a:noFill/>
                          </a:ln>
                          <a:solidFill>
                            <a:srgbClr val="C00000"/>
                          </a:solidFill>
                          <a:effectLst/>
                          <a:latin typeface="Calibri" pitchFamily="34" charset="0"/>
                          <a:ea typeface="+mn-ea"/>
                          <a:cs typeface="+mn-cs"/>
                        </a:rPr>
                        <a:t>(irrespective of his turnover).</a:t>
                      </a:r>
                    </a:p>
                  </a:txBody>
                  <a:tcPr horzOverflow="overflow"/>
                </a:tc>
              </a:tr>
              <a:tr h="1857632">
                <a:tc>
                  <a:txBody>
                    <a:bodyPr/>
                    <a:lstStyle/>
                    <a:p>
                      <a:pPr marL="0" marR="0" lvl="0" indent="0" algn="just"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100" b="0" i="0" u="none" strike="noStrike" cap="none" normalizeH="0" baseline="0" dirty="0" smtClean="0">
                          <a:ln>
                            <a:noFill/>
                          </a:ln>
                          <a:solidFill>
                            <a:schemeClr val="tx1"/>
                          </a:solidFill>
                          <a:effectLst/>
                          <a:latin typeface="Calibri" pitchFamily="34" charset="0"/>
                        </a:rPr>
                        <a:t>A person  covered u/s 44AD</a:t>
                      </a:r>
                    </a:p>
                    <a:p>
                      <a:pPr marL="0" marR="0" lvl="0" indent="0" algn="just" defTabSz="914400" rtl="0" eaLnBrk="1" fontAlgn="base" latinLnBrk="0" hangingPunct="1">
                        <a:lnSpc>
                          <a:spcPct val="100000"/>
                        </a:lnSpc>
                        <a:spcBef>
                          <a:spcPct val="20000"/>
                        </a:spcBef>
                        <a:spcAft>
                          <a:spcPct val="0"/>
                        </a:spcAft>
                        <a:buClr>
                          <a:schemeClr val="tx2"/>
                        </a:buClr>
                        <a:buSzTx/>
                        <a:buFont typeface="Wingdings" pitchFamily="2" charset="2"/>
                        <a:buNone/>
                        <a:tabLst/>
                        <a:defRPr/>
                      </a:pPr>
                      <a:r>
                        <a:rPr kumimoji="0" lang="en-US" sz="2100" b="1" i="0" u="none" strike="noStrike" cap="none" normalizeH="0" baseline="0" dirty="0" smtClean="0">
                          <a:ln>
                            <a:noFill/>
                          </a:ln>
                          <a:solidFill>
                            <a:srgbClr val="C00000"/>
                          </a:solidFill>
                          <a:effectLst/>
                          <a:latin typeface="Calibri" pitchFamily="34" charset="0"/>
                        </a:rPr>
                        <a:t>(clause (d) of sec. 44AB)</a:t>
                      </a:r>
                    </a:p>
                    <a:p>
                      <a:pPr marL="0" marR="0" lvl="0" indent="0" algn="l"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100" b="0" i="1" u="none" strike="noStrike" kern="1200" cap="none" normalizeH="0" baseline="0" dirty="0" smtClean="0">
                          <a:ln>
                            <a:noFill/>
                          </a:ln>
                          <a:solidFill>
                            <a:srgbClr val="C00000"/>
                          </a:solidFill>
                          <a:effectLst/>
                          <a:latin typeface="Calibri" pitchFamily="34" charset="0"/>
                          <a:ea typeface="+mn-ea"/>
                          <a:cs typeface="+mn-cs"/>
                        </a:rPr>
                        <a:t>[By Finance (No.2) Act, 2009 </a:t>
                      </a:r>
                      <a:r>
                        <a:rPr kumimoji="0" lang="en-US" sz="2100" b="0" i="1" u="none" strike="noStrike" kern="1200" cap="none" normalizeH="0" baseline="0" dirty="0" err="1" smtClean="0">
                          <a:ln>
                            <a:noFill/>
                          </a:ln>
                          <a:solidFill>
                            <a:srgbClr val="C00000"/>
                          </a:solidFill>
                          <a:effectLst/>
                          <a:latin typeface="Calibri" pitchFamily="34" charset="0"/>
                          <a:ea typeface="+mn-ea"/>
                          <a:cs typeface="+mn-cs"/>
                        </a:rPr>
                        <a:t>w.e.f</a:t>
                      </a:r>
                      <a:r>
                        <a:rPr kumimoji="0" lang="en-US" sz="2100" b="0" i="1" u="none" strike="noStrike" kern="1200" cap="none" normalizeH="0" baseline="0" dirty="0" smtClean="0">
                          <a:ln>
                            <a:noFill/>
                          </a:ln>
                          <a:solidFill>
                            <a:srgbClr val="C00000"/>
                          </a:solidFill>
                          <a:effectLst/>
                          <a:latin typeface="Calibri" pitchFamily="34" charset="0"/>
                          <a:ea typeface="+mn-ea"/>
                          <a:cs typeface="+mn-cs"/>
                        </a:rPr>
                        <a:t>. 01/04/2011]</a:t>
                      </a:r>
                    </a:p>
                  </a:txBody>
                  <a:tcPr horzOverflow="overflow"/>
                </a:tc>
                <a:tc>
                  <a:txBody>
                    <a:bodyPr/>
                    <a:lstStyle/>
                    <a:p>
                      <a:pPr marL="0" marR="0" lvl="0" indent="0" algn="just"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100" b="0" i="0" u="none" strike="noStrike" cap="none" normalizeH="0" baseline="0" dirty="0" smtClean="0">
                          <a:ln>
                            <a:noFill/>
                          </a:ln>
                          <a:solidFill>
                            <a:schemeClr val="tx1"/>
                          </a:solidFill>
                          <a:effectLst/>
                          <a:latin typeface="Calibri" pitchFamily="34" charset="0"/>
                        </a:rPr>
                        <a:t>If such person claims that the Profits and gains from the business are lower than the profits and gains computed under this section </a:t>
                      </a:r>
                      <a:r>
                        <a:rPr kumimoji="0" lang="en-US" sz="2100" b="0" i="0" u="sng" strike="noStrike" kern="1200" cap="none" normalizeH="0" baseline="0" dirty="0" smtClean="0">
                          <a:ln>
                            <a:noFill/>
                          </a:ln>
                          <a:solidFill>
                            <a:srgbClr val="C00000"/>
                          </a:solidFill>
                          <a:effectLst/>
                          <a:latin typeface="Calibri" pitchFamily="34" charset="0"/>
                          <a:ea typeface="+mn-ea"/>
                          <a:cs typeface="+mn-cs"/>
                        </a:rPr>
                        <a:t>and his income exceeds the maximum amount not chargeable to income tax in any previous year.</a:t>
                      </a:r>
                    </a:p>
                  </a:txBody>
                  <a:tcPr horzOverflow="overflow"/>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153400" cy="990600"/>
          </a:xfrm>
        </p:spPr>
        <p:txBody>
          <a:bodyPr>
            <a:normAutofit/>
          </a:bodyPr>
          <a:lstStyle/>
          <a:p>
            <a:r>
              <a:rPr lang="en-US" sz="4000" dirty="0" smtClean="0"/>
              <a:t>Issues on Form No. 3CA/ 3CB…..</a:t>
            </a:r>
            <a:endParaRPr lang="en-US" sz="4000" dirty="0"/>
          </a:p>
        </p:txBody>
      </p:sp>
      <p:sp>
        <p:nvSpPr>
          <p:cNvPr id="3" name="Slide Number Placeholder 2"/>
          <p:cNvSpPr>
            <a:spLocks noGrp="1"/>
          </p:cNvSpPr>
          <p:nvPr>
            <p:ph type="sldNum" sz="quarter" idx="12"/>
          </p:nvPr>
        </p:nvSpPr>
        <p:spPr/>
        <p:txBody>
          <a:bodyPr>
            <a:normAutofit fontScale="85000" lnSpcReduction="20000"/>
          </a:bodyPr>
          <a:lstStyle/>
          <a:p>
            <a:fld id="{B6F15528-21DE-4FAA-801E-634DDDAF4B2B}" type="slidenum">
              <a:rPr lang="en-US" smtClean="0"/>
              <a:pPr/>
              <a:t>18</a:t>
            </a:fld>
            <a:endParaRPr lang="en-US"/>
          </a:p>
        </p:txBody>
      </p:sp>
      <p:sp>
        <p:nvSpPr>
          <p:cNvPr id="4" name="Content Placeholder 3"/>
          <p:cNvSpPr>
            <a:spLocks noGrp="1"/>
          </p:cNvSpPr>
          <p:nvPr>
            <p:ph sz="quarter" idx="1"/>
          </p:nvPr>
        </p:nvSpPr>
        <p:spPr>
          <a:xfrm>
            <a:off x="457200" y="2514600"/>
            <a:ext cx="8153400" cy="2819400"/>
          </a:xfrm>
        </p:spPr>
        <p:txBody>
          <a:bodyPr>
            <a:noAutofit/>
          </a:bodyPr>
          <a:lstStyle/>
          <a:p>
            <a:pPr marL="623888" indent="-319088" algn="just">
              <a:buFont typeface="Wingdings" pitchFamily="2" charset="2"/>
              <a:buChar char="Ø"/>
            </a:pPr>
            <a:r>
              <a:rPr lang="en-US" sz="2500" dirty="0" smtClean="0"/>
              <a:t>In the case of those assessee whose business or profession has started during the financial year, the tax auditor can specify the actual period for which tax audit is conducted.</a:t>
            </a:r>
          </a:p>
        </p:txBody>
      </p:sp>
      <p:sp>
        <p:nvSpPr>
          <p:cNvPr id="5" name="Rectangle 4"/>
          <p:cNvSpPr/>
          <p:nvPr/>
        </p:nvSpPr>
        <p:spPr>
          <a:xfrm>
            <a:off x="7391400" y="0"/>
            <a:ext cx="17526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spTree>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a:xfrm>
            <a:off x="76200" y="76200"/>
            <a:ext cx="7162800" cy="1143000"/>
          </a:xfrm>
        </p:spPr>
        <p:txBody>
          <a:bodyPr>
            <a:noAutofit/>
          </a:bodyPr>
          <a:lstStyle/>
          <a:p>
            <a:pPr eaLnBrk="1" fontAlgn="auto" hangingPunct="1">
              <a:spcAft>
                <a:spcPts val="0"/>
              </a:spcAft>
              <a:defRPr/>
            </a:pPr>
            <a:r>
              <a:rPr lang="en-US" sz="4000" dirty="0" smtClean="0"/>
              <a:t>Section 44AE…….</a:t>
            </a:r>
            <a:endParaRPr lang="en-US" sz="2000" i="1" dirty="0">
              <a:solidFill>
                <a:srgbClr val="FF0000"/>
              </a:solidFill>
            </a:endParaRPr>
          </a:p>
        </p:txBody>
      </p:sp>
      <p:sp>
        <p:nvSpPr>
          <p:cNvPr id="6" name="Slide Number Placeholder 5"/>
          <p:cNvSpPr>
            <a:spLocks noGrp="1"/>
          </p:cNvSpPr>
          <p:nvPr>
            <p:ph type="sldNum" sz="quarter" idx="12"/>
          </p:nvPr>
        </p:nvSpPr>
        <p:spPr/>
        <p:txBody>
          <a:bodyPr>
            <a:normAutofit fontScale="85000" lnSpcReduction="20000"/>
          </a:bodyPr>
          <a:lstStyle/>
          <a:p>
            <a:pPr>
              <a:defRPr/>
            </a:pPr>
            <a:fld id="{2563443F-0546-4F2E-9A81-6074B0286DC3}" type="slidenum">
              <a:rPr lang="en-US"/>
              <a:pPr>
                <a:defRPr/>
              </a:pPr>
              <a:t>180</a:t>
            </a:fld>
            <a:endParaRPr lang="en-US"/>
          </a:p>
        </p:txBody>
      </p:sp>
      <p:sp>
        <p:nvSpPr>
          <p:cNvPr id="49155" name="Rectangle 3"/>
          <p:cNvSpPr>
            <a:spLocks noGrp="1" noChangeArrowheads="1"/>
          </p:cNvSpPr>
          <p:nvPr>
            <p:ph sz="quarter" idx="1"/>
          </p:nvPr>
        </p:nvSpPr>
        <p:spPr>
          <a:xfrm>
            <a:off x="381000" y="2362200"/>
            <a:ext cx="8534400" cy="3048000"/>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marL="273050" indent="-273050" algn="just">
              <a:spcBef>
                <a:spcPts val="1200"/>
              </a:spcBef>
              <a:buFont typeface="Wingdings" pitchFamily="2" charset="2"/>
              <a:buChar char="Ø"/>
            </a:pPr>
            <a:r>
              <a:rPr lang="en-US" sz="2200" b="1" u="sng" dirty="0" smtClean="0">
                <a:solidFill>
                  <a:srgbClr val="FFC000"/>
                </a:solidFill>
              </a:rPr>
              <a:t>Amendment in Section 44AE in by Finance Act, 2014 </a:t>
            </a:r>
          </a:p>
          <a:p>
            <a:pPr algn="just">
              <a:spcBef>
                <a:spcPts val="1200"/>
              </a:spcBef>
              <a:buNone/>
            </a:pPr>
            <a:r>
              <a:rPr lang="en-US" sz="2200" dirty="0" smtClean="0">
                <a:solidFill>
                  <a:schemeClr val="bg1"/>
                </a:solidFill>
              </a:rPr>
              <a:t>	Removed the distinction made in heavy goods carriage and other than heavy goods carriage and to provide a single amount of Rs. 7500/- to be considered as profit or gain from each goods carriage for every month or part of the month. Corresponding amendment made in Explanation in view of amendment in Sub-section (2).									</a:t>
            </a:r>
            <a:r>
              <a:rPr lang="en-US" sz="2200" b="1" dirty="0" smtClean="0">
                <a:solidFill>
                  <a:srgbClr val="FFC000"/>
                </a:solidFill>
              </a:rPr>
              <a:t>[w.e.f 01-04-2015]</a:t>
            </a:r>
          </a:p>
          <a:p>
            <a:pPr algn="just" eaLnBrk="1" hangingPunct="1">
              <a:spcBef>
                <a:spcPts val="1200"/>
              </a:spcBef>
              <a:buFont typeface="Wingdings" pitchFamily="2" charset="2"/>
              <a:buChar char="Ø"/>
            </a:pPr>
            <a:endParaRPr lang="en-US" sz="2200" dirty="0" smtClean="0">
              <a:solidFill>
                <a:schemeClr val="accent2"/>
              </a:solidFill>
              <a:latin typeface="Calibri" pitchFamily="34" charset="0"/>
            </a:endParaRPr>
          </a:p>
        </p:txBody>
      </p:sp>
    </p:spTree>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763000" cy="990600"/>
          </a:xfrm>
        </p:spPr>
        <p:txBody>
          <a:bodyPr>
            <a:noAutofit/>
          </a:bodyPr>
          <a:lstStyle/>
          <a:p>
            <a:pPr algn="just"/>
            <a:r>
              <a:rPr lang="en-US" sz="3600" b="1" dirty="0" smtClean="0"/>
              <a:t>Sub-section </a:t>
            </a:r>
            <a:r>
              <a:rPr lang="en-US" sz="3600" b="1" dirty="0"/>
              <a:t>(6) of section </a:t>
            </a:r>
            <a:r>
              <a:rPr lang="en-US" sz="3600" b="1" dirty="0" smtClean="0"/>
              <a:t>44AD</a:t>
            </a:r>
            <a:endParaRPr lang="en-US" sz="3600" dirty="0"/>
          </a:p>
        </p:txBody>
      </p:sp>
      <p:sp>
        <p:nvSpPr>
          <p:cNvPr id="4" name="Slide Number Placeholder 3"/>
          <p:cNvSpPr>
            <a:spLocks noGrp="1"/>
          </p:cNvSpPr>
          <p:nvPr>
            <p:ph type="sldNum" sz="quarter" idx="12"/>
          </p:nvPr>
        </p:nvSpPr>
        <p:spPr/>
        <p:txBody>
          <a:bodyPr>
            <a:normAutofit fontScale="85000" lnSpcReduction="20000"/>
          </a:bodyPr>
          <a:lstStyle/>
          <a:p>
            <a:pPr>
              <a:defRPr/>
            </a:pPr>
            <a:fld id="{7EF01E16-7D38-407D-9D2D-68DB190D1059}" type="slidenum">
              <a:rPr lang="en-US" smtClean="0"/>
              <a:pPr>
                <a:defRPr/>
              </a:pPr>
              <a:t>181</a:t>
            </a:fld>
            <a:endParaRPr lang="en-US" dirty="0"/>
          </a:p>
        </p:txBody>
      </p:sp>
      <p:sp>
        <p:nvSpPr>
          <p:cNvPr id="3" name="Content Placeholder 2"/>
          <p:cNvSpPr>
            <a:spLocks noGrp="1"/>
          </p:cNvSpPr>
          <p:nvPr>
            <p:ph sz="quarter" idx="1"/>
          </p:nvPr>
        </p:nvSpPr>
        <p:spPr>
          <a:xfrm>
            <a:off x="304800" y="1981200"/>
            <a:ext cx="8461248" cy="4495800"/>
          </a:xfrm>
        </p:spPr>
        <p:txBody>
          <a:bodyPr>
            <a:normAutofit/>
          </a:bodyPr>
          <a:lstStyle/>
          <a:p>
            <a:pPr algn="just">
              <a:buNone/>
            </a:pPr>
            <a:r>
              <a:rPr lang="en-US" sz="2800" i="1" u="sng" dirty="0" smtClean="0">
                <a:solidFill>
                  <a:schemeClr val="accent2"/>
                </a:solidFill>
              </a:rPr>
              <a:t>Inserted </a:t>
            </a:r>
            <a:r>
              <a:rPr lang="en-US" sz="2800" i="1" u="sng" dirty="0">
                <a:solidFill>
                  <a:schemeClr val="accent2"/>
                </a:solidFill>
              </a:rPr>
              <a:t>by the Finance Act, 2012, </a:t>
            </a:r>
            <a:r>
              <a:rPr lang="en-US" sz="2800" i="1" u="sng" dirty="0" err="1">
                <a:solidFill>
                  <a:schemeClr val="accent2"/>
                </a:solidFill>
              </a:rPr>
              <a:t>w.r.e.f</a:t>
            </a:r>
            <a:r>
              <a:rPr lang="en-US" sz="2800" i="1" u="sng" dirty="0">
                <a:solidFill>
                  <a:schemeClr val="accent2"/>
                </a:solidFill>
              </a:rPr>
              <a:t>. </a:t>
            </a:r>
            <a:r>
              <a:rPr lang="en-US" sz="2800" i="1" u="sng" dirty="0" smtClean="0">
                <a:solidFill>
                  <a:schemeClr val="accent2"/>
                </a:solidFill>
              </a:rPr>
              <a:t>1-4-2011</a:t>
            </a:r>
            <a:endParaRPr lang="en-US" sz="2800" b="1" i="1" u="sng" dirty="0" smtClean="0">
              <a:solidFill>
                <a:schemeClr val="accent2"/>
              </a:solidFill>
            </a:endParaRPr>
          </a:p>
          <a:p>
            <a:pPr marL="31750" indent="-31750" algn="just">
              <a:buNone/>
            </a:pPr>
            <a:r>
              <a:rPr lang="en-US" sz="2400" dirty="0" smtClean="0"/>
              <a:t>The provisions of section 44AD, notwithstanding anything contained in the foregoing provisions, shall not apply to—</a:t>
            </a:r>
          </a:p>
          <a:p>
            <a:pPr marL="715963" indent="-514350" algn="just">
              <a:buSzPct val="100000"/>
              <a:buFont typeface="+mj-lt"/>
              <a:buAutoNum type="romanLcPeriod"/>
            </a:pPr>
            <a:r>
              <a:rPr lang="en-US" sz="2400" dirty="0" smtClean="0"/>
              <a:t>a person carrying on profession as referred to in sec. 44AA(1);</a:t>
            </a:r>
          </a:p>
          <a:p>
            <a:pPr marL="715963" indent="-514350" algn="just">
              <a:buSzPct val="100000"/>
              <a:buFont typeface="+mj-lt"/>
              <a:buAutoNum type="romanLcPeriod"/>
            </a:pPr>
            <a:r>
              <a:rPr lang="en-US" sz="2400" dirty="0" smtClean="0"/>
              <a:t>a person earning income in the nature of commission or brokerage; or</a:t>
            </a:r>
          </a:p>
          <a:p>
            <a:pPr marL="715963" indent="-514350" algn="just">
              <a:buSzPct val="100000"/>
              <a:buFont typeface="+mj-lt"/>
              <a:buAutoNum type="romanLcPeriod"/>
            </a:pPr>
            <a:r>
              <a:rPr lang="en-US" sz="2400" dirty="0" smtClean="0"/>
              <a:t>a person carrying on any agency business.</a:t>
            </a:r>
            <a:endParaRPr lang="en-US" sz="2400" dirty="0"/>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610600" cy="838200"/>
          </a:xfrm>
        </p:spPr>
        <p:txBody>
          <a:bodyPr>
            <a:normAutofit/>
          </a:bodyPr>
          <a:lstStyle/>
          <a:p>
            <a:pPr algn="just" fontAlgn="auto">
              <a:spcAft>
                <a:spcPts val="0"/>
              </a:spcAft>
              <a:defRPr/>
            </a:pPr>
            <a:r>
              <a:rPr lang="en-US" sz="4400" dirty="0" smtClean="0"/>
              <a:t>Compulsory Audit of Accounts</a:t>
            </a:r>
            <a:endParaRPr lang="en-US" sz="4400" dirty="0"/>
          </a:p>
        </p:txBody>
      </p:sp>
      <p:sp>
        <p:nvSpPr>
          <p:cNvPr id="4" name="Slide Number Placeholder 3"/>
          <p:cNvSpPr>
            <a:spLocks noGrp="1"/>
          </p:cNvSpPr>
          <p:nvPr>
            <p:ph type="sldNum" sz="quarter" idx="12"/>
          </p:nvPr>
        </p:nvSpPr>
        <p:spPr/>
        <p:txBody>
          <a:bodyPr>
            <a:normAutofit fontScale="85000" lnSpcReduction="20000"/>
          </a:bodyPr>
          <a:lstStyle/>
          <a:p>
            <a:pPr>
              <a:defRPr/>
            </a:pPr>
            <a:fld id="{2D6F48FC-46F5-4378-AD34-1167146A4879}" type="slidenum">
              <a:rPr lang="en-US"/>
              <a:pPr>
                <a:defRPr/>
              </a:pPr>
              <a:t>182</a:t>
            </a:fld>
            <a:endParaRPr lang="en-US"/>
          </a:p>
        </p:txBody>
      </p:sp>
      <p:sp>
        <p:nvSpPr>
          <p:cNvPr id="19459" name="Content Placeholder 2"/>
          <p:cNvSpPr>
            <a:spLocks noGrp="1"/>
          </p:cNvSpPr>
          <p:nvPr>
            <p:ph sz="quarter" idx="1"/>
          </p:nvPr>
        </p:nvSpPr>
        <p:spPr>
          <a:xfrm>
            <a:off x="228600" y="1775191"/>
            <a:ext cx="8610600" cy="4625609"/>
          </a:xfrm>
        </p:spPr>
        <p:txBody>
          <a:bodyPr rtlCol="0">
            <a:normAutofit/>
          </a:bodyPr>
          <a:lstStyle/>
          <a:p>
            <a:pPr marL="0" indent="0" algn="just">
              <a:spcBef>
                <a:spcPts val="0"/>
              </a:spcBef>
              <a:buNone/>
              <a:defRPr/>
            </a:pPr>
            <a:r>
              <a:rPr lang="en-US" sz="2400" dirty="0" smtClean="0">
                <a:latin typeface="Calibri" pitchFamily="34" charset="0"/>
              </a:rPr>
              <a:t>Accounts of previous year to be audited by an accountant, before the specified date and furnish by that date, the report of such audit in the prescribed form duly signed and verified by such accountant and setting fourth such particulars as may be prescribed.</a:t>
            </a:r>
          </a:p>
          <a:p>
            <a:pPr marL="339725" indent="-339725" algn="just" eaLnBrk="1" fontAlgn="auto" hangingPunct="1">
              <a:spcBef>
                <a:spcPts val="0"/>
              </a:spcBef>
              <a:spcAft>
                <a:spcPts val="0"/>
              </a:spcAft>
              <a:buFont typeface="Wingdings" pitchFamily="2" charset="2"/>
              <a:buChar char="Ø"/>
              <a:defRPr/>
            </a:pPr>
            <a:endParaRPr lang="en-US" sz="2400" dirty="0" smtClean="0">
              <a:latin typeface="Calibri" pitchFamily="34" charset="0"/>
            </a:endParaRPr>
          </a:p>
          <a:p>
            <a:pPr marL="339725" indent="-339725" algn="just" eaLnBrk="1" fontAlgn="auto" hangingPunct="1">
              <a:spcBef>
                <a:spcPts val="0"/>
              </a:spcBef>
              <a:spcAft>
                <a:spcPts val="0"/>
              </a:spcAft>
              <a:buNone/>
              <a:defRPr/>
            </a:pPr>
            <a:r>
              <a:rPr lang="en-US" sz="2400" b="1" dirty="0" smtClean="0">
                <a:latin typeface="Calibri" pitchFamily="34" charset="0"/>
              </a:rPr>
              <a:t>“</a:t>
            </a:r>
            <a:r>
              <a:rPr lang="en-US" sz="2400" b="1" u="sng" dirty="0" smtClean="0">
                <a:latin typeface="Calibri" pitchFamily="34" charset="0"/>
              </a:rPr>
              <a:t>Accountant</a:t>
            </a:r>
            <a:r>
              <a:rPr lang="en-US" sz="2400" b="1" dirty="0" smtClean="0">
                <a:latin typeface="Calibri" pitchFamily="34" charset="0"/>
              </a:rPr>
              <a:t>”</a:t>
            </a:r>
            <a:r>
              <a:rPr lang="en-US" sz="2400" dirty="0" smtClean="0">
                <a:latin typeface="Calibri" pitchFamily="34" charset="0"/>
              </a:rPr>
              <a:t>– as per Explanation to S.288 (2)  </a:t>
            </a:r>
            <a:r>
              <a:rPr lang="en-US" sz="2400" b="1" dirty="0" smtClean="0">
                <a:solidFill>
                  <a:srgbClr val="C00000"/>
                </a:solidFill>
                <a:latin typeface="Calibri" pitchFamily="34" charset="0"/>
              </a:rPr>
              <a:t>[Explanation(</a:t>
            </a:r>
            <a:r>
              <a:rPr lang="en-US" sz="2400" b="1" dirty="0" err="1" smtClean="0">
                <a:solidFill>
                  <a:srgbClr val="C00000"/>
                </a:solidFill>
                <a:latin typeface="Calibri" pitchFamily="34" charset="0"/>
              </a:rPr>
              <a:t>i</a:t>
            </a:r>
            <a:r>
              <a:rPr lang="en-US" sz="2400" b="1" dirty="0" smtClean="0">
                <a:solidFill>
                  <a:srgbClr val="C00000"/>
                </a:solidFill>
                <a:latin typeface="Calibri" pitchFamily="34" charset="0"/>
              </a:rPr>
              <a:t>) to S.44AB]</a:t>
            </a:r>
          </a:p>
          <a:p>
            <a:pPr marL="339725" indent="-339725" algn="just">
              <a:buNone/>
              <a:defRPr/>
            </a:pPr>
            <a:r>
              <a:rPr lang="en-US" sz="2400" b="1" dirty="0" smtClean="0">
                <a:latin typeface="Calibri" pitchFamily="34" charset="0"/>
              </a:rPr>
              <a:t>“</a:t>
            </a:r>
            <a:r>
              <a:rPr lang="en-US" sz="2400" b="1" u="sng" dirty="0" smtClean="0">
                <a:latin typeface="Calibri" pitchFamily="34" charset="0"/>
              </a:rPr>
              <a:t>Specified date</a:t>
            </a:r>
            <a:r>
              <a:rPr lang="en-US" sz="2400" b="1" dirty="0" smtClean="0">
                <a:latin typeface="Calibri" pitchFamily="34" charset="0"/>
              </a:rPr>
              <a:t>” – </a:t>
            </a:r>
            <a:r>
              <a:rPr lang="en-US" sz="2400" dirty="0" smtClean="0">
                <a:latin typeface="Calibri" pitchFamily="34" charset="0"/>
              </a:rPr>
              <a:t>30</a:t>
            </a:r>
            <a:r>
              <a:rPr lang="en-US" sz="2400" baseline="30000" dirty="0" smtClean="0">
                <a:latin typeface="Calibri" pitchFamily="34" charset="0"/>
              </a:rPr>
              <a:t>th</a:t>
            </a:r>
            <a:r>
              <a:rPr lang="en-US" sz="2400" dirty="0" smtClean="0">
                <a:latin typeface="Calibri" pitchFamily="34" charset="0"/>
              </a:rPr>
              <a:t>  day of September  of A.Y. </a:t>
            </a:r>
            <a:r>
              <a:rPr lang="en-US" sz="2400" b="1" dirty="0" smtClean="0">
                <a:solidFill>
                  <a:srgbClr val="C00000"/>
                </a:solidFill>
                <a:latin typeface="Calibri" pitchFamily="34" charset="0"/>
              </a:rPr>
              <a:t>[Explanation(ii) to S.44AB]</a:t>
            </a:r>
          </a:p>
        </p:txBody>
      </p:sp>
    </p:spTree>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153400" cy="990600"/>
          </a:xfrm>
        </p:spPr>
        <p:txBody>
          <a:bodyPr>
            <a:normAutofit/>
          </a:bodyPr>
          <a:lstStyle/>
          <a:p>
            <a:pPr>
              <a:defRPr/>
            </a:pPr>
            <a:r>
              <a:rPr lang="en-US" sz="3800" dirty="0" smtClean="0"/>
              <a:t>Compulsory Audit of Accounts……</a:t>
            </a:r>
          </a:p>
        </p:txBody>
      </p:sp>
      <p:sp>
        <p:nvSpPr>
          <p:cNvPr id="5" name="Slide Number Placeholder 3"/>
          <p:cNvSpPr>
            <a:spLocks noGrp="1"/>
          </p:cNvSpPr>
          <p:nvPr>
            <p:ph type="sldNum" sz="quarter" idx="12"/>
          </p:nvPr>
        </p:nvSpPr>
        <p:spPr/>
        <p:txBody>
          <a:bodyPr>
            <a:normAutofit fontScale="85000" lnSpcReduction="20000"/>
          </a:bodyPr>
          <a:lstStyle/>
          <a:p>
            <a:pPr>
              <a:defRPr/>
            </a:pPr>
            <a:fld id="{7EF01E16-7D38-407D-9D2D-68DB190D1059}" type="slidenum">
              <a:rPr lang="en-US" smtClean="0"/>
              <a:pPr>
                <a:defRPr/>
              </a:pPr>
              <a:t>183</a:t>
            </a:fld>
            <a:endParaRPr lang="en-US" dirty="0"/>
          </a:p>
        </p:txBody>
      </p:sp>
      <p:sp>
        <p:nvSpPr>
          <p:cNvPr id="3" name="Content Placeholder 2"/>
          <p:cNvSpPr>
            <a:spLocks noGrp="1"/>
          </p:cNvSpPr>
          <p:nvPr>
            <p:ph sz="quarter" idx="1"/>
          </p:nvPr>
        </p:nvSpPr>
        <p:spPr>
          <a:xfrm>
            <a:off x="152400" y="1524000"/>
            <a:ext cx="8763000" cy="5257800"/>
          </a:xfrm>
        </p:spPr>
        <p:txBody>
          <a:bodyPr>
            <a:noAutofit/>
          </a:bodyPr>
          <a:lstStyle/>
          <a:p>
            <a:pPr algn="just">
              <a:spcBef>
                <a:spcPts val="1800"/>
              </a:spcBef>
              <a:buFont typeface="Wingdings" pitchFamily="2" charset="2"/>
              <a:buChar char="Ø"/>
            </a:pPr>
            <a:r>
              <a:rPr lang="en-US" sz="2100" b="1" u="sng" dirty="0" smtClean="0"/>
              <a:t>Clause (b) will have no application to company or any other artificial person as a company or artificial person cannot carry on a profession.</a:t>
            </a:r>
          </a:p>
          <a:p>
            <a:pPr algn="just">
              <a:spcBef>
                <a:spcPts val="1800"/>
              </a:spcBef>
              <a:buFont typeface="Wingdings" pitchFamily="2" charset="2"/>
              <a:buChar char="Ø"/>
            </a:pPr>
            <a:r>
              <a:rPr lang="en-US" sz="2100" dirty="0" smtClean="0"/>
              <a:t>For the purpose of attracting  sec 44AB, receipts of an assessee by way of sale or trading business and receipts for </a:t>
            </a:r>
            <a:r>
              <a:rPr lang="en-US" sz="2100" u="sng" dirty="0" smtClean="0"/>
              <a:t>doing job work</a:t>
            </a:r>
            <a:r>
              <a:rPr lang="en-US" sz="2100" dirty="0" smtClean="0"/>
              <a:t> can be clubbed to find out whether prescribed limit is exceeding or not. </a:t>
            </a:r>
            <a:r>
              <a:rPr lang="en-US" sz="2100" b="1" u="sng" dirty="0" err="1" smtClean="0">
                <a:solidFill>
                  <a:srgbClr val="C00000"/>
                </a:solidFill>
              </a:rPr>
              <a:t>Bajrang</a:t>
            </a:r>
            <a:r>
              <a:rPr lang="en-US" sz="2100" b="1" u="sng" dirty="0" smtClean="0">
                <a:solidFill>
                  <a:srgbClr val="C00000"/>
                </a:solidFill>
              </a:rPr>
              <a:t>  Oil Mills v. ITO [2007] 163 Taxman 154 (Raj.)</a:t>
            </a:r>
            <a:r>
              <a:rPr lang="en-US" sz="2100" b="1" dirty="0" smtClean="0"/>
              <a:t> </a:t>
            </a:r>
          </a:p>
          <a:p>
            <a:pPr algn="just">
              <a:spcBef>
                <a:spcPts val="1800"/>
              </a:spcBef>
              <a:buFont typeface="Wingdings" pitchFamily="2" charset="2"/>
              <a:buChar char="Ø"/>
            </a:pPr>
            <a:r>
              <a:rPr lang="en-US" sz="2100" dirty="0" smtClean="0"/>
              <a:t>Requirement of compulsory tax audit u/s 44AB is only in respect of business carried on by a person and not in respect of his income from other sources. </a:t>
            </a:r>
            <a:r>
              <a:rPr lang="en-US" sz="2100" b="1" u="sng" dirty="0" err="1" smtClean="0">
                <a:solidFill>
                  <a:srgbClr val="C00000"/>
                </a:solidFill>
              </a:rPr>
              <a:t>Ghai</a:t>
            </a:r>
            <a:r>
              <a:rPr lang="en-US" sz="2100" b="1" u="sng" dirty="0" smtClean="0">
                <a:solidFill>
                  <a:srgbClr val="C00000"/>
                </a:solidFill>
              </a:rPr>
              <a:t> Construction v. State of Maharashtra [2009] 184 Taxman 52 (</a:t>
            </a:r>
            <a:r>
              <a:rPr lang="en-US" sz="2100" b="1" u="sng" dirty="0" err="1" smtClean="0">
                <a:solidFill>
                  <a:srgbClr val="C00000"/>
                </a:solidFill>
              </a:rPr>
              <a:t>Bom</a:t>
            </a:r>
            <a:r>
              <a:rPr lang="en-US" sz="2100" b="1" u="sng" dirty="0" smtClean="0">
                <a:solidFill>
                  <a:srgbClr val="C00000"/>
                </a:solidFill>
              </a:rPr>
              <a:t>.)</a:t>
            </a:r>
          </a:p>
          <a:p>
            <a:pPr algn="just">
              <a:spcBef>
                <a:spcPts val="1800"/>
              </a:spcBef>
              <a:buFont typeface="Wingdings" pitchFamily="2" charset="2"/>
              <a:buChar char="Ø"/>
            </a:pPr>
            <a:r>
              <a:rPr lang="en-US" sz="2100" dirty="0" smtClean="0"/>
              <a:t>Where the assessee is proprietor of more than one concern, </a:t>
            </a:r>
            <a:r>
              <a:rPr lang="en-US" sz="2100" b="1" u="sng" dirty="0" smtClean="0">
                <a:solidFill>
                  <a:srgbClr val="C00000"/>
                </a:solidFill>
              </a:rPr>
              <a:t>aggregate of all the businesses </a:t>
            </a:r>
            <a:r>
              <a:rPr lang="en-US" sz="2100" dirty="0" smtClean="0"/>
              <a:t>to be taken into consideration for the purposes of compliance with the provisions of sec. 44AB. </a:t>
            </a:r>
            <a:r>
              <a:rPr lang="en-US" sz="2100" b="1" i="1" u="sng" dirty="0" smtClean="0">
                <a:solidFill>
                  <a:srgbClr val="C00000"/>
                </a:solidFill>
              </a:rPr>
              <a:t>Asst. CIT &amp; </a:t>
            </a:r>
            <a:r>
              <a:rPr lang="en-US" sz="2100" b="1" i="1" u="sng" dirty="0" err="1" smtClean="0">
                <a:solidFill>
                  <a:srgbClr val="C00000"/>
                </a:solidFill>
              </a:rPr>
              <a:t>Anr</a:t>
            </a:r>
            <a:r>
              <a:rPr lang="en-US" sz="2100" b="1" i="1" u="sng" dirty="0" smtClean="0">
                <a:solidFill>
                  <a:srgbClr val="C00000"/>
                </a:solidFill>
              </a:rPr>
              <a:t>. V. Dr. K. </a:t>
            </a:r>
            <a:r>
              <a:rPr lang="en-US" sz="2100" b="1" i="1" u="sng" dirty="0" err="1" smtClean="0">
                <a:solidFill>
                  <a:srgbClr val="C00000"/>
                </a:solidFill>
              </a:rPr>
              <a:t>Satish</a:t>
            </a:r>
            <a:r>
              <a:rPr lang="en-US" sz="2100" b="1" i="1" u="sng" dirty="0" smtClean="0">
                <a:solidFill>
                  <a:srgbClr val="C00000"/>
                </a:solidFill>
              </a:rPr>
              <a:t> </a:t>
            </a:r>
            <a:r>
              <a:rPr lang="en-US" sz="2100" b="1" i="1" u="sng" dirty="0" err="1" smtClean="0">
                <a:solidFill>
                  <a:srgbClr val="C00000"/>
                </a:solidFill>
              </a:rPr>
              <a:t>Shetty</a:t>
            </a:r>
            <a:r>
              <a:rPr lang="en-US" sz="2100" b="1" i="1" u="sng" dirty="0" smtClean="0">
                <a:solidFill>
                  <a:srgbClr val="C00000"/>
                </a:solidFill>
              </a:rPr>
              <a:t> [2009] 310 ITR 366 (Kar.)</a:t>
            </a:r>
          </a:p>
          <a:p>
            <a:pPr algn="just">
              <a:spcBef>
                <a:spcPts val="1800"/>
              </a:spcBef>
              <a:buNone/>
            </a:pPr>
            <a:endParaRPr lang="en-US" sz="2100" dirty="0" smtClean="0"/>
          </a:p>
        </p:txBody>
      </p:sp>
      <p:sp>
        <p:nvSpPr>
          <p:cNvPr id="4" name="Rectangle 3"/>
          <p:cNvSpPr/>
          <p:nvPr/>
        </p:nvSpPr>
        <p:spPr>
          <a:xfrm>
            <a:off x="7391400" y="0"/>
            <a:ext cx="17526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spTree>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228600"/>
            <a:ext cx="8537448" cy="990600"/>
          </a:xfrm>
        </p:spPr>
        <p:txBody>
          <a:bodyPr>
            <a:noAutofit/>
          </a:bodyPr>
          <a:lstStyle/>
          <a:p>
            <a:pPr algn="just">
              <a:defRPr/>
            </a:pPr>
            <a:r>
              <a:rPr lang="en-US" sz="4000" dirty="0" smtClean="0"/>
              <a:t>Tax  Auditor……...</a:t>
            </a:r>
          </a:p>
        </p:txBody>
      </p:sp>
      <p:sp>
        <p:nvSpPr>
          <p:cNvPr id="23554" name="Slide Number Placeholder 3"/>
          <p:cNvSpPr>
            <a:spLocks noGrp="1"/>
          </p:cNvSpPr>
          <p:nvPr>
            <p:ph type="sldNum" sz="quarter" idx="12"/>
          </p:nvPr>
        </p:nvSpPr>
        <p:spPr bwMode="auto">
          <a:ln>
            <a:miter lim="800000"/>
            <a:headEnd/>
            <a:tailEnd/>
          </a:ln>
        </p:spPr>
        <p:txBody>
          <a:bodyPr wrap="square" tIns="45720" bIns="45720" numCol="1" anchorCtr="0" compatLnSpc="1">
            <a:prstTxWarp prst="textNoShape">
              <a:avLst/>
            </a:prstTxWarp>
            <a:normAutofit fontScale="85000" lnSpcReduction="20000"/>
          </a:bodyPr>
          <a:lstStyle/>
          <a:p>
            <a:pPr>
              <a:defRPr/>
            </a:pPr>
            <a:fld id="{E30E7F77-8CDF-4914-A6B7-DE2178B510D4}" type="slidenum">
              <a:rPr lang="en-US"/>
              <a:pPr>
                <a:defRPr/>
              </a:pPr>
              <a:t>184</a:t>
            </a:fld>
            <a:endParaRPr lang="en-US" dirty="0"/>
          </a:p>
        </p:txBody>
      </p:sp>
      <p:sp>
        <p:nvSpPr>
          <p:cNvPr id="18435" name="Rectangle 2"/>
          <p:cNvSpPr>
            <a:spLocks noGrp="1" noChangeArrowheads="1"/>
          </p:cNvSpPr>
          <p:nvPr>
            <p:ph sz="quarter" idx="1"/>
          </p:nvPr>
        </p:nvSpPr>
        <p:spPr>
          <a:xfrm>
            <a:off x="228600" y="1600200"/>
            <a:ext cx="8537448" cy="4343400"/>
          </a:xfrm>
        </p:spPr>
        <p:txBody>
          <a:bodyPr>
            <a:normAutofit/>
          </a:bodyPr>
          <a:lstStyle/>
          <a:p>
            <a:pPr algn="just" eaLnBrk="1" hangingPunct="1">
              <a:buFont typeface="Wingdings" pitchFamily="2" charset="2"/>
              <a:buChar char="Ø"/>
            </a:pPr>
            <a:endParaRPr lang="en-US" sz="2400" dirty="0" smtClean="0">
              <a:latin typeface="Calibri" pitchFamily="34" charset="0"/>
            </a:endParaRPr>
          </a:p>
          <a:p>
            <a:pPr algn="just" eaLnBrk="1" hangingPunct="1">
              <a:buFont typeface="Wingdings" pitchFamily="2" charset="2"/>
              <a:buChar char="Ø"/>
            </a:pPr>
            <a:r>
              <a:rPr lang="en-US" sz="2400" dirty="0" smtClean="0">
                <a:latin typeface="Calibri" pitchFamily="34" charset="0"/>
              </a:rPr>
              <a:t>A CA in part-time practice cannot be appointed as tax auditor u/s 44AB. </a:t>
            </a:r>
            <a:r>
              <a:rPr lang="en-US" sz="2200" b="1" i="1" u="sng" dirty="0" smtClean="0">
                <a:solidFill>
                  <a:srgbClr val="C00000"/>
                </a:solidFill>
                <a:latin typeface="Calibri" pitchFamily="34" charset="0"/>
              </a:rPr>
              <a:t>[Para 9.4 of ICAI’s Guidance Note on Tax Audit.] 242</a:t>
            </a:r>
            <a:r>
              <a:rPr lang="en-US" sz="2200" b="1" i="1" u="sng" baseline="30000" dirty="0" smtClean="0">
                <a:solidFill>
                  <a:srgbClr val="C00000"/>
                </a:solidFill>
                <a:latin typeface="Calibri" pitchFamily="34" charset="0"/>
              </a:rPr>
              <a:t>nd</a:t>
            </a:r>
            <a:r>
              <a:rPr lang="en-US" sz="2200" b="1" i="1" u="sng" dirty="0" smtClean="0">
                <a:solidFill>
                  <a:srgbClr val="C00000"/>
                </a:solidFill>
                <a:latin typeface="Calibri" pitchFamily="34" charset="0"/>
              </a:rPr>
              <a:t> meeting</a:t>
            </a:r>
          </a:p>
          <a:p>
            <a:pPr algn="just" eaLnBrk="1" hangingPunct="1">
              <a:buFont typeface="Wingdings" pitchFamily="2" charset="2"/>
              <a:buChar char="Ø"/>
            </a:pPr>
            <a:endParaRPr lang="en-US" sz="2400" dirty="0" smtClean="0">
              <a:latin typeface="Calibri" pitchFamily="34" charset="0"/>
            </a:endParaRPr>
          </a:p>
          <a:p>
            <a:pPr algn="just" eaLnBrk="1" hangingPunct="1">
              <a:buFont typeface="Wingdings" pitchFamily="2" charset="2"/>
              <a:buChar char="Ø"/>
            </a:pPr>
            <a:r>
              <a:rPr lang="en-US" sz="2400" dirty="0" smtClean="0">
                <a:latin typeface="Calibri" pitchFamily="34" charset="0"/>
              </a:rPr>
              <a:t>An internal auditor of an assessee, whether working with the organisation or independently practising chartered accountant or a firm of chartered accountants, cannot be appointed as  tax auditor. </a:t>
            </a:r>
            <a:r>
              <a:rPr lang="en-US" sz="2200" b="1" i="1" u="sng" dirty="0" smtClean="0">
                <a:solidFill>
                  <a:srgbClr val="C00000"/>
                </a:solidFill>
                <a:latin typeface="Calibri" pitchFamily="34" charset="0"/>
              </a:rPr>
              <a:t>(as per the guidelines of the council dated 12-12-2008.)</a:t>
            </a:r>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p:cNvSpPr>
            <a:spLocks noGrp="1" noChangeArrowheads="1"/>
          </p:cNvSpPr>
          <p:nvPr>
            <p:ph type="title"/>
          </p:nvPr>
        </p:nvSpPr>
        <p:spPr>
          <a:xfrm>
            <a:off x="457200" y="228600"/>
            <a:ext cx="8308848" cy="990600"/>
          </a:xfrm>
        </p:spPr>
        <p:txBody>
          <a:bodyPr>
            <a:normAutofit/>
          </a:bodyPr>
          <a:lstStyle/>
          <a:p>
            <a:pPr algn="ctr" eaLnBrk="1" fontAlgn="auto" hangingPunct="1">
              <a:spcAft>
                <a:spcPts val="0"/>
              </a:spcAft>
              <a:defRPr/>
            </a:pPr>
            <a:r>
              <a:rPr lang="en-US" sz="4800" dirty="0"/>
              <a:t>Liability of Tax </a:t>
            </a:r>
            <a:r>
              <a:rPr lang="en-US" sz="4800" dirty="0" smtClean="0"/>
              <a:t>Audit…… </a:t>
            </a:r>
            <a:endParaRPr lang="en-US" sz="4800" dirty="0"/>
          </a:p>
        </p:txBody>
      </p:sp>
      <p:sp>
        <p:nvSpPr>
          <p:cNvPr id="6" name="Slide Number Placeholder 5"/>
          <p:cNvSpPr>
            <a:spLocks noGrp="1"/>
          </p:cNvSpPr>
          <p:nvPr>
            <p:ph type="sldNum" sz="quarter" idx="12"/>
          </p:nvPr>
        </p:nvSpPr>
        <p:spPr/>
        <p:txBody>
          <a:bodyPr>
            <a:normAutofit fontScale="85000" lnSpcReduction="20000"/>
          </a:bodyPr>
          <a:lstStyle/>
          <a:p>
            <a:pPr>
              <a:defRPr/>
            </a:pPr>
            <a:fld id="{B2E59A89-9921-4904-9E42-FC00732FA926}" type="slidenum">
              <a:rPr lang="en-US"/>
              <a:pPr>
                <a:defRPr/>
              </a:pPr>
              <a:t>185</a:t>
            </a:fld>
            <a:endParaRPr lang="en-US"/>
          </a:p>
        </p:txBody>
      </p:sp>
      <p:sp>
        <p:nvSpPr>
          <p:cNvPr id="22531" name="Rectangle 3"/>
          <p:cNvSpPr>
            <a:spLocks noGrp="1" noChangeArrowheads="1"/>
          </p:cNvSpPr>
          <p:nvPr>
            <p:ph sz="quarter" idx="1"/>
          </p:nvPr>
        </p:nvSpPr>
        <p:spPr>
          <a:xfrm>
            <a:off x="228600" y="1981200"/>
            <a:ext cx="8458200" cy="4419600"/>
          </a:xfrm>
        </p:spPr>
        <p:txBody>
          <a:bodyPr>
            <a:normAutofit/>
          </a:bodyPr>
          <a:lstStyle/>
          <a:p>
            <a:pPr algn="just">
              <a:lnSpc>
                <a:spcPct val="90000"/>
              </a:lnSpc>
              <a:buFont typeface="Wingdings" pitchFamily="2" charset="2"/>
              <a:buChar char="Ø"/>
            </a:pPr>
            <a:r>
              <a:rPr lang="en-US" sz="2400" dirty="0" smtClean="0">
                <a:latin typeface="Calibri" pitchFamily="34" charset="0"/>
              </a:rPr>
              <a:t>There is no liability of tax audit if the assessee is not covered u/s 44AB.</a:t>
            </a:r>
          </a:p>
          <a:p>
            <a:pPr algn="just">
              <a:lnSpc>
                <a:spcPct val="90000"/>
              </a:lnSpc>
              <a:buFont typeface="Wingdings" pitchFamily="2" charset="2"/>
              <a:buChar char="Ø"/>
            </a:pPr>
            <a:endParaRPr lang="en-US" sz="2400" dirty="0" smtClean="0">
              <a:latin typeface="Calibri" pitchFamily="34" charset="0"/>
            </a:endParaRPr>
          </a:p>
          <a:p>
            <a:pPr algn="just">
              <a:lnSpc>
                <a:spcPct val="90000"/>
              </a:lnSpc>
              <a:buFont typeface="Wingdings" pitchFamily="2" charset="2"/>
              <a:buChar char="Ø"/>
            </a:pPr>
            <a:r>
              <a:rPr lang="en-US" sz="2400" dirty="0" smtClean="0">
                <a:latin typeface="Calibri" pitchFamily="34" charset="0"/>
              </a:rPr>
              <a:t>If income of an assessee is </a:t>
            </a:r>
            <a:r>
              <a:rPr lang="en-US" sz="2400" b="1" i="1" u="sng" dirty="0" smtClean="0">
                <a:solidFill>
                  <a:srgbClr val="D54F41"/>
                </a:solidFill>
              </a:rPr>
              <a:t>below the taxable limit</a:t>
            </a:r>
            <a:r>
              <a:rPr lang="en-US" sz="2400" dirty="0" smtClean="0"/>
              <a:t>, </a:t>
            </a:r>
            <a:r>
              <a:rPr lang="en-US" sz="2400" dirty="0" smtClean="0">
                <a:latin typeface="Calibri" pitchFamily="34" charset="0"/>
              </a:rPr>
              <a:t>he will also be liable to get his account audited, if the turnover in business exceeds the threshold limit.</a:t>
            </a:r>
          </a:p>
          <a:p>
            <a:pPr algn="just">
              <a:lnSpc>
                <a:spcPct val="90000"/>
              </a:lnSpc>
              <a:buFont typeface="Wingdings" pitchFamily="2" charset="2"/>
              <a:buChar char="Ø"/>
            </a:pPr>
            <a:endParaRPr lang="en-US" sz="2400" dirty="0" smtClean="0">
              <a:latin typeface="Calibri" pitchFamily="34" charset="0"/>
            </a:endParaRPr>
          </a:p>
          <a:p>
            <a:pPr algn="just">
              <a:lnSpc>
                <a:spcPct val="90000"/>
              </a:lnSpc>
              <a:buFont typeface="Wingdings" pitchFamily="2" charset="2"/>
              <a:buChar char="Ø"/>
            </a:pPr>
            <a:r>
              <a:rPr lang="en-US" sz="2400" dirty="0" smtClean="0">
                <a:latin typeface="Calibri" pitchFamily="34" charset="0"/>
              </a:rPr>
              <a:t>Section 44AB not applicable to assessee covered u/s 44B and 44BBA.</a:t>
            </a:r>
          </a:p>
          <a:p>
            <a:pPr algn="just">
              <a:lnSpc>
                <a:spcPct val="90000"/>
              </a:lnSpc>
              <a:buFont typeface="Wingdings" pitchFamily="2" charset="2"/>
              <a:buChar char="Ø"/>
            </a:pPr>
            <a:endParaRPr lang="en-US" sz="2400" dirty="0" smtClean="0">
              <a:latin typeface="Calibri" pitchFamily="34" charset="0"/>
            </a:endParaRPr>
          </a:p>
          <a:p>
            <a:pPr algn="just">
              <a:lnSpc>
                <a:spcPct val="90000"/>
              </a:lnSpc>
              <a:buFont typeface="Wingdings" pitchFamily="2" charset="2"/>
              <a:buChar char="Ø"/>
            </a:pPr>
            <a:r>
              <a:rPr lang="en-US" sz="2400" dirty="0" smtClean="0">
                <a:latin typeface="Calibri" pitchFamily="34" charset="0"/>
              </a:rPr>
              <a:t>Section 44AB is applicable to NRI also.      </a:t>
            </a:r>
          </a:p>
        </p:txBody>
      </p:sp>
    </p:spTree>
  </p:cSld>
  <p:clrMapOvr>
    <a:masterClrMapping/>
  </p:clrMapOvr>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5490" name="Rectangle 2"/>
          <p:cNvSpPr>
            <a:spLocks noGrp="1" noChangeArrowheads="1"/>
          </p:cNvSpPr>
          <p:nvPr>
            <p:ph type="title"/>
          </p:nvPr>
        </p:nvSpPr>
        <p:spPr>
          <a:xfrm>
            <a:off x="228600" y="152400"/>
            <a:ext cx="8686800" cy="990600"/>
          </a:xfrm>
        </p:spPr>
        <p:txBody>
          <a:bodyPr>
            <a:noAutofit/>
          </a:bodyPr>
          <a:lstStyle/>
          <a:p>
            <a:pPr algn="just" eaLnBrk="1" fontAlgn="auto" hangingPunct="1">
              <a:spcAft>
                <a:spcPts val="0"/>
              </a:spcAft>
              <a:defRPr/>
            </a:pPr>
            <a:r>
              <a:rPr lang="en-US" sz="3200" b="1" dirty="0" smtClean="0"/>
              <a:t>Applicability of Sec. 44AB- where  income is exempt u/s </a:t>
            </a:r>
            <a:r>
              <a:rPr lang="en-US" sz="3200" b="1" dirty="0" smtClean="0">
                <a:latin typeface="+mn-lt"/>
              </a:rPr>
              <a:t>10</a:t>
            </a:r>
            <a:endParaRPr lang="en-US" sz="3200" b="1" dirty="0">
              <a:latin typeface="+mn-lt"/>
            </a:endParaRPr>
          </a:p>
        </p:txBody>
      </p:sp>
      <p:sp>
        <p:nvSpPr>
          <p:cNvPr id="6" name="Slide Number Placeholder 5"/>
          <p:cNvSpPr>
            <a:spLocks noGrp="1"/>
          </p:cNvSpPr>
          <p:nvPr>
            <p:ph type="sldNum" sz="quarter" idx="12"/>
          </p:nvPr>
        </p:nvSpPr>
        <p:spPr/>
        <p:txBody>
          <a:bodyPr>
            <a:normAutofit fontScale="85000" lnSpcReduction="20000"/>
          </a:bodyPr>
          <a:lstStyle/>
          <a:p>
            <a:pPr>
              <a:defRPr/>
            </a:pPr>
            <a:fld id="{F5662689-199A-4969-A42A-7AF1065630F9}" type="slidenum">
              <a:rPr lang="en-US"/>
              <a:pPr>
                <a:defRPr/>
              </a:pPr>
              <a:t>186</a:t>
            </a:fld>
            <a:endParaRPr lang="en-US"/>
          </a:p>
        </p:txBody>
      </p:sp>
      <p:sp>
        <p:nvSpPr>
          <p:cNvPr id="23555" name="Rectangle 3"/>
          <p:cNvSpPr>
            <a:spLocks noGrp="1" noChangeArrowheads="1"/>
          </p:cNvSpPr>
          <p:nvPr>
            <p:ph sz="quarter" idx="1"/>
          </p:nvPr>
        </p:nvSpPr>
        <p:spPr>
          <a:xfrm>
            <a:off x="76200" y="1676400"/>
            <a:ext cx="8915400" cy="5105400"/>
          </a:xfrm>
        </p:spPr>
        <p:txBody>
          <a:bodyPr>
            <a:noAutofit/>
          </a:bodyPr>
          <a:lstStyle/>
          <a:p>
            <a:pPr algn="just">
              <a:lnSpc>
                <a:spcPct val="110000"/>
              </a:lnSpc>
              <a:spcBef>
                <a:spcPts val="1200"/>
              </a:spcBef>
              <a:buFont typeface="Wingdings" pitchFamily="2" charset="2"/>
              <a:buChar char="Ø"/>
            </a:pPr>
            <a:r>
              <a:rPr lang="en-US" sz="2200" b="1" i="1" u="sng" dirty="0" smtClean="0"/>
              <a:t>Provisions of sec 44AB not applicable to mutual fund whose income is exempt u/s 10(23D)</a:t>
            </a:r>
            <a:r>
              <a:rPr lang="en-US" sz="2200" b="1" dirty="0" smtClean="0"/>
              <a:t> </a:t>
            </a:r>
            <a:r>
              <a:rPr lang="en-US" sz="2200" dirty="0" smtClean="0"/>
              <a:t>even though his turnover or gross receipts or sales may have exceeded.	</a:t>
            </a:r>
            <a:r>
              <a:rPr lang="en-US" sz="2200" b="1" i="1" u="sng" dirty="0" smtClean="0">
                <a:solidFill>
                  <a:srgbClr val="D54F41"/>
                </a:solidFill>
              </a:rPr>
              <a:t>Asstt. CIT v. India Magnum Fund  [2002] 81 ITD 295 (Mum.- ITAT )</a:t>
            </a:r>
          </a:p>
          <a:p>
            <a:pPr algn="just">
              <a:lnSpc>
                <a:spcPct val="110000"/>
              </a:lnSpc>
              <a:spcBef>
                <a:spcPts val="1200"/>
              </a:spcBef>
              <a:buFont typeface="Wingdings" pitchFamily="2" charset="2"/>
              <a:buChar char="Ø"/>
            </a:pPr>
            <a:r>
              <a:rPr lang="en-US" sz="2200" dirty="0" smtClean="0"/>
              <a:t>The provisions of S.44AB were not applicable where income of assessee was exempt u/s 10(20) and the assessee had no income which would fall under heading ‘PGBP’. </a:t>
            </a:r>
            <a:r>
              <a:rPr lang="en-US" sz="2200" b="1" i="1" u="sng" dirty="0" smtClean="0">
                <a:solidFill>
                  <a:srgbClr val="D54F41"/>
                </a:solidFill>
              </a:rPr>
              <a:t>CIT </a:t>
            </a:r>
            <a:r>
              <a:rPr lang="en-US" sz="2200" b="1" i="1" u="sng" dirty="0" err="1" smtClean="0">
                <a:solidFill>
                  <a:srgbClr val="D54F41"/>
                </a:solidFill>
              </a:rPr>
              <a:t>vs</a:t>
            </a:r>
            <a:r>
              <a:rPr lang="en-US" sz="2200" b="1" i="1" u="sng" dirty="0" smtClean="0">
                <a:solidFill>
                  <a:srgbClr val="D54F41"/>
                </a:solidFill>
              </a:rPr>
              <a:t> Market Committee, </a:t>
            </a:r>
            <a:r>
              <a:rPr lang="en-US" sz="2200" b="1" i="1" u="sng" dirty="0" err="1" smtClean="0">
                <a:solidFill>
                  <a:srgbClr val="D54F41"/>
                </a:solidFill>
              </a:rPr>
              <a:t>Sirsa</a:t>
            </a:r>
            <a:r>
              <a:rPr lang="en-US" sz="2200" b="1" i="1" u="sng" dirty="0" smtClean="0">
                <a:solidFill>
                  <a:srgbClr val="D54F41"/>
                </a:solidFill>
              </a:rPr>
              <a:t> [2012] 210 Taxman 20 (P&amp;H)</a:t>
            </a:r>
          </a:p>
          <a:p>
            <a:pPr algn="just">
              <a:lnSpc>
                <a:spcPct val="110000"/>
              </a:lnSpc>
              <a:spcBef>
                <a:spcPts val="1200"/>
              </a:spcBef>
              <a:buFont typeface="Wingdings" pitchFamily="2" charset="2"/>
              <a:buChar char="Ø"/>
            </a:pPr>
            <a:r>
              <a:rPr lang="en-US" sz="2200" dirty="0" smtClean="0"/>
              <a:t>However, </a:t>
            </a:r>
            <a:r>
              <a:rPr lang="en-US" sz="2200" b="1" dirty="0" smtClean="0"/>
              <a:t>ICAI has taken a contrary view </a:t>
            </a:r>
            <a:r>
              <a:rPr lang="en-US" sz="2200" dirty="0" smtClean="0"/>
              <a:t>in its </a:t>
            </a:r>
            <a:r>
              <a:rPr lang="en-US" sz="2200" b="1" u="sng" dirty="0" smtClean="0">
                <a:solidFill>
                  <a:srgbClr val="C00000"/>
                </a:solidFill>
              </a:rPr>
              <a:t>Guidance Note on Tax Audit </a:t>
            </a:r>
            <a:r>
              <a:rPr lang="en-US" sz="2200" dirty="0" smtClean="0"/>
              <a:t>on the grounds that neither section 44AB nor any other provisions of the Act exempt an assessee from tax audit if his total income is exempt from tax. [</a:t>
            </a:r>
            <a:r>
              <a:rPr lang="en-US" sz="2200" b="1" dirty="0" smtClean="0">
                <a:solidFill>
                  <a:srgbClr val="C00000"/>
                </a:solidFill>
              </a:rPr>
              <a:t>ICAI’s Guidance Note on Tax Audit]. </a:t>
            </a:r>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153400" cy="990600"/>
          </a:xfrm>
        </p:spPr>
        <p:txBody>
          <a:bodyPr>
            <a:normAutofit fontScale="90000"/>
          </a:bodyPr>
          <a:lstStyle/>
          <a:p>
            <a:pPr>
              <a:defRPr/>
            </a:pPr>
            <a:r>
              <a:rPr lang="en-US" sz="3600" b="1" dirty="0"/>
              <a:t>Applicability of sec 44AB to Agriculturist….</a:t>
            </a:r>
          </a:p>
        </p:txBody>
      </p:sp>
      <p:sp>
        <p:nvSpPr>
          <p:cNvPr id="4" name="Slide Number Placeholder 3"/>
          <p:cNvSpPr>
            <a:spLocks noGrp="1"/>
          </p:cNvSpPr>
          <p:nvPr>
            <p:ph type="sldNum" sz="quarter" idx="12"/>
          </p:nvPr>
        </p:nvSpPr>
        <p:spPr/>
        <p:txBody>
          <a:bodyPr>
            <a:normAutofit fontScale="85000" lnSpcReduction="20000"/>
          </a:bodyPr>
          <a:lstStyle/>
          <a:p>
            <a:pPr>
              <a:defRPr/>
            </a:pPr>
            <a:fld id="{95AC8DD9-CB91-4095-B5AC-ED44B2C8DC08}" type="slidenum">
              <a:rPr lang="en-US" smtClean="0"/>
              <a:pPr>
                <a:defRPr/>
              </a:pPr>
              <a:t>187</a:t>
            </a:fld>
            <a:endParaRPr lang="en-US"/>
          </a:p>
        </p:txBody>
      </p:sp>
      <p:sp>
        <p:nvSpPr>
          <p:cNvPr id="24579" name="Content Placeholder 2"/>
          <p:cNvSpPr>
            <a:spLocks noGrp="1"/>
          </p:cNvSpPr>
          <p:nvPr>
            <p:ph sz="quarter" idx="1"/>
          </p:nvPr>
        </p:nvSpPr>
        <p:spPr>
          <a:xfrm>
            <a:off x="457200" y="2133600"/>
            <a:ext cx="8382000" cy="3429000"/>
          </a:xfrm>
        </p:spPr>
        <p:txBody>
          <a:bodyPr>
            <a:noAutofit/>
          </a:bodyPr>
          <a:lstStyle/>
          <a:p>
            <a:pPr algn="just">
              <a:buFont typeface="Wingdings" pitchFamily="2" charset="2"/>
              <a:buChar char="Ø"/>
            </a:pPr>
            <a:r>
              <a:rPr lang="en-US" sz="2800" dirty="0" smtClean="0">
                <a:latin typeface="Calibri" pitchFamily="34" charset="0"/>
              </a:rPr>
              <a:t>Agriculturist who does not have any income under the head “Profits and gains of business or profession” and whose sale of agricultural products exceeds prescribed limit, </a:t>
            </a:r>
            <a:r>
              <a:rPr lang="en-US" sz="2800" b="1" dirty="0" smtClean="0">
                <a:latin typeface="Calibri" pitchFamily="34" charset="0"/>
              </a:rPr>
              <a:t>Such a person need not get accounts audited u/s 44AB.</a:t>
            </a:r>
            <a:r>
              <a:rPr lang="en-US" sz="2800" dirty="0" smtClean="0">
                <a:latin typeface="Calibri" pitchFamily="34" charset="0"/>
              </a:rPr>
              <a:t> </a:t>
            </a:r>
            <a:r>
              <a:rPr lang="en-US" sz="2800" b="1" dirty="0" smtClean="0">
                <a:solidFill>
                  <a:srgbClr val="C00000"/>
                </a:solidFill>
                <a:latin typeface="Calibri" pitchFamily="34" charset="0"/>
              </a:rPr>
              <a:t>[ICAI’s views in Guidance Note of Tax Audit]</a:t>
            </a:r>
            <a:r>
              <a:rPr lang="en-US" sz="2800" dirty="0" smtClean="0">
                <a:latin typeface="Calibri" pitchFamily="34" charset="0"/>
              </a:rPr>
              <a:t>                                                          </a:t>
            </a:r>
            <a:r>
              <a:rPr lang="en-US" sz="3600" dirty="0" smtClean="0"/>
              <a:t/>
            </a:r>
            <a:br>
              <a:rPr lang="en-US" sz="3600" dirty="0" smtClean="0"/>
            </a:br>
            <a:endParaRPr lang="en-US" sz="3600" dirty="0" smtClean="0"/>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613648" cy="990600"/>
          </a:xfrm>
        </p:spPr>
        <p:txBody>
          <a:bodyPr>
            <a:normAutofit fontScale="90000"/>
          </a:bodyPr>
          <a:lstStyle/>
          <a:p>
            <a:pPr>
              <a:defRPr/>
            </a:pPr>
            <a:r>
              <a:rPr lang="en-US" sz="3600" b="1" dirty="0"/>
              <a:t>Applicability of sec 44AB to Political Parties….</a:t>
            </a:r>
          </a:p>
        </p:txBody>
      </p:sp>
      <p:sp>
        <p:nvSpPr>
          <p:cNvPr id="4" name="Slide Number Placeholder 3"/>
          <p:cNvSpPr>
            <a:spLocks noGrp="1"/>
          </p:cNvSpPr>
          <p:nvPr>
            <p:ph type="sldNum" sz="quarter" idx="12"/>
          </p:nvPr>
        </p:nvSpPr>
        <p:spPr/>
        <p:txBody>
          <a:bodyPr>
            <a:normAutofit fontScale="85000" lnSpcReduction="20000"/>
          </a:bodyPr>
          <a:lstStyle/>
          <a:p>
            <a:pPr>
              <a:defRPr/>
            </a:pPr>
            <a:fld id="{7EF01E16-7D38-407D-9D2D-68DB190D1059}" type="slidenum">
              <a:rPr lang="en-US" smtClean="0"/>
              <a:pPr>
                <a:defRPr/>
              </a:pPr>
              <a:t>188</a:t>
            </a:fld>
            <a:endParaRPr lang="en-US" dirty="0"/>
          </a:p>
        </p:txBody>
      </p:sp>
      <p:sp>
        <p:nvSpPr>
          <p:cNvPr id="3" name="Content Placeholder 2"/>
          <p:cNvSpPr>
            <a:spLocks noGrp="1"/>
          </p:cNvSpPr>
          <p:nvPr>
            <p:ph sz="quarter" idx="1"/>
          </p:nvPr>
        </p:nvSpPr>
        <p:spPr>
          <a:xfrm>
            <a:off x="152400" y="2133600"/>
            <a:ext cx="8686800" cy="4343400"/>
          </a:xfrm>
        </p:spPr>
        <p:txBody>
          <a:bodyPr>
            <a:noAutofit/>
          </a:bodyPr>
          <a:lstStyle/>
          <a:p>
            <a:pPr algn="just">
              <a:buFont typeface="Wingdings" pitchFamily="2" charset="2"/>
              <a:buChar char="Ø"/>
            </a:pPr>
            <a:r>
              <a:rPr lang="en-US" sz="2400" dirty="0" smtClean="0"/>
              <a:t>Board are of the view that the income of the political parties are governed by the special provisions i.e. section 13A of the I.T Act, 1961, and accordingly the provisions of Chapter IVD which are applicable for profits and gains of business or profession cannot be applied in the cases of political parties. Income of political parties from voluntary contributions cannot be said to be income from profession so as to attract sections 44AB or 271B of the Income tax Act. </a:t>
            </a:r>
            <a:r>
              <a:rPr lang="en-US" sz="2400" b="1" i="1" u="sng" dirty="0" smtClean="0">
                <a:solidFill>
                  <a:srgbClr val="C00000"/>
                </a:solidFill>
              </a:rPr>
              <a:t>[Instruction No : 1988, [F. No. 225/128/99-ITA-II(Pt.)dt.19.10.2000]</a:t>
            </a:r>
            <a:endParaRPr lang="en-US" sz="2400" dirty="0"/>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537448" cy="990600"/>
          </a:xfrm>
        </p:spPr>
        <p:txBody>
          <a:bodyPr>
            <a:normAutofit fontScale="90000"/>
          </a:bodyPr>
          <a:lstStyle/>
          <a:p>
            <a:pPr>
              <a:defRPr/>
            </a:pPr>
            <a:r>
              <a:rPr lang="en-US" sz="4000" b="1" dirty="0"/>
              <a:t>Issues  - Applicability of section 44AB…. </a:t>
            </a:r>
          </a:p>
        </p:txBody>
      </p:sp>
      <p:sp>
        <p:nvSpPr>
          <p:cNvPr id="4" name="Slide Number Placeholder 3"/>
          <p:cNvSpPr>
            <a:spLocks noGrp="1"/>
          </p:cNvSpPr>
          <p:nvPr>
            <p:ph type="sldNum" sz="quarter" idx="12"/>
          </p:nvPr>
        </p:nvSpPr>
        <p:spPr/>
        <p:txBody>
          <a:bodyPr>
            <a:normAutofit fontScale="85000" lnSpcReduction="20000"/>
          </a:bodyPr>
          <a:lstStyle/>
          <a:p>
            <a:pPr>
              <a:defRPr/>
            </a:pPr>
            <a:fld id="{7EF01E16-7D38-407D-9D2D-68DB190D1059}" type="slidenum">
              <a:rPr lang="en-US" smtClean="0"/>
              <a:pPr>
                <a:defRPr/>
              </a:pPr>
              <a:t>189</a:t>
            </a:fld>
            <a:endParaRPr lang="en-US" dirty="0"/>
          </a:p>
        </p:txBody>
      </p:sp>
      <p:sp>
        <p:nvSpPr>
          <p:cNvPr id="3" name="Content Placeholder 2"/>
          <p:cNvSpPr>
            <a:spLocks noGrp="1"/>
          </p:cNvSpPr>
          <p:nvPr>
            <p:ph sz="quarter" idx="1"/>
          </p:nvPr>
        </p:nvSpPr>
        <p:spPr>
          <a:xfrm>
            <a:off x="457200" y="2438400"/>
            <a:ext cx="8308848" cy="3048000"/>
          </a:xfrm>
        </p:spPr>
        <p:txBody>
          <a:bodyPr>
            <a:normAutofit/>
          </a:bodyPr>
          <a:lstStyle/>
          <a:p>
            <a:pPr marL="449263" indent="-449263" algn="just">
              <a:buFont typeface="Wingdings" pitchFamily="2" charset="2"/>
              <a:buChar char="Ø"/>
            </a:pPr>
            <a:r>
              <a:rPr lang="en-US" sz="2600" dirty="0" smtClean="0">
                <a:latin typeface="Calibri" pitchFamily="34" charset="0"/>
              </a:rPr>
              <a:t>Provision of Se. 44AB are not applicable where assessee is engaged in promoting and developing game of hockey in the country and does not involve any business activity and Source of income is grant from Government. </a:t>
            </a:r>
            <a:r>
              <a:rPr lang="en-US" sz="2600" b="1" u="sng" dirty="0" smtClean="0">
                <a:solidFill>
                  <a:srgbClr val="C00000"/>
                </a:solidFill>
                <a:latin typeface="Calibri" pitchFamily="34" charset="0"/>
              </a:rPr>
              <a:t>ITO v. Indian Hockey Federation [2011] 009 ITR (Tri.) 692, ITAT - Delhi</a:t>
            </a:r>
          </a:p>
          <a:p>
            <a:pPr algn="just">
              <a:buNone/>
            </a:pPr>
            <a:endParaRPr lang="en-US" sz="2600" dirty="0">
              <a:latin typeface="Calibri"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idx="1"/>
          </p:nvPr>
        </p:nvSpPr>
        <p:spPr>
          <a:xfrm>
            <a:off x="1371600" y="3051175"/>
            <a:ext cx="7123113" cy="1673225"/>
          </a:xfrm>
        </p:spPr>
        <p:txBody>
          <a:bodyPr/>
          <a:lstStyle/>
          <a:p>
            <a:pPr marL="514350" indent="-514350">
              <a:buClr>
                <a:schemeClr val="accent1"/>
              </a:buClr>
              <a:buSzPct val="100000"/>
              <a:buFont typeface="+mj-lt"/>
              <a:buAutoNum type="alphaLcPeriod"/>
            </a:pPr>
            <a:r>
              <a:rPr lang="en-US" dirty="0" smtClean="0">
                <a:solidFill>
                  <a:schemeClr val="accent2"/>
                </a:solidFill>
              </a:rPr>
              <a:t>Newly inserted Clauses</a:t>
            </a:r>
          </a:p>
          <a:p>
            <a:pPr marL="514350" indent="-514350">
              <a:buClr>
                <a:schemeClr val="accent1"/>
              </a:buClr>
              <a:buSzPct val="100000"/>
              <a:buFont typeface="+mj-lt"/>
              <a:buAutoNum type="alphaLcPeriod"/>
            </a:pPr>
            <a:r>
              <a:rPr lang="en-US" dirty="0" smtClean="0">
                <a:solidFill>
                  <a:schemeClr val="accent2"/>
                </a:solidFill>
              </a:rPr>
              <a:t>Amendment in Clauses</a:t>
            </a:r>
          </a:p>
          <a:p>
            <a:pPr marL="514350" indent="-514350">
              <a:buClr>
                <a:schemeClr val="accent1"/>
              </a:buClr>
              <a:buSzPct val="100000"/>
              <a:buFont typeface="+mj-lt"/>
              <a:buAutoNum type="alphaLcPeriod"/>
            </a:pPr>
            <a:r>
              <a:rPr lang="en-US" dirty="0" smtClean="0">
                <a:solidFill>
                  <a:schemeClr val="accent2"/>
                </a:solidFill>
              </a:rPr>
              <a:t>Specific format provided</a:t>
            </a:r>
            <a:endParaRPr lang="en-US" dirty="0">
              <a:solidFill>
                <a:schemeClr val="accent2"/>
              </a:solidFill>
            </a:endParaRPr>
          </a:p>
        </p:txBody>
      </p:sp>
      <p:sp>
        <p:nvSpPr>
          <p:cNvPr id="3" name="Title 2"/>
          <p:cNvSpPr>
            <a:spLocks noGrp="1"/>
          </p:cNvSpPr>
          <p:nvPr>
            <p:ph type="title"/>
          </p:nvPr>
        </p:nvSpPr>
        <p:spPr/>
        <p:txBody>
          <a:bodyPr>
            <a:noAutofit/>
          </a:bodyPr>
          <a:lstStyle/>
          <a:p>
            <a:pPr marL="571500" indent="-571500" algn="just"/>
            <a:r>
              <a:rPr lang="en-US" sz="4800" b="1" u="sng" dirty="0" smtClean="0"/>
              <a:t>Amendments in Form 3CD</a:t>
            </a:r>
          </a:p>
        </p:txBody>
      </p:sp>
      <p:sp>
        <p:nvSpPr>
          <p:cNvPr id="5" name="TextBox 4"/>
          <p:cNvSpPr txBox="1"/>
          <p:nvPr/>
        </p:nvSpPr>
        <p:spPr>
          <a:xfrm>
            <a:off x="152400" y="1752600"/>
            <a:ext cx="1143000" cy="584775"/>
          </a:xfrm>
          <a:prstGeom prst="rect">
            <a:avLst/>
          </a:prstGeom>
          <a:noFill/>
        </p:spPr>
        <p:txBody>
          <a:bodyPr wrap="square" rtlCol="0">
            <a:spAutoFit/>
          </a:bodyPr>
          <a:lstStyle/>
          <a:p>
            <a:pPr algn="ctr"/>
            <a:r>
              <a:rPr lang="en-US" sz="3200" dirty="0" smtClean="0">
                <a:solidFill>
                  <a:schemeClr val="bg1"/>
                </a:solidFill>
              </a:rPr>
              <a:t>2.</a:t>
            </a:r>
            <a:endParaRPr lang="en-US" sz="1400" dirty="0">
              <a:solidFill>
                <a:schemeClr val="bg1"/>
              </a:solidFill>
            </a:endParaRPr>
          </a:p>
        </p:txBody>
      </p:sp>
    </p:spTree>
  </p:cSld>
  <p:clrMapOvr>
    <a:masterClrMapping/>
  </p:clrMapOvr>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2"/>
          <p:cNvSpPr>
            <a:spLocks noGrp="1" noChangeArrowheads="1"/>
          </p:cNvSpPr>
          <p:nvPr>
            <p:ph type="title"/>
          </p:nvPr>
        </p:nvSpPr>
        <p:spPr>
          <a:xfrm>
            <a:off x="152400" y="228600"/>
            <a:ext cx="8405813" cy="838200"/>
          </a:xfrm>
        </p:spPr>
        <p:txBody>
          <a:bodyPr>
            <a:noAutofit/>
          </a:bodyPr>
          <a:lstStyle/>
          <a:p>
            <a:pPr fontAlgn="auto">
              <a:spcAft>
                <a:spcPts val="0"/>
              </a:spcAft>
              <a:defRPr/>
            </a:pPr>
            <a:r>
              <a:rPr lang="en-US" sz="4000" b="1" dirty="0"/>
              <a:t>Gross Receipts….. </a:t>
            </a:r>
          </a:p>
        </p:txBody>
      </p:sp>
      <p:sp>
        <p:nvSpPr>
          <p:cNvPr id="6" name="Slide Number Placeholder 5"/>
          <p:cNvSpPr>
            <a:spLocks noGrp="1"/>
          </p:cNvSpPr>
          <p:nvPr>
            <p:ph type="sldNum" sz="quarter" idx="12"/>
          </p:nvPr>
        </p:nvSpPr>
        <p:spPr/>
        <p:txBody>
          <a:bodyPr>
            <a:normAutofit fontScale="85000" lnSpcReduction="20000"/>
          </a:bodyPr>
          <a:lstStyle/>
          <a:p>
            <a:pPr>
              <a:defRPr/>
            </a:pPr>
            <a:fld id="{1062CA44-ADE8-4549-A5A9-B469AFA491CD}" type="slidenum">
              <a:rPr lang="en-US"/>
              <a:pPr>
                <a:defRPr/>
              </a:pPr>
              <a:t>190</a:t>
            </a:fld>
            <a:endParaRPr lang="en-US"/>
          </a:p>
        </p:txBody>
      </p:sp>
      <p:sp>
        <p:nvSpPr>
          <p:cNvPr id="26627" name="Rectangle 3"/>
          <p:cNvSpPr>
            <a:spLocks noGrp="1" noChangeArrowheads="1"/>
          </p:cNvSpPr>
          <p:nvPr>
            <p:ph sz="quarter" idx="1"/>
          </p:nvPr>
        </p:nvSpPr>
        <p:spPr>
          <a:xfrm>
            <a:off x="76200" y="1600200"/>
            <a:ext cx="8915400" cy="5257800"/>
          </a:xfrm>
        </p:spPr>
        <p:txBody>
          <a:bodyPr>
            <a:normAutofit fontScale="92500"/>
          </a:bodyPr>
          <a:lstStyle/>
          <a:p>
            <a:pPr algn="just" eaLnBrk="1" hangingPunct="1">
              <a:spcBef>
                <a:spcPts val="1800"/>
              </a:spcBef>
              <a:buFont typeface="Wingdings" pitchFamily="2" charset="2"/>
              <a:buNone/>
            </a:pPr>
            <a:r>
              <a:rPr lang="en-US" sz="2300" b="1" dirty="0" smtClean="0">
                <a:solidFill>
                  <a:srgbClr val="C00000"/>
                </a:solidFill>
                <a:latin typeface="Calibri" pitchFamily="34" charset="0"/>
              </a:rPr>
              <a:t>“</a:t>
            </a:r>
            <a:r>
              <a:rPr lang="en-US" sz="2300" b="1" i="1" u="sng" dirty="0" smtClean="0">
                <a:solidFill>
                  <a:srgbClr val="C00000"/>
                </a:solidFill>
                <a:latin typeface="Calibri" pitchFamily="34" charset="0"/>
              </a:rPr>
              <a:t>Gross Receipts” is not defined in the Income Tax Act </a:t>
            </a:r>
          </a:p>
          <a:p>
            <a:pPr algn="just">
              <a:spcBef>
                <a:spcPts val="1800"/>
              </a:spcBef>
              <a:buFont typeface="Wingdings" pitchFamily="2" charset="2"/>
              <a:buChar char="Ø"/>
            </a:pPr>
            <a:r>
              <a:rPr lang="en-US" sz="2300" dirty="0" smtClean="0">
                <a:latin typeface="Calibri" pitchFamily="34" charset="0"/>
              </a:rPr>
              <a:t>Includes all the receipts in cash or kind, Arising from carrying on business or profession, Which is assessable as business/profession income under the Act.</a:t>
            </a:r>
          </a:p>
          <a:p>
            <a:pPr algn="just">
              <a:spcBef>
                <a:spcPts val="1800"/>
              </a:spcBef>
              <a:buFont typeface="Wingdings" pitchFamily="2" charset="2"/>
              <a:buChar char="Ø"/>
            </a:pPr>
            <a:r>
              <a:rPr lang="en-US" sz="2300" dirty="0" smtClean="0">
                <a:latin typeface="Calibri" pitchFamily="34" charset="0"/>
              </a:rPr>
              <a:t>the gross receipts of business and profession should not be clubbed to determine whether the limit prescribed in section 44AB(a) is exceeded or not.</a:t>
            </a:r>
          </a:p>
          <a:p>
            <a:pPr algn="just">
              <a:spcBef>
                <a:spcPts val="1800"/>
              </a:spcBef>
              <a:buFont typeface="Wingdings" pitchFamily="2" charset="2"/>
              <a:buChar char="Ø"/>
            </a:pPr>
            <a:r>
              <a:rPr lang="en-US" sz="2300" dirty="0" smtClean="0">
                <a:latin typeface="Calibri" pitchFamily="34" charset="0"/>
              </a:rPr>
              <a:t>U/s 145(1) “Sales”, “Turnover” or ”Gross Receipts”- compute either on cash or mercantile system.</a:t>
            </a:r>
          </a:p>
          <a:p>
            <a:pPr algn="just">
              <a:spcBef>
                <a:spcPts val="1800"/>
              </a:spcBef>
              <a:buFont typeface="Wingdings" pitchFamily="2" charset="2"/>
              <a:buChar char="Ø"/>
            </a:pPr>
            <a:r>
              <a:rPr lang="en-US" sz="2300" b="1" dirty="0" smtClean="0">
                <a:latin typeface="Calibri" pitchFamily="34" charset="0"/>
              </a:rPr>
              <a:t>“Sales Turnover”</a:t>
            </a:r>
            <a:r>
              <a:rPr lang="en-US" sz="2300" dirty="0" smtClean="0">
                <a:latin typeface="Calibri" pitchFamily="34" charset="0"/>
              </a:rPr>
              <a:t> The aggregate amount for which sales are effected or services rendered by an enterprise. The ‘gross turnover’ &amp; ‘net turnover’ (or ‘gross sales’ and ‘net sales’) are sometimes used to distinguish the sales aggregate before and after deduction of sales returns and trade discounts.”</a:t>
            </a:r>
          </a:p>
        </p:txBody>
      </p:sp>
    </p:spTree>
  </p:cSld>
  <p:clrMapOvr>
    <a:masterClrMapping/>
  </p:clrMapOvr>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152400" y="228600"/>
            <a:ext cx="8405813" cy="838200"/>
          </a:xfrm>
        </p:spPr>
        <p:txBody>
          <a:bodyPr>
            <a:noAutofit/>
          </a:bodyPr>
          <a:lstStyle/>
          <a:p>
            <a:pPr fontAlgn="auto">
              <a:spcAft>
                <a:spcPts val="0"/>
              </a:spcAft>
              <a:defRPr/>
            </a:pPr>
            <a:r>
              <a:rPr lang="en-US" sz="4000" b="1" dirty="0"/>
              <a:t>Gross Receipts….. </a:t>
            </a:r>
          </a:p>
        </p:txBody>
      </p:sp>
      <p:sp>
        <p:nvSpPr>
          <p:cNvPr id="6" name="Slide Number Placeholder 5"/>
          <p:cNvSpPr>
            <a:spLocks noGrp="1"/>
          </p:cNvSpPr>
          <p:nvPr>
            <p:ph type="sldNum" sz="quarter" idx="12"/>
          </p:nvPr>
        </p:nvSpPr>
        <p:spPr/>
        <p:txBody>
          <a:bodyPr>
            <a:normAutofit fontScale="85000" lnSpcReduction="20000"/>
          </a:bodyPr>
          <a:lstStyle/>
          <a:p>
            <a:pPr>
              <a:defRPr/>
            </a:pPr>
            <a:fld id="{2B215AEB-7078-46E7-A252-448F093935BE}" type="slidenum">
              <a:rPr lang="en-US"/>
              <a:pPr>
                <a:defRPr/>
              </a:pPr>
              <a:t>191</a:t>
            </a:fld>
            <a:endParaRPr lang="en-US"/>
          </a:p>
        </p:txBody>
      </p:sp>
      <p:sp>
        <p:nvSpPr>
          <p:cNvPr id="27650" name="Rectangle 2"/>
          <p:cNvSpPr>
            <a:spLocks noGrp="1" noChangeArrowheads="1"/>
          </p:cNvSpPr>
          <p:nvPr>
            <p:ph sz="quarter" idx="1"/>
          </p:nvPr>
        </p:nvSpPr>
        <p:spPr>
          <a:xfrm>
            <a:off x="0" y="1524000"/>
            <a:ext cx="8839200" cy="5257800"/>
          </a:xfrm>
        </p:spPr>
        <p:txBody>
          <a:bodyPr>
            <a:normAutofit/>
          </a:bodyPr>
          <a:lstStyle/>
          <a:p>
            <a:pPr marL="609600" indent="-430213" algn="just" eaLnBrk="1" hangingPunct="1">
              <a:spcBef>
                <a:spcPts val="600"/>
              </a:spcBef>
              <a:buFont typeface="Wingdings" pitchFamily="2" charset="2"/>
              <a:buChar char="Ø"/>
            </a:pPr>
            <a:r>
              <a:rPr lang="en-US" sz="2300" b="1" u="sng" dirty="0" smtClean="0">
                <a:solidFill>
                  <a:srgbClr val="C00000"/>
                </a:solidFill>
                <a:latin typeface="Calibri" pitchFamily="34" charset="0"/>
              </a:rPr>
              <a:t>In case of Share brokers</a:t>
            </a:r>
          </a:p>
          <a:p>
            <a:pPr marL="901700" lvl="1" indent="-271463" algn="just">
              <a:spcBef>
                <a:spcPts val="600"/>
              </a:spcBef>
              <a:buFont typeface="Arial" pitchFamily="34" charset="0"/>
              <a:buChar char="•"/>
            </a:pPr>
            <a:r>
              <a:rPr lang="en-US" sz="2300" dirty="0" smtClean="0">
                <a:latin typeface="Calibri" pitchFamily="34" charset="0"/>
              </a:rPr>
              <a:t>Transaction entered on his personal a/c also included in the sale value for purpose of  Sec 44AB.</a:t>
            </a:r>
          </a:p>
          <a:p>
            <a:pPr marL="901700" lvl="1" indent="-271463" algn="just">
              <a:spcBef>
                <a:spcPts val="600"/>
              </a:spcBef>
              <a:buFont typeface="Arial" pitchFamily="34" charset="0"/>
              <a:buChar char="•"/>
            </a:pPr>
            <a:r>
              <a:rPr lang="en-US" sz="2300" dirty="0" smtClean="0">
                <a:latin typeface="Calibri" pitchFamily="34" charset="0"/>
              </a:rPr>
              <a:t>Sub-broker is not different from a share broker.</a:t>
            </a:r>
          </a:p>
          <a:p>
            <a:pPr marL="515938" lvl="1" indent="-336550" algn="just">
              <a:spcBef>
                <a:spcPts val="600"/>
              </a:spcBef>
              <a:buClr>
                <a:schemeClr val="accent2"/>
              </a:buClr>
              <a:buFont typeface="Wingdings" pitchFamily="2" charset="2"/>
              <a:buChar char="Ø"/>
            </a:pPr>
            <a:r>
              <a:rPr lang="en-US" sz="2300" b="1" u="sng" dirty="0" smtClean="0">
                <a:solidFill>
                  <a:srgbClr val="C00000"/>
                </a:solidFill>
                <a:latin typeface="Calibri" pitchFamily="34" charset="0"/>
              </a:rPr>
              <a:t>Turnover or Gross receipts - In case of shares, securities &amp; derivatives</a:t>
            </a:r>
          </a:p>
          <a:p>
            <a:pPr marL="990600" lvl="1" indent="-533400" algn="just" eaLnBrk="1" hangingPunct="1">
              <a:spcBef>
                <a:spcPts val="0"/>
              </a:spcBef>
              <a:buFontTx/>
              <a:buAutoNum type="alphaLcParenBoth"/>
            </a:pPr>
            <a:r>
              <a:rPr lang="en-US" sz="2300" u="sng" dirty="0" smtClean="0">
                <a:latin typeface="Calibri" pitchFamily="34" charset="0"/>
              </a:rPr>
              <a:t>Speculative Transaction</a:t>
            </a:r>
            <a:r>
              <a:rPr lang="en-US" sz="2300" dirty="0" smtClean="0">
                <a:latin typeface="Calibri" pitchFamily="34" charset="0"/>
              </a:rPr>
              <a:t>:- Positive or negative difference amount arises on settlement of contracts is to be considered as Turnover.</a:t>
            </a:r>
          </a:p>
          <a:p>
            <a:pPr marL="990600" lvl="1" indent="-533400" algn="just" eaLnBrk="1" hangingPunct="1">
              <a:spcBef>
                <a:spcPts val="0"/>
              </a:spcBef>
              <a:buFontTx/>
              <a:buAutoNum type="alphaLcParenBoth"/>
            </a:pPr>
            <a:r>
              <a:rPr lang="en-US" sz="2300" u="sng" dirty="0" smtClean="0">
                <a:latin typeface="Calibri" pitchFamily="34" charset="0"/>
              </a:rPr>
              <a:t>Difference of total favorable &amp; unfavorable</a:t>
            </a:r>
          </a:p>
          <a:p>
            <a:pPr marL="1528763" lvl="2" indent="-358775" algn="just">
              <a:spcBef>
                <a:spcPts val="0"/>
              </a:spcBef>
              <a:buFont typeface="Arial" pitchFamily="34" charset="0"/>
              <a:buChar char="•"/>
            </a:pPr>
            <a:r>
              <a:rPr lang="en-US" dirty="0" smtClean="0">
                <a:latin typeface="Calibri" pitchFamily="34" charset="0"/>
              </a:rPr>
              <a:t>Premium received on sale of option</a:t>
            </a:r>
          </a:p>
          <a:p>
            <a:pPr marL="1528763" lvl="2" indent="-358775" algn="just">
              <a:spcBef>
                <a:spcPts val="0"/>
              </a:spcBef>
              <a:buFont typeface="Arial" pitchFamily="34" charset="0"/>
              <a:buChar char="•"/>
            </a:pPr>
            <a:r>
              <a:rPr lang="en-US" dirty="0" smtClean="0">
                <a:latin typeface="Calibri" pitchFamily="34" charset="0"/>
              </a:rPr>
              <a:t>Difference of any reverse trade entered</a:t>
            </a:r>
          </a:p>
          <a:p>
            <a:pPr marL="990600" lvl="1" indent="-533400" algn="just" eaLnBrk="1" hangingPunct="1">
              <a:spcBef>
                <a:spcPts val="0"/>
              </a:spcBef>
              <a:buFontTx/>
              <a:buAutoNum type="alphaLcParenBoth"/>
            </a:pPr>
            <a:r>
              <a:rPr lang="en-US" sz="2300" u="sng" dirty="0" smtClean="0">
                <a:latin typeface="Calibri" pitchFamily="34" charset="0"/>
              </a:rPr>
              <a:t>Delivery based Transactions:</a:t>
            </a:r>
            <a:r>
              <a:rPr lang="en-US" sz="2300" dirty="0" smtClean="0">
                <a:latin typeface="Calibri" pitchFamily="34" charset="0"/>
              </a:rPr>
              <a:t>- Total value of sales.</a:t>
            </a:r>
          </a:p>
        </p:txBody>
      </p:sp>
      <p:sp>
        <p:nvSpPr>
          <p:cNvPr id="7" name="Rectangle 6"/>
          <p:cNvSpPr/>
          <p:nvPr/>
        </p:nvSpPr>
        <p:spPr>
          <a:xfrm>
            <a:off x="7391400" y="0"/>
            <a:ext cx="17526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800" b="1" dirty="0" err="1" smtClean="0">
                <a:solidFill>
                  <a:schemeClr val="tx2"/>
                </a:solidFill>
                <a:latin typeface="+mj-lt"/>
              </a:rPr>
              <a:t>Contd</a:t>
            </a:r>
            <a:r>
              <a:rPr lang="en-US" sz="2800" b="1" dirty="0" smtClean="0">
                <a:solidFill>
                  <a:schemeClr val="tx2"/>
                </a:solidFill>
                <a:latin typeface="+mj-lt"/>
              </a:rPr>
              <a:t>….</a:t>
            </a:r>
            <a:endParaRPr lang="en-US" sz="2800" b="1" dirty="0">
              <a:solidFill>
                <a:schemeClr val="tx2"/>
              </a:solidFill>
              <a:latin typeface="+mj-lt"/>
            </a:endParaRPr>
          </a:p>
        </p:txBody>
      </p:sp>
    </p:spTree>
  </p:cSld>
  <p:clrMapOvr>
    <a:masterClrMapping/>
  </p:clrMapOvr>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152400" y="228600"/>
            <a:ext cx="8405813" cy="838200"/>
          </a:xfrm>
        </p:spPr>
        <p:txBody>
          <a:bodyPr>
            <a:noAutofit/>
          </a:bodyPr>
          <a:lstStyle/>
          <a:p>
            <a:pPr fontAlgn="auto">
              <a:spcAft>
                <a:spcPts val="0"/>
              </a:spcAft>
              <a:defRPr/>
            </a:pPr>
            <a:r>
              <a:rPr lang="en-US" sz="4000" b="1" dirty="0"/>
              <a:t>Gross Receipts….. </a:t>
            </a:r>
          </a:p>
        </p:txBody>
      </p:sp>
      <p:sp>
        <p:nvSpPr>
          <p:cNvPr id="6" name="Slide Number Placeholder 5"/>
          <p:cNvSpPr>
            <a:spLocks noGrp="1"/>
          </p:cNvSpPr>
          <p:nvPr>
            <p:ph type="sldNum" sz="quarter" idx="12"/>
          </p:nvPr>
        </p:nvSpPr>
        <p:spPr/>
        <p:txBody>
          <a:bodyPr>
            <a:normAutofit fontScale="85000" lnSpcReduction="20000"/>
          </a:bodyPr>
          <a:lstStyle/>
          <a:p>
            <a:pPr>
              <a:defRPr/>
            </a:pPr>
            <a:fld id="{D9630276-50C6-43DA-8897-544749A020C1}" type="slidenum">
              <a:rPr lang="en-US"/>
              <a:pPr>
                <a:defRPr/>
              </a:pPr>
              <a:t>192</a:t>
            </a:fld>
            <a:endParaRPr lang="en-US"/>
          </a:p>
        </p:txBody>
      </p:sp>
      <p:sp>
        <p:nvSpPr>
          <p:cNvPr id="32772" name="Rectangle 3"/>
          <p:cNvSpPr>
            <a:spLocks noGrp="1" noChangeArrowheads="1"/>
          </p:cNvSpPr>
          <p:nvPr>
            <p:ph sz="quarter" idx="1"/>
          </p:nvPr>
        </p:nvSpPr>
        <p:spPr>
          <a:xfrm>
            <a:off x="76200" y="1981200"/>
            <a:ext cx="8915400" cy="4572000"/>
          </a:xfrm>
        </p:spPr>
        <p:txBody>
          <a:bodyPr rtlCol="0">
            <a:noAutofit/>
          </a:bodyPr>
          <a:lstStyle/>
          <a:p>
            <a:pPr marL="268288" lvl="1" indent="-268288" algn="just" eaLnBrk="1" fontAlgn="auto" hangingPunct="1">
              <a:spcBef>
                <a:spcPts val="1800"/>
              </a:spcBef>
              <a:buClr>
                <a:schemeClr val="accent1"/>
              </a:buClr>
              <a:buFont typeface="Wingdings" pitchFamily="2" charset="2"/>
              <a:buChar char="Ø"/>
              <a:defRPr/>
            </a:pPr>
            <a:r>
              <a:rPr lang="en-US" sz="2300" dirty="0" smtClean="0"/>
              <a:t>For an </a:t>
            </a:r>
            <a:r>
              <a:rPr lang="en-US" sz="2300" b="1" u="sng" dirty="0" smtClean="0"/>
              <a:t>Agent</a:t>
            </a:r>
            <a:r>
              <a:rPr lang="en-US" sz="2300" dirty="0" smtClean="0"/>
              <a:t>, turnover is the commission earned by him and not the aggregate amount for which sales are effected or services are rendered. </a:t>
            </a:r>
            <a:r>
              <a:rPr lang="en-US" sz="2300" b="1" dirty="0" smtClean="0">
                <a:solidFill>
                  <a:srgbClr val="C00000"/>
                </a:solidFill>
              </a:rPr>
              <a:t>[ICAI’s Guidance Note on Tax Audit ]</a:t>
            </a:r>
          </a:p>
          <a:p>
            <a:pPr marL="268288" lvl="1" indent="-268288" algn="just">
              <a:spcBef>
                <a:spcPts val="1800"/>
              </a:spcBef>
              <a:buClr>
                <a:schemeClr val="accent1"/>
              </a:buClr>
              <a:buFont typeface="Wingdings" pitchFamily="2" charset="2"/>
              <a:buChar char="Ø"/>
              <a:defRPr/>
            </a:pPr>
            <a:r>
              <a:rPr lang="en-US" sz="2300" dirty="0" smtClean="0"/>
              <a:t>In case of </a:t>
            </a:r>
            <a:r>
              <a:rPr lang="en-US" sz="2300" b="1" u="sng" dirty="0" smtClean="0"/>
              <a:t>Chit Fund Companies,</a:t>
            </a:r>
            <a:r>
              <a:rPr lang="en-US" sz="2300" b="1" dirty="0" smtClean="0"/>
              <a:t> </a:t>
            </a:r>
            <a:r>
              <a:rPr lang="en-US" sz="2300" dirty="0" smtClean="0"/>
              <a:t>subscriptions are not to be treated as ‘income’ or ‘turnover’ for tax audit purposes. </a:t>
            </a:r>
            <a:r>
              <a:rPr lang="en-US" sz="2300" b="1" u="sng" dirty="0" smtClean="0">
                <a:solidFill>
                  <a:srgbClr val="C00000"/>
                </a:solidFill>
              </a:rPr>
              <a:t>Dy. CIT v. </a:t>
            </a:r>
            <a:r>
              <a:rPr lang="en-US" sz="2300" b="1" u="sng" dirty="0" err="1" smtClean="0">
                <a:solidFill>
                  <a:srgbClr val="C00000"/>
                </a:solidFill>
              </a:rPr>
              <a:t>Mangal</a:t>
            </a:r>
            <a:r>
              <a:rPr lang="en-US" sz="2300" b="1" u="sng" dirty="0" smtClean="0">
                <a:solidFill>
                  <a:srgbClr val="C00000"/>
                </a:solidFill>
              </a:rPr>
              <a:t> </a:t>
            </a:r>
            <a:r>
              <a:rPr lang="en-US" sz="2300" b="1" u="sng" dirty="0" err="1" smtClean="0">
                <a:solidFill>
                  <a:srgbClr val="C00000"/>
                </a:solidFill>
              </a:rPr>
              <a:t>Dayal</a:t>
            </a:r>
            <a:r>
              <a:rPr lang="en-US" sz="2300" b="1" u="sng" dirty="0" smtClean="0">
                <a:solidFill>
                  <a:srgbClr val="C00000"/>
                </a:solidFill>
              </a:rPr>
              <a:t> Chit Fund (P.) Ltd.[2005] 92 ITD 258 (Hyd.)</a:t>
            </a:r>
          </a:p>
          <a:p>
            <a:pPr marL="268288" lvl="1" indent="-268288" algn="just">
              <a:spcBef>
                <a:spcPts val="1800"/>
              </a:spcBef>
              <a:buClr>
                <a:schemeClr val="accent1"/>
              </a:buClr>
              <a:buFont typeface="Wingdings" pitchFamily="2" charset="2"/>
              <a:buChar char="Ø"/>
              <a:defRPr/>
            </a:pPr>
            <a:r>
              <a:rPr lang="en-US" sz="2300" dirty="0" smtClean="0"/>
              <a:t>In the case of </a:t>
            </a:r>
            <a:r>
              <a:rPr lang="en-US" sz="2300" b="1" u="sng" dirty="0" smtClean="0"/>
              <a:t>construction business</a:t>
            </a:r>
            <a:r>
              <a:rPr lang="en-US" sz="2300" dirty="0" smtClean="0"/>
              <a:t>, Advance received for booking of flats is to be included in words ‘gross receipts’ as the same is to be adjusted towards cost of construction and has element of profit. </a:t>
            </a:r>
            <a:r>
              <a:rPr lang="en-US" sz="2300" b="1" u="sng" dirty="0" smtClean="0">
                <a:solidFill>
                  <a:srgbClr val="C00000"/>
                </a:solidFill>
              </a:rPr>
              <a:t>Dy. CIT </a:t>
            </a:r>
            <a:r>
              <a:rPr lang="en-US" sz="2300" b="1" u="sng" dirty="0" err="1" smtClean="0">
                <a:solidFill>
                  <a:srgbClr val="C00000"/>
                </a:solidFill>
              </a:rPr>
              <a:t>vs</a:t>
            </a:r>
            <a:r>
              <a:rPr lang="en-US" sz="2300" b="1" u="sng" dirty="0" smtClean="0">
                <a:solidFill>
                  <a:srgbClr val="C00000"/>
                </a:solidFill>
              </a:rPr>
              <a:t> Gopal </a:t>
            </a:r>
            <a:r>
              <a:rPr lang="en-US" sz="2300" b="1" u="sng" dirty="0" err="1" smtClean="0">
                <a:solidFill>
                  <a:srgbClr val="C00000"/>
                </a:solidFill>
              </a:rPr>
              <a:t>Krishan</a:t>
            </a:r>
            <a:r>
              <a:rPr lang="en-US" sz="2300" b="1" u="sng" dirty="0" smtClean="0">
                <a:solidFill>
                  <a:srgbClr val="C00000"/>
                </a:solidFill>
              </a:rPr>
              <a:t> Builders [2004] 91 ITD 124 (</a:t>
            </a:r>
            <a:r>
              <a:rPr lang="en-US" sz="2300" b="1" u="sng" dirty="0" err="1" smtClean="0">
                <a:solidFill>
                  <a:srgbClr val="C00000"/>
                </a:solidFill>
              </a:rPr>
              <a:t>Lucknow</a:t>
            </a:r>
            <a:r>
              <a:rPr lang="en-US" sz="2300" b="1" u="sng" dirty="0" smtClean="0">
                <a:solidFill>
                  <a:srgbClr val="C00000"/>
                </a:solidFill>
              </a:rPr>
              <a:t>-ITAT)(SMC)</a:t>
            </a:r>
          </a:p>
        </p:txBody>
      </p:sp>
      <p:sp>
        <p:nvSpPr>
          <p:cNvPr id="8" name="Rectangle 7"/>
          <p:cNvSpPr/>
          <p:nvPr/>
        </p:nvSpPr>
        <p:spPr>
          <a:xfrm>
            <a:off x="7391400" y="0"/>
            <a:ext cx="17526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800" b="1" dirty="0" err="1" smtClean="0">
                <a:solidFill>
                  <a:schemeClr val="tx2"/>
                </a:solidFill>
                <a:latin typeface="+mj-lt"/>
              </a:rPr>
              <a:t>Contd</a:t>
            </a:r>
            <a:r>
              <a:rPr lang="en-US" sz="2800" b="1" dirty="0" smtClean="0">
                <a:solidFill>
                  <a:schemeClr val="tx2"/>
                </a:solidFill>
                <a:latin typeface="+mj-lt"/>
              </a:rPr>
              <a:t>….</a:t>
            </a:r>
            <a:endParaRPr lang="en-US" sz="2800" b="1" dirty="0">
              <a:solidFill>
                <a:schemeClr val="tx2"/>
              </a:solidFill>
              <a:latin typeface="+mj-lt"/>
            </a:endParaRPr>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idx="1"/>
          </p:nvPr>
        </p:nvSpPr>
        <p:spPr/>
        <p:txBody>
          <a:bodyPr/>
          <a:lstStyle/>
          <a:p>
            <a:pPr algn="just"/>
            <a:r>
              <a:rPr lang="en-US" dirty="0" smtClean="0">
                <a:solidFill>
                  <a:schemeClr val="accent2"/>
                </a:solidFill>
              </a:rPr>
              <a:t>[Not amended by Notification No. 33/2014 dated 25</a:t>
            </a:r>
            <a:r>
              <a:rPr lang="en-US" baseline="30000" dirty="0" smtClean="0">
                <a:solidFill>
                  <a:schemeClr val="accent2"/>
                </a:solidFill>
              </a:rPr>
              <a:t>th</a:t>
            </a:r>
            <a:r>
              <a:rPr lang="en-US" dirty="0" smtClean="0">
                <a:solidFill>
                  <a:schemeClr val="accent2"/>
                </a:solidFill>
              </a:rPr>
              <a:t> July, 2014]</a:t>
            </a:r>
            <a:endParaRPr lang="en-US" dirty="0">
              <a:solidFill>
                <a:schemeClr val="accent2"/>
              </a:solidFill>
            </a:endParaRPr>
          </a:p>
        </p:txBody>
      </p:sp>
      <p:sp>
        <p:nvSpPr>
          <p:cNvPr id="6" name="Title 5"/>
          <p:cNvSpPr>
            <a:spLocks noGrp="1"/>
          </p:cNvSpPr>
          <p:nvPr>
            <p:ph type="title"/>
          </p:nvPr>
        </p:nvSpPr>
        <p:spPr/>
        <p:txBody>
          <a:bodyPr>
            <a:normAutofit fontScale="90000"/>
          </a:bodyPr>
          <a:lstStyle/>
          <a:p>
            <a:r>
              <a:rPr lang="en-US" b="1" dirty="0" smtClean="0"/>
              <a:t>Remaining Clauses of Form 3CD</a:t>
            </a:r>
            <a:endParaRPr lang="en-US" b="1" dirty="0"/>
          </a:p>
        </p:txBody>
      </p:sp>
    </p:spTree>
  </p:cSld>
  <p:clrMapOvr>
    <a:masterClrMapping/>
  </p:clrMapOvr>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330200" y="228600"/>
            <a:ext cx="8509000" cy="838200"/>
          </a:xfrm>
        </p:spPr>
        <p:txBody>
          <a:bodyPr>
            <a:noAutofit/>
          </a:bodyPr>
          <a:lstStyle/>
          <a:p>
            <a:pPr algn="ctr" fontAlgn="auto">
              <a:spcAft>
                <a:spcPts val="0"/>
              </a:spcAft>
              <a:defRPr/>
            </a:pPr>
            <a:r>
              <a:rPr lang="en-US" sz="5400" i="1" dirty="0" smtClean="0">
                <a:solidFill>
                  <a:srgbClr val="7B9899"/>
                </a:solidFill>
                <a:cs typeface="Times New Roman" pitchFamily="18" charset="0"/>
              </a:rPr>
              <a:t> </a:t>
            </a:r>
            <a:r>
              <a:rPr lang="en-US" sz="4800" i="1" u="sng" dirty="0" smtClean="0"/>
              <a:t>PART – A</a:t>
            </a:r>
          </a:p>
        </p:txBody>
      </p:sp>
      <p:sp>
        <p:nvSpPr>
          <p:cNvPr id="6" name="Slide Number Placeholder 5"/>
          <p:cNvSpPr>
            <a:spLocks noGrp="1"/>
          </p:cNvSpPr>
          <p:nvPr>
            <p:ph type="sldNum" sz="quarter" idx="12"/>
          </p:nvPr>
        </p:nvSpPr>
        <p:spPr/>
        <p:txBody>
          <a:bodyPr>
            <a:normAutofit fontScale="85000" lnSpcReduction="20000"/>
          </a:bodyPr>
          <a:lstStyle/>
          <a:p>
            <a:pPr>
              <a:defRPr/>
            </a:pPr>
            <a:fld id="{0D27D40A-EAFB-4622-B9C0-DBAC290A2536}" type="slidenum">
              <a:rPr lang="en-US"/>
              <a:pPr>
                <a:defRPr/>
              </a:pPr>
              <a:t>194</a:t>
            </a:fld>
            <a:endParaRPr lang="en-US"/>
          </a:p>
        </p:txBody>
      </p:sp>
      <p:graphicFrame>
        <p:nvGraphicFramePr>
          <p:cNvPr id="5" name="Table 4"/>
          <p:cNvGraphicFramePr>
            <a:graphicFrameLocks noGrp="1"/>
          </p:cNvGraphicFramePr>
          <p:nvPr/>
        </p:nvGraphicFramePr>
        <p:xfrm>
          <a:off x="1143000" y="2346960"/>
          <a:ext cx="7239000" cy="2682240"/>
        </p:xfrm>
        <a:graphic>
          <a:graphicData uri="http://schemas.openxmlformats.org/drawingml/2006/table">
            <a:tbl>
              <a:tblPr firstRow="1" bandRow="1">
                <a:tableStyleId>{5C22544A-7EE6-4342-B048-85BDC9FD1C3A}</a:tableStyleId>
              </a:tblPr>
              <a:tblGrid>
                <a:gridCol w="1676400"/>
                <a:gridCol w="1447800"/>
                <a:gridCol w="4114800"/>
              </a:tblGrid>
              <a:tr h="370840">
                <a:tc>
                  <a:txBody>
                    <a:bodyPr/>
                    <a:lstStyle/>
                    <a:p>
                      <a:pPr algn="ctr"/>
                      <a:r>
                        <a:rPr lang="en-US" sz="2000" b="1" dirty="0" smtClean="0"/>
                        <a:t>New Clause No.</a:t>
                      </a:r>
                      <a:endParaRPr lang="en-US" sz="2000" b="1" dirty="0"/>
                    </a:p>
                  </a:txBody>
                  <a:tcPr/>
                </a:tc>
                <a:tc>
                  <a:txBody>
                    <a:bodyPr/>
                    <a:lstStyle/>
                    <a:p>
                      <a:pPr algn="ctr"/>
                      <a:r>
                        <a:rPr lang="en-US" sz="2000" b="1" dirty="0" smtClean="0"/>
                        <a:t>Old Clause No.</a:t>
                      </a:r>
                      <a:endParaRPr lang="en-US" sz="2000" b="1" dirty="0"/>
                    </a:p>
                  </a:txBody>
                  <a:tcPr/>
                </a:tc>
                <a:tc>
                  <a:txBody>
                    <a:bodyPr/>
                    <a:lstStyle/>
                    <a:p>
                      <a:pPr algn="ctr"/>
                      <a:r>
                        <a:rPr lang="en-US" sz="2000" b="1" dirty="0" smtClean="0"/>
                        <a:t>Particulars</a:t>
                      </a:r>
                      <a:endParaRPr lang="en-US" sz="2000" b="1" dirty="0"/>
                    </a:p>
                  </a:txBody>
                  <a:tcPr/>
                </a:tc>
              </a:tr>
              <a:tr h="370840">
                <a:tc>
                  <a:txBody>
                    <a:bodyPr/>
                    <a:lstStyle/>
                    <a:p>
                      <a:pPr algn="ctr"/>
                      <a:r>
                        <a:rPr lang="en-US" sz="2000" dirty="0" smtClean="0"/>
                        <a:t>1</a:t>
                      </a:r>
                      <a:endParaRPr lang="en-US" sz="2000" dirty="0"/>
                    </a:p>
                  </a:txBody>
                  <a:tcPr/>
                </a:tc>
                <a:tc>
                  <a:txBody>
                    <a:bodyPr/>
                    <a:lstStyle/>
                    <a:p>
                      <a:pPr algn="ctr"/>
                      <a:r>
                        <a:rPr lang="en-US" sz="2000" dirty="0" smtClean="0"/>
                        <a:t>1</a:t>
                      </a:r>
                      <a:endParaRPr lang="en-US"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cs typeface="Times New Roman" pitchFamily="18" charset="0"/>
                        </a:rPr>
                        <a:t>Name </a:t>
                      </a:r>
                      <a:endParaRPr lang="en-US" sz="2000" i="1" dirty="0" smtClean="0">
                        <a:solidFill>
                          <a:srgbClr val="FF0000"/>
                        </a:solidFill>
                        <a:cs typeface="Times New Roman" pitchFamily="18" charset="0"/>
                      </a:endParaRPr>
                    </a:p>
                  </a:txBody>
                  <a:tcPr/>
                </a:tc>
              </a:tr>
              <a:tr h="370840">
                <a:tc>
                  <a:txBody>
                    <a:bodyPr/>
                    <a:lstStyle/>
                    <a:p>
                      <a:pPr algn="ctr"/>
                      <a:r>
                        <a:rPr lang="en-US" sz="2000" dirty="0" smtClean="0"/>
                        <a:t>2</a:t>
                      </a:r>
                      <a:endParaRPr lang="en-US" sz="2000" dirty="0"/>
                    </a:p>
                  </a:txBody>
                  <a:tcPr/>
                </a:tc>
                <a:tc>
                  <a:txBody>
                    <a:bodyPr/>
                    <a:lstStyle/>
                    <a:p>
                      <a:pPr algn="ctr"/>
                      <a:r>
                        <a:rPr lang="en-US" sz="2000" dirty="0" smtClean="0"/>
                        <a:t>2</a:t>
                      </a:r>
                      <a:endParaRPr lang="en-US" sz="2000" dirty="0"/>
                    </a:p>
                  </a:txBody>
                  <a:tcPr/>
                </a:tc>
                <a:tc>
                  <a:txBody>
                    <a:bodyPr/>
                    <a:lstStyle/>
                    <a:p>
                      <a:r>
                        <a:rPr lang="en-US" sz="2000" dirty="0" smtClean="0">
                          <a:cs typeface="Times New Roman" pitchFamily="18" charset="0"/>
                        </a:rPr>
                        <a:t>Address</a:t>
                      </a:r>
                      <a:endParaRPr lang="en-US" sz="2000" dirty="0"/>
                    </a:p>
                  </a:txBody>
                  <a:tcPr/>
                </a:tc>
              </a:tr>
              <a:tr h="370840">
                <a:tc>
                  <a:txBody>
                    <a:bodyPr/>
                    <a:lstStyle/>
                    <a:p>
                      <a:pPr algn="ctr"/>
                      <a:r>
                        <a:rPr lang="en-US" sz="2000" dirty="0" smtClean="0"/>
                        <a:t>3</a:t>
                      </a:r>
                      <a:endParaRPr lang="en-US" sz="2000" dirty="0"/>
                    </a:p>
                  </a:txBody>
                  <a:tcPr/>
                </a:tc>
                <a:tc>
                  <a:txBody>
                    <a:bodyPr/>
                    <a:lstStyle/>
                    <a:p>
                      <a:pPr algn="ctr"/>
                      <a:r>
                        <a:rPr lang="en-US" sz="2000" dirty="0" smtClean="0"/>
                        <a:t>3</a:t>
                      </a:r>
                      <a:endParaRPr lang="en-US" sz="2000" dirty="0"/>
                    </a:p>
                  </a:txBody>
                  <a:tcPr/>
                </a:tc>
                <a:tc>
                  <a:txBody>
                    <a:bodyPr/>
                    <a:lstStyle/>
                    <a:p>
                      <a:r>
                        <a:rPr lang="en-US" sz="2000" dirty="0" smtClean="0">
                          <a:cs typeface="Times New Roman" pitchFamily="18" charset="0"/>
                        </a:rPr>
                        <a:t>Permanent Account Number </a:t>
                      </a:r>
                      <a:endParaRPr lang="en-US" sz="2000" dirty="0"/>
                    </a:p>
                  </a:txBody>
                  <a:tcPr/>
                </a:tc>
              </a:tr>
              <a:tr h="370840">
                <a:tc>
                  <a:txBody>
                    <a:bodyPr/>
                    <a:lstStyle/>
                    <a:p>
                      <a:pPr algn="ctr"/>
                      <a:r>
                        <a:rPr lang="en-US" sz="2000" dirty="0" smtClean="0"/>
                        <a:t>5</a:t>
                      </a:r>
                      <a:endParaRPr lang="en-US" sz="2000" dirty="0"/>
                    </a:p>
                  </a:txBody>
                  <a:tcPr/>
                </a:tc>
                <a:tc>
                  <a:txBody>
                    <a:bodyPr/>
                    <a:lstStyle/>
                    <a:p>
                      <a:pPr algn="ctr"/>
                      <a:r>
                        <a:rPr lang="en-US" sz="2000" dirty="0" smtClean="0"/>
                        <a:t>5</a:t>
                      </a:r>
                      <a:endParaRPr lang="en-US" sz="2000" dirty="0"/>
                    </a:p>
                  </a:txBody>
                  <a:tcPr/>
                </a:tc>
                <a:tc>
                  <a:txBody>
                    <a:bodyPr/>
                    <a:lstStyle/>
                    <a:p>
                      <a:r>
                        <a:rPr lang="en-US" sz="2000" dirty="0" smtClean="0"/>
                        <a:t>Status</a:t>
                      </a:r>
                      <a:endParaRPr lang="en-US" sz="2000" dirty="0"/>
                    </a:p>
                  </a:txBody>
                  <a:tcPr/>
                </a:tc>
              </a:tr>
              <a:tr h="370840">
                <a:tc>
                  <a:txBody>
                    <a:bodyPr/>
                    <a:lstStyle/>
                    <a:p>
                      <a:pPr algn="ctr"/>
                      <a:r>
                        <a:rPr lang="en-US" sz="2000" dirty="0" smtClean="0"/>
                        <a:t>7</a:t>
                      </a:r>
                      <a:endParaRPr lang="en-US" sz="2000" dirty="0"/>
                    </a:p>
                  </a:txBody>
                  <a:tcPr/>
                </a:tc>
                <a:tc>
                  <a:txBody>
                    <a:bodyPr/>
                    <a:lstStyle/>
                    <a:p>
                      <a:pPr algn="ctr"/>
                      <a:r>
                        <a:rPr lang="en-US" sz="2000" dirty="0" smtClean="0"/>
                        <a:t>6</a:t>
                      </a:r>
                      <a:endParaRPr lang="en-US" sz="2000" dirty="0"/>
                    </a:p>
                  </a:txBody>
                  <a:tcPr/>
                </a:tc>
                <a:tc>
                  <a:txBody>
                    <a:bodyPr/>
                    <a:lstStyle/>
                    <a:p>
                      <a:r>
                        <a:rPr lang="en-US" sz="2000" dirty="0" smtClean="0">
                          <a:cs typeface="Times New Roman" pitchFamily="18" charset="0"/>
                        </a:rPr>
                        <a:t>Assessment year</a:t>
                      </a:r>
                      <a:endParaRPr lang="en-US" sz="2000" dirty="0"/>
                    </a:p>
                  </a:txBody>
                  <a:tcPr/>
                </a:tc>
              </a:tr>
            </a:tbl>
          </a:graphicData>
        </a:graphic>
      </p:graphicFrame>
      <p:sp>
        <p:nvSpPr>
          <p:cNvPr id="8" name="Rectangle 7"/>
          <p:cNvSpPr/>
          <p:nvPr/>
        </p:nvSpPr>
        <p:spPr>
          <a:xfrm>
            <a:off x="7391400" y="0"/>
            <a:ext cx="17526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800" b="1" dirty="0" err="1" smtClean="0">
                <a:solidFill>
                  <a:schemeClr val="tx2"/>
                </a:solidFill>
                <a:latin typeface="+mj-lt"/>
              </a:rPr>
              <a:t>Contd</a:t>
            </a:r>
            <a:r>
              <a:rPr lang="en-US" sz="2800" b="1" dirty="0" smtClean="0">
                <a:solidFill>
                  <a:schemeClr val="tx2"/>
                </a:solidFill>
                <a:latin typeface="+mj-lt"/>
              </a:rPr>
              <a:t>….</a:t>
            </a:r>
            <a:endParaRPr lang="en-US" sz="2800" b="1" dirty="0">
              <a:solidFill>
                <a:schemeClr val="tx2"/>
              </a:solidFill>
              <a:latin typeface="+mj-lt"/>
            </a:endParaRPr>
          </a:p>
        </p:txBody>
      </p:sp>
    </p:spTree>
  </p:cSld>
  <p:clrMapOvr>
    <a:masterClrMapping/>
  </p:clrMapOvr>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304800" y="76200"/>
            <a:ext cx="8610600" cy="1143000"/>
          </a:xfrm>
        </p:spPr>
        <p:txBody>
          <a:bodyPr>
            <a:normAutofit/>
          </a:bodyPr>
          <a:lstStyle/>
          <a:p>
            <a:pPr algn="ctr" fontAlgn="auto">
              <a:spcAft>
                <a:spcPts val="0"/>
              </a:spcAft>
              <a:defRPr/>
            </a:pPr>
            <a:r>
              <a:rPr lang="en-US" dirty="0"/>
              <a:t>Issues on </a:t>
            </a:r>
            <a:r>
              <a:rPr lang="en-US" dirty="0" smtClean="0"/>
              <a:t>New Clause no. 1,2, 5, 7</a:t>
            </a:r>
            <a:endParaRPr lang="en-US" dirty="0"/>
          </a:p>
        </p:txBody>
      </p:sp>
      <p:sp>
        <p:nvSpPr>
          <p:cNvPr id="6" name="Slide Number Placeholder 5"/>
          <p:cNvSpPr>
            <a:spLocks noGrp="1"/>
          </p:cNvSpPr>
          <p:nvPr>
            <p:ph type="sldNum" sz="quarter" idx="12"/>
          </p:nvPr>
        </p:nvSpPr>
        <p:spPr/>
        <p:txBody>
          <a:bodyPr>
            <a:normAutofit fontScale="85000" lnSpcReduction="20000"/>
          </a:bodyPr>
          <a:lstStyle/>
          <a:p>
            <a:pPr>
              <a:defRPr/>
            </a:pPr>
            <a:fld id="{0598E6A6-0D19-4C28-B8A7-ABD9F4D70B01}" type="slidenum">
              <a:rPr lang="en-US"/>
              <a:pPr>
                <a:defRPr/>
              </a:pPr>
              <a:t>195</a:t>
            </a:fld>
            <a:endParaRPr lang="en-US"/>
          </a:p>
        </p:txBody>
      </p:sp>
      <p:sp>
        <p:nvSpPr>
          <p:cNvPr id="34819" name="Rectangle 3"/>
          <p:cNvSpPr>
            <a:spLocks noGrp="1" noChangeArrowheads="1"/>
          </p:cNvSpPr>
          <p:nvPr>
            <p:ph sz="quarter" idx="1"/>
          </p:nvPr>
        </p:nvSpPr>
        <p:spPr>
          <a:xfrm>
            <a:off x="228600" y="1676400"/>
            <a:ext cx="8763000" cy="4953000"/>
          </a:xfrm>
        </p:spPr>
        <p:txBody>
          <a:bodyPr>
            <a:normAutofit/>
          </a:bodyPr>
          <a:lstStyle/>
          <a:p>
            <a:pPr marL="350838" indent="-350838" algn="just" eaLnBrk="1" hangingPunct="1">
              <a:lnSpc>
                <a:spcPct val="150000"/>
              </a:lnSpc>
              <a:buSzPct val="90000"/>
              <a:buFont typeface="Wingdings" pitchFamily="2" charset="2"/>
              <a:buAutoNum type="arabicParenR"/>
            </a:pPr>
            <a:r>
              <a:rPr lang="en-US" sz="2400" dirty="0" smtClean="0">
                <a:latin typeface="Calibri" pitchFamily="34" charset="0"/>
              </a:rPr>
              <a:t>If assessee is proprietor give his/her name along with all Proprietary Firm’s name.</a:t>
            </a:r>
          </a:p>
          <a:p>
            <a:pPr marL="350838" indent="-350838" algn="just">
              <a:lnSpc>
                <a:spcPct val="150000"/>
              </a:lnSpc>
              <a:buSzPct val="90000"/>
              <a:buFont typeface="Wingdings" pitchFamily="2" charset="2"/>
              <a:buAutoNum type="arabicParenR"/>
            </a:pPr>
            <a:r>
              <a:rPr lang="en-US" sz="2400" dirty="0" smtClean="0">
                <a:latin typeface="Calibri" pitchFamily="34" charset="0"/>
              </a:rPr>
              <a:t>If there is any change in address as per income tax records, the same must be given.</a:t>
            </a:r>
          </a:p>
          <a:p>
            <a:pPr marL="350838" indent="-350838" algn="just" eaLnBrk="1" hangingPunct="1">
              <a:lnSpc>
                <a:spcPct val="150000"/>
              </a:lnSpc>
              <a:buSzPct val="90000"/>
              <a:buFont typeface="Wingdings" pitchFamily="2" charset="2"/>
              <a:buAutoNum type="arabicParenR"/>
            </a:pPr>
            <a:r>
              <a:rPr lang="en-US" sz="2400" b="1" u="sng" dirty="0" smtClean="0">
                <a:latin typeface="Calibri" pitchFamily="34" charset="0"/>
              </a:rPr>
              <a:t>‘Status’</a:t>
            </a:r>
            <a:r>
              <a:rPr lang="en-US" sz="2400" b="1" dirty="0" smtClean="0">
                <a:latin typeface="Calibri" pitchFamily="34" charset="0"/>
              </a:rPr>
              <a:t> </a:t>
            </a:r>
            <a:r>
              <a:rPr lang="en-US" sz="2400" dirty="0" smtClean="0">
                <a:latin typeface="Calibri" pitchFamily="34" charset="0"/>
              </a:rPr>
              <a:t>means </a:t>
            </a:r>
            <a:r>
              <a:rPr lang="en-US" sz="2400" b="1" u="sng" dirty="0" smtClean="0">
                <a:latin typeface="Calibri" pitchFamily="34" charset="0"/>
              </a:rPr>
              <a:t>status as per Sec. 2 (31) of I-T Act</a:t>
            </a:r>
            <a:r>
              <a:rPr lang="en-US" sz="2400" dirty="0" smtClean="0">
                <a:latin typeface="Calibri" pitchFamily="34" charset="0"/>
              </a:rPr>
              <a:t> &amp; </a:t>
            </a:r>
            <a:r>
              <a:rPr lang="en-US" sz="2400" b="1" u="sng" dirty="0" smtClean="0">
                <a:latin typeface="Calibri" pitchFamily="34" charset="0"/>
              </a:rPr>
              <a:t>not ‘residential status’</a:t>
            </a:r>
            <a:r>
              <a:rPr lang="en-US" sz="2400" b="1" dirty="0" smtClean="0">
                <a:latin typeface="Calibri" pitchFamily="34" charset="0"/>
              </a:rPr>
              <a:t> 	          </a:t>
            </a:r>
            <a:r>
              <a:rPr lang="en-US" sz="2200" i="1" dirty="0" smtClean="0">
                <a:latin typeface="Calibri" pitchFamily="34" charset="0"/>
              </a:rPr>
              <a:t>[Sec 2(31) – “Person” includes an Individual, HUF, Firm etc.]</a:t>
            </a:r>
            <a:endParaRPr lang="en-US" sz="2400" i="1" dirty="0" smtClean="0">
              <a:latin typeface="Calibri" pitchFamily="34" charset="0"/>
            </a:endParaRPr>
          </a:p>
          <a:p>
            <a:pPr marL="350838" indent="-350838" algn="just" eaLnBrk="1" hangingPunct="1">
              <a:lnSpc>
                <a:spcPct val="150000"/>
              </a:lnSpc>
              <a:buSzPct val="90000"/>
              <a:buFont typeface="Wingdings" pitchFamily="2" charset="2"/>
              <a:buAutoNum type="arabicParenR"/>
            </a:pPr>
            <a:r>
              <a:rPr lang="en-US" sz="2400" dirty="0" smtClean="0">
                <a:latin typeface="Calibri" pitchFamily="34" charset="0"/>
              </a:rPr>
              <a:t>Assessment year according to the relevant Previous Year.</a:t>
            </a:r>
          </a:p>
        </p:txBody>
      </p:sp>
    </p:spTree>
  </p:cSld>
  <p:clrMapOvr>
    <a:masterClrMapping/>
  </p:clrMapOvr>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0" y="228600"/>
            <a:ext cx="9144000" cy="838200"/>
          </a:xfrm>
        </p:spPr>
        <p:txBody>
          <a:bodyPr>
            <a:noAutofit/>
          </a:bodyPr>
          <a:lstStyle/>
          <a:p>
            <a:pPr algn="just">
              <a:defRPr/>
            </a:pPr>
            <a:r>
              <a:rPr lang="en-US" sz="4000" dirty="0" smtClean="0">
                <a:cs typeface="Times New Roman" pitchFamily="18" charset="0"/>
              </a:rPr>
              <a:t>PART B-</a:t>
            </a:r>
            <a:r>
              <a:rPr lang="en-US" sz="4000" dirty="0" smtClean="0"/>
              <a:t>New Clause no. 10       </a:t>
            </a:r>
            <a:r>
              <a:rPr lang="en-US" sz="2200" i="1" dirty="0" smtClean="0">
                <a:solidFill>
                  <a:srgbClr val="FF0000"/>
                </a:solidFill>
              </a:rPr>
              <a:t>[Old Clause no. 8]</a:t>
            </a:r>
            <a:endParaRPr lang="en-US" sz="2200" i="1" dirty="0">
              <a:solidFill>
                <a:srgbClr val="FF0000"/>
              </a:solidFill>
            </a:endParaRPr>
          </a:p>
        </p:txBody>
      </p:sp>
      <p:sp>
        <p:nvSpPr>
          <p:cNvPr id="6" name="Slide Number Placeholder 5"/>
          <p:cNvSpPr>
            <a:spLocks noGrp="1"/>
          </p:cNvSpPr>
          <p:nvPr>
            <p:ph type="sldNum" sz="quarter" idx="12"/>
          </p:nvPr>
        </p:nvSpPr>
        <p:spPr/>
        <p:txBody>
          <a:bodyPr>
            <a:normAutofit fontScale="85000" lnSpcReduction="20000"/>
          </a:bodyPr>
          <a:lstStyle/>
          <a:p>
            <a:pPr>
              <a:defRPr/>
            </a:pPr>
            <a:fld id="{1C1A6657-D6AF-4783-B343-5B45CFE0C862}" type="slidenum">
              <a:rPr lang="en-US"/>
              <a:pPr>
                <a:defRPr/>
              </a:pPr>
              <a:t>196</a:t>
            </a:fld>
            <a:endParaRPr lang="en-US"/>
          </a:p>
        </p:txBody>
      </p:sp>
      <p:sp>
        <p:nvSpPr>
          <p:cNvPr id="37891" name="Rectangle 3"/>
          <p:cNvSpPr>
            <a:spLocks noGrp="1" noChangeArrowheads="1"/>
          </p:cNvSpPr>
          <p:nvPr>
            <p:ph sz="quarter" idx="1"/>
          </p:nvPr>
        </p:nvSpPr>
        <p:spPr>
          <a:xfrm>
            <a:off x="304800" y="1981200"/>
            <a:ext cx="8610600" cy="4495800"/>
          </a:xfrm>
        </p:spPr>
        <p:txBody>
          <a:bodyPr>
            <a:normAutofit/>
          </a:bodyPr>
          <a:lstStyle/>
          <a:p>
            <a:pPr marL="609600" indent="-609600" algn="just" eaLnBrk="1" hangingPunct="1">
              <a:buSzPct val="100000"/>
              <a:buFont typeface="+mj-lt"/>
              <a:buAutoNum type="alphaLcParenR"/>
            </a:pPr>
            <a:r>
              <a:rPr lang="en-US" sz="2600" dirty="0" smtClean="0">
                <a:latin typeface="Calibri" pitchFamily="34" charset="0"/>
                <a:cs typeface="Times New Roman" pitchFamily="18" charset="0"/>
              </a:rPr>
              <a:t>Nature of business or profession.</a:t>
            </a:r>
          </a:p>
          <a:p>
            <a:pPr marL="609600" indent="-609600" algn="just" eaLnBrk="1" hangingPunct="1">
              <a:buSzPct val="100000"/>
              <a:buFont typeface="+mj-lt"/>
              <a:buAutoNum type="alphaLcParenR"/>
            </a:pPr>
            <a:endParaRPr lang="en-US" sz="2600" dirty="0" smtClean="0">
              <a:latin typeface="Calibri" pitchFamily="34" charset="0"/>
              <a:cs typeface="Times New Roman" pitchFamily="18" charset="0"/>
            </a:endParaRPr>
          </a:p>
          <a:p>
            <a:pPr marL="609600" indent="-609600" algn="just" eaLnBrk="1" hangingPunct="1">
              <a:buSzPct val="100000"/>
              <a:buFont typeface="+mj-lt"/>
              <a:buAutoNum type="alphaLcParenR"/>
            </a:pPr>
            <a:endParaRPr lang="en-US" sz="2600" dirty="0" smtClean="0">
              <a:latin typeface="Calibri" pitchFamily="34" charset="0"/>
              <a:cs typeface="Times New Roman" pitchFamily="18" charset="0"/>
            </a:endParaRPr>
          </a:p>
          <a:p>
            <a:pPr marL="609600" indent="-609600" algn="just" eaLnBrk="1" hangingPunct="1">
              <a:buSzPct val="100000"/>
              <a:buFont typeface="+mj-lt"/>
              <a:buAutoNum type="alphaLcParenR"/>
            </a:pPr>
            <a:endParaRPr lang="en-US" sz="2600" dirty="0" smtClean="0">
              <a:latin typeface="Calibri" pitchFamily="34" charset="0"/>
              <a:cs typeface="Times New Roman" pitchFamily="18" charset="0"/>
            </a:endParaRPr>
          </a:p>
          <a:p>
            <a:pPr marL="609600" indent="-609600" algn="just" eaLnBrk="1" hangingPunct="1">
              <a:buSzPct val="100000"/>
              <a:buFont typeface="+mj-lt"/>
              <a:buAutoNum type="alphaLcParenR"/>
            </a:pPr>
            <a:r>
              <a:rPr lang="en-US" sz="2600" dirty="0" smtClean="0">
                <a:latin typeface="Calibri" pitchFamily="34" charset="0"/>
                <a:cs typeface="Times New Roman" pitchFamily="18" charset="0"/>
              </a:rPr>
              <a:t>If there is any change in the nature of business or profession, the particulars of such change.</a:t>
            </a:r>
            <a:endParaRPr lang="en-US" sz="2600" dirty="0" smtClean="0">
              <a:latin typeface="Calibri" pitchFamily="34" charset="0"/>
            </a:endParaRPr>
          </a:p>
        </p:txBody>
      </p:sp>
      <p:graphicFrame>
        <p:nvGraphicFramePr>
          <p:cNvPr id="5" name="Table 4"/>
          <p:cNvGraphicFramePr>
            <a:graphicFrameLocks noGrp="1"/>
          </p:cNvGraphicFramePr>
          <p:nvPr/>
        </p:nvGraphicFramePr>
        <p:xfrm>
          <a:off x="1076631" y="2679290"/>
          <a:ext cx="6209072" cy="1054510"/>
        </p:xfrm>
        <a:graphic>
          <a:graphicData uri="http://schemas.openxmlformats.org/drawingml/2006/table">
            <a:tbl>
              <a:tblPr firstRow="1" bandRow="1">
                <a:tableStyleId>{5C22544A-7EE6-4342-B048-85BDC9FD1C3A}</a:tableStyleId>
              </a:tblPr>
              <a:tblGrid>
                <a:gridCol w="3494913"/>
                <a:gridCol w="1818995"/>
                <a:gridCol w="895164"/>
              </a:tblGrid>
              <a:tr h="504423">
                <a:tc>
                  <a:txBody>
                    <a:bodyPr/>
                    <a:lstStyle/>
                    <a:p>
                      <a:pPr algn="ctr"/>
                      <a:r>
                        <a:rPr lang="en-US" sz="2000" dirty="0" smtClean="0"/>
                        <a:t>Sector</a:t>
                      </a:r>
                      <a:r>
                        <a:rPr lang="en-US" sz="2000" baseline="0" dirty="0" smtClean="0"/>
                        <a:t> </a:t>
                      </a:r>
                      <a:endParaRPr lang="en-US" sz="2000" dirty="0"/>
                    </a:p>
                  </a:txBody>
                  <a:tcPr/>
                </a:tc>
                <a:tc>
                  <a:txBody>
                    <a:bodyPr/>
                    <a:lstStyle/>
                    <a:p>
                      <a:pPr algn="ctr"/>
                      <a:r>
                        <a:rPr lang="en-US" sz="2000" dirty="0" smtClean="0"/>
                        <a:t>Subsector </a:t>
                      </a:r>
                      <a:endParaRPr lang="en-US" sz="2000" dirty="0"/>
                    </a:p>
                  </a:txBody>
                  <a:tcPr/>
                </a:tc>
                <a:tc>
                  <a:txBody>
                    <a:bodyPr/>
                    <a:lstStyle/>
                    <a:p>
                      <a:pPr algn="ctr"/>
                      <a:r>
                        <a:rPr lang="en-US" sz="2000" dirty="0" smtClean="0"/>
                        <a:t>code</a:t>
                      </a:r>
                      <a:endParaRPr lang="en-US" sz="2000" dirty="0"/>
                    </a:p>
                  </a:txBody>
                  <a:tcPr/>
                </a:tc>
              </a:tr>
              <a:tr h="550087">
                <a:tc>
                  <a:txBody>
                    <a:bodyPr/>
                    <a:lstStyle/>
                    <a:p>
                      <a:endParaRPr lang="en-US" dirty="0"/>
                    </a:p>
                  </a:txBody>
                  <a:tcPr/>
                </a:tc>
                <a:tc>
                  <a:txBody>
                    <a:bodyPr/>
                    <a:lstStyle/>
                    <a:p>
                      <a:endParaRPr lang="en-US"/>
                    </a:p>
                  </a:txBody>
                  <a:tcPr/>
                </a:tc>
                <a:tc>
                  <a:txBody>
                    <a:bodyPr/>
                    <a:lstStyle/>
                    <a:p>
                      <a:endParaRPr lang="en-US" dirty="0"/>
                    </a:p>
                  </a:txBody>
                  <a:tcPr/>
                </a:tc>
              </a:tr>
            </a:tbl>
          </a:graphicData>
        </a:graphic>
      </p:graphicFrame>
      <p:graphicFrame>
        <p:nvGraphicFramePr>
          <p:cNvPr id="7" name="Table 6"/>
          <p:cNvGraphicFramePr>
            <a:graphicFrameLocks noGrp="1"/>
          </p:cNvGraphicFramePr>
          <p:nvPr/>
        </p:nvGraphicFramePr>
        <p:xfrm>
          <a:off x="1143000" y="4876800"/>
          <a:ext cx="6324600" cy="1143000"/>
        </p:xfrm>
        <a:graphic>
          <a:graphicData uri="http://schemas.openxmlformats.org/drawingml/2006/table">
            <a:tbl>
              <a:tblPr firstRow="1" bandRow="1">
                <a:tableStyleId>{5C22544A-7EE6-4342-B048-85BDC9FD1C3A}</a:tableStyleId>
              </a:tblPr>
              <a:tblGrid>
                <a:gridCol w="1581150"/>
                <a:gridCol w="1581150"/>
                <a:gridCol w="1581150"/>
                <a:gridCol w="1581150"/>
              </a:tblGrid>
              <a:tr h="571500">
                <a:tc>
                  <a:txBody>
                    <a:bodyPr/>
                    <a:lstStyle/>
                    <a:p>
                      <a:pPr algn="ctr"/>
                      <a:r>
                        <a:rPr lang="en-US" sz="2000" dirty="0" smtClean="0"/>
                        <a:t>Business </a:t>
                      </a:r>
                      <a:endParaRPr lang="en-US" sz="2000" dirty="0"/>
                    </a:p>
                  </a:txBody>
                  <a:tcPr/>
                </a:tc>
                <a:tc>
                  <a:txBody>
                    <a:bodyPr/>
                    <a:lstStyle/>
                    <a:p>
                      <a:pPr algn="ctr"/>
                      <a:r>
                        <a:rPr lang="en-US" sz="2000" dirty="0" smtClean="0"/>
                        <a:t>Sector</a:t>
                      </a:r>
                      <a:endParaRPr lang="en-US" sz="2000" dirty="0"/>
                    </a:p>
                  </a:txBody>
                  <a:tcPr/>
                </a:tc>
                <a:tc>
                  <a:txBody>
                    <a:bodyPr/>
                    <a:lstStyle/>
                    <a:p>
                      <a:pPr algn="ctr"/>
                      <a:r>
                        <a:rPr lang="en-US" sz="2000" dirty="0" smtClean="0"/>
                        <a:t>Subsector</a:t>
                      </a:r>
                      <a:endParaRPr lang="en-US" sz="2000" dirty="0"/>
                    </a:p>
                  </a:txBody>
                  <a:tcPr/>
                </a:tc>
                <a:tc>
                  <a:txBody>
                    <a:bodyPr/>
                    <a:lstStyle/>
                    <a:p>
                      <a:pPr algn="ctr"/>
                      <a:r>
                        <a:rPr lang="en-US" sz="2000" dirty="0" smtClean="0"/>
                        <a:t>code</a:t>
                      </a:r>
                      <a:endParaRPr lang="en-US" sz="2000" dirty="0"/>
                    </a:p>
                  </a:txBody>
                  <a:tcPr/>
                </a:tc>
              </a:tr>
              <a:tr h="571500">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dirty="0"/>
                    </a:p>
                  </a:txBody>
                  <a:tcPr/>
                </a:tc>
              </a:tr>
            </a:tbl>
          </a:graphicData>
        </a:graphic>
      </p:graphicFrame>
      <p:pic>
        <p:nvPicPr>
          <p:cNvPr id="82946" name="Picture 2"/>
          <p:cNvPicPr>
            <a:picLocks noChangeAspect="1" noChangeArrowheads="1"/>
          </p:cNvPicPr>
          <p:nvPr/>
        </p:nvPicPr>
        <p:blipFill>
          <a:blip r:embed="rId3" cstate="print"/>
          <a:srcRect l="11347" t="35938" r="79868" b="50000"/>
          <a:stretch>
            <a:fillRect/>
          </a:stretch>
        </p:blipFill>
        <p:spPr bwMode="auto">
          <a:xfrm>
            <a:off x="1219200" y="5791200"/>
            <a:ext cx="1371600" cy="990600"/>
          </a:xfrm>
          <a:prstGeom prst="rect">
            <a:avLst/>
          </a:prstGeom>
          <a:noFill/>
          <a:ln w="9525">
            <a:solidFill>
              <a:srgbClr val="FF0000"/>
            </a:solidFill>
            <a:miter lim="800000"/>
            <a:headEnd/>
            <a:tailEnd/>
          </a:ln>
        </p:spPr>
      </p:pic>
      <p:cxnSp>
        <p:nvCxnSpPr>
          <p:cNvPr id="9" name="Straight Arrow Connector 8"/>
          <p:cNvCxnSpPr>
            <a:endCxn id="82946" idx="0"/>
          </p:cNvCxnSpPr>
          <p:nvPr/>
        </p:nvCxnSpPr>
        <p:spPr>
          <a:xfrm>
            <a:off x="1905000" y="5334000"/>
            <a:ext cx="0" cy="457200"/>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85000" lnSpcReduction="20000"/>
          </a:bodyPr>
          <a:lstStyle/>
          <a:p>
            <a:pPr>
              <a:defRPr/>
            </a:pPr>
            <a:fld id="{115E9E8A-CCF7-470C-AA23-B01CB2E4A811}" type="slidenum">
              <a:rPr lang="en-US"/>
              <a:pPr>
                <a:defRPr/>
              </a:pPr>
              <a:t>197</a:t>
            </a:fld>
            <a:endParaRPr lang="en-US"/>
          </a:p>
        </p:txBody>
      </p:sp>
      <p:sp>
        <p:nvSpPr>
          <p:cNvPr id="38915" name="Rectangle 3"/>
          <p:cNvSpPr>
            <a:spLocks noGrp="1" noChangeArrowheads="1"/>
          </p:cNvSpPr>
          <p:nvPr>
            <p:ph sz="quarter" idx="1"/>
          </p:nvPr>
        </p:nvSpPr>
        <p:spPr>
          <a:xfrm>
            <a:off x="280987" y="2286000"/>
            <a:ext cx="8558213" cy="3276600"/>
          </a:xfrm>
        </p:spPr>
        <p:txBody>
          <a:bodyPr>
            <a:normAutofit/>
          </a:bodyPr>
          <a:lstStyle/>
          <a:p>
            <a:pPr algn="just" eaLnBrk="1" hangingPunct="1">
              <a:lnSpc>
                <a:spcPct val="150000"/>
              </a:lnSpc>
              <a:buSzPct val="90000"/>
              <a:buFont typeface="Wingdings" pitchFamily="2" charset="2"/>
              <a:buChar char="Ø"/>
            </a:pPr>
            <a:r>
              <a:rPr lang="en-US" sz="2400" b="1" u="sng" dirty="0" smtClean="0">
                <a:solidFill>
                  <a:srgbClr val="D54F41"/>
                </a:solidFill>
                <a:latin typeface="Calibri" pitchFamily="34" charset="0"/>
              </a:rPr>
              <a:t>Permanent discontinuance</a:t>
            </a:r>
            <a:r>
              <a:rPr lang="en-US" sz="2400" dirty="0" smtClean="0">
                <a:solidFill>
                  <a:srgbClr val="FFCC66"/>
                </a:solidFill>
                <a:latin typeface="Calibri" pitchFamily="34" charset="0"/>
              </a:rPr>
              <a:t> </a:t>
            </a:r>
            <a:r>
              <a:rPr lang="en-US" sz="2400" dirty="0" smtClean="0">
                <a:latin typeface="Calibri" pitchFamily="34" charset="0"/>
              </a:rPr>
              <a:t>of a particular product line of business need to be reported </a:t>
            </a:r>
            <a:r>
              <a:rPr lang="en-US" sz="2400" b="1" u="sng" dirty="0" smtClean="0">
                <a:latin typeface="Calibri" pitchFamily="34" charset="0"/>
              </a:rPr>
              <a:t>not temporary suspension</a:t>
            </a:r>
            <a:r>
              <a:rPr lang="en-US" sz="2400" dirty="0" smtClean="0">
                <a:latin typeface="Calibri" pitchFamily="34" charset="0"/>
              </a:rPr>
              <a:t>. </a:t>
            </a:r>
          </a:p>
          <a:p>
            <a:pPr algn="just" eaLnBrk="1" hangingPunct="1">
              <a:lnSpc>
                <a:spcPct val="150000"/>
              </a:lnSpc>
              <a:buSzPct val="90000"/>
              <a:buFont typeface="Wingdings" pitchFamily="2" charset="2"/>
              <a:buChar char="Ø"/>
            </a:pPr>
            <a:r>
              <a:rPr lang="en-US" sz="2400" dirty="0" smtClean="0">
                <a:latin typeface="Calibri" pitchFamily="34" charset="0"/>
              </a:rPr>
              <a:t>Effect on Carry forward of losses :-  from A.Y. 2000-01 losses will be carried forward, even if the business or profession is discontinued </a:t>
            </a:r>
            <a:r>
              <a:rPr lang="en-US" sz="2400" b="1" i="1" dirty="0" smtClean="0">
                <a:latin typeface="Calibri" pitchFamily="34" charset="0"/>
              </a:rPr>
              <a:t>(Sec 72(1)(</a:t>
            </a:r>
            <a:r>
              <a:rPr lang="en-US" sz="2400" b="1" i="1" dirty="0" err="1" smtClean="0">
                <a:latin typeface="Calibri" pitchFamily="34" charset="0"/>
              </a:rPr>
              <a:t>i</a:t>
            </a:r>
            <a:r>
              <a:rPr lang="en-US" sz="2400" b="1" i="1" dirty="0" smtClean="0">
                <a:latin typeface="Calibri" pitchFamily="34" charset="0"/>
              </a:rPr>
              <a:t>))</a:t>
            </a:r>
          </a:p>
        </p:txBody>
      </p:sp>
      <p:sp>
        <p:nvSpPr>
          <p:cNvPr id="7" name="Rectangle 2"/>
          <p:cNvSpPr>
            <a:spLocks noGrp="1" noChangeArrowheads="1"/>
          </p:cNvSpPr>
          <p:nvPr>
            <p:ph type="title"/>
          </p:nvPr>
        </p:nvSpPr>
        <p:spPr>
          <a:xfrm>
            <a:off x="76200" y="228600"/>
            <a:ext cx="8991600" cy="838200"/>
          </a:xfrm>
        </p:spPr>
        <p:txBody>
          <a:bodyPr>
            <a:noAutofit/>
          </a:bodyPr>
          <a:lstStyle/>
          <a:p>
            <a:pPr algn="just">
              <a:defRPr/>
            </a:pPr>
            <a:r>
              <a:rPr lang="en-US" sz="3600" dirty="0" smtClean="0"/>
              <a:t>Issues on New Clause no. 10</a:t>
            </a:r>
            <a:r>
              <a:rPr lang="en-US" sz="4000" dirty="0" smtClean="0"/>
              <a:t>        </a:t>
            </a:r>
            <a:r>
              <a:rPr lang="en-US" sz="2200" i="1" dirty="0" smtClean="0">
                <a:solidFill>
                  <a:srgbClr val="FF0000"/>
                </a:solidFill>
              </a:rPr>
              <a:t>[Old Clause no. 8]</a:t>
            </a:r>
            <a:endParaRPr lang="en-US" sz="2200" i="1" dirty="0">
              <a:solidFill>
                <a:srgbClr val="FF0000"/>
              </a:solidFill>
            </a:endParaRPr>
          </a:p>
        </p:txBody>
      </p:sp>
    </p:spTree>
  </p:cSld>
  <p:clrMapOvr>
    <a:masterClrMapping/>
  </p:clrMapOvr>
  <p:timing>
    <p:tnLst>
      <p:par>
        <p:cT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85000" lnSpcReduction="20000"/>
          </a:bodyPr>
          <a:lstStyle/>
          <a:p>
            <a:pPr>
              <a:defRPr/>
            </a:pPr>
            <a:fld id="{5688DCA7-A516-4EC2-B4EA-1EB1CD60029B}" type="slidenum">
              <a:rPr lang="en-US"/>
              <a:pPr>
                <a:defRPr/>
              </a:pPr>
              <a:t>198</a:t>
            </a:fld>
            <a:endParaRPr lang="en-US"/>
          </a:p>
        </p:txBody>
      </p:sp>
      <p:sp>
        <p:nvSpPr>
          <p:cNvPr id="59395" name="Rectangle 3"/>
          <p:cNvSpPr>
            <a:spLocks noGrp="1" noChangeArrowheads="1"/>
          </p:cNvSpPr>
          <p:nvPr>
            <p:ph sz="quarter" idx="1"/>
          </p:nvPr>
        </p:nvSpPr>
        <p:spPr>
          <a:xfrm>
            <a:off x="304800" y="2209800"/>
            <a:ext cx="8461248" cy="3886200"/>
          </a:xfrm>
        </p:spPr>
        <p:txBody>
          <a:bodyPr>
            <a:normAutofit/>
          </a:bodyPr>
          <a:lstStyle/>
          <a:p>
            <a:pPr marL="0" indent="0" algn="just" eaLnBrk="1" hangingPunct="1">
              <a:lnSpc>
                <a:spcPct val="90000"/>
              </a:lnSpc>
              <a:buFont typeface="Wingdings" pitchFamily="2" charset="2"/>
              <a:buNone/>
            </a:pPr>
            <a:r>
              <a:rPr lang="en-US" sz="2400" dirty="0" smtClean="0">
                <a:latin typeface="Calibri" pitchFamily="34" charset="0"/>
                <a:cs typeface="Times New Roman" pitchFamily="18" charset="0"/>
              </a:rPr>
              <a:t>Give the following particulars of the </a:t>
            </a:r>
            <a:r>
              <a:rPr lang="en-US" sz="2400" b="1" u="sng" dirty="0" smtClean="0">
                <a:latin typeface="Calibri" pitchFamily="34" charset="0"/>
                <a:cs typeface="Times New Roman" pitchFamily="18" charset="0"/>
              </a:rPr>
              <a:t>capital asset converted into stock-in-trade</a:t>
            </a:r>
          </a:p>
          <a:p>
            <a:pPr marL="609600" indent="-609600" algn="just" eaLnBrk="1" hangingPunct="1">
              <a:lnSpc>
                <a:spcPct val="90000"/>
              </a:lnSpc>
              <a:buFont typeface="Wingdings" pitchFamily="2" charset="2"/>
              <a:buNone/>
            </a:pPr>
            <a:endParaRPr lang="en-US" sz="2400" dirty="0" smtClean="0">
              <a:latin typeface="Calibri" pitchFamily="34" charset="0"/>
              <a:cs typeface="Times New Roman" pitchFamily="18" charset="0"/>
            </a:endParaRPr>
          </a:p>
          <a:p>
            <a:pPr marL="609600" indent="-609600" eaLnBrk="1" hangingPunct="1">
              <a:lnSpc>
                <a:spcPct val="90000"/>
              </a:lnSpc>
              <a:buFont typeface="Wingdings" pitchFamily="2" charset="2"/>
              <a:buAutoNum type="alphaLcParenR"/>
            </a:pPr>
            <a:endParaRPr lang="en-US" sz="2400" dirty="0" smtClean="0">
              <a:latin typeface="Calibri" pitchFamily="34" charset="0"/>
              <a:cs typeface="Times New Roman" pitchFamily="18" charset="0"/>
            </a:endParaRPr>
          </a:p>
          <a:p>
            <a:pPr marL="609600" indent="-609600" eaLnBrk="1" hangingPunct="1">
              <a:lnSpc>
                <a:spcPct val="90000"/>
              </a:lnSpc>
              <a:buFont typeface="Wingdings" pitchFamily="2" charset="2"/>
              <a:buAutoNum type="alphaLcParenR"/>
            </a:pPr>
            <a:endParaRPr lang="en-US" sz="2400" dirty="0" smtClean="0">
              <a:latin typeface="Calibri" pitchFamily="34" charset="0"/>
              <a:cs typeface="Times New Roman" pitchFamily="18" charset="0"/>
            </a:endParaRPr>
          </a:p>
          <a:p>
            <a:pPr marL="609600" indent="-609600" eaLnBrk="1" hangingPunct="1">
              <a:lnSpc>
                <a:spcPct val="90000"/>
              </a:lnSpc>
              <a:buFont typeface="Wingdings" pitchFamily="2" charset="2"/>
              <a:buAutoNum type="alphaLcParenR"/>
            </a:pPr>
            <a:endParaRPr lang="en-US" sz="2400" dirty="0" smtClean="0">
              <a:latin typeface="Calibri" pitchFamily="34" charset="0"/>
              <a:cs typeface="Times New Roman" pitchFamily="18" charset="0"/>
            </a:endParaRPr>
          </a:p>
          <a:p>
            <a:pPr marL="609600" indent="-609600" eaLnBrk="1" hangingPunct="1">
              <a:lnSpc>
                <a:spcPct val="90000"/>
              </a:lnSpc>
              <a:buFont typeface="Wingdings" pitchFamily="2" charset="2"/>
              <a:buAutoNum type="alphaLcParenR"/>
            </a:pPr>
            <a:endParaRPr lang="en-US" sz="2400" dirty="0" smtClean="0">
              <a:latin typeface="Calibri" pitchFamily="34" charset="0"/>
              <a:cs typeface="Times New Roman" pitchFamily="18" charset="0"/>
            </a:endParaRPr>
          </a:p>
          <a:p>
            <a:pPr marL="609600" indent="-609600" eaLnBrk="1" hangingPunct="1">
              <a:lnSpc>
                <a:spcPct val="90000"/>
              </a:lnSpc>
              <a:buFont typeface="Wingdings" pitchFamily="2" charset="2"/>
              <a:buNone/>
            </a:pPr>
            <a:endParaRPr lang="en-US" sz="2400" dirty="0" smtClean="0">
              <a:latin typeface="Calibri" pitchFamily="34" charset="0"/>
            </a:endParaRPr>
          </a:p>
        </p:txBody>
      </p:sp>
      <p:graphicFrame>
        <p:nvGraphicFramePr>
          <p:cNvPr id="5" name="Table 4"/>
          <p:cNvGraphicFramePr>
            <a:graphicFrameLocks noGrp="1"/>
          </p:cNvGraphicFramePr>
          <p:nvPr/>
        </p:nvGraphicFramePr>
        <p:xfrm>
          <a:off x="381000" y="3352800"/>
          <a:ext cx="8229600" cy="2052320"/>
        </p:xfrm>
        <a:graphic>
          <a:graphicData uri="http://schemas.openxmlformats.org/drawingml/2006/table">
            <a:tbl>
              <a:tblPr firstRow="1" bandRow="1">
                <a:tableStyleId>{5C22544A-7EE6-4342-B048-85BDC9FD1C3A}</a:tableStyleId>
              </a:tblPr>
              <a:tblGrid>
                <a:gridCol w="2514600"/>
                <a:gridCol w="1600200"/>
                <a:gridCol w="1447800"/>
                <a:gridCol w="2667000"/>
              </a:tblGrid>
              <a:tr h="370840">
                <a:tc>
                  <a:txBody>
                    <a:bodyPr/>
                    <a:lstStyle/>
                    <a:p>
                      <a:pPr algn="ctr"/>
                      <a:r>
                        <a:rPr lang="en-US" sz="2000" dirty="0" smtClean="0">
                          <a:latin typeface="Calibri" pitchFamily="34" charset="0"/>
                          <a:cs typeface="Times New Roman" pitchFamily="18" charset="0"/>
                        </a:rPr>
                        <a:t>Description of capital asset</a:t>
                      </a:r>
                      <a:endParaRPr lang="en-US" sz="20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latin typeface="Calibri" pitchFamily="34" charset="0"/>
                          <a:cs typeface="Times New Roman" pitchFamily="18" charset="0"/>
                        </a:rPr>
                        <a:t>Date of acquisition</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latin typeface="Calibri" pitchFamily="34" charset="0"/>
                          <a:cs typeface="Times New Roman" pitchFamily="18" charset="0"/>
                        </a:rPr>
                        <a:t>Cost of acquisition</a:t>
                      </a:r>
                    </a:p>
                    <a:p>
                      <a:pPr algn="ctr"/>
                      <a:endParaRPr lang="en-US" sz="20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smtClean="0">
                          <a:latin typeface="Calibri" pitchFamily="34" charset="0"/>
                          <a:cs typeface="Times New Roman" pitchFamily="18" charset="0"/>
                        </a:rPr>
                        <a:t>Amount at which the asset is converted into stock-in- trade</a:t>
                      </a:r>
                    </a:p>
                    <a:p>
                      <a:pPr algn="ctr"/>
                      <a:endParaRPr lang="en-US" sz="2000" dirty="0"/>
                    </a:p>
                  </a:txBody>
                  <a:tcPr/>
                </a:tc>
              </a:tr>
              <a:tr h="370840">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a:p>
                  </a:txBody>
                  <a:tcPr/>
                </a:tc>
              </a:tr>
              <a:tr h="370840">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dirty="0"/>
                    </a:p>
                  </a:txBody>
                  <a:tcPr/>
                </a:tc>
              </a:tr>
            </a:tbl>
          </a:graphicData>
        </a:graphic>
      </p:graphicFrame>
      <p:sp>
        <p:nvSpPr>
          <p:cNvPr id="8" name="Rectangle 2"/>
          <p:cNvSpPr>
            <a:spLocks noGrp="1" noChangeArrowheads="1"/>
          </p:cNvSpPr>
          <p:nvPr>
            <p:ph type="title"/>
          </p:nvPr>
        </p:nvSpPr>
        <p:spPr>
          <a:xfrm>
            <a:off x="228600" y="228600"/>
            <a:ext cx="8763000" cy="838200"/>
          </a:xfrm>
        </p:spPr>
        <p:txBody>
          <a:bodyPr>
            <a:noAutofit/>
          </a:bodyPr>
          <a:lstStyle/>
          <a:p>
            <a:pPr algn="just">
              <a:defRPr/>
            </a:pPr>
            <a:r>
              <a:rPr lang="en-US" sz="4000" dirty="0" smtClean="0"/>
              <a:t>New Clause no. 15               </a:t>
            </a:r>
            <a:r>
              <a:rPr lang="en-US" sz="2200" i="1" dirty="0" smtClean="0">
                <a:solidFill>
                  <a:srgbClr val="FF0000"/>
                </a:solidFill>
              </a:rPr>
              <a:t>[Old Clause no. 12(A)]</a:t>
            </a:r>
            <a:endParaRPr lang="en-US" sz="2200" i="1" dirty="0">
              <a:solidFill>
                <a:srgbClr val="FF0000"/>
              </a:solidFill>
            </a:endParaRPr>
          </a:p>
        </p:txBody>
      </p:sp>
    </p:spTree>
  </p:cSld>
  <p:clrMapOvr>
    <a:masterClrMapping/>
  </p:clrMapOvr>
  <p:timing>
    <p:tnLst>
      <p:par>
        <p:cT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85000" lnSpcReduction="20000"/>
          </a:bodyPr>
          <a:lstStyle/>
          <a:p>
            <a:pPr>
              <a:defRPr/>
            </a:pPr>
            <a:fld id="{636B8BD9-75FA-4554-ACFE-0DFAD8EEC405}" type="slidenum">
              <a:rPr lang="en-US"/>
              <a:pPr>
                <a:defRPr/>
              </a:pPr>
              <a:t>199</a:t>
            </a:fld>
            <a:endParaRPr lang="en-US"/>
          </a:p>
        </p:txBody>
      </p:sp>
      <p:sp>
        <p:nvSpPr>
          <p:cNvPr id="60419" name="Rectangle 3"/>
          <p:cNvSpPr>
            <a:spLocks noGrp="1" noChangeArrowheads="1"/>
          </p:cNvSpPr>
          <p:nvPr>
            <p:ph sz="quarter" idx="1"/>
          </p:nvPr>
        </p:nvSpPr>
        <p:spPr>
          <a:xfrm>
            <a:off x="152400" y="1752600"/>
            <a:ext cx="8763000" cy="4572000"/>
          </a:xfrm>
        </p:spPr>
        <p:txBody>
          <a:bodyPr>
            <a:noAutofit/>
          </a:bodyPr>
          <a:lstStyle/>
          <a:p>
            <a:pPr marL="273050" indent="-273050" algn="just">
              <a:spcBef>
                <a:spcPts val="1200"/>
              </a:spcBef>
              <a:buFont typeface="Wingdings" pitchFamily="2" charset="2"/>
              <a:buChar char="Ø"/>
            </a:pPr>
            <a:r>
              <a:rPr lang="en-US" sz="2200" dirty="0" smtClean="0">
                <a:latin typeface="Calibri" pitchFamily="34" charset="0"/>
              </a:rPr>
              <a:t>Such conversion is treated as transfer </a:t>
            </a:r>
            <a:r>
              <a:rPr lang="en-US" sz="2200" b="1" u="sng" dirty="0" smtClean="0">
                <a:solidFill>
                  <a:srgbClr val="C00000"/>
                </a:solidFill>
                <a:latin typeface="Calibri" pitchFamily="34" charset="0"/>
              </a:rPr>
              <a:t>u/s 2(47)</a:t>
            </a:r>
          </a:p>
          <a:p>
            <a:pPr marL="273050" indent="-273050" algn="just">
              <a:spcBef>
                <a:spcPts val="1200"/>
              </a:spcBef>
              <a:buFont typeface="Wingdings" pitchFamily="2" charset="2"/>
              <a:buChar char="Ø"/>
            </a:pPr>
            <a:r>
              <a:rPr lang="en-US" sz="2200" b="1" u="sng" dirty="0" smtClean="0">
                <a:solidFill>
                  <a:srgbClr val="C00000"/>
                </a:solidFill>
                <a:latin typeface="Calibri" pitchFamily="34" charset="0"/>
              </a:rPr>
              <a:t>U/s 45(2) </a:t>
            </a:r>
            <a:r>
              <a:rPr lang="en-US" sz="2200" dirty="0" smtClean="0">
                <a:latin typeface="Calibri" pitchFamily="34" charset="0"/>
              </a:rPr>
              <a:t>notional capital gain arise from such transfer and chargeable to tax in the year in which such stock-in-trade is sold.</a:t>
            </a:r>
          </a:p>
          <a:p>
            <a:pPr marL="273050" indent="-273050" algn="just">
              <a:spcBef>
                <a:spcPts val="1200"/>
              </a:spcBef>
              <a:buFont typeface="Wingdings" pitchFamily="2" charset="2"/>
              <a:buChar char="Ø"/>
            </a:pPr>
            <a:r>
              <a:rPr lang="en-US" sz="2200" dirty="0" smtClean="0">
                <a:latin typeface="Calibri" pitchFamily="34" charset="0"/>
              </a:rPr>
              <a:t>No requirement of details of taxability of capital gain or business income from such deemed transfer.</a:t>
            </a:r>
          </a:p>
          <a:p>
            <a:pPr marL="273050" indent="-273050" algn="just">
              <a:spcBef>
                <a:spcPts val="1200"/>
              </a:spcBef>
              <a:buFont typeface="Wingdings" pitchFamily="2" charset="2"/>
              <a:buChar char="Ø"/>
            </a:pPr>
            <a:r>
              <a:rPr lang="en-US" sz="2200" b="1" u="sng" dirty="0" smtClean="0">
                <a:latin typeface="Calibri" pitchFamily="34" charset="0"/>
              </a:rPr>
              <a:t>Accounting standards  to be followed:</a:t>
            </a:r>
          </a:p>
          <a:p>
            <a:pPr marL="565658" lvl="1" indent="-273050" algn="just">
              <a:spcBef>
                <a:spcPts val="1200"/>
              </a:spcBef>
              <a:buFont typeface="Courier New" pitchFamily="49" charset="0"/>
              <a:buChar char="o"/>
            </a:pPr>
            <a:r>
              <a:rPr lang="en-US" sz="2200" dirty="0" smtClean="0">
                <a:latin typeface="Calibri" pitchFamily="34" charset="0"/>
              </a:rPr>
              <a:t>AS-2 for valuation of stock-in-trade</a:t>
            </a:r>
          </a:p>
          <a:p>
            <a:pPr marL="565658" lvl="1" indent="-273050" algn="just">
              <a:spcBef>
                <a:spcPts val="1200"/>
              </a:spcBef>
              <a:buFont typeface="Courier New" pitchFamily="49" charset="0"/>
              <a:buChar char="o"/>
            </a:pPr>
            <a:r>
              <a:rPr lang="en-US" sz="2200" dirty="0" smtClean="0">
                <a:latin typeface="Calibri" pitchFamily="34" charset="0"/>
              </a:rPr>
              <a:t>AS-10 for valuation of fixed assets.</a:t>
            </a:r>
          </a:p>
          <a:p>
            <a:pPr marL="565658" lvl="1" indent="-273050" algn="just">
              <a:spcBef>
                <a:spcPts val="1200"/>
              </a:spcBef>
              <a:buFont typeface="Courier New" pitchFamily="49" charset="0"/>
              <a:buChar char="o"/>
            </a:pPr>
            <a:r>
              <a:rPr lang="en-US" sz="2200" dirty="0" smtClean="0">
                <a:latin typeface="Calibri" pitchFamily="34" charset="0"/>
              </a:rPr>
              <a:t>AS-22 for provision of Income Tax as temporary timing difference.</a:t>
            </a:r>
          </a:p>
          <a:p>
            <a:pPr marL="273050" indent="-273050" algn="just">
              <a:spcBef>
                <a:spcPts val="1200"/>
              </a:spcBef>
              <a:buFont typeface="Wingdings" pitchFamily="2" charset="2"/>
              <a:buChar char="Ø"/>
            </a:pPr>
            <a:r>
              <a:rPr lang="en-US" sz="2200" dirty="0" smtClean="0">
                <a:latin typeface="Calibri" pitchFamily="34" charset="0"/>
              </a:rPr>
              <a:t>Sec 47 &amp; 47A also to be kept in mind.</a:t>
            </a:r>
          </a:p>
        </p:txBody>
      </p:sp>
      <p:sp>
        <p:nvSpPr>
          <p:cNvPr id="7" name="Rectangle 2"/>
          <p:cNvSpPr>
            <a:spLocks noGrp="1" noChangeArrowheads="1"/>
          </p:cNvSpPr>
          <p:nvPr>
            <p:ph type="title"/>
          </p:nvPr>
        </p:nvSpPr>
        <p:spPr>
          <a:xfrm>
            <a:off x="76200" y="228600"/>
            <a:ext cx="8839200" cy="838200"/>
          </a:xfrm>
        </p:spPr>
        <p:txBody>
          <a:bodyPr>
            <a:noAutofit/>
          </a:bodyPr>
          <a:lstStyle/>
          <a:p>
            <a:pPr algn="just">
              <a:defRPr/>
            </a:pPr>
            <a:r>
              <a:rPr lang="en-US" sz="3800" dirty="0" smtClean="0"/>
              <a:t>Issues on New Clause no. 15    </a:t>
            </a:r>
            <a:r>
              <a:rPr lang="en-US" sz="2200" i="1" dirty="0" smtClean="0">
                <a:solidFill>
                  <a:srgbClr val="FF0000"/>
                </a:solidFill>
              </a:rPr>
              <a:t>[Old Clause no. 12(A)]</a:t>
            </a:r>
            <a:endParaRPr lang="en-US" sz="2200" i="1" dirty="0">
              <a:solidFill>
                <a:srgbClr val="FF00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Contents…..</a:t>
            </a:r>
            <a:endParaRPr lang="en-US" dirty="0"/>
          </a:p>
        </p:txBody>
      </p:sp>
      <p:sp>
        <p:nvSpPr>
          <p:cNvPr id="3" name="Content Placeholder 2"/>
          <p:cNvSpPr>
            <a:spLocks noGrp="1"/>
          </p:cNvSpPr>
          <p:nvPr>
            <p:ph sz="quarter" idx="1"/>
          </p:nvPr>
        </p:nvSpPr>
        <p:spPr>
          <a:xfrm>
            <a:off x="304800" y="1905000"/>
            <a:ext cx="8534400" cy="4267200"/>
          </a:xfrm>
        </p:spPr>
        <p:txBody>
          <a:bodyPr>
            <a:normAutofit/>
          </a:bodyPr>
          <a:lstStyle/>
          <a:p>
            <a:pPr marL="536575" indent="-536575" algn="just">
              <a:lnSpc>
                <a:spcPct val="150000"/>
              </a:lnSpc>
              <a:spcBef>
                <a:spcPts val="0"/>
              </a:spcBef>
              <a:buFont typeface="Calibri" pitchFamily="34" charset="0"/>
              <a:buChar char="→"/>
            </a:pPr>
            <a:r>
              <a:rPr lang="en-US" sz="2800" dirty="0" smtClean="0"/>
              <a:t>Tax Audit Report</a:t>
            </a:r>
          </a:p>
          <a:p>
            <a:pPr marL="536575" indent="-536575" algn="just">
              <a:lnSpc>
                <a:spcPct val="150000"/>
              </a:lnSpc>
              <a:spcBef>
                <a:spcPts val="0"/>
              </a:spcBef>
              <a:buFont typeface="Calibri" pitchFamily="34" charset="0"/>
              <a:buChar char="→"/>
            </a:pPr>
            <a:r>
              <a:rPr lang="en-US" sz="2800" dirty="0" smtClean="0"/>
              <a:t>Recent Developments </a:t>
            </a:r>
          </a:p>
          <a:p>
            <a:pPr marL="856615" lvl="1" indent="-536575" algn="just">
              <a:lnSpc>
                <a:spcPct val="150000"/>
              </a:lnSpc>
              <a:spcBef>
                <a:spcPts val="0"/>
              </a:spcBef>
              <a:buFont typeface="Calibri" pitchFamily="34" charset="0"/>
              <a:buChar char="→"/>
            </a:pPr>
            <a:r>
              <a:rPr lang="en-US" sz="2400" dirty="0" smtClean="0"/>
              <a:t>Amendment in </a:t>
            </a:r>
            <a:r>
              <a:rPr lang="nn-NO" sz="2400" dirty="0" smtClean="0"/>
              <a:t>Form No. 3CA/ 3CB &amp; Form No. 3CD</a:t>
            </a:r>
          </a:p>
          <a:p>
            <a:pPr marL="856615" lvl="1" indent="-536575" algn="just">
              <a:spcBef>
                <a:spcPts val="0"/>
              </a:spcBef>
              <a:buFont typeface="Calibri" pitchFamily="34" charset="0"/>
              <a:buChar char="→"/>
            </a:pPr>
            <a:r>
              <a:rPr lang="en-US" sz="2400" dirty="0" smtClean="0"/>
              <a:t>E-filing of Tax Audit Report</a:t>
            </a:r>
          </a:p>
          <a:p>
            <a:pPr marL="536575" indent="-536575" algn="just">
              <a:lnSpc>
                <a:spcPct val="150000"/>
              </a:lnSpc>
              <a:spcBef>
                <a:spcPts val="0"/>
              </a:spcBef>
              <a:buFont typeface="Calibri" pitchFamily="34" charset="0"/>
              <a:buChar char="→"/>
            </a:pPr>
            <a:r>
              <a:rPr lang="en-US" sz="2800" dirty="0" smtClean="0"/>
              <a:t>Overview of Provisions of Sec. 44AB</a:t>
            </a:r>
          </a:p>
          <a:p>
            <a:pPr marL="536575" indent="-536575" algn="just">
              <a:lnSpc>
                <a:spcPct val="150000"/>
              </a:lnSpc>
              <a:spcBef>
                <a:spcPts val="0"/>
              </a:spcBef>
              <a:buFont typeface="Calibri" pitchFamily="34" charset="0"/>
              <a:buChar char="→"/>
            </a:pPr>
            <a:r>
              <a:rPr lang="en-US" sz="2800" dirty="0" smtClean="0"/>
              <a:t>Remaining Clauses of Form 3CD</a:t>
            </a:r>
            <a:endParaRPr lang="en-US" sz="2800" dirty="0"/>
          </a:p>
        </p:txBody>
      </p:sp>
      <p:sp>
        <p:nvSpPr>
          <p:cNvPr id="4" name="Slide Number Placeholder 3"/>
          <p:cNvSpPr>
            <a:spLocks noGrp="1"/>
          </p:cNvSpPr>
          <p:nvPr>
            <p:ph type="sldNum" sz="quarter" idx="12"/>
          </p:nvPr>
        </p:nvSpPr>
        <p:spPr/>
        <p:txBody>
          <a:bodyPr>
            <a:normAutofit fontScale="85000" lnSpcReduction="20000"/>
          </a:bodyPr>
          <a:lstStyle/>
          <a:p>
            <a:fld id="{B6F15528-21DE-4FAA-801E-634DDDAF4B2B}" type="slidenum">
              <a:rPr lang="en-US" smtClean="0"/>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noAutofit/>
          </a:bodyPr>
          <a:lstStyle/>
          <a:p>
            <a:pPr algn="ctr">
              <a:defRPr/>
            </a:pPr>
            <a:r>
              <a:rPr lang="en-US" sz="4800" i="1" u="sng" dirty="0" smtClean="0"/>
              <a:t>Form No. 3CD- Rule 6G(2)</a:t>
            </a:r>
          </a:p>
        </p:txBody>
      </p:sp>
      <p:sp>
        <p:nvSpPr>
          <p:cNvPr id="7" name="Slide Number Placeholder 6"/>
          <p:cNvSpPr>
            <a:spLocks noGrp="1"/>
          </p:cNvSpPr>
          <p:nvPr>
            <p:ph type="sldNum" sz="quarter" idx="12"/>
          </p:nvPr>
        </p:nvSpPr>
        <p:spPr/>
        <p:txBody>
          <a:bodyPr>
            <a:normAutofit fontScale="85000" lnSpcReduction="20000"/>
          </a:bodyPr>
          <a:lstStyle/>
          <a:p>
            <a:pPr>
              <a:defRPr/>
            </a:pPr>
            <a:fld id="{35789495-0CB1-44C8-80C1-246C203A97F9}" type="slidenum">
              <a:rPr lang="en-US"/>
              <a:pPr>
                <a:defRPr/>
              </a:pPr>
              <a:t>20</a:t>
            </a:fld>
            <a:endParaRPr lang="en-US" dirty="0"/>
          </a:p>
        </p:txBody>
      </p:sp>
      <p:sp>
        <p:nvSpPr>
          <p:cNvPr id="10" name="Rectangle 5"/>
          <p:cNvSpPr>
            <a:spLocks noGrp="1" noChangeArrowheads="1"/>
          </p:cNvSpPr>
          <p:nvPr>
            <p:ph sz="quarter" idx="1"/>
          </p:nvPr>
        </p:nvSpPr>
        <p:spPr>
          <a:xfrm>
            <a:off x="381000" y="1828800"/>
            <a:ext cx="8382000" cy="3962400"/>
          </a:xfrm>
        </p:spPr>
        <p:txBody>
          <a:bodyPr>
            <a:normAutofit/>
          </a:bodyPr>
          <a:lstStyle/>
          <a:p>
            <a:pPr algn="just" eaLnBrk="1" hangingPunct="1">
              <a:buFont typeface="Wingdings" pitchFamily="2" charset="2"/>
              <a:buChar char="Ø"/>
            </a:pPr>
            <a:r>
              <a:rPr lang="en-US" sz="2500" dirty="0" smtClean="0"/>
              <a:t>Statement of particulars required to be furnished u/s 44AB of the Income-tax Act, 1961  shall be in Form No. 3CD.</a:t>
            </a:r>
          </a:p>
          <a:p>
            <a:pPr algn="just" eaLnBrk="1" hangingPunct="1">
              <a:buFont typeface="Wingdings" pitchFamily="2" charset="2"/>
              <a:buChar char="Ø"/>
            </a:pPr>
            <a:endParaRPr lang="en-US" sz="2500" u="sng" dirty="0" smtClean="0"/>
          </a:p>
          <a:p>
            <a:pPr algn="just">
              <a:buFont typeface="Wingdings" pitchFamily="2" charset="2"/>
              <a:buChar char="Ø"/>
            </a:pPr>
            <a:r>
              <a:rPr lang="en-US" sz="2500" u="sng" dirty="0" smtClean="0"/>
              <a:t>CBDT has amended tax audit Form No. 3CD vide notification no. 208/2006 [F. No. 142/2/2006-TPL], dated 10th August, 2006 and notification no. 36/2009 [F. No. 149/86/2008 –TPL], dated 13th April 2009</a:t>
            </a:r>
            <a:r>
              <a:rPr lang="en-US" sz="2500" dirty="0" smtClean="0"/>
              <a:t>.</a:t>
            </a:r>
          </a:p>
          <a:p>
            <a:pPr algn="just">
              <a:buNone/>
            </a:pPr>
            <a:r>
              <a:rPr lang="en-US" sz="2500" dirty="0" smtClean="0"/>
              <a:t>		</a:t>
            </a:r>
            <a:r>
              <a:rPr lang="en-US" sz="2500" dirty="0" smtClean="0">
                <a:solidFill>
                  <a:schemeClr val="accent2"/>
                </a:solidFill>
              </a:rPr>
              <a:t>Further amended by Notification No. 33/2014, F.No.133/1/ 2014- TPL dated 25</a:t>
            </a:r>
            <a:r>
              <a:rPr lang="en-US" sz="2500" baseline="30000" dirty="0" smtClean="0">
                <a:solidFill>
                  <a:schemeClr val="accent2"/>
                </a:solidFill>
              </a:rPr>
              <a:t>th</a:t>
            </a:r>
            <a:r>
              <a:rPr lang="en-US" sz="2500" dirty="0" smtClean="0">
                <a:solidFill>
                  <a:schemeClr val="accent2"/>
                </a:solidFill>
              </a:rPr>
              <a:t> July, 2014.</a:t>
            </a:r>
          </a:p>
        </p:txBody>
      </p:sp>
    </p:spTree>
  </p:cSld>
  <p:clrMapOvr>
    <a:masterClrMapping/>
  </p:clrMapOvr>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85000" lnSpcReduction="20000"/>
          </a:bodyPr>
          <a:lstStyle/>
          <a:p>
            <a:pPr>
              <a:defRPr/>
            </a:pPr>
            <a:fld id="{9AC8D5EB-4D1C-4C76-BE7E-57F7ED0470FA}" type="slidenum">
              <a:rPr lang="en-US"/>
              <a:pPr>
                <a:defRPr/>
              </a:pPr>
              <a:t>200</a:t>
            </a:fld>
            <a:endParaRPr lang="en-US"/>
          </a:p>
        </p:txBody>
      </p:sp>
      <p:sp>
        <p:nvSpPr>
          <p:cNvPr id="61442" name="Rectangle 3"/>
          <p:cNvSpPr>
            <a:spLocks noGrp="1" noChangeArrowheads="1"/>
          </p:cNvSpPr>
          <p:nvPr>
            <p:ph sz="quarter" idx="1"/>
          </p:nvPr>
        </p:nvSpPr>
        <p:spPr>
          <a:xfrm>
            <a:off x="304800" y="1828800"/>
            <a:ext cx="8534400" cy="3810000"/>
          </a:xfrm>
        </p:spPr>
        <p:txBody>
          <a:bodyPr>
            <a:normAutofit/>
          </a:bodyPr>
          <a:lstStyle/>
          <a:p>
            <a:pPr eaLnBrk="1" hangingPunct="1">
              <a:spcBef>
                <a:spcPts val="1200"/>
              </a:spcBef>
              <a:buNone/>
            </a:pPr>
            <a:r>
              <a:rPr lang="en-US" sz="2400" b="1" u="sng" dirty="0" smtClean="0">
                <a:solidFill>
                  <a:srgbClr val="C00000"/>
                </a:solidFill>
              </a:rPr>
              <a:t>Cost of capital asset in case of:</a:t>
            </a:r>
          </a:p>
          <a:p>
            <a:pPr lvl="1" algn="just" eaLnBrk="1" hangingPunct="1">
              <a:spcBef>
                <a:spcPts val="1200"/>
              </a:spcBef>
              <a:buClr>
                <a:schemeClr val="tx2"/>
              </a:buClr>
              <a:buFont typeface="Wingdings" pitchFamily="2" charset="2"/>
              <a:buChar char="Ø"/>
            </a:pPr>
            <a:r>
              <a:rPr lang="en-US" sz="2400" b="1" u="sng" dirty="0" smtClean="0"/>
              <a:t>Purchase</a:t>
            </a:r>
            <a:r>
              <a:rPr lang="en-US" sz="2400" dirty="0" smtClean="0"/>
              <a:t> – From invoice, Books etc</a:t>
            </a:r>
          </a:p>
          <a:p>
            <a:pPr lvl="1" algn="just" eaLnBrk="1" hangingPunct="1">
              <a:spcBef>
                <a:spcPts val="1200"/>
              </a:spcBef>
              <a:buClr>
                <a:schemeClr val="tx2"/>
              </a:buClr>
              <a:buFont typeface="Wingdings" pitchFamily="2" charset="2"/>
              <a:buChar char="Ø"/>
            </a:pPr>
            <a:r>
              <a:rPr lang="en-US" sz="2400" b="1" u="sng" dirty="0" smtClean="0"/>
              <a:t>Self – constructed</a:t>
            </a:r>
            <a:r>
              <a:rPr lang="en-US" sz="2400" dirty="0" smtClean="0"/>
              <a:t> – directly related cost</a:t>
            </a:r>
          </a:p>
          <a:p>
            <a:pPr lvl="1" algn="just" eaLnBrk="1" hangingPunct="1">
              <a:spcBef>
                <a:spcPts val="1200"/>
              </a:spcBef>
              <a:buClr>
                <a:schemeClr val="tx2"/>
              </a:buClr>
              <a:buFont typeface="Wingdings" pitchFamily="2" charset="2"/>
              <a:buChar char="Ø"/>
            </a:pPr>
            <a:r>
              <a:rPr lang="en-US" sz="2400" b="1" u="sng" dirty="0" smtClean="0"/>
              <a:t>Acquired in exchange</a:t>
            </a:r>
            <a:r>
              <a:rPr lang="en-US" sz="2400" dirty="0" smtClean="0"/>
              <a:t> – FMV or Net Book value of asset given up </a:t>
            </a:r>
          </a:p>
          <a:p>
            <a:pPr lvl="1" algn="just" eaLnBrk="1" hangingPunct="1">
              <a:spcBef>
                <a:spcPts val="1200"/>
              </a:spcBef>
              <a:buClr>
                <a:schemeClr val="tx2"/>
              </a:buClr>
              <a:buFont typeface="Wingdings" pitchFamily="2" charset="2"/>
              <a:buChar char="Ø"/>
            </a:pPr>
            <a:r>
              <a:rPr lang="en-US" sz="2400" b="1" u="sng" dirty="0" smtClean="0"/>
              <a:t>Acquired by way of inheritance</a:t>
            </a:r>
            <a:r>
              <a:rPr lang="en-US" sz="2400" dirty="0" smtClean="0"/>
              <a:t> – In this case if no evidence exist – Auditor should rely upon the report of the experts such as </a:t>
            </a:r>
            <a:r>
              <a:rPr lang="en-US" sz="2400" dirty="0" err="1" smtClean="0"/>
              <a:t>valuers</a:t>
            </a:r>
            <a:r>
              <a:rPr lang="en-US" sz="2400" dirty="0" smtClean="0"/>
              <a:t>.</a:t>
            </a:r>
          </a:p>
        </p:txBody>
      </p:sp>
      <p:sp>
        <p:nvSpPr>
          <p:cNvPr id="5" name="Rectangle 4"/>
          <p:cNvSpPr/>
          <p:nvPr/>
        </p:nvSpPr>
        <p:spPr>
          <a:xfrm>
            <a:off x="7391400" y="0"/>
            <a:ext cx="17526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800" b="1" dirty="0" err="1" smtClean="0">
                <a:solidFill>
                  <a:schemeClr val="tx2"/>
                </a:solidFill>
                <a:latin typeface="+mj-lt"/>
              </a:rPr>
              <a:t>Contd</a:t>
            </a:r>
            <a:r>
              <a:rPr lang="en-US" sz="2800" b="1" dirty="0" smtClean="0">
                <a:solidFill>
                  <a:schemeClr val="tx2"/>
                </a:solidFill>
                <a:latin typeface="+mj-lt"/>
              </a:rPr>
              <a:t>….</a:t>
            </a:r>
            <a:endParaRPr lang="en-US" sz="2800" b="1" dirty="0">
              <a:solidFill>
                <a:schemeClr val="tx2"/>
              </a:solidFill>
              <a:latin typeface="+mj-lt"/>
            </a:endParaRPr>
          </a:p>
        </p:txBody>
      </p:sp>
      <p:sp>
        <p:nvSpPr>
          <p:cNvPr id="9" name="Rectangle 2"/>
          <p:cNvSpPr>
            <a:spLocks noGrp="1" noChangeArrowheads="1"/>
          </p:cNvSpPr>
          <p:nvPr>
            <p:ph type="title"/>
          </p:nvPr>
        </p:nvSpPr>
        <p:spPr>
          <a:xfrm>
            <a:off x="76200" y="152400"/>
            <a:ext cx="7315200" cy="990600"/>
          </a:xfrm>
        </p:spPr>
        <p:txBody>
          <a:bodyPr>
            <a:noAutofit/>
          </a:bodyPr>
          <a:lstStyle/>
          <a:p>
            <a:pPr>
              <a:defRPr/>
            </a:pPr>
            <a:r>
              <a:rPr lang="en-US" sz="3800" dirty="0" smtClean="0"/>
              <a:t>Issues on New Clause no. 15     </a:t>
            </a:r>
            <a:r>
              <a:rPr lang="en-US" sz="2200" dirty="0" smtClean="0"/>
              <a:t>				                       </a:t>
            </a:r>
            <a:r>
              <a:rPr lang="en-US" sz="2200" i="1" dirty="0" smtClean="0">
                <a:solidFill>
                  <a:srgbClr val="FF0000"/>
                </a:solidFill>
              </a:rPr>
              <a:t>[Old Clause no. 12(A)]</a:t>
            </a:r>
            <a:endParaRPr lang="en-US" sz="2200" i="1" dirty="0">
              <a:solidFill>
                <a:srgbClr val="FF0000"/>
              </a:solidFill>
            </a:endParaRPr>
          </a:p>
        </p:txBody>
      </p:sp>
    </p:spTree>
  </p:cSld>
  <p:clrMapOvr>
    <a:masterClrMapping/>
  </p:clrMapOvr>
  <p:timing>
    <p:tnLst>
      <p:par>
        <p:cT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85000" lnSpcReduction="20000"/>
          </a:bodyPr>
          <a:lstStyle/>
          <a:p>
            <a:pPr>
              <a:defRPr/>
            </a:pPr>
            <a:fld id="{DB57480A-5E45-4006-9ACF-AB111403CB0C}" type="slidenum">
              <a:rPr lang="en-US"/>
              <a:pPr>
                <a:defRPr/>
              </a:pPr>
              <a:t>201</a:t>
            </a:fld>
            <a:endParaRPr lang="en-US"/>
          </a:p>
        </p:txBody>
      </p:sp>
      <p:sp>
        <p:nvSpPr>
          <p:cNvPr id="62467" name="Rectangle 3"/>
          <p:cNvSpPr>
            <a:spLocks noGrp="1" noChangeArrowheads="1"/>
          </p:cNvSpPr>
          <p:nvPr>
            <p:ph sz="quarter" idx="1"/>
          </p:nvPr>
        </p:nvSpPr>
        <p:spPr>
          <a:xfrm>
            <a:off x="304800" y="2057400"/>
            <a:ext cx="8461248" cy="3962400"/>
          </a:xfrm>
        </p:spPr>
        <p:txBody>
          <a:bodyPr>
            <a:normAutofit/>
          </a:bodyPr>
          <a:lstStyle/>
          <a:p>
            <a:pPr algn="just" eaLnBrk="1" hangingPunct="1">
              <a:buFont typeface="Wingdings" pitchFamily="2" charset="2"/>
              <a:buChar char="Ø"/>
            </a:pPr>
            <a:r>
              <a:rPr lang="en-US" sz="2200" b="1" u="sng" dirty="0" smtClean="0">
                <a:latin typeface="Calibri" pitchFamily="34" charset="0"/>
              </a:rPr>
              <a:t>Para 9.1</a:t>
            </a:r>
            <a:r>
              <a:rPr lang="en-US" sz="2200" b="1" dirty="0" smtClean="0">
                <a:latin typeface="Calibri" pitchFamily="34" charset="0"/>
              </a:rPr>
              <a:t> </a:t>
            </a:r>
            <a:r>
              <a:rPr lang="en-US" sz="2200" dirty="0" smtClean="0">
                <a:latin typeface="Calibri" pitchFamily="34" charset="0"/>
              </a:rPr>
              <a:t>of the Accounting Standard (AS) 10, issued by the ICAI, provides that the cost of the fixed assets should include the non- refundable taxes or levies. </a:t>
            </a:r>
            <a:r>
              <a:rPr lang="en-US" sz="2200" b="1" u="sng" dirty="0" smtClean="0">
                <a:solidFill>
                  <a:srgbClr val="C00000"/>
                </a:solidFill>
                <a:latin typeface="Calibri" pitchFamily="34" charset="0"/>
              </a:rPr>
              <a:t>Since the VAT is in the nature of a refundable tax, it cannot be included in the cost of the capital goods.</a:t>
            </a:r>
          </a:p>
          <a:p>
            <a:pPr algn="just" eaLnBrk="1" hangingPunct="1">
              <a:buFont typeface="Wingdings" pitchFamily="2" charset="2"/>
              <a:buChar char="Ø"/>
            </a:pPr>
            <a:endParaRPr lang="en-US" sz="2200" b="1" u="sng" dirty="0" smtClean="0">
              <a:solidFill>
                <a:srgbClr val="C00000"/>
              </a:solidFill>
              <a:latin typeface="Calibri" pitchFamily="34" charset="0"/>
            </a:endParaRPr>
          </a:p>
          <a:p>
            <a:pPr algn="just" eaLnBrk="1" hangingPunct="1">
              <a:buFont typeface="Wingdings" pitchFamily="2" charset="2"/>
              <a:buChar char="Ø"/>
            </a:pPr>
            <a:r>
              <a:rPr lang="en-US" sz="2200" dirty="0" smtClean="0">
                <a:latin typeface="Calibri" pitchFamily="34" charset="0"/>
              </a:rPr>
              <a:t>Information under Clause 12A should be necessary not only in the year of conversion but also in the year of sale of relevant stock in trade. Since sec. 45(2) provides only for the computation of capital gain in the year of conversion </a:t>
            </a:r>
            <a:r>
              <a:rPr lang="en-US" sz="2200" b="1" u="sng" dirty="0" smtClean="0">
                <a:latin typeface="Calibri" pitchFamily="34" charset="0"/>
              </a:rPr>
              <a:t>but the due date of payment of tax is in the year of sale of such converted stock-in-trade. </a:t>
            </a:r>
          </a:p>
        </p:txBody>
      </p:sp>
      <p:sp>
        <p:nvSpPr>
          <p:cNvPr id="7" name="Rectangle 6"/>
          <p:cNvSpPr/>
          <p:nvPr/>
        </p:nvSpPr>
        <p:spPr>
          <a:xfrm>
            <a:off x="7391400" y="0"/>
            <a:ext cx="17526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800" b="1" dirty="0" err="1" smtClean="0">
                <a:solidFill>
                  <a:schemeClr val="tx2"/>
                </a:solidFill>
                <a:latin typeface="+mj-lt"/>
              </a:rPr>
              <a:t>Contd</a:t>
            </a:r>
            <a:r>
              <a:rPr lang="en-US" sz="2800" b="1" dirty="0" smtClean="0">
                <a:solidFill>
                  <a:schemeClr val="tx2"/>
                </a:solidFill>
                <a:latin typeface="+mj-lt"/>
              </a:rPr>
              <a:t>….</a:t>
            </a:r>
            <a:endParaRPr lang="en-US" sz="2800" b="1" dirty="0">
              <a:solidFill>
                <a:schemeClr val="tx2"/>
              </a:solidFill>
              <a:latin typeface="+mj-lt"/>
            </a:endParaRPr>
          </a:p>
        </p:txBody>
      </p:sp>
      <p:sp>
        <p:nvSpPr>
          <p:cNvPr id="10" name="Rectangle 2"/>
          <p:cNvSpPr>
            <a:spLocks noGrp="1" noChangeArrowheads="1"/>
          </p:cNvSpPr>
          <p:nvPr>
            <p:ph type="title"/>
          </p:nvPr>
        </p:nvSpPr>
        <p:spPr>
          <a:xfrm>
            <a:off x="76200" y="152400"/>
            <a:ext cx="7467600" cy="990600"/>
          </a:xfrm>
        </p:spPr>
        <p:txBody>
          <a:bodyPr>
            <a:noAutofit/>
          </a:bodyPr>
          <a:lstStyle/>
          <a:p>
            <a:pPr>
              <a:defRPr/>
            </a:pPr>
            <a:r>
              <a:rPr lang="en-US" sz="4000" dirty="0" smtClean="0"/>
              <a:t>Issues on New Clause no. 15     </a:t>
            </a:r>
            <a:r>
              <a:rPr lang="en-US" sz="2200" dirty="0" smtClean="0"/>
              <a:t>			                       </a:t>
            </a:r>
            <a:r>
              <a:rPr lang="en-US" sz="2200" i="1" dirty="0" smtClean="0">
                <a:solidFill>
                  <a:srgbClr val="FF0000"/>
                </a:solidFill>
              </a:rPr>
              <a:t>[Old Clause no. 12(A)]</a:t>
            </a:r>
            <a:endParaRPr lang="en-US" sz="2200" i="1" dirty="0">
              <a:solidFill>
                <a:srgbClr val="FF0000"/>
              </a:solidFill>
            </a:endParaRPr>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85000" lnSpcReduction="20000"/>
          </a:bodyPr>
          <a:lstStyle/>
          <a:p>
            <a:pPr>
              <a:defRPr/>
            </a:pPr>
            <a:fld id="{52AA29FF-DE43-4AC0-8A78-AE4DC098514B}" type="slidenum">
              <a:rPr lang="en-US"/>
              <a:pPr>
                <a:defRPr/>
              </a:pPr>
              <a:t>202</a:t>
            </a:fld>
            <a:endParaRPr lang="en-US"/>
          </a:p>
        </p:txBody>
      </p:sp>
      <p:sp>
        <p:nvSpPr>
          <p:cNvPr id="64515" name="Rectangle 3"/>
          <p:cNvSpPr>
            <a:spLocks noGrp="1" noChangeArrowheads="1"/>
          </p:cNvSpPr>
          <p:nvPr>
            <p:ph sz="quarter" idx="1"/>
          </p:nvPr>
        </p:nvSpPr>
        <p:spPr>
          <a:xfrm>
            <a:off x="228600" y="1828800"/>
            <a:ext cx="8686800" cy="4724400"/>
          </a:xfrm>
          <a:ln w="38100">
            <a:solidFill>
              <a:schemeClr val="accent1"/>
            </a:solidFill>
          </a:ln>
        </p:spPr>
        <p:txBody>
          <a:bodyPr>
            <a:noAutofit/>
          </a:bodyPr>
          <a:lstStyle/>
          <a:p>
            <a:pPr marL="533400" indent="-533400" algn="just" eaLnBrk="1" hangingPunct="1">
              <a:lnSpc>
                <a:spcPct val="90000"/>
              </a:lnSpc>
              <a:buFont typeface="Wingdings" pitchFamily="2" charset="2"/>
              <a:buNone/>
            </a:pPr>
            <a:r>
              <a:rPr lang="en-US" sz="2200" dirty="0" smtClean="0">
                <a:cs typeface="Times New Roman" pitchFamily="18" charset="0"/>
              </a:rPr>
              <a:t>Amounts not credited to the profit and loss account, being,—</a:t>
            </a:r>
          </a:p>
          <a:p>
            <a:pPr marL="533400" indent="-533400" algn="just" eaLnBrk="1" hangingPunct="1">
              <a:lnSpc>
                <a:spcPct val="90000"/>
              </a:lnSpc>
              <a:buSzPct val="100000"/>
              <a:buFont typeface="Wingdings" pitchFamily="2" charset="2"/>
              <a:buAutoNum type="alphaLcParenR"/>
            </a:pPr>
            <a:r>
              <a:rPr lang="en-US" sz="2200" dirty="0" smtClean="0">
                <a:cs typeface="Times New Roman" pitchFamily="18" charset="0"/>
              </a:rPr>
              <a:t>the items falling within the scope of section 28.  </a:t>
            </a:r>
          </a:p>
          <a:p>
            <a:pPr marL="533400" indent="-533400" algn="just" eaLnBrk="1" hangingPunct="1">
              <a:lnSpc>
                <a:spcPct val="90000"/>
              </a:lnSpc>
              <a:buSzPct val="100000"/>
              <a:buFont typeface="Wingdings" pitchFamily="2" charset="2"/>
              <a:buAutoNum type="alphaLcParenR"/>
            </a:pPr>
            <a:r>
              <a:rPr lang="en-US" sz="2200" dirty="0" smtClean="0">
                <a:cs typeface="Times New Roman" pitchFamily="18" charset="0"/>
              </a:rPr>
              <a:t>the Performa credits, drawbacks, refund of duty of customs or excise or</a:t>
            </a:r>
            <a:r>
              <a:rPr lang="en-US" sz="2200" b="1" dirty="0" smtClean="0">
                <a:cs typeface="Times New Roman" pitchFamily="18" charset="0"/>
              </a:rPr>
              <a:t> </a:t>
            </a:r>
            <a:r>
              <a:rPr lang="en-US" sz="2200" dirty="0" smtClean="0">
                <a:cs typeface="Times New Roman" pitchFamily="18" charset="0"/>
              </a:rPr>
              <a:t>refund of sales tax, where such credits, drawbacks or refunds are admitted as due by the authorities concerned.  </a:t>
            </a:r>
          </a:p>
          <a:p>
            <a:pPr marL="533400" indent="-533400" algn="just" eaLnBrk="1" hangingPunct="1">
              <a:lnSpc>
                <a:spcPct val="90000"/>
              </a:lnSpc>
              <a:buSzPct val="100000"/>
              <a:buFont typeface="Wingdings" pitchFamily="2" charset="2"/>
              <a:buAutoNum type="alphaLcParenR"/>
            </a:pPr>
            <a:r>
              <a:rPr lang="en-US" sz="2200" dirty="0" smtClean="0">
                <a:cs typeface="Times New Roman" pitchFamily="18" charset="0"/>
              </a:rPr>
              <a:t>Escalation claims accepted during the previous year;</a:t>
            </a:r>
          </a:p>
          <a:p>
            <a:pPr marL="533400" indent="-533400" algn="just" eaLnBrk="1" hangingPunct="1">
              <a:lnSpc>
                <a:spcPct val="90000"/>
              </a:lnSpc>
              <a:buSzPct val="100000"/>
              <a:buFont typeface="Wingdings" pitchFamily="2" charset="2"/>
              <a:buAutoNum type="alphaLcParenR"/>
            </a:pPr>
            <a:r>
              <a:rPr lang="en-US" sz="2200" dirty="0" smtClean="0">
                <a:cs typeface="Times New Roman" pitchFamily="18" charset="0"/>
              </a:rPr>
              <a:t>any other item of income;</a:t>
            </a:r>
          </a:p>
          <a:p>
            <a:pPr marL="533400" indent="-533400" algn="just" eaLnBrk="1" hangingPunct="1">
              <a:lnSpc>
                <a:spcPct val="90000"/>
              </a:lnSpc>
              <a:buSzPct val="100000"/>
              <a:buFont typeface="Wingdings" pitchFamily="2" charset="2"/>
              <a:buAutoNum type="alphaLcParenR"/>
            </a:pPr>
            <a:r>
              <a:rPr lang="en-US" sz="2200" dirty="0" smtClean="0">
                <a:cs typeface="Times New Roman" pitchFamily="18" charset="0"/>
              </a:rPr>
              <a:t>Capital receipt, if any.</a:t>
            </a:r>
          </a:p>
          <a:p>
            <a:pPr marL="576072" indent="-457200">
              <a:buFont typeface="+mj-lt"/>
              <a:buAutoNum type="alphaLcParenR"/>
            </a:pPr>
            <a:endParaRPr lang="en-US" sz="2200" dirty="0" smtClean="0"/>
          </a:p>
          <a:p>
            <a:pPr marL="533400" indent="-533400" algn="just" eaLnBrk="1" hangingPunct="1">
              <a:lnSpc>
                <a:spcPct val="90000"/>
              </a:lnSpc>
              <a:buNone/>
            </a:pPr>
            <a:r>
              <a:rPr lang="en-US" sz="2200" u="sng" dirty="0" smtClean="0">
                <a:cs typeface="Times New Roman" pitchFamily="18" charset="0"/>
              </a:rPr>
              <a:t>In following format</a:t>
            </a:r>
          </a:p>
          <a:p>
            <a:pPr marL="533400" indent="-533400" algn="just" eaLnBrk="1" hangingPunct="1">
              <a:lnSpc>
                <a:spcPct val="90000"/>
              </a:lnSpc>
              <a:buFont typeface="Wingdings" pitchFamily="2" charset="2"/>
              <a:buNone/>
            </a:pPr>
            <a:endParaRPr lang="en-US" sz="2200" dirty="0" smtClean="0"/>
          </a:p>
        </p:txBody>
      </p:sp>
      <p:graphicFrame>
        <p:nvGraphicFramePr>
          <p:cNvPr id="9" name="Table 8"/>
          <p:cNvGraphicFramePr>
            <a:graphicFrameLocks noGrp="1"/>
          </p:cNvGraphicFramePr>
          <p:nvPr/>
        </p:nvGraphicFramePr>
        <p:xfrm>
          <a:off x="838200" y="5638800"/>
          <a:ext cx="6172200" cy="650616"/>
        </p:xfrm>
        <a:graphic>
          <a:graphicData uri="http://schemas.openxmlformats.org/drawingml/2006/table">
            <a:tbl>
              <a:tblPr firstRow="1" bandRow="1">
                <a:tableStyleId>{5C22544A-7EE6-4342-B048-85BDC9FD1C3A}</a:tableStyleId>
              </a:tblPr>
              <a:tblGrid>
                <a:gridCol w="2961218"/>
                <a:gridCol w="3210982"/>
              </a:tblGrid>
              <a:tr h="269192">
                <a:tc>
                  <a:txBody>
                    <a:bodyPr/>
                    <a:lstStyle/>
                    <a:p>
                      <a:pPr algn="ctr"/>
                      <a:r>
                        <a:rPr lang="en-US" sz="1500" dirty="0" smtClean="0"/>
                        <a:t>Description</a:t>
                      </a:r>
                      <a:endParaRPr lang="en-US" sz="1500" dirty="0"/>
                    </a:p>
                  </a:txBody>
                  <a:tcPr/>
                </a:tc>
                <a:tc>
                  <a:txBody>
                    <a:bodyPr/>
                    <a:lstStyle/>
                    <a:p>
                      <a:pPr algn="ctr"/>
                      <a:r>
                        <a:rPr lang="en-US" sz="1500" dirty="0" smtClean="0"/>
                        <a:t>Amount</a:t>
                      </a:r>
                      <a:endParaRPr lang="en-US" sz="1500" dirty="0"/>
                    </a:p>
                  </a:txBody>
                  <a:tcPr/>
                </a:tc>
              </a:tr>
              <a:tr h="330576">
                <a:tc>
                  <a:txBody>
                    <a:bodyPr/>
                    <a:lstStyle/>
                    <a:p>
                      <a:endParaRPr lang="en-US" sz="1500" dirty="0"/>
                    </a:p>
                  </a:txBody>
                  <a:tcPr/>
                </a:tc>
                <a:tc>
                  <a:txBody>
                    <a:bodyPr/>
                    <a:lstStyle/>
                    <a:p>
                      <a:endParaRPr lang="en-US" sz="1500" dirty="0"/>
                    </a:p>
                  </a:txBody>
                  <a:tcPr/>
                </a:tc>
              </a:tr>
            </a:tbl>
          </a:graphicData>
        </a:graphic>
      </p:graphicFrame>
      <p:sp>
        <p:nvSpPr>
          <p:cNvPr id="8" name="Rectangle 2"/>
          <p:cNvSpPr>
            <a:spLocks noGrp="1" noChangeArrowheads="1"/>
          </p:cNvSpPr>
          <p:nvPr>
            <p:ph type="title"/>
          </p:nvPr>
        </p:nvSpPr>
        <p:spPr>
          <a:xfrm>
            <a:off x="228600" y="228600"/>
            <a:ext cx="8763000" cy="838200"/>
          </a:xfrm>
        </p:spPr>
        <p:txBody>
          <a:bodyPr>
            <a:noAutofit/>
          </a:bodyPr>
          <a:lstStyle/>
          <a:p>
            <a:pPr algn="just">
              <a:defRPr/>
            </a:pPr>
            <a:r>
              <a:rPr lang="en-US" sz="4000" dirty="0" smtClean="0"/>
              <a:t>New Clause no. 16                   </a:t>
            </a:r>
            <a:r>
              <a:rPr lang="en-US" sz="2200" i="1" dirty="0" smtClean="0">
                <a:solidFill>
                  <a:srgbClr val="FF0000"/>
                </a:solidFill>
              </a:rPr>
              <a:t>[Old Clause no. 13]</a:t>
            </a:r>
            <a:endParaRPr lang="en-US" sz="2200" i="1" dirty="0">
              <a:solidFill>
                <a:srgbClr val="FF0000"/>
              </a:solidFill>
            </a:endParaRPr>
          </a:p>
        </p:txBody>
      </p:sp>
    </p:spTree>
  </p:cSld>
  <p:clrMapOvr>
    <a:masterClrMapping/>
  </p:clrMapOvr>
  <p:timing>
    <p:tnLst>
      <p:par>
        <p:cTn id="1" dur="indefinite" restart="never" nodeType="tmRoot"/>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85000" lnSpcReduction="20000"/>
          </a:bodyPr>
          <a:lstStyle/>
          <a:p>
            <a:pPr>
              <a:defRPr/>
            </a:pPr>
            <a:fld id="{7C692F33-5A5A-4C8A-A9AC-C4432AE8711A}" type="slidenum">
              <a:rPr lang="en-US"/>
              <a:pPr>
                <a:defRPr/>
              </a:pPr>
              <a:t>203</a:t>
            </a:fld>
            <a:endParaRPr lang="en-US" dirty="0"/>
          </a:p>
        </p:txBody>
      </p:sp>
      <p:sp>
        <p:nvSpPr>
          <p:cNvPr id="65539" name="Rectangle 3"/>
          <p:cNvSpPr>
            <a:spLocks noGrp="1" noChangeArrowheads="1"/>
          </p:cNvSpPr>
          <p:nvPr>
            <p:ph sz="quarter" idx="1"/>
          </p:nvPr>
        </p:nvSpPr>
        <p:spPr>
          <a:xfrm>
            <a:off x="152400" y="1600200"/>
            <a:ext cx="8763000" cy="5029200"/>
          </a:xfrm>
        </p:spPr>
        <p:txBody>
          <a:bodyPr>
            <a:noAutofit/>
          </a:bodyPr>
          <a:lstStyle/>
          <a:p>
            <a:pPr algn="just" eaLnBrk="1" hangingPunct="1">
              <a:buFont typeface="Wingdings" pitchFamily="2" charset="2"/>
              <a:buChar char="Ø"/>
            </a:pPr>
            <a:r>
              <a:rPr lang="en-US" sz="2100" b="1" u="sng" dirty="0" smtClean="0">
                <a:latin typeface="Calibri" pitchFamily="34" charset="0"/>
              </a:rPr>
              <a:t>Under Sub clause(b) –</a:t>
            </a:r>
          </a:p>
          <a:p>
            <a:pPr lvl="1" algn="just">
              <a:buFont typeface="Wingdings" pitchFamily="2" charset="2"/>
              <a:buChar char="Ø"/>
            </a:pPr>
            <a:r>
              <a:rPr lang="en-US" sz="2100" dirty="0" smtClean="0">
                <a:latin typeface="Calibri" pitchFamily="34" charset="0"/>
              </a:rPr>
              <a:t>Any capital receipt adjusted in actual cost for calculation of depreciation allowable reported here &amp; under clause 18 d (ii) also.</a:t>
            </a:r>
          </a:p>
          <a:p>
            <a:pPr lvl="1" algn="just">
              <a:buFont typeface="Wingdings" pitchFamily="2" charset="2"/>
              <a:buChar char="Ø"/>
            </a:pPr>
            <a:r>
              <a:rPr lang="en-US" sz="2100" dirty="0" smtClean="0">
                <a:latin typeface="Calibri" pitchFamily="34" charset="0"/>
              </a:rPr>
              <a:t>“Capital receipts” for this clause not cover share capital or item of gift etc.</a:t>
            </a:r>
          </a:p>
          <a:p>
            <a:pPr algn="just">
              <a:buFont typeface="Wingdings" pitchFamily="2" charset="2"/>
              <a:buChar char="Ø"/>
            </a:pPr>
            <a:r>
              <a:rPr lang="en-US" sz="2100" dirty="0" smtClean="0"/>
              <a:t>Only </a:t>
            </a:r>
            <a:r>
              <a:rPr lang="en-US" sz="2100" dirty="0" smtClean="0">
                <a:latin typeface="Calibri" pitchFamily="34" charset="0"/>
                <a:cs typeface="Times New Roman" pitchFamily="18" charset="0"/>
              </a:rPr>
              <a:t>claims accepted during the previous year </a:t>
            </a:r>
            <a:r>
              <a:rPr lang="en-US" sz="2100" dirty="0" smtClean="0"/>
              <a:t>are required to be reported under clause 13(d).</a:t>
            </a:r>
          </a:p>
          <a:p>
            <a:pPr algn="just">
              <a:buFont typeface="Wingdings" pitchFamily="2" charset="2"/>
              <a:buChar char="Ø"/>
            </a:pPr>
            <a:r>
              <a:rPr lang="en-US" sz="2100" dirty="0" smtClean="0">
                <a:latin typeface="Calibri" pitchFamily="34" charset="0"/>
              </a:rPr>
              <a:t>Mere claims under negotiations cannot constitute accepted claims. </a:t>
            </a:r>
            <a:r>
              <a:rPr lang="en-US" sz="2100" b="1" u="sng" dirty="0" smtClean="0">
                <a:solidFill>
                  <a:srgbClr val="C00000"/>
                </a:solidFill>
                <a:latin typeface="Calibri" pitchFamily="34" charset="0"/>
              </a:rPr>
              <a:t>CIT v. Hindustan Housing and Land Development Trust Ltd. [1986] 161 ITR 524 (SC)</a:t>
            </a:r>
          </a:p>
          <a:p>
            <a:pPr algn="just">
              <a:buFont typeface="Wingdings" pitchFamily="2" charset="2"/>
              <a:buChar char="Ø"/>
            </a:pPr>
            <a:r>
              <a:rPr lang="en-US" sz="2100" dirty="0" smtClean="0">
                <a:latin typeface="Calibri" pitchFamily="34" charset="0"/>
              </a:rPr>
              <a:t>Income  is defined u/s 2(24)</a:t>
            </a:r>
          </a:p>
          <a:p>
            <a:pPr marL="565658" lvl="1" indent="-273050" algn="just">
              <a:lnSpc>
                <a:spcPct val="90000"/>
              </a:lnSpc>
              <a:buFont typeface="Wingdings 2" pitchFamily="18" charset="2"/>
              <a:buChar char=""/>
            </a:pPr>
            <a:r>
              <a:rPr lang="en-US" sz="2100" dirty="0" smtClean="0">
                <a:latin typeface="Calibri" pitchFamily="34" charset="0"/>
              </a:rPr>
              <a:t>Report all the items of income ascertain from the books of a/</a:t>
            </a:r>
            <a:r>
              <a:rPr lang="en-US" sz="2100" dirty="0" err="1" smtClean="0">
                <a:latin typeface="Calibri" pitchFamily="34" charset="0"/>
              </a:rPr>
              <a:t>cs</a:t>
            </a:r>
            <a:r>
              <a:rPr lang="en-US" sz="2100" dirty="0" smtClean="0">
                <a:latin typeface="Calibri" pitchFamily="34" charset="0"/>
              </a:rPr>
              <a:t>  available to the tax auditor but state such income excludable u/s 10 (if any).</a:t>
            </a:r>
          </a:p>
          <a:p>
            <a:pPr marL="565658" lvl="1" indent="-273050" algn="just">
              <a:lnSpc>
                <a:spcPct val="90000"/>
              </a:lnSpc>
              <a:buFont typeface="Wingdings 2" pitchFamily="18" charset="2"/>
              <a:buChar char=""/>
            </a:pPr>
            <a:r>
              <a:rPr lang="en-US" sz="2100" dirty="0" smtClean="0">
                <a:latin typeface="Calibri" pitchFamily="34" charset="0"/>
              </a:rPr>
              <a:t>The Tax auditor shall be governed by </a:t>
            </a:r>
            <a:r>
              <a:rPr lang="en-US" sz="2100" b="1" dirty="0" smtClean="0">
                <a:solidFill>
                  <a:srgbClr val="D54F41"/>
                </a:solidFill>
                <a:latin typeface="Calibri" pitchFamily="34" charset="0"/>
              </a:rPr>
              <a:t>AS-9 </a:t>
            </a:r>
            <a:r>
              <a:rPr lang="en-US" sz="2100" dirty="0" smtClean="0">
                <a:latin typeface="Calibri" pitchFamily="34" charset="0"/>
              </a:rPr>
              <a:t>relating to revenue recognition.</a:t>
            </a:r>
          </a:p>
        </p:txBody>
      </p:sp>
      <p:sp>
        <p:nvSpPr>
          <p:cNvPr id="7" name="Rectangle 2"/>
          <p:cNvSpPr>
            <a:spLocks noGrp="1" noChangeArrowheads="1"/>
          </p:cNvSpPr>
          <p:nvPr>
            <p:ph type="title"/>
          </p:nvPr>
        </p:nvSpPr>
        <p:spPr>
          <a:xfrm>
            <a:off x="0" y="152400"/>
            <a:ext cx="8915400" cy="914400"/>
          </a:xfrm>
        </p:spPr>
        <p:txBody>
          <a:bodyPr>
            <a:noAutofit/>
          </a:bodyPr>
          <a:lstStyle/>
          <a:p>
            <a:pPr>
              <a:defRPr/>
            </a:pPr>
            <a:r>
              <a:rPr lang="en-US" sz="4000" dirty="0" smtClean="0"/>
              <a:t>Issues on New Clause no. 16</a:t>
            </a:r>
            <a:r>
              <a:rPr lang="en-US" sz="1800" dirty="0" smtClean="0"/>
              <a:t>           </a:t>
            </a:r>
            <a:r>
              <a:rPr lang="en-US" sz="2200" i="1" dirty="0" smtClean="0">
                <a:solidFill>
                  <a:srgbClr val="FF0000"/>
                </a:solidFill>
              </a:rPr>
              <a:t>[Old Clause no. 13]</a:t>
            </a:r>
            <a:endParaRPr lang="en-US" sz="2200" i="1" dirty="0">
              <a:solidFill>
                <a:srgbClr val="FF0000"/>
              </a:solidFill>
            </a:endParaRPr>
          </a:p>
        </p:txBody>
      </p:sp>
    </p:spTree>
  </p:cSld>
  <p:clrMapOvr>
    <a:masterClrMapping/>
  </p:clrMapOvr>
  <p:timing>
    <p:tnLst>
      <p:par>
        <p:cT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85000" lnSpcReduction="20000"/>
          </a:bodyPr>
          <a:lstStyle/>
          <a:p>
            <a:pPr>
              <a:defRPr/>
            </a:pPr>
            <a:fld id="{0162E3F2-2096-47E2-AFF4-663F0449C894}" type="slidenum">
              <a:rPr lang="en-US"/>
              <a:pPr>
                <a:defRPr/>
              </a:pPr>
              <a:t>204</a:t>
            </a:fld>
            <a:endParaRPr lang="en-US"/>
          </a:p>
        </p:txBody>
      </p:sp>
      <p:sp>
        <p:nvSpPr>
          <p:cNvPr id="95235" name="Rectangle 3"/>
          <p:cNvSpPr>
            <a:spLocks noGrp="1" noChangeArrowheads="1"/>
          </p:cNvSpPr>
          <p:nvPr>
            <p:ph sz="quarter" idx="1"/>
          </p:nvPr>
        </p:nvSpPr>
        <p:spPr>
          <a:xfrm>
            <a:off x="304800" y="2362200"/>
            <a:ext cx="8458200" cy="1600200"/>
          </a:xfrm>
          <a:ln w="38100">
            <a:solidFill>
              <a:schemeClr val="accent1"/>
            </a:solidFill>
          </a:ln>
        </p:spPr>
        <p:txBody>
          <a:bodyPr>
            <a:normAutofit fontScale="92500"/>
          </a:bodyPr>
          <a:lstStyle/>
          <a:p>
            <a:pPr algn="just" eaLnBrk="1" hangingPunct="1">
              <a:lnSpc>
                <a:spcPct val="150000"/>
              </a:lnSpc>
              <a:spcBef>
                <a:spcPts val="0"/>
              </a:spcBef>
              <a:buNone/>
            </a:pPr>
            <a:r>
              <a:rPr lang="en-US" sz="2800" dirty="0" smtClean="0">
                <a:latin typeface="Calibri" pitchFamily="34" charset="0"/>
              </a:rPr>
              <a:t>	Amount of interest </a:t>
            </a:r>
            <a:r>
              <a:rPr lang="en-US" sz="2800" dirty="0" smtClean="0">
                <a:solidFill>
                  <a:srgbClr val="D54F41"/>
                </a:solidFill>
                <a:latin typeface="Calibri" pitchFamily="34" charset="0"/>
              </a:rPr>
              <a:t>inadmissible</a:t>
            </a:r>
            <a:r>
              <a:rPr lang="en-US" sz="2800" dirty="0" smtClean="0">
                <a:latin typeface="Calibri" pitchFamily="34" charset="0"/>
              </a:rPr>
              <a:t> under section 23 of Micro Small and Medium Enterprises Development Act, 2006. </a:t>
            </a:r>
            <a:endParaRPr lang="en-US" sz="2800" i="1" u="sng" dirty="0" smtClean="0">
              <a:solidFill>
                <a:srgbClr val="D54F41"/>
              </a:solidFill>
              <a:latin typeface="Calibri" pitchFamily="34" charset="0"/>
            </a:endParaRPr>
          </a:p>
        </p:txBody>
      </p:sp>
      <p:sp>
        <p:nvSpPr>
          <p:cNvPr id="5" name="Rectangle 4"/>
          <p:cNvSpPr/>
          <p:nvPr/>
        </p:nvSpPr>
        <p:spPr>
          <a:xfrm>
            <a:off x="228600" y="4343400"/>
            <a:ext cx="8763000" cy="1985159"/>
          </a:xfrm>
          <a:prstGeom prst="rect">
            <a:avLst/>
          </a:prstGeom>
          <a:solidFill>
            <a:schemeClr val="accent1"/>
          </a:solidFill>
        </p:spPr>
        <p:txBody>
          <a:bodyPr wrap="square">
            <a:spAutoFit/>
          </a:bodyPr>
          <a:lstStyle/>
          <a:p>
            <a:pPr algn="just">
              <a:spcBef>
                <a:spcPts val="1200"/>
              </a:spcBef>
            </a:pPr>
            <a:r>
              <a:rPr lang="en-US" sz="2400" b="1" i="1" dirty="0" smtClean="0">
                <a:solidFill>
                  <a:srgbClr val="FFC000"/>
                </a:solidFill>
                <a:latin typeface="Calibri" pitchFamily="34" charset="0"/>
              </a:rPr>
              <a:t>Insertion by the IT (Tenth </a:t>
            </a:r>
            <a:r>
              <a:rPr lang="en-US" sz="2400" b="1" i="1" dirty="0" err="1" smtClean="0">
                <a:solidFill>
                  <a:srgbClr val="FFC000"/>
                </a:solidFill>
                <a:latin typeface="Calibri" pitchFamily="34" charset="0"/>
              </a:rPr>
              <a:t>Amdt</a:t>
            </a:r>
            <a:r>
              <a:rPr lang="en-US" sz="2400" b="1" i="1" dirty="0" smtClean="0">
                <a:solidFill>
                  <a:srgbClr val="FFC000"/>
                </a:solidFill>
                <a:latin typeface="Calibri" pitchFamily="34" charset="0"/>
              </a:rPr>
              <a:t>.) Rules,2009, </a:t>
            </a:r>
            <a:r>
              <a:rPr lang="en-US" sz="2400" b="1" i="1" dirty="0" err="1" smtClean="0">
                <a:solidFill>
                  <a:srgbClr val="FFC000"/>
                </a:solidFill>
                <a:latin typeface="Calibri" pitchFamily="34" charset="0"/>
              </a:rPr>
              <a:t>w.e.f</a:t>
            </a:r>
            <a:r>
              <a:rPr lang="en-US" sz="2400" b="1" i="1" dirty="0" smtClean="0">
                <a:solidFill>
                  <a:srgbClr val="FFC000"/>
                </a:solidFill>
                <a:latin typeface="Calibri" pitchFamily="34" charset="0"/>
              </a:rPr>
              <a:t> 13-04-2009.</a:t>
            </a:r>
          </a:p>
          <a:p>
            <a:pPr algn="just">
              <a:spcBef>
                <a:spcPts val="1200"/>
              </a:spcBef>
            </a:pPr>
            <a:endParaRPr lang="en-US" sz="700" b="1" i="1" dirty="0" smtClean="0">
              <a:solidFill>
                <a:schemeClr val="accent2"/>
              </a:solidFill>
              <a:latin typeface="Calibri" pitchFamily="34" charset="0"/>
            </a:endParaRPr>
          </a:p>
          <a:p>
            <a:pPr algn="just">
              <a:spcBef>
                <a:spcPts val="1200"/>
              </a:spcBef>
            </a:pPr>
            <a:r>
              <a:rPr lang="en-US" sz="2400" b="1" i="1" dirty="0" smtClean="0">
                <a:solidFill>
                  <a:schemeClr val="accent2"/>
                </a:solidFill>
                <a:latin typeface="Calibri" pitchFamily="34" charset="0"/>
              </a:rPr>
              <a:t>	</a:t>
            </a:r>
            <a:r>
              <a:rPr lang="en-US" sz="2400" b="1" i="1" u="sng" dirty="0" smtClean="0">
                <a:solidFill>
                  <a:schemeClr val="bg1"/>
                </a:solidFill>
                <a:latin typeface="Calibri" pitchFamily="34" charset="0"/>
              </a:rPr>
              <a:t>This will have to be reported upon in all tax audit reports signed on or after 13-4-2009 </a:t>
            </a:r>
            <a:r>
              <a:rPr lang="en-US" sz="2400" b="1" i="1" u="sng" dirty="0" smtClean="0">
                <a:solidFill>
                  <a:srgbClr val="FFC000"/>
                </a:solidFill>
                <a:latin typeface="Calibri" pitchFamily="34" charset="0"/>
              </a:rPr>
              <a:t>irrespective of the assessment year to which the report pertains</a:t>
            </a:r>
            <a:r>
              <a:rPr lang="en-US" sz="2400" i="1" u="sng" dirty="0" smtClean="0">
                <a:solidFill>
                  <a:srgbClr val="FFC000"/>
                </a:solidFill>
                <a:latin typeface="Calibri" pitchFamily="34" charset="0"/>
              </a:rPr>
              <a:t> </a:t>
            </a:r>
          </a:p>
        </p:txBody>
      </p:sp>
      <p:sp>
        <p:nvSpPr>
          <p:cNvPr id="8" name="Rectangle 2"/>
          <p:cNvSpPr>
            <a:spLocks noGrp="1" noChangeArrowheads="1"/>
          </p:cNvSpPr>
          <p:nvPr>
            <p:ph type="title"/>
          </p:nvPr>
        </p:nvSpPr>
        <p:spPr>
          <a:xfrm>
            <a:off x="0" y="228600"/>
            <a:ext cx="9067800" cy="838200"/>
          </a:xfrm>
        </p:spPr>
        <p:txBody>
          <a:bodyPr>
            <a:noAutofit/>
          </a:bodyPr>
          <a:lstStyle/>
          <a:p>
            <a:pPr>
              <a:defRPr/>
            </a:pPr>
            <a:r>
              <a:rPr lang="en-US" sz="3800" dirty="0" smtClean="0"/>
              <a:t>New Clause no. 22 			 </a:t>
            </a:r>
            <a:r>
              <a:rPr lang="en-US" sz="2200" i="1" dirty="0" smtClean="0">
                <a:solidFill>
                  <a:srgbClr val="FF0000"/>
                </a:solidFill>
              </a:rPr>
              <a:t>[Old Clause no. 17A]</a:t>
            </a:r>
            <a:endParaRPr lang="en-US" sz="2200" i="1" dirty="0">
              <a:solidFill>
                <a:srgbClr val="FF0000"/>
              </a:solidFill>
            </a:endParaRPr>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normAutofit fontScale="85000" lnSpcReduction="20000"/>
          </a:bodyPr>
          <a:lstStyle/>
          <a:p>
            <a:pPr>
              <a:defRPr/>
            </a:pPr>
            <a:fld id="{94606AA3-4236-4483-8109-D9D302681FAC}" type="slidenum">
              <a:rPr lang="en-US"/>
              <a:pPr>
                <a:defRPr/>
              </a:pPr>
              <a:t>205</a:t>
            </a:fld>
            <a:endParaRPr lang="en-US"/>
          </a:p>
        </p:txBody>
      </p:sp>
      <p:sp>
        <p:nvSpPr>
          <p:cNvPr id="98307" name="Rectangle 3"/>
          <p:cNvSpPr>
            <a:spLocks noGrp="1" noChangeArrowheads="1"/>
          </p:cNvSpPr>
          <p:nvPr>
            <p:ph sz="quarter" idx="1"/>
          </p:nvPr>
        </p:nvSpPr>
        <p:spPr>
          <a:xfrm>
            <a:off x="304800" y="1828800"/>
            <a:ext cx="8610600" cy="3352800"/>
          </a:xfrm>
        </p:spPr>
        <p:txBody>
          <a:bodyPr>
            <a:normAutofit fontScale="92500" lnSpcReduction="10000"/>
          </a:bodyPr>
          <a:lstStyle/>
          <a:p>
            <a:pPr marL="0" indent="0" algn="just">
              <a:lnSpc>
                <a:spcPct val="150000"/>
              </a:lnSpc>
              <a:buNone/>
            </a:pPr>
            <a:r>
              <a:rPr lang="en-US" sz="2600" b="1" dirty="0" smtClean="0">
                <a:solidFill>
                  <a:srgbClr val="D54F41"/>
                </a:solidFill>
                <a:latin typeface="Calibri" pitchFamily="34" charset="0"/>
              </a:rPr>
              <a:t>Section 23</a:t>
            </a:r>
            <a:r>
              <a:rPr lang="en-US" sz="2600" dirty="0" smtClean="0">
                <a:latin typeface="Calibri" pitchFamily="34" charset="0"/>
              </a:rPr>
              <a:t> </a:t>
            </a:r>
            <a:r>
              <a:rPr lang="en-US" sz="2600" b="1" dirty="0" smtClean="0">
                <a:solidFill>
                  <a:srgbClr val="D54F41"/>
                </a:solidFill>
                <a:latin typeface="Calibri" pitchFamily="34" charset="0"/>
              </a:rPr>
              <a:t>of MSME Act,</a:t>
            </a:r>
            <a:r>
              <a:rPr lang="en-US" sz="2600" dirty="0" smtClean="0">
                <a:latin typeface="Calibri" pitchFamily="34" charset="0"/>
              </a:rPr>
              <a:t> provides that:</a:t>
            </a:r>
          </a:p>
          <a:p>
            <a:pPr algn="just" eaLnBrk="1" hangingPunct="1">
              <a:lnSpc>
                <a:spcPct val="150000"/>
              </a:lnSpc>
              <a:buFont typeface="Wingdings" pitchFamily="2" charset="2"/>
              <a:buNone/>
            </a:pPr>
            <a:r>
              <a:rPr lang="en-US" sz="2600" dirty="0" smtClean="0">
                <a:latin typeface="Calibri" pitchFamily="34" charset="0"/>
              </a:rPr>
              <a:t>	“Notwithstanding anything contained in the Income-tax Act, 1961, the amount of Interest payable or paid by any buyer, under or In accordance with the provisions of this Act, shall not, for the purposes of computation of income under the Income-tax Act, 1961, be allowed as deduction.”</a:t>
            </a:r>
          </a:p>
        </p:txBody>
      </p:sp>
      <p:sp>
        <p:nvSpPr>
          <p:cNvPr id="98309" name="Text Box 4"/>
          <p:cNvSpPr txBox="1">
            <a:spLocks noChangeArrowheads="1"/>
          </p:cNvSpPr>
          <p:nvPr/>
        </p:nvSpPr>
        <p:spPr bwMode="auto">
          <a:xfrm>
            <a:off x="1736725" y="6589713"/>
            <a:ext cx="184150" cy="366712"/>
          </a:xfrm>
          <a:prstGeom prst="rect">
            <a:avLst/>
          </a:prstGeom>
          <a:noFill/>
          <a:ln w="12700" cap="sq">
            <a:noFill/>
            <a:miter lim="800000"/>
            <a:headEnd type="none" w="sm" len="sm"/>
            <a:tailEnd type="none" w="sm" len="sm"/>
          </a:ln>
        </p:spPr>
        <p:txBody>
          <a:bodyPr wrap="none">
            <a:spAutoFit/>
          </a:bodyPr>
          <a:lstStyle/>
          <a:p>
            <a:endParaRPr lang="en-US"/>
          </a:p>
        </p:txBody>
      </p:sp>
      <p:sp>
        <p:nvSpPr>
          <p:cNvPr id="98310" name="Text Box 5"/>
          <p:cNvSpPr txBox="1">
            <a:spLocks noChangeArrowheads="1"/>
          </p:cNvSpPr>
          <p:nvPr/>
        </p:nvSpPr>
        <p:spPr bwMode="auto">
          <a:xfrm>
            <a:off x="304800" y="5638800"/>
            <a:ext cx="8610600" cy="880369"/>
          </a:xfrm>
          <a:prstGeom prst="rect">
            <a:avLst/>
          </a:prstGeom>
          <a:solidFill>
            <a:schemeClr val="accent1"/>
          </a:solidFill>
          <a:ln w="12700" cap="sq">
            <a:noFill/>
            <a:miter lim="800000"/>
            <a:headEnd type="none" w="sm" len="sm"/>
            <a:tailEnd type="none" w="sm" len="sm"/>
          </a:ln>
        </p:spPr>
        <p:txBody>
          <a:bodyPr wrap="square">
            <a:spAutoFit/>
          </a:bodyPr>
          <a:lstStyle/>
          <a:p>
            <a:pPr algn="just">
              <a:lnSpc>
                <a:spcPct val="150000"/>
              </a:lnSpc>
            </a:pPr>
            <a:r>
              <a:rPr lang="en-US" b="1" u="sng" dirty="0">
                <a:solidFill>
                  <a:schemeClr val="bg1"/>
                </a:solidFill>
              </a:rPr>
              <a:t>Note:</a:t>
            </a:r>
            <a:r>
              <a:rPr lang="en-US" b="1" dirty="0">
                <a:solidFill>
                  <a:schemeClr val="bg1"/>
                </a:solidFill>
              </a:rPr>
              <a:t> </a:t>
            </a:r>
            <a:r>
              <a:rPr lang="en-US" dirty="0">
                <a:solidFill>
                  <a:schemeClr val="bg1"/>
                </a:solidFill>
              </a:rPr>
              <a:t>The inadmissible interest has to be determined on the basis of the provisions of the </a:t>
            </a:r>
            <a:r>
              <a:rPr lang="en-US" dirty="0" smtClean="0">
                <a:solidFill>
                  <a:schemeClr val="bg1"/>
                </a:solidFill>
              </a:rPr>
              <a:t>MSMED Act, 2006.</a:t>
            </a:r>
            <a:endParaRPr lang="en-US" dirty="0">
              <a:solidFill>
                <a:schemeClr val="bg1"/>
              </a:solidFill>
            </a:endParaRPr>
          </a:p>
        </p:txBody>
      </p:sp>
      <p:sp>
        <p:nvSpPr>
          <p:cNvPr id="7" name="Rectangle 2"/>
          <p:cNvSpPr txBox="1">
            <a:spLocks noChangeArrowheads="1"/>
          </p:cNvSpPr>
          <p:nvPr/>
        </p:nvSpPr>
        <p:spPr>
          <a:xfrm>
            <a:off x="225552" y="76200"/>
            <a:ext cx="8613648" cy="1143000"/>
          </a:xfrm>
          <a:prstGeom prst="rect">
            <a:avLst/>
          </a:prstGeom>
        </p:spPr>
        <p:txBody>
          <a:bodyPr vert="horz" anchor="ctr">
            <a:noAutofit/>
          </a:bodyPr>
          <a:lstStyle/>
          <a:p>
            <a:pPr lvl="0" algn="just">
              <a:spcBef>
                <a:spcPct val="0"/>
              </a:spcBef>
              <a:defRPr/>
            </a:pPr>
            <a:r>
              <a:rPr lang="en-US" sz="3200" u="sng" dirty="0">
                <a:solidFill>
                  <a:schemeClr val="tx2"/>
                </a:solidFill>
                <a:latin typeface="+mj-lt"/>
                <a:ea typeface="+mj-ea"/>
                <a:cs typeface="+mj-cs"/>
              </a:rPr>
              <a:t>Provisions of Micro Small and Medium Enterprises Development Act, 2006</a:t>
            </a:r>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a:xfrm>
            <a:off x="304800" y="228600"/>
            <a:ext cx="8461248" cy="990600"/>
          </a:xfrm>
        </p:spPr>
        <p:txBody>
          <a:bodyPr>
            <a:normAutofit/>
          </a:bodyPr>
          <a:lstStyle/>
          <a:p>
            <a:pPr lvl="0">
              <a:defRPr/>
            </a:pPr>
            <a:r>
              <a:rPr lang="en-US" dirty="0"/>
              <a:t>Provisions of MSME Act………..</a:t>
            </a:r>
          </a:p>
        </p:txBody>
      </p:sp>
      <p:sp>
        <p:nvSpPr>
          <p:cNvPr id="6" name="Slide Number Placeholder 5"/>
          <p:cNvSpPr>
            <a:spLocks noGrp="1"/>
          </p:cNvSpPr>
          <p:nvPr>
            <p:ph type="sldNum" sz="quarter" idx="12"/>
          </p:nvPr>
        </p:nvSpPr>
        <p:spPr/>
        <p:txBody>
          <a:bodyPr>
            <a:normAutofit fontScale="85000" lnSpcReduction="20000"/>
          </a:bodyPr>
          <a:lstStyle/>
          <a:p>
            <a:pPr>
              <a:defRPr/>
            </a:pPr>
            <a:fld id="{4D76A338-8206-4B19-8B2A-EBDC5410CAB8}" type="slidenum">
              <a:rPr lang="en-US"/>
              <a:pPr>
                <a:defRPr/>
              </a:pPr>
              <a:t>206</a:t>
            </a:fld>
            <a:endParaRPr lang="en-US"/>
          </a:p>
        </p:txBody>
      </p:sp>
      <p:sp>
        <p:nvSpPr>
          <p:cNvPr id="96259" name="Rectangle 3"/>
          <p:cNvSpPr>
            <a:spLocks noGrp="1" noChangeArrowheads="1"/>
          </p:cNvSpPr>
          <p:nvPr>
            <p:ph sz="quarter" idx="1"/>
          </p:nvPr>
        </p:nvSpPr>
        <p:spPr>
          <a:xfrm>
            <a:off x="304800" y="1698991"/>
            <a:ext cx="8610600" cy="4854209"/>
          </a:xfrm>
        </p:spPr>
        <p:txBody>
          <a:bodyPr>
            <a:normAutofit/>
          </a:bodyPr>
          <a:lstStyle/>
          <a:p>
            <a:pPr algn="just" eaLnBrk="1" hangingPunct="1">
              <a:spcBef>
                <a:spcPts val="600"/>
              </a:spcBef>
              <a:buNone/>
            </a:pPr>
            <a:r>
              <a:rPr lang="en-US" sz="2000" b="1" u="sng" dirty="0" smtClean="0">
                <a:solidFill>
                  <a:srgbClr val="D54F41"/>
                </a:solidFill>
                <a:latin typeface="Calibri" pitchFamily="34" charset="0"/>
              </a:rPr>
              <a:t>Section 16 of MSME Act, </a:t>
            </a:r>
          </a:p>
          <a:p>
            <a:pPr algn="just" eaLnBrk="1" hangingPunct="1">
              <a:spcBef>
                <a:spcPts val="600"/>
              </a:spcBef>
              <a:buFont typeface="Wingdings" pitchFamily="2" charset="2"/>
              <a:buNone/>
            </a:pPr>
            <a:r>
              <a:rPr lang="en-US" sz="2000" dirty="0" smtClean="0">
                <a:latin typeface="Calibri" pitchFamily="34" charset="0"/>
              </a:rPr>
              <a:t>	Where any buyer fails to make payment of the amount to the supplier, as required under section 15, the buyer shall, be liable to pay compound interest with monthly rests to the supplier on that amount from the appointed day or, as the case may be, from the date immediately following the date agreed upon, </a:t>
            </a:r>
            <a:r>
              <a:rPr lang="en-US" sz="2000" dirty="0" smtClean="0">
                <a:solidFill>
                  <a:srgbClr val="C00000"/>
                </a:solidFill>
                <a:latin typeface="Calibri" pitchFamily="34" charset="0"/>
              </a:rPr>
              <a:t>at three times of the bank rate notified by the Reserve Bank. </a:t>
            </a:r>
          </a:p>
          <a:p>
            <a:pPr lvl="0" algn="just">
              <a:spcBef>
                <a:spcPts val="600"/>
              </a:spcBef>
              <a:buNone/>
              <a:defRPr/>
            </a:pPr>
            <a:r>
              <a:rPr lang="en-US" sz="2000" b="1" dirty="0" smtClean="0">
                <a:solidFill>
                  <a:srgbClr val="D54F41"/>
                </a:solidFill>
                <a:latin typeface="Calibri" pitchFamily="34" charset="0"/>
              </a:rPr>
              <a:t>	</a:t>
            </a:r>
          </a:p>
          <a:p>
            <a:pPr lvl="0" algn="just">
              <a:spcBef>
                <a:spcPts val="600"/>
              </a:spcBef>
              <a:buNone/>
              <a:defRPr/>
            </a:pPr>
            <a:r>
              <a:rPr lang="en-US" sz="2000" b="1" u="sng" dirty="0" smtClean="0">
                <a:solidFill>
                  <a:srgbClr val="D54F41"/>
                </a:solidFill>
                <a:latin typeface="Calibri" pitchFamily="34" charset="0"/>
              </a:rPr>
              <a:t>Section 15 of the MSME Act </a:t>
            </a:r>
            <a:r>
              <a:rPr lang="en-US" sz="2000" dirty="0" smtClean="0">
                <a:latin typeface="Calibri" pitchFamily="34" charset="0"/>
              </a:rPr>
              <a:t>requires</a:t>
            </a:r>
          </a:p>
          <a:p>
            <a:pPr lvl="0" algn="just">
              <a:spcBef>
                <a:spcPts val="600"/>
              </a:spcBef>
              <a:buNone/>
              <a:defRPr/>
            </a:pPr>
            <a:r>
              <a:rPr lang="en-US" sz="2000" dirty="0" smtClean="0">
                <a:latin typeface="Calibri" pitchFamily="34" charset="0"/>
              </a:rPr>
              <a:t>		 the buyer to make payment on or before the date agreed upon in writing, or where there is no agreement in this behalf, before the appointed day. It also provides that the period agreed upon in writing shall not exceed </a:t>
            </a:r>
            <a:r>
              <a:rPr lang="en-US" sz="2000" b="1" dirty="0" smtClean="0">
                <a:solidFill>
                  <a:srgbClr val="D54F41"/>
                </a:solidFill>
                <a:latin typeface="Calibri" pitchFamily="34" charset="0"/>
              </a:rPr>
              <a:t>forty five days</a:t>
            </a:r>
            <a:r>
              <a:rPr lang="en-US" sz="2000" dirty="0" smtClean="0">
                <a:latin typeface="Calibri" pitchFamily="34" charset="0"/>
              </a:rPr>
              <a:t> from the day of acceptance or the day of deemed acceptance.</a:t>
            </a:r>
          </a:p>
        </p:txBody>
      </p:sp>
      <p:sp>
        <p:nvSpPr>
          <p:cNvPr id="5" name="Rectangle 3"/>
          <p:cNvSpPr txBox="1">
            <a:spLocks noChangeArrowheads="1"/>
          </p:cNvSpPr>
          <p:nvPr/>
        </p:nvSpPr>
        <p:spPr>
          <a:xfrm>
            <a:off x="304800" y="2918191"/>
            <a:ext cx="8382000" cy="3330209"/>
          </a:xfrm>
          <a:prstGeom prst="rect">
            <a:avLst/>
          </a:prstGeom>
        </p:spPr>
        <p:txBody>
          <a:bodyPr vert="horz">
            <a:normAutofit/>
          </a:bodyPr>
          <a:lstStyle/>
          <a:p>
            <a:pPr marL="320040" marR="0" lvl="0" indent="-320040" algn="just" defTabSz="914400" rtl="0" eaLnBrk="1" fontAlgn="auto" latinLnBrk="0" hangingPunct="1">
              <a:lnSpc>
                <a:spcPct val="150000"/>
              </a:lnSpc>
              <a:spcBef>
                <a:spcPts val="700"/>
              </a:spcBef>
              <a:spcAft>
                <a:spcPts val="0"/>
              </a:spcAft>
              <a:buClr>
                <a:schemeClr val="accent2"/>
              </a:buClr>
              <a:buSzPct val="60000"/>
              <a:buFont typeface="Wingdings"/>
              <a:buNone/>
              <a:tabLst/>
              <a:defRPr/>
            </a:pPr>
            <a:endParaRPr kumimoji="0" lang="en-US" sz="2000" b="0" i="1" u="none" strike="noStrike" kern="1200" cap="none" spc="0" normalizeH="0" baseline="0" noProof="0" dirty="0" smtClean="0">
              <a:ln>
                <a:noFill/>
              </a:ln>
              <a:solidFill>
                <a:schemeClr val="tx1"/>
              </a:solidFill>
              <a:effectLst/>
              <a:uLnTx/>
              <a:uFillTx/>
              <a:latin typeface="Calibri" pitchFamily="34" charset="0"/>
              <a:ea typeface="+mn-ea"/>
              <a:cs typeface="+mn-cs"/>
            </a:endParaRPr>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85000" lnSpcReduction="20000"/>
          </a:bodyPr>
          <a:lstStyle/>
          <a:p>
            <a:pPr>
              <a:defRPr/>
            </a:pPr>
            <a:fld id="{21A6BCB1-9132-457F-A2F4-E6CE4FB532DF}" type="slidenum">
              <a:rPr lang="en-US"/>
              <a:pPr>
                <a:defRPr/>
              </a:pPr>
              <a:t>207</a:t>
            </a:fld>
            <a:endParaRPr lang="en-US"/>
          </a:p>
        </p:txBody>
      </p:sp>
      <p:sp>
        <p:nvSpPr>
          <p:cNvPr id="99331" name="Rectangle 3"/>
          <p:cNvSpPr>
            <a:spLocks noGrp="1" noChangeArrowheads="1"/>
          </p:cNvSpPr>
          <p:nvPr>
            <p:ph sz="quarter" idx="1"/>
          </p:nvPr>
        </p:nvSpPr>
        <p:spPr>
          <a:xfrm>
            <a:off x="228600" y="1775191"/>
            <a:ext cx="8458200" cy="4625609"/>
          </a:xfrm>
        </p:spPr>
        <p:txBody>
          <a:bodyPr>
            <a:normAutofit fontScale="92500" lnSpcReduction="20000"/>
          </a:bodyPr>
          <a:lstStyle/>
          <a:p>
            <a:pPr marL="273050" indent="-273050" algn="just" eaLnBrk="1" hangingPunct="1">
              <a:lnSpc>
                <a:spcPct val="150000"/>
              </a:lnSpc>
              <a:buFont typeface="Wingdings 2" pitchFamily="18" charset="2"/>
              <a:buChar char=""/>
            </a:pPr>
            <a:r>
              <a:rPr lang="en-US" sz="2400" dirty="0" smtClean="0">
                <a:latin typeface="Calibri" pitchFamily="34" charset="0"/>
              </a:rPr>
              <a:t>The tax auditor needs to report the amount of interest inadmissible under section 23 of the MSMED Act, 2006 </a:t>
            </a:r>
            <a:r>
              <a:rPr lang="en-US" sz="2400" i="1" dirty="0" smtClean="0">
                <a:solidFill>
                  <a:srgbClr val="D54F41"/>
                </a:solidFill>
                <a:latin typeface="Calibri" pitchFamily="34" charset="0"/>
              </a:rPr>
              <a:t>irrespective of whether the amount of such interest has been debited to profit and loss account or not. </a:t>
            </a:r>
            <a:r>
              <a:rPr lang="en-US" sz="2400" dirty="0" smtClean="0">
                <a:latin typeface="Calibri" pitchFamily="34" charset="0"/>
              </a:rPr>
              <a:t>In case the </a:t>
            </a:r>
            <a:r>
              <a:rPr lang="en-US" sz="2400" dirty="0" err="1" smtClean="0">
                <a:latin typeface="Calibri" pitchFamily="34" charset="0"/>
              </a:rPr>
              <a:t>auditee</a:t>
            </a:r>
            <a:r>
              <a:rPr lang="en-US" sz="2400" dirty="0" smtClean="0">
                <a:latin typeface="Calibri" pitchFamily="34" charset="0"/>
              </a:rPr>
              <a:t> has adopted mercantile system of accounting, the non-provision may affect true and fair view and the auditor should give suitable qualification.</a:t>
            </a:r>
            <a:endParaRPr lang="en-US" sz="2400" i="1" dirty="0" smtClean="0">
              <a:solidFill>
                <a:srgbClr val="D54F41"/>
              </a:solidFill>
              <a:latin typeface="Calibri" pitchFamily="34" charset="0"/>
            </a:endParaRPr>
          </a:p>
          <a:p>
            <a:pPr marL="273050" indent="-273050" algn="just" eaLnBrk="1" hangingPunct="1">
              <a:lnSpc>
                <a:spcPct val="150000"/>
              </a:lnSpc>
              <a:buFont typeface="Wingdings 2" pitchFamily="18" charset="2"/>
              <a:buChar char=""/>
            </a:pPr>
            <a:endParaRPr lang="en-US" sz="1200" dirty="0" smtClean="0">
              <a:latin typeface="Calibri" pitchFamily="34" charset="0"/>
            </a:endParaRPr>
          </a:p>
          <a:p>
            <a:pPr marL="273050" indent="-273050" algn="just" eaLnBrk="1" hangingPunct="1">
              <a:lnSpc>
                <a:spcPct val="150000"/>
              </a:lnSpc>
              <a:buFont typeface="Wingdings 2" pitchFamily="18" charset="2"/>
              <a:buChar char=""/>
            </a:pPr>
            <a:r>
              <a:rPr lang="en-US" sz="2400" dirty="0" smtClean="0">
                <a:latin typeface="Calibri" pitchFamily="34" charset="0"/>
              </a:rPr>
              <a:t>The tax auditor should verify that TDS under section 194A is deducted from interest credited/paid to MSEs and deposited with Central Government. [Clause 34 of Form No.3CD] </a:t>
            </a:r>
          </a:p>
        </p:txBody>
      </p:sp>
      <p:sp>
        <p:nvSpPr>
          <p:cNvPr id="7" name="Rectangle 2"/>
          <p:cNvSpPr>
            <a:spLocks noGrp="1" noChangeArrowheads="1"/>
          </p:cNvSpPr>
          <p:nvPr>
            <p:ph type="title"/>
          </p:nvPr>
        </p:nvSpPr>
        <p:spPr>
          <a:xfrm>
            <a:off x="0" y="228600"/>
            <a:ext cx="9067800" cy="838200"/>
          </a:xfrm>
        </p:spPr>
        <p:txBody>
          <a:bodyPr>
            <a:noAutofit/>
          </a:bodyPr>
          <a:lstStyle/>
          <a:p>
            <a:pPr>
              <a:defRPr/>
            </a:pPr>
            <a:r>
              <a:rPr lang="en-US" sz="3800" dirty="0" smtClean="0"/>
              <a:t>Issues on New Clause no. 22 </a:t>
            </a:r>
            <a:r>
              <a:rPr lang="en-US" sz="3600" dirty="0" smtClean="0"/>
              <a:t>	</a:t>
            </a:r>
            <a:r>
              <a:rPr lang="en-US" sz="2200" i="1" dirty="0" smtClean="0">
                <a:solidFill>
                  <a:srgbClr val="FF0000"/>
                </a:solidFill>
              </a:rPr>
              <a:t>[Old Clause no. 17A]</a:t>
            </a:r>
            <a:endParaRPr lang="en-US" sz="2200" i="1" dirty="0">
              <a:solidFill>
                <a:srgbClr val="FF0000"/>
              </a:solidFill>
            </a:endParaRPr>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85000" lnSpcReduction="20000"/>
          </a:bodyPr>
          <a:lstStyle/>
          <a:p>
            <a:pPr>
              <a:defRPr/>
            </a:pPr>
            <a:fld id="{BE06E561-3046-4A20-82F2-B7F5030CA084}" type="slidenum">
              <a:rPr lang="en-US"/>
              <a:pPr>
                <a:defRPr/>
              </a:pPr>
              <a:t>208</a:t>
            </a:fld>
            <a:endParaRPr lang="en-US"/>
          </a:p>
        </p:txBody>
      </p:sp>
      <p:sp>
        <p:nvSpPr>
          <p:cNvPr id="100355" name="Rectangle 3"/>
          <p:cNvSpPr>
            <a:spLocks noGrp="1" noChangeArrowheads="1"/>
          </p:cNvSpPr>
          <p:nvPr>
            <p:ph sz="quarter" idx="1"/>
          </p:nvPr>
        </p:nvSpPr>
        <p:spPr>
          <a:xfrm>
            <a:off x="228600" y="2057400"/>
            <a:ext cx="8686800" cy="4397009"/>
          </a:xfrm>
        </p:spPr>
        <p:txBody>
          <a:bodyPr>
            <a:normAutofit/>
          </a:bodyPr>
          <a:lstStyle/>
          <a:p>
            <a:pPr algn="just" eaLnBrk="1" hangingPunct="1">
              <a:lnSpc>
                <a:spcPct val="150000"/>
              </a:lnSpc>
            </a:pPr>
            <a:r>
              <a:rPr lang="en-US" sz="2400" dirty="0" smtClean="0">
                <a:latin typeface="Calibri" pitchFamily="34" charset="0"/>
              </a:rPr>
              <a:t>Where the tax auditor is issuing his report in Form No. 3CB, he should verify that the financial statements audited by him contain the information as prescribed u/s 22 of the MSME Act.</a:t>
            </a:r>
          </a:p>
          <a:p>
            <a:pPr algn="just" eaLnBrk="1" hangingPunct="1">
              <a:lnSpc>
                <a:spcPct val="150000"/>
              </a:lnSpc>
            </a:pPr>
            <a:r>
              <a:rPr lang="en-US" sz="2400" dirty="0" smtClean="0">
                <a:latin typeface="Calibri" pitchFamily="34" charset="0"/>
              </a:rPr>
              <a:t>If no disclosure is made by the </a:t>
            </a:r>
            <a:r>
              <a:rPr lang="en-US" sz="2400" dirty="0" err="1" smtClean="0">
                <a:latin typeface="Calibri" pitchFamily="34" charset="0"/>
              </a:rPr>
              <a:t>auditee</a:t>
            </a:r>
            <a:r>
              <a:rPr lang="en-US" sz="2400" dirty="0" smtClean="0">
                <a:latin typeface="Calibri" pitchFamily="34" charset="0"/>
              </a:rPr>
              <a:t> in the financial statements he should give an appropriate qualification in Form No.3CB, </a:t>
            </a:r>
            <a:r>
              <a:rPr lang="en-US" sz="2400" dirty="0" smtClean="0">
                <a:solidFill>
                  <a:srgbClr val="D54F41"/>
                </a:solidFill>
                <a:latin typeface="Calibri" pitchFamily="34" charset="0"/>
              </a:rPr>
              <a:t>in addition to the reporting requirement in clause 22 of Form No. 3CD.</a:t>
            </a:r>
          </a:p>
        </p:txBody>
      </p:sp>
      <p:sp>
        <p:nvSpPr>
          <p:cNvPr id="7" name="Rectangle 6"/>
          <p:cNvSpPr/>
          <p:nvPr/>
        </p:nvSpPr>
        <p:spPr>
          <a:xfrm>
            <a:off x="7391400" y="0"/>
            <a:ext cx="17526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800" b="1" dirty="0" err="1" smtClean="0">
                <a:solidFill>
                  <a:schemeClr val="tx2"/>
                </a:solidFill>
                <a:latin typeface="+mj-lt"/>
              </a:rPr>
              <a:t>Contd</a:t>
            </a:r>
            <a:r>
              <a:rPr lang="en-US" sz="2800" b="1" dirty="0" smtClean="0">
                <a:solidFill>
                  <a:schemeClr val="tx2"/>
                </a:solidFill>
                <a:latin typeface="+mj-lt"/>
              </a:rPr>
              <a:t>….</a:t>
            </a:r>
            <a:endParaRPr lang="en-US" sz="2800" b="1" dirty="0">
              <a:solidFill>
                <a:schemeClr val="tx2"/>
              </a:solidFill>
              <a:latin typeface="+mj-lt"/>
            </a:endParaRPr>
          </a:p>
        </p:txBody>
      </p:sp>
      <p:sp>
        <p:nvSpPr>
          <p:cNvPr id="10" name="Rectangle 2"/>
          <p:cNvSpPr>
            <a:spLocks noGrp="1" noChangeArrowheads="1"/>
          </p:cNvSpPr>
          <p:nvPr>
            <p:ph type="title"/>
          </p:nvPr>
        </p:nvSpPr>
        <p:spPr>
          <a:xfrm>
            <a:off x="0" y="152400"/>
            <a:ext cx="7010400" cy="1066800"/>
          </a:xfrm>
        </p:spPr>
        <p:txBody>
          <a:bodyPr>
            <a:noAutofit/>
          </a:bodyPr>
          <a:lstStyle/>
          <a:p>
            <a:pPr>
              <a:defRPr/>
            </a:pPr>
            <a:r>
              <a:rPr lang="en-US" sz="4000" dirty="0" smtClean="0"/>
              <a:t>Issues on New Clause no. 22 </a:t>
            </a:r>
            <a:r>
              <a:rPr lang="en-US" sz="1800" i="1" dirty="0" smtClean="0">
                <a:solidFill>
                  <a:srgbClr val="FF0000"/>
                </a:solidFill>
              </a:rPr>
              <a:t>                           				</a:t>
            </a:r>
            <a:r>
              <a:rPr lang="en-US" sz="2200" i="1" dirty="0" smtClean="0">
                <a:solidFill>
                  <a:srgbClr val="FF0000"/>
                </a:solidFill>
              </a:rPr>
              <a:t>[Old Clause no. 17A]</a:t>
            </a:r>
            <a:endParaRPr lang="en-US" sz="2200" i="1" dirty="0">
              <a:solidFill>
                <a:srgbClr val="FF0000"/>
              </a:solidFill>
            </a:endParaRPr>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85000" lnSpcReduction="20000"/>
          </a:bodyPr>
          <a:lstStyle/>
          <a:p>
            <a:pPr>
              <a:defRPr/>
            </a:pPr>
            <a:fld id="{103370BA-D03A-4222-A402-CDD9AF98C970}" type="slidenum">
              <a:rPr lang="en-US"/>
              <a:pPr>
                <a:defRPr/>
              </a:pPr>
              <a:t>209</a:t>
            </a:fld>
            <a:endParaRPr lang="en-US"/>
          </a:p>
        </p:txBody>
      </p:sp>
      <p:sp>
        <p:nvSpPr>
          <p:cNvPr id="101379" name="Rectangle 3"/>
          <p:cNvSpPr>
            <a:spLocks noGrp="1" noChangeArrowheads="1"/>
          </p:cNvSpPr>
          <p:nvPr>
            <p:ph sz="quarter" idx="1"/>
          </p:nvPr>
        </p:nvSpPr>
        <p:spPr>
          <a:xfrm>
            <a:off x="228600" y="2209800"/>
            <a:ext cx="8610600" cy="3505200"/>
          </a:xfrm>
          <a:ln w="38100">
            <a:solidFill>
              <a:schemeClr val="accent1"/>
            </a:solidFill>
          </a:ln>
        </p:spPr>
        <p:txBody>
          <a:bodyPr>
            <a:normAutofit/>
          </a:bodyPr>
          <a:lstStyle/>
          <a:p>
            <a:pPr marL="273050" indent="-273050" algn="just" eaLnBrk="1" hangingPunct="1">
              <a:buFont typeface="Wingdings" pitchFamily="2" charset="2"/>
              <a:buNone/>
            </a:pPr>
            <a:r>
              <a:rPr lang="en-US" sz="2600" dirty="0" smtClean="0">
                <a:latin typeface="Calibri" pitchFamily="34" charset="0"/>
                <a:cs typeface="Times New Roman" pitchFamily="18" charset="0"/>
              </a:rPr>
              <a:t>   Particulars of any payment made to persons specified under section 40A(2)(b). </a:t>
            </a:r>
          </a:p>
          <a:p>
            <a:pPr marL="273050" indent="-273050" algn="just" eaLnBrk="1" hangingPunct="1">
              <a:buFont typeface="Wingdings" pitchFamily="2" charset="2"/>
              <a:buNone/>
            </a:pPr>
            <a:endParaRPr lang="en-US" sz="2600" dirty="0" smtClean="0">
              <a:latin typeface="Calibri" pitchFamily="34" charset="0"/>
              <a:cs typeface="Times New Roman" pitchFamily="18" charset="0"/>
            </a:endParaRPr>
          </a:p>
          <a:p>
            <a:pPr marL="273050" indent="-273050" algn="just" eaLnBrk="1" hangingPunct="1">
              <a:buFont typeface="Wingdings" pitchFamily="2" charset="2"/>
              <a:buNone/>
            </a:pPr>
            <a:endParaRPr lang="en-US" sz="2600" dirty="0" smtClean="0">
              <a:latin typeface="Calibri" pitchFamily="34" charset="0"/>
              <a:cs typeface="Times New Roman" pitchFamily="18" charset="0"/>
            </a:endParaRPr>
          </a:p>
          <a:p>
            <a:pPr marL="273050" indent="-273050" algn="just" eaLnBrk="1" hangingPunct="1">
              <a:buFont typeface="Wingdings" pitchFamily="2" charset="2"/>
              <a:buNone/>
            </a:pPr>
            <a:r>
              <a:rPr lang="en-US" sz="2600" dirty="0" smtClean="0">
                <a:latin typeface="Calibri" pitchFamily="34" charset="0"/>
                <a:cs typeface="Times New Roman" pitchFamily="18" charset="0"/>
              </a:rPr>
              <a:t>  </a:t>
            </a:r>
          </a:p>
        </p:txBody>
      </p:sp>
      <p:sp>
        <p:nvSpPr>
          <p:cNvPr id="10" name="Rectangle 2"/>
          <p:cNvSpPr>
            <a:spLocks noGrp="1" noChangeArrowheads="1"/>
          </p:cNvSpPr>
          <p:nvPr>
            <p:ph type="title"/>
          </p:nvPr>
        </p:nvSpPr>
        <p:spPr>
          <a:xfrm>
            <a:off x="0" y="228600"/>
            <a:ext cx="9067800" cy="838200"/>
          </a:xfrm>
        </p:spPr>
        <p:txBody>
          <a:bodyPr>
            <a:noAutofit/>
          </a:bodyPr>
          <a:lstStyle/>
          <a:p>
            <a:pPr>
              <a:defRPr/>
            </a:pPr>
            <a:r>
              <a:rPr lang="en-US" sz="4800" dirty="0" smtClean="0"/>
              <a:t>New Clause no. 23 </a:t>
            </a:r>
            <a:r>
              <a:rPr lang="en-US" sz="4800" i="1" dirty="0" smtClean="0">
                <a:solidFill>
                  <a:srgbClr val="FF0000"/>
                </a:solidFill>
              </a:rPr>
              <a:t>      	</a:t>
            </a:r>
            <a:r>
              <a:rPr lang="en-US" sz="2200" i="1" dirty="0" smtClean="0">
                <a:solidFill>
                  <a:srgbClr val="FF0000"/>
                </a:solidFill>
              </a:rPr>
              <a:t>[Old Clause no. 18]</a:t>
            </a:r>
            <a:endParaRPr lang="en-US" sz="2200" i="1" dirty="0">
              <a:solidFill>
                <a:srgbClr val="FF0000"/>
              </a:solidFill>
            </a:endParaRPr>
          </a:p>
        </p:txBody>
      </p:sp>
      <p:pic>
        <p:nvPicPr>
          <p:cNvPr id="83970" name="Picture 2" descr="C:\Users\apoorva\Desktop\clause 23.JPG"/>
          <p:cNvPicPr>
            <a:picLocks noChangeAspect="1" noChangeArrowheads="1"/>
          </p:cNvPicPr>
          <p:nvPr/>
        </p:nvPicPr>
        <p:blipFill>
          <a:blip r:embed="rId3" cstate="print"/>
          <a:srcRect/>
          <a:stretch>
            <a:fillRect/>
          </a:stretch>
        </p:blipFill>
        <p:spPr bwMode="auto">
          <a:xfrm>
            <a:off x="381000" y="3276600"/>
            <a:ext cx="8305800" cy="1981200"/>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153400" cy="990600"/>
          </a:xfrm>
        </p:spPr>
        <p:txBody>
          <a:bodyPr/>
          <a:lstStyle/>
          <a:p>
            <a:r>
              <a:rPr lang="en-US" dirty="0" smtClean="0"/>
              <a:t>Key Highlights…..</a:t>
            </a:r>
            <a:endParaRPr lang="en-US" dirty="0"/>
          </a:p>
        </p:txBody>
      </p:sp>
      <p:sp>
        <p:nvSpPr>
          <p:cNvPr id="3" name="Slide Number Placeholder 2"/>
          <p:cNvSpPr>
            <a:spLocks noGrp="1"/>
          </p:cNvSpPr>
          <p:nvPr>
            <p:ph type="sldNum" sz="quarter" idx="12"/>
          </p:nvPr>
        </p:nvSpPr>
        <p:spPr/>
        <p:txBody>
          <a:bodyPr>
            <a:normAutofit fontScale="85000" lnSpcReduction="20000"/>
          </a:bodyPr>
          <a:lstStyle/>
          <a:p>
            <a:fld id="{B6F15528-21DE-4FAA-801E-634DDDAF4B2B}" type="slidenum">
              <a:rPr lang="en-US" smtClean="0"/>
              <a:pPr/>
              <a:t>21</a:t>
            </a:fld>
            <a:endParaRPr lang="en-US"/>
          </a:p>
        </p:txBody>
      </p:sp>
      <p:sp>
        <p:nvSpPr>
          <p:cNvPr id="4" name="Content Placeholder 3"/>
          <p:cNvSpPr>
            <a:spLocks noGrp="1"/>
          </p:cNvSpPr>
          <p:nvPr>
            <p:ph sz="quarter" idx="1"/>
          </p:nvPr>
        </p:nvSpPr>
        <p:spPr>
          <a:xfrm>
            <a:off x="152400" y="1600200"/>
            <a:ext cx="8839200" cy="4953000"/>
          </a:xfrm>
        </p:spPr>
        <p:txBody>
          <a:bodyPr>
            <a:noAutofit/>
          </a:bodyPr>
          <a:lstStyle/>
          <a:p>
            <a:pPr algn="just">
              <a:spcBef>
                <a:spcPts val="1200"/>
              </a:spcBef>
              <a:buFont typeface="Wingdings" pitchFamily="2" charset="2"/>
              <a:buChar char="Ø"/>
            </a:pPr>
            <a:r>
              <a:rPr lang="en-US" sz="2300" dirty="0" smtClean="0"/>
              <a:t>Increased reporting requirements of the assessee and the auditor.</a:t>
            </a:r>
          </a:p>
          <a:p>
            <a:pPr algn="just">
              <a:spcBef>
                <a:spcPts val="1200"/>
              </a:spcBef>
              <a:buFont typeface="Wingdings" pitchFamily="2" charset="2"/>
              <a:buChar char="Ø"/>
            </a:pPr>
            <a:r>
              <a:rPr lang="en-US" sz="2300" dirty="0" smtClean="0"/>
              <a:t>12 new clauses (including sub-clauses inserted, amendments made in 19 clauses (including sub-clauses) and format specified for 2 clauses.</a:t>
            </a:r>
          </a:p>
          <a:p>
            <a:pPr algn="just">
              <a:spcBef>
                <a:spcPts val="1200"/>
              </a:spcBef>
              <a:buFont typeface="Wingdings" pitchFamily="2" charset="2"/>
              <a:buChar char="Ø"/>
            </a:pPr>
            <a:r>
              <a:rPr lang="en-US" sz="2300" dirty="0" smtClean="0"/>
              <a:t>Examination of books of account and relevant documents along with declaration by the assessees.</a:t>
            </a:r>
          </a:p>
          <a:p>
            <a:pPr algn="just">
              <a:spcBef>
                <a:spcPts val="1200"/>
              </a:spcBef>
              <a:buFont typeface="Wingdings" pitchFamily="2" charset="2"/>
              <a:buChar char="Ø"/>
            </a:pPr>
            <a:r>
              <a:rPr lang="en-US" sz="2300" dirty="0" smtClean="0"/>
              <a:t>Required to visit the locations at which books of account maintained.</a:t>
            </a:r>
          </a:p>
          <a:p>
            <a:pPr algn="just">
              <a:spcBef>
                <a:spcPts val="1200"/>
              </a:spcBef>
              <a:buFont typeface="Wingdings" pitchFamily="2" charset="2"/>
              <a:buChar char="Ø"/>
            </a:pPr>
            <a:r>
              <a:rPr lang="en-US" sz="2300" dirty="0" smtClean="0"/>
              <a:t>Tax auditor to determine assessed or assessable values of properties (land or building or both), value of shares of private company.</a:t>
            </a:r>
          </a:p>
          <a:p>
            <a:pPr algn="just">
              <a:spcBef>
                <a:spcPts val="1200"/>
              </a:spcBef>
              <a:buFont typeface="Wingdings" pitchFamily="2" charset="2"/>
              <a:buChar char="Ø"/>
            </a:pPr>
            <a:r>
              <a:rPr lang="en-US" sz="2300" dirty="0" smtClean="0"/>
              <a:t>Consolidation of details under various laws.</a:t>
            </a:r>
          </a:p>
          <a:p>
            <a:pPr algn="just">
              <a:spcBef>
                <a:spcPts val="1200"/>
              </a:spcBef>
              <a:buFont typeface="Wingdings" pitchFamily="2" charset="2"/>
              <a:buChar char="Ø"/>
            </a:pPr>
            <a:r>
              <a:rPr lang="en-US" sz="2300" dirty="0" smtClean="0"/>
              <a:t>Amendments by Finance Act, 2014  under Central Excise Act, 1944- Obligation to furnish information return.</a:t>
            </a:r>
            <a:endParaRPr lang="en-US" sz="2300" dirty="0"/>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85000" lnSpcReduction="20000"/>
          </a:bodyPr>
          <a:lstStyle/>
          <a:p>
            <a:pPr>
              <a:defRPr/>
            </a:pPr>
            <a:fld id="{4587DAC1-68F2-463C-95AF-399FA2959E48}" type="slidenum">
              <a:rPr lang="en-US"/>
              <a:pPr>
                <a:defRPr/>
              </a:pPr>
              <a:t>210</a:t>
            </a:fld>
            <a:endParaRPr lang="en-US"/>
          </a:p>
        </p:txBody>
      </p:sp>
      <p:sp>
        <p:nvSpPr>
          <p:cNvPr id="102403" name="Rectangle 3"/>
          <p:cNvSpPr>
            <a:spLocks noGrp="1" noChangeArrowheads="1"/>
          </p:cNvSpPr>
          <p:nvPr>
            <p:ph sz="quarter" idx="1"/>
          </p:nvPr>
        </p:nvSpPr>
        <p:spPr>
          <a:xfrm>
            <a:off x="228600" y="1600200"/>
            <a:ext cx="8610600" cy="4800600"/>
          </a:xfrm>
        </p:spPr>
        <p:txBody>
          <a:bodyPr>
            <a:normAutofit fontScale="92500"/>
          </a:bodyPr>
          <a:lstStyle/>
          <a:p>
            <a:pPr algn="just" eaLnBrk="1" hangingPunct="1">
              <a:lnSpc>
                <a:spcPct val="150000"/>
              </a:lnSpc>
            </a:pPr>
            <a:r>
              <a:rPr lang="en-US" sz="2400" dirty="0" smtClean="0">
                <a:latin typeface="Calibri" pitchFamily="34" charset="0"/>
              </a:rPr>
              <a:t>Any Payment made by AOP to its member for supply of goods should be reported.</a:t>
            </a:r>
          </a:p>
          <a:p>
            <a:pPr algn="just" eaLnBrk="1" hangingPunct="1">
              <a:lnSpc>
                <a:spcPct val="150000"/>
              </a:lnSpc>
            </a:pPr>
            <a:r>
              <a:rPr lang="en-US" sz="2400" b="1" dirty="0" smtClean="0">
                <a:solidFill>
                  <a:srgbClr val="D54F41"/>
                </a:solidFill>
                <a:latin typeface="Calibri" pitchFamily="34" charset="0"/>
              </a:rPr>
              <a:t>“Specific Person”</a:t>
            </a:r>
            <a:r>
              <a:rPr lang="en-US" sz="2400" dirty="0" smtClean="0">
                <a:latin typeface="Calibri" pitchFamily="34" charset="0"/>
              </a:rPr>
              <a:t> means relative, partners, members, directors or person having substantial interest.</a:t>
            </a:r>
          </a:p>
          <a:p>
            <a:pPr algn="just" eaLnBrk="1" hangingPunct="1">
              <a:lnSpc>
                <a:spcPct val="150000"/>
              </a:lnSpc>
            </a:pPr>
            <a:r>
              <a:rPr lang="en-US" sz="2400" dirty="0" smtClean="0">
                <a:latin typeface="Calibri" pitchFamily="34" charset="0"/>
              </a:rPr>
              <a:t>A person will be deemed to have a </a:t>
            </a:r>
            <a:r>
              <a:rPr lang="en-US" sz="2400" b="1" dirty="0" smtClean="0">
                <a:solidFill>
                  <a:srgbClr val="D54F41"/>
                </a:solidFill>
                <a:latin typeface="Calibri" pitchFamily="34" charset="0"/>
              </a:rPr>
              <a:t>substantial interest</a:t>
            </a:r>
            <a:r>
              <a:rPr lang="en-US" sz="2400" dirty="0" smtClean="0">
                <a:latin typeface="Calibri" pitchFamily="34" charset="0"/>
              </a:rPr>
              <a:t> in a business or profession if, (in case of a company) the person is beneficially owning the shares (other than the preference shares), carrying not less than 20% of the voting power and in any other case, person is entitled to not less than 20% of the profits of business or profession.</a:t>
            </a:r>
          </a:p>
        </p:txBody>
      </p:sp>
      <p:sp>
        <p:nvSpPr>
          <p:cNvPr id="7" name="Rectangle 2"/>
          <p:cNvSpPr>
            <a:spLocks noGrp="1" noChangeArrowheads="1"/>
          </p:cNvSpPr>
          <p:nvPr>
            <p:ph type="title"/>
          </p:nvPr>
        </p:nvSpPr>
        <p:spPr>
          <a:xfrm>
            <a:off x="0" y="228600"/>
            <a:ext cx="9067800" cy="838200"/>
          </a:xfrm>
        </p:spPr>
        <p:txBody>
          <a:bodyPr>
            <a:noAutofit/>
          </a:bodyPr>
          <a:lstStyle/>
          <a:p>
            <a:pPr>
              <a:defRPr/>
            </a:pPr>
            <a:r>
              <a:rPr lang="en-US" sz="4000" dirty="0" smtClean="0"/>
              <a:t>Issues on New Clause no. 23 </a:t>
            </a:r>
            <a:r>
              <a:rPr lang="en-US" sz="4000" i="1" dirty="0" smtClean="0">
                <a:solidFill>
                  <a:srgbClr val="FF0000"/>
                </a:solidFill>
              </a:rPr>
              <a:t>      </a:t>
            </a:r>
            <a:r>
              <a:rPr lang="en-US" sz="2000" i="1" dirty="0" smtClean="0">
                <a:solidFill>
                  <a:srgbClr val="FF0000"/>
                </a:solidFill>
              </a:rPr>
              <a:t>[Old Clause no. 18]</a:t>
            </a:r>
            <a:endParaRPr lang="en-US" sz="2000" i="1" dirty="0">
              <a:solidFill>
                <a:srgbClr val="FF0000"/>
              </a:solidFill>
            </a:endParaRPr>
          </a:p>
        </p:txBody>
      </p:sp>
    </p:spTree>
  </p:cSld>
  <p:clrMapOvr>
    <a:masterClrMapping/>
  </p:clrMapOvr>
  <p:timing>
    <p:tnLst>
      <p:par>
        <p:cTn id="1" dur="indefinite" restart="never" nodeType="tmRoot"/>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85000" lnSpcReduction="20000"/>
          </a:bodyPr>
          <a:lstStyle/>
          <a:p>
            <a:pPr>
              <a:defRPr/>
            </a:pPr>
            <a:fld id="{93126DBD-F9BD-4923-81AB-C1A875EEDF0F}" type="slidenum">
              <a:rPr lang="en-US"/>
              <a:pPr>
                <a:defRPr/>
              </a:pPr>
              <a:t>211</a:t>
            </a:fld>
            <a:endParaRPr lang="en-US"/>
          </a:p>
        </p:txBody>
      </p:sp>
      <p:sp>
        <p:nvSpPr>
          <p:cNvPr id="103427" name="Rectangle 3"/>
          <p:cNvSpPr>
            <a:spLocks noGrp="1" noChangeArrowheads="1"/>
          </p:cNvSpPr>
          <p:nvPr>
            <p:ph sz="quarter" idx="1"/>
          </p:nvPr>
        </p:nvSpPr>
        <p:spPr>
          <a:xfrm>
            <a:off x="76200" y="1600201"/>
            <a:ext cx="8991600" cy="5105399"/>
          </a:xfrm>
        </p:spPr>
        <p:txBody>
          <a:bodyPr>
            <a:noAutofit/>
          </a:bodyPr>
          <a:lstStyle/>
          <a:p>
            <a:pPr algn="just">
              <a:spcBef>
                <a:spcPts val="1800"/>
              </a:spcBef>
            </a:pPr>
            <a:r>
              <a:rPr lang="en-US" sz="2200" dirty="0" smtClean="0">
                <a:latin typeface="Calibri" pitchFamily="34" charset="0"/>
              </a:rPr>
              <a:t>Tax auditor should obtain, from assessee, the list of specified persons and expenditure/payment made to them and then scrutinize the items with reference to sec. 40A(2).  </a:t>
            </a:r>
          </a:p>
          <a:p>
            <a:pPr algn="just" eaLnBrk="1" hangingPunct="1">
              <a:spcBef>
                <a:spcPts val="1800"/>
              </a:spcBef>
            </a:pPr>
            <a:r>
              <a:rPr lang="en-US" sz="2200" dirty="0" smtClean="0"/>
              <a:t>If information is not available about specified persons with the client, suitable disclaimer may be given.</a:t>
            </a:r>
          </a:p>
          <a:p>
            <a:pPr algn="just" eaLnBrk="1" hangingPunct="1">
              <a:spcBef>
                <a:spcPts val="1800"/>
              </a:spcBef>
            </a:pPr>
            <a:r>
              <a:rPr lang="en-US" sz="2200" dirty="0" smtClean="0"/>
              <a:t>Sec 40A(2) – Payment to Specific Persons &amp; AO is of the opinion that such payments is excessive or unreasonable. Then disallow the excessive or unreasonable amount.</a:t>
            </a:r>
          </a:p>
          <a:p>
            <a:pPr algn="just" eaLnBrk="1" hangingPunct="1">
              <a:spcBef>
                <a:spcPts val="1800"/>
              </a:spcBef>
            </a:pPr>
            <a:r>
              <a:rPr lang="en-US" sz="2200" dirty="0" smtClean="0"/>
              <a:t>Amounts to be reported whether or not debited to profit and loss account.</a:t>
            </a:r>
          </a:p>
          <a:p>
            <a:pPr algn="just">
              <a:spcBef>
                <a:spcPts val="1800"/>
              </a:spcBef>
            </a:pPr>
            <a:r>
              <a:rPr lang="en-US" sz="2200" dirty="0" smtClean="0">
                <a:latin typeface="Calibri" pitchFamily="34" charset="0"/>
              </a:rPr>
              <a:t>The item does not require report of the auditor as to his own inference, whether the payment is excessive or unreasonable. He is required to specify the amounts paid to such related persons. </a:t>
            </a:r>
            <a:endParaRPr lang="en-US" sz="2200" dirty="0" smtClean="0"/>
          </a:p>
        </p:txBody>
      </p:sp>
      <p:sp>
        <p:nvSpPr>
          <p:cNvPr id="7" name="Rectangle 6"/>
          <p:cNvSpPr/>
          <p:nvPr/>
        </p:nvSpPr>
        <p:spPr>
          <a:xfrm>
            <a:off x="7391400" y="0"/>
            <a:ext cx="17526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800" b="1" dirty="0" err="1" smtClean="0">
                <a:solidFill>
                  <a:schemeClr val="tx2"/>
                </a:solidFill>
                <a:latin typeface="+mj-lt"/>
              </a:rPr>
              <a:t>Contd</a:t>
            </a:r>
            <a:r>
              <a:rPr lang="en-US" sz="2800" b="1" dirty="0" smtClean="0">
                <a:solidFill>
                  <a:schemeClr val="tx2"/>
                </a:solidFill>
                <a:latin typeface="+mj-lt"/>
              </a:rPr>
              <a:t>….</a:t>
            </a:r>
            <a:endParaRPr lang="en-US" sz="2800" b="1" dirty="0">
              <a:solidFill>
                <a:schemeClr val="tx2"/>
              </a:solidFill>
              <a:latin typeface="+mj-lt"/>
            </a:endParaRPr>
          </a:p>
        </p:txBody>
      </p:sp>
      <p:sp>
        <p:nvSpPr>
          <p:cNvPr id="9" name="Rectangle 2"/>
          <p:cNvSpPr>
            <a:spLocks noGrp="1" noChangeArrowheads="1"/>
          </p:cNvSpPr>
          <p:nvPr>
            <p:ph type="title"/>
          </p:nvPr>
        </p:nvSpPr>
        <p:spPr>
          <a:xfrm>
            <a:off x="76200" y="0"/>
            <a:ext cx="7315200" cy="1219200"/>
          </a:xfrm>
        </p:spPr>
        <p:txBody>
          <a:bodyPr>
            <a:noAutofit/>
          </a:bodyPr>
          <a:lstStyle/>
          <a:p>
            <a:pPr algn="just">
              <a:defRPr/>
            </a:pPr>
            <a:r>
              <a:rPr lang="en-US" sz="4000" dirty="0" smtClean="0"/>
              <a:t>Issues on New Clause no. 23 </a:t>
            </a:r>
            <a:r>
              <a:rPr lang="en-US" dirty="0" smtClean="0"/>
              <a:t>	</a:t>
            </a:r>
            <a:r>
              <a:rPr lang="en-US" sz="2200" dirty="0" smtClean="0"/>
              <a:t>				</a:t>
            </a:r>
            <a:r>
              <a:rPr lang="en-US" sz="2200" i="1" dirty="0" smtClean="0">
                <a:solidFill>
                  <a:srgbClr val="FF0000"/>
                </a:solidFill>
              </a:rPr>
              <a:t>      [Old Clause no. 18]</a:t>
            </a:r>
            <a:endParaRPr lang="en-US" sz="2200" i="1" dirty="0">
              <a:solidFill>
                <a:srgbClr val="FF0000"/>
              </a:solidFill>
            </a:endParaRPr>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85000" lnSpcReduction="20000"/>
          </a:bodyPr>
          <a:lstStyle/>
          <a:p>
            <a:pPr>
              <a:defRPr/>
            </a:pPr>
            <a:fld id="{C193F99B-DB21-4D0D-A442-376B1C709B51}" type="slidenum">
              <a:rPr lang="en-US"/>
              <a:pPr>
                <a:defRPr/>
              </a:pPr>
              <a:t>212</a:t>
            </a:fld>
            <a:endParaRPr lang="en-US"/>
          </a:p>
        </p:txBody>
      </p:sp>
      <p:sp>
        <p:nvSpPr>
          <p:cNvPr id="105475" name="Rectangle 3"/>
          <p:cNvSpPr>
            <a:spLocks noGrp="1" noChangeArrowheads="1"/>
          </p:cNvSpPr>
          <p:nvPr>
            <p:ph sz="quarter" idx="1"/>
          </p:nvPr>
        </p:nvSpPr>
        <p:spPr>
          <a:xfrm>
            <a:off x="228600" y="1752600"/>
            <a:ext cx="8534400" cy="4800600"/>
          </a:xfrm>
        </p:spPr>
        <p:txBody>
          <a:bodyPr>
            <a:normAutofit fontScale="92500" lnSpcReduction="20000"/>
          </a:bodyPr>
          <a:lstStyle/>
          <a:p>
            <a:pPr algn="just" eaLnBrk="1" hangingPunct="1">
              <a:lnSpc>
                <a:spcPct val="150000"/>
              </a:lnSpc>
            </a:pPr>
            <a:r>
              <a:rPr lang="en-US" sz="2400" b="1" dirty="0" smtClean="0">
                <a:solidFill>
                  <a:srgbClr val="D54F41"/>
                </a:solidFill>
                <a:latin typeface="Calibri" pitchFamily="34" charset="0"/>
              </a:rPr>
              <a:t>In case of a large Assessee, </a:t>
            </a:r>
            <a:r>
              <a:rPr lang="en-US" sz="2400" dirty="0" smtClean="0">
                <a:latin typeface="Calibri" pitchFamily="34" charset="0"/>
              </a:rPr>
              <a:t>it may not be possible to verify the list of all persons covered by this section. Therefore, the information supplied by the assessee can be relied upon. </a:t>
            </a:r>
          </a:p>
          <a:p>
            <a:pPr algn="just" eaLnBrk="1" hangingPunct="1">
              <a:lnSpc>
                <a:spcPct val="150000"/>
              </a:lnSpc>
              <a:buNone/>
            </a:pPr>
            <a:r>
              <a:rPr lang="en-US" sz="2400" dirty="0" smtClean="0">
                <a:solidFill>
                  <a:srgbClr val="D54F41"/>
                </a:solidFill>
                <a:latin typeface="Calibri" pitchFamily="34" charset="0"/>
              </a:rPr>
              <a:t>		</a:t>
            </a:r>
            <a:r>
              <a:rPr lang="en-US" sz="2400" b="1" u="sng" dirty="0" smtClean="0">
                <a:solidFill>
                  <a:srgbClr val="D54F41"/>
                </a:solidFill>
                <a:latin typeface="Calibri" pitchFamily="34" charset="0"/>
              </a:rPr>
              <a:t>Circular No. 143, dated 20-8-1974, </a:t>
            </a:r>
            <a:r>
              <a:rPr lang="en-US" sz="2400" dirty="0" smtClean="0">
                <a:latin typeface="Calibri" pitchFamily="34" charset="0"/>
              </a:rPr>
              <a:t>issued by the Board, clarifies that tax auditor can rely upon the list of persons covered u/s 13(3) as given by the managing trustee of a Public Trust. </a:t>
            </a:r>
          </a:p>
          <a:p>
            <a:pPr algn="just" eaLnBrk="1" hangingPunct="1">
              <a:lnSpc>
                <a:spcPct val="150000"/>
              </a:lnSpc>
              <a:buFont typeface="Wingdings" pitchFamily="2" charset="2"/>
              <a:buNone/>
            </a:pPr>
            <a:r>
              <a:rPr lang="en-US" sz="2400" dirty="0" smtClean="0">
                <a:latin typeface="Calibri" pitchFamily="34" charset="0"/>
              </a:rPr>
              <a:t>	The same analogy may be extended to this case. </a:t>
            </a:r>
            <a:r>
              <a:rPr lang="en-US" sz="2400" b="1" dirty="0" smtClean="0">
                <a:solidFill>
                  <a:srgbClr val="D54F41"/>
                </a:solidFill>
                <a:latin typeface="Calibri" pitchFamily="34" charset="0"/>
              </a:rPr>
              <a:t>Where the tax auditor relies upon the information in this regard furnished to him by the assessee it would be advisable to make an appropriate disclosure. </a:t>
            </a:r>
          </a:p>
        </p:txBody>
      </p:sp>
      <p:sp>
        <p:nvSpPr>
          <p:cNvPr id="8" name="Rectangle 7"/>
          <p:cNvSpPr/>
          <p:nvPr/>
        </p:nvSpPr>
        <p:spPr>
          <a:xfrm>
            <a:off x="7696200" y="0"/>
            <a:ext cx="1447800"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sp>
        <p:nvSpPr>
          <p:cNvPr id="11" name="Rectangle 2"/>
          <p:cNvSpPr>
            <a:spLocks noGrp="1" noChangeArrowheads="1"/>
          </p:cNvSpPr>
          <p:nvPr>
            <p:ph type="title"/>
          </p:nvPr>
        </p:nvSpPr>
        <p:spPr>
          <a:xfrm>
            <a:off x="0" y="0"/>
            <a:ext cx="7315200" cy="1219200"/>
          </a:xfrm>
        </p:spPr>
        <p:txBody>
          <a:bodyPr>
            <a:noAutofit/>
          </a:bodyPr>
          <a:lstStyle/>
          <a:p>
            <a:pPr algn="just">
              <a:defRPr/>
            </a:pPr>
            <a:r>
              <a:rPr lang="en-US" sz="4000" dirty="0" smtClean="0"/>
              <a:t>Issues on New Clause no. 23 </a:t>
            </a:r>
            <a:r>
              <a:rPr lang="en-US" dirty="0" smtClean="0"/>
              <a:t>	</a:t>
            </a:r>
            <a:r>
              <a:rPr lang="en-US" sz="2200" dirty="0" smtClean="0"/>
              <a:t>				</a:t>
            </a:r>
            <a:r>
              <a:rPr lang="en-US" sz="2200" i="1" dirty="0" smtClean="0">
                <a:solidFill>
                  <a:srgbClr val="FF0000"/>
                </a:solidFill>
              </a:rPr>
              <a:t>      [Old Clause no. 18]</a:t>
            </a:r>
            <a:endParaRPr lang="en-US" sz="2200" i="1" dirty="0">
              <a:solidFill>
                <a:srgbClr val="FF0000"/>
              </a:solidFill>
            </a:endParaRPr>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p:cNvSpPr>
            <a:spLocks noGrp="1" noChangeArrowheads="1"/>
          </p:cNvSpPr>
          <p:nvPr>
            <p:ph type="title"/>
          </p:nvPr>
        </p:nvSpPr>
        <p:spPr>
          <a:xfrm>
            <a:off x="0" y="228600"/>
            <a:ext cx="9144000" cy="914400"/>
          </a:xfrm>
        </p:spPr>
        <p:txBody>
          <a:bodyPr>
            <a:normAutofit fontScale="90000"/>
          </a:bodyPr>
          <a:lstStyle/>
          <a:p>
            <a:pPr fontAlgn="auto">
              <a:spcAft>
                <a:spcPts val="0"/>
              </a:spcAft>
              <a:defRPr/>
            </a:pPr>
            <a:r>
              <a:rPr lang="en-US" sz="3900" dirty="0"/>
              <a:t>Case Laws on </a:t>
            </a:r>
            <a:r>
              <a:rPr lang="en-US" sz="3900" dirty="0" smtClean="0"/>
              <a:t>New Clause no. 23 </a:t>
            </a:r>
            <a:r>
              <a:rPr lang="en-US" sz="3900" i="1" dirty="0" smtClean="0">
                <a:solidFill>
                  <a:srgbClr val="FF0000"/>
                </a:solidFill>
              </a:rPr>
              <a:t>      </a:t>
            </a:r>
            <a:r>
              <a:rPr lang="en-US" sz="2200" i="1" dirty="0" smtClean="0">
                <a:solidFill>
                  <a:srgbClr val="FF0000"/>
                </a:solidFill>
              </a:rPr>
              <a:t>[Old Clause no. 18]</a:t>
            </a:r>
            <a:endParaRPr lang="en-US" sz="2200" u="sng" dirty="0"/>
          </a:p>
        </p:txBody>
      </p:sp>
      <p:sp>
        <p:nvSpPr>
          <p:cNvPr id="6" name="Slide Number Placeholder 5"/>
          <p:cNvSpPr>
            <a:spLocks noGrp="1"/>
          </p:cNvSpPr>
          <p:nvPr>
            <p:ph type="sldNum" sz="quarter" idx="12"/>
          </p:nvPr>
        </p:nvSpPr>
        <p:spPr/>
        <p:txBody>
          <a:bodyPr>
            <a:normAutofit fontScale="85000" lnSpcReduction="20000"/>
          </a:bodyPr>
          <a:lstStyle/>
          <a:p>
            <a:pPr>
              <a:defRPr/>
            </a:pPr>
            <a:fld id="{848D4453-6B4C-478E-AC95-E256CCA368A0}" type="slidenum">
              <a:rPr lang="en-US"/>
              <a:pPr>
                <a:defRPr/>
              </a:pPr>
              <a:t>213</a:t>
            </a:fld>
            <a:endParaRPr lang="en-US"/>
          </a:p>
        </p:txBody>
      </p:sp>
      <p:sp>
        <p:nvSpPr>
          <p:cNvPr id="106499" name="Rectangle 3"/>
          <p:cNvSpPr>
            <a:spLocks noGrp="1" noChangeArrowheads="1"/>
          </p:cNvSpPr>
          <p:nvPr>
            <p:ph sz="quarter" idx="1"/>
          </p:nvPr>
        </p:nvSpPr>
        <p:spPr>
          <a:xfrm>
            <a:off x="228600" y="1676400"/>
            <a:ext cx="8763000" cy="4419600"/>
          </a:xfrm>
        </p:spPr>
        <p:txBody>
          <a:bodyPr>
            <a:normAutofit fontScale="92500" lnSpcReduction="10000"/>
          </a:bodyPr>
          <a:lstStyle/>
          <a:p>
            <a:pPr marL="273050" indent="-273050" algn="just" eaLnBrk="1" hangingPunct="1">
              <a:lnSpc>
                <a:spcPct val="150000"/>
              </a:lnSpc>
              <a:buFont typeface="Wingdings 2" pitchFamily="18" charset="2"/>
              <a:buChar char=""/>
            </a:pPr>
            <a:r>
              <a:rPr lang="en-US" sz="2400" b="1" i="1" u="sng" dirty="0" smtClean="0">
                <a:solidFill>
                  <a:srgbClr val="C00000"/>
                </a:solidFill>
                <a:latin typeface="Calibri" pitchFamily="34" charset="0"/>
              </a:rPr>
              <a:t>Dy Cit v Joshi </a:t>
            </a:r>
            <a:r>
              <a:rPr lang="en-US" sz="2400" b="1" i="1" u="sng" dirty="0" err="1" smtClean="0">
                <a:solidFill>
                  <a:srgbClr val="C00000"/>
                </a:solidFill>
                <a:latin typeface="Calibri" pitchFamily="34" charset="0"/>
              </a:rPr>
              <a:t>Formulabs</a:t>
            </a:r>
            <a:r>
              <a:rPr lang="en-US" sz="2400" b="1" i="1" u="sng" dirty="0" smtClean="0">
                <a:solidFill>
                  <a:srgbClr val="C00000"/>
                </a:solidFill>
                <a:latin typeface="Calibri" pitchFamily="34" charset="0"/>
              </a:rPr>
              <a:t> (p) Ltd (2000) 67 TTJ 396 (Rajkot)</a:t>
            </a:r>
          </a:p>
          <a:p>
            <a:pPr marL="273050" indent="-273050" algn="just" eaLnBrk="1" hangingPunct="1">
              <a:lnSpc>
                <a:spcPct val="150000"/>
              </a:lnSpc>
              <a:buFont typeface="Wingdings" pitchFamily="2" charset="2"/>
              <a:buNone/>
            </a:pPr>
            <a:r>
              <a:rPr lang="en-US" sz="2400" b="1" i="1" dirty="0" smtClean="0">
                <a:solidFill>
                  <a:srgbClr val="FFCC66"/>
                </a:solidFill>
                <a:latin typeface="Calibri" pitchFamily="34" charset="0"/>
              </a:rPr>
              <a:t>	</a:t>
            </a:r>
            <a:r>
              <a:rPr lang="en-US" sz="2400" dirty="0" smtClean="0">
                <a:latin typeface="Calibri" pitchFamily="34" charset="0"/>
              </a:rPr>
              <a:t>A fully vouched and genuine expenditure cannot be disallowed u/s 40A(2)(b) even if made to sister concern.</a:t>
            </a:r>
          </a:p>
          <a:p>
            <a:pPr marL="273050" indent="-273050" algn="just" eaLnBrk="1" hangingPunct="1">
              <a:lnSpc>
                <a:spcPct val="150000"/>
              </a:lnSpc>
              <a:buFont typeface="Wingdings 2" pitchFamily="18" charset="2"/>
              <a:buChar char=""/>
            </a:pPr>
            <a:endParaRPr lang="en-US" sz="2400" i="1" dirty="0" smtClean="0">
              <a:latin typeface="Calibri" pitchFamily="34" charset="0"/>
            </a:endParaRPr>
          </a:p>
          <a:p>
            <a:pPr marL="273050" indent="-273050" algn="just">
              <a:lnSpc>
                <a:spcPct val="150000"/>
              </a:lnSpc>
              <a:buFont typeface="Wingdings 2" pitchFamily="18" charset="2"/>
              <a:buChar char=""/>
            </a:pPr>
            <a:r>
              <a:rPr lang="en-US" sz="2400" b="1" i="1" u="sng" dirty="0" smtClean="0">
                <a:solidFill>
                  <a:srgbClr val="C00000"/>
                </a:solidFill>
                <a:latin typeface="Calibri" pitchFamily="34" charset="0"/>
              </a:rPr>
              <a:t>Khan Carpets v CIT (2003) ITR 325 (All)</a:t>
            </a:r>
          </a:p>
          <a:p>
            <a:pPr marL="273050" indent="-273050" algn="just" eaLnBrk="1" hangingPunct="1">
              <a:lnSpc>
                <a:spcPct val="150000"/>
              </a:lnSpc>
              <a:buFont typeface="Wingdings" pitchFamily="2" charset="2"/>
              <a:buNone/>
            </a:pPr>
            <a:r>
              <a:rPr lang="en-US" sz="2400" b="1" i="1" dirty="0" smtClean="0">
                <a:solidFill>
                  <a:schemeClr val="accent2"/>
                </a:solidFill>
                <a:latin typeface="Calibri" pitchFamily="34" charset="0"/>
              </a:rPr>
              <a:t>	</a:t>
            </a:r>
            <a:r>
              <a:rPr lang="en-US" sz="2400" dirty="0" smtClean="0">
                <a:latin typeface="Calibri" pitchFamily="34" charset="0"/>
              </a:rPr>
              <a:t>Only when there was disproportionate increase in salary without showing exceptional circumstances for it, that the increase in salary could be disallowed.</a:t>
            </a:r>
          </a:p>
        </p:txBody>
      </p:sp>
    </p:spTree>
  </p:cSld>
  <p:clrMapOvr>
    <a:masterClrMapping/>
  </p:clrMapOvr>
  <p:timing>
    <p:tnLst>
      <p:par>
        <p:cTn id="1" dur="indefinite" restart="never" nodeType="tmRoot"/>
      </p:par>
    </p:tn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normAutofit fontScale="85000" lnSpcReduction="20000"/>
          </a:bodyPr>
          <a:lstStyle/>
          <a:p>
            <a:pPr>
              <a:defRPr/>
            </a:pPr>
            <a:fld id="{7EF01E16-7D38-407D-9D2D-68DB190D1059}" type="slidenum">
              <a:rPr lang="en-US" smtClean="0"/>
              <a:pPr>
                <a:defRPr/>
              </a:pPr>
              <a:t>214</a:t>
            </a:fld>
            <a:endParaRPr lang="en-US" dirty="0"/>
          </a:p>
        </p:txBody>
      </p:sp>
      <p:graphicFrame>
        <p:nvGraphicFramePr>
          <p:cNvPr id="6" name="Table 5"/>
          <p:cNvGraphicFramePr>
            <a:graphicFrameLocks noGrp="1"/>
          </p:cNvGraphicFramePr>
          <p:nvPr/>
        </p:nvGraphicFramePr>
        <p:xfrm>
          <a:off x="457200" y="3335593"/>
          <a:ext cx="8239104" cy="1312607"/>
        </p:xfrm>
        <a:graphic>
          <a:graphicData uri="http://schemas.openxmlformats.org/drawingml/2006/table">
            <a:tbl>
              <a:tblPr firstRow="1" bandRow="1">
                <a:tableStyleId>{5C22544A-7EE6-4342-B048-85BDC9FD1C3A}</a:tableStyleId>
              </a:tblPr>
              <a:tblGrid>
                <a:gridCol w="1295400"/>
                <a:gridCol w="1524000"/>
                <a:gridCol w="1143000"/>
                <a:gridCol w="2732548"/>
                <a:gridCol w="1544156"/>
              </a:tblGrid>
              <a:tr h="794182">
                <a:tc>
                  <a:txBody>
                    <a:bodyPr/>
                    <a:lstStyle/>
                    <a:p>
                      <a:pPr algn="ctr"/>
                      <a:r>
                        <a:rPr lang="en-US" sz="2000" dirty="0" smtClean="0"/>
                        <a:t>Name of party</a:t>
                      </a:r>
                      <a:endParaRPr lang="en-US" sz="2000" dirty="0"/>
                    </a:p>
                  </a:txBody>
                  <a:tcPr/>
                </a:tc>
                <a:tc>
                  <a:txBody>
                    <a:bodyPr/>
                    <a:lstStyle/>
                    <a:p>
                      <a:pPr algn="ctr"/>
                      <a:r>
                        <a:rPr lang="en-US" sz="2000" dirty="0" smtClean="0"/>
                        <a:t>Amount of income</a:t>
                      </a:r>
                      <a:endParaRPr lang="en-US" sz="2000" dirty="0"/>
                    </a:p>
                  </a:txBody>
                  <a:tcPr/>
                </a:tc>
                <a:tc>
                  <a:txBody>
                    <a:bodyPr/>
                    <a:lstStyle/>
                    <a:p>
                      <a:pPr algn="ctr"/>
                      <a:r>
                        <a:rPr lang="en-US" sz="2000" dirty="0" smtClean="0"/>
                        <a:t>Section</a:t>
                      </a:r>
                      <a:endParaRPr lang="en-US" sz="2000" dirty="0"/>
                    </a:p>
                  </a:txBody>
                  <a:tcPr/>
                </a:tc>
                <a:tc>
                  <a:txBody>
                    <a:bodyPr/>
                    <a:lstStyle/>
                    <a:p>
                      <a:pPr algn="ctr"/>
                      <a:r>
                        <a:rPr lang="en-US" sz="2000" dirty="0" smtClean="0"/>
                        <a:t>Description of transaction</a:t>
                      </a:r>
                      <a:endParaRPr lang="en-US" sz="2000" dirty="0"/>
                    </a:p>
                  </a:txBody>
                  <a:tcPr/>
                </a:tc>
                <a:tc>
                  <a:txBody>
                    <a:bodyPr/>
                    <a:lstStyle/>
                    <a:p>
                      <a:pPr algn="ctr"/>
                      <a:r>
                        <a:rPr lang="en-US" sz="2000" dirty="0" smtClean="0"/>
                        <a:t>Computation, if any</a:t>
                      </a:r>
                      <a:endParaRPr lang="en-US" sz="2000" dirty="0"/>
                    </a:p>
                  </a:txBody>
                  <a:tcPr/>
                </a:tc>
              </a:tr>
              <a:tr h="518425">
                <a:tc>
                  <a:txBody>
                    <a:bodyPr/>
                    <a:lstStyle/>
                    <a:p>
                      <a:endParaRPr lang="en-US" sz="2000" dirty="0"/>
                    </a:p>
                  </a:txBody>
                  <a:tcPr/>
                </a:tc>
                <a:tc>
                  <a:txBody>
                    <a:bodyPr/>
                    <a:lstStyle/>
                    <a:p>
                      <a:endParaRPr lang="en-US" sz="2000" dirty="0"/>
                    </a:p>
                  </a:txBody>
                  <a:tcPr/>
                </a:tc>
                <a:tc>
                  <a:txBody>
                    <a:bodyPr/>
                    <a:lstStyle/>
                    <a:p>
                      <a:endParaRPr lang="en-US" sz="2000" dirty="0"/>
                    </a:p>
                  </a:txBody>
                  <a:tcPr/>
                </a:tc>
                <a:tc>
                  <a:txBody>
                    <a:bodyPr/>
                    <a:lstStyle/>
                    <a:p>
                      <a:endParaRPr lang="en-US" sz="2000"/>
                    </a:p>
                  </a:txBody>
                  <a:tcPr/>
                </a:tc>
                <a:tc>
                  <a:txBody>
                    <a:bodyPr/>
                    <a:lstStyle/>
                    <a:p>
                      <a:endParaRPr lang="en-US" sz="2000" dirty="0"/>
                    </a:p>
                  </a:txBody>
                  <a:tcPr/>
                </a:tc>
              </a:tr>
            </a:tbl>
          </a:graphicData>
        </a:graphic>
      </p:graphicFrame>
      <p:sp>
        <p:nvSpPr>
          <p:cNvPr id="7" name="Rectangle 6"/>
          <p:cNvSpPr/>
          <p:nvPr/>
        </p:nvSpPr>
        <p:spPr>
          <a:xfrm>
            <a:off x="228600" y="2093893"/>
            <a:ext cx="8610600" cy="2893100"/>
          </a:xfrm>
          <a:prstGeom prst="rect">
            <a:avLst/>
          </a:prstGeom>
          <a:ln w="38100">
            <a:solidFill>
              <a:schemeClr val="accent1"/>
            </a:solidFill>
          </a:ln>
        </p:spPr>
        <p:txBody>
          <a:bodyPr wrap="square">
            <a:spAutoFit/>
          </a:bodyPr>
          <a:lstStyle/>
          <a:p>
            <a:pPr marL="273050" indent="14288" algn="just"/>
            <a:r>
              <a:rPr lang="en-US" sz="2600" dirty="0" smtClean="0">
                <a:latin typeface="Calibri" pitchFamily="34" charset="0"/>
                <a:cs typeface="Times New Roman" pitchFamily="18" charset="0"/>
              </a:rPr>
              <a:t>Any amount of profit chargeable to tax under section 41 and computation thereof. </a:t>
            </a:r>
          </a:p>
          <a:p>
            <a:pPr marL="273050" indent="14288" algn="just"/>
            <a:endParaRPr lang="en-US" sz="2600" dirty="0" smtClean="0">
              <a:latin typeface="Calibri" pitchFamily="34" charset="0"/>
              <a:cs typeface="Times New Roman" pitchFamily="18" charset="0"/>
            </a:endParaRPr>
          </a:p>
          <a:p>
            <a:pPr marL="273050" indent="14288" algn="just"/>
            <a:endParaRPr lang="en-US" sz="2600" dirty="0" smtClean="0">
              <a:latin typeface="Calibri" pitchFamily="34" charset="0"/>
              <a:cs typeface="Times New Roman" pitchFamily="18" charset="0"/>
            </a:endParaRPr>
          </a:p>
          <a:p>
            <a:pPr marL="273050" indent="14288" algn="just"/>
            <a:endParaRPr lang="en-US" sz="2600" dirty="0" smtClean="0">
              <a:latin typeface="Calibri" pitchFamily="34" charset="0"/>
              <a:cs typeface="Times New Roman" pitchFamily="18" charset="0"/>
            </a:endParaRPr>
          </a:p>
          <a:p>
            <a:pPr marL="273050" indent="14288" algn="just"/>
            <a:endParaRPr lang="en-US" sz="2600" dirty="0" smtClean="0">
              <a:latin typeface="Calibri" pitchFamily="34" charset="0"/>
              <a:cs typeface="Times New Roman" pitchFamily="18" charset="0"/>
            </a:endParaRPr>
          </a:p>
          <a:p>
            <a:pPr marL="273050" indent="14288" algn="just"/>
            <a:endParaRPr lang="en-US" sz="2600" dirty="0" smtClean="0">
              <a:latin typeface="Calibri" pitchFamily="34" charset="0"/>
              <a:cs typeface="Times New Roman" pitchFamily="18" charset="0"/>
            </a:endParaRPr>
          </a:p>
        </p:txBody>
      </p:sp>
      <p:sp>
        <p:nvSpPr>
          <p:cNvPr id="9" name="Rectangle 2"/>
          <p:cNvSpPr>
            <a:spLocks noGrp="1" noChangeArrowheads="1"/>
          </p:cNvSpPr>
          <p:nvPr>
            <p:ph type="title"/>
          </p:nvPr>
        </p:nvSpPr>
        <p:spPr>
          <a:xfrm>
            <a:off x="76200" y="228600"/>
            <a:ext cx="9067800" cy="838200"/>
          </a:xfrm>
        </p:spPr>
        <p:txBody>
          <a:bodyPr>
            <a:noAutofit/>
          </a:bodyPr>
          <a:lstStyle/>
          <a:p>
            <a:pPr algn="just">
              <a:defRPr/>
            </a:pPr>
            <a:r>
              <a:rPr lang="en-US" sz="4000" dirty="0" smtClean="0"/>
              <a:t>New Clause no. 25 </a:t>
            </a:r>
            <a:r>
              <a:rPr lang="en-US" sz="3600" dirty="0" smtClean="0"/>
              <a:t>	                 </a:t>
            </a:r>
            <a:r>
              <a:rPr lang="en-US" sz="2200" i="1" dirty="0" smtClean="0">
                <a:solidFill>
                  <a:srgbClr val="FF0000"/>
                </a:solidFill>
              </a:rPr>
              <a:t>[Old Clause no. 20]</a:t>
            </a:r>
            <a:endParaRPr lang="en-US" sz="2200" i="1" dirty="0">
              <a:solidFill>
                <a:srgbClr val="FF0000"/>
              </a:solidFill>
            </a:endParaRPr>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85000" lnSpcReduction="20000"/>
          </a:bodyPr>
          <a:lstStyle/>
          <a:p>
            <a:pPr>
              <a:defRPr/>
            </a:pPr>
            <a:fld id="{B565EC76-64A1-4174-94B4-8815EF6FAFE1}" type="slidenum">
              <a:rPr lang="en-US"/>
              <a:pPr>
                <a:defRPr/>
              </a:pPr>
              <a:t>215</a:t>
            </a:fld>
            <a:endParaRPr lang="en-US"/>
          </a:p>
        </p:txBody>
      </p:sp>
      <p:sp>
        <p:nvSpPr>
          <p:cNvPr id="109570" name="Rectangle 3"/>
          <p:cNvSpPr>
            <a:spLocks noGrp="1" noChangeArrowheads="1"/>
          </p:cNvSpPr>
          <p:nvPr>
            <p:ph sz="quarter" idx="1"/>
          </p:nvPr>
        </p:nvSpPr>
        <p:spPr>
          <a:xfrm>
            <a:off x="152400" y="1698991"/>
            <a:ext cx="8686800" cy="4625609"/>
          </a:xfrm>
        </p:spPr>
        <p:txBody>
          <a:bodyPr>
            <a:normAutofit/>
          </a:bodyPr>
          <a:lstStyle/>
          <a:p>
            <a:pPr algn="just" eaLnBrk="1" hangingPunct="1">
              <a:lnSpc>
                <a:spcPct val="150000"/>
              </a:lnSpc>
            </a:pPr>
            <a:r>
              <a:rPr lang="en-US" sz="2300" dirty="0" smtClean="0">
                <a:latin typeface="Calibri" pitchFamily="34" charset="0"/>
              </a:rPr>
              <a:t>Loss of the Previous year in which Business ceased to exists can be set off from the above deemed Profit u/s 41.</a:t>
            </a:r>
          </a:p>
          <a:p>
            <a:pPr algn="just" eaLnBrk="1" hangingPunct="1">
              <a:lnSpc>
                <a:spcPct val="150000"/>
              </a:lnSpc>
            </a:pPr>
            <a:r>
              <a:rPr lang="en-US" sz="2300" dirty="0" smtClean="0">
                <a:latin typeface="Calibri" pitchFamily="34" charset="0"/>
              </a:rPr>
              <a:t>State Profit chargeable to Tax under this Clause, irrespective the relevant amount credited to P&amp;L A/c or not.</a:t>
            </a:r>
          </a:p>
          <a:p>
            <a:pPr algn="just" eaLnBrk="1" hangingPunct="1">
              <a:lnSpc>
                <a:spcPct val="150000"/>
              </a:lnSpc>
            </a:pPr>
            <a:r>
              <a:rPr lang="en-US" sz="2300" dirty="0" smtClean="0">
                <a:latin typeface="Calibri" pitchFamily="34" charset="0"/>
              </a:rPr>
              <a:t>Any amount already credited in P&amp;L A/c is to be reported in this clause. </a:t>
            </a:r>
          </a:p>
          <a:p>
            <a:pPr algn="just" eaLnBrk="1" hangingPunct="1">
              <a:lnSpc>
                <a:spcPct val="150000"/>
              </a:lnSpc>
            </a:pPr>
            <a:r>
              <a:rPr lang="en-US" sz="2300" dirty="0" smtClean="0">
                <a:latin typeface="Calibri" pitchFamily="34" charset="0"/>
              </a:rPr>
              <a:t>Computation  of chargeable Profit be also reported in this clause.</a:t>
            </a:r>
          </a:p>
        </p:txBody>
      </p:sp>
      <p:sp>
        <p:nvSpPr>
          <p:cNvPr id="109572" name="Text Box 4"/>
          <p:cNvSpPr txBox="1">
            <a:spLocks noChangeArrowheads="1"/>
          </p:cNvSpPr>
          <p:nvPr/>
        </p:nvSpPr>
        <p:spPr bwMode="ltGray">
          <a:xfrm>
            <a:off x="76200" y="228600"/>
            <a:ext cx="8991600" cy="707886"/>
          </a:xfrm>
          <a:prstGeom prst="rect">
            <a:avLst/>
          </a:prstGeom>
          <a:noFill/>
          <a:ln w="12700">
            <a:noFill/>
            <a:miter lim="800000"/>
            <a:headEnd type="none" w="sm" len="sm"/>
            <a:tailEnd type="none" w="sm" len="sm"/>
          </a:ln>
        </p:spPr>
        <p:txBody>
          <a:bodyPr wrap="square">
            <a:spAutoFit/>
          </a:bodyPr>
          <a:lstStyle/>
          <a:p>
            <a:pPr algn="just">
              <a:spcBef>
                <a:spcPct val="0"/>
              </a:spcBef>
              <a:defRPr/>
            </a:pPr>
            <a:r>
              <a:rPr lang="en-US" sz="4000" dirty="0">
                <a:solidFill>
                  <a:schemeClr val="tx2"/>
                </a:solidFill>
                <a:latin typeface="+mj-lt"/>
                <a:ea typeface="+mj-ea"/>
                <a:cs typeface="+mj-cs"/>
              </a:rPr>
              <a:t>Issues on </a:t>
            </a:r>
            <a:r>
              <a:rPr lang="en-US" sz="4000" dirty="0" smtClean="0">
                <a:solidFill>
                  <a:schemeClr val="tx2"/>
                </a:solidFill>
                <a:latin typeface="+mj-lt"/>
                <a:ea typeface="+mj-ea"/>
                <a:cs typeface="+mj-cs"/>
              </a:rPr>
              <a:t>New Clause no. 25     </a:t>
            </a:r>
            <a:r>
              <a:rPr lang="en-US" sz="2200" i="1" dirty="0" smtClean="0">
                <a:solidFill>
                  <a:srgbClr val="FF0000"/>
                </a:solidFill>
                <a:latin typeface="+mj-lt"/>
              </a:rPr>
              <a:t>[Old Clause no. 20]</a:t>
            </a:r>
            <a:endParaRPr lang="en-US" sz="2200" i="1" dirty="0">
              <a:solidFill>
                <a:schemeClr val="tx2"/>
              </a:solidFill>
              <a:latin typeface="+mj-lt"/>
              <a:ea typeface="+mj-ea"/>
              <a:cs typeface="+mj-cs"/>
            </a:endParaRPr>
          </a:p>
        </p:txBody>
      </p:sp>
    </p:spTree>
  </p:cSld>
  <p:clrMapOvr>
    <a:masterClrMapping/>
  </p:clrMapOvr>
  <p:timing>
    <p:tnLst>
      <p:par>
        <p:cTn id="1" dur="indefinite" restart="never" nodeType="tmRoot"/>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3"/>
          <p:cNvSpPr>
            <a:spLocks noGrp="1"/>
          </p:cNvSpPr>
          <p:nvPr>
            <p:ph type="sldNum" sz="quarter" idx="12"/>
          </p:nvPr>
        </p:nvSpPr>
        <p:spPr/>
        <p:txBody>
          <a:bodyPr>
            <a:normAutofit fontScale="85000" lnSpcReduction="20000"/>
          </a:bodyPr>
          <a:lstStyle/>
          <a:p>
            <a:pPr>
              <a:defRPr/>
            </a:pPr>
            <a:fld id="{7EF01E16-7D38-407D-9D2D-68DB190D1059}" type="slidenum">
              <a:rPr lang="en-US" smtClean="0"/>
              <a:pPr>
                <a:defRPr/>
              </a:pPr>
              <a:t>216</a:t>
            </a:fld>
            <a:endParaRPr lang="en-US" dirty="0"/>
          </a:p>
        </p:txBody>
      </p:sp>
      <p:sp>
        <p:nvSpPr>
          <p:cNvPr id="110595" name="Rectangle 3"/>
          <p:cNvSpPr>
            <a:spLocks noGrp="1" noChangeArrowheads="1"/>
          </p:cNvSpPr>
          <p:nvPr>
            <p:ph sz="quarter" idx="1"/>
          </p:nvPr>
        </p:nvSpPr>
        <p:spPr>
          <a:xfrm>
            <a:off x="304800" y="1752600"/>
            <a:ext cx="8610600" cy="4495800"/>
          </a:xfrm>
          <a:ln w="38100">
            <a:solidFill>
              <a:schemeClr val="accent1"/>
            </a:solidFill>
          </a:ln>
        </p:spPr>
        <p:txBody>
          <a:bodyPr>
            <a:noAutofit/>
          </a:bodyPr>
          <a:lstStyle/>
          <a:p>
            <a:pPr marL="0" indent="0" algn="just" eaLnBrk="1" hangingPunct="1">
              <a:lnSpc>
                <a:spcPct val="90000"/>
              </a:lnSpc>
              <a:buFont typeface="Wingdings" pitchFamily="2" charset="2"/>
              <a:buNone/>
            </a:pPr>
            <a:r>
              <a:rPr lang="en-US" sz="2200" dirty="0" smtClean="0">
                <a:cs typeface="Times New Roman" pitchFamily="18" charset="0"/>
              </a:rPr>
              <a:t>In respect of any sum referred to in clause (a), (b), (c), (d), (e) or (f) of section 43B, the liability for which :-</a:t>
            </a:r>
          </a:p>
          <a:p>
            <a:pPr marL="609600" indent="-609600" algn="just" eaLnBrk="1" hangingPunct="1">
              <a:lnSpc>
                <a:spcPct val="90000"/>
              </a:lnSpc>
              <a:buSzPct val="100000"/>
              <a:buFont typeface="+mj-lt"/>
              <a:buAutoNum type="alphaUcPeriod"/>
            </a:pPr>
            <a:r>
              <a:rPr lang="en-US" sz="2200" dirty="0" smtClean="0">
                <a:cs typeface="Times New Roman" pitchFamily="18" charset="0"/>
              </a:rPr>
              <a:t>pre-existed on the first day of the previous year but was not allowed in the assessment of any preceding previous year and was </a:t>
            </a:r>
          </a:p>
          <a:p>
            <a:pPr marL="1169988" lvl="1" indent="-450850" algn="just" eaLnBrk="1" hangingPunct="1">
              <a:lnSpc>
                <a:spcPct val="90000"/>
              </a:lnSpc>
              <a:buSzPct val="90000"/>
              <a:buFont typeface="Wingdings" pitchFamily="2" charset="2"/>
              <a:buAutoNum type="alphaLcParenBoth"/>
            </a:pPr>
            <a:r>
              <a:rPr lang="en-US" sz="2200" dirty="0" smtClean="0">
                <a:cs typeface="Times New Roman" pitchFamily="18" charset="0"/>
              </a:rPr>
              <a:t>paid during the previous year;</a:t>
            </a:r>
          </a:p>
          <a:p>
            <a:pPr marL="990600" lvl="1" indent="-533400" algn="just" eaLnBrk="1" hangingPunct="1">
              <a:lnSpc>
                <a:spcPct val="90000"/>
              </a:lnSpc>
              <a:buSzPct val="90000"/>
              <a:buFont typeface="Wingdings" pitchFamily="2" charset="2"/>
              <a:buAutoNum type="alphaLcParenBoth"/>
            </a:pPr>
            <a:endParaRPr lang="en-US" sz="2200" dirty="0" smtClean="0">
              <a:cs typeface="Times New Roman" pitchFamily="18" charset="0"/>
            </a:endParaRPr>
          </a:p>
          <a:p>
            <a:pPr marL="990600" lvl="1" indent="-533400" algn="just" eaLnBrk="1" hangingPunct="1">
              <a:lnSpc>
                <a:spcPct val="90000"/>
              </a:lnSpc>
              <a:buSzPct val="90000"/>
              <a:buFont typeface="Wingdings" pitchFamily="2" charset="2"/>
              <a:buAutoNum type="alphaLcParenBoth"/>
            </a:pPr>
            <a:endParaRPr lang="en-US" sz="2200" dirty="0" smtClean="0">
              <a:cs typeface="Times New Roman" pitchFamily="18" charset="0"/>
            </a:endParaRPr>
          </a:p>
          <a:p>
            <a:pPr marL="990600" lvl="1" indent="-533400" algn="just" eaLnBrk="1" hangingPunct="1">
              <a:lnSpc>
                <a:spcPct val="90000"/>
              </a:lnSpc>
              <a:buSzPct val="90000"/>
              <a:buFont typeface="Wingdings" pitchFamily="2" charset="2"/>
              <a:buAutoNum type="alphaLcParenBoth"/>
            </a:pPr>
            <a:endParaRPr lang="en-US" sz="2200" dirty="0" smtClean="0">
              <a:cs typeface="Times New Roman" pitchFamily="18" charset="0"/>
            </a:endParaRPr>
          </a:p>
          <a:p>
            <a:pPr marL="1169988" lvl="1" indent="-450850" algn="just" eaLnBrk="1" hangingPunct="1">
              <a:lnSpc>
                <a:spcPct val="90000"/>
              </a:lnSpc>
              <a:buSzPct val="90000"/>
              <a:buFont typeface="Wingdings" pitchFamily="2" charset="2"/>
              <a:buAutoNum type="alphaLcParenBoth"/>
            </a:pPr>
            <a:r>
              <a:rPr lang="en-US" sz="2200" dirty="0" smtClean="0">
                <a:cs typeface="Times New Roman" pitchFamily="18" charset="0"/>
              </a:rPr>
              <a:t>not paid during the previous year </a:t>
            </a:r>
          </a:p>
          <a:p>
            <a:pPr marL="990600" lvl="1" indent="-533400" algn="just" eaLnBrk="1" hangingPunct="1">
              <a:lnSpc>
                <a:spcPct val="90000"/>
              </a:lnSpc>
              <a:buFont typeface="Wingdings" pitchFamily="2" charset="2"/>
              <a:buAutoNum type="alphaLcParenBoth"/>
            </a:pPr>
            <a:endParaRPr lang="en-US" sz="2200" dirty="0" smtClean="0">
              <a:cs typeface="Times New Roman" pitchFamily="18" charset="0"/>
            </a:endParaRPr>
          </a:p>
          <a:p>
            <a:pPr algn="just">
              <a:buNone/>
            </a:pPr>
            <a:endParaRPr lang="en-US" sz="2200" dirty="0" smtClean="0">
              <a:cs typeface="Times New Roman" pitchFamily="18" charset="0"/>
            </a:endParaRPr>
          </a:p>
          <a:p>
            <a:pPr algn="just">
              <a:buNone/>
            </a:pPr>
            <a:endParaRPr lang="en-US" sz="2200" dirty="0" smtClean="0">
              <a:cs typeface="Times New Roman" pitchFamily="18" charset="0"/>
            </a:endParaRPr>
          </a:p>
        </p:txBody>
      </p:sp>
      <p:graphicFrame>
        <p:nvGraphicFramePr>
          <p:cNvPr id="5" name="Table 4"/>
          <p:cNvGraphicFramePr>
            <a:graphicFrameLocks noGrp="1"/>
          </p:cNvGraphicFramePr>
          <p:nvPr/>
        </p:nvGraphicFramePr>
        <p:xfrm>
          <a:off x="1524000" y="3688080"/>
          <a:ext cx="6096000" cy="731520"/>
        </p:xfrm>
        <a:graphic>
          <a:graphicData uri="http://schemas.openxmlformats.org/drawingml/2006/table">
            <a:tbl>
              <a:tblPr firstRow="1" bandRow="1">
                <a:tableStyleId>{5C22544A-7EE6-4342-B048-85BDC9FD1C3A}</a:tableStyleId>
              </a:tblPr>
              <a:tblGrid>
                <a:gridCol w="3048000"/>
                <a:gridCol w="3048000"/>
              </a:tblGrid>
              <a:tr h="266700">
                <a:tc>
                  <a:txBody>
                    <a:bodyPr/>
                    <a:lstStyle/>
                    <a:p>
                      <a:pPr algn="ctr"/>
                      <a:r>
                        <a:rPr lang="en-US" dirty="0" smtClean="0"/>
                        <a:t>Nature of Liability</a:t>
                      </a:r>
                      <a:endParaRPr lang="en-US" dirty="0"/>
                    </a:p>
                  </a:txBody>
                  <a:tcPr/>
                </a:tc>
                <a:tc>
                  <a:txBody>
                    <a:bodyPr/>
                    <a:lstStyle/>
                    <a:p>
                      <a:pPr algn="ctr"/>
                      <a:r>
                        <a:rPr lang="en-US" dirty="0" smtClean="0"/>
                        <a:t>Amount</a:t>
                      </a:r>
                      <a:endParaRPr lang="en-US" dirty="0"/>
                    </a:p>
                  </a:txBody>
                  <a:tcPr/>
                </a:tc>
              </a:tr>
              <a:tr h="266700">
                <a:tc>
                  <a:txBody>
                    <a:bodyPr/>
                    <a:lstStyle/>
                    <a:p>
                      <a:endParaRPr lang="en-US" dirty="0"/>
                    </a:p>
                  </a:txBody>
                  <a:tcPr/>
                </a:tc>
                <a:tc>
                  <a:txBody>
                    <a:bodyPr/>
                    <a:lstStyle/>
                    <a:p>
                      <a:endParaRPr lang="en-US" dirty="0"/>
                    </a:p>
                  </a:txBody>
                  <a:tcPr/>
                </a:tc>
              </a:tr>
            </a:tbl>
          </a:graphicData>
        </a:graphic>
      </p:graphicFrame>
      <p:graphicFrame>
        <p:nvGraphicFramePr>
          <p:cNvPr id="7" name="Table 6"/>
          <p:cNvGraphicFramePr>
            <a:graphicFrameLocks noGrp="1"/>
          </p:cNvGraphicFramePr>
          <p:nvPr/>
        </p:nvGraphicFramePr>
        <p:xfrm>
          <a:off x="1524000" y="5125720"/>
          <a:ext cx="6172200" cy="741680"/>
        </p:xfrm>
        <a:graphic>
          <a:graphicData uri="http://schemas.openxmlformats.org/drawingml/2006/table">
            <a:tbl>
              <a:tblPr firstRow="1" bandRow="1">
                <a:tableStyleId>{5C22544A-7EE6-4342-B048-85BDC9FD1C3A}</a:tableStyleId>
              </a:tblPr>
              <a:tblGrid>
                <a:gridCol w="3086100"/>
                <a:gridCol w="3086100"/>
              </a:tblGrid>
              <a:tr h="370840">
                <a:tc>
                  <a:txBody>
                    <a:bodyPr/>
                    <a:lstStyle/>
                    <a:p>
                      <a:pPr algn="ctr"/>
                      <a:r>
                        <a:rPr lang="en-US" dirty="0" smtClean="0"/>
                        <a:t>Nature of liability </a:t>
                      </a:r>
                      <a:endParaRPr lang="en-US" dirty="0"/>
                    </a:p>
                  </a:txBody>
                  <a:tcPr/>
                </a:tc>
                <a:tc>
                  <a:txBody>
                    <a:bodyPr/>
                    <a:lstStyle/>
                    <a:p>
                      <a:pPr algn="ctr"/>
                      <a:r>
                        <a:rPr lang="en-US" dirty="0" smtClean="0"/>
                        <a:t>Amount</a:t>
                      </a:r>
                      <a:endParaRPr lang="en-US" dirty="0"/>
                    </a:p>
                  </a:txBody>
                  <a:tcPr/>
                </a:tc>
              </a:tr>
              <a:tr h="370840">
                <a:tc>
                  <a:txBody>
                    <a:bodyPr/>
                    <a:lstStyle/>
                    <a:p>
                      <a:endParaRPr lang="en-US" dirty="0"/>
                    </a:p>
                  </a:txBody>
                  <a:tcPr/>
                </a:tc>
                <a:tc>
                  <a:txBody>
                    <a:bodyPr/>
                    <a:lstStyle/>
                    <a:p>
                      <a:endParaRPr lang="en-US" dirty="0"/>
                    </a:p>
                  </a:txBody>
                  <a:tcPr/>
                </a:tc>
              </a:tr>
            </a:tbl>
          </a:graphicData>
        </a:graphic>
      </p:graphicFrame>
      <p:sp>
        <p:nvSpPr>
          <p:cNvPr id="9" name="Rectangle 2"/>
          <p:cNvSpPr>
            <a:spLocks noGrp="1" noChangeArrowheads="1"/>
          </p:cNvSpPr>
          <p:nvPr>
            <p:ph type="title"/>
          </p:nvPr>
        </p:nvSpPr>
        <p:spPr>
          <a:xfrm>
            <a:off x="152400" y="228600"/>
            <a:ext cx="8839200" cy="838200"/>
          </a:xfrm>
        </p:spPr>
        <p:txBody>
          <a:bodyPr>
            <a:noAutofit/>
          </a:bodyPr>
          <a:lstStyle/>
          <a:p>
            <a:pPr algn="just">
              <a:defRPr/>
            </a:pPr>
            <a:r>
              <a:rPr lang="en-US" sz="4000" dirty="0" smtClean="0"/>
              <a:t>New Clause no. 26 </a:t>
            </a:r>
            <a:r>
              <a:rPr lang="en-US" sz="1800" i="1" dirty="0" smtClean="0">
                <a:solidFill>
                  <a:srgbClr val="FF0000"/>
                </a:solidFill>
              </a:rPr>
              <a:t>                                           </a:t>
            </a:r>
            <a:r>
              <a:rPr lang="en-US" sz="2200" i="1" dirty="0" smtClean="0">
                <a:solidFill>
                  <a:srgbClr val="FF0000"/>
                </a:solidFill>
              </a:rPr>
              <a:t>[Old Clause no. 21]</a:t>
            </a:r>
            <a:endParaRPr lang="en-US" sz="2200" i="1" dirty="0">
              <a:solidFill>
                <a:srgbClr val="FF0000"/>
              </a:solidFill>
            </a:endParaRPr>
          </a:p>
        </p:txBody>
      </p:sp>
    </p:spTree>
  </p:cSld>
  <p:clrMapOvr>
    <a:masterClrMapping/>
  </p:clrMapOvr>
  <p:timing>
    <p:tnLst>
      <p:par>
        <p:cTn id="1" dur="indefinite" restart="never" nodeType="tmRoot"/>
      </p:par>
    </p:tn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3"/>
          <p:cNvSpPr>
            <a:spLocks noGrp="1"/>
          </p:cNvSpPr>
          <p:nvPr>
            <p:ph type="sldNum" sz="quarter" idx="12"/>
          </p:nvPr>
        </p:nvSpPr>
        <p:spPr/>
        <p:txBody>
          <a:bodyPr>
            <a:normAutofit fontScale="85000" lnSpcReduction="20000"/>
          </a:bodyPr>
          <a:lstStyle/>
          <a:p>
            <a:pPr>
              <a:defRPr/>
            </a:pPr>
            <a:fld id="{7EF01E16-7D38-407D-9D2D-68DB190D1059}" type="slidenum">
              <a:rPr lang="en-US" smtClean="0"/>
              <a:pPr>
                <a:defRPr/>
              </a:pPr>
              <a:t>217</a:t>
            </a:fld>
            <a:endParaRPr lang="en-US" dirty="0"/>
          </a:p>
        </p:txBody>
      </p:sp>
      <p:sp>
        <p:nvSpPr>
          <p:cNvPr id="110595" name="Rectangle 3"/>
          <p:cNvSpPr>
            <a:spLocks noGrp="1" noChangeArrowheads="1"/>
          </p:cNvSpPr>
          <p:nvPr>
            <p:ph sz="quarter" idx="1"/>
          </p:nvPr>
        </p:nvSpPr>
        <p:spPr>
          <a:xfrm>
            <a:off x="228600" y="1676400"/>
            <a:ext cx="8686800" cy="4572000"/>
          </a:xfrm>
          <a:ln w="38100">
            <a:solidFill>
              <a:schemeClr val="accent1"/>
            </a:solidFill>
          </a:ln>
        </p:spPr>
        <p:txBody>
          <a:bodyPr>
            <a:noAutofit/>
          </a:bodyPr>
          <a:lstStyle/>
          <a:p>
            <a:pPr marL="500063" indent="-500063" algn="just" eaLnBrk="1" hangingPunct="1">
              <a:lnSpc>
                <a:spcPct val="90000"/>
              </a:lnSpc>
              <a:buSzPct val="100000"/>
              <a:buFont typeface="+mj-lt"/>
              <a:buAutoNum type="alphaUcPeriod" startAt="2"/>
            </a:pPr>
            <a:r>
              <a:rPr lang="en-US" sz="2200" dirty="0" smtClean="0">
                <a:cs typeface="Times New Roman" pitchFamily="18" charset="0"/>
              </a:rPr>
              <a:t>was incurred in the previous year and was</a:t>
            </a:r>
          </a:p>
          <a:p>
            <a:pPr marL="974725" indent="-457200" algn="just">
              <a:buSzPct val="90000"/>
              <a:buAutoNum type="alphaLcParenBoth"/>
            </a:pPr>
            <a:r>
              <a:rPr lang="en-US" sz="2200" dirty="0" smtClean="0">
                <a:cs typeface="Times New Roman" pitchFamily="18" charset="0"/>
              </a:rPr>
              <a:t>paid on or before the due date for furnishing the return of income of the previous year under section 139(1);</a:t>
            </a:r>
          </a:p>
          <a:p>
            <a:pPr marL="974725" indent="-457200" algn="just">
              <a:buSzPct val="90000"/>
              <a:buAutoNum type="alphaLcParenBoth"/>
            </a:pPr>
            <a:endParaRPr lang="en-US" sz="2200" dirty="0" smtClean="0">
              <a:cs typeface="Times New Roman" pitchFamily="18" charset="0"/>
            </a:endParaRPr>
          </a:p>
          <a:p>
            <a:pPr marL="974725" indent="-457200" algn="just">
              <a:buSzPct val="90000"/>
              <a:buAutoNum type="alphaLcParenBoth"/>
            </a:pPr>
            <a:endParaRPr lang="en-US" sz="2200" dirty="0" smtClean="0">
              <a:cs typeface="Times New Roman" pitchFamily="18" charset="0"/>
            </a:endParaRPr>
          </a:p>
          <a:p>
            <a:pPr marL="974725" indent="-457200" algn="just">
              <a:buSzPct val="90000"/>
              <a:buAutoNum type="alphaLcParenBoth"/>
            </a:pPr>
            <a:r>
              <a:rPr lang="en-US" sz="2200" dirty="0" smtClean="0">
                <a:cs typeface="Times New Roman" pitchFamily="18" charset="0"/>
              </a:rPr>
              <a:t>not paid on or before the aforesaid date</a:t>
            </a:r>
          </a:p>
          <a:p>
            <a:pPr marL="974725" indent="-457200" algn="just">
              <a:buSzPct val="90000"/>
              <a:buAutoNum type="alphaLcParenBoth"/>
            </a:pPr>
            <a:endParaRPr lang="en-US" sz="2200" dirty="0" smtClean="0">
              <a:cs typeface="Times New Roman" pitchFamily="18" charset="0"/>
            </a:endParaRPr>
          </a:p>
          <a:p>
            <a:pPr marL="974725" indent="-457200" algn="just">
              <a:buSzPct val="90000"/>
              <a:buAutoNum type="alphaLcParenBoth"/>
            </a:pPr>
            <a:endParaRPr lang="en-US" sz="2200" dirty="0" smtClean="0">
              <a:cs typeface="Times New Roman" pitchFamily="18" charset="0"/>
            </a:endParaRPr>
          </a:p>
          <a:p>
            <a:pPr marL="974725" indent="-457200" algn="just">
              <a:buSzPct val="90000"/>
              <a:buAutoNum type="alphaLcParenBoth"/>
            </a:pPr>
            <a:endParaRPr lang="en-US" sz="2200" dirty="0" smtClean="0">
              <a:cs typeface="Times New Roman" pitchFamily="18" charset="0"/>
            </a:endParaRPr>
          </a:p>
          <a:p>
            <a:pPr algn="just">
              <a:buNone/>
            </a:pPr>
            <a:r>
              <a:rPr lang="en-US" sz="2200" b="1" i="1" dirty="0" smtClean="0">
                <a:solidFill>
                  <a:srgbClr val="D54F41"/>
                </a:solidFill>
                <a:cs typeface="Times New Roman" pitchFamily="18" charset="0"/>
              </a:rPr>
              <a:t>	</a:t>
            </a:r>
            <a:r>
              <a:rPr lang="en-US" sz="2000" b="1" i="1" dirty="0" smtClean="0">
                <a:solidFill>
                  <a:srgbClr val="D54F41"/>
                </a:solidFill>
                <a:cs typeface="Times New Roman" pitchFamily="18" charset="0"/>
              </a:rPr>
              <a:t>(State whether sales-tax, customs duty, excise duty or any other indirect tax, levy, cess, impost, etc. is passed through the profit &amp; loss account.)</a:t>
            </a:r>
            <a:endParaRPr lang="en-US" sz="2000" dirty="0" smtClean="0">
              <a:cs typeface="Times New Roman" pitchFamily="18" charset="0"/>
            </a:endParaRPr>
          </a:p>
        </p:txBody>
      </p:sp>
      <p:graphicFrame>
        <p:nvGraphicFramePr>
          <p:cNvPr id="5" name="Table 4"/>
          <p:cNvGraphicFramePr>
            <a:graphicFrameLocks noGrp="1"/>
          </p:cNvGraphicFramePr>
          <p:nvPr/>
        </p:nvGraphicFramePr>
        <p:xfrm>
          <a:off x="1524000" y="2849880"/>
          <a:ext cx="6096000" cy="731520"/>
        </p:xfrm>
        <a:graphic>
          <a:graphicData uri="http://schemas.openxmlformats.org/drawingml/2006/table">
            <a:tbl>
              <a:tblPr firstRow="1" bandRow="1">
                <a:tableStyleId>{5C22544A-7EE6-4342-B048-85BDC9FD1C3A}</a:tableStyleId>
              </a:tblPr>
              <a:tblGrid>
                <a:gridCol w="3048000"/>
                <a:gridCol w="3048000"/>
              </a:tblGrid>
              <a:tr h="350520">
                <a:tc>
                  <a:txBody>
                    <a:bodyPr/>
                    <a:lstStyle/>
                    <a:p>
                      <a:pPr algn="ctr"/>
                      <a:r>
                        <a:rPr lang="en-US" dirty="0" smtClean="0"/>
                        <a:t>Nature of Liability</a:t>
                      </a:r>
                      <a:endParaRPr lang="en-US" dirty="0"/>
                    </a:p>
                  </a:txBody>
                  <a:tcPr/>
                </a:tc>
                <a:tc>
                  <a:txBody>
                    <a:bodyPr/>
                    <a:lstStyle/>
                    <a:p>
                      <a:pPr algn="ctr"/>
                      <a:r>
                        <a:rPr lang="en-US" dirty="0" smtClean="0"/>
                        <a:t>Amount</a:t>
                      </a:r>
                      <a:endParaRPr lang="en-US" dirty="0"/>
                    </a:p>
                  </a:txBody>
                  <a:tcPr/>
                </a:tc>
              </a:tr>
              <a:tr h="266700">
                <a:tc>
                  <a:txBody>
                    <a:bodyPr/>
                    <a:lstStyle/>
                    <a:p>
                      <a:endParaRPr lang="en-US" dirty="0"/>
                    </a:p>
                  </a:txBody>
                  <a:tcPr/>
                </a:tc>
                <a:tc>
                  <a:txBody>
                    <a:bodyPr/>
                    <a:lstStyle/>
                    <a:p>
                      <a:endParaRPr lang="en-US" dirty="0"/>
                    </a:p>
                  </a:txBody>
                  <a:tcPr/>
                </a:tc>
              </a:tr>
            </a:tbl>
          </a:graphicData>
        </a:graphic>
      </p:graphicFrame>
      <p:graphicFrame>
        <p:nvGraphicFramePr>
          <p:cNvPr id="7" name="Table 6"/>
          <p:cNvGraphicFramePr>
            <a:graphicFrameLocks noGrp="1"/>
          </p:cNvGraphicFramePr>
          <p:nvPr/>
        </p:nvGraphicFramePr>
        <p:xfrm>
          <a:off x="1524000" y="4191000"/>
          <a:ext cx="6172200" cy="741680"/>
        </p:xfrm>
        <a:graphic>
          <a:graphicData uri="http://schemas.openxmlformats.org/drawingml/2006/table">
            <a:tbl>
              <a:tblPr firstRow="1" bandRow="1">
                <a:tableStyleId>{5C22544A-7EE6-4342-B048-85BDC9FD1C3A}</a:tableStyleId>
              </a:tblPr>
              <a:tblGrid>
                <a:gridCol w="3086100"/>
                <a:gridCol w="3086100"/>
              </a:tblGrid>
              <a:tr h="370840">
                <a:tc>
                  <a:txBody>
                    <a:bodyPr/>
                    <a:lstStyle/>
                    <a:p>
                      <a:pPr algn="ctr"/>
                      <a:r>
                        <a:rPr lang="en-US" dirty="0" smtClean="0"/>
                        <a:t>Nature of liability </a:t>
                      </a:r>
                      <a:endParaRPr lang="en-US" dirty="0"/>
                    </a:p>
                  </a:txBody>
                  <a:tcPr/>
                </a:tc>
                <a:tc>
                  <a:txBody>
                    <a:bodyPr/>
                    <a:lstStyle/>
                    <a:p>
                      <a:pPr algn="ctr"/>
                      <a:r>
                        <a:rPr lang="en-US" dirty="0" smtClean="0"/>
                        <a:t>Amount</a:t>
                      </a:r>
                      <a:endParaRPr lang="en-US" dirty="0"/>
                    </a:p>
                  </a:txBody>
                  <a:tcPr/>
                </a:tc>
              </a:tr>
              <a:tr h="370840">
                <a:tc>
                  <a:txBody>
                    <a:bodyPr/>
                    <a:lstStyle/>
                    <a:p>
                      <a:endParaRPr lang="en-US" dirty="0"/>
                    </a:p>
                  </a:txBody>
                  <a:tcPr/>
                </a:tc>
                <a:tc>
                  <a:txBody>
                    <a:bodyPr/>
                    <a:lstStyle/>
                    <a:p>
                      <a:endParaRPr lang="en-US" dirty="0"/>
                    </a:p>
                  </a:txBody>
                  <a:tcPr/>
                </a:tc>
              </a:tr>
            </a:tbl>
          </a:graphicData>
        </a:graphic>
      </p:graphicFrame>
      <p:sp>
        <p:nvSpPr>
          <p:cNvPr id="8" name="Rectangle 7"/>
          <p:cNvSpPr/>
          <p:nvPr/>
        </p:nvSpPr>
        <p:spPr>
          <a:xfrm>
            <a:off x="7391400" y="0"/>
            <a:ext cx="17526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800" b="1" dirty="0" err="1" smtClean="0">
                <a:solidFill>
                  <a:schemeClr val="tx2"/>
                </a:solidFill>
                <a:latin typeface="+mj-lt"/>
              </a:rPr>
              <a:t>Contd</a:t>
            </a:r>
            <a:r>
              <a:rPr lang="en-US" sz="2800" b="1" dirty="0" smtClean="0">
                <a:solidFill>
                  <a:schemeClr val="tx2"/>
                </a:solidFill>
                <a:latin typeface="+mj-lt"/>
              </a:rPr>
              <a:t>….</a:t>
            </a:r>
            <a:endParaRPr lang="en-US" sz="2800" b="1" dirty="0">
              <a:solidFill>
                <a:schemeClr val="tx2"/>
              </a:solidFill>
              <a:latin typeface="+mj-lt"/>
            </a:endParaRPr>
          </a:p>
        </p:txBody>
      </p:sp>
      <p:sp>
        <p:nvSpPr>
          <p:cNvPr id="10" name="Rectangle 2"/>
          <p:cNvSpPr>
            <a:spLocks noGrp="1" noChangeArrowheads="1"/>
          </p:cNvSpPr>
          <p:nvPr>
            <p:ph type="title"/>
          </p:nvPr>
        </p:nvSpPr>
        <p:spPr>
          <a:xfrm>
            <a:off x="76200" y="76200"/>
            <a:ext cx="7086600" cy="1066800"/>
          </a:xfrm>
        </p:spPr>
        <p:txBody>
          <a:bodyPr>
            <a:noAutofit/>
          </a:bodyPr>
          <a:lstStyle/>
          <a:p>
            <a:pPr algn="just">
              <a:defRPr/>
            </a:pPr>
            <a:r>
              <a:rPr lang="en-US" sz="4800" dirty="0" smtClean="0"/>
              <a:t>New Clause no. 26	</a:t>
            </a:r>
            <a:r>
              <a:rPr lang="en-US" sz="2200" dirty="0" smtClean="0"/>
              <a:t>			</a:t>
            </a:r>
            <a:r>
              <a:rPr lang="en-US" sz="2200" i="1" dirty="0" smtClean="0">
                <a:solidFill>
                  <a:srgbClr val="FF0000"/>
                </a:solidFill>
              </a:rPr>
              <a:t>                                     [Old Clause no. 21]</a:t>
            </a:r>
            <a:endParaRPr lang="en-US" sz="2200" i="1" dirty="0">
              <a:solidFill>
                <a:srgbClr val="FF0000"/>
              </a:solidFill>
            </a:endParaRPr>
          </a:p>
        </p:txBody>
      </p:sp>
    </p:spTree>
  </p:cSld>
  <p:clrMapOvr>
    <a:masterClrMapping/>
  </p:clrMapOvr>
  <p:timing>
    <p:tnLst>
      <p:par>
        <p:cTn id="1" dur="indefinite" restart="never" nodeType="tmRoot"/>
      </p:par>
    </p:tn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85000" lnSpcReduction="20000"/>
          </a:bodyPr>
          <a:lstStyle/>
          <a:p>
            <a:pPr>
              <a:defRPr/>
            </a:pPr>
            <a:fld id="{6D8966E4-34EF-4FA9-9126-8C8484F43750}" type="slidenum">
              <a:rPr lang="en-US"/>
              <a:pPr>
                <a:defRPr/>
              </a:pPr>
              <a:t>218</a:t>
            </a:fld>
            <a:endParaRPr lang="en-US"/>
          </a:p>
        </p:txBody>
      </p:sp>
      <p:sp>
        <p:nvSpPr>
          <p:cNvPr id="112643" name="Rectangle 3"/>
          <p:cNvSpPr>
            <a:spLocks noGrp="1" noChangeArrowheads="1"/>
          </p:cNvSpPr>
          <p:nvPr>
            <p:ph sz="quarter" idx="1"/>
          </p:nvPr>
        </p:nvSpPr>
        <p:spPr>
          <a:xfrm>
            <a:off x="228600" y="1752600"/>
            <a:ext cx="8610600" cy="4724400"/>
          </a:xfrm>
        </p:spPr>
        <p:txBody>
          <a:bodyPr>
            <a:noAutofit/>
          </a:bodyPr>
          <a:lstStyle/>
          <a:p>
            <a:pPr marL="273050" indent="-273050" algn="just" eaLnBrk="1" hangingPunct="1">
              <a:buFont typeface="Wingdings" pitchFamily="2" charset="2"/>
              <a:buChar char="Ø"/>
            </a:pPr>
            <a:r>
              <a:rPr lang="en-US" sz="2200" dirty="0" smtClean="0">
                <a:solidFill>
                  <a:srgbClr val="D54F41"/>
                </a:solidFill>
                <a:latin typeface="Calibri" pitchFamily="34" charset="0"/>
              </a:rPr>
              <a:t>Explanation  3C &amp; 3D to Sec 43B</a:t>
            </a:r>
            <a:r>
              <a:rPr lang="en-US" sz="2200" dirty="0" smtClean="0">
                <a:latin typeface="Calibri" pitchFamily="34" charset="0"/>
              </a:rPr>
              <a:t>  - Any unpaid interest or interest unpaid converted into Loan or Borrowing or Advance allowed as deduction only when actually paid. </a:t>
            </a:r>
            <a:r>
              <a:rPr lang="en-US" sz="2200" b="1" i="1" dirty="0" smtClean="0">
                <a:latin typeface="Calibri" pitchFamily="34" charset="0"/>
              </a:rPr>
              <a:t>(Circular No. 7/2006 dated 17</a:t>
            </a:r>
            <a:r>
              <a:rPr lang="en-US" sz="2200" b="1" i="1" baseline="30000" dirty="0" smtClean="0">
                <a:latin typeface="Calibri" pitchFamily="34" charset="0"/>
              </a:rPr>
              <a:t>th</a:t>
            </a:r>
            <a:r>
              <a:rPr lang="en-US" sz="2200" b="1" i="1" dirty="0" smtClean="0">
                <a:latin typeface="Calibri" pitchFamily="34" charset="0"/>
              </a:rPr>
              <a:t> July).</a:t>
            </a:r>
          </a:p>
          <a:p>
            <a:pPr marL="273050" indent="-273050" algn="just" eaLnBrk="1" hangingPunct="1">
              <a:buFont typeface="Wingdings" pitchFamily="2" charset="2"/>
              <a:buChar char="Ø"/>
            </a:pPr>
            <a:endParaRPr lang="en-US" sz="1100" dirty="0" smtClean="0">
              <a:latin typeface="Calibri" pitchFamily="34" charset="0"/>
            </a:endParaRPr>
          </a:p>
          <a:p>
            <a:pPr marL="273050" indent="-273050" algn="just" eaLnBrk="1" hangingPunct="1">
              <a:buFont typeface="Wingdings" pitchFamily="2" charset="2"/>
              <a:buChar char="Ø"/>
            </a:pPr>
            <a:r>
              <a:rPr lang="en-US" sz="2200" dirty="0" smtClean="0">
                <a:latin typeface="Calibri" pitchFamily="34" charset="0"/>
              </a:rPr>
              <a:t>No deduction in case of waiver of interest as it is not representing actual payment.</a:t>
            </a:r>
          </a:p>
          <a:p>
            <a:pPr marL="273050" indent="-273050" algn="just" eaLnBrk="1" hangingPunct="1">
              <a:buFont typeface="Wingdings" pitchFamily="2" charset="2"/>
              <a:buChar char="Ø"/>
            </a:pPr>
            <a:endParaRPr lang="en-US" sz="1100" dirty="0" smtClean="0">
              <a:latin typeface="Calibri" pitchFamily="34" charset="0"/>
            </a:endParaRPr>
          </a:p>
          <a:p>
            <a:pPr marL="273050" indent="-273050" algn="just" eaLnBrk="1" hangingPunct="1">
              <a:buFont typeface="Wingdings" pitchFamily="2" charset="2"/>
              <a:buChar char="Ø"/>
            </a:pPr>
            <a:r>
              <a:rPr lang="en-US" sz="2200" dirty="0" smtClean="0">
                <a:latin typeface="Calibri" pitchFamily="34" charset="0"/>
              </a:rPr>
              <a:t>If an assessee made </a:t>
            </a:r>
            <a:r>
              <a:rPr lang="en-US" sz="2200" b="1" u="sng" dirty="0" smtClean="0">
                <a:latin typeface="Calibri" pitchFamily="34" charset="0"/>
              </a:rPr>
              <a:t>Advance Payment of Excise duty without liability</a:t>
            </a:r>
            <a:r>
              <a:rPr lang="en-US" sz="2200" dirty="0" smtClean="0">
                <a:latin typeface="Calibri" pitchFamily="34" charset="0"/>
              </a:rPr>
              <a:t>, no deduction shall be given on account of Sec. 43B.</a:t>
            </a:r>
          </a:p>
          <a:p>
            <a:pPr marL="533400" indent="-533400" algn="just">
              <a:buFont typeface="Wingdings" pitchFamily="2" charset="2"/>
              <a:buChar char="Ø"/>
            </a:pPr>
            <a:r>
              <a:rPr lang="en-US" sz="2200" b="1" i="1" u="sng" dirty="0" smtClean="0">
                <a:solidFill>
                  <a:srgbClr val="C00000"/>
                </a:solidFill>
                <a:latin typeface="Calibri" pitchFamily="34" charset="0"/>
              </a:rPr>
              <a:t>Case Law</a:t>
            </a:r>
            <a:r>
              <a:rPr lang="en-US" sz="2200" b="1" i="1" dirty="0" smtClean="0">
                <a:solidFill>
                  <a:srgbClr val="C00000"/>
                </a:solidFill>
                <a:latin typeface="Calibri" pitchFamily="34" charset="0"/>
              </a:rPr>
              <a:t>: </a:t>
            </a:r>
            <a:r>
              <a:rPr lang="en-US" sz="2200" b="1" dirty="0" err="1" smtClean="0">
                <a:solidFill>
                  <a:srgbClr val="C00000"/>
                </a:solidFill>
                <a:latin typeface="Calibri" pitchFamily="34" charset="0"/>
              </a:rPr>
              <a:t>Gopikrishna</a:t>
            </a:r>
            <a:r>
              <a:rPr lang="en-US" sz="2200" b="1" dirty="0" smtClean="0">
                <a:solidFill>
                  <a:srgbClr val="C00000"/>
                </a:solidFill>
                <a:latin typeface="Calibri" pitchFamily="34" charset="0"/>
              </a:rPr>
              <a:t> </a:t>
            </a:r>
            <a:r>
              <a:rPr lang="en-US" sz="2200" b="1" dirty="0" err="1" smtClean="0">
                <a:solidFill>
                  <a:srgbClr val="C00000"/>
                </a:solidFill>
                <a:latin typeface="Calibri" pitchFamily="34" charset="0"/>
              </a:rPr>
              <a:t>Gramites</a:t>
            </a:r>
            <a:r>
              <a:rPr lang="en-US" sz="2200" b="1" dirty="0" smtClean="0">
                <a:solidFill>
                  <a:srgbClr val="C00000"/>
                </a:solidFill>
                <a:latin typeface="Calibri" pitchFamily="34" charset="0"/>
              </a:rPr>
              <a:t> Vs DCIT 251 ITR 337 (A.P), Hindustan Liver Ltd Vs K.K </a:t>
            </a:r>
            <a:r>
              <a:rPr lang="en-US" sz="2200" b="1" dirty="0" err="1" smtClean="0">
                <a:solidFill>
                  <a:srgbClr val="C00000"/>
                </a:solidFill>
                <a:latin typeface="Calibri" pitchFamily="34" charset="0"/>
              </a:rPr>
              <a:t>Pandey</a:t>
            </a:r>
            <a:r>
              <a:rPr lang="en-US" sz="2200" b="1" dirty="0" smtClean="0">
                <a:solidFill>
                  <a:srgbClr val="C00000"/>
                </a:solidFill>
                <a:latin typeface="Calibri" pitchFamily="34" charset="0"/>
              </a:rPr>
              <a:t> JCIT, 251 ITR 209(Bomb)</a:t>
            </a:r>
            <a:endParaRPr lang="en-US" sz="2200" dirty="0" smtClean="0">
              <a:latin typeface="Calibri" pitchFamily="34" charset="0"/>
            </a:endParaRPr>
          </a:p>
        </p:txBody>
      </p:sp>
      <p:sp>
        <p:nvSpPr>
          <p:cNvPr id="8" name="Rectangle 7"/>
          <p:cNvSpPr/>
          <p:nvPr/>
        </p:nvSpPr>
        <p:spPr>
          <a:xfrm>
            <a:off x="7391400" y="0"/>
            <a:ext cx="17526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800" b="1" dirty="0" err="1" smtClean="0">
                <a:solidFill>
                  <a:schemeClr val="tx2"/>
                </a:solidFill>
                <a:latin typeface="+mj-lt"/>
              </a:rPr>
              <a:t>Contd</a:t>
            </a:r>
            <a:r>
              <a:rPr lang="en-US" sz="2800" b="1" dirty="0" smtClean="0">
                <a:solidFill>
                  <a:schemeClr val="tx2"/>
                </a:solidFill>
                <a:latin typeface="+mj-lt"/>
              </a:rPr>
              <a:t>….</a:t>
            </a:r>
            <a:endParaRPr lang="en-US" sz="2800" b="1" dirty="0">
              <a:solidFill>
                <a:schemeClr val="tx2"/>
              </a:solidFill>
              <a:latin typeface="+mj-lt"/>
            </a:endParaRPr>
          </a:p>
        </p:txBody>
      </p:sp>
      <p:sp>
        <p:nvSpPr>
          <p:cNvPr id="9" name="Rectangle 2"/>
          <p:cNvSpPr>
            <a:spLocks noGrp="1" noChangeArrowheads="1"/>
          </p:cNvSpPr>
          <p:nvPr>
            <p:ph type="title"/>
          </p:nvPr>
        </p:nvSpPr>
        <p:spPr>
          <a:xfrm>
            <a:off x="76200" y="152400"/>
            <a:ext cx="7162800" cy="990600"/>
          </a:xfrm>
        </p:spPr>
        <p:txBody>
          <a:bodyPr>
            <a:noAutofit/>
          </a:bodyPr>
          <a:lstStyle/>
          <a:p>
            <a:pPr algn="just">
              <a:defRPr/>
            </a:pPr>
            <a:r>
              <a:rPr lang="en-US" sz="4000" dirty="0" smtClean="0"/>
              <a:t>Issues on New Clause no.  26	</a:t>
            </a:r>
            <a:r>
              <a:rPr lang="en-US" sz="1800" dirty="0" smtClean="0"/>
              <a:t>			</a:t>
            </a:r>
            <a:r>
              <a:rPr lang="en-US" sz="1800" i="1" dirty="0" smtClean="0">
                <a:solidFill>
                  <a:srgbClr val="FF0000"/>
                </a:solidFill>
              </a:rPr>
              <a:t>                                     </a:t>
            </a:r>
            <a:r>
              <a:rPr lang="en-US" sz="2200" i="1" dirty="0" smtClean="0">
                <a:solidFill>
                  <a:srgbClr val="FF0000"/>
                </a:solidFill>
              </a:rPr>
              <a:t>[Old Clause no. 21]</a:t>
            </a:r>
            <a:endParaRPr lang="en-US" sz="2200" i="1" dirty="0">
              <a:solidFill>
                <a:srgbClr val="FF0000"/>
              </a:solidFill>
            </a:endParaRPr>
          </a:p>
        </p:txBody>
      </p:sp>
    </p:spTree>
  </p:cSld>
  <p:clrMapOvr>
    <a:masterClrMapping/>
  </p:clrMapOvr>
  <p:timing>
    <p:tnLst>
      <p:par>
        <p:cTn id="1" dur="indefinite" restart="never" nodeType="tmRoot"/>
      </p:par>
    </p:tn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85000" lnSpcReduction="20000"/>
          </a:bodyPr>
          <a:lstStyle/>
          <a:p>
            <a:pPr>
              <a:defRPr/>
            </a:pPr>
            <a:fld id="{2CEE8021-DBDD-4734-B1A2-44C45E0AE67E}" type="slidenum">
              <a:rPr lang="en-US"/>
              <a:pPr>
                <a:defRPr/>
              </a:pPr>
              <a:t>219</a:t>
            </a:fld>
            <a:endParaRPr lang="en-US"/>
          </a:p>
        </p:txBody>
      </p:sp>
      <p:sp>
        <p:nvSpPr>
          <p:cNvPr id="114691" name="Rectangle 3"/>
          <p:cNvSpPr>
            <a:spLocks noGrp="1" noChangeArrowheads="1"/>
          </p:cNvSpPr>
          <p:nvPr>
            <p:ph sz="quarter" idx="1"/>
          </p:nvPr>
        </p:nvSpPr>
        <p:spPr>
          <a:xfrm>
            <a:off x="381000" y="1981200"/>
            <a:ext cx="8382000" cy="4419600"/>
          </a:xfrm>
        </p:spPr>
        <p:txBody>
          <a:bodyPr>
            <a:noAutofit/>
          </a:bodyPr>
          <a:lstStyle/>
          <a:p>
            <a:pPr marL="273050" indent="-273050" algn="just" eaLnBrk="1" hangingPunct="1">
              <a:spcBef>
                <a:spcPts val="1800"/>
              </a:spcBef>
              <a:buFont typeface="Wingdings 2" pitchFamily="18" charset="2"/>
              <a:buChar char=""/>
            </a:pPr>
            <a:r>
              <a:rPr lang="en-US" sz="2200" dirty="0" smtClean="0">
                <a:latin typeface="Calibri" pitchFamily="34" charset="0"/>
              </a:rPr>
              <a:t>The provision made in the accounts for excise duty payable on the closing stock of finished goods should also be disclosed against sub-clause (</a:t>
            </a:r>
            <a:r>
              <a:rPr lang="en-US" sz="2200" dirty="0" err="1" smtClean="0">
                <a:latin typeface="Calibri" pitchFamily="34" charset="0"/>
              </a:rPr>
              <a:t>i</a:t>
            </a:r>
            <a:r>
              <a:rPr lang="en-US" sz="2200" dirty="0" smtClean="0">
                <a:latin typeface="Calibri" pitchFamily="34" charset="0"/>
              </a:rPr>
              <a:t>). The tax auditor should verify that the said goods have been cleared and the excise duty has been paid or adjusted against the </a:t>
            </a:r>
            <a:r>
              <a:rPr lang="en-US" sz="2200" dirty="0" err="1" smtClean="0">
                <a:latin typeface="Calibri" pitchFamily="34" charset="0"/>
              </a:rPr>
              <a:t>Cenvat</a:t>
            </a:r>
            <a:r>
              <a:rPr lang="en-US" sz="2200" dirty="0" smtClean="0">
                <a:latin typeface="Calibri" pitchFamily="34" charset="0"/>
              </a:rPr>
              <a:t> credit on or before the due date for filing return of income. </a:t>
            </a:r>
            <a:r>
              <a:rPr lang="en-US" sz="2200" b="1" dirty="0" smtClean="0">
                <a:solidFill>
                  <a:srgbClr val="D54F41"/>
                </a:solidFill>
                <a:latin typeface="Calibri" pitchFamily="34" charset="0"/>
              </a:rPr>
              <a:t>[ICAI’s Guidance Note on Tax Audit]</a:t>
            </a:r>
          </a:p>
          <a:p>
            <a:pPr marL="273050" indent="-273050" algn="just">
              <a:spcBef>
                <a:spcPts val="1800"/>
              </a:spcBef>
              <a:buFont typeface="Wingdings 2" pitchFamily="18" charset="2"/>
              <a:buChar char=""/>
            </a:pPr>
            <a:r>
              <a:rPr lang="en-US" sz="2200" dirty="0" smtClean="0">
                <a:latin typeface="Calibri" pitchFamily="34" charset="0"/>
              </a:rPr>
              <a:t>If the assessee is following mercantile system of accounting, then only this clause is relevant. If assessee is following cash system of accounting, then tax auditor should write </a:t>
            </a:r>
            <a:r>
              <a:rPr lang="en-US" sz="2200" b="1" dirty="0" smtClean="0">
                <a:solidFill>
                  <a:schemeClr val="accent2"/>
                </a:solidFill>
                <a:latin typeface="Calibri" pitchFamily="34" charset="0"/>
              </a:rPr>
              <a:t>“Not applicable since cash system followed by the assessee”</a:t>
            </a:r>
            <a:r>
              <a:rPr lang="en-US" sz="2200" dirty="0" smtClean="0">
                <a:latin typeface="Calibri" pitchFamily="34" charset="0"/>
              </a:rPr>
              <a:t> against this clause. </a:t>
            </a:r>
            <a:endParaRPr lang="en-US" sz="2200" b="1" dirty="0" smtClean="0">
              <a:solidFill>
                <a:srgbClr val="D54F41"/>
              </a:solidFill>
              <a:latin typeface="Calibri" pitchFamily="34" charset="0"/>
            </a:endParaRPr>
          </a:p>
        </p:txBody>
      </p:sp>
      <p:sp>
        <p:nvSpPr>
          <p:cNvPr id="7" name="Rectangle 6"/>
          <p:cNvSpPr/>
          <p:nvPr/>
        </p:nvSpPr>
        <p:spPr>
          <a:xfrm>
            <a:off x="7391400" y="0"/>
            <a:ext cx="17526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800" b="1" dirty="0" err="1" smtClean="0">
                <a:solidFill>
                  <a:schemeClr val="tx2"/>
                </a:solidFill>
                <a:latin typeface="+mj-lt"/>
              </a:rPr>
              <a:t>Contd</a:t>
            </a:r>
            <a:r>
              <a:rPr lang="en-US" sz="2800" b="1" dirty="0" smtClean="0">
                <a:solidFill>
                  <a:schemeClr val="tx2"/>
                </a:solidFill>
                <a:latin typeface="+mj-lt"/>
              </a:rPr>
              <a:t>….</a:t>
            </a:r>
            <a:endParaRPr lang="en-US" sz="2800" b="1" dirty="0">
              <a:solidFill>
                <a:schemeClr val="tx2"/>
              </a:solidFill>
              <a:latin typeface="+mj-lt"/>
            </a:endParaRPr>
          </a:p>
        </p:txBody>
      </p:sp>
      <p:sp>
        <p:nvSpPr>
          <p:cNvPr id="10" name="Rectangle 2"/>
          <p:cNvSpPr>
            <a:spLocks noGrp="1" noChangeArrowheads="1"/>
          </p:cNvSpPr>
          <p:nvPr>
            <p:ph type="title"/>
          </p:nvPr>
        </p:nvSpPr>
        <p:spPr>
          <a:xfrm>
            <a:off x="76200" y="152400"/>
            <a:ext cx="7162800" cy="990600"/>
          </a:xfrm>
        </p:spPr>
        <p:txBody>
          <a:bodyPr>
            <a:noAutofit/>
          </a:bodyPr>
          <a:lstStyle/>
          <a:p>
            <a:pPr algn="just">
              <a:defRPr/>
            </a:pPr>
            <a:r>
              <a:rPr lang="en-US" sz="4000" dirty="0" smtClean="0"/>
              <a:t>Issues on New Clause no.  26	</a:t>
            </a:r>
            <a:r>
              <a:rPr lang="en-US" sz="1800" dirty="0" smtClean="0"/>
              <a:t>			</a:t>
            </a:r>
            <a:r>
              <a:rPr lang="en-US" sz="1800" i="1" dirty="0" smtClean="0">
                <a:solidFill>
                  <a:srgbClr val="FF0000"/>
                </a:solidFill>
              </a:rPr>
              <a:t>                                     </a:t>
            </a:r>
            <a:r>
              <a:rPr lang="en-US" sz="2200" i="1" dirty="0" smtClean="0">
                <a:solidFill>
                  <a:srgbClr val="FF0000"/>
                </a:solidFill>
              </a:rPr>
              <a:t>[Old Clause no. 21]</a:t>
            </a:r>
            <a:endParaRPr lang="en-US" sz="2200" i="1" dirty="0">
              <a:solidFill>
                <a:srgbClr val="FF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title"/>
          </p:nvPr>
        </p:nvSpPr>
        <p:spPr>
          <a:xfrm>
            <a:off x="76200" y="76200"/>
            <a:ext cx="8839200" cy="762000"/>
          </a:xfrm>
        </p:spPr>
        <p:txBody>
          <a:bodyPr anchor="t">
            <a:normAutofit fontScale="90000"/>
          </a:bodyPr>
          <a:lstStyle/>
          <a:p>
            <a:r>
              <a:rPr lang="en-US" sz="4900" dirty="0" smtClean="0"/>
              <a:t>List of Clauses…….</a:t>
            </a:r>
            <a:br>
              <a:rPr lang="en-US" sz="4900" dirty="0" smtClean="0"/>
            </a:br>
            <a:r>
              <a:rPr lang="en-US" sz="3100" dirty="0" smtClean="0"/>
              <a:t/>
            </a:r>
            <a:br>
              <a:rPr lang="en-US" sz="3100" dirty="0" smtClean="0"/>
            </a:br>
            <a:r>
              <a:rPr lang="en-US" b="1" u="sng" dirty="0" smtClean="0">
                <a:solidFill>
                  <a:schemeClr val="accent2"/>
                </a:solidFill>
              </a:rPr>
              <a:t>Part - A</a:t>
            </a:r>
            <a:endParaRPr lang="en-US" b="1" u="sng" dirty="0">
              <a:solidFill>
                <a:schemeClr val="accent2"/>
              </a:solidFill>
            </a:endParaRPr>
          </a:p>
        </p:txBody>
      </p:sp>
      <p:graphicFrame>
        <p:nvGraphicFramePr>
          <p:cNvPr id="6" name="Content Placeholder 5"/>
          <p:cNvGraphicFramePr>
            <a:graphicFrameLocks noGrp="1"/>
          </p:cNvGraphicFramePr>
          <p:nvPr>
            <p:ph sz="quarter" idx="1"/>
          </p:nvPr>
        </p:nvGraphicFramePr>
        <p:xfrm>
          <a:off x="381000" y="2209800"/>
          <a:ext cx="8153400" cy="3566160"/>
        </p:xfrm>
        <a:graphic>
          <a:graphicData uri="http://schemas.openxmlformats.org/drawingml/2006/table">
            <a:tbl>
              <a:tblPr firstRow="1" bandRow="1">
                <a:tableStyleId>{5C22544A-7EE6-4342-B048-85BDC9FD1C3A}</a:tableStyleId>
              </a:tblPr>
              <a:tblGrid>
                <a:gridCol w="1981200"/>
                <a:gridCol w="1905000"/>
                <a:gridCol w="4267200"/>
              </a:tblGrid>
              <a:tr h="370840">
                <a:tc>
                  <a:txBody>
                    <a:bodyPr/>
                    <a:lstStyle/>
                    <a:p>
                      <a:pPr algn="ctr"/>
                      <a:r>
                        <a:rPr lang="en-US" sz="2000" dirty="0" smtClean="0"/>
                        <a:t>New Clause No.</a:t>
                      </a:r>
                      <a:endParaRPr lang="en-US" sz="2000" dirty="0"/>
                    </a:p>
                  </a:txBody>
                  <a:tcPr/>
                </a:tc>
                <a:tc>
                  <a:txBody>
                    <a:bodyPr/>
                    <a:lstStyle/>
                    <a:p>
                      <a:pPr algn="ctr"/>
                      <a:r>
                        <a:rPr lang="en-US" sz="2000" dirty="0" smtClean="0"/>
                        <a:t>Old Clause No.</a:t>
                      </a:r>
                      <a:endParaRPr lang="en-US" sz="2000" dirty="0"/>
                    </a:p>
                  </a:txBody>
                  <a:tcPr/>
                </a:tc>
                <a:tc>
                  <a:txBody>
                    <a:bodyPr/>
                    <a:lstStyle/>
                    <a:p>
                      <a:pPr algn="ctr"/>
                      <a:r>
                        <a:rPr lang="en-US" sz="2000" dirty="0" smtClean="0"/>
                        <a:t>Remarks</a:t>
                      </a:r>
                      <a:endParaRPr lang="en-US" sz="2000" dirty="0"/>
                    </a:p>
                  </a:txBody>
                  <a:tcPr/>
                </a:tc>
              </a:tr>
              <a:tr h="370840">
                <a:tc>
                  <a:txBody>
                    <a:bodyPr/>
                    <a:lstStyle/>
                    <a:p>
                      <a:pPr algn="ctr"/>
                      <a:r>
                        <a:rPr lang="en-US" sz="2000" dirty="0" smtClean="0">
                          <a:solidFill>
                            <a:schemeClr val="tx1"/>
                          </a:solidFill>
                        </a:rPr>
                        <a:t>1</a:t>
                      </a:r>
                      <a:endParaRPr lang="en-US" sz="2000" dirty="0">
                        <a:solidFill>
                          <a:schemeClr val="tx1"/>
                        </a:solidFill>
                      </a:endParaRPr>
                    </a:p>
                  </a:txBody>
                  <a:tcPr/>
                </a:tc>
                <a:tc>
                  <a:txBody>
                    <a:bodyPr/>
                    <a:lstStyle/>
                    <a:p>
                      <a:pPr algn="ctr"/>
                      <a:r>
                        <a:rPr lang="en-US" sz="2000" dirty="0" smtClean="0">
                          <a:solidFill>
                            <a:schemeClr val="tx1"/>
                          </a:solidFill>
                        </a:rPr>
                        <a:t>1</a:t>
                      </a:r>
                      <a:endParaRPr lang="en-US" sz="2000" dirty="0">
                        <a:solidFill>
                          <a:schemeClr val="tx1"/>
                        </a:solidFill>
                      </a:endParaRPr>
                    </a:p>
                  </a:txBody>
                  <a:tcPr/>
                </a:tc>
                <a:tc>
                  <a:txBody>
                    <a:bodyPr/>
                    <a:lstStyle/>
                    <a:p>
                      <a:pPr lvl="1" algn="l"/>
                      <a:r>
                        <a:rPr lang="en-US" sz="2000" dirty="0" smtClean="0">
                          <a:solidFill>
                            <a:schemeClr val="tx1"/>
                          </a:solidFill>
                        </a:rPr>
                        <a:t>No Change</a:t>
                      </a:r>
                      <a:endParaRPr lang="en-US" sz="2000" dirty="0">
                        <a:solidFill>
                          <a:schemeClr val="tx1"/>
                        </a:solidFill>
                      </a:endParaRPr>
                    </a:p>
                  </a:txBody>
                  <a:tcPr/>
                </a:tc>
              </a:tr>
              <a:tr h="370840">
                <a:tc>
                  <a:txBody>
                    <a:bodyPr/>
                    <a:lstStyle/>
                    <a:p>
                      <a:pPr algn="ctr"/>
                      <a:r>
                        <a:rPr lang="en-US" sz="2000" dirty="0" smtClean="0">
                          <a:solidFill>
                            <a:schemeClr val="tx1"/>
                          </a:solidFill>
                        </a:rPr>
                        <a:t>2</a:t>
                      </a:r>
                    </a:p>
                  </a:txBody>
                  <a:tcPr/>
                </a:tc>
                <a:tc>
                  <a:txBody>
                    <a:bodyPr/>
                    <a:lstStyle/>
                    <a:p>
                      <a:pPr algn="ctr"/>
                      <a:r>
                        <a:rPr lang="en-US" sz="2000" dirty="0" smtClean="0">
                          <a:solidFill>
                            <a:schemeClr val="tx1"/>
                          </a:solidFill>
                        </a:rPr>
                        <a:t>2</a:t>
                      </a:r>
                      <a:endParaRPr lang="en-US" sz="2000" dirty="0">
                        <a:solidFill>
                          <a:schemeClr val="tx1"/>
                        </a:solidFill>
                      </a:endParaRPr>
                    </a:p>
                  </a:txBody>
                  <a:tcPr/>
                </a:tc>
                <a:tc>
                  <a:txBody>
                    <a:bodyPr/>
                    <a:lstStyle/>
                    <a:p>
                      <a:pPr lvl="1" algn="l"/>
                      <a:r>
                        <a:rPr lang="en-US" sz="2000" dirty="0" smtClean="0">
                          <a:solidFill>
                            <a:schemeClr val="tx1"/>
                          </a:solidFill>
                        </a:rPr>
                        <a:t>No Change</a:t>
                      </a:r>
                    </a:p>
                  </a:txBody>
                  <a:tcPr/>
                </a:tc>
              </a:tr>
              <a:tr h="370840">
                <a:tc>
                  <a:txBody>
                    <a:bodyPr/>
                    <a:lstStyle/>
                    <a:p>
                      <a:pPr algn="ctr"/>
                      <a:r>
                        <a:rPr lang="en-US" sz="2000" dirty="0" smtClean="0">
                          <a:solidFill>
                            <a:schemeClr val="tx1"/>
                          </a:solidFill>
                        </a:rPr>
                        <a:t>3</a:t>
                      </a:r>
                      <a:endParaRPr lang="en-US" sz="2000" dirty="0">
                        <a:solidFill>
                          <a:schemeClr val="tx1"/>
                        </a:solidFill>
                      </a:endParaRPr>
                    </a:p>
                  </a:txBody>
                  <a:tcPr/>
                </a:tc>
                <a:tc>
                  <a:txBody>
                    <a:bodyPr/>
                    <a:lstStyle/>
                    <a:p>
                      <a:pPr algn="ctr"/>
                      <a:r>
                        <a:rPr lang="en-US" sz="2000" dirty="0" smtClean="0">
                          <a:solidFill>
                            <a:schemeClr val="tx1"/>
                          </a:solidFill>
                        </a:rPr>
                        <a:t>3</a:t>
                      </a:r>
                      <a:endParaRPr lang="en-US" sz="2000" dirty="0">
                        <a:solidFill>
                          <a:schemeClr val="tx1"/>
                        </a:solidFill>
                      </a:endParaRPr>
                    </a:p>
                  </a:txBody>
                  <a:tcPr/>
                </a:tc>
                <a:tc>
                  <a:txBody>
                    <a:bodyPr/>
                    <a:lstStyle/>
                    <a:p>
                      <a:pPr lvl="1" algn="l"/>
                      <a:r>
                        <a:rPr lang="en-US" sz="2000" dirty="0" smtClean="0">
                          <a:solidFill>
                            <a:schemeClr val="tx1"/>
                          </a:solidFill>
                        </a:rPr>
                        <a:t>No Change</a:t>
                      </a:r>
                      <a:endParaRPr lang="en-US" sz="2000" dirty="0">
                        <a:solidFill>
                          <a:schemeClr val="tx1"/>
                        </a:solidFill>
                      </a:endParaRPr>
                    </a:p>
                  </a:txBody>
                  <a:tcPr/>
                </a:tc>
              </a:tr>
              <a:tr h="370840">
                <a:tc>
                  <a:txBody>
                    <a:bodyPr/>
                    <a:lstStyle/>
                    <a:p>
                      <a:pPr algn="ctr"/>
                      <a:r>
                        <a:rPr lang="en-US" sz="2000" dirty="0" smtClean="0">
                          <a:solidFill>
                            <a:schemeClr val="tx1"/>
                          </a:solidFill>
                        </a:rPr>
                        <a:t>4</a:t>
                      </a:r>
                      <a:endParaRPr lang="en-US" sz="2000" dirty="0">
                        <a:solidFill>
                          <a:schemeClr val="tx1"/>
                        </a:solidFill>
                      </a:endParaRPr>
                    </a:p>
                  </a:txBody>
                  <a:tcPr/>
                </a:tc>
                <a:tc>
                  <a:txBody>
                    <a:bodyPr/>
                    <a:lstStyle/>
                    <a:p>
                      <a:pPr algn="ctr"/>
                      <a:r>
                        <a:rPr lang="en-US" sz="2000" dirty="0" smtClean="0">
                          <a:solidFill>
                            <a:schemeClr val="tx1"/>
                          </a:solidFill>
                        </a:rPr>
                        <a:t>-</a:t>
                      </a:r>
                      <a:endParaRPr lang="en-US" sz="2000" dirty="0">
                        <a:solidFill>
                          <a:schemeClr val="tx1"/>
                        </a:solidFill>
                      </a:endParaRPr>
                    </a:p>
                  </a:txBody>
                  <a:tcPr/>
                </a:tc>
                <a:tc>
                  <a:txBody>
                    <a:bodyPr/>
                    <a:lstStyle/>
                    <a:p>
                      <a:pPr lvl="1" algn="l"/>
                      <a:r>
                        <a:rPr lang="en-US" sz="2000" dirty="0" smtClean="0">
                          <a:solidFill>
                            <a:schemeClr val="tx1"/>
                          </a:solidFill>
                        </a:rPr>
                        <a:t>Newly Inserted</a:t>
                      </a:r>
                      <a:endParaRPr lang="en-US" sz="2000" dirty="0">
                        <a:solidFill>
                          <a:schemeClr val="tx1"/>
                        </a:solidFill>
                      </a:endParaRPr>
                    </a:p>
                  </a:txBody>
                  <a:tcPr/>
                </a:tc>
              </a:tr>
              <a:tr h="370840">
                <a:tc>
                  <a:txBody>
                    <a:bodyPr/>
                    <a:lstStyle/>
                    <a:p>
                      <a:pPr algn="ctr"/>
                      <a:r>
                        <a:rPr lang="en-US" sz="2000" dirty="0" smtClean="0">
                          <a:solidFill>
                            <a:schemeClr val="tx1"/>
                          </a:solidFill>
                        </a:rPr>
                        <a:t>5</a:t>
                      </a:r>
                      <a:endParaRPr lang="en-US" sz="2000" dirty="0">
                        <a:solidFill>
                          <a:schemeClr val="tx1"/>
                        </a:solidFill>
                      </a:endParaRPr>
                    </a:p>
                  </a:txBody>
                  <a:tcPr/>
                </a:tc>
                <a:tc>
                  <a:txBody>
                    <a:bodyPr/>
                    <a:lstStyle/>
                    <a:p>
                      <a:pPr algn="ctr"/>
                      <a:r>
                        <a:rPr lang="en-US" sz="2000" dirty="0" smtClean="0">
                          <a:solidFill>
                            <a:schemeClr val="tx1"/>
                          </a:solidFill>
                        </a:rPr>
                        <a:t>4</a:t>
                      </a:r>
                      <a:endParaRPr lang="en-US" sz="2000" dirty="0">
                        <a:solidFill>
                          <a:schemeClr val="tx1"/>
                        </a:solidFill>
                      </a:endParaRPr>
                    </a:p>
                  </a:txBody>
                  <a:tcPr/>
                </a:tc>
                <a:tc>
                  <a:txBody>
                    <a:bodyPr/>
                    <a:lstStyle/>
                    <a:p>
                      <a:pPr lvl="1" algn="l"/>
                      <a:r>
                        <a:rPr lang="en-US" sz="2000" dirty="0" smtClean="0">
                          <a:solidFill>
                            <a:schemeClr val="tx1"/>
                          </a:solidFill>
                        </a:rPr>
                        <a:t>No Change</a:t>
                      </a:r>
                      <a:endParaRPr lang="en-US" sz="2000" dirty="0">
                        <a:solidFill>
                          <a:schemeClr val="tx1"/>
                        </a:solidFill>
                      </a:endParaRPr>
                    </a:p>
                  </a:txBody>
                  <a:tcPr/>
                </a:tc>
              </a:tr>
              <a:tr h="370840">
                <a:tc>
                  <a:txBody>
                    <a:bodyPr/>
                    <a:lstStyle/>
                    <a:p>
                      <a:pPr algn="ctr"/>
                      <a:r>
                        <a:rPr lang="en-US" sz="2000" dirty="0" smtClean="0">
                          <a:solidFill>
                            <a:schemeClr val="tx1"/>
                          </a:solidFill>
                        </a:rPr>
                        <a:t>6</a:t>
                      </a:r>
                      <a:endParaRPr lang="en-US" sz="2000" dirty="0">
                        <a:solidFill>
                          <a:schemeClr val="tx1"/>
                        </a:solidFill>
                      </a:endParaRPr>
                    </a:p>
                  </a:txBody>
                  <a:tcPr/>
                </a:tc>
                <a:tc>
                  <a:txBody>
                    <a:bodyPr/>
                    <a:lstStyle/>
                    <a:p>
                      <a:pPr algn="ctr"/>
                      <a:r>
                        <a:rPr lang="en-US" sz="2000" dirty="0" smtClean="0">
                          <a:solidFill>
                            <a:schemeClr val="tx1"/>
                          </a:solidFill>
                        </a:rPr>
                        <a:t>5</a:t>
                      </a:r>
                      <a:endParaRPr lang="en-US" sz="2000" dirty="0">
                        <a:solidFill>
                          <a:schemeClr val="tx1"/>
                        </a:solidFill>
                      </a:endParaRPr>
                    </a:p>
                  </a:txBody>
                  <a:tcPr/>
                </a:tc>
                <a:tc>
                  <a:txBody>
                    <a:bodyPr/>
                    <a:lstStyle/>
                    <a:p>
                      <a:pPr lvl="1" algn="l"/>
                      <a:r>
                        <a:rPr lang="en-US" sz="2000" dirty="0" smtClean="0">
                          <a:solidFill>
                            <a:schemeClr val="tx1"/>
                          </a:solidFill>
                        </a:rPr>
                        <a:t>Amended</a:t>
                      </a:r>
                      <a:endParaRPr lang="en-US" sz="2000" dirty="0">
                        <a:solidFill>
                          <a:schemeClr val="tx1"/>
                        </a:solidFill>
                      </a:endParaRPr>
                    </a:p>
                  </a:txBody>
                  <a:tcPr/>
                </a:tc>
              </a:tr>
              <a:tr h="370840">
                <a:tc>
                  <a:txBody>
                    <a:bodyPr/>
                    <a:lstStyle/>
                    <a:p>
                      <a:pPr algn="ctr"/>
                      <a:r>
                        <a:rPr lang="en-US" sz="2000" dirty="0" smtClean="0">
                          <a:solidFill>
                            <a:schemeClr val="tx1"/>
                          </a:solidFill>
                        </a:rPr>
                        <a:t>7</a:t>
                      </a:r>
                      <a:endParaRPr lang="en-US" sz="2000" dirty="0">
                        <a:solidFill>
                          <a:schemeClr val="tx1"/>
                        </a:solidFill>
                      </a:endParaRPr>
                    </a:p>
                  </a:txBody>
                  <a:tcPr/>
                </a:tc>
                <a:tc>
                  <a:txBody>
                    <a:bodyPr/>
                    <a:lstStyle/>
                    <a:p>
                      <a:pPr algn="ctr"/>
                      <a:r>
                        <a:rPr lang="en-US" sz="2000" dirty="0" smtClean="0">
                          <a:solidFill>
                            <a:schemeClr val="tx1"/>
                          </a:solidFill>
                        </a:rPr>
                        <a:t>6</a:t>
                      </a:r>
                      <a:endParaRPr lang="en-US" sz="2000" dirty="0">
                        <a:solidFill>
                          <a:schemeClr val="tx1"/>
                        </a:solidFill>
                      </a:endParaRPr>
                    </a:p>
                  </a:txBody>
                  <a:tcPr/>
                </a:tc>
                <a:tc>
                  <a:txBody>
                    <a:bodyPr/>
                    <a:lstStyle/>
                    <a:p>
                      <a:pPr lvl="1" algn="l"/>
                      <a:r>
                        <a:rPr lang="en-US" sz="2000" dirty="0" smtClean="0">
                          <a:solidFill>
                            <a:schemeClr val="tx1"/>
                          </a:solidFill>
                        </a:rPr>
                        <a:t>No Change</a:t>
                      </a:r>
                      <a:endParaRPr lang="en-US" sz="2000" dirty="0">
                        <a:solidFill>
                          <a:schemeClr val="tx1"/>
                        </a:solidFill>
                      </a:endParaRPr>
                    </a:p>
                  </a:txBody>
                  <a:tcPr/>
                </a:tc>
              </a:tr>
              <a:tr h="370840">
                <a:tc>
                  <a:txBody>
                    <a:bodyPr/>
                    <a:lstStyle/>
                    <a:p>
                      <a:pPr algn="ctr"/>
                      <a:r>
                        <a:rPr lang="en-US" sz="2000" dirty="0" smtClean="0">
                          <a:solidFill>
                            <a:schemeClr val="tx1"/>
                          </a:solidFill>
                        </a:rPr>
                        <a:t>8</a:t>
                      </a:r>
                      <a:endParaRPr lang="en-US" sz="2000" dirty="0">
                        <a:solidFill>
                          <a:schemeClr val="tx1"/>
                        </a:solidFill>
                      </a:endParaRPr>
                    </a:p>
                  </a:txBody>
                  <a:tcPr/>
                </a:tc>
                <a:tc>
                  <a:txBody>
                    <a:bodyPr/>
                    <a:lstStyle/>
                    <a:p>
                      <a:pPr algn="ctr"/>
                      <a:r>
                        <a:rPr lang="en-US" sz="2000" dirty="0" smtClean="0">
                          <a:solidFill>
                            <a:schemeClr val="tx1"/>
                          </a:solidFill>
                        </a:rPr>
                        <a:t>-</a:t>
                      </a:r>
                      <a:endParaRPr lang="en-US" sz="2000" dirty="0">
                        <a:solidFill>
                          <a:schemeClr val="tx1"/>
                        </a:solidFill>
                      </a:endParaRPr>
                    </a:p>
                  </a:txBody>
                  <a:tcPr/>
                </a:tc>
                <a:tc>
                  <a:txBody>
                    <a:bodyPr/>
                    <a:lstStyle/>
                    <a:p>
                      <a:pPr lvl="1" algn="l"/>
                      <a:r>
                        <a:rPr lang="en-US" sz="2000" dirty="0" smtClean="0">
                          <a:solidFill>
                            <a:schemeClr val="tx1"/>
                          </a:solidFill>
                        </a:rPr>
                        <a:t>Newly Inserted</a:t>
                      </a:r>
                      <a:endParaRPr lang="en-US" sz="2000" dirty="0">
                        <a:solidFill>
                          <a:schemeClr val="tx1"/>
                        </a:solidFill>
                      </a:endParaRPr>
                    </a:p>
                  </a:txBody>
                  <a:tcPr/>
                </a:tc>
              </a:tr>
            </a:tbl>
          </a:graphicData>
        </a:graphic>
      </p:graphicFrame>
      <p:sp>
        <p:nvSpPr>
          <p:cNvPr id="5" name="Slide Number Placeholder 4"/>
          <p:cNvSpPr>
            <a:spLocks noGrp="1"/>
          </p:cNvSpPr>
          <p:nvPr>
            <p:ph type="sldNum" sz="quarter" idx="12"/>
          </p:nvPr>
        </p:nvSpPr>
        <p:spPr/>
        <p:txBody>
          <a:bodyPr>
            <a:normAutofit fontScale="85000" lnSpcReduction="20000"/>
          </a:bodyPr>
          <a:lstStyle/>
          <a:p>
            <a:fld id="{B6F15528-21DE-4FAA-801E-634DDDAF4B2B}" type="slidenum">
              <a:rPr lang="en-US" smtClean="0"/>
              <a:pPr/>
              <a:t>22</a:t>
            </a:fld>
            <a:endParaRPr lang="en-US"/>
          </a:p>
        </p:txBody>
      </p:sp>
    </p:spTree>
  </p:cSld>
  <p:clrMapOvr>
    <a:masterClrMapping/>
  </p:clrMapOvr>
  <p:timing>
    <p:tnLst>
      <p:par>
        <p:cTn id="1" dur="indefinite" restart="never" nodeType="tmRoot"/>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85000" lnSpcReduction="20000"/>
          </a:bodyPr>
          <a:lstStyle/>
          <a:p>
            <a:pPr>
              <a:defRPr/>
            </a:pPr>
            <a:fld id="{810EF5DD-2CF7-4669-8CFC-9FEEA4C56D43}" type="slidenum">
              <a:rPr lang="en-US"/>
              <a:pPr>
                <a:defRPr/>
              </a:pPr>
              <a:t>220</a:t>
            </a:fld>
            <a:endParaRPr lang="en-US"/>
          </a:p>
        </p:txBody>
      </p:sp>
      <p:sp>
        <p:nvSpPr>
          <p:cNvPr id="115715" name="Rectangle 3"/>
          <p:cNvSpPr>
            <a:spLocks noGrp="1" noChangeArrowheads="1"/>
          </p:cNvSpPr>
          <p:nvPr>
            <p:ph sz="quarter" idx="1"/>
          </p:nvPr>
        </p:nvSpPr>
        <p:spPr>
          <a:xfrm>
            <a:off x="152400" y="1775191"/>
            <a:ext cx="8763000" cy="4701809"/>
          </a:xfrm>
        </p:spPr>
        <p:txBody>
          <a:bodyPr>
            <a:normAutofit lnSpcReduction="10000"/>
          </a:bodyPr>
          <a:lstStyle/>
          <a:p>
            <a:pPr algn="just" eaLnBrk="1" hangingPunct="1">
              <a:spcBef>
                <a:spcPts val="1200"/>
              </a:spcBef>
            </a:pPr>
            <a:r>
              <a:rPr lang="en-US" sz="2400" b="1" u="sng" dirty="0" smtClean="0">
                <a:solidFill>
                  <a:srgbClr val="D54F41"/>
                </a:solidFill>
                <a:latin typeface="Calibri" pitchFamily="34" charset="0"/>
              </a:rPr>
              <a:t>[2010] 228 CTR 72 (CAL.) Peerless General Finance &amp; Investment Co. </a:t>
            </a:r>
            <a:r>
              <a:rPr lang="en-US" sz="2400" b="1" u="sng" dirty="0" err="1" smtClean="0">
                <a:solidFill>
                  <a:srgbClr val="D54F41"/>
                </a:solidFill>
                <a:latin typeface="Calibri" pitchFamily="34" charset="0"/>
              </a:rPr>
              <a:t>Ltd.v</a:t>
            </a:r>
            <a:r>
              <a:rPr lang="en-US" sz="2400" b="1" u="sng" dirty="0" smtClean="0">
                <a:solidFill>
                  <a:srgbClr val="D54F41"/>
                </a:solidFill>
                <a:latin typeface="Calibri" pitchFamily="34" charset="0"/>
              </a:rPr>
              <a:t>. CIT-</a:t>
            </a:r>
            <a:r>
              <a:rPr lang="en-US" sz="2400" b="1" dirty="0" smtClean="0">
                <a:latin typeface="Calibri" pitchFamily="34" charset="0"/>
              </a:rPr>
              <a:t> </a:t>
            </a:r>
            <a:r>
              <a:rPr lang="en-US" sz="2400" dirty="0" smtClean="0">
                <a:latin typeface="Calibri" pitchFamily="34" charset="0"/>
              </a:rPr>
              <a:t>Information contained in tax audit report does not enable Assessing Officer to make any prima facie adjustments under section 143(1)(a) with reference to provisions of sec. 43B.</a:t>
            </a:r>
          </a:p>
          <a:p>
            <a:pPr algn="just" eaLnBrk="1" hangingPunct="1">
              <a:spcBef>
                <a:spcPts val="1200"/>
              </a:spcBef>
            </a:pPr>
            <a:endParaRPr lang="en-US" sz="2400" dirty="0" smtClean="0">
              <a:latin typeface="Calibri" pitchFamily="34" charset="0"/>
            </a:endParaRPr>
          </a:p>
          <a:p>
            <a:pPr algn="just">
              <a:spcBef>
                <a:spcPts val="1200"/>
              </a:spcBef>
            </a:pPr>
            <a:r>
              <a:rPr lang="en-US" sz="2400" b="1" u="sng" dirty="0" smtClean="0">
                <a:solidFill>
                  <a:srgbClr val="D54F41"/>
                </a:solidFill>
                <a:latin typeface="Calibri" pitchFamily="34" charset="0"/>
              </a:rPr>
              <a:t>CIT Vs S.P. Foundry 185 ITR 555 (All)</a:t>
            </a:r>
          </a:p>
          <a:p>
            <a:pPr algn="just">
              <a:spcBef>
                <a:spcPts val="1200"/>
              </a:spcBef>
              <a:buNone/>
            </a:pPr>
            <a:r>
              <a:rPr lang="en-US" sz="2400" b="1" dirty="0" smtClean="0">
                <a:solidFill>
                  <a:srgbClr val="FFCC66"/>
                </a:solidFill>
                <a:latin typeface="Calibri" pitchFamily="34" charset="0"/>
              </a:rPr>
              <a:t>	</a:t>
            </a:r>
            <a:r>
              <a:rPr lang="en-US" sz="2400" dirty="0" smtClean="0">
                <a:latin typeface="Calibri" pitchFamily="34" charset="0"/>
              </a:rPr>
              <a:t>In certain cases Sales Tax collected are credited to separate A/c and does not form part of trading receipt, the amount is not charged in P&amp;L A/c. Whether Sec 43B is attracted?</a:t>
            </a:r>
          </a:p>
          <a:p>
            <a:pPr algn="just">
              <a:spcBef>
                <a:spcPts val="1200"/>
              </a:spcBef>
              <a:buNone/>
            </a:pPr>
            <a:r>
              <a:rPr lang="en-US" sz="2400" dirty="0" smtClean="0">
                <a:latin typeface="Calibri" pitchFamily="34" charset="0"/>
              </a:rPr>
              <a:t>	</a:t>
            </a:r>
            <a:r>
              <a:rPr lang="en-US" sz="2400" u="sng" dirty="0" smtClean="0">
                <a:latin typeface="Calibri" pitchFamily="34" charset="0"/>
              </a:rPr>
              <a:t>Judgment </a:t>
            </a:r>
            <a:r>
              <a:rPr lang="en-US" sz="2400" dirty="0" smtClean="0">
                <a:latin typeface="Calibri" pitchFamily="34" charset="0"/>
              </a:rPr>
              <a:t>– The particulars should be reported whether have been debited to P&amp;L A/c or not</a:t>
            </a:r>
          </a:p>
        </p:txBody>
      </p:sp>
      <p:sp>
        <p:nvSpPr>
          <p:cNvPr id="8" name="Rectangle 2"/>
          <p:cNvSpPr>
            <a:spLocks noGrp="1" noChangeArrowheads="1"/>
          </p:cNvSpPr>
          <p:nvPr>
            <p:ph type="title"/>
          </p:nvPr>
        </p:nvSpPr>
        <p:spPr>
          <a:xfrm>
            <a:off x="76200" y="152400"/>
            <a:ext cx="7162800" cy="990600"/>
          </a:xfrm>
        </p:spPr>
        <p:txBody>
          <a:bodyPr>
            <a:noAutofit/>
          </a:bodyPr>
          <a:lstStyle/>
          <a:p>
            <a:pPr algn="just">
              <a:defRPr/>
            </a:pPr>
            <a:r>
              <a:rPr lang="en-US" sz="4000" dirty="0" smtClean="0"/>
              <a:t>Issues on New Clause no.  26	</a:t>
            </a:r>
            <a:r>
              <a:rPr lang="en-US" sz="1800" dirty="0" smtClean="0"/>
              <a:t>			</a:t>
            </a:r>
            <a:r>
              <a:rPr lang="en-US" sz="1800" i="1" dirty="0" smtClean="0">
                <a:solidFill>
                  <a:srgbClr val="FF0000"/>
                </a:solidFill>
              </a:rPr>
              <a:t>                                     </a:t>
            </a:r>
            <a:r>
              <a:rPr lang="en-US" sz="2200" i="1" dirty="0" smtClean="0">
                <a:solidFill>
                  <a:srgbClr val="FF0000"/>
                </a:solidFill>
              </a:rPr>
              <a:t>[Old Clause no. 21]</a:t>
            </a:r>
            <a:endParaRPr lang="en-US" sz="2200" i="1" dirty="0">
              <a:solidFill>
                <a:srgbClr val="FF0000"/>
              </a:solidFill>
            </a:endParaRPr>
          </a:p>
        </p:txBody>
      </p:sp>
      <p:sp>
        <p:nvSpPr>
          <p:cNvPr id="9" name="Rectangle 8"/>
          <p:cNvSpPr/>
          <p:nvPr/>
        </p:nvSpPr>
        <p:spPr>
          <a:xfrm>
            <a:off x="7391400" y="0"/>
            <a:ext cx="17526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85000" lnSpcReduction="20000"/>
          </a:bodyPr>
          <a:lstStyle/>
          <a:p>
            <a:pPr>
              <a:defRPr/>
            </a:pPr>
            <a:fld id="{F1C5E73E-79C2-4967-A4AC-44CA7C7E7CFE}" type="slidenum">
              <a:rPr lang="en-US"/>
              <a:pPr>
                <a:defRPr/>
              </a:pPr>
              <a:t>221</a:t>
            </a:fld>
            <a:endParaRPr lang="en-US"/>
          </a:p>
        </p:txBody>
      </p:sp>
      <p:sp>
        <p:nvSpPr>
          <p:cNvPr id="117763" name="Rectangle 3"/>
          <p:cNvSpPr>
            <a:spLocks noGrp="1" noChangeArrowheads="1"/>
          </p:cNvSpPr>
          <p:nvPr>
            <p:ph sz="quarter" idx="1"/>
          </p:nvPr>
        </p:nvSpPr>
        <p:spPr>
          <a:xfrm>
            <a:off x="304800" y="1676400"/>
            <a:ext cx="8534400" cy="4724400"/>
          </a:xfrm>
        </p:spPr>
        <p:txBody>
          <a:bodyPr>
            <a:normAutofit fontScale="92500" lnSpcReduction="20000"/>
          </a:bodyPr>
          <a:lstStyle/>
          <a:p>
            <a:pPr algn="just">
              <a:lnSpc>
                <a:spcPct val="150000"/>
              </a:lnSpc>
              <a:buFont typeface="Wingdings" pitchFamily="2" charset="2"/>
              <a:buChar char="q"/>
            </a:pPr>
            <a:r>
              <a:rPr lang="en-US" sz="2400" b="1" u="sng" dirty="0" smtClean="0">
                <a:solidFill>
                  <a:srgbClr val="D54F41"/>
                </a:solidFill>
              </a:rPr>
              <a:t>CIT vs. </a:t>
            </a:r>
            <a:r>
              <a:rPr lang="en-US" sz="2400" b="1" u="sng" dirty="0" err="1" smtClean="0">
                <a:solidFill>
                  <a:srgbClr val="D54F41"/>
                </a:solidFill>
              </a:rPr>
              <a:t>Maruti</a:t>
            </a:r>
            <a:r>
              <a:rPr lang="en-US" sz="2400" b="1" u="sng" dirty="0" smtClean="0">
                <a:solidFill>
                  <a:srgbClr val="D54F41"/>
                </a:solidFill>
              </a:rPr>
              <a:t> </a:t>
            </a:r>
            <a:r>
              <a:rPr lang="en-US" sz="2400" b="1" u="sng" dirty="0" err="1" smtClean="0">
                <a:solidFill>
                  <a:srgbClr val="D54F41"/>
                </a:solidFill>
              </a:rPr>
              <a:t>Udyog</a:t>
            </a:r>
            <a:r>
              <a:rPr lang="en-US" sz="2400" b="1" u="sng" dirty="0" smtClean="0">
                <a:solidFill>
                  <a:srgbClr val="D54F41"/>
                </a:solidFill>
              </a:rPr>
              <a:t> Ltd [2010] 186 TAXMAN 407 (SC) </a:t>
            </a:r>
            <a:r>
              <a:rPr lang="en-US" sz="2400" b="1" u="sng" dirty="0" smtClean="0">
                <a:solidFill>
                  <a:schemeClr val="tx2"/>
                </a:solidFill>
              </a:rPr>
              <a:t>(ruling of DHC in 92 ITD 119 reversed)-</a:t>
            </a:r>
            <a:r>
              <a:rPr lang="en-US" sz="2000" b="1" u="sng" dirty="0" smtClean="0">
                <a:solidFill>
                  <a:srgbClr val="D54F41"/>
                </a:solidFill>
              </a:rPr>
              <a:t> </a:t>
            </a:r>
            <a:r>
              <a:rPr lang="en-US" sz="2400" dirty="0" smtClean="0"/>
              <a:t>Whether question as to whether unutilized Modvat credit of earlier years adjusted in assessment year-in-question should be treated as actual payment of excise duty u/s 43B is a question of law - Held, yes</a:t>
            </a:r>
          </a:p>
          <a:p>
            <a:pPr algn="just">
              <a:lnSpc>
                <a:spcPct val="150000"/>
              </a:lnSpc>
              <a:buNone/>
            </a:pPr>
            <a:endParaRPr lang="en-US" sz="1100" dirty="0" smtClean="0"/>
          </a:p>
          <a:p>
            <a:pPr algn="just">
              <a:lnSpc>
                <a:spcPct val="150000"/>
              </a:lnSpc>
            </a:pPr>
            <a:r>
              <a:rPr lang="en-US" sz="2400" b="1" u="sng" dirty="0" err="1" smtClean="0">
                <a:solidFill>
                  <a:srgbClr val="D54F41"/>
                </a:solidFill>
                <a:latin typeface="Calibri" pitchFamily="34" charset="0"/>
              </a:rPr>
              <a:t>Vinir</a:t>
            </a:r>
            <a:r>
              <a:rPr lang="en-US" sz="2400" b="1" u="sng" dirty="0" smtClean="0">
                <a:solidFill>
                  <a:srgbClr val="D54F41"/>
                </a:solidFill>
                <a:latin typeface="Calibri" pitchFamily="34" charset="0"/>
              </a:rPr>
              <a:t> Engineering (P.) Ltd v. DCIT [2010] 186 TAXMAN 72 (KAR.)</a:t>
            </a:r>
            <a:endParaRPr lang="en-US" sz="2400" dirty="0" smtClean="0">
              <a:latin typeface="Calibri" pitchFamily="34" charset="0"/>
            </a:endParaRPr>
          </a:p>
          <a:p>
            <a:pPr algn="just">
              <a:lnSpc>
                <a:spcPct val="150000"/>
              </a:lnSpc>
              <a:buNone/>
            </a:pPr>
            <a:r>
              <a:rPr lang="en-US" sz="2400" dirty="0" smtClean="0">
                <a:latin typeface="Calibri" pitchFamily="34" charset="0"/>
              </a:rPr>
              <a:t>	Whether rescheduling of interest payable to financial institution by means of fresh loan can be treated as interest payment deductible under section 43B - Held, yes</a:t>
            </a:r>
            <a:endParaRPr lang="en-US" sz="2400" dirty="0" smtClean="0"/>
          </a:p>
        </p:txBody>
      </p:sp>
      <p:sp>
        <p:nvSpPr>
          <p:cNvPr id="5" name="Rectangle 4"/>
          <p:cNvSpPr/>
          <p:nvPr/>
        </p:nvSpPr>
        <p:spPr>
          <a:xfrm>
            <a:off x="7391400" y="0"/>
            <a:ext cx="17526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800" b="1" dirty="0" err="1" smtClean="0">
                <a:solidFill>
                  <a:schemeClr val="tx2"/>
                </a:solidFill>
                <a:latin typeface="+mj-lt"/>
              </a:rPr>
              <a:t>Contd</a:t>
            </a:r>
            <a:r>
              <a:rPr lang="en-US" sz="2800" b="1" dirty="0" smtClean="0">
                <a:solidFill>
                  <a:schemeClr val="tx2"/>
                </a:solidFill>
                <a:latin typeface="+mj-lt"/>
              </a:rPr>
              <a:t>….</a:t>
            </a:r>
            <a:endParaRPr lang="en-US" sz="2800" b="1" dirty="0">
              <a:solidFill>
                <a:schemeClr val="tx2"/>
              </a:solidFill>
              <a:latin typeface="+mj-lt"/>
            </a:endParaRPr>
          </a:p>
        </p:txBody>
      </p:sp>
      <p:sp>
        <p:nvSpPr>
          <p:cNvPr id="9" name="Rectangle 2"/>
          <p:cNvSpPr>
            <a:spLocks noGrp="1" noChangeArrowheads="1"/>
          </p:cNvSpPr>
          <p:nvPr>
            <p:ph type="title"/>
          </p:nvPr>
        </p:nvSpPr>
        <p:spPr>
          <a:xfrm>
            <a:off x="76200" y="152400"/>
            <a:ext cx="7162800" cy="990600"/>
          </a:xfrm>
        </p:spPr>
        <p:txBody>
          <a:bodyPr>
            <a:noAutofit/>
          </a:bodyPr>
          <a:lstStyle/>
          <a:p>
            <a:pPr algn="just">
              <a:defRPr/>
            </a:pPr>
            <a:r>
              <a:rPr lang="en-US" sz="4000" dirty="0" smtClean="0"/>
              <a:t>Issues on New Clause no.  26	</a:t>
            </a:r>
            <a:r>
              <a:rPr lang="en-US" sz="1800" dirty="0" smtClean="0"/>
              <a:t>			</a:t>
            </a:r>
            <a:r>
              <a:rPr lang="en-US" sz="1800" i="1" dirty="0" smtClean="0">
                <a:solidFill>
                  <a:srgbClr val="FF0000"/>
                </a:solidFill>
              </a:rPr>
              <a:t>                                     </a:t>
            </a:r>
            <a:r>
              <a:rPr lang="en-US" sz="2200" i="1" dirty="0" smtClean="0">
                <a:solidFill>
                  <a:srgbClr val="FF0000"/>
                </a:solidFill>
              </a:rPr>
              <a:t>[Old Clause no. 21]</a:t>
            </a:r>
            <a:endParaRPr lang="en-US" sz="2200" i="1" dirty="0">
              <a:solidFill>
                <a:srgbClr val="FF0000"/>
              </a:solidFill>
            </a:endParaRPr>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85000" lnSpcReduction="20000"/>
          </a:bodyPr>
          <a:lstStyle/>
          <a:p>
            <a:pPr>
              <a:defRPr/>
            </a:pPr>
            <a:fld id="{D1455021-7443-4094-92E7-A276811DDA4B}" type="slidenum">
              <a:rPr lang="en-US"/>
              <a:pPr>
                <a:defRPr/>
              </a:pPr>
              <a:t>222</a:t>
            </a:fld>
            <a:endParaRPr lang="en-US"/>
          </a:p>
        </p:txBody>
      </p:sp>
      <p:sp>
        <p:nvSpPr>
          <p:cNvPr id="119811" name="Rectangle 3"/>
          <p:cNvSpPr>
            <a:spLocks noGrp="1" noChangeArrowheads="1"/>
          </p:cNvSpPr>
          <p:nvPr>
            <p:ph sz="quarter" idx="1"/>
          </p:nvPr>
        </p:nvSpPr>
        <p:spPr>
          <a:xfrm>
            <a:off x="228600" y="1676400"/>
            <a:ext cx="8534400" cy="4625609"/>
          </a:xfrm>
        </p:spPr>
        <p:txBody>
          <a:bodyPr>
            <a:normAutofit fontScale="92500"/>
          </a:bodyPr>
          <a:lstStyle/>
          <a:p>
            <a:pPr algn="just" eaLnBrk="1" hangingPunct="1">
              <a:lnSpc>
                <a:spcPct val="150000"/>
              </a:lnSpc>
            </a:pPr>
            <a:r>
              <a:rPr lang="en-US" sz="2400" b="1" u="sng" dirty="0" smtClean="0">
                <a:solidFill>
                  <a:srgbClr val="D54F41"/>
                </a:solidFill>
                <a:latin typeface="Calibri" pitchFamily="34" charset="0"/>
              </a:rPr>
              <a:t>In CIT v. Udaipur Distiller Co. Ltd. [2009] 180 Taxman 539 (SC), CIT v. McDowell &amp; Co. Ltd. [2009]180 Taxman 528, 526, 524, 521, 514 (SC),</a:t>
            </a:r>
            <a:r>
              <a:rPr lang="en-US" sz="2400" dirty="0" smtClean="0">
                <a:latin typeface="Calibri" pitchFamily="34" charset="0"/>
              </a:rPr>
              <a:t> it was held that bottling fees payable for acquiring a right of bottling of IMFL, which is determined under Excise Act and Rules, is neither fee nor tax, but is consideration for grant of approval by Government in respect of exclusive right to deal in bottling of liquor in all its manifestations. Therefore, bottling fee payable under Excise Law for acquiring a right of bottling of IMFL does not fall within purview of section 43B. </a:t>
            </a:r>
          </a:p>
        </p:txBody>
      </p:sp>
      <p:sp>
        <p:nvSpPr>
          <p:cNvPr id="5" name="Rectangle 4"/>
          <p:cNvSpPr/>
          <p:nvPr/>
        </p:nvSpPr>
        <p:spPr>
          <a:xfrm>
            <a:off x="7391400" y="0"/>
            <a:ext cx="17526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800" b="1" dirty="0" err="1" smtClean="0">
                <a:solidFill>
                  <a:schemeClr val="tx2"/>
                </a:solidFill>
                <a:latin typeface="+mj-lt"/>
              </a:rPr>
              <a:t>Contd</a:t>
            </a:r>
            <a:r>
              <a:rPr lang="en-US" sz="2800" b="1" dirty="0" smtClean="0">
                <a:solidFill>
                  <a:schemeClr val="tx2"/>
                </a:solidFill>
                <a:latin typeface="+mj-lt"/>
              </a:rPr>
              <a:t>….</a:t>
            </a:r>
            <a:endParaRPr lang="en-US" sz="2800" b="1" dirty="0">
              <a:solidFill>
                <a:schemeClr val="tx2"/>
              </a:solidFill>
              <a:latin typeface="+mj-lt"/>
            </a:endParaRPr>
          </a:p>
        </p:txBody>
      </p:sp>
      <p:sp>
        <p:nvSpPr>
          <p:cNvPr id="9" name="Rectangle 2"/>
          <p:cNvSpPr>
            <a:spLocks noGrp="1" noChangeArrowheads="1"/>
          </p:cNvSpPr>
          <p:nvPr>
            <p:ph type="title"/>
          </p:nvPr>
        </p:nvSpPr>
        <p:spPr>
          <a:xfrm>
            <a:off x="76200" y="152400"/>
            <a:ext cx="7162800" cy="990600"/>
          </a:xfrm>
        </p:spPr>
        <p:txBody>
          <a:bodyPr>
            <a:noAutofit/>
          </a:bodyPr>
          <a:lstStyle/>
          <a:p>
            <a:pPr algn="just">
              <a:defRPr/>
            </a:pPr>
            <a:r>
              <a:rPr lang="en-US" sz="4000" dirty="0" smtClean="0"/>
              <a:t>Issues on New Clause no.  26	</a:t>
            </a:r>
            <a:r>
              <a:rPr lang="en-US" sz="1800" dirty="0" smtClean="0"/>
              <a:t>			</a:t>
            </a:r>
            <a:r>
              <a:rPr lang="en-US" sz="1800" i="1" dirty="0" smtClean="0">
                <a:solidFill>
                  <a:srgbClr val="FF0000"/>
                </a:solidFill>
              </a:rPr>
              <a:t>                                     </a:t>
            </a:r>
            <a:r>
              <a:rPr lang="en-US" sz="2200" i="1" dirty="0" smtClean="0">
                <a:solidFill>
                  <a:srgbClr val="FF0000"/>
                </a:solidFill>
              </a:rPr>
              <a:t>[Old Clause no. 21]</a:t>
            </a:r>
            <a:endParaRPr lang="en-US" sz="2200" i="1" dirty="0">
              <a:solidFill>
                <a:srgbClr val="FF0000"/>
              </a:solidFill>
            </a:endParaRPr>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3"/>
          <p:cNvSpPr>
            <a:spLocks noGrp="1"/>
          </p:cNvSpPr>
          <p:nvPr>
            <p:ph type="sldNum" sz="quarter" idx="12"/>
          </p:nvPr>
        </p:nvSpPr>
        <p:spPr/>
        <p:txBody>
          <a:bodyPr>
            <a:normAutofit fontScale="85000" lnSpcReduction="20000"/>
          </a:bodyPr>
          <a:lstStyle/>
          <a:p>
            <a:pPr>
              <a:defRPr/>
            </a:pPr>
            <a:fld id="{7EF01E16-7D38-407D-9D2D-68DB190D1059}" type="slidenum">
              <a:rPr lang="en-US" smtClean="0"/>
              <a:pPr>
                <a:defRPr/>
              </a:pPr>
              <a:t>223</a:t>
            </a:fld>
            <a:endParaRPr lang="en-US" dirty="0"/>
          </a:p>
        </p:txBody>
      </p:sp>
      <p:sp>
        <p:nvSpPr>
          <p:cNvPr id="3" name="Content Placeholder 2"/>
          <p:cNvSpPr>
            <a:spLocks noGrp="1"/>
          </p:cNvSpPr>
          <p:nvPr>
            <p:ph sz="quarter" idx="1"/>
          </p:nvPr>
        </p:nvSpPr>
        <p:spPr>
          <a:xfrm>
            <a:off x="228600" y="2286000"/>
            <a:ext cx="8686800" cy="4114800"/>
          </a:xfrm>
          <a:ln w="38100">
            <a:solidFill>
              <a:schemeClr val="accent1"/>
            </a:solidFill>
          </a:ln>
        </p:spPr>
        <p:txBody>
          <a:bodyPr/>
          <a:lstStyle/>
          <a:p>
            <a:pPr marL="4763" indent="-4763" algn="just">
              <a:spcBef>
                <a:spcPts val="600"/>
              </a:spcBef>
              <a:buNone/>
            </a:pPr>
            <a:r>
              <a:rPr lang="en-US" sz="2400" dirty="0" smtClean="0">
                <a:latin typeface="Calibri" pitchFamily="34" charset="0"/>
                <a:cs typeface="Times New Roman" pitchFamily="18" charset="0"/>
              </a:rPr>
              <a:t>Details of any amount borrowed on </a:t>
            </a:r>
            <a:r>
              <a:rPr lang="en-US" sz="2400" dirty="0" err="1" smtClean="0">
                <a:latin typeface="Calibri" pitchFamily="34" charset="0"/>
                <a:cs typeface="Times New Roman" pitchFamily="18" charset="0"/>
              </a:rPr>
              <a:t>hundi</a:t>
            </a:r>
            <a:r>
              <a:rPr lang="en-US" sz="2400" dirty="0" smtClean="0">
                <a:latin typeface="Calibri" pitchFamily="34" charset="0"/>
                <a:cs typeface="Times New Roman" pitchFamily="18" charset="0"/>
              </a:rPr>
              <a:t> or any amount due thereon (including interest on the amount borrowed) repaid, otherwise than through an account payee cheque </a:t>
            </a:r>
            <a:r>
              <a:rPr lang="en-US" sz="2400" b="1" dirty="0" smtClean="0">
                <a:solidFill>
                  <a:srgbClr val="C00000"/>
                </a:solidFill>
                <a:latin typeface="Calibri" pitchFamily="34" charset="0"/>
                <a:cs typeface="Times New Roman" pitchFamily="18" charset="0"/>
              </a:rPr>
              <a:t>[Section 69D].</a:t>
            </a:r>
            <a:endParaRPr lang="en-US" b="1" dirty="0"/>
          </a:p>
        </p:txBody>
      </p:sp>
      <p:sp>
        <p:nvSpPr>
          <p:cNvPr id="9" name="Rectangle 2"/>
          <p:cNvSpPr>
            <a:spLocks noGrp="1" noChangeArrowheads="1"/>
          </p:cNvSpPr>
          <p:nvPr>
            <p:ph type="title"/>
          </p:nvPr>
        </p:nvSpPr>
        <p:spPr>
          <a:xfrm>
            <a:off x="76200" y="228600"/>
            <a:ext cx="8915400" cy="838200"/>
          </a:xfrm>
        </p:spPr>
        <p:txBody>
          <a:bodyPr>
            <a:noAutofit/>
          </a:bodyPr>
          <a:lstStyle/>
          <a:p>
            <a:pPr algn="just">
              <a:defRPr/>
            </a:pPr>
            <a:r>
              <a:rPr lang="en-US" sz="4800" dirty="0" smtClean="0"/>
              <a:t>New Clause no. 30</a:t>
            </a:r>
            <a:r>
              <a:rPr lang="en-US" sz="2200" i="1" dirty="0" smtClean="0">
                <a:solidFill>
                  <a:srgbClr val="FF0000"/>
                </a:solidFill>
              </a:rPr>
              <a:t>                           [Old Clause no. 23]</a:t>
            </a:r>
            <a:endParaRPr lang="en-US" sz="2200" i="1" dirty="0">
              <a:solidFill>
                <a:srgbClr val="FF0000"/>
              </a:solidFill>
            </a:endParaRPr>
          </a:p>
        </p:txBody>
      </p:sp>
      <p:graphicFrame>
        <p:nvGraphicFramePr>
          <p:cNvPr id="8" name="Table 7"/>
          <p:cNvGraphicFramePr>
            <a:graphicFrameLocks noGrp="1"/>
          </p:cNvGraphicFramePr>
          <p:nvPr>
            <p:extLst>
              <p:ext uri="{D42A27DB-BD31-4B8C-83A1-F6EECF244321}">
                <p14:modId xmlns="" xmlns:p14="http://schemas.microsoft.com/office/powerpoint/2010/main" val="4030210062"/>
              </p:ext>
            </p:extLst>
          </p:nvPr>
        </p:nvGraphicFramePr>
        <p:xfrm>
          <a:off x="408111" y="3657600"/>
          <a:ext cx="8278689" cy="2623748"/>
        </p:xfrm>
        <a:graphic>
          <a:graphicData uri="http://schemas.openxmlformats.org/drawingml/2006/table">
            <a:tbl>
              <a:tblPr firstRow="1" bandRow="1">
                <a:tableStyleId>{5C22544A-7EE6-4342-B048-85BDC9FD1C3A}</a:tableStyleId>
              </a:tblPr>
              <a:tblGrid>
                <a:gridCol w="484013"/>
                <a:gridCol w="1420449"/>
                <a:gridCol w="952231"/>
                <a:gridCol w="849996"/>
                <a:gridCol w="856781"/>
                <a:gridCol w="874169"/>
                <a:gridCol w="1019864"/>
                <a:gridCol w="947017"/>
                <a:gridCol w="874169"/>
              </a:tblGrid>
              <a:tr h="612068">
                <a:tc>
                  <a:txBody>
                    <a:bodyPr/>
                    <a:lstStyle/>
                    <a:p>
                      <a:pPr algn="ctr"/>
                      <a:r>
                        <a:rPr lang="en-US" dirty="0" smtClean="0"/>
                        <a:t>S. No.</a:t>
                      </a:r>
                      <a:endParaRPr lang="en-GB" dirty="0"/>
                    </a:p>
                  </a:txBody>
                  <a:tcPr anchor="ctr"/>
                </a:tc>
                <a:tc>
                  <a:txBody>
                    <a:bodyPr/>
                    <a:lstStyle/>
                    <a:p>
                      <a:pPr algn="ctr"/>
                      <a:r>
                        <a:rPr lang="en-US" dirty="0" smtClean="0"/>
                        <a:t>Name of the person from whom</a:t>
                      </a:r>
                      <a:r>
                        <a:rPr lang="en-US" baseline="0" dirty="0" smtClean="0"/>
                        <a:t> amount borrowed or repaid on </a:t>
                      </a:r>
                      <a:r>
                        <a:rPr lang="en-US" baseline="0" dirty="0" err="1" smtClean="0"/>
                        <a:t>hundi</a:t>
                      </a:r>
                      <a:endParaRPr lang="en-GB" dirty="0"/>
                    </a:p>
                  </a:txBody>
                  <a:tcPr anchor="ctr"/>
                </a:tc>
                <a:tc>
                  <a:txBody>
                    <a:bodyPr/>
                    <a:lstStyle/>
                    <a:p>
                      <a:pPr algn="ctr"/>
                      <a:r>
                        <a:rPr lang="en-US" dirty="0" smtClean="0"/>
                        <a:t>PAN</a:t>
                      </a:r>
                      <a:r>
                        <a:rPr lang="en-US" baseline="0" dirty="0" smtClean="0"/>
                        <a:t> of the person, if available</a:t>
                      </a:r>
                      <a:endParaRPr lang="en-GB" dirty="0"/>
                    </a:p>
                  </a:txBody>
                  <a:tcPr anchor="ctr"/>
                </a:tc>
                <a:tc>
                  <a:txBody>
                    <a:bodyPr/>
                    <a:lstStyle/>
                    <a:p>
                      <a:pPr algn="ctr"/>
                      <a:r>
                        <a:rPr lang="en-US" dirty="0" smtClean="0"/>
                        <a:t>Address with State &amp; Pin</a:t>
                      </a:r>
                      <a:r>
                        <a:rPr lang="en-US" baseline="0" dirty="0" smtClean="0"/>
                        <a:t> code</a:t>
                      </a:r>
                      <a:endParaRPr lang="en-GB" dirty="0"/>
                    </a:p>
                  </a:txBody>
                  <a:tcPr anchor="ctr"/>
                </a:tc>
                <a:tc>
                  <a:txBody>
                    <a:bodyPr/>
                    <a:lstStyle/>
                    <a:p>
                      <a:pPr algn="ctr"/>
                      <a:r>
                        <a:rPr lang="en-US" dirty="0" smtClean="0"/>
                        <a:t>Amount Borrowed</a:t>
                      </a:r>
                      <a:endParaRPr lang="en-GB" dirty="0"/>
                    </a:p>
                  </a:txBody>
                  <a:tcPr anchor="ctr"/>
                </a:tc>
                <a:tc>
                  <a:txBody>
                    <a:bodyPr/>
                    <a:lstStyle/>
                    <a:p>
                      <a:pPr algn="ctr"/>
                      <a:r>
                        <a:rPr lang="en-US" dirty="0" smtClean="0"/>
                        <a:t>Date of Borrowing</a:t>
                      </a:r>
                      <a:endParaRPr lang="en-GB" dirty="0"/>
                    </a:p>
                  </a:txBody>
                  <a:tcPr anchor="ctr"/>
                </a:tc>
                <a:tc>
                  <a:txBody>
                    <a:bodyPr/>
                    <a:lstStyle/>
                    <a:p>
                      <a:pPr algn="ctr"/>
                      <a:r>
                        <a:rPr lang="en-US" dirty="0" smtClean="0"/>
                        <a:t>Amount</a:t>
                      </a:r>
                      <a:r>
                        <a:rPr lang="en-US" baseline="0" dirty="0" smtClean="0"/>
                        <a:t> due including interest</a:t>
                      </a:r>
                      <a:endParaRPr lang="en-GB" dirty="0"/>
                    </a:p>
                  </a:txBody>
                  <a:tcPr anchor="ctr"/>
                </a:tc>
                <a:tc>
                  <a:txBody>
                    <a:bodyPr/>
                    <a:lstStyle/>
                    <a:p>
                      <a:pPr algn="ctr"/>
                      <a:r>
                        <a:rPr lang="en-US" dirty="0" smtClean="0"/>
                        <a:t>Amount Repaid</a:t>
                      </a:r>
                      <a:endParaRPr lang="en-GB" dirty="0"/>
                    </a:p>
                  </a:txBody>
                  <a:tcPr anchor="ctr"/>
                </a:tc>
                <a:tc>
                  <a:txBody>
                    <a:bodyPr/>
                    <a:lstStyle/>
                    <a:p>
                      <a:pPr algn="ctr"/>
                      <a:r>
                        <a:rPr lang="en-US" dirty="0" smtClean="0"/>
                        <a:t>Date of Repayment</a:t>
                      </a:r>
                      <a:endParaRPr lang="en-GB" dirty="0"/>
                    </a:p>
                  </a:txBody>
                  <a:tcPr anchor="ctr"/>
                </a:tc>
              </a:tr>
              <a:tr h="612068">
                <a:tc>
                  <a:txBody>
                    <a:bodyPr/>
                    <a:lstStyle/>
                    <a:p>
                      <a:endParaRPr lang="en-GB"/>
                    </a:p>
                  </a:txBody>
                  <a:tcPr/>
                </a:tc>
                <a:tc>
                  <a:txBody>
                    <a:bodyPr/>
                    <a:lstStyle/>
                    <a:p>
                      <a:endParaRPr lang="en-GB" dirty="0"/>
                    </a:p>
                  </a:txBody>
                  <a:tcPr/>
                </a:tc>
                <a:tc>
                  <a:txBody>
                    <a:bodyPr/>
                    <a:lstStyle/>
                    <a:p>
                      <a:endParaRPr lang="en-GB"/>
                    </a:p>
                  </a:txBody>
                  <a:tcPr/>
                </a:tc>
                <a:tc>
                  <a:txBody>
                    <a:bodyPr/>
                    <a:lstStyle/>
                    <a:p>
                      <a:endParaRPr lang="en-GB"/>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dirty="0"/>
                    </a:p>
                  </a:txBody>
                  <a:tcPr/>
                </a:tc>
              </a:tr>
            </a:tbl>
          </a:graphicData>
        </a:graphic>
      </p:graphicFrame>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3"/>
          <p:cNvSpPr>
            <a:spLocks noGrp="1"/>
          </p:cNvSpPr>
          <p:nvPr>
            <p:ph type="sldNum" sz="quarter" idx="12"/>
          </p:nvPr>
        </p:nvSpPr>
        <p:spPr/>
        <p:txBody>
          <a:bodyPr>
            <a:normAutofit fontScale="85000" lnSpcReduction="20000"/>
          </a:bodyPr>
          <a:lstStyle/>
          <a:p>
            <a:pPr>
              <a:defRPr/>
            </a:pPr>
            <a:fld id="{7EF01E16-7D38-407D-9D2D-68DB190D1059}" type="slidenum">
              <a:rPr lang="en-US" smtClean="0"/>
              <a:pPr>
                <a:defRPr/>
              </a:pPr>
              <a:t>224</a:t>
            </a:fld>
            <a:endParaRPr lang="en-US" dirty="0"/>
          </a:p>
        </p:txBody>
      </p:sp>
      <p:graphicFrame>
        <p:nvGraphicFramePr>
          <p:cNvPr id="4" name="Content Placeholder 3"/>
          <p:cNvGraphicFramePr>
            <a:graphicFrameLocks noGrp="1"/>
          </p:cNvGraphicFramePr>
          <p:nvPr>
            <p:ph sz="quarter" idx="1"/>
          </p:nvPr>
        </p:nvGraphicFramePr>
        <p:xfrm>
          <a:off x="533400" y="2743200"/>
          <a:ext cx="8305800" cy="1285240"/>
        </p:xfrm>
        <a:graphic>
          <a:graphicData uri="http://schemas.openxmlformats.org/drawingml/2006/table">
            <a:tbl>
              <a:tblPr firstRow="1" bandRow="1">
                <a:tableStyleId>{5C22544A-7EE6-4342-B048-85BDC9FD1C3A}</a:tableStyleId>
              </a:tblPr>
              <a:tblGrid>
                <a:gridCol w="617761"/>
                <a:gridCol w="1476746"/>
                <a:gridCol w="1465122"/>
                <a:gridCol w="1186543"/>
                <a:gridCol w="1186543"/>
                <a:gridCol w="1332159"/>
                <a:gridCol w="1040926"/>
              </a:tblGrid>
              <a:tr h="370840">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1800" b="1" i="0" u="none" strike="noStrike" cap="none" normalizeH="0" baseline="0" dirty="0" smtClean="0">
                          <a:ln>
                            <a:noFill/>
                          </a:ln>
                          <a:solidFill>
                            <a:schemeClr val="bg1"/>
                          </a:solidFill>
                          <a:effectLst/>
                          <a:latin typeface="+mn-lt"/>
                          <a:cs typeface="Times New Roman" pitchFamily="18" charset="0"/>
                        </a:rPr>
                        <a:t>S. No</a:t>
                      </a: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1800" b="1" i="0" u="none" strike="noStrike" cap="none" normalizeH="0" baseline="0" dirty="0" smtClean="0">
                          <a:ln>
                            <a:noFill/>
                          </a:ln>
                          <a:solidFill>
                            <a:schemeClr val="bg1"/>
                          </a:solidFill>
                          <a:effectLst/>
                          <a:latin typeface="+mn-lt"/>
                          <a:cs typeface="Times New Roman" pitchFamily="18" charset="0"/>
                        </a:rPr>
                        <a:t>Assessment Year</a:t>
                      </a:r>
                      <a:r>
                        <a:rPr kumimoji="0" lang="en-US" sz="1800" b="1" i="0" u="none" strike="noStrike" cap="none" normalizeH="0" baseline="0" dirty="0" smtClean="0">
                          <a:ln>
                            <a:noFill/>
                          </a:ln>
                          <a:solidFill>
                            <a:schemeClr val="bg1"/>
                          </a:solidFill>
                          <a:effectLst/>
                          <a:latin typeface="+mn-lt"/>
                        </a:rPr>
                        <a:t> </a:t>
                      </a: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1800" b="1" i="0" u="none" strike="noStrike" cap="none" normalizeH="0" baseline="0" dirty="0" smtClean="0">
                          <a:ln>
                            <a:noFill/>
                          </a:ln>
                          <a:solidFill>
                            <a:schemeClr val="bg1"/>
                          </a:solidFill>
                          <a:effectLst/>
                          <a:latin typeface="+mn-lt"/>
                          <a:cs typeface="Times New Roman" pitchFamily="18" charset="0"/>
                        </a:rPr>
                        <a:t>Nature of loss/ allowance</a:t>
                      </a:r>
                      <a:r>
                        <a:rPr kumimoji="0" lang="en-US" sz="1800" b="1" i="0" u="none" strike="noStrike" cap="none" normalizeH="0" baseline="0" dirty="0" smtClean="0">
                          <a:ln>
                            <a:noFill/>
                          </a:ln>
                          <a:solidFill>
                            <a:schemeClr val="bg1"/>
                          </a:solidFill>
                          <a:effectLst/>
                          <a:latin typeface="+mn-lt"/>
                        </a:rPr>
                        <a:t> </a:t>
                      </a: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1800" b="1" i="0" u="none" strike="noStrike" cap="none" normalizeH="0" baseline="0" dirty="0" smtClean="0">
                          <a:ln>
                            <a:noFill/>
                          </a:ln>
                          <a:solidFill>
                            <a:schemeClr val="bg1"/>
                          </a:solidFill>
                          <a:effectLst/>
                          <a:latin typeface="+mn-lt"/>
                          <a:cs typeface="Times New Roman" pitchFamily="18" charset="0"/>
                        </a:rPr>
                        <a:t>Amount as returned </a:t>
                      </a:r>
                      <a:endParaRPr kumimoji="0" lang="en-US" sz="1800" b="1" i="0" u="none" strike="noStrike" cap="none" normalizeH="0" baseline="0" dirty="0" smtClean="0">
                        <a:ln>
                          <a:noFill/>
                        </a:ln>
                        <a:solidFill>
                          <a:schemeClr val="bg1"/>
                        </a:solidFill>
                        <a:effectLst/>
                        <a:latin typeface="+mn-lt"/>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1800" b="1" i="0" u="none" strike="noStrike" cap="none" normalizeH="0" baseline="0" dirty="0" smtClean="0">
                          <a:ln>
                            <a:noFill/>
                          </a:ln>
                          <a:solidFill>
                            <a:schemeClr val="bg1"/>
                          </a:solidFill>
                          <a:effectLst/>
                          <a:latin typeface="+mn-lt"/>
                          <a:cs typeface="Times New Roman" pitchFamily="18" charset="0"/>
                        </a:rPr>
                        <a:t>Amount as assessed </a:t>
                      </a:r>
                      <a:endParaRPr kumimoji="0" lang="en-US" sz="1800" b="1" i="0" u="none" strike="noStrike" cap="none" normalizeH="0" baseline="0" dirty="0" smtClean="0">
                        <a:ln>
                          <a:noFill/>
                        </a:ln>
                        <a:solidFill>
                          <a:schemeClr val="bg1"/>
                        </a:solidFill>
                        <a:effectLst/>
                        <a:latin typeface="+mn-lt"/>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1800" b="1" i="0" u="none" strike="noStrike" cap="none" normalizeH="0" baseline="0" dirty="0" smtClean="0">
                          <a:ln>
                            <a:noFill/>
                          </a:ln>
                          <a:solidFill>
                            <a:schemeClr val="bg1"/>
                          </a:solidFill>
                          <a:effectLst/>
                          <a:latin typeface="+mn-lt"/>
                          <a:cs typeface="Times New Roman" pitchFamily="18" charset="0"/>
                        </a:rPr>
                        <a:t>Order number &amp; Date</a:t>
                      </a:r>
                      <a:endParaRPr kumimoji="0" lang="en-US" sz="1800" b="1" i="0" u="none" strike="noStrike" cap="none" normalizeH="0" baseline="0" dirty="0" smtClean="0">
                        <a:ln>
                          <a:noFill/>
                        </a:ln>
                        <a:solidFill>
                          <a:schemeClr val="bg1"/>
                        </a:solidFill>
                        <a:effectLst/>
                        <a:latin typeface="+mn-lt"/>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1800" b="1" i="0" u="none" strike="noStrike" cap="none" normalizeH="0" baseline="0" dirty="0" smtClean="0">
                          <a:ln>
                            <a:noFill/>
                          </a:ln>
                          <a:solidFill>
                            <a:schemeClr val="bg1"/>
                          </a:solidFill>
                          <a:effectLst/>
                          <a:latin typeface="+mn-lt"/>
                        </a:rPr>
                        <a:t>Remarks</a:t>
                      </a:r>
                    </a:p>
                  </a:txBody>
                  <a:tcPr horzOverflow="overflow"/>
                </a:tc>
              </a:tr>
              <a:tr h="370840">
                <a:tc>
                  <a:txBody>
                    <a:bodyPr/>
                    <a:lstStyle/>
                    <a:p>
                      <a:endParaRPr lang="en-US">
                        <a:solidFill>
                          <a:schemeClr val="bg1"/>
                        </a:solidFill>
                        <a:latin typeface="+mn-lt"/>
                      </a:endParaRPr>
                    </a:p>
                  </a:txBody>
                  <a:tcPr/>
                </a:tc>
                <a:tc>
                  <a:txBody>
                    <a:bodyPr/>
                    <a:lstStyle/>
                    <a:p>
                      <a:endParaRPr lang="en-US" dirty="0">
                        <a:solidFill>
                          <a:schemeClr val="bg1"/>
                        </a:solidFill>
                        <a:latin typeface="+mn-lt"/>
                      </a:endParaRPr>
                    </a:p>
                  </a:txBody>
                  <a:tcPr/>
                </a:tc>
                <a:tc>
                  <a:txBody>
                    <a:bodyPr/>
                    <a:lstStyle/>
                    <a:p>
                      <a:endParaRPr lang="en-US" dirty="0">
                        <a:solidFill>
                          <a:schemeClr val="bg1"/>
                        </a:solidFill>
                        <a:latin typeface="+mn-lt"/>
                      </a:endParaRPr>
                    </a:p>
                  </a:txBody>
                  <a:tcPr/>
                </a:tc>
                <a:tc>
                  <a:txBody>
                    <a:bodyPr/>
                    <a:lstStyle/>
                    <a:p>
                      <a:endParaRPr lang="en-US">
                        <a:solidFill>
                          <a:schemeClr val="bg1"/>
                        </a:solidFill>
                        <a:latin typeface="+mn-lt"/>
                      </a:endParaRPr>
                    </a:p>
                  </a:txBody>
                  <a:tcPr/>
                </a:tc>
                <a:tc>
                  <a:txBody>
                    <a:bodyPr/>
                    <a:lstStyle/>
                    <a:p>
                      <a:endParaRPr lang="en-US">
                        <a:solidFill>
                          <a:schemeClr val="bg1"/>
                        </a:solidFill>
                        <a:latin typeface="+mn-lt"/>
                      </a:endParaRPr>
                    </a:p>
                  </a:txBody>
                  <a:tcPr/>
                </a:tc>
                <a:tc>
                  <a:txBody>
                    <a:bodyPr/>
                    <a:lstStyle/>
                    <a:p>
                      <a:endParaRPr lang="en-US">
                        <a:solidFill>
                          <a:schemeClr val="bg1"/>
                        </a:solidFill>
                        <a:latin typeface="+mn-lt"/>
                      </a:endParaRPr>
                    </a:p>
                  </a:txBody>
                  <a:tcPr/>
                </a:tc>
                <a:tc>
                  <a:txBody>
                    <a:bodyPr/>
                    <a:lstStyle/>
                    <a:p>
                      <a:endParaRPr lang="en-US" dirty="0">
                        <a:solidFill>
                          <a:schemeClr val="bg1"/>
                        </a:solidFill>
                        <a:latin typeface="+mn-lt"/>
                      </a:endParaRPr>
                    </a:p>
                  </a:txBody>
                  <a:tcPr/>
                </a:tc>
              </a:tr>
            </a:tbl>
          </a:graphicData>
        </a:graphic>
      </p:graphicFrame>
      <p:sp>
        <p:nvSpPr>
          <p:cNvPr id="5" name="Rectangle 4"/>
          <p:cNvSpPr/>
          <p:nvPr/>
        </p:nvSpPr>
        <p:spPr>
          <a:xfrm>
            <a:off x="228600" y="1676400"/>
            <a:ext cx="8763000" cy="4462760"/>
          </a:xfrm>
          <a:prstGeom prst="rect">
            <a:avLst/>
          </a:prstGeom>
          <a:noFill/>
          <a:ln w="38100">
            <a:solidFill>
              <a:schemeClr val="accent1"/>
            </a:solidFill>
          </a:ln>
        </p:spPr>
        <p:txBody>
          <a:bodyPr wrap="square">
            <a:spAutoFit/>
          </a:bodyPr>
          <a:lstStyle/>
          <a:p>
            <a:pPr marL="635000" lvl="2" indent="-457200" algn="just">
              <a:spcBef>
                <a:spcPts val="600"/>
              </a:spcBef>
              <a:buAutoNum type="alphaLcParenBoth"/>
            </a:pPr>
            <a:r>
              <a:rPr lang="en-US" sz="2400" dirty="0" smtClean="0">
                <a:cs typeface="Times New Roman" pitchFamily="18" charset="0"/>
              </a:rPr>
              <a:t>Details of brought forward loss or depreciation  allowance,  </a:t>
            </a:r>
            <a:r>
              <a:rPr lang="en-US" sz="2400" dirty="0" smtClean="0">
                <a:solidFill>
                  <a:srgbClr val="D54F41"/>
                </a:solidFill>
                <a:cs typeface="Times New Roman" pitchFamily="18" charset="0"/>
              </a:rPr>
              <a:t>in the following manner</a:t>
            </a:r>
            <a:r>
              <a:rPr lang="en-US" sz="2400" dirty="0" smtClean="0">
                <a:cs typeface="Times New Roman" pitchFamily="18" charset="0"/>
              </a:rPr>
              <a:t>, to the extent available:</a:t>
            </a:r>
          </a:p>
          <a:p>
            <a:pPr marL="635000" lvl="2" indent="-457200" algn="just">
              <a:spcBef>
                <a:spcPts val="600"/>
              </a:spcBef>
              <a:buAutoNum type="alphaLcParenBoth"/>
            </a:pPr>
            <a:endParaRPr lang="en-US" sz="2400" dirty="0" smtClean="0">
              <a:cs typeface="Times New Roman" pitchFamily="18" charset="0"/>
            </a:endParaRPr>
          </a:p>
          <a:p>
            <a:pPr marL="635000" lvl="2" indent="-457200" algn="just">
              <a:spcBef>
                <a:spcPts val="600"/>
              </a:spcBef>
              <a:buAutoNum type="alphaLcParenBoth"/>
            </a:pPr>
            <a:endParaRPr lang="en-US" sz="2400" dirty="0" smtClean="0">
              <a:cs typeface="Times New Roman" pitchFamily="18" charset="0"/>
            </a:endParaRPr>
          </a:p>
          <a:p>
            <a:pPr marL="635000" lvl="2" indent="-457200" algn="just">
              <a:spcBef>
                <a:spcPts val="600"/>
              </a:spcBef>
              <a:buAutoNum type="alphaLcParenBoth"/>
            </a:pPr>
            <a:endParaRPr lang="en-US" sz="2400" dirty="0" smtClean="0">
              <a:cs typeface="Times New Roman" pitchFamily="18" charset="0"/>
            </a:endParaRPr>
          </a:p>
          <a:p>
            <a:pPr marL="635000" lvl="2" indent="-457200" algn="just">
              <a:spcBef>
                <a:spcPts val="600"/>
              </a:spcBef>
              <a:buAutoNum type="alphaLcParenBoth"/>
            </a:pPr>
            <a:endParaRPr lang="en-US" sz="2400" dirty="0" smtClean="0">
              <a:cs typeface="Times New Roman" pitchFamily="18" charset="0"/>
            </a:endParaRPr>
          </a:p>
          <a:p>
            <a:pPr marL="635000" lvl="2" indent="-457200" algn="just">
              <a:spcBef>
                <a:spcPts val="600"/>
              </a:spcBef>
              <a:buFontTx/>
              <a:buAutoNum type="alphaLcParenBoth"/>
            </a:pPr>
            <a:endParaRPr lang="en-US" sz="1400" dirty="0" smtClean="0">
              <a:cs typeface="Times New Roman" pitchFamily="18" charset="0"/>
            </a:endParaRPr>
          </a:p>
          <a:p>
            <a:pPr marL="635000" lvl="2" indent="-457200" algn="just">
              <a:spcBef>
                <a:spcPts val="600"/>
              </a:spcBef>
              <a:buFontTx/>
              <a:buAutoNum type="alphaLcParenBoth"/>
            </a:pPr>
            <a:r>
              <a:rPr lang="en-US" sz="2400" dirty="0" smtClean="0">
                <a:cs typeface="Times New Roman" pitchFamily="18" charset="0"/>
              </a:rPr>
              <a:t>whether a change in shareholding of the company has taken place in  the previous year due to which the losses incurred prior to the previous year cannot be allowed to be carried forward in terms of section 79.</a:t>
            </a:r>
            <a:r>
              <a:rPr lang="en-US" sz="2400" dirty="0" smtClean="0">
                <a:solidFill>
                  <a:srgbClr val="FFCC66"/>
                </a:solidFill>
                <a:cs typeface="Times New Roman" pitchFamily="18" charset="0"/>
              </a:rPr>
              <a:t> </a:t>
            </a:r>
            <a:endParaRPr lang="en-US" sz="2400" dirty="0" smtClean="0">
              <a:cs typeface="Times New Roman" pitchFamily="18" charset="0"/>
            </a:endParaRPr>
          </a:p>
        </p:txBody>
      </p:sp>
      <p:sp>
        <p:nvSpPr>
          <p:cNvPr id="8" name="Rectangle 2"/>
          <p:cNvSpPr>
            <a:spLocks noGrp="1" noChangeArrowheads="1"/>
          </p:cNvSpPr>
          <p:nvPr>
            <p:ph type="title"/>
          </p:nvPr>
        </p:nvSpPr>
        <p:spPr>
          <a:xfrm>
            <a:off x="76200" y="228600"/>
            <a:ext cx="8915400" cy="838200"/>
          </a:xfrm>
        </p:spPr>
        <p:txBody>
          <a:bodyPr>
            <a:noAutofit/>
          </a:bodyPr>
          <a:lstStyle/>
          <a:p>
            <a:pPr algn="just">
              <a:defRPr/>
            </a:pPr>
            <a:r>
              <a:rPr lang="en-US" sz="4000" dirty="0" smtClean="0"/>
              <a:t>New Clause no. 32(a),(b)</a:t>
            </a:r>
            <a:r>
              <a:rPr lang="en-US" sz="2000" i="1" dirty="0" smtClean="0">
                <a:solidFill>
                  <a:srgbClr val="FF0000"/>
                </a:solidFill>
              </a:rPr>
              <a:t>        </a:t>
            </a:r>
            <a:r>
              <a:rPr lang="en-US" sz="2200" i="1" dirty="0" smtClean="0">
                <a:solidFill>
                  <a:srgbClr val="FF0000"/>
                </a:solidFill>
              </a:rPr>
              <a:t>[Old Clause no. 25(a), (b)]</a:t>
            </a:r>
            <a:endParaRPr lang="en-US" sz="2200" i="1" dirty="0">
              <a:solidFill>
                <a:srgbClr val="FF0000"/>
              </a:solidFill>
            </a:endParaRPr>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ChangeArrowheads="1"/>
          </p:cNvSpPr>
          <p:nvPr>
            <p:ph type="title"/>
          </p:nvPr>
        </p:nvSpPr>
        <p:spPr>
          <a:xfrm>
            <a:off x="304800" y="228600"/>
            <a:ext cx="8461248" cy="990600"/>
          </a:xfrm>
        </p:spPr>
        <p:txBody>
          <a:bodyPr>
            <a:normAutofit/>
          </a:bodyPr>
          <a:lstStyle/>
          <a:p>
            <a:pPr eaLnBrk="1" fontAlgn="auto" hangingPunct="1">
              <a:spcAft>
                <a:spcPts val="0"/>
              </a:spcAft>
              <a:defRPr/>
            </a:pPr>
            <a:r>
              <a:rPr lang="en-US" sz="4800" u="sng" dirty="0"/>
              <a:t>Important </a:t>
            </a:r>
            <a:r>
              <a:rPr lang="en-US" sz="4800" u="sng" dirty="0" smtClean="0"/>
              <a:t>Points…..</a:t>
            </a:r>
            <a:endParaRPr lang="en-US" sz="4800" u="sng" dirty="0"/>
          </a:p>
        </p:txBody>
      </p:sp>
      <p:sp>
        <p:nvSpPr>
          <p:cNvPr id="6" name="Slide Number Placeholder 5"/>
          <p:cNvSpPr>
            <a:spLocks noGrp="1"/>
          </p:cNvSpPr>
          <p:nvPr>
            <p:ph type="sldNum" sz="quarter" idx="12"/>
          </p:nvPr>
        </p:nvSpPr>
        <p:spPr/>
        <p:txBody>
          <a:bodyPr>
            <a:normAutofit fontScale="85000" lnSpcReduction="20000"/>
          </a:bodyPr>
          <a:lstStyle/>
          <a:p>
            <a:pPr>
              <a:defRPr/>
            </a:pPr>
            <a:fld id="{F8D3BDD0-6197-4133-B71E-18AC77CC12BF}" type="slidenum">
              <a:rPr lang="en-US"/>
              <a:pPr>
                <a:defRPr/>
              </a:pPr>
              <a:t>225</a:t>
            </a:fld>
            <a:endParaRPr lang="en-US"/>
          </a:p>
        </p:txBody>
      </p:sp>
      <p:sp>
        <p:nvSpPr>
          <p:cNvPr id="172035" name="Rectangle 3"/>
          <p:cNvSpPr>
            <a:spLocks noGrp="1" noChangeArrowheads="1"/>
          </p:cNvSpPr>
          <p:nvPr>
            <p:ph sz="quarter" idx="1"/>
          </p:nvPr>
        </p:nvSpPr>
        <p:spPr>
          <a:xfrm>
            <a:off x="152400" y="1600200"/>
            <a:ext cx="8839200" cy="5105399"/>
          </a:xfrm>
        </p:spPr>
        <p:txBody>
          <a:bodyPr>
            <a:noAutofit/>
          </a:bodyPr>
          <a:lstStyle/>
          <a:p>
            <a:pPr algn="just" eaLnBrk="1" hangingPunct="1">
              <a:lnSpc>
                <a:spcPct val="110000"/>
              </a:lnSpc>
              <a:spcBef>
                <a:spcPts val="1200"/>
              </a:spcBef>
              <a:buSzPct val="70000"/>
              <a:buFont typeface="Wingdings" pitchFamily="2" charset="2"/>
              <a:buChar char="q"/>
            </a:pPr>
            <a:r>
              <a:rPr lang="en-US" sz="2100" dirty="0" smtClean="0"/>
              <a:t>While signing the form, </a:t>
            </a:r>
            <a:r>
              <a:rPr lang="en-US" sz="2100" dirty="0" smtClean="0">
                <a:solidFill>
                  <a:srgbClr val="D54F41"/>
                </a:solidFill>
              </a:rPr>
              <a:t>following should be kept in view:</a:t>
            </a:r>
          </a:p>
          <a:p>
            <a:pPr marL="719138" indent="-358775" algn="just" eaLnBrk="1" hangingPunct="1">
              <a:lnSpc>
                <a:spcPct val="110000"/>
              </a:lnSpc>
              <a:spcBef>
                <a:spcPts val="600"/>
              </a:spcBef>
              <a:buFont typeface="Wingdings" pitchFamily="2" charset="2"/>
              <a:buChar char="§"/>
            </a:pPr>
            <a:r>
              <a:rPr lang="en-US" sz="2100" dirty="0" smtClean="0"/>
              <a:t>judicial pronouncements may be relied upon in the matter of inclusion or exclusion of any items in the particulars to be furnished under any of the clauses of the statement.</a:t>
            </a:r>
          </a:p>
          <a:p>
            <a:pPr marL="719138" indent="-358775" algn="just" eaLnBrk="1" hangingPunct="1">
              <a:lnSpc>
                <a:spcPct val="110000"/>
              </a:lnSpc>
              <a:spcBef>
                <a:spcPts val="600"/>
              </a:spcBef>
              <a:buFont typeface="Wingdings" pitchFamily="2" charset="2"/>
              <a:buChar char="§"/>
            </a:pPr>
            <a:r>
              <a:rPr lang="en-US" sz="2100" dirty="0" smtClean="0"/>
              <a:t>In case of conflict of judicial opinion on any particular issue, view which has been followed may be referred to while giving the particulars under any specified clause.</a:t>
            </a:r>
          </a:p>
          <a:p>
            <a:pPr marL="719138" indent="-358775" algn="just">
              <a:lnSpc>
                <a:spcPct val="110000"/>
              </a:lnSpc>
              <a:spcBef>
                <a:spcPts val="600"/>
              </a:spcBef>
              <a:buFont typeface="Wingdings" pitchFamily="2" charset="2"/>
              <a:buChar char="§"/>
            </a:pPr>
            <a:r>
              <a:rPr lang="en-US" sz="2100" dirty="0" smtClean="0"/>
              <a:t>General accounting principles/guidelines by ICAI/ICWAI should be followed.</a:t>
            </a:r>
          </a:p>
          <a:p>
            <a:pPr marL="719138" indent="-358775" algn="just">
              <a:lnSpc>
                <a:spcPct val="110000"/>
              </a:lnSpc>
              <a:spcBef>
                <a:spcPts val="600"/>
              </a:spcBef>
              <a:buFont typeface="Wingdings" pitchFamily="2" charset="2"/>
              <a:buChar char="§"/>
            </a:pPr>
            <a:r>
              <a:rPr lang="en-US" sz="2100" dirty="0" smtClean="0"/>
              <a:t>Relevant changes in law relating to items    to be reported on.</a:t>
            </a:r>
          </a:p>
          <a:p>
            <a:pPr algn="just">
              <a:lnSpc>
                <a:spcPct val="110000"/>
              </a:lnSpc>
              <a:spcBef>
                <a:spcPts val="1200"/>
              </a:spcBef>
              <a:buSzPct val="70000"/>
              <a:buFont typeface="Wingdings" pitchFamily="2" charset="2"/>
              <a:buChar char="q"/>
            </a:pPr>
            <a:r>
              <a:rPr lang="en-US" sz="2100" dirty="0" smtClean="0"/>
              <a:t>Since auditor is to report the particulars as true and correct, he should obtain from the assessee the statement of particulars duly authenticated by him.</a:t>
            </a:r>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a:xfrm>
            <a:off x="152400" y="0"/>
            <a:ext cx="8763000" cy="1295400"/>
          </a:xfrm>
        </p:spPr>
        <p:txBody>
          <a:bodyPr>
            <a:noAutofit/>
          </a:bodyPr>
          <a:lstStyle/>
          <a:p>
            <a:pPr algn="just" eaLnBrk="1" fontAlgn="auto" hangingPunct="1">
              <a:spcAft>
                <a:spcPts val="0"/>
              </a:spcAft>
              <a:defRPr/>
            </a:pPr>
            <a:r>
              <a:rPr lang="en-US" sz="3600" b="1" u="sng" dirty="0"/>
              <a:t>Penalty for failure to get accounts Audited- Sec. 271B</a:t>
            </a:r>
          </a:p>
        </p:txBody>
      </p:sp>
      <p:sp>
        <p:nvSpPr>
          <p:cNvPr id="6" name="Slide Number Placeholder 5"/>
          <p:cNvSpPr>
            <a:spLocks noGrp="1"/>
          </p:cNvSpPr>
          <p:nvPr>
            <p:ph type="sldNum" sz="quarter" idx="12"/>
          </p:nvPr>
        </p:nvSpPr>
        <p:spPr/>
        <p:txBody>
          <a:bodyPr>
            <a:normAutofit fontScale="85000" lnSpcReduction="20000"/>
          </a:bodyPr>
          <a:lstStyle/>
          <a:p>
            <a:pPr>
              <a:defRPr/>
            </a:pPr>
            <a:fld id="{748F9B2C-6ABF-40ED-A454-1BC1B9F736D1}" type="slidenum">
              <a:rPr lang="en-US"/>
              <a:pPr>
                <a:defRPr/>
              </a:pPr>
              <a:t>226</a:t>
            </a:fld>
            <a:endParaRPr lang="en-US"/>
          </a:p>
        </p:txBody>
      </p:sp>
      <p:sp>
        <p:nvSpPr>
          <p:cNvPr id="175107" name="Rectangle 3"/>
          <p:cNvSpPr>
            <a:spLocks noGrp="1" noChangeArrowheads="1"/>
          </p:cNvSpPr>
          <p:nvPr>
            <p:ph sz="quarter" idx="1"/>
          </p:nvPr>
        </p:nvSpPr>
        <p:spPr>
          <a:xfrm>
            <a:off x="228600" y="1828800"/>
            <a:ext cx="8610600" cy="4572000"/>
          </a:xfrm>
        </p:spPr>
        <p:txBody>
          <a:bodyPr>
            <a:noAutofit/>
          </a:bodyPr>
          <a:lstStyle/>
          <a:p>
            <a:pPr algn="just" eaLnBrk="1" hangingPunct="1"/>
            <a:r>
              <a:rPr lang="en-US" sz="2200" dirty="0" smtClean="0">
                <a:latin typeface="Calibri" pitchFamily="34" charset="0"/>
              </a:rPr>
              <a:t>If the assessee fails to get his accounts audited u/s 44AB, </a:t>
            </a:r>
          </a:p>
          <a:p>
            <a:pPr algn="just" eaLnBrk="1" hangingPunct="1">
              <a:buClr>
                <a:srgbClr val="663300"/>
              </a:buClr>
              <a:buFont typeface="Wingdings" pitchFamily="2" charset="2"/>
              <a:buChar char="Ø"/>
            </a:pPr>
            <a:r>
              <a:rPr lang="en-US" sz="2200" dirty="0" smtClean="0">
                <a:latin typeface="Calibri" pitchFamily="34" charset="0"/>
              </a:rPr>
              <a:t>  a flat penalty u/s </a:t>
            </a:r>
            <a:r>
              <a:rPr lang="en-US" sz="2200" u="sng" dirty="0" smtClean="0">
                <a:latin typeface="Calibri" pitchFamily="34" charset="0"/>
              </a:rPr>
              <a:t>271B</a:t>
            </a:r>
            <a:r>
              <a:rPr lang="en-US" sz="2200" dirty="0" smtClean="0">
                <a:latin typeface="Calibri" pitchFamily="34" charset="0"/>
              </a:rPr>
              <a:t> shall be attracted.</a:t>
            </a:r>
          </a:p>
          <a:p>
            <a:pPr algn="just" eaLnBrk="1" hangingPunct="1">
              <a:buFont typeface="Wingdings" pitchFamily="2" charset="2"/>
              <a:buNone/>
            </a:pPr>
            <a:r>
              <a:rPr lang="en-US" sz="2200" dirty="0" smtClean="0">
                <a:latin typeface="Calibri" pitchFamily="34" charset="0"/>
              </a:rPr>
              <a:t>            ½ of total  Sales, turnover or gross receipts </a:t>
            </a:r>
          </a:p>
          <a:p>
            <a:pPr algn="just" eaLnBrk="1" hangingPunct="1">
              <a:buFont typeface="Wingdings" pitchFamily="2" charset="2"/>
              <a:buNone/>
            </a:pPr>
            <a:r>
              <a:rPr lang="en-US" sz="2200" dirty="0" smtClean="0">
                <a:latin typeface="Calibri" pitchFamily="34" charset="0"/>
              </a:rPr>
              <a:t>                                            Or                 </a:t>
            </a:r>
          </a:p>
          <a:p>
            <a:pPr algn="just" eaLnBrk="1" hangingPunct="1">
              <a:buFont typeface="Wingdings" pitchFamily="2" charset="2"/>
              <a:buNone/>
            </a:pPr>
            <a:r>
              <a:rPr lang="en-US" sz="2200" dirty="0" smtClean="0">
                <a:latin typeface="Calibri" pitchFamily="34" charset="0"/>
              </a:rPr>
              <a:t>	Sum of Rs. 150,000</a:t>
            </a:r>
            <a:r>
              <a:rPr lang="en-US" sz="2200" dirty="0" smtClean="0">
                <a:solidFill>
                  <a:srgbClr val="FFCC66"/>
                </a:solidFill>
                <a:latin typeface="Calibri" pitchFamily="34" charset="0"/>
              </a:rPr>
              <a:t> </a:t>
            </a:r>
            <a:r>
              <a:rPr lang="en-US" sz="2200" dirty="0" smtClean="0">
                <a:solidFill>
                  <a:schemeClr val="accent2"/>
                </a:solidFill>
                <a:latin typeface="Calibri" pitchFamily="34" charset="0"/>
              </a:rPr>
              <a:t>(</a:t>
            </a:r>
            <a:r>
              <a:rPr lang="en-US" sz="2200" b="1" i="1" u="sng" dirty="0" smtClean="0">
                <a:solidFill>
                  <a:srgbClr val="C00000"/>
                </a:solidFill>
                <a:latin typeface="Calibri" pitchFamily="34" charset="0"/>
              </a:rPr>
              <a:t>w.e.f.1-4-2011)  (prior to that max. penalty was Rs. 1Lac)</a:t>
            </a:r>
          </a:p>
          <a:p>
            <a:pPr algn="just" eaLnBrk="1" hangingPunct="1">
              <a:buFont typeface="Wingdings" pitchFamily="2" charset="2"/>
              <a:buNone/>
            </a:pPr>
            <a:r>
              <a:rPr lang="en-US" sz="2200" dirty="0" smtClean="0">
                <a:solidFill>
                  <a:srgbClr val="FFCC66"/>
                </a:solidFill>
                <a:latin typeface="Calibri" pitchFamily="34" charset="0"/>
              </a:rPr>
              <a:t>      </a:t>
            </a:r>
            <a:r>
              <a:rPr lang="en-US" sz="2200" dirty="0" smtClean="0">
                <a:latin typeface="Calibri" pitchFamily="34" charset="0"/>
              </a:rPr>
              <a:t>(</a:t>
            </a:r>
            <a:r>
              <a:rPr lang="en-US" sz="2200" u="sng" dirty="0" smtClean="0">
                <a:latin typeface="Calibri" pitchFamily="34" charset="0"/>
              </a:rPr>
              <a:t>Whichever is less</a:t>
            </a:r>
            <a:r>
              <a:rPr lang="en-US" sz="2200" dirty="0" smtClean="0">
                <a:latin typeface="Calibri" pitchFamily="34" charset="0"/>
              </a:rPr>
              <a:t>)</a:t>
            </a:r>
          </a:p>
          <a:p>
            <a:pPr algn="just" eaLnBrk="1" hangingPunct="1">
              <a:buClr>
                <a:srgbClr val="663300"/>
              </a:buClr>
              <a:buFont typeface="Wingdings" pitchFamily="2" charset="2"/>
              <a:buChar char="Ø"/>
            </a:pPr>
            <a:endParaRPr lang="en-US" sz="2200" dirty="0" smtClean="0">
              <a:latin typeface="Calibri" pitchFamily="34" charset="0"/>
            </a:endParaRPr>
          </a:p>
          <a:p>
            <a:pPr algn="just" eaLnBrk="1" hangingPunct="1">
              <a:buClr>
                <a:srgbClr val="663300"/>
              </a:buClr>
              <a:buFont typeface="Wingdings" pitchFamily="2" charset="2"/>
              <a:buChar char="Ø"/>
            </a:pPr>
            <a:r>
              <a:rPr lang="en-US" sz="2200" dirty="0" smtClean="0">
                <a:latin typeface="Calibri" pitchFamily="34" charset="0"/>
              </a:rPr>
              <a:t>U/s </a:t>
            </a:r>
            <a:r>
              <a:rPr lang="en-US" sz="2200" u="sng" dirty="0" smtClean="0">
                <a:latin typeface="Calibri" pitchFamily="34" charset="0"/>
              </a:rPr>
              <a:t>271B</a:t>
            </a:r>
            <a:r>
              <a:rPr lang="en-US" sz="2200" dirty="0" smtClean="0">
                <a:latin typeface="Calibri" pitchFamily="34" charset="0"/>
              </a:rPr>
              <a:t> No penalty shall be imposed, if assessee proves that there was reasonable cause for such failure. </a:t>
            </a:r>
          </a:p>
        </p:txBody>
      </p:sp>
      <p:sp>
        <p:nvSpPr>
          <p:cNvPr id="5" name="Rectangle 4"/>
          <p:cNvSpPr/>
          <p:nvPr/>
        </p:nvSpPr>
        <p:spPr>
          <a:xfrm>
            <a:off x="76200" y="6320135"/>
            <a:ext cx="8839200" cy="461665"/>
          </a:xfrm>
          <a:prstGeom prst="rect">
            <a:avLst/>
          </a:prstGeom>
          <a:solidFill>
            <a:schemeClr val="accent1"/>
          </a:solidFill>
        </p:spPr>
        <p:txBody>
          <a:bodyPr wrap="square">
            <a:spAutoFit/>
          </a:bodyPr>
          <a:lstStyle/>
          <a:p>
            <a:pPr marL="633413" indent="-273050" algn="just">
              <a:spcBef>
                <a:spcPts val="600"/>
              </a:spcBef>
              <a:buNone/>
            </a:pPr>
            <a:r>
              <a:rPr lang="en-US" sz="2400" dirty="0" smtClean="0">
                <a:solidFill>
                  <a:schemeClr val="bg1"/>
                </a:solidFill>
                <a:latin typeface="Calibri" pitchFamily="34" charset="0"/>
              </a:rPr>
              <a:t>The penalty order u/s 271B is appealable in view of s.246A(1)(m)</a:t>
            </a:r>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title"/>
          </p:nvPr>
        </p:nvSpPr>
        <p:spPr>
          <a:xfrm>
            <a:off x="381000" y="76200"/>
            <a:ext cx="8534400" cy="1143000"/>
          </a:xfrm>
        </p:spPr>
        <p:txBody>
          <a:bodyPr>
            <a:normAutofit/>
          </a:bodyPr>
          <a:lstStyle/>
          <a:p>
            <a:pPr eaLnBrk="1" fontAlgn="auto" hangingPunct="1">
              <a:spcAft>
                <a:spcPts val="0"/>
              </a:spcAft>
              <a:defRPr/>
            </a:pPr>
            <a:r>
              <a:rPr lang="en-US" sz="4800" u="sng" dirty="0"/>
              <a:t>Reasonable Causes</a:t>
            </a:r>
          </a:p>
        </p:txBody>
      </p:sp>
      <p:sp>
        <p:nvSpPr>
          <p:cNvPr id="6" name="Slide Number Placeholder 5"/>
          <p:cNvSpPr>
            <a:spLocks noGrp="1"/>
          </p:cNvSpPr>
          <p:nvPr>
            <p:ph type="sldNum" sz="quarter" idx="12"/>
          </p:nvPr>
        </p:nvSpPr>
        <p:spPr/>
        <p:txBody>
          <a:bodyPr>
            <a:normAutofit fontScale="85000" lnSpcReduction="20000"/>
          </a:bodyPr>
          <a:lstStyle/>
          <a:p>
            <a:pPr>
              <a:defRPr/>
            </a:pPr>
            <a:fld id="{6DBE8970-8385-4FB7-82CB-51C54788EB0C}" type="slidenum">
              <a:rPr lang="en-US"/>
              <a:pPr>
                <a:defRPr/>
              </a:pPr>
              <a:t>227</a:t>
            </a:fld>
            <a:endParaRPr lang="en-US"/>
          </a:p>
        </p:txBody>
      </p:sp>
      <p:sp>
        <p:nvSpPr>
          <p:cNvPr id="124931" name="Rectangle 3"/>
          <p:cNvSpPr>
            <a:spLocks noGrp="1" noChangeArrowheads="1"/>
          </p:cNvSpPr>
          <p:nvPr>
            <p:ph sz="quarter" idx="1"/>
          </p:nvPr>
        </p:nvSpPr>
        <p:spPr>
          <a:xfrm>
            <a:off x="304800" y="1676400"/>
            <a:ext cx="8610600" cy="4419600"/>
          </a:xfrm>
        </p:spPr>
        <p:txBody>
          <a:bodyPr rtlCol="0">
            <a:normAutofit fontScale="92500" lnSpcReduction="20000"/>
          </a:bodyPr>
          <a:lstStyle/>
          <a:p>
            <a:pPr marL="274320" indent="-274320" algn="just" eaLnBrk="1" fontAlgn="auto" hangingPunct="1">
              <a:lnSpc>
                <a:spcPct val="80000"/>
              </a:lnSpc>
              <a:spcBef>
                <a:spcPts val="0"/>
              </a:spcBef>
              <a:spcAft>
                <a:spcPts val="0"/>
              </a:spcAft>
              <a:buFont typeface="Wingdings 2"/>
              <a:buChar char=""/>
              <a:defRPr/>
            </a:pPr>
            <a:endParaRPr lang="en-US" sz="2800" b="1" i="1" u="sng" dirty="0">
              <a:solidFill>
                <a:schemeClr val="accent2"/>
              </a:solidFill>
            </a:endParaRPr>
          </a:p>
          <a:p>
            <a:pPr marL="274320" indent="-274320" algn="just" eaLnBrk="1" fontAlgn="auto" hangingPunct="1">
              <a:lnSpc>
                <a:spcPct val="80000"/>
              </a:lnSpc>
              <a:spcBef>
                <a:spcPts val="0"/>
              </a:spcBef>
              <a:spcAft>
                <a:spcPts val="0"/>
              </a:spcAft>
              <a:buNone/>
              <a:defRPr/>
            </a:pPr>
            <a:r>
              <a:rPr lang="en-US" sz="2800" b="1" i="1" u="sng" dirty="0" smtClean="0">
                <a:solidFill>
                  <a:schemeClr val="accent2"/>
                </a:solidFill>
              </a:rPr>
              <a:t>Reasonable </a:t>
            </a:r>
            <a:r>
              <a:rPr lang="en-US" sz="2800" b="1" i="1" u="sng" dirty="0">
                <a:solidFill>
                  <a:schemeClr val="accent2"/>
                </a:solidFill>
              </a:rPr>
              <a:t>Cause</a:t>
            </a:r>
          </a:p>
          <a:p>
            <a:pPr marL="274320" indent="-274320" algn="just" eaLnBrk="1" fontAlgn="auto" hangingPunct="1">
              <a:lnSpc>
                <a:spcPct val="80000"/>
              </a:lnSpc>
              <a:spcBef>
                <a:spcPts val="0"/>
              </a:spcBef>
              <a:spcAft>
                <a:spcPts val="0"/>
              </a:spcAft>
              <a:buFont typeface="Wingdings" pitchFamily="2" charset="2"/>
              <a:buNone/>
              <a:defRPr/>
            </a:pPr>
            <a:r>
              <a:rPr lang="en-US" sz="2800" dirty="0">
                <a:solidFill>
                  <a:srgbClr val="FFCC66"/>
                </a:solidFill>
              </a:rPr>
              <a:t>  </a:t>
            </a:r>
          </a:p>
          <a:p>
            <a:pPr marL="361950" indent="-361950" algn="just" eaLnBrk="1" fontAlgn="auto" hangingPunct="1">
              <a:lnSpc>
                <a:spcPct val="160000"/>
              </a:lnSpc>
              <a:spcBef>
                <a:spcPts val="0"/>
              </a:spcBef>
              <a:spcAft>
                <a:spcPts val="0"/>
              </a:spcAft>
              <a:buSzPct val="100000"/>
              <a:buFont typeface="+mj-lt"/>
              <a:buAutoNum type="alphaLcPeriod"/>
              <a:defRPr/>
            </a:pPr>
            <a:r>
              <a:rPr lang="en-US" sz="2400" dirty="0" smtClean="0">
                <a:latin typeface="Calibri" pitchFamily="34" charset="0"/>
              </a:rPr>
              <a:t>Resignation </a:t>
            </a:r>
            <a:r>
              <a:rPr lang="en-US" sz="2400" dirty="0">
                <a:latin typeface="Calibri" pitchFamily="34" charset="0"/>
              </a:rPr>
              <a:t>of tax auditor and consequent delay; </a:t>
            </a:r>
          </a:p>
          <a:p>
            <a:pPr marL="361950" indent="-361950" algn="just" eaLnBrk="1" fontAlgn="auto" hangingPunct="1">
              <a:lnSpc>
                <a:spcPct val="160000"/>
              </a:lnSpc>
              <a:spcBef>
                <a:spcPts val="0"/>
              </a:spcBef>
              <a:spcAft>
                <a:spcPts val="0"/>
              </a:spcAft>
              <a:buSzPct val="100000"/>
              <a:buFont typeface="+mj-lt"/>
              <a:buAutoNum type="alphaLcPeriod"/>
              <a:defRPr/>
            </a:pPr>
            <a:r>
              <a:rPr lang="en-US" sz="2400" dirty="0" smtClean="0">
                <a:latin typeface="Calibri" pitchFamily="34" charset="0"/>
              </a:rPr>
              <a:t>Bona </a:t>
            </a:r>
            <a:r>
              <a:rPr lang="en-US" sz="2400" dirty="0">
                <a:latin typeface="Calibri" pitchFamily="34" charset="0"/>
              </a:rPr>
              <a:t>fide interpretation of the ‘turnover’ based on expert  advice;</a:t>
            </a:r>
          </a:p>
          <a:p>
            <a:pPr marL="361950" indent="-361950" algn="just" eaLnBrk="1" fontAlgn="auto" hangingPunct="1">
              <a:lnSpc>
                <a:spcPct val="160000"/>
              </a:lnSpc>
              <a:spcBef>
                <a:spcPts val="0"/>
              </a:spcBef>
              <a:spcAft>
                <a:spcPts val="0"/>
              </a:spcAft>
              <a:buSzPct val="100000"/>
              <a:buFont typeface="+mj-lt"/>
              <a:buAutoNum type="alphaLcPeriod"/>
              <a:defRPr/>
            </a:pPr>
            <a:r>
              <a:rPr lang="en-US" sz="2400" dirty="0" smtClean="0">
                <a:latin typeface="Calibri" pitchFamily="34" charset="0"/>
              </a:rPr>
              <a:t>Death </a:t>
            </a:r>
            <a:r>
              <a:rPr lang="en-US" sz="2400" dirty="0">
                <a:latin typeface="Calibri" pitchFamily="34" charset="0"/>
              </a:rPr>
              <a:t>or physical inability of the partner in charge of the account </a:t>
            </a:r>
          </a:p>
          <a:p>
            <a:pPr marL="361950" indent="-361950" algn="just" eaLnBrk="1" fontAlgn="auto" hangingPunct="1">
              <a:lnSpc>
                <a:spcPct val="160000"/>
              </a:lnSpc>
              <a:spcBef>
                <a:spcPts val="0"/>
              </a:spcBef>
              <a:spcAft>
                <a:spcPts val="0"/>
              </a:spcAft>
              <a:buSzPct val="100000"/>
              <a:buFont typeface="+mj-lt"/>
              <a:buAutoNum type="alphaLcPeriod"/>
              <a:defRPr/>
            </a:pPr>
            <a:r>
              <a:rPr lang="en-US" sz="2400" dirty="0" err="1" smtClean="0">
                <a:latin typeface="Calibri" pitchFamily="34" charset="0"/>
              </a:rPr>
              <a:t>Labour</a:t>
            </a:r>
            <a:r>
              <a:rPr lang="en-US" sz="2400" dirty="0" smtClean="0">
                <a:latin typeface="Calibri" pitchFamily="34" charset="0"/>
              </a:rPr>
              <a:t> </a:t>
            </a:r>
            <a:r>
              <a:rPr lang="en-US" sz="2400" dirty="0">
                <a:latin typeface="Calibri" pitchFamily="34" charset="0"/>
              </a:rPr>
              <a:t>problems such as strike, lock-out for a long period, etc;  </a:t>
            </a:r>
          </a:p>
          <a:p>
            <a:pPr marL="361950" indent="-361950" algn="just" eaLnBrk="1" fontAlgn="auto" hangingPunct="1">
              <a:lnSpc>
                <a:spcPct val="160000"/>
              </a:lnSpc>
              <a:spcBef>
                <a:spcPts val="0"/>
              </a:spcBef>
              <a:spcAft>
                <a:spcPts val="0"/>
              </a:spcAft>
              <a:buSzPct val="100000"/>
              <a:buFont typeface="+mj-lt"/>
              <a:buAutoNum type="alphaLcPeriod"/>
              <a:defRPr/>
            </a:pPr>
            <a:r>
              <a:rPr lang="en-US" sz="2400" dirty="0" smtClean="0">
                <a:latin typeface="Calibri" pitchFamily="34" charset="0"/>
              </a:rPr>
              <a:t>Loss </a:t>
            </a:r>
            <a:r>
              <a:rPr lang="en-US" sz="2400" dirty="0">
                <a:latin typeface="Calibri" pitchFamily="34" charset="0"/>
              </a:rPr>
              <a:t>of accounts because of fire, theft, etc., beyond the control of the assessee;</a:t>
            </a:r>
          </a:p>
          <a:p>
            <a:pPr marL="361950" indent="-361950" algn="just">
              <a:spcBef>
                <a:spcPts val="600"/>
              </a:spcBef>
              <a:buSzPct val="100000"/>
              <a:buFont typeface="+mj-lt"/>
              <a:buAutoNum type="alphaLcPeriod"/>
            </a:pPr>
            <a:r>
              <a:rPr lang="en-US" sz="2400" dirty="0" smtClean="0">
                <a:latin typeface="Calibri" pitchFamily="34" charset="0"/>
              </a:rPr>
              <a:t>Non-availability </a:t>
            </a:r>
            <a:r>
              <a:rPr lang="en-US" sz="2400" dirty="0">
                <a:latin typeface="Calibri" pitchFamily="34" charset="0"/>
              </a:rPr>
              <a:t>of accounts on account of seized</a:t>
            </a:r>
            <a:r>
              <a:rPr lang="en-US" sz="2400" dirty="0" smtClean="0">
                <a:latin typeface="Calibri" pitchFamily="34" charset="0"/>
              </a:rPr>
              <a:t>;</a:t>
            </a:r>
          </a:p>
          <a:p>
            <a:pPr marL="361950" indent="-361950" algn="just">
              <a:spcBef>
                <a:spcPts val="600"/>
              </a:spcBef>
              <a:buSzPct val="100000"/>
              <a:buFont typeface="+mj-lt"/>
              <a:buAutoNum type="alphaLcPeriod"/>
            </a:pPr>
            <a:r>
              <a:rPr lang="en-US" sz="2400" dirty="0" smtClean="0">
                <a:latin typeface="Calibri" pitchFamily="34" charset="0"/>
              </a:rPr>
              <a:t>Natural calamities, commotion, etc.</a:t>
            </a:r>
            <a:endParaRPr lang="en-US" sz="2800" dirty="0">
              <a:solidFill>
                <a:srgbClr val="FFCC66"/>
              </a:solidFill>
            </a:endParaRPr>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a:xfrm>
            <a:off x="152400" y="0"/>
            <a:ext cx="6705600" cy="1295400"/>
          </a:xfrm>
        </p:spPr>
        <p:txBody>
          <a:bodyPr>
            <a:noAutofit/>
          </a:bodyPr>
          <a:lstStyle/>
          <a:p>
            <a:pPr algn="just" eaLnBrk="1" fontAlgn="auto" hangingPunct="1">
              <a:spcAft>
                <a:spcPts val="0"/>
              </a:spcAft>
              <a:defRPr/>
            </a:pPr>
            <a:r>
              <a:rPr lang="en-US" sz="3200" b="1" u="sng" dirty="0"/>
              <a:t>Penalty for failure to get accounts Audited- Sec. </a:t>
            </a:r>
            <a:r>
              <a:rPr lang="en-US" sz="3200" b="1" u="sng" dirty="0" smtClean="0"/>
              <a:t>271B…….</a:t>
            </a:r>
            <a:endParaRPr lang="en-US" sz="3200" b="1" u="sng" dirty="0"/>
          </a:p>
        </p:txBody>
      </p:sp>
      <p:sp>
        <p:nvSpPr>
          <p:cNvPr id="6" name="Slide Number Placeholder 5"/>
          <p:cNvSpPr>
            <a:spLocks noGrp="1"/>
          </p:cNvSpPr>
          <p:nvPr>
            <p:ph type="sldNum" sz="quarter" idx="12"/>
          </p:nvPr>
        </p:nvSpPr>
        <p:spPr/>
        <p:txBody>
          <a:bodyPr>
            <a:normAutofit fontScale="85000" lnSpcReduction="20000"/>
          </a:bodyPr>
          <a:lstStyle/>
          <a:p>
            <a:pPr>
              <a:defRPr/>
            </a:pPr>
            <a:fld id="{748F9B2C-6ABF-40ED-A454-1BC1B9F736D1}" type="slidenum">
              <a:rPr lang="en-US"/>
              <a:pPr>
                <a:defRPr/>
              </a:pPr>
              <a:t>228</a:t>
            </a:fld>
            <a:endParaRPr lang="en-US"/>
          </a:p>
        </p:txBody>
      </p:sp>
      <p:sp>
        <p:nvSpPr>
          <p:cNvPr id="175107" name="Rectangle 3"/>
          <p:cNvSpPr>
            <a:spLocks noGrp="1" noChangeArrowheads="1"/>
          </p:cNvSpPr>
          <p:nvPr>
            <p:ph sz="quarter" idx="1"/>
          </p:nvPr>
        </p:nvSpPr>
        <p:spPr>
          <a:xfrm>
            <a:off x="76200" y="1752600"/>
            <a:ext cx="8915400" cy="5029200"/>
          </a:xfrm>
        </p:spPr>
        <p:txBody>
          <a:bodyPr>
            <a:noAutofit/>
          </a:bodyPr>
          <a:lstStyle/>
          <a:p>
            <a:pPr algn="just">
              <a:spcBef>
                <a:spcPts val="1800"/>
              </a:spcBef>
            </a:pPr>
            <a:r>
              <a:rPr lang="en-US" sz="2100" dirty="0" smtClean="0"/>
              <a:t>No penalty under section 271B by ITO exceeding Rs. 10,000 in absence of  prior approval of Joint Commissioner. </a:t>
            </a:r>
            <a:r>
              <a:rPr lang="en-US" sz="2100" b="1" dirty="0" err="1" smtClean="0">
                <a:solidFill>
                  <a:srgbClr val="C00000"/>
                </a:solidFill>
              </a:rPr>
              <a:t>Sagar</a:t>
            </a:r>
            <a:r>
              <a:rPr lang="en-US" sz="2100" b="1" dirty="0" smtClean="0">
                <a:solidFill>
                  <a:srgbClr val="C00000"/>
                </a:solidFill>
              </a:rPr>
              <a:t> </a:t>
            </a:r>
            <a:r>
              <a:rPr lang="en-US" sz="2100" b="1" dirty="0" err="1" smtClean="0">
                <a:solidFill>
                  <a:srgbClr val="C00000"/>
                </a:solidFill>
              </a:rPr>
              <a:t>Dutta</a:t>
            </a:r>
            <a:r>
              <a:rPr lang="en-US" sz="2100" b="1" dirty="0" smtClean="0">
                <a:solidFill>
                  <a:srgbClr val="C00000"/>
                </a:solidFill>
              </a:rPr>
              <a:t> Vs. CIT, ITA No. 150 of 2009, Date of Order: 17.02.2014, High Court of Calcutta</a:t>
            </a:r>
          </a:p>
          <a:p>
            <a:pPr algn="just">
              <a:spcBef>
                <a:spcPts val="1800"/>
              </a:spcBef>
            </a:pPr>
            <a:r>
              <a:rPr lang="en-US" sz="2100" dirty="0" smtClean="0"/>
              <a:t>Held that no penalty is imposable u/s 271B for non-compliance with the provisions of sec. 44AB on the ground that the returns were filed belatedly. Penalty is </a:t>
            </a:r>
            <a:r>
              <a:rPr lang="en-US" sz="2100" dirty="0" err="1" smtClean="0"/>
              <a:t>leviable</a:t>
            </a:r>
            <a:r>
              <a:rPr lang="en-US" sz="2100" dirty="0" smtClean="0"/>
              <a:t> only if the assessee fails to get his accounts audited and obtain a report. </a:t>
            </a:r>
            <a:r>
              <a:rPr lang="en-US" sz="2100" b="1" dirty="0" smtClean="0">
                <a:solidFill>
                  <a:srgbClr val="C00000"/>
                </a:solidFill>
              </a:rPr>
              <a:t>CIT v. Apex Laboratories Pvt. Ltd. [2010] 320 ITR 498 (Mad)</a:t>
            </a:r>
          </a:p>
          <a:p>
            <a:pPr algn="just">
              <a:spcBef>
                <a:spcPts val="1800"/>
              </a:spcBef>
            </a:pPr>
            <a:r>
              <a:rPr lang="en-US" sz="2100" dirty="0" smtClean="0"/>
              <a:t>For purpose of sec. 44AB turnover of all businesses carried on by assessee has to be </a:t>
            </a:r>
            <a:r>
              <a:rPr lang="en-US" sz="2100" b="1" u="sng" dirty="0" smtClean="0"/>
              <a:t>considered but provisions of sec. 271B will be pressed in operation in respect of failure only and not in respect of accounts which have been audited;</a:t>
            </a:r>
            <a:r>
              <a:rPr lang="en-US" sz="2100" dirty="0" smtClean="0"/>
              <a:t> penalty cannot be imposed in respect of business when its books of account have been audited and filed on or before due date specified in Act. </a:t>
            </a:r>
            <a:r>
              <a:rPr lang="en-US" sz="2100" b="1" i="1" u="sng" dirty="0" smtClean="0">
                <a:solidFill>
                  <a:srgbClr val="C00000"/>
                </a:solidFill>
              </a:rPr>
              <a:t>Asst. CIT </a:t>
            </a:r>
            <a:r>
              <a:rPr lang="en-US" sz="2100" b="1" i="1" u="sng" dirty="0" err="1" smtClean="0">
                <a:solidFill>
                  <a:srgbClr val="C00000"/>
                </a:solidFill>
              </a:rPr>
              <a:t>v.Smt</a:t>
            </a:r>
            <a:r>
              <a:rPr lang="en-US" sz="2100" b="1" i="1" u="sng" dirty="0" smtClean="0">
                <a:solidFill>
                  <a:srgbClr val="C00000"/>
                </a:solidFill>
              </a:rPr>
              <a:t>. </a:t>
            </a:r>
            <a:r>
              <a:rPr lang="en-US" sz="2100" b="1" i="1" u="sng" dirty="0" err="1" smtClean="0">
                <a:solidFill>
                  <a:srgbClr val="C00000"/>
                </a:solidFill>
              </a:rPr>
              <a:t>Bharti</a:t>
            </a:r>
            <a:r>
              <a:rPr lang="en-US" sz="2100" b="1" i="1" u="sng" dirty="0" smtClean="0">
                <a:solidFill>
                  <a:srgbClr val="C00000"/>
                </a:solidFill>
              </a:rPr>
              <a:t> Sharma [2011] 44 SOT 230 (Del.)</a:t>
            </a:r>
            <a:endParaRPr lang="en-US" sz="2100" b="1" dirty="0" smtClean="0">
              <a:solidFill>
                <a:srgbClr val="C00000"/>
              </a:solidFill>
            </a:endParaRPr>
          </a:p>
        </p:txBody>
      </p:sp>
      <p:sp>
        <p:nvSpPr>
          <p:cNvPr id="5" name="Rectangle 4"/>
          <p:cNvSpPr/>
          <p:nvPr/>
        </p:nvSpPr>
        <p:spPr>
          <a:xfrm>
            <a:off x="7391400" y="0"/>
            <a:ext cx="17526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800" b="1" dirty="0" err="1" smtClean="0">
                <a:solidFill>
                  <a:schemeClr val="tx2"/>
                </a:solidFill>
                <a:latin typeface="+mj-lt"/>
              </a:rPr>
              <a:t>Contd</a:t>
            </a:r>
            <a:r>
              <a:rPr lang="en-US" sz="2800" b="1" dirty="0" smtClean="0">
                <a:solidFill>
                  <a:schemeClr val="tx2"/>
                </a:solidFill>
                <a:latin typeface="+mj-lt"/>
              </a:rPr>
              <a:t>….</a:t>
            </a:r>
            <a:endParaRPr lang="en-US" sz="2800" b="1" dirty="0">
              <a:solidFill>
                <a:schemeClr val="tx2"/>
              </a:solidFill>
              <a:latin typeface="+mj-lt"/>
            </a:endParaRPr>
          </a:p>
        </p:txBody>
      </p:sp>
    </p:spTree>
  </p:cSld>
  <p:clrMapOvr>
    <a:masterClrMapping/>
  </p:clrMapOvr>
  <p:timing>
    <p:tnLst>
      <p:par>
        <p:cTn id="1" dur="indefinite" restart="never" nodeType="tmRoot"/>
      </p:par>
    </p:tn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ChangeArrowheads="1"/>
          </p:cNvSpPr>
          <p:nvPr>
            <p:ph type="title"/>
          </p:nvPr>
        </p:nvSpPr>
        <p:spPr>
          <a:xfrm>
            <a:off x="152400" y="76200"/>
            <a:ext cx="8686800" cy="1143000"/>
          </a:xfrm>
        </p:spPr>
        <p:txBody>
          <a:bodyPr>
            <a:noAutofit/>
          </a:bodyPr>
          <a:lstStyle/>
          <a:p>
            <a:pPr algn="just">
              <a:defRPr/>
            </a:pPr>
            <a:r>
              <a:rPr lang="en-US" sz="3200" b="1" u="sng" dirty="0"/>
              <a:t>Penalty u/s 277 A - Falsification of books of accounts or documents etc.</a:t>
            </a:r>
          </a:p>
        </p:txBody>
      </p:sp>
      <p:sp>
        <p:nvSpPr>
          <p:cNvPr id="6" name="Slide Number Placeholder 5"/>
          <p:cNvSpPr>
            <a:spLocks noGrp="1"/>
          </p:cNvSpPr>
          <p:nvPr>
            <p:ph type="sldNum" sz="quarter" idx="12"/>
          </p:nvPr>
        </p:nvSpPr>
        <p:spPr/>
        <p:txBody>
          <a:bodyPr>
            <a:normAutofit fontScale="85000" lnSpcReduction="20000"/>
          </a:bodyPr>
          <a:lstStyle/>
          <a:p>
            <a:pPr>
              <a:defRPr/>
            </a:pPr>
            <a:fld id="{BCE1011F-1FB7-4C02-93D3-1D0B5EA060DF}" type="slidenum">
              <a:rPr lang="en-US"/>
              <a:pPr>
                <a:defRPr/>
              </a:pPr>
              <a:t>229</a:t>
            </a:fld>
            <a:endParaRPr lang="en-US"/>
          </a:p>
        </p:txBody>
      </p:sp>
      <p:sp>
        <p:nvSpPr>
          <p:cNvPr id="183299" name="Rectangle 3"/>
          <p:cNvSpPr>
            <a:spLocks noGrp="1" noChangeArrowheads="1"/>
          </p:cNvSpPr>
          <p:nvPr>
            <p:ph sz="quarter" idx="1"/>
          </p:nvPr>
        </p:nvSpPr>
        <p:spPr>
          <a:xfrm>
            <a:off x="76200" y="1752600"/>
            <a:ext cx="8915400" cy="4876800"/>
          </a:xfrm>
        </p:spPr>
        <p:txBody>
          <a:bodyPr>
            <a:normAutofit/>
          </a:bodyPr>
          <a:lstStyle/>
          <a:p>
            <a:pPr marL="0" indent="0" algn="just" eaLnBrk="1" hangingPunct="1">
              <a:spcBef>
                <a:spcPts val="600"/>
              </a:spcBef>
              <a:buNone/>
            </a:pPr>
            <a:r>
              <a:rPr lang="en-US" sz="2100" dirty="0" smtClean="0">
                <a:latin typeface="Calibri" pitchFamily="34" charset="0"/>
                <a:cs typeface="Times New Roman" pitchFamily="18" charset="0"/>
              </a:rPr>
              <a:t>The Finance (No.2) Act, 2004 has inserted section 277 A w.e.f 1-10-2004. According to this section, any person shall be punishable with rigorous imprisonment, which may extend form 3 months to 3 years and shall be liable to fine if the following conditions are satisfied;</a:t>
            </a:r>
          </a:p>
          <a:p>
            <a:pPr marL="273050" indent="-273050" algn="just" eaLnBrk="1" hangingPunct="1">
              <a:spcBef>
                <a:spcPts val="600"/>
              </a:spcBef>
              <a:buFontTx/>
              <a:buAutoNum type="arabicParenR"/>
            </a:pPr>
            <a:endParaRPr lang="en-US" sz="2100" dirty="0" smtClean="0">
              <a:latin typeface="Calibri" pitchFamily="34" charset="0"/>
              <a:cs typeface="Times New Roman" pitchFamily="18" charset="0"/>
            </a:endParaRPr>
          </a:p>
          <a:p>
            <a:pPr marL="361950" indent="-361950" algn="just" eaLnBrk="1" hangingPunct="1">
              <a:spcBef>
                <a:spcPts val="600"/>
              </a:spcBef>
              <a:buSzPct val="100000"/>
              <a:buFont typeface="+mj-lt"/>
              <a:buAutoNum type="arabicParenR"/>
            </a:pPr>
            <a:r>
              <a:rPr lang="en-US" sz="2100" dirty="0" smtClean="0">
                <a:latin typeface="Calibri" pitchFamily="34" charset="0"/>
                <a:cs typeface="Times New Roman" pitchFamily="18" charset="0"/>
              </a:rPr>
              <a:t>He willfully and with intent to enable any other person (assessee) to </a:t>
            </a:r>
            <a:r>
              <a:rPr lang="en-US" sz="2100" b="1" u="sng" dirty="0" smtClean="0">
                <a:latin typeface="Calibri" pitchFamily="34" charset="0"/>
                <a:cs typeface="Times New Roman" pitchFamily="18" charset="0"/>
              </a:rPr>
              <a:t>evade any tax or interest or penalty</a:t>
            </a:r>
            <a:r>
              <a:rPr lang="en-US" sz="2100" b="1" dirty="0" smtClean="0">
                <a:latin typeface="Calibri" pitchFamily="34" charset="0"/>
                <a:cs typeface="Times New Roman" pitchFamily="18" charset="0"/>
              </a:rPr>
              <a:t> </a:t>
            </a:r>
            <a:r>
              <a:rPr lang="en-US" sz="2100" dirty="0" smtClean="0">
                <a:latin typeface="Calibri" pitchFamily="34" charset="0"/>
                <a:cs typeface="Times New Roman" pitchFamily="18" charset="0"/>
              </a:rPr>
              <a:t>chargeable and imposable under the Income Tax Act.</a:t>
            </a:r>
          </a:p>
          <a:p>
            <a:pPr marL="361950" indent="-361950" algn="just" eaLnBrk="1" hangingPunct="1">
              <a:spcBef>
                <a:spcPts val="600"/>
              </a:spcBef>
              <a:buSzPct val="100000"/>
              <a:buFont typeface="+mj-lt"/>
              <a:buAutoNum type="arabicParenR"/>
            </a:pPr>
            <a:r>
              <a:rPr lang="en-US" sz="2100" dirty="0" smtClean="0">
                <a:latin typeface="Calibri" pitchFamily="34" charset="0"/>
                <a:cs typeface="Times New Roman" pitchFamily="18" charset="0"/>
              </a:rPr>
              <a:t>He makes or causes to be made, any entry or statement in any books or other documents relevant for any proceeding under the Act which is false</a:t>
            </a:r>
          </a:p>
          <a:p>
            <a:pPr marL="361950" indent="-361950" algn="just" eaLnBrk="1" hangingPunct="1">
              <a:spcBef>
                <a:spcPts val="600"/>
              </a:spcBef>
              <a:buSzPct val="100000"/>
              <a:buFont typeface="+mj-lt"/>
              <a:buAutoNum type="arabicParenR"/>
            </a:pPr>
            <a:r>
              <a:rPr lang="en-US" sz="2100" dirty="0" smtClean="0">
                <a:latin typeface="Calibri" pitchFamily="34" charset="0"/>
                <a:cs typeface="Times New Roman" pitchFamily="18" charset="0"/>
              </a:rPr>
              <a:t>He knows it to be false or dose not believe it to be true. However, it shall not be necessary to prove that assessee has actually evaded any tax, penalty or interest chargeable or imposable under the Act.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sz="quarter" idx="1"/>
          </p:nvPr>
        </p:nvGraphicFramePr>
        <p:xfrm>
          <a:off x="304800" y="1950720"/>
          <a:ext cx="8534400" cy="4602480"/>
        </p:xfrm>
        <a:graphic>
          <a:graphicData uri="http://schemas.openxmlformats.org/drawingml/2006/table">
            <a:tbl>
              <a:tblPr firstRow="1" bandRow="1">
                <a:tableStyleId>{5C22544A-7EE6-4342-B048-85BDC9FD1C3A}</a:tableStyleId>
              </a:tblPr>
              <a:tblGrid>
                <a:gridCol w="2153540"/>
                <a:gridCol w="1994019"/>
                <a:gridCol w="4386841"/>
              </a:tblGrid>
              <a:tr h="370840">
                <a:tc>
                  <a:txBody>
                    <a:bodyPr/>
                    <a:lstStyle/>
                    <a:p>
                      <a:pPr algn="ctr"/>
                      <a:r>
                        <a:rPr lang="en-US" sz="2000" dirty="0" smtClean="0"/>
                        <a:t>New Clause No.</a:t>
                      </a:r>
                      <a:endParaRPr lang="en-US" sz="2000" dirty="0"/>
                    </a:p>
                  </a:txBody>
                  <a:tcPr/>
                </a:tc>
                <a:tc>
                  <a:txBody>
                    <a:bodyPr/>
                    <a:lstStyle/>
                    <a:p>
                      <a:pPr algn="ctr"/>
                      <a:r>
                        <a:rPr lang="en-US" sz="2000" dirty="0" smtClean="0"/>
                        <a:t>Old Clause No.</a:t>
                      </a:r>
                      <a:endParaRPr lang="en-US" sz="2000" dirty="0"/>
                    </a:p>
                  </a:txBody>
                  <a:tcPr/>
                </a:tc>
                <a:tc>
                  <a:txBody>
                    <a:bodyPr/>
                    <a:lstStyle/>
                    <a:p>
                      <a:pPr algn="ctr"/>
                      <a:r>
                        <a:rPr lang="en-US" sz="2000" dirty="0" smtClean="0"/>
                        <a:t>Remarks</a:t>
                      </a:r>
                      <a:endParaRPr lang="en-US" sz="2000" dirty="0"/>
                    </a:p>
                  </a:txBody>
                  <a:tcPr/>
                </a:tc>
              </a:tr>
              <a:tr h="370840">
                <a:tc>
                  <a:txBody>
                    <a:bodyPr/>
                    <a:lstStyle/>
                    <a:p>
                      <a:pPr algn="ctr"/>
                      <a:r>
                        <a:rPr lang="en-US" sz="2000" dirty="0" smtClean="0">
                          <a:solidFill>
                            <a:schemeClr val="tx1"/>
                          </a:solidFill>
                        </a:rPr>
                        <a:t>9</a:t>
                      </a:r>
                      <a:endParaRPr lang="en-US" sz="2000" dirty="0">
                        <a:solidFill>
                          <a:schemeClr val="tx1"/>
                        </a:solidFill>
                      </a:endParaRPr>
                    </a:p>
                  </a:txBody>
                  <a:tcPr/>
                </a:tc>
                <a:tc>
                  <a:txBody>
                    <a:bodyPr/>
                    <a:lstStyle/>
                    <a:p>
                      <a:pPr algn="ctr"/>
                      <a:r>
                        <a:rPr lang="en-US" sz="2000" dirty="0" smtClean="0">
                          <a:solidFill>
                            <a:schemeClr val="tx1"/>
                          </a:solidFill>
                        </a:rPr>
                        <a:t>7</a:t>
                      </a:r>
                      <a:endParaRPr lang="en-US" sz="2000" dirty="0">
                        <a:solidFill>
                          <a:schemeClr val="tx1"/>
                        </a:solidFill>
                      </a:endParaRPr>
                    </a:p>
                  </a:txBody>
                  <a:tcPr/>
                </a:tc>
                <a:tc>
                  <a:txBody>
                    <a:bodyPr/>
                    <a:lstStyle/>
                    <a:p>
                      <a:pPr lvl="1" algn="l"/>
                      <a:r>
                        <a:rPr lang="en-US" sz="2000" dirty="0" smtClean="0">
                          <a:solidFill>
                            <a:schemeClr val="tx1"/>
                          </a:solidFill>
                        </a:rPr>
                        <a:t>No Change</a:t>
                      </a:r>
                      <a:endParaRPr lang="en-US" sz="2000" dirty="0">
                        <a:solidFill>
                          <a:schemeClr val="tx1"/>
                        </a:solidFill>
                      </a:endParaRPr>
                    </a:p>
                  </a:txBody>
                  <a:tcPr/>
                </a:tc>
              </a:tr>
              <a:tr h="370840">
                <a:tc>
                  <a:txBody>
                    <a:bodyPr/>
                    <a:lstStyle/>
                    <a:p>
                      <a:pPr algn="ctr"/>
                      <a:r>
                        <a:rPr lang="en-US" sz="2000" dirty="0" smtClean="0">
                          <a:solidFill>
                            <a:schemeClr val="tx1"/>
                          </a:solidFill>
                        </a:rPr>
                        <a:t>10</a:t>
                      </a:r>
                      <a:endParaRPr lang="en-US" sz="2000" dirty="0">
                        <a:solidFill>
                          <a:schemeClr val="tx1"/>
                        </a:solidFill>
                      </a:endParaRPr>
                    </a:p>
                  </a:txBody>
                  <a:tcPr/>
                </a:tc>
                <a:tc>
                  <a:txBody>
                    <a:bodyPr/>
                    <a:lstStyle/>
                    <a:p>
                      <a:pPr algn="ctr"/>
                      <a:r>
                        <a:rPr lang="en-US" sz="2000" dirty="0" smtClean="0">
                          <a:solidFill>
                            <a:schemeClr val="tx1"/>
                          </a:solidFill>
                        </a:rPr>
                        <a:t>8</a:t>
                      </a:r>
                      <a:endParaRPr lang="en-US" sz="2000" dirty="0">
                        <a:solidFill>
                          <a:schemeClr val="tx1"/>
                        </a:solidFill>
                      </a:endParaRPr>
                    </a:p>
                  </a:txBody>
                  <a:tcPr/>
                </a:tc>
                <a:tc>
                  <a:txBody>
                    <a:bodyPr/>
                    <a:lstStyle/>
                    <a:p>
                      <a:pPr lvl="1" algn="l"/>
                      <a:r>
                        <a:rPr lang="en-US" sz="2000" dirty="0" smtClean="0">
                          <a:solidFill>
                            <a:schemeClr val="tx1"/>
                          </a:solidFill>
                        </a:rPr>
                        <a:t>No</a:t>
                      </a:r>
                      <a:r>
                        <a:rPr lang="en-US" sz="2000" baseline="0" dirty="0" smtClean="0">
                          <a:solidFill>
                            <a:schemeClr val="tx1"/>
                          </a:solidFill>
                        </a:rPr>
                        <a:t> Change</a:t>
                      </a:r>
                      <a:endParaRPr lang="en-US" sz="2000" dirty="0">
                        <a:solidFill>
                          <a:schemeClr val="tx1"/>
                        </a:solidFill>
                      </a:endParaRPr>
                    </a:p>
                  </a:txBody>
                  <a:tcPr/>
                </a:tc>
              </a:tr>
              <a:tr h="370840">
                <a:tc>
                  <a:txBody>
                    <a:bodyPr/>
                    <a:lstStyle/>
                    <a:p>
                      <a:pPr algn="ctr"/>
                      <a:r>
                        <a:rPr lang="en-US" sz="2000" dirty="0" smtClean="0">
                          <a:solidFill>
                            <a:schemeClr val="tx1"/>
                          </a:solidFill>
                        </a:rPr>
                        <a:t>11</a:t>
                      </a:r>
                    </a:p>
                  </a:txBody>
                  <a:tcPr/>
                </a:tc>
                <a:tc>
                  <a:txBody>
                    <a:bodyPr/>
                    <a:lstStyle/>
                    <a:p>
                      <a:pPr algn="ctr"/>
                      <a:r>
                        <a:rPr lang="en-US" sz="2000" dirty="0" smtClean="0">
                          <a:solidFill>
                            <a:schemeClr val="tx1"/>
                          </a:solidFill>
                        </a:rPr>
                        <a:t>9</a:t>
                      </a:r>
                      <a:endParaRPr lang="en-US" sz="2000" dirty="0">
                        <a:solidFill>
                          <a:schemeClr val="tx1"/>
                        </a:solidFill>
                      </a:endParaRPr>
                    </a:p>
                  </a:txBody>
                  <a:tcPr/>
                </a:tc>
                <a:tc>
                  <a:txBody>
                    <a:bodyPr/>
                    <a:lstStyle/>
                    <a:p>
                      <a:pPr lvl="1" algn="l"/>
                      <a:r>
                        <a:rPr lang="en-US" sz="2000" dirty="0" smtClean="0">
                          <a:solidFill>
                            <a:schemeClr val="tx1"/>
                          </a:solidFill>
                        </a:rPr>
                        <a:t>Sub clause</a:t>
                      </a:r>
                      <a:r>
                        <a:rPr lang="en-US" sz="2000" baseline="0" dirty="0" smtClean="0">
                          <a:solidFill>
                            <a:schemeClr val="tx1"/>
                          </a:solidFill>
                        </a:rPr>
                        <a:t> ‘a’</a:t>
                      </a:r>
                      <a:r>
                        <a:rPr lang="en-US" sz="2000" dirty="0" smtClean="0">
                          <a:solidFill>
                            <a:schemeClr val="tx1"/>
                          </a:solidFill>
                        </a:rPr>
                        <a:t>-</a:t>
                      </a:r>
                      <a:r>
                        <a:rPr lang="en-US" sz="2000" baseline="0" dirty="0" smtClean="0">
                          <a:solidFill>
                            <a:schemeClr val="tx1"/>
                          </a:solidFill>
                        </a:rPr>
                        <a:t> No Change</a:t>
                      </a:r>
                    </a:p>
                    <a:p>
                      <a:pPr lvl="1" algn="l"/>
                      <a:r>
                        <a:rPr lang="en-US" sz="2000" dirty="0" smtClean="0">
                          <a:solidFill>
                            <a:schemeClr val="tx1"/>
                          </a:solidFill>
                        </a:rPr>
                        <a:t>Sub clause ‘b’- Amended</a:t>
                      </a:r>
                    </a:p>
                    <a:p>
                      <a:pPr lvl="1" algn="l"/>
                      <a:r>
                        <a:rPr lang="en-US" sz="2000" dirty="0" smtClean="0">
                          <a:solidFill>
                            <a:schemeClr val="tx1"/>
                          </a:solidFill>
                        </a:rPr>
                        <a:t>Sub</a:t>
                      </a:r>
                      <a:r>
                        <a:rPr lang="en-US" sz="2000" baseline="0" dirty="0" smtClean="0">
                          <a:solidFill>
                            <a:schemeClr val="tx1"/>
                          </a:solidFill>
                        </a:rPr>
                        <a:t> clause ’c’- Amended</a:t>
                      </a:r>
                      <a:endParaRPr lang="en-US" sz="2000" dirty="0">
                        <a:solidFill>
                          <a:schemeClr val="tx1"/>
                        </a:solidFill>
                      </a:endParaRPr>
                    </a:p>
                  </a:txBody>
                  <a:tcPr/>
                </a:tc>
              </a:tr>
              <a:tr h="370840">
                <a:tc>
                  <a:txBody>
                    <a:bodyPr/>
                    <a:lstStyle/>
                    <a:p>
                      <a:pPr algn="ctr"/>
                      <a:r>
                        <a:rPr lang="en-US" sz="2000" dirty="0" smtClean="0">
                          <a:solidFill>
                            <a:schemeClr val="tx1"/>
                          </a:solidFill>
                        </a:rPr>
                        <a:t>12</a:t>
                      </a:r>
                    </a:p>
                  </a:txBody>
                  <a:tcPr/>
                </a:tc>
                <a:tc>
                  <a:txBody>
                    <a:bodyPr/>
                    <a:lstStyle/>
                    <a:p>
                      <a:pPr algn="ctr"/>
                      <a:r>
                        <a:rPr lang="en-US" sz="2000" dirty="0" smtClean="0">
                          <a:solidFill>
                            <a:schemeClr val="tx1"/>
                          </a:solidFill>
                        </a:rPr>
                        <a:t>10</a:t>
                      </a:r>
                      <a:endParaRPr lang="en-US" sz="2000" dirty="0">
                        <a:solidFill>
                          <a:schemeClr val="tx1"/>
                        </a:solidFill>
                      </a:endParaRPr>
                    </a:p>
                  </a:txBody>
                  <a:tcPr/>
                </a:tc>
                <a:tc>
                  <a:txBody>
                    <a:bodyPr/>
                    <a:lstStyle/>
                    <a:p>
                      <a:pPr lvl="1" algn="l"/>
                      <a:r>
                        <a:rPr lang="en-US" sz="2000" dirty="0" smtClean="0">
                          <a:solidFill>
                            <a:schemeClr val="tx1"/>
                          </a:solidFill>
                        </a:rPr>
                        <a:t>Amended</a:t>
                      </a:r>
                    </a:p>
                  </a:txBody>
                  <a:tcPr/>
                </a:tc>
              </a:tr>
              <a:tr h="370840">
                <a:tc>
                  <a:txBody>
                    <a:bodyPr/>
                    <a:lstStyle/>
                    <a:p>
                      <a:pPr algn="ctr"/>
                      <a:r>
                        <a:rPr lang="en-US" sz="2000" dirty="0" smtClean="0">
                          <a:solidFill>
                            <a:schemeClr val="tx1"/>
                          </a:solidFill>
                        </a:rPr>
                        <a:t>13</a:t>
                      </a:r>
                      <a:endParaRPr lang="en-US" sz="2000" dirty="0">
                        <a:solidFill>
                          <a:schemeClr val="tx1"/>
                        </a:solidFill>
                      </a:endParaRPr>
                    </a:p>
                  </a:txBody>
                  <a:tcPr/>
                </a:tc>
                <a:tc>
                  <a:txBody>
                    <a:bodyPr/>
                    <a:lstStyle/>
                    <a:p>
                      <a:pPr algn="ctr"/>
                      <a:r>
                        <a:rPr lang="en-US" sz="2000" dirty="0" smtClean="0">
                          <a:solidFill>
                            <a:schemeClr val="tx1"/>
                          </a:solidFill>
                        </a:rPr>
                        <a:t>11</a:t>
                      </a:r>
                      <a:endParaRPr lang="en-US" sz="2000" dirty="0">
                        <a:solidFill>
                          <a:schemeClr val="tx1"/>
                        </a:solidFill>
                      </a:endParaRPr>
                    </a:p>
                  </a:txBody>
                  <a:tcPr/>
                </a:tc>
                <a:tc>
                  <a:txBody>
                    <a:bodyPr/>
                    <a:lstStyle/>
                    <a:p>
                      <a:pPr lvl="1" algn="l"/>
                      <a:r>
                        <a:rPr lang="en-US" sz="2000" dirty="0" smtClean="0">
                          <a:solidFill>
                            <a:schemeClr val="tx1"/>
                          </a:solidFill>
                        </a:rPr>
                        <a:t>Sub clause</a:t>
                      </a:r>
                      <a:r>
                        <a:rPr lang="en-US" sz="2000" baseline="0" dirty="0" smtClean="0">
                          <a:solidFill>
                            <a:schemeClr val="tx1"/>
                          </a:solidFill>
                        </a:rPr>
                        <a:t> ‘a’</a:t>
                      </a:r>
                      <a:r>
                        <a:rPr lang="en-US" sz="2000" dirty="0" smtClean="0">
                          <a:solidFill>
                            <a:schemeClr val="tx1"/>
                          </a:solidFill>
                        </a:rPr>
                        <a:t>-</a:t>
                      </a:r>
                      <a:r>
                        <a:rPr lang="en-US" sz="2000" baseline="0" dirty="0" smtClean="0">
                          <a:solidFill>
                            <a:schemeClr val="tx1"/>
                          </a:solidFill>
                        </a:rPr>
                        <a:t> No Change</a:t>
                      </a:r>
                    </a:p>
                    <a:p>
                      <a:pPr lvl="1" algn="l"/>
                      <a:r>
                        <a:rPr lang="en-US" sz="2000" dirty="0" smtClean="0">
                          <a:solidFill>
                            <a:schemeClr val="tx1"/>
                          </a:solidFill>
                        </a:rPr>
                        <a:t>Sub clause ‘b’- </a:t>
                      </a:r>
                      <a:r>
                        <a:rPr lang="en-US" sz="2000" baseline="0" dirty="0" smtClean="0">
                          <a:solidFill>
                            <a:schemeClr val="tx1"/>
                          </a:solidFill>
                        </a:rPr>
                        <a:t>No Change</a:t>
                      </a:r>
                      <a:endParaRPr lang="en-US" sz="2000" dirty="0" smtClean="0">
                        <a:solidFill>
                          <a:schemeClr val="tx1"/>
                        </a:solidFill>
                      </a:endParaRPr>
                    </a:p>
                    <a:p>
                      <a:pPr lvl="1" algn="l"/>
                      <a:r>
                        <a:rPr lang="en-US" sz="2000" dirty="0" smtClean="0">
                          <a:solidFill>
                            <a:schemeClr val="tx1"/>
                          </a:solidFill>
                        </a:rPr>
                        <a:t>Sub</a:t>
                      </a:r>
                      <a:r>
                        <a:rPr lang="en-US" sz="2000" baseline="0" dirty="0" smtClean="0">
                          <a:solidFill>
                            <a:schemeClr val="tx1"/>
                          </a:solidFill>
                        </a:rPr>
                        <a:t> clause ’c’- Format provided</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2000" dirty="0" smtClean="0">
                          <a:solidFill>
                            <a:schemeClr val="tx1"/>
                          </a:solidFill>
                        </a:rPr>
                        <a:t>Sub</a:t>
                      </a:r>
                      <a:r>
                        <a:rPr lang="en-US" sz="2000" baseline="0" dirty="0" smtClean="0">
                          <a:solidFill>
                            <a:schemeClr val="tx1"/>
                          </a:solidFill>
                        </a:rPr>
                        <a:t> clause ’c’- No change</a:t>
                      </a:r>
                    </a:p>
                  </a:txBody>
                  <a:tcPr/>
                </a:tc>
              </a:tr>
              <a:tr h="370840">
                <a:tc>
                  <a:txBody>
                    <a:bodyPr/>
                    <a:lstStyle/>
                    <a:p>
                      <a:pPr algn="ctr"/>
                      <a:r>
                        <a:rPr lang="en-US" sz="2000" dirty="0" smtClean="0">
                          <a:solidFill>
                            <a:schemeClr val="tx1"/>
                          </a:solidFill>
                        </a:rPr>
                        <a:t>14</a:t>
                      </a:r>
                      <a:endParaRPr lang="en-US" sz="2000" dirty="0">
                        <a:solidFill>
                          <a:schemeClr val="tx1"/>
                        </a:solidFill>
                      </a:endParaRPr>
                    </a:p>
                  </a:txBody>
                  <a:tcPr/>
                </a:tc>
                <a:tc>
                  <a:txBody>
                    <a:bodyPr/>
                    <a:lstStyle/>
                    <a:p>
                      <a:pPr algn="ctr"/>
                      <a:r>
                        <a:rPr lang="en-US" sz="2000" dirty="0" smtClean="0">
                          <a:solidFill>
                            <a:schemeClr val="tx1"/>
                          </a:solidFill>
                        </a:rPr>
                        <a:t>12</a:t>
                      </a:r>
                      <a:endParaRPr lang="en-US" sz="2000" dirty="0">
                        <a:solidFill>
                          <a:schemeClr val="tx1"/>
                        </a:solidFill>
                      </a:endParaRPr>
                    </a:p>
                  </a:txBody>
                  <a:tcPr/>
                </a:tc>
                <a:tc>
                  <a:txBody>
                    <a:bodyPr/>
                    <a:lstStyle/>
                    <a:p>
                      <a:pPr lvl="1" algn="l"/>
                      <a:r>
                        <a:rPr lang="en-US" sz="2000" dirty="0" smtClean="0">
                          <a:solidFill>
                            <a:schemeClr val="tx1"/>
                          </a:solidFill>
                        </a:rPr>
                        <a:t>Sub clause</a:t>
                      </a:r>
                      <a:r>
                        <a:rPr lang="en-US" sz="2000" baseline="0" dirty="0" smtClean="0">
                          <a:solidFill>
                            <a:schemeClr val="tx1"/>
                          </a:solidFill>
                        </a:rPr>
                        <a:t> ‘a’</a:t>
                      </a:r>
                      <a:r>
                        <a:rPr lang="en-US" sz="2000" dirty="0" smtClean="0">
                          <a:solidFill>
                            <a:schemeClr val="tx1"/>
                          </a:solidFill>
                        </a:rPr>
                        <a:t>-</a:t>
                      </a:r>
                      <a:r>
                        <a:rPr lang="en-US" sz="2000" baseline="0" dirty="0" smtClean="0">
                          <a:solidFill>
                            <a:schemeClr val="tx1"/>
                          </a:solidFill>
                        </a:rPr>
                        <a:t> No Change</a:t>
                      </a:r>
                    </a:p>
                    <a:p>
                      <a:pPr lvl="1" algn="l"/>
                      <a:r>
                        <a:rPr lang="en-US" sz="2000" dirty="0" smtClean="0">
                          <a:solidFill>
                            <a:schemeClr val="tx1"/>
                          </a:solidFill>
                        </a:rPr>
                        <a:t>Sub clause ‘b’- </a:t>
                      </a:r>
                      <a:r>
                        <a:rPr lang="en-US" sz="2000" baseline="0" dirty="0" smtClean="0">
                          <a:solidFill>
                            <a:schemeClr val="tx1"/>
                          </a:solidFill>
                        </a:rPr>
                        <a:t> Format provided</a:t>
                      </a:r>
                      <a:endParaRPr lang="en-US" sz="2000" dirty="0" smtClean="0">
                        <a:solidFill>
                          <a:schemeClr val="tx1"/>
                        </a:solidFill>
                      </a:endParaRPr>
                    </a:p>
                  </a:txBody>
                  <a:tcPr/>
                </a:tc>
              </a:tr>
            </a:tbl>
          </a:graphicData>
        </a:graphic>
      </p:graphicFrame>
      <p:sp>
        <p:nvSpPr>
          <p:cNvPr id="5" name="Slide Number Placeholder 4"/>
          <p:cNvSpPr>
            <a:spLocks noGrp="1"/>
          </p:cNvSpPr>
          <p:nvPr>
            <p:ph type="sldNum" sz="quarter" idx="12"/>
          </p:nvPr>
        </p:nvSpPr>
        <p:spPr/>
        <p:txBody>
          <a:bodyPr>
            <a:normAutofit fontScale="85000" lnSpcReduction="20000"/>
          </a:bodyPr>
          <a:lstStyle/>
          <a:p>
            <a:fld id="{B6F15528-21DE-4FAA-801E-634DDDAF4B2B}" type="slidenum">
              <a:rPr lang="en-US" smtClean="0"/>
              <a:pPr/>
              <a:t>23</a:t>
            </a:fld>
            <a:endParaRPr lang="en-US"/>
          </a:p>
        </p:txBody>
      </p:sp>
      <p:sp>
        <p:nvSpPr>
          <p:cNvPr id="8" name="Title 3"/>
          <p:cNvSpPr>
            <a:spLocks noGrp="1"/>
          </p:cNvSpPr>
          <p:nvPr>
            <p:ph type="title"/>
          </p:nvPr>
        </p:nvSpPr>
        <p:spPr>
          <a:xfrm>
            <a:off x="76200" y="76200"/>
            <a:ext cx="8839200" cy="762000"/>
          </a:xfrm>
        </p:spPr>
        <p:txBody>
          <a:bodyPr anchor="t">
            <a:normAutofit fontScale="90000"/>
          </a:bodyPr>
          <a:lstStyle/>
          <a:p>
            <a:r>
              <a:rPr lang="en-US" sz="4900" dirty="0" smtClean="0"/>
              <a:t>List of Clauses…….</a:t>
            </a:r>
            <a:br>
              <a:rPr lang="en-US" sz="4900" dirty="0" smtClean="0"/>
            </a:br>
            <a:r>
              <a:rPr lang="en-US" sz="2200" dirty="0" smtClean="0"/>
              <a:t/>
            </a:r>
            <a:br>
              <a:rPr lang="en-US" sz="2200" dirty="0" smtClean="0"/>
            </a:br>
            <a:r>
              <a:rPr lang="en-US" b="1" u="sng" dirty="0" smtClean="0">
                <a:solidFill>
                  <a:schemeClr val="accent2"/>
                </a:solidFill>
              </a:rPr>
              <a:t>Part - B</a:t>
            </a:r>
            <a:endParaRPr lang="en-US" b="1" u="sng" dirty="0">
              <a:solidFill>
                <a:schemeClr val="accent2"/>
              </a:solidFill>
            </a:endParaRPr>
          </a:p>
        </p:txBody>
      </p:sp>
    </p:spTree>
  </p:cSld>
  <p:clrMapOvr>
    <a:masterClrMapping/>
  </p:clrMapOvr>
  <p:timing>
    <p:tnLst>
      <p:par>
        <p:cTn id="1" dur="indefinite" restart="never" nodeType="tmRoot"/>
      </p:par>
    </p:tn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385048" cy="914400"/>
          </a:xfrm>
        </p:spPr>
        <p:txBody>
          <a:bodyPr>
            <a:normAutofit/>
          </a:bodyPr>
          <a:lstStyle/>
          <a:p>
            <a:r>
              <a:rPr lang="en-US" sz="4800" u="sng" dirty="0"/>
              <a:t>Faulty tax audit report</a:t>
            </a:r>
          </a:p>
        </p:txBody>
      </p:sp>
      <p:sp>
        <p:nvSpPr>
          <p:cNvPr id="4" name="Slide Number Placeholder 3"/>
          <p:cNvSpPr>
            <a:spLocks noGrp="1"/>
          </p:cNvSpPr>
          <p:nvPr>
            <p:ph type="sldNum" sz="quarter" idx="12"/>
          </p:nvPr>
        </p:nvSpPr>
        <p:spPr/>
        <p:txBody>
          <a:bodyPr>
            <a:normAutofit fontScale="85000" lnSpcReduction="20000"/>
          </a:bodyPr>
          <a:lstStyle/>
          <a:p>
            <a:pPr>
              <a:defRPr/>
            </a:pPr>
            <a:fld id="{7EF01E16-7D38-407D-9D2D-68DB190D1059}" type="slidenum">
              <a:rPr lang="en-US" smtClean="0"/>
              <a:pPr>
                <a:defRPr/>
              </a:pPr>
              <a:t>230</a:t>
            </a:fld>
            <a:endParaRPr lang="en-US" dirty="0"/>
          </a:p>
        </p:txBody>
      </p:sp>
      <p:sp>
        <p:nvSpPr>
          <p:cNvPr id="3" name="Content Placeholder 2"/>
          <p:cNvSpPr>
            <a:spLocks noGrp="1"/>
          </p:cNvSpPr>
          <p:nvPr>
            <p:ph sz="quarter" idx="1"/>
          </p:nvPr>
        </p:nvSpPr>
        <p:spPr>
          <a:xfrm>
            <a:off x="304800" y="1752600"/>
            <a:ext cx="8534400" cy="4625609"/>
          </a:xfrm>
        </p:spPr>
        <p:txBody>
          <a:bodyPr>
            <a:noAutofit/>
          </a:bodyPr>
          <a:lstStyle/>
          <a:p>
            <a:pPr algn="just">
              <a:lnSpc>
                <a:spcPct val="150000"/>
              </a:lnSpc>
            </a:pPr>
            <a:r>
              <a:rPr lang="en-US" sz="2400" dirty="0" smtClean="0">
                <a:latin typeface="Calibri" pitchFamily="34" charset="0"/>
                <a:cs typeface="Times New Roman" pitchFamily="18" charset="0"/>
              </a:rPr>
              <a:t>The CBDT have issued instructions with immediate effect to the field officers to report any professional negligence on the part of the Chartered Accountants in preparing the tax audit report to the ICAI in terms of section 288, as the ICAI is entitled to institute proceedings against its member chartered accountants who submit faulty tax audit reports.</a:t>
            </a:r>
          </a:p>
          <a:p>
            <a:pPr algn="just">
              <a:lnSpc>
                <a:spcPct val="150000"/>
              </a:lnSpc>
              <a:buNone/>
            </a:pPr>
            <a:r>
              <a:rPr lang="en-US" sz="2400" b="1" i="1" dirty="0" smtClean="0">
                <a:latin typeface="Calibri" pitchFamily="34" charset="0"/>
                <a:cs typeface="Times New Roman" pitchFamily="18" charset="0"/>
              </a:rPr>
              <a:t>			      </a:t>
            </a:r>
            <a:r>
              <a:rPr lang="en-US" sz="2400" b="1" i="1" u="sng" dirty="0" smtClean="0">
                <a:latin typeface="Calibri" pitchFamily="34" charset="0"/>
                <a:cs typeface="Times New Roman" pitchFamily="18" charset="0"/>
              </a:rPr>
              <a:t>PIB Press Release, New Delhi, dated 10-12-1999.</a:t>
            </a:r>
            <a:endParaRPr lang="en-US" sz="2400" dirty="0">
              <a:latin typeface="Calibri" pitchFamily="34" charset="0"/>
              <a:cs typeface="Times New Roman" pitchFamily="18" charset="0"/>
            </a:endParaRPr>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308848" cy="990600"/>
          </a:xfrm>
        </p:spPr>
        <p:txBody>
          <a:bodyPr>
            <a:normAutofit/>
          </a:bodyPr>
          <a:lstStyle/>
          <a:p>
            <a:r>
              <a:rPr lang="en-US" sz="4800" u="sng" dirty="0"/>
              <a:t>Relevant Instructions</a:t>
            </a:r>
          </a:p>
        </p:txBody>
      </p:sp>
      <p:sp>
        <p:nvSpPr>
          <p:cNvPr id="4" name="Slide Number Placeholder 3"/>
          <p:cNvSpPr>
            <a:spLocks noGrp="1"/>
          </p:cNvSpPr>
          <p:nvPr>
            <p:ph type="sldNum" sz="quarter" idx="12"/>
          </p:nvPr>
        </p:nvSpPr>
        <p:spPr/>
        <p:txBody>
          <a:bodyPr>
            <a:normAutofit fontScale="85000" lnSpcReduction="20000"/>
          </a:bodyPr>
          <a:lstStyle/>
          <a:p>
            <a:pPr>
              <a:defRPr/>
            </a:pPr>
            <a:fld id="{7EF01E16-7D38-407D-9D2D-68DB190D1059}" type="slidenum">
              <a:rPr lang="en-US" smtClean="0"/>
              <a:pPr>
                <a:defRPr/>
              </a:pPr>
              <a:t>231</a:t>
            </a:fld>
            <a:endParaRPr lang="en-US" dirty="0"/>
          </a:p>
        </p:txBody>
      </p:sp>
      <p:sp>
        <p:nvSpPr>
          <p:cNvPr id="3" name="Content Placeholder 2"/>
          <p:cNvSpPr>
            <a:spLocks noGrp="1"/>
          </p:cNvSpPr>
          <p:nvPr>
            <p:ph sz="quarter" idx="1"/>
          </p:nvPr>
        </p:nvSpPr>
        <p:spPr>
          <a:xfrm>
            <a:off x="457200" y="1752600"/>
            <a:ext cx="8308848" cy="4343400"/>
          </a:xfrm>
        </p:spPr>
        <p:txBody>
          <a:bodyPr>
            <a:normAutofit/>
          </a:bodyPr>
          <a:lstStyle/>
          <a:p>
            <a:pPr algn="just">
              <a:lnSpc>
                <a:spcPct val="150000"/>
              </a:lnSpc>
              <a:spcBef>
                <a:spcPts val="0"/>
              </a:spcBef>
            </a:pPr>
            <a:r>
              <a:rPr lang="en-US" sz="2800" b="1" u="sng" dirty="0" smtClean="0">
                <a:latin typeface="Calibri" pitchFamily="34" charset="0"/>
                <a:cs typeface="Times New Roman" pitchFamily="18" charset="0"/>
              </a:rPr>
              <a:t>Proper utilization of information contained in the audit report submitted u/s 44AB of the I.T. Act, 1961. </a:t>
            </a:r>
          </a:p>
          <a:p>
            <a:pPr algn="just">
              <a:lnSpc>
                <a:spcPct val="150000"/>
              </a:lnSpc>
              <a:spcBef>
                <a:spcPts val="0"/>
              </a:spcBef>
              <a:buNone/>
            </a:pPr>
            <a:r>
              <a:rPr lang="en-US" sz="2800" b="1" dirty="0" smtClean="0">
                <a:latin typeface="Calibri" pitchFamily="34" charset="0"/>
                <a:cs typeface="Times New Roman" pitchFamily="18" charset="0"/>
              </a:rPr>
              <a:t>	</a:t>
            </a:r>
            <a:r>
              <a:rPr lang="en-US" sz="2800" dirty="0" smtClean="0">
                <a:latin typeface="Calibri" pitchFamily="34" charset="0"/>
                <a:cs typeface="Times New Roman" pitchFamily="18" charset="0"/>
              </a:rPr>
              <a:t>The instruction specifies the steps to be followed by the AO on receipt of Tax Audit Report.</a:t>
            </a:r>
          </a:p>
          <a:p>
            <a:pPr algn="just">
              <a:lnSpc>
                <a:spcPct val="150000"/>
              </a:lnSpc>
              <a:spcBef>
                <a:spcPts val="0"/>
              </a:spcBef>
              <a:buNone/>
            </a:pPr>
            <a:r>
              <a:rPr lang="en-US" sz="2800" dirty="0" smtClean="0">
                <a:latin typeface="Calibri" pitchFamily="34" charset="0"/>
                <a:cs typeface="Times New Roman" pitchFamily="18" charset="0"/>
              </a:rPr>
              <a:t>		</a:t>
            </a:r>
            <a:r>
              <a:rPr lang="en-US" sz="2800" dirty="0" smtClean="0">
                <a:solidFill>
                  <a:srgbClr val="C00000"/>
                </a:solidFill>
                <a:latin typeface="Calibri" pitchFamily="34" charset="0"/>
                <a:cs typeface="Times New Roman" pitchFamily="18" charset="0"/>
              </a:rPr>
              <a:t>       </a:t>
            </a:r>
            <a:r>
              <a:rPr lang="en-US" sz="2800" i="1" dirty="0" smtClean="0">
                <a:solidFill>
                  <a:srgbClr val="C00000"/>
                </a:solidFill>
                <a:latin typeface="Calibri" pitchFamily="34" charset="0"/>
                <a:cs typeface="Times New Roman" pitchFamily="18" charset="0"/>
              </a:rPr>
              <a:t>Instruction No. 1976,Date of Issue : 3.11.1999</a:t>
            </a:r>
            <a:endParaRPr lang="en-US" sz="2800" i="1" dirty="0">
              <a:solidFill>
                <a:srgbClr val="C00000"/>
              </a:solidFill>
              <a:latin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905000"/>
            <a:ext cx="9144000" cy="1569660"/>
          </a:xfrm>
          <a:prstGeom prst="rect">
            <a:avLst/>
          </a:prstGeom>
        </p:spPr>
        <p:txBody>
          <a:bodyPr wrap="square">
            <a:spAutoFit/>
          </a:bodyPr>
          <a:lstStyle/>
          <a:p>
            <a:pPr algn="ctr"/>
            <a:r>
              <a:rPr lang="en-US" sz="9600" dirty="0" smtClean="0">
                <a:latin typeface="+mj-lt"/>
              </a:rPr>
              <a:t>Thank You!</a:t>
            </a:r>
            <a:r>
              <a:rPr lang="en-US" sz="6600" b="1" dirty="0" smtClean="0"/>
              <a:t>…</a:t>
            </a:r>
            <a:r>
              <a:rPr lang="en-US" sz="3600" b="1" dirty="0" smtClean="0">
                <a:sym typeface="Wingdings"/>
              </a:rPr>
              <a:t></a:t>
            </a:r>
            <a:endParaRPr lang="en-US" sz="9600" dirty="0">
              <a:latin typeface="+mj-lt"/>
            </a:endParaRPr>
          </a:p>
        </p:txBody>
      </p:sp>
      <p:sp>
        <p:nvSpPr>
          <p:cNvPr id="7" name="Text Box 8"/>
          <p:cNvSpPr txBox="1">
            <a:spLocks noChangeArrowheads="1"/>
          </p:cNvSpPr>
          <p:nvPr/>
        </p:nvSpPr>
        <p:spPr bwMode="auto">
          <a:xfrm>
            <a:off x="2362200" y="6106180"/>
            <a:ext cx="6629400" cy="523220"/>
          </a:xfrm>
          <a:prstGeom prst="rect">
            <a:avLst/>
          </a:prstGeom>
          <a:noFill/>
          <a:ln w="12700" cap="sq">
            <a:noFill/>
            <a:miter lim="800000"/>
            <a:headEnd type="none" w="sm" len="sm"/>
            <a:tailEnd type="none" w="sm" len="sm"/>
          </a:ln>
          <a:effectLst/>
        </p:spPr>
        <p:txBody>
          <a:bodyPr wrap="square">
            <a:spAutoFit/>
          </a:bodyPr>
          <a:lstStyle/>
          <a:p>
            <a:pPr algn="r">
              <a:defRPr/>
            </a:pPr>
            <a:r>
              <a:rPr lang="en-US" sz="2800" dirty="0" smtClean="0">
                <a:solidFill>
                  <a:schemeClr val="bg1"/>
                </a:solidFill>
                <a:latin typeface="Times New Roman" pitchFamily="18" charset="0"/>
              </a:rPr>
              <a:t>Email id: agarwal.s.ca@gmail.com</a:t>
            </a:r>
            <a:endParaRPr lang="en-US" sz="2800" dirty="0">
              <a:solidFill>
                <a:schemeClr val="bg1"/>
              </a:solidFill>
              <a:effectLst>
                <a:outerShdw blurRad="38100" dist="38100" dir="2700000" algn="tl">
                  <a:srgbClr val="000000"/>
                </a:outerShdw>
              </a:effectLst>
              <a:latin typeface="Times New Roman" pitchFamily="18" charset="0"/>
            </a:endParaRPr>
          </a:p>
        </p:txBody>
      </p:sp>
      <p:sp>
        <p:nvSpPr>
          <p:cNvPr id="8" name="Rectangle 7"/>
          <p:cNvSpPr/>
          <p:nvPr/>
        </p:nvSpPr>
        <p:spPr>
          <a:xfrm>
            <a:off x="1012413" y="4953000"/>
            <a:ext cx="6988587" cy="923330"/>
          </a:xfrm>
          <a:prstGeom prst="rect">
            <a:avLst/>
          </a:prstGeom>
          <a:noFill/>
        </p:spPr>
        <p:txBody>
          <a:bodyPr wrap="square">
            <a:spAutoFit/>
          </a:bodyPr>
          <a:lstStyle/>
          <a:p>
            <a:pPr algn="r">
              <a:defRPr/>
            </a:pPr>
            <a:r>
              <a:rPr lang="en-US" sz="3200" b="1" dirty="0" smtClean="0">
                <a:latin typeface="+mj-lt"/>
              </a:rPr>
              <a:t>Presented By:     CA. Sanjay </a:t>
            </a:r>
            <a:r>
              <a:rPr lang="en-US" sz="3200" b="1" dirty="0" err="1" smtClean="0">
                <a:latin typeface="+mj-lt"/>
              </a:rPr>
              <a:t>Agarwal</a:t>
            </a:r>
            <a:r>
              <a:rPr lang="en-US" sz="3200" b="1" dirty="0" smtClean="0">
                <a:latin typeface="+mj-lt"/>
              </a:rPr>
              <a:t> </a:t>
            </a:r>
          </a:p>
          <a:p>
            <a:pPr algn="ctr">
              <a:defRPr/>
            </a:pPr>
            <a:r>
              <a:rPr lang="en-US" sz="2200" b="1" dirty="0" smtClean="0">
                <a:latin typeface="+mj-lt"/>
              </a:rPr>
              <a:t>Assisted By: CA </a:t>
            </a:r>
            <a:r>
              <a:rPr lang="en-US" sz="2200" b="1" dirty="0" err="1" smtClean="0">
                <a:latin typeface="+mj-lt"/>
              </a:rPr>
              <a:t>Apoorva</a:t>
            </a:r>
            <a:r>
              <a:rPr lang="en-US" sz="2200" b="1" dirty="0" smtClean="0">
                <a:latin typeface="+mj-lt"/>
              </a:rPr>
              <a:t> </a:t>
            </a:r>
            <a:r>
              <a:rPr lang="en-US" sz="2200" b="1" dirty="0" err="1" smtClean="0">
                <a:latin typeface="+mj-lt"/>
              </a:rPr>
              <a:t>Bhardwaj</a:t>
            </a:r>
            <a:r>
              <a:rPr lang="en-US" sz="2200" b="1" dirty="0" smtClean="0">
                <a:latin typeface="+mj-lt"/>
              </a:rPr>
              <a:t> &amp; CA </a:t>
            </a:r>
            <a:r>
              <a:rPr lang="en-US" sz="2200" b="1" dirty="0" err="1" smtClean="0">
                <a:latin typeface="+mj-lt"/>
              </a:rPr>
              <a:t>Jyoti</a:t>
            </a:r>
            <a:r>
              <a:rPr lang="en-US" sz="2200" b="1" dirty="0" smtClean="0">
                <a:latin typeface="+mj-lt"/>
              </a:rPr>
              <a:t> </a:t>
            </a:r>
            <a:r>
              <a:rPr lang="en-US" sz="2200" b="1" dirty="0" err="1" smtClean="0">
                <a:latin typeface="+mj-lt"/>
              </a:rPr>
              <a:t>Kaur</a:t>
            </a:r>
            <a:endParaRPr lang="en-US" sz="2200" b="1" dirty="0">
              <a:latin typeface="+mj-lt"/>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228600" y="1524000"/>
          <a:ext cx="8686800" cy="5129635"/>
        </p:xfrm>
        <a:graphic>
          <a:graphicData uri="http://schemas.openxmlformats.org/drawingml/2006/table">
            <a:tbl>
              <a:tblPr firstRow="1" bandRow="1">
                <a:tableStyleId>{5C22544A-7EE6-4342-B048-85BDC9FD1C3A}</a:tableStyleId>
              </a:tblPr>
              <a:tblGrid>
                <a:gridCol w="2057400"/>
                <a:gridCol w="1905000"/>
                <a:gridCol w="4724400"/>
              </a:tblGrid>
              <a:tr h="328562">
                <a:tc>
                  <a:txBody>
                    <a:bodyPr/>
                    <a:lstStyle/>
                    <a:p>
                      <a:pPr algn="ctr"/>
                      <a:r>
                        <a:rPr lang="en-US" sz="1900" dirty="0" smtClean="0"/>
                        <a:t>New Clause No.</a:t>
                      </a:r>
                      <a:endParaRPr lang="en-US" sz="1900" dirty="0"/>
                    </a:p>
                  </a:txBody>
                  <a:tcPr/>
                </a:tc>
                <a:tc>
                  <a:txBody>
                    <a:bodyPr/>
                    <a:lstStyle/>
                    <a:p>
                      <a:pPr algn="ctr"/>
                      <a:r>
                        <a:rPr lang="en-US" sz="1900" dirty="0" smtClean="0"/>
                        <a:t>Old Clause No.</a:t>
                      </a:r>
                      <a:endParaRPr lang="en-US" sz="1900" dirty="0"/>
                    </a:p>
                  </a:txBody>
                  <a:tcPr/>
                </a:tc>
                <a:tc>
                  <a:txBody>
                    <a:bodyPr/>
                    <a:lstStyle/>
                    <a:p>
                      <a:pPr marL="0" indent="0" algn="ctr"/>
                      <a:r>
                        <a:rPr lang="en-US" sz="1900" dirty="0" smtClean="0"/>
                        <a:t>Remarks</a:t>
                      </a:r>
                      <a:endParaRPr lang="en-US" sz="1900" dirty="0"/>
                    </a:p>
                  </a:txBody>
                  <a:tcPr/>
                </a:tc>
              </a:tr>
              <a:tr h="370041">
                <a:tc>
                  <a:txBody>
                    <a:bodyPr/>
                    <a:lstStyle/>
                    <a:p>
                      <a:pPr algn="ctr"/>
                      <a:r>
                        <a:rPr lang="en-US" sz="1900" dirty="0" smtClean="0">
                          <a:solidFill>
                            <a:schemeClr val="tx1"/>
                          </a:solidFill>
                        </a:rPr>
                        <a:t>15</a:t>
                      </a:r>
                      <a:endParaRPr lang="en-US" sz="1900" dirty="0">
                        <a:solidFill>
                          <a:schemeClr val="tx1"/>
                        </a:solidFill>
                      </a:endParaRPr>
                    </a:p>
                  </a:txBody>
                  <a:tcPr/>
                </a:tc>
                <a:tc>
                  <a:txBody>
                    <a:bodyPr/>
                    <a:lstStyle/>
                    <a:p>
                      <a:pPr algn="ctr"/>
                      <a:r>
                        <a:rPr lang="en-US" sz="1900" dirty="0" smtClean="0">
                          <a:solidFill>
                            <a:schemeClr val="tx1"/>
                          </a:solidFill>
                        </a:rPr>
                        <a:t>12(A)</a:t>
                      </a:r>
                      <a:endParaRPr lang="en-US" sz="1900" dirty="0">
                        <a:solidFill>
                          <a:schemeClr val="tx1"/>
                        </a:solidFill>
                      </a:endParaRPr>
                    </a:p>
                  </a:txBody>
                  <a:tcPr/>
                </a:tc>
                <a:tc>
                  <a:txBody>
                    <a:bodyPr/>
                    <a:lstStyle/>
                    <a:p>
                      <a:pPr lvl="1" algn="l"/>
                      <a:r>
                        <a:rPr lang="en-US" sz="1900" dirty="0" smtClean="0">
                          <a:solidFill>
                            <a:schemeClr val="tx1"/>
                          </a:solidFill>
                        </a:rPr>
                        <a:t>No Change</a:t>
                      </a:r>
                      <a:endParaRPr lang="en-US" sz="1900" dirty="0">
                        <a:solidFill>
                          <a:schemeClr val="tx1"/>
                        </a:solidFill>
                      </a:endParaRPr>
                    </a:p>
                  </a:txBody>
                  <a:tcPr/>
                </a:tc>
              </a:tr>
              <a:tr h="418098">
                <a:tc>
                  <a:txBody>
                    <a:bodyPr/>
                    <a:lstStyle/>
                    <a:p>
                      <a:pPr algn="ctr"/>
                      <a:r>
                        <a:rPr lang="en-US" sz="1900" dirty="0" smtClean="0">
                          <a:solidFill>
                            <a:schemeClr val="tx1"/>
                          </a:solidFill>
                        </a:rPr>
                        <a:t>16</a:t>
                      </a:r>
                      <a:endParaRPr lang="en-US" sz="1900" dirty="0">
                        <a:solidFill>
                          <a:schemeClr val="tx1"/>
                        </a:solidFill>
                      </a:endParaRPr>
                    </a:p>
                  </a:txBody>
                  <a:tcPr/>
                </a:tc>
                <a:tc>
                  <a:txBody>
                    <a:bodyPr/>
                    <a:lstStyle/>
                    <a:p>
                      <a:pPr algn="ctr"/>
                      <a:r>
                        <a:rPr lang="en-US" sz="1900" dirty="0" smtClean="0">
                          <a:solidFill>
                            <a:schemeClr val="tx1"/>
                          </a:solidFill>
                        </a:rPr>
                        <a:t>13</a:t>
                      </a:r>
                      <a:endParaRPr lang="en-US" sz="1900" dirty="0">
                        <a:solidFill>
                          <a:schemeClr val="tx1"/>
                        </a:solidFill>
                      </a:endParaRPr>
                    </a:p>
                  </a:txBody>
                  <a:tcPr/>
                </a:tc>
                <a:tc>
                  <a:txBody>
                    <a:bodyPr/>
                    <a:lstStyle/>
                    <a:p>
                      <a:pPr lvl="1" algn="l"/>
                      <a:r>
                        <a:rPr lang="en-US" sz="1900" dirty="0" smtClean="0">
                          <a:solidFill>
                            <a:schemeClr val="tx1"/>
                          </a:solidFill>
                        </a:rPr>
                        <a:t>No Change</a:t>
                      </a:r>
                      <a:endParaRPr lang="en-US" sz="1900" dirty="0">
                        <a:solidFill>
                          <a:schemeClr val="tx1"/>
                        </a:solidFill>
                      </a:endParaRPr>
                    </a:p>
                  </a:txBody>
                  <a:tcPr/>
                </a:tc>
              </a:tr>
              <a:tr h="398617">
                <a:tc>
                  <a:txBody>
                    <a:bodyPr/>
                    <a:lstStyle/>
                    <a:p>
                      <a:pPr algn="ctr"/>
                      <a:r>
                        <a:rPr lang="en-US" sz="1900" dirty="0" smtClean="0">
                          <a:solidFill>
                            <a:schemeClr val="tx1"/>
                          </a:solidFill>
                        </a:rPr>
                        <a:t>17</a:t>
                      </a:r>
                      <a:endParaRPr lang="en-US" sz="1900" dirty="0">
                        <a:solidFill>
                          <a:schemeClr val="tx1"/>
                        </a:solidFill>
                      </a:endParaRPr>
                    </a:p>
                  </a:txBody>
                  <a:tcPr/>
                </a:tc>
                <a:tc>
                  <a:txBody>
                    <a:bodyPr/>
                    <a:lstStyle/>
                    <a:p>
                      <a:pPr algn="ctr"/>
                      <a:r>
                        <a:rPr lang="en-US" sz="1900" dirty="0" smtClean="0">
                          <a:solidFill>
                            <a:schemeClr val="tx1"/>
                          </a:solidFill>
                        </a:rPr>
                        <a:t>-</a:t>
                      </a:r>
                      <a:endParaRPr lang="en-US" sz="1900" dirty="0">
                        <a:solidFill>
                          <a:schemeClr val="tx1"/>
                        </a:solidFill>
                      </a:endParaRPr>
                    </a:p>
                  </a:txBody>
                  <a:tcPr/>
                </a:tc>
                <a:tc>
                  <a:txBody>
                    <a:bodyPr/>
                    <a:lstStyle/>
                    <a:p>
                      <a:pPr lvl="1" algn="l"/>
                      <a:r>
                        <a:rPr lang="en-US" sz="1900" dirty="0" smtClean="0">
                          <a:solidFill>
                            <a:schemeClr val="tx1"/>
                          </a:solidFill>
                        </a:rPr>
                        <a:t>Newly</a:t>
                      </a:r>
                      <a:r>
                        <a:rPr lang="en-US" sz="1900" baseline="0" dirty="0" smtClean="0">
                          <a:solidFill>
                            <a:schemeClr val="tx1"/>
                          </a:solidFill>
                        </a:rPr>
                        <a:t> Inserted</a:t>
                      </a:r>
                      <a:endParaRPr lang="en-US" sz="1900" dirty="0">
                        <a:solidFill>
                          <a:schemeClr val="tx1"/>
                        </a:solidFill>
                      </a:endParaRPr>
                    </a:p>
                  </a:txBody>
                  <a:tcPr/>
                </a:tc>
              </a:tr>
              <a:tr h="379136">
                <a:tc>
                  <a:txBody>
                    <a:bodyPr/>
                    <a:lstStyle/>
                    <a:p>
                      <a:pPr algn="ctr"/>
                      <a:r>
                        <a:rPr lang="en-US" sz="1900" dirty="0" smtClean="0">
                          <a:solidFill>
                            <a:schemeClr val="tx1"/>
                          </a:solidFill>
                        </a:rPr>
                        <a:t>18</a:t>
                      </a:r>
                      <a:endParaRPr lang="en-US" sz="1900" dirty="0">
                        <a:solidFill>
                          <a:schemeClr val="tx1"/>
                        </a:solidFill>
                      </a:endParaRPr>
                    </a:p>
                  </a:txBody>
                  <a:tcPr/>
                </a:tc>
                <a:tc>
                  <a:txBody>
                    <a:bodyPr/>
                    <a:lstStyle/>
                    <a:p>
                      <a:pPr algn="ctr"/>
                      <a:r>
                        <a:rPr lang="en-US" sz="1900" dirty="0" smtClean="0">
                          <a:solidFill>
                            <a:schemeClr val="tx1"/>
                          </a:solidFill>
                        </a:rPr>
                        <a:t>14</a:t>
                      </a:r>
                      <a:endParaRPr lang="en-US" sz="1900" dirty="0">
                        <a:solidFill>
                          <a:schemeClr val="tx1"/>
                        </a:solidFill>
                      </a:endParaRPr>
                    </a:p>
                  </a:txBody>
                  <a:tcPr/>
                </a:tc>
                <a:tc>
                  <a:txBody>
                    <a:bodyPr/>
                    <a:lstStyle/>
                    <a:p>
                      <a:pPr lvl="1" algn="l"/>
                      <a:r>
                        <a:rPr lang="en-US" sz="1900" dirty="0" smtClean="0">
                          <a:solidFill>
                            <a:schemeClr val="tx1"/>
                          </a:solidFill>
                        </a:rPr>
                        <a:t>Sub clause</a:t>
                      </a:r>
                      <a:r>
                        <a:rPr lang="en-US" sz="1900" baseline="0" dirty="0" smtClean="0">
                          <a:solidFill>
                            <a:schemeClr val="tx1"/>
                          </a:solidFill>
                        </a:rPr>
                        <a:t> ‘a-c’</a:t>
                      </a:r>
                      <a:r>
                        <a:rPr lang="en-US" sz="1900" dirty="0" smtClean="0">
                          <a:solidFill>
                            <a:schemeClr val="tx1"/>
                          </a:solidFill>
                        </a:rPr>
                        <a:t>-</a:t>
                      </a:r>
                      <a:r>
                        <a:rPr lang="en-US" sz="1900" baseline="0" dirty="0" smtClean="0">
                          <a:solidFill>
                            <a:schemeClr val="tx1"/>
                          </a:solidFill>
                        </a:rPr>
                        <a:t> No Change</a:t>
                      </a:r>
                    </a:p>
                    <a:p>
                      <a:pPr lvl="1" algn="l"/>
                      <a:r>
                        <a:rPr lang="en-US" sz="1900" dirty="0" smtClean="0">
                          <a:solidFill>
                            <a:schemeClr val="tx1"/>
                          </a:solidFill>
                        </a:rPr>
                        <a:t>Sub clause</a:t>
                      </a:r>
                      <a:r>
                        <a:rPr lang="en-US" sz="1900" baseline="0" dirty="0" smtClean="0">
                          <a:solidFill>
                            <a:schemeClr val="tx1"/>
                          </a:solidFill>
                        </a:rPr>
                        <a:t> ‘d’</a:t>
                      </a:r>
                      <a:r>
                        <a:rPr lang="en-US" sz="1900" dirty="0" smtClean="0">
                          <a:solidFill>
                            <a:schemeClr val="tx1"/>
                          </a:solidFill>
                        </a:rPr>
                        <a:t>-</a:t>
                      </a:r>
                      <a:r>
                        <a:rPr lang="en-US" sz="1900" baseline="0" dirty="0" smtClean="0">
                          <a:solidFill>
                            <a:schemeClr val="tx1"/>
                          </a:solidFill>
                        </a:rPr>
                        <a:t> Amended </a:t>
                      </a:r>
                    </a:p>
                    <a:p>
                      <a:pPr lvl="1" algn="l"/>
                      <a:r>
                        <a:rPr lang="en-US" sz="1900" dirty="0" smtClean="0">
                          <a:solidFill>
                            <a:schemeClr val="tx1"/>
                          </a:solidFill>
                        </a:rPr>
                        <a:t>Sub clause ‘e-f’- </a:t>
                      </a:r>
                      <a:r>
                        <a:rPr lang="en-US" sz="1900" baseline="0" dirty="0" smtClean="0">
                          <a:solidFill>
                            <a:schemeClr val="tx1"/>
                          </a:solidFill>
                        </a:rPr>
                        <a:t>No Change</a:t>
                      </a:r>
                      <a:endParaRPr lang="en-US" sz="1900" dirty="0" smtClean="0">
                        <a:solidFill>
                          <a:schemeClr val="tx1"/>
                        </a:solidFill>
                      </a:endParaRPr>
                    </a:p>
                  </a:txBody>
                  <a:tcPr/>
                </a:tc>
              </a:tr>
              <a:tr h="356408">
                <a:tc>
                  <a:txBody>
                    <a:bodyPr/>
                    <a:lstStyle/>
                    <a:p>
                      <a:pPr algn="ctr"/>
                      <a:r>
                        <a:rPr lang="en-US" sz="1900" dirty="0" smtClean="0">
                          <a:solidFill>
                            <a:schemeClr val="tx1"/>
                          </a:solidFill>
                        </a:rPr>
                        <a:t>19</a:t>
                      </a:r>
                      <a:endParaRPr lang="en-US" sz="1900" dirty="0">
                        <a:solidFill>
                          <a:schemeClr val="tx1"/>
                        </a:solidFill>
                      </a:endParaRPr>
                    </a:p>
                  </a:txBody>
                  <a:tcPr/>
                </a:tc>
                <a:tc>
                  <a:txBody>
                    <a:bodyPr/>
                    <a:lstStyle/>
                    <a:p>
                      <a:pPr algn="ctr"/>
                      <a:r>
                        <a:rPr lang="en-US" sz="1900" dirty="0" smtClean="0">
                          <a:solidFill>
                            <a:schemeClr val="tx1"/>
                          </a:solidFill>
                        </a:rPr>
                        <a:t>15</a:t>
                      </a:r>
                      <a:endParaRPr lang="en-US" sz="1900" dirty="0">
                        <a:solidFill>
                          <a:schemeClr val="tx1"/>
                        </a:solidFill>
                      </a:endParaRPr>
                    </a:p>
                  </a:txBody>
                  <a:tcPr/>
                </a:tc>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en-US" sz="1900" dirty="0" smtClean="0">
                          <a:solidFill>
                            <a:schemeClr val="tx1"/>
                          </a:solidFill>
                        </a:rPr>
                        <a:t>Amended</a:t>
                      </a:r>
                    </a:p>
                  </a:txBody>
                  <a:tcPr/>
                </a:tc>
              </a:tr>
              <a:tr h="516552">
                <a:tc>
                  <a:txBody>
                    <a:bodyPr/>
                    <a:lstStyle/>
                    <a:p>
                      <a:pPr algn="ctr"/>
                      <a:r>
                        <a:rPr lang="en-US" sz="1900" dirty="0" smtClean="0">
                          <a:solidFill>
                            <a:schemeClr val="tx1"/>
                          </a:solidFill>
                        </a:rPr>
                        <a:t>20</a:t>
                      </a:r>
                      <a:endParaRPr lang="en-US" sz="1900" dirty="0">
                        <a:solidFill>
                          <a:schemeClr val="tx1"/>
                        </a:solidFill>
                      </a:endParaRPr>
                    </a:p>
                  </a:txBody>
                  <a:tcPr/>
                </a:tc>
                <a:tc>
                  <a:txBody>
                    <a:bodyPr/>
                    <a:lstStyle/>
                    <a:p>
                      <a:pPr algn="ctr"/>
                      <a:r>
                        <a:rPr lang="en-US" sz="1900" dirty="0" smtClean="0">
                          <a:solidFill>
                            <a:schemeClr val="tx1"/>
                          </a:solidFill>
                        </a:rPr>
                        <a:t>16</a:t>
                      </a:r>
                      <a:endParaRPr lang="en-US" sz="1900" dirty="0">
                        <a:solidFill>
                          <a:schemeClr val="tx1"/>
                        </a:solidFill>
                      </a:endParaRPr>
                    </a:p>
                  </a:txBody>
                  <a:tcPr/>
                </a:tc>
                <a:tc>
                  <a:txBody>
                    <a:bodyPr/>
                    <a:lstStyle/>
                    <a:p>
                      <a:pPr lvl="1" algn="l"/>
                      <a:r>
                        <a:rPr lang="en-US" sz="1900" dirty="0" smtClean="0">
                          <a:solidFill>
                            <a:schemeClr val="tx1"/>
                          </a:solidFill>
                        </a:rPr>
                        <a:t>Sub clause</a:t>
                      </a:r>
                      <a:r>
                        <a:rPr lang="en-US" sz="1900" baseline="0" dirty="0" smtClean="0">
                          <a:solidFill>
                            <a:schemeClr val="tx1"/>
                          </a:solidFill>
                        </a:rPr>
                        <a:t> ‘a’</a:t>
                      </a:r>
                      <a:r>
                        <a:rPr lang="en-US" sz="1900" dirty="0" smtClean="0">
                          <a:solidFill>
                            <a:schemeClr val="tx1"/>
                          </a:solidFill>
                        </a:rPr>
                        <a:t>-</a:t>
                      </a:r>
                      <a:r>
                        <a:rPr lang="en-US" sz="1900" baseline="0" dirty="0" smtClean="0">
                          <a:solidFill>
                            <a:schemeClr val="tx1"/>
                          </a:solidFill>
                        </a:rPr>
                        <a:t> No Change</a:t>
                      </a:r>
                    </a:p>
                    <a:p>
                      <a:pPr lvl="1" algn="l"/>
                      <a:r>
                        <a:rPr lang="en-US" sz="1900" dirty="0" smtClean="0">
                          <a:solidFill>
                            <a:schemeClr val="tx1"/>
                          </a:solidFill>
                        </a:rPr>
                        <a:t>Sub clause ‘b’- </a:t>
                      </a:r>
                      <a:r>
                        <a:rPr lang="en-US" sz="1900" baseline="0" dirty="0" smtClean="0">
                          <a:solidFill>
                            <a:schemeClr val="tx1"/>
                          </a:solidFill>
                        </a:rPr>
                        <a:t> Amended</a:t>
                      </a:r>
                      <a:endParaRPr lang="en-US" sz="1900" dirty="0" smtClean="0">
                        <a:solidFill>
                          <a:schemeClr val="tx1"/>
                        </a:solidFill>
                      </a:endParaRPr>
                    </a:p>
                  </a:txBody>
                  <a:tcPr/>
                </a:tc>
              </a:tr>
              <a:tr h="516552">
                <a:tc>
                  <a:txBody>
                    <a:bodyPr/>
                    <a:lstStyle/>
                    <a:p>
                      <a:pPr algn="ctr">
                        <a:lnSpc>
                          <a:spcPct val="100000"/>
                        </a:lnSpc>
                        <a:spcBef>
                          <a:spcPts val="0"/>
                        </a:spcBef>
                        <a:spcAft>
                          <a:spcPts val="0"/>
                        </a:spcAft>
                      </a:pPr>
                      <a:r>
                        <a:rPr lang="en-US" sz="1900" dirty="0" smtClean="0">
                          <a:solidFill>
                            <a:schemeClr val="tx1"/>
                          </a:solidFill>
                        </a:rPr>
                        <a:t>21</a:t>
                      </a:r>
                    </a:p>
                  </a:txBody>
                  <a:tcPr/>
                </a:tc>
                <a:tc>
                  <a:txBody>
                    <a:bodyPr/>
                    <a:lstStyle/>
                    <a:p>
                      <a:pPr algn="ctr">
                        <a:lnSpc>
                          <a:spcPct val="100000"/>
                        </a:lnSpc>
                        <a:spcBef>
                          <a:spcPts val="0"/>
                        </a:spcBef>
                        <a:spcAft>
                          <a:spcPts val="0"/>
                        </a:spcAft>
                      </a:pPr>
                      <a:r>
                        <a:rPr lang="en-US" sz="1900" dirty="0" smtClean="0">
                          <a:solidFill>
                            <a:schemeClr val="tx1"/>
                          </a:solidFill>
                        </a:rPr>
                        <a:t>17</a:t>
                      </a:r>
                      <a:endParaRPr lang="en-US" sz="1900" dirty="0">
                        <a:solidFill>
                          <a:schemeClr val="tx1"/>
                        </a:solidFill>
                      </a:endParaRPr>
                    </a:p>
                  </a:txBody>
                  <a:tcPr/>
                </a:tc>
                <a:tc>
                  <a:txBody>
                    <a:bodyPr/>
                    <a:lstStyle/>
                    <a:p>
                      <a:pPr lvl="1" algn="l">
                        <a:lnSpc>
                          <a:spcPct val="100000"/>
                        </a:lnSpc>
                        <a:spcBef>
                          <a:spcPts val="0"/>
                        </a:spcBef>
                        <a:spcAft>
                          <a:spcPts val="0"/>
                        </a:spcAft>
                      </a:pPr>
                      <a:r>
                        <a:rPr lang="en-US" sz="1900" dirty="0" smtClean="0">
                          <a:solidFill>
                            <a:schemeClr val="tx1"/>
                          </a:solidFill>
                        </a:rPr>
                        <a:t>17(a-e) substituted by 21(a)- </a:t>
                      </a:r>
                      <a:r>
                        <a:rPr lang="en-US" sz="1900" baseline="0" dirty="0" smtClean="0">
                          <a:solidFill>
                            <a:schemeClr val="tx1"/>
                          </a:solidFill>
                        </a:rPr>
                        <a:t>Amended</a:t>
                      </a:r>
                      <a:endParaRPr lang="en-US" sz="1900" dirty="0" smtClean="0">
                        <a:solidFill>
                          <a:schemeClr val="tx1"/>
                        </a:solidFill>
                      </a:endParaRPr>
                    </a:p>
                    <a:p>
                      <a:pPr lvl="1" algn="l">
                        <a:lnSpc>
                          <a:spcPct val="100000"/>
                        </a:lnSpc>
                        <a:spcBef>
                          <a:spcPts val="0"/>
                        </a:spcBef>
                        <a:spcAft>
                          <a:spcPts val="0"/>
                        </a:spcAft>
                      </a:pPr>
                      <a:r>
                        <a:rPr lang="en-US" sz="1900" baseline="0" dirty="0" smtClean="0">
                          <a:solidFill>
                            <a:schemeClr val="tx1"/>
                          </a:solidFill>
                        </a:rPr>
                        <a:t>17(f) substituted by 21(b)- Amended</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1900" baseline="0" dirty="0" smtClean="0">
                          <a:solidFill>
                            <a:schemeClr val="tx1"/>
                          </a:solidFill>
                        </a:rPr>
                        <a:t>17(g) substituted by 21(c)- Amended</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1900" baseline="0" dirty="0" smtClean="0">
                          <a:solidFill>
                            <a:schemeClr val="tx1"/>
                          </a:solidFill>
                        </a:rPr>
                        <a:t>17(h) substituted by 21(d)- Amended</a:t>
                      </a:r>
                    </a:p>
                    <a:p>
                      <a:pPr lvl="1" algn="l">
                        <a:lnSpc>
                          <a:spcPct val="100000"/>
                        </a:lnSpc>
                        <a:spcBef>
                          <a:spcPts val="0"/>
                        </a:spcBef>
                        <a:spcAft>
                          <a:spcPts val="0"/>
                        </a:spcAft>
                      </a:pPr>
                      <a:r>
                        <a:rPr lang="en-US" sz="1900" dirty="0" smtClean="0">
                          <a:solidFill>
                            <a:schemeClr val="tx1"/>
                          </a:solidFill>
                        </a:rPr>
                        <a:t>17(</a:t>
                      </a:r>
                      <a:r>
                        <a:rPr lang="en-US" sz="1900" dirty="0" err="1" smtClean="0">
                          <a:solidFill>
                            <a:schemeClr val="tx1"/>
                          </a:solidFill>
                        </a:rPr>
                        <a:t>i</a:t>
                      </a:r>
                      <a:r>
                        <a:rPr lang="en-US" sz="1900" dirty="0" smtClean="0">
                          <a:solidFill>
                            <a:schemeClr val="tx1"/>
                          </a:solidFill>
                        </a:rPr>
                        <a:t>-m) </a:t>
                      </a:r>
                      <a:r>
                        <a:rPr lang="en-US" sz="1900" baseline="0" dirty="0" smtClean="0">
                          <a:solidFill>
                            <a:schemeClr val="tx1"/>
                          </a:solidFill>
                        </a:rPr>
                        <a:t>substituted by 21(e-</a:t>
                      </a:r>
                      <a:r>
                        <a:rPr lang="en-US" sz="1900" baseline="0" dirty="0" err="1" smtClean="0">
                          <a:solidFill>
                            <a:schemeClr val="tx1"/>
                          </a:solidFill>
                        </a:rPr>
                        <a:t>i</a:t>
                      </a:r>
                      <a:r>
                        <a:rPr lang="en-US" sz="1900" baseline="0" dirty="0" smtClean="0">
                          <a:solidFill>
                            <a:schemeClr val="tx1"/>
                          </a:solidFill>
                        </a:rPr>
                        <a:t>)</a:t>
                      </a:r>
                      <a:r>
                        <a:rPr lang="en-US" sz="1900" dirty="0" smtClean="0">
                          <a:solidFill>
                            <a:schemeClr val="tx1"/>
                          </a:solidFill>
                        </a:rPr>
                        <a:t>- No change</a:t>
                      </a:r>
                      <a:endParaRPr lang="en-US" sz="1900" dirty="0">
                        <a:solidFill>
                          <a:schemeClr val="tx1"/>
                        </a:solidFill>
                      </a:endParaRPr>
                    </a:p>
                  </a:txBody>
                  <a:tcPr/>
                </a:tc>
              </a:tr>
            </a:tbl>
          </a:graphicData>
        </a:graphic>
      </p:graphicFrame>
      <p:sp>
        <p:nvSpPr>
          <p:cNvPr id="4" name="Rectangle 3"/>
          <p:cNvSpPr/>
          <p:nvPr/>
        </p:nvSpPr>
        <p:spPr>
          <a:xfrm>
            <a:off x="7772400" y="76200"/>
            <a:ext cx="13716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sp>
        <p:nvSpPr>
          <p:cNvPr id="5" name="Title 3"/>
          <p:cNvSpPr txBox="1">
            <a:spLocks/>
          </p:cNvSpPr>
          <p:nvPr/>
        </p:nvSpPr>
        <p:spPr>
          <a:xfrm>
            <a:off x="76200" y="76200"/>
            <a:ext cx="8839200" cy="762000"/>
          </a:xfrm>
          <a:prstGeom prst="rect">
            <a:avLst/>
          </a:prstGeom>
        </p:spPr>
        <p:txBody>
          <a:bodyPr anchor="t">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a:noFill/>
                </a:ln>
                <a:solidFill>
                  <a:schemeClr val="tx2"/>
                </a:solidFill>
                <a:effectLst/>
                <a:uLnTx/>
                <a:uFillTx/>
                <a:latin typeface="+mj-lt"/>
                <a:ea typeface="+mj-ea"/>
                <a:cs typeface="+mj-cs"/>
              </a:rPr>
              <a:t>List of Clauses…….</a:t>
            </a:r>
            <a:br>
              <a:rPr kumimoji="0" lang="en-US" sz="4000" b="0" i="0" u="none" strike="noStrike" kern="1200" cap="none" spc="0" normalizeH="0" baseline="0" noProof="0" dirty="0" smtClean="0">
                <a:ln>
                  <a:noFill/>
                </a:ln>
                <a:solidFill>
                  <a:schemeClr val="tx2"/>
                </a:solidFill>
                <a:effectLst/>
                <a:uLnTx/>
                <a:uFillTx/>
                <a:latin typeface="+mj-lt"/>
                <a:ea typeface="+mj-ea"/>
                <a:cs typeface="+mj-cs"/>
              </a:rPr>
            </a:br>
            <a:r>
              <a:rPr kumimoji="0" lang="en-US" sz="1200" b="0" i="0" u="none" strike="noStrike" kern="1200" cap="none" spc="0" normalizeH="0" baseline="0" noProof="0" dirty="0" smtClean="0">
                <a:ln>
                  <a:noFill/>
                </a:ln>
                <a:solidFill>
                  <a:schemeClr val="tx2"/>
                </a:solidFill>
                <a:effectLst/>
                <a:uLnTx/>
                <a:uFillTx/>
                <a:latin typeface="+mj-lt"/>
                <a:ea typeface="+mj-ea"/>
                <a:cs typeface="+mj-cs"/>
              </a:rPr>
              <a:t/>
            </a:r>
            <a:br>
              <a:rPr kumimoji="0" lang="en-US" sz="1200" b="0" i="0" u="none" strike="noStrike" kern="1200" cap="none" spc="0" normalizeH="0" baseline="0" noProof="0" dirty="0" smtClean="0">
                <a:ln>
                  <a:noFill/>
                </a:ln>
                <a:solidFill>
                  <a:schemeClr val="tx2"/>
                </a:solidFill>
                <a:effectLst/>
                <a:uLnTx/>
                <a:uFillTx/>
                <a:latin typeface="+mj-lt"/>
                <a:ea typeface="+mj-ea"/>
                <a:cs typeface="+mj-cs"/>
              </a:rPr>
            </a:br>
            <a:r>
              <a:rPr kumimoji="0" lang="en-US" sz="3600" b="1" i="0" u="sng" strike="noStrike" kern="1200" cap="none" spc="0" normalizeH="0" baseline="0" noProof="0" dirty="0" smtClean="0">
                <a:ln>
                  <a:noFill/>
                </a:ln>
                <a:solidFill>
                  <a:schemeClr val="accent2"/>
                </a:solidFill>
                <a:effectLst/>
                <a:uLnTx/>
                <a:uFillTx/>
                <a:latin typeface="+mj-lt"/>
                <a:ea typeface="+mj-ea"/>
                <a:cs typeface="+mj-cs"/>
              </a:rPr>
              <a:t>Part – B…….</a:t>
            </a:r>
            <a:endParaRPr kumimoji="0" lang="en-US" sz="4000" b="1" i="0" u="sng" strike="noStrike" kern="1200" cap="none" spc="0" normalizeH="0" baseline="0" noProof="0" dirty="0">
              <a:ln>
                <a:noFill/>
              </a:ln>
              <a:solidFill>
                <a:schemeClr val="accent2"/>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228600" y="1447800"/>
          <a:ext cx="8534400" cy="5219763"/>
        </p:xfrm>
        <a:graphic>
          <a:graphicData uri="http://schemas.openxmlformats.org/drawingml/2006/table">
            <a:tbl>
              <a:tblPr firstRow="1" bandRow="1">
                <a:tableStyleId>{5C22544A-7EE6-4342-B048-85BDC9FD1C3A}</a:tableStyleId>
              </a:tblPr>
              <a:tblGrid>
                <a:gridCol w="2194560"/>
                <a:gridCol w="2194560"/>
                <a:gridCol w="4145280"/>
              </a:tblGrid>
              <a:tr h="328562">
                <a:tc>
                  <a:txBody>
                    <a:bodyPr/>
                    <a:lstStyle/>
                    <a:p>
                      <a:pPr algn="ctr">
                        <a:lnSpc>
                          <a:spcPct val="100000"/>
                        </a:lnSpc>
                        <a:spcBef>
                          <a:spcPts val="0"/>
                        </a:spcBef>
                        <a:spcAft>
                          <a:spcPts val="0"/>
                        </a:spcAft>
                      </a:pPr>
                      <a:r>
                        <a:rPr lang="en-US" sz="1900" dirty="0" smtClean="0"/>
                        <a:t>New Clause No.</a:t>
                      </a:r>
                      <a:endParaRPr lang="en-US" sz="1900" dirty="0"/>
                    </a:p>
                  </a:txBody>
                  <a:tcPr/>
                </a:tc>
                <a:tc>
                  <a:txBody>
                    <a:bodyPr/>
                    <a:lstStyle/>
                    <a:p>
                      <a:pPr algn="ctr">
                        <a:lnSpc>
                          <a:spcPct val="100000"/>
                        </a:lnSpc>
                        <a:spcBef>
                          <a:spcPts val="0"/>
                        </a:spcBef>
                        <a:spcAft>
                          <a:spcPts val="0"/>
                        </a:spcAft>
                      </a:pPr>
                      <a:r>
                        <a:rPr lang="en-US" sz="1900" dirty="0" smtClean="0"/>
                        <a:t>Old Clause No.</a:t>
                      </a:r>
                      <a:endParaRPr lang="en-US" sz="1900" dirty="0"/>
                    </a:p>
                  </a:txBody>
                  <a:tcPr/>
                </a:tc>
                <a:tc>
                  <a:txBody>
                    <a:bodyPr/>
                    <a:lstStyle/>
                    <a:p>
                      <a:pPr marL="0" indent="0" algn="ctr">
                        <a:lnSpc>
                          <a:spcPct val="100000"/>
                        </a:lnSpc>
                        <a:spcBef>
                          <a:spcPts val="0"/>
                        </a:spcBef>
                        <a:spcAft>
                          <a:spcPts val="0"/>
                        </a:spcAft>
                      </a:pPr>
                      <a:r>
                        <a:rPr lang="en-US" sz="1900" dirty="0" smtClean="0"/>
                        <a:t>Remarks</a:t>
                      </a:r>
                      <a:endParaRPr lang="en-US" sz="1900" dirty="0"/>
                    </a:p>
                  </a:txBody>
                  <a:tcPr/>
                </a:tc>
              </a:tr>
              <a:tr h="476681">
                <a:tc>
                  <a:txBody>
                    <a:bodyPr/>
                    <a:lstStyle/>
                    <a:p>
                      <a:pPr algn="ctr">
                        <a:lnSpc>
                          <a:spcPct val="100000"/>
                        </a:lnSpc>
                        <a:spcBef>
                          <a:spcPts val="0"/>
                        </a:spcBef>
                        <a:spcAft>
                          <a:spcPts val="0"/>
                        </a:spcAft>
                      </a:pPr>
                      <a:r>
                        <a:rPr lang="en-US" sz="1900" dirty="0" smtClean="0">
                          <a:solidFill>
                            <a:schemeClr val="tx1"/>
                          </a:solidFill>
                        </a:rPr>
                        <a:t>22</a:t>
                      </a:r>
                    </a:p>
                  </a:txBody>
                  <a:tcPr/>
                </a:tc>
                <a:tc>
                  <a:txBody>
                    <a:bodyPr/>
                    <a:lstStyle/>
                    <a:p>
                      <a:pPr algn="ctr">
                        <a:lnSpc>
                          <a:spcPct val="100000"/>
                        </a:lnSpc>
                        <a:spcBef>
                          <a:spcPts val="0"/>
                        </a:spcBef>
                        <a:spcAft>
                          <a:spcPts val="0"/>
                        </a:spcAft>
                      </a:pPr>
                      <a:r>
                        <a:rPr lang="en-US" sz="1900" dirty="0" smtClean="0">
                          <a:solidFill>
                            <a:schemeClr val="tx1"/>
                          </a:solidFill>
                        </a:rPr>
                        <a:t>17A</a:t>
                      </a:r>
                      <a:endParaRPr lang="en-US" sz="1900" dirty="0">
                        <a:solidFill>
                          <a:schemeClr val="tx1"/>
                        </a:solidFill>
                      </a:endParaRPr>
                    </a:p>
                  </a:txBody>
                  <a:tcPr/>
                </a:tc>
                <a:tc>
                  <a:txBody>
                    <a:bodyPr/>
                    <a:lstStyle/>
                    <a:p>
                      <a:pPr lvl="1" algn="l">
                        <a:lnSpc>
                          <a:spcPct val="100000"/>
                        </a:lnSpc>
                        <a:spcBef>
                          <a:spcPts val="0"/>
                        </a:spcBef>
                        <a:spcAft>
                          <a:spcPts val="0"/>
                        </a:spcAft>
                      </a:pPr>
                      <a:r>
                        <a:rPr lang="en-US" sz="1900" dirty="0" smtClean="0">
                          <a:solidFill>
                            <a:schemeClr val="tx1"/>
                          </a:solidFill>
                        </a:rPr>
                        <a:t>No Change</a:t>
                      </a:r>
                    </a:p>
                  </a:txBody>
                  <a:tcPr/>
                </a:tc>
              </a:tr>
              <a:tr h="409143">
                <a:tc>
                  <a:txBody>
                    <a:bodyPr/>
                    <a:lstStyle/>
                    <a:p>
                      <a:pPr algn="ctr">
                        <a:lnSpc>
                          <a:spcPct val="100000"/>
                        </a:lnSpc>
                        <a:spcBef>
                          <a:spcPts val="0"/>
                        </a:spcBef>
                        <a:spcAft>
                          <a:spcPts val="0"/>
                        </a:spcAft>
                      </a:pPr>
                      <a:r>
                        <a:rPr lang="en-US" sz="1900" dirty="0" smtClean="0">
                          <a:solidFill>
                            <a:schemeClr val="tx1"/>
                          </a:solidFill>
                        </a:rPr>
                        <a:t>23</a:t>
                      </a:r>
                      <a:endParaRPr lang="en-US" sz="1900" dirty="0">
                        <a:solidFill>
                          <a:schemeClr val="tx1"/>
                        </a:solidFill>
                      </a:endParaRPr>
                    </a:p>
                  </a:txBody>
                  <a:tcPr/>
                </a:tc>
                <a:tc>
                  <a:txBody>
                    <a:bodyPr/>
                    <a:lstStyle/>
                    <a:p>
                      <a:pPr algn="ctr">
                        <a:lnSpc>
                          <a:spcPct val="100000"/>
                        </a:lnSpc>
                        <a:spcBef>
                          <a:spcPts val="0"/>
                        </a:spcBef>
                        <a:spcAft>
                          <a:spcPts val="0"/>
                        </a:spcAft>
                      </a:pPr>
                      <a:r>
                        <a:rPr lang="en-US" sz="1900" dirty="0" smtClean="0">
                          <a:solidFill>
                            <a:schemeClr val="tx1"/>
                          </a:solidFill>
                        </a:rPr>
                        <a:t>18</a:t>
                      </a:r>
                      <a:endParaRPr lang="en-US" sz="1900" dirty="0">
                        <a:solidFill>
                          <a:schemeClr val="tx1"/>
                        </a:solidFill>
                      </a:endParaRPr>
                    </a:p>
                  </a:txBody>
                  <a:tcPr/>
                </a:tc>
                <a:tc>
                  <a:txBody>
                    <a:bodyPr/>
                    <a:lstStyle/>
                    <a:p>
                      <a:pPr lvl="1" algn="l">
                        <a:lnSpc>
                          <a:spcPct val="100000"/>
                        </a:lnSpc>
                        <a:spcBef>
                          <a:spcPts val="0"/>
                        </a:spcBef>
                        <a:spcAft>
                          <a:spcPts val="0"/>
                        </a:spcAft>
                      </a:pPr>
                      <a:r>
                        <a:rPr lang="en-US" sz="1900" dirty="0" smtClean="0">
                          <a:solidFill>
                            <a:schemeClr val="tx1"/>
                          </a:solidFill>
                        </a:rPr>
                        <a:t>No Change</a:t>
                      </a:r>
                    </a:p>
                  </a:txBody>
                  <a:tcPr/>
                </a:tc>
              </a:tr>
              <a:tr h="370041">
                <a:tc>
                  <a:txBody>
                    <a:bodyPr/>
                    <a:lstStyle/>
                    <a:p>
                      <a:pPr algn="ctr">
                        <a:lnSpc>
                          <a:spcPct val="100000"/>
                        </a:lnSpc>
                        <a:spcBef>
                          <a:spcPts val="0"/>
                        </a:spcBef>
                        <a:spcAft>
                          <a:spcPts val="0"/>
                        </a:spcAft>
                      </a:pPr>
                      <a:r>
                        <a:rPr lang="en-US" sz="1900" dirty="0" smtClean="0">
                          <a:solidFill>
                            <a:schemeClr val="tx1"/>
                          </a:solidFill>
                        </a:rPr>
                        <a:t>24</a:t>
                      </a:r>
                      <a:endParaRPr lang="en-US" sz="1900" dirty="0">
                        <a:solidFill>
                          <a:schemeClr val="tx1"/>
                        </a:solidFill>
                      </a:endParaRPr>
                    </a:p>
                  </a:txBody>
                  <a:tcPr/>
                </a:tc>
                <a:tc>
                  <a:txBody>
                    <a:bodyPr/>
                    <a:lstStyle/>
                    <a:p>
                      <a:pPr algn="ctr">
                        <a:lnSpc>
                          <a:spcPct val="100000"/>
                        </a:lnSpc>
                        <a:spcBef>
                          <a:spcPts val="0"/>
                        </a:spcBef>
                        <a:spcAft>
                          <a:spcPts val="0"/>
                        </a:spcAft>
                      </a:pPr>
                      <a:r>
                        <a:rPr lang="en-US" sz="1900" dirty="0" smtClean="0">
                          <a:solidFill>
                            <a:schemeClr val="tx1"/>
                          </a:solidFill>
                        </a:rPr>
                        <a:t>19</a:t>
                      </a:r>
                      <a:endParaRPr lang="en-US" sz="1900" dirty="0">
                        <a:solidFill>
                          <a:schemeClr val="tx1"/>
                        </a:solidFill>
                      </a:endParaRPr>
                    </a:p>
                  </a:txBody>
                  <a:tcPr/>
                </a:tc>
                <a:tc>
                  <a:txBody>
                    <a:bodyPr/>
                    <a:lstStyle/>
                    <a:p>
                      <a:pPr lvl="1" algn="l">
                        <a:lnSpc>
                          <a:spcPct val="100000"/>
                        </a:lnSpc>
                        <a:spcBef>
                          <a:spcPts val="0"/>
                        </a:spcBef>
                        <a:spcAft>
                          <a:spcPts val="0"/>
                        </a:spcAft>
                      </a:pPr>
                      <a:r>
                        <a:rPr lang="en-US" sz="1900" dirty="0" smtClean="0">
                          <a:solidFill>
                            <a:schemeClr val="tx1"/>
                          </a:solidFill>
                        </a:rPr>
                        <a:t>Amended</a:t>
                      </a:r>
                    </a:p>
                  </a:txBody>
                  <a:tcPr/>
                </a:tc>
              </a:tr>
              <a:tr h="418098">
                <a:tc>
                  <a:txBody>
                    <a:bodyPr/>
                    <a:lstStyle/>
                    <a:p>
                      <a:pPr algn="ctr">
                        <a:lnSpc>
                          <a:spcPct val="100000"/>
                        </a:lnSpc>
                        <a:spcBef>
                          <a:spcPts val="0"/>
                        </a:spcBef>
                        <a:spcAft>
                          <a:spcPts val="0"/>
                        </a:spcAft>
                      </a:pPr>
                      <a:r>
                        <a:rPr lang="en-US" sz="1900" dirty="0" smtClean="0">
                          <a:solidFill>
                            <a:schemeClr val="tx1"/>
                          </a:solidFill>
                        </a:rPr>
                        <a:t>25</a:t>
                      </a:r>
                      <a:endParaRPr lang="en-US" sz="1900" dirty="0">
                        <a:solidFill>
                          <a:schemeClr val="tx1"/>
                        </a:solidFill>
                      </a:endParaRPr>
                    </a:p>
                  </a:txBody>
                  <a:tcPr/>
                </a:tc>
                <a:tc>
                  <a:txBody>
                    <a:bodyPr/>
                    <a:lstStyle/>
                    <a:p>
                      <a:pPr algn="ctr">
                        <a:lnSpc>
                          <a:spcPct val="100000"/>
                        </a:lnSpc>
                        <a:spcBef>
                          <a:spcPts val="0"/>
                        </a:spcBef>
                        <a:spcAft>
                          <a:spcPts val="0"/>
                        </a:spcAft>
                      </a:pPr>
                      <a:r>
                        <a:rPr lang="en-US" sz="1900" dirty="0" smtClean="0">
                          <a:solidFill>
                            <a:schemeClr val="tx1"/>
                          </a:solidFill>
                        </a:rPr>
                        <a:t>20</a:t>
                      </a:r>
                      <a:endParaRPr lang="en-US" sz="1900" dirty="0">
                        <a:solidFill>
                          <a:schemeClr val="tx1"/>
                        </a:solidFill>
                      </a:endParaRPr>
                    </a:p>
                  </a:txBody>
                  <a:tcPr/>
                </a:tc>
                <a:tc>
                  <a:txBody>
                    <a:bodyPr/>
                    <a:lstStyle/>
                    <a:p>
                      <a:pPr lvl="1" algn="l">
                        <a:lnSpc>
                          <a:spcPct val="100000"/>
                        </a:lnSpc>
                        <a:spcBef>
                          <a:spcPts val="0"/>
                        </a:spcBef>
                        <a:spcAft>
                          <a:spcPts val="0"/>
                        </a:spcAft>
                      </a:pPr>
                      <a:r>
                        <a:rPr lang="en-US" sz="1900" dirty="0" smtClean="0">
                          <a:solidFill>
                            <a:schemeClr val="tx1"/>
                          </a:solidFill>
                        </a:rPr>
                        <a:t>No Change</a:t>
                      </a:r>
                      <a:endParaRPr lang="en-US" sz="1900" dirty="0">
                        <a:solidFill>
                          <a:schemeClr val="tx1"/>
                        </a:solidFill>
                      </a:endParaRPr>
                    </a:p>
                  </a:txBody>
                  <a:tcPr/>
                </a:tc>
              </a:tr>
              <a:tr h="398617">
                <a:tc>
                  <a:txBody>
                    <a:bodyPr/>
                    <a:lstStyle/>
                    <a:p>
                      <a:pPr algn="ctr">
                        <a:lnSpc>
                          <a:spcPct val="100000"/>
                        </a:lnSpc>
                        <a:spcBef>
                          <a:spcPts val="0"/>
                        </a:spcBef>
                        <a:spcAft>
                          <a:spcPts val="0"/>
                        </a:spcAft>
                      </a:pPr>
                      <a:r>
                        <a:rPr lang="en-US" sz="1900" dirty="0" smtClean="0">
                          <a:solidFill>
                            <a:schemeClr val="tx1"/>
                          </a:solidFill>
                        </a:rPr>
                        <a:t>26</a:t>
                      </a:r>
                      <a:endParaRPr lang="en-US" sz="1900" dirty="0">
                        <a:solidFill>
                          <a:schemeClr val="tx1"/>
                        </a:solidFill>
                      </a:endParaRPr>
                    </a:p>
                  </a:txBody>
                  <a:tcPr/>
                </a:tc>
                <a:tc>
                  <a:txBody>
                    <a:bodyPr/>
                    <a:lstStyle/>
                    <a:p>
                      <a:pPr algn="ctr">
                        <a:lnSpc>
                          <a:spcPct val="100000"/>
                        </a:lnSpc>
                        <a:spcBef>
                          <a:spcPts val="0"/>
                        </a:spcBef>
                        <a:spcAft>
                          <a:spcPts val="0"/>
                        </a:spcAft>
                      </a:pPr>
                      <a:r>
                        <a:rPr lang="en-US" sz="1900" dirty="0" smtClean="0">
                          <a:solidFill>
                            <a:schemeClr val="tx1"/>
                          </a:solidFill>
                        </a:rPr>
                        <a:t>21</a:t>
                      </a:r>
                      <a:endParaRPr lang="en-US" sz="1900" dirty="0">
                        <a:solidFill>
                          <a:schemeClr val="tx1"/>
                        </a:solidFill>
                      </a:endParaRPr>
                    </a:p>
                  </a:txBody>
                  <a:tcPr/>
                </a:tc>
                <a:tc>
                  <a:txBody>
                    <a:bodyPr/>
                    <a:lstStyle/>
                    <a:p>
                      <a:pPr lvl="1" algn="l">
                        <a:lnSpc>
                          <a:spcPct val="100000"/>
                        </a:lnSpc>
                        <a:spcBef>
                          <a:spcPts val="0"/>
                        </a:spcBef>
                        <a:spcAft>
                          <a:spcPts val="0"/>
                        </a:spcAft>
                      </a:pPr>
                      <a:r>
                        <a:rPr lang="en-US" sz="1900" dirty="0" smtClean="0">
                          <a:solidFill>
                            <a:schemeClr val="tx1"/>
                          </a:solidFill>
                        </a:rPr>
                        <a:t>No Change</a:t>
                      </a:r>
                      <a:endParaRPr lang="en-US" sz="1900" dirty="0">
                        <a:solidFill>
                          <a:schemeClr val="tx1"/>
                        </a:solidFill>
                      </a:endParaRPr>
                    </a:p>
                  </a:txBody>
                  <a:tcPr/>
                </a:tc>
              </a:tr>
              <a:tr h="379136">
                <a:tc>
                  <a:txBody>
                    <a:bodyPr/>
                    <a:lstStyle/>
                    <a:p>
                      <a:pPr algn="ctr">
                        <a:lnSpc>
                          <a:spcPct val="100000"/>
                        </a:lnSpc>
                        <a:spcBef>
                          <a:spcPts val="0"/>
                        </a:spcBef>
                        <a:spcAft>
                          <a:spcPts val="0"/>
                        </a:spcAft>
                      </a:pPr>
                      <a:r>
                        <a:rPr lang="en-US" sz="1900" dirty="0" smtClean="0">
                          <a:solidFill>
                            <a:schemeClr val="tx1"/>
                          </a:solidFill>
                        </a:rPr>
                        <a:t>27</a:t>
                      </a:r>
                      <a:endParaRPr lang="en-US" sz="1900" dirty="0">
                        <a:solidFill>
                          <a:schemeClr val="tx1"/>
                        </a:solidFill>
                      </a:endParaRPr>
                    </a:p>
                  </a:txBody>
                  <a:tcPr/>
                </a:tc>
                <a:tc>
                  <a:txBody>
                    <a:bodyPr/>
                    <a:lstStyle/>
                    <a:p>
                      <a:pPr algn="ctr">
                        <a:lnSpc>
                          <a:spcPct val="100000"/>
                        </a:lnSpc>
                        <a:spcBef>
                          <a:spcPts val="0"/>
                        </a:spcBef>
                        <a:spcAft>
                          <a:spcPts val="0"/>
                        </a:spcAft>
                      </a:pPr>
                      <a:r>
                        <a:rPr lang="en-US" sz="1900" dirty="0" smtClean="0">
                          <a:solidFill>
                            <a:schemeClr val="tx1"/>
                          </a:solidFill>
                        </a:rPr>
                        <a:t>22</a:t>
                      </a:r>
                      <a:endParaRPr lang="en-US" sz="1900" dirty="0">
                        <a:solidFill>
                          <a:schemeClr val="tx1"/>
                        </a:solidFill>
                      </a:endParaRPr>
                    </a:p>
                  </a:txBody>
                  <a:tcPr/>
                </a:tc>
                <a:tc>
                  <a:txBody>
                    <a:bodyPr/>
                    <a:lstStyle/>
                    <a:p>
                      <a:pPr lvl="1" algn="l">
                        <a:lnSpc>
                          <a:spcPct val="100000"/>
                        </a:lnSpc>
                        <a:spcBef>
                          <a:spcPts val="0"/>
                        </a:spcBef>
                        <a:spcAft>
                          <a:spcPts val="0"/>
                        </a:spcAft>
                      </a:pPr>
                      <a:r>
                        <a:rPr lang="en-US" sz="1900" dirty="0" smtClean="0">
                          <a:solidFill>
                            <a:schemeClr val="tx1"/>
                          </a:solidFill>
                        </a:rPr>
                        <a:t>Amended</a:t>
                      </a:r>
                      <a:endParaRPr lang="en-US" sz="1900" kern="1200" baseline="0" dirty="0" smtClean="0">
                        <a:solidFill>
                          <a:schemeClr val="tx1"/>
                        </a:solidFill>
                        <a:latin typeface="+mn-lt"/>
                        <a:ea typeface="+mn-ea"/>
                        <a:cs typeface="+mn-cs"/>
                      </a:endParaRPr>
                    </a:p>
                  </a:txBody>
                  <a:tcPr/>
                </a:tc>
              </a:tr>
              <a:tr h="356408">
                <a:tc>
                  <a:txBody>
                    <a:bodyPr/>
                    <a:lstStyle/>
                    <a:p>
                      <a:pPr algn="ctr">
                        <a:lnSpc>
                          <a:spcPct val="100000"/>
                        </a:lnSpc>
                        <a:spcBef>
                          <a:spcPts val="0"/>
                        </a:spcBef>
                        <a:spcAft>
                          <a:spcPts val="0"/>
                        </a:spcAft>
                      </a:pPr>
                      <a:r>
                        <a:rPr lang="en-US" sz="1900" dirty="0" smtClean="0">
                          <a:solidFill>
                            <a:schemeClr val="tx1"/>
                          </a:solidFill>
                        </a:rPr>
                        <a:t>28</a:t>
                      </a:r>
                      <a:endParaRPr lang="en-US" sz="1900" dirty="0">
                        <a:solidFill>
                          <a:schemeClr val="tx1"/>
                        </a:solidFill>
                      </a:endParaRPr>
                    </a:p>
                  </a:txBody>
                  <a:tcPr/>
                </a:tc>
                <a:tc>
                  <a:txBody>
                    <a:bodyPr/>
                    <a:lstStyle/>
                    <a:p>
                      <a:pPr algn="ctr">
                        <a:lnSpc>
                          <a:spcPct val="100000"/>
                        </a:lnSpc>
                        <a:spcBef>
                          <a:spcPts val="0"/>
                        </a:spcBef>
                        <a:spcAft>
                          <a:spcPts val="0"/>
                        </a:spcAft>
                      </a:pPr>
                      <a:r>
                        <a:rPr lang="en-US" sz="1900" dirty="0" smtClean="0">
                          <a:solidFill>
                            <a:schemeClr val="tx1"/>
                          </a:solidFill>
                        </a:rPr>
                        <a:t>-</a:t>
                      </a:r>
                      <a:endParaRPr lang="en-US" sz="1900" dirty="0">
                        <a:solidFill>
                          <a:schemeClr val="tx1"/>
                        </a:solidFill>
                      </a:endParaRPr>
                    </a:p>
                  </a:txBody>
                  <a:tcPr/>
                </a:tc>
                <a:tc>
                  <a:txBody>
                    <a:bodyPr/>
                    <a:lstStyle/>
                    <a:p>
                      <a:pPr lvl="1" algn="l">
                        <a:lnSpc>
                          <a:spcPct val="100000"/>
                        </a:lnSpc>
                        <a:spcBef>
                          <a:spcPts val="0"/>
                        </a:spcBef>
                        <a:spcAft>
                          <a:spcPts val="0"/>
                        </a:spcAft>
                      </a:pPr>
                      <a:r>
                        <a:rPr lang="en-US" sz="1900" dirty="0" smtClean="0">
                          <a:solidFill>
                            <a:schemeClr val="tx1"/>
                          </a:solidFill>
                        </a:rPr>
                        <a:t>Newly Inserted</a:t>
                      </a:r>
                      <a:endParaRPr lang="en-US" sz="1900" dirty="0">
                        <a:solidFill>
                          <a:schemeClr val="tx1"/>
                        </a:solidFill>
                      </a:endParaRPr>
                    </a:p>
                  </a:txBody>
                  <a:tcPr/>
                </a:tc>
              </a:tr>
              <a:tr h="516552">
                <a:tc>
                  <a:txBody>
                    <a:bodyPr/>
                    <a:lstStyle/>
                    <a:p>
                      <a:pPr algn="ctr">
                        <a:lnSpc>
                          <a:spcPct val="100000"/>
                        </a:lnSpc>
                        <a:spcBef>
                          <a:spcPts val="0"/>
                        </a:spcBef>
                        <a:spcAft>
                          <a:spcPts val="0"/>
                        </a:spcAft>
                      </a:pPr>
                      <a:r>
                        <a:rPr lang="en-US" sz="1900" dirty="0" smtClean="0">
                          <a:solidFill>
                            <a:schemeClr val="tx1"/>
                          </a:solidFill>
                        </a:rPr>
                        <a:t>29</a:t>
                      </a:r>
                      <a:endParaRPr lang="en-US" sz="1900" dirty="0">
                        <a:solidFill>
                          <a:schemeClr val="tx1"/>
                        </a:solidFill>
                      </a:endParaRPr>
                    </a:p>
                  </a:txBody>
                  <a:tcPr/>
                </a:tc>
                <a:tc>
                  <a:txBody>
                    <a:bodyPr/>
                    <a:lstStyle/>
                    <a:p>
                      <a:pPr algn="ctr">
                        <a:lnSpc>
                          <a:spcPct val="100000"/>
                        </a:lnSpc>
                        <a:spcBef>
                          <a:spcPts val="0"/>
                        </a:spcBef>
                        <a:spcAft>
                          <a:spcPts val="0"/>
                        </a:spcAft>
                      </a:pPr>
                      <a:r>
                        <a:rPr lang="en-US" sz="1900" dirty="0" smtClean="0">
                          <a:solidFill>
                            <a:schemeClr val="tx1"/>
                          </a:solidFill>
                        </a:rPr>
                        <a:t>-</a:t>
                      </a:r>
                      <a:endParaRPr lang="en-US" sz="1900" dirty="0">
                        <a:solidFill>
                          <a:schemeClr val="tx1"/>
                        </a:solidFill>
                      </a:endParaRPr>
                    </a:p>
                  </a:txBody>
                  <a:tcPr/>
                </a:tc>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en-US" sz="1900" dirty="0" smtClean="0">
                          <a:solidFill>
                            <a:schemeClr val="tx1"/>
                          </a:solidFill>
                        </a:rPr>
                        <a:t>Newly Inserted</a:t>
                      </a:r>
                    </a:p>
                  </a:txBody>
                  <a:tcPr/>
                </a:tc>
              </a:tr>
              <a:tr h="516552">
                <a:tc>
                  <a:txBody>
                    <a:bodyPr/>
                    <a:lstStyle/>
                    <a:p>
                      <a:pPr algn="ctr">
                        <a:lnSpc>
                          <a:spcPct val="100000"/>
                        </a:lnSpc>
                        <a:spcBef>
                          <a:spcPts val="0"/>
                        </a:spcBef>
                        <a:spcAft>
                          <a:spcPts val="0"/>
                        </a:spcAft>
                      </a:pPr>
                      <a:r>
                        <a:rPr lang="en-US" sz="1900" dirty="0" smtClean="0">
                          <a:solidFill>
                            <a:schemeClr val="tx1"/>
                          </a:solidFill>
                        </a:rPr>
                        <a:t>30</a:t>
                      </a:r>
                      <a:endParaRPr lang="en-US" sz="1900" dirty="0">
                        <a:solidFill>
                          <a:schemeClr val="tx1"/>
                        </a:solidFill>
                      </a:endParaRPr>
                    </a:p>
                  </a:txBody>
                  <a:tcPr/>
                </a:tc>
                <a:tc>
                  <a:txBody>
                    <a:bodyPr/>
                    <a:lstStyle/>
                    <a:p>
                      <a:pPr algn="ctr">
                        <a:lnSpc>
                          <a:spcPct val="100000"/>
                        </a:lnSpc>
                        <a:spcBef>
                          <a:spcPts val="0"/>
                        </a:spcBef>
                        <a:spcAft>
                          <a:spcPts val="0"/>
                        </a:spcAft>
                      </a:pPr>
                      <a:r>
                        <a:rPr lang="en-US" sz="1900" dirty="0" smtClean="0">
                          <a:solidFill>
                            <a:schemeClr val="tx1"/>
                          </a:solidFill>
                        </a:rPr>
                        <a:t>23</a:t>
                      </a:r>
                      <a:endParaRPr lang="en-US" sz="1900" dirty="0">
                        <a:solidFill>
                          <a:schemeClr val="tx1"/>
                        </a:solidFill>
                      </a:endParaRPr>
                    </a:p>
                  </a:txBody>
                  <a:tcPr/>
                </a:tc>
                <a:tc>
                  <a:txBody>
                    <a:bodyPr/>
                    <a:lstStyle/>
                    <a:p>
                      <a:pPr lvl="1" algn="l">
                        <a:lnSpc>
                          <a:spcPct val="100000"/>
                        </a:lnSpc>
                        <a:spcBef>
                          <a:spcPts val="0"/>
                        </a:spcBef>
                        <a:spcAft>
                          <a:spcPts val="0"/>
                        </a:spcAft>
                      </a:pPr>
                      <a:r>
                        <a:rPr lang="en-US" sz="1900" dirty="0" smtClean="0">
                          <a:solidFill>
                            <a:schemeClr val="tx1"/>
                          </a:solidFill>
                        </a:rPr>
                        <a:t>No</a:t>
                      </a:r>
                      <a:r>
                        <a:rPr lang="en-US" sz="1900" baseline="0" dirty="0" smtClean="0">
                          <a:solidFill>
                            <a:schemeClr val="tx1"/>
                          </a:solidFill>
                        </a:rPr>
                        <a:t> Change</a:t>
                      </a:r>
                      <a:endParaRPr lang="en-US" sz="1900" dirty="0" smtClean="0">
                        <a:solidFill>
                          <a:schemeClr val="tx1"/>
                        </a:solidFill>
                      </a:endParaRPr>
                    </a:p>
                  </a:txBody>
                  <a:tcPr/>
                </a:tc>
              </a:tr>
              <a:tr h="516552">
                <a:tc>
                  <a:txBody>
                    <a:bodyPr/>
                    <a:lstStyle/>
                    <a:p>
                      <a:pPr algn="ctr"/>
                      <a:r>
                        <a:rPr lang="en-US" sz="1900" dirty="0" smtClean="0"/>
                        <a:t>31</a:t>
                      </a:r>
                    </a:p>
                  </a:txBody>
                  <a:tcPr/>
                </a:tc>
                <a:tc>
                  <a:txBody>
                    <a:bodyPr/>
                    <a:lstStyle/>
                    <a:p>
                      <a:pPr algn="ctr"/>
                      <a:r>
                        <a:rPr lang="en-US" sz="1900" dirty="0" smtClean="0"/>
                        <a:t>24</a:t>
                      </a:r>
                      <a:endParaRPr lang="en-US" sz="1900" dirty="0"/>
                    </a:p>
                  </a:txBody>
                  <a:tcPr/>
                </a:tc>
                <a:tc>
                  <a:txBody>
                    <a:bodyPr/>
                    <a:lstStyle/>
                    <a:p>
                      <a:pPr lvl="1" algn="l"/>
                      <a:r>
                        <a:rPr lang="en-US" sz="1900" dirty="0" smtClean="0"/>
                        <a:t>Sub clause</a:t>
                      </a:r>
                      <a:r>
                        <a:rPr lang="en-US" sz="1900" baseline="0" dirty="0" smtClean="0"/>
                        <a:t> ‘a’ </a:t>
                      </a:r>
                      <a:r>
                        <a:rPr lang="en-US" sz="1900" dirty="0" smtClean="0"/>
                        <a:t>– No Change</a:t>
                      </a:r>
                      <a:endParaRPr lang="en-US" sz="1900" baseline="0" dirty="0" smtClean="0"/>
                    </a:p>
                    <a:p>
                      <a:pPr lvl="1" algn="l"/>
                      <a:r>
                        <a:rPr lang="en-US" sz="1900" dirty="0" smtClean="0"/>
                        <a:t>Sub clause ‘b’ -  No Change</a:t>
                      </a:r>
                    </a:p>
                    <a:p>
                      <a:pPr lvl="1" algn="l"/>
                      <a:r>
                        <a:rPr lang="en-US" sz="1900" dirty="0" smtClean="0"/>
                        <a:t>Sub</a:t>
                      </a:r>
                      <a:r>
                        <a:rPr lang="en-US" sz="1900" baseline="0" dirty="0" smtClean="0"/>
                        <a:t> clause ’c’ -  Amended</a:t>
                      </a:r>
                    </a:p>
                  </a:txBody>
                  <a:tcPr/>
                </a:tc>
              </a:tr>
            </a:tbl>
          </a:graphicData>
        </a:graphic>
      </p:graphicFrame>
      <p:sp>
        <p:nvSpPr>
          <p:cNvPr id="4" name="Rectangle 3"/>
          <p:cNvSpPr/>
          <p:nvPr/>
        </p:nvSpPr>
        <p:spPr>
          <a:xfrm>
            <a:off x="7772400" y="76200"/>
            <a:ext cx="13716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sp>
        <p:nvSpPr>
          <p:cNvPr id="5" name="Title 3"/>
          <p:cNvSpPr txBox="1">
            <a:spLocks/>
          </p:cNvSpPr>
          <p:nvPr/>
        </p:nvSpPr>
        <p:spPr>
          <a:xfrm>
            <a:off x="76200" y="0"/>
            <a:ext cx="8839200" cy="762000"/>
          </a:xfrm>
          <a:prstGeom prst="rect">
            <a:avLst/>
          </a:prstGeom>
        </p:spPr>
        <p:txBody>
          <a:bodyPr anchor="t">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a:noFill/>
                </a:ln>
                <a:solidFill>
                  <a:schemeClr val="tx2"/>
                </a:solidFill>
                <a:effectLst/>
                <a:uLnTx/>
                <a:uFillTx/>
                <a:latin typeface="+mj-lt"/>
                <a:ea typeface="+mj-ea"/>
                <a:cs typeface="+mj-cs"/>
              </a:rPr>
              <a:t>List of Clauses…….</a:t>
            </a:r>
            <a:br>
              <a:rPr kumimoji="0" lang="en-US" sz="4000" b="0" i="0" u="none" strike="noStrike" kern="1200" cap="none" spc="0" normalizeH="0" baseline="0" noProof="0" dirty="0" smtClean="0">
                <a:ln>
                  <a:noFill/>
                </a:ln>
                <a:solidFill>
                  <a:schemeClr val="tx2"/>
                </a:solidFill>
                <a:effectLst/>
                <a:uLnTx/>
                <a:uFillTx/>
                <a:latin typeface="+mj-lt"/>
                <a:ea typeface="+mj-ea"/>
                <a:cs typeface="+mj-cs"/>
              </a:rPr>
            </a:br>
            <a:r>
              <a:rPr kumimoji="0" lang="en-US" sz="1200" b="0" i="0" u="none" strike="noStrike" kern="1200" cap="none" spc="0" normalizeH="0" baseline="0" noProof="0" dirty="0" smtClean="0">
                <a:ln>
                  <a:noFill/>
                </a:ln>
                <a:solidFill>
                  <a:schemeClr val="tx2"/>
                </a:solidFill>
                <a:effectLst/>
                <a:uLnTx/>
                <a:uFillTx/>
                <a:latin typeface="+mj-lt"/>
                <a:ea typeface="+mj-ea"/>
                <a:cs typeface="+mj-cs"/>
              </a:rPr>
              <a:t/>
            </a:r>
            <a:br>
              <a:rPr kumimoji="0" lang="en-US" sz="1200" b="0" i="0" u="none" strike="noStrike" kern="1200" cap="none" spc="0" normalizeH="0" baseline="0" noProof="0" dirty="0" smtClean="0">
                <a:ln>
                  <a:noFill/>
                </a:ln>
                <a:solidFill>
                  <a:schemeClr val="tx2"/>
                </a:solidFill>
                <a:effectLst/>
                <a:uLnTx/>
                <a:uFillTx/>
                <a:latin typeface="+mj-lt"/>
                <a:ea typeface="+mj-ea"/>
                <a:cs typeface="+mj-cs"/>
              </a:rPr>
            </a:br>
            <a:r>
              <a:rPr kumimoji="0" lang="en-US" sz="3600" b="1" i="0" u="sng" strike="noStrike" kern="1200" cap="none" spc="0" normalizeH="0" baseline="0" noProof="0" dirty="0" smtClean="0">
                <a:ln>
                  <a:noFill/>
                </a:ln>
                <a:solidFill>
                  <a:schemeClr val="accent2"/>
                </a:solidFill>
                <a:effectLst/>
                <a:uLnTx/>
                <a:uFillTx/>
                <a:latin typeface="+mj-lt"/>
                <a:ea typeface="+mj-ea"/>
                <a:cs typeface="+mj-cs"/>
              </a:rPr>
              <a:t>Part – B…….</a:t>
            </a:r>
            <a:endParaRPr kumimoji="0" lang="en-US" sz="4000" b="1" i="0" u="sng" strike="noStrike" kern="1200" cap="none" spc="0" normalizeH="0" baseline="0" noProof="0" dirty="0">
              <a:ln>
                <a:noFill/>
              </a:ln>
              <a:solidFill>
                <a:schemeClr val="accent2"/>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228600" y="1514007"/>
          <a:ext cx="8686800" cy="5115393"/>
        </p:xfrm>
        <a:graphic>
          <a:graphicData uri="http://schemas.openxmlformats.org/drawingml/2006/table">
            <a:tbl>
              <a:tblPr firstRow="1" bandRow="1">
                <a:tableStyleId>{5C22544A-7EE6-4342-B048-85BDC9FD1C3A}</a:tableStyleId>
              </a:tblPr>
              <a:tblGrid>
                <a:gridCol w="1905000"/>
                <a:gridCol w="2209800"/>
                <a:gridCol w="4572000"/>
              </a:tblGrid>
              <a:tr h="402425">
                <a:tc>
                  <a:txBody>
                    <a:bodyPr/>
                    <a:lstStyle/>
                    <a:p>
                      <a:pPr algn="ctr"/>
                      <a:r>
                        <a:rPr lang="en-US" sz="1900" dirty="0" smtClean="0"/>
                        <a:t>New Clause No.</a:t>
                      </a:r>
                      <a:endParaRPr lang="en-US" sz="1900" dirty="0"/>
                    </a:p>
                  </a:txBody>
                  <a:tcPr/>
                </a:tc>
                <a:tc>
                  <a:txBody>
                    <a:bodyPr/>
                    <a:lstStyle/>
                    <a:p>
                      <a:pPr algn="ctr"/>
                      <a:r>
                        <a:rPr lang="en-US" sz="1900" dirty="0" smtClean="0"/>
                        <a:t>Old Clause No.</a:t>
                      </a:r>
                      <a:endParaRPr lang="en-US" sz="1900" dirty="0"/>
                    </a:p>
                  </a:txBody>
                  <a:tcPr/>
                </a:tc>
                <a:tc>
                  <a:txBody>
                    <a:bodyPr/>
                    <a:lstStyle/>
                    <a:p>
                      <a:pPr marL="0" indent="0" algn="ctr"/>
                      <a:r>
                        <a:rPr lang="en-US" sz="1900" dirty="0" smtClean="0"/>
                        <a:t>Remarks</a:t>
                      </a:r>
                      <a:endParaRPr lang="en-US" sz="1900" dirty="0"/>
                    </a:p>
                  </a:txBody>
                  <a:tcPr/>
                </a:tc>
              </a:tr>
              <a:tr h="365760">
                <a:tc>
                  <a:txBody>
                    <a:bodyPr/>
                    <a:lstStyle/>
                    <a:p>
                      <a:pPr algn="ctr"/>
                      <a:r>
                        <a:rPr lang="en-US" sz="1900" dirty="0" smtClean="0"/>
                        <a:t>32</a:t>
                      </a:r>
                    </a:p>
                  </a:txBody>
                  <a:tcPr/>
                </a:tc>
                <a:tc>
                  <a:txBody>
                    <a:bodyPr/>
                    <a:lstStyle/>
                    <a:p>
                      <a:pPr algn="ctr"/>
                      <a:r>
                        <a:rPr lang="en-US" sz="1900" dirty="0" smtClean="0"/>
                        <a:t>25</a:t>
                      </a:r>
                      <a:endParaRPr lang="en-US" sz="1900" dirty="0"/>
                    </a:p>
                  </a:txBody>
                  <a:tcPr/>
                </a:tc>
                <a:tc>
                  <a:txBody>
                    <a:bodyPr/>
                    <a:lstStyle/>
                    <a:p>
                      <a:pPr lvl="1" algn="l"/>
                      <a:r>
                        <a:rPr lang="en-US" sz="1900" dirty="0" smtClean="0"/>
                        <a:t>Sub clause</a:t>
                      </a:r>
                      <a:r>
                        <a:rPr lang="en-US" sz="1900" baseline="0" dirty="0" smtClean="0"/>
                        <a:t> ‘a’ </a:t>
                      </a:r>
                      <a:r>
                        <a:rPr lang="en-US" sz="1900" dirty="0" smtClean="0"/>
                        <a:t>– No Change</a:t>
                      </a:r>
                      <a:endParaRPr lang="en-US" sz="1900" baseline="0" dirty="0" smtClean="0"/>
                    </a:p>
                    <a:p>
                      <a:pPr lvl="1" algn="l"/>
                      <a:r>
                        <a:rPr lang="en-US" sz="1900" dirty="0" smtClean="0"/>
                        <a:t>Sub clause ‘b’ -  No Change</a:t>
                      </a:r>
                    </a:p>
                    <a:p>
                      <a:pPr lvl="1" algn="l"/>
                      <a:r>
                        <a:rPr lang="en-US" sz="1900" dirty="0" smtClean="0"/>
                        <a:t>Sub</a:t>
                      </a:r>
                      <a:r>
                        <a:rPr lang="en-US" sz="1900" baseline="0" dirty="0" smtClean="0"/>
                        <a:t> clause ’c-e’ -  Newly Inserted</a:t>
                      </a:r>
                    </a:p>
                  </a:txBody>
                  <a:tcPr/>
                </a:tc>
              </a:tr>
              <a:tr h="476681">
                <a:tc>
                  <a:txBody>
                    <a:bodyPr/>
                    <a:lstStyle/>
                    <a:p>
                      <a:pPr algn="ctr"/>
                      <a:r>
                        <a:rPr lang="en-US" sz="1900" dirty="0" smtClean="0"/>
                        <a:t>33</a:t>
                      </a:r>
                      <a:endParaRPr lang="en-US" sz="1900" dirty="0"/>
                    </a:p>
                  </a:txBody>
                  <a:tcPr/>
                </a:tc>
                <a:tc>
                  <a:txBody>
                    <a:bodyPr/>
                    <a:lstStyle/>
                    <a:p>
                      <a:pPr algn="ctr"/>
                      <a:r>
                        <a:rPr lang="en-US" sz="1900" dirty="0" smtClean="0"/>
                        <a:t>26</a:t>
                      </a:r>
                      <a:endParaRPr lang="en-US" sz="1900" dirty="0"/>
                    </a:p>
                  </a:txBody>
                  <a:tcPr/>
                </a:tc>
                <a:tc>
                  <a:txBody>
                    <a:bodyPr/>
                    <a:lstStyle/>
                    <a:p>
                      <a:pPr lvl="1" algn="l"/>
                      <a:r>
                        <a:rPr lang="en-US" sz="1900" dirty="0" smtClean="0"/>
                        <a:t>Amended</a:t>
                      </a:r>
                    </a:p>
                  </a:txBody>
                  <a:tcPr/>
                </a:tc>
              </a:tr>
              <a:tr h="409143">
                <a:tc>
                  <a:txBody>
                    <a:bodyPr/>
                    <a:lstStyle/>
                    <a:p>
                      <a:pPr algn="ctr"/>
                      <a:r>
                        <a:rPr lang="en-US" sz="1900" dirty="0" smtClean="0"/>
                        <a:t>34</a:t>
                      </a:r>
                      <a:endParaRPr lang="en-US" sz="1900" dirty="0"/>
                    </a:p>
                  </a:txBody>
                  <a:tcPr/>
                </a:tc>
                <a:tc>
                  <a:txBody>
                    <a:bodyPr/>
                    <a:lstStyle/>
                    <a:p>
                      <a:pPr algn="ctr"/>
                      <a:r>
                        <a:rPr lang="en-US" sz="1900" dirty="0" smtClean="0"/>
                        <a:t>27</a:t>
                      </a:r>
                      <a:endParaRPr lang="en-US" sz="1900" dirty="0"/>
                    </a:p>
                  </a:txBody>
                  <a:tcPr/>
                </a:tc>
                <a:tc>
                  <a:txBody>
                    <a:bodyPr/>
                    <a:lstStyle/>
                    <a:p>
                      <a:pPr lvl="1" algn="l"/>
                      <a:r>
                        <a:rPr lang="en-US" sz="1900" b="0" kern="1200" baseline="0" dirty="0" smtClean="0">
                          <a:solidFill>
                            <a:schemeClr val="dk1"/>
                          </a:solidFill>
                          <a:latin typeface="+mn-lt"/>
                          <a:ea typeface="+mn-ea"/>
                          <a:cs typeface="+mn-cs"/>
                        </a:rPr>
                        <a:t>Amended</a:t>
                      </a:r>
                    </a:p>
                  </a:txBody>
                  <a:tcPr/>
                </a:tc>
              </a:tr>
              <a:tr h="409143">
                <a:tc>
                  <a:txBody>
                    <a:bodyPr/>
                    <a:lstStyle/>
                    <a:p>
                      <a:pPr algn="ctr"/>
                      <a:r>
                        <a:rPr lang="en-US" sz="1900" dirty="0" smtClean="0"/>
                        <a:t>35</a:t>
                      </a:r>
                      <a:endParaRPr lang="en-US" sz="1900" dirty="0"/>
                    </a:p>
                  </a:txBody>
                  <a:tcPr/>
                </a:tc>
                <a:tc>
                  <a:txBody>
                    <a:bodyPr/>
                    <a:lstStyle/>
                    <a:p>
                      <a:pPr algn="ctr"/>
                      <a:r>
                        <a:rPr lang="en-US" sz="1900" dirty="0" smtClean="0"/>
                        <a:t>28</a:t>
                      </a:r>
                      <a:endParaRPr lang="en-US" sz="1900" dirty="0"/>
                    </a:p>
                  </a:txBody>
                  <a:tcPr/>
                </a:tc>
                <a:tc>
                  <a:txBody>
                    <a:bodyPr/>
                    <a:lstStyle/>
                    <a:p>
                      <a:pPr lvl="1" algn="l"/>
                      <a:r>
                        <a:rPr lang="en-US" sz="1900" dirty="0" smtClean="0"/>
                        <a:t>Amended</a:t>
                      </a:r>
                      <a:endParaRPr lang="en-US" sz="1900" dirty="0"/>
                    </a:p>
                  </a:txBody>
                  <a:tcPr/>
                </a:tc>
              </a:tr>
              <a:tr h="476681">
                <a:tc>
                  <a:txBody>
                    <a:bodyPr/>
                    <a:lstStyle/>
                    <a:p>
                      <a:pPr algn="ctr"/>
                      <a:r>
                        <a:rPr lang="en-US" sz="1900" dirty="0" smtClean="0"/>
                        <a:t>36</a:t>
                      </a:r>
                      <a:endParaRPr lang="en-US" sz="1900" dirty="0"/>
                    </a:p>
                  </a:txBody>
                  <a:tcPr/>
                </a:tc>
                <a:tc>
                  <a:txBody>
                    <a:bodyPr/>
                    <a:lstStyle/>
                    <a:p>
                      <a:pPr algn="ctr"/>
                      <a:r>
                        <a:rPr lang="en-US" sz="1900" dirty="0" smtClean="0"/>
                        <a:t>29</a:t>
                      </a:r>
                      <a:endParaRPr lang="en-US" sz="1900" dirty="0"/>
                    </a:p>
                  </a:txBody>
                  <a:tcPr/>
                </a:tc>
                <a:tc>
                  <a:txBody>
                    <a:bodyPr/>
                    <a:lstStyle/>
                    <a:p>
                      <a:pPr lvl="1" algn="l"/>
                      <a:r>
                        <a:rPr lang="en-US" sz="1900" dirty="0" smtClean="0"/>
                        <a:t>Amended</a:t>
                      </a:r>
                      <a:endParaRPr lang="en-US" sz="1900" dirty="0"/>
                    </a:p>
                  </a:txBody>
                  <a:tcPr/>
                </a:tc>
              </a:tr>
              <a:tr h="374855">
                <a:tc>
                  <a:txBody>
                    <a:bodyPr/>
                    <a:lstStyle/>
                    <a:p>
                      <a:pPr algn="ctr"/>
                      <a:r>
                        <a:rPr lang="en-US" sz="1900" dirty="0" smtClean="0"/>
                        <a:t>37</a:t>
                      </a:r>
                      <a:endParaRPr lang="en-US" sz="1900" dirty="0"/>
                    </a:p>
                  </a:txBody>
                  <a:tcPr/>
                </a:tc>
                <a:tc>
                  <a:txBody>
                    <a:bodyPr/>
                    <a:lstStyle/>
                    <a:p>
                      <a:pPr algn="ctr"/>
                      <a:r>
                        <a:rPr lang="en-US" sz="1900" dirty="0" smtClean="0"/>
                        <a:t>30</a:t>
                      </a:r>
                      <a:endParaRPr lang="en-US" sz="1900" dirty="0"/>
                    </a:p>
                  </a:txBody>
                  <a:tcPr/>
                </a:tc>
                <a:tc>
                  <a:txBody>
                    <a:bodyPr/>
                    <a:lstStyle/>
                    <a:p>
                      <a:pPr lvl="1" algn="l"/>
                      <a:r>
                        <a:rPr lang="en-US" sz="1900" dirty="0" smtClean="0"/>
                        <a:t>Amended</a:t>
                      </a:r>
                      <a:endParaRPr lang="en-US" sz="1900" kern="1200" baseline="0" dirty="0" smtClean="0">
                        <a:solidFill>
                          <a:schemeClr val="dk1"/>
                        </a:solidFill>
                        <a:latin typeface="+mn-lt"/>
                        <a:ea typeface="+mn-ea"/>
                        <a:cs typeface="+mn-cs"/>
                      </a:endParaRPr>
                    </a:p>
                  </a:txBody>
                  <a:tcPr/>
                </a:tc>
              </a:tr>
              <a:tr h="381000">
                <a:tc>
                  <a:txBody>
                    <a:bodyPr/>
                    <a:lstStyle/>
                    <a:p>
                      <a:pPr algn="ctr"/>
                      <a:r>
                        <a:rPr lang="en-US" sz="1900" dirty="0" smtClean="0"/>
                        <a:t>38</a:t>
                      </a:r>
                      <a:endParaRPr lang="en-US" sz="1900" dirty="0"/>
                    </a:p>
                  </a:txBody>
                  <a:tcPr/>
                </a:tc>
                <a:tc>
                  <a:txBody>
                    <a:bodyPr/>
                    <a:lstStyle/>
                    <a:p>
                      <a:pPr algn="ctr"/>
                      <a:r>
                        <a:rPr lang="en-US" sz="1900" dirty="0" smtClean="0"/>
                        <a:t>31</a:t>
                      </a:r>
                      <a:endParaRPr lang="en-US" sz="1900" dirty="0"/>
                    </a:p>
                  </a:txBody>
                  <a:tcPr/>
                </a:tc>
                <a:tc>
                  <a:txBody>
                    <a:bodyPr/>
                    <a:lstStyle/>
                    <a:p>
                      <a:pPr lvl="1" algn="l"/>
                      <a:r>
                        <a:rPr lang="en-US" sz="1900" dirty="0" smtClean="0"/>
                        <a:t>Amended</a:t>
                      </a:r>
                      <a:endParaRPr lang="en-US" sz="1900" dirty="0"/>
                    </a:p>
                  </a:txBody>
                  <a:tcPr/>
                </a:tc>
              </a:tr>
              <a:tr h="457200">
                <a:tc>
                  <a:txBody>
                    <a:bodyPr/>
                    <a:lstStyle/>
                    <a:p>
                      <a:pPr algn="ctr"/>
                      <a:r>
                        <a:rPr lang="en-US" sz="1900" dirty="0" smtClean="0"/>
                        <a:t>39</a:t>
                      </a:r>
                      <a:endParaRPr lang="en-US" sz="1900" dirty="0"/>
                    </a:p>
                  </a:txBody>
                  <a:tcPr/>
                </a:tc>
                <a:tc>
                  <a:txBody>
                    <a:bodyPr/>
                    <a:lstStyle/>
                    <a:p>
                      <a:pPr algn="ctr"/>
                      <a:r>
                        <a:rPr lang="en-US" sz="1900" dirty="0" smtClean="0"/>
                        <a:t>-</a:t>
                      </a:r>
                      <a:endParaRPr lang="en-US" sz="1900" dirty="0"/>
                    </a:p>
                  </a:txBody>
                  <a:tcPr/>
                </a:tc>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en-US" sz="1900" dirty="0" smtClean="0"/>
                        <a:t>Newly Inserted</a:t>
                      </a:r>
                    </a:p>
                  </a:txBody>
                  <a:tcPr/>
                </a:tc>
              </a:tr>
              <a:tr h="381000">
                <a:tc>
                  <a:txBody>
                    <a:bodyPr/>
                    <a:lstStyle/>
                    <a:p>
                      <a:pPr algn="ctr"/>
                      <a:r>
                        <a:rPr lang="en-US" sz="1900" dirty="0" smtClean="0"/>
                        <a:t>40</a:t>
                      </a:r>
                      <a:endParaRPr lang="en-US" sz="1900" dirty="0"/>
                    </a:p>
                  </a:txBody>
                  <a:tcPr/>
                </a:tc>
                <a:tc>
                  <a:txBody>
                    <a:bodyPr/>
                    <a:lstStyle/>
                    <a:p>
                      <a:pPr algn="ctr"/>
                      <a:r>
                        <a:rPr lang="en-US" sz="1900" dirty="0" smtClean="0"/>
                        <a:t>32</a:t>
                      </a:r>
                      <a:endParaRPr lang="en-US" sz="1900" dirty="0"/>
                    </a:p>
                  </a:txBody>
                  <a:tcPr/>
                </a:tc>
                <a:tc>
                  <a:txBody>
                    <a:bodyPr/>
                    <a:lstStyle/>
                    <a:p>
                      <a:pPr lvl="1" algn="l"/>
                      <a:r>
                        <a:rPr lang="en-US" sz="1900" dirty="0" smtClean="0"/>
                        <a:t>Amended</a:t>
                      </a:r>
                    </a:p>
                  </a:txBody>
                  <a:tcPr/>
                </a:tc>
              </a:tr>
              <a:tr h="364152">
                <a:tc>
                  <a:txBody>
                    <a:bodyPr/>
                    <a:lstStyle/>
                    <a:p>
                      <a:pPr algn="ctr"/>
                      <a:r>
                        <a:rPr lang="en-US" sz="1900" dirty="0" smtClean="0"/>
                        <a:t>41</a:t>
                      </a:r>
                      <a:endParaRPr lang="en-US" sz="1900" dirty="0"/>
                    </a:p>
                  </a:txBody>
                  <a:tcPr/>
                </a:tc>
                <a:tc>
                  <a:txBody>
                    <a:bodyPr/>
                    <a:lstStyle/>
                    <a:p>
                      <a:pPr algn="ctr"/>
                      <a:r>
                        <a:rPr lang="en-US" sz="1900" dirty="0" smtClean="0"/>
                        <a:t>-</a:t>
                      </a:r>
                      <a:endParaRPr lang="en-US" sz="1900" dirty="0"/>
                    </a:p>
                  </a:txBody>
                  <a:tcPr/>
                </a:tc>
                <a:tc>
                  <a:txBody>
                    <a:bodyPr/>
                    <a:lstStyle/>
                    <a:p>
                      <a:pPr lvl="1" algn="l"/>
                      <a:r>
                        <a:rPr lang="en-US" sz="1900" dirty="0" smtClean="0"/>
                        <a:t>Newly Inserted</a:t>
                      </a:r>
                    </a:p>
                  </a:txBody>
                  <a:tcPr/>
                </a:tc>
              </a:tr>
            </a:tbl>
          </a:graphicData>
        </a:graphic>
      </p:graphicFrame>
      <p:sp>
        <p:nvSpPr>
          <p:cNvPr id="4" name="Rectangle 3"/>
          <p:cNvSpPr/>
          <p:nvPr/>
        </p:nvSpPr>
        <p:spPr>
          <a:xfrm>
            <a:off x="7772400" y="76200"/>
            <a:ext cx="13716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sp>
        <p:nvSpPr>
          <p:cNvPr id="5" name="Title 3"/>
          <p:cNvSpPr txBox="1">
            <a:spLocks/>
          </p:cNvSpPr>
          <p:nvPr/>
        </p:nvSpPr>
        <p:spPr>
          <a:xfrm>
            <a:off x="76200" y="0"/>
            <a:ext cx="8839200" cy="1524000"/>
          </a:xfrm>
          <a:prstGeom prst="rect">
            <a:avLst/>
          </a:prstGeom>
        </p:spPr>
        <p:txBody>
          <a:bodyPr anchor="t">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a:noFill/>
                </a:ln>
                <a:solidFill>
                  <a:schemeClr val="tx2"/>
                </a:solidFill>
                <a:effectLst/>
                <a:uLnTx/>
                <a:uFillTx/>
                <a:latin typeface="+mj-lt"/>
                <a:ea typeface="+mj-ea"/>
                <a:cs typeface="+mj-cs"/>
              </a:rPr>
              <a:t>List of Clauses…….</a:t>
            </a:r>
            <a:br>
              <a:rPr kumimoji="0" lang="en-US" sz="4000" b="0" i="0" u="none" strike="noStrike" kern="1200" cap="none" spc="0" normalizeH="0" baseline="0" noProof="0" dirty="0" smtClean="0">
                <a:ln>
                  <a:noFill/>
                </a:ln>
                <a:solidFill>
                  <a:schemeClr val="tx2"/>
                </a:solidFill>
                <a:effectLst/>
                <a:uLnTx/>
                <a:uFillTx/>
                <a:latin typeface="+mj-lt"/>
                <a:ea typeface="+mj-ea"/>
                <a:cs typeface="+mj-cs"/>
              </a:rPr>
            </a:br>
            <a:r>
              <a:rPr kumimoji="0" lang="en-US" sz="1200" b="0" i="0" u="none" strike="noStrike" kern="1200" cap="none" spc="0" normalizeH="0" baseline="0" noProof="0" dirty="0" smtClean="0">
                <a:ln>
                  <a:noFill/>
                </a:ln>
                <a:solidFill>
                  <a:schemeClr val="tx2"/>
                </a:solidFill>
                <a:effectLst/>
                <a:uLnTx/>
                <a:uFillTx/>
                <a:latin typeface="+mj-lt"/>
                <a:ea typeface="+mj-ea"/>
                <a:cs typeface="+mj-cs"/>
              </a:rPr>
              <a:t/>
            </a:r>
            <a:br>
              <a:rPr kumimoji="0" lang="en-US" sz="1200" b="0" i="0" u="none" strike="noStrike" kern="1200" cap="none" spc="0" normalizeH="0" baseline="0" noProof="0" dirty="0" smtClean="0">
                <a:ln>
                  <a:noFill/>
                </a:ln>
                <a:solidFill>
                  <a:schemeClr val="tx2"/>
                </a:solidFill>
                <a:effectLst/>
                <a:uLnTx/>
                <a:uFillTx/>
                <a:latin typeface="+mj-lt"/>
                <a:ea typeface="+mj-ea"/>
                <a:cs typeface="+mj-cs"/>
              </a:rPr>
            </a:br>
            <a:r>
              <a:rPr kumimoji="0" lang="en-US" sz="3600" b="1" i="0" u="sng" strike="noStrike" kern="1200" cap="none" spc="0" normalizeH="0" baseline="0" noProof="0" dirty="0" smtClean="0">
                <a:ln>
                  <a:noFill/>
                </a:ln>
                <a:solidFill>
                  <a:schemeClr val="accent2"/>
                </a:solidFill>
                <a:effectLst/>
                <a:uLnTx/>
                <a:uFillTx/>
                <a:latin typeface="+mj-lt"/>
                <a:ea typeface="+mj-ea"/>
                <a:cs typeface="+mj-cs"/>
              </a:rPr>
              <a:t>Part – B…….</a:t>
            </a:r>
            <a:endParaRPr kumimoji="0" lang="en-US" sz="4000" b="1" i="0" u="sng" strike="noStrike" kern="1200" cap="none" spc="0" normalizeH="0" baseline="0" noProof="0" dirty="0">
              <a:ln>
                <a:noFill/>
              </a:ln>
              <a:solidFill>
                <a:schemeClr val="accent2"/>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sz="4800" b="1" dirty="0" smtClean="0"/>
              <a:t>Newly inserted Clauses</a:t>
            </a:r>
            <a:endParaRPr lang="en-US" sz="4800" b="1" dirty="0"/>
          </a:p>
        </p:txBody>
      </p:sp>
      <p:sp>
        <p:nvSpPr>
          <p:cNvPr id="5" name="TextBox 4"/>
          <p:cNvSpPr txBox="1"/>
          <p:nvPr/>
        </p:nvSpPr>
        <p:spPr>
          <a:xfrm>
            <a:off x="381000" y="1600200"/>
            <a:ext cx="685800" cy="830997"/>
          </a:xfrm>
          <a:prstGeom prst="rect">
            <a:avLst/>
          </a:prstGeom>
          <a:noFill/>
        </p:spPr>
        <p:txBody>
          <a:bodyPr wrap="square" rtlCol="0">
            <a:spAutoFit/>
          </a:bodyPr>
          <a:lstStyle/>
          <a:p>
            <a:r>
              <a:rPr lang="en-US" sz="4800" b="1" dirty="0" smtClean="0">
                <a:solidFill>
                  <a:srgbClr val="FFFFFF"/>
                </a:solidFill>
                <a:latin typeface="+mj-lt"/>
                <a:ea typeface="+mj-ea"/>
                <a:cs typeface="+mj-cs"/>
              </a:rPr>
              <a:t>a.</a:t>
            </a:r>
          </a:p>
        </p:txBody>
      </p:sp>
      <p:graphicFrame>
        <p:nvGraphicFramePr>
          <p:cNvPr id="6" name="Table 5"/>
          <p:cNvGraphicFramePr>
            <a:graphicFrameLocks noGrp="1"/>
          </p:cNvGraphicFramePr>
          <p:nvPr/>
        </p:nvGraphicFramePr>
        <p:xfrm>
          <a:off x="1143000" y="3210560"/>
          <a:ext cx="7391400" cy="2682240"/>
        </p:xfrm>
        <a:graphic>
          <a:graphicData uri="http://schemas.openxmlformats.org/drawingml/2006/table">
            <a:tbl>
              <a:tblPr firstRow="1" bandRow="1">
                <a:tableStyleId>{5DA37D80-6434-44D0-A028-1B22A696006F}</a:tableStyleId>
              </a:tblPr>
              <a:tblGrid>
                <a:gridCol w="914400"/>
                <a:gridCol w="1447800"/>
                <a:gridCol w="1066800"/>
                <a:gridCol w="1447800"/>
                <a:gridCol w="1066800"/>
                <a:gridCol w="1447800"/>
              </a:tblGrid>
              <a:tr h="370840">
                <a:tc>
                  <a:txBody>
                    <a:bodyPr/>
                    <a:lstStyle/>
                    <a:p>
                      <a:pPr algn="ctr"/>
                      <a:r>
                        <a:rPr lang="en-US" sz="2000" dirty="0" smtClean="0"/>
                        <a:t>S. No.</a:t>
                      </a:r>
                      <a:endParaRPr lang="en-US" sz="2000" dirty="0"/>
                    </a:p>
                  </a:txBody>
                  <a:tcPr/>
                </a:tc>
                <a:tc>
                  <a:txBody>
                    <a:bodyPr/>
                    <a:lstStyle/>
                    <a:p>
                      <a:pPr algn="ctr"/>
                      <a:r>
                        <a:rPr lang="en-US" sz="2000" dirty="0" smtClean="0"/>
                        <a:t>New Clause No.</a:t>
                      </a:r>
                      <a:endParaRPr lang="en-US" sz="2000" dirty="0"/>
                    </a:p>
                  </a:txBody>
                  <a:tcPr/>
                </a:tc>
                <a:tc>
                  <a:txBody>
                    <a:bodyPr/>
                    <a:lstStyle/>
                    <a:p>
                      <a:pPr algn="ctr"/>
                      <a:r>
                        <a:rPr lang="en-US" sz="2000" dirty="0" smtClean="0"/>
                        <a:t>S. No.</a:t>
                      </a:r>
                      <a:endParaRPr lang="en-US" sz="2000" dirty="0"/>
                    </a:p>
                  </a:txBody>
                  <a:tcPr/>
                </a:tc>
                <a:tc>
                  <a:txBody>
                    <a:bodyPr/>
                    <a:lstStyle/>
                    <a:p>
                      <a:pPr algn="ctr"/>
                      <a:r>
                        <a:rPr lang="en-US" sz="2000" dirty="0" smtClean="0"/>
                        <a:t>New Clause No.</a:t>
                      </a:r>
                      <a:endParaRPr lang="en-US" sz="2000" dirty="0"/>
                    </a:p>
                  </a:txBody>
                  <a:tcPr/>
                </a:tc>
                <a:tc>
                  <a:txBody>
                    <a:bodyPr/>
                    <a:lstStyle/>
                    <a:p>
                      <a:pPr algn="ctr"/>
                      <a:r>
                        <a:rPr lang="en-US" sz="2000" dirty="0" smtClean="0"/>
                        <a:t>S. No.</a:t>
                      </a:r>
                      <a:endParaRPr lang="en-US" sz="2000" dirty="0"/>
                    </a:p>
                  </a:txBody>
                  <a:tcPr/>
                </a:tc>
                <a:tc>
                  <a:txBody>
                    <a:bodyPr/>
                    <a:lstStyle/>
                    <a:p>
                      <a:pPr algn="ctr"/>
                      <a:r>
                        <a:rPr lang="en-US" sz="2000" dirty="0" smtClean="0"/>
                        <a:t>New Clause No.</a:t>
                      </a:r>
                      <a:endParaRPr lang="en-US" sz="2000" dirty="0"/>
                    </a:p>
                  </a:txBody>
                  <a:tcPr/>
                </a:tc>
              </a:tr>
              <a:tr h="370840">
                <a:tc>
                  <a:txBody>
                    <a:bodyPr/>
                    <a:lstStyle/>
                    <a:p>
                      <a:pPr algn="ctr"/>
                      <a:r>
                        <a:rPr lang="en-US" sz="2000" dirty="0" smtClean="0"/>
                        <a:t>1</a:t>
                      </a:r>
                      <a:endParaRPr lang="en-US" sz="2000" dirty="0"/>
                    </a:p>
                  </a:txBody>
                  <a:tcPr/>
                </a:tc>
                <a:tc>
                  <a:txBody>
                    <a:bodyPr/>
                    <a:lstStyle/>
                    <a:p>
                      <a:pPr algn="ctr"/>
                      <a:r>
                        <a:rPr lang="en-US" sz="2000" dirty="0" smtClean="0"/>
                        <a:t>4</a:t>
                      </a:r>
                      <a:endParaRPr lang="en-US" sz="2000" dirty="0"/>
                    </a:p>
                  </a:txBody>
                  <a:tcPr/>
                </a:tc>
                <a:tc>
                  <a:txBody>
                    <a:bodyPr/>
                    <a:lstStyle/>
                    <a:p>
                      <a:pPr algn="ctr"/>
                      <a:r>
                        <a:rPr lang="en-US" sz="2000" dirty="0" smtClean="0"/>
                        <a:t>6</a:t>
                      </a:r>
                      <a:endParaRPr lang="en-US" sz="2000" dirty="0"/>
                    </a:p>
                  </a:txBody>
                  <a:tcPr/>
                </a:tc>
                <a:tc>
                  <a:txBody>
                    <a:bodyPr/>
                    <a:lstStyle/>
                    <a:p>
                      <a:pPr algn="ctr"/>
                      <a:r>
                        <a:rPr lang="en-US" sz="2000" dirty="0" smtClean="0"/>
                        <a:t>29</a:t>
                      </a:r>
                      <a:endParaRPr lang="en-US" sz="2000" dirty="0"/>
                    </a:p>
                  </a:txBody>
                  <a:tcPr/>
                </a:tc>
                <a:tc>
                  <a:txBody>
                    <a:bodyPr/>
                    <a:lstStyle/>
                    <a:p>
                      <a:pPr algn="ctr"/>
                      <a:r>
                        <a:rPr lang="en-US" sz="2000" dirty="0" smtClean="0"/>
                        <a:t>11</a:t>
                      </a:r>
                      <a:endParaRPr lang="en-US" sz="2000" dirty="0"/>
                    </a:p>
                  </a:txBody>
                  <a:tcPr/>
                </a:tc>
                <a:tc>
                  <a:txBody>
                    <a:bodyPr/>
                    <a:lstStyle/>
                    <a:p>
                      <a:pPr algn="ctr"/>
                      <a:r>
                        <a:rPr lang="en-US" sz="2000" dirty="0" smtClean="0"/>
                        <a:t>34(b)</a:t>
                      </a:r>
                      <a:endParaRPr lang="en-US" sz="2000" dirty="0"/>
                    </a:p>
                  </a:txBody>
                  <a:tcPr/>
                </a:tc>
              </a:tr>
              <a:tr h="370840">
                <a:tc>
                  <a:txBody>
                    <a:bodyPr/>
                    <a:lstStyle/>
                    <a:p>
                      <a:pPr algn="ctr"/>
                      <a:r>
                        <a:rPr lang="en-US" sz="2000" dirty="0" smtClean="0"/>
                        <a:t>2</a:t>
                      </a:r>
                      <a:endParaRPr lang="en-US" sz="2000" dirty="0"/>
                    </a:p>
                  </a:txBody>
                  <a:tcPr/>
                </a:tc>
                <a:tc>
                  <a:txBody>
                    <a:bodyPr/>
                    <a:lstStyle/>
                    <a:p>
                      <a:pPr algn="ctr"/>
                      <a:r>
                        <a:rPr lang="en-US" sz="2000" dirty="0" smtClean="0"/>
                        <a:t>8</a:t>
                      </a:r>
                      <a:endParaRPr lang="en-US" sz="2000" dirty="0"/>
                    </a:p>
                  </a:txBody>
                  <a:tcPr/>
                </a:tc>
                <a:tc>
                  <a:txBody>
                    <a:bodyPr/>
                    <a:lstStyle/>
                    <a:p>
                      <a:pPr algn="ctr"/>
                      <a:r>
                        <a:rPr lang="en-US" sz="2000" dirty="0" smtClean="0"/>
                        <a:t>7</a:t>
                      </a:r>
                      <a:endParaRPr lang="en-US" sz="2000" dirty="0"/>
                    </a:p>
                  </a:txBody>
                  <a:tcPr/>
                </a:tc>
                <a:tc>
                  <a:txBody>
                    <a:bodyPr/>
                    <a:lstStyle/>
                    <a:p>
                      <a:pPr algn="ctr"/>
                      <a:r>
                        <a:rPr lang="en-US" sz="2000" dirty="0" smtClean="0"/>
                        <a:t>32(c)</a:t>
                      </a:r>
                      <a:endParaRPr lang="en-US" sz="2000" dirty="0"/>
                    </a:p>
                  </a:txBody>
                  <a:tcPr/>
                </a:tc>
                <a:tc>
                  <a:txBody>
                    <a:bodyPr/>
                    <a:lstStyle/>
                    <a:p>
                      <a:pPr algn="ctr"/>
                      <a:r>
                        <a:rPr lang="en-US" sz="2000" dirty="0" smtClean="0"/>
                        <a:t>12</a:t>
                      </a:r>
                      <a:endParaRPr lang="en-US" sz="2000" dirty="0"/>
                    </a:p>
                  </a:txBody>
                  <a:tcPr/>
                </a:tc>
                <a:tc>
                  <a:txBody>
                    <a:bodyPr/>
                    <a:lstStyle/>
                    <a:p>
                      <a:pPr algn="ctr"/>
                      <a:r>
                        <a:rPr lang="en-US" sz="2000" dirty="0" smtClean="0"/>
                        <a:t>39</a:t>
                      </a:r>
                      <a:endParaRPr lang="en-US" sz="2000" dirty="0"/>
                    </a:p>
                  </a:txBody>
                  <a:tcPr/>
                </a:tc>
              </a:tr>
              <a:tr h="370840">
                <a:tc>
                  <a:txBody>
                    <a:bodyPr/>
                    <a:lstStyle/>
                    <a:p>
                      <a:pPr algn="ctr"/>
                      <a:r>
                        <a:rPr lang="en-US" sz="2000" dirty="0" smtClean="0"/>
                        <a:t>3</a:t>
                      </a:r>
                      <a:endParaRPr lang="en-US" sz="2000" dirty="0"/>
                    </a:p>
                  </a:txBody>
                  <a:tcPr/>
                </a:tc>
                <a:tc>
                  <a:txBody>
                    <a:bodyPr/>
                    <a:lstStyle/>
                    <a:p>
                      <a:pPr algn="ctr"/>
                      <a:r>
                        <a:rPr lang="en-US" sz="2000" dirty="0" smtClean="0"/>
                        <a:t>17</a:t>
                      </a:r>
                      <a:endParaRPr lang="en-US" sz="2000" dirty="0"/>
                    </a:p>
                  </a:txBody>
                  <a:tcPr/>
                </a:tc>
                <a:tc>
                  <a:txBody>
                    <a:bodyPr/>
                    <a:lstStyle/>
                    <a:p>
                      <a:pPr algn="ctr"/>
                      <a:r>
                        <a:rPr lang="en-US" sz="2000" dirty="0" smtClean="0"/>
                        <a:t>8</a:t>
                      </a:r>
                      <a:endParaRPr lang="en-US" sz="2000" dirty="0"/>
                    </a:p>
                  </a:txBody>
                  <a:tcPr/>
                </a:tc>
                <a:tc>
                  <a:txBody>
                    <a:bodyPr/>
                    <a:lstStyle/>
                    <a:p>
                      <a:pPr algn="ctr"/>
                      <a:r>
                        <a:rPr lang="en-US" sz="2000" dirty="0" smtClean="0"/>
                        <a:t>32(d)</a:t>
                      </a:r>
                      <a:endParaRPr lang="en-US" sz="2000" dirty="0"/>
                    </a:p>
                  </a:txBody>
                  <a:tcPr/>
                </a:tc>
                <a:tc>
                  <a:txBody>
                    <a:bodyPr/>
                    <a:lstStyle/>
                    <a:p>
                      <a:pPr algn="ctr"/>
                      <a:r>
                        <a:rPr lang="en-US" sz="2000" dirty="0" smtClean="0"/>
                        <a:t>12</a:t>
                      </a:r>
                      <a:endParaRPr lang="en-US" sz="2000" dirty="0"/>
                    </a:p>
                  </a:txBody>
                  <a:tcPr/>
                </a:tc>
                <a:tc>
                  <a:txBody>
                    <a:bodyPr/>
                    <a:lstStyle/>
                    <a:p>
                      <a:pPr algn="ctr"/>
                      <a:r>
                        <a:rPr lang="en-US" sz="2000" dirty="0" smtClean="0"/>
                        <a:t>41</a:t>
                      </a:r>
                      <a:endParaRPr lang="en-US" sz="2000" dirty="0"/>
                    </a:p>
                  </a:txBody>
                  <a:tcPr/>
                </a:tc>
              </a:tr>
              <a:tr h="370840">
                <a:tc>
                  <a:txBody>
                    <a:bodyPr/>
                    <a:lstStyle/>
                    <a:p>
                      <a:pPr algn="ctr"/>
                      <a:r>
                        <a:rPr lang="en-US" sz="2000" dirty="0" smtClean="0"/>
                        <a:t>4</a:t>
                      </a:r>
                      <a:endParaRPr lang="en-US" sz="2000" dirty="0"/>
                    </a:p>
                  </a:txBody>
                  <a:tcPr/>
                </a:tc>
                <a:tc>
                  <a:txBody>
                    <a:bodyPr/>
                    <a:lstStyle/>
                    <a:p>
                      <a:pPr algn="ctr"/>
                      <a:r>
                        <a:rPr lang="en-US" sz="2000" dirty="0" smtClean="0"/>
                        <a:t>21(b)</a:t>
                      </a:r>
                      <a:endParaRPr lang="en-US" sz="2000" dirty="0"/>
                    </a:p>
                  </a:txBody>
                  <a:tcPr/>
                </a:tc>
                <a:tc>
                  <a:txBody>
                    <a:bodyPr/>
                    <a:lstStyle/>
                    <a:p>
                      <a:pPr algn="ctr"/>
                      <a:r>
                        <a:rPr lang="en-US" sz="2000" dirty="0" smtClean="0"/>
                        <a:t>9</a:t>
                      </a:r>
                      <a:endParaRPr lang="en-US" sz="2000" dirty="0"/>
                    </a:p>
                  </a:txBody>
                  <a:tcPr/>
                </a:tc>
                <a:tc>
                  <a:txBody>
                    <a:bodyPr/>
                    <a:lstStyle/>
                    <a:p>
                      <a:pPr algn="ctr"/>
                      <a:r>
                        <a:rPr lang="en-US" sz="2000" dirty="0" smtClean="0"/>
                        <a:t>32(e)</a:t>
                      </a:r>
                      <a:endParaRPr lang="en-US" sz="2000" dirty="0"/>
                    </a:p>
                  </a:txBody>
                  <a:tcPr/>
                </a:tc>
                <a:tc>
                  <a:txBody>
                    <a:bodyPr/>
                    <a:lstStyle/>
                    <a:p>
                      <a:pPr algn="ctr"/>
                      <a:endParaRPr lang="en-US" sz="2000" dirty="0"/>
                    </a:p>
                  </a:txBody>
                  <a:tcPr/>
                </a:tc>
                <a:tc>
                  <a:txBody>
                    <a:bodyPr/>
                    <a:lstStyle/>
                    <a:p>
                      <a:pPr algn="ctr"/>
                      <a:endParaRPr lang="en-US" sz="2000" dirty="0"/>
                    </a:p>
                  </a:txBody>
                  <a:tcPr/>
                </a:tc>
              </a:tr>
              <a:tr h="370840">
                <a:tc>
                  <a:txBody>
                    <a:bodyPr/>
                    <a:lstStyle/>
                    <a:p>
                      <a:pPr algn="ctr"/>
                      <a:r>
                        <a:rPr lang="en-US" sz="2000" dirty="0" smtClean="0"/>
                        <a:t>5</a:t>
                      </a:r>
                      <a:endParaRPr lang="en-US" sz="2000" dirty="0"/>
                    </a:p>
                  </a:txBody>
                  <a:tcPr/>
                </a:tc>
                <a:tc>
                  <a:txBody>
                    <a:bodyPr/>
                    <a:lstStyle/>
                    <a:p>
                      <a:pPr algn="ctr"/>
                      <a:r>
                        <a:rPr lang="en-US" sz="2000" dirty="0" smtClean="0"/>
                        <a:t>28</a:t>
                      </a:r>
                      <a:endParaRPr lang="en-US" sz="2000" dirty="0"/>
                    </a:p>
                  </a:txBody>
                  <a:tcPr/>
                </a:tc>
                <a:tc>
                  <a:txBody>
                    <a:bodyPr/>
                    <a:lstStyle/>
                    <a:p>
                      <a:pPr algn="ctr"/>
                      <a:r>
                        <a:rPr lang="en-US" sz="2000" dirty="0" smtClean="0"/>
                        <a:t>10</a:t>
                      </a:r>
                      <a:endParaRPr lang="en-US" sz="2000" dirty="0"/>
                    </a:p>
                  </a:txBody>
                  <a:tcPr/>
                </a:tc>
                <a:tc>
                  <a:txBody>
                    <a:bodyPr/>
                    <a:lstStyle/>
                    <a:p>
                      <a:pPr algn="ctr"/>
                      <a:r>
                        <a:rPr lang="en-US" sz="2000" dirty="0" smtClean="0"/>
                        <a:t>34(b)</a:t>
                      </a:r>
                      <a:endParaRPr lang="en-US" sz="2000" dirty="0"/>
                    </a:p>
                  </a:txBody>
                  <a:tcPr/>
                </a:tc>
                <a:tc>
                  <a:txBody>
                    <a:bodyPr/>
                    <a:lstStyle/>
                    <a:p>
                      <a:pPr algn="ctr"/>
                      <a:endParaRPr lang="en-US" sz="2000" dirty="0"/>
                    </a:p>
                  </a:txBody>
                  <a:tcPr/>
                </a:tc>
                <a:tc>
                  <a:txBody>
                    <a:bodyPr/>
                    <a:lstStyle/>
                    <a:p>
                      <a:pPr algn="ctr"/>
                      <a:endParaRPr lang="en-US" sz="2000" dirty="0"/>
                    </a:p>
                  </a:txBody>
                  <a:tcPr/>
                </a:tc>
              </a:tr>
            </a:tbl>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76200" y="76200"/>
            <a:ext cx="8991600" cy="990600"/>
          </a:xfrm>
        </p:spPr>
        <p:txBody>
          <a:bodyPr>
            <a:normAutofit/>
          </a:bodyPr>
          <a:lstStyle/>
          <a:p>
            <a:pPr algn="just"/>
            <a:r>
              <a:rPr lang="en-US" sz="5300" dirty="0" smtClean="0"/>
              <a:t>New Clause no. 4</a:t>
            </a:r>
            <a:r>
              <a:rPr lang="en-US" dirty="0" smtClean="0"/>
              <a:t>	</a:t>
            </a:r>
            <a:r>
              <a:rPr lang="en-US" sz="3600" dirty="0" smtClean="0"/>
              <a:t>   	</a:t>
            </a:r>
            <a:r>
              <a:rPr lang="en-US" sz="2800" i="1" dirty="0" smtClean="0">
                <a:solidFill>
                  <a:srgbClr val="FF0000"/>
                </a:solidFill>
              </a:rPr>
              <a:t>[newly inserted]</a:t>
            </a:r>
            <a:endParaRPr lang="en-US" sz="2800" i="1" dirty="0">
              <a:solidFill>
                <a:srgbClr val="FF0000"/>
              </a:solidFill>
            </a:endParaRPr>
          </a:p>
        </p:txBody>
      </p:sp>
      <p:sp>
        <p:nvSpPr>
          <p:cNvPr id="8" name="Content Placeholder 7"/>
          <p:cNvSpPr>
            <a:spLocks noGrp="1"/>
          </p:cNvSpPr>
          <p:nvPr>
            <p:ph sz="quarter" idx="1"/>
          </p:nvPr>
        </p:nvSpPr>
        <p:spPr>
          <a:xfrm>
            <a:off x="381000" y="2209800"/>
            <a:ext cx="8153400" cy="2438400"/>
          </a:xfrm>
          <a:ln w="38100"/>
        </p:spPr>
        <p:style>
          <a:lnRef idx="2">
            <a:schemeClr val="accent1"/>
          </a:lnRef>
          <a:fillRef idx="1">
            <a:schemeClr val="lt1"/>
          </a:fillRef>
          <a:effectRef idx="0">
            <a:schemeClr val="accent1"/>
          </a:effectRef>
          <a:fontRef idx="minor">
            <a:schemeClr val="dk1"/>
          </a:fontRef>
        </p:style>
        <p:txBody>
          <a:bodyPr>
            <a:normAutofit/>
          </a:bodyPr>
          <a:lstStyle/>
          <a:p>
            <a:pPr marL="173038" indent="0" algn="just">
              <a:buNone/>
            </a:pPr>
            <a:endParaRPr lang="en-US" sz="1600" dirty="0" smtClean="0">
              <a:ea typeface="Times New Roman"/>
              <a:cs typeface="Times New Roman"/>
            </a:endParaRPr>
          </a:p>
          <a:p>
            <a:pPr marL="173038" indent="0" algn="just">
              <a:buNone/>
            </a:pPr>
            <a:r>
              <a:rPr lang="en-US" sz="2800" dirty="0" smtClean="0">
                <a:ea typeface="Times New Roman"/>
                <a:cs typeface="Times New Roman"/>
              </a:rPr>
              <a:t>Whether the assessee is </a:t>
            </a:r>
            <a:r>
              <a:rPr lang="en-US" sz="2800" b="1" u="sng" dirty="0" smtClean="0">
                <a:ea typeface="Times New Roman"/>
                <a:cs typeface="Times New Roman"/>
              </a:rPr>
              <a:t>liable to pay indirect tax</a:t>
            </a:r>
            <a:r>
              <a:rPr lang="en-US" sz="2800" b="1" dirty="0" smtClean="0">
                <a:ea typeface="Times New Roman"/>
                <a:cs typeface="Times New Roman"/>
              </a:rPr>
              <a:t> </a:t>
            </a:r>
            <a:r>
              <a:rPr lang="en-US" sz="2800" dirty="0" smtClean="0">
                <a:ea typeface="Times New Roman"/>
                <a:cs typeface="Times New Roman"/>
              </a:rPr>
              <a:t>like excise duty, service tax, sales tax, customs duty, etc. if yes, please </a:t>
            </a:r>
            <a:r>
              <a:rPr lang="en-US" sz="2800" b="1" u="sng" dirty="0" smtClean="0">
                <a:ea typeface="Times New Roman"/>
                <a:cs typeface="Times New Roman"/>
              </a:rPr>
              <a:t>furnish the registration number</a:t>
            </a:r>
            <a:r>
              <a:rPr lang="en-US" sz="2800" b="1" dirty="0" smtClean="0">
                <a:ea typeface="Times New Roman"/>
                <a:cs typeface="Times New Roman"/>
              </a:rPr>
              <a:t> </a:t>
            </a:r>
            <a:r>
              <a:rPr lang="en-US" sz="2800" dirty="0" smtClean="0">
                <a:ea typeface="Times New Roman"/>
                <a:cs typeface="Times New Roman"/>
              </a:rPr>
              <a:t>or any other identification number allotted for the same.</a:t>
            </a:r>
            <a:endParaRPr lang="en-US" sz="2800" dirty="0"/>
          </a:p>
        </p:txBody>
      </p:sp>
      <p:sp>
        <p:nvSpPr>
          <p:cNvPr id="9" name="TextBox 8"/>
          <p:cNvSpPr txBox="1"/>
          <p:nvPr/>
        </p:nvSpPr>
        <p:spPr>
          <a:xfrm>
            <a:off x="304800" y="5867400"/>
            <a:ext cx="8229600" cy="461665"/>
          </a:xfrm>
          <a:prstGeom prst="rect">
            <a:avLst/>
          </a:prstGeom>
          <a:noFill/>
        </p:spPr>
        <p:txBody>
          <a:bodyPr wrap="square" rtlCol="0">
            <a:spAutoFit/>
          </a:bodyPr>
          <a:lstStyle/>
          <a:p>
            <a:r>
              <a:rPr lang="en-US" sz="2400" b="1" dirty="0" smtClean="0"/>
              <a:t>Brief: </a:t>
            </a:r>
            <a:r>
              <a:rPr lang="en-US" sz="2400" dirty="0" smtClean="0"/>
              <a:t>Registration number under other laws also to be specified.</a:t>
            </a:r>
            <a:endParaRPr lang="en-US" sz="2400" dirty="0"/>
          </a:p>
        </p:txBody>
      </p:sp>
      <p:sp>
        <p:nvSpPr>
          <p:cNvPr id="5" name="Slide Number Placeholder 4"/>
          <p:cNvSpPr>
            <a:spLocks noGrp="1"/>
          </p:cNvSpPr>
          <p:nvPr>
            <p:ph type="sldNum" sz="quarter" idx="12"/>
          </p:nvPr>
        </p:nvSpPr>
        <p:spPr/>
        <p:txBody>
          <a:bodyPr>
            <a:normAutofit fontScale="85000" lnSpcReduction="20000"/>
          </a:bodyPr>
          <a:lstStyle/>
          <a:p>
            <a:fld id="{B6F15528-21DE-4FAA-801E-634DDDAF4B2B}" type="slidenum">
              <a:rPr lang="en-US" smtClean="0"/>
              <a:pPr/>
              <a:t>28</a:t>
            </a:fld>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normAutofit fontScale="85000" lnSpcReduction="20000"/>
          </a:bodyPr>
          <a:lstStyle/>
          <a:p>
            <a:fld id="{B6F15528-21DE-4FAA-801E-634DDDAF4B2B}" type="slidenum">
              <a:rPr lang="en-US" smtClean="0"/>
              <a:pPr/>
              <a:t>29</a:t>
            </a:fld>
            <a:endParaRPr lang="en-US"/>
          </a:p>
        </p:txBody>
      </p:sp>
      <p:sp>
        <p:nvSpPr>
          <p:cNvPr id="4" name="Content Placeholder 3"/>
          <p:cNvSpPr>
            <a:spLocks noGrp="1"/>
          </p:cNvSpPr>
          <p:nvPr>
            <p:ph sz="quarter" idx="1"/>
          </p:nvPr>
        </p:nvSpPr>
        <p:spPr>
          <a:xfrm>
            <a:off x="381000" y="1981200"/>
            <a:ext cx="8153400" cy="685800"/>
          </a:xfrm>
        </p:spPr>
        <p:txBody>
          <a:bodyPr/>
          <a:lstStyle/>
          <a:p>
            <a:pPr>
              <a:buNone/>
            </a:pPr>
            <a:r>
              <a:rPr lang="en-US" b="1" dirty="0" smtClean="0">
                <a:solidFill>
                  <a:schemeClr val="accent2"/>
                </a:solidFill>
              </a:rPr>
              <a:t>Format in e-utility……</a:t>
            </a:r>
            <a:endParaRPr lang="en-US" b="1" dirty="0">
              <a:solidFill>
                <a:schemeClr val="accent2"/>
              </a:solidFill>
            </a:endParaRPr>
          </a:p>
        </p:txBody>
      </p:sp>
      <p:pic>
        <p:nvPicPr>
          <p:cNvPr id="4098" name="Picture 2" descr="C:\Users\apoorva\Desktop\clause 4.png"/>
          <p:cNvPicPr>
            <a:picLocks noChangeAspect="1" noChangeArrowheads="1"/>
          </p:cNvPicPr>
          <p:nvPr/>
        </p:nvPicPr>
        <p:blipFill>
          <a:blip r:embed="rId2" cstate="print"/>
          <a:srcRect/>
          <a:stretch>
            <a:fillRect/>
          </a:stretch>
        </p:blipFill>
        <p:spPr bwMode="auto">
          <a:xfrm>
            <a:off x="381000" y="2590800"/>
            <a:ext cx="8153400" cy="3581400"/>
          </a:xfrm>
          <a:prstGeom prst="rect">
            <a:avLst/>
          </a:prstGeom>
          <a:noFill/>
        </p:spPr>
      </p:pic>
      <p:sp>
        <p:nvSpPr>
          <p:cNvPr id="6" name="Title 6"/>
          <p:cNvSpPr>
            <a:spLocks noGrp="1"/>
          </p:cNvSpPr>
          <p:nvPr>
            <p:ph type="title"/>
          </p:nvPr>
        </p:nvSpPr>
        <p:spPr>
          <a:xfrm>
            <a:off x="76200" y="76200"/>
            <a:ext cx="7239000" cy="1066800"/>
          </a:xfrm>
        </p:spPr>
        <p:txBody>
          <a:bodyPr>
            <a:noAutofit/>
          </a:bodyPr>
          <a:lstStyle/>
          <a:p>
            <a:r>
              <a:rPr lang="en-US" sz="3800" dirty="0" smtClean="0"/>
              <a:t>New Clause no. 4	  </a:t>
            </a:r>
            <a:r>
              <a:rPr lang="en-US" sz="2200" dirty="0" smtClean="0"/>
              <a:t>	    </a:t>
            </a:r>
            <a:r>
              <a:rPr lang="en-US" sz="2400" i="1" dirty="0" smtClean="0">
                <a:solidFill>
                  <a:srgbClr val="FF0000"/>
                </a:solidFill>
              </a:rPr>
              <a:t>[newly inserted]</a:t>
            </a:r>
            <a:endParaRPr lang="en-US" sz="2400" i="1" dirty="0">
              <a:solidFill>
                <a:srgbClr val="FF0000"/>
              </a:solidFill>
            </a:endParaRPr>
          </a:p>
        </p:txBody>
      </p:sp>
      <p:sp>
        <p:nvSpPr>
          <p:cNvPr id="7" name="Rectangle 6"/>
          <p:cNvSpPr/>
          <p:nvPr/>
        </p:nvSpPr>
        <p:spPr>
          <a:xfrm>
            <a:off x="7772400" y="76200"/>
            <a:ext cx="13716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type="body" idx="1"/>
          </p:nvPr>
        </p:nvSpPr>
        <p:spPr>
          <a:xfrm>
            <a:off x="1371600" y="2819400"/>
            <a:ext cx="7123113" cy="3352800"/>
          </a:xfrm>
        </p:spPr>
        <p:txBody>
          <a:bodyPr>
            <a:normAutofit/>
          </a:bodyPr>
          <a:lstStyle/>
          <a:p>
            <a:pPr algn="r" eaLnBrk="1" hangingPunct="1">
              <a:buFont typeface="Wingdings" pitchFamily="2" charset="2"/>
              <a:buNone/>
            </a:pPr>
            <a:r>
              <a:rPr lang="en-US" b="1" i="1" u="sng" dirty="0" smtClean="0">
                <a:solidFill>
                  <a:srgbClr val="D54F41"/>
                </a:solidFill>
              </a:rPr>
              <a:t>Under Section 44AB </a:t>
            </a:r>
            <a:r>
              <a:rPr lang="en-US" b="1" i="1" u="sng" dirty="0" err="1" smtClean="0">
                <a:solidFill>
                  <a:srgbClr val="D54F41"/>
                </a:solidFill>
              </a:rPr>
              <a:t>r.w</a:t>
            </a:r>
            <a:r>
              <a:rPr lang="en-US" b="1" i="1" u="sng" dirty="0" smtClean="0">
                <a:solidFill>
                  <a:srgbClr val="D54F41"/>
                </a:solidFill>
              </a:rPr>
              <a:t>. Rule 6G</a:t>
            </a:r>
          </a:p>
          <a:p>
            <a:pPr eaLnBrk="1" hangingPunct="1"/>
            <a:endParaRPr lang="en-US" b="1" i="1" dirty="0" smtClean="0"/>
          </a:p>
          <a:p>
            <a:pPr marL="628650" indent="-546100" eaLnBrk="1" hangingPunct="1">
              <a:buFont typeface="Wingdings" pitchFamily="2" charset="2"/>
              <a:buChar char="Ø"/>
            </a:pPr>
            <a:r>
              <a:rPr lang="en-US" sz="3600" dirty="0" smtClean="0"/>
              <a:t>Form 3CA/3CB</a:t>
            </a:r>
          </a:p>
          <a:p>
            <a:pPr marL="628650" indent="-546100" eaLnBrk="1" hangingPunct="1">
              <a:buFont typeface="Wingdings" pitchFamily="2" charset="2"/>
              <a:buChar char="Ø"/>
            </a:pPr>
            <a:r>
              <a:rPr lang="en-US" sz="3600" dirty="0" smtClean="0"/>
              <a:t>Form 3CD</a:t>
            </a:r>
          </a:p>
        </p:txBody>
      </p:sp>
      <p:sp>
        <p:nvSpPr>
          <p:cNvPr id="243714" name="Rectangle 2"/>
          <p:cNvSpPr>
            <a:spLocks noGrp="1" noChangeArrowheads="1"/>
          </p:cNvSpPr>
          <p:nvPr>
            <p:ph type="title"/>
          </p:nvPr>
        </p:nvSpPr>
        <p:spPr>
          <a:xfrm>
            <a:off x="1371600" y="1524000"/>
            <a:ext cx="7620000" cy="990600"/>
          </a:xfrm>
        </p:spPr>
        <p:txBody>
          <a:bodyPr>
            <a:noAutofit/>
          </a:bodyPr>
          <a:lstStyle/>
          <a:p>
            <a:pPr fontAlgn="auto">
              <a:spcAft>
                <a:spcPts val="0"/>
              </a:spcAft>
              <a:defRPr/>
            </a:pPr>
            <a:r>
              <a:rPr lang="en-US" sz="6000" dirty="0"/>
              <a:t>Tax Audit </a:t>
            </a:r>
            <a:r>
              <a:rPr lang="en-US" sz="6000" dirty="0" smtClean="0"/>
              <a:t>Report</a:t>
            </a:r>
            <a:endParaRPr lang="en-US" sz="60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normAutofit fontScale="85000" lnSpcReduction="20000"/>
          </a:bodyPr>
          <a:lstStyle/>
          <a:p>
            <a:fld id="{B6F15528-21DE-4FAA-801E-634DDDAF4B2B}" type="slidenum">
              <a:rPr lang="en-US" smtClean="0"/>
              <a:pPr/>
              <a:t>30</a:t>
            </a:fld>
            <a:endParaRPr lang="en-US"/>
          </a:p>
        </p:txBody>
      </p:sp>
      <p:sp>
        <p:nvSpPr>
          <p:cNvPr id="4" name="Content Placeholder 3"/>
          <p:cNvSpPr>
            <a:spLocks noGrp="1"/>
          </p:cNvSpPr>
          <p:nvPr>
            <p:ph sz="quarter" idx="1"/>
          </p:nvPr>
        </p:nvSpPr>
        <p:spPr>
          <a:xfrm>
            <a:off x="0" y="1600200"/>
            <a:ext cx="9144000" cy="4724400"/>
          </a:xfrm>
        </p:spPr>
        <p:txBody>
          <a:bodyPr>
            <a:noAutofit/>
          </a:bodyPr>
          <a:lstStyle/>
          <a:p>
            <a:pPr marL="225425" indent="-225425" algn="just">
              <a:spcBef>
                <a:spcPts val="600"/>
              </a:spcBef>
            </a:pPr>
            <a:r>
              <a:rPr lang="en-US" sz="1800" dirty="0" smtClean="0"/>
              <a:t>What if the </a:t>
            </a:r>
            <a:r>
              <a:rPr lang="en-US" sz="1800" dirty="0" err="1" smtClean="0"/>
              <a:t>assessee</a:t>
            </a:r>
            <a:r>
              <a:rPr lang="en-US" sz="1800" dirty="0" smtClean="0"/>
              <a:t> have not obtained Registration number even though he is liable to pay indirect taxes?</a:t>
            </a:r>
          </a:p>
          <a:p>
            <a:pPr marL="225425" indent="-225425" algn="just">
              <a:spcBef>
                <a:spcPts val="600"/>
              </a:spcBef>
            </a:pPr>
            <a:r>
              <a:rPr lang="en-US" sz="1800" dirty="0" smtClean="0"/>
              <a:t>Whether the Tax auditor needs to have expertise of indirect tax laws?</a:t>
            </a:r>
          </a:p>
          <a:p>
            <a:pPr marL="225425" indent="-225425" algn="just">
              <a:spcBef>
                <a:spcPts val="600"/>
              </a:spcBef>
            </a:pPr>
            <a:r>
              <a:rPr lang="en-US" sz="1800" b="1" dirty="0" smtClean="0"/>
              <a:t>The Article 246 of the Constitution of India provides power to the Union or the State Legislature to levy indirect taxes such as Customs duty, Excise Duty, Central Sales Tax and Service Tax, sales tax (Value Added Tax) and other indirect taxes Entry Tax, </a:t>
            </a:r>
            <a:r>
              <a:rPr lang="en-US" sz="1800" b="1" dirty="0" err="1" smtClean="0"/>
              <a:t>Octroi</a:t>
            </a:r>
            <a:r>
              <a:rPr lang="en-US" sz="1800" b="1" dirty="0" smtClean="0"/>
              <a:t>, Luxury Tax, Entertainment Tax etc (Article 265 ). </a:t>
            </a:r>
            <a:r>
              <a:rPr lang="en-US" sz="1800" b="1" i="1" dirty="0" smtClean="0"/>
              <a:t>Since, the term “indirect taxes” is not defined, the list should be an inclusive list and may include any other indirect tax levy introduced in India from time to time.</a:t>
            </a:r>
          </a:p>
          <a:p>
            <a:pPr marL="225425" indent="-225425" algn="just">
              <a:spcBef>
                <a:spcPts val="600"/>
              </a:spcBef>
            </a:pPr>
            <a:r>
              <a:rPr lang="en-US" sz="1800" dirty="0" smtClean="0"/>
              <a:t>Obtain a management representation for the list of indirect taxes applicable to the </a:t>
            </a:r>
            <a:r>
              <a:rPr lang="en-US" sz="1800" dirty="0" err="1" smtClean="0"/>
              <a:t>assessee</a:t>
            </a:r>
            <a:r>
              <a:rPr lang="en-US" sz="1800" dirty="0" smtClean="0"/>
              <a:t> </a:t>
            </a:r>
            <a:r>
              <a:rPr lang="en-US" sz="1800" dirty="0" err="1" smtClean="0"/>
              <a:t>alongwith</a:t>
            </a:r>
            <a:r>
              <a:rPr lang="en-US" sz="1800" dirty="0" smtClean="0"/>
              <a:t> registration numbers or any other identification number allotted under said laws.  </a:t>
            </a:r>
            <a:r>
              <a:rPr lang="en-US" sz="1600" i="1" dirty="0" smtClean="0"/>
              <a:t>[Refer Standard on Auditing 580 “Written Representation”].</a:t>
            </a:r>
            <a:endParaRPr lang="en-US" sz="1800" i="1" dirty="0" smtClean="0"/>
          </a:p>
          <a:p>
            <a:pPr marL="225425" lvl="0" indent="-225425" algn="just">
              <a:spcBef>
                <a:spcPts val="600"/>
              </a:spcBef>
            </a:pPr>
            <a:r>
              <a:rPr lang="en-US" sz="1800" dirty="0" smtClean="0"/>
              <a:t>In case of </a:t>
            </a:r>
            <a:r>
              <a:rPr lang="en-US" sz="1600" dirty="0" smtClean="0"/>
              <a:t>multiple registrations, a copy of all registration certificates is to be obtained. Where there is no registration requirement under Indirect laws appropriate identification number may be reported. For example, in Customs Act, 1962, a copy of Export Import Code (IEC) may be obtained and furnished information accordingly. </a:t>
            </a:r>
          </a:p>
        </p:txBody>
      </p:sp>
      <p:sp>
        <p:nvSpPr>
          <p:cNvPr id="5" name="Title 6"/>
          <p:cNvSpPr>
            <a:spLocks noGrp="1"/>
          </p:cNvSpPr>
          <p:nvPr>
            <p:ph type="title"/>
          </p:nvPr>
        </p:nvSpPr>
        <p:spPr>
          <a:xfrm>
            <a:off x="76200" y="76200"/>
            <a:ext cx="7696200" cy="1066800"/>
          </a:xfrm>
        </p:spPr>
        <p:txBody>
          <a:bodyPr>
            <a:noAutofit/>
          </a:bodyPr>
          <a:lstStyle/>
          <a:p>
            <a:r>
              <a:rPr lang="en-US" sz="3600" dirty="0" smtClean="0"/>
              <a:t>Issues / points to be considered- New Clause no. 4</a:t>
            </a:r>
            <a:r>
              <a:rPr lang="en-US" sz="2000" dirty="0" smtClean="0"/>
              <a:t>			</a:t>
            </a:r>
            <a:r>
              <a:rPr lang="en-US" sz="2000" i="1" dirty="0" smtClean="0">
                <a:solidFill>
                  <a:srgbClr val="FF0000"/>
                </a:solidFill>
              </a:rPr>
              <a:t>[newly inserted]</a:t>
            </a:r>
            <a:endParaRPr lang="en-US" sz="2000" i="1" dirty="0">
              <a:solidFill>
                <a:srgbClr val="FF0000"/>
              </a:solidFill>
            </a:endParaRPr>
          </a:p>
        </p:txBody>
      </p:sp>
      <p:sp>
        <p:nvSpPr>
          <p:cNvPr id="6" name="Rectangle 5"/>
          <p:cNvSpPr/>
          <p:nvPr/>
        </p:nvSpPr>
        <p:spPr>
          <a:xfrm>
            <a:off x="7772400" y="76200"/>
            <a:ext cx="13716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sp>
        <p:nvSpPr>
          <p:cNvPr id="7" name="TextBox 6"/>
          <p:cNvSpPr txBox="1"/>
          <p:nvPr/>
        </p:nvSpPr>
        <p:spPr>
          <a:xfrm>
            <a:off x="0" y="6477000"/>
            <a:ext cx="9144000" cy="307777"/>
          </a:xfrm>
          <a:prstGeom prst="rect">
            <a:avLst/>
          </a:prstGeom>
          <a:noFill/>
        </p:spPr>
        <p:txBody>
          <a:bodyPr wrap="square" rtlCol="0">
            <a:spAutoFit/>
          </a:bodyPr>
          <a:lstStyle/>
          <a:p>
            <a:pPr lvl="0" algn="just"/>
            <a:r>
              <a:rPr lang="en-US" sz="1400" b="1" dirty="0" smtClean="0"/>
              <a:t>Note: Apply due diligence, knowledge and professional judgment in determining the applicability of the Indirect taxes.</a:t>
            </a:r>
            <a:endParaRPr lang="en-US" sz="1400" b="1"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52400"/>
            <a:ext cx="8763000" cy="990600"/>
          </a:xfrm>
        </p:spPr>
        <p:txBody>
          <a:bodyPr>
            <a:noAutofit/>
          </a:bodyPr>
          <a:lstStyle/>
          <a:p>
            <a:pPr algn="just"/>
            <a:r>
              <a:rPr lang="en-US" sz="2800" b="1" dirty="0" smtClean="0"/>
              <a:t>Amendments by Finance Act, 2014 - Obligation to furnish information return.</a:t>
            </a:r>
          </a:p>
        </p:txBody>
      </p:sp>
      <p:sp>
        <p:nvSpPr>
          <p:cNvPr id="3" name="Slide Number Placeholder 2"/>
          <p:cNvSpPr>
            <a:spLocks noGrp="1"/>
          </p:cNvSpPr>
          <p:nvPr>
            <p:ph type="sldNum" sz="quarter" idx="12"/>
          </p:nvPr>
        </p:nvSpPr>
        <p:spPr/>
        <p:txBody>
          <a:bodyPr>
            <a:normAutofit fontScale="85000" lnSpcReduction="20000"/>
          </a:bodyPr>
          <a:lstStyle/>
          <a:p>
            <a:fld id="{B6F15528-21DE-4FAA-801E-634DDDAF4B2B}" type="slidenum">
              <a:rPr lang="en-US" smtClean="0"/>
              <a:pPr/>
              <a:t>31</a:t>
            </a:fld>
            <a:endParaRPr lang="en-US"/>
          </a:p>
        </p:txBody>
      </p:sp>
      <p:sp>
        <p:nvSpPr>
          <p:cNvPr id="4" name="Content Placeholder 3"/>
          <p:cNvSpPr>
            <a:spLocks noGrp="1"/>
          </p:cNvSpPr>
          <p:nvPr>
            <p:ph sz="quarter" idx="1"/>
          </p:nvPr>
        </p:nvSpPr>
        <p:spPr>
          <a:xfrm>
            <a:off x="228600" y="1828800"/>
            <a:ext cx="8686800" cy="3733800"/>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just">
              <a:buNone/>
            </a:pPr>
            <a:r>
              <a:rPr lang="en-US" sz="2200" b="1" u="sng" dirty="0" smtClean="0">
                <a:solidFill>
                  <a:srgbClr val="FFC000"/>
                </a:solidFill>
              </a:rPr>
              <a:t>Amendments by Finance Act, 2014 </a:t>
            </a:r>
          </a:p>
          <a:p>
            <a:pPr algn="just">
              <a:buClr>
                <a:srgbClr val="FFC000"/>
              </a:buClr>
              <a:buSzPct val="80000"/>
            </a:pPr>
            <a:r>
              <a:rPr lang="en-US" sz="2200" dirty="0" smtClean="0"/>
              <a:t>Section 15A inserted in the Central Excise Act empowering the Central Government to prescribe an authority or agency to whom the information return shall be filed by the specified persons such as </a:t>
            </a:r>
            <a:r>
              <a:rPr lang="en-US" sz="2200" b="1" u="sng" dirty="0" smtClean="0">
                <a:solidFill>
                  <a:srgbClr val="FFC000"/>
                </a:solidFill>
              </a:rPr>
              <a:t>Income-tax authorities</a:t>
            </a:r>
            <a:r>
              <a:rPr lang="en-US" sz="2200" dirty="0" smtClean="0"/>
              <a:t>, State Electricity Boards, VAT or Sales Tax authorities, Registrar of Companies. </a:t>
            </a:r>
          </a:p>
          <a:p>
            <a:pPr algn="just">
              <a:buClr>
                <a:srgbClr val="FFC000"/>
              </a:buClr>
              <a:buSzPct val="80000"/>
            </a:pPr>
            <a:r>
              <a:rPr lang="en-US" sz="2200" b="1" u="sng" dirty="0" smtClean="0">
                <a:solidFill>
                  <a:srgbClr val="FFC000"/>
                </a:solidFill>
              </a:rPr>
              <a:t>Information can be collected for the purposes of the Act, such as, to identify tax evaders or recover confirmed dues</a:t>
            </a:r>
            <a:r>
              <a:rPr lang="en-US" sz="2200" dirty="0" smtClean="0"/>
              <a:t>. It also seeks to insert new section 15B which provides for imposition of penalty on failure to furnish information return.</a:t>
            </a:r>
            <a:endParaRPr lang="en-US" sz="2200" dirty="0"/>
          </a:p>
        </p:txBody>
      </p:sp>
      <p:sp>
        <p:nvSpPr>
          <p:cNvPr id="5" name="TextBox 4"/>
          <p:cNvSpPr txBox="1"/>
          <p:nvPr/>
        </p:nvSpPr>
        <p:spPr>
          <a:xfrm>
            <a:off x="152400" y="5719971"/>
            <a:ext cx="8763000" cy="1061829"/>
          </a:xfrm>
          <a:prstGeom prst="rect">
            <a:avLst/>
          </a:prstGeom>
          <a:noFill/>
        </p:spPr>
        <p:txBody>
          <a:bodyPr wrap="square" rtlCol="0">
            <a:spAutoFit/>
          </a:bodyPr>
          <a:lstStyle/>
          <a:p>
            <a:pPr algn="just"/>
            <a:r>
              <a:rPr lang="en-US" sz="2100" b="1" dirty="0" smtClean="0">
                <a:solidFill>
                  <a:schemeClr val="tx2"/>
                </a:solidFill>
              </a:rPr>
              <a:t>Provisions of Sec. 15A &amp; 15B of Central Excise Act, 1944 made applicable in Service Tax and corresponding amendment made in Sec. 83 of Finance Act, 1944.</a:t>
            </a:r>
            <a:endParaRPr lang="en-US" sz="2100" b="1" dirty="0">
              <a:solidFill>
                <a:schemeClr val="tx2"/>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76200" y="76200"/>
            <a:ext cx="8991600" cy="990600"/>
          </a:xfrm>
        </p:spPr>
        <p:txBody>
          <a:bodyPr>
            <a:normAutofit fontScale="90000"/>
          </a:bodyPr>
          <a:lstStyle/>
          <a:p>
            <a:pPr algn="just"/>
            <a:r>
              <a:rPr lang="en-US" sz="5300" dirty="0" smtClean="0"/>
              <a:t>New Clause no. 8</a:t>
            </a:r>
            <a:r>
              <a:rPr lang="en-US" dirty="0" smtClean="0"/>
              <a:t>	</a:t>
            </a:r>
            <a:r>
              <a:rPr lang="en-US" sz="3600" dirty="0" smtClean="0"/>
              <a:t>	   	</a:t>
            </a:r>
            <a:r>
              <a:rPr lang="en-US" sz="2700" i="1" dirty="0" smtClean="0">
                <a:solidFill>
                  <a:srgbClr val="FF0000"/>
                </a:solidFill>
              </a:rPr>
              <a:t>[newly inserted]</a:t>
            </a:r>
            <a:endParaRPr lang="en-US" sz="3600" i="1" dirty="0">
              <a:solidFill>
                <a:srgbClr val="FF0000"/>
              </a:solidFill>
            </a:endParaRPr>
          </a:p>
        </p:txBody>
      </p:sp>
      <p:sp>
        <p:nvSpPr>
          <p:cNvPr id="8" name="Content Placeholder 7"/>
          <p:cNvSpPr>
            <a:spLocks noGrp="1"/>
          </p:cNvSpPr>
          <p:nvPr>
            <p:ph sz="quarter" idx="1"/>
          </p:nvPr>
        </p:nvSpPr>
        <p:spPr>
          <a:xfrm>
            <a:off x="381000" y="1828800"/>
            <a:ext cx="8153400" cy="1524000"/>
          </a:xfrm>
          <a:ln w="38100"/>
        </p:spPr>
        <p:style>
          <a:lnRef idx="2">
            <a:schemeClr val="accent1"/>
          </a:lnRef>
          <a:fillRef idx="1">
            <a:schemeClr val="lt1"/>
          </a:fillRef>
          <a:effectRef idx="0">
            <a:schemeClr val="accent1"/>
          </a:effectRef>
          <a:fontRef idx="minor">
            <a:schemeClr val="dk1"/>
          </a:fontRef>
        </p:style>
        <p:txBody>
          <a:bodyPr>
            <a:normAutofit/>
          </a:bodyPr>
          <a:lstStyle/>
          <a:p>
            <a:pPr marL="173038" indent="0" algn="just">
              <a:buNone/>
            </a:pPr>
            <a:endParaRPr lang="en-US" sz="1200" dirty="0" smtClean="0">
              <a:ea typeface="Times New Roman"/>
              <a:cs typeface="Times New Roman"/>
            </a:endParaRPr>
          </a:p>
          <a:p>
            <a:pPr marL="173038" indent="0" algn="just">
              <a:buNone/>
            </a:pPr>
            <a:r>
              <a:rPr lang="en-US" sz="2800" dirty="0" smtClean="0">
                <a:ea typeface="Times New Roman"/>
                <a:cs typeface="Times New Roman"/>
              </a:rPr>
              <a:t>Indicate the </a:t>
            </a:r>
            <a:r>
              <a:rPr lang="en-US" sz="2800" b="1" u="sng" dirty="0" smtClean="0">
                <a:ea typeface="Times New Roman"/>
                <a:cs typeface="Times New Roman"/>
              </a:rPr>
              <a:t>relevant clause of section 44AB</a:t>
            </a:r>
            <a:r>
              <a:rPr lang="en-US" sz="2800" b="1" dirty="0" smtClean="0">
                <a:ea typeface="Times New Roman"/>
                <a:cs typeface="Times New Roman"/>
              </a:rPr>
              <a:t> </a:t>
            </a:r>
            <a:r>
              <a:rPr lang="en-US" sz="2800" dirty="0" smtClean="0">
                <a:ea typeface="Times New Roman"/>
                <a:cs typeface="Times New Roman"/>
              </a:rPr>
              <a:t>under which the audit has been conducted</a:t>
            </a:r>
            <a:r>
              <a:rPr lang="en-US" sz="1400" dirty="0">
                <a:ea typeface="Times New Roman"/>
                <a:cs typeface="Times New Roman"/>
              </a:rPr>
              <a:t>.</a:t>
            </a:r>
            <a:endParaRPr lang="en-US" sz="2800" dirty="0" smtClean="0">
              <a:ea typeface="Calibri"/>
              <a:cs typeface="Times New Roman"/>
            </a:endParaRPr>
          </a:p>
        </p:txBody>
      </p:sp>
      <p:sp>
        <p:nvSpPr>
          <p:cNvPr id="9" name="TextBox 8"/>
          <p:cNvSpPr txBox="1"/>
          <p:nvPr/>
        </p:nvSpPr>
        <p:spPr>
          <a:xfrm>
            <a:off x="76200" y="3810000"/>
            <a:ext cx="8915400" cy="2893100"/>
          </a:xfrm>
          <a:prstGeom prst="rect">
            <a:avLst/>
          </a:prstGeom>
          <a:noFill/>
        </p:spPr>
        <p:txBody>
          <a:bodyPr wrap="square" rtlCol="0">
            <a:spAutoFit/>
          </a:bodyPr>
          <a:lstStyle/>
          <a:p>
            <a:pPr marL="441325" indent="-441325" algn="just"/>
            <a:r>
              <a:rPr lang="en-US" sz="2200" b="1" dirty="0" smtClean="0"/>
              <a:t>Brief: </a:t>
            </a:r>
            <a:r>
              <a:rPr lang="en-US" sz="2200" dirty="0" smtClean="0"/>
              <a:t>Relevant clause of Sec. 44AB also to be specified.</a:t>
            </a:r>
          </a:p>
          <a:p>
            <a:pPr marL="441325" indent="-441325" algn="just"/>
            <a:endParaRPr lang="en-US" sz="600" dirty="0" smtClean="0"/>
          </a:p>
          <a:p>
            <a:pPr marL="1260475" lvl="0" indent="-1260475" algn="just"/>
            <a:r>
              <a:rPr lang="en-US" sz="2200" u="sng" dirty="0" smtClean="0"/>
              <a:t>Clause (a)</a:t>
            </a:r>
            <a:r>
              <a:rPr lang="en-US" sz="2200" dirty="0" smtClean="0"/>
              <a:t>- If total sales, turnover or gross receipt in business exceeds </a:t>
            </a:r>
            <a:r>
              <a:rPr lang="en-US" sz="2200" u="sng" dirty="0" smtClean="0"/>
              <a:t>Rs. 1 </a:t>
            </a:r>
            <a:r>
              <a:rPr lang="en-US" sz="2200" u="sng" dirty="0" err="1" smtClean="0"/>
              <a:t>crore</a:t>
            </a:r>
            <a:r>
              <a:rPr lang="en-US" sz="2200" dirty="0" smtClean="0"/>
              <a:t> </a:t>
            </a:r>
          </a:p>
          <a:p>
            <a:pPr marL="1260475" lvl="0" indent="-1260475" algn="just"/>
            <a:r>
              <a:rPr lang="en-US" sz="2200" u="sng" dirty="0" smtClean="0"/>
              <a:t>Clause (b)</a:t>
            </a:r>
            <a:r>
              <a:rPr lang="en-US" sz="2200" dirty="0" smtClean="0"/>
              <a:t>- If his gross receipts in profession exceed Rs.25 </a:t>
            </a:r>
            <a:r>
              <a:rPr lang="en-US" sz="2200" dirty="0" err="1" smtClean="0"/>
              <a:t>lakh</a:t>
            </a:r>
            <a:endParaRPr lang="en-US" sz="2200" dirty="0" smtClean="0"/>
          </a:p>
          <a:p>
            <a:pPr marL="1260475" lvl="0" indent="-1260475" algn="just"/>
            <a:r>
              <a:rPr lang="en-US" sz="2200" u="sng" dirty="0" smtClean="0"/>
              <a:t>Clause (c)</a:t>
            </a:r>
            <a:r>
              <a:rPr lang="en-US" sz="2200" dirty="0" smtClean="0"/>
              <a:t>- If Profits u/s 44AE,  44BB or 44BBB claimed to be lower than the presumptive profits and gains</a:t>
            </a:r>
          </a:p>
          <a:p>
            <a:pPr marL="1260475" lvl="0" indent="-1260475" algn="just"/>
            <a:r>
              <a:rPr lang="en-US" sz="2200" u="sng" dirty="0" smtClean="0"/>
              <a:t>Clause(d)</a:t>
            </a:r>
            <a:r>
              <a:rPr lang="en-US" sz="2200" dirty="0" smtClean="0"/>
              <a:t>- If Profits u/s 44AD claimed to be lower than the presumptive profits and gains</a:t>
            </a:r>
            <a:endParaRPr lang="en-US" sz="2200" dirty="0"/>
          </a:p>
        </p:txBody>
      </p:sp>
      <p:sp>
        <p:nvSpPr>
          <p:cNvPr id="5" name="Slide Number Placeholder 4"/>
          <p:cNvSpPr>
            <a:spLocks noGrp="1"/>
          </p:cNvSpPr>
          <p:nvPr>
            <p:ph type="sldNum" sz="quarter" idx="12"/>
          </p:nvPr>
        </p:nvSpPr>
        <p:spPr/>
        <p:txBody>
          <a:bodyPr>
            <a:normAutofit fontScale="85000" lnSpcReduction="20000"/>
          </a:bodyPr>
          <a:lstStyle/>
          <a:p>
            <a:fld id="{B6F15528-21DE-4FAA-801E-634DDDAF4B2B}" type="slidenum">
              <a:rPr lang="en-US" smtClean="0"/>
              <a:pPr/>
              <a:t>32</a:t>
            </a:fld>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normAutofit fontScale="85000" lnSpcReduction="20000"/>
          </a:bodyPr>
          <a:lstStyle/>
          <a:p>
            <a:fld id="{B6F15528-21DE-4FAA-801E-634DDDAF4B2B}" type="slidenum">
              <a:rPr lang="en-US" smtClean="0"/>
              <a:pPr/>
              <a:t>33</a:t>
            </a:fld>
            <a:endParaRPr lang="en-US"/>
          </a:p>
        </p:txBody>
      </p:sp>
      <p:sp>
        <p:nvSpPr>
          <p:cNvPr id="4" name="Content Placeholder 3"/>
          <p:cNvSpPr>
            <a:spLocks noGrp="1"/>
          </p:cNvSpPr>
          <p:nvPr>
            <p:ph sz="quarter" idx="1"/>
          </p:nvPr>
        </p:nvSpPr>
        <p:spPr>
          <a:xfrm>
            <a:off x="228600" y="1828800"/>
            <a:ext cx="8153400" cy="685800"/>
          </a:xfrm>
        </p:spPr>
        <p:txBody>
          <a:bodyPr/>
          <a:lstStyle/>
          <a:p>
            <a:pPr>
              <a:buNone/>
            </a:pPr>
            <a:r>
              <a:rPr lang="en-US" b="1" dirty="0" smtClean="0">
                <a:solidFill>
                  <a:schemeClr val="accent2"/>
                </a:solidFill>
              </a:rPr>
              <a:t>Format in e-utility</a:t>
            </a:r>
            <a:endParaRPr lang="en-US" b="1" dirty="0">
              <a:solidFill>
                <a:schemeClr val="accent2"/>
              </a:solidFill>
            </a:endParaRPr>
          </a:p>
        </p:txBody>
      </p:sp>
      <p:sp>
        <p:nvSpPr>
          <p:cNvPr id="6" name="Title 6"/>
          <p:cNvSpPr>
            <a:spLocks noGrp="1"/>
          </p:cNvSpPr>
          <p:nvPr>
            <p:ph type="title"/>
          </p:nvPr>
        </p:nvSpPr>
        <p:spPr>
          <a:xfrm>
            <a:off x="76200" y="76200"/>
            <a:ext cx="7239000" cy="1066800"/>
          </a:xfrm>
        </p:spPr>
        <p:txBody>
          <a:bodyPr>
            <a:noAutofit/>
          </a:bodyPr>
          <a:lstStyle/>
          <a:p>
            <a:r>
              <a:rPr lang="en-US" sz="3800" dirty="0" smtClean="0"/>
              <a:t>New Clause no. 8	  </a:t>
            </a:r>
            <a:r>
              <a:rPr lang="en-US" sz="2200" dirty="0" smtClean="0"/>
              <a:t>	    </a:t>
            </a:r>
            <a:r>
              <a:rPr lang="en-US" sz="2400" i="1" dirty="0" smtClean="0">
                <a:solidFill>
                  <a:srgbClr val="FF0000"/>
                </a:solidFill>
              </a:rPr>
              <a:t>[newly inserted]</a:t>
            </a:r>
            <a:endParaRPr lang="en-US" sz="2400" i="1" dirty="0">
              <a:solidFill>
                <a:srgbClr val="FF0000"/>
              </a:solidFill>
            </a:endParaRPr>
          </a:p>
        </p:txBody>
      </p:sp>
      <p:sp>
        <p:nvSpPr>
          <p:cNvPr id="7" name="Rectangle 6"/>
          <p:cNvSpPr/>
          <p:nvPr/>
        </p:nvSpPr>
        <p:spPr>
          <a:xfrm>
            <a:off x="7772400" y="76200"/>
            <a:ext cx="13716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pic>
        <p:nvPicPr>
          <p:cNvPr id="8" name="Picture 2"/>
          <p:cNvPicPr>
            <a:picLocks noChangeAspect="1" noChangeArrowheads="1"/>
          </p:cNvPicPr>
          <p:nvPr/>
        </p:nvPicPr>
        <p:blipFill>
          <a:blip r:embed="rId2" cstate="print"/>
          <a:srcRect l="1152" t="2712" r="865"/>
          <a:stretch>
            <a:fillRect/>
          </a:stretch>
        </p:blipFill>
        <p:spPr bwMode="auto">
          <a:xfrm>
            <a:off x="1905000" y="3895725"/>
            <a:ext cx="6477000" cy="2733675"/>
          </a:xfrm>
          <a:prstGeom prst="rect">
            <a:avLst/>
          </a:prstGeom>
          <a:noFill/>
          <a:ln w="9525">
            <a:noFill/>
            <a:miter lim="800000"/>
            <a:headEnd/>
            <a:tailEnd/>
          </a:ln>
        </p:spPr>
      </p:pic>
      <p:pic>
        <p:nvPicPr>
          <p:cNvPr id="9" name="Picture 3" descr="C:\Users\apoorva\Desktop\Clause 8.JPG"/>
          <p:cNvPicPr>
            <a:picLocks noChangeAspect="1" noChangeArrowheads="1"/>
          </p:cNvPicPr>
          <p:nvPr/>
        </p:nvPicPr>
        <p:blipFill>
          <a:blip r:embed="rId3" cstate="print"/>
          <a:srcRect/>
          <a:stretch>
            <a:fillRect/>
          </a:stretch>
        </p:blipFill>
        <p:spPr bwMode="auto">
          <a:xfrm>
            <a:off x="269965" y="2332037"/>
            <a:ext cx="8035835" cy="1477963"/>
          </a:xfrm>
          <a:prstGeom prst="rect">
            <a:avLst/>
          </a:prstGeom>
          <a:noFill/>
        </p:spPr>
      </p:pic>
      <p:sp>
        <p:nvSpPr>
          <p:cNvPr id="10" name="TextBox 9"/>
          <p:cNvSpPr txBox="1"/>
          <p:nvPr/>
        </p:nvSpPr>
        <p:spPr>
          <a:xfrm>
            <a:off x="2743200" y="2819400"/>
            <a:ext cx="1676400" cy="381000"/>
          </a:xfrm>
          <a:prstGeom prst="rect">
            <a:avLst/>
          </a:prstGeom>
          <a:noFill/>
          <a:ln w="25400">
            <a:solidFill>
              <a:srgbClr val="FF0000"/>
            </a:solidFill>
          </a:ln>
        </p:spPr>
        <p:txBody>
          <a:bodyPr wrap="square" rtlCol="0">
            <a:spAutoFit/>
          </a:bodyPr>
          <a:lstStyle/>
          <a:p>
            <a:endParaRPr lang="en-US" dirty="0"/>
          </a:p>
        </p:txBody>
      </p:sp>
      <p:cxnSp>
        <p:nvCxnSpPr>
          <p:cNvPr id="12" name="Straight Arrow Connector 11"/>
          <p:cNvCxnSpPr>
            <a:stCxn id="10" idx="2"/>
          </p:cNvCxnSpPr>
          <p:nvPr/>
        </p:nvCxnSpPr>
        <p:spPr>
          <a:xfrm>
            <a:off x="3581400" y="3200400"/>
            <a:ext cx="0" cy="8382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normAutofit fontScale="85000" lnSpcReduction="20000"/>
          </a:bodyPr>
          <a:lstStyle/>
          <a:p>
            <a:fld id="{B6F15528-21DE-4FAA-801E-634DDDAF4B2B}" type="slidenum">
              <a:rPr lang="en-US" smtClean="0"/>
              <a:pPr/>
              <a:t>34</a:t>
            </a:fld>
            <a:endParaRPr lang="en-US"/>
          </a:p>
        </p:txBody>
      </p:sp>
      <p:sp>
        <p:nvSpPr>
          <p:cNvPr id="4" name="Content Placeholder 3"/>
          <p:cNvSpPr>
            <a:spLocks noGrp="1"/>
          </p:cNvSpPr>
          <p:nvPr>
            <p:ph sz="quarter" idx="1"/>
          </p:nvPr>
        </p:nvSpPr>
        <p:spPr>
          <a:xfrm>
            <a:off x="457200" y="2743200"/>
            <a:ext cx="8153400" cy="3505200"/>
          </a:xfrm>
        </p:spPr>
        <p:txBody>
          <a:bodyPr>
            <a:normAutofit/>
          </a:bodyPr>
          <a:lstStyle/>
          <a:p>
            <a:pPr algn="just">
              <a:spcBef>
                <a:spcPts val="1800"/>
              </a:spcBef>
            </a:pPr>
            <a:r>
              <a:rPr lang="en-US" sz="2800" dirty="0" smtClean="0"/>
              <a:t>Whether the clause is inserted in view of the limit of audits prescribed by the ICAI?</a:t>
            </a:r>
          </a:p>
          <a:p>
            <a:pPr algn="just">
              <a:spcBef>
                <a:spcPts val="1800"/>
              </a:spcBef>
            </a:pPr>
            <a:r>
              <a:rPr lang="en-US" sz="2800" dirty="0" smtClean="0"/>
              <a:t>Where the assessee is covered under more than one clause, the same may be specified.</a:t>
            </a:r>
            <a:endParaRPr lang="en-US" sz="2800" dirty="0"/>
          </a:p>
        </p:txBody>
      </p:sp>
      <p:sp>
        <p:nvSpPr>
          <p:cNvPr id="5" name="Title 6"/>
          <p:cNvSpPr>
            <a:spLocks noGrp="1"/>
          </p:cNvSpPr>
          <p:nvPr>
            <p:ph type="title"/>
          </p:nvPr>
        </p:nvSpPr>
        <p:spPr>
          <a:xfrm>
            <a:off x="76200" y="76200"/>
            <a:ext cx="7239000" cy="1066800"/>
          </a:xfrm>
        </p:spPr>
        <p:txBody>
          <a:bodyPr>
            <a:noAutofit/>
          </a:bodyPr>
          <a:lstStyle/>
          <a:p>
            <a:r>
              <a:rPr lang="en-US" sz="3800" dirty="0" smtClean="0"/>
              <a:t>Issues on New Clause no. 8	   </a:t>
            </a:r>
            <a:r>
              <a:rPr lang="en-US" sz="2200" dirty="0" smtClean="0"/>
              <a:t>					</a:t>
            </a:r>
            <a:r>
              <a:rPr lang="en-US" sz="2200" i="1" dirty="0" smtClean="0">
                <a:solidFill>
                  <a:srgbClr val="FF0000"/>
                </a:solidFill>
              </a:rPr>
              <a:t>[newly inserted]</a:t>
            </a:r>
            <a:endParaRPr lang="en-US" sz="2200" i="1" dirty="0">
              <a:solidFill>
                <a:srgbClr val="FF0000"/>
              </a:solidFill>
            </a:endParaRPr>
          </a:p>
        </p:txBody>
      </p:sp>
      <p:sp>
        <p:nvSpPr>
          <p:cNvPr id="6" name="Rectangle 5"/>
          <p:cNvSpPr/>
          <p:nvPr/>
        </p:nvSpPr>
        <p:spPr>
          <a:xfrm>
            <a:off x="7772400" y="76200"/>
            <a:ext cx="13716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76200" y="76200"/>
            <a:ext cx="8991600" cy="990600"/>
          </a:xfrm>
        </p:spPr>
        <p:txBody>
          <a:bodyPr>
            <a:normAutofit/>
          </a:bodyPr>
          <a:lstStyle/>
          <a:p>
            <a:pPr algn="just"/>
            <a:r>
              <a:rPr lang="en-US" sz="4800" dirty="0" smtClean="0"/>
              <a:t>New Clause no. 17</a:t>
            </a:r>
            <a:r>
              <a:rPr lang="en-US" sz="4000" dirty="0" smtClean="0"/>
              <a:t>  </a:t>
            </a:r>
            <a:r>
              <a:rPr lang="en-US" sz="2800" dirty="0" smtClean="0"/>
              <a:t>                 </a:t>
            </a:r>
            <a:r>
              <a:rPr lang="en-US" sz="2400" i="1" dirty="0" smtClean="0">
                <a:solidFill>
                  <a:srgbClr val="FF0000"/>
                </a:solidFill>
              </a:rPr>
              <a:t>[newly inserted]</a:t>
            </a:r>
            <a:endParaRPr lang="en-US" sz="2400" i="1" dirty="0">
              <a:solidFill>
                <a:srgbClr val="FF0000"/>
              </a:solidFill>
            </a:endParaRPr>
          </a:p>
        </p:txBody>
      </p:sp>
      <p:sp>
        <p:nvSpPr>
          <p:cNvPr id="8" name="Content Placeholder 7"/>
          <p:cNvSpPr>
            <a:spLocks noGrp="1"/>
          </p:cNvSpPr>
          <p:nvPr>
            <p:ph sz="quarter" idx="1"/>
          </p:nvPr>
        </p:nvSpPr>
        <p:spPr>
          <a:xfrm>
            <a:off x="304800" y="2133600"/>
            <a:ext cx="8458200" cy="2819400"/>
          </a:xfrm>
          <a:ln w="38100"/>
        </p:spPr>
        <p:style>
          <a:lnRef idx="2">
            <a:schemeClr val="accent1"/>
          </a:lnRef>
          <a:fillRef idx="1">
            <a:schemeClr val="lt1"/>
          </a:fillRef>
          <a:effectRef idx="0">
            <a:schemeClr val="accent1"/>
          </a:effectRef>
          <a:fontRef idx="minor">
            <a:schemeClr val="dk1"/>
          </a:fontRef>
        </p:style>
        <p:txBody>
          <a:bodyPr>
            <a:normAutofit/>
          </a:bodyPr>
          <a:lstStyle/>
          <a:p>
            <a:pPr marL="173038" indent="0" algn="just">
              <a:buNone/>
            </a:pPr>
            <a:endParaRPr lang="en-US" sz="800" dirty="0" smtClean="0">
              <a:ea typeface="Times New Roman"/>
              <a:cs typeface="Times New Roman"/>
            </a:endParaRPr>
          </a:p>
          <a:p>
            <a:pPr marL="173038" indent="0" algn="just">
              <a:buNone/>
            </a:pPr>
            <a:r>
              <a:rPr lang="en-US" sz="2300" dirty="0" smtClean="0">
                <a:ea typeface="Times New Roman"/>
                <a:cs typeface="Times New Roman"/>
              </a:rPr>
              <a:t>Where any </a:t>
            </a:r>
            <a:r>
              <a:rPr lang="en-US" sz="2300" b="1" u="sng" dirty="0" smtClean="0">
                <a:ea typeface="Times New Roman"/>
                <a:cs typeface="Times New Roman"/>
              </a:rPr>
              <a:t>land or building or both is transferred </a:t>
            </a:r>
            <a:r>
              <a:rPr lang="en-US" sz="2300" dirty="0" smtClean="0">
                <a:ea typeface="Times New Roman"/>
                <a:cs typeface="Times New Roman"/>
              </a:rPr>
              <a:t>during the previous year for a consideration less than value adopted or assessed or assessable by any authority of a State Government referred to in </a:t>
            </a:r>
            <a:r>
              <a:rPr lang="en-US" sz="2300" b="1" u="sng" dirty="0" smtClean="0">
                <a:ea typeface="Times New Roman"/>
                <a:cs typeface="Times New Roman"/>
              </a:rPr>
              <a:t>section 43CA or 50C</a:t>
            </a:r>
            <a:r>
              <a:rPr lang="en-US" sz="2300" dirty="0" smtClean="0">
                <a:ea typeface="Times New Roman"/>
                <a:cs typeface="Times New Roman"/>
              </a:rPr>
              <a:t>, please furnish:</a:t>
            </a:r>
            <a:endParaRPr lang="en-US" sz="2300" dirty="0" smtClean="0">
              <a:ea typeface="Calibri"/>
              <a:cs typeface="Times New Roman"/>
            </a:endParaRPr>
          </a:p>
          <a:p>
            <a:pPr marL="173038" indent="0" algn="just">
              <a:buNone/>
            </a:pPr>
            <a:endParaRPr lang="en-US" sz="2300" dirty="0" smtClean="0">
              <a:ea typeface="Calibri"/>
              <a:cs typeface="Times New Roman"/>
            </a:endParaRPr>
          </a:p>
          <a:p>
            <a:pPr marL="173038" indent="0" algn="just">
              <a:buNone/>
            </a:pPr>
            <a:endParaRPr lang="en-US" sz="2300" dirty="0"/>
          </a:p>
        </p:txBody>
      </p:sp>
      <p:sp>
        <p:nvSpPr>
          <p:cNvPr id="9" name="TextBox 8"/>
          <p:cNvSpPr txBox="1"/>
          <p:nvPr/>
        </p:nvSpPr>
        <p:spPr>
          <a:xfrm>
            <a:off x="304800" y="5478959"/>
            <a:ext cx="8534400" cy="769441"/>
          </a:xfrm>
          <a:prstGeom prst="rect">
            <a:avLst/>
          </a:prstGeom>
          <a:noFill/>
        </p:spPr>
        <p:txBody>
          <a:bodyPr wrap="square" rtlCol="0">
            <a:spAutoFit/>
          </a:bodyPr>
          <a:lstStyle/>
          <a:p>
            <a:pPr marL="725488" indent="-725488" algn="just"/>
            <a:r>
              <a:rPr lang="en-US" sz="2200" b="1" dirty="0" smtClean="0"/>
              <a:t>Brief: </a:t>
            </a:r>
            <a:r>
              <a:rPr lang="en-US" sz="2200" dirty="0" smtClean="0"/>
              <a:t>Stamp Duly value to be specified for land or building or both sold whether held in nature of Capital  assets or Stock in trade.</a:t>
            </a:r>
            <a:endParaRPr lang="en-US" sz="1900" dirty="0" smtClean="0"/>
          </a:p>
        </p:txBody>
      </p:sp>
      <p:graphicFrame>
        <p:nvGraphicFramePr>
          <p:cNvPr id="6" name="Table 5"/>
          <p:cNvGraphicFramePr>
            <a:graphicFrameLocks noGrp="1"/>
          </p:cNvGraphicFramePr>
          <p:nvPr/>
        </p:nvGraphicFramePr>
        <p:xfrm>
          <a:off x="609600" y="3973830"/>
          <a:ext cx="7848600" cy="750570"/>
        </p:xfrm>
        <a:graphic>
          <a:graphicData uri="http://schemas.openxmlformats.org/drawingml/2006/table">
            <a:tbl>
              <a:tblPr firstRow="1" bandRow="1">
                <a:tableStyleId>{BC89EF96-8CEA-46FF-86C4-4CE0E7609802}</a:tableStyleId>
              </a:tblPr>
              <a:tblGrid>
                <a:gridCol w="2311716"/>
                <a:gridCol w="2768442"/>
                <a:gridCol w="2768442"/>
              </a:tblGrid>
              <a:tr h="370840">
                <a:tc>
                  <a:txBody>
                    <a:bodyPr/>
                    <a:lstStyle/>
                    <a:p>
                      <a:pPr marL="0" marR="0" indent="0" algn="ctr" defTabSz="914400" rtl="0" eaLnBrk="1" fontAlgn="auto" latinLnBrk="0" hangingPunct="1">
                        <a:lnSpc>
                          <a:spcPct val="100000"/>
                        </a:lnSpc>
                        <a:spcBef>
                          <a:spcPts val="1200"/>
                        </a:spcBef>
                        <a:spcAft>
                          <a:spcPts val="0"/>
                        </a:spcAft>
                        <a:buClrTx/>
                        <a:buSzTx/>
                        <a:buFontTx/>
                        <a:buNone/>
                        <a:tabLst/>
                        <a:defRPr/>
                      </a:pPr>
                      <a:r>
                        <a:rPr lang="en-US" sz="1900" dirty="0" smtClean="0"/>
                        <a:t>Details of property</a:t>
                      </a:r>
                    </a:p>
                    <a:p>
                      <a:pPr marL="0" marR="0" algn="ctr">
                        <a:lnSpc>
                          <a:spcPct val="100000"/>
                        </a:lnSpc>
                        <a:spcBef>
                          <a:spcPts val="1200"/>
                        </a:spcBef>
                        <a:spcAft>
                          <a:spcPts val="0"/>
                        </a:spcAft>
                      </a:pPr>
                      <a:endParaRPr lang="en-US" sz="1900" dirty="0">
                        <a:solidFill>
                          <a:schemeClr val="bg1"/>
                        </a:solidFill>
                        <a:latin typeface="+mn-lt"/>
                        <a:ea typeface="Calibri"/>
                        <a:cs typeface="Times New Roman"/>
                      </a:endParaRPr>
                    </a:p>
                  </a:txBody>
                  <a:tcPr marL="9525" marR="9525" marT="9525" marB="9525"/>
                </a:tc>
                <a:tc>
                  <a:txBody>
                    <a:bodyPr/>
                    <a:lstStyle/>
                    <a:p>
                      <a:pPr marL="0" marR="0" indent="0" algn="ctr" defTabSz="914400" rtl="0" eaLnBrk="1" fontAlgn="auto" latinLnBrk="0" hangingPunct="1">
                        <a:lnSpc>
                          <a:spcPct val="100000"/>
                        </a:lnSpc>
                        <a:spcBef>
                          <a:spcPts val="600"/>
                        </a:spcBef>
                        <a:spcAft>
                          <a:spcPts val="0"/>
                        </a:spcAft>
                        <a:buClrTx/>
                        <a:buSzTx/>
                        <a:buFontTx/>
                        <a:buNone/>
                        <a:tabLst/>
                        <a:defRPr/>
                      </a:pPr>
                      <a:r>
                        <a:rPr lang="en-US" sz="1900" dirty="0" smtClean="0"/>
                        <a:t>Consideration received or accrued</a:t>
                      </a:r>
                      <a:endParaRPr lang="en-US" sz="1900" dirty="0">
                        <a:solidFill>
                          <a:schemeClr val="bg1"/>
                        </a:solidFill>
                        <a:latin typeface="+mn-lt"/>
                        <a:ea typeface="Calibri"/>
                        <a:cs typeface="Times New Roman"/>
                      </a:endParaRPr>
                    </a:p>
                  </a:txBody>
                  <a:tcPr marL="9525" marR="9525" marT="9525" marB="9525"/>
                </a:tc>
                <a:tc>
                  <a:txBody>
                    <a:bodyPr/>
                    <a:lstStyle/>
                    <a:p>
                      <a:pPr marL="0" marR="0" algn="ctr">
                        <a:lnSpc>
                          <a:spcPct val="100000"/>
                        </a:lnSpc>
                        <a:spcBef>
                          <a:spcPts val="600"/>
                        </a:spcBef>
                        <a:spcAft>
                          <a:spcPts val="0"/>
                        </a:spcAft>
                      </a:pPr>
                      <a:r>
                        <a:rPr kumimoji="0" lang="en-US" sz="1900" kern="1200" dirty="0" smtClean="0"/>
                        <a:t>Value adopted or assessed or assessable</a:t>
                      </a:r>
                      <a:endParaRPr lang="en-US" sz="1900" dirty="0">
                        <a:solidFill>
                          <a:schemeClr val="bg1"/>
                        </a:solidFill>
                        <a:latin typeface="+mn-lt"/>
                        <a:ea typeface="Calibri"/>
                        <a:cs typeface="Times New Roman"/>
                      </a:endParaRPr>
                    </a:p>
                  </a:txBody>
                  <a:tcPr marL="9525" marR="9525" marT="9525" marB="9525"/>
                </a:tc>
              </a:tr>
            </a:tbl>
          </a:graphicData>
        </a:graphic>
      </p:graphicFrame>
      <p:sp>
        <p:nvSpPr>
          <p:cNvPr id="10" name="Slide Number Placeholder 9"/>
          <p:cNvSpPr>
            <a:spLocks noGrp="1"/>
          </p:cNvSpPr>
          <p:nvPr>
            <p:ph type="sldNum" sz="quarter" idx="12"/>
          </p:nvPr>
        </p:nvSpPr>
        <p:spPr/>
        <p:txBody>
          <a:bodyPr>
            <a:normAutofit fontScale="85000" lnSpcReduction="20000"/>
          </a:bodyPr>
          <a:lstStyle/>
          <a:p>
            <a:fld id="{B6F15528-21DE-4FAA-801E-634DDDAF4B2B}" type="slidenum">
              <a:rPr lang="en-US" smtClean="0"/>
              <a:pPr/>
              <a:t>35</a:t>
            </a:fld>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normAutofit fontScale="85000" lnSpcReduction="20000"/>
          </a:bodyPr>
          <a:lstStyle/>
          <a:p>
            <a:fld id="{B6F15528-21DE-4FAA-801E-634DDDAF4B2B}" type="slidenum">
              <a:rPr lang="en-US" smtClean="0"/>
              <a:pPr/>
              <a:t>36</a:t>
            </a:fld>
            <a:endParaRPr lang="en-US"/>
          </a:p>
        </p:txBody>
      </p:sp>
      <p:sp>
        <p:nvSpPr>
          <p:cNvPr id="4" name="Content Placeholder 3"/>
          <p:cNvSpPr>
            <a:spLocks noGrp="1"/>
          </p:cNvSpPr>
          <p:nvPr>
            <p:ph sz="quarter" idx="1"/>
          </p:nvPr>
        </p:nvSpPr>
        <p:spPr>
          <a:xfrm>
            <a:off x="228600" y="1752600"/>
            <a:ext cx="8153400" cy="685800"/>
          </a:xfrm>
        </p:spPr>
        <p:txBody>
          <a:bodyPr/>
          <a:lstStyle/>
          <a:p>
            <a:pPr>
              <a:buNone/>
            </a:pPr>
            <a:r>
              <a:rPr lang="en-US" b="1" dirty="0" smtClean="0">
                <a:solidFill>
                  <a:schemeClr val="accent2"/>
                </a:solidFill>
              </a:rPr>
              <a:t>Format in e-utility</a:t>
            </a:r>
            <a:endParaRPr lang="en-US" b="1" dirty="0">
              <a:solidFill>
                <a:schemeClr val="accent2"/>
              </a:solidFill>
            </a:endParaRPr>
          </a:p>
        </p:txBody>
      </p:sp>
      <p:sp>
        <p:nvSpPr>
          <p:cNvPr id="6" name="Title 6"/>
          <p:cNvSpPr>
            <a:spLocks noGrp="1"/>
          </p:cNvSpPr>
          <p:nvPr>
            <p:ph type="title"/>
          </p:nvPr>
        </p:nvSpPr>
        <p:spPr>
          <a:xfrm>
            <a:off x="76200" y="76200"/>
            <a:ext cx="7239000" cy="1066800"/>
          </a:xfrm>
        </p:spPr>
        <p:txBody>
          <a:bodyPr>
            <a:noAutofit/>
          </a:bodyPr>
          <a:lstStyle/>
          <a:p>
            <a:r>
              <a:rPr lang="en-US" sz="3800" dirty="0" smtClean="0"/>
              <a:t>New Clause no. 17	</a:t>
            </a:r>
            <a:r>
              <a:rPr lang="en-US" sz="2200" dirty="0" smtClean="0"/>
              <a:t>    </a:t>
            </a:r>
            <a:r>
              <a:rPr lang="en-US" sz="2400" i="1" dirty="0" smtClean="0">
                <a:solidFill>
                  <a:srgbClr val="FF0000"/>
                </a:solidFill>
              </a:rPr>
              <a:t>[newly inserted]</a:t>
            </a:r>
            <a:endParaRPr lang="en-US" sz="2400" i="1" dirty="0">
              <a:solidFill>
                <a:srgbClr val="FF0000"/>
              </a:solidFill>
            </a:endParaRPr>
          </a:p>
        </p:txBody>
      </p:sp>
      <p:sp>
        <p:nvSpPr>
          <p:cNvPr id="7" name="Rectangle 6"/>
          <p:cNvSpPr/>
          <p:nvPr/>
        </p:nvSpPr>
        <p:spPr>
          <a:xfrm>
            <a:off x="7772400" y="76200"/>
            <a:ext cx="13716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graphicFrame>
        <p:nvGraphicFramePr>
          <p:cNvPr id="11" name="Table 10"/>
          <p:cNvGraphicFramePr>
            <a:graphicFrameLocks noGrp="1"/>
          </p:cNvGraphicFramePr>
          <p:nvPr>
            <p:extLst>
              <p:ext uri="{D42A27DB-BD31-4B8C-83A1-F6EECF244321}">
                <p14:modId xmlns:p14="http://schemas.microsoft.com/office/powerpoint/2010/main" xmlns="" val="3675907757"/>
              </p:ext>
            </p:extLst>
          </p:nvPr>
        </p:nvGraphicFramePr>
        <p:xfrm>
          <a:off x="267442" y="2346960"/>
          <a:ext cx="8647957" cy="1844040"/>
        </p:xfrm>
        <a:graphic>
          <a:graphicData uri="http://schemas.openxmlformats.org/drawingml/2006/table">
            <a:tbl>
              <a:tblPr firstRow="1" bandRow="1">
                <a:tableStyleId>{5C22544A-7EE6-4342-B048-85BDC9FD1C3A}</a:tableStyleId>
              </a:tblPr>
              <a:tblGrid>
                <a:gridCol w="588687"/>
                <a:gridCol w="1093357"/>
                <a:gridCol w="827633"/>
                <a:gridCol w="827633"/>
                <a:gridCol w="814848"/>
                <a:gridCol w="685800"/>
                <a:gridCol w="775343"/>
                <a:gridCol w="1517328"/>
                <a:gridCol w="1517328"/>
              </a:tblGrid>
              <a:tr h="583401">
                <a:tc rowSpan="2">
                  <a:txBody>
                    <a:bodyPr/>
                    <a:lstStyle/>
                    <a:p>
                      <a:pPr algn="ctr"/>
                      <a:r>
                        <a:rPr lang="en-US" sz="2000" dirty="0" smtClean="0"/>
                        <a:t>S. No.</a:t>
                      </a:r>
                      <a:endParaRPr lang="en-GB" sz="2000" dirty="0"/>
                    </a:p>
                  </a:txBody>
                  <a:tcPr anchor="ctr"/>
                </a:tc>
                <a:tc rowSpan="2">
                  <a:txBody>
                    <a:bodyPr/>
                    <a:lstStyle/>
                    <a:p>
                      <a:pPr algn="ctr"/>
                      <a:r>
                        <a:rPr lang="en-US" sz="2000" dirty="0" smtClean="0"/>
                        <a:t>Details of Property</a:t>
                      </a:r>
                      <a:endParaRPr lang="en-GB" sz="2000" dirty="0"/>
                    </a:p>
                  </a:txBody>
                  <a:tcPr anchor="ctr"/>
                </a:tc>
                <a:tc gridSpan="5">
                  <a:txBody>
                    <a:bodyPr/>
                    <a:lstStyle/>
                    <a:p>
                      <a:pPr algn="ctr"/>
                      <a:r>
                        <a:rPr lang="en-US" sz="2000" dirty="0" smtClean="0"/>
                        <a:t>Address of Property</a:t>
                      </a:r>
                      <a:endParaRPr lang="en-GB" sz="2000" dirty="0"/>
                    </a:p>
                  </a:txBody>
                  <a:tcPr anchor="ct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rowSpan="2">
                  <a:txBody>
                    <a:bodyPr/>
                    <a:lstStyle/>
                    <a:p>
                      <a:pPr algn="ctr"/>
                      <a:r>
                        <a:rPr lang="en-US" sz="2000" dirty="0" smtClean="0"/>
                        <a:t>Consideration received</a:t>
                      </a:r>
                      <a:r>
                        <a:rPr lang="en-US" sz="2000" baseline="0" dirty="0" smtClean="0"/>
                        <a:t> or accrued</a:t>
                      </a:r>
                      <a:endParaRPr lang="en-GB" sz="2000" dirty="0"/>
                    </a:p>
                  </a:txBody>
                  <a:tcPr anchor="ctr"/>
                </a:tc>
                <a:tc rowSpan="2">
                  <a:txBody>
                    <a:bodyPr/>
                    <a:lstStyle/>
                    <a:p>
                      <a:pPr algn="ctr"/>
                      <a:r>
                        <a:rPr lang="en-US" sz="2000" dirty="0" smtClean="0"/>
                        <a:t>Value adopted or assessed or assessable</a:t>
                      </a:r>
                      <a:endParaRPr lang="en-GB" sz="2000" dirty="0"/>
                    </a:p>
                  </a:txBody>
                  <a:tcPr anchor="ctr"/>
                </a:tc>
              </a:tr>
              <a:tr h="510476">
                <a:tc vMerge="1">
                  <a:txBody>
                    <a:bodyPr/>
                    <a:lstStyle/>
                    <a:p>
                      <a:pPr algn="ctr"/>
                      <a:endParaRPr lang="en-GB" dirty="0"/>
                    </a:p>
                  </a:txBody>
                  <a:tcPr anchor="ctr"/>
                </a:tc>
                <a:tc vMerge="1">
                  <a:txBody>
                    <a:bodyPr/>
                    <a:lstStyle/>
                    <a:p>
                      <a:pPr algn="ctr"/>
                      <a:endParaRPr lang="en-GB" dirty="0"/>
                    </a:p>
                  </a:txBody>
                  <a:tcPr anchor="ctr"/>
                </a:tc>
                <a:tc>
                  <a:txBody>
                    <a:bodyPr/>
                    <a:lstStyle/>
                    <a:p>
                      <a:pPr algn="ctr"/>
                      <a:r>
                        <a:rPr lang="en-US" sz="2000" b="1" dirty="0" smtClean="0">
                          <a:effectLst/>
                        </a:rPr>
                        <a:t>Line 1</a:t>
                      </a:r>
                      <a:endParaRPr lang="en-GB" sz="2000" b="1" dirty="0">
                        <a:effectLst/>
                      </a:endParaRPr>
                    </a:p>
                  </a:txBody>
                  <a:tcPr anchor="ctr">
                    <a:solidFill>
                      <a:schemeClr val="accent1">
                        <a:lumMod val="40000"/>
                        <a:lumOff val="60000"/>
                      </a:schemeClr>
                    </a:solidFill>
                  </a:tcPr>
                </a:tc>
                <a:tc>
                  <a:txBody>
                    <a:bodyPr/>
                    <a:lstStyle/>
                    <a:p>
                      <a:pPr algn="ctr"/>
                      <a:r>
                        <a:rPr lang="en-US" sz="2000" b="1" dirty="0" smtClean="0">
                          <a:effectLst/>
                        </a:rPr>
                        <a:t>Line 2</a:t>
                      </a:r>
                      <a:endParaRPr lang="en-GB" sz="2000" b="1" dirty="0">
                        <a:effectLst/>
                      </a:endParaRPr>
                    </a:p>
                  </a:txBody>
                  <a:tcPr anchor="ctr">
                    <a:solidFill>
                      <a:schemeClr val="accent1">
                        <a:lumMod val="40000"/>
                        <a:lumOff val="60000"/>
                      </a:schemeClr>
                    </a:solidFill>
                  </a:tcPr>
                </a:tc>
                <a:tc>
                  <a:txBody>
                    <a:bodyPr/>
                    <a:lstStyle/>
                    <a:p>
                      <a:pPr algn="ctr"/>
                      <a:r>
                        <a:rPr lang="en-US" sz="2000" b="1" dirty="0" smtClean="0">
                          <a:effectLst/>
                        </a:rPr>
                        <a:t>City/ Town</a:t>
                      </a:r>
                      <a:endParaRPr lang="en-GB" sz="2000" b="1" dirty="0">
                        <a:effectLst/>
                      </a:endParaRPr>
                    </a:p>
                  </a:txBody>
                  <a:tcPr anchor="ctr">
                    <a:solidFill>
                      <a:schemeClr val="accent1">
                        <a:lumMod val="40000"/>
                        <a:lumOff val="60000"/>
                      </a:schemeClr>
                    </a:solidFill>
                  </a:tcPr>
                </a:tc>
                <a:tc>
                  <a:txBody>
                    <a:bodyPr/>
                    <a:lstStyle/>
                    <a:p>
                      <a:pPr algn="ctr"/>
                      <a:r>
                        <a:rPr lang="en-US" sz="2000" b="1" dirty="0" smtClean="0">
                          <a:effectLst/>
                        </a:rPr>
                        <a:t>State</a:t>
                      </a:r>
                      <a:endParaRPr lang="en-GB" sz="2000" b="1" dirty="0">
                        <a:effectLst/>
                      </a:endParaRPr>
                    </a:p>
                  </a:txBody>
                  <a:tcPr anchor="ctr">
                    <a:solidFill>
                      <a:schemeClr val="accent1">
                        <a:lumMod val="40000"/>
                        <a:lumOff val="60000"/>
                      </a:schemeClr>
                    </a:solidFill>
                  </a:tcPr>
                </a:tc>
                <a:tc>
                  <a:txBody>
                    <a:bodyPr/>
                    <a:lstStyle/>
                    <a:p>
                      <a:pPr algn="ctr"/>
                      <a:r>
                        <a:rPr lang="en-US" sz="2000" b="1" dirty="0" smtClean="0">
                          <a:effectLst/>
                        </a:rPr>
                        <a:t>Pin code</a:t>
                      </a:r>
                      <a:endParaRPr lang="en-GB" sz="2000" b="1" dirty="0">
                        <a:effectLst/>
                      </a:endParaRPr>
                    </a:p>
                  </a:txBody>
                  <a:tcPr anchor="ctr">
                    <a:solidFill>
                      <a:schemeClr val="accent1">
                        <a:lumMod val="40000"/>
                        <a:lumOff val="60000"/>
                      </a:schemeClr>
                    </a:solidFill>
                  </a:tcPr>
                </a:tc>
                <a:tc vMerge="1">
                  <a:txBody>
                    <a:bodyPr/>
                    <a:lstStyle/>
                    <a:p>
                      <a:pPr algn="ctr"/>
                      <a:endParaRPr lang="en-GB" dirty="0"/>
                    </a:p>
                  </a:txBody>
                  <a:tcPr anchor="ctr"/>
                </a:tc>
                <a:tc vMerge="1">
                  <a:txBody>
                    <a:bodyPr/>
                    <a:lstStyle/>
                    <a:p>
                      <a:pPr algn="ctr"/>
                      <a:endParaRPr lang="en-GB" dirty="0"/>
                    </a:p>
                  </a:txBody>
                  <a:tcPr anchor="ctr"/>
                </a:tc>
              </a:tr>
              <a:tr h="289560">
                <a:tc>
                  <a:txBody>
                    <a:bodyPr/>
                    <a:lstStyle/>
                    <a:p>
                      <a:pPr algn="ctr"/>
                      <a:endParaRPr lang="en-GB" sz="1000" dirty="0"/>
                    </a:p>
                  </a:txBody>
                  <a:tcPr/>
                </a:tc>
                <a:tc>
                  <a:txBody>
                    <a:bodyPr/>
                    <a:lstStyle/>
                    <a:p>
                      <a:pPr algn="ctr"/>
                      <a:endParaRPr lang="en-GB" sz="1000" dirty="0"/>
                    </a:p>
                  </a:txBody>
                  <a:tcPr/>
                </a:tc>
                <a:tc>
                  <a:txBody>
                    <a:bodyPr/>
                    <a:lstStyle/>
                    <a:p>
                      <a:pPr algn="ctr"/>
                      <a:endParaRPr lang="en-GB" sz="1000" dirty="0"/>
                    </a:p>
                  </a:txBody>
                  <a:tcPr/>
                </a:tc>
                <a:tc>
                  <a:txBody>
                    <a:bodyPr/>
                    <a:lstStyle/>
                    <a:p>
                      <a:pPr algn="ctr"/>
                      <a:endParaRPr lang="en-GB" sz="1000" dirty="0"/>
                    </a:p>
                  </a:txBody>
                  <a:tcPr/>
                </a:tc>
                <a:tc>
                  <a:txBody>
                    <a:bodyPr/>
                    <a:lstStyle/>
                    <a:p>
                      <a:pPr algn="ctr"/>
                      <a:endParaRPr lang="en-GB" sz="1000" dirty="0"/>
                    </a:p>
                  </a:txBody>
                  <a:tcPr/>
                </a:tc>
                <a:tc>
                  <a:txBody>
                    <a:bodyPr/>
                    <a:lstStyle/>
                    <a:p>
                      <a:pPr algn="ctr"/>
                      <a:endParaRPr lang="en-GB" sz="1000" dirty="0"/>
                    </a:p>
                  </a:txBody>
                  <a:tcPr/>
                </a:tc>
                <a:tc>
                  <a:txBody>
                    <a:bodyPr/>
                    <a:lstStyle/>
                    <a:p>
                      <a:pPr algn="ctr"/>
                      <a:endParaRPr lang="en-GB" sz="1000" dirty="0"/>
                    </a:p>
                  </a:txBody>
                  <a:tcPr/>
                </a:tc>
                <a:tc>
                  <a:txBody>
                    <a:bodyPr/>
                    <a:lstStyle/>
                    <a:p>
                      <a:pPr algn="ctr"/>
                      <a:endParaRPr lang="en-GB" sz="1000" dirty="0"/>
                    </a:p>
                  </a:txBody>
                  <a:tcPr/>
                </a:tc>
                <a:tc>
                  <a:txBody>
                    <a:bodyPr/>
                    <a:lstStyle/>
                    <a:p>
                      <a:pPr algn="ctr"/>
                      <a:endParaRPr lang="en-GB" sz="1000" dirty="0"/>
                    </a:p>
                  </a:txBody>
                  <a:tcPr/>
                </a:tc>
              </a:tr>
              <a:tr h="228600">
                <a:tc gridSpan="9">
                  <a:txBody>
                    <a:bodyPr/>
                    <a:lstStyle/>
                    <a:p>
                      <a:pPr algn="ctr"/>
                      <a:endParaRPr lang="en-GB" sz="1000" dirty="0"/>
                    </a:p>
                  </a:txBody>
                  <a:tcPr>
                    <a:solidFill>
                      <a:schemeClr val="bg1">
                        <a:lumMod val="95000"/>
                      </a:schemeClr>
                    </a:solidFill>
                  </a:tcPr>
                </a:tc>
                <a:tc hMerge="1">
                  <a:txBody>
                    <a:bodyPr/>
                    <a:lstStyle/>
                    <a:p>
                      <a:endParaRPr lang="en-GB" dirty="0"/>
                    </a:p>
                  </a:txBody>
                  <a:tcPr>
                    <a:solidFill>
                      <a:schemeClr val="accent1">
                        <a:lumMod val="20000"/>
                        <a:lumOff val="80000"/>
                      </a:schemeClr>
                    </a:solidFill>
                  </a:tcPr>
                </a:tc>
                <a:tc hMerge="1">
                  <a:txBody>
                    <a:bodyPr/>
                    <a:lstStyle/>
                    <a:p>
                      <a:endParaRPr lang="en-GB" dirty="0"/>
                    </a:p>
                  </a:txBody>
                  <a:tcPr>
                    <a:solidFill>
                      <a:schemeClr val="accent1">
                        <a:lumMod val="20000"/>
                        <a:lumOff val="80000"/>
                      </a:schemeClr>
                    </a:solidFill>
                  </a:tcPr>
                </a:tc>
                <a:tc hMerge="1">
                  <a:txBody>
                    <a:bodyPr/>
                    <a:lstStyle/>
                    <a:p>
                      <a:endParaRPr lang="en-GB" dirty="0"/>
                    </a:p>
                  </a:txBody>
                  <a:tcPr>
                    <a:solidFill>
                      <a:schemeClr val="accent1">
                        <a:lumMod val="20000"/>
                        <a:lumOff val="80000"/>
                      </a:schemeClr>
                    </a:solidFill>
                  </a:tcPr>
                </a:tc>
                <a:tc hMerge="1">
                  <a:txBody>
                    <a:bodyPr/>
                    <a:lstStyle/>
                    <a:p>
                      <a:endParaRPr lang="en-GB" dirty="0"/>
                    </a:p>
                  </a:txBody>
                  <a:tcPr>
                    <a:solidFill>
                      <a:schemeClr val="accent1">
                        <a:lumMod val="20000"/>
                        <a:lumOff val="80000"/>
                      </a:schemeClr>
                    </a:solidFill>
                  </a:tcPr>
                </a:tc>
                <a:tc hMerge="1">
                  <a:txBody>
                    <a:bodyPr/>
                    <a:lstStyle/>
                    <a:p>
                      <a:endParaRPr lang="en-GB" dirty="0"/>
                    </a:p>
                  </a:txBody>
                  <a:tcPr>
                    <a:solidFill>
                      <a:schemeClr val="accent1">
                        <a:lumMod val="20000"/>
                        <a:lumOff val="80000"/>
                      </a:schemeClr>
                    </a:solidFill>
                  </a:tcPr>
                </a:tc>
                <a:tc hMerge="1">
                  <a:txBody>
                    <a:bodyPr/>
                    <a:lstStyle/>
                    <a:p>
                      <a:endParaRPr lang="en-GB" dirty="0"/>
                    </a:p>
                  </a:txBody>
                  <a:tcPr>
                    <a:solidFill>
                      <a:schemeClr val="accent1">
                        <a:lumMod val="20000"/>
                        <a:lumOff val="80000"/>
                      </a:schemeClr>
                    </a:solidFill>
                  </a:tcPr>
                </a:tc>
                <a:tc hMerge="1">
                  <a:txBody>
                    <a:bodyPr/>
                    <a:lstStyle/>
                    <a:p>
                      <a:endParaRPr lang="en-GB" dirty="0"/>
                    </a:p>
                  </a:txBody>
                  <a:tcPr>
                    <a:solidFill>
                      <a:schemeClr val="accent1">
                        <a:lumMod val="20000"/>
                        <a:lumOff val="80000"/>
                      </a:schemeClr>
                    </a:solidFill>
                  </a:tcPr>
                </a:tc>
                <a:tc hMerge="1">
                  <a:txBody>
                    <a:bodyPr/>
                    <a:lstStyle/>
                    <a:p>
                      <a:endParaRPr lang="en-GB" dirty="0"/>
                    </a:p>
                  </a:txBody>
                  <a:tcPr>
                    <a:solidFill>
                      <a:schemeClr val="accent1">
                        <a:lumMod val="20000"/>
                        <a:lumOff val="80000"/>
                      </a:schemeClr>
                    </a:solidFill>
                  </a:tcPr>
                </a:tc>
              </a:tr>
            </a:tbl>
          </a:graphicData>
        </a:graphic>
      </p:graphicFrame>
      <p:sp>
        <p:nvSpPr>
          <p:cNvPr id="13" name="TextBox 12"/>
          <p:cNvSpPr txBox="1"/>
          <p:nvPr/>
        </p:nvSpPr>
        <p:spPr>
          <a:xfrm>
            <a:off x="3733800" y="4648200"/>
            <a:ext cx="2590800" cy="769441"/>
          </a:xfrm>
          <a:prstGeom prst="rect">
            <a:avLst/>
          </a:prstGeom>
          <a:noFill/>
          <a:ln w="31750">
            <a:solidFill>
              <a:srgbClr val="FF0000"/>
            </a:solidFill>
          </a:ln>
        </p:spPr>
        <p:txBody>
          <a:bodyPr wrap="square" rtlCol="0">
            <a:spAutoFit/>
          </a:bodyPr>
          <a:lstStyle/>
          <a:p>
            <a:pPr algn="ctr"/>
            <a:r>
              <a:rPr lang="en-US" sz="2200" dirty="0" smtClean="0"/>
              <a:t>State outside India also covered</a:t>
            </a:r>
            <a:endParaRPr lang="en-US" sz="2200" dirty="0"/>
          </a:p>
        </p:txBody>
      </p:sp>
      <p:cxnSp>
        <p:nvCxnSpPr>
          <p:cNvPr id="15" name="Straight Arrow Connector 14"/>
          <p:cNvCxnSpPr/>
          <p:nvPr/>
        </p:nvCxnSpPr>
        <p:spPr>
          <a:xfrm>
            <a:off x="4800600" y="3733800"/>
            <a:ext cx="0" cy="914400"/>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normAutofit fontScale="85000" lnSpcReduction="20000"/>
          </a:bodyPr>
          <a:lstStyle/>
          <a:p>
            <a:fld id="{B6F15528-21DE-4FAA-801E-634DDDAF4B2B}" type="slidenum">
              <a:rPr lang="en-US" smtClean="0"/>
              <a:pPr/>
              <a:t>37</a:t>
            </a:fld>
            <a:endParaRPr lang="en-US"/>
          </a:p>
        </p:txBody>
      </p:sp>
      <p:sp>
        <p:nvSpPr>
          <p:cNvPr id="4" name="Content Placeholder 3"/>
          <p:cNvSpPr>
            <a:spLocks noGrp="1"/>
          </p:cNvSpPr>
          <p:nvPr>
            <p:ph sz="quarter" idx="1"/>
          </p:nvPr>
        </p:nvSpPr>
        <p:spPr>
          <a:xfrm>
            <a:off x="76200" y="3581400"/>
            <a:ext cx="8839200" cy="3200400"/>
          </a:xfrm>
        </p:spPr>
        <p:txBody>
          <a:bodyPr>
            <a:noAutofit/>
          </a:bodyPr>
          <a:lstStyle/>
          <a:p>
            <a:pPr algn="just">
              <a:spcBef>
                <a:spcPts val="0"/>
              </a:spcBef>
              <a:buNone/>
            </a:pPr>
            <a:r>
              <a:rPr lang="en-US" sz="2000" b="1" u="sng" dirty="0" smtClean="0"/>
              <a:t>Issues/ Points to be considered..….</a:t>
            </a:r>
            <a:endParaRPr lang="en-US" sz="2800" b="1" u="sng" dirty="0" smtClean="0"/>
          </a:p>
          <a:p>
            <a:pPr algn="just">
              <a:spcBef>
                <a:spcPts val="0"/>
              </a:spcBef>
            </a:pPr>
            <a:r>
              <a:rPr lang="en-US" sz="1800" dirty="0" smtClean="0"/>
              <a:t>obtain a list of all properties transferred  during the P.Y.  And  verify the same from the financial statement. </a:t>
            </a:r>
          </a:p>
          <a:p>
            <a:pPr algn="just">
              <a:spcBef>
                <a:spcPts val="0"/>
              </a:spcBef>
            </a:pPr>
            <a:r>
              <a:rPr lang="en-US" sz="1800" dirty="0" smtClean="0"/>
              <a:t>Under the heading “consideration received or accrued”, the tax auditor should furnish the amount of consideration received or accrued, during the relevant P. Y.  in respect of land/building transferred during the year as disclosed in the books of account.</a:t>
            </a:r>
          </a:p>
          <a:p>
            <a:pPr algn="just">
              <a:spcBef>
                <a:spcPts val="0"/>
              </a:spcBef>
            </a:pPr>
            <a:r>
              <a:rPr lang="en-US" sz="1800" dirty="0" smtClean="0"/>
              <a:t>For the value adopted or assessed or assessable, If the property is registered, obtain a copy of the registered sale deed. If the property is not registered, verify relevant documents from relevant authorities to satisfy the compliance of section 43CA/ section 50C of the Act. And in case unable to obtain relevant documents then state the same through an observation in the report under form 3CA/CB.</a:t>
            </a:r>
            <a:endParaRPr lang="en-US" sz="1800" dirty="0"/>
          </a:p>
        </p:txBody>
      </p:sp>
      <p:sp>
        <p:nvSpPr>
          <p:cNvPr id="5" name="Title 6"/>
          <p:cNvSpPr>
            <a:spLocks noGrp="1"/>
          </p:cNvSpPr>
          <p:nvPr>
            <p:ph type="title"/>
          </p:nvPr>
        </p:nvSpPr>
        <p:spPr>
          <a:xfrm>
            <a:off x="76200" y="76200"/>
            <a:ext cx="7239000" cy="1066800"/>
          </a:xfrm>
        </p:spPr>
        <p:txBody>
          <a:bodyPr>
            <a:noAutofit/>
          </a:bodyPr>
          <a:lstStyle/>
          <a:p>
            <a:r>
              <a:rPr lang="en-US" sz="3800" dirty="0" smtClean="0"/>
              <a:t>Issues on New Clause no. 17	   </a:t>
            </a:r>
            <a:r>
              <a:rPr lang="en-US" sz="2200" dirty="0" smtClean="0"/>
              <a:t>					</a:t>
            </a:r>
            <a:r>
              <a:rPr lang="en-US" sz="2200" i="1" dirty="0" smtClean="0">
                <a:solidFill>
                  <a:srgbClr val="FF0000"/>
                </a:solidFill>
              </a:rPr>
              <a:t>[newly inserted]</a:t>
            </a:r>
            <a:endParaRPr lang="en-US" sz="2200" i="1" dirty="0">
              <a:solidFill>
                <a:srgbClr val="FF0000"/>
              </a:solidFill>
            </a:endParaRPr>
          </a:p>
        </p:txBody>
      </p:sp>
      <p:sp>
        <p:nvSpPr>
          <p:cNvPr id="6" name="Rectangle 5"/>
          <p:cNvSpPr/>
          <p:nvPr/>
        </p:nvSpPr>
        <p:spPr>
          <a:xfrm>
            <a:off x="7772400" y="76200"/>
            <a:ext cx="13716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sp>
        <p:nvSpPr>
          <p:cNvPr id="7" name="TextBox 6"/>
          <p:cNvSpPr txBox="1"/>
          <p:nvPr/>
        </p:nvSpPr>
        <p:spPr>
          <a:xfrm>
            <a:off x="152400" y="1600200"/>
            <a:ext cx="8991600" cy="184665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marL="1371600" indent="-1371600" algn="just"/>
            <a:r>
              <a:rPr lang="en-US" sz="2000" b="1" u="sng" dirty="0" smtClean="0"/>
              <a:t>Sec. 43CA</a:t>
            </a:r>
            <a:r>
              <a:rPr lang="en-US" sz="2000" b="1" dirty="0" smtClean="0"/>
              <a:t>- </a:t>
            </a:r>
            <a:r>
              <a:rPr lang="en-US" sz="2000" dirty="0" smtClean="0"/>
              <a:t>Special provision for full value of consideration for transfer of assets other than capital assets in certain cases </a:t>
            </a:r>
            <a:r>
              <a:rPr lang="en-US" sz="2000" b="1" i="1" dirty="0" smtClean="0">
                <a:solidFill>
                  <a:schemeClr val="accent2"/>
                </a:solidFill>
              </a:rPr>
              <a:t>[Introduced by Finance Act, 2013, </a:t>
            </a:r>
            <a:r>
              <a:rPr lang="en-US" sz="2000" b="1" i="1" dirty="0" err="1" smtClean="0">
                <a:solidFill>
                  <a:schemeClr val="accent2"/>
                </a:solidFill>
              </a:rPr>
              <a:t>w.e.f</a:t>
            </a:r>
            <a:r>
              <a:rPr lang="en-US" sz="2000" b="1" i="1" dirty="0" smtClean="0">
                <a:solidFill>
                  <a:schemeClr val="accent2"/>
                </a:solidFill>
              </a:rPr>
              <a:t>. 1-4-2014]</a:t>
            </a:r>
          </a:p>
          <a:p>
            <a:pPr marL="1371600" indent="-1371600" algn="just"/>
            <a:endParaRPr lang="en-US" sz="1100" b="1" i="1" dirty="0" smtClean="0"/>
          </a:p>
          <a:p>
            <a:pPr marL="1371600" indent="-1371600" algn="just"/>
            <a:r>
              <a:rPr lang="en-US" sz="2000" b="1" u="sng" dirty="0" smtClean="0"/>
              <a:t>Sec. 50C</a:t>
            </a:r>
            <a:r>
              <a:rPr lang="en-US" sz="2000" b="1" dirty="0" smtClean="0"/>
              <a:t>- </a:t>
            </a:r>
            <a:r>
              <a:rPr lang="en-US" sz="2000" dirty="0" smtClean="0"/>
              <a:t>Special provision for full value of consideration in certain cases. </a:t>
            </a:r>
            <a:r>
              <a:rPr lang="en-US" sz="2000" i="1" dirty="0" smtClean="0"/>
              <a:t>[for Capital assets]</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sz="quarter" idx="1"/>
          </p:nvPr>
        </p:nvSpPr>
        <p:spPr>
          <a:xfrm>
            <a:off x="304800" y="2202359"/>
            <a:ext cx="8458200" cy="2362200"/>
          </a:xfrm>
          <a:ln w="38100"/>
        </p:spPr>
        <p:style>
          <a:lnRef idx="2">
            <a:schemeClr val="accent1"/>
          </a:lnRef>
          <a:fillRef idx="1">
            <a:schemeClr val="lt1"/>
          </a:fillRef>
          <a:effectRef idx="0">
            <a:schemeClr val="accent1"/>
          </a:effectRef>
          <a:fontRef idx="minor">
            <a:schemeClr val="dk1"/>
          </a:fontRef>
        </p:style>
        <p:txBody>
          <a:bodyPr>
            <a:normAutofit/>
          </a:bodyPr>
          <a:lstStyle/>
          <a:p>
            <a:pPr marL="173038" indent="0" algn="just">
              <a:buNone/>
            </a:pPr>
            <a:endParaRPr lang="en-US" sz="1000" dirty="0" smtClean="0">
              <a:ea typeface="Times New Roman"/>
              <a:cs typeface="Times New Roman"/>
            </a:endParaRPr>
          </a:p>
          <a:p>
            <a:pPr marL="173038" indent="0" algn="just">
              <a:buNone/>
            </a:pPr>
            <a:r>
              <a:rPr lang="en-US" sz="2400" dirty="0" smtClean="0">
                <a:ea typeface="Times New Roman"/>
                <a:cs typeface="Times New Roman"/>
              </a:rPr>
              <a:t>Whether during the previous year the assessee has </a:t>
            </a:r>
            <a:r>
              <a:rPr lang="en-US" sz="2400" b="1" u="sng" dirty="0" smtClean="0">
                <a:ea typeface="Times New Roman"/>
                <a:cs typeface="Times New Roman"/>
              </a:rPr>
              <a:t>received any property, being share</a:t>
            </a:r>
            <a:r>
              <a:rPr lang="en-US" sz="2400" dirty="0" smtClean="0">
                <a:ea typeface="Times New Roman"/>
                <a:cs typeface="Times New Roman"/>
              </a:rPr>
              <a:t> of a company not being a company in which the public are substantially interested, without consideration or for inadequate consideration as referred to in </a:t>
            </a:r>
            <a:r>
              <a:rPr lang="en-US" sz="2400" b="1" u="sng" dirty="0" smtClean="0">
                <a:ea typeface="Times New Roman"/>
                <a:cs typeface="Times New Roman"/>
              </a:rPr>
              <a:t>section 56(2)(</a:t>
            </a:r>
            <a:r>
              <a:rPr lang="en-US" sz="2400" b="1" u="sng" dirty="0" err="1" smtClean="0">
                <a:ea typeface="Times New Roman"/>
                <a:cs typeface="Times New Roman"/>
              </a:rPr>
              <a:t>viia</a:t>
            </a:r>
            <a:r>
              <a:rPr lang="en-US" sz="2400" b="1" u="sng" dirty="0" smtClean="0">
                <a:ea typeface="Times New Roman"/>
                <a:cs typeface="Times New Roman"/>
              </a:rPr>
              <a:t>)</a:t>
            </a:r>
            <a:r>
              <a:rPr lang="en-US" sz="2400" dirty="0" smtClean="0">
                <a:ea typeface="Times New Roman"/>
                <a:cs typeface="Times New Roman"/>
              </a:rPr>
              <a:t>, if yes, please furnish the details of the same.</a:t>
            </a:r>
            <a:endParaRPr lang="en-US" sz="2400" dirty="0"/>
          </a:p>
        </p:txBody>
      </p:sp>
      <p:sp>
        <p:nvSpPr>
          <p:cNvPr id="9" name="TextBox 8"/>
          <p:cNvSpPr txBox="1"/>
          <p:nvPr/>
        </p:nvSpPr>
        <p:spPr>
          <a:xfrm>
            <a:off x="304800" y="4869359"/>
            <a:ext cx="8382000" cy="1154162"/>
          </a:xfrm>
          <a:prstGeom prst="rect">
            <a:avLst/>
          </a:prstGeom>
          <a:noFill/>
        </p:spPr>
        <p:txBody>
          <a:bodyPr wrap="square" rtlCol="0">
            <a:spAutoFit/>
          </a:bodyPr>
          <a:lstStyle/>
          <a:p>
            <a:pPr marL="725488" indent="-725488" algn="just"/>
            <a:r>
              <a:rPr lang="en-US" sz="2300" b="1" dirty="0" smtClean="0"/>
              <a:t>Brief: </a:t>
            </a:r>
            <a:r>
              <a:rPr lang="en-US" sz="2300" dirty="0" smtClean="0"/>
              <a:t>Receipt Detail of shares of Pvt. Ltd. Company</a:t>
            </a:r>
            <a:r>
              <a:rPr lang="en-US" sz="2300" dirty="0" smtClean="0">
                <a:ea typeface="Times New Roman"/>
                <a:cs typeface="Times New Roman"/>
              </a:rPr>
              <a:t> without consideration or for inadequate consideration is to be provided</a:t>
            </a:r>
            <a:endParaRPr lang="en-US" sz="2300" dirty="0" smtClean="0"/>
          </a:p>
        </p:txBody>
      </p:sp>
      <p:sp>
        <p:nvSpPr>
          <p:cNvPr id="5" name="Slide Number Placeholder 4"/>
          <p:cNvSpPr>
            <a:spLocks noGrp="1"/>
          </p:cNvSpPr>
          <p:nvPr>
            <p:ph type="sldNum" sz="quarter" idx="12"/>
          </p:nvPr>
        </p:nvSpPr>
        <p:spPr/>
        <p:txBody>
          <a:bodyPr>
            <a:normAutofit fontScale="85000" lnSpcReduction="20000"/>
          </a:bodyPr>
          <a:lstStyle/>
          <a:p>
            <a:fld id="{B6F15528-21DE-4FAA-801E-634DDDAF4B2B}" type="slidenum">
              <a:rPr lang="en-US" smtClean="0"/>
              <a:pPr/>
              <a:t>38</a:t>
            </a:fld>
            <a:endParaRPr lang="en-US"/>
          </a:p>
        </p:txBody>
      </p:sp>
      <p:sp>
        <p:nvSpPr>
          <p:cNvPr id="10" name="Title 6"/>
          <p:cNvSpPr>
            <a:spLocks noGrp="1"/>
          </p:cNvSpPr>
          <p:nvPr>
            <p:ph type="title"/>
          </p:nvPr>
        </p:nvSpPr>
        <p:spPr>
          <a:xfrm>
            <a:off x="76200" y="76200"/>
            <a:ext cx="8991600" cy="990600"/>
          </a:xfrm>
        </p:spPr>
        <p:txBody>
          <a:bodyPr>
            <a:normAutofit/>
          </a:bodyPr>
          <a:lstStyle/>
          <a:p>
            <a:pPr algn="just"/>
            <a:r>
              <a:rPr lang="en-US" sz="4800" dirty="0" smtClean="0"/>
              <a:t>New Clause no. 28</a:t>
            </a:r>
            <a:r>
              <a:rPr lang="en-US" sz="4000" dirty="0" smtClean="0"/>
              <a:t>  </a:t>
            </a:r>
            <a:r>
              <a:rPr lang="en-US" sz="2800" dirty="0" smtClean="0"/>
              <a:t>                 </a:t>
            </a:r>
            <a:r>
              <a:rPr lang="en-US" sz="2400" i="1" dirty="0" smtClean="0">
                <a:solidFill>
                  <a:srgbClr val="FF0000"/>
                </a:solidFill>
              </a:rPr>
              <a:t>[newly inserted]</a:t>
            </a:r>
            <a:endParaRPr lang="en-US" sz="2400" i="1" dirty="0">
              <a:solidFill>
                <a:srgbClr val="FF0000"/>
              </a:solidFill>
            </a:endParaRPr>
          </a:p>
        </p:txBody>
      </p:sp>
      <p:sp>
        <p:nvSpPr>
          <p:cNvPr id="6" name="TextBox 5"/>
          <p:cNvSpPr txBox="1"/>
          <p:nvPr/>
        </p:nvSpPr>
        <p:spPr>
          <a:xfrm>
            <a:off x="0" y="6172200"/>
            <a:ext cx="9144000" cy="646331"/>
          </a:xfrm>
          <a:prstGeom prst="rect">
            <a:avLst/>
          </a:prstGeom>
          <a:noFill/>
        </p:spPr>
        <p:txBody>
          <a:bodyPr wrap="square" rtlCol="0">
            <a:spAutoFit/>
          </a:bodyPr>
          <a:lstStyle/>
          <a:p>
            <a:pPr algn="just"/>
            <a:r>
              <a:rPr lang="en-US" b="1" dirty="0" smtClean="0"/>
              <a:t>Note:</a:t>
            </a:r>
            <a:r>
              <a:rPr lang="en-US" dirty="0" smtClean="0"/>
              <a:t> No reporting requirement in respect of the </a:t>
            </a:r>
            <a:r>
              <a:rPr lang="en-US" dirty="0" err="1" smtClean="0"/>
              <a:t>assessee</a:t>
            </a:r>
            <a:r>
              <a:rPr lang="en-US" dirty="0" smtClean="0"/>
              <a:t> other than firms and companies in which public is not substantially interested.</a:t>
            </a: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normAutofit fontScale="85000" lnSpcReduction="20000"/>
          </a:bodyPr>
          <a:lstStyle/>
          <a:p>
            <a:fld id="{B6F15528-21DE-4FAA-801E-634DDDAF4B2B}" type="slidenum">
              <a:rPr lang="en-US" smtClean="0"/>
              <a:pPr/>
              <a:t>39</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xmlns="" val="2092453982"/>
              </p:ext>
            </p:extLst>
          </p:nvPr>
        </p:nvGraphicFramePr>
        <p:xfrm>
          <a:off x="152400" y="4572001"/>
          <a:ext cx="8839201" cy="2160516"/>
        </p:xfrm>
        <a:graphic>
          <a:graphicData uri="http://schemas.openxmlformats.org/drawingml/2006/table">
            <a:tbl>
              <a:tblPr firstRow="1" bandRow="1">
                <a:tableStyleId>{5C22544A-7EE6-4342-B048-85BDC9FD1C3A}</a:tableStyleId>
              </a:tblPr>
              <a:tblGrid>
                <a:gridCol w="604951"/>
                <a:gridCol w="1431516"/>
                <a:gridCol w="1070093"/>
                <a:gridCol w="1541640"/>
                <a:gridCol w="904286"/>
                <a:gridCol w="1047577"/>
                <a:gridCol w="1227915"/>
                <a:gridCol w="1011223"/>
              </a:tblGrid>
              <a:tr h="1480463">
                <a:tc>
                  <a:txBody>
                    <a:bodyPr/>
                    <a:lstStyle/>
                    <a:p>
                      <a:pPr algn="just"/>
                      <a:r>
                        <a:rPr lang="en-US" sz="1800" dirty="0" smtClean="0"/>
                        <a:t>S.</a:t>
                      </a:r>
                      <a:r>
                        <a:rPr lang="en-US" sz="1800" baseline="0" dirty="0" smtClean="0"/>
                        <a:t> No.</a:t>
                      </a:r>
                      <a:endParaRPr lang="en-GB" sz="1800" dirty="0"/>
                    </a:p>
                  </a:txBody>
                  <a:tcPr anchor="ctr"/>
                </a:tc>
                <a:tc>
                  <a:txBody>
                    <a:bodyPr/>
                    <a:lstStyle/>
                    <a:p>
                      <a:pPr algn="just"/>
                      <a:r>
                        <a:rPr lang="en-US" sz="1800" dirty="0" smtClean="0"/>
                        <a:t>Name of the person from which shares received</a:t>
                      </a:r>
                      <a:endParaRPr lang="en-GB" sz="1800" dirty="0"/>
                    </a:p>
                  </a:txBody>
                  <a:tcPr anchor="ctr"/>
                </a:tc>
                <a:tc>
                  <a:txBody>
                    <a:bodyPr/>
                    <a:lstStyle/>
                    <a:p>
                      <a:pPr algn="just"/>
                      <a:r>
                        <a:rPr lang="en-US" sz="1800" dirty="0" smtClean="0"/>
                        <a:t>PAN of the person,</a:t>
                      </a:r>
                      <a:r>
                        <a:rPr lang="en-US" sz="1800" baseline="0" dirty="0" smtClean="0"/>
                        <a:t> if available</a:t>
                      </a:r>
                      <a:endParaRPr lang="en-GB" sz="1800" dirty="0"/>
                    </a:p>
                  </a:txBody>
                  <a:tcPr anchor="ctr"/>
                </a:tc>
                <a:tc>
                  <a:txBody>
                    <a:bodyPr/>
                    <a:lstStyle/>
                    <a:p>
                      <a:pPr algn="just"/>
                      <a:r>
                        <a:rPr lang="en-US" sz="1800" dirty="0" smtClean="0"/>
                        <a:t> Name of the company whose shares are received</a:t>
                      </a:r>
                      <a:endParaRPr lang="en-GB" sz="1800" dirty="0"/>
                    </a:p>
                  </a:txBody>
                  <a:tcPr anchor="ctr"/>
                </a:tc>
                <a:tc>
                  <a:txBody>
                    <a:bodyPr/>
                    <a:lstStyle/>
                    <a:p>
                      <a:pPr algn="just"/>
                      <a:r>
                        <a:rPr lang="en-US" sz="1800" dirty="0" smtClean="0"/>
                        <a:t>CIN of the company</a:t>
                      </a:r>
                      <a:endParaRPr lang="en-GB" sz="1800" dirty="0"/>
                    </a:p>
                  </a:txBody>
                  <a:tcPr anchor="ctr"/>
                </a:tc>
                <a:tc>
                  <a:txBody>
                    <a:bodyPr/>
                    <a:lstStyle/>
                    <a:p>
                      <a:pPr algn="just"/>
                      <a:r>
                        <a:rPr lang="en-US" sz="1800" dirty="0" smtClean="0"/>
                        <a:t>No. of shares received</a:t>
                      </a:r>
                      <a:endParaRPr lang="en-GB" sz="1800" dirty="0"/>
                    </a:p>
                  </a:txBody>
                  <a:tcPr anchor="ctr"/>
                </a:tc>
                <a:tc>
                  <a:txBody>
                    <a:bodyPr/>
                    <a:lstStyle/>
                    <a:p>
                      <a:pPr algn="just"/>
                      <a:r>
                        <a:rPr lang="en-US" sz="1800" dirty="0" smtClean="0"/>
                        <a:t>Amount of</a:t>
                      </a:r>
                      <a:r>
                        <a:rPr lang="en-US" sz="1800" baseline="0" dirty="0" smtClean="0"/>
                        <a:t> consideration paid</a:t>
                      </a:r>
                      <a:endParaRPr lang="en-GB" sz="1800" dirty="0"/>
                    </a:p>
                  </a:txBody>
                  <a:tcPr anchor="ctr"/>
                </a:tc>
                <a:tc>
                  <a:txBody>
                    <a:bodyPr/>
                    <a:lstStyle/>
                    <a:p>
                      <a:pPr algn="just"/>
                      <a:r>
                        <a:rPr lang="en-US" sz="1800" dirty="0" smtClean="0"/>
                        <a:t>Fair Market Value of Shares</a:t>
                      </a:r>
                      <a:endParaRPr lang="en-GB" sz="1800" dirty="0"/>
                    </a:p>
                  </a:txBody>
                  <a:tcPr anchor="ctr"/>
                </a:tc>
              </a:tr>
              <a:tr h="338843">
                <a:tc>
                  <a:txBody>
                    <a:bodyPr/>
                    <a:lstStyle/>
                    <a:p>
                      <a:pPr algn="just"/>
                      <a:endParaRPr lang="en-GB" sz="1100" dirty="0"/>
                    </a:p>
                  </a:txBody>
                  <a:tcPr/>
                </a:tc>
                <a:tc>
                  <a:txBody>
                    <a:bodyPr/>
                    <a:lstStyle/>
                    <a:p>
                      <a:pPr algn="just"/>
                      <a:endParaRPr lang="en-GB" sz="1800" dirty="0"/>
                    </a:p>
                  </a:txBody>
                  <a:tcPr/>
                </a:tc>
                <a:tc>
                  <a:txBody>
                    <a:bodyPr/>
                    <a:lstStyle/>
                    <a:p>
                      <a:pPr algn="just"/>
                      <a:endParaRPr lang="en-GB" sz="1800" dirty="0"/>
                    </a:p>
                  </a:txBody>
                  <a:tcPr/>
                </a:tc>
                <a:tc>
                  <a:txBody>
                    <a:bodyPr/>
                    <a:lstStyle/>
                    <a:p>
                      <a:pPr algn="just"/>
                      <a:endParaRPr lang="en-GB" sz="1800" dirty="0"/>
                    </a:p>
                  </a:txBody>
                  <a:tcPr/>
                </a:tc>
                <a:tc>
                  <a:txBody>
                    <a:bodyPr/>
                    <a:lstStyle/>
                    <a:p>
                      <a:pPr algn="just"/>
                      <a:endParaRPr lang="en-GB" sz="1800" dirty="0"/>
                    </a:p>
                  </a:txBody>
                  <a:tcPr/>
                </a:tc>
                <a:tc>
                  <a:txBody>
                    <a:bodyPr/>
                    <a:lstStyle/>
                    <a:p>
                      <a:pPr algn="just"/>
                      <a:endParaRPr lang="en-GB" sz="1800" dirty="0"/>
                    </a:p>
                  </a:txBody>
                  <a:tcPr/>
                </a:tc>
                <a:tc>
                  <a:txBody>
                    <a:bodyPr/>
                    <a:lstStyle/>
                    <a:p>
                      <a:pPr algn="just"/>
                      <a:endParaRPr lang="en-GB" sz="1800" dirty="0"/>
                    </a:p>
                  </a:txBody>
                  <a:tcPr/>
                </a:tc>
                <a:tc>
                  <a:txBody>
                    <a:bodyPr/>
                    <a:lstStyle/>
                    <a:p>
                      <a:pPr algn="just"/>
                      <a:endParaRPr lang="en-GB" sz="1800" dirty="0"/>
                    </a:p>
                  </a:txBody>
                  <a:tcPr/>
                </a:tc>
              </a:tr>
              <a:tr h="314293">
                <a:tc gridSpan="8">
                  <a:txBody>
                    <a:bodyPr/>
                    <a:lstStyle/>
                    <a:p>
                      <a:pPr algn="just"/>
                      <a:endParaRPr lang="en-GB" sz="1050" dirty="0"/>
                    </a:p>
                  </a:txBody>
                  <a:tcPr>
                    <a:solidFill>
                      <a:schemeClr val="bg1">
                        <a:lumMod val="95000"/>
                      </a:schemeClr>
                    </a:solidFill>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c hMerge="1">
                  <a:txBody>
                    <a:bodyPr/>
                    <a:lstStyle/>
                    <a:p>
                      <a:endParaRPr lang="en-GB" dirty="0"/>
                    </a:p>
                  </a:txBody>
                  <a:tcPr/>
                </a:tc>
              </a:tr>
            </a:tbl>
          </a:graphicData>
        </a:graphic>
      </p:graphicFrame>
      <p:pic>
        <p:nvPicPr>
          <p:cNvPr id="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28600" y="6477000"/>
            <a:ext cx="1200150" cy="2952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Content Placeholder 3"/>
          <p:cNvSpPr>
            <a:spLocks noGrp="1"/>
          </p:cNvSpPr>
          <p:nvPr>
            <p:ph sz="quarter" idx="1"/>
          </p:nvPr>
        </p:nvSpPr>
        <p:spPr>
          <a:xfrm>
            <a:off x="0" y="4114800"/>
            <a:ext cx="8153400" cy="685800"/>
          </a:xfrm>
        </p:spPr>
        <p:txBody>
          <a:bodyPr/>
          <a:lstStyle/>
          <a:p>
            <a:pPr>
              <a:buNone/>
            </a:pPr>
            <a:r>
              <a:rPr lang="en-US" b="1" dirty="0" smtClean="0">
                <a:solidFill>
                  <a:schemeClr val="accent2"/>
                </a:solidFill>
              </a:rPr>
              <a:t>Format in e-utility</a:t>
            </a:r>
            <a:endParaRPr lang="en-US" b="1" dirty="0">
              <a:solidFill>
                <a:schemeClr val="accent2"/>
              </a:solidFill>
            </a:endParaRPr>
          </a:p>
        </p:txBody>
      </p:sp>
      <p:sp>
        <p:nvSpPr>
          <p:cNvPr id="8" name="Title 6"/>
          <p:cNvSpPr>
            <a:spLocks noGrp="1"/>
          </p:cNvSpPr>
          <p:nvPr>
            <p:ph type="title"/>
          </p:nvPr>
        </p:nvSpPr>
        <p:spPr>
          <a:xfrm>
            <a:off x="152400" y="76200"/>
            <a:ext cx="7239000" cy="1066800"/>
          </a:xfrm>
        </p:spPr>
        <p:txBody>
          <a:bodyPr>
            <a:noAutofit/>
          </a:bodyPr>
          <a:lstStyle/>
          <a:p>
            <a:r>
              <a:rPr lang="en-US" sz="3800" dirty="0" smtClean="0"/>
              <a:t>New Clause no. 28	   </a:t>
            </a:r>
            <a:r>
              <a:rPr lang="en-US" sz="2200" dirty="0" smtClean="0"/>
              <a:t>					</a:t>
            </a:r>
            <a:r>
              <a:rPr lang="en-US" sz="2200" i="1" dirty="0" smtClean="0">
                <a:solidFill>
                  <a:srgbClr val="FF0000"/>
                </a:solidFill>
              </a:rPr>
              <a:t>[newly inserted]</a:t>
            </a:r>
            <a:endParaRPr lang="en-US" sz="2200" i="1" dirty="0">
              <a:solidFill>
                <a:srgbClr val="FF0000"/>
              </a:solidFill>
            </a:endParaRPr>
          </a:p>
        </p:txBody>
      </p:sp>
      <p:sp>
        <p:nvSpPr>
          <p:cNvPr id="9" name="Rectangle 8"/>
          <p:cNvSpPr/>
          <p:nvPr/>
        </p:nvSpPr>
        <p:spPr>
          <a:xfrm>
            <a:off x="7772400" y="76200"/>
            <a:ext cx="13716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graphicFrame>
        <p:nvGraphicFramePr>
          <p:cNvPr id="10" name="Table 9"/>
          <p:cNvGraphicFramePr>
            <a:graphicFrameLocks noGrp="1"/>
          </p:cNvGraphicFramePr>
          <p:nvPr/>
        </p:nvGraphicFramePr>
        <p:xfrm>
          <a:off x="152401" y="2286000"/>
          <a:ext cx="8839199" cy="1752600"/>
        </p:xfrm>
        <a:graphic>
          <a:graphicData uri="http://schemas.openxmlformats.org/drawingml/2006/table">
            <a:tbl>
              <a:tblPr/>
              <a:tblGrid>
                <a:gridCol w="434714"/>
                <a:gridCol w="1038487"/>
                <a:gridCol w="775369"/>
                <a:gridCol w="930443"/>
                <a:gridCol w="775369"/>
                <a:gridCol w="775369"/>
                <a:gridCol w="697832"/>
                <a:gridCol w="852906"/>
                <a:gridCol w="747399"/>
                <a:gridCol w="1354112"/>
                <a:gridCol w="457199"/>
              </a:tblGrid>
              <a:tr h="1043174">
                <a:tc>
                  <a:txBody>
                    <a:bodyPr/>
                    <a:lstStyle/>
                    <a:p>
                      <a:pPr marL="0" marR="8890" algn="just">
                        <a:lnSpc>
                          <a:spcPct val="115000"/>
                        </a:lnSpc>
                        <a:spcBef>
                          <a:spcPts val="0"/>
                        </a:spcBef>
                        <a:spcAft>
                          <a:spcPts val="0"/>
                        </a:spcAft>
                      </a:pPr>
                      <a:r>
                        <a:rPr lang="en-US" sz="1200" b="1" spc="20" dirty="0">
                          <a:latin typeface="Calibri"/>
                          <a:ea typeface="Times New Roman"/>
                          <a:cs typeface="Times New Roman"/>
                        </a:rPr>
                        <a:t>Sr. No.</a:t>
                      </a:r>
                      <a:endParaRPr lang="en-US" sz="1800" dirty="0">
                        <a:latin typeface="Calibri"/>
                        <a:ea typeface="Times New Roman"/>
                        <a:cs typeface="Times New Roman"/>
                      </a:endParaRPr>
                    </a:p>
                  </a:txBody>
                  <a:tcPr marL="59961" marR="599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8890" algn="just">
                        <a:lnSpc>
                          <a:spcPct val="115000"/>
                        </a:lnSpc>
                        <a:spcBef>
                          <a:spcPts val="0"/>
                        </a:spcBef>
                        <a:spcAft>
                          <a:spcPts val="0"/>
                        </a:spcAft>
                      </a:pPr>
                      <a:r>
                        <a:rPr lang="en-US" sz="1200" b="1" spc="20" dirty="0">
                          <a:latin typeface="Calibri"/>
                          <a:ea typeface="Times New Roman"/>
                          <a:cs typeface="Times New Roman"/>
                        </a:rPr>
                        <a:t>Name of the person from whom shares have been received  </a:t>
                      </a:r>
                      <a:endParaRPr lang="en-US" sz="1800" dirty="0">
                        <a:latin typeface="Calibri"/>
                        <a:ea typeface="Times New Roman"/>
                        <a:cs typeface="Times New Roman"/>
                      </a:endParaRPr>
                    </a:p>
                  </a:txBody>
                  <a:tcPr marL="59961" marR="599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8890" algn="just">
                        <a:lnSpc>
                          <a:spcPct val="115000"/>
                        </a:lnSpc>
                        <a:spcBef>
                          <a:spcPts val="0"/>
                        </a:spcBef>
                        <a:spcAft>
                          <a:spcPts val="0"/>
                        </a:spcAft>
                      </a:pPr>
                      <a:r>
                        <a:rPr lang="en-US" sz="1200" b="1" spc="20" dirty="0">
                          <a:latin typeface="Calibri"/>
                          <a:ea typeface="Times New Roman"/>
                          <a:cs typeface="Times New Roman"/>
                        </a:rPr>
                        <a:t>PAN of the person, if available</a:t>
                      </a:r>
                      <a:endParaRPr lang="en-US" sz="1800" dirty="0">
                        <a:latin typeface="Calibri"/>
                        <a:ea typeface="Times New Roman"/>
                        <a:cs typeface="Times New Roman"/>
                      </a:endParaRPr>
                    </a:p>
                  </a:txBody>
                  <a:tcPr marL="59961" marR="599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8890" algn="just">
                        <a:lnSpc>
                          <a:spcPct val="115000"/>
                        </a:lnSpc>
                        <a:spcBef>
                          <a:spcPts val="0"/>
                        </a:spcBef>
                        <a:spcAft>
                          <a:spcPts val="0"/>
                        </a:spcAft>
                      </a:pPr>
                      <a:r>
                        <a:rPr lang="en-US" sz="1200" b="1" spc="20" dirty="0">
                          <a:latin typeface="Calibri"/>
                          <a:ea typeface="Times New Roman"/>
                          <a:cs typeface="Times New Roman"/>
                        </a:rPr>
                        <a:t>Nature of shares</a:t>
                      </a:r>
                      <a:endParaRPr lang="en-US" sz="1800" dirty="0">
                        <a:latin typeface="Calibri"/>
                        <a:ea typeface="Times New Roman"/>
                        <a:cs typeface="Times New Roman"/>
                      </a:endParaRPr>
                    </a:p>
                    <a:p>
                      <a:pPr marL="0" marR="8890" algn="just">
                        <a:lnSpc>
                          <a:spcPct val="115000"/>
                        </a:lnSpc>
                        <a:spcBef>
                          <a:spcPts val="0"/>
                        </a:spcBef>
                        <a:spcAft>
                          <a:spcPts val="0"/>
                        </a:spcAft>
                      </a:pPr>
                      <a:r>
                        <a:rPr lang="en-US" sz="1200" b="1" spc="20" dirty="0">
                          <a:latin typeface="Calibri"/>
                          <a:ea typeface="Times New Roman"/>
                          <a:cs typeface="Times New Roman"/>
                        </a:rPr>
                        <a:t>(Quoted in RSE/Quoted in URSE/ unquoted shares etc)</a:t>
                      </a:r>
                      <a:endParaRPr lang="en-US" sz="1800" dirty="0">
                        <a:latin typeface="Calibri"/>
                        <a:ea typeface="Times New Roman"/>
                        <a:cs typeface="Times New Roman"/>
                      </a:endParaRPr>
                    </a:p>
                  </a:txBody>
                  <a:tcPr marL="59961" marR="599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8890" algn="just">
                        <a:lnSpc>
                          <a:spcPct val="115000"/>
                        </a:lnSpc>
                        <a:spcBef>
                          <a:spcPts val="0"/>
                        </a:spcBef>
                        <a:spcAft>
                          <a:spcPts val="0"/>
                        </a:spcAft>
                      </a:pPr>
                      <a:r>
                        <a:rPr lang="en-US" sz="1200" b="1" spc="20" dirty="0">
                          <a:latin typeface="Calibri"/>
                          <a:ea typeface="Times New Roman"/>
                          <a:cs typeface="Times New Roman"/>
                        </a:rPr>
                        <a:t>Name of the Company whose shares received </a:t>
                      </a:r>
                      <a:endParaRPr lang="en-US" sz="1800" dirty="0">
                        <a:latin typeface="Calibri"/>
                        <a:ea typeface="Times New Roman"/>
                        <a:cs typeface="Times New Roman"/>
                      </a:endParaRPr>
                    </a:p>
                  </a:txBody>
                  <a:tcPr marL="59961" marR="599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8890" algn="just">
                        <a:lnSpc>
                          <a:spcPct val="115000"/>
                        </a:lnSpc>
                        <a:spcBef>
                          <a:spcPts val="0"/>
                        </a:spcBef>
                        <a:spcAft>
                          <a:spcPts val="0"/>
                        </a:spcAft>
                      </a:pPr>
                      <a:r>
                        <a:rPr lang="en-US" sz="1200" b="1" spc="20" dirty="0">
                          <a:latin typeface="Calibri"/>
                          <a:ea typeface="Times New Roman"/>
                          <a:cs typeface="Times New Roman"/>
                        </a:rPr>
                        <a:t>CIN of the company</a:t>
                      </a:r>
                      <a:endParaRPr lang="en-US" sz="1800" dirty="0">
                        <a:latin typeface="Calibri"/>
                        <a:ea typeface="Times New Roman"/>
                        <a:cs typeface="Times New Roman"/>
                      </a:endParaRPr>
                    </a:p>
                  </a:txBody>
                  <a:tcPr marL="59961" marR="599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8890" algn="just">
                        <a:lnSpc>
                          <a:spcPct val="115000"/>
                        </a:lnSpc>
                        <a:spcBef>
                          <a:spcPts val="0"/>
                        </a:spcBef>
                        <a:spcAft>
                          <a:spcPts val="0"/>
                        </a:spcAft>
                      </a:pPr>
                      <a:r>
                        <a:rPr lang="en-US" sz="1200" b="1" spc="20" dirty="0">
                          <a:latin typeface="Calibri"/>
                          <a:ea typeface="Times New Roman"/>
                          <a:cs typeface="Times New Roman"/>
                        </a:rPr>
                        <a:t>No. of Shares Received </a:t>
                      </a:r>
                      <a:endParaRPr lang="en-US" sz="1800" dirty="0">
                        <a:latin typeface="Calibri"/>
                        <a:ea typeface="Times New Roman"/>
                        <a:cs typeface="Times New Roman"/>
                      </a:endParaRPr>
                    </a:p>
                  </a:txBody>
                  <a:tcPr marL="59961" marR="599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8890" algn="just">
                        <a:lnSpc>
                          <a:spcPct val="115000"/>
                        </a:lnSpc>
                        <a:spcBef>
                          <a:spcPts val="0"/>
                        </a:spcBef>
                        <a:spcAft>
                          <a:spcPts val="0"/>
                        </a:spcAft>
                      </a:pPr>
                      <a:r>
                        <a:rPr lang="en-US" sz="1200" b="1" spc="20" dirty="0">
                          <a:latin typeface="Calibri"/>
                          <a:ea typeface="Times New Roman"/>
                          <a:cs typeface="Times New Roman"/>
                        </a:rPr>
                        <a:t>Fair Market value as per Rule 11UA(1)(c)</a:t>
                      </a:r>
                      <a:endParaRPr lang="en-US" sz="1800" dirty="0">
                        <a:latin typeface="Calibri"/>
                        <a:ea typeface="Times New Roman"/>
                        <a:cs typeface="Times New Roman"/>
                      </a:endParaRPr>
                    </a:p>
                  </a:txBody>
                  <a:tcPr marL="59961" marR="599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8890" algn="just">
                        <a:lnSpc>
                          <a:spcPct val="115000"/>
                        </a:lnSpc>
                        <a:spcBef>
                          <a:spcPts val="0"/>
                        </a:spcBef>
                        <a:spcAft>
                          <a:spcPts val="0"/>
                        </a:spcAft>
                      </a:pPr>
                      <a:r>
                        <a:rPr lang="en-US" sz="1200" b="1" spc="20" dirty="0">
                          <a:latin typeface="Calibri"/>
                          <a:ea typeface="Times New Roman"/>
                          <a:cs typeface="Times New Roman"/>
                        </a:rPr>
                        <a:t>Consideration paid</a:t>
                      </a:r>
                      <a:endParaRPr lang="en-US" sz="1800" dirty="0">
                        <a:latin typeface="Calibri"/>
                        <a:ea typeface="Times New Roman"/>
                        <a:cs typeface="Times New Roman"/>
                      </a:endParaRPr>
                    </a:p>
                  </a:txBody>
                  <a:tcPr marL="59961" marR="599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8890" algn="just">
                        <a:lnSpc>
                          <a:spcPct val="115000"/>
                        </a:lnSpc>
                        <a:spcBef>
                          <a:spcPts val="0"/>
                        </a:spcBef>
                        <a:spcAft>
                          <a:spcPts val="0"/>
                        </a:spcAft>
                      </a:pPr>
                      <a:r>
                        <a:rPr lang="en-US" sz="1200" b="1" spc="20" dirty="0">
                          <a:latin typeface="Calibri"/>
                          <a:ea typeface="Times New Roman"/>
                          <a:cs typeface="Times New Roman"/>
                        </a:rPr>
                        <a:t>Amount taxable under section 56(2)(</a:t>
                      </a:r>
                      <a:r>
                        <a:rPr lang="en-US" sz="1200" b="1" spc="20" dirty="0" err="1">
                          <a:latin typeface="Calibri"/>
                          <a:ea typeface="Times New Roman"/>
                          <a:cs typeface="Times New Roman"/>
                        </a:rPr>
                        <a:t>viia</a:t>
                      </a:r>
                      <a:r>
                        <a:rPr lang="en-US" sz="1200" b="1" spc="20" dirty="0">
                          <a:latin typeface="Calibri"/>
                          <a:ea typeface="Times New Roman"/>
                          <a:cs typeface="Times New Roman"/>
                        </a:rPr>
                        <a:t>)</a:t>
                      </a:r>
                      <a:endParaRPr lang="en-US" sz="1800" dirty="0">
                        <a:latin typeface="Calibri"/>
                        <a:ea typeface="Times New Roman"/>
                        <a:cs typeface="Times New Roman"/>
                      </a:endParaRPr>
                    </a:p>
                    <a:p>
                      <a:pPr marL="0" marR="8890" algn="just">
                        <a:lnSpc>
                          <a:spcPct val="115000"/>
                        </a:lnSpc>
                        <a:spcBef>
                          <a:spcPts val="0"/>
                        </a:spcBef>
                        <a:spcAft>
                          <a:spcPts val="0"/>
                        </a:spcAft>
                      </a:pPr>
                      <a:r>
                        <a:rPr lang="en-US" sz="1200" b="1" spc="20" dirty="0">
                          <a:latin typeface="Calibri"/>
                          <a:ea typeface="Times New Roman"/>
                          <a:cs typeface="Times New Roman"/>
                        </a:rPr>
                        <a:t>(if the difference (e)-(f) exceeds Rs.50,000)  </a:t>
                      </a:r>
                      <a:endParaRPr lang="en-US" sz="1800" dirty="0">
                        <a:latin typeface="Calibri"/>
                        <a:ea typeface="Times New Roman"/>
                        <a:cs typeface="Times New Roman"/>
                      </a:endParaRPr>
                    </a:p>
                  </a:txBody>
                  <a:tcPr marL="59961" marR="599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8890" algn="just">
                        <a:lnSpc>
                          <a:spcPct val="115000"/>
                        </a:lnSpc>
                        <a:spcBef>
                          <a:spcPts val="0"/>
                        </a:spcBef>
                        <a:spcAft>
                          <a:spcPts val="0"/>
                        </a:spcAft>
                      </a:pPr>
                      <a:r>
                        <a:rPr lang="en-US" sz="1200" b="1" spc="20" dirty="0">
                          <a:latin typeface="Calibri"/>
                          <a:ea typeface="Times New Roman"/>
                          <a:cs typeface="Times New Roman"/>
                        </a:rPr>
                        <a:t>Remarks</a:t>
                      </a:r>
                      <a:endParaRPr lang="en-US" sz="1800" dirty="0">
                        <a:latin typeface="Calibri"/>
                        <a:ea typeface="Times New Roman"/>
                        <a:cs typeface="Times New Roman"/>
                      </a:endParaRPr>
                    </a:p>
                  </a:txBody>
                  <a:tcPr marL="59961" marR="599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8556">
                <a:tc>
                  <a:txBody>
                    <a:bodyPr/>
                    <a:lstStyle/>
                    <a:p>
                      <a:pPr marL="0" marR="8890" algn="just">
                        <a:lnSpc>
                          <a:spcPct val="115000"/>
                        </a:lnSpc>
                        <a:spcBef>
                          <a:spcPts val="0"/>
                        </a:spcBef>
                        <a:spcAft>
                          <a:spcPts val="0"/>
                        </a:spcAft>
                      </a:pPr>
                      <a:r>
                        <a:rPr lang="en-US" sz="1100" b="1" spc="20" dirty="0">
                          <a:latin typeface="Calibri"/>
                          <a:ea typeface="Times New Roman"/>
                          <a:cs typeface="Times New Roman"/>
                        </a:rPr>
                        <a:t>(a)</a:t>
                      </a:r>
                      <a:endParaRPr lang="en-US" sz="1600" dirty="0">
                        <a:latin typeface="Calibri"/>
                        <a:ea typeface="Times New Roman"/>
                        <a:cs typeface="Times New Roman"/>
                      </a:endParaRPr>
                    </a:p>
                  </a:txBody>
                  <a:tcPr marL="59961" marR="599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8890" algn="just">
                        <a:lnSpc>
                          <a:spcPct val="115000"/>
                        </a:lnSpc>
                        <a:spcBef>
                          <a:spcPts val="0"/>
                        </a:spcBef>
                        <a:spcAft>
                          <a:spcPts val="0"/>
                        </a:spcAft>
                      </a:pPr>
                      <a:r>
                        <a:rPr lang="en-US" sz="1100" b="1" spc="20" dirty="0">
                          <a:latin typeface="Calibri"/>
                          <a:ea typeface="Times New Roman"/>
                          <a:cs typeface="Times New Roman"/>
                        </a:rPr>
                        <a:t>(b)</a:t>
                      </a:r>
                      <a:endParaRPr lang="en-US" sz="1600" dirty="0">
                        <a:latin typeface="Calibri"/>
                        <a:ea typeface="Times New Roman"/>
                        <a:cs typeface="Times New Roman"/>
                      </a:endParaRPr>
                    </a:p>
                  </a:txBody>
                  <a:tcPr marL="59961" marR="599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8890" algn="just">
                        <a:lnSpc>
                          <a:spcPct val="115000"/>
                        </a:lnSpc>
                        <a:spcBef>
                          <a:spcPts val="0"/>
                        </a:spcBef>
                        <a:spcAft>
                          <a:spcPts val="0"/>
                        </a:spcAft>
                      </a:pPr>
                      <a:endParaRPr lang="en-US" sz="1600" dirty="0">
                        <a:latin typeface="Calibri"/>
                        <a:ea typeface="Times New Roman"/>
                        <a:cs typeface="Times New Roman"/>
                      </a:endParaRPr>
                    </a:p>
                  </a:txBody>
                  <a:tcPr marL="59961" marR="599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8890" algn="just">
                        <a:lnSpc>
                          <a:spcPct val="115000"/>
                        </a:lnSpc>
                        <a:spcBef>
                          <a:spcPts val="0"/>
                        </a:spcBef>
                        <a:spcAft>
                          <a:spcPts val="0"/>
                        </a:spcAft>
                      </a:pPr>
                      <a:r>
                        <a:rPr lang="en-US" sz="1100" b="1" spc="20" dirty="0">
                          <a:latin typeface="Calibri"/>
                          <a:ea typeface="Times New Roman"/>
                          <a:cs typeface="Times New Roman"/>
                        </a:rPr>
                        <a:t>(c)</a:t>
                      </a:r>
                      <a:endParaRPr lang="en-US" sz="1600" dirty="0">
                        <a:latin typeface="Calibri"/>
                        <a:ea typeface="Times New Roman"/>
                        <a:cs typeface="Times New Roman"/>
                      </a:endParaRPr>
                    </a:p>
                  </a:txBody>
                  <a:tcPr marL="59961" marR="599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8890" algn="just">
                        <a:lnSpc>
                          <a:spcPct val="115000"/>
                        </a:lnSpc>
                        <a:spcBef>
                          <a:spcPts val="0"/>
                        </a:spcBef>
                        <a:spcAft>
                          <a:spcPts val="0"/>
                        </a:spcAft>
                      </a:pPr>
                      <a:endParaRPr lang="en-US" sz="1600" dirty="0">
                        <a:latin typeface="Calibri"/>
                        <a:ea typeface="Times New Roman"/>
                        <a:cs typeface="Times New Roman"/>
                      </a:endParaRPr>
                    </a:p>
                  </a:txBody>
                  <a:tcPr marL="59961" marR="599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8890" algn="just">
                        <a:lnSpc>
                          <a:spcPct val="115000"/>
                        </a:lnSpc>
                        <a:spcBef>
                          <a:spcPts val="0"/>
                        </a:spcBef>
                        <a:spcAft>
                          <a:spcPts val="0"/>
                        </a:spcAft>
                      </a:pPr>
                      <a:endParaRPr lang="en-US" sz="1600" dirty="0">
                        <a:latin typeface="Calibri"/>
                        <a:ea typeface="Times New Roman"/>
                        <a:cs typeface="Times New Roman"/>
                      </a:endParaRPr>
                    </a:p>
                  </a:txBody>
                  <a:tcPr marL="59961" marR="599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8890" algn="just">
                        <a:lnSpc>
                          <a:spcPct val="115000"/>
                        </a:lnSpc>
                        <a:spcBef>
                          <a:spcPts val="0"/>
                        </a:spcBef>
                        <a:spcAft>
                          <a:spcPts val="0"/>
                        </a:spcAft>
                      </a:pPr>
                      <a:r>
                        <a:rPr lang="en-US" sz="1100" b="1" spc="20" dirty="0">
                          <a:latin typeface="Calibri"/>
                          <a:ea typeface="Times New Roman"/>
                          <a:cs typeface="Times New Roman"/>
                        </a:rPr>
                        <a:t>(d)</a:t>
                      </a:r>
                      <a:endParaRPr lang="en-US" sz="1600" dirty="0">
                        <a:latin typeface="Calibri"/>
                        <a:ea typeface="Times New Roman"/>
                        <a:cs typeface="Times New Roman"/>
                      </a:endParaRPr>
                    </a:p>
                  </a:txBody>
                  <a:tcPr marL="59961" marR="599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8890" algn="just">
                        <a:lnSpc>
                          <a:spcPct val="115000"/>
                        </a:lnSpc>
                        <a:spcBef>
                          <a:spcPts val="0"/>
                        </a:spcBef>
                        <a:spcAft>
                          <a:spcPts val="0"/>
                        </a:spcAft>
                      </a:pPr>
                      <a:r>
                        <a:rPr lang="en-US" sz="1100" b="1" spc="20" dirty="0">
                          <a:latin typeface="Calibri"/>
                          <a:ea typeface="Times New Roman"/>
                          <a:cs typeface="Times New Roman"/>
                        </a:rPr>
                        <a:t>(e)</a:t>
                      </a:r>
                      <a:endParaRPr lang="en-US" sz="1600" dirty="0">
                        <a:latin typeface="Calibri"/>
                        <a:ea typeface="Times New Roman"/>
                        <a:cs typeface="Times New Roman"/>
                      </a:endParaRPr>
                    </a:p>
                  </a:txBody>
                  <a:tcPr marL="59961" marR="599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8890" algn="just">
                        <a:lnSpc>
                          <a:spcPct val="115000"/>
                        </a:lnSpc>
                        <a:spcBef>
                          <a:spcPts val="0"/>
                        </a:spcBef>
                        <a:spcAft>
                          <a:spcPts val="0"/>
                        </a:spcAft>
                      </a:pPr>
                      <a:r>
                        <a:rPr lang="en-US" sz="1100" b="1" spc="20" dirty="0">
                          <a:latin typeface="Calibri"/>
                          <a:ea typeface="Times New Roman"/>
                          <a:cs typeface="Times New Roman"/>
                        </a:rPr>
                        <a:t>(f)</a:t>
                      </a:r>
                      <a:endParaRPr lang="en-US" sz="1600" dirty="0">
                        <a:latin typeface="Calibri"/>
                        <a:ea typeface="Times New Roman"/>
                        <a:cs typeface="Times New Roman"/>
                      </a:endParaRPr>
                    </a:p>
                  </a:txBody>
                  <a:tcPr marL="59961" marR="599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8890" algn="just">
                        <a:lnSpc>
                          <a:spcPct val="115000"/>
                        </a:lnSpc>
                        <a:spcBef>
                          <a:spcPts val="0"/>
                        </a:spcBef>
                        <a:spcAft>
                          <a:spcPts val="0"/>
                        </a:spcAft>
                      </a:pPr>
                      <a:r>
                        <a:rPr lang="en-US" sz="1100" b="1" spc="20" dirty="0">
                          <a:latin typeface="Calibri"/>
                          <a:ea typeface="Times New Roman"/>
                          <a:cs typeface="Times New Roman"/>
                        </a:rPr>
                        <a:t>(g)</a:t>
                      </a:r>
                      <a:endParaRPr lang="en-US" sz="1600" dirty="0">
                        <a:latin typeface="Calibri"/>
                        <a:ea typeface="Times New Roman"/>
                        <a:cs typeface="Times New Roman"/>
                      </a:endParaRPr>
                    </a:p>
                  </a:txBody>
                  <a:tcPr marL="59961" marR="599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8890" algn="just">
                        <a:lnSpc>
                          <a:spcPct val="115000"/>
                        </a:lnSpc>
                        <a:spcBef>
                          <a:spcPts val="0"/>
                        </a:spcBef>
                        <a:spcAft>
                          <a:spcPts val="0"/>
                        </a:spcAft>
                      </a:pPr>
                      <a:endParaRPr lang="en-US" sz="1600" dirty="0">
                        <a:latin typeface="Calibri"/>
                        <a:ea typeface="Times New Roman"/>
                        <a:cs typeface="Times New Roman"/>
                      </a:endParaRPr>
                    </a:p>
                  </a:txBody>
                  <a:tcPr marL="59961" marR="599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1" name="TextBox 10"/>
          <p:cNvSpPr txBox="1"/>
          <p:nvPr/>
        </p:nvSpPr>
        <p:spPr>
          <a:xfrm>
            <a:off x="76200" y="1524000"/>
            <a:ext cx="9067800" cy="707886"/>
          </a:xfrm>
          <a:prstGeom prst="rect">
            <a:avLst/>
          </a:prstGeom>
          <a:noFill/>
        </p:spPr>
        <p:txBody>
          <a:bodyPr wrap="square" rtlCol="0">
            <a:spAutoFit/>
          </a:bodyPr>
          <a:lstStyle/>
          <a:p>
            <a:pPr algn="just"/>
            <a:r>
              <a:rPr lang="en-US" sz="2000" b="1" u="sng" dirty="0" smtClean="0"/>
              <a:t>Following relevant details should be complied to comply with reporting requirements: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304800" y="228600"/>
            <a:ext cx="8610600" cy="838200"/>
          </a:xfrm>
        </p:spPr>
        <p:txBody>
          <a:bodyPr>
            <a:noAutofit/>
          </a:bodyPr>
          <a:lstStyle/>
          <a:p>
            <a:pPr algn="ctr">
              <a:defRPr/>
            </a:pPr>
            <a:r>
              <a:rPr lang="en-US" sz="4800" dirty="0" smtClean="0"/>
              <a:t>Form No. 3CA/3CB- Rule 6G</a:t>
            </a:r>
          </a:p>
        </p:txBody>
      </p:sp>
      <p:sp>
        <p:nvSpPr>
          <p:cNvPr id="25603" name="Rectangle 3"/>
          <p:cNvSpPr>
            <a:spLocks noGrp="1" noChangeArrowheads="1"/>
          </p:cNvSpPr>
          <p:nvPr>
            <p:ph sz="quarter" idx="1"/>
          </p:nvPr>
        </p:nvSpPr>
        <p:spPr>
          <a:xfrm>
            <a:off x="228600" y="1981200"/>
            <a:ext cx="4114800" cy="4267200"/>
          </a:xfrm>
          <a:solidFill>
            <a:schemeClr val="accent1">
              <a:lumMod val="20000"/>
              <a:lumOff val="80000"/>
            </a:schemeClr>
          </a:solidFill>
          <a:ln>
            <a:solidFill>
              <a:schemeClr val="accent2">
                <a:lumMod val="75000"/>
              </a:schemeClr>
            </a:solidFill>
          </a:ln>
        </p:spPr>
        <p:txBody>
          <a:bodyPr>
            <a:normAutofit fontScale="92500" lnSpcReduction="10000"/>
          </a:bodyPr>
          <a:lstStyle/>
          <a:p>
            <a:pPr algn="ctr">
              <a:lnSpc>
                <a:spcPct val="120000"/>
              </a:lnSpc>
              <a:spcBef>
                <a:spcPts val="600"/>
              </a:spcBef>
              <a:buNone/>
            </a:pPr>
            <a:r>
              <a:rPr lang="en-US" sz="4000" b="1" u="sng" dirty="0" smtClean="0">
                <a:solidFill>
                  <a:schemeClr val="accent2"/>
                </a:solidFill>
              </a:rPr>
              <a:t>Form 3CA</a:t>
            </a:r>
          </a:p>
          <a:p>
            <a:pPr algn="just" eaLnBrk="1" hangingPunct="1">
              <a:lnSpc>
                <a:spcPct val="120000"/>
              </a:lnSpc>
              <a:spcBef>
                <a:spcPts val="600"/>
              </a:spcBef>
              <a:buFont typeface="Wingdings" pitchFamily="2" charset="2"/>
              <a:buChar char="Ø"/>
            </a:pPr>
            <a:endParaRPr lang="en-US" sz="1200" dirty="0" smtClean="0">
              <a:latin typeface="Calibri" pitchFamily="34" charset="0"/>
            </a:endParaRPr>
          </a:p>
          <a:p>
            <a:pPr marL="288925" indent="-288925" algn="just" eaLnBrk="1" hangingPunct="1">
              <a:lnSpc>
                <a:spcPct val="120000"/>
              </a:lnSpc>
              <a:spcBef>
                <a:spcPts val="600"/>
              </a:spcBef>
              <a:buFont typeface="Wingdings" pitchFamily="2" charset="2"/>
              <a:buChar char="Ø"/>
            </a:pPr>
            <a:r>
              <a:rPr lang="en-US" sz="2600" dirty="0" smtClean="0">
                <a:latin typeface="Calibri" pitchFamily="34" charset="0"/>
              </a:rPr>
              <a:t>In case of a person carrying business or profession whose </a:t>
            </a:r>
            <a:r>
              <a:rPr lang="en-US" sz="2600" u="sng" dirty="0" smtClean="0">
                <a:latin typeface="Calibri" pitchFamily="34" charset="0"/>
              </a:rPr>
              <a:t>accounts are required to be audited under any other law</a:t>
            </a:r>
            <a:r>
              <a:rPr lang="en-US" sz="2600" dirty="0" smtClean="0">
                <a:latin typeface="Calibri" pitchFamily="34" charset="0"/>
              </a:rPr>
              <a:t>.</a:t>
            </a:r>
          </a:p>
        </p:txBody>
      </p:sp>
      <p:sp>
        <p:nvSpPr>
          <p:cNvPr id="25604" name="Rectangle 4"/>
          <p:cNvSpPr>
            <a:spLocks noGrp="1" noChangeArrowheads="1"/>
          </p:cNvSpPr>
          <p:nvPr>
            <p:ph sz="quarter" idx="2"/>
          </p:nvPr>
        </p:nvSpPr>
        <p:spPr>
          <a:xfrm>
            <a:off x="4724400" y="1981200"/>
            <a:ext cx="4114800" cy="4267200"/>
          </a:xfrm>
          <a:solidFill>
            <a:schemeClr val="accent1">
              <a:lumMod val="20000"/>
              <a:lumOff val="80000"/>
            </a:schemeClr>
          </a:solidFill>
          <a:ln>
            <a:solidFill>
              <a:schemeClr val="accent2">
                <a:lumMod val="75000"/>
              </a:schemeClr>
            </a:solidFill>
          </a:ln>
        </p:spPr>
        <p:txBody>
          <a:bodyPr>
            <a:normAutofit fontScale="92500" lnSpcReduction="10000"/>
          </a:bodyPr>
          <a:lstStyle/>
          <a:p>
            <a:pPr algn="ctr" eaLnBrk="1" hangingPunct="1">
              <a:buFont typeface="Wingdings" pitchFamily="2" charset="2"/>
              <a:buNone/>
            </a:pPr>
            <a:r>
              <a:rPr lang="en-US" sz="4000" b="1" u="sng" dirty="0" smtClean="0">
                <a:solidFill>
                  <a:schemeClr val="accent2"/>
                </a:solidFill>
              </a:rPr>
              <a:t>Form 3CB</a:t>
            </a:r>
          </a:p>
          <a:p>
            <a:pPr algn="just" eaLnBrk="1" hangingPunct="1">
              <a:buFont typeface="Wingdings" pitchFamily="2" charset="2"/>
              <a:buChar char="Ø"/>
            </a:pPr>
            <a:endParaRPr lang="en-US" sz="1200" dirty="0" smtClean="0">
              <a:latin typeface="Calibri" pitchFamily="34" charset="0"/>
            </a:endParaRPr>
          </a:p>
          <a:p>
            <a:pPr algn="just" eaLnBrk="1" hangingPunct="1">
              <a:buFont typeface="Wingdings" pitchFamily="2" charset="2"/>
              <a:buChar char="Ø"/>
            </a:pPr>
            <a:r>
              <a:rPr lang="en-US" sz="2600" dirty="0" smtClean="0">
                <a:latin typeface="Calibri" pitchFamily="34" charset="0"/>
              </a:rPr>
              <a:t>Person other than those  referred in Form 3CA.</a:t>
            </a:r>
          </a:p>
          <a:p>
            <a:pPr algn="just" eaLnBrk="1" hangingPunct="1">
              <a:buFont typeface="Wingdings" pitchFamily="2" charset="2"/>
              <a:buChar char="Ø"/>
            </a:pPr>
            <a:r>
              <a:rPr lang="en-US" sz="2600" dirty="0" smtClean="0">
                <a:latin typeface="Calibri" pitchFamily="34" charset="0"/>
              </a:rPr>
              <a:t>Person whose accounts are required to be audited under any other law but whose accounting year is different from the financial year. </a:t>
            </a:r>
            <a:r>
              <a:rPr lang="en-US" sz="2600" b="1" i="1" u="sng" dirty="0" smtClean="0">
                <a:solidFill>
                  <a:schemeClr val="accent2"/>
                </a:solidFill>
                <a:latin typeface="Calibri" pitchFamily="34" charset="0"/>
              </a:rPr>
              <a:t>[Circular : No. 561, dated 22-5-1990]</a:t>
            </a:r>
          </a:p>
        </p:txBody>
      </p:sp>
      <p:sp>
        <p:nvSpPr>
          <p:cNvPr id="7" name="Slide Number Placeholder 6"/>
          <p:cNvSpPr>
            <a:spLocks noGrp="1"/>
          </p:cNvSpPr>
          <p:nvPr>
            <p:ph type="sldNum" sz="quarter" idx="16"/>
          </p:nvPr>
        </p:nvSpPr>
        <p:spPr/>
        <p:txBody>
          <a:bodyPr>
            <a:normAutofit fontScale="85000" lnSpcReduction="20000"/>
          </a:bodyPr>
          <a:lstStyle/>
          <a:p>
            <a:pPr>
              <a:defRPr/>
            </a:pPr>
            <a:fld id="{35789495-0CB1-44C8-80C1-246C203A97F9}" type="slidenum">
              <a:rPr lang="en-US"/>
              <a:pPr>
                <a:defRPr/>
              </a:pPr>
              <a:t>4</a:t>
            </a:fld>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
          </p:nvPr>
        </p:nvSpPr>
        <p:spPr>
          <a:xfrm>
            <a:off x="0" y="3886200"/>
            <a:ext cx="8991600" cy="2819400"/>
          </a:xfrm>
        </p:spPr>
        <p:txBody>
          <a:bodyPr>
            <a:noAutofit/>
          </a:bodyPr>
          <a:lstStyle/>
          <a:p>
            <a:pPr algn="just">
              <a:spcBef>
                <a:spcPts val="1200"/>
              </a:spcBef>
              <a:buNone/>
            </a:pPr>
            <a:r>
              <a:rPr lang="en-US" sz="2000" b="1" u="sng" dirty="0" smtClean="0"/>
              <a:t>Issues/ points to be considered ..….</a:t>
            </a:r>
          </a:p>
          <a:p>
            <a:pPr algn="just">
              <a:spcBef>
                <a:spcPts val="600"/>
              </a:spcBef>
            </a:pPr>
            <a:r>
              <a:rPr lang="en-US" sz="2000" dirty="0" smtClean="0"/>
              <a:t>Provision of Rule 11UA(1)(c ) should be considered.</a:t>
            </a:r>
          </a:p>
          <a:p>
            <a:pPr algn="just">
              <a:spcBef>
                <a:spcPts val="600"/>
              </a:spcBef>
            </a:pPr>
            <a:r>
              <a:rPr lang="en-US" sz="2000" dirty="0" smtClean="0"/>
              <a:t>Obtain a list containing the details of shares received and verify the same from the books of account &amp; relevant documents. However, if such shares received without consideration then same may verified from the relevant documents such as share certificates issued, if any, </a:t>
            </a:r>
            <a:r>
              <a:rPr lang="en-US" sz="2000" dirty="0" err="1" smtClean="0"/>
              <a:t>demat</a:t>
            </a:r>
            <a:r>
              <a:rPr lang="en-US" sz="2000" dirty="0" smtClean="0"/>
              <a:t> account statement etc. </a:t>
            </a:r>
          </a:p>
          <a:p>
            <a:pPr algn="just">
              <a:spcBef>
                <a:spcPts val="600"/>
              </a:spcBef>
            </a:pPr>
            <a:r>
              <a:rPr lang="en-US" sz="2000" dirty="0" smtClean="0"/>
              <a:t>Where the assessee does not discloses the complete information to the Tax Auditor in respect of such transaction.</a:t>
            </a:r>
          </a:p>
        </p:txBody>
      </p:sp>
      <p:sp>
        <p:nvSpPr>
          <p:cNvPr id="5" name="Title 6"/>
          <p:cNvSpPr>
            <a:spLocks noGrp="1"/>
          </p:cNvSpPr>
          <p:nvPr>
            <p:ph type="title"/>
          </p:nvPr>
        </p:nvSpPr>
        <p:spPr>
          <a:xfrm>
            <a:off x="76200" y="76200"/>
            <a:ext cx="7239000" cy="1066800"/>
          </a:xfrm>
        </p:spPr>
        <p:txBody>
          <a:bodyPr>
            <a:noAutofit/>
          </a:bodyPr>
          <a:lstStyle/>
          <a:p>
            <a:r>
              <a:rPr lang="en-US" sz="3800" dirty="0" smtClean="0"/>
              <a:t>Issues on New Clause no. 28	   </a:t>
            </a:r>
            <a:r>
              <a:rPr lang="en-US" sz="2200" dirty="0" smtClean="0"/>
              <a:t>					</a:t>
            </a:r>
            <a:r>
              <a:rPr lang="en-US" sz="2200" i="1" dirty="0" smtClean="0">
                <a:solidFill>
                  <a:srgbClr val="FF0000"/>
                </a:solidFill>
              </a:rPr>
              <a:t>[newly inserted]</a:t>
            </a:r>
            <a:endParaRPr lang="en-US" sz="2200" i="1" dirty="0">
              <a:solidFill>
                <a:srgbClr val="FF0000"/>
              </a:solidFill>
            </a:endParaRPr>
          </a:p>
        </p:txBody>
      </p:sp>
      <p:sp>
        <p:nvSpPr>
          <p:cNvPr id="6" name="Rectangle 5"/>
          <p:cNvSpPr/>
          <p:nvPr/>
        </p:nvSpPr>
        <p:spPr>
          <a:xfrm>
            <a:off x="7772400" y="76200"/>
            <a:ext cx="13716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sp>
        <p:nvSpPr>
          <p:cNvPr id="7" name="TextBox 6"/>
          <p:cNvSpPr txBox="1"/>
          <p:nvPr/>
        </p:nvSpPr>
        <p:spPr>
          <a:xfrm>
            <a:off x="304800" y="1600200"/>
            <a:ext cx="8534400" cy="2277547"/>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marL="1371600" indent="-1371600" algn="just"/>
            <a:endParaRPr lang="en-US" sz="2300" i="1" dirty="0" smtClean="0"/>
          </a:p>
          <a:p>
            <a:pPr marL="1371600" indent="-1371600" algn="just"/>
            <a:endParaRPr lang="en-US" sz="2300" i="1" dirty="0" smtClean="0"/>
          </a:p>
          <a:p>
            <a:pPr marL="1371600" indent="-1371600" algn="just"/>
            <a:endParaRPr lang="en-US" sz="2300" i="1" dirty="0" smtClean="0"/>
          </a:p>
          <a:p>
            <a:pPr marL="1371600" indent="-1371600" algn="just"/>
            <a:endParaRPr lang="en-US" sz="2300" i="1" dirty="0" smtClean="0"/>
          </a:p>
          <a:p>
            <a:pPr marL="1371600" indent="-1371600" algn="just"/>
            <a:endParaRPr lang="en-US" sz="2300" i="1" dirty="0" smtClean="0"/>
          </a:p>
          <a:p>
            <a:pPr marL="1371600" indent="-1371600" algn="just"/>
            <a:endParaRPr lang="en-US" sz="1600" i="1" dirty="0" smtClean="0"/>
          </a:p>
          <a:p>
            <a:pPr marL="1371600" indent="-1371600" algn="just"/>
            <a:endParaRPr lang="en-US" sz="1100" i="1" dirty="0" smtClean="0"/>
          </a:p>
        </p:txBody>
      </p:sp>
      <p:sp>
        <p:nvSpPr>
          <p:cNvPr id="8" name="Rectangle 7"/>
          <p:cNvSpPr/>
          <p:nvPr/>
        </p:nvSpPr>
        <p:spPr>
          <a:xfrm>
            <a:off x="1119352" y="2057399"/>
            <a:ext cx="7110248" cy="867103"/>
          </a:xfrm>
          <a:prstGeom prst="rect">
            <a:avLst/>
          </a:prstGeom>
          <a:solidFill>
            <a:schemeClr val="accent2">
              <a:lumMod val="60000"/>
              <a:lumOff val="40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just"/>
            <a:endParaRPr lang="en-US" sz="2000" b="1" dirty="0">
              <a:solidFill>
                <a:schemeClr val="tx1"/>
              </a:solidFill>
            </a:endParaRPr>
          </a:p>
        </p:txBody>
      </p:sp>
      <p:sp>
        <p:nvSpPr>
          <p:cNvPr id="9" name="TextBox 8"/>
          <p:cNvSpPr txBox="1"/>
          <p:nvPr/>
        </p:nvSpPr>
        <p:spPr>
          <a:xfrm>
            <a:off x="3615621" y="2019181"/>
            <a:ext cx="2459421" cy="800219"/>
          </a:xfrm>
          <a:prstGeom prst="rect">
            <a:avLst/>
          </a:prstGeom>
          <a:noFill/>
          <a:ln>
            <a:noFill/>
          </a:ln>
        </p:spPr>
        <p:txBody>
          <a:bodyPr wrap="square" rtlCol="0">
            <a:spAutoFit/>
          </a:bodyPr>
          <a:lstStyle/>
          <a:p>
            <a:pPr marL="274320" indent="-274320" algn="ctr">
              <a:spcBef>
                <a:spcPts val="1200"/>
              </a:spcBef>
              <a:buClr>
                <a:schemeClr val="accent3"/>
              </a:buClr>
              <a:buSzPct val="95000"/>
            </a:pPr>
            <a:r>
              <a:rPr lang="en-US" dirty="0" smtClean="0"/>
              <a:t>Shares of Pvt. Ltd </a:t>
            </a:r>
          </a:p>
          <a:p>
            <a:pPr marL="274320" indent="-274320" algn="ctr">
              <a:spcBef>
                <a:spcPts val="1200"/>
              </a:spcBef>
              <a:buClr>
                <a:schemeClr val="accent3"/>
              </a:buClr>
              <a:buSzPct val="95000"/>
            </a:pPr>
            <a:r>
              <a:rPr lang="en-US" dirty="0" smtClean="0"/>
              <a:t>Company</a:t>
            </a:r>
          </a:p>
        </p:txBody>
      </p:sp>
      <p:cxnSp>
        <p:nvCxnSpPr>
          <p:cNvPr id="10" name="Straight Arrow Connector 9"/>
          <p:cNvCxnSpPr>
            <a:endCxn id="11" idx="3"/>
          </p:cNvCxnSpPr>
          <p:nvPr/>
        </p:nvCxnSpPr>
        <p:spPr>
          <a:xfrm rot="10800000" flipV="1">
            <a:off x="3352800" y="2446228"/>
            <a:ext cx="2895600" cy="1053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1371600" y="2133600"/>
            <a:ext cx="1981200" cy="646331"/>
          </a:xfrm>
          <a:prstGeom prst="rect">
            <a:avLst/>
          </a:prstGeom>
          <a:noFill/>
        </p:spPr>
        <p:txBody>
          <a:bodyPr wrap="square" rtlCol="0">
            <a:spAutoFit/>
          </a:bodyPr>
          <a:lstStyle/>
          <a:p>
            <a:pPr algn="ctr"/>
            <a:r>
              <a:rPr lang="en-US" b="1" dirty="0" smtClean="0"/>
              <a:t>Firm/ Pvt. Ltd. Company </a:t>
            </a:r>
          </a:p>
        </p:txBody>
      </p:sp>
      <p:sp>
        <p:nvSpPr>
          <p:cNvPr id="12" name="TextBox 11"/>
          <p:cNvSpPr txBox="1"/>
          <p:nvPr/>
        </p:nvSpPr>
        <p:spPr>
          <a:xfrm>
            <a:off x="6248400" y="2209800"/>
            <a:ext cx="1981200" cy="369332"/>
          </a:xfrm>
          <a:prstGeom prst="rect">
            <a:avLst/>
          </a:prstGeom>
          <a:noFill/>
        </p:spPr>
        <p:txBody>
          <a:bodyPr wrap="square" rtlCol="0">
            <a:spAutoFit/>
          </a:bodyPr>
          <a:lstStyle/>
          <a:p>
            <a:pPr algn="ctr"/>
            <a:r>
              <a:rPr lang="en-US" b="1" dirty="0" smtClean="0"/>
              <a:t>Any Person</a:t>
            </a:r>
          </a:p>
        </p:txBody>
      </p:sp>
      <p:cxnSp>
        <p:nvCxnSpPr>
          <p:cNvPr id="13" name="Straight Arrow Connector 12"/>
          <p:cNvCxnSpPr/>
          <p:nvPr/>
        </p:nvCxnSpPr>
        <p:spPr>
          <a:xfrm rot="5400000">
            <a:off x="2134308" y="2947444"/>
            <a:ext cx="432136" cy="2364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347952" y="3048000"/>
            <a:ext cx="1981200" cy="369332"/>
          </a:xfrm>
          <a:prstGeom prst="rect">
            <a:avLst/>
          </a:prstGeom>
          <a:noFill/>
        </p:spPr>
        <p:txBody>
          <a:bodyPr wrap="square" rtlCol="0">
            <a:spAutoFit/>
          </a:bodyPr>
          <a:lstStyle/>
          <a:p>
            <a:pPr algn="ctr"/>
            <a:r>
              <a:rPr lang="en-US" b="1" dirty="0" smtClean="0">
                <a:solidFill>
                  <a:schemeClr val="accent2"/>
                </a:solidFill>
              </a:rPr>
              <a:t>Recipient</a:t>
            </a:r>
          </a:p>
        </p:txBody>
      </p:sp>
      <p:sp>
        <p:nvSpPr>
          <p:cNvPr id="15" name="Rectangle 14"/>
          <p:cNvSpPr/>
          <p:nvPr/>
        </p:nvSpPr>
        <p:spPr>
          <a:xfrm>
            <a:off x="609600" y="3352800"/>
            <a:ext cx="7924800" cy="415498"/>
          </a:xfrm>
          <a:prstGeom prst="rect">
            <a:avLst/>
          </a:prstGeom>
        </p:spPr>
        <p:txBody>
          <a:bodyPr wrap="square">
            <a:spAutoFit/>
          </a:bodyPr>
          <a:lstStyle/>
          <a:p>
            <a:pPr algn="just">
              <a:spcBef>
                <a:spcPts val="1200"/>
              </a:spcBef>
            </a:pPr>
            <a:r>
              <a:rPr lang="en-US" sz="2100" dirty="0" smtClean="0"/>
              <a:t>Applicable </a:t>
            </a:r>
            <a:r>
              <a:rPr lang="en-US" sz="2100" dirty="0" err="1" smtClean="0"/>
              <a:t>w.e.f</a:t>
            </a:r>
            <a:r>
              <a:rPr lang="en-US" sz="2100" dirty="0" smtClean="0"/>
              <a:t> 1</a:t>
            </a:r>
            <a:r>
              <a:rPr lang="en-US" sz="2100" baseline="30000" dirty="0" smtClean="0"/>
              <a:t>st</a:t>
            </a:r>
            <a:r>
              <a:rPr lang="en-US" sz="2100" dirty="0" smtClean="0"/>
              <a:t> day of June, 2010 as inserted by Finance Act, 2010.</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sz="quarter" idx="1"/>
          </p:nvPr>
        </p:nvSpPr>
        <p:spPr>
          <a:xfrm>
            <a:off x="304800" y="2133600"/>
            <a:ext cx="8458200" cy="2514600"/>
          </a:xfrm>
          <a:ln w="38100"/>
        </p:spPr>
        <p:style>
          <a:lnRef idx="2">
            <a:schemeClr val="accent1"/>
          </a:lnRef>
          <a:fillRef idx="1">
            <a:schemeClr val="lt1"/>
          </a:fillRef>
          <a:effectRef idx="0">
            <a:schemeClr val="accent1"/>
          </a:effectRef>
          <a:fontRef idx="minor">
            <a:schemeClr val="dk1"/>
          </a:fontRef>
        </p:style>
        <p:txBody>
          <a:bodyPr>
            <a:normAutofit/>
          </a:bodyPr>
          <a:lstStyle/>
          <a:p>
            <a:pPr marL="173038" indent="0" algn="just">
              <a:buNone/>
            </a:pPr>
            <a:endParaRPr lang="en-US" sz="2000" dirty="0" smtClean="0">
              <a:ea typeface="Times New Roman"/>
              <a:cs typeface="Times New Roman"/>
            </a:endParaRPr>
          </a:p>
          <a:p>
            <a:pPr marL="173038" indent="0" algn="just">
              <a:buNone/>
            </a:pPr>
            <a:r>
              <a:rPr lang="en-US" sz="2500" dirty="0" smtClean="0">
                <a:ea typeface="Times New Roman"/>
                <a:cs typeface="Times New Roman"/>
              </a:rPr>
              <a:t>Whether during the previous year the assessee received any </a:t>
            </a:r>
            <a:r>
              <a:rPr lang="en-US" sz="2500" b="1" u="sng" dirty="0" smtClean="0">
                <a:ea typeface="Times New Roman"/>
                <a:cs typeface="Times New Roman"/>
              </a:rPr>
              <a:t>consideration for issue of shares</a:t>
            </a:r>
            <a:r>
              <a:rPr lang="en-US" sz="2500" b="1" dirty="0" smtClean="0">
                <a:ea typeface="Times New Roman"/>
                <a:cs typeface="Times New Roman"/>
              </a:rPr>
              <a:t> </a:t>
            </a:r>
            <a:r>
              <a:rPr lang="en-US" sz="2500" dirty="0" smtClean="0">
                <a:ea typeface="Times New Roman"/>
                <a:cs typeface="Times New Roman"/>
              </a:rPr>
              <a:t>which exceeds the fair market value of the shares as referred to in </a:t>
            </a:r>
            <a:r>
              <a:rPr lang="en-US" sz="2500" b="1" u="sng" dirty="0" smtClean="0">
                <a:ea typeface="Times New Roman"/>
                <a:cs typeface="Times New Roman"/>
              </a:rPr>
              <a:t>section 56(2)(</a:t>
            </a:r>
            <a:r>
              <a:rPr lang="en-US" sz="2500" b="1" u="sng" dirty="0" err="1" smtClean="0">
                <a:ea typeface="Times New Roman"/>
                <a:cs typeface="Times New Roman"/>
              </a:rPr>
              <a:t>viib</a:t>
            </a:r>
            <a:r>
              <a:rPr lang="en-US" sz="2500" b="1" u="sng" dirty="0" smtClean="0">
                <a:ea typeface="Times New Roman"/>
                <a:cs typeface="Times New Roman"/>
              </a:rPr>
              <a:t>)</a:t>
            </a:r>
            <a:r>
              <a:rPr lang="en-US" sz="2500" dirty="0" smtClean="0">
                <a:ea typeface="Times New Roman"/>
                <a:cs typeface="Times New Roman"/>
              </a:rPr>
              <a:t>, if yes, please furnish the details of the same.</a:t>
            </a:r>
            <a:endParaRPr lang="en-US" sz="2500" dirty="0" smtClean="0">
              <a:ea typeface="Calibri"/>
              <a:cs typeface="Times New Roman"/>
            </a:endParaRPr>
          </a:p>
          <a:p>
            <a:pPr marL="173038" indent="0" algn="just">
              <a:buNone/>
            </a:pPr>
            <a:endParaRPr lang="en-US" sz="2600" dirty="0" smtClean="0">
              <a:ea typeface="Calibri"/>
              <a:cs typeface="Times New Roman"/>
            </a:endParaRPr>
          </a:p>
          <a:p>
            <a:pPr marL="173038" indent="0" algn="just">
              <a:buNone/>
            </a:pPr>
            <a:endParaRPr lang="en-US" sz="2600" dirty="0"/>
          </a:p>
        </p:txBody>
      </p:sp>
      <p:sp>
        <p:nvSpPr>
          <p:cNvPr id="5" name="TextBox 4"/>
          <p:cNvSpPr txBox="1"/>
          <p:nvPr/>
        </p:nvSpPr>
        <p:spPr>
          <a:xfrm>
            <a:off x="304800" y="4945559"/>
            <a:ext cx="8458200" cy="830997"/>
          </a:xfrm>
          <a:prstGeom prst="rect">
            <a:avLst/>
          </a:prstGeom>
          <a:noFill/>
        </p:spPr>
        <p:txBody>
          <a:bodyPr wrap="square" rtlCol="0">
            <a:spAutoFit/>
          </a:bodyPr>
          <a:lstStyle/>
          <a:p>
            <a:pPr marL="725488" indent="-725488" algn="just"/>
            <a:r>
              <a:rPr lang="en-US" sz="2400" b="1" dirty="0" smtClean="0"/>
              <a:t>Brief: </a:t>
            </a:r>
            <a:r>
              <a:rPr lang="en-US" sz="2400" dirty="0" smtClean="0"/>
              <a:t>Detail in respect of shares issued by a Pvt. Ltd. Company</a:t>
            </a:r>
            <a:r>
              <a:rPr lang="en-US" sz="2400" dirty="0" smtClean="0">
                <a:ea typeface="Times New Roman"/>
                <a:cs typeface="Times New Roman"/>
              </a:rPr>
              <a:t> at value more than FMV is to be provided</a:t>
            </a:r>
            <a:endParaRPr lang="en-US" sz="2400" dirty="0" smtClean="0"/>
          </a:p>
        </p:txBody>
      </p:sp>
      <p:sp>
        <p:nvSpPr>
          <p:cNvPr id="6" name="Slide Number Placeholder 5"/>
          <p:cNvSpPr>
            <a:spLocks noGrp="1"/>
          </p:cNvSpPr>
          <p:nvPr>
            <p:ph type="sldNum" sz="quarter" idx="12"/>
          </p:nvPr>
        </p:nvSpPr>
        <p:spPr/>
        <p:txBody>
          <a:bodyPr>
            <a:normAutofit fontScale="85000" lnSpcReduction="20000"/>
          </a:bodyPr>
          <a:lstStyle/>
          <a:p>
            <a:fld id="{B6F15528-21DE-4FAA-801E-634DDDAF4B2B}" type="slidenum">
              <a:rPr lang="en-US" smtClean="0"/>
              <a:pPr/>
              <a:t>41</a:t>
            </a:fld>
            <a:endParaRPr lang="en-US"/>
          </a:p>
        </p:txBody>
      </p:sp>
      <p:sp>
        <p:nvSpPr>
          <p:cNvPr id="10" name="Title 6"/>
          <p:cNvSpPr>
            <a:spLocks noGrp="1"/>
          </p:cNvSpPr>
          <p:nvPr>
            <p:ph type="title"/>
          </p:nvPr>
        </p:nvSpPr>
        <p:spPr>
          <a:xfrm>
            <a:off x="76200" y="76200"/>
            <a:ext cx="8991600" cy="990600"/>
          </a:xfrm>
        </p:spPr>
        <p:txBody>
          <a:bodyPr>
            <a:normAutofit/>
          </a:bodyPr>
          <a:lstStyle/>
          <a:p>
            <a:pPr algn="just"/>
            <a:r>
              <a:rPr lang="en-US" sz="4800" dirty="0" smtClean="0"/>
              <a:t>New Clause no. 29</a:t>
            </a:r>
            <a:r>
              <a:rPr lang="en-US" sz="4000" dirty="0" smtClean="0"/>
              <a:t>  </a:t>
            </a:r>
            <a:r>
              <a:rPr lang="en-US" sz="2800" dirty="0" smtClean="0"/>
              <a:t>                 </a:t>
            </a:r>
            <a:r>
              <a:rPr lang="en-US" sz="2800" i="1" dirty="0" smtClean="0">
                <a:solidFill>
                  <a:srgbClr val="FF0000"/>
                </a:solidFill>
              </a:rPr>
              <a:t>[newly inserted]</a:t>
            </a:r>
            <a:endParaRPr lang="en-US" sz="2400" i="1" dirty="0">
              <a:solidFill>
                <a:srgbClr val="FF0000"/>
              </a:solidFill>
            </a:endParaRPr>
          </a:p>
        </p:txBody>
      </p:sp>
      <p:sp>
        <p:nvSpPr>
          <p:cNvPr id="7" name="TextBox 6"/>
          <p:cNvSpPr txBox="1"/>
          <p:nvPr/>
        </p:nvSpPr>
        <p:spPr>
          <a:xfrm>
            <a:off x="0" y="6172200"/>
            <a:ext cx="9144000" cy="400110"/>
          </a:xfrm>
          <a:prstGeom prst="rect">
            <a:avLst/>
          </a:prstGeom>
          <a:noFill/>
        </p:spPr>
        <p:txBody>
          <a:bodyPr wrap="square" rtlCol="0">
            <a:spAutoFit/>
          </a:bodyPr>
          <a:lstStyle/>
          <a:p>
            <a:pPr algn="just"/>
            <a:r>
              <a:rPr lang="en-US" sz="2000" b="1" dirty="0" smtClean="0"/>
              <a:t>Note: </a:t>
            </a:r>
            <a:r>
              <a:rPr lang="en-US" sz="2000" dirty="0" smtClean="0"/>
              <a:t>This clause is only applicable to the private limited companies. </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ontent Placeholder 3"/>
          <p:cNvSpPr>
            <a:spLocks noGrp="1"/>
          </p:cNvSpPr>
          <p:nvPr>
            <p:ph sz="quarter" idx="1"/>
          </p:nvPr>
        </p:nvSpPr>
        <p:spPr>
          <a:xfrm>
            <a:off x="0" y="5562600"/>
            <a:ext cx="8991600" cy="1295400"/>
          </a:xfrm>
        </p:spPr>
        <p:txBody>
          <a:bodyPr>
            <a:noAutofit/>
          </a:bodyPr>
          <a:lstStyle/>
          <a:p>
            <a:pPr algn="just">
              <a:spcBef>
                <a:spcPts val="600"/>
              </a:spcBef>
              <a:buNone/>
            </a:pPr>
            <a:r>
              <a:rPr lang="en-US" sz="2000" b="1" u="sng" dirty="0" smtClean="0"/>
              <a:t>Issues/ points to be considered..….</a:t>
            </a:r>
          </a:p>
          <a:p>
            <a:pPr algn="just">
              <a:spcBef>
                <a:spcPts val="0"/>
              </a:spcBef>
            </a:pPr>
            <a:r>
              <a:rPr lang="en-US" sz="1800" dirty="0" smtClean="0"/>
              <a:t>Obtain a list of shares issued to any person being a resident and verify the same from the books of account and other relevant documents. </a:t>
            </a:r>
          </a:p>
          <a:p>
            <a:pPr algn="just">
              <a:spcBef>
                <a:spcPts val="0"/>
              </a:spcBef>
            </a:pPr>
            <a:r>
              <a:rPr lang="en-US" sz="1800" dirty="0" smtClean="0"/>
              <a:t>Provisions of Rule 11UA(1) &amp; 11UA(2) should be considered to determine FMV. </a:t>
            </a:r>
          </a:p>
        </p:txBody>
      </p:sp>
      <p:sp>
        <p:nvSpPr>
          <p:cNvPr id="5" name="Title 6"/>
          <p:cNvSpPr>
            <a:spLocks noGrp="1"/>
          </p:cNvSpPr>
          <p:nvPr>
            <p:ph type="title"/>
          </p:nvPr>
        </p:nvSpPr>
        <p:spPr>
          <a:xfrm>
            <a:off x="76200" y="0"/>
            <a:ext cx="7239000" cy="1066800"/>
          </a:xfrm>
        </p:spPr>
        <p:txBody>
          <a:bodyPr>
            <a:noAutofit/>
          </a:bodyPr>
          <a:lstStyle/>
          <a:p>
            <a:r>
              <a:rPr lang="en-US" sz="3800" dirty="0" smtClean="0"/>
              <a:t>Issues on New Clause no. 29	   </a:t>
            </a:r>
            <a:r>
              <a:rPr lang="en-US" sz="2200" dirty="0" smtClean="0"/>
              <a:t>					</a:t>
            </a:r>
            <a:r>
              <a:rPr lang="en-US" sz="2200" i="1" dirty="0" smtClean="0">
                <a:solidFill>
                  <a:srgbClr val="FF0000"/>
                </a:solidFill>
              </a:rPr>
              <a:t>[newly inserted]</a:t>
            </a:r>
            <a:endParaRPr lang="en-US" sz="2200" i="1" dirty="0">
              <a:solidFill>
                <a:srgbClr val="FF0000"/>
              </a:solidFill>
            </a:endParaRPr>
          </a:p>
        </p:txBody>
      </p:sp>
      <p:sp>
        <p:nvSpPr>
          <p:cNvPr id="6" name="Rectangle 5"/>
          <p:cNvSpPr/>
          <p:nvPr/>
        </p:nvSpPr>
        <p:spPr>
          <a:xfrm>
            <a:off x="7772400" y="76200"/>
            <a:ext cx="13716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sp>
        <p:nvSpPr>
          <p:cNvPr id="7" name="TextBox 6"/>
          <p:cNvSpPr txBox="1"/>
          <p:nvPr/>
        </p:nvSpPr>
        <p:spPr>
          <a:xfrm>
            <a:off x="381000" y="990600"/>
            <a:ext cx="8305800" cy="235449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marL="1371600" indent="-1371600" algn="just"/>
            <a:endParaRPr lang="en-US" sz="2300" i="1" dirty="0" smtClean="0"/>
          </a:p>
          <a:p>
            <a:pPr marL="1371600" indent="-1371600" algn="just"/>
            <a:endParaRPr lang="en-US" sz="2300" i="1" dirty="0" smtClean="0"/>
          </a:p>
          <a:p>
            <a:pPr marL="1371600" indent="-1371600" algn="just"/>
            <a:endParaRPr lang="en-US" sz="2300" i="1" dirty="0" smtClean="0"/>
          </a:p>
          <a:p>
            <a:pPr marL="1371600" indent="-1371600" algn="just"/>
            <a:endParaRPr lang="en-US" sz="2300" i="1" dirty="0" smtClean="0"/>
          </a:p>
          <a:p>
            <a:pPr marL="1371600" indent="-1371600" algn="just"/>
            <a:endParaRPr lang="en-US" sz="1600" i="1" dirty="0" smtClean="0"/>
          </a:p>
          <a:p>
            <a:pPr marL="1371600" indent="-1371600" algn="just"/>
            <a:endParaRPr lang="en-US" sz="1600" i="1" dirty="0" smtClean="0"/>
          </a:p>
          <a:p>
            <a:pPr marL="1371600" indent="-1371600" algn="just"/>
            <a:endParaRPr lang="en-US" sz="2300" i="1" dirty="0" smtClean="0"/>
          </a:p>
        </p:txBody>
      </p:sp>
      <p:sp>
        <p:nvSpPr>
          <p:cNvPr id="15" name="Rectangle 14"/>
          <p:cNvSpPr/>
          <p:nvPr/>
        </p:nvSpPr>
        <p:spPr>
          <a:xfrm>
            <a:off x="609600" y="2876490"/>
            <a:ext cx="7924800" cy="369332"/>
          </a:xfrm>
          <a:prstGeom prst="rect">
            <a:avLst/>
          </a:prstGeom>
        </p:spPr>
        <p:txBody>
          <a:bodyPr wrap="square">
            <a:spAutoFit/>
          </a:bodyPr>
          <a:lstStyle/>
          <a:p>
            <a:pPr marL="441325" indent="-441325" algn="just">
              <a:spcBef>
                <a:spcPts val="1200"/>
              </a:spcBef>
            </a:pPr>
            <a:r>
              <a:rPr lang="en-US" dirty="0" smtClean="0"/>
              <a:t>Applicable </a:t>
            </a:r>
            <a:r>
              <a:rPr lang="en-US" dirty="0" err="1" smtClean="0"/>
              <a:t>w.e.f</a:t>
            </a:r>
            <a:r>
              <a:rPr lang="en-US" dirty="0" smtClean="0"/>
              <a:t> 1</a:t>
            </a:r>
            <a:r>
              <a:rPr lang="en-US" baseline="30000" dirty="0" smtClean="0"/>
              <a:t>st</a:t>
            </a:r>
            <a:r>
              <a:rPr lang="en-US" dirty="0" smtClean="0"/>
              <a:t> day of April, 2013 as inserted by Finance Act, 2012.</a:t>
            </a:r>
          </a:p>
        </p:txBody>
      </p:sp>
      <p:sp>
        <p:nvSpPr>
          <p:cNvPr id="16" name="Rectangle 15"/>
          <p:cNvSpPr/>
          <p:nvPr/>
        </p:nvSpPr>
        <p:spPr>
          <a:xfrm>
            <a:off x="557048" y="1396253"/>
            <a:ext cx="7977352" cy="867103"/>
          </a:xfrm>
          <a:prstGeom prst="rect">
            <a:avLst/>
          </a:prstGeom>
          <a:solidFill>
            <a:schemeClr val="accent2">
              <a:lumMod val="60000"/>
              <a:lumOff val="40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just"/>
            <a:r>
              <a:rPr lang="en-US" sz="2000" b="1" dirty="0" smtClean="0">
                <a:solidFill>
                  <a:schemeClr val="tx1"/>
                </a:solidFill>
              </a:rPr>
              <a:t> Pvt. Company 		     	                                                  Resident </a:t>
            </a:r>
            <a:endParaRPr lang="en-US" sz="2000" b="1" dirty="0">
              <a:solidFill>
                <a:schemeClr val="tx1"/>
              </a:solidFill>
            </a:endParaRPr>
          </a:p>
        </p:txBody>
      </p:sp>
      <p:sp>
        <p:nvSpPr>
          <p:cNvPr id="17" name="TextBox 16"/>
          <p:cNvSpPr txBox="1"/>
          <p:nvPr/>
        </p:nvSpPr>
        <p:spPr>
          <a:xfrm>
            <a:off x="2538248" y="1371599"/>
            <a:ext cx="4190999" cy="967957"/>
          </a:xfrm>
          <a:prstGeom prst="rect">
            <a:avLst/>
          </a:prstGeom>
          <a:noFill/>
          <a:ln>
            <a:noFill/>
          </a:ln>
        </p:spPr>
        <p:txBody>
          <a:bodyPr wrap="square" rtlCol="0">
            <a:spAutoFit/>
          </a:bodyPr>
          <a:lstStyle/>
          <a:p>
            <a:pPr marL="274320" indent="-274320" algn="ctr">
              <a:lnSpc>
                <a:spcPct val="150000"/>
              </a:lnSpc>
              <a:buClr>
                <a:schemeClr val="accent3"/>
              </a:buClr>
              <a:buSzPct val="95000"/>
            </a:pPr>
            <a:r>
              <a:rPr lang="en-US" sz="2000" dirty="0" smtClean="0"/>
              <a:t>Consideration for </a:t>
            </a:r>
          </a:p>
          <a:p>
            <a:pPr marL="274320" indent="-274320" algn="ctr">
              <a:lnSpc>
                <a:spcPct val="150000"/>
              </a:lnSpc>
              <a:buClr>
                <a:schemeClr val="accent3"/>
              </a:buClr>
              <a:buSzPct val="95000"/>
            </a:pPr>
            <a:r>
              <a:rPr lang="en-US" sz="2000" dirty="0" smtClean="0"/>
              <a:t>issue of shares exceeding FV</a:t>
            </a:r>
          </a:p>
        </p:txBody>
      </p:sp>
      <p:cxnSp>
        <p:nvCxnSpPr>
          <p:cNvPr id="18" name="Straight Arrow Connector 17"/>
          <p:cNvCxnSpPr>
            <a:stCxn id="17" idx="3"/>
            <a:endCxn id="17" idx="1"/>
          </p:cNvCxnSpPr>
          <p:nvPr/>
        </p:nvCxnSpPr>
        <p:spPr>
          <a:xfrm flipH="1">
            <a:off x="2538248" y="1855578"/>
            <a:ext cx="4190999" cy="158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endCxn id="20" idx="0"/>
          </p:cNvCxnSpPr>
          <p:nvPr/>
        </p:nvCxnSpPr>
        <p:spPr>
          <a:xfrm rot="5400000">
            <a:off x="1237015" y="2291834"/>
            <a:ext cx="468866" cy="158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480848" y="2526267"/>
            <a:ext cx="1981200" cy="369332"/>
          </a:xfrm>
          <a:prstGeom prst="rect">
            <a:avLst/>
          </a:prstGeom>
          <a:noFill/>
        </p:spPr>
        <p:txBody>
          <a:bodyPr wrap="square" rtlCol="0">
            <a:spAutoFit/>
          </a:bodyPr>
          <a:lstStyle/>
          <a:p>
            <a:pPr algn="ctr"/>
            <a:r>
              <a:rPr lang="en-US" b="1" dirty="0" smtClean="0">
                <a:solidFill>
                  <a:schemeClr val="accent2"/>
                </a:solidFill>
              </a:rPr>
              <a:t>Recipient</a:t>
            </a:r>
          </a:p>
        </p:txBody>
      </p:sp>
      <p:pic>
        <p:nvPicPr>
          <p:cNvPr id="13" name="Picture 2" descr="C:\Users\apoorva\Desktop\clause 29.JPG"/>
          <p:cNvPicPr>
            <a:picLocks noChangeAspect="1" noChangeArrowheads="1"/>
          </p:cNvPicPr>
          <p:nvPr/>
        </p:nvPicPr>
        <p:blipFill>
          <a:blip r:embed="rId2" cstate="print"/>
          <a:srcRect/>
          <a:stretch>
            <a:fillRect/>
          </a:stretch>
        </p:blipFill>
        <p:spPr bwMode="auto">
          <a:xfrm>
            <a:off x="76200" y="3725863"/>
            <a:ext cx="8763000" cy="1684337"/>
          </a:xfrm>
          <a:prstGeom prst="rect">
            <a:avLst/>
          </a:prstGeom>
          <a:noFill/>
        </p:spPr>
      </p:pic>
      <p:sp>
        <p:nvSpPr>
          <p:cNvPr id="14" name="TextBox 13"/>
          <p:cNvSpPr txBox="1"/>
          <p:nvPr/>
        </p:nvSpPr>
        <p:spPr>
          <a:xfrm>
            <a:off x="152400" y="3409146"/>
            <a:ext cx="7741640" cy="477054"/>
          </a:xfrm>
          <a:prstGeom prst="rect">
            <a:avLst/>
          </a:prstGeom>
          <a:noFill/>
        </p:spPr>
        <p:txBody>
          <a:bodyPr wrap="square" rtlCol="0">
            <a:spAutoFit/>
          </a:bodyPr>
          <a:lstStyle/>
          <a:p>
            <a:pPr marL="725488" indent="-725488" algn="just"/>
            <a:r>
              <a:rPr lang="en-US" sz="2500" b="1" dirty="0" smtClean="0">
                <a:solidFill>
                  <a:schemeClr val="accent2"/>
                </a:solidFill>
              </a:rPr>
              <a:t>Format in e-utility</a:t>
            </a:r>
            <a:endParaRPr lang="en-US" sz="2500" dirty="0" smtClean="0">
              <a:solidFill>
                <a:schemeClr val="accent2"/>
              </a:solidFill>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76200" y="76200"/>
            <a:ext cx="8991600" cy="990600"/>
          </a:xfrm>
        </p:spPr>
        <p:txBody>
          <a:bodyPr>
            <a:normAutofit fontScale="90000"/>
          </a:bodyPr>
          <a:lstStyle/>
          <a:p>
            <a:pPr algn="just"/>
            <a:r>
              <a:rPr lang="en-US" sz="4200" dirty="0" smtClean="0"/>
              <a:t>New Clause no. 32(c), (d),(e)</a:t>
            </a:r>
            <a:r>
              <a:rPr lang="en-US" dirty="0" smtClean="0"/>
              <a:t>	   </a:t>
            </a:r>
            <a:r>
              <a:rPr lang="en-US" sz="2800" i="1" dirty="0" smtClean="0">
                <a:solidFill>
                  <a:srgbClr val="FF0000"/>
                </a:solidFill>
              </a:rPr>
              <a:t>[newly inserted]</a:t>
            </a:r>
            <a:endParaRPr lang="en-US" sz="2800" i="1" dirty="0">
              <a:solidFill>
                <a:srgbClr val="FF0000"/>
              </a:solidFill>
            </a:endParaRPr>
          </a:p>
        </p:txBody>
      </p:sp>
      <p:sp>
        <p:nvSpPr>
          <p:cNvPr id="8" name="Content Placeholder 7"/>
          <p:cNvSpPr>
            <a:spLocks noGrp="1"/>
          </p:cNvSpPr>
          <p:nvPr>
            <p:ph sz="quarter" idx="1"/>
          </p:nvPr>
        </p:nvSpPr>
        <p:spPr>
          <a:xfrm>
            <a:off x="76200" y="2133600"/>
            <a:ext cx="8915400" cy="2895600"/>
          </a:xfrm>
          <a:ln w="38100"/>
        </p:spPr>
        <p:style>
          <a:lnRef idx="2">
            <a:schemeClr val="accent1"/>
          </a:lnRef>
          <a:fillRef idx="1">
            <a:schemeClr val="lt1"/>
          </a:fillRef>
          <a:effectRef idx="0">
            <a:schemeClr val="accent1"/>
          </a:effectRef>
          <a:fontRef idx="minor">
            <a:schemeClr val="dk1"/>
          </a:fontRef>
        </p:style>
        <p:txBody>
          <a:bodyPr>
            <a:noAutofit/>
          </a:bodyPr>
          <a:lstStyle/>
          <a:p>
            <a:pPr marL="225425" indent="-225425" algn="just">
              <a:spcBef>
                <a:spcPts val="600"/>
              </a:spcBef>
              <a:buSzPct val="100000"/>
              <a:buFont typeface="+mj-lt"/>
              <a:buAutoNum type="alphaLcParenR" startAt="3"/>
            </a:pPr>
            <a:r>
              <a:rPr lang="en-US" sz="2000" dirty="0" smtClean="0">
                <a:ea typeface="Times New Roman"/>
                <a:cs typeface="Times New Roman"/>
              </a:rPr>
              <a:t>Whether the assessee has incurred any </a:t>
            </a:r>
            <a:r>
              <a:rPr lang="en-US" sz="2000" b="1" u="sng" dirty="0" smtClean="0">
                <a:ea typeface="Times New Roman"/>
                <a:cs typeface="Times New Roman"/>
              </a:rPr>
              <a:t>speculation loss referred to in section 73</a:t>
            </a:r>
            <a:r>
              <a:rPr lang="en-US" sz="2000" b="1" dirty="0" smtClean="0">
                <a:ea typeface="Times New Roman"/>
                <a:cs typeface="Times New Roman"/>
              </a:rPr>
              <a:t> </a:t>
            </a:r>
            <a:r>
              <a:rPr lang="en-US" sz="2000" dirty="0" smtClean="0">
                <a:ea typeface="Times New Roman"/>
                <a:cs typeface="Times New Roman"/>
              </a:rPr>
              <a:t>during the previous year, If yes, please furnish the details of the same.</a:t>
            </a:r>
          </a:p>
          <a:p>
            <a:pPr marL="225425" indent="-225425" algn="just">
              <a:spcBef>
                <a:spcPts val="600"/>
              </a:spcBef>
              <a:buSzPct val="100000"/>
              <a:buFont typeface="+mj-lt"/>
              <a:buAutoNum type="alphaLcParenR" startAt="3"/>
            </a:pPr>
            <a:r>
              <a:rPr lang="en-US" sz="2000" dirty="0" smtClean="0">
                <a:ea typeface="Times New Roman"/>
                <a:cs typeface="Times New Roman"/>
              </a:rPr>
              <a:t>whether the assessee has incurred any </a:t>
            </a:r>
            <a:r>
              <a:rPr lang="en-US" sz="2000" b="1" u="sng" dirty="0" smtClean="0">
                <a:ea typeface="Times New Roman"/>
                <a:cs typeface="Times New Roman"/>
              </a:rPr>
              <a:t>loss referred to in section 73A </a:t>
            </a:r>
            <a:r>
              <a:rPr lang="en-US" sz="2000" dirty="0" smtClean="0">
                <a:ea typeface="Times New Roman"/>
                <a:cs typeface="Times New Roman"/>
              </a:rPr>
              <a:t>in respect of any specified business during the previous year, if yes, please furnish details of the same.</a:t>
            </a:r>
          </a:p>
          <a:p>
            <a:pPr marL="225425" indent="-225425" algn="just">
              <a:spcBef>
                <a:spcPts val="600"/>
              </a:spcBef>
              <a:buSzPct val="100000"/>
              <a:buFont typeface="+mj-lt"/>
              <a:buAutoNum type="alphaLcParenR" startAt="3"/>
            </a:pPr>
            <a:r>
              <a:rPr lang="en-US" sz="2000" dirty="0" smtClean="0">
                <a:ea typeface="Times New Roman"/>
                <a:cs typeface="Times New Roman"/>
              </a:rPr>
              <a:t> </a:t>
            </a:r>
            <a:r>
              <a:rPr lang="en-US" sz="2000" b="1" u="sng" dirty="0" smtClean="0">
                <a:ea typeface="Times New Roman"/>
                <a:cs typeface="Times New Roman"/>
              </a:rPr>
              <a:t>In case of a company</a:t>
            </a:r>
            <a:r>
              <a:rPr lang="en-US" sz="2000" dirty="0" smtClean="0">
                <a:ea typeface="Times New Roman"/>
                <a:cs typeface="Times New Roman"/>
              </a:rPr>
              <a:t>, please state that whether the company is deemed to be carrying on a </a:t>
            </a:r>
            <a:r>
              <a:rPr lang="en-US" sz="2000" b="1" u="sng" dirty="0" smtClean="0">
                <a:ea typeface="Times New Roman"/>
                <a:cs typeface="Times New Roman"/>
              </a:rPr>
              <a:t>speculation business as referred in explanation to section 73</a:t>
            </a:r>
            <a:r>
              <a:rPr lang="en-US" sz="2000" dirty="0" smtClean="0">
                <a:ea typeface="Times New Roman"/>
                <a:cs typeface="Times New Roman"/>
              </a:rPr>
              <a:t>, if yes, please furnish the details of speculation loss if any incurred during the previous year.</a:t>
            </a:r>
            <a:endParaRPr lang="en-US" sz="2000" dirty="0"/>
          </a:p>
        </p:txBody>
      </p:sp>
      <p:sp>
        <p:nvSpPr>
          <p:cNvPr id="9" name="TextBox 8"/>
          <p:cNvSpPr txBox="1"/>
          <p:nvPr/>
        </p:nvSpPr>
        <p:spPr>
          <a:xfrm>
            <a:off x="0" y="5149840"/>
            <a:ext cx="9144000" cy="1754326"/>
          </a:xfrm>
          <a:prstGeom prst="rect">
            <a:avLst/>
          </a:prstGeom>
          <a:noFill/>
        </p:spPr>
        <p:txBody>
          <a:bodyPr wrap="square" rtlCol="0">
            <a:spAutoFit/>
          </a:bodyPr>
          <a:lstStyle/>
          <a:p>
            <a:r>
              <a:rPr lang="en-US" b="1" u="sng" dirty="0" smtClean="0"/>
              <a:t>Issues/ Points to be considered:</a:t>
            </a:r>
          </a:p>
          <a:p>
            <a:pPr marL="225425" indent="-225425" algn="just">
              <a:buFont typeface="Wingdings" pitchFamily="2" charset="2"/>
              <a:buChar char="§"/>
            </a:pPr>
            <a:r>
              <a:rPr lang="en-US" sz="1750" smtClean="0"/>
              <a:t>Scrutinize </a:t>
            </a:r>
            <a:r>
              <a:rPr lang="en-US" sz="1750" dirty="0" smtClean="0"/>
              <a:t>the books of account and other relevant documents as to whether the </a:t>
            </a:r>
            <a:r>
              <a:rPr lang="en-US" sz="1750" dirty="0" err="1" smtClean="0"/>
              <a:t>assessee</a:t>
            </a:r>
            <a:r>
              <a:rPr lang="en-US" sz="1750" dirty="0" smtClean="0"/>
              <a:t> is carrying on any speculation business.</a:t>
            </a:r>
          </a:p>
          <a:p>
            <a:pPr marL="225425" indent="-225425" algn="just">
              <a:buFont typeface="Wingdings" pitchFamily="2" charset="2"/>
              <a:buChar char="§"/>
            </a:pPr>
            <a:r>
              <a:rPr lang="en-US" sz="1750" dirty="0" smtClean="0"/>
              <a:t>Applicability of provisions of Sec. 73 in case of loss in trading of derivatives being shares and stocks</a:t>
            </a:r>
          </a:p>
          <a:p>
            <a:pPr marL="225425" indent="-225425" algn="just">
              <a:buFont typeface="Wingdings" pitchFamily="2" charset="2"/>
              <a:buChar char="§"/>
            </a:pPr>
            <a:r>
              <a:rPr lang="en-US" sz="1750" dirty="0" smtClean="0"/>
              <a:t>Whether the term “speculative Business” should be </a:t>
            </a:r>
            <a:r>
              <a:rPr lang="en-US" sz="1750" dirty="0" err="1" smtClean="0"/>
              <a:t>r.w</a:t>
            </a:r>
            <a:r>
              <a:rPr lang="en-US" sz="1750" dirty="0" smtClean="0"/>
              <a:t>. the term “speculative transactions”</a:t>
            </a:r>
          </a:p>
        </p:txBody>
      </p:sp>
      <p:sp>
        <p:nvSpPr>
          <p:cNvPr id="5" name="Slide Number Placeholder 4"/>
          <p:cNvSpPr>
            <a:spLocks noGrp="1"/>
          </p:cNvSpPr>
          <p:nvPr>
            <p:ph type="sldNum" sz="quarter" idx="12"/>
          </p:nvPr>
        </p:nvSpPr>
        <p:spPr/>
        <p:txBody>
          <a:bodyPr>
            <a:normAutofit fontScale="85000" lnSpcReduction="20000"/>
          </a:bodyPr>
          <a:lstStyle/>
          <a:p>
            <a:fld id="{B6F15528-21DE-4FAA-801E-634DDDAF4B2B}" type="slidenum">
              <a:rPr lang="en-US" smtClean="0"/>
              <a:pPr/>
              <a:t>43</a:t>
            </a:fld>
            <a:endParaRPr lang="en-US"/>
          </a:p>
        </p:txBody>
      </p:sp>
      <p:sp>
        <p:nvSpPr>
          <p:cNvPr id="6" name="TextBox 5"/>
          <p:cNvSpPr txBox="1"/>
          <p:nvPr/>
        </p:nvSpPr>
        <p:spPr>
          <a:xfrm>
            <a:off x="152400" y="1447800"/>
            <a:ext cx="8915400" cy="707886"/>
          </a:xfrm>
          <a:prstGeom prst="rect">
            <a:avLst/>
          </a:prstGeom>
          <a:noFill/>
        </p:spPr>
        <p:txBody>
          <a:bodyPr wrap="square" rtlCol="0">
            <a:spAutoFit/>
          </a:bodyPr>
          <a:lstStyle/>
          <a:p>
            <a:pPr algn="just"/>
            <a:r>
              <a:rPr lang="en-US" sz="2000" b="1" dirty="0" smtClean="0">
                <a:solidFill>
                  <a:schemeClr val="accent2"/>
                </a:solidFill>
              </a:rPr>
              <a:t>New Clause no. 32 (a)/(b) </a:t>
            </a:r>
            <a:r>
              <a:rPr lang="en-US" sz="2000" b="1" i="1" dirty="0" smtClean="0">
                <a:solidFill>
                  <a:schemeClr val="accent2"/>
                </a:solidFill>
              </a:rPr>
              <a:t>[same as old clause no. 25(a)/(b)]</a:t>
            </a:r>
            <a:r>
              <a:rPr lang="en-US" sz="2000" b="1" dirty="0" smtClean="0">
                <a:solidFill>
                  <a:schemeClr val="accent2"/>
                </a:solidFill>
              </a:rPr>
              <a:t> are discussed later…………</a:t>
            </a:r>
            <a:endParaRPr lang="en-US" sz="2000" dirty="0" smtClean="0">
              <a:solidFill>
                <a:schemeClr val="accent2"/>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52400"/>
            <a:ext cx="7467600" cy="990600"/>
          </a:xfrm>
        </p:spPr>
        <p:txBody>
          <a:bodyPr>
            <a:normAutofit fontScale="90000"/>
          </a:bodyPr>
          <a:lstStyle/>
          <a:p>
            <a:r>
              <a:rPr lang="en-US" sz="4000" b="1" dirty="0" smtClean="0"/>
              <a:t>Section 73- Losses in </a:t>
            </a:r>
            <a:r>
              <a:rPr lang="en-US" sz="4000" b="1" smtClean="0"/>
              <a:t>speculation business……</a:t>
            </a:r>
            <a:endParaRPr lang="en-US" sz="4000" b="1" dirty="0"/>
          </a:p>
        </p:txBody>
      </p:sp>
      <p:sp>
        <p:nvSpPr>
          <p:cNvPr id="4" name="Content Placeholder 3"/>
          <p:cNvSpPr>
            <a:spLocks noGrp="1"/>
          </p:cNvSpPr>
          <p:nvPr>
            <p:ph sz="quarter" idx="1"/>
          </p:nvPr>
        </p:nvSpPr>
        <p:spPr>
          <a:xfrm>
            <a:off x="76200" y="1600200"/>
            <a:ext cx="8915400" cy="5257800"/>
          </a:xfrm>
        </p:spPr>
        <p:txBody>
          <a:bodyPr>
            <a:normAutofit fontScale="77500" lnSpcReduction="20000"/>
          </a:bodyPr>
          <a:lstStyle/>
          <a:p>
            <a:pPr marL="360363" indent="-360363" algn="just">
              <a:buSzPct val="100000"/>
              <a:buFont typeface="+mj-lt"/>
              <a:buAutoNum type="arabicParenR"/>
            </a:pPr>
            <a:r>
              <a:rPr lang="en-US" sz="2800" dirty="0" smtClean="0"/>
              <a:t>Any loss, computed in respect of a speculation business carried on by the assessee, shall not be set off except against profits and gains, if any, of another speculation business.</a:t>
            </a:r>
          </a:p>
          <a:p>
            <a:pPr marL="360363" indent="-360363" algn="just">
              <a:buSzPct val="100000"/>
              <a:buFont typeface="+mj-lt"/>
              <a:buAutoNum type="arabicParenR"/>
            </a:pPr>
            <a:r>
              <a:rPr lang="en-US" sz="2800" dirty="0" smtClean="0"/>
              <a:t>Where for any A.Y. any loss computed in respect of a speculation business has not been wholly set off under sub-section (1), so much of the loss as is not so set off or the whole loss where the assessee had no income from any other speculation business, shall, subject to the other provisions of this Chapter, be carried forward to the following A.Y., and—</a:t>
            </a:r>
          </a:p>
          <a:p>
            <a:pPr marL="890588" lvl="1" indent="-350838" algn="just">
              <a:buSzPct val="100000"/>
              <a:buFont typeface="+mj-lt"/>
              <a:buAutoNum type="romanLcPeriod"/>
            </a:pPr>
            <a:r>
              <a:rPr lang="en-US" dirty="0" smtClean="0"/>
              <a:t>it shall be set off against the profits and gains, if any, of any speculation business carried on by him assessable for that assessment year; and</a:t>
            </a:r>
          </a:p>
          <a:p>
            <a:pPr marL="890588" lvl="1" indent="-350838" algn="just">
              <a:buSzPct val="100000"/>
              <a:buFont typeface="+mj-lt"/>
              <a:buAutoNum type="romanLcPeriod"/>
            </a:pPr>
            <a:r>
              <a:rPr lang="en-US" dirty="0" smtClean="0"/>
              <a:t>if the loss cannot be wholly so set off, the amount of loss not so set off shall be carried forward to the following A.Y. and so on.</a:t>
            </a:r>
          </a:p>
          <a:p>
            <a:pPr marL="360363" indent="-360363" algn="just">
              <a:buSzPct val="100000"/>
              <a:buFont typeface="+mj-lt"/>
              <a:buAutoNum type="arabicParenR"/>
            </a:pPr>
            <a:r>
              <a:rPr lang="en-US" sz="2800" dirty="0" smtClean="0"/>
              <a:t>In respect of allowance on account of depreciation or capital expenditure on scientific research, the provisions of Sec. 72(2) shall apply in relation to speculation business as they apply in relation to any other business.</a:t>
            </a:r>
          </a:p>
          <a:p>
            <a:pPr marL="360363" indent="-360363" algn="just">
              <a:buSzPct val="100000"/>
              <a:buFont typeface="+mj-lt"/>
              <a:buAutoNum type="arabicParenR"/>
            </a:pPr>
            <a:r>
              <a:rPr lang="en-US" sz="2800" dirty="0" smtClean="0"/>
              <a:t>No loss shall be carried forward under this section for more than 4 A.Y. immediately succeeding the A.Y. for which the loss was first computed.</a:t>
            </a:r>
          </a:p>
        </p:txBody>
      </p:sp>
      <p:sp>
        <p:nvSpPr>
          <p:cNvPr id="5" name="Rectangle 4"/>
          <p:cNvSpPr/>
          <p:nvPr/>
        </p:nvSpPr>
        <p:spPr>
          <a:xfrm>
            <a:off x="7772400" y="76200"/>
            <a:ext cx="13716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52400"/>
            <a:ext cx="7620000" cy="990600"/>
          </a:xfrm>
        </p:spPr>
        <p:txBody>
          <a:bodyPr>
            <a:noAutofit/>
          </a:bodyPr>
          <a:lstStyle/>
          <a:p>
            <a:r>
              <a:rPr lang="en-US" sz="3200" dirty="0" smtClean="0"/>
              <a:t>Section 73A- Carry forward and set off of losses by specified business.…</a:t>
            </a:r>
            <a:endParaRPr lang="en-US" sz="3200" dirty="0"/>
          </a:p>
        </p:txBody>
      </p:sp>
      <p:sp>
        <p:nvSpPr>
          <p:cNvPr id="3" name="Slide Number Placeholder 2"/>
          <p:cNvSpPr>
            <a:spLocks noGrp="1"/>
          </p:cNvSpPr>
          <p:nvPr>
            <p:ph type="sldNum" sz="quarter" idx="12"/>
          </p:nvPr>
        </p:nvSpPr>
        <p:spPr/>
        <p:txBody>
          <a:bodyPr>
            <a:normAutofit fontScale="85000" lnSpcReduction="20000"/>
          </a:bodyPr>
          <a:lstStyle/>
          <a:p>
            <a:fld id="{B6F15528-21DE-4FAA-801E-634DDDAF4B2B}" type="slidenum">
              <a:rPr lang="en-US" smtClean="0"/>
              <a:pPr/>
              <a:t>45</a:t>
            </a:fld>
            <a:endParaRPr lang="en-US"/>
          </a:p>
        </p:txBody>
      </p:sp>
      <p:sp>
        <p:nvSpPr>
          <p:cNvPr id="4" name="Content Placeholder 3"/>
          <p:cNvSpPr>
            <a:spLocks noGrp="1"/>
          </p:cNvSpPr>
          <p:nvPr>
            <p:ph sz="quarter" idx="1"/>
          </p:nvPr>
        </p:nvSpPr>
        <p:spPr>
          <a:xfrm>
            <a:off x="152400" y="1600200"/>
            <a:ext cx="8839200" cy="5029200"/>
          </a:xfrm>
        </p:spPr>
        <p:txBody>
          <a:bodyPr>
            <a:normAutofit/>
          </a:bodyPr>
          <a:lstStyle/>
          <a:p>
            <a:pPr marL="514350" indent="-514350" algn="just">
              <a:spcBef>
                <a:spcPts val="600"/>
              </a:spcBef>
              <a:buSzPct val="100000"/>
              <a:buAutoNum type="arabicParenBoth"/>
            </a:pPr>
            <a:r>
              <a:rPr lang="en-US" sz="2200" dirty="0" smtClean="0"/>
              <a:t>Any loss, computed in respect of any specified business referred to in section 35AD shall not be set off except against profits and gains, if any, of any other specified business.</a:t>
            </a:r>
          </a:p>
          <a:p>
            <a:pPr marL="514350" indent="-514350" algn="just">
              <a:spcBef>
                <a:spcPts val="600"/>
              </a:spcBef>
              <a:buSzPct val="100000"/>
              <a:buAutoNum type="arabicParenBoth"/>
            </a:pPr>
            <a:r>
              <a:rPr lang="en-US" sz="2200" dirty="0" smtClean="0"/>
              <a:t>Where for any A.Y. any loss computed in respect of the specified business referred to in sub-sec. (1) has not been wholly set off under sub-sec. (1), so much of the loss as is not so set off or the whole loss where the assessee has no income from any other specified business, shall, subject to the other provisions of this Chapter, be carried forward to the following A.Y., and—</a:t>
            </a:r>
          </a:p>
          <a:p>
            <a:pPr marL="890588" lvl="1" indent="-350838" algn="just">
              <a:spcBef>
                <a:spcPts val="600"/>
              </a:spcBef>
              <a:buSzPct val="100000"/>
              <a:buFont typeface="+mj-lt"/>
              <a:buAutoNum type="romanLcPeriod"/>
            </a:pPr>
            <a:r>
              <a:rPr lang="en-US" sz="2200" dirty="0" smtClean="0"/>
              <a:t>it shall be set off against the profits and gains, if any, of any specified business carried on by him assessable for that A.Y.; and</a:t>
            </a:r>
          </a:p>
          <a:p>
            <a:pPr marL="890588" lvl="1" indent="-350838" algn="just">
              <a:spcBef>
                <a:spcPts val="600"/>
              </a:spcBef>
              <a:buSzPct val="100000"/>
              <a:buFont typeface="+mj-lt"/>
              <a:buAutoNum type="romanLcPeriod"/>
            </a:pPr>
            <a:r>
              <a:rPr lang="en-US" sz="2200" dirty="0" smtClean="0"/>
              <a:t>if the loss cannot be wholly so set off, the amount of loss not so set off shall be carried forward to the following A.Y. and so on</a:t>
            </a:r>
            <a:r>
              <a:rPr lang="en-US" sz="2200" i="1" dirty="0" smtClean="0"/>
              <a:t>.</a:t>
            </a:r>
            <a:endParaRPr lang="en-US" sz="2200" dirty="0"/>
          </a:p>
        </p:txBody>
      </p:sp>
      <p:sp>
        <p:nvSpPr>
          <p:cNvPr id="5" name="Rectangle 4"/>
          <p:cNvSpPr/>
          <p:nvPr/>
        </p:nvSpPr>
        <p:spPr>
          <a:xfrm>
            <a:off x="7772400" y="76200"/>
            <a:ext cx="13716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153400" cy="990600"/>
          </a:xfrm>
        </p:spPr>
        <p:txBody>
          <a:bodyPr>
            <a:normAutofit/>
          </a:bodyPr>
          <a:lstStyle/>
          <a:p>
            <a:r>
              <a:rPr lang="en-US" sz="3600" dirty="0" smtClean="0"/>
              <a:t>Explanation to Section 73…….</a:t>
            </a:r>
            <a:endParaRPr lang="en-US" sz="3600" dirty="0"/>
          </a:p>
        </p:txBody>
      </p:sp>
      <p:sp>
        <p:nvSpPr>
          <p:cNvPr id="3" name="Slide Number Placeholder 2"/>
          <p:cNvSpPr>
            <a:spLocks noGrp="1"/>
          </p:cNvSpPr>
          <p:nvPr>
            <p:ph type="sldNum" sz="quarter" idx="12"/>
          </p:nvPr>
        </p:nvSpPr>
        <p:spPr/>
        <p:txBody>
          <a:bodyPr>
            <a:normAutofit fontScale="85000" lnSpcReduction="20000"/>
          </a:bodyPr>
          <a:lstStyle/>
          <a:p>
            <a:fld id="{B6F15528-21DE-4FAA-801E-634DDDAF4B2B}" type="slidenum">
              <a:rPr lang="en-US" smtClean="0"/>
              <a:pPr/>
              <a:t>46</a:t>
            </a:fld>
            <a:endParaRPr lang="en-US"/>
          </a:p>
        </p:txBody>
      </p:sp>
      <p:sp>
        <p:nvSpPr>
          <p:cNvPr id="4" name="Content Placeholder 3"/>
          <p:cNvSpPr>
            <a:spLocks noGrp="1"/>
          </p:cNvSpPr>
          <p:nvPr>
            <p:ph sz="quarter" idx="1"/>
          </p:nvPr>
        </p:nvSpPr>
        <p:spPr>
          <a:xfrm>
            <a:off x="304800" y="1752600"/>
            <a:ext cx="8382000" cy="4648200"/>
          </a:xfrm>
        </p:spPr>
        <p:txBody>
          <a:bodyPr>
            <a:normAutofit/>
          </a:bodyPr>
          <a:lstStyle/>
          <a:p>
            <a:pPr marL="514350" indent="-514350" algn="just">
              <a:buSzPct val="100000"/>
              <a:buFont typeface="Wingdings" pitchFamily="2" charset="2"/>
              <a:buChar char="q"/>
            </a:pPr>
            <a:r>
              <a:rPr lang="en-US" sz="2200" b="1" u="sng" dirty="0" smtClean="0"/>
              <a:t>Where any part of the business of a company </a:t>
            </a:r>
          </a:p>
          <a:p>
            <a:pPr marL="514350" indent="-514350" algn="just">
              <a:buSzPct val="100000"/>
              <a:buFont typeface="Wingdings" pitchFamily="2" charset="2"/>
              <a:buChar char="q"/>
            </a:pPr>
            <a:r>
              <a:rPr lang="en-US" sz="2200" b="1" u="sng" dirty="0" smtClean="0"/>
              <a:t>other than</a:t>
            </a:r>
            <a:r>
              <a:rPr lang="en-US" sz="2200" b="1" dirty="0" smtClean="0"/>
              <a:t> </a:t>
            </a:r>
          </a:p>
          <a:p>
            <a:pPr marL="900113" lvl="1" indent="-360363" algn="just">
              <a:buSzPct val="80000"/>
              <a:buFont typeface="Wingdings" pitchFamily="2" charset="2"/>
              <a:buChar char="q"/>
            </a:pPr>
            <a:r>
              <a:rPr lang="en-US" sz="2200" dirty="0" smtClean="0"/>
              <a:t>a company whose gross total income consists mainly of income which is chargeable under the heads "Interest on securities", "Income from house property", "Capital gains" and "Income from other sources", or</a:t>
            </a:r>
          </a:p>
          <a:p>
            <a:pPr marL="900113" lvl="1" indent="-360363" algn="just">
              <a:buSzPct val="80000"/>
              <a:buFont typeface="Wingdings" pitchFamily="2" charset="2"/>
              <a:buChar char="q"/>
            </a:pPr>
            <a:r>
              <a:rPr lang="en-US" sz="2200" dirty="0" smtClean="0"/>
              <a:t>a company the principal business of which is the business of banking or the granting of loans and advances</a:t>
            </a:r>
          </a:p>
          <a:p>
            <a:pPr marL="514350" indent="-514350" algn="just">
              <a:buSzPct val="100000"/>
              <a:buFont typeface="Wingdings" pitchFamily="2" charset="2"/>
              <a:buChar char="q"/>
            </a:pPr>
            <a:r>
              <a:rPr lang="en-US" sz="2200" b="1" u="sng" dirty="0" smtClean="0"/>
              <a:t>consists in the purchase and sale of shares of other companies</a:t>
            </a:r>
            <a:r>
              <a:rPr lang="en-US" sz="2200" dirty="0" smtClean="0"/>
              <a:t>, </a:t>
            </a:r>
          </a:p>
          <a:p>
            <a:pPr marL="514350" indent="-514350" algn="just">
              <a:buSzPct val="100000"/>
              <a:buFont typeface="Wingdings" pitchFamily="2" charset="2"/>
              <a:buChar char="q"/>
            </a:pPr>
            <a:r>
              <a:rPr lang="en-US" sz="2200" dirty="0" smtClean="0"/>
              <a:t>such company shall, for the purposes of this section, be deemed to be carrying on a speculation business to the extent to which the business consists of the purchase and sale of such shares.</a:t>
            </a:r>
          </a:p>
        </p:txBody>
      </p:sp>
      <p:sp>
        <p:nvSpPr>
          <p:cNvPr id="5" name="Rectangle 4"/>
          <p:cNvSpPr/>
          <p:nvPr/>
        </p:nvSpPr>
        <p:spPr>
          <a:xfrm>
            <a:off x="7772400" y="76200"/>
            <a:ext cx="13716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sz="quarter" idx="1"/>
          </p:nvPr>
        </p:nvSpPr>
        <p:spPr>
          <a:xfrm>
            <a:off x="152400" y="2438400"/>
            <a:ext cx="7467600" cy="3962400"/>
          </a:xfrm>
          <a:noFill/>
          <a:ln w="38100"/>
        </p:spPr>
        <p:style>
          <a:lnRef idx="2">
            <a:schemeClr val="accent1"/>
          </a:lnRef>
          <a:fillRef idx="1">
            <a:schemeClr val="lt1"/>
          </a:fillRef>
          <a:effectRef idx="0">
            <a:schemeClr val="accent1"/>
          </a:effectRef>
          <a:fontRef idx="minor">
            <a:schemeClr val="dk1"/>
          </a:fontRef>
        </p:style>
        <p:txBody>
          <a:bodyPr>
            <a:noAutofit/>
          </a:bodyPr>
          <a:lstStyle/>
          <a:p>
            <a:pPr marL="361950" indent="-361950" algn="just">
              <a:spcBef>
                <a:spcPts val="0"/>
              </a:spcBef>
              <a:buSzPct val="100000"/>
              <a:buFont typeface="+mj-lt"/>
              <a:buAutoNum type="alphaLcParenR" startAt="2"/>
            </a:pPr>
            <a:r>
              <a:rPr lang="en-US" sz="2200" dirty="0" smtClean="0"/>
              <a:t>whether the assessee has furnished the statement of tax deducted or tax collected within the prescribed time. If not, please furnish the details: </a:t>
            </a:r>
          </a:p>
        </p:txBody>
      </p:sp>
      <p:graphicFrame>
        <p:nvGraphicFramePr>
          <p:cNvPr id="5" name="Table 4"/>
          <p:cNvGraphicFramePr>
            <a:graphicFrameLocks noGrp="1"/>
          </p:cNvGraphicFramePr>
          <p:nvPr/>
        </p:nvGraphicFramePr>
        <p:xfrm>
          <a:off x="381000" y="3657600"/>
          <a:ext cx="7010400" cy="2382520"/>
        </p:xfrm>
        <a:graphic>
          <a:graphicData uri="http://schemas.openxmlformats.org/drawingml/2006/table">
            <a:tbl>
              <a:tblPr firstRow="1" bandRow="1">
                <a:tableStyleId>{5C22544A-7EE6-4342-B048-85BDC9FD1C3A}</a:tableStyleId>
              </a:tblPr>
              <a:tblGrid>
                <a:gridCol w="1371600"/>
                <a:gridCol w="762000"/>
                <a:gridCol w="990600"/>
                <a:gridCol w="1219200"/>
                <a:gridCol w="2667000"/>
              </a:tblGrid>
              <a:tr h="370840">
                <a:tc>
                  <a:txBody>
                    <a:bodyPr/>
                    <a:lstStyle/>
                    <a:p>
                      <a:pPr algn="ctr"/>
                      <a:r>
                        <a:rPr kumimoji="0" lang="en-US" sz="1800" b="1" kern="1200" baseline="0" dirty="0" smtClean="0">
                          <a:solidFill>
                            <a:schemeClr val="tx1"/>
                          </a:solidFill>
                          <a:latin typeface="+mn-lt"/>
                          <a:ea typeface="+mn-ea"/>
                          <a:cs typeface="+mn-cs"/>
                        </a:rPr>
                        <a:t>Tax deduction and</a:t>
                      </a:r>
                    </a:p>
                    <a:p>
                      <a:pPr algn="ctr"/>
                      <a:r>
                        <a:rPr kumimoji="0" lang="en-US" sz="1800" b="1" kern="1200" baseline="0" dirty="0" smtClean="0">
                          <a:solidFill>
                            <a:schemeClr val="tx1"/>
                          </a:solidFill>
                          <a:latin typeface="+mn-lt"/>
                          <a:ea typeface="+mn-ea"/>
                          <a:cs typeface="+mn-cs"/>
                        </a:rPr>
                        <a:t>collection Account</a:t>
                      </a:r>
                    </a:p>
                    <a:p>
                      <a:pPr algn="ctr"/>
                      <a:r>
                        <a:rPr kumimoji="0" lang="en-US" sz="1800" b="1" kern="1200" baseline="0" dirty="0" smtClean="0">
                          <a:solidFill>
                            <a:schemeClr val="tx1"/>
                          </a:solidFill>
                          <a:latin typeface="+mn-lt"/>
                          <a:ea typeface="+mn-ea"/>
                          <a:cs typeface="+mn-cs"/>
                        </a:rPr>
                        <a:t>Number (TAN)0</a:t>
                      </a:r>
                      <a:endParaRPr lang="en-US" dirty="0">
                        <a:solidFill>
                          <a:schemeClr val="tx1"/>
                        </a:solidFill>
                      </a:endParaRPr>
                    </a:p>
                  </a:txBody>
                  <a:tcPr/>
                </a:tc>
                <a:tc>
                  <a:txBody>
                    <a:bodyPr/>
                    <a:lstStyle/>
                    <a:p>
                      <a:pPr algn="ctr"/>
                      <a:r>
                        <a:rPr kumimoji="0" lang="en-US" sz="1800" b="1" kern="1200" baseline="0" dirty="0" smtClean="0">
                          <a:solidFill>
                            <a:schemeClr val="tx1"/>
                          </a:solidFill>
                          <a:latin typeface="+mn-lt"/>
                          <a:ea typeface="+mn-ea"/>
                          <a:cs typeface="+mn-cs"/>
                        </a:rPr>
                        <a:t>Type of Form</a:t>
                      </a:r>
                      <a:endParaRPr lang="en-US" dirty="0">
                        <a:solidFill>
                          <a:schemeClr val="tx1"/>
                        </a:solidFill>
                      </a:endParaRPr>
                    </a:p>
                  </a:txBody>
                  <a:tcPr/>
                </a:tc>
                <a:tc>
                  <a:txBody>
                    <a:bodyPr/>
                    <a:lstStyle/>
                    <a:p>
                      <a:pPr algn="ctr"/>
                      <a:r>
                        <a:rPr kumimoji="0" lang="en-US" sz="1800" b="1" kern="1200" baseline="0" dirty="0" smtClean="0">
                          <a:solidFill>
                            <a:schemeClr val="tx1"/>
                          </a:solidFill>
                          <a:latin typeface="+mn-lt"/>
                          <a:ea typeface="+mn-ea"/>
                          <a:cs typeface="+mn-cs"/>
                        </a:rPr>
                        <a:t>Due date for</a:t>
                      </a:r>
                    </a:p>
                    <a:p>
                      <a:pPr algn="ctr"/>
                      <a:r>
                        <a:rPr kumimoji="0" lang="en-US" sz="1800" b="1" kern="1200" baseline="0" dirty="0" smtClean="0">
                          <a:solidFill>
                            <a:schemeClr val="tx1"/>
                          </a:solidFill>
                          <a:latin typeface="+mn-lt"/>
                          <a:ea typeface="+mn-ea"/>
                          <a:cs typeface="+mn-cs"/>
                        </a:rPr>
                        <a:t>Furnish-</a:t>
                      </a:r>
                      <a:r>
                        <a:rPr kumimoji="0" lang="en-US" sz="1800" b="1" kern="1200" baseline="0" dirty="0" err="1" smtClean="0">
                          <a:solidFill>
                            <a:schemeClr val="tx1"/>
                          </a:solidFill>
                          <a:latin typeface="+mn-lt"/>
                          <a:ea typeface="+mn-ea"/>
                          <a:cs typeface="+mn-cs"/>
                        </a:rPr>
                        <a:t>ing</a:t>
                      </a:r>
                      <a:endParaRPr lang="en-US" dirty="0">
                        <a:solidFill>
                          <a:schemeClr val="tx1"/>
                        </a:solidFill>
                      </a:endParaRPr>
                    </a:p>
                  </a:txBody>
                  <a:tcPr/>
                </a:tc>
                <a:tc>
                  <a:txBody>
                    <a:bodyPr/>
                    <a:lstStyle/>
                    <a:p>
                      <a:pPr algn="ctr"/>
                      <a:r>
                        <a:rPr kumimoji="0" lang="en-US" sz="1800" b="1" kern="1200" baseline="0" dirty="0" smtClean="0">
                          <a:solidFill>
                            <a:schemeClr val="tx1"/>
                          </a:solidFill>
                          <a:latin typeface="+mn-lt"/>
                          <a:ea typeface="+mn-ea"/>
                          <a:cs typeface="+mn-cs"/>
                        </a:rPr>
                        <a:t>Date of furnishing,</a:t>
                      </a:r>
                    </a:p>
                    <a:p>
                      <a:pPr algn="ctr"/>
                      <a:r>
                        <a:rPr kumimoji="0" lang="en-US" sz="1800" b="1" kern="1200" baseline="0" dirty="0" smtClean="0">
                          <a:solidFill>
                            <a:schemeClr val="tx1"/>
                          </a:solidFill>
                          <a:latin typeface="+mn-lt"/>
                          <a:ea typeface="+mn-ea"/>
                          <a:cs typeface="+mn-cs"/>
                        </a:rPr>
                        <a:t>if furnished</a:t>
                      </a:r>
                      <a:endParaRPr lang="en-US" dirty="0">
                        <a:solidFill>
                          <a:schemeClr val="tx1"/>
                        </a:solidFill>
                      </a:endParaRPr>
                    </a:p>
                  </a:txBody>
                  <a:tcPr/>
                </a:tc>
                <a:tc>
                  <a:txBody>
                    <a:bodyPr/>
                    <a:lstStyle/>
                    <a:p>
                      <a:pPr algn="ctr"/>
                      <a:r>
                        <a:rPr kumimoji="0" lang="en-US" sz="1800" b="1" kern="1200" baseline="0" dirty="0" smtClean="0">
                          <a:solidFill>
                            <a:schemeClr val="tx1"/>
                          </a:solidFill>
                          <a:latin typeface="+mn-lt"/>
                          <a:ea typeface="+mn-ea"/>
                          <a:cs typeface="+mn-cs"/>
                        </a:rPr>
                        <a:t>Whether the statement of tax deducted or collected contains information about all transactions which are required to be reported</a:t>
                      </a:r>
                      <a:endParaRPr lang="en-US" dirty="0">
                        <a:solidFill>
                          <a:schemeClr val="tx1"/>
                        </a:solidFill>
                      </a:endParaRPr>
                    </a:p>
                  </a:txBody>
                  <a:tcPr>
                    <a:solidFill>
                      <a:srgbClr val="FFFFAF"/>
                    </a:solidFill>
                  </a:tcPr>
                </a:tc>
              </a:tr>
              <a:tr h="370840">
                <a:tc>
                  <a:txBody>
                    <a:bodyPr/>
                    <a:lstStyle/>
                    <a:p>
                      <a:endParaRPr lang="en-US" dirty="0">
                        <a:solidFill>
                          <a:schemeClr val="tx1"/>
                        </a:solidFill>
                      </a:endParaRPr>
                    </a:p>
                  </a:txBody>
                  <a:tcPr/>
                </a:tc>
                <a:tc>
                  <a:txBody>
                    <a:bodyPr/>
                    <a:lstStyle/>
                    <a:p>
                      <a:endParaRPr lang="en-US" dirty="0">
                        <a:solidFill>
                          <a:schemeClr val="tx1"/>
                        </a:solidFill>
                      </a:endParaRPr>
                    </a:p>
                  </a:txBody>
                  <a:tcPr/>
                </a:tc>
                <a:tc>
                  <a:txBody>
                    <a:bodyPr/>
                    <a:lstStyle/>
                    <a:p>
                      <a:endParaRPr lang="en-US" dirty="0">
                        <a:solidFill>
                          <a:schemeClr val="tx1"/>
                        </a:solidFill>
                      </a:endParaRPr>
                    </a:p>
                  </a:txBody>
                  <a:tcPr/>
                </a:tc>
                <a:tc>
                  <a:txBody>
                    <a:bodyPr/>
                    <a:lstStyle/>
                    <a:p>
                      <a:endParaRPr lang="en-US" dirty="0">
                        <a:solidFill>
                          <a:schemeClr val="tx1"/>
                        </a:solidFill>
                      </a:endParaRPr>
                    </a:p>
                  </a:txBody>
                  <a:tcPr/>
                </a:tc>
                <a:tc>
                  <a:txBody>
                    <a:bodyPr/>
                    <a:lstStyle/>
                    <a:p>
                      <a:endParaRPr lang="en-US" dirty="0">
                        <a:solidFill>
                          <a:schemeClr val="tx1"/>
                        </a:solidFill>
                      </a:endParaRPr>
                    </a:p>
                  </a:txBody>
                  <a:tcPr/>
                </a:tc>
              </a:tr>
            </a:tbl>
          </a:graphicData>
        </a:graphic>
      </p:graphicFrame>
      <p:sp>
        <p:nvSpPr>
          <p:cNvPr id="12" name="Title 6"/>
          <p:cNvSpPr>
            <a:spLocks noGrp="1"/>
          </p:cNvSpPr>
          <p:nvPr>
            <p:ph type="title"/>
          </p:nvPr>
        </p:nvSpPr>
        <p:spPr>
          <a:xfrm>
            <a:off x="76200" y="76200"/>
            <a:ext cx="8991600" cy="990600"/>
          </a:xfrm>
        </p:spPr>
        <p:txBody>
          <a:bodyPr>
            <a:normAutofit/>
          </a:bodyPr>
          <a:lstStyle/>
          <a:p>
            <a:pPr algn="just"/>
            <a:r>
              <a:rPr lang="en-US" dirty="0" smtClean="0"/>
              <a:t>New Clause no. 34(b)  	         </a:t>
            </a:r>
            <a:r>
              <a:rPr lang="en-US" sz="2400" i="1" dirty="0" smtClean="0">
                <a:solidFill>
                  <a:srgbClr val="FF0000"/>
                </a:solidFill>
              </a:rPr>
              <a:t>[newly inserted]</a:t>
            </a:r>
            <a:endParaRPr lang="en-US" sz="2400" i="1" dirty="0">
              <a:solidFill>
                <a:srgbClr val="FF0000"/>
              </a:solidFill>
            </a:endParaRPr>
          </a:p>
        </p:txBody>
      </p:sp>
      <p:sp>
        <p:nvSpPr>
          <p:cNvPr id="6" name="TextBox 5"/>
          <p:cNvSpPr txBox="1"/>
          <p:nvPr/>
        </p:nvSpPr>
        <p:spPr>
          <a:xfrm>
            <a:off x="0" y="1592759"/>
            <a:ext cx="7772400" cy="769441"/>
          </a:xfrm>
          <a:prstGeom prst="rect">
            <a:avLst/>
          </a:prstGeom>
          <a:noFill/>
        </p:spPr>
        <p:txBody>
          <a:bodyPr wrap="square" rtlCol="0">
            <a:spAutoFit/>
          </a:bodyPr>
          <a:lstStyle/>
          <a:p>
            <a:pPr algn="just"/>
            <a:r>
              <a:rPr lang="en-US" sz="2200" b="1" dirty="0" smtClean="0">
                <a:solidFill>
                  <a:schemeClr val="accent2"/>
                </a:solidFill>
              </a:rPr>
              <a:t>Amendments in New Clause no. 34(a) </a:t>
            </a:r>
            <a:r>
              <a:rPr lang="en-US" sz="2200" b="1" i="1" dirty="0" smtClean="0">
                <a:solidFill>
                  <a:schemeClr val="accent2"/>
                </a:solidFill>
              </a:rPr>
              <a:t>[old clause no. 27(a)]</a:t>
            </a:r>
            <a:r>
              <a:rPr lang="en-US" sz="2200" b="1" dirty="0" smtClean="0">
                <a:solidFill>
                  <a:schemeClr val="accent2"/>
                </a:solidFill>
              </a:rPr>
              <a:t> are discussed later…………</a:t>
            </a:r>
            <a:endParaRPr lang="en-US" sz="2200" dirty="0" smtClean="0">
              <a:solidFill>
                <a:schemeClr val="accent2"/>
              </a:solidFill>
            </a:endParaRPr>
          </a:p>
        </p:txBody>
      </p:sp>
      <p:pic>
        <p:nvPicPr>
          <p:cNvPr id="7" name="Picture 2"/>
          <p:cNvPicPr>
            <a:picLocks noChangeAspect="1" noChangeArrowheads="1"/>
          </p:cNvPicPr>
          <p:nvPr/>
        </p:nvPicPr>
        <p:blipFill>
          <a:blip r:embed="rId2" cstate="print"/>
          <a:srcRect l="32138" t="21464" r="60249" b="6250"/>
          <a:stretch>
            <a:fillRect/>
          </a:stretch>
        </p:blipFill>
        <p:spPr bwMode="auto">
          <a:xfrm>
            <a:off x="7848600" y="1676401"/>
            <a:ext cx="1143000" cy="5029200"/>
          </a:xfrm>
          <a:prstGeom prst="rect">
            <a:avLst/>
          </a:prstGeom>
          <a:noFill/>
          <a:ln w="9525">
            <a:solidFill>
              <a:srgbClr val="FF0000"/>
            </a:solidFill>
            <a:miter lim="800000"/>
            <a:headEnd/>
            <a:tailEnd/>
          </a:ln>
        </p:spPr>
      </p:pic>
      <p:cxnSp>
        <p:nvCxnSpPr>
          <p:cNvPr id="10" name="Straight Arrow Connector 9"/>
          <p:cNvCxnSpPr/>
          <p:nvPr/>
        </p:nvCxnSpPr>
        <p:spPr>
          <a:xfrm>
            <a:off x="2133600" y="3581400"/>
            <a:ext cx="5715000" cy="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2133600" y="3581400"/>
            <a:ext cx="0" cy="1524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6019800" y="5410200"/>
            <a:ext cx="0" cy="5334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7170" name="Picture 2"/>
          <p:cNvPicPr>
            <a:picLocks noChangeAspect="1" noChangeArrowheads="1"/>
          </p:cNvPicPr>
          <p:nvPr/>
        </p:nvPicPr>
        <p:blipFill>
          <a:blip r:embed="rId3" cstate="print"/>
          <a:srcRect l="68448" t="54688" r="26281" b="31250"/>
          <a:stretch>
            <a:fillRect/>
          </a:stretch>
        </p:blipFill>
        <p:spPr bwMode="auto">
          <a:xfrm>
            <a:off x="5638800" y="5943600"/>
            <a:ext cx="838200" cy="838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ontent Placeholder 3"/>
          <p:cNvSpPr>
            <a:spLocks noGrp="1"/>
          </p:cNvSpPr>
          <p:nvPr>
            <p:ph sz="quarter" idx="1"/>
          </p:nvPr>
        </p:nvSpPr>
        <p:spPr>
          <a:xfrm>
            <a:off x="76200" y="1143000"/>
            <a:ext cx="8839200" cy="4343400"/>
          </a:xfrm>
        </p:spPr>
        <p:txBody>
          <a:bodyPr>
            <a:noAutofit/>
          </a:bodyPr>
          <a:lstStyle/>
          <a:p>
            <a:pPr algn="just">
              <a:spcBef>
                <a:spcPts val="1200"/>
              </a:spcBef>
            </a:pPr>
            <a:r>
              <a:rPr lang="en-US" sz="2200" dirty="0" smtClean="0"/>
              <a:t>Whether such detail is required to be provided only in case of default on the part of assessee in filing statement of tax deducted or collected?</a:t>
            </a:r>
          </a:p>
          <a:p>
            <a:pPr algn="just">
              <a:spcBef>
                <a:spcPts val="1200"/>
              </a:spcBef>
            </a:pPr>
            <a:r>
              <a:rPr lang="en-US" sz="2200" dirty="0" smtClean="0"/>
              <a:t>The Tax Auditor cannot merely rely on information provided by the client but have to examine books of account to determine the transaction on which provisions of Chapter-XVIIB and Chapter XIIBB.</a:t>
            </a:r>
          </a:p>
          <a:p>
            <a:pPr algn="just">
              <a:spcBef>
                <a:spcPts val="1200"/>
              </a:spcBef>
            </a:pPr>
            <a:r>
              <a:rPr lang="en-US" sz="2200" dirty="0" smtClean="0"/>
              <a:t>Whether it is practically possible for the tax auditor to verify all the transactions to report compliance with provisions of Chapter XVII-B or XVII-BB, where the tax audit is time bound like in Banks. </a:t>
            </a:r>
          </a:p>
          <a:p>
            <a:pPr algn="just">
              <a:spcBef>
                <a:spcPts val="1200"/>
              </a:spcBef>
            </a:pPr>
            <a:endParaRPr lang="en-US" sz="3600" dirty="0" smtClean="0"/>
          </a:p>
          <a:p>
            <a:pPr algn="just">
              <a:spcBef>
                <a:spcPts val="1200"/>
              </a:spcBef>
            </a:pPr>
            <a:r>
              <a:rPr lang="en-US" sz="2200" dirty="0" smtClean="0"/>
              <a:t>A disclaimer may be provided by the tax auditor </a:t>
            </a:r>
          </a:p>
        </p:txBody>
      </p:sp>
      <p:sp>
        <p:nvSpPr>
          <p:cNvPr id="5" name="Title 6"/>
          <p:cNvSpPr>
            <a:spLocks noGrp="1"/>
          </p:cNvSpPr>
          <p:nvPr>
            <p:ph type="title"/>
          </p:nvPr>
        </p:nvSpPr>
        <p:spPr>
          <a:xfrm>
            <a:off x="76200" y="76200"/>
            <a:ext cx="8839200" cy="1066800"/>
          </a:xfrm>
        </p:spPr>
        <p:txBody>
          <a:bodyPr>
            <a:noAutofit/>
          </a:bodyPr>
          <a:lstStyle/>
          <a:p>
            <a:r>
              <a:rPr lang="en-US" sz="3800" dirty="0" smtClean="0"/>
              <a:t>Issues on New Clause no. 34(b)   </a:t>
            </a:r>
            <a:r>
              <a:rPr lang="en-US" sz="2200" dirty="0" smtClean="0"/>
              <a:t>							     </a:t>
            </a:r>
            <a:r>
              <a:rPr lang="en-US" sz="2200" i="1" dirty="0" smtClean="0">
                <a:solidFill>
                  <a:srgbClr val="FF0000"/>
                </a:solidFill>
              </a:rPr>
              <a:t>[newly inserted]</a:t>
            </a:r>
            <a:endParaRPr lang="en-US" sz="2200" i="1" dirty="0">
              <a:solidFill>
                <a:srgbClr val="FF0000"/>
              </a:solidFill>
            </a:endParaRPr>
          </a:p>
        </p:txBody>
      </p:sp>
      <p:sp>
        <p:nvSpPr>
          <p:cNvPr id="6" name="Rectangle 5"/>
          <p:cNvSpPr/>
          <p:nvPr/>
        </p:nvSpPr>
        <p:spPr>
          <a:xfrm>
            <a:off x="7772400" y="0"/>
            <a:ext cx="13716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sp>
        <p:nvSpPr>
          <p:cNvPr id="7" name="Rectangle 6"/>
          <p:cNvSpPr/>
          <p:nvPr/>
        </p:nvSpPr>
        <p:spPr>
          <a:xfrm>
            <a:off x="457200" y="4191000"/>
            <a:ext cx="8382000" cy="738664"/>
          </a:xfrm>
          <a:prstGeom prst="rect">
            <a:avLst/>
          </a:prstGeom>
          <a:ln w="19050">
            <a:solidFill>
              <a:srgbClr val="FF0000"/>
            </a:solidFill>
          </a:ln>
        </p:spPr>
        <p:txBody>
          <a:bodyPr wrap="square">
            <a:spAutoFit/>
          </a:bodyPr>
          <a:lstStyle/>
          <a:p>
            <a:pPr algn="just">
              <a:spcBef>
                <a:spcPts val="1200"/>
              </a:spcBef>
            </a:pPr>
            <a:r>
              <a:rPr lang="en-US" sz="2100" dirty="0" smtClean="0"/>
              <a:t>Option provided in Form 3CA and Form 3CB under Qualification Type - </a:t>
            </a:r>
            <a:r>
              <a:rPr lang="en-US" sz="2100" b="1" dirty="0" smtClean="0">
                <a:solidFill>
                  <a:schemeClr val="accent2"/>
                </a:solidFill>
              </a:rPr>
              <a:t>“TDS returns could not be verified with the books of account”</a:t>
            </a:r>
          </a:p>
        </p:txBody>
      </p:sp>
      <p:sp>
        <p:nvSpPr>
          <p:cNvPr id="8" name="Rectangle 7"/>
          <p:cNvSpPr/>
          <p:nvPr/>
        </p:nvSpPr>
        <p:spPr>
          <a:xfrm>
            <a:off x="457200" y="5410200"/>
            <a:ext cx="8458200" cy="1323439"/>
          </a:xfrm>
          <a:prstGeom prst="rect">
            <a:avLst/>
          </a:prstGeom>
          <a:ln w="19050">
            <a:solidFill>
              <a:srgbClr val="FF0000"/>
            </a:solidFill>
          </a:ln>
        </p:spPr>
        <p:txBody>
          <a:bodyPr wrap="square">
            <a:spAutoFit/>
          </a:bodyPr>
          <a:lstStyle/>
          <a:p>
            <a:pPr algn="just">
              <a:spcBef>
                <a:spcPts val="1200"/>
              </a:spcBef>
            </a:pPr>
            <a:r>
              <a:rPr lang="en-US" sz="2000" b="1" u="sng" dirty="0" smtClean="0"/>
              <a:t>Disclaimer</a:t>
            </a:r>
            <a:r>
              <a:rPr lang="en-US" sz="2000" dirty="0" smtClean="0"/>
              <a:t>: During the year, It is not possible for us to verify whether all the transactions of the assessee due to voluminous entries in the book of account and the transactions have been verified on test-check basis and explanation provided by the assessee.</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sz="quarter" idx="1"/>
          </p:nvPr>
        </p:nvSpPr>
        <p:spPr>
          <a:xfrm>
            <a:off x="304800" y="1752600"/>
            <a:ext cx="8610600" cy="2362200"/>
          </a:xfrm>
          <a:ln w="38100"/>
        </p:spPr>
        <p:style>
          <a:lnRef idx="2">
            <a:schemeClr val="accent1"/>
          </a:lnRef>
          <a:fillRef idx="1">
            <a:schemeClr val="lt1"/>
          </a:fillRef>
          <a:effectRef idx="0">
            <a:schemeClr val="accent1"/>
          </a:effectRef>
          <a:fontRef idx="minor">
            <a:schemeClr val="dk1"/>
          </a:fontRef>
        </p:style>
        <p:txBody>
          <a:bodyPr>
            <a:noAutofit/>
          </a:bodyPr>
          <a:lstStyle/>
          <a:p>
            <a:pPr marL="457200" indent="-457200" algn="just">
              <a:spcBef>
                <a:spcPts val="0"/>
              </a:spcBef>
              <a:buSzPct val="100000"/>
              <a:buFont typeface="+mj-lt"/>
              <a:buAutoNum type="alphaLcParenR" startAt="3"/>
            </a:pPr>
            <a:r>
              <a:rPr lang="en-US" sz="2400" dirty="0" smtClean="0"/>
              <a:t>whether the assessee is liable to pay interest under section 201(1A) or section 206C(7). If yes, please furnish:</a:t>
            </a:r>
            <a:endParaRPr lang="en-US" sz="2400" dirty="0"/>
          </a:p>
        </p:txBody>
      </p:sp>
      <p:graphicFrame>
        <p:nvGraphicFramePr>
          <p:cNvPr id="6" name="Table 5"/>
          <p:cNvGraphicFramePr>
            <a:graphicFrameLocks noGrp="1"/>
          </p:cNvGraphicFramePr>
          <p:nvPr/>
        </p:nvGraphicFramePr>
        <p:xfrm>
          <a:off x="685800" y="2677160"/>
          <a:ext cx="7924800" cy="1285240"/>
        </p:xfrm>
        <a:graphic>
          <a:graphicData uri="http://schemas.openxmlformats.org/drawingml/2006/table">
            <a:tbl>
              <a:tblPr firstRow="1" bandRow="1">
                <a:tableStyleId>{5C22544A-7EE6-4342-B048-85BDC9FD1C3A}</a:tableStyleId>
              </a:tblPr>
              <a:tblGrid>
                <a:gridCol w="2133600"/>
                <a:gridCol w="2590800"/>
                <a:gridCol w="3200400"/>
              </a:tblGrid>
              <a:tr h="370840">
                <a:tc>
                  <a:txBody>
                    <a:bodyPr/>
                    <a:lstStyle/>
                    <a:p>
                      <a:pPr algn="ctr"/>
                      <a:r>
                        <a:rPr kumimoji="0" lang="en-US" sz="1800" b="1" kern="1200" baseline="0" dirty="0" smtClean="0">
                          <a:solidFill>
                            <a:schemeClr val="tx1"/>
                          </a:solidFill>
                          <a:latin typeface="+mn-lt"/>
                          <a:ea typeface="+mn-ea"/>
                          <a:cs typeface="+mn-cs"/>
                        </a:rPr>
                        <a:t>Tax deduction and collection Account Number (TAN)</a:t>
                      </a:r>
                      <a:endParaRPr lang="en-US" dirty="0">
                        <a:solidFill>
                          <a:schemeClr val="tx1"/>
                        </a:solidFill>
                      </a:endParaRPr>
                    </a:p>
                  </a:txBody>
                  <a:tcPr>
                    <a:solidFill>
                      <a:srgbClr val="FFFFAF"/>
                    </a:solidFill>
                  </a:tcPr>
                </a:tc>
                <a:tc>
                  <a:txBody>
                    <a:bodyPr/>
                    <a:lstStyle/>
                    <a:p>
                      <a:pPr algn="ctr"/>
                      <a:r>
                        <a:rPr kumimoji="0" lang="en-US" sz="1800" b="1" kern="1200" baseline="0" dirty="0" smtClean="0">
                          <a:solidFill>
                            <a:schemeClr val="tx1"/>
                          </a:solidFill>
                          <a:latin typeface="+mn-lt"/>
                          <a:ea typeface="+mn-ea"/>
                          <a:cs typeface="+mn-cs"/>
                        </a:rPr>
                        <a:t>Amount of interest u/s 201(1A)/ 206C(7) is payable</a:t>
                      </a:r>
                      <a:endParaRPr lang="en-US" dirty="0">
                        <a:solidFill>
                          <a:schemeClr val="tx1"/>
                        </a:solidFill>
                      </a:endParaRPr>
                    </a:p>
                  </a:txBody>
                  <a:tcPr>
                    <a:solidFill>
                      <a:srgbClr val="FFFFAF"/>
                    </a:solidFill>
                  </a:tcPr>
                </a:tc>
                <a:tc>
                  <a:txBody>
                    <a:bodyPr/>
                    <a:lstStyle/>
                    <a:p>
                      <a:pPr algn="ctr"/>
                      <a:r>
                        <a:rPr kumimoji="0" lang="en-US" sz="1800" b="1" kern="1200" baseline="0" dirty="0" smtClean="0">
                          <a:solidFill>
                            <a:schemeClr val="tx1"/>
                          </a:solidFill>
                          <a:latin typeface="+mn-lt"/>
                          <a:ea typeface="+mn-ea"/>
                          <a:cs typeface="+mn-cs"/>
                        </a:rPr>
                        <a:t>Amount paid out of column (2) along with date of payment.</a:t>
                      </a:r>
                      <a:endParaRPr lang="en-US" dirty="0">
                        <a:solidFill>
                          <a:schemeClr val="tx1"/>
                        </a:solidFill>
                      </a:endParaRPr>
                    </a:p>
                  </a:txBody>
                  <a:tcPr>
                    <a:solidFill>
                      <a:srgbClr val="FFFFAF"/>
                    </a:solidFill>
                  </a:tcPr>
                </a:tc>
              </a:tr>
              <a:tr h="370840">
                <a:tc>
                  <a:txBody>
                    <a:bodyPr/>
                    <a:lstStyle/>
                    <a:p>
                      <a:endParaRPr lang="en-US" dirty="0">
                        <a:solidFill>
                          <a:schemeClr val="tx1"/>
                        </a:solidFill>
                      </a:endParaRPr>
                    </a:p>
                  </a:txBody>
                  <a:tcPr/>
                </a:tc>
                <a:tc>
                  <a:txBody>
                    <a:bodyPr/>
                    <a:lstStyle/>
                    <a:p>
                      <a:endParaRPr lang="en-US" dirty="0">
                        <a:solidFill>
                          <a:schemeClr val="tx1"/>
                        </a:solidFill>
                      </a:endParaRPr>
                    </a:p>
                  </a:txBody>
                  <a:tcPr/>
                </a:tc>
                <a:tc>
                  <a:txBody>
                    <a:bodyPr/>
                    <a:lstStyle/>
                    <a:p>
                      <a:endParaRPr lang="en-US" dirty="0">
                        <a:solidFill>
                          <a:schemeClr val="tx1"/>
                        </a:solidFill>
                      </a:endParaRPr>
                    </a:p>
                  </a:txBody>
                  <a:tcPr/>
                </a:tc>
              </a:tr>
            </a:tbl>
          </a:graphicData>
        </a:graphic>
      </p:graphicFrame>
      <p:sp>
        <p:nvSpPr>
          <p:cNvPr id="10" name="TextBox 9"/>
          <p:cNvSpPr txBox="1"/>
          <p:nvPr/>
        </p:nvSpPr>
        <p:spPr>
          <a:xfrm>
            <a:off x="76200" y="4565809"/>
            <a:ext cx="8915400" cy="2215991"/>
          </a:xfrm>
          <a:prstGeom prst="rect">
            <a:avLst/>
          </a:prstGeom>
          <a:noFill/>
        </p:spPr>
        <p:txBody>
          <a:bodyPr wrap="square" rtlCol="0">
            <a:spAutoFit/>
          </a:bodyPr>
          <a:lstStyle/>
          <a:p>
            <a:pPr marL="725488" indent="-725488" algn="just"/>
            <a:r>
              <a:rPr lang="en-US" sz="2300" b="1" dirty="0" smtClean="0"/>
              <a:t>Brief: </a:t>
            </a:r>
            <a:r>
              <a:rPr lang="en-US" sz="2300" dirty="0" smtClean="0"/>
              <a:t>Detail in respect of interest u/s 201(1A) &amp; 206C(7), if any to be provided.</a:t>
            </a:r>
          </a:p>
          <a:p>
            <a:pPr marL="725488" indent="-725488" algn="just"/>
            <a:endParaRPr lang="en-US" sz="1200" dirty="0" smtClean="0"/>
          </a:p>
          <a:p>
            <a:pPr marL="1441450" indent="-1441450" algn="just"/>
            <a:r>
              <a:rPr lang="en-US" sz="2000" u="sng" dirty="0" smtClean="0"/>
              <a:t>Sec. 201(1A)</a:t>
            </a:r>
            <a:r>
              <a:rPr lang="en-US" sz="2000" dirty="0" smtClean="0"/>
              <a:t>- Levy of simple interest on failure to deduct tax or payment thereof to the credit of Central Government</a:t>
            </a:r>
          </a:p>
          <a:p>
            <a:pPr marL="1441450" indent="-1441450" algn="just"/>
            <a:r>
              <a:rPr lang="en-US" sz="2000" u="sng" dirty="0" smtClean="0"/>
              <a:t>Sec. 206C(7)</a:t>
            </a:r>
            <a:r>
              <a:rPr lang="en-US" sz="2000" dirty="0" smtClean="0"/>
              <a:t>- Levy of simple interest on failure to collect tax or payment thereof to the credit of Central Government</a:t>
            </a:r>
          </a:p>
        </p:txBody>
      </p:sp>
      <p:sp>
        <p:nvSpPr>
          <p:cNvPr id="12" name="Title 6"/>
          <p:cNvSpPr>
            <a:spLocks noGrp="1"/>
          </p:cNvSpPr>
          <p:nvPr>
            <p:ph type="title"/>
          </p:nvPr>
        </p:nvSpPr>
        <p:spPr>
          <a:xfrm>
            <a:off x="76200" y="76200"/>
            <a:ext cx="8991600" cy="990600"/>
          </a:xfrm>
        </p:spPr>
        <p:txBody>
          <a:bodyPr>
            <a:normAutofit/>
          </a:bodyPr>
          <a:lstStyle/>
          <a:p>
            <a:pPr algn="just"/>
            <a:r>
              <a:rPr lang="en-US" dirty="0" smtClean="0"/>
              <a:t>New Clause no. 34(c)  	     </a:t>
            </a:r>
            <a:r>
              <a:rPr lang="en-US" sz="2400" i="1" dirty="0" smtClean="0">
                <a:solidFill>
                  <a:srgbClr val="FF0000"/>
                </a:solidFill>
              </a:rPr>
              <a:t>[newly inserted]</a:t>
            </a:r>
            <a:endParaRPr lang="en-US" sz="2400" i="1" dirty="0">
              <a:solidFill>
                <a:srgbClr val="FF0000"/>
              </a:solidFill>
            </a:endParaRPr>
          </a:p>
        </p:txBody>
      </p:sp>
      <p:pic>
        <p:nvPicPr>
          <p:cNvPr id="8194" name="Picture 2" descr="C:\Users\apoorva\Desktop\Capture12.JPG"/>
          <p:cNvPicPr>
            <a:picLocks noChangeAspect="1" noChangeArrowheads="1"/>
          </p:cNvPicPr>
          <p:nvPr/>
        </p:nvPicPr>
        <p:blipFill>
          <a:blip r:embed="rId2" cstate="print"/>
          <a:srcRect/>
          <a:stretch>
            <a:fillRect/>
          </a:stretch>
        </p:blipFill>
        <p:spPr bwMode="auto">
          <a:xfrm>
            <a:off x="5410200" y="3733800"/>
            <a:ext cx="3048000" cy="914400"/>
          </a:xfrm>
          <a:prstGeom prst="rect">
            <a:avLst/>
          </a:prstGeom>
          <a:noFill/>
          <a:ln>
            <a:solidFill>
              <a:srgbClr val="FF0000"/>
            </a:solidFill>
          </a:ln>
        </p:spPr>
      </p:pic>
      <p:cxnSp>
        <p:nvCxnSpPr>
          <p:cNvPr id="13" name="Straight Arrow Connector 12"/>
          <p:cNvCxnSpPr/>
          <p:nvPr/>
        </p:nvCxnSpPr>
        <p:spPr>
          <a:xfrm>
            <a:off x="7010400" y="3276600"/>
            <a:ext cx="0" cy="457200"/>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a:xfrm>
            <a:off x="228600" y="2743200"/>
            <a:ext cx="8610600" cy="3886200"/>
          </a:xfrm>
        </p:spPr>
        <p:txBody>
          <a:bodyPr>
            <a:normAutofit/>
          </a:bodyPr>
          <a:lstStyle/>
          <a:p>
            <a:pPr marL="993775" indent="-993775" algn="just">
              <a:spcBef>
                <a:spcPts val="0"/>
              </a:spcBef>
            </a:pPr>
            <a:r>
              <a:rPr lang="en-US" sz="2400" b="1" dirty="0" smtClean="0">
                <a:solidFill>
                  <a:schemeClr val="tx1"/>
                </a:solidFill>
              </a:rPr>
              <a:t>Part I - Amendment in </a:t>
            </a:r>
            <a:r>
              <a:rPr lang="nn-NO" sz="2400" b="1" dirty="0" smtClean="0">
                <a:solidFill>
                  <a:schemeClr val="tx1"/>
                </a:solidFill>
              </a:rPr>
              <a:t>Form No. 3CA, Form No. 3CB &amp; Form No. 3CD </a:t>
            </a:r>
            <a:r>
              <a:rPr lang="nn-NO" sz="2400" i="1" dirty="0" smtClean="0">
                <a:solidFill>
                  <a:schemeClr val="tx1"/>
                </a:solidFill>
              </a:rPr>
              <a:t>[</a:t>
            </a:r>
            <a:r>
              <a:rPr lang="en-US" sz="2400" i="1" dirty="0" smtClean="0">
                <a:solidFill>
                  <a:schemeClr val="tx1"/>
                </a:solidFill>
              </a:rPr>
              <a:t>Notification No. 33/2014, F.No.133/1/2014-TPL dated 25th July, 2014]</a:t>
            </a:r>
            <a:endParaRPr lang="nn-NO" sz="2400" i="1" dirty="0" smtClean="0">
              <a:solidFill>
                <a:schemeClr val="tx1"/>
              </a:solidFill>
            </a:endParaRPr>
          </a:p>
          <a:p>
            <a:pPr marL="441325" indent="-441325" algn="r">
              <a:spcBef>
                <a:spcPts val="0"/>
              </a:spcBef>
            </a:pPr>
            <a:r>
              <a:rPr lang="nn-NO" sz="2400" b="1" i="1" dirty="0" smtClean="0">
                <a:solidFill>
                  <a:schemeClr val="tx1"/>
                </a:solidFill>
                <a:cs typeface="Times New Roman" pitchFamily="18" charset="0"/>
              </a:rPr>
              <a:t>	</a:t>
            </a:r>
            <a:r>
              <a:rPr lang="en-US" sz="2400" i="1" dirty="0" smtClean="0">
                <a:solidFill>
                  <a:schemeClr val="accent2"/>
                </a:solidFill>
                <a:cs typeface="Times New Roman" pitchFamily="18" charset="0"/>
              </a:rPr>
              <a:t>[Inserted by </a:t>
            </a:r>
            <a:r>
              <a:rPr lang="en-US" sz="2400" i="1" dirty="0" smtClean="0">
                <a:solidFill>
                  <a:schemeClr val="accent2"/>
                </a:solidFill>
              </a:rPr>
              <a:t>Income-tax </a:t>
            </a:r>
            <a:r>
              <a:rPr lang="en-US" sz="2400" b="1" i="1" dirty="0" smtClean="0">
                <a:solidFill>
                  <a:schemeClr val="accent2"/>
                </a:solidFill>
              </a:rPr>
              <a:t>(7</a:t>
            </a:r>
            <a:r>
              <a:rPr lang="en-US" sz="2400" b="1" i="1" baseline="30000" dirty="0" smtClean="0">
                <a:solidFill>
                  <a:schemeClr val="accent2"/>
                </a:solidFill>
              </a:rPr>
              <a:t>th</a:t>
            </a:r>
            <a:r>
              <a:rPr lang="en-US" sz="2400" b="1" i="1" dirty="0" smtClean="0">
                <a:solidFill>
                  <a:schemeClr val="accent2"/>
                </a:solidFill>
              </a:rPr>
              <a:t> Amendment) Rules, 2014]</a:t>
            </a:r>
            <a:r>
              <a:rPr lang="en-US" sz="2400" dirty="0" smtClean="0"/>
              <a:t> </a:t>
            </a:r>
          </a:p>
          <a:p>
            <a:pPr marL="441325" indent="-441325" algn="just">
              <a:buFont typeface="Wingdings" pitchFamily="2" charset="2"/>
              <a:buChar char="Ø"/>
            </a:pPr>
            <a:endParaRPr lang="en-US" sz="2400" b="1" dirty="0" smtClean="0">
              <a:solidFill>
                <a:schemeClr val="tx1"/>
              </a:solidFill>
            </a:endParaRPr>
          </a:p>
          <a:p>
            <a:pPr marL="993775" indent="-993775" algn="just"/>
            <a:r>
              <a:rPr lang="en-US" sz="2400" b="1" dirty="0" smtClean="0">
                <a:solidFill>
                  <a:schemeClr val="tx1"/>
                </a:solidFill>
              </a:rPr>
              <a:t>Part II - Report of audit u/s 44AB shall be furnished electronically </a:t>
            </a:r>
            <a:r>
              <a:rPr lang="en-US" sz="2400" i="1" dirty="0" smtClean="0">
                <a:solidFill>
                  <a:schemeClr val="tx1"/>
                </a:solidFill>
              </a:rPr>
              <a:t>[Notification No. 34 /2013/ F.No.142/5/2013-TPL dated 1</a:t>
            </a:r>
            <a:r>
              <a:rPr lang="en-US" sz="2400" i="1" baseline="30000" dirty="0" smtClean="0">
                <a:solidFill>
                  <a:schemeClr val="tx1"/>
                </a:solidFill>
              </a:rPr>
              <a:t>st</a:t>
            </a:r>
            <a:r>
              <a:rPr lang="en-US" sz="2400" i="1" dirty="0" smtClean="0">
                <a:solidFill>
                  <a:schemeClr val="tx1"/>
                </a:solidFill>
              </a:rPr>
              <a:t> May, 2013]</a:t>
            </a:r>
          </a:p>
          <a:p>
            <a:pPr algn="r">
              <a:spcBef>
                <a:spcPts val="0"/>
              </a:spcBef>
            </a:pPr>
            <a:r>
              <a:rPr lang="en-US" sz="2400" i="1" dirty="0" smtClean="0">
                <a:solidFill>
                  <a:schemeClr val="accent2"/>
                </a:solidFill>
                <a:cs typeface="Times New Roman" pitchFamily="18" charset="0"/>
              </a:rPr>
              <a:t>[Inserted by </a:t>
            </a:r>
            <a:r>
              <a:rPr lang="en-US" sz="2400" i="1" dirty="0" smtClean="0">
                <a:solidFill>
                  <a:schemeClr val="accent2"/>
                </a:solidFill>
              </a:rPr>
              <a:t>Income-tax </a:t>
            </a:r>
            <a:r>
              <a:rPr lang="en-US" sz="2400" b="1" i="1" dirty="0" smtClean="0">
                <a:solidFill>
                  <a:schemeClr val="accent2"/>
                </a:solidFill>
              </a:rPr>
              <a:t>(3</a:t>
            </a:r>
            <a:r>
              <a:rPr lang="en-US" sz="2400" b="1" i="1" baseline="30000" dirty="0" smtClean="0">
                <a:solidFill>
                  <a:schemeClr val="accent2"/>
                </a:solidFill>
              </a:rPr>
              <a:t>rd</a:t>
            </a:r>
            <a:r>
              <a:rPr lang="en-US" sz="2400" b="1" i="1" dirty="0" smtClean="0">
                <a:solidFill>
                  <a:schemeClr val="accent2"/>
                </a:solidFill>
              </a:rPr>
              <a:t> Amendment) Rules, 2013]</a:t>
            </a:r>
            <a:endParaRPr lang="en-US" sz="2400" dirty="0" smtClean="0"/>
          </a:p>
        </p:txBody>
      </p:sp>
      <p:sp>
        <p:nvSpPr>
          <p:cNvPr id="6" name="Title 5"/>
          <p:cNvSpPr>
            <a:spLocks noGrp="1"/>
          </p:cNvSpPr>
          <p:nvPr>
            <p:ph type="title"/>
          </p:nvPr>
        </p:nvSpPr>
        <p:spPr/>
        <p:txBody>
          <a:bodyPr>
            <a:noAutofit/>
          </a:bodyPr>
          <a:lstStyle/>
          <a:p>
            <a:pPr algn="ctr"/>
            <a:r>
              <a:rPr lang="en-US" sz="6000" b="1" dirty="0" smtClean="0"/>
              <a:t>Recent Developments</a:t>
            </a:r>
            <a:endParaRPr lang="en-US" sz="6000" b="1"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sz="quarter" idx="1"/>
          </p:nvPr>
        </p:nvSpPr>
        <p:spPr>
          <a:xfrm>
            <a:off x="228600" y="1676400"/>
            <a:ext cx="8686800" cy="2743200"/>
          </a:xfrm>
          <a:ln w="38100"/>
        </p:spPr>
        <p:style>
          <a:lnRef idx="2">
            <a:schemeClr val="accent1"/>
          </a:lnRef>
          <a:fillRef idx="1">
            <a:schemeClr val="lt1"/>
          </a:fillRef>
          <a:effectRef idx="0">
            <a:schemeClr val="accent1"/>
          </a:effectRef>
          <a:fontRef idx="minor">
            <a:schemeClr val="dk1"/>
          </a:fontRef>
        </p:style>
        <p:txBody>
          <a:bodyPr>
            <a:noAutofit/>
          </a:bodyPr>
          <a:lstStyle/>
          <a:p>
            <a:pPr marL="0" indent="0" algn="just">
              <a:lnSpc>
                <a:spcPct val="150000"/>
              </a:lnSpc>
              <a:spcBef>
                <a:spcPts val="0"/>
              </a:spcBef>
              <a:buSzPct val="100000"/>
              <a:buNone/>
            </a:pPr>
            <a:r>
              <a:rPr lang="en-US" sz="2400" dirty="0" smtClean="0">
                <a:ea typeface="Times New Roman"/>
                <a:cs typeface="Times New Roman"/>
              </a:rPr>
              <a:t>Whether any </a:t>
            </a:r>
            <a:r>
              <a:rPr lang="en-US" sz="2400" b="1" u="sng" dirty="0" smtClean="0">
                <a:ea typeface="Times New Roman"/>
                <a:cs typeface="Times New Roman"/>
              </a:rPr>
              <a:t>audit was conducted under section 72A of the Finance Act, 1994 in relation to valuation of taxable services</a:t>
            </a:r>
            <a:r>
              <a:rPr lang="en-US" sz="2400" dirty="0" smtClean="0">
                <a:ea typeface="Times New Roman"/>
                <a:cs typeface="Times New Roman"/>
              </a:rPr>
              <a:t>, if yes, give the details, if any, of disqualification or disagreement on any matter/item/value/quantity as may be reported/ identified by the auditor.</a:t>
            </a:r>
            <a:endParaRPr lang="en-US" sz="2400" dirty="0"/>
          </a:p>
        </p:txBody>
      </p:sp>
      <p:sp>
        <p:nvSpPr>
          <p:cNvPr id="9" name="TextBox 8"/>
          <p:cNvSpPr txBox="1"/>
          <p:nvPr/>
        </p:nvSpPr>
        <p:spPr>
          <a:xfrm>
            <a:off x="152400" y="4533781"/>
            <a:ext cx="8839200" cy="800219"/>
          </a:xfrm>
          <a:prstGeom prst="rect">
            <a:avLst/>
          </a:prstGeom>
          <a:noFill/>
        </p:spPr>
        <p:txBody>
          <a:bodyPr wrap="square" rtlCol="0">
            <a:spAutoFit/>
          </a:bodyPr>
          <a:lstStyle/>
          <a:p>
            <a:pPr marL="725488" indent="-725488" algn="just"/>
            <a:r>
              <a:rPr lang="en-US" sz="2300" b="1" dirty="0" smtClean="0"/>
              <a:t>Brief: </a:t>
            </a:r>
            <a:r>
              <a:rPr lang="en-US" sz="2300" dirty="0" smtClean="0"/>
              <a:t>Detail of </a:t>
            </a:r>
            <a:r>
              <a:rPr lang="en-US" sz="2300" dirty="0" smtClean="0">
                <a:ea typeface="Times New Roman"/>
                <a:cs typeface="Times New Roman"/>
              </a:rPr>
              <a:t>disqualification or disagreement in the report of audit u/s 72A of the Finance Act, 1994 </a:t>
            </a:r>
            <a:r>
              <a:rPr lang="en-US" sz="2300" b="1" dirty="0" smtClean="0">
                <a:ea typeface="Times New Roman"/>
                <a:cs typeface="Times New Roman"/>
              </a:rPr>
              <a:t>(Special Audit)</a:t>
            </a:r>
            <a:r>
              <a:rPr lang="en-US" sz="2300" dirty="0" smtClean="0">
                <a:ea typeface="Times New Roman"/>
                <a:cs typeface="Times New Roman"/>
              </a:rPr>
              <a:t> also to be specified</a:t>
            </a:r>
            <a:endParaRPr lang="en-US" sz="2300" dirty="0" smtClean="0"/>
          </a:p>
        </p:txBody>
      </p:sp>
      <p:sp>
        <p:nvSpPr>
          <p:cNvPr id="5" name="Slide Number Placeholder 4"/>
          <p:cNvSpPr>
            <a:spLocks noGrp="1"/>
          </p:cNvSpPr>
          <p:nvPr>
            <p:ph type="sldNum" sz="quarter" idx="12"/>
          </p:nvPr>
        </p:nvSpPr>
        <p:spPr/>
        <p:txBody>
          <a:bodyPr>
            <a:normAutofit fontScale="85000" lnSpcReduction="20000"/>
          </a:bodyPr>
          <a:lstStyle/>
          <a:p>
            <a:fld id="{B6F15528-21DE-4FAA-801E-634DDDAF4B2B}" type="slidenum">
              <a:rPr lang="en-US" smtClean="0"/>
              <a:pPr/>
              <a:t>50</a:t>
            </a:fld>
            <a:endParaRPr lang="en-US"/>
          </a:p>
        </p:txBody>
      </p:sp>
      <p:sp>
        <p:nvSpPr>
          <p:cNvPr id="10" name="Title 6"/>
          <p:cNvSpPr>
            <a:spLocks noGrp="1"/>
          </p:cNvSpPr>
          <p:nvPr>
            <p:ph type="title"/>
          </p:nvPr>
        </p:nvSpPr>
        <p:spPr>
          <a:xfrm>
            <a:off x="76200" y="76200"/>
            <a:ext cx="8991600" cy="990600"/>
          </a:xfrm>
        </p:spPr>
        <p:txBody>
          <a:bodyPr>
            <a:normAutofit/>
          </a:bodyPr>
          <a:lstStyle/>
          <a:p>
            <a:pPr algn="just"/>
            <a:r>
              <a:rPr lang="en-US" dirty="0" smtClean="0"/>
              <a:t>New Clause no. 39	     		</a:t>
            </a:r>
            <a:r>
              <a:rPr lang="en-US" sz="2400" i="1" dirty="0" smtClean="0">
                <a:solidFill>
                  <a:srgbClr val="FF0000"/>
                </a:solidFill>
              </a:rPr>
              <a:t>[newly inserted]</a:t>
            </a:r>
            <a:endParaRPr lang="en-US" sz="2400" i="1" dirty="0">
              <a:solidFill>
                <a:srgbClr val="FF0000"/>
              </a:solidFill>
            </a:endParaRPr>
          </a:p>
        </p:txBody>
      </p:sp>
      <p:sp>
        <p:nvSpPr>
          <p:cNvPr id="6" name="TextBox 5"/>
          <p:cNvSpPr txBox="1"/>
          <p:nvPr/>
        </p:nvSpPr>
        <p:spPr>
          <a:xfrm>
            <a:off x="228600" y="5461337"/>
            <a:ext cx="8763000" cy="1323439"/>
          </a:xfrm>
          <a:prstGeom prst="rect">
            <a:avLst/>
          </a:prstGeom>
          <a:noFill/>
        </p:spPr>
        <p:txBody>
          <a:bodyPr wrap="square" rtlCol="0">
            <a:spAutoFit/>
          </a:bodyPr>
          <a:lstStyle/>
          <a:p>
            <a:pPr marL="973138" indent="-973138" algn="just"/>
            <a:r>
              <a:rPr lang="en-US" sz="2000" b="1" dirty="0" smtClean="0"/>
              <a:t>**Note:</a:t>
            </a:r>
            <a:r>
              <a:rPr lang="en-US" sz="2000" dirty="0" smtClean="0"/>
              <a:t>	If such audit is not completed on time then auditor should report  the same. </a:t>
            </a:r>
          </a:p>
          <a:p>
            <a:pPr marL="973138" indent="-973138" algn="just"/>
            <a:r>
              <a:rPr lang="en-US" sz="2000" dirty="0" smtClean="0"/>
              <a:t>	under this clause no need to express any opinion in a case where such audit has been ordered but the same has not been carried out. </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153400" cy="990600"/>
          </a:xfrm>
        </p:spPr>
        <p:txBody>
          <a:bodyPr>
            <a:normAutofit/>
          </a:bodyPr>
          <a:lstStyle/>
          <a:p>
            <a:r>
              <a:rPr lang="en-US" dirty="0" smtClean="0"/>
              <a:t>Section 72A of Finance Act, 1994</a:t>
            </a:r>
            <a:endParaRPr lang="en-US" dirty="0"/>
          </a:p>
        </p:txBody>
      </p:sp>
      <p:sp>
        <p:nvSpPr>
          <p:cNvPr id="3" name="Slide Number Placeholder 2"/>
          <p:cNvSpPr>
            <a:spLocks noGrp="1"/>
          </p:cNvSpPr>
          <p:nvPr>
            <p:ph type="sldNum" sz="quarter" idx="12"/>
          </p:nvPr>
        </p:nvSpPr>
        <p:spPr/>
        <p:txBody>
          <a:bodyPr>
            <a:normAutofit fontScale="85000" lnSpcReduction="20000"/>
          </a:bodyPr>
          <a:lstStyle/>
          <a:p>
            <a:fld id="{B6F15528-21DE-4FAA-801E-634DDDAF4B2B}" type="slidenum">
              <a:rPr lang="en-US" smtClean="0"/>
              <a:pPr/>
              <a:t>51</a:t>
            </a:fld>
            <a:endParaRPr lang="en-US"/>
          </a:p>
        </p:txBody>
      </p:sp>
      <p:sp>
        <p:nvSpPr>
          <p:cNvPr id="4" name="Content Placeholder 3"/>
          <p:cNvSpPr>
            <a:spLocks noGrp="1"/>
          </p:cNvSpPr>
          <p:nvPr>
            <p:ph sz="quarter" idx="1"/>
          </p:nvPr>
        </p:nvSpPr>
        <p:spPr>
          <a:xfrm>
            <a:off x="0" y="1447800"/>
            <a:ext cx="9144000" cy="5410200"/>
          </a:xfrm>
        </p:spPr>
        <p:txBody>
          <a:bodyPr>
            <a:noAutofit/>
          </a:bodyPr>
          <a:lstStyle/>
          <a:p>
            <a:pPr marL="360363" indent="-277813" algn="just">
              <a:spcBef>
                <a:spcPts val="0"/>
              </a:spcBef>
              <a:buNone/>
            </a:pPr>
            <a:r>
              <a:rPr lang="en-US" sz="2000" b="1" u="sng" dirty="0" smtClean="0"/>
              <a:t>Special Audit</a:t>
            </a:r>
          </a:p>
          <a:p>
            <a:pPr marL="360363" indent="-277813" algn="just">
              <a:spcBef>
                <a:spcPts val="0"/>
              </a:spcBef>
              <a:buAutoNum type="arabicParenBoth"/>
            </a:pPr>
            <a:r>
              <a:rPr lang="en-US" sz="2000" dirty="0" smtClean="0"/>
              <a:t>If the Commissioner of Central Excise, has reasons to believe that any person liable to pay service tax (herein referred to as "such person”,—</a:t>
            </a:r>
          </a:p>
          <a:p>
            <a:pPr marL="720725" lvl="1" indent="-277813" algn="just">
              <a:spcBef>
                <a:spcPts val="0"/>
              </a:spcBef>
              <a:buFont typeface="+mj-lt"/>
              <a:buAutoNum type="romanLcPeriod"/>
            </a:pPr>
            <a:r>
              <a:rPr lang="en-US" sz="2000" dirty="0" smtClean="0"/>
              <a:t>has failed to declare or determine the value of a taxable service correctly; or </a:t>
            </a:r>
          </a:p>
          <a:p>
            <a:pPr marL="720725" lvl="1" indent="-277813" algn="just">
              <a:spcBef>
                <a:spcPts val="0"/>
              </a:spcBef>
              <a:buFont typeface="+mj-lt"/>
              <a:buAutoNum type="romanLcPeriod"/>
            </a:pPr>
            <a:r>
              <a:rPr lang="en-US" sz="2000" dirty="0" smtClean="0"/>
              <a:t>has availed and </a:t>
            </a:r>
            <a:r>
              <a:rPr lang="en-US" sz="2000" dirty="0" err="1" smtClean="0"/>
              <a:t>utilised</a:t>
            </a:r>
            <a:r>
              <a:rPr lang="en-US" sz="2000" dirty="0" smtClean="0"/>
              <a:t> credit of duty or tax paid— </a:t>
            </a:r>
          </a:p>
          <a:p>
            <a:pPr marL="984250" lvl="2" indent="-263525" algn="just">
              <a:spcBef>
                <a:spcPts val="0"/>
              </a:spcBef>
              <a:buFont typeface="+mj-lt"/>
              <a:buAutoNum type="alphaLcParenR"/>
            </a:pPr>
            <a:r>
              <a:rPr lang="en-US" sz="2000" dirty="0" smtClean="0"/>
              <a:t>which is not within the normal limits having regard to the nature of taxable service provided, the extent of capital goods used or the type of inputs or input services used, or any other relevant factors as he may deem appropriate; or </a:t>
            </a:r>
          </a:p>
          <a:p>
            <a:pPr marL="984250" lvl="2" indent="-263525" algn="just">
              <a:spcBef>
                <a:spcPts val="0"/>
              </a:spcBef>
              <a:buFont typeface="+mj-lt"/>
              <a:buAutoNum type="alphaLcParenR"/>
            </a:pPr>
            <a:r>
              <a:rPr lang="en-US" sz="2000" dirty="0" smtClean="0"/>
              <a:t>by means of fraud, collusion, or any </a:t>
            </a:r>
            <a:r>
              <a:rPr lang="en-US" sz="2000" dirty="0" err="1" smtClean="0"/>
              <a:t>wilful</a:t>
            </a:r>
            <a:r>
              <a:rPr lang="en-US" sz="2000" dirty="0" smtClean="0"/>
              <a:t> </a:t>
            </a:r>
            <a:r>
              <a:rPr lang="en-US" sz="2000" dirty="0" err="1" smtClean="0"/>
              <a:t>mis</a:t>
            </a:r>
            <a:r>
              <a:rPr lang="en-US" sz="2000" dirty="0" smtClean="0"/>
              <a:t>-statement or suppression of facts; or </a:t>
            </a:r>
          </a:p>
          <a:p>
            <a:pPr marL="720725" lvl="1" indent="-277813" algn="just">
              <a:spcBef>
                <a:spcPts val="0"/>
              </a:spcBef>
              <a:buFont typeface="+mj-lt"/>
              <a:buAutoNum type="romanLcPeriod"/>
            </a:pPr>
            <a:r>
              <a:rPr lang="en-US" sz="2000" dirty="0" smtClean="0"/>
              <a:t>has operations spread out in multiple locations and it is not possible or practicable to obtain a true and complete picture of his accounts from the registered premises falling under the jurisdiction of the said Commissioner,</a:t>
            </a:r>
          </a:p>
          <a:p>
            <a:pPr marL="360363" lvl="1" indent="0" algn="just">
              <a:spcBef>
                <a:spcPts val="0"/>
              </a:spcBef>
              <a:buNone/>
            </a:pPr>
            <a:r>
              <a:rPr lang="en-US" sz="2000" dirty="0" smtClean="0"/>
              <a:t>he may direct such person to get his accounts audited by a chartered accountant or cost accountant nominated by him, to the extent and for the period as may be specified by the Commissioner.</a:t>
            </a:r>
            <a:endParaRPr lang="en-US" sz="2000"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sz="quarter" idx="1"/>
          </p:nvPr>
        </p:nvSpPr>
        <p:spPr>
          <a:xfrm>
            <a:off x="457200" y="2209800"/>
            <a:ext cx="8229600" cy="2133600"/>
          </a:xfrm>
          <a:ln w="38100"/>
        </p:spPr>
        <p:style>
          <a:lnRef idx="2">
            <a:schemeClr val="accent1"/>
          </a:lnRef>
          <a:fillRef idx="1">
            <a:schemeClr val="lt1"/>
          </a:fillRef>
          <a:effectRef idx="0">
            <a:schemeClr val="accent1"/>
          </a:effectRef>
          <a:fontRef idx="minor">
            <a:schemeClr val="dk1"/>
          </a:fontRef>
        </p:style>
        <p:txBody>
          <a:bodyPr>
            <a:noAutofit/>
          </a:bodyPr>
          <a:lstStyle/>
          <a:p>
            <a:pPr marL="92075" indent="0" algn="just">
              <a:lnSpc>
                <a:spcPct val="120000"/>
              </a:lnSpc>
              <a:spcBef>
                <a:spcPts val="1200"/>
              </a:spcBef>
              <a:buSzPct val="100000"/>
              <a:buNone/>
            </a:pPr>
            <a:r>
              <a:rPr lang="en-US" sz="2500" dirty="0" smtClean="0">
                <a:ea typeface="Times New Roman"/>
                <a:cs typeface="Times New Roman"/>
              </a:rPr>
              <a:t>Please furnish the </a:t>
            </a:r>
            <a:r>
              <a:rPr lang="en-US" sz="2500" b="1" u="sng" dirty="0" smtClean="0">
                <a:ea typeface="Times New Roman"/>
                <a:cs typeface="Times New Roman"/>
              </a:rPr>
              <a:t>details of demand raised or refund issued </a:t>
            </a:r>
            <a:r>
              <a:rPr lang="en-US" sz="2500" dirty="0" smtClean="0">
                <a:ea typeface="Times New Roman"/>
                <a:cs typeface="Times New Roman"/>
              </a:rPr>
              <a:t>during the previous year </a:t>
            </a:r>
            <a:r>
              <a:rPr lang="en-US" sz="2500" b="1" u="sng" dirty="0" smtClean="0">
                <a:ea typeface="Times New Roman"/>
                <a:cs typeface="Times New Roman"/>
              </a:rPr>
              <a:t>under any tax laws other than Income Tax Act, 1961 and Wealth tax Act, 1957</a:t>
            </a:r>
            <a:r>
              <a:rPr lang="en-US" sz="2500" dirty="0" smtClean="0">
                <a:ea typeface="Times New Roman"/>
                <a:cs typeface="Times New Roman"/>
              </a:rPr>
              <a:t> along with details of relevant proceedings</a:t>
            </a:r>
            <a:endParaRPr lang="en-US" sz="2500" dirty="0"/>
          </a:p>
        </p:txBody>
      </p:sp>
      <p:sp>
        <p:nvSpPr>
          <p:cNvPr id="9" name="TextBox 8"/>
          <p:cNvSpPr txBox="1"/>
          <p:nvPr/>
        </p:nvSpPr>
        <p:spPr>
          <a:xfrm>
            <a:off x="457200" y="5410200"/>
            <a:ext cx="8229600" cy="1154162"/>
          </a:xfrm>
          <a:prstGeom prst="rect">
            <a:avLst/>
          </a:prstGeom>
          <a:noFill/>
        </p:spPr>
        <p:txBody>
          <a:bodyPr wrap="square" rtlCol="0">
            <a:spAutoFit/>
          </a:bodyPr>
          <a:lstStyle/>
          <a:p>
            <a:pPr marL="725488" indent="-725488" algn="just"/>
            <a:r>
              <a:rPr lang="en-US" sz="2300" b="1" dirty="0" smtClean="0"/>
              <a:t>Brief: </a:t>
            </a:r>
            <a:r>
              <a:rPr lang="en-US" sz="2300" dirty="0" smtClean="0"/>
              <a:t>Demand/ refund  under laws other than the Income Tax Act, 1961 and Wealth Tax Act, 1957 to be furnished along with assessment particulars.</a:t>
            </a:r>
          </a:p>
        </p:txBody>
      </p:sp>
      <p:sp>
        <p:nvSpPr>
          <p:cNvPr id="5" name="Slide Number Placeholder 4"/>
          <p:cNvSpPr>
            <a:spLocks noGrp="1"/>
          </p:cNvSpPr>
          <p:nvPr>
            <p:ph type="sldNum" sz="quarter" idx="12"/>
          </p:nvPr>
        </p:nvSpPr>
        <p:spPr/>
        <p:txBody>
          <a:bodyPr>
            <a:normAutofit fontScale="85000" lnSpcReduction="20000"/>
          </a:bodyPr>
          <a:lstStyle/>
          <a:p>
            <a:fld id="{B6F15528-21DE-4FAA-801E-634DDDAF4B2B}" type="slidenum">
              <a:rPr lang="en-US" smtClean="0"/>
              <a:pPr/>
              <a:t>52</a:t>
            </a:fld>
            <a:endParaRPr lang="en-US"/>
          </a:p>
        </p:txBody>
      </p:sp>
      <p:sp>
        <p:nvSpPr>
          <p:cNvPr id="10" name="Title 6"/>
          <p:cNvSpPr>
            <a:spLocks noGrp="1"/>
          </p:cNvSpPr>
          <p:nvPr>
            <p:ph type="title"/>
          </p:nvPr>
        </p:nvSpPr>
        <p:spPr>
          <a:xfrm>
            <a:off x="76200" y="76200"/>
            <a:ext cx="8991600" cy="990600"/>
          </a:xfrm>
        </p:spPr>
        <p:txBody>
          <a:bodyPr>
            <a:normAutofit/>
          </a:bodyPr>
          <a:lstStyle/>
          <a:p>
            <a:pPr algn="just"/>
            <a:r>
              <a:rPr lang="en-US" dirty="0" smtClean="0"/>
              <a:t>New Clause no. 41	     		</a:t>
            </a:r>
            <a:r>
              <a:rPr lang="en-US" sz="2800" i="1" dirty="0" smtClean="0">
                <a:solidFill>
                  <a:srgbClr val="FF0000"/>
                </a:solidFill>
              </a:rPr>
              <a:t>[newly inserted]</a:t>
            </a:r>
            <a:endParaRPr lang="en-US" sz="2800" i="1" dirty="0">
              <a:solidFill>
                <a:srgbClr val="FF0000"/>
              </a:solidFill>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normAutofit fontScale="85000" lnSpcReduction="20000"/>
          </a:bodyPr>
          <a:lstStyle/>
          <a:p>
            <a:fld id="{B6F15528-21DE-4FAA-801E-634DDDAF4B2B}" type="slidenum">
              <a:rPr lang="en-US" smtClean="0"/>
              <a:pPr/>
              <a:t>53</a:t>
            </a:fld>
            <a:endParaRPr lang="en-US"/>
          </a:p>
        </p:txBody>
      </p:sp>
      <p:pic>
        <p:nvPicPr>
          <p:cNvPr id="7" name="Picture 2" descr="C:\Users\apoorva\Desktop\clause 41.JPG"/>
          <p:cNvPicPr>
            <a:picLocks noChangeAspect="1" noChangeArrowheads="1"/>
          </p:cNvPicPr>
          <p:nvPr/>
        </p:nvPicPr>
        <p:blipFill>
          <a:blip r:embed="rId2" cstate="print"/>
          <a:srcRect/>
          <a:stretch>
            <a:fillRect/>
          </a:stretch>
        </p:blipFill>
        <p:spPr bwMode="auto">
          <a:xfrm>
            <a:off x="304800" y="2209800"/>
            <a:ext cx="8610600" cy="1905000"/>
          </a:xfrm>
          <a:prstGeom prst="rect">
            <a:avLst/>
          </a:prstGeom>
          <a:noFill/>
        </p:spPr>
      </p:pic>
      <p:sp>
        <p:nvSpPr>
          <p:cNvPr id="8" name="TextBox 7"/>
          <p:cNvSpPr txBox="1"/>
          <p:nvPr/>
        </p:nvSpPr>
        <p:spPr>
          <a:xfrm>
            <a:off x="381000" y="1762780"/>
            <a:ext cx="7741640" cy="523220"/>
          </a:xfrm>
          <a:prstGeom prst="rect">
            <a:avLst/>
          </a:prstGeom>
          <a:noFill/>
        </p:spPr>
        <p:txBody>
          <a:bodyPr wrap="square" rtlCol="0">
            <a:spAutoFit/>
          </a:bodyPr>
          <a:lstStyle/>
          <a:p>
            <a:pPr marL="725488" indent="-725488" algn="just"/>
            <a:r>
              <a:rPr lang="en-US" sz="2800" b="1" dirty="0" smtClean="0">
                <a:solidFill>
                  <a:schemeClr val="accent2"/>
                </a:solidFill>
              </a:rPr>
              <a:t>Format in e-utility</a:t>
            </a:r>
            <a:endParaRPr lang="en-US" sz="2800" dirty="0" smtClean="0">
              <a:solidFill>
                <a:schemeClr val="accent2"/>
              </a:solidFill>
            </a:endParaRPr>
          </a:p>
        </p:txBody>
      </p:sp>
      <p:pic>
        <p:nvPicPr>
          <p:cNvPr id="9219" name="Picture 3"/>
          <p:cNvPicPr>
            <a:picLocks noChangeAspect="1" noChangeArrowheads="1"/>
          </p:cNvPicPr>
          <p:nvPr/>
        </p:nvPicPr>
        <p:blipFill>
          <a:blip r:embed="rId3" cstate="print"/>
          <a:srcRect l="28038" t="53125" r="58785" b="17188"/>
          <a:stretch>
            <a:fillRect/>
          </a:stretch>
        </p:blipFill>
        <p:spPr bwMode="auto">
          <a:xfrm>
            <a:off x="1828800" y="4226560"/>
            <a:ext cx="1828800" cy="1945640"/>
          </a:xfrm>
          <a:prstGeom prst="rect">
            <a:avLst/>
          </a:prstGeom>
          <a:noFill/>
          <a:ln w="9525">
            <a:noFill/>
            <a:miter lim="800000"/>
            <a:headEnd/>
            <a:tailEnd/>
          </a:ln>
        </p:spPr>
      </p:pic>
      <p:pic>
        <p:nvPicPr>
          <p:cNvPr id="9220" name="Picture 4"/>
          <p:cNvPicPr>
            <a:picLocks noChangeAspect="1" noChangeArrowheads="1"/>
          </p:cNvPicPr>
          <p:nvPr/>
        </p:nvPicPr>
        <p:blipFill>
          <a:blip r:embed="rId4" cstate="print"/>
          <a:srcRect l="43851" t="53125" r="46486" b="32813"/>
          <a:stretch>
            <a:fillRect/>
          </a:stretch>
        </p:blipFill>
        <p:spPr bwMode="auto">
          <a:xfrm>
            <a:off x="4013200" y="4191000"/>
            <a:ext cx="1397000" cy="1143000"/>
          </a:xfrm>
          <a:prstGeom prst="rect">
            <a:avLst/>
          </a:prstGeom>
          <a:noFill/>
          <a:ln w="9525">
            <a:noFill/>
            <a:miter lim="800000"/>
            <a:headEnd/>
            <a:tailEnd/>
          </a:ln>
        </p:spPr>
      </p:pic>
      <p:cxnSp>
        <p:nvCxnSpPr>
          <p:cNvPr id="11" name="Straight Arrow Connector 10"/>
          <p:cNvCxnSpPr/>
          <p:nvPr/>
        </p:nvCxnSpPr>
        <p:spPr>
          <a:xfrm>
            <a:off x="4343400" y="3505200"/>
            <a:ext cx="0" cy="7620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2438400" y="3429000"/>
            <a:ext cx="0" cy="7620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 name="Title 6"/>
          <p:cNvSpPr>
            <a:spLocks noGrp="1"/>
          </p:cNvSpPr>
          <p:nvPr>
            <p:ph type="title"/>
          </p:nvPr>
        </p:nvSpPr>
        <p:spPr>
          <a:xfrm>
            <a:off x="76200" y="76200"/>
            <a:ext cx="7239000" cy="1066800"/>
          </a:xfrm>
        </p:spPr>
        <p:txBody>
          <a:bodyPr>
            <a:noAutofit/>
          </a:bodyPr>
          <a:lstStyle/>
          <a:p>
            <a:r>
              <a:rPr lang="en-US" sz="3800" dirty="0" smtClean="0"/>
              <a:t>New Clause no. </a:t>
            </a:r>
            <a:r>
              <a:rPr lang="en-US" sz="2800" dirty="0" smtClean="0">
                <a:latin typeface="+mn-lt"/>
              </a:rPr>
              <a:t>41</a:t>
            </a:r>
            <a:r>
              <a:rPr lang="en-US" sz="3800" dirty="0" smtClean="0"/>
              <a:t>   </a:t>
            </a:r>
            <a:r>
              <a:rPr lang="en-US" sz="2200" dirty="0" smtClean="0"/>
              <a:t>								</a:t>
            </a:r>
            <a:r>
              <a:rPr lang="en-US" sz="2200" i="1" dirty="0" smtClean="0">
                <a:solidFill>
                  <a:srgbClr val="FF0000"/>
                </a:solidFill>
              </a:rPr>
              <a:t>[newly inserted]</a:t>
            </a:r>
            <a:endParaRPr lang="en-US" sz="2200" i="1" dirty="0">
              <a:solidFill>
                <a:srgbClr val="FF0000"/>
              </a:solidFill>
            </a:endParaRPr>
          </a:p>
        </p:txBody>
      </p:sp>
      <p:sp>
        <p:nvSpPr>
          <p:cNvPr id="15" name="Rectangle 14"/>
          <p:cNvSpPr/>
          <p:nvPr/>
        </p:nvSpPr>
        <p:spPr>
          <a:xfrm>
            <a:off x="7772400" y="0"/>
            <a:ext cx="13716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normAutofit fontScale="85000" lnSpcReduction="20000"/>
          </a:bodyPr>
          <a:lstStyle/>
          <a:p>
            <a:fld id="{B6F15528-21DE-4FAA-801E-634DDDAF4B2B}" type="slidenum">
              <a:rPr lang="en-US" smtClean="0"/>
              <a:pPr/>
              <a:t>54</a:t>
            </a:fld>
            <a:endParaRPr lang="en-US"/>
          </a:p>
        </p:txBody>
      </p:sp>
      <p:sp>
        <p:nvSpPr>
          <p:cNvPr id="4" name="Content Placeholder 3"/>
          <p:cNvSpPr>
            <a:spLocks noGrp="1"/>
          </p:cNvSpPr>
          <p:nvPr>
            <p:ph sz="quarter" idx="1"/>
          </p:nvPr>
        </p:nvSpPr>
        <p:spPr>
          <a:xfrm>
            <a:off x="0" y="1600200"/>
            <a:ext cx="9144000" cy="5105400"/>
          </a:xfrm>
        </p:spPr>
        <p:txBody>
          <a:bodyPr>
            <a:noAutofit/>
          </a:bodyPr>
          <a:lstStyle/>
          <a:p>
            <a:pPr algn="just">
              <a:spcBef>
                <a:spcPts val="1200"/>
              </a:spcBef>
            </a:pPr>
            <a:r>
              <a:rPr lang="en-US" sz="1850" dirty="0" smtClean="0"/>
              <a:t>Legislative intention of insertion of this clause in the Tax Audit report under Income Tax Act: Probably due to determine whether such demand has been claimed as expenditure by the assessee or not or whether the refund has been included in income or not. </a:t>
            </a:r>
          </a:p>
          <a:p>
            <a:pPr algn="just">
              <a:spcBef>
                <a:spcPts val="1200"/>
              </a:spcBef>
            </a:pPr>
            <a:r>
              <a:rPr lang="en-US" sz="1850" dirty="0" smtClean="0"/>
              <a:t>Generally, under other tax laws the Indirect tax laws such as Central Excise Duty, Service Tax, Customs Duty, Value Added Tax, CST, Professional Tax, etc should be covered </a:t>
            </a:r>
            <a:r>
              <a:rPr lang="en-US" sz="1850" i="1" dirty="0" smtClean="0"/>
              <a:t>[However, </a:t>
            </a:r>
            <a:r>
              <a:rPr lang="en-US" sz="1850" i="1" dirty="0" err="1" smtClean="0"/>
              <a:t>Octroi</a:t>
            </a:r>
            <a:r>
              <a:rPr lang="en-US" sz="1850" i="1" dirty="0" smtClean="0"/>
              <a:t> Duty, Entry Tax, </a:t>
            </a:r>
            <a:r>
              <a:rPr lang="en-US" sz="1850" i="1" dirty="0" err="1" smtClean="0"/>
              <a:t>cess</a:t>
            </a:r>
            <a:r>
              <a:rPr lang="en-US" sz="1850" i="1" dirty="0" smtClean="0"/>
              <a:t> or duty such as Marketing </a:t>
            </a:r>
            <a:r>
              <a:rPr lang="en-US" sz="1850" i="1" dirty="0" err="1" smtClean="0"/>
              <a:t>Cess</a:t>
            </a:r>
            <a:r>
              <a:rPr lang="en-US" sz="1850" i="1" dirty="0" smtClean="0"/>
              <a:t>, </a:t>
            </a:r>
            <a:r>
              <a:rPr lang="en-US" sz="1850" i="1" dirty="0" err="1" smtClean="0"/>
              <a:t>Cess</a:t>
            </a:r>
            <a:r>
              <a:rPr lang="en-US" sz="1850" i="1" dirty="0" smtClean="0"/>
              <a:t> on Royalty, etc. should not be covered as other tax laws]</a:t>
            </a:r>
            <a:r>
              <a:rPr lang="en-US" sz="1850" dirty="0" smtClean="0"/>
              <a:t>.</a:t>
            </a:r>
          </a:p>
          <a:p>
            <a:pPr algn="just">
              <a:spcBef>
                <a:spcPts val="1200"/>
              </a:spcBef>
            </a:pPr>
            <a:r>
              <a:rPr lang="en-US" sz="1850" dirty="0" smtClean="0"/>
              <a:t>The tax auditor need not furnish detail in respect of those proceedings in which neither demand is raised nor refund is issued.- </a:t>
            </a:r>
          </a:p>
          <a:p>
            <a:pPr algn="just">
              <a:spcBef>
                <a:spcPts val="1200"/>
              </a:spcBef>
            </a:pPr>
            <a:r>
              <a:rPr lang="en-US" sz="1850" dirty="0" smtClean="0"/>
              <a:t>Obtain a copy of all the demand/ refund orders issued by the governmental authorities during the P.Y. under any tax laws other than Income Tax Act and Wealth Tax Act. </a:t>
            </a:r>
          </a:p>
          <a:p>
            <a:pPr algn="just">
              <a:spcBef>
                <a:spcPts val="1200"/>
              </a:spcBef>
            </a:pPr>
            <a:r>
              <a:rPr lang="en-US" sz="1850" dirty="0" smtClean="0"/>
              <a:t>Where the demand/refund order is pertain to a period other than the relevant P.Y. but issued during the P.Y., the same should also be reported.</a:t>
            </a:r>
          </a:p>
          <a:p>
            <a:pPr algn="just">
              <a:spcBef>
                <a:spcPts val="1200"/>
              </a:spcBef>
            </a:pPr>
            <a:r>
              <a:rPr lang="en-US" sz="1850" dirty="0" smtClean="0"/>
              <a:t>If there is any adjustment of refund against any demand, the auditor shall also report the same.</a:t>
            </a:r>
          </a:p>
        </p:txBody>
      </p:sp>
      <p:sp>
        <p:nvSpPr>
          <p:cNvPr id="5" name="Title 6"/>
          <p:cNvSpPr>
            <a:spLocks noGrp="1"/>
          </p:cNvSpPr>
          <p:nvPr>
            <p:ph type="title"/>
          </p:nvPr>
        </p:nvSpPr>
        <p:spPr>
          <a:xfrm>
            <a:off x="76200" y="76200"/>
            <a:ext cx="7620000" cy="1066800"/>
          </a:xfrm>
        </p:spPr>
        <p:txBody>
          <a:bodyPr>
            <a:noAutofit/>
          </a:bodyPr>
          <a:lstStyle/>
          <a:p>
            <a:r>
              <a:rPr lang="en-US" sz="3800" dirty="0" smtClean="0"/>
              <a:t>Issues / points to be considered on New Clause no. </a:t>
            </a:r>
            <a:r>
              <a:rPr lang="en-US" sz="2800" dirty="0" smtClean="0">
                <a:latin typeface="+mn-lt"/>
              </a:rPr>
              <a:t>41</a:t>
            </a:r>
            <a:r>
              <a:rPr lang="en-US" sz="3800" dirty="0" smtClean="0"/>
              <a:t> </a:t>
            </a:r>
            <a:r>
              <a:rPr lang="en-US" sz="2200" dirty="0" smtClean="0"/>
              <a:t>		</a:t>
            </a:r>
            <a:r>
              <a:rPr lang="en-US" sz="2200" i="1" dirty="0" smtClean="0">
                <a:solidFill>
                  <a:srgbClr val="FF0000"/>
                </a:solidFill>
              </a:rPr>
              <a:t>[newly inserted]</a:t>
            </a:r>
            <a:endParaRPr lang="en-US" sz="2200" i="1" dirty="0">
              <a:solidFill>
                <a:srgbClr val="FF0000"/>
              </a:solidFill>
            </a:endParaRPr>
          </a:p>
        </p:txBody>
      </p:sp>
      <p:sp>
        <p:nvSpPr>
          <p:cNvPr id="6" name="Rectangle 5"/>
          <p:cNvSpPr/>
          <p:nvPr/>
        </p:nvSpPr>
        <p:spPr>
          <a:xfrm>
            <a:off x="7772400" y="0"/>
            <a:ext cx="13716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normAutofit fontScale="85000" lnSpcReduction="20000"/>
          </a:bodyPr>
          <a:lstStyle/>
          <a:p>
            <a:fld id="{B6F15528-21DE-4FAA-801E-634DDDAF4B2B}" type="slidenum">
              <a:rPr lang="en-US" smtClean="0"/>
              <a:pPr/>
              <a:t>55</a:t>
            </a:fld>
            <a:endParaRPr lang="en-US"/>
          </a:p>
        </p:txBody>
      </p:sp>
      <p:sp>
        <p:nvSpPr>
          <p:cNvPr id="4" name="Content Placeholder 3"/>
          <p:cNvSpPr>
            <a:spLocks noGrp="1"/>
          </p:cNvSpPr>
          <p:nvPr>
            <p:ph sz="quarter" idx="1"/>
          </p:nvPr>
        </p:nvSpPr>
        <p:spPr>
          <a:xfrm>
            <a:off x="228600" y="1828800"/>
            <a:ext cx="8610600" cy="4191000"/>
          </a:xfrm>
        </p:spPr>
        <p:txBody>
          <a:bodyPr>
            <a:noAutofit/>
          </a:bodyPr>
          <a:lstStyle/>
          <a:p>
            <a:pPr algn="just">
              <a:spcBef>
                <a:spcPts val="1800"/>
              </a:spcBef>
            </a:pPr>
            <a:r>
              <a:rPr lang="en-US" sz="2300" dirty="0" smtClean="0"/>
              <a:t>The reporting by the tax auditor is subject to availability of information from the assessee.</a:t>
            </a:r>
          </a:p>
          <a:p>
            <a:pPr algn="just">
              <a:spcBef>
                <a:spcPts val="1800"/>
              </a:spcBef>
            </a:pPr>
            <a:r>
              <a:rPr lang="en-US" sz="2300" dirty="0" smtClean="0"/>
              <a:t>In case of refunds, the tax auditor should also verify whether the interest on such refund has been shown as income or not?</a:t>
            </a:r>
          </a:p>
          <a:p>
            <a:pPr algn="just">
              <a:spcBef>
                <a:spcPts val="1800"/>
              </a:spcBef>
            </a:pPr>
            <a:r>
              <a:rPr lang="en-US" sz="2300" dirty="0" smtClean="0"/>
              <a:t>The tax auditor should also report the consequential penalty if debited to P+L A/c in New Clause No. 21</a:t>
            </a:r>
            <a:endParaRPr lang="en-US" sz="2300" dirty="0"/>
          </a:p>
        </p:txBody>
      </p:sp>
      <p:sp>
        <p:nvSpPr>
          <p:cNvPr id="5" name="Title 6"/>
          <p:cNvSpPr>
            <a:spLocks noGrp="1"/>
          </p:cNvSpPr>
          <p:nvPr>
            <p:ph type="title"/>
          </p:nvPr>
        </p:nvSpPr>
        <p:spPr>
          <a:xfrm>
            <a:off x="76200" y="76200"/>
            <a:ext cx="7239000" cy="1066800"/>
          </a:xfrm>
        </p:spPr>
        <p:txBody>
          <a:bodyPr>
            <a:noAutofit/>
          </a:bodyPr>
          <a:lstStyle/>
          <a:p>
            <a:r>
              <a:rPr lang="en-US" sz="3800" dirty="0" smtClean="0"/>
              <a:t>Issues on New Clause no. </a:t>
            </a:r>
            <a:r>
              <a:rPr lang="en-US" sz="2800" dirty="0" smtClean="0">
                <a:latin typeface="+mn-lt"/>
              </a:rPr>
              <a:t>41</a:t>
            </a:r>
            <a:r>
              <a:rPr lang="en-US" sz="3800" dirty="0" smtClean="0"/>
              <a:t>   </a:t>
            </a:r>
            <a:r>
              <a:rPr lang="en-US" sz="2200" dirty="0" smtClean="0"/>
              <a:t>						</a:t>
            </a:r>
            <a:r>
              <a:rPr lang="en-US" sz="2200" i="1" dirty="0" smtClean="0">
                <a:solidFill>
                  <a:srgbClr val="FF0000"/>
                </a:solidFill>
              </a:rPr>
              <a:t>[newly inserted]</a:t>
            </a:r>
            <a:endParaRPr lang="en-US" sz="2200" i="1" dirty="0">
              <a:solidFill>
                <a:srgbClr val="FF0000"/>
              </a:solidFill>
            </a:endParaRPr>
          </a:p>
        </p:txBody>
      </p:sp>
      <p:sp>
        <p:nvSpPr>
          <p:cNvPr id="6" name="Rectangle 5"/>
          <p:cNvSpPr/>
          <p:nvPr/>
        </p:nvSpPr>
        <p:spPr>
          <a:xfrm>
            <a:off x="7772400" y="0"/>
            <a:ext cx="13716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sp>
        <p:nvSpPr>
          <p:cNvPr id="7" name="Rectangle 6"/>
          <p:cNvSpPr/>
          <p:nvPr/>
        </p:nvSpPr>
        <p:spPr>
          <a:xfrm>
            <a:off x="762000" y="4696361"/>
            <a:ext cx="7543800" cy="1323439"/>
          </a:xfrm>
          <a:prstGeom prst="rect">
            <a:avLst/>
          </a:prstGeom>
          <a:ln w="19050">
            <a:solidFill>
              <a:srgbClr val="FF0000"/>
            </a:solidFill>
          </a:ln>
        </p:spPr>
        <p:txBody>
          <a:bodyPr wrap="square">
            <a:spAutoFit/>
          </a:bodyPr>
          <a:lstStyle/>
          <a:p>
            <a:pPr marL="288925" indent="-288925" algn="just">
              <a:defRPr/>
            </a:pPr>
            <a:r>
              <a:rPr lang="en-US" sz="2000" b="1" u="sng" dirty="0" smtClean="0"/>
              <a:t>New Clause No. 21(a) [old clause no. 17(e)]- </a:t>
            </a:r>
          </a:p>
          <a:p>
            <a:pPr marL="288925" indent="-288925" algn="just">
              <a:buFont typeface="Wingdings" pitchFamily="2" charset="2"/>
              <a:buChar char="Ø"/>
              <a:defRPr/>
            </a:pPr>
            <a:r>
              <a:rPr lang="en-US" sz="2000" dirty="0" smtClean="0"/>
              <a:t>Expenditure by way of penalty or fine for violation of any law for the time being force.</a:t>
            </a:r>
            <a:endParaRPr lang="en-US" sz="2000" dirty="0" smtClean="0">
              <a:ea typeface="Calibri"/>
              <a:cs typeface="Arial"/>
            </a:endParaRPr>
          </a:p>
          <a:p>
            <a:pPr marL="288925" indent="-288925" algn="just">
              <a:buFont typeface="Wingdings" pitchFamily="2" charset="2"/>
              <a:buChar char="Ø"/>
            </a:pPr>
            <a:r>
              <a:rPr lang="en-US" sz="2000" dirty="0" smtClean="0"/>
              <a:t> Expenditure by way of any other penalty or fine not covered above</a:t>
            </a:r>
            <a:endParaRPr lang="en-US" sz="2000"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371600" y="1600200"/>
            <a:ext cx="7620000" cy="990600"/>
          </a:xfrm>
        </p:spPr>
        <p:txBody>
          <a:bodyPr>
            <a:noAutofit/>
          </a:bodyPr>
          <a:lstStyle/>
          <a:p>
            <a:r>
              <a:rPr lang="en-US" sz="4000" b="1" dirty="0" smtClean="0"/>
              <a:t>Important Amendment in Clauses</a:t>
            </a:r>
            <a:endParaRPr lang="en-US" sz="4000" b="1" dirty="0"/>
          </a:p>
        </p:txBody>
      </p:sp>
      <p:graphicFrame>
        <p:nvGraphicFramePr>
          <p:cNvPr id="8" name="Table 7"/>
          <p:cNvGraphicFramePr>
            <a:graphicFrameLocks noGrp="1"/>
          </p:cNvGraphicFramePr>
          <p:nvPr/>
        </p:nvGraphicFramePr>
        <p:xfrm>
          <a:off x="1371600" y="3185160"/>
          <a:ext cx="6172200" cy="2377440"/>
        </p:xfrm>
        <a:graphic>
          <a:graphicData uri="http://schemas.openxmlformats.org/drawingml/2006/table">
            <a:tbl>
              <a:tblPr firstRow="1" bandRow="1">
                <a:tableStyleId>{5DA37D80-6434-44D0-A028-1B22A696006F}</a:tableStyleId>
              </a:tblPr>
              <a:tblGrid>
                <a:gridCol w="1543050"/>
                <a:gridCol w="2343150"/>
                <a:gridCol w="2286000"/>
              </a:tblGrid>
              <a:tr h="370840">
                <a:tc>
                  <a:txBody>
                    <a:bodyPr/>
                    <a:lstStyle/>
                    <a:p>
                      <a:pPr algn="ctr"/>
                      <a:r>
                        <a:rPr lang="en-US" sz="2000" dirty="0" smtClean="0"/>
                        <a:t>S. No.</a:t>
                      </a:r>
                      <a:endParaRPr lang="en-US" sz="2000" dirty="0"/>
                    </a:p>
                  </a:txBody>
                  <a:tcPr>
                    <a:noFill/>
                  </a:tcPr>
                </a:tc>
                <a:tc>
                  <a:txBody>
                    <a:bodyPr/>
                    <a:lstStyle/>
                    <a:p>
                      <a:pPr algn="ctr"/>
                      <a:r>
                        <a:rPr lang="en-US" sz="2000" dirty="0" smtClean="0"/>
                        <a:t>New Clause No.</a:t>
                      </a:r>
                      <a:endParaRPr lang="en-US" sz="2000" dirty="0"/>
                    </a:p>
                  </a:txBody>
                  <a:tcPr>
                    <a:noFill/>
                  </a:tcPr>
                </a:tc>
                <a:tc>
                  <a:txBody>
                    <a:bodyPr/>
                    <a:lstStyle/>
                    <a:p>
                      <a:pPr algn="ctr"/>
                      <a:r>
                        <a:rPr lang="en-US" sz="2000" dirty="0" smtClean="0"/>
                        <a:t>Old Clause No.</a:t>
                      </a:r>
                      <a:endParaRPr lang="en-US" sz="2000" dirty="0"/>
                    </a:p>
                  </a:txBody>
                  <a:tcPr>
                    <a:noFill/>
                  </a:tcPr>
                </a:tc>
              </a:tr>
              <a:tr h="370840">
                <a:tc>
                  <a:txBody>
                    <a:bodyPr/>
                    <a:lstStyle/>
                    <a:p>
                      <a:pPr algn="ctr"/>
                      <a:r>
                        <a:rPr lang="en-US" sz="2000" dirty="0" smtClean="0"/>
                        <a:t>1</a:t>
                      </a:r>
                      <a:endParaRPr lang="en-US" sz="2000" dirty="0"/>
                    </a:p>
                  </a:txBody>
                  <a:tcPr/>
                </a:tc>
                <a:tc>
                  <a:txBody>
                    <a:bodyPr/>
                    <a:lstStyle/>
                    <a:p>
                      <a:pPr algn="ctr"/>
                      <a:r>
                        <a:rPr lang="en-US" sz="2000" dirty="0" smtClean="0"/>
                        <a:t>11</a:t>
                      </a:r>
                      <a:endParaRPr lang="en-US" sz="2000" dirty="0"/>
                    </a:p>
                  </a:txBody>
                  <a:tcPr/>
                </a:tc>
                <a:tc>
                  <a:txBody>
                    <a:bodyPr/>
                    <a:lstStyle/>
                    <a:p>
                      <a:pPr algn="ctr"/>
                      <a:r>
                        <a:rPr lang="en-US" sz="2000" dirty="0" smtClean="0"/>
                        <a:t>9</a:t>
                      </a:r>
                      <a:endParaRPr lang="en-US" sz="2000" dirty="0"/>
                    </a:p>
                  </a:txBody>
                  <a:tcPr/>
                </a:tc>
              </a:tr>
              <a:tr h="370840">
                <a:tc>
                  <a:txBody>
                    <a:bodyPr/>
                    <a:lstStyle/>
                    <a:p>
                      <a:pPr algn="ctr"/>
                      <a:r>
                        <a:rPr lang="en-US" sz="2000" dirty="0" smtClean="0"/>
                        <a:t>2</a:t>
                      </a:r>
                      <a:endParaRPr lang="en-US" sz="2000" dirty="0"/>
                    </a:p>
                  </a:txBody>
                  <a:tcPr/>
                </a:tc>
                <a:tc>
                  <a:txBody>
                    <a:bodyPr/>
                    <a:lstStyle/>
                    <a:p>
                      <a:pPr algn="ctr"/>
                      <a:r>
                        <a:rPr lang="en-US" sz="2000" dirty="0" smtClean="0"/>
                        <a:t>19</a:t>
                      </a:r>
                      <a:endParaRPr lang="en-US" sz="2000" dirty="0"/>
                    </a:p>
                  </a:txBody>
                  <a:tcPr/>
                </a:tc>
                <a:tc>
                  <a:txBody>
                    <a:bodyPr/>
                    <a:lstStyle/>
                    <a:p>
                      <a:pPr algn="ctr"/>
                      <a:r>
                        <a:rPr lang="en-US" sz="2000" dirty="0" smtClean="0"/>
                        <a:t>15</a:t>
                      </a:r>
                      <a:endParaRPr lang="en-US" sz="2000" dirty="0"/>
                    </a:p>
                  </a:txBody>
                  <a:tcPr/>
                </a:tc>
              </a:tr>
              <a:tr h="370840">
                <a:tc>
                  <a:txBody>
                    <a:bodyPr/>
                    <a:lstStyle/>
                    <a:p>
                      <a:pPr algn="ctr"/>
                      <a:r>
                        <a:rPr lang="en-US" sz="2000" dirty="0" smtClean="0"/>
                        <a:t>3</a:t>
                      </a:r>
                      <a:endParaRPr lang="en-US" sz="2000" dirty="0"/>
                    </a:p>
                  </a:txBody>
                  <a:tcPr/>
                </a:tc>
                <a:tc>
                  <a:txBody>
                    <a:bodyPr/>
                    <a:lstStyle/>
                    <a:p>
                      <a:pPr algn="ctr"/>
                      <a:r>
                        <a:rPr lang="en-US" sz="2000" dirty="0" smtClean="0"/>
                        <a:t>21(d)</a:t>
                      </a:r>
                      <a:endParaRPr lang="en-US" sz="2000" dirty="0"/>
                    </a:p>
                  </a:txBody>
                  <a:tcPr/>
                </a:tc>
                <a:tc>
                  <a:txBody>
                    <a:bodyPr/>
                    <a:lstStyle/>
                    <a:p>
                      <a:pPr algn="ctr"/>
                      <a:r>
                        <a:rPr lang="en-US" sz="2000" dirty="0" smtClean="0"/>
                        <a:t>17(h)</a:t>
                      </a:r>
                      <a:endParaRPr lang="en-US" sz="2000" dirty="0"/>
                    </a:p>
                  </a:txBody>
                  <a:tcPr/>
                </a:tc>
              </a:tr>
              <a:tr h="370840">
                <a:tc>
                  <a:txBody>
                    <a:bodyPr/>
                    <a:lstStyle/>
                    <a:p>
                      <a:pPr algn="ctr"/>
                      <a:r>
                        <a:rPr lang="en-US" sz="2000" dirty="0" smtClean="0"/>
                        <a:t>4</a:t>
                      </a:r>
                      <a:endParaRPr lang="en-US" sz="2000" dirty="0"/>
                    </a:p>
                  </a:txBody>
                  <a:tcPr/>
                </a:tc>
                <a:tc>
                  <a:txBody>
                    <a:bodyPr/>
                    <a:lstStyle/>
                    <a:p>
                      <a:pPr algn="ctr"/>
                      <a:r>
                        <a:rPr lang="en-US" sz="2000" dirty="0" smtClean="0"/>
                        <a:t>31</a:t>
                      </a:r>
                      <a:endParaRPr lang="en-US" sz="2000" dirty="0"/>
                    </a:p>
                  </a:txBody>
                  <a:tcPr/>
                </a:tc>
                <a:tc>
                  <a:txBody>
                    <a:bodyPr/>
                    <a:lstStyle/>
                    <a:p>
                      <a:pPr algn="ctr"/>
                      <a:r>
                        <a:rPr lang="en-US" sz="2000" dirty="0" smtClean="0"/>
                        <a:t>24</a:t>
                      </a:r>
                      <a:endParaRPr lang="en-US" sz="2000" dirty="0"/>
                    </a:p>
                  </a:txBody>
                  <a:tcPr/>
                </a:tc>
              </a:tr>
              <a:tr h="370840">
                <a:tc>
                  <a:txBody>
                    <a:bodyPr/>
                    <a:lstStyle/>
                    <a:p>
                      <a:pPr algn="ctr"/>
                      <a:r>
                        <a:rPr lang="en-US" sz="2000" dirty="0" smtClean="0"/>
                        <a:t>5</a:t>
                      </a:r>
                      <a:endParaRPr lang="en-US" sz="2000" dirty="0"/>
                    </a:p>
                  </a:txBody>
                  <a:tcPr/>
                </a:tc>
                <a:tc>
                  <a:txBody>
                    <a:bodyPr/>
                    <a:lstStyle/>
                    <a:p>
                      <a:pPr algn="ctr"/>
                      <a:r>
                        <a:rPr lang="en-US" sz="2000" dirty="0" smtClean="0"/>
                        <a:t>34</a:t>
                      </a:r>
                      <a:endParaRPr lang="en-US" sz="2000" dirty="0"/>
                    </a:p>
                  </a:txBody>
                  <a:tcPr/>
                </a:tc>
                <a:tc>
                  <a:txBody>
                    <a:bodyPr/>
                    <a:lstStyle/>
                    <a:p>
                      <a:pPr algn="ctr"/>
                      <a:r>
                        <a:rPr lang="en-US" sz="2000" dirty="0" smtClean="0"/>
                        <a:t>27</a:t>
                      </a:r>
                      <a:endParaRPr lang="en-US" sz="2000" dirty="0"/>
                    </a:p>
                  </a:txBody>
                  <a:tcPr/>
                </a:tc>
              </a:tr>
            </a:tbl>
          </a:graphicData>
        </a:graphic>
      </p:graphicFrame>
      <p:sp>
        <p:nvSpPr>
          <p:cNvPr id="6" name="TextBox 5"/>
          <p:cNvSpPr txBox="1"/>
          <p:nvPr/>
        </p:nvSpPr>
        <p:spPr>
          <a:xfrm>
            <a:off x="0" y="1600200"/>
            <a:ext cx="1371600" cy="1015663"/>
          </a:xfrm>
          <a:prstGeom prst="rect">
            <a:avLst/>
          </a:prstGeom>
          <a:noFill/>
        </p:spPr>
        <p:txBody>
          <a:bodyPr wrap="square" rtlCol="0">
            <a:spAutoFit/>
          </a:bodyPr>
          <a:lstStyle/>
          <a:p>
            <a:r>
              <a:rPr lang="en-US" sz="6000" b="1" dirty="0" smtClean="0">
                <a:solidFill>
                  <a:srgbClr val="FFFFFF"/>
                </a:solidFill>
                <a:latin typeface="+mj-lt"/>
                <a:ea typeface="+mj-ea"/>
                <a:cs typeface="+mj-cs"/>
              </a:rPr>
              <a:t>b.</a:t>
            </a:r>
            <a:r>
              <a:rPr lang="en-US" sz="3200" b="1" dirty="0" smtClean="0">
                <a:solidFill>
                  <a:srgbClr val="FFFFFF"/>
                </a:solidFill>
                <a:latin typeface="+mj-lt"/>
                <a:ea typeface="+mj-ea"/>
                <a:cs typeface="+mj-cs"/>
              </a:rPr>
              <a:t>(</a:t>
            </a:r>
            <a:r>
              <a:rPr lang="en-US" sz="3200" b="1" dirty="0" err="1" smtClean="0">
                <a:solidFill>
                  <a:srgbClr val="FFFFFF"/>
                </a:solidFill>
                <a:latin typeface="+mj-lt"/>
                <a:ea typeface="+mj-ea"/>
                <a:cs typeface="+mj-cs"/>
              </a:rPr>
              <a:t>i</a:t>
            </a:r>
            <a:r>
              <a:rPr lang="en-US" sz="3200" b="1" dirty="0" smtClean="0">
                <a:solidFill>
                  <a:srgbClr val="FFFFFF"/>
                </a:solidFill>
                <a:latin typeface="+mj-lt"/>
                <a:ea typeface="+mj-ea"/>
                <a:cs typeface="+mj-cs"/>
              </a:rPr>
              <a:t>)</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85000" lnSpcReduction="20000"/>
          </a:bodyPr>
          <a:lstStyle/>
          <a:p>
            <a:pPr>
              <a:defRPr/>
            </a:pPr>
            <a:fld id="{FE665E2B-D304-4B15-9524-5A1C904C269E}" type="slidenum">
              <a:rPr lang="en-US"/>
              <a:pPr>
                <a:defRPr/>
              </a:pPr>
              <a:t>57</a:t>
            </a:fld>
            <a:endParaRPr lang="en-US"/>
          </a:p>
        </p:txBody>
      </p:sp>
      <p:sp>
        <p:nvSpPr>
          <p:cNvPr id="7" name="Rectangle 2"/>
          <p:cNvSpPr>
            <a:spLocks noGrp="1" noChangeArrowheads="1"/>
          </p:cNvSpPr>
          <p:nvPr>
            <p:ph type="title"/>
          </p:nvPr>
        </p:nvSpPr>
        <p:spPr>
          <a:xfrm>
            <a:off x="228600" y="228600"/>
            <a:ext cx="8763000" cy="838200"/>
          </a:xfrm>
        </p:spPr>
        <p:txBody>
          <a:bodyPr>
            <a:noAutofit/>
          </a:bodyPr>
          <a:lstStyle/>
          <a:p>
            <a:pPr algn="just">
              <a:defRPr/>
            </a:pPr>
            <a:r>
              <a:rPr lang="en-US" sz="4800" dirty="0" smtClean="0"/>
              <a:t>New Clause no. </a:t>
            </a:r>
            <a:r>
              <a:rPr lang="en-US" sz="4000" dirty="0" smtClean="0">
                <a:latin typeface="+mn-lt"/>
              </a:rPr>
              <a:t>11</a:t>
            </a:r>
            <a:r>
              <a:rPr lang="en-US" sz="4800" dirty="0" smtClean="0"/>
              <a:t>      	   </a:t>
            </a:r>
            <a:r>
              <a:rPr lang="en-US" sz="2200" i="1" dirty="0" smtClean="0">
                <a:solidFill>
                  <a:srgbClr val="FF0000"/>
                </a:solidFill>
              </a:rPr>
              <a:t>[Old Clause 9]</a:t>
            </a:r>
            <a:endParaRPr lang="en-US" sz="2200" i="1" dirty="0">
              <a:solidFill>
                <a:srgbClr val="FF0000"/>
              </a:solidFill>
            </a:endParaRPr>
          </a:p>
        </p:txBody>
      </p:sp>
      <p:sp>
        <p:nvSpPr>
          <p:cNvPr id="5" name="Rectangle 1027"/>
          <p:cNvSpPr txBox="1">
            <a:spLocks noChangeArrowheads="1"/>
          </p:cNvSpPr>
          <p:nvPr/>
        </p:nvSpPr>
        <p:spPr>
          <a:xfrm>
            <a:off x="609600" y="2438400"/>
            <a:ext cx="7848600" cy="2362200"/>
          </a:xfrm>
          <a:prstGeom prst="rect">
            <a:avLst/>
          </a:prstGeom>
          <a:ln w="38100">
            <a:solidFill>
              <a:schemeClr val="accent1"/>
            </a:solidFill>
          </a:ln>
        </p:spPr>
        <p:txBody>
          <a:bodyPr vert="horz">
            <a:normAutofit/>
          </a:bodyPr>
          <a:lstStyle/>
          <a:p>
            <a:pPr marL="457200" indent="-457200" algn="just">
              <a:lnSpc>
                <a:spcPct val="150000"/>
              </a:lnSpc>
              <a:buClr>
                <a:schemeClr val="accent2"/>
              </a:buClr>
              <a:buFont typeface="+mj-lt"/>
              <a:buAutoNum type="alphaLcParenR"/>
              <a:defRPr/>
            </a:pPr>
            <a:endParaRPr lang="en-US" sz="2400" dirty="0" smtClean="0">
              <a:latin typeface="Calibri" pitchFamily="34" charset="0"/>
              <a:cs typeface="Times New Roman" pitchFamily="18" charset="0"/>
            </a:endParaRPr>
          </a:p>
          <a:p>
            <a:pPr marL="457200" indent="-457200" algn="just">
              <a:lnSpc>
                <a:spcPct val="150000"/>
              </a:lnSpc>
              <a:buClr>
                <a:schemeClr val="accent2"/>
              </a:buClr>
              <a:buFont typeface="+mj-lt"/>
              <a:buAutoNum type="alphaLcParenR"/>
              <a:defRPr/>
            </a:pPr>
            <a:r>
              <a:rPr lang="en-US" sz="2400" dirty="0" smtClean="0">
                <a:latin typeface="Calibri" pitchFamily="34" charset="0"/>
                <a:cs typeface="Times New Roman" pitchFamily="18" charset="0"/>
              </a:rPr>
              <a:t>Whether books of account are prescribed under section 44AA, </a:t>
            </a:r>
            <a:r>
              <a:rPr lang="en-US" sz="2400" b="1" dirty="0" smtClean="0">
                <a:solidFill>
                  <a:srgbClr val="C00000"/>
                </a:solidFill>
                <a:latin typeface="Calibri" pitchFamily="34" charset="0"/>
                <a:cs typeface="Times New Roman" pitchFamily="18" charset="0"/>
              </a:rPr>
              <a:t>if yes</a:t>
            </a:r>
            <a:r>
              <a:rPr lang="en-US" sz="2400" dirty="0" smtClean="0">
                <a:latin typeface="Calibri" pitchFamily="34" charset="0"/>
                <a:cs typeface="Times New Roman" pitchFamily="18" charset="0"/>
              </a:rPr>
              <a:t>, list of books so prescribed.</a:t>
            </a:r>
          </a:p>
        </p:txBody>
      </p:sp>
      <p:sp>
        <p:nvSpPr>
          <p:cNvPr id="8" name="TextBox 7"/>
          <p:cNvSpPr txBox="1"/>
          <p:nvPr/>
        </p:nvSpPr>
        <p:spPr>
          <a:xfrm>
            <a:off x="228600" y="1828800"/>
            <a:ext cx="8305800" cy="461665"/>
          </a:xfrm>
          <a:prstGeom prst="rect">
            <a:avLst/>
          </a:prstGeom>
          <a:noFill/>
        </p:spPr>
        <p:txBody>
          <a:bodyPr wrap="square" rtlCol="0">
            <a:spAutoFit/>
          </a:bodyPr>
          <a:lstStyle/>
          <a:p>
            <a:pPr marL="725488" indent="-725488" algn="r"/>
            <a:r>
              <a:rPr lang="en-US" sz="2400" b="1" i="1" dirty="0" smtClean="0">
                <a:solidFill>
                  <a:schemeClr val="accent2"/>
                </a:solidFill>
              </a:rPr>
              <a:t>No change</a:t>
            </a:r>
            <a:endParaRPr lang="en-US" sz="2800" i="1" dirty="0" smtClean="0">
              <a:solidFill>
                <a:schemeClr val="accent2"/>
              </a:solidFill>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76200" y="152400"/>
            <a:ext cx="7010400" cy="990600"/>
          </a:xfrm>
        </p:spPr>
        <p:txBody>
          <a:bodyPr>
            <a:normAutofit fontScale="90000"/>
          </a:bodyPr>
          <a:lstStyle/>
          <a:p>
            <a:pPr algn="just"/>
            <a:r>
              <a:rPr lang="en-US" sz="4900" dirty="0" smtClean="0"/>
              <a:t>New Clause no. </a:t>
            </a:r>
            <a:r>
              <a:rPr lang="en-US" dirty="0" smtClean="0">
                <a:latin typeface="+mn-lt"/>
              </a:rPr>
              <a:t>11</a:t>
            </a:r>
            <a:r>
              <a:rPr lang="en-US" sz="4000" dirty="0" smtClean="0"/>
              <a:t>	     	</a:t>
            </a:r>
            <a:r>
              <a:rPr lang="en-US" sz="2400" dirty="0" smtClean="0"/>
              <a:t>						</a:t>
            </a:r>
            <a:r>
              <a:rPr lang="en-US" sz="2400" i="1" dirty="0" smtClean="0">
                <a:solidFill>
                  <a:srgbClr val="FF0000"/>
                </a:solidFill>
              </a:rPr>
              <a:t>[Old Clause No. 9]</a:t>
            </a:r>
            <a:endParaRPr lang="en-US" sz="2400" i="1" dirty="0">
              <a:solidFill>
                <a:srgbClr val="FF0000"/>
              </a:solidFill>
            </a:endParaRPr>
          </a:p>
        </p:txBody>
      </p:sp>
      <p:sp>
        <p:nvSpPr>
          <p:cNvPr id="8" name="Content Placeholder 7"/>
          <p:cNvSpPr>
            <a:spLocks noGrp="1"/>
          </p:cNvSpPr>
          <p:nvPr>
            <p:ph sz="quarter" idx="1"/>
          </p:nvPr>
        </p:nvSpPr>
        <p:spPr>
          <a:xfrm>
            <a:off x="152400" y="1752600"/>
            <a:ext cx="8839200" cy="4114800"/>
          </a:xfrm>
          <a:ln w="38100"/>
        </p:spPr>
        <p:style>
          <a:lnRef idx="2">
            <a:schemeClr val="accent1"/>
          </a:lnRef>
          <a:fillRef idx="1">
            <a:schemeClr val="lt1"/>
          </a:fillRef>
          <a:effectRef idx="0">
            <a:schemeClr val="accent1"/>
          </a:effectRef>
          <a:fontRef idx="minor">
            <a:schemeClr val="dk1"/>
          </a:fontRef>
        </p:style>
        <p:txBody>
          <a:bodyPr>
            <a:noAutofit/>
          </a:bodyPr>
          <a:lstStyle/>
          <a:p>
            <a:pPr marL="173038" indent="0" algn="just">
              <a:spcBef>
                <a:spcPts val="0"/>
              </a:spcBef>
              <a:buSzPct val="100000"/>
              <a:buNone/>
              <a:tabLst>
                <a:tab pos="173038" algn="l"/>
              </a:tabLst>
            </a:pPr>
            <a:r>
              <a:rPr lang="en-US" sz="2100" b="1" u="sng" dirty="0" smtClean="0">
                <a:solidFill>
                  <a:schemeClr val="accent2"/>
                </a:solidFill>
                <a:ea typeface="Times New Roman"/>
                <a:cs typeface="Times New Roman"/>
              </a:rPr>
              <a:t>Clause 11 (b)…</a:t>
            </a:r>
          </a:p>
          <a:p>
            <a:pPr marL="173038" indent="0" algn="just">
              <a:spcBef>
                <a:spcPts val="0"/>
              </a:spcBef>
              <a:buSzPct val="100000"/>
              <a:buNone/>
              <a:tabLst>
                <a:tab pos="173038" algn="l"/>
              </a:tabLst>
            </a:pPr>
            <a:r>
              <a:rPr lang="en-US" sz="2100" b="1" u="sng" dirty="0" smtClean="0">
                <a:ea typeface="Times New Roman"/>
                <a:cs typeface="Times New Roman"/>
              </a:rPr>
              <a:t>Old Provision</a:t>
            </a:r>
            <a:r>
              <a:rPr lang="en-US" sz="2100" b="1" dirty="0" smtClean="0">
                <a:ea typeface="Times New Roman"/>
                <a:cs typeface="Times New Roman"/>
              </a:rPr>
              <a:t>: </a:t>
            </a:r>
          </a:p>
          <a:p>
            <a:pPr marL="173038" indent="0" algn="just">
              <a:spcBef>
                <a:spcPts val="0"/>
              </a:spcBef>
              <a:buNone/>
              <a:tabLst>
                <a:tab pos="173038" algn="l"/>
              </a:tabLst>
            </a:pPr>
            <a:r>
              <a:rPr lang="en-US" sz="2100" dirty="0" smtClean="0">
                <a:cs typeface="Times New Roman" pitchFamily="18" charset="0"/>
              </a:rPr>
              <a:t>Books of account maintained. </a:t>
            </a:r>
          </a:p>
          <a:p>
            <a:pPr marL="173038" indent="0" algn="just">
              <a:spcBef>
                <a:spcPts val="0"/>
              </a:spcBef>
              <a:buNone/>
              <a:tabLst>
                <a:tab pos="173038" algn="l"/>
              </a:tabLst>
            </a:pPr>
            <a:r>
              <a:rPr lang="en-US" sz="2000" i="1" dirty="0" smtClean="0">
                <a:cs typeface="Times New Roman" pitchFamily="18" charset="0"/>
              </a:rPr>
              <a:t>(In case books of account are maintained in a computer system, mention the books of account  generated by  such computer)</a:t>
            </a:r>
          </a:p>
          <a:p>
            <a:pPr marL="173038" indent="0" algn="just">
              <a:spcBef>
                <a:spcPts val="0"/>
              </a:spcBef>
              <a:buNone/>
              <a:tabLst>
                <a:tab pos="173038" algn="l"/>
              </a:tabLst>
            </a:pPr>
            <a:endParaRPr lang="en-US" sz="800" b="1" u="sng" dirty="0" smtClean="0">
              <a:ea typeface="Times New Roman"/>
              <a:cs typeface="Times New Roman" pitchFamily="18" charset="0"/>
            </a:endParaRPr>
          </a:p>
          <a:p>
            <a:pPr marL="173038" indent="0" algn="just">
              <a:spcBef>
                <a:spcPts val="0"/>
              </a:spcBef>
              <a:buNone/>
              <a:tabLst>
                <a:tab pos="173038" algn="l"/>
              </a:tabLst>
            </a:pPr>
            <a:r>
              <a:rPr lang="en-US" sz="2100" b="1" u="sng" dirty="0" smtClean="0">
                <a:ea typeface="Times New Roman"/>
                <a:cs typeface="Times New Roman"/>
              </a:rPr>
              <a:t>New Provision</a:t>
            </a:r>
            <a:r>
              <a:rPr lang="en-US" sz="2100" b="1" dirty="0" smtClean="0">
                <a:ea typeface="Times New Roman"/>
                <a:cs typeface="Times New Roman"/>
              </a:rPr>
              <a:t>: </a:t>
            </a:r>
          </a:p>
          <a:p>
            <a:pPr marL="173038" indent="0" algn="just">
              <a:spcBef>
                <a:spcPts val="0"/>
              </a:spcBef>
              <a:buNone/>
              <a:tabLst>
                <a:tab pos="173038" algn="l"/>
              </a:tabLst>
            </a:pPr>
            <a:r>
              <a:rPr lang="en-US" sz="2100" b="1" u="sng" dirty="0" smtClean="0"/>
              <a:t>List of books of account maintained</a:t>
            </a:r>
            <a:r>
              <a:rPr lang="en-US" sz="2100" dirty="0" smtClean="0"/>
              <a:t> and </a:t>
            </a:r>
            <a:r>
              <a:rPr lang="en-US" sz="2100" b="1" u="sng" dirty="0" smtClean="0"/>
              <a:t>the address at which the books of accounts are kept.</a:t>
            </a:r>
          </a:p>
          <a:p>
            <a:pPr marL="173038" indent="0" algn="just">
              <a:spcBef>
                <a:spcPts val="0"/>
              </a:spcBef>
              <a:buNone/>
              <a:tabLst>
                <a:tab pos="173038" algn="l"/>
              </a:tabLst>
            </a:pPr>
            <a:r>
              <a:rPr lang="en-US" sz="2000" i="1" dirty="0" smtClean="0"/>
              <a:t>(In case books of account are maintained in a computer system, mention the books of account generated by such computer system. </a:t>
            </a:r>
            <a:r>
              <a:rPr lang="en-US" sz="2000" b="1" i="1" u="sng" dirty="0" smtClean="0"/>
              <a:t>If the books of accounts are not kept at one location, please furnish the addresses of locations along with the details of books of accounts maintained at each location. )</a:t>
            </a:r>
            <a:endParaRPr lang="en-US" sz="2000" b="1" i="1" u="sng" dirty="0"/>
          </a:p>
        </p:txBody>
      </p:sp>
      <p:sp>
        <p:nvSpPr>
          <p:cNvPr id="9" name="TextBox 8"/>
          <p:cNvSpPr txBox="1"/>
          <p:nvPr/>
        </p:nvSpPr>
        <p:spPr>
          <a:xfrm>
            <a:off x="76200" y="6096000"/>
            <a:ext cx="9067800" cy="707886"/>
          </a:xfrm>
          <a:prstGeom prst="rect">
            <a:avLst/>
          </a:prstGeom>
          <a:noFill/>
        </p:spPr>
        <p:txBody>
          <a:bodyPr wrap="square" rtlCol="0">
            <a:spAutoFit/>
          </a:bodyPr>
          <a:lstStyle/>
          <a:p>
            <a:pPr marL="725488" indent="-725488" algn="just"/>
            <a:r>
              <a:rPr lang="en-US" sz="2000" b="1" dirty="0" smtClean="0"/>
              <a:t>Brief: </a:t>
            </a:r>
            <a:r>
              <a:rPr lang="en-US" sz="2000" dirty="0" smtClean="0"/>
              <a:t>To specify List of books of account maintained along with Detail of Address of all locations where books of account are kept.</a:t>
            </a:r>
          </a:p>
        </p:txBody>
      </p:sp>
      <p:sp>
        <p:nvSpPr>
          <p:cNvPr id="5" name="Slide Number Placeholder 4"/>
          <p:cNvSpPr>
            <a:spLocks noGrp="1"/>
          </p:cNvSpPr>
          <p:nvPr>
            <p:ph type="sldNum" sz="quarter" idx="12"/>
          </p:nvPr>
        </p:nvSpPr>
        <p:spPr/>
        <p:txBody>
          <a:bodyPr>
            <a:normAutofit fontScale="85000" lnSpcReduction="20000"/>
          </a:bodyPr>
          <a:lstStyle/>
          <a:p>
            <a:fld id="{B6F15528-21DE-4FAA-801E-634DDDAF4B2B}" type="slidenum">
              <a:rPr lang="en-US" smtClean="0"/>
              <a:pPr/>
              <a:t>58</a:t>
            </a:fld>
            <a:endParaRPr lang="en-US"/>
          </a:p>
        </p:txBody>
      </p:sp>
      <p:sp>
        <p:nvSpPr>
          <p:cNvPr id="6" name="Rectangle 5"/>
          <p:cNvSpPr/>
          <p:nvPr/>
        </p:nvSpPr>
        <p:spPr>
          <a:xfrm>
            <a:off x="7772400" y="76200"/>
            <a:ext cx="13716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normAutofit fontScale="85000" lnSpcReduction="20000"/>
          </a:bodyPr>
          <a:lstStyle/>
          <a:p>
            <a:fld id="{B6F15528-21DE-4FAA-801E-634DDDAF4B2B}" type="slidenum">
              <a:rPr lang="en-US" smtClean="0"/>
              <a:pPr/>
              <a:t>59</a:t>
            </a:fld>
            <a:endParaRPr lang="en-US"/>
          </a:p>
        </p:txBody>
      </p:sp>
      <p:sp>
        <p:nvSpPr>
          <p:cNvPr id="11" name="Rectangle 10"/>
          <p:cNvSpPr/>
          <p:nvPr/>
        </p:nvSpPr>
        <p:spPr>
          <a:xfrm>
            <a:off x="7772400" y="76200"/>
            <a:ext cx="13716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sp>
        <p:nvSpPr>
          <p:cNvPr id="12" name="Rectangle 2"/>
          <p:cNvSpPr txBox="1">
            <a:spLocks noChangeArrowheads="1"/>
          </p:cNvSpPr>
          <p:nvPr/>
        </p:nvSpPr>
        <p:spPr>
          <a:xfrm>
            <a:off x="76200" y="152400"/>
            <a:ext cx="7772400" cy="990600"/>
          </a:xfrm>
          <a:prstGeom prst="rect">
            <a:avLst/>
          </a:prstGeom>
        </p:spPr>
        <p:txBody>
          <a:bodyPr vert="horz" anchor="t">
            <a:noAutofit/>
          </a:bodyPr>
          <a:lstStyle/>
          <a:p>
            <a:pPr marL="0" marR="0" lvl="0" indent="0" algn="just"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smtClean="0">
                <a:ln>
                  <a:noFill/>
                </a:ln>
                <a:solidFill>
                  <a:schemeClr val="tx2"/>
                </a:solidFill>
                <a:effectLst/>
                <a:uLnTx/>
                <a:uFillTx/>
                <a:latin typeface="+mj-lt"/>
                <a:ea typeface="+mj-ea"/>
                <a:cs typeface="Times New Roman" pitchFamily="18" charset="0"/>
              </a:rPr>
              <a:t>Issues on New Clause no. </a:t>
            </a:r>
            <a:r>
              <a:rPr kumimoji="0" lang="en-US" sz="3600" b="1" i="0" u="none" strike="noStrike" kern="1200" cap="none" spc="0" normalizeH="0" baseline="0" noProof="0" dirty="0" smtClean="0">
                <a:ln>
                  <a:noFill/>
                </a:ln>
                <a:solidFill>
                  <a:schemeClr val="tx2"/>
                </a:solidFill>
                <a:effectLst/>
                <a:uLnTx/>
                <a:uFillTx/>
                <a:ea typeface="+mj-ea"/>
                <a:cs typeface="Times New Roman" pitchFamily="18" charset="0"/>
              </a:rPr>
              <a:t>11…..</a:t>
            </a:r>
            <a:r>
              <a:rPr kumimoji="0" lang="en-US" sz="3600" b="1" i="0" u="none" strike="noStrike" kern="1200" cap="none" spc="0" normalizeH="0" baseline="0" noProof="0" dirty="0" smtClean="0">
                <a:ln>
                  <a:noFill/>
                </a:ln>
                <a:solidFill>
                  <a:schemeClr val="tx2"/>
                </a:solidFill>
                <a:effectLst/>
                <a:uLnTx/>
                <a:uFillTx/>
                <a:latin typeface="+mj-lt"/>
                <a:ea typeface="+mj-ea"/>
                <a:cs typeface="Times New Roman" pitchFamily="18" charset="0"/>
              </a:rPr>
              <a:t>     </a:t>
            </a:r>
            <a:r>
              <a:rPr kumimoji="0" lang="en-US" sz="3600" b="1" i="1" u="none" strike="noStrike" kern="1200" cap="none" spc="0" normalizeH="0" baseline="0" noProof="0" dirty="0" smtClean="0">
                <a:ln>
                  <a:noFill/>
                </a:ln>
                <a:solidFill>
                  <a:srgbClr val="FF0000"/>
                </a:solidFill>
                <a:effectLst/>
                <a:uLnTx/>
                <a:uFillTx/>
                <a:latin typeface="+mj-lt"/>
                <a:ea typeface="+mj-ea"/>
                <a:cs typeface="+mj-cs"/>
              </a:rPr>
              <a:t>   </a:t>
            </a:r>
            <a:r>
              <a:rPr kumimoji="0" lang="en-US" sz="2800" b="0" i="1" u="none" strike="noStrike" kern="1200" cap="none" spc="0" normalizeH="0" baseline="0" noProof="0" dirty="0" smtClean="0">
                <a:ln>
                  <a:noFill/>
                </a:ln>
                <a:solidFill>
                  <a:srgbClr val="FF0000"/>
                </a:solidFill>
                <a:effectLst/>
                <a:uLnTx/>
                <a:uFillTx/>
                <a:latin typeface="+mj-lt"/>
                <a:ea typeface="+mj-ea"/>
                <a:cs typeface="+mj-cs"/>
              </a:rPr>
              <a:t>	</a:t>
            </a:r>
            <a:r>
              <a:rPr kumimoji="0" lang="en-US" sz="2400" b="0" i="1" u="none" strike="noStrike" kern="1200" cap="none" spc="0" normalizeH="0" baseline="0" noProof="0" dirty="0" smtClean="0">
                <a:ln>
                  <a:noFill/>
                </a:ln>
                <a:solidFill>
                  <a:srgbClr val="FF0000"/>
                </a:solidFill>
                <a:effectLst/>
                <a:uLnTx/>
                <a:uFillTx/>
                <a:latin typeface="+mj-lt"/>
                <a:ea typeface="+mj-ea"/>
                <a:cs typeface="+mj-cs"/>
              </a:rPr>
              <a:t>						   </a:t>
            </a:r>
            <a:r>
              <a:rPr kumimoji="0" lang="en-US" b="0" i="1" u="none" strike="noStrike" kern="1200" cap="none" spc="0" normalizeH="0" baseline="0" noProof="0" dirty="0" smtClean="0">
                <a:ln>
                  <a:noFill/>
                </a:ln>
                <a:solidFill>
                  <a:srgbClr val="FF0000"/>
                </a:solidFill>
                <a:effectLst/>
                <a:uLnTx/>
                <a:uFillTx/>
                <a:latin typeface="+mj-lt"/>
                <a:ea typeface="+mj-ea"/>
                <a:cs typeface="+mj-cs"/>
              </a:rPr>
              <a:t>[Old Clause No. 9] </a:t>
            </a:r>
          </a:p>
        </p:txBody>
      </p:sp>
      <p:sp>
        <p:nvSpPr>
          <p:cNvPr id="13" name="Content Placeholder 12"/>
          <p:cNvSpPr>
            <a:spLocks noGrp="1"/>
          </p:cNvSpPr>
          <p:nvPr>
            <p:ph sz="quarter" idx="1"/>
          </p:nvPr>
        </p:nvSpPr>
        <p:spPr>
          <a:xfrm>
            <a:off x="76200" y="1524000"/>
            <a:ext cx="8915400" cy="5257800"/>
          </a:xfrm>
        </p:spPr>
        <p:txBody>
          <a:bodyPr>
            <a:normAutofit lnSpcReduction="10000"/>
          </a:bodyPr>
          <a:lstStyle/>
          <a:p>
            <a:pPr algn="just">
              <a:spcBef>
                <a:spcPts val="1800"/>
              </a:spcBef>
              <a:buNone/>
            </a:pPr>
            <a:r>
              <a:rPr lang="en-US" sz="2800" b="1" dirty="0" smtClean="0">
                <a:solidFill>
                  <a:schemeClr val="accent2"/>
                </a:solidFill>
              </a:rPr>
              <a:t>Format in e-utility</a:t>
            </a:r>
          </a:p>
          <a:p>
            <a:pPr algn="just">
              <a:spcBef>
                <a:spcPts val="1800"/>
              </a:spcBef>
              <a:buNone/>
            </a:pPr>
            <a:endParaRPr lang="en-US" sz="2800" b="1" dirty="0" smtClean="0">
              <a:solidFill>
                <a:schemeClr val="accent2"/>
              </a:solidFill>
            </a:endParaRPr>
          </a:p>
          <a:p>
            <a:pPr algn="just">
              <a:spcBef>
                <a:spcPts val="1800"/>
              </a:spcBef>
              <a:buNone/>
            </a:pPr>
            <a:endParaRPr lang="en-US" sz="2800" b="1" dirty="0" smtClean="0">
              <a:solidFill>
                <a:schemeClr val="accent2"/>
              </a:solidFill>
            </a:endParaRPr>
          </a:p>
          <a:p>
            <a:pPr algn="just">
              <a:spcBef>
                <a:spcPts val="1800"/>
              </a:spcBef>
              <a:buNone/>
            </a:pPr>
            <a:endParaRPr lang="en-US" sz="4000" b="1" dirty="0" smtClean="0">
              <a:solidFill>
                <a:schemeClr val="accent2"/>
              </a:solidFill>
            </a:endParaRPr>
          </a:p>
          <a:p>
            <a:pPr algn="just">
              <a:spcBef>
                <a:spcPts val="1200"/>
              </a:spcBef>
            </a:pPr>
            <a:r>
              <a:rPr lang="en-US" sz="2300" dirty="0" smtClean="0"/>
              <a:t>Whether the tax auditor is required to mention the address where books of account were kept during the year or at the time of tax audit?</a:t>
            </a:r>
          </a:p>
          <a:p>
            <a:pPr algn="just">
              <a:spcBef>
                <a:spcPts val="1200"/>
              </a:spcBef>
            </a:pPr>
            <a:r>
              <a:rPr lang="en-US" sz="2300" dirty="0" smtClean="0"/>
              <a:t>Whether the tax auditor is required to visit all the premises wherever books of account are kept by the assessee? Even where the books of account are maintained in computerized system.</a:t>
            </a:r>
          </a:p>
          <a:p>
            <a:pPr algn="just">
              <a:spcBef>
                <a:spcPts val="1200"/>
              </a:spcBef>
            </a:pPr>
            <a:r>
              <a:rPr lang="en-US" sz="2300" dirty="0" smtClean="0"/>
              <a:t>Whether the tax auditor should maintain documentary evidences to substantiate his visit to all the premises?</a:t>
            </a:r>
          </a:p>
          <a:p>
            <a:pPr algn="just">
              <a:spcBef>
                <a:spcPts val="1800"/>
              </a:spcBef>
            </a:pPr>
            <a:endParaRPr lang="en-US" sz="2300" dirty="0" smtClean="0"/>
          </a:p>
        </p:txBody>
      </p:sp>
      <p:pic>
        <p:nvPicPr>
          <p:cNvPr id="4097" name="Picture 1" descr="C:\Users\apoorva\Desktop\clause 11(b).JPG"/>
          <p:cNvPicPr>
            <a:picLocks noChangeAspect="1" noChangeArrowheads="1"/>
          </p:cNvPicPr>
          <p:nvPr/>
        </p:nvPicPr>
        <p:blipFill>
          <a:blip r:embed="rId2" cstate="print"/>
          <a:srcRect/>
          <a:stretch>
            <a:fillRect/>
          </a:stretch>
        </p:blipFill>
        <p:spPr bwMode="auto">
          <a:xfrm>
            <a:off x="152400" y="1970087"/>
            <a:ext cx="8827404" cy="1535113"/>
          </a:xfrm>
          <a:prstGeom prst="rect">
            <a:avLst/>
          </a:prstGeom>
          <a:noFill/>
        </p:spPr>
      </p:pic>
      <p:sp>
        <p:nvSpPr>
          <p:cNvPr id="7" name="TextBox 6"/>
          <p:cNvSpPr txBox="1"/>
          <p:nvPr/>
        </p:nvSpPr>
        <p:spPr>
          <a:xfrm>
            <a:off x="5257800" y="3409890"/>
            <a:ext cx="3505200" cy="400110"/>
          </a:xfrm>
          <a:prstGeom prst="rect">
            <a:avLst/>
          </a:prstGeom>
          <a:noFill/>
          <a:ln w="31750">
            <a:solidFill>
              <a:srgbClr val="FF0000"/>
            </a:solidFill>
          </a:ln>
        </p:spPr>
        <p:txBody>
          <a:bodyPr wrap="square" rtlCol="0">
            <a:spAutoFit/>
          </a:bodyPr>
          <a:lstStyle/>
          <a:p>
            <a:pPr algn="ctr"/>
            <a:r>
              <a:rPr lang="en-US" sz="2000" dirty="0" smtClean="0"/>
              <a:t>State outside India also covered</a:t>
            </a:r>
            <a:endParaRPr lang="en-US" sz="2000" dirty="0"/>
          </a:p>
        </p:txBody>
      </p:sp>
      <p:cxnSp>
        <p:nvCxnSpPr>
          <p:cNvPr id="8" name="Straight Arrow Connector 7"/>
          <p:cNvCxnSpPr/>
          <p:nvPr/>
        </p:nvCxnSpPr>
        <p:spPr>
          <a:xfrm>
            <a:off x="6781800" y="2819400"/>
            <a:ext cx="0" cy="533400"/>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52400"/>
            <a:ext cx="9144000" cy="990600"/>
          </a:xfrm>
        </p:spPr>
        <p:txBody>
          <a:bodyPr>
            <a:noAutofit/>
          </a:bodyPr>
          <a:lstStyle/>
          <a:p>
            <a:pPr marL="1339850" indent="-1339850"/>
            <a:r>
              <a:rPr lang="en-US" sz="3200" b="1" u="sng" dirty="0" smtClean="0"/>
              <a:t>Part I - Amendment in </a:t>
            </a:r>
            <a:r>
              <a:rPr lang="nn-NO" sz="3200" b="1" u="sng" dirty="0" smtClean="0"/>
              <a:t>Form No. 3CA, Form No. 3CB &amp; Form No. 3CD</a:t>
            </a:r>
            <a:endParaRPr lang="en-US" sz="3200" b="1" u="sng" dirty="0" smtClean="0"/>
          </a:p>
        </p:txBody>
      </p:sp>
      <p:sp>
        <p:nvSpPr>
          <p:cNvPr id="4" name="Content Placeholder 3"/>
          <p:cNvSpPr>
            <a:spLocks noGrp="1"/>
          </p:cNvSpPr>
          <p:nvPr>
            <p:ph sz="quarter" idx="1"/>
          </p:nvPr>
        </p:nvSpPr>
        <p:spPr>
          <a:xfrm>
            <a:off x="381000" y="1752600"/>
            <a:ext cx="8610600" cy="4800600"/>
          </a:xfrm>
        </p:spPr>
        <p:txBody>
          <a:bodyPr>
            <a:normAutofit lnSpcReduction="10000"/>
          </a:bodyPr>
          <a:lstStyle/>
          <a:p>
            <a:pPr algn="just">
              <a:buNone/>
            </a:pPr>
            <a:r>
              <a:rPr lang="en-US" sz="2800" b="1" u="sng" dirty="0" smtClean="0">
                <a:solidFill>
                  <a:schemeClr val="accent2"/>
                </a:solidFill>
              </a:rPr>
              <a:t>Notification No. 33/2014 dated 25th July, 2014</a:t>
            </a:r>
          </a:p>
          <a:p>
            <a:pPr algn="just">
              <a:buNone/>
            </a:pPr>
            <a:endParaRPr lang="en-US" sz="1400" b="1" u="sng" dirty="0" smtClean="0">
              <a:solidFill>
                <a:schemeClr val="accent2"/>
              </a:solidFill>
            </a:endParaRPr>
          </a:p>
          <a:p>
            <a:pPr marL="571500" indent="-571500" algn="just">
              <a:buSzPct val="100000"/>
              <a:buFont typeface="+mj-lt"/>
              <a:buAutoNum type="arabicPeriod"/>
            </a:pPr>
            <a:r>
              <a:rPr lang="en-US" sz="2800" u="sng" dirty="0" smtClean="0"/>
              <a:t>Form No. 3CA/3CB </a:t>
            </a:r>
          </a:p>
          <a:p>
            <a:pPr marL="1081088" lvl="1" indent="-541338" algn="just" defTabSz="1081088">
              <a:buSzPct val="90000"/>
              <a:buFont typeface="+mj-lt"/>
              <a:buAutoNum type="alphaLcPeriod"/>
            </a:pPr>
            <a:r>
              <a:rPr lang="en-US" sz="2400" dirty="0" smtClean="0"/>
              <a:t>Amendments in Form No. 3CA</a:t>
            </a:r>
          </a:p>
          <a:p>
            <a:pPr marL="1081088" lvl="1" indent="-541338" algn="just" defTabSz="1081088">
              <a:buSzPct val="90000"/>
              <a:buFont typeface="+mj-lt"/>
              <a:buAutoNum type="alphaLcPeriod"/>
            </a:pPr>
            <a:r>
              <a:rPr lang="en-US" sz="2400" dirty="0" smtClean="0"/>
              <a:t>Amendments in Form No. 3CB</a:t>
            </a:r>
          </a:p>
          <a:p>
            <a:pPr marL="1081088" lvl="1" indent="-541338" algn="just" defTabSz="1081088">
              <a:buSzPct val="90000"/>
              <a:buFont typeface="+mj-lt"/>
              <a:buAutoNum type="alphaLcPeriod"/>
            </a:pPr>
            <a:r>
              <a:rPr lang="en-US" sz="2400" dirty="0" smtClean="0"/>
              <a:t>Other amendments</a:t>
            </a:r>
          </a:p>
          <a:p>
            <a:pPr algn="just">
              <a:buFont typeface="Wingdings" pitchFamily="2" charset="2"/>
              <a:buChar char="Ø"/>
            </a:pPr>
            <a:endParaRPr lang="en-US" sz="2400" dirty="0" smtClean="0"/>
          </a:p>
          <a:p>
            <a:pPr marL="571500" indent="-571500" algn="just">
              <a:buSzPct val="100000"/>
              <a:buFont typeface="+mj-lt"/>
              <a:buAutoNum type="arabicPeriod" startAt="2"/>
            </a:pPr>
            <a:r>
              <a:rPr lang="en-US" sz="2800" u="sng" dirty="0" smtClean="0"/>
              <a:t>Form No. 3CD</a:t>
            </a:r>
          </a:p>
          <a:p>
            <a:pPr marL="1081088" lvl="1" indent="-457200" algn="just">
              <a:buSzPct val="90000"/>
              <a:buFont typeface="+mj-lt"/>
              <a:buAutoNum type="alphaLcPeriod"/>
            </a:pPr>
            <a:r>
              <a:rPr lang="en-US" sz="2400" dirty="0" smtClean="0"/>
              <a:t>Newly inserted clauses </a:t>
            </a:r>
          </a:p>
          <a:p>
            <a:pPr marL="1081088" lvl="1" indent="-457200" algn="just">
              <a:buSzPct val="90000"/>
              <a:buFont typeface="+mj-lt"/>
              <a:buAutoNum type="alphaLcPeriod"/>
            </a:pPr>
            <a:r>
              <a:rPr lang="en-US" sz="2400" dirty="0" smtClean="0"/>
              <a:t>Amendments in clauses</a:t>
            </a:r>
          </a:p>
          <a:p>
            <a:pPr marL="1081088" lvl="1" indent="-457200" algn="just">
              <a:buSzPct val="90000"/>
              <a:buFont typeface="+mj-lt"/>
              <a:buAutoNum type="alphaLcPeriod"/>
            </a:pPr>
            <a:r>
              <a:rPr lang="en-US" sz="2400" dirty="0" smtClean="0"/>
              <a:t>Specific format provided</a:t>
            </a:r>
          </a:p>
          <a:p>
            <a:pPr marL="1081088" indent="-457200" algn="just">
              <a:buFont typeface="Wingdings" pitchFamily="2" charset="2"/>
              <a:buChar char="Ø"/>
            </a:pPr>
            <a:endParaRPr lang="en-US" sz="2400" dirty="0" smtClean="0"/>
          </a:p>
        </p:txBody>
      </p:sp>
      <p:sp>
        <p:nvSpPr>
          <p:cNvPr id="5" name="Slide Number Placeholder 4"/>
          <p:cNvSpPr>
            <a:spLocks noGrp="1"/>
          </p:cNvSpPr>
          <p:nvPr>
            <p:ph type="sldNum" sz="quarter" idx="12"/>
          </p:nvPr>
        </p:nvSpPr>
        <p:spPr/>
        <p:txBody>
          <a:bodyPr>
            <a:normAutofit fontScale="85000" lnSpcReduction="20000"/>
          </a:bodyPr>
          <a:lstStyle/>
          <a:p>
            <a:fld id="{B6F15528-21DE-4FAA-801E-634DDDAF4B2B}" type="slidenum">
              <a:rPr lang="en-US" smtClean="0"/>
              <a:pPr/>
              <a:t>6</a:t>
            </a:fld>
            <a:endParaRPr lang="en-US"/>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sz="quarter" idx="1"/>
          </p:nvPr>
        </p:nvSpPr>
        <p:spPr>
          <a:xfrm>
            <a:off x="381000" y="1981200"/>
            <a:ext cx="8382000" cy="3276600"/>
          </a:xfrm>
          <a:ln w="38100"/>
        </p:spPr>
        <p:style>
          <a:lnRef idx="2">
            <a:schemeClr val="accent1"/>
          </a:lnRef>
          <a:fillRef idx="1">
            <a:schemeClr val="lt1"/>
          </a:fillRef>
          <a:effectRef idx="0">
            <a:schemeClr val="accent1"/>
          </a:effectRef>
          <a:fontRef idx="minor">
            <a:schemeClr val="dk1"/>
          </a:fontRef>
        </p:style>
        <p:txBody>
          <a:bodyPr>
            <a:noAutofit/>
          </a:bodyPr>
          <a:lstStyle/>
          <a:p>
            <a:pPr marL="173038" indent="0" algn="just">
              <a:spcBef>
                <a:spcPts val="600"/>
              </a:spcBef>
              <a:buSzPct val="100000"/>
              <a:buNone/>
            </a:pPr>
            <a:r>
              <a:rPr lang="en-US" sz="2400" b="1" u="sng" dirty="0" smtClean="0">
                <a:solidFill>
                  <a:schemeClr val="accent2"/>
                </a:solidFill>
                <a:ea typeface="Times New Roman"/>
                <a:cs typeface="Times New Roman"/>
              </a:rPr>
              <a:t>Clause 11 (c)…</a:t>
            </a:r>
          </a:p>
          <a:p>
            <a:pPr marL="173038" indent="0" algn="just">
              <a:spcBef>
                <a:spcPts val="600"/>
              </a:spcBef>
              <a:buSzPct val="100000"/>
              <a:buNone/>
            </a:pPr>
            <a:r>
              <a:rPr lang="en-US" sz="2400" b="1" u="sng" dirty="0" smtClean="0">
                <a:ea typeface="Times New Roman"/>
                <a:cs typeface="Times New Roman"/>
              </a:rPr>
              <a:t>Old Provision</a:t>
            </a:r>
            <a:r>
              <a:rPr lang="en-US" sz="2400" b="1" dirty="0" smtClean="0">
                <a:ea typeface="Times New Roman"/>
                <a:cs typeface="Times New Roman"/>
              </a:rPr>
              <a:t>: </a:t>
            </a:r>
          </a:p>
          <a:p>
            <a:pPr marL="173038" indent="0" algn="just">
              <a:spcBef>
                <a:spcPts val="600"/>
              </a:spcBef>
              <a:buClrTx/>
              <a:buSzTx/>
              <a:buNone/>
              <a:defRPr/>
            </a:pPr>
            <a:r>
              <a:rPr lang="en-US" sz="2400" dirty="0" smtClean="0"/>
              <a:t>List of books of account examined.</a:t>
            </a:r>
          </a:p>
          <a:p>
            <a:pPr marL="173038" indent="0" algn="just">
              <a:spcBef>
                <a:spcPts val="600"/>
              </a:spcBef>
              <a:buSzPct val="100000"/>
              <a:buNone/>
            </a:pPr>
            <a:endParaRPr lang="en-US" sz="100" b="1" u="sng" dirty="0" smtClean="0">
              <a:ea typeface="Times New Roman"/>
              <a:cs typeface="Times New Roman"/>
            </a:endParaRPr>
          </a:p>
          <a:p>
            <a:pPr marL="173038" indent="0" algn="just">
              <a:spcBef>
                <a:spcPts val="600"/>
              </a:spcBef>
              <a:buSzPct val="100000"/>
              <a:buNone/>
            </a:pPr>
            <a:endParaRPr lang="en-US" sz="2400" b="1" u="sng" dirty="0" smtClean="0">
              <a:ea typeface="Times New Roman"/>
              <a:cs typeface="Times New Roman"/>
            </a:endParaRPr>
          </a:p>
          <a:p>
            <a:pPr marL="173038" indent="0" algn="just">
              <a:spcBef>
                <a:spcPts val="600"/>
              </a:spcBef>
              <a:buSzPct val="100000"/>
              <a:buNone/>
            </a:pPr>
            <a:r>
              <a:rPr lang="en-US" sz="2400" b="1" u="sng" dirty="0" smtClean="0">
                <a:ea typeface="Times New Roman"/>
                <a:cs typeface="Times New Roman"/>
              </a:rPr>
              <a:t>New Provision</a:t>
            </a:r>
            <a:r>
              <a:rPr lang="en-US" sz="2400" b="1" dirty="0" smtClean="0">
                <a:ea typeface="Times New Roman"/>
                <a:cs typeface="Times New Roman"/>
              </a:rPr>
              <a:t>: </a:t>
            </a:r>
          </a:p>
          <a:p>
            <a:pPr marL="173038" indent="0" algn="just">
              <a:spcBef>
                <a:spcPts val="600"/>
              </a:spcBef>
              <a:buNone/>
            </a:pPr>
            <a:r>
              <a:rPr lang="en-US" sz="2400" dirty="0" smtClean="0"/>
              <a:t>List of books of account and </a:t>
            </a:r>
            <a:r>
              <a:rPr lang="en-US" sz="2400" b="1" u="sng" dirty="0" smtClean="0"/>
              <a:t>nature of relevant documents </a:t>
            </a:r>
            <a:r>
              <a:rPr lang="en-US" sz="2400" dirty="0" smtClean="0"/>
              <a:t>examined.</a:t>
            </a:r>
            <a:endParaRPr lang="en-US" sz="2400" dirty="0"/>
          </a:p>
        </p:txBody>
      </p:sp>
      <p:sp>
        <p:nvSpPr>
          <p:cNvPr id="9" name="TextBox 8"/>
          <p:cNvSpPr txBox="1"/>
          <p:nvPr/>
        </p:nvSpPr>
        <p:spPr>
          <a:xfrm>
            <a:off x="381000" y="5634335"/>
            <a:ext cx="8305800" cy="769441"/>
          </a:xfrm>
          <a:prstGeom prst="rect">
            <a:avLst/>
          </a:prstGeom>
          <a:noFill/>
        </p:spPr>
        <p:txBody>
          <a:bodyPr wrap="square" rtlCol="0">
            <a:spAutoFit/>
          </a:bodyPr>
          <a:lstStyle/>
          <a:p>
            <a:pPr marL="725488" indent="-725488" algn="just"/>
            <a:r>
              <a:rPr lang="en-US" sz="2200" b="1" dirty="0" smtClean="0"/>
              <a:t>Brief: </a:t>
            </a:r>
            <a:r>
              <a:rPr lang="en-US" sz="2200" dirty="0" smtClean="0"/>
              <a:t>Scope of Auditor widened by including requirement to specify nature of all the documents examined.</a:t>
            </a:r>
          </a:p>
        </p:txBody>
      </p:sp>
      <p:sp>
        <p:nvSpPr>
          <p:cNvPr id="5" name="Slide Number Placeholder 4"/>
          <p:cNvSpPr>
            <a:spLocks noGrp="1"/>
          </p:cNvSpPr>
          <p:nvPr>
            <p:ph type="sldNum" sz="quarter" idx="12"/>
          </p:nvPr>
        </p:nvSpPr>
        <p:spPr/>
        <p:txBody>
          <a:bodyPr>
            <a:normAutofit fontScale="85000" lnSpcReduction="20000"/>
          </a:bodyPr>
          <a:lstStyle/>
          <a:p>
            <a:fld id="{B6F15528-21DE-4FAA-801E-634DDDAF4B2B}" type="slidenum">
              <a:rPr lang="en-US" smtClean="0"/>
              <a:pPr/>
              <a:t>60</a:t>
            </a:fld>
            <a:endParaRPr lang="en-US"/>
          </a:p>
        </p:txBody>
      </p:sp>
      <p:sp>
        <p:nvSpPr>
          <p:cNvPr id="10" name="Title 6"/>
          <p:cNvSpPr>
            <a:spLocks noGrp="1"/>
          </p:cNvSpPr>
          <p:nvPr>
            <p:ph type="title"/>
          </p:nvPr>
        </p:nvSpPr>
        <p:spPr>
          <a:xfrm>
            <a:off x="76200" y="152400"/>
            <a:ext cx="7010400" cy="990600"/>
          </a:xfrm>
        </p:spPr>
        <p:txBody>
          <a:bodyPr>
            <a:normAutofit fontScale="90000"/>
          </a:bodyPr>
          <a:lstStyle/>
          <a:p>
            <a:pPr algn="just"/>
            <a:r>
              <a:rPr lang="en-US" sz="4900" dirty="0" smtClean="0"/>
              <a:t>New Clause no. </a:t>
            </a:r>
            <a:r>
              <a:rPr lang="en-US" dirty="0" smtClean="0">
                <a:latin typeface="+mn-lt"/>
              </a:rPr>
              <a:t>11</a:t>
            </a:r>
            <a:r>
              <a:rPr lang="en-US" sz="4000" dirty="0" smtClean="0"/>
              <a:t>	     	</a:t>
            </a:r>
            <a:r>
              <a:rPr lang="en-US" sz="2400" dirty="0" smtClean="0"/>
              <a:t>						</a:t>
            </a:r>
            <a:r>
              <a:rPr lang="en-US" sz="2400" i="1" dirty="0" smtClean="0">
                <a:solidFill>
                  <a:srgbClr val="FF0000"/>
                </a:solidFill>
              </a:rPr>
              <a:t>[Old Clause No. 9]</a:t>
            </a:r>
            <a:endParaRPr lang="en-US" sz="2400" i="1" dirty="0">
              <a:solidFill>
                <a:srgbClr val="FF0000"/>
              </a:solidFill>
            </a:endParaRPr>
          </a:p>
        </p:txBody>
      </p:sp>
      <p:sp>
        <p:nvSpPr>
          <p:cNvPr id="11" name="Rectangle 10"/>
          <p:cNvSpPr/>
          <p:nvPr/>
        </p:nvSpPr>
        <p:spPr>
          <a:xfrm>
            <a:off x="7772400" y="76200"/>
            <a:ext cx="13716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normAutofit fontScale="85000" lnSpcReduction="20000"/>
          </a:bodyPr>
          <a:lstStyle/>
          <a:p>
            <a:fld id="{B6F15528-21DE-4FAA-801E-634DDDAF4B2B}" type="slidenum">
              <a:rPr lang="en-US" smtClean="0"/>
              <a:pPr/>
              <a:t>61</a:t>
            </a:fld>
            <a:endParaRPr lang="en-US"/>
          </a:p>
        </p:txBody>
      </p:sp>
      <p:sp>
        <p:nvSpPr>
          <p:cNvPr id="11" name="Rectangle 10"/>
          <p:cNvSpPr/>
          <p:nvPr/>
        </p:nvSpPr>
        <p:spPr>
          <a:xfrm>
            <a:off x="7772400" y="76200"/>
            <a:ext cx="13716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sp>
        <p:nvSpPr>
          <p:cNvPr id="12" name="Rectangle 2"/>
          <p:cNvSpPr txBox="1">
            <a:spLocks noChangeArrowheads="1"/>
          </p:cNvSpPr>
          <p:nvPr/>
        </p:nvSpPr>
        <p:spPr>
          <a:xfrm>
            <a:off x="76200" y="152400"/>
            <a:ext cx="7772400" cy="990600"/>
          </a:xfrm>
          <a:prstGeom prst="rect">
            <a:avLst/>
          </a:prstGeom>
        </p:spPr>
        <p:txBody>
          <a:bodyPr vert="horz" anchor="t">
            <a:noAutofit/>
          </a:bodyPr>
          <a:lstStyle/>
          <a:p>
            <a:pPr marL="0" marR="0" lvl="0" indent="0" algn="just"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smtClean="0">
                <a:ln>
                  <a:noFill/>
                </a:ln>
                <a:solidFill>
                  <a:schemeClr val="tx2"/>
                </a:solidFill>
                <a:effectLst/>
                <a:uLnTx/>
                <a:uFillTx/>
                <a:latin typeface="+mj-lt"/>
                <a:ea typeface="+mj-ea"/>
                <a:cs typeface="Times New Roman" pitchFamily="18" charset="0"/>
              </a:rPr>
              <a:t>Issues on New Clause no. </a:t>
            </a:r>
            <a:r>
              <a:rPr kumimoji="0" lang="en-US" sz="3600" b="1" i="0" u="none" strike="noStrike" kern="1200" cap="none" spc="0" normalizeH="0" baseline="0" noProof="0" dirty="0" smtClean="0">
                <a:ln>
                  <a:noFill/>
                </a:ln>
                <a:solidFill>
                  <a:schemeClr val="tx2"/>
                </a:solidFill>
                <a:effectLst/>
                <a:uLnTx/>
                <a:uFillTx/>
                <a:ea typeface="+mj-ea"/>
                <a:cs typeface="Times New Roman" pitchFamily="18" charset="0"/>
              </a:rPr>
              <a:t>11…..</a:t>
            </a:r>
            <a:r>
              <a:rPr kumimoji="0" lang="en-US" sz="3600" b="1" i="0" u="none" strike="noStrike" kern="1200" cap="none" spc="0" normalizeH="0" baseline="0" noProof="0" dirty="0" smtClean="0">
                <a:ln>
                  <a:noFill/>
                </a:ln>
                <a:solidFill>
                  <a:schemeClr val="tx2"/>
                </a:solidFill>
                <a:effectLst/>
                <a:uLnTx/>
                <a:uFillTx/>
                <a:latin typeface="+mj-lt"/>
                <a:ea typeface="+mj-ea"/>
                <a:cs typeface="Times New Roman" pitchFamily="18" charset="0"/>
              </a:rPr>
              <a:t>     </a:t>
            </a:r>
            <a:r>
              <a:rPr kumimoji="0" lang="en-US" sz="3600" b="1" i="1" u="none" strike="noStrike" kern="1200" cap="none" spc="0" normalizeH="0" baseline="0" noProof="0" dirty="0" smtClean="0">
                <a:ln>
                  <a:noFill/>
                </a:ln>
                <a:solidFill>
                  <a:srgbClr val="FF0000"/>
                </a:solidFill>
                <a:effectLst/>
                <a:uLnTx/>
                <a:uFillTx/>
                <a:latin typeface="+mj-lt"/>
                <a:ea typeface="+mj-ea"/>
                <a:cs typeface="+mj-cs"/>
              </a:rPr>
              <a:t>   </a:t>
            </a:r>
            <a:r>
              <a:rPr kumimoji="0" lang="en-US" sz="2800" b="0" i="1" u="none" strike="noStrike" kern="1200" cap="none" spc="0" normalizeH="0" baseline="0" noProof="0" dirty="0" smtClean="0">
                <a:ln>
                  <a:noFill/>
                </a:ln>
                <a:solidFill>
                  <a:srgbClr val="FF0000"/>
                </a:solidFill>
                <a:effectLst/>
                <a:uLnTx/>
                <a:uFillTx/>
                <a:latin typeface="+mj-lt"/>
                <a:ea typeface="+mj-ea"/>
                <a:cs typeface="+mj-cs"/>
              </a:rPr>
              <a:t>	</a:t>
            </a:r>
            <a:r>
              <a:rPr kumimoji="0" lang="en-US" sz="2400" b="0" i="1" u="none" strike="noStrike" kern="1200" cap="none" spc="0" normalizeH="0" baseline="0" noProof="0" dirty="0" smtClean="0">
                <a:ln>
                  <a:noFill/>
                </a:ln>
                <a:solidFill>
                  <a:srgbClr val="FF0000"/>
                </a:solidFill>
                <a:effectLst/>
                <a:uLnTx/>
                <a:uFillTx/>
                <a:latin typeface="+mj-lt"/>
                <a:ea typeface="+mj-ea"/>
                <a:cs typeface="+mj-cs"/>
              </a:rPr>
              <a:t>						   </a:t>
            </a:r>
            <a:r>
              <a:rPr kumimoji="0" lang="en-US" b="0" i="1" u="none" strike="noStrike" kern="1200" cap="none" spc="0" normalizeH="0" baseline="0" noProof="0" dirty="0" smtClean="0">
                <a:ln>
                  <a:noFill/>
                </a:ln>
                <a:solidFill>
                  <a:srgbClr val="FF0000"/>
                </a:solidFill>
                <a:effectLst/>
                <a:uLnTx/>
                <a:uFillTx/>
                <a:latin typeface="+mj-lt"/>
                <a:ea typeface="+mj-ea"/>
                <a:cs typeface="+mj-cs"/>
              </a:rPr>
              <a:t>[Old Clause No. 7] </a:t>
            </a:r>
          </a:p>
        </p:txBody>
      </p:sp>
      <p:sp>
        <p:nvSpPr>
          <p:cNvPr id="13" name="Content Placeholder 12"/>
          <p:cNvSpPr>
            <a:spLocks noGrp="1"/>
          </p:cNvSpPr>
          <p:nvPr>
            <p:ph sz="quarter" idx="1"/>
          </p:nvPr>
        </p:nvSpPr>
        <p:spPr>
          <a:xfrm>
            <a:off x="304800" y="1905000"/>
            <a:ext cx="8458200" cy="4495800"/>
          </a:xfrm>
        </p:spPr>
        <p:txBody>
          <a:bodyPr>
            <a:noAutofit/>
          </a:bodyPr>
          <a:lstStyle/>
          <a:p>
            <a:pPr algn="just">
              <a:spcBef>
                <a:spcPts val="1800"/>
              </a:spcBef>
            </a:pPr>
            <a:r>
              <a:rPr lang="en-US" sz="2300" dirty="0" smtClean="0"/>
              <a:t>Earlier the tax auditor was only required to specify the list of books  of account examined. 					However, in the revised Form, the tax auditor is also required to specify nature of all the relevant documents on basis of which the tax audit has been conducted, consequently increasing the scope of Tax Audit. </a:t>
            </a:r>
          </a:p>
          <a:p>
            <a:pPr algn="just">
              <a:spcBef>
                <a:spcPts val="1800"/>
              </a:spcBef>
            </a:pPr>
            <a:r>
              <a:rPr lang="en-US" sz="2300" dirty="0" smtClean="0"/>
              <a:t>Similar, amendment made in Form No. 3CA by including </a:t>
            </a:r>
            <a:r>
              <a:rPr lang="en-US" sz="2300" b="1" i="1" dirty="0" smtClean="0"/>
              <a:t>“examination of books of account including other relevant documents”</a:t>
            </a:r>
            <a:r>
              <a:rPr lang="en-US" sz="2300" dirty="0" smtClean="0"/>
              <a:t>.</a:t>
            </a:r>
          </a:p>
          <a:p>
            <a:pPr algn="just">
              <a:spcBef>
                <a:spcPts val="1800"/>
              </a:spcBef>
            </a:pPr>
            <a:r>
              <a:rPr lang="en-US" sz="2300" dirty="0" smtClean="0"/>
              <a:t>The tax auditor should maintain working papers accordingly.</a:t>
            </a:r>
            <a:endParaRPr lang="en-US" sz="2300"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7" name="Rectangle 4"/>
          <p:cNvSpPr>
            <a:spLocks noGrp="1" noChangeArrowheads="1"/>
          </p:cNvSpPr>
          <p:nvPr>
            <p:ph type="title"/>
          </p:nvPr>
        </p:nvSpPr>
        <p:spPr>
          <a:xfrm>
            <a:off x="152400" y="685800"/>
            <a:ext cx="8686800" cy="838200"/>
          </a:xfrm>
          <a:ln w="31750">
            <a:noFill/>
          </a:ln>
        </p:spPr>
        <p:style>
          <a:lnRef idx="2">
            <a:schemeClr val="accent1"/>
          </a:lnRef>
          <a:fillRef idx="1">
            <a:schemeClr val="lt1"/>
          </a:fillRef>
          <a:effectRef idx="0">
            <a:schemeClr val="accent1"/>
          </a:effectRef>
          <a:fontRef idx="minor">
            <a:schemeClr val="dk1"/>
          </a:fontRef>
        </p:style>
        <p:txBody>
          <a:bodyPr>
            <a:noAutofit/>
          </a:bodyPr>
          <a:lstStyle/>
          <a:p>
            <a:pPr eaLnBrk="1" fontAlgn="auto" hangingPunct="1">
              <a:spcAft>
                <a:spcPts val="0"/>
              </a:spcAft>
              <a:defRPr/>
            </a:pPr>
            <a:r>
              <a:rPr lang="en-US" sz="2800" b="1" u="sng" dirty="0">
                <a:solidFill>
                  <a:schemeClr val="accent2"/>
                </a:solidFill>
                <a:latin typeface="+mj-lt"/>
              </a:rPr>
              <a:t>Requirement to maintain books…..</a:t>
            </a:r>
          </a:p>
        </p:txBody>
      </p:sp>
      <p:graphicFrame>
        <p:nvGraphicFramePr>
          <p:cNvPr id="1026" name="Object 3"/>
          <p:cNvGraphicFramePr>
            <a:graphicFrameLocks noGrp="1" noChangeAspect="1"/>
          </p:cNvGraphicFramePr>
          <p:nvPr>
            <p:ph type="dgm" idx="1"/>
          </p:nvPr>
        </p:nvGraphicFramePr>
        <p:xfrm>
          <a:off x="228600" y="1371600"/>
          <a:ext cx="8548687" cy="3505200"/>
        </p:xfrm>
        <a:graphic>
          <a:graphicData uri="http://schemas.openxmlformats.org/presentationml/2006/ole">
            <p:oleObj spid="_x0000_s1026" name="MS Org Chart" r:id="rId4" imgW="6276622" imgH="3127022" progId="">
              <p:embed followColorScheme="full"/>
            </p:oleObj>
          </a:graphicData>
        </a:graphic>
      </p:graphicFrame>
      <p:sp>
        <p:nvSpPr>
          <p:cNvPr id="1029" name="Text Box 5"/>
          <p:cNvSpPr txBox="1">
            <a:spLocks noChangeArrowheads="1"/>
          </p:cNvSpPr>
          <p:nvPr/>
        </p:nvSpPr>
        <p:spPr bwMode="auto">
          <a:xfrm>
            <a:off x="0" y="4934396"/>
            <a:ext cx="9144000" cy="1923604"/>
          </a:xfrm>
          <a:prstGeom prst="rect">
            <a:avLst/>
          </a:prstGeom>
          <a:noFill/>
          <a:ln w="12700" cap="sq">
            <a:noFill/>
            <a:miter lim="800000"/>
            <a:headEnd type="none" w="sm" len="sm"/>
            <a:tailEnd type="none" w="sm" len="sm"/>
          </a:ln>
        </p:spPr>
        <p:txBody>
          <a:bodyPr wrap="square">
            <a:spAutoFit/>
          </a:bodyPr>
          <a:lstStyle/>
          <a:p>
            <a:pPr algn="just"/>
            <a:r>
              <a:rPr lang="en-US" sz="1700" b="1" dirty="0">
                <a:solidFill>
                  <a:srgbClr val="C00000"/>
                </a:solidFill>
              </a:rPr>
              <a:t>Note: </a:t>
            </a:r>
            <a:endParaRPr lang="en-US" sz="1700" b="1" dirty="0" smtClean="0">
              <a:solidFill>
                <a:srgbClr val="C00000"/>
              </a:solidFill>
            </a:endParaRPr>
          </a:p>
          <a:p>
            <a:pPr marL="173038" indent="-173038" algn="just"/>
            <a:r>
              <a:rPr lang="en-US" sz="1700" b="1" dirty="0" smtClean="0">
                <a:solidFill>
                  <a:srgbClr val="C00000"/>
                </a:solidFill>
              </a:rPr>
              <a:t>* </a:t>
            </a:r>
            <a:r>
              <a:rPr lang="en-US" sz="1700" dirty="0" smtClean="0">
                <a:solidFill>
                  <a:srgbClr val="C00000"/>
                </a:solidFill>
              </a:rPr>
              <a:t>In any 1 of the 3 yrs immediately preceding the previous year or the previous year in which business is setup, if first year.</a:t>
            </a:r>
          </a:p>
          <a:p>
            <a:pPr marL="268288" indent="-268288" algn="just"/>
            <a:r>
              <a:rPr lang="en-US" sz="1700" b="1" dirty="0" smtClean="0">
                <a:solidFill>
                  <a:srgbClr val="C00000"/>
                </a:solidFill>
              </a:rPr>
              <a:t>**</a:t>
            </a:r>
            <a:r>
              <a:rPr lang="en-US" sz="1700" dirty="0" smtClean="0">
                <a:solidFill>
                  <a:srgbClr val="C00000"/>
                </a:solidFill>
              </a:rPr>
              <a:t>Any </a:t>
            </a:r>
            <a:r>
              <a:rPr lang="en-US" sz="1700" dirty="0">
                <a:solidFill>
                  <a:srgbClr val="C00000"/>
                </a:solidFill>
              </a:rPr>
              <a:t>books means the books so as to enable the </a:t>
            </a:r>
            <a:r>
              <a:rPr lang="en-US" sz="1700" dirty="0" smtClean="0">
                <a:solidFill>
                  <a:srgbClr val="C00000"/>
                </a:solidFill>
              </a:rPr>
              <a:t>AO to </a:t>
            </a:r>
            <a:r>
              <a:rPr lang="en-US" sz="1700" dirty="0">
                <a:solidFill>
                  <a:srgbClr val="C00000"/>
                </a:solidFill>
              </a:rPr>
              <a:t>compute his total income in accordance with the provisions of this Act</a:t>
            </a:r>
            <a:r>
              <a:rPr lang="en-US" sz="1700" dirty="0" smtClean="0">
                <a:solidFill>
                  <a:srgbClr val="C00000"/>
                </a:solidFill>
              </a:rPr>
              <a:t>.</a:t>
            </a:r>
          </a:p>
          <a:p>
            <a:pPr marL="268288" indent="-268288" algn="just"/>
            <a:r>
              <a:rPr lang="en-US" sz="1700" dirty="0" smtClean="0">
                <a:solidFill>
                  <a:srgbClr val="C00000"/>
                </a:solidFill>
              </a:rPr>
              <a:t>*** legal, medical, engineering, architectural, accountancy, technical consultancy, interior decoration or any other notified profession</a:t>
            </a:r>
            <a:endParaRPr lang="en-US" sz="1700" dirty="0">
              <a:solidFill>
                <a:srgbClr val="C00000"/>
              </a:solidFill>
            </a:endParaRPr>
          </a:p>
        </p:txBody>
      </p:sp>
      <p:sp>
        <p:nvSpPr>
          <p:cNvPr id="7" name="TextBox 6"/>
          <p:cNvSpPr txBox="1"/>
          <p:nvPr/>
        </p:nvSpPr>
        <p:spPr>
          <a:xfrm>
            <a:off x="3886200" y="4191000"/>
            <a:ext cx="609600" cy="461665"/>
          </a:xfrm>
          <a:prstGeom prst="rect">
            <a:avLst/>
          </a:prstGeom>
          <a:noFill/>
        </p:spPr>
        <p:txBody>
          <a:bodyPr wrap="square" rtlCol="0">
            <a:spAutoFit/>
          </a:bodyPr>
          <a:lstStyle/>
          <a:p>
            <a:r>
              <a:rPr lang="en-US" sz="2400" b="1" dirty="0" smtClean="0">
                <a:solidFill>
                  <a:schemeClr val="accent2"/>
                </a:solidFill>
              </a:rPr>
              <a:t>**</a:t>
            </a:r>
            <a:endParaRPr lang="en-US" sz="2400" b="1" dirty="0">
              <a:solidFill>
                <a:schemeClr val="accent2"/>
              </a:solidFill>
            </a:endParaRPr>
          </a:p>
        </p:txBody>
      </p:sp>
      <p:sp>
        <p:nvSpPr>
          <p:cNvPr id="8" name="TextBox 7"/>
          <p:cNvSpPr txBox="1"/>
          <p:nvPr/>
        </p:nvSpPr>
        <p:spPr>
          <a:xfrm>
            <a:off x="6096000" y="4191000"/>
            <a:ext cx="609600" cy="461665"/>
          </a:xfrm>
          <a:prstGeom prst="rect">
            <a:avLst/>
          </a:prstGeom>
          <a:noFill/>
        </p:spPr>
        <p:txBody>
          <a:bodyPr wrap="square" rtlCol="0">
            <a:spAutoFit/>
          </a:bodyPr>
          <a:lstStyle/>
          <a:p>
            <a:r>
              <a:rPr lang="en-US" sz="2400" b="1" dirty="0" smtClean="0">
                <a:solidFill>
                  <a:schemeClr val="accent2"/>
                </a:solidFill>
              </a:rPr>
              <a:t>**</a:t>
            </a:r>
            <a:endParaRPr lang="en-US" sz="2400" b="1" dirty="0">
              <a:solidFill>
                <a:schemeClr val="accent2"/>
              </a:solidFill>
            </a:endParaRPr>
          </a:p>
        </p:txBody>
      </p:sp>
      <p:sp>
        <p:nvSpPr>
          <p:cNvPr id="9" name="TextBox 8"/>
          <p:cNvSpPr txBox="1"/>
          <p:nvPr/>
        </p:nvSpPr>
        <p:spPr>
          <a:xfrm>
            <a:off x="3657600" y="2590800"/>
            <a:ext cx="609600" cy="461665"/>
          </a:xfrm>
          <a:prstGeom prst="rect">
            <a:avLst/>
          </a:prstGeom>
          <a:noFill/>
        </p:spPr>
        <p:txBody>
          <a:bodyPr wrap="square" rtlCol="0">
            <a:spAutoFit/>
          </a:bodyPr>
          <a:lstStyle/>
          <a:p>
            <a:r>
              <a:rPr lang="en-US" sz="2400" b="1" dirty="0" smtClean="0">
                <a:solidFill>
                  <a:schemeClr val="accent2"/>
                </a:solidFill>
              </a:rPr>
              <a:t>*</a:t>
            </a:r>
            <a:endParaRPr lang="en-US" sz="2400" b="1" dirty="0">
              <a:solidFill>
                <a:schemeClr val="accent2"/>
              </a:solidFill>
            </a:endParaRPr>
          </a:p>
        </p:txBody>
      </p:sp>
      <p:sp>
        <p:nvSpPr>
          <p:cNvPr id="10" name="TextBox 9"/>
          <p:cNvSpPr txBox="1"/>
          <p:nvPr/>
        </p:nvSpPr>
        <p:spPr>
          <a:xfrm>
            <a:off x="7239000" y="3043535"/>
            <a:ext cx="609600" cy="461665"/>
          </a:xfrm>
          <a:prstGeom prst="rect">
            <a:avLst/>
          </a:prstGeom>
          <a:noFill/>
        </p:spPr>
        <p:txBody>
          <a:bodyPr wrap="square" rtlCol="0">
            <a:spAutoFit/>
          </a:bodyPr>
          <a:lstStyle/>
          <a:p>
            <a:r>
              <a:rPr lang="en-US" sz="2400" b="1" dirty="0" smtClean="0">
                <a:solidFill>
                  <a:schemeClr val="accent2"/>
                </a:solidFill>
              </a:rPr>
              <a:t>*</a:t>
            </a:r>
            <a:endParaRPr lang="en-US" sz="2400" b="1" dirty="0">
              <a:solidFill>
                <a:schemeClr val="accent2"/>
              </a:solidFill>
            </a:endParaRPr>
          </a:p>
        </p:txBody>
      </p:sp>
      <p:sp>
        <p:nvSpPr>
          <p:cNvPr id="13" name="Rectangle 2"/>
          <p:cNvSpPr txBox="1">
            <a:spLocks noChangeArrowheads="1"/>
          </p:cNvSpPr>
          <p:nvPr/>
        </p:nvSpPr>
        <p:spPr>
          <a:xfrm>
            <a:off x="0" y="0"/>
            <a:ext cx="7772400" cy="990600"/>
          </a:xfrm>
          <a:prstGeom prst="rect">
            <a:avLst/>
          </a:prstGeom>
        </p:spPr>
        <p:txBody>
          <a:bodyPr vert="horz" anchor="t">
            <a:normAutofit fontScale="92500"/>
          </a:bodyPr>
          <a:lstStyle/>
          <a:p>
            <a:pPr marL="0" marR="0" lvl="0" indent="0" algn="just" defTabSz="914400" rtl="0" eaLnBrk="1" fontAlgn="auto" latinLnBrk="0" hangingPunct="1">
              <a:lnSpc>
                <a:spcPct val="100000"/>
              </a:lnSpc>
              <a:spcBef>
                <a:spcPct val="0"/>
              </a:spcBef>
              <a:spcAft>
                <a:spcPts val="0"/>
              </a:spcAft>
              <a:buClrTx/>
              <a:buSzTx/>
              <a:buFontTx/>
              <a:buNone/>
              <a:tabLst/>
              <a:defRPr/>
            </a:pPr>
            <a:r>
              <a:rPr kumimoji="0" lang="en-US" sz="3500" b="1" i="0" u="none" strike="noStrike" kern="1200" cap="none" spc="0" normalizeH="0" baseline="0" noProof="0" dirty="0" smtClean="0">
                <a:ln>
                  <a:noFill/>
                </a:ln>
                <a:solidFill>
                  <a:schemeClr val="tx2"/>
                </a:solidFill>
                <a:effectLst/>
                <a:uLnTx/>
                <a:uFillTx/>
                <a:latin typeface="+mj-lt"/>
                <a:ea typeface="+mj-ea"/>
                <a:cs typeface="Times New Roman" pitchFamily="18" charset="0"/>
              </a:rPr>
              <a:t>Issues on New Clause no. </a:t>
            </a:r>
            <a:r>
              <a:rPr kumimoji="0" lang="en-US" sz="3500" b="1" i="0" u="none" strike="noStrike" kern="1200" cap="none" spc="0" normalizeH="0" baseline="0" noProof="0" dirty="0" smtClean="0">
                <a:ln>
                  <a:noFill/>
                </a:ln>
                <a:solidFill>
                  <a:schemeClr val="tx2"/>
                </a:solidFill>
                <a:effectLst/>
                <a:uLnTx/>
                <a:uFillTx/>
                <a:ea typeface="+mj-ea"/>
                <a:cs typeface="Times New Roman" pitchFamily="18" charset="0"/>
              </a:rPr>
              <a:t>11…..</a:t>
            </a:r>
            <a:r>
              <a:rPr kumimoji="0" lang="en-US" sz="3500" b="1" i="0" u="none" strike="noStrike" kern="1200" cap="none" spc="0" normalizeH="0" baseline="0" noProof="0" dirty="0" smtClean="0">
                <a:ln>
                  <a:noFill/>
                </a:ln>
                <a:solidFill>
                  <a:schemeClr val="tx2"/>
                </a:solidFill>
                <a:effectLst/>
                <a:uLnTx/>
                <a:uFillTx/>
                <a:latin typeface="+mj-lt"/>
                <a:ea typeface="+mj-ea"/>
                <a:cs typeface="Times New Roman" pitchFamily="18" charset="0"/>
              </a:rPr>
              <a:t>     </a:t>
            </a:r>
            <a:r>
              <a:rPr kumimoji="0" lang="en-US" sz="3500" b="1" i="1" u="none" strike="noStrike" kern="1200" cap="none" spc="0" normalizeH="0" baseline="0" noProof="0" dirty="0" smtClean="0">
                <a:ln>
                  <a:noFill/>
                </a:ln>
                <a:solidFill>
                  <a:srgbClr val="FF0000"/>
                </a:solidFill>
                <a:effectLst/>
                <a:uLnTx/>
                <a:uFillTx/>
                <a:latin typeface="+mj-lt"/>
                <a:ea typeface="+mj-ea"/>
                <a:cs typeface="+mj-cs"/>
              </a:rPr>
              <a:t>   </a:t>
            </a:r>
            <a:r>
              <a:rPr kumimoji="0" lang="en-US" sz="2600" b="0" i="1" u="none" strike="noStrike" kern="1200" cap="none" spc="0" normalizeH="0" baseline="0" noProof="0" dirty="0" smtClean="0">
                <a:ln>
                  <a:noFill/>
                </a:ln>
                <a:solidFill>
                  <a:srgbClr val="FF0000"/>
                </a:solidFill>
                <a:effectLst/>
                <a:uLnTx/>
                <a:uFillTx/>
                <a:latin typeface="+mj-lt"/>
                <a:ea typeface="+mj-ea"/>
                <a:cs typeface="+mj-cs"/>
              </a:rPr>
              <a:t>	</a:t>
            </a:r>
            <a:r>
              <a:rPr kumimoji="0" lang="en-US" sz="2200" b="0" i="1" u="none" strike="noStrike" kern="1200" cap="none" spc="0" normalizeH="0" baseline="0" noProof="0" dirty="0" smtClean="0">
                <a:ln>
                  <a:noFill/>
                </a:ln>
                <a:solidFill>
                  <a:srgbClr val="FF0000"/>
                </a:solidFill>
                <a:effectLst/>
                <a:uLnTx/>
                <a:uFillTx/>
                <a:latin typeface="+mj-lt"/>
                <a:ea typeface="+mj-ea"/>
                <a:cs typeface="+mj-cs"/>
              </a:rPr>
              <a:t>							    </a:t>
            </a:r>
            <a:r>
              <a:rPr kumimoji="0" lang="en-US" b="0" i="1" u="none" strike="noStrike" kern="1200" cap="none" spc="0" normalizeH="0" baseline="0" noProof="0" dirty="0" smtClean="0">
                <a:ln>
                  <a:noFill/>
                </a:ln>
                <a:solidFill>
                  <a:srgbClr val="FF0000"/>
                </a:solidFill>
                <a:effectLst/>
                <a:uLnTx/>
                <a:uFillTx/>
                <a:latin typeface="+mj-lt"/>
                <a:ea typeface="+mj-ea"/>
                <a:cs typeface="+mj-cs"/>
              </a:rPr>
              <a:t>[Old Clause No. 7] </a:t>
            </a:r>
          </a:p>
        </p:txBody>
      </p:sp>
      <p:sp>
        <p:nvSpPr>
          <p:cNvPr id="14" name="Rectangle 13"/>
          <p:cNvSpPr/>
          <p:nvPr/>
        </p:nvSpPr>
        <p:spPr>
          <a:xfrm>
            <a:off x="7772400" y="0"/>
            <a:ext cx="13716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sp>
        <p:nvSpPr>
          <p:cNvPr id="16" name="TextBox 15"/>
          <p:cNvSpPr txBox="1"/>
          <p:nvPr/>
        </p:nvSpPr>
        <p:spPr>
          <a:xfrm>
            <a:off x="3352800" y="1905000"/>
            <a:ext cx="838200" cy="461665"/>
          </a:xfrm>
          <a:prstGeom prst="rect">
            <a:avLst/>
          </a:prstGeom>
          <a:noFill/>
        </p:spPr>
        <p:txBody>
          <a:bodyPr wrap="square" rtlCol="0">
            <a:spAutoFit/>
          </a:bodyPr>
          <a:lstStyle/>
          <a:p>
            <a:r>
              <a:rPr lang="en-US" sz="2400" b="1" dirty="0" smtClean="0">
                <a:solidFill>
                  <a:schemeClr val="accent2"/>
                </a:solidFill>
              </a:rPr>
              <a:t>***</a:t>
            </a:r>
            <a:endParaRPr lang="en-US" sz="2400" b="1" dirty="0">
              <a:solidFill>
                <a:schemeClr val="accent2"/>
              </a:solidFill>
            </a:endParaRPr>
          </a:p>
        </p:txBody>
      </p:sp>
      <p:sp>
        <p:nvSpPr>
          <p:cNvPr id="12" name="TextBox 11"/>
          <p:cNvSpPr txBox="1"/>
          <p:nvPr/>
        </p:nvSpPr>
        <p:spPr>
          <a:xfrm>
            <a:off x="6629400" y="2819400"/>
            <a:ext cx="381000" cy="338554"/>
          </a:xfrm>
          <a:prstGeom prst="rect">
            <a:avLst/>
          </a:prstGeom>
          <a:noFill/>
        </p:spPr>
        <p:txBody>
          <a:bodyPr wrap="square" rtlCol="0">
            <a:spAutoFit/>
          </a:bodyPr>
          <a:lstStyle/>
          <a:p>
            <a:r>
              <a:rPr lang="en-US" sz="1600" b="1" dirty="0" smtClean="0">
                <a:solidFill>
                  <a:srgbClr val="0000FF"/>
                </a:solidFill>
              </a:rPr>
              <a:t>/</a:t>
            </a:r>
            <a:endParaRPr lang="en-US" sz="1600" b="1" dirty="0">
              <a:solidFill>
                <a:srgbClr val="0000FF"/>
              </a:solidFill>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3152" y="1447800"/>
            <a:ext cx="8537448" cy="990600"/>
          </a:xfrm>
        </p:spPr>
        <p:txBody>
          <a:bodyPr>
            <a:noAutofit/>
          </a:bodyPr>
          <a:lstStyle/>
          <a:p>
            <a:r>
              <a:rPr lang="en-US" sz="3600" u="sng" dirty="0"/>
              <a:t>Prescribed </a:t>
            </a:r>
            <a:r>
              <a:rPr lang="en-US" sz="3600" u="sng" dirty="0" smtClean="0"/>
              <a:t>Books [RULE </a:t>
            </a:r>
            <a:r>
              <a:rPr lang="en-US" sz="3600" u="sng" dirty="0"/>
              <a:t>6F (2) &amp;(3) ]</a:t>
            </a:r>
          </a:p>
        </p:txBody>
      </p:sp>
      <p:sp>
        <p:nvSpPr>
          <p:cNvPr id="40962" name="Rectangle 3"/>
          <p:cNvSpPr>
            <a:spLocks noGrp="1" noChangeArrowheads="1"/>
          </p:cNvSpPr>
          <p:nvPr>
            <p:ph sz="quarter" idx="1"/>
          </p:nvPr>
        </p:nvSpPr>
        <p:spPr>
          <a:xfrm>
            <a:off x="76200" y="2209800"/>
            <a:ext cx="8915400" cy="3276600"/>
          </a:xfrm>
        </p:spPr>
        <p:txBody>
          <a:bodyPr>
            <a:noAutofit/>
          </a:bodyPr>
          <a:lstStyle/>
          <a:p>
            <a:pPr algn="just" eaLnBrk="1" hangingPunct="1">
              <a:buFont typeface="Wingdings" pitchFamily="2" charset="2"/>
              <a:buChar char="Ø"/>
            </a:pPr>
            <a:r>
              <a:rPr lang="en-US" sz="2000" dirty="0" smtClean="0"/>
              <a:t>Cash book</a:t>
            </a:r>
          </a:p>
          <a:p>
            <a:pPr algn="just" eaLnBrk="1" hangingPunct="1">
              <a:buFont typeface="Wingdings" pitchFamily="2" charset="2"/>
              <a:buChar char="Ø"/>
            </a:pPr>
            <a:r>
              <a:rPr lang="en-US" sz="2000" dirty="0" smtClean="0"/>
              <a:t>Journal (if the accounts are kept on mercantile bases) </a:t>
            </a:r>
          </a:p>
          <a:p>
            <a:pPr algn="just" eaLnBrk="1" hangingPunct="1">
              <a:buFont typeface="Wingdings" pitchFamily="2" charset="2"/>
              <a:buChar char="Ø"/>
            </a:pPr>
            <a:r>
              <a:rPr lang="en-US" sz="2000" dirty="0" smtClean="0"/>
              <a:t>Ledger</a:t>
            </a:r>
          </a:p>
          <a:p>
            <a:pPr algn="just" eaLnBrk="1" hangingPunct="1">
              <a:buFont typeface="Wingdings" pitchFamily="2" charset="2"/>
              <a:buChar char="Ø"/>
            </a:pPr>
            <a:r>
              <a:rPr lang="en-US" sz="2000" dirty="0" smtClean="0"/>
              <a:t>Serial numbered carbon copies of the bills and receipts issued</a:t>
            </a:r>
          </a:p>
          <a:p>
            <a:pPr algn="just" eaLnBrk="1" hangingPunct="1">
              <a:buFont typeface="Wingdings" pitchFamily="2" charset="2"/>
              <a:buChar char="Ø"/>
            </a:pPr>
            <a:r>
              <a:rPr lang="en-US" sz="2000" dirty="0" smtClean="0"/>
              <a:t>Original purchase bill/ payment vouchers. </a:t>
            </a:r>
          </a:p>
          <a:p>
            <a:pPr algn="just" eaLnBrk="1" hangingPunct="1">
              <a:buFont typeface="Wingdings" pitchFamily="2" charset="2"/>
              <a:buChar char="Ø"/>
            </a:pPr>
            <a:r>
              <a:rPr lang="en-US" sz="2000" b="1" dirty="0" smtClean="0">
                <a:solidFill>
                  <a:srgbClr val="C00000"/>
                </a:solidFill>
              </a:rPr>
              <a:t>If person carrying on </a:t>
            </a:r>
            <a:r>
              <a:rPr lang="en-US" sz="2000" b="1" u="sng" dirty="0" smtClean="0">
                <a:solidFill>
                  <a:srgbClr val="C00000"/>
                </a:solidFill>
              </a:rPr>
              <a:t>medical profession</a:t>
            </a:r>
            <a:r>
              <a:rPr lang="en-US" sz="2000" b="1" dirty="0" smtClean="0">
                <a:solidFill>
                  <a:srgbClr val="C00000"/>
                </a:solidFill>
              </a:rPr>
              <a:t> in addition to above books</a:t>
            </a:r>
            <a:r>
              <a:rPr lang="en-US" sz="2000" b="1" i="1" dirty="0" smtClean="0">
                <a:solidFill>
                  <a:srgbClr val="C00000"/>
                </a:solidFill>
              </a:rPr>
              <a:t>, </a:t>
            </a:r>
            <a:r>
              <a:rPr lang="en-US" sz="2000" u="sng" dirty="0" smtClean="0"/>
              <a:t>a daily case register</a:t>
            </a:r>
            <a:r>
              <a:rPr lang="en-US" sz="2000" dirty="0" smtClean="0"/>
              <a:t> in </a:t>
            </a:r>
            <a:r>
              <a:rPr lang="en-US" sz="2000" u="sng" dirty="0" smtClean="0"/>
              <a:t>form no. 3C</a:t>
            </a:r>
            <a:r>
              <a:rPr lang="en-US" sz="2000" dirty="0" smtClean="0"/>
              <a:t> and an </a:t>
            </a:r>
            <a:r>
              <a:rPr lang="en-US" sz="2000" u="sng" dirty="0" smtClean="0"/>
              <a:t>inventory of stock</a:t>
            </a:r>
            <a:r>
              <a:rPr lang="en-US" sz="2000" dirty="0" smtClean="0"/>
              <a:t> of drugs, medicines &amp; other consumable accessories  used for his profession.</a:t>
            </a:r>
          </a:p>
        </p:txBody>
      </p:sp>
      <p:sp>
        <p:nvSpPr>
          <p:cNvPr id="40965" name="Text Box 5"/>
          <p:cNvSpPr txBox="1">
            <a:spLocks noChangeArrowheads="1"/>
          </p:cNvSpPr>
          <p:nvPr/>
        </p:nvSpPr>
        <p:spPr bwMode="auto">
          <a:xfrm>
            <a:off x="76200" y="5304472"/>
            <a:ext cx="8915400" cy="1400383"/>
          </a:xfrm>
          <a:prstGeom prst="rect">
            <a:avLst/>
          </a:prstGeom>
          <a:solidFill>
            <a:schemeClr val="accent1"/>
          </a:solidFill>
          <a:ln w="12700" cap="sq">
            <a:noFill/>
            <a:miter lim="800000"/>
            <a:headEnd type="none" w="sm" len="sm"/>
            <a:tailEnd type="none" w="sm" len="sm"/>
          </a:ln>
        </p:spPr>
        <p:txBody>
          <a:bodyPr wrap="square">
            <a:spAutoFit/>
          </a:bodyPr>
          <a:lstStyle/>
          <a:p>
            <a:pPr marL="360363" indent="-360363" algn="just">
              <a:spcBef>
                <a:spcPts val="600"/>
              </a:spcBef>
              <a:buFont typeface="Arial" pitchFamily="34" charset="0"/>
              <a:buChar char="•"/>
            </a:pPr>
            <a:r>
              <a:rPr lang="en-US" sz="2000" dirty="0" smtClean="0">
                <a:solidFill>
                  <a:schemeClr val="bg1"/>
                </a:solidFill>
                <a:latin typeface="Calibri" pitchFamily="34" charset="0"/>
              </a:rPr>
              <a:t>Prescribed </a:t>
            </a:r>
            <a:r>
              <a:rPr lang="en-US" sz="2000" dirty="0">
                <a:solidFill>
                  <a:schemeClr val="bg1"/>
                </a:solidFill>
                <a:latin typeface="Calibri" pitchFamily="34" charset="0"/>
              </a:rPr>
              <a:t>books of account are to be kept at the place of profession or principal place of </a:t>
            </a:r>
            <a:r>
              <a:rPr lang="en-US" sz="2000" dirty="0" smtClean="0">
                <a:solidFill>
                  <a:schemeClr val="bg1"/>
                </a:solidFill>
                <a:latin typeface="Calibri" pitchFamily="34" charset="0"/>
              </a:rPr>
              <a:t>profession, </a:t>
            </a:r>
            <a:r>
              <a:rPr lang="en-US" sz="2000" dirty="0">
                <a:solidFill>
                  <a:schemeClr val="bg1"/>
                </a:solidFill>
                <a:latin typeface="Calibri" pitchFamily="34" charset="0"/>
              </a:rPr>
              <a:t>if carried at more than one </a:t>
            </a:r>
            <a:r>
              <a:rPr lang="en-US" sz="2000" dirty="0" smtClean="0">
                <a:solidFill>
                  <a:schemeClr val="bg1"/>
                </a:solidFill>
                <a:latin typeface="Calibri" pitchFamily="34" charset="0"/>
              </a:rPr>
              <a:t>place </a:t>
            </a:r>
            <a:r>
              <a:rPr lang="en-US" sz="2000" b="1" u="sng" dirty="0" smtClean="0">
                <a:solidFill>
                  <a:srgbClr val="FFC000"/>
                </a:solidFill>
                <a:latin typeface="Calibri" pitchFamily="34" charset="0"/>
              </a:rPr>
              <a:t>[sub-rule (4)] </a:t>
            </a:r>
          </a:p>
          <a:p>
            <a:pPr marL="360363" indent="-360363" algn="just">
              <a:spcBef>
                <a:spcPts val="600"/>
              </a:spcBef>
              <a:buFont typeface="Arial" pitchFamily="34" charset="0"/>
              <a:buChar char="•"/>
            </a:pPr>
            <a:r>
              <a:rPr lang="en-US" sz="2000" dirty="0" smtClean="0">
                <a:solidFill>
                  <a:schemeClr val="bg1"/>
                </a:solidFill>
                <a:latin typeface="Calibri" pitchFamily="34" charset="0"/>
              </a:rPr>
              <a:t>To be maintained for </a:t>
            </a:r>
            <a:r>
              <a:rPr lang="en-US" sz="2000" dirty="0">
                <a:solidFill>
                  <a:schemeClr val="bg1"/>
                </a:solidFill>
                <a:latin typeface="Calibri" pitchFamily="34" charset="0"/>
              </a:rPr>
              <a:t>a period of </a:t>
            </a:r>
            <a:r>
              <a:rPr lang="en-US" sz="2000" b="1" u="sng" dirty="0">
                <a:solidFill>
                  <a:srgbClr val="FFC000"/>
                </a:solidFill>
                <a:latin typeface="Calibri" pitchFamily="34" charset="0"/>
              </a:rPr>
              <a:t>6 </a:t>
            </a:r>
            <a:r>
              <a:rPr lang="en-US" sz="2000" b="1" u="sng" dirty="0" smtClean="0">
                <a:solidFill>
                  <a:srgbClr val="FFC000"/>
                </a:solidFill>
                <a:latin typeface="Calibri" pitchFamily="34" charset="0"/>
              </a:rPr>
              <a:t>years</a:t>
            </a:r>
            <a:r>
              <a:rPr lang="en-US" sz="2000" dirty="0" smtClean="0">
                <a:solidFill>
                  <a:srgbClr val="FFC000"/>
                </a:solidFill>
                <a:latin typeface="Calibri" pitchFamily="34" charset="0"/>
              </a:rPr>
              <a:t> </a:t>
            </a:r>
            <a:r>
              <a:rPr lang="en-US" sz="2000" dirty="0" smtClean="0">
                <a:solidFill>
                  <a:schemeClr val="bg1"/>
                </a:solidFill>
                <a:latin typeface="Calibri" pitchFamily="34" charset="0"/>
              </a:rPr>
              <a:t>from </a:t>
            </a:r>
            <a:r>
              <a:rPr lang="en-US" sz="2000" dirty="0">
                <a:solidFill>
                  <a:schemeClr val="bg1"/>
                </a:solidFill>
                <a:latin typeface="Calibri" pitchFamily="34" charset="0"/>
              </a:rPr>
              <a:t>the end of the relevant assessment year. </a:t>
            </a:r>
            <a:r>
              <a:rPr lang="en-US" sz="2000" b="1" u="sng" dirty="0" smtClean="0">
                <a:solidFill>
                  <a:srgbClr val="FFC000"/>
                </a:solidFill>
                <a:latin typeface="Calibri" pitchFamily="34" charset="0"/>
              </a:rPr>
              <a:t>[Sub-rule (5</a:t>
            </a:r>
            <a:r>
              <a:rPr lang="en-US" sz="2000" b="1" u="sng" dirty="0">
                <a:solidFill>
                  <a:srgbClr val="FFC000"/>
                </a:solidFill>
                <a:latin typeface="Calibri" pitchFamily="34" charset="0"/>
              </a:rPr>
              <a:t>)]</a:t>
            </a:r>
          </a:p>
        </p:txBody>
      </p:sp>
      <p:sp>
        <p:nvSpPr>
          <p:cNvPr id="8" name="Rectangle 7"/>
          <p:cNvSpPr/>
          <p:nvPr/>
        </p:nvSpPr>
        <p:spPr>
          <a:xfrm>
            <a:off x="7772400" y="76200"/>
            <a:ext cx="13716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sp>
        <p:nvSpPr>
          <p:cNvPr id="11" name="Rectangle 2"/>
          <p:cNvSpPr txBox="1">
            <a:spLocks noChangeArrowheads="1"/>
          </p:cNvSpPr>
          <p:nvPr/>
        </p:nvSpPr>
        <p:spPr>
          <a:xfrm>
            <a:off x="0" y="152400"/>
            <a:ext cx="7772400" cy="990600"/>
          </a:xfrm>
          <a:prstGeom prst="rect">
            <a:avLst/>
          </a:prstGeom>
        </p:spPr>
        <p:txBody>
          <a:bodyPr vert="horz" anchor="t">
            <a:normAutofit fontScale="92500"/>
          </a:bodyPr>
          <a:lstStyle/>
          <a:p>
            <a:pPr marL="0" marR="0" lvl="0" indent="0" algn="just" defTabSz="914400" rtl="0" eaLnBrk="1" fontAlgn="auto" latinLnBrk="0" hangingPunct="1">
              <a:lnSpc>
                <a:spcPct val="100000"/>
              </a:lnSpc>
              <a:spcBef>
                <a:spcPct val="0"/>
              </a:spcBef>
              <a:spcAft>
                <a:spcPts val="0"/>
              </a:spcAft>
              <a:buClrTx/>
              <a:buSzTx/>
              <a:buFontTx/>
              <a:buNone/>
              <a:tabLst/>
              <a:defRPr/>
            </a:pPr>
            <a:r>
              <a:rPr kumimoji="0" lang="en-US" sz="3500" b="1" i="0" u="none" strike="noStrike" kern="1200" cap="none" spc="0" normalizeH="0" baseline="0" noProof="0" dirty="0" smtClean="0">
                <a:ln>
                  <a:noFill/>
                </a:ln>
                <a:solidFill>
                  <a:schemeClr val="tx2"/>
                </a:solidFill>
                <a:effectLst/>
                <a:uLnTx/>
                <a:uFillTx/>
                <a:latin typeface="+mj-lt"/>
                <a:ea typeface="+mj-ea"/>
                <a:cs typeface="Times New Roman" pitchFamily="18" charset="0"/>
              </a:rPr>
              <a:t>Issues on New Clause no. </a:t>
            </a:r>
            <a:r>
              <a:rPr kumimoji="0" lang="en-US" sz="3500" b="1" i="0" u="none" strike="noStrike" kern="1200" cap="none" spc="0" normalizeH="0" baseline="0" noProof="0" dirty="0" smtClean="0">
                <a:ln>
                  <a:noFill/>
                </a:ln>
                <a:solidFill>
                  <a:schemeClr val="tx2"/>
                </a:solidFill>
                <a:effectLst/>
                <a:uLnTx/>
                <a:uFillTx/>
                <a:ea typeface="+mj-ea"/>
                <a:cs typeface="Times New Roman" pitchFamily="18" charset="0"/>
              </a:rPr>
              <a:t>11…..</a:t>
            </a:r>
            <a:r>
              <a:rPr kumimoji="0" lang="en-US" sz="3500" b="1" i="0" u="none" strike="noStrike" kern="1200" cap="none" spc="0" normalizeH="0" baseline="0" noProof="0" dirty="0" smtClean="0">
                <a:ln>
                  <a:noFill/>
                </a:ln>
                <a:solidFill>
                  <a:schemeClr val="tx2"/>
                </a:solidFill>
                <a:effectLst/>
                <a:uLnTx/>
                <a:uFillTx/>
                <a:latin typeface="+mj-lt"/>
                <a:ea typeface="+mj-ea"/>
                <a:cs typeface="Times New Roman" pitchFamily="18" charset="0"/>
              </a:rPr>
              <a:t>     </a:t>
            </a:r>
            <a:r>
              <a:rPr kumimoji="0" lang="en-US" sz="3500" b="1" i="1" u="none" strike="noStrike" kern="1200" cap="none" spc="0" normalizeH="0" baseline="0" noProof="0" dirty="0" smtClean="0">
                <a:ln>
                  <a:noFill/>
                </a:ln>
                <a:solidFill>
                  <a:srgbClr val="FF0000"/>
                </a:solidFill>
                <a:effectLst/>
                <a:uLnTx/>
                <a:uFillTx/>
                <a:latin typeface="+mj-lt"/>
                <a:ea typeface="+mj-ea"/>
                <a:cs typeface="+mj-cs"/>
              </a:rPr>
              <a:t>   </a:t>
            </a:r>
            <a:r>
              <a:rPr kumimoji="0" lang="en-US" sz="2600" b="0" i="1" u="none" strike="noStrike" kern="1200" cap="none" spc="0" normalizeH="0" baseline="0" noProof="0" dirty="0" smtClean="0">
                <a:ln>
                  <a:noFill/>
                </a:ln>
                <a:solidFill>
                  <a:srgbClr val="FF0000"/>
                </a:solidFill>
                <a:effectLst/>
                <a:uLnTx/>
                <a:uFillTx/>
                <a:latin typeface="+mj-lt"/>
                <a:ea typeface="+mj-ea"/>
                <a:cs typeface="+mj-cs"/>
              </a:rPr>
              <a:t>	</a:t>
            </a:r>
            <a:r>
              <a:rPr kumimoji="0" lang="en-US" sz="2200" b="0" i="1" u="none" strike="noStrike" kern="1200" cap="none" spc="0" normalizeH="0" baseline="0" noProof="0" dirty="0" smtClean="0">
                <a:ln>
                  <a:noFill/>
                </a:ln>
                <a:solidFill>
                  <a:srgbClr val="FF0000"/>
                </a:solidFill>
                <a:effectLst/>
                <a:uLnTx/>
                <a:uFillTx/>
                <a:latin typeface="+mj-lt"/>
                <a:ea typeface="+mj-ea"/>
                <a:cs typeface="+mj-cs"/>
              </a:rPr>
              <a:t>							    </a:t>
            </a:r>
            <a:r>
              <a:rPr kumimoji="0" lang="en-US" b="0" i="1" u="none" strike="noStrike" kern="1200" cap="none" spc="0" normalizeH="0" baseline="0" noProof="0" dirty="0" smtClean="0">
                <a:ln>
                  <a:noFill/>
                </a:ln>
                <a:solidFill>
                  <a:srgbClr val="FF0000"/>
                </a:solidFill>
                <a:effectLst/>
                <a:uLnTx/>
                <a:uFillTx/>
                <a:latin typeface="+mj-lt"/>
                <a:ea typeface="+mj-ea"/>
                <a:cs typeface="+mj-cs"/>
              </a:rPr>
              <a:t>[Old Clause No. 7] </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85000" lnSpcReduction="20000"/>
          </a:bodyPr>
          <a:lstStyle/>
          <a:p>
            <a:pPr>
              <a:defRPr/>
            </a:pPr>
            <a:fld id="{5A14B279-EC22-4B91-80EF-22F7CB8B1726}" type="slidenum">
              <a:rPr lang="en-US"/>
              <a:pPr>
                <a:defRPr/>
              </a:pPr>
              <a:t>64</a:t>
            </a:fld>
            <a:endParaRPr lang="en-US"/>
          </a:p>
        </p:txBody>
      </p:sp>
      <p:sp>
        <p:nvSpPr>
          <p:cNvPr id="45059" name="Rectangle 2"/>
          <p:cNvSpPr>
            <a:spLocks noGrp="1" noChangeArrowheads="1"/>
          </p:cNvSpPr>
          <p:nvPr>
            <p:ph sz="quarter" idx="1"/>
          </p:nvPr>
        </p:nvSpPr>
        <p:spPr>
          <a:xfrm>
            <a:off x="76200" y="1676400"/>
            <a:ext cx="8991600" cy="4953000"/>
          </a:xfrm>
        </p:spPr>
        <p:txBody>
          <a:bodyPr rtlCol="0">
            <a:noAutofit/>
          </a:bodyPr>
          <a:lstStyle/>
          <a:p>
            <a:pPr marL="319088" indent="-319088" algn="just" eaLnBrk="1" fontAlgn="auto" hangingPunct="1">
              <a:spcBef>
                <a:spcPts val="0"/>
              </a:spcBef>
              <a:buFont typeface="Wingdings" pitchFamily="2" charset="2"/>
              <a:buChar char="Ø"/>
              <a:defRPr/>
            </a:pPr>
            <a:r>
              <a:rPr lang="en-US" sz="2100" b="1" u="sng" dirty="0" smtClean="0">
                <a:solidFill>
                  <a:srgbClr val="D54F41"/>
                </a:solidFill>
              </a:rPr>
              <a:t>Notified Specified Profession</a:t>
            </a:r>
            <a:r>
              <a:rPr lang="en-US" sz="2100" b="1" dirty="0" smtClean="0">
                <a:solidFill>
                  <a:srgbClr val="D54F41"/>
                </a:solidFill>
              </a:rPr>
              <a:t> </a:t>
            </a:r>
          </a:p>
          <a:p>
            <a:pPr marL="319088" indent="-319088" algn="just">
              <a:spcBef>
                <a:spcPts val="0"/>
              </a:spcBef>
              <a:buNone/>
              <a:defRPr/>
            </a:pPr>
            <a:r>
              <a:rPr lang="en-US" sz="2100" b="1" dirty="0" smtClean="0"/>
              <a:t>	</a:t>
            </a:r>
            <a:r>
              <a:rPr lang="en-US" sz="2100" b="1" u="sng" dirty="0" smtClean="0"/>
              <a:t>Authorized representative</a:t>
            </a:r>
            <a:r>
              <a:rPr lang="en-US" sz="2100" b="1" dirty="0" smtClean="0"/>
              <a:t> </a:t>
            </a:r>
            <a:r>
              <a:rPr lang="en-US" sz="2100" dirty="0" smtClean="0"/>
              <a:t>and </a:t>
            </a:r>
            <a:r>
              <a:rPr lang="en-US" sz="2100" b="1" u="sng" dirty="0" smtClean="0"/>
              <a:t>film artist</a:t>
            </a:r>
            <a:r>
              <a:rPr lang="en-US" sz="2100" b="1" dirty="0" smtClean="0"/>
              <a:t> </a:t>
            </a:r>
            <a:r>
              <a:rPr lang="en-US" sz="2100" dirty="0" smtClean="0"/>
              <a:t>- vide notification : No. SO 17(E), dated 12-1-1977.</a:t>
            </a:r>
          </a:p>
          <a:p>
            <a:pPr marL="319088" indent="-319088" algn="just">
              <a:spcBef>
                <a:spcPts val="0"/>
              </a:spcBef>
              <a:buNone/>
              <a:defRPr/>
            </a:pPr>
            <a:r>
              <a:rPr lang="en-US" sz="2100" dirty="0" smtClean="0"/>
              <a:t>	</a:t>
            </a:r>
            <a:r>
              <a:rPr lang="en-US" sz="2100" b="1" u="sng" dirty="0" smtClean="0"/>
              <a:t>Company Secretary </a:t>
            </a:r>
            <a:r>
              <a:rPr lang="en-US" sz="2100" dirty="0" smtClean="0"/>
              <a:t>– vide Notification : No. SO 2675, dated 25-9-1992</a:t>
            </a:r>
          </a:p>
          <a:p>
            <a:pPr marL="319088" indent="-319088" algn="just">
              <a:spcBef>
                <a:spcPts val="0"/>
              </a:spcBef>
              <a:buNone/>
              <a:defRPr/>
            </a:pPr>
            <a:r>
              <a:rPr lang="en-US" sz="2100" dirty="0" smtClean="0"/>
              <a:t>	</a:t>
            </a:r>
            <a:r>
              <a:rPr lang="en-US" sz="2100" b="1" u="sng" dirty="0" smtClean="0"/>
              <a:t>Profession of information technolog</a:t>
            </a:r>
            <a:r>
              <a:rPr lang="en-US" sz="2100" b="1" i="1" dirty="0" smtClean="0"/>
              <a:t>y</a:t>
            </a:r>
            <a:r>
              <a:rPr lang="en-US" sz="2100" dirty="0" smtClean="0"/>
              <a:t> – vide Notification : No. SO 385(E), dated 4-5-2001</a:t>
            </a:r>
          </a:p>
          <a:p>
            <a:pPr marL="319088" lvl="1" indent="-319088" algn="just">
              <a:spcBef>
                <a:spcPts val="0"/>
              </a:spcBef>
              <a:buClr>
                <a:schemeClr val="accent2"/>
              </a:buClr>
              <a:buFont typeface="Wingdings" pitchFamily="2" charset="2"/>
              <a:buChar char="Ø"/>
              <a:defRPr/>
            </a:pPr>
            <a:endParaRPr lang="en-US" sz="700" b="1" i="1" u="sng" dirty="0" smtClean="0">
              <a:solidFill>
                <a:srgbClr val="C00000"/>
              </a:solidFill>
            </a:endParaRPr>
          </a:p>
          <a:p>
            <a:pPr marL="319088" lvl="1" indent="-319088" algn="just">
              <a:spcBef>
                <a:spcPts val="0"/>
              </a:spcBef>
              <a:buClr>
                <a:schemeClr val="accent2"/>
              </a:buClr>
              <a:buFont typeface="Wingdings" pitchFamily="2" charset="2"/>
              <a:buChar char="Ø"/>
              <a:defRPr/>
            </a:pPr>
            <a:r>
              <a:rPr lang="en-US" sz="2100" b="1" u="sng" dirty="0" smtClean="0">
                <a:solidFill>
                  <a:srgbClr val="C00000"/>
                </a:solidFill>
              </a:rPr>
              <a:t>Books or Books of account defined Sec 2(12A)  to include:-</a:t>
            </a:r>
          </a:p>
          <a:p>
            <a:pPr marL="319088" lvl="2" indent="-319088" algn="just">
              <a:spcBef>
                <a:spcPts val="0"/>
              </a:spcBef>
              <a:buNone/>
              <a:defRPr/>
            </a:pPr>
            <a:r>
              <a:rPr lang="en-US" sz="2100" dirty="0" smtClean="0"/>
              <a:t>	Ledgers, Day Books, Cash books, Account books, Others</a:t>
            </a:r>
          </a:p>
          <a:p>
            <a:pPr marL="319088" lvl="1" indent="-319088" algn="just">
              <a:spcBef>
                <a:spcPts val="0"/>
              </a:spcBef>
              <a:buClr>
                <a:schemeClr val="accent2"/>
              </a:buClr>
              <a:buFont typeface="Wingdings" pitchFamily="2" charset="2"/>
              <a:buChar char="Ø"/>
              <a:defRPr/>
            </a:pPr>
            <a:endParaRPr lang="en-US" sz="700" b="1" i="1" u="sng" dirty="0" smtClean="0"/>
          </a:p>
          <a:p>
            <a:pPr marL="319088" indent="-319088" algn="just">
              <a:spcBef>
                <a:spcPts val="600"/>
              </a:spcBef>
              <a:buFont typeface="Wingdings" pitchFamily="2" charset="2"/>
              <a:buChar char="Ø"/>
            </a:pPr>
            <a:r>
              <a:rPr lang="en-US" sz="2100" u="sng" dirty="0" smtClean="0"/>
              <a:t>For the purpose of section 44AB, it is not necessary that any books of account or any accounts maintained by the assessee should at first be such books of account as are required u/s 44AA</a:t>
            </a:r>
            <a:r>
              <a:rPr lang="en-US" sz="2100" dirty="0" smtClean="0"/>
              <a:t>.					Whether the books of account  as prescribed u/s 44AA are maintained or not, other books of account are subject to be audited u/s 44AB. </a:t>
            </a:r>
            <a:r>
              <a:rPr lang="en-US" sz="2100" b="1" u="sng" dirty="0" smtClean="0">
                <a:solidFill>
                  <a:srgbClr val="D54F41"/>
                </a:solidFill>
              </a:rPr>
              <a:t>S.J Agarwal and Co. v. ITO [2008] 114 ITD 27(</a:t>
            </a:r>
            <a:r>
              <a:rPr lang="en-US" sz="2100" b="1" u="sng" dirty="0" err="1" smtClean="0">
                <a:solidFill>
                  <a:srgbClr val="D54F41"/>
                </a:solidFill>
              </a:rPr>
              <a:t>Pune</a:t>
            </a:r>
            <a:r>
              <a:rPr lang="en-US" sz="2100" b="1" u="sng" dirty="0" smtClean="0">
                <a:solidFill>
                  <a:srgbClr val="D54F41"/>
                </a:solidFill>
              </a:rPr>
              <a:t>) (SMC)</a:t>
            </a:r>
            <a:endParaRPr lang="en-US" sz="2100" b="1" i="1" u="sng" dirty="0" smtClean="0"/>
          </a:p>
        </p:txBody>
      </p:sp>
      <p:sp>
        <p:nvSpPr>
          <p:cNvPr id="7" name="Rectangle 6"/>
          <p:cNvSpPr/>
          <p:nvPr/>
        </p:nvSpPr>
        <p:spPr>
          <a:xfrm>
            <a:off x="7772400" y="76200"/>
            <a:ext cx="13716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sp>
        <p:nvSpPr>
          <p:cNvPr id="9" name="Rectangle 2"/>
          <p:cNvSpPr txBox="1">
            <a:spLocks noChangeArrowheads="1"/>
          </p:cNvSpPr>
          <p:nvPr/>
        </p:nvSpPr>
        <p:spPr>
          <a:xfrm>
            <a:off x="76200" y="152400"/>
            <a:ext cx="7772400" cy="990600"/>
          </a:xfrm>
          <a:prstGeom prst="rect">
            <a:avLst/>
          </a:prstGeom>
        </p:spPr>
        <p:txBody>
          <a:bodyPr vert="horz" anchor="t">
            <a:normAutofit fontScale="92500"/>
          </a:bodyPr>
          <a:lstStyle/>
          <a:p>
            <a:pPr marL="0" marR="0" lvl="0" indent="0" algn="just" defTabSz="914400" rtl="0" eaLnBrk="1" fontAlgn="auto" latinLnBrk="0" hangingPunct="1">
              <a:lnSpc>
                <a:spcPct val="100000"/>
              </a:lnSpc>
              <a:spcBef>
                <a:spcPct val="0"/>
              </a:spcBef>
              <a:spcAft>
                <a:spcPts val="0"/>
              </a:spcAft>
              <a:buClrTx/>
              <a:buSzTx/>
              <a:buFontTx/>
              <a:buNone/>
              <a:tabLst/>
              <a:defRPr/>
            </a:pPr>
            <a:r>
              <a:rPr kumimoji="0" lang="en-US" sz="3500" b="1" i="0" u="none" strike="noStrike" kern="1200" cap="none" spc="0" normalizeH="0" baseline="0" noProof="0" dirty="0" smtClean="0">
                <a:ln>
                  <a:noFill/>
                </a:ln>
                <a:solidFill>
                  <a:schemeClr val="tx2"/>
                </a:solidFill>
                <a:effectLst/>
                <a:uLnTx/>
                <a:uFillTx/>
                <a:latin typeface="+mj-lt"/>
                <a:ea typeface="+mj-ea"/>
                <a:cs typeface="Times New Roman" pitchFamily="18" charset="0"/>
              </a:rPr>
              <a:t>Issues on New Clause no. </a:t>
            </a:r>
            <a:r>
              <a:rPr kumimoji="0" lang="en-US" sz="3500" b="1" i="0" u="none" strike="noStrike" kern="1200" cap="none" spc="0" normalizeH="0" baseline="0" noProof="0" dirty="0" smtClean="0">
                <a:ln>
                  <a:noFill/>
                </a:ln>
                <a:solidFill>
                  <a:schemeClr val="tx2"/>
                </a:solidFill>
                <a:effectLst/>
                <a:uLnTx/>
                <a:uFillTx/>
                <a:ea typeface="+mj-ea"/>
                <a:cs typeface="Times New Roman" pitchFamily="18" charset="0"/>
              </a:rPr>
              <a:t>11…..</a:t>
            </a:r>
            <a:r>
              <a:rPr kumimoji="0" lang="en-US" sz="3500" b="1" i="0" u="none" strike="noStrike" kern="1200" cap="none" spc="0" normalizeH="0" baseline="0" noProof="0" dirty="0" smtClean="0">
                <a:ln>
                  <a:noFill/>
                </a:ln>
                <a:solidFill>
                  <a:schemeClr val="tx2"/>
                </a:solidFill>
                <a:effectLst/>
                <a:uLnTx/>
                <a:uFillTx/>
                <a:latin typeface="+mj-lt"/>
                <a:ea typeface="+mj-ea"/>
                <a:cs typeface="Times New Roman" pitchFamily="18" charset="0"/>
              </a:rPr>
              <a:t>     </a:t>
            </a:r>
            <a:r>
              <a:rPr kumimoji="0" lang="en-US" sz="3500" b="1" i="1" u="none" strike="noStrike" kern="1200" cap="none" spc="0" normalizeH="0" baseline="0" noProof="0" dirty="0" smtClean="0">
                <a:ln>
                  <a:noFill/>
                </a:ln>
                <a:solidFill>
                  <a:srgbClr val="FF0000"/>
                </a:solidFill>
                <a:effectLst/>
                <a:uLnTx/>
                <a:uFillTx/>
                <a:latin typeface="+mj-lt"/>
                <a:ea typeface="+mj-ea"/>
                <a:cs typeface="+mj-cs"/>
              </a:rPr>
              <a:t>   </a:t>
            </a:r>
            <a:r>
              <a:rPr kumimoji="0" lang="en-US" sz="2600" b="0" i="1" u="none" strike="noStrike" kern="1200" cap="none" spc="0" normalizeH="0" baseline="0" noProof="0" dirty="0" smtClean="0">
                <a:ln>
                  <a:noFill/>
                </a:ln>
                <a:solidFill>
                  <a:srgbClr val="FF0000"/>
                </a:solidFill>
                <a:effectLst/>
                <a:uLnTx/>
                <a:uFillTx/>
                <a:latin typeface="+mj-lt"/>
                <a:ea typeface="+mj-ea"/>
                <a:cs typeface="+mj-cs"/>
              </a:rPr>
              <a:t>	</a:t>
            </a:r>
            <a:r>
              <a:rPr kumimoji="0" lang="en-US" sz="2200" b="0" i="1" u="none" strike="noStrike" kern="1200" cap="none" spc="0" normalizeH="0" baseline="0" noProof="0" dirty="0" smtClean="0">
                <a:ln>
                  <a:noFill/>
                </a:ln>
                <a:solidFill>
                  <a:srgbClr val="FF0000"/>
                </a:solidFill>
                <a:effectLst/>
                <a:uLnTx/>
                <a:uFillTx/>
                <a:latin typeface="+mj-lt"/>
                <a:ea typeface="+mj-ea"/>
                <a:cs typeface="+mj-cs"/>
              </a:rPr>
              <a:t>							    </a:t>
            </a:r>
            <a:r>
              <a:rPr kumimoji="0" lang="en-US" b="0" i="1" u="none" strike="noStrike" kern="1200" cap="none" spc="0" normalizeH="0" baseline="0" noProof="0" dirty="0" smtClean="0">
                <a:ln>
                  <a:noFill/>
                </a:ln>
                <a:solidFill>
                  <a:srgbClr val="FF0000"/>
                </a:solidFill>
                <a:effectLst/>
                <a:uLnTx/>
                <a:uFillTx/>
                <a:latin typeface="+mj-lt"/>
                <a:ea typeface="+mj-ea"/>
                <a:cs typeface="+mj-cs"/>
              </a:rPr>
              <a:t>[Old Clause No. 7] </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sz="quarter" idx="1"/>
          </p:nvPr>
        </p:nvSpPr>
        <p:spPr>
          <a:xfrm>
            <a:off x="228600" y="1828800"/>
            <a:ext cx="8534400" cy="4800600"/>
          </a:xfrm>
          <a:ln w="38100">
            <a:solidFill>
              <a:schemeClr val="accent1"/>
            </a:solidFill>
          </a:ln>
        </p:spPr>
        <p:txBody>
          <a:bodyPr>
            <a:noAutofit/>
          </a:bodyPr>
          <a:lstStyle/>
          <a:p>
            <a:pPr algn="just">
              <a:buNone/>
            </a:pPr>
            <a:r>
              <a:rPr lang="en-US" sz="2300" b="1" u="sng" dirty="0" smtClean="0"/>
              <a:t>Old Provision:</a:t>
            </a:r>
          </a:p>
          <a:p>
            <a:pPr algn="just">
              <a:buNone/>
            </a:pPr>
            <a:r>
              <a:rPr lang="en-US" sz="2300" dirty="0" smtClean="0"/>
              <a:t>Amounts admissible under Sections</a:t>
            </a:r>
          </a:p>
          <a:p>
            <a:pPr algn="just">
              <a:buNone/>
            </a:pPr>
            <a:endParaRPr lang="en-US" sz="2300" dirty="0" smtClean="0"/>
          </a:p>
          <a:p>
            <a:pPr algn="just">
              <a:buNone/>
            </a:pPr>
            <a:endParaRPr lang="en-US" sz="2300" dirty="0" smtClean="0"/>
          </a:p>
          <a:p>
            <a:pPr algn="just">
              <a:buNone/>
            </a:pPr>
            <a:endParaRPr lang="en-US" sz="2300" dirty="0" smtClean="0"/>
          </a:p>
          <a:p>
            <a:pPr algn="just">
              <a:buNone/>
            </a:pPr>
            <a:endParaRPr lang="en-US" sz="2300" dirty="0" smtClean="0"/>
          </a:p>
          <a:p>
            <a:pPr algn="just">
              <a:buNone/>
            </a:pPr>
            <a:endParaRPr lang="en-US" sz="2300" dirty="0" smtClean="0"/>
          </a:p>
          <a:p>
            <a:pPr marL="457200" indent="-457200" algn="just">
              <a:buSzPct val="100000"/>
              <a:buAutoNum type="alphaLcParenBoth"/>
            </a:pPr>
            <a:r>
              <a:rPr lang="en-US" sz="2300" dirty="0" smtClean="0"/>
              <a:t>debited to the Profit and Loss Account (showing the amount debited and deduction allowable under each section separately);</a:t>
            </a:r>
          </a:p>
          <a:p>
            <a:pPr marL="457200" indent="-457200" algn="just">
              <a:buSzPct val="100000"/>
              <a:buAutoNum type="alphaLcParenBoth"/>
            </a:pPr>
            <a:r>
              <a:rPr lang="en-US" sz="2300" strike="sngStrike" dirty="0" smtClean="0"/>
              <a:t>not debited to the Profit and Loss Account</a:t>
            </a:r>
          </a:p>
        </p:txBody>
      </p:sp>
      <p:sp>
        <p:nvSpPr>
          <p:cNvPr id="11" name="Title 6"/>
          <p:cNvSpPr>
            <a:spLocks noGrp="1"/>
          </p:cNvSpPr>
          <p:nvPr>
            <p:ph type="title"/>
          </p:nvPr>
        </p:nvSpPr>
        <p:spPr>
          <a:xfrm>
            <a:off x="76200" y="76200"/>
            <a:ext cx="8991600" cy="990600"/>
          </a:xfrm>
        </p:spPr>
        <p:txBody>
          <a:bodyPr>
            <a:noAutofit/>
          </a:bodyPr>
          <a:lstStyle/>
          <a:p>
            <a:pPr algn="just"/>
            <a:r>
              <a:rPr lang="en-US" sz="4200" dirty="0" smtClean="0"/>
              <a:t>New Clause no. 19	</a:t>
            </a:r>
            <a:r>
              <a:rPr lang="en-US" sz="2200" dirty="0" smtClean="0"/>
              <a:t>     		</a:t>
            </a:r>
            <a:r>
              <a:rPr lang="en-US" sz="2200" i="1" dirty="0" smtClean="0">
                <a:solidFill>
                  <a:srgbClr val="FF0000"/>
                </a:solidFill>
              </a:rPr>
              <a:t>[Old Clause No. 15]</a:t>
            </a:r>
            <a:endParaRPr lang="en-US" sz="2200" i="1" dirty="0">
              <a:solidFill>
                <a:srgbClr val="FF0000"/>
              </a:solidFill>
            </a:endParaRPr>
          </a:p>
        </p:txBody>
      </p:sp>
      <p:sp>
        <p:nvSpPr>
          <p:cNvPr id="7" name="Slide Number Placeholder 6"/>
          <p:cNvSpPr>
            <a:spLocks noGrp="1"/>
          </p:cNvSpPr>
          <p:nvPr>
            <p:ph type="sldNum" sz="quarter" idx="12"/>
          </p:nvPr>
        </p:nvSpPr>
        <p:spPr/>
        <p:txBody>
          <a:bodyPr>
            <a:normAutofit fontScale="85000" lnSpcReduction="20000"/>
          </a:bodyPr>
          <a:lstStyle/>
          <a:p>
            <a:fld id="{B6F15528-21DE-4FAA-801E-634DDDAF4B2B}" type="slidenum">
              <a:rPr lang="en-US" smtClean="0"/>
              <a:pPr/>
              <a:t>65</a:t>
            </a:fld>
            <a:endParaRPr lang="en-US"/>
          </a:p>
        </p:txBody>
      </p:sp>
      <p:graphicFrame>
        <p:nvGraphicFramePr>
          <p:cNvPr id="8" name="Table 7"/>
          <p:cNvGraphicFramePr>
            <a:graphicFrameLocks noGrp="1"/>
          </p:cNvGraphicFramePr>
          <p:nvPr/>
        </p:nvGraphicFramePr>
        <p:xfrm>
          <a:off x="914400" y="2667000"/>
          <a:ext cx="6934200" cy="2042160"/>
        </p:xfrm>
        <a:graphic>
          <a:graphicData uri="http://schemas.openxmlformats.org/drawingml/2006/table">
            <a:tbl>
              <a:tblPr firstRow="1" bandRow="1">
                <a:tableStyleId>{2D5ABB26-0587-4C30-8999-92F81FD0307C}</a:tableStyleId>
              </a:tblPr>
              <a:tblGrid>
                <a:gridCol w="2311400"/>
                <a:gridCol w="2311400"/>
                <a:gridCol w="2311400"/>
              </a:tblGrid>
              <a:tr h="370840">
                <a:tc>
                  <a:txBody>
                    <a:bodyPr/>
                    <a:lstStyle/>
                    <a:p>
                      <a:r>
                        <a:rPr lang="en-US" sz="2200" dirty="0" smtClean="0"/>
                        <a:t>33AB</a:t>
                      </a:r>
                      <a:endParaRPr lang="en-US" sz="2200" dirty="0"/>
                    </a:p>
                  </a:txBody>
                  <a:tcPr/>
                </a:tc>
                <a:tc>
                  <a:txBody>
                    <a:bodyPr/>
                    <a:lstStyle/>
                    <a:p>
                      <a:r>
                        <a:rPr lang="en-US" sz="2200" dirty="0" smtClean="0"/>
                        <a:t>35ABB</a:t>
                      </a:r>
                      <a:endParaRPr lang="en-US" sz="2200" dirty="0"/>
                    </a:p>
                  </a:txBody>
                  <a:tcPr/>
                </a:tc>
                <a:tc>
                  <a:txBody>
                    <a:bodyPr/>
                    <a:lstStyle/>
                    <a:p>
                      <a:r>
                        <a:rPr lang="en-US" sz="2200" dirty="0" smtClean="0"/>
                        <a:t>35D</a:t>
                      </a:r>
                      <a:endParaRPr lang="en-US" sz="2200" dirty="0"/>
                    </a:p>
                  </a:txBody>
                  <a:tcPr/>
                </a:tc>
              </a:tr>
              <a:tr h="370840">
                <a:tc>
                  <a:txBody>
                    <a:bodyPr/>
                    <a:lstStyle/>
                    <a:p>
                      <a:r>
                        <a:rPr lang="en-US" sz="2200" dirty="0" smtClean="0"/>
                        <a:t>33ABA</a:t>
                      </a:r>
                      <a:endParaRPr lang="en-US" sz="2200" dirty="0"/>
                    </a:p>
                  </a:txBody>
                  <a:tcPr/>
                </a:tc>
                <a:tc>
                  <a:txBody>
                    <a:bodyPr/>
                    <a:lstStyle/>
                    <a:p>
                      <a:r>
                        <a:rPr lang="en-US" sz="2200" dirty="0" smtClean="0"/>
                        <a:t>35AC</a:t>
                      </a:r>
                      <a:endParaRPr lang="en-US" sz="2200" dirty="0"/>
                    </a:p>
                  </a:txBody>
                  <a:tcPr/>
                </a:tc>
                <a:tc>
                  <a:txBody>
                    <a:bodyPr/>
                    <a:lstStyle/>
                    <a:p>
                      <a:r>
                        <a:rPr lang="en-US" sz="2200" dirty="0" smtClean="0"/>
                        <a:t>35DD</a:t>
                      </a:r>
                      <a:endParaRPr lang="en-US" sz="2200" dirty="0"/>
                    </a:p>
                  </a:txBody>
                  <a:tcPr/>
                </a:tc>
              </a:tr>
              <a:tr h="370840">
                <a:tc>
                  <a:txBody>
                    <a:bodyPr/>
                    <a:lstStyle/>
                    <a:p>
                      <a:r>
                        <a:rPr lang="en-US" sz="2200" strike="sngStrike" dirty="0" smtClean="0"/>
                        <a:t>33AC (wherever applicable)</a:t>
                      </a:r>
                      <a:endParaRPr lang="en-US" sz="2200" strike="sngStrike" dirty="0"/>
                    </a:p>
                  </a:txBody>
                  <a:tcPr/>
                </a:tc>
                <a:tc>
                  <a:txBody>
                    <a:bodyPr/>
                    <a:lstStyle/>
                    <a:p>
                      <a:r>
                        <a:rPr lang="en-US" sz="2200" dirty="0" smtClean="0"/>
                        <a:t>35CCA</a:t>
                      </a:r>
                      <a:endParaRPr lang="en-US" sz="2200" dirty="0"/>
                    </a:p>
                  </a:txBody>
                  <a:tcPr/>
                </a:tc>
                <a:tc>
                  <a:txBody>
                    <a:bodyPr/>
                    <a:lstStyle/>
                    <a:p>
                      <a:r>
                        <a:rPr lang="en-US" sz="2200" dirty="0" smtClean="0"/>
                        <a:t>35DDA</a:t>
                      </a:r>
                      <a:endParaRPr lang="en-US" sz="2200" dirty="0"/>
                    </a:p>
                  </a:txBody>
                  <a:tcPr/>
                </a:tc>
              </a:tr>
              <a:tr h="370840">
                <a:tc>
                  <a:txBody>
                    <a:bodyPr/>
                    <a:lstStyle/>
                    <a:p>
                      <a:r>
                        <a:rPr lang="en-US" sz="2200" dirty="0" smtClean="0"/>
                        <a:t>35</a:t>
                      </a:r>
                      <a:endParaRPr lang="en-US" sz="2200" dirty="0"/>
                    </a:p>
                  </a:txBody>
                  <a:tcPr/>
                </a:tc>
                <a:tc>
                  <a:txBody>
                    <a:bodyPr/>
                    <a:lstStyle/>
                    <a:p>
                      <a:r>
                        <a:rPr lang="en-US" sz="2200" dirty="0" smtClean="0"/>
                        <a:t>35CCB</a:t>
                      </a:r>
                      <a:endParaRPr lang="en-US" sz="2200" dirty="0"/>
                    </a:p>
                  </a:txBody>
                  <a:tcPr/>
                </a:tc>
                <a:tc>
                  <a:txBody>
                    <a:bodyPr/>
                    <a:lstStyle/>
                    <a:p>
                      <a:r>
                        <a:rPr lang="en-US" sz="2200" dirty="0" smtClean="0"/>
                        <a:t>35E</a:t>
                      </a:r>
                      <a:endParaRPr lang="en-US" sz="2200" dirty="0"/>
                    </a:p>
                  </a:txBody>
                  <a:tcPr/>
                </a:tc>
              </a:tr>
            </a:tbl>
          </a:graphicData>
        </a:graphic>
      </p:graphicFrame>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sz="quarter" idx="1"/>
          </p:nvPr>
        </p:nvSpPr>
        <p:spPr>
          <a:xfrm>
            <a:off x="152400" y="1828800"/>
            <a:ext cx="8763000" cy="3048000"/>
          </a:xfrm>
          <a:ln w="38100">
            <a:solidFill>
              <a:schemeClr val="accent1"/>
            </a:solidFill>
          </a:ln>
        </p:spPr>
        <p:txBody>
          <a:bodyPr>
            <a:normAutofit/>
          </a:bodyPr>
          <a:lstStyle/>
          <a:p>
            <a:pPr algn="just">
              <a:spcBef>
                <a:spcPts val="0"/>
              </a:spcBef>
              <a:buNone/>
            </a:pPr>
            <a:r>
              <a:rPr lang="en-US" sz="2400" b="1" u="sng" dirty="0" smtClean="0"/>
              <a:t>New Provision:</a:t>
            </a:r>
          </a:p>
          <a:p>
            <a:pPr algn="just">
              <a:spcBef>
                <a:spcPts val="0"/>
              </a:spcBef>
              <a:buNone/>
            </a:pPr>
            <a:r>
              <a:rPr lang="en-US" sz="2400" dirty="0" smtClean="0"/>
              <a:t>Amounts admissible under sections:</a:t>
            </a:r>
            <a:endParaRPr lang="en-US" sz="2400" b="1" u="sng" dirty="0" smtClean="0"/>
          </a:p>
        </p:txBody>
      </p:sp>
      <p:graphicFrame>
        <p:nvGraphicFramePr>
          <p:cNvPr id="6" name="Table 5"/>
          <p:cNvGraphicFramePr>
            <a:graphicFrameLocks noGrp="1"/>
          </p:cNvGraphicFramePr>
          <p:nvPr/>
        </p:nvGraphicFramePr>
        <p:xfrm>
          <a:off x="304800" y="2727960"/>
          <a:ext cx="8458200" cy="1920240"/>
        </p:xfrm>
        <a:graphic>
          <a:graphicData uri="http://schemas.openxmlformats.org/drawingml/2006/table">
            <a:tbl>
              <a:tblPr firstRow="1" bandRow="1">
                <a:tableStyleId>{B301B821-A1FF-4177-AEE7-76D212191A09}</a:tableStyleId>
              </a:tblPr>
              <a:tblGrid>
                <a:gridCol w="964532"/>
                <a:gridCol w="1335505"/>
                <a:gridCol w="6158163"/>
              </a:tblGrid>
              <a:tr h="363794">
                <a:tc>
                  <a:txBody>
                    <a:bodyPr/>
                    <a:lstStyle/>
                    <a:p>
                      <a:pPr algn="ctr"/>
                      <a:r>
                        <a:rPr lang="en-US" sz="1900" dirty="0" smtClean="0"/>
                        <a:t>Section</a:t>
                      </a:r>
                      <a:endParaRPr lang="en-US" sz="19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0" lang="en-US" sz="1900" kern="1200" dirty="0" smtClean="0"/>
                        <a:t>Amount debited to profit and loss account</a:t>
                      </a:r>
                      <a:endParaRPr lang="en-US" sz="19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0" lang="en-US" sz="1900" kern="1200" dirty="0" smtClean="0">
                          <a:solidFill>
                            <a:schemeClr val="tx1"/>
                          </a:solidFill>
                        </a:rPr>
                        <a:t>Amounts admissible as per the provisions of the Income Tax Act, 1961 </a:t>
                      </a:r>
                      <a:r>
                        <a:rPr kumimoji="0" lang="en-US" sz="1900" kern="1200" dirty="0" smtClean="0">
                          <a:solidFill>
                            <a:srgbClr val="008BBC"/>
                          </a:solidFill>
                        </a:rPr>
                        <a:t>and also fulfils the conditions, if any specified under the relevant provisions of Income Tax Act, 1961 </a:t>
                      </a:r>
                      <a:r>
                        <a:rPr kumimoji="0" lang="en-US" sz="1900" kern="1200" dirty="0" smtClean="0">
                          <a:solidFill>
                            <a:schemeClr val="tx1"/>
                          </a:solidFill>
                        </a:rPr>
                        <a:t>or Income Tax Rules,1962 or any other guidelines, circular, etc., issued in this behalf</a:t>
                      </a:r>
                      <a:r>
                        <a:rPr kumimoji="0" lang="en-US" sz="1900" kern="1200" dirty="0" smtClean="0"/>
                        <a:t>.</a:t>
                      </a:r>
                      <a:endParaRPr lang="en-US" sz="19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AF"/>
                    </a:solidFill>
                  </a:tcPr>
                </a:tc>
              </a:tr>
              <a:tr h="363794">
                <a:tc>
                  <a:txBody>
                    <a:bodyPr/>
                    <a:lstStyle/>
                    <a:p>
                      <a:endParaRPr lang="en-US" sz="19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9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9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9" name="TextBox 8"/>
          <p:cNvSpPr txBox="1"/>
          <p:nvPr/>
        </p:nvSpPr>
        <p:spPr>
          <a:xfrm>
            <a:off x="152400" y="5029200"/>
            <a:ext cx="8610600" cy="1708160"/>
          </a:xfrm>
          <a:prstGeom prst="rect">
            <a:avLst/>
          </a:prstGeom>
          <a:noFill/>
        </p:spPr>
        <p:txBody>
          <a:bodyPr wrap="square" rtlCol="0">
            <a:spAutoFit/>
          </a:bodyPr>
          <a:lstStyle/>
          <a:p>
            <a:pPr algn="just"/>
            <a:r>
              <a:rPr lang="en-US" sz="2100" b="1" dirty="0" smtClean="0"/>
              <a:t>Brief: </a:t>
            </a:r>
          </a:p>
          <a:p>
            <a:pPr algn="just"/>
            <a:r>
              <a:rPr lang="en-US" sz="2100" u="sng" dirty="0" smtClean="0"/>
              <a:t>New Sections Specified</a:t>
            </a:r>
            <a:r>
              <a:rPr lang="en-US" sz="2100" dirty="0" smtClean="0"/>
              <a:t>-  32AC, 35AD, 35CCC, 35CCD</a:t>
            </a:r>
          </a:p>
          <a:p>
            <a:pPr algn="just"/>
            <a:r>
              <a:rPr lang="en-US" sz="2100" u="sng" dirty="0" smtClean="0"/>
              <a:t>Section Deleted</a:t>
            </a:r>
            <a:r>
              <a:rPr lang="en-US" sz="2100" dirty="0" smtClean="0"/>
              <a:t>- 33AC</a:t>
            </a:r>
          </a:p>
          <a:p>
            <a:pPr algn="just"/>
            <a:r>
              <a:rPr lang="en-US" sz="2100" u="sng" dirty="0" smtClean="0"/>
              <a:t>Breakup of Section 35 provided</a:t>
            </a:r>
            <a:r>
              <a:rPr lang="en-US" sz="2100" dirty="0" smtClean="0"/>
              <a:t>-</a:t>
            </a:r>
            <a:r>
              <a:rPr lang="en-US" sz="2100" b="1" dirty="0" smtClean="0"/>
              <a:t> </a:t>
            </a:r>
            <a:r>
              <a:rPr lang="en-US" sz="2100" dirty="0" smtClean="0"/>
              <a:t>35(1)(</a:t>
            </a:r>
            <a:r>
              <a:rPr lang="en-US" sz="2100" dirty="0" err="1" smtClean="0"/>
              <a:t>i</a:t>
            </a:r>
            <a:r>
              <a:rPr lang="en-US" sz="2100" dirty="0" smtClean="0"/>
              <a:t>), 35(1)(ii), 35(1)(</a:t>
            </a:r>
            <a:r>
              <a:rPr lang="en-US" sz="2100" dirty="0" err="1" smtClean="0"/>
              <a:t>iia</a:t>
            </a:r>
            <a:r>
              <a:rPr lang="en-US" sz="2100" dirty="0" smtClean="0"/>
              <a:t>), 35(1)(iii), 35(1)(iv), 35(2A) and 35(2B)</a:t>
            </a:r>
            <a:endParaRPr lang="en-US" sz="2100" dirty="0"/>
          </a:p>
        </p:txBody>
      </p:sp>
      <p:sp>
        <p:nvSpPr>
          <p:cNvPr id="11" name="Title 6"/>
          <p:cNvSpPr>
            <a:spLocks noGrp="1"/>
          </p:cNvSpPr>
          <p:nvPr>
            <p:ph type="title"/>
          </p:nvPr>
        </p:nvSpPr>
        <p:spPr>
          <a:xfrm>
            <a:off x="76200" y="76200"/>
            <a:ext cx="8991600" cy="990600"/>
          </a:xfrm>
        </p:spPr>
        <p:txBody>
          <a:bodyPr>
            <a:noAutofit/>
          </a:bodyPr>
          <a:lstStyle/>
          <a:p>
            <a:pPr algn="just"/>
            <a:r>
              <a:rPr lang="en-US" sz="4200" dirty="0" smtClean="0"/>
              <a:t>New Clause no. 19	</a:t>
            </a:r>
            <a:r>
              <a:rPr lang="en-US" sz="2200" dirty="0" smtClean="0"/>
              <a:t>     		</a:t>
            </a:r>
            <a:r>
              <a:rPr lang="en-US" sz="2200" i="1" dirty="0" smtClean="0">
                <a:solidFill>
                  <a:srgbClr val="FF0000"/>
                </a:solidFill>
              </a:rPr>
              <a:t>[Old Clause No. 15]</a:t>
            </a:r>
            <a:endParaRPr lang="en-US" sz="2200" i="1" dirty="0">
              <a:solidFill>
                <a:srgbClr val="FF0000"/>
              </a:solidFill>
            </a:endParaRPr>
          </a:p>
        </p:txBody>
      </p:sp>
      <p:sp>
        <p:nvSpPr>
          <p:cNvPr id="7" name="Slide Number Placeholder 6"/>
          <p:cNvSpPr>
            <a:spLocks noGrp="1"/>
          </p:cNvSpPr>
          <p:nvPr>
            <p:ph type="sldNum" sz="quarter" idx="12"/>
          </p:nvPr>
        </p:nvSpPr>
        <p:spPr/>
        <p:txBody>
          <a:bodyPr>
            <a:normAutofit fontScale="85000" lnSpcReduction="20000"/>
          </a:bodyPr>
          <a:lstStyle/>
          <a:p>
            <a:fld id="{B6F15528-21DE-4FAA-801E-634DDDAF4B2B}" type="slidenum">
              <a:rPr lang="en-US" smtClean="0"/>
              <a:pPr/>
              <a:t>66</a:t>
            </a:fld>
            <a:endParaRPr lang="en-US"/>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0" y="0"/>
            <a:ext cx="8458200" cy="990600"/>
          </a:xfrm>
        </p:spPr>
        <p:txBody>
          <a:bodyPr anchor="t">
            <a:normAutofit/>
          </a:bodyPr>
          <a:lstStyle/>
          <a:p>
            <a:pPr eaLnBrk="1" fontAlgn="auto" hangingPunct="1">
              <a:spcAft>
                <a:spcPts val="0"/>
              </a:spcAft>
              <a:defRPr/>
            </a:pPr>
            <a:r>
              <a:rPr lang="en-US" sz="3600" b="1" u="sng" dirty="0" smtClean="0"/>
              <a:t>List of Sections…..</a:t>
            </a:r>
            <a:endParaRPr lang="en-US" sz="3600" b="1" u="sng" dirty="0"/>
          </a:p>
        </p:txBody>
      </p:sp>
      <p:graphicFrame>
        <p:nvGraphicFramePr>
          <p:cNvPr id="8" name="Table 7"/>
          <p:cNvGraphicFramePr>
            <a:graphicFrameLocks noGrp="1"/>
          </p:cNvGraphicFramePr>
          <p:nvPr/>
        </p:nvGraphicFramePr>
        <p:xfrm>
          <a:off x="152400" y="609600"/>
          <a:ext cx="8839201" cy="6126480"/>
        </p:xfrm>
        <a:graphic>
          <a:graphicData uri="http://schemas.openxmlformats.org/drawingml/2006/table">
            <a:tbl>
              <a:tblPr firstRow="1" bandRow="1">
                <a:tableStyleId>{3B4B98B0-60AC-42C2-AFA5-B58CD77FA1E5}</a:tableStyleId>
              </a:tblPr>
              <a:tblGrid>
                <a:gridCol w="914400"/>
                <a:gridCol w="7924801"/>
              </a:tblGrid>
              <a:tr h="363794">
                <a:tc>
                  <a:txBody>
                    <a:bodyPr/>
                    <a:lstStyle/>
                    <a:p>
                      <a:pPr algn="ctr">
                        <a:lnSpc>
                          <a:spcPct val="100000"/>
                        </a:lnSpc>
                      </a:pPr>
                      <a:r>
                        <a:rPr lang="en-US" sz="1800" dirty="0" smtClean="0"/>
                        <a:t>Section</a:t>
                      </a:r>
                      <a:endParaRPr lang="en-US" sz="1800" dirty="0"/>
                    </a:p>
                  </a:txBody>
                  <a:tcPr>
                    <a:lnR w="12700" cap="flat" cmpd="sng" algn="ctr">
                      <a:solidFill>
                        <a:schemeClr val="tx1"/>
                      </a:solidFill>
                      <a:prstDash val="solid"/>
                      <a:round/>
                      <a:headEnd type="none" w="med" len="med"/>
                      <a:tailEnd type="none" w="med" len="med"/>
                    </a:lnR>
                  </a:tcPr>
                </a:tc>
                <a:tc>
                  <a:txBody>
                    <a:bodyPr/>
                    <a:lstStyle/>
                    <a:p>
                      <a:pPr algn="ctr">
                        <a:lnSpc>
                          <a:spcPct val="100000"/>
                        </a:lnSpc>
                      </a:pPr>
                      <a:r>
                        <a:rPr lang="en-US" sz="1800" dirty="0" smtClean="0"/>
                        <a:t>Particulars</a:t>
                      </a:r>
                      <a:endParaRPr lang="en-US" sz="1800" dirty="0"/>
                    </a:p>
                  </a:txBody>
                  <a:tcPr>
                    <a:lnL w="12700" cap="flat" cmpd="sng" algn="ctr">
                      <a:solidFill>
                        <a:schemeClr val="tx1"/>
                      </a:solidFill>
                      <a:prstDash val="solid"/>
                      <a:round/>
                      <a:headEnd type="none" w="med" len="med"/>
                      <a:tailEnd type="none" w="med" len="med"/>
                    </a:lnL>
                  </a:tcPr>
                </a:tc>
              </a:tr>
              <a:tr h="363794">
                <a:tc>
                  <a:txBody>
                    <a:bodyPr/>
                    <a:lstStyle/>
                    <a:p>
                      <a:pPr algn="ctr">
                        <a:lnSpc>
                          <a:spcPct val="100000"/>
                        </a:lnSpc>
                      </a:pPr>
                      <a:r>
                        <a:rPr lang="en-US" sz="1800" dirty="0" smtClean="0"/>
                        <a:t>32AC</a:t>
                      </a:r>
                      <a:endParaRPr lang="en-US" sz="1800" dirty="0"/>
                    </a:p>
                  </a:txBody>
                  <a:tcPr>
                    <a:lnR w="12700" cap="flat" cmpd="sng" algn="ctr">
                      <a:solidFill>
                        <a:schemeClr val="tx1"/>
                      </a:solidFill>
                      <a:prstDash val="solid"/>
                      <a:round/>
                      <a:headEnd type="none" w="med" len="med"/>
                      <a:tailEnd type="none" w="med" len="med"/>
                    </a:lnR>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0" i="0" u="none" strike="noStrike" cap="none" normalizeH="0" baseline="0" dirty="0" smtClean="0">
                          <a:ln>
                            <a:noFill/>
                          </a:ln>
                          <a:solidFill>
                            <a:schemeClr val="tx1"/>
                          </a:solidFill>
                          <a:effectLst/>
                          <a:latin typeface="+mn-lt"/>
                        </a:rPr>
                        <a:t>Expenditure on prospecting certain minerals</a:t>
                      </a:r>
                      <a:endParaRPr lang="en-US" sz="1800" dirty="0"/>
                    </a:p>
                  </a:txBody>
                  <a:tcPr>
                    <a:lnL w="12700" cap="flat" cmpd="sng" algn="ctr">
                      <a:solidFill>
                        <a:schemeClr val="tx1"/>
                      </a:solidFill>
                      <a:prstDash val="solid"/>
                      <a:round/>
                      <a:headEnd type="none" w="med" len="med"/>
                      <a:tailEnd type="none" w="med" len="med"/>
                    </a:lnL>
                  </a:tcPr>
                </a:tc>
              </a:tr>
              <a:tr h="363794">
                <a:tc>
                  <a:txBody>
                    <a:bodyPr/>
                    <a:lstStyle/>
                    <a:p>
                      <a:pPr algn="ctr">
                        <a:lnSpc>
                          <a:spcPct val="100000"/>
                        </a:lnSpc>
                      </a:pPr>
                      <a:r>
                        <a:rPr lang="en-US" sz="1800" dirty="0" smtClean="0"/>
                        <a:t>33AB</a:t>
                      </a:r>
                      <a:endParaRPr lang="en-US" sz="1800" dirty="0">
                        <a:latin typeface="+mn-lt"/>
                      </a:endParaRPr>
                    </a:p>
                  </a:txBody>
                  <a:tcPr>
                    <a:lnR w="12700" cap="flat" cmpd="sng" algn="ctr">
                      <a:solidFill>
                        <a:schemeClr val="tx1"/>
                      </a:solidFill>
                      <a:prstDash val="solid"/>
                      <a:round/>
                      <a:headEnd type="none" w="med" len="med"/>
                      <a:tailEnd type="none" w="med" len="med"/>
                    </a:lnR>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0" i="0" u="none" strike="noStrike" cap="none" normalizeH="0" baseline="0" dirty="0" smtClean="0">
                          <a:ln>
                            <a:noFill/>
                          </a:ln>
                          <a:solidFill>
                            <a:schemeClr val="tx1"/>
                          </a:solidFill>
                          <a:effectLst/>
                          <a:latin typeface="+mn-lt"/>
                        </a:rPr>
                        <a:t>Tea Development</a:t>
                      </a:r>
                    </a:p>
                  </a:txBody>
                  <a:tcPr>
                    <a:lnL w="12700" cap="flat" cmpd="sng" algn="ctr">
                      <a:solidFill>
                        <a:schemeClr val="tx1"/>
                      </a:solidFill>
                      <a:prstDash val="solid"/>
                      <a:round/>
                      <a:headEnd type="none" w="med" len="med"/>
                      <a:tailEnd type="none" w="med" len="med"/>
                    </a:lnL>
                  </a:tcPr>
                </a:tc>
              </a:tr>
              <a:tr h="363794">
                <a:tc>
                  <a:txBody>
                    <a:bodyPr/>
                    <a:lstStyle/>
                    <a:p>
                      <a:pPr marL="0" marR="0" algn="ctr">
                        <a:lnSpc>
                          <a:spcPct val="100000"/>
                        </a:lnSpc>
                        <a:spcBef>
                          <a:spcPts val="0"/>
                        </a:spcBef>
                        <a:spcAft>
                          <a:spcPts val="0"/>
                        </a:spcAft>
                      </a:pPr>
                      <a:r>
                        <a:rPr lang="en-US" sz="1800" dirty="0"/>
                        <a:t>33ABA</a:t>
                      </a:r>
                      <a:endParaRPr lang="en-US" sz="1800" dirty="0">
                        <a:latin typeface="+mn-lt"/>
                        <a:ea typeface="Calibri"/>
                        <a:cs typeface="Arial"/>
                      </a:endParaRPr>
                    </a:p>
                  </a:txBody>
                  <a:tcPr marL="28575" marR="28575" marT="28575" marB="28575">
                    <a:lnR w="12700" cap="flat" cmpd="sng" algn="ctr">
                      <a:solidFill>
                        <a:schemeClr val="tx1"/>
                      </a:solidFill>
                      <a:prstDash val="solid"/>
                      <a:round/>
                      <a:headEnd type="none" w="med" len="med"/>
                      <a:tailEnd type="none" w="med" len="med"/>
                    </a:lnR>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0" i="0" u="none" strike="noStrike" cap="none" normalizeH="0" baseline="0" dirty="0" smtClean="0">
                          <a:ln>
                            <a:noFill/>
                          </a:ln>
                          <a:solidFill>
                            <a:schemeClr val="tx1"/>
                          </a:solidFill>
                          <a:effectLst/>
                          <a:latin typeface="+mn-lt"/>
                        </a:rPr>
                        <a:t>Site Restoration Fund</a:t>
                      </a:r>
                    </a:p>
                  </a:txBody>
                  <a:tcPr>
                    <a:lnL w="12700" cap="flat" cmpd="sng" algn="ctr">
                      <a:solidFill>
                        <a:schemeClr val="tx1"/>
                      </a:solidFill>
                      <a:prstDash val="solid"/>
                      <a:round/>
                      <a:headEnd type="none" w="med" len="med"/>
                      <a:tailEnd type="none" w="med" len="med"/>
                    </a:lnL>
                  </a:tcPr>
                </a:tc>
              </a:tr>
              <a:tr h="363794">
                <a:tc>
                  <a:txBody>
                    <a:bodyPr/>
                    <a:lstStyle/>
                    <a:p>
                      <a:pPr marL="0" marR="0" algn="ctr">
                        <a:lnSpc>
                          <a:spcPct val="100000"/>
                        </a:lnSpc>
                        <a:spcBef>
                          <a:spcPts val="0"/>
                        </a:spcBef>
                        <a:spcAft>
                          <a:spcPts val="0"/>
                        </a:spcAft>
                      </a:pPr>
                      <a:r>
                        <a:rPr lang="en-US" sz="1800" dirty="0"/>
                        <a:t>35(1)(</a:t>
                      </a:r>
                      <a:r>
                        <a:rPr lang="en-US" sz="1800" dirty="0" err="1"/>
                        <a:t>i</a:t>
                      </a:r>
                      <a:r>
                        <a:rPr lang="en-US" sz="1800" dirty="0"/>
                        <a:t>)</a:t>
                      </a:r>
                      <a:endParaRPr lang="en-US" sz="1800" dirty="0">
                        <a:latin typeface="+mn-lt"/>
                        <a:ea typeface="Calibri"/>
                        <a:cs typeface="Arial"/>
                      </a:endParaRPr>
                    </a:p>
                  </a:txBody>
                  <a:tcPr marL="28575" marR="28575" marT="28575" marB="28575">
                    <a:lnR w="12700" cap="flat" cmpd="sng" algn="ctr">
                      <a:solidFill>
                        <a:schemeClr val="tx1"/>
                      </a:solidFill>
                      <a:prstDash val="solid"/>
                      <a:round/>
                      <a:headEnd type="none" w="med" len="med"/>
                      <a:tailEnd type="none" w="med" len="med"/>
                    </a:lnR>
                  </a:tcPr>
                </a:tc>
                <a:tc>
                  <a:txBody>
                    <a:bodyPr/>
                    <a:lstStyle/>
                    <a:p>
                      <a:pPr algn="just">
                        <a:lnSpc>
                          <a:spcPct val="100000"/>
                        </a:lnSpc>
                      </a:pPr>
                      <a:r>
                        <a:rPr lang="en-US" sz="1800" dirty="0" smtClean="0"/>
                        <a:t>Revenue expenditure in respect of scientific research related to the business</a:t>
                      </a:r>
                      <a:endParaRPr lang="en-US" sz="1800" dirty="0"/>
                    </a:p>
                  </a:txBody>
                  <a:tcPr>
                    <a:lnL w="12700" cap="flat" cmpd="sng" algn="ctr">
                      <a:solidFill>
                        <a:schemeClr val="tx1"/>
                      </a:solidFill>
                      <a:prstDash val="solid"/>
                      <a:round/>
                      <a:headEnd type="none" w="med" len="med"/>
                      <a:tailEnd type="none" w="med" len="med"/>
                    </a:lnL>
                  </a:tcPr>
                </a:tc>
              </a:tr>
              <a:tr h="363794">
                <a:tc>
                  <a:txBody>
                    <a:bodyPr/>
                    <a:lstStyle/>
                    <a:p>
                      <a:pPr marL="0" marR="0" algn="ctr">
                        <a:lnSpc>
                          <a:spcPct val="100000"/>
                        </a:lnSpc>
                        <a:spcBef>
                          <a:spcPts val="0"/>
                        </a:spcBef>
                        <a:spcAft>
                          <a:spcPts val="0"/>
                        </a:spcAft>
                      </a:pPr>
                      <a:r>
                        <a:rPr lang="en-US" sz="1800" b="0" dirty="0"/>
                        <a:t>35(1)(ii)</a:t>
                      </a:r>
                      <a:endParaRPr lang="en-US" sz="1800" b="0" dirty="0">
                        <a:latin typeface="+mn-lt"/>
                        <a:ea typeface="Calibri"/>
                        <a:cs typeface="Arial"/>
                      </a:endParaRPr>
                    </a:p>
                  </a:txBody>
                  <a:tcPr marL="28575" marR="28575" marT="28575" marB="28575">
                    <a:lnR w="12700" cap="flat" cmpd="sng" algn="ctr">
                      <a:solidFill>
                        <a:schemeClr val="tx1"/>
                      </a:solidFill>
                      <a:prstDash val="solid"/>
                      <a:round/>
                      <a:headEnd type="none" w="med" len="med"/>
                      <a:tailEnd type="none" w="med" len="med"/>
                    </a:lnR>
                  </a:tcPr>
                </a:tc>
                <a:tc>
                  <a:txBody>
                    <a:bodyPr/>
                    <a:lstStyle/>
                    <a:p>
                      <a:pPr algn="just">
                        <a:lnSpc>
                          <a:spcPct val="100000"/>
                        </a:lnSpc>
                      </a:pPr>
                      <a:r>
                        <a:rPr lang="en-US" sz="1800" b="0" dirty="0" smtClean="0"/>
                        <a:t>Amount paid to research association which has as its object the undertaking of scientific research or to a university, college or other institution to be used for scientific research</a:t>
                      </a:r>
                      <a:endParaRPr lang="en-US" sz="1800" b="0" dirty="0"/>
                    </a:p>
                  </a:txBody>
                  <a:tcPr>
                    <a:lnL w="12700" cap="flat" cmpd="sng" algn="ctr">
                      <a:solidFill>
                        <a:schemeClr val="tx1"/>
                      </a:solidFill>
                      <a:prstDash val="solid"/>
                      <a:round/>
                      <a:headEnd type="none" w="med" len="med"/>
                      <a:tailEnd type="none" w="med" len="med"/>
                    </a:lnL>
                  </a:tcPr>
                </a:tc>
              </a:tr>
              <a:tr h="363794">
                <a:tc>
                  <a:txBody>
                    <a:bodyPr/>
                    <a:lstStyle/>
                    <a:p>
                      <a:pPr marL="0" marR="0" algn="ctr">
                        <a:lnSpc>
                          <a:spcPct val="100000"/>
                        </a:lnSpc>
                        <a:spcBef>
                          <a:spcPts val="0"/>
                        </a:spcBef>
                        <a:spcAft>
                          <a:spcPts val="0"/>
                        </a:spcAft>
                      </a:pPr>
                      <a:r>
                        <a:rPr lang="en-US" sz="1800" b="0" dirty="0"/>
                        <a:t>35(1)(</a:t>
                      </a:r>
                      <a:r>
                        <a:rPr lang="en-US" sz="1800" b="0" dirty="0" err="1"/>
                        <a:t>iia</a:t>
                      </a:r>
                      <a:r>
                        <a:rPr lang="en-US" sz="1800" b="0" dirty="0"/>
                        <a:t>)</a:t>
                      </a:r>
                      <a:endParaRPr lang="en-US" sz="1800" b="0" dirty="0">
                        <a:latin typeface="+mn-lt"/>
                        <a:ea typeface="Calibri"/>
                        <a:cs typeface="Arial"/>
                      </a:endParaRPr>
                    </a:p>
                  </a:txBody>
                  <a:tcPr marL="28575" marR="28575" marT="28575" marB="28575">
                    <a:lnR w="12700" cap="flat" cmpd="sng" algn="ctr">
                      <a:solidFill>
                        <a:schemeClr val="tx1"/>
                      </a:solidFill>
                      <a:prstDash val="solid"/>
                      <a:round/>
                      <a:headEnd type="none" w="med" len="med"/>
                      <a:tailEnd type="none" w="med" len="med"/>
                    </a:lnR>
                  </a:tcPr>
                </a:tc>
                <a:tc>
                  <a:txBody>
                    <a:bodyPr/>
                    <a:lstStyle/>
                    <a:p>
                      <a:pPr algn="just">
                        <a:lnSpc>
                          <a:spcPct val="100000"/>
                        </a:lnSpc>
                      </a:pPr>
                      <a:r>
                        <a:rPr lang="en-US" sz="1800" b="0" dirty="0" smtClean="0"/>
                        <a:t>Amount paid to a company to be used by it for scientific research</a:t>
                      </a:r>
                      <a:endParaRPr lang="en-US" sz="1800" b="0" dirty="0"/>
                    </a:p>
                  </a:txBody>
                  <a:tcPr>
                    <a:lnL w="12700" cap="flat" cmpd="sng" algn="ctr">
                      <a:solidFill>
                        <a:schemeClr val="tx1"/>
                      </a:solidFill>
                      <a:prstDash val="solid"/>
                      <a:round/>
                      <a:headEnd type="none" w="med" len="med"/>
                      <a:tailEnd type="none" w="med" len="med"/>
                    </a:lnL>
                  </a:tcPr>
                </a:tc>
              </a:tr>
              <a:tr h="363794">
                <a:tc>
                  <a:txBody>
                    <a:bodyPr/>
                    <a:lstStyle/>
                    <a:p>
                      <a:pPr marL="0" marR="0" algn="ctr">
                        <a:lnSpc>
                          <a:spcPct val="100000"/>
                        </a:lnSpc>
                        <a:spcBef>
                          <a:spcPts val="0"/>
                        </a:spcBef>
                        <a:spcAft>
                          <a:spcPts val="0"/>
                        </a:spcAft>
                      </a:pPr>
                      <a:r>
                        <a:rPr lang="en-US" sz="1800" b="0" dirty="0">
                          <a:latin typeface="+mn-lt"/>
                          <a:ea typeface="Times New Roman"/>
                          <a:cs typeface="Times New Roman"/>
                        </a:rPr>
                        <a:t>35(1)(iii)</a:t>
                      </a:r>
                      <a:endParaRPr lang="en-US" sz="1800" b="0" dirty="0">
                        <a:latin typeface="+mn-lt"/>
                        <a:ea typeface="Calibri"/>
                        <a:cs typeface="Arial"/>
                      </a:endParaRPr>
                    </a:p>
                  </a:txBody>
                  <a:tcPr marL="28575" marR="28575" marT="28575" marB="28575">
                    <a:lnR w="12700" cap="flat" cmpd="sng" algn="ctr">
                      <a:solidFill>
                        <a:schemeClr val="tx1"/>
                      </a:solidFill>
                      <a:prstDash val="solid"/>
                      <a:round/>
                      <a:headEnd type="none" w="med" len="med"/>
                      <a:tailEnd type="none" w="med" len="med"/>
                    </a:lnR>
                  </a:tcPr>
                </a:tc>
                <a:tc>
                  <a:txBody>
                    <a:bodyPr/>
                    <a:lstStyle/>
                    <a:p>
                      <a:pPr algn="just">
                        <a:lnSpc>
                          <a:spcPct val="100000"/>
                        </a:lnSpc>
                      </a:pPr>
                      <a:r>
                        <a:rPr lang="en-US" sz="1800" b="0" dirty="0" smtClean="0"/>
                        <a:t>Amount paid to research association which has as its object the undertaking of research in social science or statistical research or to a university, college or other institution to be used for research in social science or statistical research</a:t>
                      </a:r>
                      <a:endParaRPr lang="en-US" sz="1800" b="0" dirty="0">
                        <a:latin typeface="+mn-lt"/>
                      </a:endParaRPr>
                    </a:p>
                  </a:txBody>
                  <a:tcPr>
                    <a:lnL w="12700" cap="flat" cmpd="sng" algn="ctr">
                      <a:solidFill>
                        <a:schemeClr val="tx1"/>
                      </a:solidFill>
                      <a:prstDash val="solid"/>
                      <a:round/>
                      <a:headEnd type="none" w="med" len="med"/>
                      <a:tailEnd type="none" w="med" len="med"/>
                    </a:lnL>
                  </a:tcPr>
                </a:tc>
              </a:tr>
              <a:tr h="363794">
                <a:tc>
                  <a:txBody>
                    <a:bodyPr/>
                    <a:lstStyle/>
                    <a:p>
                      <a:pPr marL="0" marR="0" algn="ctr">
                        <a:lnSpc>
                          <a:spcPct val="100000"/>
                        </a:lnSpc>
                        <a:spcBef>
                          <a:spcPts val="0"/>
                        </a:spcBef>
                        <a:spcAft>
                          <a:spcPts val="0"/>
                        </a:spcAft>
                      </a:pPr>
                      <a:r>
                        <a:rPr lang="en-US" sz="1800" dirty="0">
                          <a:latin typeface="+mn-lt"/>
                          <a:ea typeface="Times New Roman"/>
                          <a:cs typeface="Times New Roman"/>
                        </a:rPr>
                        <a:t>35(1)(iv)</a:t>
                      </a:r>
                      <a:endParaRPr lang="en-US" sz="1800" dirty="0">
                        <a:latin typeface="+mn-lt"/>
                        <a:ea typeface="Calibri"/>
                        <a:cs typeface="Arial"/>
                      </a:endParaRPr>
                    </a:p>
                  </a:txBody>
                  <a:tcPr marL="28575" marR="28575" marT="28575" marB="28575">
                    <a:lnR w="12700" cap="flat" cmpd="sng" algn="ctr">
                      <a:solidFill>
                        <a:schemeClr val="tx1"/>
                      </a:solidFill>
                      <a:prstDash val="solid"/>
                      <a:round/>
                      <a:headEnd type="none" w="med" len="med"/>
                      <a:tailEnd type="none" w="med" len="med"/>
                    </a:lnR>
                  </a:tcPr>
                </a:tc>
                <a:tc>
                  <a:txBody>
                    <a:bodyPr/>
                    <a:lstStyle/>
                    <a:p>
                      <a:pPr algn="just">
                        <a:lnSpc>
                          <a:spcPct val="100000"/>
                        </a:lnSpc>
                      </a:pPr>
                      <a:r>
                        <a:rPr lang="en-US" sz="1800" dirty="0" smtClean="0"/>
                        <a:t>in respect of any expenditure of a capital nature on scientific research related to the business carried on by the assessee, such deduction as may be admissible under the provisions of sub-section (2)</a:t>
                      </a:r>
                      <a:endParaRPr lang="en-US" sz="1800" dirty="0">
                        <a:latin typeface="+mn-lt"/>
                      </a:endParaRPr>
                    </a:p>
                  </a:txBody>
                  <a:tcPr>
                    <a:lnL w="12700" cap="flat" cmpd="sng" algn="ctr">
                      <a:solidFill>
                        <a:schemeClr val="tx1"/>
                      </a:solidFill>
                      <a:prstDash val="solid"/>
                      <a:round/>
                      <a:headEnd type="none" w="med" len="med"/>
                      <a:tailEnd type="none" w="med" len="med"/>
                    </a:lnL>
                  </a:tcPr>
                </a:tc>
              </a:tr>
              <a:tr h="363794">
                <a:tc>
                  <a:txBody>
                    <a:bodyPr/>
                    <a:lstStyle/>
                    <a:p>
                      <a:pPr marL="0" marR="0" algn="ctr">
                        <a:lnSpc>
                          <a:spcPct val="100000"/>
                        </a:lnSpc>
                        <a:spcBef>
                          <a:spcPts val="0"/>
                        </a:spcBef>
                        <a:spcAft>
                          <a:spcPts val="0"/>
                        </a:spcAft>
                      </a:pPr>
                      <a:r>
                        <a:rPr lang="en-US" sz="1800" b="0" dirty="0">
                          <a:latin typeface="+mn-lt"/>
                          <a:ea typeface="Times New Roman"/>
                          <a:cs typeface="Times New Roman"/>
                        </a:rPr>
                        <a:t>35(2AA)</a:t>
                      </a:r>
                      <a:endParaRPr lang="en-US" sz="1800" b="0" dirty="0">
                        <a:latin typeface="+mn-lt"/>
                        <a:ea typeface="Calibri"/>
                        <a:cs typeface="Arial"/>
                      </a:endParaRPr>
                    </a:p>
                  </a:txBody>
                  <a:tcPr marL="28575" marR="28575" marT="28575" marB="28575">
                    <a:lnR w="12700" cap="flat" cmpd="sng" algn="ctr">
                      <a:solidFill>
                        <a:schemeClr val="tx1"/>
                      </a:solidFill>
                      <a:prstDash val="solid"/>
                      <a:round/>
                      <a:headEnd type="none" w="med" len="med"/>
                      <a:tailEnd type="none" w="med" len="med"/>
                    </a:lnR>
                  </a:tcPr>
                </a:tc>
                <a:tc>
                  <a:txBody>
                    <a:bodyPr/>
                    <a:lstStyle/>
                    <a:p>
                      <a:pPr algn="just">
                        <a:lnSpc>
                          <a:spcPct val="100000"/>
                        </a:lnSpc>
                      </a:pPr>
                      <a:r>
                        <a:rPr lang="en-US" sz="1800" b="0" dirty="0" smtClean="0"/>
                        <a:t>Amount paid to</a:t>
                      </a:r>
                      <a:r>
                        <a:rPr lang="en-US" sz="1800" b="0" baseline="0" dirty="0" smtClean="0"/>
                        <a:t> </a:t>
                      </a:r>
                      <a:r>
                        <a:rPr lang="en-US" sz="1800" b="0" dirty="0" smtClean="0"/>
                        <a:t>National Laboratory or a University or an Indian Institute of Technology or a specified person with a specific direction  to use such amount for scientific research undertaken under a </a:t>
                      </a:r>
                      <a:r>
                        <a:rPr lang="en-US" sz="1800" b="0" dirty="0" err="1" smtClean="0"/>
                        <a:t>programme</a:t>
                      </a:r>
                      <a:r>
                        <a:rPr lang="en-US" sz="1800" b="0" dirty="0" smtClean="0"/>
                        <a:t> approved by the prescribed authority</a:t>
                      </a:r>
                      <a:endParaRPr lang="en-US" sz="1800" b="0" dirty="0">
                        <a:latin typeface="+mn-lt"/>
                      </a:endParaRPr>
                    </a:p>
                  </a:txBody>
                  <a:tcPr>
                    <a:lnL w="12700" cap="flat" cmpd="sng" algn="ctr">
                      <a:solidFill>
                        <a:schemeClr val="tx1"/>
                      </a:solidFill>
                      <a:prstDash val="solid"/>
                      <a:round/>
                      <a:headEnd type="none" w="med" len="med"/>
                      <a:tailEnd type="none" w="med" len="med"/>
                    </a:lnL>
                  </a:tcPr>
                </a:tc>
              </a:tr>
            </a:tbl>
          </a:graphicData>
        </a:graphic>
      </p:graphicFrame>
      <p:sp>
        <p:nvSpPr>
          <p:cNvPr id="5" name="Rectangle 4"/>
          <p:cNvSpPr/>
          <p:nvPr/>
        </p:nvSpPr>
        <p:spPr>
          <a:xfrm>
            <a:off x="7772400" y="76200"/>
            <a:ext cx="13716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8" name="Table 7"/>
          <p:cNvGraphicFramePr>
            <a:graphicFrameLocks noGrp="1"/>
          </p:cNvGraphicFramePr>
          <p:nvPr/>
        </p:nvGraphicFramePr>
        <p:xfrm>
          <a:off x="228600" y="976122"/>
          <a:ext cx="8610600" cy="5653278"/>
        </p:xfrm>
        <a:graphic>
          <a:graphicData uri="http://schemas.openxmlformats.org/drawingml/2006/table">
            <a:tbl>
              <a:tblPr firstRow="1" bandRow="1">
                <a:tableStyleId>{3B4B98B0-60AC-42C2-AFA5-B58CD77FA1E5}</a:tableStyleId>
              </a:tblPr>
              <a:tblGrid>
                <a:gridCol w="1152939"/>
                <a:gridCol w="7457661"/>
              </a:tblGrid>
              <a:tr h="363794">
                <a:tc>
                  <a:txBody>
                    <a:bodyPr/>
                    <a:lstStyle/>
                    <a:p>
                      <a:pPr algn="ctr"/>
                      <a:r>
                        <a:rPr lang="en-US" sz="1800" dirty="0" smtClean="0"/>
                        <a:t>Section</a:t>
                      </a:r>
                      <a:endParaRPr lang="en-US" sz="1800" dirty="0"/>
                    </a:p>
                  </a:txBody>
                  <a:tcPr>
                    <a:lnR w="12700" cap="flat" cmpd="sng" algn="ctr">
                      <a:solidFill>
                        <a:schemeClr val="tx1"/>
                      </a:solidFill>
                      <a:prstDash val="solid"/>
                      <a:round/>
                      <a:headEnd type="none" w="med" len="med"/>
                      <a:tailEnd type="none" w="med" len="med"/>
                    </a:lnR>
                  </a:tcPr>
                </a:tc>
                <a:tc>
                  <a:txBody>
                    <a:bodyPr/>
                    <a:lstStyle/>
                    <a:p>
                      <a:pPr algn="ctr"/>
                      <a:r>
                        <a:rPr lang="en-US" sz="1800" dirty="0" smtClean="0"/>
                        <a:t>Particulars</a:t>
                      </a:r>
                      <a:endParaRPr lang="en-US" sz="1800" dirty="0"/>
                    </a:p>
                  </a:txBody>
                  <a:tcPr>
                    <a:lnL w="12700" cap="flat" cmpd="sng" algn="ctr">
                      <a:solidFill>
                        <a:schemeClr val="tx1"/>
                      </a:solidFill>
                      <a:prstDash val="solid"/>
                      <a:round/>
                      <a:headEnd type="none" w="med" len="med"/>
                      <a:tailEnd type="none" w="med" len="med"/>
                    </a:lnL>
                  </a:tcPr>
                </a:tc>
              </a:tr>
              <a:tr h="363794">
                <a:tc>
                  <a:txBody>
                    <a:bodyPr/>
                    <a:lstStyle/>
                    <a:p>
                      <a:pPr marL="0" marR="0" algn="ctr">
                        <a:lnSpc>
                          <a:spcPct val="115000"/>
                        </a:lnSpc>
                        <a:spcBef>
                          <a:spcPts val="0"/>
                        </a:spcBef>
                        <a:spcAft>
                          <a:spcPts val="0"/>
                        </a:spcAft>
                      </a:pPr>
                      <a:r>
                        <a:rPr lang="en-US" sz="1800" b="0" dirty="0">
                          <a:solidFill>
                            <a:schemeClr val="tx1"/>
                          </a:solidFill>
                          <a:latin typeface="+mn-lt"/>
                          <a:ea typeface="Times New Roman"/>
                          <a:cs typeface="Times New Roman"/>
                        </a:rPr>
                        <a:t>35(2AB)</a:t>
                      </a:r>
                      <a:endParaRPr lang="en-US" sz="1800" b="0" dirty="0">
                        <a:solidFill>
                          <a:schemeClr val="tx1"/>
                        </a:solidFill>
                        <a:latin typeface="+mn-lt"/>
                        <a:ea typeface="Calibri"/>
                        <a:cs typeface="Arial"/>
                      </a:endParaRPr>
                    </a:p>
                  </a:txBody>
                  <a:tcPr marL="28575" marR="28575" marT="28575" marB="28575">
                    <a:lnR w="12700" cap="flat" cmpd="sng" algn="ctr">
                      <a:solidFill>
                        <a:schemeClr val="tx1"/>
                      </a:solidFill>
                      <a:prstDash val="solid"/>
                      <a:round/>
                      <a:headEnd type="none" w="med" len="med"/>
                      <a:tailEnd type="none" w="med" len="med"/>
                    </a:lnR>
                  </a:tcPr>
                </a:tc>
                <a:tc>
                  <a:txBody>
                    <a:bodyPr/>
                    <a:lstStyle/>
                    <a:p>
                      <a:pPr algn="just"/>
                      <a:r>
                        <a:rPr lang="en-US" sz="1800" b="0" dirty="0" smtClean="0">
                          <a:solidFill>
                            <a:schemeClr val="tx1"/>
                          </a:solidFill>
                        </a:rPr>
                        <a:t>Expenditure on scientific research  on in-house research and development facility as approved by the prescribed authority by a company engaged in business of bio-technology or business of manufacture/ production of any article or thing other than specified in Eleventh Schedule</a:t>
                      </a:r>
                    </a:p>
                  </a:txBody>
                  <a:tcPr>
                    <a:lnL w="12700" cap="flat" cmpd="sng" algn="ctr">
                      <a:solidFill>
                        <a:schemeClr val="tx1"/>
                      </a:solidFill>
                      <a:prstDash val="solid"/>
                      <a:round/>
                      <a:headEnd type="none" w="med" len="med"/>
                      <a:tailEnd type="none" w="med" len="med"/>
                    </a:lnL>
                  </a:tcPr>
                </a:tc>
              </a:tr>
              <a:tr h="363794">
                <a:tc>
                  <a:txBody>
                    <a:bodyPr/>
                    <a:lstStyle/>
                    <a:p>
                      <a:pPr marL="0" marR="0" algn="ctr">
                        <a:lnSpc>
                          <a:spcPct val="115000"/>
                        </a:lnSpc>
                        <a:spcBef>
                          <a:spcPts val="0"/>
                        </a:spcBef>
                        <a:spcAft>
                          <a:spcPts val="0"/>
                        </a:spcAft>
                      </a:pPr>
                      <a:r>
                        <a:rPr lang="en-US" sz="1800" b="0" dirty="0">
                          <a:latin typeface="+mn-lt"/>
                          <a:ea typeface="Times New Roman"/>
                          <a:cs typeface="Times New Roman"/>
                        </a:rPr>
                        <a:t>35ABB</a:t>
                      </a:r>
                      <a:endParaRPr lang="en-US" sz="1800" b="0" dirty="0">
                        <a:latin typeface="+mn-lt"/>
                        <a:ea typeface="Calibri"/>
                        <a:cs typeface="Arial"/>
                      </a:endParaRPr>
                    </a:p>
                  </a:txBody>
                  <a:tcPr marL="28575" marR="28575" marT="28575" marB="28575">
                    <a:lnR w="12700" cap="flat" cmpd="sng" algn="ctr">
                      <a:solidFill>
                        <a:schemeClr val="tx1"/>
                      </a:solidFill>
                      <a:prstDash val="solid"/>
                      <a:round/>
                      <a:headEnd type="none" w="med" len="med"/>
                      <a:tailEnd type="none" w="med" len="med"/>
                    </a:lnR>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0" i="0" u="none" strike="noStrike" cap="none" normalizeH="0" baseline="0" dirty="0" smtClean="0">
                          <a:ln>
                            <a:noFill/>
                          </a:ln>
                          <a:solidFill>
                            <a:schemeClr val="tx1"/>
                          </a:solidFill>
                          <a:effectLst/>
                          <a:latin typeface="+mn-lt"/>
                        </a:rPr>
                        <a:t>Expenditure on license to operate telecommunication services</a:t>
                      </a:r>
                    </a:p>
                  </a:txBody>
                  <a:tcPr>
                    <a:lnL w="12700" cap="flat" cmpd="sng" algn="ctr">
                      <a:solidFill>
                        <a:schemeClr val="tx1"/>
                      </a:solidFill>
                      <a:prstDash val="solid"/>
                      <a:round/>
                      <a:headEnd type="none" w="med" len="med"/>
                      <a:tailEnd type="none" w="med" len="med"/>
                    </a:lnL>
                  </a:tcPr>
                </a:tc>
              </a:tr>
              <a:tr h="363794">
                <a:tc>
                  <a:txBody>
                    <a:bodyPr/>
                    <a:lstStyle/>
                    <a:p>
                      <a:pPr marL="0" marR="0" algn="ctr">
                        <a:lnSpc>
                          <a:spcPct val="115000"/>
                        </a:lnSpc>
                        <a:spcBef>
                          <a:spcPts val="0"/>
                        </a:spcBef>
                        <a:spcAft>
                          <a:spcPts val="0"/>
                        </a:spcAft>
                      </a:pPr>
                      <a:r>
                        <a:rPr lang="en-US" sz="1800" dirty="0">
                          <a:latin typeface="+mn-lt"/>
                          <a:ea typeface="Times New Roman"/>
                          <a:cs typeface="Times New Roman"/>
                        </a:rPr>
                        <a:t>35AC</a:t>
                      </a:r>
                      <a:endParaRPr lang="en-US" sz="1800" dirty="0">
                        <a:latin typeface="+mn-lt"/>
                        <a:ea typeface="Calibri"/>
                        <a:cs typeface="Arial"/>
                      </a:endParaRPr>
                    </a:p>
                  </a:txBody>
                  <a:tcPr marL="28575" marR="28575" marT="28575" marB="28575">
                    <a:lnR w="12700" cap="flat" cmpd="sng" algn="ctr">
                      <a:solidFill>
                        <a:schemeClr val="tx1"/>
                      </a:solidFill>
                      <a:prstDash val="solid"/>
                      <a:round/>
                      <a:headEnd type="none" w="med" len="med"/>
                      <a:tailEnd type="none" w="med" len="med"/>
                    </a:lnR>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0" i="0" u="none" strike="noStrike" cap="none" normalizeH="0" baseline="0" dirty="0" smtClean="0">
                          <a:ln>
                            <a:noFill/>
                          </a:ln>
                          <a:solidFill>
                            <a:schemeClr val="tx1"/>
                          </a:solidFill>
                          <a:effectLst/>
                          <a:latin typeface="+mn-lt"/>
                        </a:rPr>
                        <a:t>Eligible Projects/Schemes</a:t>
                      </a:r>
                    </a:p>
                  </a:txBody>
                  <a:tcPr>
                    <a:lnL w="12700" cap="flat" cmpd="sng" algn="ctr">
                      <a:solidFill>
                        <a:schemeClr val="tx1"/>
                      </a:solidFill>
                      <a:prstDash val="solid"/>
                      <a:round/>
                      <a:headEnd type="none" w="med" len="med"/>
                      <a:tailEnd type="none" w="med" len="med"/>
                    </a:lnL>
                  </a:tcPr>
                </a:tc>
              </a:tr>
              <a:tr h="363794">
                <a:tc>
                  <a:txBody>
                    <a:bodyPr/>
                    <a:lstStyle/>
                    <a:p>
                      <a:pPr marL="0" marR="0" algn="ctr">
                        <a:lnSpc>
                          <a:spcPct val="115000"/>
                        </a:lnSpc>
                        <a:spcBef>
                          <a:spcPts val="0"/>
                        </a:spcBef>
                        <a:spcAft>
                          <a:spcPts val="0"/>
                        </a:spcAft>
                      </a:pPr>
                      <a:r>
                        <a:rPr lang="en-US" sz="1800" dirty="0">
                          <a:latin typeface="+mn-lt"/>
                          <a:ea typeface="Times New Roman"/>
                          <a:cs typeface="Times New Roman"/>
                        </a:rPr>
                        <a:t>35AD</a:t>
                      </a:r>
                      <a:endParaRPr lang="en-US" sz="1800" dirty="0">
                        <a:latin typeface="+mn-lt"/>
                        <a:ea typeface="Calibri"/>
                        <a:cs typeface="Arial"/>
                      </a:endParaRPr>
                    </a:p>
                  </a:txBody>
                  <a:tcPr marL="28575" marR="28575" marT="28575" marB="28575">
                    <a:lnR w="12700" cap="flat" cmpd="sng" algn="ctr">
                      <a:solidFill>
                        <a:schemeClr val="tx1"/>
                      </a:solidFill>
                      <a:prstDash val="solid"/>
                      <a:round/>
                      <a:headEnd type="none" w="med" len="med"/>
                      <a:tailEnd type="none" w="med" len="med"/>
                    </a:lnR>
                  </a:tcPr>
                </a:tc>
                <a:tc>
                  <a:txBody>
                    <a:bodyPr/>
                    <a:lstStyle/>
                    <a:p>
                      <a:pPr algn="just"/>
                      <a:r>
                        <a:rPr kumimoji="0" lang="en-US" sz="1800" b="0" i="0" u="none" strike="noStrike" kern="1200" cap="none" normalizeH="0" baseline="0" dirty="0" smtClean="0">
                          <a:ln>
                            <a:noFill/>
                          </a:ln>
                          <a:solidFill>
                            <a:schemeClr val="tx1"/>
                          </a:solidFill>
                          <a:effectLst/>
                          <a:latin typeface="+mn-lt"/>
                          <a:ea typeface="+mn-ea"/>
                          <a:cs typeface="+mn-cs"/>
                        </a:rPr>
                        <a:t>Deduction in respect of expenditure on specified business</a:t>
                      </a:r>
                      <a:endParaRPr kumimoji="0" lang="en-US" sz="1800" b="0" i="0" u="none" strike="noStrike" kern="1200" cap="none" normalizeH="0" baseline="0" dirty="0">
                        <a:ln>
                          <a:noFill/>
                        </a:ln>
                        <a:solidFill>
                          <a:schemeClr val="tx1"/>
                        </a:solidFill>
                        <a:effectLst/>
                        <a:latin typeface="+mn-lt"/>
                        <a:ea typeface="+mn-ea"/>
                        <a:cs typeface="+mn-cs"/>
                      </a:endParaRPr>
                    </a:p>
                  </a:txBody>
                  <a:tcPr>
                    <a:lnL w="12700" cap="flat" cmpd="sng" algn="ctr">
                      <a:solidFill>
                        <a:schemeClr val="tx1"/>
                      </a:solidFill>
                      <a:prstDash val="solid"/>
                      <a:round/>
                      <a:headEnd type="none" w="med" len="med"/>
                      <a:tailEnd type="none" w="med" len="med"/>
                    </a:lnL>
                  </a:tcPr>
                </a:tc>
              </a:tr>
              <a:tr h="363794">
                <a:tc>
                  <a:txBody>
                    <a:bodyPr/>
                    <a:lstStyle/>
                    <a:p>
                      <a:pPr marL="0" marR="0" algn="ctr">
                        <a:lnSpc>
                          <a:spcPct val="115000"/>
                        </a:lnSpc>
                        <a:spcBef>
                          <a:spcPts val="0"/>
                        </a:spcBef>
                        <a:spcAft>
                          <a:spcPts val="0"/>
                        </a:spcAft>
                      </a:pPr>
                      <a:r>
                        <a:rPr lang="en-US" sz="1800" b="0" dirty="0">
                          <a:latin typeface="+mn-lt"/>
                          <a:ea typeface="Times New Roman"/>
                          <a:cs typeface="Times New Roman"/>
                        </a:rPr>
                        <a:t>35CCA</a:t>
                      </a:r>
                      <a:endParaRPr lang="en-US" sz="1800" b="0" dirty="0">
                        <a:latin typeface="+mn-lt"/>
                        <a:ea typeface="Calibri"/>
                        <a:cs typeface="Arial"/>
                      </a:endParaRPr>
                    </a:p>
                  </a:txBody>
                  <a:tcPr marL="28575" marR="28575" marT="28575" marB="28575">
                    <a:lnR w="12700" cap="flat" cmpd="sng" algn="ctr">
                      <a:solidFill>
                        <a:schemeClr val="tx1"/>
                      </a:solidFill>
                      <a:prstDash val="solid"/>
                      <a:round/>
                      <a:headEnd type="none" w="med" len="med"/>
                      <a:tailEnd type="none" w="med" len="med"/>
                    </a:lnR>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0" i="0" u="none" strike="noStrike" cap="none" normalizeH="0" baseline="0" dirty="0" smtClean="0">
                          <a:ln>
                            <a:noFill/>
                          </a:ln>
                          <a:solidFill>
                            <a:schemeClr val="tx1"/>
                          </a:solidFill>
                          <a:effectLst/>
                          <a:latin typeface="+mn-lt"/>
                        </a:rPr>
                        <a:t>Rural development </a:t>
                      </a:r>
                      <a:r>
                        <a:rPr kumimoji="0" lang="en-US" sz="1800" b="0" i="0" u="none" strike="noStrike" cap="none" normalizeH="0" baseline="0" dirty="0" err="1" smtClean="0">
                          <a:ln>
                            <a:noFill/>
                          </a:ln>
                          <a:solidFill>
                            <a:schemeClr val="tx1"/>
                          </a:solidFill>
                          <a:effectLst/>
                          <a:latin typeface="+mn-lt"/>
                        </a:rPr>
                        <a:t>programme</a:t>
                      </a:r>
                      <a:endParaRPr kumimoji="0" lang="en-US" sz="1800" b="0" i="0" u="none" strike="noStrike" cap="none" normalizeH="0" baseline="0" dirty="0" smtClean="0">
                        <a:ln>
                          <a:noFill/>
                        </a:ln>
                        <a:solidFill>
                          <a:schemeClr val="tx1"/>
                        </a:solidFill>
                        <a:effectLst/>
                        <a:latin typeface="+mn-lt"/>
                      </a:endParaRPr>
                    </a:p>
                  </a:txBody>
                  <a:tcPr>
                    <a:lnL w="12700" cap="flat" cmpd="sng" algn="ctr">
                      <a:solidFill>
                        <a:schemeClr val="tx1"/>
                      </a:solidFill>
                      <a:prstDash val="solid"/>
                      <a:round/>
                      <a:headEnd type="none" w="med" len="med"/>
                      <a:tailEnd type="none" w="med" len="med"/>
                    </a:lnL>
                  </a:tcPr>
                </a:tc>
              </a:tr>
              <a:tr h="363794">
                <a:tc>
                  <a:txBody>
                    <a:bodyPr/>
                    <a:lstStyle/>
                    <a:p>
                      <a:pPr marL="0" marR="0" algn="ctr">
                        <a:lnSpc>
                          <a:spcPct val="115000"/>
                        </a:lnSpc>
                        <a:spcBef>
                          <a:spcPts val="0"/>
                        </a:spcBef>
                        <a:spcAft>
                          <a:spcPts val="0"/>
                        </a:spcAft>
                      </a:pPr>
                      <a:r>
                        <a:rPr lang="en-US" sz="1800" dirty="0">
                          <a:latin typeface="+mn-lt"/>
                          <a:ea typeface="Times New Roman"/>
                          <a:cs typeface="Times New Roman"/>
                        </a:rPr>
                        <a:t>35CCB</a:t>
                      </a:r>
                      <a:endParaRPr lang="en-US" sz="1800" dirty="0">
                        <a:latin typeface="+mn-lt"/>
                        <a:ea typeface="Calibri"/>
                        <a:cs typeface="Arial"/>
                      </a:endParaRPr>
                    </a:p>
                  </a:txBody>
                  <a:tcPr marL="28575" marR="28575" marT="28575" marB="28575">
                    <a:lnR w="12700" cap="flat" cmpd="sng" algn="ctr">
                      <a:solidFill>
                        <a:schemeClr val="tx1"/>
                      </a:solidFill>
                      <a:prstDash val="solid"/>
                      <a:round/>
                      <a:headEnd type="none" w="med" len="med"/>
                      <a:tailEnd type="none" w="med" len="med"/>
                    </a:lnR>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0" i="0" u="none" strike="noStrike" cap="none" normalizeH="0" baseline="0" dirty="0" smtClean="0">
                          <a:ln>
                            <a:noFill/>
                          </a:ln>
                          <a:solidFill>
                            <a:schemeClr val="tx1"/>
                          </a:solidFill>
                          <a:effectLst/>
                          <a:latin typeface="+mn-lt"/>
                        </a:rPr>
                        <a:t>Conservation of Natural resources*** </a:t>
                      </a:r>
                      <a:r>
                        <a:rPr lang="en-US" sz="1800" b="0" dirty="0" smtClean="0">
                          <a:solidFill>
                            <a:srgbClr val="C00000"/>
                          </a:solidFill>
                          <a:latin typeface="+mn-lt"/>
                        </a:rPr>
                        <a:t>Deleted from A.Y 2003-04</a:t>
                      </a:r>
                      <a:endParaRPr kumimoji="0" lang="en-US" sz="1800" b="0" i="0" u="none" strike="noStrike" cap="none" normalizeH="0" baseline="0" dirty="0" smtClean="0">
                        <a:ln>
                          <a:noFill/>
                        </a:ln>
                        <a:solidFill>
                          <a:srgbClr val="C00000"/>
                        </a:solidFill>
                        <a:effectLst/>
                        <a:latin typeface="+mn-lt"/>
                      </a:endParaRPr>
                    </a:p>
                  </a:txBody>
                  <a:tcPr>
                    <a:lnL w="12700" cap="flat" cmpd="sng" algn="ctr">
                      <a:solidFill>
                        <a:schemeClr val="tx1"/>
                      </a:solidFill>
                      <a:prstDash val="solid"/>
                      <a:round/>
                      <a:headEnd type="none" w="med" len="med"/>
                      <a:tailEnd type="none" w="med" len="med"/>
                    </a:lnL>
                  </a:tcPr>
                </a:tc>
              </a:tr>
              <a:tr h="363794">
                <a:tc>
                  <a:txBody>
                    <a:bodyPr/>
                    <a:lstStyle/>
                    <a:p>
                      <a:pPr marL="0" marR="0" algn="ctr">
                        <a:lnSpc>
                          <a:spcPct val="115000"/>
                        </a:lnSpc>
                        <a:spcBef>
                          <a:spcPts val="0"/>
                        </a:spcBef>
                        <a:spcAft>
                          <a:spcPts val="0"/>
                        </a:spcAft>
                      </a:pPr>
                      <a:r>
                        <a:rPr lang="en-US" sz="1800" dirty="0">
                          <a:latin typeface="+mn-lt"/>
                          <a:ea typeface="Times New Roman"/>
                          <a:cs typeface="Times New Roman"/>
                        </a:rPr>
                        <a:t>35CCC</a:t>
                      </a:r>
                      <a:endParaRPr lang="en-US" sz="1800" dirty="0">
                        <a:latin typeface="+mn-lt"/>
                        <a:ea typeface="Calibri"/>
                        <a:cs typeface="Arial"/>
                      </a:endParaRPr>
                    </a:p>
                  </a:txBody>
                  <a:tcPr marL="28575" marR="28575" marT="28575" marB="28575">
                    <a:lnR w="12700" cap="flat" cmpd="sng" algn="ctr">
                      <a:solidFill>
                        <a:schemeClr val="tx1"/>
                      </a:solidFill>
                      <a:prstDash val="solid"/>
                      <a:round/>
                      <a:headEnd type="none" w="med" len="med"/>
                      <a:tailEnd type="none" w="med" len="med"/>
                    </a:lnR>
                  </a:tcPr>
                </a:tc>
                <a:tc>
                  <a:txBody>
                    <a:bodyPr/>
                    <a:lstStyle/>
                    <a:p>
                      <a:pPr algn="just"/>
                      <a:r>
                        <a:rPr lang="en-US" sz="1800" b="0" dirty="0" smtClean="0"/>
                        <a:t>Expenditure on agricultural extension project.</a:t>
                      </a:r>
                      <a:endParaRPr lang="en-US" sz="1800" b="0" dirty="0">
                        <a:latin typeface="+mn-lt"/>
                      </a:endParaRPr>
                    </a:p>
                  </a:txBody>
                  <a:tcPr>
                    <a:lnL w="12700" cap="flat" cmpd="sng" algn="ctr">
                      <a:solidFill>
                        <a:schemeClr val="tx1"/>
                      </a:solidFill>
                      <a:prstDash val="solid"/>
                      <a:round/>
                      <a:headEnd type="none" w="med" len="med"/>
                      <a:tailEnd type="none" w="med" len="med"/>
                    </a:lnL>
                  </a:tcPr>
                </a:tc>
              </a:tr>
              <a:tr h="363794">
                <a:tc>
                  <a:txBody>
                    <a:bodyPr/>
                    <a:lstStyle/>
                    <a:p>
                      <a:pPr marL="0" marR="0" algn="ctr">
                        <a:lnSpc>
                          <a:spcPct val="115000"/>
                        </a:lnSpc>
                        <a:spcBef>
                          <a:spcPts val="0"/>
                        </a:spcBef>
                        <a:spcAft>
                          <a:spcPts val="0"/>
                        </a:spcAft>
                      </a:pPr>
                      <a:r>
                        <a:rPr kumimoji="0" lang="en-US" sz="1800" kern="1200" dirty="0">
                          <a:solidFill>
                            <a:schemeClr val="tx1"/>
                          </a:solidFill>
                          <a:latin typeface="+mn-lt"/>
                          <a:ea typeface="Times New Roman"/>
                          <a:cs typeface="Times New Roman"/>
                        </a:rPr>
                        <a:t>35CCD</a:t>
                      </a:r>
                    </a:p>
                  </a:txBody>
                  <a:tcPr marL="28575" marR="28575" marT="28575" marB="28575">
                    <a:lnR w="12700" cap="flat" cmpd="sng" algn="ctr">
                      <a:solidFill>
                        <a:schemeClr val="tx1"/>
                      </a:solidFill>
                      <a:prstDash val="solid"/>
                      <a:round/>
                      <a:headEnd type="none" w="med" len="med"/>
                      <a:tailEnd type="none" w="med" len="med"/>
                    </a:lnR>
                  </a:tcPr>
                </a:tc>
                <a:tc>
                  <a:txBody>
                    <a:bodyPr/>
                    <a:lstStyle/>
                    <a:p>
                      <a:pPr algn="just"/>
                      <a:r>
                        <a:rPr lang="en-US" sz="1800" b="0" dirty="0" smtClean="0"/>
                        <a:t>Expenditure on skill development project</a:t>
                      </a:r>
                      <a:endParaRPr lang="en-US" sz="1800" b="0" dirty="0">
                        <a:latin typeface="+mn-lt"/>
                      </a:endParaRPr>
                    </a:p>
                  </a:txBody>
                  <a:tcPr>
                    <a:lnL w="12700" cap="flat" cmpd="sng" algn="ctr">
                      <a:solidFill>
                        <a:schemeClr val="tx1"/>
                      </a:solidFill>
                      <a:prstDash val="solid"/>
                      <a:round/>
                      <a:headEnd type="none" w="med" len="med"/>
                      <a:tailEnd type="none" w="med" len="med"/>
                    </a:lnL>
                  </a:tcPr>
                </a:tc>
              </a:tr>
              <a:tr h="363794">
                <a:tc>
                  <a:txBody>
                    <a:bodyPr/>
                    <a:lstStyle/>
                    <a:p>
                      <a:pPr marL="0" marR="0" algn="ctr">
                        <a:lnSpc>
                          <a:spcPct val="115000"/>
                        </a:lnSpc>
                        <a:spcBef>
                          <a:spcPts val="0"/>
                        </a:spcBef>
                        <a:spcAft>
                          <a:spcPts val="0"/>
                        </a:spcAft>
                      </a:pPr>
                      <a:r>
                        <a:rPr kumimoji="0" lang="en-US" sz="1800" kern="1200" dirty="0">
                          <a:solidFill>
                            <a:schemeClr val="tx1"/>
                          </a:solidFill>
                          <a:latin typeface="+mn-lt"/>
                          <a:ea typeface="Times New Roman"/>
                          <a:cs typeface="Times New Roman"/>
                        </a:rPr>
                        <a:t>35D</a:t>
                      </a:r>
                    </a:p>
                  </a:txBody>
                  <a:tcPr marL="28575" marR="28575" marT="28575" marB="28575">
                    <a:lnR w="12700" cap="flat" cmpd="sng" algn="ctr">
                      <a:solidFill>
                        <a:schemeClr val="tx1"/>
                      </a:solidFill>
                      <a:prstDash val="solid"/>
                      <a:round/>
                      <a:headEnd type="none" w="med" len="med"/>
                      <a:tailEnd type="none" w="med" len="med"/>
                    </a:lnR>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0" i="0" u="none" strike="noStrike" cap="none" normalizeH="0" baseline="0" dirty="0" smtClean="0">
                          <a:ln>
                            <a:noFill/>
                          </a:ln>
                          <a:solidFill>
                            <a:schemeClr val="tx1"/>
                          </a:solidFill>
                          <a:effectLst/>
                          <a:latin typeface="+mn-lt"/>
                        </a:rPr>
                        <a:t>Amortization of Preliminary Expenses</a:t>
                      </a:r>
                    </a:p>
                  </a:txBody>
                  <a:tcPr>
                    <a:lnL w="12700" cap="flat" cmpd="sng" algn="ctr">
                      <a:solidFill>
                        <a:schemeClr val="tx1"/>
                      </a:solidFill>
                      <a:prstDash val="solid"/>
                      <a:round/>
                      <a:headEnd type="none" w="med" len="med"/>
                      <a:tailEnd type="none" w="med" len="med"/>
                    </a:lnL>
                  </a:tcPr>
                </a:tc>
              </a:tr>
              <a:tr h="363794">
                <a:tc>
                  <a:txBody>
                    <a:bodyPr/>
                    <a:lstStyle/>
                    <a:p>
                      <a:pPr marL="0" marR="0" algn="ctr">
                        <a:lnSpc>
                          <a:spcPct val="115000"/>
                        </a:lnSpc>
                        <a:spcBef>
                          <a:spcPts val="0"/>
                        </a:spcBef>
                        <a:spcAft>
                          <a:spcPts val="0"/>
                        </a:spcAft>
                      </a:pPr>
                      <a:r>
                        <a:rPr kumimoji="0" lang="en-US" sz="1800" kern="1200" dirty="0">
                          <a:solidFill>
                            <a:schemeClr val="tx1"/>
                          </a:solidFill>
                          <a:latin typeface="+mn-lt"/>
                          <a:ea typeface="Times New Roman"/>
                          <a:cs typeface="Times New Roman"/>
                        </a:rPr>
                        <a:t>35DD</a:t>
                      </a:r>
                    </a:p>
                  </a:txBody>
                  <a:tcPr marL="28575" marR="28575" marT="28575" marB="28575">
                    <a:lnR w="12700" cap="flat" cmpd="sng" algn="ctr">
                      <a:solidFill>
                        <a:schemeClr val="tx1"/>
                      </a:solidFill>
                      <a:prstDash val="solid"/>
                      <a:round/>
                      <a:headEnd type="none" w="med" len="med"/>
                      <a:tailEnd type="none" w="med" len="med"/>
                    </a:lnR>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0" i="0" u="none" strike="noStrike" cap="none" normalizeH="0" baseline="0" dirty="0" err="1" smtClean="0">
                          <a:ln>
                            <a:noFill/>
                          </a:ln>
                          <a:solidFill>
                            <a:schemeClr val="tx1"/>
                          </a:solidFill>
                          <a:effectLst/>
                          <a:latin typeface="+mn-lt"/>
                        </a:rPr>
                        <a:t>Amortisation</a:t>
                      </a:r>
                      <a:r>
                        <a:rPr kumimoji="0" lang="en-US" sz="1800" b="0" i="0" u="none" strike="noStrike" cap="none" normalizeH="0" baseline="0" dirty="0" smtClean="0">
                          <a:ln>
                            <a:noFill/>
                          </a:ln>
                          <a:solidFill>
                            <a:schemeClr val="tx1"/>
                          </a:solidFill>
                          <a:effectLst/>
                          <a:latin typeface="+mn-lt"/>
                        </a:rPr>
                        <a:t> of Expenditure in case of amalgamation or demerger</a:t>
                      </a:r>
                    </a:p>
                  </a:txBody>
                  <a:tcPr>
                    <a:lnL w="12700" cap="flat" cmpd="sng" algn="ctr">
                      <a:solidFill>
                        <a:schemeClr val="tx1"/>
                      </a:solidFill>
                      <a:prstDash val="solid"/>
                      <a:round/>
                      <a:headEnd type="none" w="med" len="med"/>
                      <a:tailEnd type="none" w="med" len="med"/>
                    </a:lnL>
                  </a:tcPr>
                </a:tc>
              </a:tr>
              <a:tr h="363794">
                <a:tc>
                  <a:txBody>
                    <a:bodyPr/>
                    <a:lstStyle/>
                    <a:p>
                      <a:pPr marL="0" marR="0" algn="ctr">
                        <a:lnSpc>
                          <a:spcPct val="115000"/>
                        </a:lnSpc>
                        <a:spcBef>
                          <a:spcPts val="0"/>
                        </a:spcBef>
                        <a:spcAft>
                          <a:spcPts val="0"/>
                        </a:spcAft>
                      </a:pPr>
                      <a:r>
                        <a:rPr kumimoji="0" lang="en-US" sz="1800" kern="1200" dirty="0">
                          <a:solidFill>
                            <a:schemeClr val="tx1"/>
                          </a:solidFill>
                          <a:latin typeface="+mn-lt"/>
                          <a:ea typeface="Times New Roman"/>
                          <a:cs typeface="Times New Roman"/>
                        </a:rPr>
                        <a:t>35DDA</a:t>
                      </a:r>
                    </a:p>
                  </a:txBody>
                  <a:tcPr marL="28575" marR="28575" marT="28575" marB="28575">
                    <a:lnR w="12700" cap="flat" cmpd="sng" algn="ctr">
                      <a:solidFill>
                        <a:schemeClr val="tx1"/>
                      </a:solidFill>
                      <a:prstDash val="solid"/>
                      <a:round/>
                      <a:headEnd type="none" w="med" len="med"/>
                      <a:tailEnd type="none" w="med" len="med"/>
                    </a:lnR>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0" i="0" u="none" strike="noStrike" cap="none" normalizeH="0" baseline="0" dirty="0" err="1" smtClean="0">
                          <a:ln>
                            <a:noFill/>
                          </a:ln>
                          <a:solidFill>
                            <a:schemeClr val="tx1"/>
                          </a:solidFill>
                          <a:effectLst/>
                          <a:latin typeface="+mn-lt"/>
                        </a:rPr>
                        <a:t>Amortisation</a:t>
                      </a:r>
                      <a:r>
                        <a:rPr kumimoji="0" lang="en-US" sz="1800" b="0" i="0" u="none" strike="noStrike" cap="none" normalizeH="0" baseline="0" dirty="0" smtClean="0">
                          <a:ln>
                            <a:noFill/>
                          </a:ln>
                          <a:solidFill>
                            <a:schemeClr val="tx1"/>
                          </a:solidFill>
                          <a:effectLst/>
                          <a:latin typeface="+mn-lt"/>
                        </a:rPr>
                        <a:t> of expenditure incurred under voluntary Retirement Scheme</a:t>
                      </a:r>
                    </a:p>
                  </a:txBody>
                  <a:tcPr>
                    <a:lnL w="12700" cap="flat" cmpd="sng" algn="ctr">
                      <a:solidFill>
                        <a:schemeClr val="tx1"/>
                      </a:solidFill>
                      <a:prstDash val="solid"/>
                      <a:round/>
                      <a:headEnd type="none" w="med" len="med"/>
                      <a:tailEnd type="none" w="med" len="med"/>
                    </a:lnL>
                  </a:tcPr>
                </a:tc>
              </a:tr>
              <a:tr h="363794">
                <a:tc>
                  <a:txBody>
                    <a:bodyPr/>
                    <a:lstStyle/>
                    <a:p>
                      <a:pPr marL="0" marR="0" algn="ctr">
                        <a:lnSpc>
                          <a:spcPct val="115000"/>
                        </a:lnSpc>
                        <a:spcBef>
                          <a:spcPts val="0"/>
                        </a:spcBef>
                        <a:spcAft>
                          <a:spcPts val="0"/>
                        </a:spcAft>
                      </a:pPr>
                      <a:r>
                        <a:rPr kumimoji="0" lang="en-US" sz="1800" kern="1200" dirty="0">
                          <a:solidFill>
                            <a:schemeClr val="tx1"/>
                          </a:solidFill>
                          <a:latin typeface="+mn-lt"/>
                          <a:ea typeface="Times New Roman"/>
                          <a:cs typeface="Times New Roman"/>
                        </a:rPr>
                        <a:t>35E</a:t>
                      </a:r>
                    </a:p>
                  </a:txBody>
                  <a:tcPr marL="28575" marR="28575" marT="28575" marB="28575">
                    <a:lnR w="12700" cap="flat" cmpd="sng" algn="ctr">
                      <a:solidFill>
                        <a:schemeClr val="tx1"/>
                      </a:solidFill>
                      <a:prstDash val="solid"/>
                      <a:round/>
                      <a:headEnd type="none" w="med" len="med"/>
                      <a:tailEnd type="none" w="med" len="med"/>
                    </a:lnR>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0" i="0" u="none" strike="noStrike" cap="none" normalizeH="0" baseline="0" dirty="0" smtClean="0">
                          <a:ln>
                            <a:noFill/>
                          </a:ln>
                          <a:solidFill>
                            <a:schemeClr val="tx1"/>
                          </a:solidFill>
                          <a:effectLst/>
                          <a:latin typeface="+mn-lt"/>
                        </a:rPr>
                        <a:t>Expenditure on prospecting certain minerals</a:t>
                      </a:r>
                      <a:endParaRPr kumimoji="0" lang="en-US" sz="1800" b="0" i="0" u="none" strike="noStrike" cap="none" normalizeH="0" baseline="0" dirty="0" smtClean="0">
                        <a:ln>
                          <a:noFill/>
                        </a:ln>
                        <a:solidFill>
                          <a:schemeClr val="tx1"/>
                        </a:solidFill>
                        <a:effectLst/>
                        <a:latin typeface="+mn-lt"/>
                        <a:cs typeface="Times New Roman" pitchFamily="18" charset="0"/>
                      </a:endParaRPr>
                    </a:p>
                  </a:txBody>
                  <a:tcPr>
                    <a:lnL w="12700" cap="flat" cmpd="sng" algn="ctr">
                      <a:solidFill>
                        <a:schemeClr val="tx1"/>
                      </a:solidFill>
                      <a:prstDash val="solid"/>
                      <a:round/>
                      <a:headEnd type="none" w="med" len="med"/>
                      <a:tailEnd type="none" w="med" len="med"/>
                    </a:lnL>
                  </a:tcPr>
                </a:tc>
              </a:tr>
            </a:tbl>
          </a:graphicData>
        </a:graphic>
      </p:graphicFrame>
      <p:sp>
        <p:nvSpPr>
          <p:cNvPr id="6" name="Rectangle 2"/>
          <p:cNvSpPr>
            <a:spLocks noGrp="1" noChangeArrowheads="1"/>
          </p:cNvSpPr>
          <p:nvPr>
            <p:ph type="title"/>
          </p:nvPr>
        </p:nvSpPr>
        <p:spPr>
          <a:xfrm>
            <a:off x="76200" y="0"/>
            <a:ext cx="8458200" cy="762000"/>
          </a:xfrm>
        </p:spPr>
        <p:txBody>
          <a:bodyPr anchor="t">
            <a:normAutofit/>
          </a:bodyPr>
          <a:lstStyle/>
          <a:p>
            <a:pPr eaLnBrk="1" fontAlgn="auto" hangingPunct="1">
              <a:spcAft>
                <a:spcPts val="0"/>
              </a:spcAft>
              <a:defRPr/>
            </a:pPr>
            <a:r>
              <a:rPr lang="en-US" sz="3600" b="1" u="sng" dirty="0" smtClean="0"/>
              <a:t>List of Sections…..</a:t>
            </a:r>
            <a:endParaRPr lang="en-US" sz="3600" b="1" u="sng" dirty="0"/>
          </a:p>
        </p:txBody>
      </p:sp>
      <p:sp>
        <p:nvSpPr>
          <p:cNvPr id="5" name="Rectangle 4"/>
          <p:cNvSpPr/>
          <p:nvPr/>
        </p:nvSpPr>
        <p:spPr>
          <a:xfrm>
            <a:off x="7772400" y="76200"/>
            <a:ext cx="13716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normAutofit fontScale="85000" lnSpcReduction="20000"/>
          </a:bodyPr>
          <a:lstStyle/>
          <a:p>
            <a:fld id="{B6F15528-21DE-4FAA-801E-634DDDAF4B2B}" type="slidenum">
              <a:rPr lang="en-US" smtClean="0"/>
              <a:pPr/>
              <a:t>69</a:t>
            </a:fld>
            <a:endParaRPr lang="en-US"/>
          </a:p>
        </p:txBody>
      </p:sp>
      <p:sp>
        <p:nvSpPr>
          <p:cNvPr id="5" name="Content Placeholder 3"/>
          <p:cNvSpPr>
            <a:spLocks noGrp="1"/>
          </p:cNvSpPr>
          <p:nvPr>
            <p:ph sz="quarter" idx="1"/>
          </p:nvPr>
        </p:nvSpPr>
        <p:spPr>
          <a:xfrm>
            <a:off x="381000" y="1676400"/>
            <a:ext cx="8302752" cy="4876800"/>
          </a:xfrm>
          <a:solidFill>
            <a:schemeClr val="accent1"/>
          </a:solidFill>
        </p:spPr>
        <p:txBody>
          <a:bodyPr>
            <a:noAutofit/>
          </a:bodyPr>
          <a:lstStyle/>
          <a:p>
            <a:pPr marL="350838" indent="-350838" algn="just">
              <a:spcBef>
                <a:spcPts val="0"/>
              </a:spcBef>
              <a:buSzPct val="75000"/>
              <a:buNone/>
            </a:pPr>
            <a:r>
              <a:rPr lang="en-US" sz="2100" b="1" u="sng" dirty="0" smtClean="0">
                <a:solidFill>
                  <a:srgbClr val="FFC000"/>
                </a:solidFill>
              </a:rPr>
              <a:t>Section 32AC (1A) inserted</a:t>
            </a:r>
            <a:r>
              <a:rPr lang="en-US" sz="2100" b="1" dirty="0" smtClean="0">
                <a:solidFill>
                  <a:srgbClr val="FFC000"/>
                </a:solidFill>
              </a:rPr>
              <a:t>			 </a:t>
            </a:r>
            <a:r>
              <a:rPr lang="en-US" sz="2400" b="1" dirty="0" smtClean="0">
                <a:solidFill>
                  <a:srgbClr val="FFC000"/>
                </a:solidFill>
              </a:rPr>
              <a:t>[</a:t>
            </a:r>
            <a:r>
              <a:rPr lang="en-US" sz="2400" b="1" dirty="0" err="1" smtClean="0">
                <a:solidFill>
                  <a:srgbClr val="FFC000"/>
                </a:solidFill>
              </a:rPr>
              <a:t>w.e.f</a:t>
            </a:r>
            <a:r>
              <a:rPr lang="en-US" sz="2400" b="1" dirty="0" smtClean="0">
                <a:solidFill>
                  <a:srgbClr val="FFC000"/>
                </a:solidFill>
              </a:rPr>
              <a:t>. 01-04-2015]</a:t>
            </a:r>
            <a:endParaRPr lang="en-US" sz="2100" b="1" dirty="0" smtClean="0">
              <a:solidFill>
                <a:srgbClr val="FFC000"/>
              </a:solidFill>
            </a:endParaRPr>
          </a:p>
          <a:p>
            <a:pPr marL="350838" indent="-350838" algn="just">
              <a:spcBef>
                <a:spcPts val="0"/>
              </a:spcBef>
              <a:buClr>
                <a:srgbClr val="FFC000"/>
              </a:buClr>
              <a:buSzPct val="75000"/>
              <a:buFont typeface="Wingdings" pitchFamily="2" charset="2"/>
              <a:buChar char="q"/>
            </a:pPr>
            <a:r>
              <a:rPr lang="en-US" sz="2100" dirty="0" smtClean="0">
                <a:solidFill>
                  <a:schemeClr val="bg1"/>
                </a:solidFill>
              </a:rPr>
              <a:t>Where a company </a:t>
            </a:r>
          </a:p>
          <a:p>
            <a:pPr marL="350838" indent="-350838" algn="just">
              <a:spcBef>
                <a:spcPts val="0"/>
              </a:spcBef>
              <a:buClr>
                <a:srgbClr val="FFC000"/>
              </a:buClr>
              <a:buSzPct val="75000"/>
              <a:buFont typeface="Wingdings" pitchFamily="2" charset="2"/>
              <a:buChar char="q"/>
            </a:pPr>
            <a:r>
              <a:rPr lang="en-US" sz="2100" dirty="0" smtClean="0">
                <a:solidFill>
                  <a:schemeClr val="bg1"/>
                </a:solidFill>
              </a:rPr>
              <a:t>engaged in the business of manufacturing or production of any article or thing,</a:t>
            </a:r>
          </a:p>
          <a:p>
            <a:pPr marL="350838" indent="-350838" algn="just">
              <a:spcBef>
                <a:spcPts val="0"/>
              </a:spcBef>
              <a:buClr>
                <a:srgbClr val="FFC000"/>
              </a:buClr>
              <a:buSzPct val="75000"/>
              <a:buFont typeface="Wingdings" pitchFamily="2" charset="2"/>
              <a:buChar char="q"/>
            </a:pPr>
            <a:r>
              <a:rPr lang="en-US" sz="2100" dirty="0" smtClean="0">
                <a:solidFill>
                  <a:schemeClr val="bg1"/>
                </a:solidFill>
              </a:rPr>
              <a:t>acquires &amp; install new asset and </a:t>
            </a:r>
          </a:p>
          <a:p>
            <a:pPr marL="350838" indent="-350838" algn="just">
              <a:spcBef>
                <a:spcPts val="0"/>
              </a:spcBef>
              <a:buClr>
                <a:srgbClr val="FFC000"/>
              </a:buClr>
              <a:buSzPct val="75000"/>
              <a:buFont typeface="Wingdings" pitchFamily="2" charset="2"/>
              <a:buChar char="q"/>
            </a:pPr>
            <a:r>
              <a:rPr lang="en-US" sz="2100" dirty="0" smtClean="0">
                <a:solidFill>
                  <a:schemeClr val="bg1"/>
                </a:solidFill>
              </a:rPr>
              <a:t>the amount of actual cost of such </a:t>
            </a:r>
            <a:r>
              <a:rPr lang="en-US" sz="2100" b="1" dirty="0" smtClean="0">
                <a:solidFill>
                  <a:schemeClr val="bg1"/>
                </a:solidFill>
              </a:rPr>
              <a:t>new assets acquired and installed during any P.Y. exceeds Rs. 25 </a:t>
            </a:r>
            <a:r>
              <a:rPr lang="en-US" sz="2100" b="1" dirty="0" err="1" smtClean="0">
                <a:solidFill>
                  <a:schemeClr val="bg1"/>
                </a:solidFill>
              </a:rPr>
              <a:t>Crore</a:t>
            </a:r>
            <a:r>
              <a:rPr lang="en-US" sz="2100" b="1" dirty="0" smtClean="0">
                <a:solidFill>
                  <a:schemeClr val="bg1"/>
                </a:solidFill>
              </a:rPr>
              <a:t> </a:t>
            </a:r>
          </a:p>
          <a:p>
            <a:pPr marL="350838" indent="-350838" algn="just">
              <a:spcBef>
                <a:spcPts val="0"/>
              </a:spcBef>
              <a:buClr>
                <a:srgbClr val="FFC000"/>
              </a:buClr>
              <a:buSzPct val="75000"/>
              <a:buFont typeface="Wingdings" pitchFamily="2" charset="2"/>
              <a:buChar char="q"/>
            </a:pPr>
            <a:r>
              <a:rPr lang="en-US" sz="2100" b="1" dirty="0" smtClean="0">
                <a:solidFill>
                  <a:schemeClr val="bg1"/>
                </a:solidFill>
              </a:rPr>
              <a:t>then there shall be allowed a deduction of a sum equal to 15% of the actual cost of such new assets. </a:t>
            </a:r>
          </a:p>
          <a:p>
            <a:pPr marL="350838" indent="-350838" algn="just">
              <a:spcBef>
                <a:spcPts val="0"/>
              </a:spcBef>
              <a:buClr>
                <a:srgbClr val="FFC000"/>
              </a:buClr>
              <a:buSzPct val="75000"/>
              <a:buFont typeface="Wingdings" pitchFamily="2" charset="2"/>
              <a:buChar char="q"/>
            </a:pPr>
            <a:r>
              <a:rPr lang="en-US" sz="2100" dirty="0" smtClean="0">
                <a:solidFill>
                  <a:schemeClr val="bg1"/>
                </a:solidFill>
              </a:rPr>
              <a:t>No deduction under sub sec.(1A) shall be allowed</a:t>
            </a:r>
          </a:p>
          <a:p>
            <a:pPr marL="854075" indent="-336550" algn="just">
              <a:spcBef>
                <a:spcPts val="0"/>
              </a:spcBef>
              <a:buClr>
                <a:srgbClr val="FFC000"/>
              </a:buClr>
              <a:buSzPct val="90000"/>
              <a:buFontTx/>
              <a:buChar char="-"/>
            </a:pPr>
            <a:r>
              <a:rPr lang="en-US" sz="2100" dirty="0" smtClean="0">
                <a:solidFill>
                  <a:schemeClr val="bg1"/>
                </a:solidFill>
              </a:rPr>
              <a:t>For A.Y. 2015-16 to the assessee, which is eligible to claim deduction under sub sec.(1) for the said A.Y. </a:t>
            </a:r>
          </a:p>
          <a:p>
            <a:pPr marL="854075" indent="-336550" algn="just">
              <a:spcBef>
                <a:spcPts val="0"/>
              </a:spcBef>
              <a:buClr>
                <a:srgbClr val="FFC000"/>
              </a:buClr>
              <a:buSzPct val="90000"/>
              <a:buFontTx/>
              <a:buChar char="-"/>
            </a:pPr>
            <a:r>
              <a:rPr lang="en-US" sz="2100" dirty="0" smtClean="0">
                <a:solidFill>
                  <a:schemeClr val="bg1"/>
                </a:solidFill>
              </a:rPr>
              <a:t>any A.Y. 2018-19 and onwards</a:t>
            </a:r>
          </a:p>
          <a:p>
            <a:pPr marL="0" indent="0" algn="just">
              <a:spcBef>
                <a:spcPts val="0"/>
              </a:spcBef>
              <a:buClr>
                <a:srgbClr val="FFC000"/>
              </a:buClr>
              <a:buSzPct val="90000"/>
              <a:buNone/>
            </a:pPr>
            <a:r>
              <a:rPr lang="en-US" sz="2100" b="1" dirty="0" smtClean="0">
                <a:solidFill>
                  <a:srgbClr val="FFC000"/>
                </a:solidFill>
              </a:rPr>
              <a:t>						</a:t>
            </a:r>
            <a:endParaRPr lang="en-US" sz="2400" dirty="0" smtClean="0">
              <a:solidFill>
                <a:schemeClr val="bg1"/>
              </a:solidFill>
            </a:endParaRPr>
          </a:p>
        </p:txBody>
      </p:sp>
      <p:sp>
        <p:nvSpPr>
          <p:cNvPr id="6" name="Rectangle 2"/>
          <p:cNvSpPr>
            <a:spLocks noGrp="1" noChangeArrowheads="1"/>
          </p:cNvSpPr>
          <p:nvPr>
            <p:ph type="title"/>
          </p:nvPr>
        </p:nvSpPr>
        <p:spPr>
          <a:xfrm>
            <a:off x="76200" y="76200"/>
            <a:ext cx="7315200" cy="1143000"/>
          </a:xfrm>
        </p:spPr>
        <p:txBody>
          <a:bodyPr>
            <a:noAutofit/>
          </a:bodyPr>
          <a:lstStyle/>
          <a:p>
            <a:pPr indent="-273050"/>
            <a:r>
              <a:rPr lang="en-US" sz="3200" b="1" dirty="0" smtClean="0"/>
              <a:t>Amendments in by Finance Act, 2014</a:t>
            </a:r>
          </a:p>
        </p:txBody>
      </p:sp>
      <p:sp>
        <p:nvSpPr>
          <p:cNvPr id="7" name="Rectangle 6"/>
          <p:cNvSpPr/>
          <p:nvPr/>
        </p:nvSpPr>
        <p:spPr>
          <a:xfrm>
            <a:off x="7772400" y="76200"/>
            <a:ext cx="13716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pPr marL="571500" indent="-571500" algn="just"/>
            <a:r>
              <a:rPr lang="en-US" sz="4200" b="1" u="sng" dirty="0" smtClean="0"/>
              <a:t>Amendments in Form 3CA/3CB</a:t>
            </a:r>
          </a:p>
        </p:txBody>
      </p:sp>
      <p:sp>
        <p:nvSpPr>
          <p:cNvPr id="5" name="TextBox 4"/>
          <p:cNvSpPr txBox="1"/>
          <p:nvPr/>
        </p:nvSpPr>
        <p:spPr>
          <a:xfrm>
            <a:off x="152400" y="1752600"/>
            <a:ext cx="1143000" cy="584775"/>
          </a:xfrm>
          <a:prstGeom prst="rect">
            <a:avLst/>
          </a:prstGeom>
          <a:noFill/>
        </p:spPr>
        <p:txBody>
          <a:bodyPr wrap="square" rtlCol="0">
            <a:spAutoFit/>
          </a:bodyPr>
          <a:lstStyle/>
          <a:p>
            <a:pPr algn="ctr"/>
            <a:r>
              <a:rPr lang="en-US" sz="3200" dirty="0" smtClean="0">
                <a:solidFill>
                  <a:schemeClr val="bg1"/>
                </a:solidFill>
              </a:rPr>
              <a:t>1.</a:t>
            </a:r>
            <a:endParaRPr lang="en-US" sz="1400" dirty="0">
              <a:solidFill>
                <a:schemeClr val="bg1"/>
              </a:solidFill>
            </a:endParaRPr>
          </a:p>
        </p:txBody>
      </p:sp>
      <p:sp>
        <p:nvSpPr>
          <p:cNvPr id="4" name="Rectangle 3"/>
          <p:cNvSpPr/>
          <p:nvPr/>
        </p:nvSpPr>
        <p:spPr>
          <a:xfrm>
            <a:off x="1371600" y="2990671"/>
            <a:ext cx="6553200" cy="1384995"/>
          </a:xfrm>
          <a:prstGeom prst="rect">
            <a:avLst/>
          </a:prstGeom>
        </p:spPr>
        <p:txBody>
          <a:bodyPr wrap="square">
            <a:spAutoFit/>
          </a:bodyPr>
          <a:lstStyle/>
          <a:p>
            <a:pPr marL="880110" lvl="1" indent="-514350" algn="just">
              <a:buSzPct val="90000"/>
              <a:buFont typeface="+mj-lt"/>
              <a:buAutoNum type="alphaLcPeriod"/>
            </a:pPr>
            <a:r>
              <a:rPr lang="en-US" sz="2800" dirty="0" smtClean="0">
                <a:solidFill>
                  <a:schemeClr val="accent2"/>
                </a:solidFill>
              </a:rPr>
              <a:t>Amendments in Form No. 3CA</a:t>
            </a:r>
          </a:p>
          <a:p>
            <a:pPr marL="880110" lvl="1" indent="-514350" algn="just">
              <a:buSzPct val="90000"/>
              <a:buFont typeface="+mj-lt"/>
              <a:buAutoNum type="alphaLcPeriod"/>
            </a:pPr>
            <a:r>
              <a:rPr lang="en-US" sz="2800" dirty="0" smtClean="0">
                <a:solidFill>
                  <a:schemeClr val="accent2"/>
                </a:solidFill>
              </a:rPr>
              <a:t>Amendments in Form No. 3CB</a:t>
            </a:r>
          </a:p>
          <a:p>
            <a:pPr marL="880110" lvl="1" indent="-514350" algn="just">
              <a:buSzPct val="90000"/>
              <a:buFont typeface="+mj-lt"/>
              <a:buAutoNum type="alphaLcPeriod"/>
            </a:pPr>
            <a:r>
              <a:rPr lang="en-US" sz="2800" dirty="0" smtClean="0">
                <a:solidFill>
                  <a:schemeClr val="accent2"/>
                </a:solidFill>
              </a:rPr>
              <a:t>Other Amendments</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title"/>
          </p:nvPr>
        </p:nvSpPr>
        <p:spPr>
          <a:xfrm>
            <a:off x="76200" y="76200"/>
            <a:ext cx="7315200" cy="1143000"/>
          </a:xfrm>
        </p:spPr>
        <p:txBody>
          <a:bodyPr>
            <a:noAutofit/>
          </a:bodyPr>
          <a:lstStyle/>
          <a:p>
            <a:pPr indent="-273050"/>
            <a:r>
              <a:rPr lang="en-US" sz="3200" b="1" dirty="0" smtClean="0"/>
              <a:t>Amendments in by Finance Act, 2014</a:t>
            </a:r>
          </a:p>
        </p:txBody>
      </p:sp>
      <p:sp>
        <p:nvSpPr>
          <p:cNvPr id="6" name="Slide Number Placeholder 5"/>
          <p:cNvSpPr>
            <a:spLocks noGrp="1"/>
          </p:cNvSpPr>
          <p:nvPr>
            <p:ph type="sldNum" sz="quarter" idx="12"/>
          </p:nvPr>
        </p:nvSpPr>
        <p:spPr/>
        <p:txBody>
          <a:bodyPr>
            <a:normAutofit fontScale="85000" lnSpcReduction="20000"/>
          </a:bodyPr>
          <a:lstStyle/>
          <a:p>
            <a:pPr>
              <a:defRPr/>
            </a:pPr>
            <a:fld id="{CB242672-51D9-4CEA-99F4-003BABCB774D}" type="slidenum">
              <a:rPr lang="en-US"/>
              <a:pPr>
                <a:defRPr/>
              </a:pPr>
              <a:t>70</a:t>
            </a:fld>
            <a:endParaRPr lang="en-US"/>
          </a:p>
        </p:txBody>
      </p:sp>
      <p:sp>
        <p:nvSpPr>
          <p:cNvPr id="5" name="Rectangle 4"/>
          <p:cNvSpPr/>
          <p:nvPr/>
        </p:nvSpPr>
        <p:spPr>
          <a:xfrm>
            <a:off x="7772400" y="76200"/>
            <a:ext cx="13716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sp>
        <p:nvSpPr>
          <p:cNvPr id="7" name="TextBox 6"/>
          <p:cNvSpPr txBox="1"/>
          <p:nvPr/>
        </p:nvSpPr>
        <p:spPr>
          <a:xfrm>
            <a:off x="381000" y="1676400"/>
            <a:ext cx="8305800" cy="47089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indent="-273050" algn="just">
              <a:buFont typeface="Wingdings" pitchFamily="2" charset="2"/>
              <a:buChar char="Ø"/>
            </a:pPr>
            <a:r>
              <a:rPr lang="en-US" sz="2000" b="1" u="sng" dirty="0" smtClean="0">
                <a:solidFill>
                  <a:srgbClr val="FFC000"/>
                </a:solidFill>
              </a:rPr>
              <a:t>Section 35AD [</a:t>
            </a:r>
            <a:r>
              <a:rPr lang="en-US" sz="2000" b="1" u="sng" dirty="0" err="1" smtClean="0">
                <a:solidFill>
                  <a:srgbClr val="FFC000"/>
                </a:solidFill>
              </a:rPr>
              <a:t>w.e.f</a:t>
            </a:r>
            <a:r>
              <a:rPr lang="en-US" sz="2000" b="1" u="sng" dirty="0" smtClean="0">
                <a:solidFill>
                  <a:srgbClr val="FFC000"/>
                </a:solidFill>
              </a:rPr>
              <a:t>. 01/04/2015]</a:t>
            </a:r>
          </a:p>
          <a:p>
            <a:pPr marL="266700" indent="-266700" algn="just">
              <a:buFont typeface="Wingdings" pitchFamily="2" charset="2"/>
              <a:buChar char="§"/>
            </a:pPr>
            <a:r>
              <a:rPr lang="en-US" sz="2000" u="sng" dirty="0" smtClean="0">
                <a:solidFill>
                  <a:schemeClr val="bg1"/>
                </a:solidFill>
              </a:rPr>
              <a:t>No deduction shall be allowed U/s 35AD (8)(c</a:t>
            </a:r>
            <a:r>
              <a:rPr lang="en-US" sz="2000" dirty="0" smtClean="0">
                <a:solidFill>
                  <a:schemeClr val="bg1"/>
                </a:solidFill>
              </a:rPr>
              <a:t>) in respect of the specified business claimed deduction u/s 10AA for same or any other A.Y. </a:t>
            </a:r>
          </a:p>
          <a:p>
            <a:pPr marL="266700" indent="-266700" algn="just">
              <a:buFont typeface="Wingdings" pitchFamily="2" charset="2"/>
              <a:buChar char="§"/>
            </a:pPr>
            <a:r>
              <a:rPr lang="en-US" sz="2000" u="sng" dirty="0" smtClean="0">
                <a:solidFill>
                  <a:schemeClr val="bg1"/>
                </a:solidFill>
              </a:rPr>
              <a:t>Two new businesses </a:t>
            </a:r>
            <a:r>
              <a:rPr lang="en-US" sz="2000" dirty="0" smtClean="0">
                <a:solidFill>
                  <a:schemeClr val="bg1"/>
                </a:solidFill>
              </a:rPr>
              <a:t>are added in the list of specified business u/s 35AD(8)(c) namely:</a:t>
            </a:r>
          </a:p>
          <a:p>
            <a:pPr marL="355600" indent="-355600" algn="just">
              <a:buNone/>
            </a:pPr>
            <a:r>
              <a:rPr lang="en-US" sz="2000" dirty="0" smtClean="0">
                <a:solidFill>
                  <a:schemeClr val="bg1"/>
                </a:solidFill>
              </a:rPr>
              <a:t>	- laying &amp; operating a slurry pipeline for the transportation of iron ore;</a:t>
            </a:r>
          </a:p>
          <a:p>
            <a:pPr marL="355600" indent="-355600" algn="just">
              <a:buNone/>
            </a:pPr>
            <a:r>
              <a:rPr lang="en-US" sz="2000" dirty="0" smtClean="0">
                <a:solidFill>
                  <a:schemeClr val="bg1"/>
                </a:solidFill>
              </a:rPr>
              <a:t>	-setting up and operating a semi-conductor wafer fabrication manufacturing unit notified by the Board in accordance with such guidelines as may be prescribed.</a:t>
            </a:r>
          </a:p>
          <a:p>
            <a:pPr marL="266700" indent="-266700" algn="just">
              <a:buFont typeface="Wingdings" pitchFamily="2" charset="2"/>
              <a:buChar char="§"/>
            </a:pPr>
            <a:r>
              <a:rPr lang="en-US" sz="2000" dirty="0" smtClean="0">
                <a:solidFill>
                  <a:schemeClr val="bg1"/>
                </a:solidFill>
              </a:rPr>
              <a:t>Specified Assets should be </a:t>
            </a:r>
            <a:r>
              <a:rPr lang="en-US" sz="2000" u="sng" dirty="0" smtClean="0">
                <a:solidFill>
                  <a:schemeClr val="bg1"/>
                </a:solidFill>
              </a:rPr>
              <a:t>used at least for 8 years </a:t>
            </a:r>
            <a:r>
              <a:rPr lang="en-US" sz="2000" dirty="0" smtClean="0">
                <a:solidFill>
                  <a:schemeClr val="bg1"/>
                </a:solidFill>
              </a:rPr>
              <a:t>for specified purpose.</a:t>
            </a:r>
          </a:p>
          <a:p>
            <a:pPr marL="266700" indent="-266700" algn="just">
              <a:buFont typeface="Wingdings" pitchFamily="2" charset="2"/>
              <a:buChar char="§"/>
            </a:pPr>
            <a:r>
              <a:rPr lang="en-US" sz="2000" dirty="0" smtClean="0">
                <a:solidFill>
                  <a:schemeClr val="bg1"/>
                </a:solidFill>
              </a:rPr>
              <a:t>Amount of deduction allowable u/s 35AD is </a:t>
            </a:r>
            <a:r>
              <a:rPr lang="en-US" sz="2000" u="sng" dirty="0" smtClean="0">
                <a:solidFill>
                  <a:schemeClr val="bg1"/>
                </a:solidFill>
              </a:rPr>
              <a:t>chargeable under PGBP </a:t>
            </a:r>
            <a:r>
              <a:rPr lang="en-US" sz="2000" dirty="0" smtClean="0">
                <a:solidFill>
                  <a:schemeClr val="bg1"/>
                </a:solidFill>
              </a:rPr>
              <a:t>if specified Assets are not used for specified purpose during specified period of 8years subject to depreciation to be allowed. </a:t>
            </a:r>
          </a:p>
          <a:p>
            <a:pPr marL="266700" indent="-266700" algn="just">
              <a:buFont typeface="Wingdings" pitchFamily="2" charset="2"/>
              <a:buChar char="§"/>
            </a:pPr>
            <a:r>
              <a:rPr lang="en-US" sz="2000" dirty="0" smtClean="0">
                <a:solidFill>
                  <a:schemeClr val="bg1"/>
                </a:solidFill>
              </a:rPr>
              <a:t>The provisions of Section 7B not apply to company become Sick company during specified period of 8 years.</a:t>
            </a:r>
            <a:endParaRPr lang="en-US" sz="2000" i="1" dirty="0" smtClean="0">
              <a:solidFill>
                <a:schemeClr val="bg1"/>
              </a:solidFill>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normAutofit fontScale="85000" lnSpcReduction="20000"/>
          </a:bodyPr>
          <a:lstStyle/>
          <a:p>
            <a:fld id="{B6F15528-21DE-4FAA-801E-634DDDAF4B2B}" type="slidenum">
              <a:rPr lang="en-US" smtClean="0"/>
              <a:pPr/>
              <a:t>71</a:t>
            </a:fld>
            <a:endParaRPr lang="en-US"/>
          </a:p>
        </p:txBody>
      </p:sp>
      <p:sp>
        <p:nvSpPr>
          <p:cNvPr id="4" name="Content Placeholder 3"/>
          <p:cNvSpPr>
            <a:spLocks noGrp="1"/>
          </p:cNvSpPr>
          <p:nvPr>
            <p:ph sz="quarter" idx="1"/>
          </p:nvPr>
        </p:nvSpPr>
        <p:spPr>
          <a:xfrm>
            <a:off x="152400" y="1676400"/>
            <a:ext cx="8763000" cy="5029200"/>
          </a:xfrm>
        </p:spPr>
        <p:txBody>
          <a:bodyPr>
            <a:noAutofit/>
          </a:bodyPr>
          <a:lstStyle/>
          <a:p>
            <a:pPr algn="just">
              <a:lnSpc>
                <a:spcPct val="110000"/>
              </a:lnSpc>
              <a:spcBef>
                <a:spcPts val="1200"/>
              </a:spcBef>
            </a:pPr>
            <a:r>
              <a:rPr lang="en-US" sz="2200" dirty="0" smtClean="0"/>
              <a:t>Earlier, Amount debited to the P+L Account as well as amount not debited to the P+L Account was required to be specified by the tax auditor.										However, in the revised Form, amount debited to the P+L Account and the amount admissible under the provisions of the Income Tax Act/Rules/other guidelines/circular, etc. needs to be reported.</a:t>
            </a:r>
          </a:p>
          <a:p>
            <a:pPr algn="just">
              <a:lnSpc>
                <a:spcPct val="110000"/>
              </a:lnSpc>
              <a:spcBef>
                <a:spcPts val="1200"/>
              </a:spcBef>
            </a:pPr>
            <a:r>
              <a:rPr lang="en-US" sz="2200" dirty="0" smtClean="0"/>
              <a:t>The tax auditor need to specify the </a:t>
            </a:r>
            <a:r>
              <a:rPr lang="en-US" sz="2000" dirty="0" smtClean="0"/>
              <a:t>capital expense incurred and allowed as deduction for Computation of Profit &amp; Gain </a:t>
            </a:r>
            <a:r>
              <a:rPr lang="en-US" sz="2200" dirty="0" smtClean="0"/>
              <a:t>as per the provisions of Income Tax Act/Rules/other guidelines/circular, etc. under this clause.</a:t>
            </a:r>
          </a:p>
          <a:p>
            <a:pPr algn="just">
              <a:lnSpc>
                <a:spcPct val="110000"/>
              </a:lnSpc>
              <a:spcBef>
                <a:spcPts val="1200"/>
              </a:spcBef>
            </a:pPr>
            <a:r>
              <a:rPr lang="en-US" sz="2200" dirty="0" smtClean="0"/>
              <a:t>The tax auditor is also required to report whether the conditions specified in these sections have been fulfilled by the assessee or not.</a:t>
            </a:r>
          </a:p>
        </p:txBody>
      </p:sp>
      <p:sp>
        <p:nvSpPr>
          <p:cNvPr id="5" name="Rectangle 4"/>
          <p:cNvSpPr/>
          <p:nvPr/>
        </p:nvSpPr>
        <p:spPr>
          <a:xfrm>
            <a:off x="7391400" y="0"/>
            <a:ext cx="17526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800" b="1" dirty="0" err="1" smtClean="0">
                <a:solidFill>
                  <a:schemeClr val="tx2"/>
                </a:solidFill>
                <a:latin typeface="+mj-lt"/>
              </a:rPr>
              <a:t>Contd</a:t>
            </a:r>
            <a:r>
              <a:rPr lang="en-US" sz="2800" b="1" dirty="0" smtClean="0">
                <a:solidFill>
                  <a:schemeClr val="tx2"/>
                </a:solidFill>
                <a:latin typeface="+mj-lt"/>
              </a:rPr>
              <a:t>….</a:t>
            </a:r>
            <a:endParaRPr lang="en-US" sz="2800" b="1" dirty="0">
              <a:solidFill>
                <a:schemeClr val="tx2"/>
              </a:solidFill>
              <a:latin typeface="+mj-lt"/>
            </a:endParaRPr>
          </a:p>
        </p:txBody>
      </p:sp>
      <p:sp>
        <p:nvSpPr>
          <p:cNvPr id="6" name="Rectangle 2"/>
          <p:cNvSpPr>
            <a:spLocks noGrp="1" noChangeArrowheads="1"/>
          </p:cNvSpPr>
          <p:nvPr>
            <p:ph type="title"/>
          </p:nvPr>
        </p:nvSpPr>
        <p:spPr>
          <a:xfrm>
            <a:off x="152400" y="152400"/>
            <a:ext cx="7162800" cy="990600"/>
          </a:xfrm>
        </p:spPr>
        <p:txBody>
          <a:bodyPr>
            <a:noAutofit/>
          </a:bodyPr>
          <a:lstStyle/>
          <a:p>
            <a:pPr>
              <a:defRPr/>
            </a:pPr>
            <a:r>
              <a:rPr lang="en-US" sz="3800" dirty="0" smtClean="0"/>
              <a:t>Issues on New Clause no. 19                   </a:t>
            </a:r>
            <a:r>
              <a:rPr lang="en-US" sz="2200" dirty="0" smtClean="0"/>
              <a:t>					</a:t>
            </a:r>
            <a:r>
              <a:rPr lang="en-US" sz="2200" i="1" dirty="0" smtClean="0">
                <a:solidFill>
                  <a:srgbClr val="FF0000"/>
                </a:solidFill>
              </a:rPr>
              <a:t>[Old Clause no. 15]</a:t>
            </a:r>
            <a:endParaRPr lang="en-US" sz="2200" i="1" dirty="0">
              <a:solidFill>
                <a:srgbClr val="FF0000"/>
              </a:solidFill>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sz="quarter" idx="1"/>
          </p:nvPr>
        </p:nvSpPr>
        <p:spPr>
          <a:xfrm>
            <a:off x="228600" y="1676400"/>
            <a:ext cx="8686800" cy="4953000"/>
          </a:xfrm>
          <a:ln w="38100"/>
        </p:spPr>
        <p:style>
          <a:lnRef idx="2">
            <a:schemeClr val="accent1"/>
          </a:lnRef>
          <a:fillRef idx="1">
            <a:schemeClr val="lt1"/>
          </a:fillRef>
          <a:effectRef idx="0">
            <a:schemeClr val="accent1"/>
          </a:effectRef>
          <a:fontRef idx="minor">
            <a:schemeClr val="dk1"/>
          </a:fontRef>
        </p:style>
        <p:txBody>
          <a:bodyPr>
            <a:noAutofit/>
          </a:bodyPr>
          <a:lstStyle/>
          <a:p>
            <a:pPr marL="85725" indent="0" algn="just" defTabSz="268288">
              <a:spcBef>
                <a:spcPts val="600"/>
              </a:spcBef>
              <a:buSzPct val="100000"/>
              <a:buNone/>
            </a:pPr>
            <a:r>
              <a:rPr lang="en-US" sz="2400" b="1" dirty="0" smtClean="0">
                <a:solidFill>
                  <a:schemeClr val="accent2"/>
                </a:solidFill>
                <a:ea typeface="Times New Roman"/>
                <a:cs typeface="Times New Roman"/>
              </a:rPr>
              <a:t>New Clause 21(d)				</a:t>
            </a:r>
            <a:r>
              <a:rPr lang="en-US" sz="2400" i="1" dirty="0" smtClean="0">
                <a:solidFill>
                  <a:schemeClr val="accent2"/>
                </a:solidFill>
                <a:ea typeface="Times New Roman"/>
                <a:cs typeface="Times New Roman"/>
              </a:rPr>
              <a:t>[Old Clause No. 17(h)]</a:t>
            </a:r>
          </a:p>
          <a:p>
            <a:pPr marL="95250" indent="0" algn="just">
              <a:spcBef>
                <a:spcPts val="1200"/>
              </a:spcBef>
              <a:buSzPct val="100000"/>
              <a:buNone/>
            </a:pPr>
            <a:r>
              <a:rPr lang="en-US" sz="2300" b="1" u="sng" dirty="0" smtClean="0">
                <a:solidFill>
                  <a:schemeClr val="tx1"/>
                </a:solidFill>
                <a:ea typeface="Times New Roman"/>
                <a:cs typeface="Times New Roman"/>
              </a:rPr>
              <a:t>Old Provision</a:t>
            </a:r>
            <a:r>
              <a:rPr lang="en-US" sz="2300" b="1" dirty="0" smtClean="0">
                <a:solidFill>
                  <a:schemeClr val="tx1"/>
                </a:solidFill>
                <a:ea typeface="Times New Roman"/>
                <a:cs typeface="Times New Roman"/>
              </a:rPr>
              <a:t>: </a:t>
            </a:r>
          </a:p>
          <a:p>
            <a:pPr marL="552450" indent="-457200" algn="just">
              <a:spcBef>
                <a:spcPts val="1200"/>
              </a:spcBef>
              <a:buSzPct val="100000"/>
              <a:buAutoNum type="alphaUcParenBoth"/>
            </a:pPr>
            <a:r>
              <a:rPr lang="en-US" sz="2400" dirty="0" smtClean="0">
                <a:solidFill>
                  <a:schemeClr val="tx1"/>
                </a:solidFill>
                <a:cs typeface="Times New Roman" pitchFamily="18" charset="0"/>
              </a:rPr>
              <a:t>whether a certificate has been obtained from the assessee regarding  payments relating to any expenditure covered under section 40A(3)</a:t>
            </a:r>
          </a:p>
          <a:p>
            <a:pPr marL="552450" indent="-457200" algn="just">
              <a:spcBef>
                <a:spcPts val="1200"/>
              </a:spcBef>
              <a:buSzPct val="100000"/>
              <a:buAutoNum type="alphaUcParenBoth"/>
            </a:pPr>
            <a:endParaRPr lang="en-US" sz="1400" dirty="0" smtClean="0">
              <a:solidFill>
                <a:schemeClr val="tx1"/>
              </a:solidFill>
              <a:cs typeface="Times New Roman" pitchFamily="18" charset="0"/>
            </a:endParaRPr>
          </a:p>
          <a:p>
            <a:pPr marL="552450" indent="-457200" algn="just">
              <a:spcBef>
                <a:spcPts val="1200"/>
              </a:spcBef>
              <a:buSzPct val="100000"/>
              <a:buAutoNum type="alphaUcParenBoth"/>
            </a:pPr>
            <a:endParaRPr lang="en-US" sz="2400" dirty="0" smtClean="0">
              <a:solidFill>
                <a:schemeClr val="tx1"/>
              </a:solidFill>
              <a:cs typeface="Times New Roman" pitchFamily="18" charset="0"/>
            </a:endParaRPr>
          </a:p>
          <a:p>
            <a:pPr marL="552450" indent="-457200" algn="just">
              <a:spcBef>
                <a:spcPts val="1200"/>
              </a:spcBef>
              <a:buSzPct val="100000"/>
              <a:buFont typeface="Wingdings"/>
              <a:buAutoNum type="alphaUcParenBoth"/>
            </a:pPr>
            <a:r>
              <a:rPr lang="en-US" sz="2400" dirty="0" smtClean="0">
                <a:solidFill>
                  <a:schemeClr val="tx1"/>
                </a:solidFill>
                <a:cs typeface="Times New Roman" pitchFamily="18" charset="0"/>
              </a:rPr>
              <a:t>amount inadmissible under section 40A(3), read with rule 6DD [with break-up of inadmissible amounts]</a:t>
            </a:r>
            <a:endParaRPr lang="en-US" sz="2300" b="1" dirty="0" smtClean="0">
              <a:solidFill>
                <a:schemeClr val="tx1"/>
              </a:solidFill>
              <a:ea typeface="Times New Roman"/>
              <a:cs typeface="Times New Roman"/>
            </a:endParaRPr>
          </a:p>
        </p:txBody>
      </p:sp>
      <p:graphicFrame>
        <p:nvGraphicFramePr>
          <p:cNvPr id="5" name="Table 4"/>
          <p:cNvGraphicFramePr>
            <a:graphicFrameLocks noGrp="1"/>
          </p:cNvGraphicFramePr>
          <p:nvPr/>
        </p:nvGraphicFramePr>
        <p:xfrm>
          <a:off x="990600" y="3886200"/>
          <a:ext cx="6858000" cy="838200"/>
        </p:xfrm>
        <a:graphic>
          <a:graphicData uri="http://schemas.openxmlformats.org/drawingml/2006/table">
            <a:tbl>
              <a:tblPr firstRow="1" bandRow="1">
                <a:tableStyleId>{5C22544A-7EE6-4342-B048-85BDC9FD1C3A}</a:tableStyleId>
              </a:tblPr>
              <a:tblGrid>
                <a:gridCol w="1714500"/>
                <a:gridCol w="1714500"/>
                <a:gridCol w="1714500"/>
                <a:gridCol w="1714500"/>
              </a:tblGrid>
              <a:tr h="419100">
                <a:tc>
                  <a:txBody>
                    <a:bodyPr/>
                    <a:lstStyle/>
                    <a:p>
                      <a:pPr algn="ctr"/>
                      <a:r>
                        <a:rPr lang="en-US" dirty="0" smtClean="0"/>
                        <a:t>Particular</a:t>
                      </a:r>
                      <a:endParaRPr lang="en-US" dirty="0"/>
                    </a:p>
                  </a:txBody>
                  <a:tcPr/>
                </a:tc>
                <a:tc>
                  <a:txBody>
                    <a:bodyPr/>
                    <a:lstStyle/>
                    <a:p>
                      <a:pPr algn="ctr"/>
                      <a:r>
                        <a:rPr lang="en-US" dirty="0" smtClean="0"/>
                        <a:t>Section</a:t>
                      </a:r>
                      <a:endParaRPr lang="en-US" dirty="0"/>
                    </a:p>
                  </a:txBody>
                  <a:tcPr/>
                </a:tc>
                <a:tc>
                  <a:txBody>
                    <a:bodyPr/>
                    <a:lstStyle/>
                    <a:p>
                      <a:pPr algn="ctr"/>
                      <a:r>
                        <a:rPr lang="en-US" dirty="0" smtClean="0"/>
                        <a:t>Amount</a:t>
                      </a:r>
                      <a:endParaRPr lang="en-US" dirty="0"/>
                    </a:p>
                  </a:txBody>
                  <a:tcPr/>
                </a:tc>
                <a:tc>
                  <a:txBody>
                    <a:bodyPr/>
                    <a:lstStyle/>
                    <a:p>
                      <a:pPr algn="ctr"/>
                      <a:r>
                        <a:rPr lang="en-US" dirty="0" smtClean="0"/>
                        <a:t>Computation</a:t>
                      </a:r>
                      <a:endParaRPr lang="en-US" dirty="0"/>
                    </a:p>
                  </a:txBody>
                  <a:tcPr/>
                </a:tc>
              </a:tr>
              <a:tr h="419100">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bl>
          </a:graphicData>
        </a:graphic>
      </p:graphicFrame>
      <p:graphicFrame>
        <p:nvGraphicFramePr>
          <p:cNvPr id="6" name="Table 5"/>
          <p:cNvGraphicFramePr>
            <a:graphicFrameLocks noGrp="1"/>
          </p:cNvGraphicFramePr>
          <p:nvPr/>
        </p:nvGraphicFramePr>
        <p:xfrm>
          <a:off x="1295400" y="5735320"/>
          <a:ext cx="6096000" cy="741680"/>
        </p:xfrm>
        <a:graphic>
          <a:graphicData uri="http://schemas.openxmlformats.org/drawingml/2006/table">
            <a:tbl>
              <a:tblPr firstRow="1" bandRow="1">
                <a:tableStyleId>{5C22544A-7EE6-4342-B048-85BDC9FD1C3A}</a:tableStyleId>
              </a:tblPr>
              <a:tblGrid>
                <a:gridCol w="3048000"/>
                <a:gridCol w="3048000"/>
              </a:tblGrid>
              <a:tr h="370840">
                <a:tc>
                  <a:txBody>
                    <a:bodyPr/>
                    <a:lstStyle/>
                    <a:p>
                      <a:pPr algn="ctr"/>
                      <a:r>
                        <a:rPr lang="en-US" dirty="0" smtClean="0"/>
                        <a:t>Particulars</a:t>
                      </a:r>
                      <a:endParaRPr lang="en-US" dirty="0"/>
                    </a:p>
                  </a:txBody>
                  <a:tcPr/>
                </a:tc>
                <a:tc>
                  <a:txBody>
                    <a:bodyPr/>
                    <a:lstStyle/>
                    <a:p>
                      <a:pPr algn="ctr"/>
                      <a:r>
                        <a:rPr lang="en-US" dirty="0" smtClean="0"/>
                        <a:t>Amount</a:t>
                      </a:r>
                      <a:endParaRPr lang="en-US" dirty="0"/>
                    </a:p>
                  </a:txBody>
                  <a:tcPr/>
                </a:tc>
              </a:tr>
              <a:tr h="370840">
                <a:tc>
                  <a:txBody>
                    <a:bodyPr/>
                    <a:lstStyle/>
                    <a:p>
                      <a:endParaRPr lang="en-US" dirty="0"/>
                    </a:p>
                  </a:txBody>
                  <a:tcPr/>
                </a:tc>
                <a:tc>
                  <a:txBody>
                    <a:bodyPr/>
                    <a:lstStyle/>
                    <a:p>
                      <a:endParaRPr lang="en-US" dirty="0"/>
                    </a:p>
                  </a:txBody>
                  <a:tcPr/>
                </a:tc>
              </a:tr>
            </a:tbl>
          </a:graphicData>
        </a:graphic>
      </p:graphicFrame>
      <p:sp>
        <p:nvSpPr>
          <p:cNvPr id="9" name="Slide Number Placeholder 8"/>
          <p:cNvSpPr>
            <a:spLocks noGrp="1"/>
          </p:cNvSpPr>
          <p:nvPr>
            <p:ph type="sldNum" sz="quarter" idx="12"/>
          </p:nvPr>
        </p:nvSpPr>
        <p:spPr/>
        <p:txBody>
          <a:bodyPr>
            <a:normAutofit fontScale="85000" lnSpcReduction="20000"/>
          </a:bodyPr>
          <a:lstStyle/>
          <a:p>
            <a:fld id="{B6F15528-21DE-4FAA-801E-634DDDAF4B2B}" type="slidenum">
              <a:rPr lang="en-US" smtClean="0"/>
              <a:pPr/>
              <a:t>72</a:t>
            </a:fld>
            <a:endParaRPr lang="en-US"/>
          </a:p>
        </p:txBody>
      </p:sp>
      <p:sp>
        <p:nvSpPr>
          <p:cNvPr id="11" name="Title 6"/>
          <p:cNvSpPr>
            <a:spLocks noGrp="1"/>
          </p:cNvSpPr>
          <p:nvPr>
            <p:ph type="title"/>
          </p:nvPr>
        </p:nvSpPr>
        <p:spPr>
          <a:xfrm>
            <a:off x="152400" y="152400"/>
            <a:ext cx="7010400" cy="990600"/>
          </a:xfrm>
        </p:spPr>
        <p:txBody>
          <a:bodyPr>
            <a:noAutofit/>
          </a:bodyPr>
          <a:lstStyle/>
          <a:p>
            <a:pPr algn="just"/>
            <a:r>
              <a:rPr lang="en-US" sz="3200" dirty="0" smtClean="0"/>
              <a:t>New Clause no. 21……		   				    	</a:t>
            </a:r>
            <a:r>
              <a:rPr lang="en-US" sz="2000" i="1" dirty="0" smtClean="0">
                <a:solidFill>
                  <a:srgbClr val="FF0000"/>
                </a:solidFill>
              </a:rPr>
              <a:t>[Old Clause No. 17</a:t>
            </a:r>
            <a:r>
              <a:rPr lang="en-US" sz="2400" i="1" dirty="0" smtClean="0">
                <a:solidFill>
                  <a:srgbClr val="FF0000"/>
                </a:solidFill>
              </a:rPr>
              <a:t>]</a:t>
            </a:r>
            <a:endParaRPr lang="en-US" sz="1800" i="1" dirty="0">
              <a:solidFill>
                <a:srgbClr val="FF0000"/>
              </a:solidFill>
            </a:endParaRPr>
          </a:p>
        </p:txBody>
      </p:sp>
      <p:sp>
        <p:nvSpPr>
          <p:cNvPr id="12" name="Title 6"/>
          <p:cNvSpPr txBox="1">
            <a:spLocks/>
          </p:cNvSpPr>
          <p:nvPr/>
        </p:nvSpPr>
        <p:spPr>
          <a:xfrm>
            <a:off x="7315200" y="0"/>
            <a:ext cx="1752600" cy="685800"/>
          </a:xfrm>
          <a:prstGeom prst="rect">
            <a:avLst/>
          </a:prstGeom>
        </p:spPr>
        <p:txBody>
          <a:bodyPr vert="horz" anchor="ct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err="1" smtClean="0">
                <a:ln>
                  <a:noFill/>
                </a:ln>
                <a:solidFill>
                  <a:schemeClr val="tx2"/>
                </a:solidFill>
                <a:effectLst/>
                <a:uLnTx/>
                <a:uFillTx/>
                <a:latin typeface="+mj-lt"/>
                <a:ea typeface="+mj-ea"/>
                <a:cs typeface="+mj-cs"/>
              </a:rPr>
              <a:t>Contd</a:t>
            </a:r>
            <a:r>
              <a:rPr kumimoji="0" lang="en-US" sz="4000" b="0" i="0" u="none" strike="noStrike" kern="1200" cap="none" spc="0" normalizeH="0" baseline="0" noProof="0" dirty="0" smtClean="0">
                <a:ln>
                  <a:noFill/>
                </a:ln>
                <a:solidFill>
                  <a:schemeClr val="tx2"/>
                </a:solidFill>
                <a:effectLst/>
                <a:uLnTx/>
                <a:uFillTx/>
                <a:latin typeface="+mj-lt"/>
                <a:ea typeface="+mj-ea"/>
                <a:cs typeface="+mj-cs"/>
              </a:rPr>
              <a:t>….</a:t>
            </a:r>
            <a:endParaRPr kumimoji="0" lang="en-US" sz="2400" b="0" i="1" u="none" strike="noStrike" kern="1200" cap="none" spc="0" normalizeH="0" baseline="0" noProof="0" dirty="0">
              <a:ln>
                <a:noFill/>
              </a:ln>
              <a:solidFill>
                <a:srgbClr val="FF0000"/>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85000" lnSpcReduction="20000"/>
          </a:bodyPr>
          <a:lstStyle/>
          <a:p>
            <a:pPr>
              <a:defRPr/>
            </a:pPr>
            <a:fld id="{0912D719-3946-459A-9627-98CAD55137E9}" type="slidenum">
              <a:rPr lang="en-US"/>
              <a:pPr>
                <a:defRPr/>
              </a:pPr>
              <a:t>73</a:t>
            </a:fld>
            <a:endParaRPr lang="en-US"/>
          </a:p>
        </p:txBody>
      </p:sp>
      <p:graphicFrame>
        <p:nvGraphicFramePr>
          <p:cNvPr id="5" name="Table 4"/>
          <p:cNvGraphicFramePr>
            <a:graphicFrameLocks noGrp="1"/>
          </p:cNvGraphicFramePr>
          <p:nvPr/>
        </p:nvGraphicFramePr>
        <p:xfrm>
          <a:off x="533399" y="4789170"/>
          <a:ext cx="8077201" cy="1154430"/>
        </p:xfrm>
        <a:graphic>
          <a:graphicData uri="http://schemas.openxmlformats.org/drawingml/2006/table">
            <a:tbl>
              <a:tblPr firstRow="1" bandRow="1">
                <a:tableStyleId>{5C22544A-7EE6-4342-B048-85BDC9FD1C3A}</a:tableStyleId>
              </a:tblPr>
              <a:tblGrid>
                <a:gridCol w="1009650"/>
                <a:gridCol w="1081768"/>
                <a:gridCol w="1081768"/>
                <a:gridCol w="1009650"/>
                <a:gridCol w="3894365"/>
              </a:tblGrid>
              <a:tr h="370840">
                <a:tc>
                  <a:txBody>
                    <a:bodyPr/>
                    <a:lstStyle/>
                    <a:p>
                      <a:pPr marL="0" marR="0" algn="ctr">
                        <a:lnSpc>
                          <a:spcPct val="115000"/>
                        </a:lnSpc>
                        <a:spcBef>
                          <a:spcPts val="0"/>
                        </a:spcBef>
                        <a:spcAft>
                          <a:spcPts val="0"/>
                        </a:spcAft>
                      </a:pPr>
                      <a:r>
                        <a:rPr lang="en-US" sz="2000" dirty="0">
                          <a:latin typeface="+mn-lt"/>
                          <a:ea typeface="Times New Roman"/>
                          <a:cs typeface="Times New Roman"/>
                        </a:rPr>
                        <a:t>Serial number</a:t>
                      </a:r>
                      <a:endParaRPr lang="en-US" sz="2000" dirty="0">
                        <a:latin typeface="+mn-lt"/>
                        <a:ea typeface="Calibri"/>
                        <a:cs typeface="Arial"/>
                      </a:endParaRPr>
                    </a:p>
                  </a:txBody>
                  <a:tcPr marL="28575" marR="28575" marT="28575" marB="28575" anchor="ctr"/>
                </a:tc>
                <a:tc>
                  <a:txBody>
                    <a:bodyPr/>
                    <a:lstStyle/>
                    <a:p>
                      <a:pPr marL="0" marR="0" algn="ctr">
                        <a:lnSpc>
                          <a:spcPct val="115000"/>
                        </a:lnSpc>
                        <a:spcBef>
                          <a:spcPts val="0"/>
                        </a:spcBef>
                        <a:spcAft>
                          <a:spcPts val="0"/>
                        </a:spcAft>
                      </a:pPr>
                      <a:r>
                        <a:rPr lang="en-US" sz="2000" dirty="0">
                          <a:latin typeface="+mn-lt"/>
                          <a:ea typeface="Times New Roman"/>
                          <a:cs typeface="Times New Roman"/>
                        </a:rPr>
                        <a:t>Date of payment</a:t>
                      </a:r>
                      <a:endParaRPr lang="en-US" sz="2000" dirty="0">
                        <a:latin typeface="+mn-lt"/>
                        <a:ea typeface="Calibri"/>
                        <a:cs typeface="Arial"/>
                      </a:endParaRPr>
                    </a:p>
                  </a:txBody>
                  <a:tcPr marL="28575" marR="28575" marT="28575" marB="28575" anchor="ctr"/>
                </a:tc>
                <a:tc>
                  <a:txBody>
                    <a:bodyPr/>
                    <a:lstStyle/>
                    <a:p>
                      <a:pPr marL="0" marR="0" algn="ctr">
                        <a:lnSpc>
                          <a:spcPct val="115000"/>
                        </a:lnSpc>
                        <a:spcBef>
                          <a:spcPts val="0"/>
                        </a:spcBef>
                        <a:spcAft>
                          <a:spcPts val="0"/>
                        </a:spcAft>
                      </a:pPr>
                      <a:r>
                        <a:rPr lang="en-US" sz="2000" dirty="0">
                          <a:latin typeface="+mn-lt"/>
                          <a:ea typeface="Times New Roman"/>
                          <a:cs typeface="Times New Roman"/>
                        </a:rPr>
                        <a:t>Nature of payment</a:t>
                      </a:r>
                      <a:endParaRPr lang="en-US" sz="2000" dirty="0">
                        <a:latin typeface="+mn-lt"/>
                        <a:ea typeface="Calibri"/>
                        <a:cs typeface="Arial"/>
                      </a:endParaRPr>
                    </a:p>
                  </a:txBody>
                  <a:tcPr marL="28575" marR="28575" marT="28575" marB="28575" anchor="ctr"/>
                </a:tc>
                <a:tc>
                  <a:txBody>
                    <a:bodyPr/>
                    <a:lstStyle/>
                    <a:p>
                      <a:pPr marL="0" marR="0" algn="ctr">
                        <a:lnSpc>
                          <a:spcPct val="115000"/>
                        </a:lnSpc>
                        <a:spcBef>
                          <a:spcPts val="0"/>
                        </a:spcBef>
                        <a:spcAft>
                          <a:spcPts val="0"/>
                        </a:spcAft>
                      </a:pPr>
                      <a:r>
                        <a:rPr lang="en-US" sz="2000" dirty="0">
                          <a:latin typeface="+mn-lt"/>
                          <a:ea typeface="Times New Roman"/>
                          <a:cs typeface="Times New Roman"/>
                        </a:rPr>
                        <a:t>Amount</a:t>
                      </a:r>
                      <a:endParaRPr lang="en-US" sz="2000" dirty="0">
                        <a:latin typeface="+mn-lt"/>
                        <a:ea typeface="Calibri"/>
                        <a:cs typeface="Arial"/>
                      </a:endParaRPr>
                    </a:p>
                  </a:txBody>
                  <a:tcPr marL="28575" marR="28575" marT="28575" marB="28575" anchor="ctr"/>
                </a:tc>
                <a:tc>
                  <a:txBody>
                    <a:bodyPr/>
                    <a:lstStyle/>
                    <a:p>
                      <a:pPr marL="0" marR="0" algn="ctr">
                        <a:lnSpc>
                          <a:spcPct val="115000"/>
                        </a:lnSpc>
                        <a:spcBef>
                          <a:spcPts val="0"/>
                        </a:spcBef>
                        <a:spcAft>
                          <a:spcPts val="0"/>
                        </a:spcAft>
                      </a:pPr>
                      <a:r>
                        <a:rPr lang="en-US" sz="2000" dirty="0">
                          <a:latin typeface="+mn-lt"/>
                          <a:ea typeface="Times New Roman"/>
                          <a:cs typeface="Times New Roman"/>
                        </a:rPr>
                        <a:t>Name and Permanent Account Number of the payee, if available</a:t>
                      </a:r>
                      <a:endParaRPr lang="en-US" sz="2000" dirty="0">
                        <a:latin typeface="+mn-lt"/>
                        <a:ea typeface="Calibri"/>
                        <a:cs typeface="Arial"/>
                      </a:endParaRPr>
                    </a:p>
                  </a:txBody>
                  <a:tcPr marL="28575" marR="28575" marT="28575" marB="28575" anchor="ctr"/>
                </a:tc>
              </a:tr>
              <a:tr h="370840">
                <a:tc>
                  <a:txBody>
                    <a:bodyPr/>
                    <a:lstStyle/>
                    <a:p>
                      <a:endParaRPr lang="en-US" sz="2000" dirty="0">
                        <a:latin typeface="+mn-lt"/>
                      </a:endParaRPr>
                    </a:p>
                  </a:txBody>
                  <a:tcPr/>
                </a:tc>
                <a:tc>
                  <a:txBody>
                    <a:bodyPr/>
                    <a:lstStyle/>
                    <a:p>
                      <a:endParaRPr lang="en-US" sz="2000">
                        <a:latin typeface="+mn-lt"/>
                      </a:endParaRPr>
                    </a:p>
                  </a:txBody>
                  <a:tcPr/>
                </a:tc>
                <a:tc>
                  <a:txBody>
                    <a:bodyPr/>
                    <a:lstStyle/>
                    <a:p>
                      <a:endParaRPr lang="en-US" sz="2000">
                        <a:latin typeface="+mn-lt"/>
                      </a:endParaRPr>
                    </a:p>
                  </a:txBody>
                  <a:tcPr/>
                </a:tc>
                <a:tc>
                  <a:txBody>
                    <a:bodyPr/>
                    <a:lstStyle/>
                    <a:p>
                      <a:endParaRPr lang="en-US" sz="2000" dirty="0">
                        <a:latin typeface="+mn-lt"/>
                      </a:endParaRPr>
                    </a:p>
                  </a:txBody>
                  <a:tcPr/>
                </a:tc>
                <a:tc>
                  <a:txBody>
                    <a:bodyPr/>
                    <a:lstStyle/>
                    <a:p>
                      <a:endParaRPr lang="en-US" sz="2000" dirty="0">
                        <a:latin typeface="+mn-lt"/>
                      </a:endParaRPr>
                    </a:p>
                  </a:txBody>
                  <a:tcPr/>
                </a:tc>
              </a:tr>
            </a:tbl>
          </a:graphicData>
        </a:graphic>
      </p:graphicFrame>
      <p:sp>
        <p:nvSpPr>
          <p:cNvPr id="8" name="Title 6"/>
          <p:cNvSpPr>
            <a:spLocks noGrp="1"/>
          </p:cNvSpPr>
          <p:nvPr>
            <p:ph type="title"/>
          </p:nvPr>
        </p:nvSpPr>
        <p:spPr>
          <a:xfrm>
            <a:off x="76200" y="152400"/>
            <a:ext cx="7315200" cy="990600"/>
          </a:xfrm>
        </p:spPr>
        <p:txBody>
          <a:bodyPr>
            <a:noAutofit/>
          </a:bodyPr>
          <a:lstStyle/>
          <a:p>
            <a:pPr algn="just"/>
            <a:r>
              <a:rPr lang="en-US" sz="4000" dirty="0" smtClean="0"/>
              <a:t>New Clause no. 21……		   </a:t>
            </a:r>
            <a:r>
              <a:rPr lang="en-US" sz="2200" dirty="0" smtClean="0"/>
              <a:t>				     </a:t>
            </a:r>
            <a:r>
              <a:rPr lang="en-US" sz="2200" i="1" dirty="0" smtClean="0">
                <a:solidFill>
                  <a:srgbClr val="FF0000"/>
                </a:solidFill>
              </a:rPr>
              <a:t>[Old Clause No. 17]</a:t>
            </a:r>
            <a:endParaRPr lang="en-US" sz="2200" i="1" dirty="0">
              <a:solidFill>
                <a:srgbClr val="FF0000"/>
              </a:solidFill>
            </a:endParaRPr>
          </a:p>
        </p:txBody>
      </p:sp>
      <p:sp>
        <p:nvSpPr>
          <p:cNvPr id="9" name="Title 6"/>
          <p:cNvSpPr txBox="1">
            <a:spLocks/>
          </p:cNvSpPr>
          <p:nvPr/>
        </p:nvSpPr>
        <p:spPr>
          <a:xfrm>
            <a:off x="7315200" y="0"/>
            <a:ext cx="1752600" cy="685800"/>
          </a:xfrm>
          <a:prstGeom prst="rect">
            <a:avLst/>
          </a:prstGeom>
        </p:spPr>
        <p:txBody>
          <a:bodyPr vert="horz" anchor="ct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err="1" smtClean="0">
                <a:ln>
                  <a:noFill/>
                </a:ln>
                <a:solidFill>
                  <a:schemeClr val="tx2"/>
                </a:solidFill>
                <a:effectLst/>
                <a:uLnTx/>
                <a:uFillTx/>
                <a:latin typeface="+mj-lt"/>
                <a:ea typeface="+mj-ea"/>
                <a:cs typeface="+mj-cs"/>
              </a:rPr>
              <a:t>Contd</a:t>
            </a:r>
            <a:r>
              <a:rPr kumimoji="0" lang="en-US" sz="4000" b="0" i="0" u="none" strike="noStrike" kern="1200" cap="none" spc="0" normalizeH="0" baseline="0" noProof="0" dirty="0" smtClean="0">
                <a:ln>
                  <a:noFill/>
                </a:ln>
                <a:solidFill>
                  <a:schemeClr val="tx2"/>
                </a:solidFill>
                <a:effectLst/>
                <a:uLnTx/>
                <a:uFillTx/>
                <a:latin typeface="+mj-lt"/>
                <a:ea typeface="+mj-ea"/>
                <a:cs typeface="+mj-cs"/>
              </a:rPr>
              <a:t>….</a:t>
            </a:r>
            <a:endParaRPr kumimoji="0" lang="en-US" sz="2400" b="0" i="1" u="none" strike="noStrike" kern="1200" cap="none" spc="0" normalizeH="0" baseline="0" noProof="0" dirty="0">
              <a:ln>
                <a:noFill/>
              </a:ln>
              <a:solidFill>
                <a:srgbClr val="FF0000"/>
              </a:solidFill>
              <a:effectLst/>
              <a:uLnTx/>
              <a:uFillTx/>
              <a:latin typeface="+mj-lt"/>
              <a:ea typeface="+mj-ea"/>
              <a:cs typeface="+mj-cs"/>
            </a:endParaRPr>
          </a:p>
        </p:txBody>
      </p:sp>
      <p:sp>
        <p:nvSpPr>
          <p:cNvPr id="10" name="Content Placeholder 7"/>
          <p:cNvSpPr txBox="1">
            <a:spLocks/>
          </p:cNvSpPr>
          <p:nvPr/>
        </p:nvSpPr>
        <p:spPr>
          <a:xfrm>
            <a:off x="304800" y="1828800"/>
            <a:ext cx="8534400" cy="4419600"/>
          </a:xfrm>
          <a:prstGeom prst="rect">
            <a:avLst/>
          </a:prstGeom>
          <a:noFill/>
          <a:ln w="38100" cap="flat" cmpd="sng" algn="ctr">
            <a:solidFill>
              <a:schemeClr val="accent1"/>
            </a:solidFill>
            <a:prstDash val="solid"/>
          </a:ln>
        </p:spPr>
        <p:style>
          <a:lnRef idx="2">
            <a:schemeClr val="accent1"/>
          </a:lnRef>
          <a:fillRef idx="1">
            <a:schemeClr val="lt1"/>
          </a:fillRef>
          <a:effectRef idx="0">
            <a:schemeClr val="accent1"/>
          </a:effectRef>
          <a:fontRef idx="minor">
            <a:schemeClr val="dk1"/>
          </a:fontRef>
        </p:style>
        <p:txBody>
          <a:bodyPr vert="horz">
            <a:noAutofit/>
          </a:bodyPr>
          <a:lstStyle/>
          <a:p>
            <a:pPr marL="3175" algn="just">
              <a:buClr>
                <a:schemeClr val="accent2"/>
              </a:buClr>
              <a:buSzPct val="100000"/>
              <a:defRPr/>
            </a:pPr>
            <a:r>
              <a:rPr lang="en-US" sz="2300" b="1" dirty="0" smtClean="0">
                <a:solidFill>
                  <a:schemeClr val="accent2"/>
                </a:solidFill>
                <a:ea typeface="Times New Roman"/>
                <a:cs typeface="Times New Roman"/>
              </a:rPr>
              <a:t>New Clause 21(d)				</a:t>
            </a:r>
            <a:r>
              <a:rPr lang="en-US" sz="2300" i="1" dirty="0" smtClean="0">
                <a:solidFill>
                  <a:schemeClr val="accent2"/>
                </a:solidFill>
                <a:ea typeface="Times New Roman"/>
                <a:cs typeface="Times New Roman"/>
              </a:rPr>
              <a:t>[Old Clause No. 17(h)]</a:t>
            </a:r>
            <a:endParaRPr kumimoji="0" lang="en-US" sz="2300" b="1" i="0" u="sng" strike="noStrike" kern="1200" cap="none" spc="0" normalizeH="0" baseline="0" noProof="0" dirty="0" smtClean="0">
              <a:ln>
                <a:noFill/>
              </a:ln>
              <a:solidFill>
                <a:schemeClr val="tx1"/>
              </a:solidFill>
              <a:effectLst/>
              <a:uLnTx/>
              <a:uFillTx/>
              <a:latin typeface="+mn-lt"/>
              <a:ea typeface="Times New Roman"/>
              <a:cs typeface="Times New Roman"/>
            </a:endParaRPr>
          </a:p>
          <a:p>
            <a:pPr marR="0" lvl="0" algn="just" defTabSz="914400" rtl="0" eaLnBrk="1" fontAlgn="auto" latinLnBrk="0" hangingPunct="1">
              <a:buClr>
                <a:schemeClr val="accent2"/>
              </a:buClr>
              <a:buSzPct val="100000"/>
              <a:buFont typeface="Wingdings"/>
              <a:buNone/>
              <a:tabLst/>
              <a:defRPr/>
            </a:pPr>
            <a:r>
              <a:rPr kumimoji="0" lang="en-US" sz="2300" b="1" i="0" u="sng" strike="noStrike" kern="1200" cap="none" spc="0" normalizeH="0" baseline="0" noProof="0" dirty="0" smtClean="0">
                <a:ln>
                  <a:noFill/>
                </a:ln>
                <a:solidFill>
                  <a:schemeClr val="tx1"/>
                </a:solidFill>
                <a:effectLst/>
                <a:uLnTx/>
                <a:uFillTx/>
                <a:latin typeface="+mn-lt"/>
                <a:ea typeface="Times New Roman"/>
                <a:cs typeface="Times New Roman"/>
              </a:rPr>
              <a:t>New Provision</a:t>
            </a:r>
            <a:r>
              <a:rPr kumimoji="0" lang="en-US" sz="2300" b="1" i="0" u="none" strike="noStrike" kern="1200" cap="none" spc="0" normalizeH="0" baseline="0" noProof="0" dirty="0" smtClean="0">
                <a:ln>
                  <a:noFill/>
                </a:ln>
                <a:solidFill>
                  <a:schemeClr val="tx1"/>
                </a:solidFill>
                <a:effectLst/>
                <a:uLnTx/>
                <a:uFillTx/>
                <a:latin typeface="+mn-lt"/>
                <a:ea typeface="Times New Roman"/>
                <a:cs typeface="Times New Roman"/>
              </a:rPr>
              <a:t>: </a:t>
            </a:r>
          </a:p>
          <a:p>
            <a:pPr marL="441325" indent="-441325" algn="just">
              <a:buSzPct val="100000"/>
              <a:buFont typeface="Wingdings" pitchFamily="2" charset="2"/>
              <a:buAutoNum type="alphaLcParenBoth" startAt="4"/>
            </a:pPr>
            <a:r>
              <a:rPr lang="en-US" sz="2300" dirty="0" smtClean="0"/>
              <a:t>Disallowance/deemed income under section 40A(3):</a:t>
            </a:r>
          </a:p>
          <a:p>
            <a:pPr marL="914400" indent="-457200" algn="just">
              <a:buFont typeface="+mj-lt"/>
              <a:buAutoNum type="alphaUcPeriod"/>
            </a:pPr>
            <a:r>
              <a:rPr lang="en-US" sz="2300" dirty="0" smtClean="0"/>
              <a:t>On the basis of the examination of books of account and other relevant documents/evidence, whether the expenditure covered under section 40A(3) read with rule 6DD were made by account payee cheque drawn on a bank or account payee bank draft. If not, please furnish the details:</a:t>
            </a:r>
            <a:endParaRPr kumimoji="0" lang="en-US" sz="2300" b="1" i="0" u="none" strike="noStrike" kern="1200" cap="none" spc="0" normalizeH="0" baseline="0" noProof="0" dirty="0" smtClean="0">
              <a:ln>
                <a:noFill/>
              </a:ln>
              <a:solidFill>
                <a:schemeClr val="tx1"/>
              </a:solidFill>
              <a:effectLst/>
              <a:uLnTx/>
              <a:uFillTx/>
              <a:latin typeface="+mn-lt"/>
              <a:ea typeface="Times New Roman"/>
              <a:cs typeface="Times New Roman"/>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85000" lnSpcReduction="20000"/>
          </a:bodyPr>
          <a:lstStyle/>
          <a:p>
            <a:pPr>
              <a:defRPr/>
            </a:pPr>
            <a:fld id="{0912D719-3946-459A-9627-98CAD55137E9}" type="slidenum">
              <a:rPr lang="en-US"/>
              <a:pPr>
                <a:defRPr/>
              </a:pPr>
              <a:t>74</a:t>
            </a:fld>
            <a:endParaRPr lang="en-US"/>
          </a:p>
        </p:txBody>
      </p:sp>
      <p:graphicFrame>
        <p:nvGraphicFramePr>
          <p:cNvPr id="5" name="Table 4"/>
          <p:cNvGraphicFramePr>
            <a:graphicFrameLocks noGrp="1"/>
          </p:cNvGraphicFramePr>
          <p:nvPr/>
        </p:nvGraphicFramePr>
        <p:xfrm>
          <a:off x="457200" y="4572000"/>
          <a:ext cx="8229601" cy="1119378"/>
        </p:xfrm>
        <a:graphic>
          <a:graphicData uri="http://schemas.openxmlformats.org/drawingml/2006/table">
            <a:tbl>
              <a:tblPr firstRow="1" bandRow="1">
                <a:tableStyleId>{5C22544A-7EE6-4342-B048-85BDC9FD1C3A}</a:tableStyleId>
              </a:tblPr>
              <a:tblGrid>
                <a:gridCol w="1028700"/>
                <a:gridCol w="1102179"/>
                <a:gridCol w="1102179"/>
                <a:gridCol w="1114656"/>
                <a:gridCol w="3881887"/>
              </a:tblGrid>
              <a:tr h="370840">
                <a:tc>
                  <a:txBody>
                    <a:bodyPr/>
                    <a:lstStyle/>
                    <a:p>
                      <a:pPr marL="0" marR="0" algn="ctr">
                        <a:lnSpc>
                          <a:spcPct val="115000"/>
                        </a:lnSpc>
                        <a:spcBef>
                          <a:spcPts val="0"/>
                        </a:spcBef>
                        <a:spcAft>
                          <a:spcPts val="0"/>
                        </a:spcAft>
                      </a:pPr>
                      <a:r>
                        <a:rPr lang="en-US" sz="1900" dirty="0">
                          <a:latin typeface="+mn-lt"/>
                          <a:ea typeface="Times New Roman"/>
                          <a:cs typeface="Times New Roman"/>
                        </a:rPr>
                        <a:t>Serial number</a:t>
                      </a:r>
                      <a:endParaRPr lang="en-US" sz="1900" dirty="0">
                        <a:latin typeface="+mn-lt"/>
                        <a:ea typeface="Calibri"/>
                        <a:cs typeface="Arial"/>
                      </a:endParaRPr>
                    </a:p>
                  </a:txBody>
                  <a:tcPr marL="28575" marR="28575" marT="28575" marB="28575" anchor="ctr"/>
                </a:tc>
                <a:tc>
                  <a:txBody>
                    <a:bodyPr/>
                    <a:lstStyle/>
                    <a:p>
                      <a:pPr marL="0" marR="0" algn="ctr">
                        <a:lnSpc>
                          <a:spcPct val="115000"/>
                        </a:lnSpc>
                        <a:spcBef>
                          <a:spcPts val="0"/>
                        </a:spcBef>
                        <a:spcAft>
                          <a:spcPts val="0"/>
                        </a:spcAft>
                      </a:pPr>
                      <a:r>
                        <a:rPr lang="en-US" sz="1900" dirty="0">
                          <a:latin typeface="+mn-lt"/>
                          <a:ea typeface="Times New Roman"/>
                          <a:cs typeface="Times New Roman"/>
                        </a:rPr>
                        <a:t>Date of payment</a:t>
                      </a:r>
                      <a:endParaRPr lang="en-US" sz="1900" dirty="0">
                        <a:latin typeface="+mn-lt"/>
                        <a:ea typeface="Calibri"/>
                        <a:cs typeface="Arial"/>
                      </a:endParaRPr>
                    </a:p>
                  </a:txBody>
                  <a:tcPr marL="28575" marR="28575" marT="28575" marB="28575" anchor="ctr"/>
                </a:tc>
                <a:tc>
                  <a:txBody>
                    <a:bodyPr/>
                    <a:lstStyle/>
                    <a:p>
                      <a:pPr marL="0" marR="0" algn="ctr">
                        <a:lnSpc>
                          <a:spcPct val="115000"/>
                        </a:lnSpc>
                        <a:spcBef>
                          <a:spcPts val="0"/>
                        </a:spcBef>
                        <a:spcAft>
                          <a:spcPts val="0"/>
                        </a:spcAft>
                      </a:pPr>
                      <a:r>
                        <a:rPr lang="en-US" sz="1900" dirty="0">
                          <a:latin typeface="+mn-lt"/>
                          <a:ea typeface="Times New Roman"/>
                          <a:cs typeface="Times New Roman"/>
                        </a:rPr>
                        <a:t>Nature of payment</a:t>
                      </a:r>
                      <a:endParaRPr lang="en-US" sz="1900" dirty="0">
                        <a:latin typeface="+mn-lt"/>
                        <a:ea typeface="Calibri"/>
                        <a:cs typeface="Arial"/>
                      </a:endParaRPr>
                    </a:p>
                  </a:txBody>
                  <a:tcPr marL="28575" marR="28575" marT="28575" marB="28575" anchor="ctr"/>
                </a:tc>
                <a:tc>
                  <a:txBody>
                    <a:bodyPr/>
                    <a:lstStyle/>
                    <a:p>
                      <a:pPr marL="0" marR="0" algn="ctr">
                        <a:lnSpc>
                          <a:spcPct val="115000"/>
                        </a:lnSpc>
                        <a:spcBef>
                          <a:spcPts val="0"/>
                        </a:spcBef>
                        <a:spcAft>
                          <a:spcPts val="0"/>
                        </a:spcAft>
                      </a:pPr>
                      <a:r>
                        <a:rPr lang="en-US" sz="1900" dirty="0">
                          <a:latin typeface="+mn-lt"/>
                          <a:ea typeface="Times New Roman"/>
                          <a:cs typeface="Times New Roman"/>
                        </a:rPr>
                        <a:t>Amount</a:t>
                      </a:r>
                      <a:endParaRPr lang="en-US" sz="1900" dirty="0">
                        <a:latin typeface="+mn-lt"/>
                        <a:ea typeface="Calibri"/>
                        <a:cs typeface="Arial"/>
                      </a:endParaRPr>
                    </a:p>
                  </a:txBody>
                  <a:tcPr marL="28575" marR="28575" marT="28575" marB="28575" anchor="ctr"/>
                </a:tc>
                <a:tc>
                  <a:txBody>
                    <a:bodyPr/>
                    <a:lstStyle/>
                    <a:p>
                      <a:pPr marL="0" marR="0" algn="ctr">
                        <a:lnSpc>
                          <a:spcPct val="115000"/>
                        </a:lnSpc>
                        <a:spcBef>
                          <a:spcPts val="0"/>
                        </a:spcBef>
                        <a:spcAft>
                          <a:spcPts val="0"/>
                        </a:spcAft>
                      </a:pPr>
                      <a:r>
                        <a:rPr lang="en-US" sz="1900" dirty="0">
                          <a:latin typeface="+mn-lt"/>
                          <a:ea typeface="Times New Roman"/>
                          <a:cs typeface="Times New Roman"/>
                        </a:rPr>
                        <a:t>Name and Permanent Account Number of the payee, if available</a:t>
                      </a:r>
                      <a:endParaRPr lang="en-US" sz="1900" dirty="0">
                        <a:latin typeface="+mn-lt"/>
                        <a:ea typeface="Calibri"/>
                        <a:cs typeface="Arial"/>
                      </a:endParaRPr>
                    </a:p>
                  </a:txBody>
                  <a:tcPr marL="28575" marR="28575" marT="28575" marB="28575" anchor="ctr"/>
                </a:tc>
              </a:tr>
              <a:tr h="370840">
                <a:tc>
                  <a:txBody>
                    <a:bodyPr/>
                    <a:lstStyle/>
                    <a:p>
                      <a:endParaRPr lang="en-US" sz="2000" dirty="0">
                        <a:latin typeface="+mn-lt"/>
                      </a:endParaRPr>
                    </a:p>
                  </a:txBody>
                  <a:tcPr/>
                </a:tc>
                <a:tc>
                  <a:txBody>
                    <a:bodyPr/>
                    <a:lstStyle/>
                    <a:p>
                      <a:endParaRPr lang="en-US" sz="2000">
                        <a:latin typeface="+mn-lt"/>
                      </a:endParaRPr>
                    </a:p>
                  </a:txBody>
                  <a:tcPr/>
                </a:tc>
                <a:tc>
                  <a:txBody>
                    <a:bodyPr/>
                    <a:lstStyle/>
                    <a:p>
                      <a:endParaRPr lang="en-US" sz="2000">
                        <a:latin typeface="+mn-lt"/>
                      </a:endParaRPr>
                    </a:p>
                  </a:txBody>
                  <a:tcPr/>
                </a:tc>
                <a:tc>
                  <a:txBody>
                    <a:bodyPr/>
                    <a:lstStyle/>
                    <a:p>
                      <a:endParaRPr lang="en-US" sz="2000" dirty="0">
                        <a:latin typeface="+mn-lt"/>
                      </a:endParaRPr>
                    </a:p>
                  </a:txBody>
                  <a:tcPr/>
                </a:tc>
                <a:tc>
                  <a:txBody>
                    <a:bodyPr/>
                    <a:lstStyle/>
                    <a:p>
                      <a:endParaRPr lang="en-US" sz="2000" dirty="0">
                        <a:latin typeface="+mn-lt"/>
                      </a:endParaRPr>
                    </a:p>
                  </a:txBody>
                  <a:tcPr/>
                </a:tc>
              </a:tr>
            </a:tbl>
          </a:graphicData>
        </a:graphic>
      </p:graphicFrame>
      <p:sp>
        <p:nvSpPr>
          <p:cNvPr id="8" name="Title 6"/>
          <p:cNvSpPr>
            <a:spLocks noGrp="1"/>
          </p:cNvSpPr>
          <p:nvPr>
            <p:ph type="title"/>
          </p:nvPr>
        </p:nvSpPr>
        <p:spPr>
          <a:xfrm>
            <a:off x="152400" y="152400"/>
            <a:ext cx="7391400" cy="990600"/>
          </a:xfrm>
        </p:spPr>
        <p:txBody>
          <a:bodyPr>
            <a:noAutofit/>
          </a:bodyPr>
          <a:lstStyle/>
          <a:p>
            <a:pPr algn="just"/>
            <a:r>
              <a:rPr lang="en-US" sz="3600" dirty="0" smtClean="0"/>
              <a:t>New Clause no. 21……		   				     </a:t>
            </a:r>
            <a:r>
              <a:rPr lang="en-US" sz="2400" i="1" dirty="0" smtClean="0">
                <a:solidFill>
                  <a:srgbClr val="FF0000"/>
                </a:solidFill>
              </a:rPr>
              <a:t>[Old Clause No. 17</a:t>
            </a:r>
            <a:r>
              <a:rPr lang="en-US" sz="2800" i="1" dirty="0" smtClean="0">
                <a:solidFill>
                  <a:srgbClr val="FF0000"/>
                </a:solidFill>
              </a:rPr>
              <a:t>]</a:t>
            </a:r>
            <a:endParaRPr lang="en-US" sz="2000" i="1" dirty="0">
              <a:solidFill>
                <a:srgbClr val="FF0000"/>
              </a:solidFill>
            </a:endParaRPr>
          </a:p>
        </p:txBody>
      </p:sp>
      <p:sp>
        <p:nvSpPr>
          <p:cNvPr id="9" name="Title 6"/>
          <p:cNvSpPr txBox="1">
            <a:spLocks/>
          </p:cNvSpPr>
          <p:nvPr/>
        </p:nvSpPr>
        <p:spPr>
          <a:xfrm>
            <a:off x="7543800" y="0"/>
            <a:ext cx="1524000" cy="533400"/>
          </a:xfrm>
          <a:prstGeom prst="rect">
            <a:avLst/>
          </a:prstGeom>
        </p:spPr>
        <p:txBody>
          <a:bodyPr vert="horz" anchor="t">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2500" b="1" i="0" u="none" strike="noStrike" kern="1200" cap="none" spc="0" normalizeH="0" baseline="0" noProof="0" dirty="0" err="1" smtClean="0">
                <a:ln>
                  <a:noFill/>
                </a:ln>
                <a:solidFill>
                  <a:schemeClr val="tx2"/>
                </a:solidFill>
                <a:effectLst/>
                <a:uLnTx/>
                <a:uFillTx/>
                <a:latin typeface="+mj-lt"/>
                <a:ea typeface="+mj-ea"/>
                <a:cs typeface="+mj-cs"/>
              </a:rPr>
              <a:t>Contd</a:t>
            </a:r>
            <a:r>
              <a:rPr kumimoji="0" lang="en-US" sz="2500" b="1" i="0" u="none" strike="noStrike" kern="1200" cap="none" spc="0" normalizeH="0" baseline="0" noProof="0" dirty="0" smtClean="0">
                <a:ln>
                  <a:noFill/>
                </a:ln>
                <a:solidFill>
                  <a:schemeClr val="tx2"/>
                </a:solidFill>
                <a:effectLst/>
                <a:uLnTx/>
                <a:uFillTx/>
                <a:latin typeface="+mj-lt"/>
                <a:ea typeface="+mj-ea"/>
                <a:cs typeface="+mj-cs"/>
              </a:rPr>
              <a:t>….</a:t>
            </a:r>
            <a:endParaRPr kumimoji="0" lang="en-US" sz="2500" b="1" i="1" u="none" strike="noStrike" kern="1200" cap="none" spc="0" normalizeH="0" baseline="0" noProof="0" dirty="0">
              <a:ln>
                <a:noFill/>
              </a:ln>
              <a:solidFill>
                <a:srgbClr val="FF0000"/>
              </a:solidFill>
              <a:effectLst/>
              <a:uLnTx/>
              <a:uFillTx/>
              <a:latin typeface="+mj-lt"/>
              <a:ea typeface="+mj-ea"/>
              <a:cs typeface="+mj-cs"/>
            </a:endParaRPr>
          </a:p>
        </p:txBody>
      </p:sp>
      <p:sp>
        <p:nvSpPr>
          <p:cNvPr id="10" name="Content Placeholder 7"/>
          <p:cNvSpPr txBox="1">
            <a:spLocks/>
          </p:cNvSpPr>
          <p:nvPr/>
        </p:nvSpPr>
        <p:spPr>
          <a:xfrm>
            <a:off x="152400" y="1676400"/>
            <a:ext cx="8763000" cy="4191000"/>
          </a:xfrm>
          <a:prstGeom prst="rect">
            <a:avLst/>
          </a:prstGeom>
          <a:noFill/>
          <a:ln w="38100" cap="flat" cmpd="sng" algn="ctr">
            <a:solidFill>
              <a:schemeClr val="accent1"/>
            </a:solidFill>
            <a:prstDash val="solid"/>
          </a:ln>
        </p:spPr>
        <p:style>
          <a:lnRef idx="2">
            <a:schemeClr val="accent1"/>
          </a:lnRef>
          <a:fillRef idx="1">
            <a:schemeClr val="lt1"/>
          </a:fillRef>
          <a:effectRef idx="0">
            <a:schemeClr val="accent1"/>
          </a:effectRef>
          <a:fontRef idx="minor">
            <a:schemeClr val="dk1"/>
          </a:fontRef>
        </p:style>
        <p:txBody>
          <a:bodyPr vert="horz">
            <a:noAutofit/>
          </a:bodyPr>
          <a:lstStyle/>
          <a:p>
            <a:pPr marL="542925" lvl="0" indent="-457200" algn="just"/>
            <a:r>
              <a:rPr lang="en-US" sz="2300" b="1" u="sng" dirty="0" smtClean="0">
                <a:solidFill>
                  <a:schemeClr val="tx1"/>
                </a:solidFill>
                <a:ea typeface="Times New Roman"/>
                <a:cs typeface="Times New Roman"/>
              </a:rPr>
              <a:t>New Provision…….</a:t>
            </a:r>
            <a:endParaRPr lang="en-US" sz="2300" b="1" dirty="0" smtClean="0">
              <a:solidFill>
                <a:schemeClr val="tx1"/>
              </a:solidFill>
              <a:ea typeface="Times New Roman"/>
              <a:cs typeface="Times New Roman"/>
            </a:endParaRPr>
          </a:p>
          <a:p>
            <a:pPr marL="542925" indent="-457200" algn="just">
              <a:buFont typeface="+mj-lt"/>
              <a:buAutoNum type="alphaUcPeriod" startAt="2"/>
            </a:pPr>
            <a:endParaRPr lang="en-US" sz="1200" dirty="0" smtClean="0"/>
          </a:p>
          <a:p>
            <a:pPr marL="542925" indent="-457200" algn="just">
              <a:buFont typeface="+mj-lt"/>
              <a:buAutoNum type="alphaUcPeriod" startAt="2"/>
            </a:pPr>
            <a:r>
              <a:rPr lang="en-US" sz="2300" dirty="0" smtClean="0"/>
              <a:t>On the basis of the examination of books of account and other relevant documents/evidence, whether the payment referred to in section 40A(3A) read with rule 6DD were made by account payee cheque drawn on a bank or account payee bank draft If not, please furnish the details of amount deemed to be the profits and gains of business or profession   u/s 40A(3A):</a:t>
            </a:r>
            <a:endParaRPr kumimoji="0" lang="en-US" sz="2300" b="1" i="0" u="none" strike="noStrike" kern="1200" cap="none" spc="0" normalizeH="0" baseline="0" noProof="0" dirty="0" smtClean="0">
              <a:ln>
                <a:noFill/>
              </a:ln>
              <a:solidFill>
                <a:schemeClr val="tx1"/>
              </a:solidFill>
              <a:effectLst/>
              <a:uLnTx/>
              <a:uFillTx/>
              <a:latin typeface="+mn-lt"/>
              <a:ea typeface="Times New Roman"/>
              <a:cs typeface="Times New Roman"/>
            </a:endParaRPr>
          </a:p>
        </p:txBody>
      </p:sp>
      <p:sp>
        <p:nvSpPr>
          <p:cNvPr id="7" name="TextBox 6"/>
          <p:cNvSpPr txBox="1"/>
          <p:nvPr/>
        </p:nvSpPr>
        <p:spPr>
          <a:xfrm>
            <a:off x="152400" y="6043136"/>
            <a:ext cx="8763000" cy="738664"/>
          </a:xfrm>
          <a:prstGeom prst="rect">
            <a:avLst/>
          </a:prstGeom>
          <a:noFill/>
        </p:spPr>
        <p:txBody>
          <a:bodyPr wrap="square" rtlCol="0">
            <a:spAutoFit/>
          </a:bodyPr>
          <a:lstStyle/>
          <a:p>
            <a:pPr marL="725488" indent="-725488" algn="just"/>
            <a:r>
              <a:rPr lang="en-US" sz="2100" b="1" dirty="0" smtClean="0"/>
              <a:t>Brief: </a:t>
            </a:r>
            <a:r>
              <a:rPr lang="en-US" sz="2100" dirty="0" smtClean="0"/>
              <a:t>Disallowance u/s 40A(3) to be reported on the basis of examination of books of account. Certificate from Assessee would not be sufficient.</a:t>
            </a:r>
          </a:p>
        </p:txBody>
      </p:sp>
      <p:sp>
        <p:nvSpPr>
          <p:cNvPr id="11" name="Rectangle 10"/>
          <p:cNvSpPr/>
          <p:nvPr/>
        </p:nvSpPr>
        <p:spPr>
          <a:xfrm>
            <a:off x="3505200" y="3962400"/>
            <a:ext cx="1600200" cy="457200"/>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6629400" cy="838200"/>
          </a:xfrm>
        </p:spPr>
        <p:txBody>
          <a:bodyPr/>
          <a:lstStyle/>
          <a:p>
            <a:r>
              <a:rPr lang="en-US" dirty="0" smtClean="0"/>
              <a:t>Section 40A….</a:t>
            </a:r>
            <a:endParaRPr lang="en-US" dirty="0"/>
          </a:p>
        </p:txBody>
      </p:sp>
      <p:sp>
        <p:nvSpPr>
          <p:cNvPr id="3" name="Slide Number Placeholder 2"/>
          <p:cNvSpPr>
            <a:spLocks noGrp="1"/>
          </p:cNvSpPr>
          <p:nvPr>
            <p:ph type="sldNum" sz="quarter" idx="12"/>
          </p:nvPr>
        </p:nvSpPr>
        <p:spPr/>
        <p:txBody>
          <a:bodyPr>
            <a:normAutofit fontScale="85000" lnSpcReduction="20000"/>
          </a:bodyPr>
          <a:lstStyle/>
          <a:p>
            <a:fld id="{B6F15528-21DE-4FAA-801E-634DDDAF4B2B}" type="slidenum">
              <a:rPr lang="en-US" smtClean="0"/>
              <a:pPr/>
              <a:t>75</a:t>
            </a:fld>
            <a:endParaRPr lang="en-US"/>
          </a:p>
        </p:txBody>
      </p:sp>
      <p:sp>
        <p:nvSpPr>
          <p:cNvPr id="4" name="Content Placeholder 3"/>
          <p:cNvSpPr>
            <a:spLocks noGrp="1"/>
          </p:cNvSpPr>
          <p:nvPr>
            <p:ph sz="quarter" idx="1"/>
          </p:nvPr>
        </p:nvSpPr>
        <p:spPr>
          <a:xfrm>
            <a:off x="152400" y="1676400"/>
            <a:ext cx="8839200" cy="5029200"/>
          </a:xfrm>
        </p:spPr>
        <p:txBody>
          <a:bodyPr>
            <a:noAutofit/>
          </a:bodyPr>
          <a:lstStyle/>
          <a:p>
            <a:pPr marL="457200" indent="-457200" algn="just">
              <a:spcBef>
                <a:spcPts val="600"/>
              </a:spcBef>
              <a:buNone/>
            </a:pPr>
            <a:r>
              <a:rPr lang="en-US" sz="2150" dirty="0" smtClean="0"/>
              <a:t>(3) Where the assessee incurs any expenditure in respect of which a payment or aggregate of payments made to a person in a day, otherwise than by an account payee </a:t>
            </a:r>
            <a:r>
              <a:rPr lang="en-US" sz="2150" dirty="0" err="1" smtClean="0"/>
              <a:t>cheque</a:t>
            </a:r>
            <a:r>
              <a:rPr lang="en-US" sz="2150" dirty="0" smtClean="0"/>
              <a:t> drawn on a bank or account payee bank draft, exceeds twenty thousand rupees, no deduction shall be allowed in respect of such expenditure.</a:t>
            </a:r>
          </a:p>
          <a:p>
            <a:pPr marL="457200" indent="-457200" algn="just">
              <a:spcBef>
                <a:spcPts val="600"/>
              </a:spcBef>
              <a:buNone/>
            </a:pPr>
            <a:endParaRPr lang="en-US" sz="500" dirty="0" smtClean="0"/>
          </a:p>
          <a:p>
            <a:pPr marL="457200" indent="-457200" algn="just">
              <a:spcBef>
                <a:spcPts val="600"/>
              </a:spcBef>
              <a:buNone/>
            </a:pPr>
            <a:r>
              <a:rPr lang="en-US" sz="2150" dirty="0" smtClean="0"/>
              <a:t>(3A) Where an </a:t>
            </a:r>
            <a:r>
              <a:rPr lang="en-US" sz="2150" b="1" dirty="0" smtClean="0"/>
              <a:t>allowance has been made</a:t>
            </a:r>
            <a:r>
              <a:rPr lang="en-US" sz="2150" dirty="0" smtClean="0"/>
              <a:t> in the assessment for any year </a:t>
            </a:r>
            <a:r>
              <a:rPr lang="en-US" sz="2150" b="1" dirty="0" smtClean="0"/>
              <a:t>in respect of any liability incurred </a:t>
            </a:r>
            <a:r>
              <a:rPr lang="en-US" sz="2150" dirty="0" smtClean="0"/>
              <a:t>by the assessee </a:t>
            </a:r>
            <a:r>
              <a:rPr lang="en-US" sz="2150" b="1" dirty="0" smtClean="0"/>
              <a:t>for any expenditure and subsequently </a:t>
            </a:r>
            <a:r>
              <a:rPr lang="en-US" sz="2150" dirty="0" smtClean="0"/>
              <a:t>during any previous year (hereinafter referred to as subsequent year) </a:t>
            </a:r>
            <a:r>
              <a:rPr lang="en-US" sz="2150" b="1" dirty="0" smtClean="0"/>
              <a:t>the assessee makes payment </a:t>
            </a:r>
            <a:r>
              <a:rPr lang="en-US" sz="2150" dirty="0" smtClean="0"/>
              <a:t>in respect thereof, otherwise than by an account payee </a:t>
            </a:r>
            <a:r>
              <a:rPr lang="en-US" sz="2150" dirty="0" err="1" smtClean="0"/>
              <a:t>cheque</a:t>
            </a:r>
            <a:r>
              <a:rPr lang="en-US" sz="2150" dirty="0" smtClean="0"/>
              <a:t> drawn on a bank or account payee bank draft, the payment so made shall be deemed to be the profits and gains of business or profession and accordingly chargeable to income-tax as income of the subsequent year if the payment or aggregate of payments made to a person in a day, exceeds twenty thousand rupees.</a:t>
            </a:r>
            <a:endParaRPr lang="en-US" sz="2150" dirty="0"/>
          </a:p>
        </p:txBody>
      </p:sp>
      <p:sp>
        <p:nvSpPr>
          <p:cNvPr id="5" name="Title 6"/>
          <p:cNvSpPr txBox="1">
            <a:spLocks/>
          </p:cNvSpPr>
          <p:nvPr/>
        </p:nvSpPr>
        <p:spPr>
          <a:xfrm>
            <a:off x="7543800" y="0"/>
            <a:ext cx="1524000" cy="533400"/>
          </a:xfrm>
          <a:prstGeom prst="rect">
            <a:avLst/>
          </a:prstGeom>
        </p:spPr>
        <p:txBody>
          <a:bodyPr vert="horz" anchor="t">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2500" b="1" i="0" u="none" strike="noStrike" kern="1200" cap="none" spc="0" normalizeH="0" baseline="0" noProof="0" dirty="0" err="1" smtClean="0">
                <a:ln>
                  <a:noFill/>
                </a:ln>
                <a:solidFill>
                  <a:schemeClr val="tx2"/>
                </a:solidFill>
                <a:effectLst/>
                <a:uLnTx/>
                <a:uFillTx/>
                <a:latin typeface="+mj-lt"/>
                <a:ea typeface="+mj-ea"/>
                <a:cs typeface="+mj-cs"/>
              </a:rPr>
              <a:t>Contd</a:t>
            </a:r>
            <a:r>
              <a:rPr kumimoji="0" lang="en-US" sz="2500" b="1" i="0" u="none" strike="noStrike" kern="1200" cap="none" spc="0" normalizeH="0" baseline="0" noProof="0" dirty="0" smtClean="0">
                <a:ln>
                  <a:noFill/>
                </a:ln>
                <a:solidFill>
                  <a:schemeClr val="tx2"/>
                </a:solidFill>
                <a:effectLst/>
                <a:uLnTx/>
                <a:uFillTx/>
                <a:latin typeface="+mj-lt"/>
                <a:ea typeface="+mj-ea"/>
                <a:cs typeface="+mj-cs"/>
              </a:rPr>
              <a:t>….</a:t>
            </a:r>
            <a:endParaRPr kumimoji="0" lang="en-US" sz="2500" b="1" i="1" u="none" strike="noStrike" kern="1200" cap="none" spc="0" normalizeH="0" baseline="0" noProof="0" dirty="0">
              <a:ln>
                <a:noFill/>
              </a:ln>
              <a:solidFill>
                <a:srgbClr val="FF0000"/>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normAutofit fontScale="85000" lnSpcReduction="20000"/>
          </a:bodyPr>
          <a:lstStyle/>
          <a:p>
            <a:pPr>
              <a:defRPr/>
            </a:pPr>
            <a:fld id="{EDEB5311-6254-4588-9C14-C9B52D92E3B1}" type="slidenum">
              <a:rPr lang="en-US"/>
              <a:pPr>
                <a:defRPr/>
              </a:pPr>
              <a:t>76</a:t>
            </a:fld>
            <a:endParaRPr lang="en-US"/>
          </a:p>
        </p:txBody>
      </p:sp>
      <p:sp>
        <p:nvSpPr>
          <p:cNvPr id="87043" name="Rectangle 3"/>
          <p:cNvSpPr>
            <a:spLocks noGrp="1" noChangeArrowheads="1"/>
          </p:cNvSpPr>
          <p:nvPr>
            <p:ph sz="quarter" idx="1"/>
          </p:nvPr>
        </p:nvSpPr>
        <p:spPr>
          <a:xfrm>
            <a:off x="76200" y="1600200"/>
            <a:ext cx="8839200" cy="5029200"/>
          </a:xfrm>
        </p:spPr>
        <p:txBody>
          <a:bodyPr>
            <a:normAutofit fontScale="85000" lnSpcReduction="20000"/>
          </a:bodyPr>
          <a:lstStyle/>
          <a:p>
            <a:pPr algn="just">
              <a:lnSpc>
                <a:spcPct val="150000"/>
              </a:lnSpc>
              <a:spcBef>
                <a:spcPts val="0"/>
              </a:spcBef>
              <a:buNone/>
            </a:pPr>
            <a:r>
              <a:rPr lang="en-US" sz="2400" b="1" dirty="0" smtClean="0"/>
              <a:t>Notification No 208/2007, </a:t>
            </a:r>
            <a:r>
              <a:rPr lang="en-US" sz="2400" b="1" dirty="0" err="1" smtClean="0"/>
              <a:t>dt</a:t>
            </a:r>
            <a:r>
              <a:rPr lang="en-US" sz="2400" b="1" dirty="0" smtClean="0"/>
              <a:t> 27.06.2007	</a:t>
            </a:r>
            <a:endParaRPr lang="en-US" sz="2400" b="1" dirty="0" smtClean="0">
              <a:latin typeface="Calibri" pitchFamily="34" charset="0"/>
            </a:endParaRPr>
          </a:p>
          <a:p>
            <a:pPr marL="185738" indent="-185738" algn="just" eaLnBrk="1" hangingPunct="1">
              <a:lnSpc>
                <a:spcPct val="150000"/>
              </a:lnSpc>
              <a:spcBef>
                <a:spcPts val="0"/>
              </a:spcBef>
              <a:buFont typeface="Wingdings" pitchFamily="2" charset="2"/>
              <a:buNone/>
            </a:pPr>
            <a:r>
              <a:rPr lang="en-US" sz="2400" i="1" dirty="0" smtClean="0">
                <a:solidFill>
                  <a:srgbClr val="D54F41"/>
                </a:solidFill>
                <a:latin typeface="Calibri" pitchFamily="34" charset="0"/>
              </a:rPr>
              <a:t>	</a:t>
            </a:r>
            <a:r>
              <a:rPr lang="en-US" sz="2400" u="sng" dirty="0" smtClean="0">
                <a:solidFill>
                  <a:srgbClr val="D54F41"/>
                </a:solidFill>
                <a:latin typeface="Calibri" pitchFamily="34" charset="0"/>
              </a:rPr>
              <a:t>Rule 6DD- </a:t>
            </a:r>
            <a:r>
              <a:rPr lang="en-US" sz="2400" b="1" u="sng" dirty="0" smtClean="0">
                <a:solidFill>
                  <a:srgbClr val="D54F41"/>
                </a:solidFill>
                <a:latin typeface="Calibri" pitchFamily="34" charset="0"/>
              </a:rPr>
              <a:t>no disallowance </a:t>
            </a:r>
            <a:r>
              <a:rPr lang="en-US" sz="2400" u="sng" dirty="0" smtClean="0">
                <a:solidFill>
                  <a:srgbClr val="D54F41"/>
                </a:solidFill>
                <a:latin typeface="Calibri" pitchFamily="34" charset="0"/>
              </a:rPr>
              <a:t>of sum exceeding Rs 20,000 made to a person in a day otherwise than by a/c payee cheque or draft for payment for following:</a:t>
            </a:r>
          </a:p>
          <a:p>
            <a:pPr algn="just" eaLnBrk="1" hangingPunct="1">
              <a:lnSpc>
                <a:spcPct val="150000"/>
              </a:lnSpc>
              <a:spcBef>
                <a:spcPts val="0"/>
              </a:spcBef>
              <a:buFont typeface="Wingdings" pitchFamily="2" charset="2"/>
              <a:buChar char="Ø"/>
            </a:pPr>
            <a:endParaRPr lang="en-US" sz="1400" dirty="0" smtClean="0">
              <a:latin typeface="Calibri" pitchFamily="34" charset="0"/>
            </a:endParaRPr>
          </a:p>
          <a:p>
            <a:pPr marL="542925" indent="-271463" algn="just" eaLnBrk="1" hangingPunct="1">
              <a:lnSpc>
                <a:spcPct val="150000"/>
              </a:lnSpc>
              <a:spcBef>
                <a:spcPts val="0"/>
              </a:spcBef>
              <a:buFont typeface="Wingdings" pitchFamily="2" charset="2"/>
              <a:buChar char="Ø"/>
            </a:pPr>
            <a:r>
              <a:rPr lang="en-US" sz="2400" dirty="0" smtClean="0">
                <a:latin typeface="Calibri" pitchFamily="34" charset="0"/>
              </a:rPr>
              <a:t>Payment made to – RBI, SBI, Cooperative/land mortgage Bank, Primary agricultural credit society, LIC</a:t>
            </a:r>
          </a:p>
          <a:p>
            <a:pPr marL="542925" indent="-271463" algn="just" eaLnBrk="1" hangingPunct="1">
              <a:lnSpc>
                <a:spcPct val="150000"/>
              </a:lnSpc>
              <a:spcBef>
                <a:spcPts val="0"/>
              </a:spcBef>
              <a:buFont typeface="Wingdings" pitchFamily="2" charset="2"/>
              <a:buChar char="Ø"/>
            </a:pPr>
            <a:r>
              <a:rPr lang="en-US" sz="2400" dirty="0" smtClean="0">
                <a:latin typeface="Calibri" pitchFamily="34" charset="0"/>
              </a:rPr>
              <a:t>Payment to Govt. for legal tender</a:t>
            </a:r>
          </a:p>
          <a:p>
            <a:pPr marL="542925" indent="-271463" algn="just">
              <a:lnSpc>
                <a:spcPct val="150000"/>
              </a:lnSpc>
              <a:spcBef>
                <a:spcPts val="0"/>
              </a:spcBef>
              <a:buFont typeface="Wingdings" pitchFamily="2" charset="2"/>
              <a:buChar char="Ø"/>
            </a:pPr>
            <a:r>
              <a:rPr lang="en-US" sz="2400" b="1" dirty="0" smtClean="0"/>
              <a:t>Payment made by- </a:t>
            </a:r>
            <a:r>
              <a:rPr lang="en-US" sz="2400" dirty="0" smtClean="0"/>
              <a:t>LC, Mail or Telegraphic t/f, Book adjustment in bank or inter bank,  BE, ECS, Credit card, Debit card</a:t>
            </a:r>
          </a:p>
          <a:p>
            <a:pPr marL="542925" indent="-271463" algn="just">
              <a:lnSpc>
                <a:spcPct val="150000"/>
              </a:lnSpc>
              <a:spcBef>
                <a:spcPts val="0"/>
              </a:spcBef>
              <a:buFont typeface="Wingdings" pitchFamily="2" charset="2"/>
              <a:buChar char="Ø"/>
            </a:pPr>
            <a:r>
              <a:rPr lang="en-US" sz="2400" dirty="0" smtClean="0"/>
              <a:t>Payment made by way of adjustment against the amount of any liability incurred by the payee for any goods supplied or services rendered by the assessee to such payee.</a:t>
            </a:r>
          </a:p>
          <a:p>
            <a:pPr marL="542925" indent="-271463" algn="just" eaLnBrk="1" hangingPunct="1">
              <a:lnSpc>
                <a:spcPct val="150000"/>
              </a:lnSpc>
              <a:spcBef>
                <a:spcPts val="0"/>
              </a:spcBef>
              <a:buFont typeface="Wingdings" pitchFamily="2" charset="2"/>
              <a:buChar char="Ø"/>
            </a:pPr>
            <a:endParaRPr lang="en-US" sz="2400" dirty="0" smtClean="0">
              <a:latin typeface="Calibri" pitchFamily="34" charset="0"/>
            </a:endParaRPr>
          </a:p>
        </p:txBody>
      </p:sp>
      <p:sp>
        <p:nvSpPr>
          <p:cNvPr id="87045" name="Rectangle 4"/>
          <p:cNvSpPr>
            <a:spLocks noChangeArrowheads="1"/>
          </p:cNvSpPr>
          <p:nvPr/>
        </p:nvSpPr>
        <p:spPr bwMode="auto">
          <a:xfrm>
            <a:off x="1524000" y="1981200"/>
            <a:ext cx="7620000" cy="4114800"/>
          </a:xfrm>
          <a:prstGeom prst="rect">
            <a:avLst/>
          </a:prstGeom>
          <a:noFill/>
          <a:ln w="12700" cap="sq">
            <a:noFill/>
            <a:miter lim="800000"/>
            <a:headEnd type="none" w="sm" len="sm"/>
            <a:tailEnd type="none" w="sm" len="sm"/>
          </a:ln>
        </p:spPr>
        <p:txBody>
          <a:bodyPr/>
          <a:lstStyle/>
          <a:p>
            <a:pPr marL="342900" indent="-342900" eaLnBrk="1" hangingPunct="1">
              <a:spcBef>
                <a:spcPct val="20000"/>
              </a:spcBef>
              <a:buClr>
                <a:schemeClr val="tx2"/>
              </a:buClr>
              <a:buFont typeface="Wingdings" pitchFamily="2" charset="2"/>
              <a:buChar char="w"/>
            </a:pPr>
            <a:endParaRPr lang="en-AU" sz="3200" b="0">
              <a:latin typeface="Times New Roman" pitchFamily="18" charset="0"/>
            </a:endParaRPr>
          </a:p>
        </p:txBody>
      </p:sp>
      <p:sp>
        <p:nvSpPr>
          <p:cNvPr id="6" name="Title 6"/>
          <p:cNvSpPr>
            <a:spLocks noGrp="1"/>
          </p:cNvSpPr>
          <p:nvPr>
            <p:ph type="title"/>
          </p:nvPr>
        </p:nvSpPr>
        <p:spPr>
          <a:xfrm>
            <a:off x="228600" y="152400"/>
            <a:ext cx="7315200" cy="990600"/>
          </a:xfrm>
        </p:spPr>
        <p:txBody>
          <a:bodyPr>
            <a:noAutofit/>
          </a:bodyPr>
          <a:lstStyle/>
          <a:p>
            <a:pPr algn="just"/>
            <a:r>
              <a:rPr lang="en-US" sz="4000" dirty="0" smtClean="0"/>
              <a:t>Rule 6DD…..</a:t>
            </a:r>
            <a:endParaRPr lang="en-US" sz="2000" i="1" dirty="0">
              <a:solidFill>
                <a:srgbClr val="FF0000"/>
              </a:solidFill>
            </a:endParaRPr>
          </a:p>
        </p:txBody>
      </p:sp>
      <p:sp>
        <p:nvSpPr>
          <p:cNvPr id="8" name="Title 6"/>
          <p:cNvSpPr txBox="1">
            <a:spLocks/>
          </p:cNvSpPr>
          <p:nvPr/>
        </p:nvSpPr>
        <p:spPr>
          <a:xfrm>
            <a:off x="7543800" y="0"/>
            <a:ext cx="1524000" cy="533400"/>
          </a:xfrm>
          <a:prstGeom prst="rect">
            <a:avLst/>
          </a:prstGeom>
        </p:spPr>
        <p:txBody>
          <a:bodyPr vert="horz" anchor="ct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smtClean="0">
                <a:ln>
                  <a:noFill/>
                </a:ln>
                <a:solidFill>
                  <a:schemeClr val="tx2"/>
                </a:solidFill>
                <a:effectLst/>
                <a:uLnTx/>
                <a:uFillTx/>
                <a:latin typeface="+mj-lt"/>
                <a:ea typeface="+mj-ea"/>
                <a:cs typeface="+mj-cs"/>
              </a:rPr>
              <a:t>Contd</a:t>
            </a:r>
            <a:r>
              <a:rPr kumimoji="0" lang="en-US" sz="3600" b="1" i="0" u="none" strike="noStrike" kern="1200" cap="none" spc="0" normalizeH="0" baseline="0" noProof="0" dirty="0" smtClean="0">
                <a:ln>
                  <a:noFill/>
                </a:ln>
                <a:solidFill>
                  <a:schemeClr val="tx2"/>
                </a:solidFill>
                <a:effectLst/>
                <a:uLnTx/>
                <a:uFillTx/>
                <a:latin typeface="+mj-lt"/>
                <a:ea typeface="+mj-ea"/>
                <a:cs typeface="+mj-cs"/>
              </a:rPr>
              <a:t>….</a:t>
            </a:r>
            <a:endParaRPr kumimoji="0" lang="en-US" sz="2000" b="1" i="1" u="none" strike="noStrike" kern="1200" cap="none" spc="0" normalizeH="0" baseline="0" noProof="0" dirty="0">
              <a:ln>
                <a:noFill/>
              </a:ln>
              <a:solidFill>
                <a:srgbClr val="FF0000"/>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85000" lnSpcReduction="20000"/>
          </a:bodyPr>
          <a:lstStyle/>
          <a:p>
            <a:pPr>
              <a:defRPr/>
            </a:pPr>
            <a:fld id="{D927FE00-435D-4EA1-BD1E-B79E5CFC7DDC}" type="slidenum">
              <a:rPr lang="en-US"/>
              <a:pPr>
                <a:defRPr/>
              </a:pPr>
              <a:t>77</a:t>
            </a:fld>
            <a:endParaRPr lang="en-US"/>
          </a:p>
        </p:txBody>
      </p:sp>
      <p:sp>
        <p:nvSpPr>
          <p:cNvPr id="88066" name="Rectangle 2"/>
          <p:cNvSpPr>
            <a:spLocks noGrp="1" noChangeArrowheads="1"/>
          </p:cNvSpPr>
          <p:nvPr>
            <p:ph sz="quarter" idx="1"/>
          </p:nvPr>
        </p:nvSpPr>
        <p:spPr>
          <a:xfrm>
            <a:off x="152400" y="1676400"/>
            <a:ext cx="8839200" cy="4953000"/>
          </a:xfrm>
        </p:spPr>
        <p:txBody>
          <a:bodyPr>
            <a:noAutofit/>
          </a:bodyPr>
          <a:lstStyle/>
          <a:p>
            <a:pPr marL="228600" indent="-228600" algn="just" eaLnBrk="1" hangingPunct="1">
              <a:spcBef>
                <a:spcPts val="0"/>
              </a:spcBef>
              <a:buFont typeface="Wingdings" pitchFamily="2" charset="2"/>
              <a:buChar char="Ø"/>
            </a:pPr>
            <a:r>
              <a:rPr lang="en-US" sz="2050" b="1" dirty="0" smtClean="0"/>
              <a:t>Payment for purchase of</a:t>
            </a:r>
          </a:p>
          <a:p>
            <a:pPr marL="625475" lvl="1" indent="-336550" algn="just">
              <a:spcBef>
                <a:spcPts val="0"/>
              </a:spcBef>
              <a:buFont typeface="Wingdings" pitchFamily="2" charset="2"/>
              <a:buChar char="§"/>
            </a:pPr>
            <a:r>
              <a:rPr lang="en-US" sz="2050" dirty="0" smtClean="0"/>
              <a:t>Agriculture or forest produce</a:t>
            </a:r>
          </a:p>
          <a:p>
            <a:pPr marL="625475" lvl="1" indent="-336550" algn="just">
              <a:spcBef>
                <a:spcPts val="0"/>
              </a:spcBef>
              <a:buFont typeface="Wingdings" pitchFamily="2" charset="2"/>
              <a:buChar char="§"/>
            </a:pPr>
            <a:r>
              <a:rPr lang="en-US" sz="2050" dirty="0" smtClean="0"/>
              <a:t>Production of animal husbandry.</a:t>
            </a:r>
          </a:p>
          <a:p>
            <a:pPr marL="625475" lvl="1" indent="-336550" algn="just">
              <a:spcBef>
                <a:spcPts val="0"/>
              </a:spcBef>
              <a:buFont typeface="Wingdings" pitchFamily="2" charset="2"/>
              <a:buChar char="§"/>
            </a:pPr>
            <a:r>
              <a:rPr lang="en-US" sz="2050" dirty="0" smtClean="0"/>
              <a:t>Fish or fish products</a:t>
            </a:r>
          </a:p>
          <a:p>
            <a:pPr marL="625475" lvl="1" indent="-336550" algn="just">
              <a:spcBef>
                <a:spcPts val="0"/>
              </a:spcBef>
              <a:buFont typeface="Wingdings" pitchFamily="2" charset="2"/>
              <a:buChar char="§"/>
            </a:pPr>
            <a:r>
              <a:rPr lang="en-US" sz="2050" dirty="0" smtClean="0"/>
              <a:t>Products of horticulture or apiculture</a:t>
            </a:r>
          </a:p>
          <a:p>
            <a:pPr marL="228600" lvl="1" indent="-228600" algn="just">
              <a:spcBef>
                <a:spcPts val="0"/>
              </a:spcBef>
              <a:buClr>
                <a:schemeClr val="accent2"/>
              </a:buClr>
              <a:buFont typeface="Wingdings" pitchFamily="2" charset="2"/>
              <a:buChar char="Ø"/>
            </a:pPr>
            <a:r>
              <a:rPr lang="en-US" sz="2050" dirty="0" smtClean="0"/>
              <a:t>Payment for purchase product produced without aid of power in cottage industry.</a:t>
            </a:r>
          </a:p>
          <a:p>
            <a:pPr marL="228600" indent="-228600" algn="just">
              <a:spcBef>
                <a:spcPts val="0"/>
              </a:spcBef>
              <a:buFont typeface="Wingdings" pitchFamily="2" charset="2"/>
              <a:buChar char="Ø"/>
            </a:pPr>
            <a:r>
              <a:rPr lang="en-US" sz="2050" dirty="0" smtClean="0"/>
              <a:t>Payment made in village or town &amp; date of payment is not served by bank.</a:t>
            </a:r>
          </a:p>
          <a:p>
            <a:pPr marL="228600" indent="-228600" algn="just">
              <a:spcBef>
                <a:spcPts val="0"/>
              </a:spcBef>
              <a:buFont typeface="Wingdings" pitchFamily="2" charset="2"/>
              <a:buChar char="Ø"/>
            </a:pPr>
            <a:r>
              <a:rPr lang="en-US" sz="2050" dirty="0" smtClean="0"/>
              <a:t>Payment not exceeding Rs 50,000 by an assessee to his employee or his heirs as gratuity, retrenchment compensation etc.</a:t>
            </a:r>
          </a:p>
          <a:p>
            <a:pPr marL="228600" indent="-228600" algn="just">
              <a:spcBef>
                <a:spcPts val="0"/>
              </a:spcBef>
              <a:buFont typeface="Wingdings" pitchFamily="2" charset="2"/>
              <a:buChar char="Ø"/>
            </a:pPr>
            <a:r>
              <a:rPr lang="en-US" sz="2050" dirty="0" smtClean="0"/>
              <a:t>Payment of  Salary to employee (Sec 192). </a:t>
            </a:r>
          </a:p>
          <a:p>
            <a:pPr marL="228600" indent="-228600" algn="just">
              <a:spcBef>
                <a:spcPts val="0"/>
              </a:spcBef>
              <a:buFont typeface="Wingdings" pitchFamily="2" charset="2"/>
              <a:buChar char="Ø"/>
            </a:pPr>
            <a:r>
              <a:rPr lang="en-US" sz="2050" dirty="0" smtClean="0"/>
              <a:t>Payment made on date when banks were closed.</a:t>
            </a:r>
          </a:p>
          <a:p>
            <a:pPr marL="228600" indent="-228600" algn="just">
              <a:spcBef>
                <a:spcPts val="0"/>
              </a:spcBef>
              <a:buFont typeface="Wingdings" pitchFamily="2" charset="2"/>
              <a:buChar char="Ø"/>
            </a:pPr>
            <a:r>
              <a:rPr lang="en-US" sz="2050" dirty="0" smtClean="0"/>
              <a:t>Payment made by person to his agent who requires to make cash payment for goods.</a:t>
            </a:r>
          </a:p>
          <a:p>
            <a:pPr marL="228600" indent="-228600" algn="just">
              <a:spcBef>
                <a:spcPts val="0"/>
              </a:spcBef>
              <a:buFont typeface="Wingdings" pitchFamily="2" charset="2"/>
              <a:buChar char="Ø"/>
            </a:pPr>
            <a:r>
              <a:rPr lang="en-US" sz="2050" dirty="0" smtClean="0"/>
              <a:t>Payment by authorized dealer for purchase of foreign currency</a:t>
            </a:r>
          </a:p>
        </p:txBody>
      </p:sp>
      <p:sp>
        <p:nvSpPr>
          <p:cNvPr id="8" name="Title 6"/>
          <p:cNvSpPr txBox="1">
            <a:spLocks/>
          </p:cNvSpPr>
          <p:nvPr/>
        </p:nvSpPr>
        <p:spPr>
          <a:xfrm>
            <a:off x="7543800" y="0"/>
            <a:ext cx="1524000" cy="533400"/>
          </a:xfrm>
          <a:prstGeom prst="rect">
            <a:avLst/>
          </a:prstGeom>
        </p:spPr>
        <p:txBody>
          <a:bodyPr vert="horz" anchor="ct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smtClean="0">
                <a:ln>
                  <a:noFill/>
                </a:ln>
                <a:solidFill>
                  <a:schemeClr val="tx2"/>
                </a:solidFill>
                <a:effectLst/>
                <a:uLnTx/>
                <a:uFillTx/>
                <a:latin typeface="+mj-lt"/>
                <a:ea typeface="+mj-ea"/>
                <a:cs typeface="+mj-cs"/>
              </a:rPr>
              <a:t>Contd</a:t>
            </a:r>
            <a:r>
              <a:rPr kumimoji="0" lang="en-US" sz="3600" b="1" i="0" u="none" strike="noStrike" kern="1200" cap="none" spc="0" normalizeH="0" baseline="0" noProof="0" dirty="0" smtClean="0">
                <a:ln>
                  <a:noFill/>
                </a:ln>
                <a:solidFill>
                  <a:schemeClr val="tx2"/>
                </a:solidFill>
                <a:effectLst/>
                <a:uLnTx/>
                <a:uFillTx/>
                <a:latin typeface="+mj-lt"/>
                <a:ea typeface="+mj-ea"/>
                <a:cs typeface="+mj-cs"/>
              </a:rPr>
              <a:t>….</a:t>
            </a:r>
            <a:endParaRPr kumimoji="0" lang="en-US" sz="2000" b="1" i="1" u="none" strike="noStrike" kern="1200" cap="none" spc="0" normalizeH="0" baseline="0" noProof="0" dirty="0">
              <a:ln>
                <a:noFill/>
              </a:ln>
              <a:solidFill>
                <a:srgbClr val="FF0000"/>
              </a:solidFill>
              <a:effectLst/>
              <a:uLnTx/>
              <a:uFillTx/>
              <a:latin typeface="+mj-lt"/>
              <a:ea typeface="+mj-ea"/>
              <a:cs typeface="+mj-cs"/>
            </a:endParaRPr>
          </a:p>
        </p:txBody>
      </p:sp>
      <p:sp>
        <p:nvSpPr>
          <p:cNvPr id="10" name="Title 6"/>
          <p:cNvSpPr>
            <a:spLocks noGrp="1"/>
          </p:cNvSpPr>
          <p:nvPr>
            <p:ph type="title"/>
          </p:nvPr>
        </p:nvSpPr>
        <p:spPr>
          <a:xfrm>
            <a:off x="228600" y="152400"/>
            <a:ext cx="7315200" cy="990600"/>
          </a:xfrm>
        </p:spPr>
        <p:txBody>
          <a:bodyPr>
            <a:noAutofit/>
          </a:bodyPr>
          <a:lstStyle/>
          <a:p>
            <a:pPr algn="just"/>
            <a:r>
              <a:rPr lang="en-US" sz="4000" dirty="0" smtClean="0"/>
              <a:t>Rule 6DD…..</a:t>
            </a:r>
            <a:endParaRPr lang="en-US" sz="2000" i="1" dirty="0">
              <a:solidFill>
                <a:srgbClr val="FF0000"/>
              </a:solidFill>
            </a:endParaRP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85000" lnSpcReduction="20000"/>
          </a:bodyPr>
          <a:lstStyle/>
          <a:p>
            <a:pPr>
              <a:defRPr/>
            </a:pPr>
            <a:fld id="{84BFD4D4-A735-4DF5-9BDE-B6EF574BEA1B}" type="slidenum">
              <a:rPr lang="en-US"/>
              <a:pPr>
                <a:defRPr/>
              </a:pPr>
              <a:t>78</a:t>
            </a:fld>
            <a:endParaRPr lang="en-US"/>
          </a:p>
        </p:txBody>
      </p:sp>
      <p:sp>
        <p:nvSpPr>
          <p:cNvPr id="125955" name="Rectangle 3"/>
          <p:cNvSpPr>
            <a:spLocks noGrp="1" noChangeArrowheads="1"/>
          </p:cNvSpPr>
          <p:nvPr>
            <p:ph sz="quarter" idx="1"/>
          </p:nvPr>
        </p:nvSpPr>
        <p:spPr>
          <a:xfrm>
            <a:off x="304800" y="2057400"/>
            <a:ext cx="8534400" cy="4495800"/>
          </a:xfrm>
          <a:noFill/>
          <a:ln w="38100">
            <a:solidFill>
              <a:schemeClr val="accent1"/>
            </a:solidFill>
          </a:ln>
        </p:spPr>
        <p:txBody>
          <a:bodyPr>
            <a:noAutofit/>
          </a:bodyPr>
          <a:lstStyle/>
          <a:p>
            <a:pPr algn="just" eaLnBrk="1" hangingPunct="1">
              <a:spcBef>
                <a:spcPts val="0"/>
              </a:spcBef>
              <a:buFont typeface="Wingdings" pitchFamily="2" charset="2"/>
              <a:buNone/>
            </a:pPr>
            <a:r>
              <a:rPr lang="en-US" sz="2000" dirty="0" smtClean="0">
                <a:cs typeface="Times New Roman" pitchFamily="18" charset="0"/>
              </a:rPr>
              <a:t>(a)* Particulars of </a:t>
            </a:r>
            <a:r>
              <a:rPr lang="en-US" sz="2000" b="1" dirty="0" smtClean="0">
                <a:solidFill>
                  <a:srgbClr val="D54F41"/>
                </a:solidFill>
                <a:cs typeface="Times New Roman" pitchFamily="18" charset="0"/>
              </a:rPr>
              <a:t>each loan</a:t>
            </a:r>
            <a:r>
              <a:rPr lang="en-US" sz="2000" b="1" dirty="0" smtClean="0">
                <a:cs typeface="Times New Roman" pitchFamily="18" charset="0"/>
              </a:rPr>
              <a:t> </a:t>
            </a:r>
            <a:r>
              <a:rPr lang="en-US" sz="2000" b="1" dirty="0" smtClean="0">
                <a:solidFill>
                  <a:srgbClr val="D54F41"/>
                </a:solidFill>
                <a:cs typeface="Times New Roman" pitchFamily="18" charset="0"/>
              </a:rPr>
              <a:t>or deposit</a:t>
            </a:r>
            <a:r>
              <a:rPr lang="en-US" sz="2000" dirty="0" smtClean="0">
                <a:cs typeface="Times New Roman" pitchFamily="18" charset="0"/>
              </a:rPr>
              <a:t> in an amount exceeding the limit specified in section 269SS taken or accepted during the previous year:-</a:t>
            </a:r>
          </a:p>
          <a:p>
            <a:pPr marL="880110" lvl="1" indent="-514350" algn="just" eaLnBrk="1" hangingPunct="1">
              <a:spcBef>
                <a:spcPts val="0"/>
              </a:spcBef>
              <a:buSzPct val="80000"/>
              <a:buFont typeface="+mj-lt"/>
              <a:buAutoNum type="romanLcPeriod"/>
            </a:pPr>
            <a:r>
              <a:rPr lang="en-US" sz="2000" dirty="0" smtClean="0">
                <a:cs typeface="Times New Roman" pitchFamily="18" charset="0"/>
              </a:rPr>
              <a:t>Name of the lender or depositor;  </a:t>
            </a:r>
            <a:endParaRPr lang="en-US" sz="2000" dirty="0" smtClean="0"/>
          </a:p>
          <a:p>
            <a:pPr marL="880110" lvl="1" indent="-514350" algn="just">
              <a:spcBef>
                <a:spcPts val="0"/>
              </a:spcBef>
              <a:buSzPct val="80000"/>
              <a:buFont typeface="+mj-lt"/>
              <a:buAutoNum type="romanLcPeriod"/>
            </a:pPr>
            <a:r>
              <a:rPr lang="en-US" sz="2000" dirty="0" smtClean="0">
                <a:cs typeface="Times New Roman" pitchFamily="18" charset="0"/>
              </a:rPr>
              <a:t>Address of the lender or depositor;</a:t>
            </a:r>
          </a:p>
          <a:p>
            <a:pPr marL="880110" lvl="1" indent="-514350" algn="just">
              <a:spcBef>
                <a:spcPts val="0"/>
              </a:spcBef>
              <a:buSzPct val="80000"/>
              <a:buFont typeface="+mj-lt"/>
              <a:buAutoNum type="romanLcPeriod"/>
            </a:pPr>
            <a:r>
              <a:rPr lang="en-US" sz="2000" dirty="0" smtClean="0">
                <a:cs typeface="Times New Roman" pitchFamily="18" charset="0"/>
              </a:rPr>
              <a:t>PAN (if available with the assessee) of the lender or depositor;</a:t>
            </a:r>
          </a:p>
          <a:p>
            <a:pPr marL="880110" lvl="1" indent="-514350" algn="just" eaLnBrk="1" hangingPunct="1">
              <a:spcBef>
                <a:spcPts val="0"/>
              </a:spcBef>
              <a:buSzPct val="80000"/>
              <a:buFont typeface="+mj-lt"/>
              <a:buAutoNum type="romanLcPeriod"/>
            </a:pPr>
            <a:r>
              <a:rPr lang="en-US" sz="2000" dirty="0" smtClean="0">
                <a:cs typeface="Times New Roman" pitchFamily="18" charset="0"/>
              </a:rPr>
              <a:t>Amount of loan or deposit taken or accepted; </a:t>
            </a:r>
          </a:p>
          <a:p>
            <a:pPr marL="880110" lvl="1" indent="-514350" algn="just">
              <a:spcBef>
                <a:spcPts val="0"/>
              </a:spcBef>
              <a:buSzPct val="80000"/>
              <a:buFont typeface="+mj-lt"/>
              <a:buAutoNum type="romanLcPeriod"/>
            </a:pPr>
            <a:r>
              <a:rPr lang="en-US" sz="2000" dirty="0" smtClean="0">
                <a:cs typeface="Times New Roman" pitchFamily="18" charset="0"/>
              </a:rPr>
              <a:t>Whether the loan or deposit was squared up during the previous year;</a:t>
            </a:r>
          </a:p>
          <a:p>
            <a:pPr marL="880110" lvl="1" indent="-514350" algn="just">
              <a:spcBef>
                <a:spcPts val="0"/>
              </a:spcBef>
              <a:buSzPct val="80000"/>
              <a:buFont typeface="+mj-lt"/>
              <a:buAutoNum type="romanLcPeriod"/>
            </a:pPr>
            <a:r>
              <a:rPr lang="en-US" sz="2000" dirty="0" smtClean="0">
                <a:cs typeface="Times New Roman" pitchFamily="18" charset="0"/>
              </a:rPr>
              <a:t>Maximum amount outstanding in the account at any time during the previous year;</a:t>
            </a:r>
          </a:p>
          <a:p>
            <a:pPr marL="880110" lvl="1" indent="-514350" algn="just">
              <a:spcBef>
                <a:spcPts val="0"/>
              </a:spcBef>
              <a:buSzPct val="80000"/>
              <a:buFont typeface="+mj-lt"/>
              <a:buAutoNum type="romanLcPeriod"/>
            </a:pPr>
            <a:r>
              <a:rPr lang="en-US" sz="2000" dirty="0" smtClean="0">
                <a:cs typeface="Times New Roman" pitchFamily="18" charset="0"/>
              </a:rPr>
              <a:t>whether the loan or deposit was taken or accepted otherwise than by account payee cheque or account payee bank draft</a:t>
            </a:r>
          </a:p>
          <a:p>
            <a:pPr marL="53975" lvl="1" indent="0" algn="just">
              <a:spcBef>
                <a:spcPts val="0"/>
              </a:spcBef>
              <a:buNone/>
            </a:pPr>
            <a:r>
              <a:rPr lang="en-US" sz="2000" b="1" i="1" dirty="0" smtClean="0">
                <a:solidFill>
                  <a:srgbClr val="D54F41"/>
                </a:solidFill>
                <a:cs typeface="Times New Roman" pitchFamily="18" charset="0"/>
              </a:rPr>
              <a:t>*(These particulars need not be given in the case of a Government company, a banking company or a corporation established by a Central, State or Provincial Act.)</a:t>
            </a:r>
            <a:endParaRPr lang="en-US" sz="2000" b="1" dirty="0" smtClean="0"/>
          </a:p>
        </p:txBody>
      </p:sp>
      <p:sp>
        <p:nvSpPr>
          <p:cNvPr id="7" name="Rectangle 2"/>
          <p:cNvSpPr>
            <a:spLocks noGrp="1" noChangeArrowheads="1"/>
          </p:cNvSpPr>
          <p:nvPr>
            <p:ph type="title"/>
          </p:nvPr>
        </p:nvSpPr>
        <p:spPr>
          <a:xfrm>
            <a:off x="76200" y="228600"/>
            <a:ext cx="8915400" cy="838200"/>
          </a:xfrm>
        </p:spPr>
        <p:txBody>
          <a:bodyPr>
            <a:noAutofit/>
          </a:bodyPr>
          <a:lstStyle/>
          <a:p>
            <a:pPr algn="just">
              <a:defRPr/>
            </a:pPr>
            <a:r>
              <a:rPr lang="en-US" sz="4000" dirty="0" smtClean="0"/>
              <a:t>New Clause no. 31</a:t>
            </a:r>
            <a:r>
              <a:rPr lang="en-US" sz="4000" i="1" dirty="0" smtClean="0">
                <a:solidFill>
                  <a:srgbClr val="FF0000"/>
                </a:solidFill>
              </a:rPr>
              <a:t> 	     		</a:t>
            </a:r>
            <a:r>
              <a:rPr lang="en-US" sz="2200" i="1" dirty="0" smtClean="0">
                <a:solidFill>
                  <a:srgbClr val="FF0000"/>
                </a:solidFill>
              </a:rPr>
              <a:t>[Old Clause no. 24]</a:t>
            </a:r>
            <a:endParaRPr lang="en-US" sz="2200" i="1" dirty="0">
              <a:solidFill>
                <a:srgbClr val="FF0000"/>
              </a:solidFill>
            </a:endParaRPr>
          </a:p>
        </p:txBody>
      </p:sp>
      <p:sp>
        <p:nvSpPr>
          <p:cNvPr id="8" name="TextBox 7"/>
          <p:cNvSpPr txBox="1"/>
          <p:nvPr/>
        </p:nvSpPr>
        <p:spPr>
          <a:xfrm>
            <a:off x="6629400" y="1600200"/>
            <a:ext cx="2209800" cy="400110"/>
          </a:xfrm>
          <a:prstGeom prst="rect">
            <a:avLst/>
          </a:prstGeom>
          <a:noFill/>
        </p:spPr>
        <p:txBody>
          <a:bodyPr wrap="square" rtlCol="0">
            <a:spAutoFit/>
          </a:bodyPr>
          <a:lstStyle/>
          <a:p>
            <a:pPr algn="r"/>
            <a:r>
              <a:rPr lang="en-US" sz="2000" b="1" i="1" dirty="0" smtClean="0">
                <a:solidFill>
                  <a:schemeClr val="accent2"/>
                </a:solidFill>
              </a:rPr>
              <a:t>No Change</a:t>
            </a:r>
            <a:endParaRPr lang="en-US" sz="2000" b="1" i="1" dirty="0">
              <a:solidFill>
                <a:schemeClr val="accent2"/>
              </a:solidFill>
            </a:endParaRP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normAutofit fontScale="85000" lnSpcReduction="20000"/>
          </a:bodyPr>
          <a:lstStyle/>
          <a:p>
            <a:pPr>
              <a:defRPr/>
            </a:pPr>
            <a:fld id="{68668805-B25D-405B-B049-1048259635E8}" type="slidenum">
              <a:rPr lang="en-US"/>
              <a:pPr>
                <a:defRPr/>
              </a:pPr>
              <a:t>79</a:t>
            </a:fld>
            <a:endParaRPr lang="en-US"/>
          </a:p>
        </p:txBody>
      </p:sp>
      <p:sp>
        <p:nvSpPr>
          <p:cNvPr id="126978" name="Rectangle 3"/>
          <p:cNvSpPr>
            <a:spLocks noGrp="1" noChangeArrowheads="1"/>
          </p:cNvSpPr>
          <p:nvPr>
            <p:ph sz="quarter" idx="1"/>
          </p:nvPr>
        </p:nvSpPr>
        <p:spPr>
          <a:xfrm>
            <a:off x="304800" y="2057400"/>
            <a:ext cx="8458200" cy="4495800"/>
          </a:xfrm>
          <a:ln w="38100">
            <a:solidFill>
              <a:schemeClr val="accent1"/>
            </a:solidFill>
          </a:ln>
        </p:spPr>
        <p:txBody>
          <a:bodyPr>
            <a:normAutofit/>
          </a:bodyPr>
          <a:lstStyle/>
          <a:p>
            <a:pPr marL="547688" indent="-547688" algn="just" eaLnBrk="1" hangingPunct="1">
              <a:spcBef>
                <a:spcPts val="600"/>
              </a:spcBef>
              <a:buFont typeface="Wingdings" pitchFamily="2" charset="2"/>
              <a:buNone/>
            </a:pPr>
            <a:r>
              <a:rPr lang="en-US" sz="2200" dirty="0" smtClean="0">
                <a:latin typeface="Calibri" pitchFamily="34" charset="0"/>
                <a:cs typeface="Times New Roman" pitchFamily="18" charset="0"/>
              </a:rPr>
              <a:t>(b) Particulars of each repayment of loan or deposit in an amount exceeding the limit specified in Section 269T made during the previous year :—</a:t>
            </a:r>
          </a:p>
          <a:p>
            <a:pPr algn="just" eaLnBrk="1" hangingPunct="1">
              <a:spcBef>
                <a:spcPts val="600"/>
              </a:spcBef>
              <a:buFont typeface="Wingdings" pitchFamily="2" charset="2"/>
              <a:buNone/>
            </a:pPr>
            <a:r>
              <a:rPr lang="en-US" sz="500" dirty="0" smtClean="0">
                <a:latin typeface="Calibri" pitchFamily="34" charset="0"/>
                <a:cs typeface="Times New Roman" pitchFamily="18" charset="0"/>
              </a:rPr>
              <a:t> </a:t>
            </a:r>
          </a:p>
          <a:p>
            <a:pPr marL="1200150" lvl="2" indent="-514350" algn="just" eaLnBrk="1" hangingPunct="1">
              <a:spcBef>
                <a:spcPts val="600"/>
              </a:spcBef>
              <a:buClr>
                <a:schemeClr val="accent1"/>
              </a:buClr>
              <a:buSzPct val="80000"/>
              <a:buFont typeface="+mj-lt"/>
              <a:buAutoNum type="romanLcPeriod"/>
            </a:pPr>
            <a:r>
              <a:rPr lang="en-US" sz="2200" dirty="0" smtClean="0">
                <a:latin typeface="Calibri" pitchFamily="34" charset="0"/>
                <a:cs typeface="Times New Roman" pitchFamily="18" charset="0"/>
              </a:rPr>
              <a:t>name of the payee;</a:t>
            </a:r>
          </a:p>
          <a:p>
            <a:pPr marL="1200150" lvl="2" indent="-514350" algn="just">
              <a:spcBef>
                <a:spcPts val="600"/>
              </a:spcBef>
              <a:buClr>
                <a:schemeClr val="accent1"/>
              </a:buClr>
              <a:buSzPct val="80000"/>
              <a:buFont typeface="+mj-lt"/>
              <a:buAutoNum type="romanLcPeriod"/>
            </a:pPr>
            <a:r>
              <a:rPr lang="en-US" sz="2200" dirty="0" smtClean="0">
                <a:latin typeface="Calibri" pitchFamily="34" charset="0"/>
                <a:cs typeface="Times New Roman" pitchFamily="18" charset="0"/>
              </a:rPr>
              <a:t>address of the payee;</a:t>
            </a:r>
          </a:p>
          <a:p>
            <a:pPr marL="1200150" lvl="2" indent="-514350" algn="just">
              <a:spcBef>
                <a:spcPts val="600"/>
              </a:spcBef>
              <a:buClr>
                <a:schemeClr val="accent1"/>
              </a:buClr>
              <a:buSzPct val="80000"/>
              <a:buFont typeface="+mj-lt"/>
              <a:buAutoNum type="romanLcPeriod"/>
            </a:pPr>
            <a:r>
              <a:rPr lang="en-US" sz="2200" dirty="0" smtClean="0">
                <a:latin typeface="Calibri" pitchFamily="34" charset="0"/>
                <a:cs typeface="Times New Roman" pitchFamily="18" charset="0"/>
              </a:rPr>
              <a:t>PAN (if available with the assessee) of the payee;</a:t>
            </a:r>
          </a:p>
          <a:p>
            <a:pPr marL="1200150" lvl="2" indent="-514350" algn="just">
              <a:spcBef>
                <a:spcPts val="600"/>
              </a:spcBef>
              <a:buClr>
                <a:schemeClr val="accent1"/>
              </a:buClr>
              <a:buSzPct val="80000"/>
              <a:buFont typeface="+mj-lt"/>
              <a:buAutoNum type="romanLcPeriod"/>
            </a:pPr>
            <a:r>
              <a:rPr lang="en-US" sz="2200" dirty="0" smtClean="0">
                <a:latin typeface="Calibri" pitchFamily="34" charset="0"/>
                <a:cs typeface="Times New Roman" pitchFamily="18" charset="0"/>
              </a:rPr>
              <a:t>Amount of repayment;</a:t>
            </a:r>
          </a:p>
          <a:p>
            <a:pPr marL="1200150" lvl="2" indent="-514350" algn="just">
              <a:spcBef>
                <a:spcPts val="600"/>
              </a:spcBef>
              <a:buClr>
                <a:schemeClr val="accent1"/>
              </a:buClr>
              <a:buSzPct val="80000"/>
              <a:buFont typeface="+mj-lt"/>
              <a:buAutoNum type="romanLcPeriod"/>
            </a:pPr>
            <a:r>
              <a:rPr lang="en-US" sz="2200" dirty="0" smtClean="0">
                <a:latin typeface="Calibri" pitchFamily="34" charset="0"/>
                <a:cs typeface="Times New Roman" pitchFamily="18" charset="0"/>
              </a:rPr>
              <a:t>maximum amount outstanding in the account at  any time during the previous year;</a:t>
            </a:r>
          </a:p>
          <a:p>
            <a:pPr marL="1200150" lvl="2" indent="-514350" algn="just">
              <a:spcBef>
                <a:spcPts val="600"/>
              </a:spcBef>
              <a:buClr>
                <a:schemeClr val="accent1"/>
              </a:buClr>
              <a:buSzPct val="80000"/>
              <a:buFont typeface="+mj-lt"/>
              <a:buAutoNum type="romanLcPeriod"/>
            </a:pPr>
            <a:r>
              <a:rPr lang="en-US" sz="2200" dirty="0" smtClean="0">
                <a:latin typeface="Calibri" pitchFamily="34" charset="0"/>
                <a:cs typeface="Times New Roman" pitchFamily="18" charset="0"/>
              </a:rPr>
              <a:t>whether the repayment was made otherwise than by account payee cheque or account payee bank draft.</a:t>
            </a:r>
          </a:p>
        </p:txBody>
      </p:sp>
      <p:sp>
        <p:nvSpPr>
          <p:cNvPr id="6" name="Rectangle 5"/>
          <p:cNvSpPr/>
          <p:nvPr/>
        </p:nvSpPr>
        <p:spPr>
          <a:xfrm>
            <a:off x="7391400" y="0"/>
            <a:ext cx="17526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800" b="1" dirty="0" err="1" smtClean="0">
                <a:solidFill>
                  <a:schemeClr val="tx2"/>
                </a:solidFill>
                <a:latin typeface="+mj-lt"/>
              </a:rPr>
              <a:t>Contd</a:t>
            </a:r>
            <a:r>
              <a:rPr lang="en-US" sz="2800" b="1" dirty="0" smtClean="0">
                <a:solidFill>
                  <a:schemeClr val="tx2"/>
                </a:solidFill>
                <a:latin typeface="+mj-lt"/>
              </a:rPr>
              <a:t>….</a:t>
            </a:r>
            <a:endParaRPr lang="en-US" sz="2800" b="1" dirty="0">
              <a:solidFill>
                <a:schemeClr val="tx2"/>
              </a:solidFill>
              <a:latin typeface="+mj-lt"/>
            </a:endParaRPr>
          </a:p>
        </p:txBody>
      </p:sp>
      <p:sp>
        <p:nvSpPr>
          <p:cNvPr id="9" name="Rectangle 2"/>
          <p:cNvSpPr>
            <a:spLocks noGrp="1" noChangeArrowheads="1"/>
          </p:cNvSpPr>
          <p:nvPr>
            <p:ph type="title"/>
          </p:nvPr>
        </p:nvSpPr>
        <p:spPr>
          <a:xfrm>
            <a:off x="76200" y="152400"/>
            <a:ext cx="6781800" cy="990600"/>
          </a:xfrm>
        </p:spPr>
        <p:txBody>
          <a:bodyPr>
            <a:noAutofit/>
          </a:bodyPr>
          <a:lstStyle/>
          <a:p>
            <a:pPr>
              <a:defRPr/>
            </a:pPr>
            <a:r>
              <a:rPr lang="en-US" sz="3600" dirty="0" smtClean="0"/>
              <a:t>New Clause no. 31</a:t>
            </a:r>
            <a:r>
              <a:rPr lang="en-US" sz="3600" i="1" dirty="0" smtClean="0">
                <a:solidFill>
                  <a:srgbClr val="FF0000"/>
                </a:solidFill>
              </a:rPr>
              <a:t>                               </a:t>
            </a:r>
            <a:r>
              <a:rPr lang="en-US" sz="2200" i="1" dirty="0" smtClean="0">
                <a:solidFill>
                  <a:srgbClr val="FF0000"/>
                </a:solidFill>
              </a:rPr>
              <a:t>				[Old Clause no. 24]</a:t>
            </a:r>
            <a:endParaRPr lang="en-US" sz="2200" i="1" dirty="0">
              <a:solidFill>
                <a:srgbClr val="FF0000"/>
              </a:solidFill>
            </a:endParaRPr>
          </a:p>
        </p:txBody>
      </p:sp>
      <p:sp>
        <p:nvSpPr>
          <p:cNvPr id="7" name="TextBox 6"/>
          <p:cNvSpPr txBox="1"/>
          <p:nvPr/>
        </p:nvSpPr>
        <p:spPr>
          <a:xfrm>
            <a:off x="6477000" y="1600200"/>
            <a:ext cx="2209800" cy="400110"/>
          </a:xfrm>
          <a:prstGeom prst="rect">
            <a:avLst/>
          </a:prstGeom>
          <a:noFill/>
        </p:spPr>
        <p:txBody>
          <a:bodyPr wrap="square" rtlCol="0">
            <a:spAutoFit/>
          </a:bodyPr>
          <a:lstStyle/>
          <a:p>
            <a:pPr algn="r"/>
            <a:r>
              <a:rPr lang="en-US" sz="2000" b="1" i="1" dirty="0" smtClean="0">
                <a:solidFill>
                  <a:schemeClr val="accent2"/>
                </a:solidFill>
              </a:rPr>
              <a:t>No Change</a:t>
            </a:r>
            <a:endParaRPr lang="en-US" sz="2000" b="1" i="1" dirty="0">
              <a:solidFill>
                <a:schemeClr val="accent2"/>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quarter" idx="1"/>
          </p:nvPr>
        </p:nvSpPr>
        <p:spPr>
          <a:xfrm>
            <a:off x="228600" y="1676400"/>
            <a:ext cx="8839200" cy="609600"/>
          </a:xfrm>
        </p:spPr>
        <p:txBody>
          <a:bodyPr>
            <a:normAutofit/>
          </a:bodyPr>
          <a:lstStyle/>
          <a:p>
            <a:pPr marL="514350" indent="-514350" algn="just">
              <a:buSzPct val="100000"/>
              <a:buNone/>
            </a:pPr>
            <a:r>
              <a:rPr lang="en-US" sz="2600" b="1" dirty="0" smtClean="0"/>
              <a:t>Scope of Auditor increased</a:t>
            </a:r>
          </a:p>
        </p:txBody>
      </p:sp>
      <p:graphicFrame>
        <p:nvGraphicFramePr>
          <p:cNvPr id="6" name="Content Placeholder 5"/>
          <p:cNvGraphicFramePr>
            <a:graphicFrameLocks/>
          </p:cNvGraphicFramePr>
          <p:nvPr/>
        </p:nvGraphicFramePr>
        <p:xfrm>
          <a:off x="304800" y="2331720"/>
          <a:ext cx="8534400" cy="3230880"/>
        </p:xfrm>
        <a:graphic>
          <a:graphicData uri="http://schemas.openxmlformats.org/drawingml/2006/table">
            <a:tbl>
              <a:tblPr firstRow="1" bandRow="1">
                <a:tableStyleId>{5C22544A-7EE6-4342-B048-85BDC9FD1C3A}</a:tableStyleId>
              </a:tblPr>
              <a:tblGrid>
                <a:gridCol w="4191000"/>
                <a:gridCol w="4343400"/>
              </a:tblGrid>
              <a:tr h="370840">
                <a:tc>
                  <a:txBody>
                    <a:bodyPr/>
                    <a:lstStyle/>
                    <a:p>
                      <a:pPr algn="ctr"/>
                      <a:r>
                        <a:rPr lang="en-US" sz="2000" dirty="0" smtClean="0"/>
                        <a:t>Old</a:t>
                      </a:r>
                      <a:endParaRPr lang="en-US" sz="2000" dirty="0"/>
                    </a:p>
                  </a:txBody>
                  <a:tcPr/>
                </a:tc>
                <a:tc>
                  <a:txBody>
                    <a:bodyPr/>
                    <a:lstStyle/>
                    <a:p>
                      <a:pPr algn="ctr"/>
                      <a:r>
                        <a:rPr lang="en-US" sz="2000" dirty="0" smtClean="0"/>
                        <a:t>New</a:t>
                      </a:r>
                      <a:endParaRPr lang="en-US" sz="2000" dirty="0"/>
                    </a:p>
                  </a:txBody>
                  <a:tcPr/>
                </a:tc>
              </a:tr>
              <a:tr h="370840">
                <a:tc>
                  <a:txBody>
                    <a:bodyPr/>
                    <a:lstStyle/>
                    <a:p>
                      <a:pPr algn="just"/>
                      <a:r>
                        <a:rPr kumimoji="0" lang="en-US" sz="2000" b="1" kern="1200" baseline="0" dirty="0" smtClean="0">
                          <a:solidFill>
                            <a:schemeClr val="dk1"/>
                          </a:solidFill>
                          <a:latin typeface="+mn-lt"/>
                          <a:ea typeface="+mn-ea"/>
                          <a:cs typeface="+mn-cs"/>
                        </a:rPr>
                        <a:t>3. </a:t>
                      </a:r>
                      <a:r>
                        <a:rPr kumimoji="0" lang="en-US" sz="2000" b="0" kern="1200" baseline="0" dirty="0" smtClean="0">
                          <a:solidFill>
                            <a:schemeClr val="dk1"/>
                          </a:solidFill>
                          <a:latin typeface="+mn-lt"/>
                          <a:ea typeface="+mn-ea"/>
                          <a:cs typeface="+mn-cs"/>
                        </a:rPr>
                        <a:t>In *my/our opinion and to the best of </a:t>
                      </a:r>
                      <a:r>
                        <a:rPr kumimoji="0" lang="en-US" sz="2000" b="1" kern="1200" baseline="0" dirty="0" smtClean="0">
                          <a:solidFill>
                            <a:schemeClr val="dk1"/>
                          </a:solidFill>
                          <a:latin typeface="+mn-lt"/>
                          <a:ea typeface="+mn-ea"/>
                          <a:cs typeface="+mn-cs"/>
                        </a:rPr>
                        <a:t>*</a:t>
                      </a:r>
                      <a:r>
                        <a:rPr kumimoji="0" lang="en-US" sz="2000" kern="1200" baseline="0" dirty="0" smtClean="0">
                          <a:solidFill>
                            <a:schemeClr val="dk1"/>
                          </a:solidFill>
                          <a:latin typeface="+mn-lt"/>
                          <a:ea typeface="+mn-ea"/>
                          <a:cs typeface="+mn-cs"/>
                        </a:rPr>
                        <a:t>my/our information and according to explanations given to </a:t>
                      </a:r>
                      <a:r>
                        <a:rPr kumimoji="0" lang="en-US" sz="2000" b="0" kern="1200" baseline="0" dirty="0" smtClean="0">
                          <a:solidFill>
                            <a:schemeClr val="dk1"/>
                          </a:solidFill>
                          <a:latin typeface="+mn-lt"/>
                          <a:ea typeface="+mn-ea"/>
                          <a:cs typeface="+mn-cs"/>
                        </a:rPr>
                        <a:t>*me/us, the particulars given in the said </a:t>
                      </a:r>
                      <a:r>
                        <a:rPr kumimoji="0" lang="en-US" sz="2000" kern="1200" baseline="0" dirty="0" smtClean="0">
                          <a:solidFill>
                            <a:schemeClr val="dk1"/>
                          </a:solidFill>
                          <a:latin typeface="+mn-lt"/>
                          <a:ea typeface="+mn-ea"/>
                          <a:cs typeface="+mn-cs"/>
                        </a:rPr>
                        <a:t>Form No. 3CD and the Annexure thereto are true and correct.</a:t>
                      </a:r>
                      <a:endParaRPr lang="en-US" sz="2000" dirty="0"/>
                    </a:p>
                  </a:txBody>
                  <a:tcPr/>
                </a:tc>
                <a:tc>
                  <a:txBody>
                    <a:bodyPr/>
                    <a:lstStyle/>
                    <a:p>
                      <a:pPr algn="just"/>
                      <a:r>
                        <a:rPr kumimoji="0" lang="en-US" sz="2000" b="1" kern="1200" baseline="0" dirty="0" smtClean="0">
                          <a:solidFill>
                            <a:schemeClr val="dk1"/>
                          </a:solidFill>
                          <a:latin typeface="+mn-lt"/>
                          <a:ea typeface="+mn-ea"/>
                          <a:cs typeface="+mn-cs"/>
                        </a:rPr>
                        <a:t>3. </a:t>
                      </a:r>
                      <a:r>
                        <a:rPr kumimoji="0" lang="en-US" sz="2000" b="0" kern="1200" baseline="0" dirty="0" smtClean="0">
                          <a:solidFill>
                            <a:schemeClr val="dk1"/>
                          </a:solidFill>
                          <a:latin typeface="+mn-lt"/>
                          <a:ea typeface="+mn-ea"/>
                          <a:cs typeface="+mn-cs"/>
                        </a:rPr>
                        <a:t>In *my/our opinion and to the best of </a:t>
                      </a:r>
                      <a:r>
                        <a:rPr kumimoji="0" lang="en-US" sz="2000" b="1" kern="1200" baseline="0" dirty="0" smtClean="0">
                          <a:solidFill>
                            <a:schemeClr val="dk1"/>
                          </a:solidFill>
                          <a:latin typeface="+mn-lt"/>
                          <a:ea typeface="+mn-ea"/>
                          <a:cs typeface="+mn-cs"/>
                        </a:rPr>
                        <a:t>*</a:t>
                      </a:r>
                      <a:r>
                        <a:rPr kumimoji="0" lang="en-US" sz="2000" kern="1200" baseline="0" dirty="0" smtClean="0">
                          <a:solidFill>
                            <a:schemeClr val="dk1"/>
                          </a:solidFill>
                          <a:latin typeface="+mn-lt"/>
                          <a:ea typeface="+mn-ea"/>
                          <a:cs typeface="+mn-cs"/>
                        </a:rPr>
                        <a:t>my/our information </a:t>
                      </a:r>
                      <a:r>
                        <a:rPr kumimoji="0" lang="en-US" sz="2000" b="1" u="sng" kern="1200" baseline="0" dirty="0" smtClean="0">
                          <a:solidFill>
                            <a:schemeClr val="dk1"/>
                          </a:solidFill>
                          <a:latin typeface="+mn-lt"/>
                          <a:ea typeface="+mn-ea"/>
                          <a:cs typeface="+mn-cs"/>
                        </a:rPr>
                        <a:t>and according to examination of books of account including other relevant documents </a:t>
                      </a:r>
                      <a:r>
                        <a:rPr kumimoji="0" lang="en-US" sz="2000" kern="1200" baseline="0" dirty="0" smtClean="0">
                          <a:solidFill>
                            <a:schemeClr val="dk1"/>
                          </a:solidFill>
                          <a:latin typeface="+mn-lt"/>
                          <a:ea typeface="+mn-ea"/>
                          <a:cs typeface="+mn-cs"/>
                        </a:rPr>
                        <a:t>and explanations given to *me/us, the particulars given in the said Form No.3 CD are true and correct subject to the following observations/ qualifications, if any</a:t>
                      </a:r>
                      <a:endParaRPr lang="en-US" sz="2000" dirty="0"/>
                    </a:p>
                  </a:txBody>
                  <a:tcPr/>
                </a:tc>
              </a:tr>
            </a:tbl>
          </a:graphicData>
        </a:graphic>
      </p:graphicFrame>
      <p:sp>
        <p:nvSpPr>
          <p:cNvPr id="10" name="Title 3"/>
          <p:cNvSpPr>
            <a:spLocks noGrp="1"/>
          </p:cNvSpPr>
          <p:nvPr>
            <p:ph type="title"/>
          </p:nvPr>
        </p:nvSpPr>
        <p:spPr>
          <a:xfrm>
            <a:off x="228600" y="152400"/>
            <a:ext cx="8534400" cy="990600"/>
          </a:xfrm>
        </p:spPr>
        <p:txBody>
          <a:bodyPr>
            <a:normAutofit/>
          </a:bodyPr>
          <a:lstStyle/>
          <a:p>
            <a:r>
              <a:rPr lang="en-US" sz="3600" b="1" dirty="0" smtClean="0"/>
              <a:t>a. </a:t>
            </a:r>
            <a:r>
              <a:rPr lang="en-US" sz="3600" b="1" u="sng" dirty="0" smtClean="0"/>
              <a:t>Amendments in Form 3CA…..</a:t>
            </a:r>
            <a:endParaRPr lang="en-US" sz="3600" b="1" u="sng" dirty="0"/>
          </a:p>
        </p:txBody>
      </p:sp>
      <p:sp>
        <p:nvSpPr>
          <p:cNvPr id="7" name="Rectangle 6"/>
          <p:cNvSpPr/>
          <p:nvPr/>
        </p:nvSpPr>
        <p:spPr>
          <a:xfrm>
            <a:off x="7391400" y="0"/>
            <a:ext cx="17526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sp>
        <p:nvSpPr>
          <p:cNvPr id="8" name="Slide Number Placeholder 7"/>
          <p:cNvSpPr>
            <a:spLocks noGrp="1"/>
          </p:cNvSpPr>
          <p:nvPr>
            <p:ph type="sldNum" sz="quarter" idx="12"/>
          </p:nvPr>
        </p:nvSpPr>
        <p:spPr/>
        <p:txBody>
          <a:bodyPr>
            <a:normAutofit fontScale="85000" lnSpcReduction="20000"/>
          </a:bodyPr>
          <a:lstStyle/>
          <a:p>
            <a:fld id="{B6F15528-21DE-4FAA-801E-634DDDAF4B2B}" type="slidenum">
              <a:rPr lang="en-US" smtClean="0"/>
              <a:pPr/>
              <a:t>8</a:t>
            </a:fld>
            <a:endParaRPr lang="en-US"/>
          </a:p>
        </p:txBody>
      </p:sp>
      <p:sp>
        <p:nvSpPr>
          <p:cNvPr id="9" name="Rectangle 8"/>
          <p:cNvSpPr/>
          <p:nvPr/>
        </p:nvSpPr>
        <p:spPr>
          <a:xfrm>
            <a:off x="4419600" y="4876800"/>
            <a:ext cx="4419600" cy="6858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4953000" y="6167735"/>
            <a:ext cx="3352800" cy="461665"/>
          </a:xfrm>
          <a:prstGeom prst="rect">
            <a:avLst/>
          </a:prstGeom>
          <a:noFill/>
          <a:ln w="31750">
            <a:solidFill>
              <a:srgbClr val="FF0000"/>
            </a:solidFill>
          </a:ln>
        </p:spPr>
        <p:txBody>
          <a:bodyPr wrap="square" rtlCol="0">
            <a:spAutoFit/>
          </a:bodyPr>
          <a:lstStyle/>
          <a:p>
            <a:pPr algn="ctr"/>
            <a:r>
              <a:rPr lang="en-US" sz="2400" b="1" dirty="0" smtClean="0"/>
              <a:t>List provided in e-utility</a:t>
            </a:r>
            <a:endParaRPr lang="en-US" sz="2400" b="1" dirty="0"/>
          </a:p>
        </p:txBody>
      </p:sp>
      <p:cxnSp>
        <p:nvCxnSpPr>
          <p:cNvPr id="13" name="Straight Arrow Connector 12"/>
          <p:cNvCxnSpPr>
            <a:stCxn id="9" idx="2"/>
            <a:endCxn id="11" idx="0"/>
          </p:cNvCxnSpPr>
          <p:nvPr/>
        </p:nvCxnSpPr>
        <p:spPr>
          <a:xfrm>
            <a:off x="6629400" y="5562600"/>
            <a:ext cx="0" cy="605135"/>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sz="quarter" idx="1"/>
          </p:nvPr>
        </p:nvSpPr>
        <p:spPr>
          <a:xfrm>
            <a:off x="228600" y="1676400"/>
            <a:ext cx="8686800" cy="3733800"/>
          </a:xfrm>
          <a:ln w="38100"/>
        </p:spPr>
        <p:style>
          <a:lnRef idx="2">
            <a:schemeClr val="accent1"/>
          </a:lnRef>
          <a:fillRef idx="1">
            <a:schemeClr val="lt1"/>
          </a:fillRef>
          <a:effectRef idx="0">
            <a:schemeClr val="accent1"/>
          </a:effectRef>
          <a:fontRef idx="minor">
            <a:schemeClr val="dk1"/>
          </a:fontRef>
        </p:style>
        <p:txBody>
          <a:bodyPr>
            <a:noAutofit/>
          </a:bodyPr>
          <a:lstStyle/>
          <a:p>
            <a:pPr marL="0" indent="0" algn="just">
              <a:spcBef>
                <a:spcPts val="600"/>
              </a:spcBef>
              <a:buSzPct val="100000"/>
              <a:buNone/>
            </a:pPr>
            <a:r>
              <a:rPr lang="en-US" sz="2100" b="1" dirty="0" smtClean="0">
                <a:solidFill>
                  <a:schemeClr val="accent2"/>
                </a:solidFill>
                <a:ea typeface="Times New Roman"/>
                <a:cs typeface="Times New Roman"/>
              </a:rPr>
              <a:t>Clause 31(c)			</a:t>
            </a:r>
            <a:r>
              <a:rPr lang="en-US" sz="2100" i="1" dirty="0" smtClean="0">
                <a:solidFill>
                  <a:schemeClr val="accent2"/>
                </a:solidFill>
                <a:ea typeface="Times New Roman"/>
                <a:cs typeface="Times New Roman"/>
              </a:rPr>
              <a:t>[Old clause no. 24(c)]</a:t>
            </a:r>
          </a:p>
          <a:p>
            <a:pPr marL="0" indent="0" algn="just">
              <a:spcBef>
                <a:spcPts val="600"/>
              </a:spcBef>
              <a:buSzPct val="100000"/>
              <a:buNone/>
            </a:pPr>
            <a:r>
              <a:rPr lang="en-US" sz="2100" b="1" u="sng" dirty="0" smtClean="0">
                <a:ea typeface="Times New Roman"/>
                <a:cs typeface="Times New Roman"/>
              </a:rPr>
              <a:t>Old Provision</a:t>
            </a:r>
            <a:r>
              <a:rPr lang="en-US" sz="2100" b="1" dirty="0" smtClean="0">
                <a:ea typeface="Times New Roman"/>
                <a:cs typeface="Times New Roman"/>
              </a:rPr>
              <a:t>: </a:t>
            </a:r>
          </a:p>
          <a:p>
            <a:pPr marL="0" indent="0" algn="just">
              <a:spcBef>
                <a:spcPts val="600"/>
              </a:spcBef>
              <a:buNone/>
            </a:pPr>
            <a:r>
              <a:rPr lang="en-US" sz="2100" dirty="0" smtClean="0"/>
              <a:t>Whether a Certificate has been obtained from the assessee regarding taking or accepting Loan or Deposit, or repayment of the same through an Account Payee Cheque or an Account Payee Bank Draft. [Yes/No]</a:t>
            </a:r>
            <a:endParaRPr lang="en-US" sz="2100" dirty="0" smtClean="0">
              <a:solidFill>
                <a:srgbClr val="000000"/>
              </a:solidFill>
            </a:endParaRPr>
          </a:p>
          <a:p>
            <a:pPr marL="0" indent="0" algn="just">
              <a:spcBef>
                <a:spcPts val="600"/>
              </a:spcBef>
              <a:buSzPct val="100000"/>
              <a:buNone/>
            </a:pPr>
            <a:endParaRPr lang="en-US" sz="300" b="1" u="sng" dirty="0" smtClean="0">
              <a:ea typeface="Times New Roman"/>
              <a:cs typeface="Times New Roman"/>
            </a:endParaRPr>
          </a:p>
          <a:p>
            <a:pPr marL="0" indent="0" algn="just">
              <a:spcBef>
                <a:spcPts val="600"/>
              </a:spcBef>
              <a:buSzPct val="100000"/>
              <a:buNone/>
            </a:pPr>
            <a:r>
              <a:rPr lang="en-US" sz="2100" b="1" u="sng" dirty="0" smtClean="0">
                <a:ea typeface="Times New Roman"/>
                <a:cs typeface="Times New Roman"/>
              </a:rPr>
              <a:t>New Provision</a:t>
            </a:r>
            <a:r>
              <a:rPr lang="en-US" sz="2100" b="1" dirty="0" smtClean="0">
                <a:ea typeface="Times New Roman"/>
                <a:cs typeface="Times New Roman"/>
              </a:rPr>
              <a:t>: </a:t>
            </a:r>
          </a:p>
          <a:p>
            <a:pPr marL="0" indent="0" algn="just">
              <a:spcBef>
                <a:spcPts val="600"/>
              </a:spcBef>
              <a:buNone/>
            </a:pPr>
            <a:r>
              <a:rPr lang="en-US" sz="2100" dirty="0" smtClean="0"/>
              <a:t>Whether the taking or accepting loan or deposit, or repayment of the same were made by account payee cheque drawn on a bank or account payee bank draft based on the examination of books of account and other relevant documents</a:t>
            </a:r>
            <a:r>
              <a:rPr lang="en-US" sz="2100" dirty="0" smtClean="0">
                <a:solidFill>
                  <a:srgbClr val="000000"/>
                </a:solidFill>
              </a:rPr>
              <a:t>.</a:t>
            </a:r>
            <a:endParaRPr lang="en-US" sz="2100" dirty="0">
              <a:solidFill>
                <a:srgbClr val="000000"/>
              </a:solidFill>
            </a:endParaRPr>
          </a:p>
        </p:txBody>
      </p:sp>
      <p:sp>
        <p:nvSpPr>
          <p:cNvPr id="5" name="TextBox 4"/>
          <p:cNvSpPr txBox="1"/>
          <p:nvPr/>
        </p:nvSpPr>
        <p:spPr>
          <a:xfrm>
            <a:off x="0" y="6043136"/>
            <a:ext cx="9144000" cy="738664"/>
          </a:xfrm>
          <a:prstGeom prst="rect">
            <a:avLst/>
          </a:prstGeom>
          <a:noFill/>
        </p:spPr>
        <p:txBody>
          <a:bodyPr wrap="square" rtlCol="0">
            <a:spAutoFit/>
          </a:bodyPr>
          <a:lstStyle/>
          <a:p>
            <a:pPr marL="725488" indent="-725488" algn="just"/>
            <a:r>
              <a:rPr lang="en-US" sz="2100" b="1" dirty="0" smtClean="0"/>
              <a:t>Brief: </a:t>
            </a:r>
            <a:r>
              <a:rPr lang="en-US" sz="2100" dirty="0" smtClean="0"/>
              <a:t>Transactions covered under section 269SS/T to be reported. Certificate from Assessee would not be sufficient.</a:t>
            </a:r>
          </a:p>
        </p:txBody>
      </p:sp>
      <p:sp>
        <p:nvSpPr>
          <p:cNvPr id="6" name="Slide Number Placeholder 5"/>
          <p:cNvSpPr>
            <a:spLocks noGrp="1"/>
          </p:cNvSpPr>
          <p:nvPr>
            <p:ph type="sldNum" sz="quarter" idx="12"/>
          </p:nvPr>
        </p:nvSpPr>
        <p:spPr/>
        <p:txBody>
          <a:bodyPr>
            <a:normAutofit fontScale="85000" lnSpcReduction="20000"/>
          </a:bodyPr>
          <a:lstStyle/>
          <a:p>
            <a:fld id="{B6F15528-21DE-4FAA-801E-634DDDAF4B2B}" type="slidenum">
              <a:rPr lang="en-US" smtClean="0"/>
              <a:pPr/>
              <a:t>80</a:t>
            </a:fld>
            <a:endParaRPr lang="en-US"/>
          </a:p>
        </p:txBody>
      </p:sp>
      <p:sp>
        <p:nvSpPr>
          <p:cNvPr id="9" name="Rectangle 8"/>
          <p:cNvSpPr/>
          <p:nvPr/>
        </p:nvSpPr>
        <p:spPr>
          <a:xfrm>
            <a:off x="7391400" y="0"/>
            <a:ext cx="17526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800" b="1" dirty="0" err="1" smtClean="0">
                <a:solidFill>
                  <a:schemeClr val="tx2"/>
                </a:solidFill>
                <a:latin typeface="+mj-lt"/>
              </a:rPr>
              <a:t>Contd</a:t>
            </a:r>
            <a:r>
              <a:rPr lang="en-US" sz="2800" b="1" dirty="0" smtClean="0">
                <a:solidFill>
                  <a:schemeClr val="tx2"/>
                </a:solidFill>
                <a:latin typeface="+mj-lt"/>
              </a:rPr>
              <a:t>….</a:t>
            </a:r>
            <a:endParaRPr lang="en-US" sz="2800" b="1" dirty="0">
              <a:solidFill>
                <a:schemeClr val="tx2"/>
              </a:solidFill>
              <a:latin typeface="+mj-lt"/>
            </a:endParaRPr>
          </a:p>
        </p:txBody>
      </p:sp>
      <p:sp>
        <p:nvSpPr>
          <p:cNvPr id="11" name="Rectangle 2"/>
          <p:cNvSpPr>
            <a:spLocks noGrp="1" noChangeArrowheads="1"/>
          </p:cNvSpPr>
          <p:nvPr>
            <p:ph type="title"/>
          </p:nvPr>
        </p:nvSpPr>
        <p:spPr>
          <a:xfrm>
            <a:off x="76200" y="152400"/>
            <a:ext cx="6781800" cy="990600"/>
          </a:xfrm>
        </p:spPr>
        <p:txBody>
          <a:bodyPr>
            <a:noAutofit/>
          </a:bodyPr>
          <a:lstStyle/>
          <a:p>
            <a:pPr>
              <a:defRPr/>
            </a:pPr>
            <a:r>
              <a:rPr lang="en-US" sz="3600" dirty="0" smtClean="0"/>
              <a:t>New Clause no. 31</a:t>
            </a:r>
            <a:r>
              <a:rPr lang="en-US" sz="3600" i="1" dirty="0" smtClean="0">
                <a:solidFill>
                  <a:srgbClr val="FF0000"/>
                </a:solidFill>
              </a:rPr>
              <a:t>                               </a:t>
            </a:r>
            <a:r>
              <a:rPr lang="en-US" sz="2200" i="1" dirty="0" smtClean="0">
                <a:solidFill>
                  <a:srgbClr val="FF0000"/>
                </a:solidFill>
              </a:rPr>
              <a:t>				[Old Clause no. 24]</a:t>
            </a:r>
            <a:endParaRPr lang="en-US" sz="2200" i="1" dirty="0">
              <a:solidFill>
                <a:srgbClr val="FF0000"/>
              </a:solidFill>
            </a:endParaRPr>
          </a:p>
        </p:txBody>
      </p:sp>
      <p:sp>
        <p:nvSpPr>
          <p:cNvPr id="7" name="TextBox 6"/>
          <p:cNvSpPr txBox="1"/>
          <p:nvPr/>
        </p:nvSpPr>
        <p:spPr>
          <a:xfrm>
            <a:off x="685800" y="5543490"/>
            <a:ext cx="4572000" cy="461665"/>
          </a:xfrm>
          <a:prstGeom prst="rect">
            <a:avLst/>
          </a:prstGeom>
          <a:solidFill>
            <a:srgbClr val="FFC1B3"/>
          </a:solidFill>
          <a:ln w="31750">
            <a:solidFill>
              <a:srgbClr val="FF0000"/>
            </a:solidFill>
          </a:ln>
        </p:spPr>
        <p:txBody>
          <a:bodyPr wrap="square" rtlCol="0">
            <a:spAutoFit/>
          </a:bodyPr>
          <a:lstStyle/>
          <a:p>
            <a:pPr algn="ctr"/>
            <a:r>
              <a:rPr lang="en-US" sz="2400" dirty="0" smtClean="0"/>
              <a:t>Reply to be given in Yes/ No/ N.A.</a:t>
            </a:r>
            <a:endParaRPr lang="en-US" sz="2400" dirty="0"/>
          </a:p>
        </p:txBody>
      </p:sp>
      <p:cxnSp>
        <p:nvCxnSpPr>
          <p:cNvPr id="10" name="Straight Arrow Connector 9"/>
          <p:cNvCxnSpPr/>
          <p:nvPr/>
        </p:nvCxnSpPr>
        <p:spPr>
          <a:xfrm>
            <a:off x="1905000" y="5105400"/>
            <a:ext cx="0" cy="381000"/>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85000" lnSpcReduction="20000"/>
          </a:bodyPr>
          <a:lstStyle/>
          <a:p>
            <a:pPr>
              <a:defRPr/>
            </a:pPr>
            <a:fld id="{97B93F28-42F0-4044-B1DA-FBEDB0556DD1}" type="slidenum">
              <a:rPr lang="en-US"/>
              <a:pPr>
                <a:defRPr/>
              </a:pPr>
              <a:t>81</a:t>
            </a:fld>
            <a:endParaRPr lang="en-US"/>
          </a:p>
        </p:txBody>
      </p:sp>
      <p:sp>
        <p:nvSpPr>
          <p:cNvPr id="130051" name="Rectangle 3"/>
          <p:cNvSpPr>
            <a:spLocks noGrp="1" noChangeArrowheads="1"/>
          </p:cNvSpPr>
          <p:nvPr>
            <p:ph sz="quarter" idx="1"/>
          </p:nvPr>
        </p:nvSpPr>
        <p:spPr>
          <a:xfrm>
            <a:off x="228600" y="1828800"/>
            <a:ext cx="8610600" cy="4648200"/>
          </a:xfrm>
        </p:spPr>
        <p:txBody>
          <a:bodyPr>
            <a:noAutofit/>
          </a:bodyPr>
          <a:lstStyle/>
          <a:p>
            <a:pPr marL="357188" indent="-357188" algn="just">
              <a:spcBef>
                <a:spcPts val="600"/>
              </a:spcBef>
              <a:buSzPct val="80000"/>
              <a:buFont typeface="Wingdings" pitchFamily="2" charset="2"/>
              <a:buChar char="q"/>
            </a:pPr>
            <a:endParaRPr lang="en-US" sz="2100" dirty="0" smtClean="0"/>
          </a:p>
          <a:p>
            <a:pPr marL="357188" indent="-357188" algn="just">
              <a:spcBef>
                <a:spcPts val="600"/>
              </a:spcBef>
              <a:buSzPct val="80000"/>
              <a:buFont typeface="Wingdings" pitchFamily="2" charset="2"/>
              <a:buChar char="q"/>
            </a:pPr>
            <a:endParaRPr lang="en-US" sz="2100" dirty="0" smtClean="0"/>
          </a:p>
          <a:p>
            <a:pPr marL="357188" indent="-357188" algn="just">
              <a:spcBef>
                <a:spcPts val="600"/>
              </a:spcBef>
              <a:buSzPct val="80000"/>
              <a:buFont typeface="Wingdings" pitchFamily="2" charset="2"/>
              <a:buChar char="q"/>
            </a:pPr>
            <a:endParaRPr lang="en-US" sz="2100" dirty="0" smtClean="0"/>
          </a:p>
          <a:p>
            <a:pPr marL="357188" indent="-357188" algn="just">
              <a:spcBef>
                <a:spcPts val="600"/>
              </a:spcBef>
              <a:buSzPct val="80000"/>
              <a:buFont typeface="Wingdings" pitchFamily="2" charset="2"/>
              <a:buChar char="q"/>
            </a:pPr>
            <a:endParaRPr lang="en-US" sz="2100" dirty="0" smtClean="0"/>
          </a:p>
          <a:p>
            <a:pPr marL="357188" indent="-357188" algn="just">
              <a:spcBef>
                <a:spcPts val="600"/>
              </a:spcBef>
              <a:buSzPct val="80000"/>
              <a:buFont typeface="Wingdings" pitchFamily="2" charset="2"/>
              <a:buChar char="q"/>
            </a:pPr>
            <a:r>
              <a:rPr lang="en-US" sz="2100" dirty="0" smtClean="0"/>
              <a:t>Transaction of current a/c also covered in ‘Deposits’.</a:t>
            </a:r>
          </a:p>
          <a:p>
            <a:pPr marL="357188" indent="-357188" algn="just">
              <a:spcBef>
                <a:spcPts val="600"/>
              </a:spcBef>
              <a:buSzPct val="80000"/>
              <a:buFont typeface="Wingdings" pitchFamily="2" charset="2"/>
              <a:buChar char="q"/>
            </a:pPr>
            <a:r>
              <a:rPr lang="en-US" sz="2100" dirty="0" smtClean="0"/>
              <a:t>In case of mixed a/c, transactions only related to Loans/Deposits are to be reported. </a:t>
            </a:r>
          </a:p>
          <a:p>
            <a:pPr marL="357188" indent="-357188" algn="just">
              <a:spcBef>
                <a:spcPts val="600"/>
              </a:spcBef>
              <a:buSzPct val="80000"/>
              <a:buFont typeface="Wingdings" pitchFamily="2" charset="2"/>
              <a:buChar char="q"/>
            </a:pPr>
            <a:r>
              <a:rPr lang="en-US" sz="2100" dirty="0" smtClean="0"/>
              <a:t>Advance received against Sale &amp; Agreement of sale is not a Loan or Deposit.</a:t>
            </a:r>
          </a:p>
          <a:p>
            <a:pPr marL="357188" indent="-357188" algn="just">
              <a:spcBef>
                <a:spcPts val="600"/>
              </a:spcBef>
              <a:buSzPct val="80000"/>
              <a:buFont typeface="Wingdings" pitchFamily="2" charset="2"/>
              <a:buChar char="q"/>
            </a:pPr>
            <a:r>
              <a:rPr lang="en-US" sz="2100" dirty="0" smtClean="0"/>
              <a:t>Opening balance of Loan a/c is to be considered for calculation of maximum amount outstanding.</a:t>
            </a:r>
          </a:p>
          <a:p>
            <a:pPr marL="357188" indent="-357188" algn="just">
              <a:spcBef>
                <a:spcPts val="600"/>
              </a:spcBef>
              <a:buSzPct val="80000"/>
              <a:buFont typeface="Wingdings" pitchFamily="2" charset="2"/>
              <a:buChar char="q"/>
            </a:pPr>
            <a:r>
              <a:rPr lang="en-US" sz="2100" dirty="0" smtClean="0"/>
              <a:t>Security Deposit against contract etc covered under Deposits.</a:t>
            </a:r>
            <a:endParaRPr lang="en-US" sz="2100" b="1" dirty="0" smtClean="0">
              <a:solidFill>
                <a:schemeClr val="accent2"/>
              </a:solidFill>
            </a:endParaRPr>
          </a:p>
        </p:txBody>
      </p:sp>
      <p:sp>
        <p:nvSpPr>
          <p:cNvPr id="8" name="Title 6"/>
          <p:cNvSpPr>
            <a:spLocks noGrp="1"/>
          </p:cNvSpPr>
          <p:nvPr>
            <p:ph type="title"/>
          </p:nvPr>
        </p:nvSpPr>
        <p:spPr>
          <a:xfrm>
            <a:off x="76200" y="76200"/>
            <a:ext cx="7239000" cy="1066800"/>
          </a:xfrm>
        </p:spPr>
        <p:txBody>
          <a:bodyPr>
            <a:noAutofit/>
          </a:bodyPr>
          <a:lstStyle/>
          <a:p>
            <a:r>
              <a:rPr lang="en-US" sz="4000" dirty="0" smtClean="0"/>
              <a:t>Issues on New Clause no. 31</a:t>
            </a:r>
            <a:r>
              <a:rPr lang="en-US" sz="2200" dirty="0" smtClean="0"/>
              <a:t>	           					</a:t>
            </a:r>
            <a:r>
              <a:rPr lang="en-US" sz="2200" i="1" dirty="0" smtClean="0">
                <a:solidFill>
                  <a:srgbClr val="FF0000"/>
                </a:solidFill>
              </a:rPr>
              <a:t>[Old Clause No. 24]</a:t>
            </a:r>
            <a:endParaRPr lang="en-US" sz="2200" i="1" dirty="0">
              <a:solidFill>
                <a:srgbClr val="FF0000"/>
              </a:solidFill>
            </a:endParaRPr>
          </a:p>
        </p:txBody>
      </p:sp>
      <p:sp>
        <p:nvSpPr>
          <p:cNvPr id="5" name="Rectangle 4"/>
          <p:cNvSpPr/>
          <p:nvPr/>
        </p:nvSpPr>
        <p:spPr>
          <a:xfrm>
            <a:off x="7620000" y="0"/>
            <a:ext cx="1524000"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sp>
        <p:nvSpPr>
          <p:cNvPr id="7" name="Rectangle 6"/>
          <p:cNvSpPr/>
          <p:nvPr/>
        </p:nvSpPr>
        <p:spPr>
          <a:xfrm>
            <a:off x="457200" y="1752600"/>
            <a:ext cx="8229600" cy="15234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marL="357188" indent="-357188" algn="just">
              <a:spcBef>
                <a:spcPts val="600"/>
              </a:spcBef>
              <a:buSzPct val="100000"/>
            </a:pPr>
            <a:r>
              <a:rPr lang="en-US" sz="2200" b="1" u="sng" dirty="0" smtClean="0">
                <a:solidFill>
                  <a:srgbClr val="FFC000"/>
                </a:solidFill>
              </a:rPr>
              <a:t>Amendment by Finance Act, 2014</a:t>
            </a:r>
            <a:r>
              <a:rPr lang="en-US" sz="2200" b="1" dirty="0" smtClean="0">
                <a:solidFill>
                  <a:srgbClr val="FFC000"/>
                </a:solidFill>
              </a:rPr>
              <a:t> 		     [</a:t>
            </a:r>
            <a:r>
              <a:rPr lang="en-US" sz="2200" b="1" dirty="0" err="1" smtClean="0">
                <a:solidFill>
                  <a:srgbClr val="FFC000"/>
                </a:solidFill>
              </a:rPr>
              <a:t>w.e.f</a:t>
            </a:r>
            <a:r>
              <a:rPr lang="en-US" sz="2200" b="1" dirty="0" smtClean="0">
                <a:solidFill>
                  <a:srgbClr val="FFC000"/>
                </a:solidFill>
              </a:rPr>
              <a:t>. 01.04.2015]</a:t>
            </a:r>
          </a:p>
          <a:p>
            <a:pPr algn="just">
              <a:spcBef>
                <a:spcPts val="600"/>
              </a:spcBef>
              <a:buSzPct val="100000"/>
              <a:buNone/>
            </a:pPr>
            <a:r>
              <a:rPr lang="en-US" sz="2200" dirty="0" smtClean="0"/>
              <a:t>ECS, RTGS and NEFT etc. are now allowed as permissible mode to accept or repay the deposit or loan specified u/s 269SS &amp; 269T respectively.</a:t>
            </a: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85000" lnSpcReduction="20000"/>
          </a:bodyPr>
          <a:lstStyle/>
          <a:p>
            <a:pPr>
              <a:defRPr/>
            </a:pPr>
            <a:fld id="{DBD671F1-41D9-49E3-A767-E151EFA73B32}" type="slidenum">
              <a:rPr lang="en-US"/>
              <a:pPr>
                <a:defRPr/>
              </a:pPr>
              <a:t>82</a:t>
            </a:fld>
            <a:endParaRPr lang="en-US"/>
          </a:p>
        </p:txBody>
      </p:sp>
      <p:sp>
        <p:nvSpPr>
          <p:cNvPr id="211970" name="Rectangle 2"/>
          <p:cNvSpPr>
            <a:spLocks noGrp="1" noChangeArrowheads="1"/>
          </p:cNvSpPr>
          <p:nvPr>
            <p:ph sz="quarter" idx="1"/>
          </p:nvPr>
        </p:nvSpPr>
        <p:spPr>
          <a:xfrm>
            <a:off x="76200" y="1600200"/>
            <a:ext cx="8915400" cy="5105400"/>
          </a:xfrm>
        </p:spPr>
        <p:txBody>
          <a:bodyPr rtlCol="0">
            <a:noAutofit/>
          </a:bodyPr>
          <a:lstStyle/>
          <a:p>
            <a:pPr marL="357188" indent="-357188" algn="just">
              <a:spcBef>
                <a:spcPts val="1800"/>
              </a:spcBef>
              <a:buNone/>
              <a:defRPr/>
            </a:pPr>
            <a:r>
              <a:rPr lang="en-US" sz="2200" b="1" u="sng" dirty="0" smtClean="0"/>
              <a:t>Accepting/ repaying loans/ advances via journal entries:</a:t>
            </a:r>
            <a:r>
              <a:rPr lang="en-US" sz="2200" dirty="0" smtClean="0"/>
              <a:t> </a:t>
            </a:r>
          </a:p>
          <a:p>
            <a:pPr marL="357188" indent="-357188" algn="just">
              <a:spcBef>
                <a:spcPts val="1800"/>
              </a:spcBef>
              <a:buFont typeface="Wingdings" pitchFamily="2" charset="2"/>
              <a:buChar char="q"/>
              <a:defRPr/>
            </a:pPr>
            <a:r>
              <a:rPr lang="en-US" sz="2200" dirty="0" smtClean="0"/>
              <a:t>The provisions of section 269SS of the Act does not get attracted merely for transfer of amount to a loan account in the form of book entry. </a:t>
            </a:r>
            <a:r>
              <a:rPr lang="en-US" sz="2100" b="1" i="1" u="sng" dirty="0" smtClean="0">
                <a:solidFill>
                  <a:srgbClr val="C00000"/>
                </a:solidFill>
              </a:rPr>
              <a:t>CIT Vs. Worldwide Township Projects Ltd., ITA No. 232/2014, Date of Judgment: 21.05.2014, High Court of Delhi</a:t>
            </a:r>
          </a:p>
          <a:p>
            <a:pPr marL="357188" indent="-357188" algn="just">
              <a:spcBef>
                <a:spcPts val="1800"/>
              </a:spcBef>
              <a:buFont typeface="Wingdings" pitchFamily="2" charset="2"/>
              <a:buChar char="q"/>
              <a:defRPr/>
            </a:pPr>
            <a:r>
              <a:rPr lang="en-US" sz="2100" b="1" i="1" u="sng" dirty="0" smtClean="0">
                <a:solidFill>
                  <a:srgbClr val="C00000"/>
                </a:solidFill>
              </a:rPr>
              <a:t>Contrary view has been taken by High Court of Bombay in CIT </a:t>
            </a:r>
            <a:r>
              <a:rPr lang="en-US" sz="2100" b="1" i="1" u="sng" dirty="0" err="1" smtClean="0">
                <a:solidFill>
                  <a:srgbClr val="C00000"/>
                </a:solidFill>
              </a:rPr>
              <a:t>vs</a:t>
            </a:r>
            <a:r>
              <a:rPr lang="en-US" sz="2100" b="1" i="1" u="sng" dirty="0" smtClean="0">
                <a:solidFill>
                  <a:srgbClr val="C00000"/>
                </a:solidFill>
              </a:rPr>
              <a:t> </a:t>
            </a:r>
            <a:r>
              <a:rPr lang="sv-SE" sz="2100" b="1" i="1" u="sng" dirty="0" smtClean="0">
                <a:solidFill>
                  <a:srgbClr val="C00000"/>
                </a:solidFill>
              </a:rPr>
              <a:t>Triumph International Finance (I) Ltd. </a:t>
            </a:r>
            <a:r>
              <a:rPr lang="en-US" sz="2100" b="1" i="1" u="sng" dirty="0" smtClean="0">
                <a:solidFill>
                  <a:srgbClr val="C00000"/>
                </a:solidFill>
              </a:rPr>
              <a:t>[2012] 345 ITR 270 (Bombay) </a:t>
            </a:r>
            <a:r>
              <a:rPr lang="en-US" sz="2200" dirty="0" smtClean="0"/>
              <a:t>wherein held that repayment of loan/deposit by merely debiting account through journal entries contravenes provisions of section 269T.</a:t>
            </a:r>
          </a:p>
          <a:p>
            <a:pPr marL="357188" indent="-357188" algn="just">
              <a:spcBef>
                <a:spcPts val="1800"/>
              </a:spcBef>
              <a:buFont typeface="Wingdings" pitchFamily="2" charset="2"/>
              <a:buChar char="q"/>
              <a:defRPr/>
            </a:pPr>
            <a:r>
              <a:rPr lang="en-US" sz="2200" dirty="0" smtClean="0"/>
              <a:t>Further, held by </a:t>
            </a:r>
            <a:r>
              <a:rPr lang="en-US" sz="2100" b="1" i="1" u="sng" dirty="0" smtClean="0">
                <a:solidFill>
                  <a:srgbClr val="C00000"/>
                </a:solidFill>
              </a:rPr>
              <a:t>ITAT- Bombay in </a:t>
            </a:r>
            <a:r>
              <a:rPr lang="en-US" sz="2100" b="1" i="1" u="sng" dirty="0" err="1" smtClean="0">
                <a:solidFill>
                  <a:srgbClr val="C00000"/>
                </a:solidFill>
              </a:rPr>
              <a:t>Lodha</a:t>
            </a:r>
            <a:r>
              <a:rPr lang="en-US" sz="2100" b="1" i="1" u="sng" dirty="0" smtClean="0">
                <a:solidFill>
                  <a:srgbClr val="C00000"/>
                </a:solidFill>
              </a:rPr>
              <a:t> Builders </a:t>
            </a:r>
            <a:r>
              <a:rPr lang="en-US" sz="2100" b="1" i="1" u="sng" dirty="0" err="1" smtClean="0">
                <a:solidFill>
                  <a:srgbClr val="C00000"/>
                </a:solidFill>
              </a:rPr>
              <a:t>Pvt</a:t>
            </a:r>
            <a:r>
              <a:rPr lang="en-US" sz="2100" b="1" i="1" u="sng" dirty="0" smtClean="0">
                <a:solidFill>
                  <a:srgbClr val="C00000"/>
                </a:solidFill>
              </a:rPr>
              <a:t> Ltd vs. ACIT ITA No. 481/M/2014, Date of decision 27-06-2014</a:t>
            </a:r>
            <a:r>
              <a:rPr lang="en-US" sz="2200" dirty="0" smtClean="0"/>
              <a:t>, that penalty cannot be levied if the transactions are bona fide &amp; genuine even where accepting/ repaying loans/ advances via journal entries contravenes s. 269SS &amp; 269T.</a:t>
            </a:r>
            <a:endParaRPr lang="en-US" sz="2200" dirty="0"/>
          </a:p>
        </p:txBody>
      </p:sp>
      <p:sp>
        <p:nvSpPr>
          <p:cNvPr id="5" name="Rectangle 4"/>
          <p:cNvSpPr/>
          <p:nvPr/>
        </p:nvSpPr>
        <p:spPr>
          <a:xfrm>
            <a:off x="7391400" y="0"/>
            <a:ext cx="17526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800" b="1" dirty="0" err="1" smtClean="0">
                <a:solidFill>
                  <a:schemeClr val="tx2"/>
                </a:solidFill>
                <a:latin typeface="+mj-lt"/>
              </a:rPr>
              <a:t>Contd</a:t>
            </a:r>
            <a:r>
              <a:rPr lang="en-US" sz="2800" b="1" dirty="0" smtClean="0">
                <a:solidFill>
                  <a:schemeClr val="tx2"/>
                </a:solidFill>
                <a:latin typeface="+mj-lt"/>
              </a:rPr>
              <a:t>….</a:t>
            </a:r>
            <a:endParaRPr lang="en-US" sz="2800" b="1" dirty="0">
              <a:solidFill>
                <a:schemeClr val="tx2"/>
              </a:solidFill>
              <a:latin typeface="+mj-lt"/>
            </a:endParaRPr>
          </a:p>
        </p:txBody>
      </p:sp>
      <p:sp>
        <p:nvSpPr>
          <p:cNvPr id="8" name="Title 6"/>
          <p:cNvSpPr>
            <a:spLocks noGrp="1"/>
          </p:cNvSpPr>
          <p:nvPr>
            <p:ph type="title"/>
          </p:nvPr>
        </p:nvSpPr>
        <p:spPr>
          <a:xfrm>
            <a:off x="76200" y="76200"/>
            <a:ext cx="6781800" cy="1066800"/>
          </a:xfrm>
        </p:spPr>
        <p:txBody>
          <a:bodyPr>
            <a:noAutofit/>
          </a:bodyPr>
          <a:lstStyle/>
          <a:p>
            <a:r>
              <a:rPr lang="en-US" sz="4000" dirty="0" smtClean="0"/>
              <a:t>Issues on New Clause no. 31</a:t>
            </a:r>
            <a:r>
              <a:rPr lang="en-US" sz="2200" dirty="0" smtClean="0"/>
              <a:t>	           		</a:t>
            </a:r>
            <a:r>
              <a:rPr lang="en-US" sz="2200" i="1" dirty="0" smtClean="0">
                <a:solidFill>
                  <a:srgbClr val="FF0000"/>
                </a:solidFill>
              </a:rPr>
              <a:t>[Old Clause No. 24]</a:t>
            </a:r>
            <a:endParaRPr lang="en-US" sz="2200" i="1" dirty="0">
              <a:solidFill>
                <a:srgbClr val="FF0000"/>
              </a:solidFill>
            </a:endParaRP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85000" lnSpcReduction="20000"/>
          </a:bodyPr>
          <a:lstStyle/>
          <a:p>
            <a:pPr>
              <a:defRPr/>
            </a:pPr>
            <a:fld id="{DBD671F1-41D9-49E3-A767-E151EFA73B32}" type="slidenum">
              <a:rPr lang="en-US"/>
              <a:pPr>
                <a:defRPr/>
              </a:pPr>
              <a:t>83</a:t>
            </a:fld>
            <a:endParaRPr lang="en-US"/>
          </a:p>
        </p:txBody>
      </p:sp>
      <p:sp>
        <p:nvSpPr>
          <p:cNvPr id="211970" name="Rectangle 2"/>
          <p:cNvSpPr>
            <a:spLocks noGrp="1" noChangeArrowheads="1"/>
          </p:cNvSpPr>
          <p:nvPr>
            <p:ph sz="quarter" idx="1"/>
          </p:nvPr>
        </p:nvSpPr>
        <p:spPr>
          <a:xfrm>
            <a:off x="228600" y="2057400"/>
            <a:ext cx="8686800" cy="4267200"/>
          </a:xfrm>
        </p:spPr>
        <p:txBody>
          <a:bodyPr rtlCol="0">
            <a:noAutofit/>
          </a:bodyPr>
          <a:lstStyle/>
          <a:p>
            <a:pPr marL="357188" lvl="1" indent="-357188" algn="just">
              <a:spcBef>
                <a:spcPts val="1800"/>
              </a:spcBef>
              <a:buClr>
                <a:schemeClr val="accent2"/>
              </a:buClr>
              <a:buFont typeface="Wingdings" pitchFamily="2" charset="2"/>
              <a:buChar char="q"/>
              <a:defRPr/>
            </a:pPr>
            <a:r>
              <a:rPr lang="en-US" sz="2100" dirty="0" smtClean="0"/>
              <a:t>Where the transaction is by an A/c Payee Cheque and no payment was made in Cash. Provisions of Sec 269SS shall not be attracted. </a:t>
            </a:r>
            <a:r>
              <a:rPr lang="en-US" sz="2100" b="1" i="1" u="sng" dirty="0" smtClean="0">
                <a:solidFill>
                  <a:srgbClr val="C00000"/>
                </a:solidFill>
              </a:rPr>
              <a:t>CIT Vs </a:t>
            </a:r>
            <a:r>
              <a:rPr lang="en-US" sz="2100" b="1" i="1" u="sng" dirty="0" err="1" smtClean="0">
                <a:solidFill>
                  <a:srgbClr val="C00000"/>
                </a:solidFill>
              </a:rPr>
              <a:t>Noida</a:t>
            </a:r>
            <a:r>
              <a:rPr lang="en-US" sz="2100" b="1" i="1" u="sng" dirty="0" smtClean="0">
                <a:solidFill>
                  <a:srgbClr val="C00000"/>
                </a:solidFill>
              </a:rPr>
              <a:t> Toll Bridge Co. Ltd  262 ITR 260 (Del)</a:t>
            </a:r>
          </a:p>
          <a:p>
            <a:pPr marL="357188" lvl="1" indent="-357188" algn="just">
              <a:spcBef>
                <a:spcPts val="1800"/>
              </a:spcBef>
              <a:buClr>
                <a:schemeClr val="accent2"/>
              </a:buClr>
              <a:buFont typeface="Wingdings" pitchFamily="2" charset="2"/>
              <a:buChar char="q"/>
              <a:defRPr/>
            </a:pPr>
            <a:r>
              <a:rPr lang="en-US" sz="2100" dirty="0" smtClean="0"/>
              <a:t>If the cheque or bank draft through which loan is received is ‘crossed’ but words ‘account payee’ is not written in the crossing but the transaction is otherwise genuine and the bank confirms that these amounts have been deposited in assessee’s account and are as per the banking norms and there was no flaw in the transaction, penalty under section 271D is not imposable for such a trivial violation. </a:t>
            </a:r>
            <a:r>
              <a:rPr lang="en-US" sz="2100" b="1" i="1" u="sng" dirty="0" smtClean="0">
                <a:solidFill>
                  <a:srgbClr val="C00000"/>
                </a:solidFill>
              </a:rPr>
              <a:t>CIT v. </a:t>
            </a:r>
            <a:r>
              <a:rPr lang="en-US" sz="2100" b="1" i="1" u="sng" dirty="0" err="1" smtClean="0">
                <a:solidFill>
                  <a:srgbClr val="C00000"/>
                </a:solidFill>
              </a:rPr>
              <a:t>Makhija</a:t>
            </a:r>
            <a:r>
              <a:rPr lang="en-US" sz="2100" b="1" i="1" u="sng" dirty="0" smtClean="0">
                <a:solidFill>
                  <a:srgbClr val="C00000"/>
                </a:solidFill>
              </a:rPr>
              <a:t> Construction Co. [2002] 123 Taxman 1003 (MP) </a:t>
            </a:r>
            <a:endParaRPr lang="en-US" sz="2100" dirty="0"/>
          </a:p>
        </p:txBody>
      </p:sp>
      <p:sp>
        <p:nvSpPr>
          <p:cNvPr id="5" name="Rectangle 4"/>
          <p:cNvSpPr/>
          <p:nvPr/>
        </p:nvSpPr>
        <p:spPr>
          <a:xfrm>
            <a:off x="7391400" y="0"/>
            <a:ext cx="17526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800" b="1" dirty="0" err="1" smtClean="0">
                <a:solidFill>
                  <a:schemeClr val="tx2"/>
                </a:solidFill>
                <a:latin typeface="+mj-lt"/>
              </a:rPr>
              <a:t>Contd</a:t>
            </a:r>
            <a:r>
              <a:rPr lang="en-US" sz="2800" b="1" dirty="0" smtClean="0">
                <a:solidFill>
                  <a:schemeClr val="tx2"/>
                </a:solidFill>
                <a:latin typeface="+mj-lt"/>
              </a:rPr>
              <a:t>….</a:t>
            </a:r>
            <a:endParaRPr lang="en-US" sz="2800" b="1" dirty="0">
              <a:solidFill>
                <a:schemeClr val="tx2"/>
              </a:solidFill>
              <a:latin typeface="+mj-lt"/>
            </a:endParaRPr>
          </a:p>
        </p:txBody>
      </p:sp>
      <p:sp>
        <p:nvSpPr>
          <p:cNvPr id="8" name="Title 6"/>
          <p:cNvSpPr>
            <a:spLocks noGrp="1"/>
          </p:cNvSpPr>
          <p:nvPr>
            <p:ph type="title"/>
          </p:nvPr>
        </p:nvSpPr>
        <p:spPr>
          <a:xfrm>
            <a:off x="76200" y="76200"/>
            <a:ext cx="6781800" cy="1066800"/>
          </a:xfrm>
        </p:spPr>
        <p:txBody>
          <a:bodyPr>
            <a:noAutofit/>
          </a:bodyPr>
          <a:lstStyle/>
          <a:p>
            <a:r>
              <a:rPr lang="en-US" sz="4000" dirty="0" smtClean="0"/>
              <a:t>Issues on New Clause no. 31</a:t>
            </a:r>
            <a:r>
              <a:rPr lang="en-US" sz="2200" dirty="0" smtClean="0"/>
              <a:t>	           		</a:t>
            </a:r>
            <a:r>
              <a:rPr lang="en-US" sz="2200" i="1" dirty="0" smtClean="0">
                <a:solidFill>
                  <a:srgbClr val="FF0000"/>
                </a:solidFill>
              </a:rPr>
              <a:t>[Old Clause No. 24]</a:t>
            </a:r>
            <a:endParaRPr lang="en-US" sz="2200" i="1" dirty="0">
              <a:solidFill>
                <a:srgbClr val="FF0000"/>
              </a:solidFill>
            </a:endParaRP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76200" y="76200"/>
            <a:ext cx="8991600" cy="990600"/>
          </a:xfrm>
        </p:spPr>
        <p:txBody>
          <a:bodyPr>
            <a:noAutofit/>
          </a:bodyPr>
          <a:lstStyle/>
          <a:p>
            <a:pPr algn="just"/>
            <a:r>
              <a:rPr lang="en-US" dirty="0" smtClean="0"/>
              <a:t>New Clause no. 34		     </a:t>
            </a:r>
            <a:r>
              <a:rPr lang="en-US" sz="2400" i="1" dirty="0" smtClean="0">
                <a:solidFill>
                  <a:srgbClr val="FF0000"/>
                </a:solidFill>
              </a:rPr>
              <a:t>[Old Clause No. 27</a:t>
            </a:r>
            <a:r>
              <a:rPr lang="en-US" sz="2800" i="1" dirty="0" smtClean="0">
                <a:solidFill>
                  <a:srgbClr val="FF0000"/>
                </a:solidFill>
              </a:rPr>
              <a:t>]</a:t>
            </a:r>
            <a:endParaRPr lang="en-US" sz="2800" i="1" dirty="0">
              <a:solidFill>
                <a:srgbClr val="FF0000"/>
              </a:solidFill>
            </a:endParaRPr>
          </a:p>
        </p:txBody>
      </p:sp>
      <p:sp>
        <p:nvSpPr>
          <p:cNvPr id="8" name="Content Placeholder 7"/>
          <p:cNvSpPr>
            <a:spLocks noGrp="1"/>
          </p:cNvSpPr>
          <p:nvPr>
            <p:ph sz="quarter" idx="1"/>
          </p:nvPr>
        </p:nvSpPr>
        <p:spPr>
          <a:xfrm>
            <a:off x="152400" y="1600200"/>
            <a:ext cx="8839200" cy="4800600"/>
          </a:xfrm>
          <a:ln w="38100"/>
        </p:spPr>
        <p:style>
          <a:lnRef idx="2">
            <a:schemeClr val="accent1"/>
          </a:lnRef>
          <a:fillRef idx="1">
            <a:schemeClr val="lt1"/>
          </a:fillRef>
          <a:effectRef idx="0">
            <a:schemeClr val="accent1"/>
          </a:effectRef>
          <a:fontRef idx="minor">
            <a:schemeClr val="dk1"/>
          </a:fontRef>
        </p:style>
        <p:txBody>
          <a:bodyPr>
            <a:noAutofit/>
          </a:bodyPr>
          <a:lstStyle/>
          <a:p>
            <a:pPr marL="95250" indent="0" algn="just">
              <a:spcBef>
                <a:spcPts val="1200"/>
              </a:spcBef>
              <a:buSzPct val="100000"/>
              <a:buNone/>
            </a:pPr>
            <a:r>
              <a:rPr lang="en-US" sz="2100" b="1" u="sng" dirty="0" smtClean="0">
                <a:ea typeface="Times New Roman"/>
                <a:cs typeface="Times New Roman"/>
              </a:rPr>
              <a:t>Old Provision</a:t>
            </a:r>
            <a:r>
              <a:rPr lang="en-US" sz="2100" b="1" dirty="0" smtClean="0">
                <a:ea typeface="Times New Roman"/>
                <a:cs typeface="Times New Roman"/>
              </a:rPr>
              <a:t>:</a:t>
            </a:r>
          </a:p>
          <a:p>
            <a:pPr marL="522288" lvl="1" indent="-514350" algn="just">
              <a:spcBef>
                <a:spcPts val="600"/>
              </a:spcBef>
              <a:buClr>
                <a:schemeClr val="accent2"/>
              </a:buClr>
              <a:buSzPct val="100000"/>
              <a:buFontTx/>
              <a:buAutoNum type="alphaLcParenBoth"/>
              <a:defRPr/>
            </a:pPr>
            <a:r>
              <a:rPr lang="en-US" sz="2100" dirty="0" smtClean="0">
                <a:cs typeface="Times New Roman" pitchFamily="18" charset="0"/>
              </a:rPr>
              <a:t>Whether the assessee has complied with the provisions of Chapter XVII-B regarding deduction of tax at source and regarding the payment thereof to the credit of the Central Government. </a:t>
            </a:r>
            <a:r>
              <a:rPr lang="en-US" sz="2100" dirty="0" smtClean="0">
                <a:solidFill>
                  <a:srgbClr val="D54F41"/>
                </a:solidFill>
                <a:cs typeface="Times New Roman" pitchFamily="18" charset="0"/>
              </a:rPr>
              <a:t>[Yes/No]</a:t>
            </a:r>
          </a:p>
          <a:p>
            <a:pPr marL="520700" indent="-466725" algn="just">
              <a:spcBef>
                <a:spcPts val="600"/>
              </a:spcBef>
              <a:buSzPct val="100000"/>
              <a:buFont typeface="Wingdings" pitchFamily="2" charset="2"/>
              <a:buAutoNum type="alphaLcParenBoth" startAt="2"/>
            </a:pPr>
            <a:r>
              <a:rPr lang="en-US" sz="2100" dirty="0" smtClean="0">
                <a:cs typeface="Times New Roman" pitchFamily="18" charset="0"/>
              </a:rPr>
              <a:t>If the provisions of Chapter XVII-B have not been complied with, please give the following details*,namely</a:t>
            </a:r>
          </a:p>
          <a:p>
            <a:pPr marL="576072" indent="-457200" algn="just">
              <a:spcBef>
                <a:spcPts val="600"/>
              </a:spcBef>
              <a:buNone/>
            </a:pPr>
            <a:r>
              <a:rPr lang="en-US" sz="2100" dirty="0" smtClean="0">
                <a:cs typeface="Times New Roman" pitchFamily="18" charset="0"/>
              </a:rPr>
              <a:t>	(</a:t>
            </a:r>
            <a:r>
              <a:rPr lang="en-US" sz="2100" dirty="0" err="1" smtClean="0">
                <a:cs typeface="Times New Roman" pitchFamily="18" charset="0"/>
              </a:rPr>
              <a:t>i</a:t>
            </a:r>
            <a:r>
              <a:rPr lang="en-US" sz="2100" dirty="0" smtClean="0">
                <a:cs typeface="Times New Roman" pitchFamily="18" charset="0"/>
              </a:rPr>
              <a:t>)   Tax Deductible and not deducted at all</a:t>
            </a:r>
          </a:p>
          <a:p>
            <a:pPr marL="576072" indent="-457200" algn="just">
              <a:spcBef>
                <a:spcPts val="600"/>
              </a:spcBef>
              <a:buNone/>
            </a:pPr>
            <a:endParaRPr lang="en-US" sz="800" dirty="0" smtClean="0">
              <a:cs typeface="Times New Roman" pitchFamily="18" charset="0"/>
            </a:endParaRPr>
          </a:p>
          <a:p>
            <a:pPr marL="576072" indent="-457200" algn="just">
              <a:spcBef>
                <a:spcPts val="600"/>
              </a:spcBef>
              <a:buNone/>
            </a:pPr>
            <a:endParaRPr lang="en-US" sz="2800" dirty="0" smtClean="0">
              <a:cs typeface="Times New Roman" pitchFamily="18" charset="0"/>
            </a:endParaRPr>
          </a:p>
          <a:p>
            <a:pPr marL="1092200" indent="-1092200" algn="just">
              <a:spcBef>
                <a:spcPts val="600"/>
              </a:spcBef>
              <a:buNone/>
            </a:pPr>
            <a:r>
              <a:rPr lang="en-US" sz="2100" dirty="0" smtClean="0">
                <a:cs typeface="Times New Roman" pitchFamily="18" charset="0"/>
              </a:rPr>
              <a:t>         (ii)  Shortfall on account of lesser deduction than required to be deducted	</a:t>
            </a:r>
          </a:p>
          <a:p>
            <a:pPr marL="95250" indent="0" algn="just">
              <a:spcBef>
                <a:spcPts val="1200"/>
              </a:spcBef>
              <a:buSzPct val="100000"/>
              <a:buNone/>
            </a:pPr>
            <a:endParaRPr lang="en-US" sz="2100" b="1" u="sng" dirty="0" smtClean="0">
              <a:ea typeface="Times New Roman"/>
              <a:cs typeface="Times New Roman"/>
            </a:endParaRPr>
          </a:p>
        </p:txBody>
      </p:sp>
      <p:graphicFrame>
        <p:nvGraphicFramePr>
          <p:cNvPr id="10" name="Table 9"/>
          <p:cNvGraphicFramePr>
            <a:graphicFrameLocks noGrp="1"/>
          </p:cNvGraphicFramePr>
          <p:nvPr/>
        </p:nvGraphicFramePr>
        <p:xfrm>
          <a:off x="990598" y="4114800"/>
          <a:ext cx="7543802" cy="746760"/>
        </p:xfrm>
        <a:graphic>
          <a:graphicData uri="http://schemas.openxmlformats.org/drawingml/2006/table">
            <a:tbl>
              <a:tblPr firstRow="1" bandRow="1">
                <a:tableStyleId>{5C22544A-7EE6-4342-B048-85BDC9FD1C3A}</a:tableStyleId>
              </a:tblPr>
              <a:tblGrid>
                <a:gridCol w="1728788"/>
                <a:gridCol w="785813"/>
                <a:gridCol w="3929063"/>
                <a:gridCol w="1100138"/>
              </a:tblGrid>
              <a:tr h="381000">
                <a:tc>
                  <a:txBody>
                    <a:bodyPr/>
                    <a:lstStyle/>
                    <a:p>
                      <a:pPr algn="ctr"/>
                      <a:r>
                        <a:rPr lang="en-US" dirty="0" smtClean="0"/>
                        <a:t>Name of  party</a:t>
                      </a:r>
                      <a:endParaRPr lang="en-US" dirty="0"/>
                    </a:p>
                  </a:txBody>
                  <a:tcPr/>
                </a:tc>
                <a:tc>
                  <a:txBody>
                    <a:bodyPr/>
                    <a:lstStyle/>
                    <a:p>
                      <a:pPr algn="ctr"/>
                      <a:r>
                        <a:rPr lang="en-US" dirty="0" smtClean="0"/>
                        <a:t>PAN</a:t>
                      </a:r>
                      <a:endParaRPr lang="en-US" dirty="0"/>
                    </a:p>
                  </a:txBody>
                  <a:tcPr/>
                </a:tc>
                <a:tc>
                  <a:txBody>
                    <a:bodyPr/>
                    <a:lstStyle/>
                    <a:p>
                      <a:pPr algn="ctr"/>
                      <a:r>
                        <a:rPr lang="en-US" dirty="0" smtClean="0"/>
                        <a:t>Section under which tax</a:t>
                      </a:r>
                      <a:r>
                        <a:rPr lang="en-US" baseline="0" dirty="0" smtClean="0"/>
                        <a:t> was deducted</a:t>
                      </a:r>
                      <a:endParaRPr lang="en-US" dirty="0"/>
                    </a:p>
                  </a:txBody>
                  <a:tcPr/>
                </a:tc>
                <a:tc>
                  <a:txBody>
                    <a:bodyPr/>
                    <a:lstStyle/>
                    <a:p>
                      <a:pPr algn="ctr"/>
                      <a:r>
                        <a:rPr lang="en-US" dirty="0" smtClean="0"/>
                        <a:t>Amount</a:t>
                      </a:r>
                      <a:endParaRPr lang="en-US" dirty="0"/>
                    </a:p>
                  </a:txBody>
                  <a:tcPr/>
                </a:tc>
              </a:tr>
              <a:tr h="307480">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r>
            </a:tbl>
          </a:graphicData>
        </a:graphic>
      </p:graphicFrame>
      <p:graphicFrame>
        <p:nvGraphicFramePr>
          <p:cNvPr id="11" name="Table 10"/>
          <p:cNvGraphicFramePr>
            <a:graphicFrameLocks noGrp="1"/>
          </p:cNvGraphicFramePr>
          <p:nvPr/>
        </p:nvGraphicFramePr>
        <p:xfrm>
          <a:off x="990600" y="5257800"/>
          <a:ext cx="7620001" cy="944880"/>
        </p:xfrm>
        <a:graphic>
          <a:graphicData uri="http://schemas.openxmlformats.org/drawingml/2006/table">
            <a:tbl>
              <a:tblPr firstRow="1" bandRow="1">
                <a:tableStyleId>{5C22544A-7EE6-4342-B048-85BDC9FD1C3A}</a:tableStyleId>
              </a:tblPr>
              <a:tblGrid>
                <a:gridCol w="1752600"/>
                <a:gridCol w="609600"/>
                <a:gridCol w="4038600"/>
                <a:gridCol w="1219201"/>
              </a:tblGrid>
              <a:tr h="516569">
                <a:tc>
                  <a:txBody>
                    <a:bodyPr/>
                    <a:lstStyle/>
                    <a:p>
                      <a:pPr algn="ctr"/>
                      <a:r>
                        <a:rPr lang="en-US" dirty="0" smtClean="0"/>
                        <a:t>Name of  party</a:t>
                      </a:r>
                      <a:endParaRPr lang="en-US" dirty="0"/>
                    </a:p>
                  </a:txBody>
                  <a:tcPr/>
                </a:tc>
                <a:tc>
                  <a:txBody>
                    <a:bodyPr/>
                    <a:lstStyle/>
                    <a:p>
                      <a:pPr algn="ctr"/>
                      <a:r>
                        <a:rPr lang="en-US" dirty="0" smtClean="0"/>
                        <a:t>PAN</a:t>
                      </a:r>
                      <a:endParaRPr lang="en-US" dirty="0"/>
                    </a:p>
                  </a:txBody>
                  <a:tcPr/>
                </a:tc>
                <a:tc>
                  <a:txBody>
                    <a:bodyPr/>
                    <a:lstStyle/>
                    <a:p>
                      <a:pPr algn="ctr"/>
                      <a:r>
                        <a:rPr lang="en-US" dirty="0" smtClean="0"/>
                        <a:t>Section under which tax</a:t>
                      </a:r>
                      <a:r>
                        <a:rPr lang="en-US" baseline="0" dirty="0" smtClean="0"/>
                        <a:t> was deducted</a:t>
                      </a:r>
                      <a:endParaRPr lang="en-US" dirty="0"/>
                    </a:p>
                  </a:txBody>
                  <a:tcPr/>
                </a:tc>
                <a:tc>
                  <a:txBody>
                    <a:bodyPr/>
                    <a:lstStyle/>
                    <a:p>
                      <a:pPr algn="ctr"/>
                      <a:r>
                        <a:rPr lang="en-US" dirty="0" smtClean="0"/>
                        <a:t>Amount</a:t>
                      </a:r>
                      <a:endParaRPr lang="en-US" dirty="0"/>
                    </a:p>
                  </a:txBody>
                  <a:tcPr/>
                </a:tc>
              </a:tr>
              <a:tr h="428311">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bl>
          </a:graphicData>
        </a:graphic>
      </p:graphicFrame>
      <p:sp>
        <p:nvSpPr>
          <p:cNvPr id="12" name="Rectangle 11"/>
          <p:cNvSpPr/>
          <p:nvPr/>
        </p:nvSpPr>
        <p:spPr>
          <a:xfrm>
            <a:off x="2590800" y="6477000"/>
            <a:ext cx="6553200" cy="344710"/>
          </a:xfrm>
          <a:prstGeom prst="rect">
            <a:avLst/>
          </a:prstGeom>
        </p:spPr>
        <p:txBody>
          <a:bodyPr wrap="square">
            <a:spAutoFit/>
          </a:bodyPr>
          <a:lstStyle/>
          <a:p>
            <a:pPr algn="just">
              <a:lnSpc>
                <a:spcPct val="80000"/>
              </a:lnSpc>
            </a:pPr>
            <a:r>
              <a:rPr lang="en-US" sz="2000" b="1" dirty="0" smtClean="0">
                <a:solidFill>
                  <a:srgbClr val="D54F41"/>
                </a:solidFill>
                <a:cs typeface="Arial" charset="0"/>
              </a:rPr>
              <a:t>* </a:t>
            </a:r>
            <a:r>
              <a:rPr lang="en-US" sz="2000" b="1" i="1" dirty="0" smtClean="0">
                <a:solidFill>
                  <a:srgbClr val="D54F41"/>
                </a:solidFill>
                <a:cs typeface="Arial" charset="0"/>
              </a:rPr>
              <a:t>Please give the details of cases covered in (</a:t>
            </a:r>
            <a:r>
              <a:rPr lang="en-US" sz="2000" b="1" i="1" dirty="0" err="1" smtClean="0">
                <a:solidFill>
                  <a:srgbClr val="D54F41"/>
                </a:solidFill>
                <a:cs typeface="Arial" charset="0"/>
              </a:rPr>
              <a:t>i</a:t>
            </a:r>
            <a:r>
              <a:rPr lang="en-US" sz="2000" b="1" i="1" dirty="0" smtClean="0">
                <a:solidFill>
                  <a:srgbClr val="D54F41"/>
                </a:solidFill>
                <a:cs typeface="Arial" charset="0"/>
              </a:rPr>
              <a:t>) to (iv) above</a:t>
            </a:r>
            <a:r>
              <a:rPr lang="en-US" sz="2000" b="1" i="1" dirty="0" smtClean="0">
                <a:solidFill>
                  <a:srgbClr val="D54F41"/>
                </a:solidFill>
                <a:cs typeface="Times New Roman" pitchFamily="18" charset="0"/>
              </a:rPr>
              <a:t> </a:t>
            </a:r>
          </a:p>
        </p:txBody>
      </p:sp>
      <p:sp>
        <p:nvSpPr>
          <p:cNvPr id="9" name="Slide Number Placeholder 8"/>
          <p:cNvSpPr>
            <a:spLocks noGrp="1"/>
          </p:cNvSpPr>
          <p:nvPr>
            <p:ph type="sldNum" sz="quarter" idx="12"/>
          </p:nvPr>
        </p:nvSpPr>
        <p:spPr/>
        <p:txBody>
          <a:bodyPr>
            <a:normAutofit fontScale="85000" lnSpcReduction="20000"/>
          </a:bodyPr>
          <a:lstStyle/>
          <a:p>
            <a:fld id="{B6F15528-21DE-4FAA-801E-634DDDAF4B2B}" type="slidenum">
              <a:rPr lang="en-US" smtClean="0"/>
              <a:pPr/>
              <a:t>84</a:t>
            </a:fld>
            <a:endParaRPr lang="en-US"/>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sz="quarter" idx="1"/>
          </p:nvPr>
        </p:nvSpPr>
        <p:spPr>
          <a:xfrm>
            <a:off x="228600" y="1905000"/>
            <a:ext cx="8686800" cy="4419600"/>
          </a:xfrm>
          <a:ln w="38100"/>
        </p:spPr>
        <p:style>
          <a:lnRef idx="2">
            <a:schemeClr val="accent1"/>
          </a:lnRef>
          <a:fillRef idx="1">
            <a:schemeClr val="lt1"/>
          </a:fillRef>
          <a:effectRef idx="0">
            <a:schemeClr val="accent1"/>
          </a:effectRef>
          <a:fontRef idx="minor">
            <a:schemeClr val="dk1"/>
          </a:fontRef>
        </p:style>
        <p:txBody>
          <a:bodyPr>
            <a:noAutofit/>
          </a:bodyPr>
          <a:lstStyle/>
          <a:p>
            <a:pPr marL="95250" indent="0" algn="just">
              <a:spcBef>
                <a:spcPts val="1200"/>
              </a:spcBef>
              <a:buSzPct val="100000"/>
              <a:buNone/>
            </a:pPr>
            <a:r>
              <a:rPr lang="en-US" sz="2300" b="1" u="sng" dirty="0" smtClean="0">
                <a:ea typeface="Times New Roman"/>
                <a:cs typeface="Times New Roman"/>
              </a:rPr>
              <a:t>Old Provision……..</a:t>
            </a:r>
            <a:endParaRPr lang="en-US" sz="2300" b="1" dirty="0" smtClean="0">
              <a:ea typeface="Times New Roman"/>
              <a:cs typeface="Times New Roman"/>
            </a:endParaRPr>
          </a:p>
          <a:p>
            <a:pPr algn="just">
              <a:lnSpc>
                <a:spcPct val="80000"/>
              </a:lnSpc>
              <a:buNone/>
            </a:pPr>
            <a:r>
              <a:rPr lang="en-US" sz="2300" dirty="0" smtClean="0">
                <a:cs typeface="Times New Roman" pitchFamily="18" charset="0"/>
              </a:rPr>
              <a:t>(iii) Tax deducted late </a:t>
            </a:r>
          </a:p>
          <a:p>
            <a:pPr algn="just">
              <a:lnSpc>
                <a:spcPct val="80000"/>
              </a:lnSpc>
              <a:buNone/>
            </a:pPr>
            <a:endParaRPr lang="en-US" sz="2300" dirty="0" smtClean="0">
              <a:cs typeface="Times New Roman" pitchFamily="18" charset="0"/>
            </a:endParaRPr>
          </a:p>
          <a:p>
            <a:pPr algn="just">
              <a:lnSpc>
                <a:spcPct val="80000"/>
              </a:lnSpc>
              <a:buNone/>
            </a:pPr>
            <a:endParaRPr lang="en-US" sz="2300" dirty="0" smtClean="0">
              <a:cs typeface="Times New Roman" pitchFamily="18" charset="0"/>
            </a:endParaRPr>
          </a:p>
          <a:p>
            <a:pPr algn="just">
              <a:lnSpc>
                <a:spcPct val="80000"/>
              </a:lnSpc>
              <a:buNone/>
            </a:pPr>
            <a:endParaRPr lang="en-US" sz="2300" dirty="0" smtClean="0">
              <a:cs typeface="Times New Roman" pitchFamily="18" charset="0"/>
            </a:endParaRPr>
          </a:p>
          <a:p>
            <a:pPr algn="just">
              <a:lnSpc>
                <a:spcPct val="80000"/>
              </a:lnSpc>
              <a:buNone/>
            </a:pPr>
            <a:endParaRPr lang="en-US" sz="1400" dirty="0" smtClean="0">
              <a:cs typeface="Times New Roman" pitchFamily="18" charset="0"/>
            </a:endParaRPr>
          </a:p>
          <a:p>
            <a:pPr algn="just">
              <a:lnSpc>
                <a:spcPct val="80000"/>
              </a:lnSpc>
              <a:buNone/>
            </a:pPr>
            <a:r>
              <a:rPr lang="en-US" sz="2300" dirty="0" smtClean="0">
                <a:cs typeface="Times New Roman" pitchFamily="18" charset="0"/>
              </a:rPr>
              <a:t>(iv) Tax deducted but not paid to the credit of the Central Government  </a:t>
            </a:r>
          </a:p>
          <a:p>
            <a:pPr algn="just">
              <a:lnSpc>
                <a:spcPct val="80000"/>
              </a:lnSpc>
              <a:buNone/>
            </a:pPr>
            <a:r>
              <a:rPr lang="en-US" sz="2300" dirty="0" smtClean="0">
                <a:cs typeface="Times New Roman" pitchFamily="18" charset="0"/>
              </a:rPr>
              <a:t>      </a:t>
            </a:r>
          </a:p>
          <a:p>
            <a:pPr algn="just">
              <a:lnSpc>
                <a:spcPct val="80000"/>
              </a:lnSpc>
              <a:buNone/>
            </a:pPr>
            <a:r>
              <a:rPr lang="en-US" sz="2300" dirty="0" smtClean="0">
                <a:cs typeface="Times New Roman" pitchFamily="18" charset="0"/>
              </a:rPr>
              <a:t>     </a:t>
            </a:r>
          </a:p>
          <a:p>
            <a:pPr algn="just">
              <a:lnSpc>
                <a:spcPct val="80000"/>
              </a:lnSpc>
              <a:buNone/>
            </a:pPr>
            <a:endParaRPr lang="en-US" sz="2300" dirty="0" smtClean="0">
              <a:cs typeface="Times New Roman" pitchFamily="18" charset="0"/>
            </a:endParaRPr>
          </a:p>
          <a:p>
            <a:pPr algn="just">
              <a:lnSpc>
                <a:spcPct val="80000"/>
              </a:lnSpc>
              <a:buNone/>
            </a:pPr>
            <a:endParaRPr lang="en-US" sz="2300" dirty="0" smtClean="0">
              <a:cs typeface="Times New Roman" pitchFamily="18" charset="0"/>
            </a:endParaRPr>
          </a:p>
        </p:txBody>
      </p:sp>
      <p:sp>
        <p:nvSpPr>
          <p:cNvPr id="9" name="Title 6"/>
          <p:cNvSpPr>
            <a:spLocks noGrp="1"/>
          </p:cNvSpPr>
          <p:nvPr>
            <p:ph type="title"/>
          </p:nvPr>
        </p:nvSpPr>
        <p:spPr>
          <a:xfrm>
            <a:off x="152400" y="152400"/>
            <a:ext cx="6781800" cy="990600"/>
          </a:xfrm>
        </p:spPr>
        <p:txBody>
          <a:bodyPr>
            <a:noAutofit/>
          </a:bodyPr>
          <a:lstStyle/>
          <a:p>
            <a:pPr algn="just"/>
            <a:r>
              <a:rPr lang="en-US" sz="3600" dirty="0" smtClean="0"/>
              <a:t>New Clause no. 34……		   				     </a:t>
            </a:r>
            <a:r>
              <a:rPr lang="en-US" sz="2400" i="1" dirty="0" smtClean="0">
                <a:solidFill>
                  <a:srgbClr val="FF0000"/>
                </a:solidFill>
              </a:rPr>
              <a:t>[Old Clause No. 27</a:t>
            </a:r>
            <a:r>
              <a:rPr lang="en-US" sz="2800" i="1" dirty="0" smtClean="0">
                <a:solidFill>
                  <a:srgbClr val="FF0000"/>
                </a:solidFill>
              </a:rPr>
              <a:t>]</a:t>
            </a:r>
            <a:endParaRPr lang="en-US" sz="2000" i="1" dirty="0">
              <a:solidFill>
                <a:srgbClr val="FF0000"/>
              </a:solidFill>
            </a:endParaRPr>
          </a:p>
        </p:txBody>
      </p:sp>
      <p:sp>
        <p:nvSpPr>
          <p:cNvPr id="12" name="Title 6"/>
          <p:cNvSpPr txBox="1">
            <a:spLocks/>
          </p:cNvSpPr>
          <p:nvPr/>
        </p:nvSpPr>
        <p:spPr>
          <a:xfrm>
            <a:off x="7315200" y="0"/>
            <a:ext cx="1752600" cy="685800"/>
          </a:xfrm>
          <a:prstGeom prst="rect">
            <a:avLst/>
          </a:prstGeom>
        </p:spPr>
        <p:txBody>
          <a:bodyPr vert="horz" anchor="ct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err="1" smtClean="0">
                <a:ln>
                  <a:noFill/>
                </a:ln>
                <a:solidFill>
                  <a:schemeClr val="tx2"/>
                </a:solidFill>
                <a:effectLst/>
                <a:uLnTx/>
                <a:uFillTx/>
                <a:latin typeface="+mj-lt"/>
                <a:ea typeface="+mj-ea"/>
                <a:cs typeface="+mj-cs"/>
              </a:rPr>
              <a:t>Contd</a:t>
            </a:r>
            <a:r>
              <a:rPr kumimoji="0" lang="en-US" sz="4000" b="0" i="0" u="none" strike="noStrike" kern="1200" cap="none" spc="0" normalizeH="0" baseline="0" noProof="0" dirty="0" smtClean="0">
                <a:ln>
                  <a:noFill/>
                </a:ln>
                <a:solidFill>
                  <a:schemeClr val="tx2"/>
                </a:solidFill>
                <a:effectLst/>
                <a:uLnTx/>
                <a:uFillTx/>
                <a:latin typeface="+mj-lt"/>
                <a:ea typeface="+mj-ea"/>
                <a:cs typeface="+mj-cs"/>
              </a:rPr>
              <a:t>….</a:t>
            </a:r>
            <a:endParaRPr kumimoji="0" lang="en-US" sz="2400" b="0" i="1" u="none" strike="noStrike" kern="1200" cap="none" spc="0" normalizeH="0" baseline="0" noProof="0" dirty="0">
              <a:ln>
                <a:noFill/>
              </a:ln>
              <a:solidFill>
                <a:srgbClr val="FF0000"/>
              </a:solidFill>
              <a:effectLst/>
              <a:uLnTx/>
              <a:uFillTx/>
              <a:latin typeface="+mj-lt"/>
              <a:ea typeface="+mj-ea"/>
              <a:cs typeface="+mj-cs"/>
            </a:endParaRPr>
          </a:p>
        </p:txBody>
      </p:sp>
      <p:graphicFrame>
        <p:nvGraphicFramePr>
          <p:cNvPr id="13" name="Table 12"/>
          <p:cNvGraphicFramePr>
            <a:graphicFrameLocks noGrp="1"/>
          </p:cNvGraphicFramePr>
          <p:nvPr/>
        </p:nvGraphicFramePr>
        <p:xfrm>
          <a:off x="304800" y="2727960"/>
          <a:ext cx="8493443" cy="1005840"/>
        </p:xfrm>
        <a:graphic>
          <a:graphicData uri="http://schemas.openxmlformats.org/drawingml/2006/table">
            <a:tbl>
              <a:tblPr firstRow="1" bandRow="1">
                <a:tableStyleId>{5C22544A-7EE6-4342-B048-85BDC9FD1C3A}</a:tableStyleId>
              </a:tblPr>
              <a:tblGrid>
                <a:gridCol w="1066800"/>
                <a:gridCol w="609600"/>
                <a:gridCol w="3124200"/>
                <a:gridCol w="1371600"/>
                <a:gridCol w="1295400"/>
                <a:gridCol w="1025843"/>
              </a:tblGrid>
              <a:tr h="360106">
                <a:tc>
                  <a:txBody>
                    <a:bodyPr/>
                    <a:lstStyle/>
                    <a:p>
                      <a:pPr algn="ctr"/>
                      <a:r>
                        <a:rPr lang="en-US" dirty="0" smtClean="0"/>
                        <a:t>Name of party</a:t>
                      </a:r>
                      <a:endParaRPr lang="en-US" dirty="0"/>
                    </a:p>
                  </a:txBody>
                  <a:tcPr/>
                </a:tc>
                <a:tc>
                  <a:txBody>
                    <a:bodyPr/>
                    <a:lstStyle/>
                    <a:p>
                      <a:pPr algn="ctr"/>
                      <a:r>
                        <a:rPr lang="en-US" dirty="0" smtClean="0"/>
                        <a:t>PAN</a:t>
                      </a:r>
                      <a:endParaRPr lang="en-US" dirty="0"/>
                    </a:p>
                  </a:txBody>
                  <a:tcPr/>
                </a:tc>
                <a:tc>
                  <a:txBody>
                    <a:bodyPr/>
                    <a:lstStyle/>
                    <a:p>
                      <a:pPr algn="ctr"/>
                      <a:r>
                        <a:rPr lang="en-US" dirty="0" smtClean="0"/>
                        <a:t>Section under which tax was deducted</a:t>
                      </a:r>
                      <a:endParaRPr lang="en-US" dirty="0"/>
                    </a:p>
                  </a:txBody>
                  <a:tcPr/>
                </a:tc>
                <a:tc>
                  <a:txBody>
                    <a:bodyPr/>
                    <a:lstStyle/>
                    <a:p>
                      <a:pPr algn="ctr"/>
                      <a:r>
                        <a:rPr lang="en-US" dirty="0" smtClean="0"/>
                        <a:t>Due</a:t>
                      </a:r>
                      <a:r>
                        <a:rPr lang="en-US" baseline="0" dirty="0" smtClean="0"/>
                        <a:t> date of deduction</a:t>
                      </a:r>
                      <a:endParaRPr lang="en-US" dirty="0"/>
                    </a:p>
                  </a:txBody>
                  <a:tcPr/>
                </a:tc>
                <a:tc>
                  <a:txBody>
                    <a:bodyPr/>
                    <a:lstStyle/>
                    <a:p>
                      <a:pPr algn="ctr"/>
                      <a:r>
                        <a:rPr lang="en-US" dirty="0" smtClean="0"/>
                        <a:t>Amount deducted</a:t>
                      </a:r>
                      <a:endParaRPr lang="en-US" dirty="0"/>
                    </a:p>
                  </a:txBody>
                  <a:tcPr/>
                </a:tc>
                <a:tc>
                  <a:txBody>
                    <a:bodyPr/>
                    <a:lstStyle/>
                    <a:p>
                      <a:pPr algn="ctr"/>
                      <a:r>
                        <a:rPr lang="en-US" dirty="0" smtClean="0"/>
                        <a:t>Amount</a:t>
                      </a:r>
                      <a:endParaRPr lang="en-US" dirty="0"/>
                    </a:p>
                  </a:txBody>
                  <a:tcPr/>
                </a:tc>
              </a:tr>
              <a:tr h="209428">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dirty="0"/>
                    </a:p>
                  </a:txBody>
                  <a:tcPr/>
                </a:tc>
              </a:tr>
            </a:tbl>
          </a:graphicData>
        </a:graphic>
      </p:graphicFrame>
      <p:graphicFrame>
        <p:nvGraphicFramePr>
          <p:cNvPr id="14" name="Table 13"/>
          <p:cNvGraphicFramePr>
            <a:graphicFrameLocks noGrp="1"/>
          </p:cNvGraphicFramePr>
          <p:nvPr/>
        </p:nvGraphicFramePr>
        <p:xfrm>
          <a:off x="346586" y="4536440"/>
          <a:ext cx="8416414" cy="1559560"/>
        </p:xfrm>
        <a:graphic>
          <a:graphicData uri="http://schemas.openxmlformats.org/drawingml/2006/table">
            <a:tbl>
              <a:tblPr firstRow="1" bandRow="1">
                <a:tableStyleId>{5C22544A-7EE6-4342-B048-85BDC9FD1C3A}</a:tableStyleId>
              </a:tblPr>
              <a:tblGrid>
                <a:gridCol w="1025014"/>
                <a:gridCol w="609600"/>
                <a:gridCol w="2133600"/>
                <a:gridCol w="1219200"/>
                <a:gridCol w="1143000"/>
                <a:gridCol w="2286000"/>
              </a:tblGrid>
              <a:tr h="381000">
                <a:tc>
                  <a:txBody>
                    <a:bodyPr/>
                    <a:lstStyle/>
                    <a:p>
                      <a:pPr algn="ctr"/>
                      <a:r>
                        <a:rPr lang="en-US" dirty="0" smtClean="0"/>
                        <a:t>Name of party</a:t>
                      </a:r>
                      <a:endParaRPr lang="en-US" dirty="0"/>
                    </a:p>
                  </a:txBody>
                  <a:tcPr/>
                </a:tc>
                <a:tc>
                  <a:txBody>
                    <a:bodyPr/>
                    <a:lstStyle/>
                    <a:p>
                      <a:pPr algn="ctr"/>
                      <a:r>
                        <a:rPr lang="en-US" dirty="0" smtClean="0"/>
                        <a:t>PAN</a:t>
                      </a:r>
                      <a:endParaRPr lang="en-US" dirty="0"/>
                    </a:p>
                  </a:txBody>
                  <a:tcPr/>
                </a:tc>
                <a:tc>
                  <a:txBody>
                    <a:bodyPr/>
                    <a:lstStyle/>
                    <a:p>
                      <a:pPr algn="ctr"/>
                      <a:r>
                        <a:rPr lang="en-US" dirty="0" smtClean="0"/>
                        <a:t>section under which tax was deducted</a:t>
                      </a:r>
                      <a:endParaRPr lang="en-US" dirty="0"/>
                    </a:p>
                  </a:txBody>
                  <a:tcPr/>
                </a:tc>
                <a:tc>
                  <a:txBody>
                    <a:bodyPr/>
                    <a:lstStyle/>
                    <a:p>
                      <a:pPr algn="ctr"/>
                      <a:r>
                        <a:rPr lang="en-US" dirty="0" smtClean="0"/>
                        <a:t>Date of deduction</a:t>
                      </a:r>
                      <a:endParaRPr lang="en-US" dirty="0"/>
                    </a:p>
                  </a:txBody>
                  <a:tcPr/>
                </a:tc>
                <a:tc>
                  <a:txBody>
                    <a:bodyPr/>
                    <a:lstStyle/>
                    <a:p>
                      <a:pPr algn="ctr"/>
                      <a:r>
                        <a:rPr lang="en-US" dirty="0" smtClean="0"/>
                        <a:t>Amount deducted</a:t>
                      </a:r>
                      <a:endParaRPr lang="en-US" dirty="0"/>
                    </a:p>
                  </a:txBody>
                  <a:tcPr/>
                </a:tc>
                <a:tc>
                  <a:txBody>
                    <a:bodyPr/>
                    <a:lstStyle/>
                    <a:p>
                      <a:pPr algn="ctr"/>
                      <a:r>
                        <a:rPr lang="en-US" dirty="0" smtClean="0"/>
                        <a:t>Reason</a:t>
                      </a:r>
                      <a:r>
                        <a:rPr lang="en-US" baseline="0" dirty="0" smtClean="0"/>
                        <a:t> for not making payment to credit of central government</a:t>
                      </a:r>
                      <a:endParaRPr lang="en-US" dirty="0"/>
                    </a:p>
                  </a:txBody>
                  <a:tcPr/>
                </a:tc>
              </a:tr>
              <a:tr h="370840">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dirty="0"/>
                    </a:p>
                  </a:txBody>
                  <a:tcPr/>
                </a:tc>
              </a:tr>
            </a:tbl>
          </a:graphicData>
        </a:graphic>
      </p:graphicFrame>
      <p:sp>
        <p:nvSpPr>
          <p:cNvPr id="7" name="Slide Number Placeholder 6"/>
          <p:cNvSpPr>
            <a:spLocks noGrp="1"/>
          </p:cNvSpPr>
          <p:nvPr>
            <p:ph type="sldNum" sz="quarter" idx="12"/>
          </p:nvPr>
        </p:nvSpPr>
        <p:spPr/>
        <p:txBody>
          <a:bodyPr>
            <a:normAutofit fontScale="85000" lnSpcReduction="20000"/>
          </a:bodyPr>
          <a:lstStyle/>
          <a:p>
            <a:fld id="{B6F15528-21DE-4FAA-801E-634DDDAF4B2B}" type="slidenum">
              <a:rPr lang="en-US" smtClean="0"/>
              <a:pPr/>
              <a:t>85</a:t>
            </a:fld>
            <a:endParaRPr lang="en-US"/>
          </a:p>
        </p:txBody>
      </p:sp>
      <p:sp>
        <p:nvSpPr>
          <p:cNvPr id="10" name="Rectangle 9"/>
          <p:cNvSpPr/>
          <p:nvPr/>
        </p:nvSpPr>
        <p:spPr>
          <a:xfrm>
            <a:off x="2590800" y="6477000"/>
            <a:ext cx="6553200" cy="344710"/>
          </a:xfrm>
          <a:prstGeom prst="rect">
            <a:avLst/>
          </a:prstGeom>
        </p:spPr>
        <p:txBody>
          <a:bodyPr wrap="square">
            <a:spAutoFit/>
          </a:bodyPr>
          <a:lstStyle/>
          <a:p>
            <a:pPr algn="just">
              <a:lnSpc>
                <a:spcPct val="80000"/>
              </a:lnSpc>
            </a:pPr>
            <a:r>
              <a:rPr lang="en-US" sz="2000" b="1" dirty="0" smtClean="0">
                <a:solidFill>
                  <a:srgbClr val="D54F41"/>
                </a:solidFill>
                <a:cs typeface="Arial" charset="0"/>
              </a:rPr>
              <a:t>* </a:t>
            </a:r>
            <a:r>
              <a:rPr lang="en-US" sz="2000" b="1" i="1" dirty="0" smtClean="0">
                <a:solidFill>
                  <a:srgbClr val="D54F41"/>
                </a:solidFill>
                <a:cs typeface="Arial" charset="0"/>
              </a:rPr>
              <a:t>Please give the details of cases covered in (</a:t>
            </a:r>
            <a:r>
              <a:rPr lang="en-US" sz="2000" b="1" i="1" dirty="0" err="1" smtClean="0">
                <a:solidFill>
                  <a:srgbClr val="D54F41"/>
                </a:solidFill>
                <a:cs typeface="Arial" charset="0"/>
              </a:rPr>
              <a:t>i</a:t>
            </a:r>
            <a:r>
              <a:rPr lang="en-US" sz="2000" b="1" i="1" dirty="0" smtClean="0">
                <a:solidFill>
                  <a:srgbClr val="D54F41"/>
                </a:solidFill>
                <a:cs typeface="Arial" charset="0"/>
              </a:rPr>
              <a:t>) to (iv) above</a:t>
            </a:r>
            <a:r>
              <a:rPr lang="en-US" sz="2000" b="1" i="1" dirty="0" smtClean="0">
                <a:solidFill>
                  <a:srgbClr val="D54F41"/>
                </a:solidFill>
                <a:cs typeface="Times New Roman" pitchFamily="18" charset="0"/>
              </a:rPr>
              <a:t> </a:t>
            </a: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Content Placeholder 7"/>
          <p:cNvSpPr>
            <a:spLocks noGrp="1"/>
          </p:cNvSpPr>
          <p:nvPr>
            <p:ph sz="quarter" idx="1"/>
          </p:nvPr>
        </p:nvSpPr>
        <p:spPr>
          <a:xfrm>
            <a:off x="152400" y="1295400"/>
            <a:ext cx="8839200" cy="5410200"/>
          </a:xfrm>
          <a:ln w="38100"/>
        </p:spPr>
        <p:style>
          <a:lnRef idx="2">
            <a:schemeClr val="accent1"/>
          </a:lnRef>
          <a:fillRef idx="1">
            <a:schemeClr val="lt1"/>
          </a:fillRef>
          <a:effectRef idx="0">
            <a:schemeClr val="accent1"/>
          </a:effectRef>
          <a:fontRef idx="minor">
            <a:schemeClr val="dk1"/>
          </a:fontRef>
        </p:style>
        <p:txBody>
          <a:bodyPr>
            <a:noAutofit/>
          </a:bodyPr>
          <a:lstStyle/>
          <a:p>
            <a:pPr marL="95250" indent="0" algn="just">
              <a:spcBef>
                <a:spcPts val="1200"/>
              </a:spcBef>
              <a:buSzPct val="100000"/>
              <a:buNone/>
            </a:pPr>
            <a:r>
              <a:rPr lang="en-US" sz="2200" b="1" u="sng" dirty="0" smtClean="0">
                <a:ea typeface="Times New Roman"/>
                <a:cs typeface="Times New Roman"/>
              </a:rPr>
              <a:t>New Provision</a:t>
            </a:r>
            <a:r>
              <a:rPr lang="en-US" sz="2200" b="1" dirty="0" smtClean="0">
                <a:ea typeface="Times New Roman"/>
                <a:cs typeface="Times New Roman"/>
              </a:rPr>
              <a:t>: </a:t>
            </a:r>
          </a:p>
          <a:p>
            <a:pPr marL="95250" indent="0" algn="just">
              <a:buNone/>
            </a:pPr>
            <a:r>
              <a:rPr lang="en-US" sz="2200" dirty="0" smtClean="0"/>
              <a:t>(a) Whether the assessee is required to deduct or collect tax as per the provisions of Chapter XVII-B or Chapter XVII-BB, if yes please furnish:</a:t>
            </a:r>
            <a:endParaRPr lang="en-US" sz="2200" b="1" dirty="0" smtClean="0">
              <a:ea typeface="Times New Roman"/>
              <a:cs typeface="Times New Roman"/>
            </a:endParaRPr>
          </a:p>
        </p:txBody>
      </p:sp>
      <p:sp>
        <p:nvSpPr>
          <p:cNvPr id="6" name="Title 6"/>
          <p:cNvSpPr>
            <a:spLocks noGrp="1"/>
          </p:cNvSpPr>
          <p:nvPr>
            <p:ph type="title"/>
          </p:nvPr>
        </p:nvSpPr>
        <p:spPr>
          <a:xfrm>
            <a:off x="152400" y="76200"/>
            <a:ext cx="6858000" cy="914400"/>
          </a:xfrm>
        </p:spPr>
        <p:txBody>
          <a:bodyPr>
            <a:noAutofit/>
          </a:bodyPr>
          <a:lstStyle/>
          <a:p>
            <a:pPr algn="just"/>
            <a:r>
              <a:rPr lang="en-US" sz="3200" dirty="0" smtClean="0"/>
              <a:t>New Clause no. 34……</a:t>
            </a:r>
            <a:r>
              <a:rPr lang="en-US" sz="3600" dirty="0" smtClean="0"/>
              <a:t>		   				     </a:t>
            </a:r>
            <a:r>
              <a:rPr lang="en-US" sz="2400" i="1" dirty="0" smtClean="0">
                <a:solidFill>
                  <a:srgbClr val="FF0000"/>
                </a:solidFill>
              </a:rPr>
              <a:t>[Old Clause No. 27</a:t>
            </a:r>
            <a:r>
              <a:rPr lang="en-US" sz="2800" i="1" dirty="0" smtClean="0">
                <a:solidFill>
                  <a:srgbClr val="FF0000"/>
                </a:solidFill>
              </a:rPr>
              <a:t>]</a:t>
            </a:r>
            <a:endParaRPr lang="en-US" sz="2000" i="1" dirty="0">
              <a:solidFill>
                <a:srgbClr val="FF0000"/>
              </a:solidFill>
            </a:endParaRPr>
          </a:p>
        </p:txBody>
      </p:sp>
      <p:sp>
        <p:nvSpPr>
          <p:cNvPr id="10" name="Title 6"/>
          <p:cNvSpPr txBox="1">
            <a:spLocks/>
          </p:cNvSpPr>
          <p:nvPr/>
        </p:nvSpPr>
        <p:spPr>
          <a:xfrm>
            <a:off x="7315200" y="0"/>
            <a:ext cx="1752600" cy="685800"/>
          </a:xfrm>
          <a:prstGeom prst="rect">
            <a:avLst/>
          </a:prstGeom>
        </p:spPr>
        <p:txBody>
          <a:bodyPr vert="horz" anchor="ct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smtClean="0">
                <a:ln>
                  <a:noFill/>
                </a:ln>
                <a:solidFill>
                  <a:schemeClr val="tx2"/>
                </a:solidFill>
                <a:effectLst/>
                <a:uLnTx/>
                <a:uFillTx/>
                <a:latin typeface="+mj-lt"/>
                <a:ea typeface="+mj-ea"/>
                <a:cs typeface="+mj-cs"/>
              </a:rPr>
              <a:t>Contd</a:t>
            </a:r>
            <a:r>
              <a:rPr kumimoji="0" lang="en-US" sz="3600" b="1" i="0" u="none" strike="noStrike" kern="1200" cap="none" spc="0" normalizeH="0" baseline="0" noProof="0" dirty="0" smtClean="0">
                <a:ln>
                  <a:noFill/>
                </a:ln>
                <a:solidFill>
                  <a:schemeClr val="tx2"/>
                </a:solidFill>
                <a:effectLst/>
                <a:uLnTx/>
                <a:uFillTx/>
                <a:latin typeface="+mj-lt"/>
                <a:ea typeface="+mj-ea"/>
                <a:cs typeface="+mj-cs"/>
              </a:rPr>
              <a:t>….</a:t>
            </a:r>
            <a:endParaRPr kumimoji="0" lang="en-US" sz="2000" b="1" i="1" u="none" strike="noStrike" kern="1200" cap="none" spc="0" normalizeH="0" baseline="0" noProof="0" dirty="0">
              <a:ln>
                <a:noFill/>
              </a:ln>
              <a:solidFill>
                <a:srgbClr val="FF0000"/>
              </a:solidFill>
              <a:effectLst/>
              <a:uLnTx/>
              <a:uFillTx/>
              <a:latin typeface="+mj-lt"/>
              <a:ea typeface="+mj-ea"/>
              <a:cs typeface="+mj-cs"/>
            </a:endParaRPr>
          </a:p>
        </p:txBody>
      </p:sp>
      <p:graphicFrame>
        <p:nvGraphicFramePr>
          <p:cNvPr id="12" name="Content Placeholder 3"/>
          <p:cNvGraphicFramePr>
            <a:graphicFrameLocks/>
          </p:cNvGraphicFramePr>
          <p:nvPr/>
        </p:nvGraphicFramePr>
        <p:xfrm>
          <a:off x="381000" y="2514600"/>
          <a:ext cx="8458200" cy="4027170"/>
        </p:xfrm>
        <a:graphic>
          <a:graphicData uri="http://schemas.openxmlformats.org/drawingml/2006/table">
            <a:tbl>
              <a:tblPr firstRow="1" bandRow="1">
                <a:tableStyleId>{3B4B98B0-60AC-42C2-AFA5-B58CD77FA1E5}</a:tableStyleId>
              </a:tblPr>
              <a:tblGrid>
                <a:gridCol w="7620000"/>
                <a:gridCol w="838200"/>
              </a:tblGrid>
              <a:tr h="314960">
                <a:tc>
                  <a:txBody>
                    <a:bodyPr/>
                    <a:lstStyle/>
                    <a:p>
                      <a:pPr algn="l" fontAlgn="t"/>
                      <a:r>
                        <a:rPr lang="en-US" sz="1800" u="none" strike="noStrike" dirty="0"/>
                        <a:t>Tax deduction and collection Account Number (TAN)</a:t>
                      </a:r>
                      <a:endParaRPr lang="en-US" sz="1800" b="0" i="0" u="none" strike="noStrike" dirty="0">
                        <a:solidFill>
                          <a:srgbClr val="000000"/>
                        </a:solidFill>
                        <a:latin typeface="+mn-lt"/>
                      </a:endParaRPr>
                    </a:p>
                  </a:txBody>
                  <a:tcPr marL="9525" marR="9525" marT="9525" marB="0">
                    <a:lnR w="12700" cap="flat" cmpd="sng" algn="ctr">
                      <a:solidFill>
                        <a:schemeClr val="tx1"/>
                      </a:solidFill>
                      <a:prstDash val="solid"/>
                      <a:round/>
                      <a:headEnd type="none" w="med" len="med"/>
                      <a:tailEnd type="none" w="med" len="med"/>
                    </a:lnR>
                  </a:tcPr>
                </a:tc>
                <a:tc>
                  <a:txBody>
                    <a:bodyPr/>
                    <a:lstStyle/>
                    <a:p>
                      <a:pPr algn="ctr" fontAlgn="t"/>
                      <a:r>
                        <a:rPr lang="en-US" sz="1800" u="none" strike="noStrike" dirty="0" smtClean="0"/>
                        <a:t>(</a:t>
                      </a:r>
                      <a:r>
                        <a:rPr lang="en-US" sz="1800" u="none" strike="noStrike" dirty="0"/>
                        <a:t>1)</a:t>
                      </a:r>
                      <a:endParaRPr lang="en-US" sz="1800" b="0" i="0" u="none" strike="noStrike" dirty="0">
                        <a:solidFill>
                          <a:srgbClr val="000000"/>
                        </a:solidFill>
                        <a:latin typeface="+mn-lt"/>
                      </a:endParaRPr>
                    </a:p>
                  </a:txBody>
                  <a:tcPr marL="9525" marR="9525" marT="9525" marB="0">
                    <a:lnL w="12700" cap="flat" cmpd="sng" algn="ctr">
                      <a:solidFill>
                        <a:schemeClr val="tx1"/>
                      </a:solidFill>
                      <a:prstDash val="solid"/>
                      <a:round/>
                      <a:headEnd type="none" w="med" len="med"/>
                      <a:tailEnd type="none" w="med" len="med"/>
                    </a:lnL>
                  </a:tcPr>
                </a:tc>
              </a:tr>
              <a:tr h="370840">
                <a:tc>
                  <a:txBody>
                    <a:bodyPr/>
                    <a:lstStyle/>
                    <a:p>
                      <a:pPr algn="l" fontAlgn="t"/>
                      <a:r>
                        <a:rPr lang="en-US" sz="1800" u="none" strike="noStrike" dirty="0"/>
                        <a:t>Section </a:t>
                      </a:r>
                      <a:endParaRPr lang="en-US" sz="1800" b="0" i="0" u="none" strike="noStrike" dirty="0">
                        <a:solidFill>
                          <a:srgbClr val="000000"/>
                        </a:solidFill>
                        <a:latin typeface="+mn-lt"/>
                      </a:endParaRPr>
                    </a:p>
                  </a:txBody>
                  <a:tcPr marL="9525" marR="9525" marT="9525" marB="0">
                    <a:lnR w="12700" cap="flat" cmpd="sng" algn="ctr">
                      <a:solidFill>
                        <a:schemeClr val="tx1"/>
                      </a:solidFill>
                      <a:prstDash val="solid"/>
                      <a:round/>
                      <a:headEnd type="none" w="med" len="med"/>
                      <a:tailEnd type="none" w="med" len="med"/>
                    </a:lnR>
                  </a:tcPr>
                </a:tc>
                <a:tc>
                  <a:txBody>
                    <a:bodyPr/>
                    <a:lstStyle/>
                    <a:p>
                      <a:pPr algn="ctr" fontAlgn="t"/>
                      <a:r>
                        <a:rPr lang="en-US" sz="1800" u="none" strike="noStrike" dirty="0" smtClean="0"/>
                        <a:t>(2</a:t>
                      </a:r>
                      <a:r>
                        <a:rPr lang="en-US" sz="1800" u="none" strike="noStrike" dirty="0"/>
                        <a:t>)</a:t>
                      </a:r>
                      <a:endParaRPr lang="en-US" sz="1800" b="0" i="0" u="none" strike="noStrike" dirty="0">
                        <a:solidFill>
                          <a:srgbClr val="000000"/>
                        </a:solidFill>
                        <a:latin typeface="+mn-lt"/>
                      </a:endParaRPr>
                    </a:p>
                  </a:txBody>
                  <a:tcPr marL="9525" marR="9525" marT="9525" marB="0">
                    <a:lnL w="12700" cap="flat" cmpd="sng" algn="ctr">
                      <a:solidFill>
                        <a:schemeClr val="tx1"/>
                      </a:solidFill>
                      <a:prstDash val="solid"/>
                      <a:round/>
                      <a:headEnd type="none" w="med" len="med"/>
                      <a:tailEnd type="none" w="med" len="med"/>
                    </a:lnL>
                  </a:tcPr>
                </a:tc>
              </a:tr>
              <a:tr h="370840">
                <a:tc>
                  <a:txBody>
                    <a:bodyPr/>
                    <a:lstStyle/>
                    <a:p>
                      <a:pPr algn="l" fontAlgn="t"/>
                      <a:r>
                        <a:rPr lang="en-US" sz="1800" u="none" strike="noStrike" dirty="0"/>
                        <a:t>Nature of payment </a:t>
                      </a:r>
                      <a:endParaRPr lang="en-US" sz="1800" b="0" i="0" u="none" strike="noStrike" dirty="0">
                        <a:solidFill>
                          <a:srgbClr val="000000"/>
                        </a:solidFill>
                        <a:latin typeface="+mn-lt"/>
                      </a:endParaRPr>
                    </a:p>
                  </a:txBody>
                  <a:tcPr marL="9525" marR="9525" marT="9525" marB="0">
                    <a:lnR w="12700" cap="flat" cmpd="sng" algn="ctr">
                      <a:solidFill>
                        <a:schemeClr val="tx1"/>
                      </a:solidFill>
                      <a:prstDash val="solid"/>
                      <a:round/>
                      <a:headEnd type="none" w="med" len="med"/>
                      <a:tailEnd type="none" w="med" len="med"/>
                    </a:lnR>
                  </a:tcPr>
                </a:tc>
                <a:tc>
                  <a:txBody>
                    <a:bodyPr/>
                    <a:lstStyle/>
                    <a:p>
                      <a:pPr algn="ctr" fontAlgn="t"/>
                      <a:r>
                        <a:rPr lang="en-US" sz="1800" u="none" strike="noStrike" dirty="0"/>
                        <a:t> </a:t>
                      </a:r>
                      <a:r>
                        <a:rPr lang="en-US" sz="1800" u="none" strike="noStrike" dirty="0" smtClean="0"/>
                        <a:t>(</a:t>
                      </a:r>
                      <a:r>
                        <a:rPr lang="en-US" sz="1800" u="none" strike="noStrike" dirty="0"/>
                        <a:t>3)</a:t>
                      </a:r>
                      <a:endParaRPr lang="en-US" sz="1800" b="0" i="0" u="none" strike="noStrike" dirty="0">
                        <a:solidFill>
                          <a:srgbClr val="000000"/>
                        </a:solidFill>
                        <a:latin typeface="+mn-lt"/>
                      </a:endParaRPr>
                    </a:p>
                  </a:txBody>
                  <a:tcPr marL="9525" marR="9525" marT="9525" marB="0">
                    <a:lnL w="12700" cap="flat" cmpd="sng" algn="ctr">
                      <a:solidFill>
                        <a:schemeClr val="tx1"/>
                      </a:solidFill>
                      <a:prstDash val="solid"/>
                      <a:round/>
                      <a:headEnd type="none" w="med" len="med"/>
                      <a:tailEnd type="none" w="med" len="med"/>
                    </a:lnL>
                  </a:tcPr>
                </a:tc>
              </a:tr>
              <a:tr h="370840">
                <a:tc>
                  <a:txBody>
                    <a:bodyPr/>
                    <a:lstStyle/>
                    <a:p>
                      <a:pPr algn="l" fontAlgn="t"/>
                      <a:r>
                        <a:rPr lang="en-US" sz="1800" u="none" strike="noStrike" dirty="0"/>
                        <a:t>Total amount of payment or receipt of the nature specified in column (3) </a:t>
                      </a:r>
                      <a:endParaRPr lang="en-US" sz="1800" b="0" i="0" u="none" strike="noStrike" dirty="0">
                        <a:solidFill>
                          <a:srgbClr val="000000"/>
                        </a:solidFill>
                        <a:latin typeface="+mn-lt"/>
                      </a:endParaRPr>
                    </a:p>
                  </a:txBody>
                  <a:tcPr marL="9525" marR="9525" marT="9525" marB="0">
                    <a:lnR w="12700" cap="flat" cmpd="sng" algn="ctr">
                      <a:solidFill>
                        <a:schemeClr val="tx1"/>
                      </a:solidFill>
                      <a:prstDash val="solid"/>
                      <a:round/>
                      <a:headEnd type="none" w="med" len="med"/>
                      <a:tailEnd type="none" w="med" len="med"/>
                    </a:lnR>
                  </a:tcPr>
                </a:tc>
                <a:tc>
                  <a:txBody>
                    <a:bodyPr/>
                    <a:lstStyle/>
                    <a:p>
                      <a:pPr algn="ctr" fontAlgn="t"/>
                      <a:r>
                        <a:rPr lang="en-US" sz="1800" u="none" strike="noStrike" dirty="0" smtClean="0"/>
                        <a:t>(</a:t>
                      </a:r>
                      <a:r>
                        <a:rPr lang="en-US" sz="1800" u="none" strike="noStrike" dirty="0"/>
                        <a:t>4)</a:t>
                      </a:r>
                      <a:endParaRPr lang="en-US" sz="1800" b="0" i="0" u="none" strike="noStrike" dirty="0">
                        <a:solidFill>
                          <a:srgbClr val="000000"/>
                        </a:solidFill>
                        <a:latin typeface="+mn-lt"/>
                      </a:endParaRPr>
                    </a:p>
                  </a:txBody>
                  <a:tcPr marL="9525" marR="9525" marT="9525" marB="0">
                    <a:lnL w="12700" cap="flat" cmpd="sng" algn="ctr">
                      <a:solidFill>
                        <a:schemeClr val="tx1"/>
                      </a:solidFill>
                      <a:prstDash val="solid"/>
                      <a:round/>
                      <a:headEnd type="none" w="med" len="med"/>
                      <a:tailEnd type="none" w="med" len="med"/>
                    </a:lnL>
                  </a:tcPr>
                </a:tc>
              </a:tr>
              <a:tr h="370840">
                <a:tc>
                  <a:txBody>
                    <a:bodyPr/>
                    <a:lstStyle/>
                    <a:p>
                      <a:pPr algn="l" fontAlgn="t"/>
                      <a:r>
                        <a:rPr lang="en-US" sz="1800" u="none" strike="noStrike" dirty="0"/>
                        <a:t>Total amount on which tax was required to be deducted or collected out of (4) </a:t>
                      </a:r>
                      <a:endParaRPr lang="en-US" sz="1800" b="0" i="0" u="none" strike="noStrike" dirty="0">
                        <a:solidFill>
                          <a:srgbClr val="000000"/>
                        </a:solidFill>
                        <a:latin typeface="+mn-lt"/>
                      </a:endParaRPr>
                    </a:p>
                  </a:txBody>
                  <a:tcPr marL="9525" marR="9525" marT="9525" marB="0">
                    <a:lnR w="12700" cap="flat" cmpd="sng" algn="ctr">
                      <a:solidFill>
                        <a:schemeClr val="tx1"/>
                      </a:solidFill>
                      <a:prstDash val="solid"/>
                      <a:round/>
                      <a:headEnd type="none" w="med" len="med"/>
                      <a:tailEnd type="none" w="med" len="med"/>
                    </a:lnR>
                  </a:tcPr>
                </a:tc>
                <a:tc>
                  <a:txBody>
                    <a:bodyPr/>
                    <a:lstStyle/>
                    <a:p>
                      <a:pPr algn="ctr" fontAlgn="t"/>
                      <a:r>
                        <a:rPr lang="en-US" sz="1800" u="none" strike="noStrike" dirty="0" smtClean="0"/>
                        <a:t>(</a:t>
                      </a:r>
                      <a:r>
                        <a:rPr lang="en-US" sz="1800" u="none" strike="noStrike" dirty="0"/>
                        <a:t>5)</a:t>
                      </a:r>
                      <a:endParaRPr lang="en-US" sz="1800" b="0" i="0" u="none" strike="noStrike" dirty="0">
                        <a:solidFill>
                          <a:srgbClr val="000000"/>
                        </a:solidFill>
                        <a:latin typeface="+mn-lt"/>
                      </a:endParaRPr>
                    </a:p>
                  </a:txBody>
                  <a:tcPr marL="9525" marR="9525" marT="9525" marB="0">
                    <a:lnL w="12700" cap="flat" cmpd="sng" algn="ctr">
                      <a:solidFill>
                        <a:schemeClr val="tx1"/>
                      </a:solidFill>
                      <a:prstDash val="solid"/>
                      <a:round/>
                      <a:headEnd type="none" w="med" len="med"/>
                      <a:tailEnd type="none" w="med" len="med"/>
                    </a:lnL>
                  </a:tcPr>
                </a:tc>
              </a:tr>
              <a:tr h="370840">
                <a:tc>
                  <a:txBody>
                    <a:bodyPr/>
                    <a:lstStyle/>
                    <a:p>
                      <a:pPr algn="l" fontAlgn="t"/>
                      <a:r>
                        <a:rPr lang="en-US" sz="1800" u="none" strike="noStrike" dirty="0"/>
                        <a:t>Total amount on which tax was deducted or collected at specified rate out of (5) </a:t>
                      </a:r>
                      <a:endParaRPr lang="en-US" sz="1800" b="0" i="0" u="none" strike="noStrike" dirty="0">
                        <a:solidFill>
                          <a:srgbClr val="000000"/>
                        </a:solidFill>
                        <a:latin typeface="+mn-lt"/>
                      </a:endParaRPr>
                    </a:p>
                  </a:txBody>
                  <a:tcPr marL="9525" marR="9525" marT="9525" marB="0">
                    <a:lnR w="12700" cap="flat" cmpd="sng" algn="ctr">
                      <a:solidFill>
                        <a:schemeClr val="tx1"/>
                      </a:solidFill>
                      <a:prstDash val="solid"/>
                      <a:round/>
                      <a:headEnd type="none" w="med" len="med"/>
                      <a:tailEnd type="none" w="med" len="med"/>
                    </a:lnR>
                  </a:tcPr>
                </a:tc>
                <a:tc>
                  <a:txBody>
                    <a:bodyPr/>
                    <a:lstStyle/>
                    <a:p>
                      <a:pPr algn="ctr" fontAlgn="t"/>
                      <a:r>
                        <a:rPr lang="en-US" sz="1800" u="none" strike="noStrike" dirty="0" smtClean="0"/>
                        <a:t>(</a:t>
                      </a:r>
                      <a:r>
                        <a:rPr lang="en-US" sz="1800" u="none" strike="noStrike" dirty="0"/>
                        <a:t>6)</a:t>
                      </a:r>
                      <a:endParaRPr lang="en-US" sz="1800" b="0" i="0" u="none" strike="noStrike" dirty="0">
                        <a:solidFill>
                          <a:srgbClr val="000000"/>
                        </a:solidFill>
                        <a:latin typeface="+mn-lt"/>
                      </a:endParaRPr>
                    </a:p>
                  </a:txBody>
                  <a:tcPr marL="9525" marR="9525" marT="9525" marB="0">
                    <a:lnL w="12700" cap="flat" cmpd="sng" algn="ctr">
                      <a:solidFill>
                        <a:schemeClr val="tx1"/>
                      </a:solidFill>
                      <a:prstDash val="solid"/>
                      <a:round/>
                      <a:headEnd type="none" w="med" len="med"/>
                      <a:tailEnd type="none" w="med" len="med"/>
                    </a:lnL>
                  </a:tcPr>
                </a:tc>
              </a:tr>
              <a:tr h="370840">
                <a:tc>
                  <a:txBody>
                    <a:bodyPr/>
                    <a:lstStyle/>
                    <a:p>
                      <a:pPr algn="l" fontAlgn="t"/>
                      <a:r>
                        <a:rPr lang="en-US" sz="1800" u="none" strike="noStrike" dirty="0"/>
                        <a:t>Amount of tax  deducted or collected out of (6)</a:t>
                      </a:r>
                      <a:endParaRPr lang="en-US" sz="1800" b="0" i="0" u="none" strike="noStrike" dirty="0">
                        <a:solidFill>
                          <a:srgbClr val="000000"/>
                        </a:solidFill>
                        <a:latin typeface="+mn-lt"/>
                      </a:endParaRPr>
                    </a:p>
                  </a:txBody>
                  <a:tcPr marL="9525" marR="9525" marT="9525" marB="0">
                    <a:lnR w="12700" cap="flat" cmpd="sng" algn="ctr">
                      <a:solidFill>
                        <a:schemeClr val="tx1"/>
                      </a:solidFill>
                      <a:prstDash val="solid"/>
                      <a:round/>
                      <a:headEnd type="none" w="med" len="med"/>
                      <a:tailEnd type="none" w="med" len="med"/>
                    </a:lnR>
                  </a:tcPr>
                </a:tc>
                <a:tc>
                  <a:txBody>
                    <a:bodyPr/>
                    <a:lstStyle/>
                    <a:p>
                      <a:pPr algn="ctr" fontAlgn="t"/>
                      <a:r>
                        <a:rPr lang="en-US" sz="1800" u="none" strike="noStrike" dirty="0" smtClean="0"/>
                        <a:t>(</a:t>
                      </a:r>
                      <a:r>
                        <a:rPr lang="en-US" sz="1800" u="none" strike="noStrike" dirty="0"/>
                        <a:t>7)</a:t>
                      </a:r>
                      <a:endParaRPr lang="en-US" sz="1800" b="0" i="0" u="none" strike="noStrike" dirty="0">
                        <a:solidFill>
                          <a:srgbClr val="000000"/>
                        </a:solidFill>
                        <a:latin typeface="+mn-lt"/>
                      </a:endParaRPr>
                    </a:p>
                  </a:txBody>
                  <a:tcPr marL="9525" marR="9525" marT="9525" marB="0">
                    <a:lnL w="12700" cap="flat" cmpd="sng" algn="ctr">
                      <a:solidFill>
                        <a:schemeClr val="tx1"/>
                      </a:solidFill>
                      <a:prstDash val="solid"/>
                      <a:round/>
                      <a:headEnd type="none" w="med" len="med"/>
                      <a:tailEnd type="none" w="med" len="med"/>
                    </a:lnL>
                  </a:tcPr>
                </a:tc>
              </a:tr>
              <a:tr h="370840">
                <a:tc>
                  <a:txBody>
                    <a:bodyPr/>
                    <a:lstStyle/>
                    <a:p>
                      <a:pPr algn="l" fontAlgn="t"/>
                      <a:r>
                        <a:rPr lang="en-US" sz="1800" u="none" strike="noStrike" dirty="0" smtClean="0"/>
                        <a:t>Total </a:t>
                      </a:r>
                      <a:r>
                        <a:rPr lang="en-US" sz="1800" u="none" strike="noStrike" dirty="0"/>
                        <a:t>amount on which tax was deducted or collected at less than specified rate out of </a:t>
                      </a:r>
                      <a:r>
                        <a:rPr lang="en-US" sz="1800" b="1" u="none" strike="sngStrike" dirty="0"/>
                        <a:t>(7</a:t>
                      </a:r>
                      <a:r>
                        <a:rPr lang="en-US" sz="1800" b="1" u="none" strike="sngStrike" dirty="0" smtClean="0"/>
                        <a:t>) </a:t>
                      </a:r>
                      <a:r>
                        <a:rPr lang="en-US" sz="1800" b="1" u="none" strike="noStrike" dirty="0" smtClean="0"/>
                        <a:t>(5)</a:t>
                      </a:r>
                      <a:endParaRPr lang="en-US" sz="1800" b="1" i="0" u="none" strike="noStrike" dirty="0">
                        <a:solidFill>
                          <a:srgbClr val="000000"/>
                        </a:solidFill>
                        <a:latin typeface="+mn-lt"/>
                      </a:endParaRPr>
                    </a:p>
                  </a:txBody>
                  <a:tcPr marL="9525" marR="9525" marT="9525" marB="0">
                    <a:lnR w="12700" cap="flat" cmpd="sng" algn="ctr">
                      <a:solidFill>
                        <a:schemeClr val="tx1"/>
                      </a:solidFill>
                      <a:prstDash val="solid"/>
                      <a:round/>
                      <a:headEnd type="none" w="med" len="med"/>
                      <a:tailEnd type="none" w="med" len="med"/>
                    </a:lnR>
                  </a:tcPr>
                </a:tc>
                <a:tc>
                  <a:txBody>
                    <a:bodyPr/>
                    <a:lstStyle/>
                    <a:p>
                      <a:pPr algn="ctr" fontAlgn="t"/>
                      <a:r>
                        <a:rPr lang="en-US" sz="1800" u="none" strike="noStrike" dirty="0" smtClean="0"/>
                        <a:t>(</a:t>
                      </a:r>
                      <a:r>
                        <a:rPr lang="en-US" sz="1800" u="none" strike="noStrike" dirty="0"/>
                        <a:t>8)</a:t>
                      </a:r>
                      <a:endParaRPr lang="en-US" sz="1800" b="0" i="0" u="none" strike="noStrike" dirty="0">
                        <a:solidFill>
                          <a:srgbClr val="000000"/>
                        </a:solidFill>
                        <a:latin typeface="+mn-lt"/>
                      </a:endParaRPr>
                    </a:p>
                  </a:txBody>
                  <a:tcPr marL="9525" marR="9525" marT="9525" marB="0">
                    <a:lnL w="12700" cap="flat" cmpd="sng" algn="ctr">
                      <a:solidFill>
                        <a:schemeClr val="tx1"/>
                      </a:solidFill>
                      <a:prstDash val="solid"/>
                      <a:round/>
                      <a:headEnd type="none" w="med" len="med"/>
                      <a:tailEnd type="none" w="med" len="med"/>
                    </a:lnL>
                  </a:tcPr>
                </a:tc>
              </a:tr>
              <a:tr h="370840">
                <a:tc>
                  <a:txBody>
                    <a:bodyPr/>
                    <a:lstStyle/>
                    <a:p>
                      <a:pPr algn="l" fontAlgn="t"/>
                      <a:r>
                        <a:rPr lang="en-US" sz="1800" u="none" strike="noStrike" dirty="0" smtClean="0"/>
                        <a:t>Amount of tax deducted or collected on (8)</a:t>
                      </a:r>
                      <a:endParaRPr lang="en-US" sz="1800" b="0" i="0" u="none" strike="noStrike" dirty="0">
                        <a:solidFill>
                          <a:srgbClr val="000000"/>
                        </a:solidFill>
                        <a:latin typeface="+mn-lt"/>
                      </a:endParaRPr>
                    </a:p>
                  </a:txBody>
                  <a:tcPr marL="9525" marR="9525" marT="9525" marB="0">
                    <a:lnR w="12700" cap="flat" cmpd="sng" algn="ctr">
                      <a:solidFill>
                        <a:schemeClr val="tx1"/>
                      </a:solidFill>
                      <a:prstDash val="solid"/>
                      <a:round/>
                      <a:headEnd type="none" w="med" len="med"/>
                      <a:tailEnd type="none" w="med" len="med"/>
                    </a:lnR>
                  </a:tcPr>
                </a:tc>
                <a:tc>
                  <a:txBody>
                    <a:bodyPr/>
                    <a:lstStyle/>
                    <a:p>
                      <a:pPr algn="ctr" fontAlgn="t"/>
                      <a:r>
                        <a:rPr lang="en-US" sz="1800" u="none" strike="noStrike" dirty="0" smtClean="0"/>
                        <a:t>(9)</a:t>
                      </a:r>
                      <a:endParaRPr lang="en-US" sz="1800" b="0" i="0" u="none" strike="noStrike" dirty="0">
                        <a:solidFill>
                          <a:srgbClr val="000000"/>
                        </a:solidFill>
                        <a:latin typeface="+mn-lt"/>
                      </a:endParaRPr>
                    </a:p>
                  </a:txBody>
                  <a:tcPr marL="9525" marR="9525" marT="9525" marB="0">
                    <a:lnL w="12700" cap="flat" cmpd="sng" algn="ctr">
                      <a:solidFill>
                        <a:schemeClr val="tx1"/>
                      </a:solidFill>
                      <a:prstDash val="solid"/>
                      <a:round/>
                      <a:headEnd type="none" w="med" len="med"/>
                      <a:tailEnd type="none" w="med" len="med"/>
                    </a:lnL>
                  </a:tcPr>
                </a:tc>
              </a:tr>
              <a:tr h="370840">
                <a:tc>
                  <a:txBody>
                    <a:bodyPr/>
                    <a:lstStyle/>
                    <a:p>
                      <a:pPr algn="l" fontAlgn="t"/>
                      <a:r>
                        <a:rPr lang="en-US" sz="1800" u="none" strike="noStrike" dirty="0"/>
                        <a:t>Amount of tax deducted or collected not deposited to the credit of the Central Government out of </a:t>
                      </a:r>
                      <a:r>
                        <a:rPr lang="en-US" sz="1800" b="1" u="none" strike="sngStrike" dirty="0"/>
                        <a:t>(6) and (8</a:t>
                      </a:r>
                      <a:r>
                        <a:rPr lang="en-US" sz="1800" b="1" u="none" strike="sngStrike" dirty="0" smtClean="0"/>
                        <a:t>)</a:t>
                      </a:r>
                      <a:r>
                        <a:rPr lang="en-US" sz="1800" b="1" u="none" strike="noStrike" dirty="0" smtClean="0"/>
                        <a:t> (7) and (9)</a:t>
                      </a:r>
                      <a:endParaRPr lang="en-US" sz="1800" b="1" i="0" u="none" strike="noStrike" dirty="0">
                        <a:solidFill>
                          <a:srgbClr val="000000"/>
                        </a:solidFill>
                        <a:latin typeface="+mn-lt"/>
                      </a:endParaRPr>
                    </a:p>
                  </a:txBody>
                  <a:tcPr marL="9525" marR="9525" marT="9525" marB="0">
                    <a:lnR w="12700" cap="flat" cmpd="sng" algn="ctr">
                      <a:solidFill>
                        <a:schemeClr val="tx1"/>
                      </a:solidFill>
                      <a:prstDash val="solid"/>
                      <a:round/>
                      <a:headEnd type="none" w="med" len="med"/>
                      <a:tailEnd type="none" w="med" len="med"/>
                    </a:lnR>
                  </a:tcPr>
                </a:tc>
                <a:tc>
                  <a:txBody>
                    <a:bodyPr/>
                    <a:lstStyle/>
                    <a:p>
                      <a:pPr algn="ctr" fontAlgn="t"/>
                      <a:r>
                        <a:rPr lang="en-US" sz="1800" u="none" strike="noStrike" dirty="0" smtClean="0"/>
                        <a:t>(</a:t>
                      </a:r>
                      <a:r>
                        <a:rPr lang="en-US" sz="1800" u="none" strike="noStrike" dirty="0"/>
                        <a:t>10)</a:t>
                      </a:r>
                      <a:endParaRPr lang="en-US" sz="1800" b="0" i="0" u="none" strike="noStrike" dirty="0">
                        <a:solidFill>
                          <a:srgbClr val="000000"/>
                        </a:solidFill>
                        <a:latin typeface="+mn-lt"/>
                      </a:endParaRPr>
                    </a:p>
                  </a:txBody>
                  <a:tcPr marL="9525" marR="9525" marT="9525" marB="0">
                    <a:lnL w="12700" cap="flat" cmpd="sng" algn="ctr">
                      <a:solidFill>
                        <a:schemeClr val="tx1"/>
                      </a:solidFill>
                      <a:prstDash val="solid"/>
                      <a:round/>
                      <a:headEnd type="none" w="med" len="med"/>
                      <a:tailEnd type="none" w="med" len="med"/>
                    </a:lnL>
                  </a:tcPr>
                </a:tc>
              </a:tr>
            </a:tbl>
          </a:graphicData>
        </a:graphic>
      </p:graphicFrame>
      <p:sp>
        <p:nvSpPr>
          <p:cNvPr id="7" name="Slide Number Placeholder 6"/>
          <p:cNvSpPr>
            <a:spLocks noGrp="1"/>
          </p:cNvSpPr>
          <p:nvPr>
            <p:ph type="sldNum" sz="quarter" idx="12"/>
          </p:nvPr>
        </p:nvSpPr>
        <p:spPr/>
        <p:txBody>
          <a:bodyPr>
            <a:normAutofit fontScale="85000" lnSpcReduction="20000"/>
          </a:bodyPr>
          <a:lstStyle/>
          <a:p>
            <a:fld id="{B6F15528-21DE-4FAA-801E-634DDDAF4B2B}" type="slidenum">
              <a:rPr lang="en-US" smtClean="0"/>
              <a:pPr/>
              <a:t>86</a:t>
            </a:fld>
            <a:endParaRPr lang="en-US"/>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9" name="Rectangle 3"/>
          <p:cNvSpPr>
            <a:spLocks noGrp="1" noChangeArrowheads="1"/>
          </p:cNvSpPr>
          <p:nvPr>
            <p:ph sz="quarter" idx="1"/>
          </p:nvPr>
        </p:nvSpPr>
        <p:spPr>
          <a:xfrm>
            <a:off x="304800" y="2438400"/>
            <a:ext cx="8534400" cy="4038600"/>
          </a:xfrm>
        </p:spPr>
        <p:txBody>
          <a:bodyPr>
            <a:noAutofit/>
          </a:bodyPr>
          <a:lstStyle/>
          <a:p>
            <a:pPr marL="274638" indent="-274638" algn="just">
              <a:spcBef>
                <a:spcPts val="1200"/>
              </a:spcBef>
              <a:buSzPct val="70000"/>
              <a:buFont typeface="Wingdings" pitchFamily="2" charset="2"/>
              <a:buChar char="q"/>
            </a:pPr>
            <a:r>
              <a:rPr lang="en-US" sz="2300" dirty="0" smtClean="0"/>
              <a:t>In-built checks not provided.						   </a:t>
            </a:r>
            <a:r>
              <a:rPr lang="en-US" sz="2300" b="1" dirty="0" smtClean="0"/>
              <a:t>For example</a:t>
            </a:r>
            <a:r>
              <a:rPr lang="en-US" sz="2300" dirty="0" smtClean="0"/>
              <a:t>, Column (5)- </a:t>
            </a:r>
            <a:r>
              <a:rPr lang="en-US" sz="2300" i="1" dirty="0" smtClean="0"/>
              <a:t>‘Total amount on which tax was required to be deducted or collected out of (4)’</a:t>
            </a:r>
            <a:r>
              <a:rPr lang="en-US" sz="2300" dirty="0" smtClean="0"/>
              <a:t>, should not exceed the amount specified in column (4).</a:t>
            </a:r>
          </a:p>
          <a:p>
            <a:pPr marL="274638" indent="-274638" algn="just">
              <a:spcBef>
                <a:spcPts val="1200"/>
              </a:spcBef>
              <a:buSzPct val="70000"/>
              <a:buFont typeface="Wingdings" pitchFamily="2" charset="2"/>
              <a:buChar char="q"/>
            </a:pPr>
            <a:r>
              <a:rPr lang="en-US" sz="2300" dirty="0" smtClean="0"/>
              <a:t>The detail is to be provided in accordance with the nature of payment.</a:t>
            </a:r>
          </a:p>
          <a:p>
            <a:pPr marL="274638" indent="-274638" algn="just">
              <a:spcBef>
                <a:spcPts val="1200"/>
              </a:spcBef>
              <a:buSzPct val="70000"/>
              <a:buFont typeface="Wingdings" pitchFamily="2" charset="2"/>
              <a:buChar char="q"/>
            </a:pPr>
            <a:r>
              <a:rPr lang="en-US" sz="2300" dirty="0" smtClean="0"/>
              <a:t>The </a:t>
            </a:r>
            <a:r>
              <a:rPr lang="en-US" sz="2300" dirty="0" smtClean="0"/>
              <a:t>tax auditor is required to provide the detail irrespective of any default on the part of assessee in complying with the provisions of Chapter-XVII-b or </a:t>
            </a:r>
            <a:r>
              <a:rPr lang="en-US" sz="2300" dirty="0" smtClean="0"/>
              <a:t>XVII-BB.</a:t>
            </a:r>
            <a:endParaRPr lang="en-US" sz="2300" dirty="0" smtClean="0"/>
          </a:p>
        </p:txBody>
      </p:sp>
      <p:sp>
        <p:nvSpPr>
          <p:cNvPr id="8" name="Title 6"/>
          <p:cNvSpPr>
            <a:spLocks noGrp="1"/>
          </p:cNvSpPr>
          <p:nvPr>
            <p:ph type="title"/>
          </p:nvPr>
        </p:nvSpPr>
        <p:spPr>
          <a:xfrm>
            <a:off x="76200" y="76200"/>
            <a:ext cx="7391400" cy="1143000"/>
          </a:xfrm>
        </p:spPr>
        <p:txBody>
          <a:bodyPr>
            <a:noAutofit/>
          </a:bodyPr>
          <a:lstStyle/>
          <a:p>
            <a:r>
              <a:rPr lang="en-US" sz="3600" dirty="0" smtClean="0"/>
              <a:t>Issues on New Clause no. 34……	</a:t>
            </a:r>
            <a:r>
              <a:rPr lang="en-US" sz="2200" dirty="0" smtClean="0"/>
              <a:t>	   				     </a:t>
            </a:r>
            <a:r>
              <a:rPr lang="en-US" sz="2200" i="1" dirty="0" smtClean="0">
                <a:solidFill>
                  <a:srgbClr val="FF0000"/>
                </a:solidFill>
              </a:rPr>
              <a:t>[Old Clause No. 27]</a:t>
            </a:r>
            <a:endParaRPr lang="en-US" sz="2200" i="1" dirty="0">
              <a:solidFill>
                <a:srgbClr val="FF0000"/>
              </a:solidFill>
            </a:endParaRPr>
          </a:p>
        </p:txBody>
      </p:sp>
      <p:sp>
        <p:nvSpPr>
          <p:cNvPr id="9" name="Title 6"/>
          <p:cNvSpPr txBox="1">
            <a:spLocks/>
          </p:cNvSpPr>
          <p:nvPr/>
        </p:nvSpPr>
        <p:spPr>
          <a:xfrm>
            <a:off x="7315200" y="0"/>
            <a:ext cx="1752600" cy="685800"/>
          </a:xfrm>
          <a:prstGeom prst="rect">
            <a:avLst/>
          </a:prstGeom>
        </p:spPr>
        <p:txBody>
          <a:bodyPr vert="horz" anchor="ct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smtClean="0">
                <a:ln>
                  <a:noFill/>
                </a:ln>
                <a:solidFill>
                  <a:schemeClr val="tx2"/>
                </a:solidFill>
                <a:effectLst/>
                <a:uLnTx/>
                <a:uFillTx/>
                <a:latin typeface="+mj-lt"/>
                <a:ea typeface="+mj-ea"/>
                <a:cs typeface="+mj-cs"/>
              </a:rPr>
              <a:t>Contd</a:t>
            </a:r>
            <a:r>
              <a:rPr kumimoji="0" lang="en-US" sz="3600" b="1" i="0" u="none" strike="noStrike" kern="1200" cap="none" spc="0" normalizeH="0" baseline="0" noProof="0" dirty="0" smtClean="0">
                <a:ln>
                  <a:noFill/>
                </a:ln>
                <a:solidFill>
                  <a:schemeClr val="tx2"/>
                </a:solidFill>
                <a:effectLst/>
                <a:uLnTx/>
                <a:uFillTx/>
                <a:latin typeface="+mj-lt"/>
                <a:ea typeface="+mj-ea"/>
                <a:cs typeface="+mj-cs"/>
              </a:rPr>
              <a:t>….</a:t>
            </a:r>
            <a:endParaRPr kumimoji="0" lang="en-US" sz="2000" b="1" i="1" u="none" strike="noStrike" kern="1200" cap="none" spc="0" normalizeH="0" baseline="0" noProof="0" dirty="0">
              <a:ln>
                <a:noFill/>
              </a:ln>
              <a:solidFill>
                <a:srgbClr val="FF0000"/>
              </a:solidFill>
              <a:effectLst/>
              <a:uLnTx/>
              <a:uFillTx/>
              <a:latin typeface="+mj-lt"/>
              <a:ea typeface="+mj-ea"/>
              <a:cs typeface="+mj-cs"/>
            </a:endParaRPr>
          </a:p>
        </p:txBody>
      </p:sp>
      <p:sp>
        <p:nvSpPr>
          <p:cNvPr id="7" name="TextBox 6"/>
          <p:cNvSpPr txBox="1"/>
          <p:nvPr/>
        </p:nvSpPr>
        <p:spPr>
          <a:xfrm>
            <a:off x="457200" y="1641157"/>
            <a:ext cx="8610600" cy="492443"/>
          </a:xfrm>
          <a:prstGeom prst="rect">
            <a:avLst/>
          </a:prstGeom>
          <a:noFill/>
        </p:spPr>
        <p:txBody>
          <a:bodyPr wrap="square" rtlCol="0">
            <a:spAutoFit/>
          </a:bodyPr>
          <a:lstStyle/>
          <a:p>
            <a:pPr algn="just"/>
            <a:r>
              <a:rPr lang="en-US" sz="2600" b="1" dirty="0" smtClean="0">
                <a:solidFill>
                  <a:schemeClr val="accent2"/>
                </a:solidFill>
              </a:rPr>
              <a:t>Newly inserted Clause no. 34(b)/(c) already discussed…………</a:t>
            </a:r>
            <a:endParaRPr lang="en-US" sz="2600" dirty="0" smtClean="0">
              <a:solidFill>
                <a:schemeClr val="accent2"/>
              </a:solidFill>
            </a:endParaRP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6"/>
          <p:cNvSpPr>
            <a:spLocks noGrp="1"/>
          </p:cNvSpPr>
          <p:nvPr>
            <p:ph type="title"/>
          </p:nvPr>
        </p:nvSpPr>
        <p:spPr>
          <a:xfrm>
            <a:off x="76200" y="76200"/>
            <a:ext cx="7391400" cy="1143000"/>
          </a:xfrm>
        </p:spPr>
        <p:txBody>
          <a:bodyPr>
            <a:noAutofit/>
          </a:bodyPr>
          <a:lstStyle/>
          <a:p>
            <a:r>
              <a:rPr lang="en-US" sz="3600" dirty="0" smtClean="0"/>
              <a:t>Issues on New Clause no. 34……	</a:t>
            </a:r>
            <a:r>
              <a:rPr lang="en-US" sz="2200" dirty="0" smtClean="0"/>
              <a:t>	   				     </a:t>
            </a:r>
            <a:r>
              <a:rPr lang="en-US" sz="2200" i="1" dirty="0" smtClean="0">
                <a:solidFill>
                  <a:srgbClr val="FF0000"/>
                </a:solidFill>
              </a:rPr>
              <a:t>[Old Clause No. 27]</a:t>
            </a:r>
            <a:endParaRPr lang="en-US" sz="2200" i="1" dirty="0">
              <a:solidFill>
                <a:srgbClr val="FF0000"/>
              </a:solidFill>
            </a:endParaRPr>
          </a:p>
        </p:txBody>
      </p:sp>
      <p:sp>
        <p:nvSpPr>
          <p:cNvPr id="9" name="Title 6"/>
          <p:cNvSpPr txBox="1">
            <a:spLocks/>
          </p:cNvSpPr>
          <p:nvPr/>
        </p:nvSpPr>
        <p:spPr>
          <a:xfrm>
            <a:off x="7315200" y="0"/>
            <a:ext cx="1752600" cy="685800"/>
          </a:xfrm>
          <a:prstGeom prst="rect">
            <a:avLst/>
          </a:prstGeom>
        </p:spPr>
        <p:txBody>
          <a:bodyPr vert="horz" anchor="ct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smtClean="0">
                <a:ln>
                  <a:noFill/>
                </a:ln>
                <a:solidFill>
                  <a:schemeClr val="tx2"/>
                </a:solidFill>
                <a:effectLst/>
                <a:uLnTx/>
                <a:uFillTx/>
                <a:latin typeface="+mj-lt"/>
                <a:ea typeface="+mj-ea"/>
                <a:cs typeface="+mj-cs"/>
              </a:rPr>
              <a:t>Contd</a:t>
            </a:r>
            <a:r>
              <a:rPr kumimoji="0" lang="en-US" sz="3600" b="1" i="0" u="none" strike="noStrike" kern="1200" cap="none" spc="0" normalizeH="0" baseline="0" noProof="0" dirty="0" smtClean="0">
                <a:ln>
                  <a:noFill/>
                </a:ln>
                <a:solidFill>
                  <a:schemeClr val="tx2"/>
                </a:solidFill>
                <a:effectLst/>
                <a:uLnTx/>
                <a:uFillTx/>
                <a:latin typeface="+mj-lt"/>
                <a:ea typeface="+mj-ea"/>
                <a:cs typeface="+mj-cs"/>
              </a:rPr>
              <a:t>….</a:t>
            </a:r>
            <a:endParaRPr kumimoji="0" lang="en-US" sz="2000" b="1" i="1" u="none" strike="noStrike" kern="1200" cap="none" spc="0" normalizeH="0" baseline="0" noProof="0" dirty="0">
              <a:ln>
                <a:noFill/>
              </a:ln>
              <a:solidFill>
                <a:srgbClr val="FF0000"/>
              </a:solidFill>
              <a:effectLst/>
              <a:uLnTx/>
              <a:uFillTx/>
              <a:latin typeface="+mj-lt"/>
              <a:ea typeface="+mj-ea"/>
              <a:cs typeface="+mj-cs"/>
            </a:endParaRPr>
          </a:p>
        </p:txBody>
      </p:sp>
      <p:sp>
        <p:nvSpPr>
          <p:cNvPr id="10" name="Content Placeholder 9"/>
          <p:cNvSpPr>
            <a:spLocks noGrp="1"/>
          </p:cNvSpPr>
          <p:nvPr>
            <p:ph sz="quarter" idx="1"/>
          </p:nvPr>
        </p:nvSpPr>
        <p:spPr>
          <a:xfrm>
            <a:off x="152400" y="1600200"/>
            <a:ext cx="8763000" cy="5029200"/>
          </a:xfrm>
        </p:spPr>
        <p:txBody>
          <a:bodyPr>
            <a:noAutofit/>
          </a:bodyPr>
          <a:lstStyle/>
          <a:p>
            <a:pPr marL="231775" indent="-231775" algn="just">
              <a:spcBef>
                <a:spcPts val="600"/>
              </a:spcBef>
              <a:spcAft>
                <a:spcPts val="600"/>
              </a:spcAft>
              <a:buNone/>
            </a:pPr>
            <a:r>
              <a:rPr lang="en-US" sz="2100" b="1" dirty="0" smtClean="0">
                <a:solidFill>
                  <a:schemeClr val="accent2"/>
                </a:solidFill>
              </a:rPr>
              <a:t>As per Guidance note issued by the  ICAI</a:t>
            </a:r>
          </a:p>
          <a:p>
            <a:pPr marL="231775" indent="-231775" algn="just">
              <a:spcBef>
                <a:spcPts val="600"/>
              </a:spcBef>
              <a:spcAft>
                <a:spcPts val="600"/>
              </a:spcAft>
            </a:pPr>
            <a:r>
              <a:rPr lang="en-IN" sz="2100" dirty="0" smtClean="0"/>
              <a:t>Rates </a:t>
            </a:r>
            <a:r>
              <a:rPr lang="en-IN" sz="2100" dirty="0" smtClean="0"/>
              <a:t>of deduction </a:t>
            </a:r>
            <a:r>
              <a:rPr lang="en-IN" sz="2100" dirty="0" smtClean="0"/>
              <a:t>is to be consider as </a:t>
            </a:r>
            <a:r>
              <a:rPr lang="en-IN" sz="2100" dirty="0" smtClean="0"/>
              <a:t>per the law relevant to the </a:t>
            </a:r>
            <a:r>
              <a:rPr lang="en-IN" sz="2100" dirty="0" smtClean="0"/>
              <a:t>P. Y. </a:t>
            </a:r>
          </a:p>
          <a:p>
            <a:pPr marL="231775" indent="-231775" algn="just">
              <a:spcBef>
                <a:spcPts val="600"/>
              </a:spcBef>
              <a:spcAft>
                <a:spcPts val="600"/>
              </a:spcAft>
            </a:pPr>
            <a:r>
              <a:rPr lang="en-IN" sz="2100" dirty="0" smtClean="0"/>
              <a:t>Refer relevant </a:t>
            </a:r>
            <a:r>
              <a:rPr lang="en-IN" sz="2100" dirty="0" smtClean="0"/>
              <a:t>provisions, rules, circulars, notifications and such certificates obtained from the </a:t>
            </a:r>
            <a:r>
              <a:rPr lang="en-IN" sz="2100" dirty="0" err="1" smtClean="0"/>
              <a:t>auditee</a:t>
            </a:r>
            <a:r>
              <a:rPr lang="en-IN" sz="2100" dirty="0" smtClean="0"/>
              <a:t> to verify the cases where tax has been short deducted at source. </a:t>
            </a:r>
            <a:endParaRPr lang="en-IN" sz="2100" dirty="0" smtClean="0"/>
          </a:p>
          <a:p>
            <a:pPr marL="231775" indent="-231775" algn="just">
              <a:spcBef>
                <a:spcPts val="600"/>
              </a:spcBef>
              <a:spcAft>
                <a:spcPts val="600"/>
              </a:spcAft>
            </a:pPr>
            <a:r>
              <a:rPr lang="en-IN" sz="2100" b="1" dirty="0" smtClean="0"/>
              <a:t>In </a:t>
            </a:r>
            <a:r>
              <a:rPr lang="en-IN" sz="2100" b="1" dirty="0" smtClean="0"/>
              <a:t>case the payer deducts/recipient collects tax at source at a rate lower than the specified rate on the basis of certificate issued </a:t>
            </a:r>
            <a:r>
              <a:rPr lang="en-IN" sz="2100" b="1" dirty="0" smtClean="0"/>
              <a:t>u/s 195 </a:t>
            </a:r>
            <a:r>
              <a:rPr lang="en-IN" sz="2100" b="1" dirty="0" smtClean="0"/>
              <a:t>or 197, the lower rate or nil rate, as the case may be will be considered as the specified rate for the purpose of reporting under this clause. </a:t>
            </a:r>
            <a:endParaRPr lang="en-IN" sz="2100" b="1" dirty="0" smtClean="0"/>
          </a:p>
          <a:p>
            <a:pPr marL="231775" indent="-231775" algn="just">
              <a:spcBef>
                <a:spcPts val="600"/>
              </a:spcBef>
              <a:spcAft>
                <a:spcPts val="600"/>
              </a:spcAft>
            </a:pPr>
            <a:r>
              <a:rPr lang="en-IN" sz="2100" dirty="0" smtClean="0"/>
              <a:t>As per the provisions of sections 195/ </a:t>
            </a:r>
            <a:r>
              <a:rPr lang="en-IN" sz="2100" dirty="0" smtClean="0"/>
              <a:t>197, </a:t>
            </a:r>
            <a:r>
              <a:rPr lang="en-IN" sz="2100" dirty="0" smtClean="0"/>
              <a:t>certificate can be issued for no deduction or lower deduction of tax at source.</a:t>
            </a:r>
          </a:p>
          <a:p>
            <a:pPr marL="231775" indent="-231775" algn="just">
              <a:spcBef>
                <a:spcPts val="600"/>
              </a:spcBef>
              <a:spcAft>
                <a:spcPts val="600"/>
              </a:spcAft>
            </a:pPr>
            <a:r>
              <a:rPr lang="en-IN" sz="2100" dirty="0" smtClean="0"/>
              <a:t>In case of payment </a:t>
            </a:r>
            <a:r>
              <a:rPr lang="en-IN" sz="2100" dirty="0" smtClean="0"/>
              <a:t>to </a:t>
            </a:r>
            <a:r>
              <a:rPr lang="en-IN" sz="2100" dirty="0" smtClean="0"/>
              <a:t>non-residents, </a:t>
            </a:r>
            <a:r>
              <a:rPr lang="en-IN" sz="2100" dirty="0" smtClean="0"/>
              <a:t>the applicable rate of </a:t>
            </a:r>
            <a:r>
              <a:rPr lang="en-IN" sz="2100" dirty="0" smtClean="0"/>
              <a:t>TDS is </a:t>
            </a:r>
            <a:r>
              <a:rPr lang="en-IN" sz="2100" dirty="0" smtClean="0"/>
              <a:t>to be read along with the Double Taxation Avoidance Agreement. </a:t>
            </a:r>
            <a:endParaRPr lang="en-US" sz="2100" dirty="0"/>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9" name="Rectangle 3"/>
          <p:cNvSpPr>
            <a:spLocks noGrp="1" noChangeArrowheads="1"/>
          </p:cNvSpPr>
          <p:nvPr>
            <p:ph sz="quarter" idx="1"/>
          </p:nvPr>
        </p:nvSpPr>
        <p:spPr>
          <a:xfrm>
            <a:off x="228600" y="1676400"/>
            <a:ext cx="8686800" cy="4953000"/>
          </a:xfrm>
        </p:spPr>
        <p:txBody>
          <a:bodyPr>
            <a:noAutofit/>
          </a:bodyPr>
          <a:lstStyle/>
          <a:p>
            <a:pPr marL="274638" indent="-274638" algn="just">
              <a:spcBef>
                <a:spcPts val="1800"/>
              </a:spcBef>
              <a:buSzPct val="70000"/>
              <a:buFont typeface="Wingdings" pitchFamily="2" charset="2"/>
              <a:buChar char="q"/>
            </a:pPr>
            <a:r>
              <a:rPr lang="en-US" sz="2300" dirty="0" smtClean="0"/>
              <a:t>In Column No. (8)/ (10), reference of Column no. (5)/ (6) and (8) has been wrongly made instead of (5)/ (7) and (9) respectively.</a:t>
            </a:r>
          </a:p>
          <a:p>
            <a:pPr marL="274638" indent="-274638" algn="just">
              <a:spcBef>
                <a:spcPts val="1800"/>
              </a:spcBef>
              <a:buSzPct val="70000"/>
              <a:buFont typeface="Wingdings" pitchFamily="2" charset="2"/>
              <a:buChar char="q"/>
            </a:pPr>
            <a:r>
              <a:rPr lang="en-US" sz="2300" b="1" dirty="0" smtClean="0"/>
              <a:t>For example- </a:t>
            </a:r>
          </a:p>
          <a:p>
            <a:pPr marL="625475" indent="-260350" algn="just">
              <a:spcBef>
                <a:spcPts val="0"/>
              </a:spcBef>
              <a:buSzPct val="70000"/>
              <a:buFont typeface="Courier New" pitchFamily="49" charset="0"/>
              <a:buChar char="o"/>
            </a:pPr>
            <a:r>
              <a:rPr lang="en-US" sz="2300" dirty="0" smtClean="0"/>
              <a:t>The assessee has incurred Legal &amp; Professional expenses amounting to Rs. </a:t>
            </a:r>
            <a:r>
              <a:rPr lang="en-US" sz="2300" dirty="0" smtClean="0"/>
              <a:t>2,00,000</a:t>
            </a:r>
            <a:r>
              <a:rPr lang="en-US" sz="2300" dirty="0" smtClean="0"/>
              <a:t>/- (Rs. </a:t>
            </a:r>
            <a:r>
              <a:rPr lang="en-US" sz="2300" dirty="0" smtClean="0"/>
              <a:t>1,00,000</a:t>
            </a:r>
            <a:r>
              <a:rPr lang="en-US" sz="2300" dirty="0" smtClean="0"/>
              <a:t>/-, Rs. 50,000</a:t>
            </a:r>
            <a:r>
              <a:rPr lang="en-US" sz="2300" dirty="0" smtClean="0"/>
              <a:t>/-, Rs</a:t>
            </a:r>
            <a:r>
              <a:rPr lang="en-US" sz="2300" dirty="0" smtClean="0"/>
              <a:t>. 40,000</a:t>
            </a:r>
            <a:r>
              <a:rPr lang="en-US" sz="2300" dirty="0" smtClean="0"/>
              <a:t>/- and Rs. 10,000/-). </a:t>
            </a:r>
            <a:endParaRPr lang="en-US" sz="2300" dirty="0" smtClean="0"/>
          </a:p>
          <a:p>
            <a:pPr marL="625475" indent="-260350" algn="just">
              <a:spcBef>
                <a:spcPts val="0"/>
              </a:spcBef>
              <a:buSzPct val="70000"/>
              <a:buFont typeface="Courier New" pitchFamily="49" charset="0"/>
              <a:buChar char="o"/>
            </a:pPr>
            <a:r>
              <a:rPr lang="en-US" sz="2300" dirty="0" smtClean="0"/>
              <a:t>Out of this, TDS u/s 194J is required to be deducted on Rs. </a:t>
            </a:r>
            <a:r>
              <a:rPr lang="en-US" sz="2300" dirty="0" smtClean="0"/>
              <a:t>1,90,000</a:t>
            </a:r>
            <a:r>
              <a:rPr lang="en-US" sz="2300" dirty="0" smtClean="0"/>
              <a:t>/-. </a:t>
            </a:r>
          </a:p>
          <a:p>
            <a:pPr marL="625475" indent="-260350" algn="just">
              <a:spcBef>
                <a:spcPts val="0"/>
              </a:spcBef>
              <a:buSzPct val="70000"/>
              <a:buFont typeface="Courier New" pitchFamily="49" charset="0"/>
              <a:buChar char="o"/>
            </a:pPr>
            <a:r>
              <a:rPr lang="en-US" sz="2300" dirty="0" smtClean="0"/>
              <a:t>The person to whom payment of Rs. 40,000/- is made has furnished Certificate u/s 197A to deduct tax @ 5</a:t>
            </a:r>
            <a:r>
              <a:rPr lang="en-US" sz="2300" dirty="0" smtClean="0"/>
              <a:t>% and TDS has not been deducted on payment of Rs. 50,000/-.</a:t>
            </a:r>
            <a:endParaRPr lang="en-US" sz="2300" dirty="0" smtClean="0"/>
          </a:p>
          <a:p>
            <a:pPr marL="625475" indent="-260350" algn="just">
              <a:spcBef>
                <a:spcPts val="0"/>
              </a:spcBef>
              <a:buSzPct val="70000"/>
              <a:buFont typeface="Courier New" pitchFamily="49" charset="0"/>
              <a:buChar char="o"/>
            </a:pPr>
            <a:r>
              <a:rPr lang="en-US" sz="2300" dirty="0" smtClean="0"/>
              <a:t>Now the detail is to be given as per next slide:</a:t>
            </a:r>
          </a:p>
        </p:txBody>
      </p:sp>
      <p:sp>
        <p:nvSpPr>
          <p:cNvPr id="8" name="Title 6"/>
          <p:cNvSpPr>
            <a:spLocks noGrp="1"/>
          </p:cNvSpPr>
          <p:nvPr>
            <p:ph type="title"/>
          </p:nvPr>
        </p:nvSpPr>
        <p:spPr>
          <a:xfrm>
            <a:off x="76200" y="76200"/>
            <a:ext cx="7391400" cy="1143000"/>
          </a:xfrm>
        </p:spPr>
        <p:txBody>
          <a:bodyPr>
            <a:noAutofit/>
          </a:bodyPr>
          <a:lstStyle/>
          <a:p>
            <a:r>
              <a:rPr lang="en-US" sz="3600" dirty="0" smtClean="0"/>
              <a:t>Issues on New Clause no. 34……	</a:t>
            </a:r>
            <a:r>
              <a:rPr lang="en-US" sz="2200" dirty="0" smtClean="0"/>
              <a:t>	   				     </a:t>
            </a:r>
            <a:r>
              <a:rPr lang="en-US" sz="2200" i="1" dirty="0" smtClean="0">
                <a:solidFill>
                  <a:srgbClr val="FF0000"/>
                </a:solidFill>
              </a:rPr>
              <a:t>[Old Clause No. 27]</a:t>
            </a:r>
            <a:endParaRPr lang="en-US" sz="2200" i="1" dirty="0">
              <a:solidFill>
                <a:srgbClr val="FF0000"/>
              </a:solidFill>
            </a:endParaRPr>
          </a:p>
        </p:txBody>
      </p:sp>
      <p:sp>
        <p:nvSpPr>
          <p:cNvPr id="9" name="Title 6"/>
          <p:cNvSpPr txBox="1">
            <a:spLocks/>
          </p:cNvSpPr>
          <p:nvPr/>
        </p:nvSpPr>
        <p:spPr>
          <a:xfrm>
            <a:off x="7315200" y="0"/>
            <a:ext cx="1752600" cy="685800"/>
          </a:xfrm>
          <a:prstGeom prst="rect">
            <a:avLst/>
          </a:prstGeom>
        </p:spPr>
        <p:txBody>
          <a:bodyPr vert="horz" anchor="ct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smtClean="0">
                <a:ln>
                  <a:noFill/>
                </a:ln>
                <a:solidFill>
                  <a:schemeClr val="tx2"/>
                </a:solidFill>
                <a:effectLst/>
                <a:uLnTx/>
                <a:uFillTx/>
                <a:latin typeface="+mj-lt"/>
                <a:ea typeface="+mj-ea"/>
                <a:cs typeface="+mj-cs"/>
              </a:rPr>
              <a:t>Contd</a:t>
            </a:r>
            <a:r>
              <a:rPr kumimoji="0" lang="en-US" sz="3600" b="1" i="0" u="none" strike="noStrike" kern="1200" cap="none" spc="0" normalizeH="0" baseline="0" noProof="0" dirty="0" smtClean="0">
                <a:ln>
                  <a:noFill/>
                </a:ln>
                <a:solidFill>
                  <a:schemeClr val="tx2"/>
                </a:solidFill>
                <a:effectLst/>
                <a:uLnTx/>
                <a:uFillTx/>
                <a:latin typeface="+mj-lt"/>
                <a:ea typeface="+mj-ea"/>
                <a:cs typeface="+mj-cs"/>
              </a:rPr>
              <a:t>….</a:t>
            </a:r>
            <a:endParaRPr kumimoji="0" lang="en-US" sz="2000" b="1" i="1" u="none" strike="noStrike" kern="1200" cap="none" spc="0" normalizeH="0" baseline="0" noProof="0" dirty="0">
              <a:ln>
                <a:noFill/>
              </a:ln>
              <a:solidFill>
                <a:srgbClr val="FF0000"/>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quarter" idx="1"/>
          </p:nvPr>
        </p:nvSpPr>
        <p:spPr>
          <a:xfrm>
            <a:off x="304800" y="1524000"/>
            <a:ext cx="8534400" cy="838200"/>
          </a:xfrm>
        </p:spPr>
        <p:txBody>
          <a:bodyPr>
            <a:normAutofit/>
          </a:bodyPr>
          <a:lstStyle/>
          <a:p>
            <a:pPr marL="0" indent="0" algn="just">
              <a:buSzPct val="100000"/>
              <a:buNone/>
            </a:pPr>
            <a:r>
              <a:rPr lang="en-US" sz="2400" b="1" dirty="0" smtClean="0"/>
              <a:t>Dispensed with Annexures to Form No. 3CD and provided space for specifying observations and qualification.</a:t>
            </a:r>
          </a:p>
        </p:txBody>
      </p:sp>
      <p:graphicFrame>
        <p:nvGraphicFramePr>
          <p:cNvPr id="6" name="Content Placeholder 5"/>
          <p:cNvGraphicFramePr>
            <a:graphicFrameLocks/>
          </p:cNvGraphicFramePr>
          <p:nvPr/>
        </p:nvGraphicFramePr>
        <p:xfrm>
          <a:off x="304800" y="2286000"/>
          <a:ext cx="8534400" cy="3679257"/>
        </p:xfrm>
        <a:graphic>
          <a:graphicData uri="http://schemas.openxmlformats.org/drawingml/2006/table">
            <a:tbl>
              <a:tblPr firstRow="1" bandRow="1">
                <a:tableStyleId>{5C22544A-7EE6-4342-B048-85BDC9FD1C3A}</a:tableStyleId>
              </a:tblPr>
              <a:tblGrid>
                <a:gridCol w="4114800"/>
                <a:gridCol w="4419600"/>
              </a:tblGrid>
              <a:tr h="412330">
                <a:tc>
                  <a:txBody>
                    <a:bodyPr/>
                    <a:lstStyle/>
                    <a:p>
                      <a:pPr algn="ctr"/>
                      <a:r>
                        <a:rPr lang="en-US" sz="2000" dirty="0" smtClean="0"/>
                        <a:t>Old</a:t>
                      </a:r>
                      <a:endParaRPr lang="en-US" sz="2000" dirty="0"/>
                    </a:p>
                  </a:txBody>
                  <a:tcPr/>
                </a:tc>
                <a:tc>
                  <a:txBody>
                    <a:bodyPr/>
                    <a:lstStyle/>
                    <a:p>
                      <a:pPr algn="ctr"/>
                      <a:r>
                        <a:rPr lang="en-US" sz="2000" dirty="0" smtClean="0"/>
                        <a:t>New</a:t>
                      </a:r>
                      <a:endParaRPr lang="en-US" sz="2000" dirty="0"/>
                    </a:p>
                  </a:txBody>
                  <a:tcPr/>
                </a:tc>
              </a:tr>
              <a:tr h="3266927">
                <a:tc>
                  <a:txBody>
                    <a:bodyPr/>
                    <a:lstStyle/>
                    <a:p>
                      <a:pPr algn="just"/>
                      <a:r>
                        <a:rPr kumimoji="0" lang="en-US" sz="2000" b="1" kern="1200" baseline="0" dirty="0" smtClean="0">
                          <a:solidFill>
                            <a:schemeClr val="dk1"/>
                          </a:solidFill>
                          <a:latin typeface="+mn-lt"/>
                          <a:ea typeface="+mn-ea"/>
                          <a:cs typeface="+mn-cs"/>
                        </a:rPr>
                        <a:t>5.</a:t>
                      </a:r>
                      <a:r>
                        <a:rPr kumimoji="0" lang="en-US" sz="2000" kern="1200" baseline="0" dirty="0" smtClean="0">
                          <a:solidFill>
                            <a:schemeClr val="dk1"/>
                          </a:solidFill>
                          <a:latin typeface="+mn-lt"/>
                          <a:ea typeface="+mn-ea"/>
                          <a:cs typeface="+mn-cs"/>
                        </a:rPr>
                        <a:t> In *my/our opinion and to the best of *my/our information and according to explanations given to *me/us, the particulars given in the said Form No.3 CD </a:t>
                      </a:r>
                      <a:r>
                        <a:rPr kumimoji="0" lang="en-US" sz="2000" b="1" strike="sngStrike" kern="1200" baseline="0" dirty="0" smtClean="0">
                          <a:solidFill>
                            <a:schemeClr val="dk1"/>
                          </a:solidFill>
                          <a:latin typeface="+mn-lt"/>
                          <a:ea typeface="+mn-ea"/>
                          <a:cs typeface="+mn-cs"/>
                        </a:rPr>
                        <a:t>and the Annexures thereto </a:t>
                      </a:r>
                      <a:r>
                        <a:rPr kumimoji="0" lang="en-US" sz="2000" kern="1200" baseline="0" dirty="0" smtClean="0">
                          <a:solidFill>
                            <a:schemeClr val="dk1"/>
                          </a:solidFill>
                          <a:latin typeface="+mn-lt"/>
                          <a:ea typeface="+mn-ea"/>
                          <a:cs typeface="+mn-cs"/>
                        </a:rPr>
                        <a:t>are true and correct.</a:t>
                      </a:r>
                      <a:endParaRPr lang="en-US" sz="2000" dirty="0"/>
                    </a:p>
                  </a:txBody>
                  <a:tcPr/>
                </a:tc>
                <a:tc>
                  <a:txBody>
                    <a:bodyPr/>
                    <a:lstStyle/>
                    <a:p>
                      <a:pPr algn="just"/>
                      <a:r>
                        <a:rPr kumimoji="0" lang="en-US" sz="2000" b="1" kern="1200" baseline="0" dirty="0" smtClean="0">
                          <a:solidFill>
                            <a:schemeClr val="dk1"/>
                          </a:solidFill>
                          <a:latin typeface="+mn-lt"/>
                          <a:ea typeface="+mn-ea"/>
                          <a:cs typeface="+mn-cs"/>
                        </a:rPr>
                        <a:t>5. </a:t>
                      </a:r>
                      <a:r>
                        <a:rPr kumimoji="0" lang="en-US" sz="2000" kern="1200" baseline="0" dirty="0" smtClean="0">
                          <a:solidFill>
                            <a:schemeClr val="dk1"/>
                          </a:solidFill>
                          <a:latin typeface="+mn-lt"/>
                          <a:ea typeface="+mn-ea"/>
                          <a:cs typeface="+mn-cs"/>
                        </a:rPr>
                        <a:t>In *my/our opinion and to the best of *my/our information and according to explanations given to *me/us, the particulars given in the said Form No.3 CD are true and correct </a:t>
                      </a:r>
                      <a:r>
                        <a:rPr kumimoji="0" lang="en-US" sz="2000" b="1" u="sng" kern="1200" baseline="0" dirty="0" smtClean="0">
                          <a:solidFill>
                            <a:schemeClr val="dk1"/>
                          </a:solidFill>
                          <a:latin typeface="+mn-lt"/>
                          <a:ea typeface="+mn-ea"/>
                          <a:cs typeface="+mn-cs"/>
                        </a:rPr>
                        <a:t>subject to following observations/qualifications, if any:</a:t>
                      </a:r>
                    </a:p>
                    <a:p>
                      <a:pPr algn="just"/>
                      <a:r>
                        <a:rPr kumimoji="0" lang="en-US" sz="2000" b="1" u="sng" kern="1200" baseline="0" dirty="0" smtClean="0">
                          <a:solidFill>
                            <a:schemeClr val="dk1"/>
                          </a:solidFill>
                          <a:latin typeface="+mn-lt"/>
                          <a:ea typeface="+mn-ea"/>
                          <a:cs typeface="+mn-cs"/>
                        </a:rPr>
                        <a:t>a.</a:t>
                      </a:r>
                    </a:p>
                    <a:p>
                      <a:pPr algn="just"/>
                      <a:r>
                        <a:rPr kumimoji="0" lang="en-US" sz="2000" b="1" u="sng" kern="1200" baseline="0" dirty="0" smtClean="0">
                          <a:solidFill>
                            <a:schemeClr val="dk1"/>
                          </a:solidFill>
                          <a:latin typeface="+mn-lt"/>
                          <a:ea typeface="+mn-ea"/>
                          <a:cs typeface="+mn-cs"/>
                        </a:rPr>
                        <a:t>b.</a:t>
                      </a:r>
                    </a:p>
                    <a:p>
                      <a:pPr algn="just"/>
                      <a:r>
                        <a:rPr kumimoji="0" lang="en-US" sz="2000" b="1" u="sng" kern="1200" baseline="0" dirty="0" smtClean="0">
                          <a:solidFill>
                            <a:schemeClr val="dk1"/>
                          </a:solidFill>
                          <a:latin typeface="+mn-lt"/>
                          <a:ea typeface="+mn-ea"/>
                          <a:cs typeface="+mn-cs"/>
                        </a:rPr>
                        <a:t>c.</a:t>
                      </a:r>
                      <a:endParaRPr lang="en-US" sz="2000" b="1" u="sng" dirty="0"/>
                    </a:p>
                  </a:txBody>
                  <a:tcPr/>
                </a:tc>
              </a:tr>
            </a:tbl>
          </a:graphicData>
        </a:graphic>
      </p:graphicFrame>
      <p:sp>
        <p:nvSpPr>
          <p:cNvPr id="10" name="Title 3"/>
          <p:cNvSpPr>
            <a:spLocks noGrp="1"/>
          </p:cNvSpPr>
          <p:nvPr>
            <p:ph type="title"/>
          </p:nvPr>
        </p:nvSpPr>
        <p:spPr>
          <a:xfrm>
            <a:off x="381000" y="152400"/>
            <a:ext cx="8610600" cy="990600"/>
          </a:xfrm>
        </p:spPr>
        <p:txBody>
          <a:bodyPr>
            <a:normAutofit/>
          </a:bodyPr>
          <a:lstStyle/>
          <a:p>
            <a:r>
              <a:rPr lang="en-US" sz="3600" b="1" dirty="0" smtClean="0"/>
              <a:t>b. </a:t>
            </a:r>
            <a:r>
              <a:rPr lang="en-US" sz="3600" b="1" u="sng" dirty="0" smtClean="0"/>
              <a:t>Amendments in Form 3CB…..</a:t>
            </a:r>
            <a:endParaRPr lang="en-US" sz="3600" b="1" u="sng" dirty="0"/>
          </a:p>
        </p:txBody>
      </p:sp>
      <p:sp>
        <p:nvSpPr>
          <p:cNvPr id="7" name="Rectangle 6"/>
          <p:cNvSpPr/>
          <p:nvPr/>
        </p:nvSpPr>
        <p:spPr>
          <a:xfrm>
            <a:off x="7391400" y="0"/>
            <a:ext cx="175260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sp>
        <p:nvSpPr>
          <p:cNvPr id="8" name="Slide Number Placeholder 7"/>
          <p:cNvSpPr>
            <a:spLocks noGrp="1"/>
          </p:cNvSpPr>
          <p:nvPr>
            <p:ph type="sldNum" sz="quarter" idx="12"/>
          </p:nvPr>
        </p:nvSpPr>
        <p:spPr/>
        <p:txBody>
          <a:bodyPr>
            <a:normAutofit fontScale="85000" lnSpcReduction="20000"/>
          </a:bodyPr>
          <a:lstStyle/>
          <a:p>
            <a:fld id="{B6F15528-21DE-4FAA-801E-634DDDAF4B2B}" type="slidenum">
              <a:rPr lang="en-US" smtClean="0"/>
              <a:pPr/>
              <a:t>9</a:t>
            </a:fld>
            <a:endParaRPr lang="en-US"/>
          </a:p>
        </p:txBody>
      </p:sp>
      <p:sp>
        <p:nvSpPr>
          <p:cNvPr id="9" name="Rectangle 8"/>
          <p:cNvSpPr/>
          <p:nvPr/>
        </p:nvSpPr>
        <p:spPr>
          <a:xfrm>
            <a:off x="4419600" y="4267200"/>
            <a:ext cx="4419600" cy="16002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4495800" y="6243935"/>
            <a:ext cx="4038600" cy="461665"/>
          </a:xfrm>
          <a:prstGeom prst="rect">
            <a:avLst/>
          </a:prstGeom>
          <a:noFill/>
          <a:ln w="31750">
            <a:solidFill>
              <a:srgbClr val="FF0000"/>
            </a:solidFill>
          </a:ln>
        </p:spPr>
        <p:txBody>
          <a:bodyPr wrap="square" rtlCol="0">
            <a:spAutoFit/>
          </a:bodyPr>
          <a:lstStyle/>
          <a:p>
            <a:pPr algn="ctr"/>
            <a:r>
              <a:rPr lang="en-US" sz="2400" b="1" dirty="0" smtClean="0"/>
              <a:t>List provided in e-utility</a:t>
            </a:r>
            <a:endParaRPr lang="en-US" sz="2400" b="1" dirty="0"/>
          </a:p>
        </p:txBody>
      </p:sp>
      <p:cxnSp>
        <p:nvCxnSpPr>
          <p:cNvPr id="12" name="Straight Arrow Connector 11"/>
          <p:cNvCxnSpPr>
            <a:stCxn id="9" idx="2"/>
          </p:cNvCxnSpPr>
          <p:nvPr/>
        </p:nvCxnSpPr>
        <p:spPr>
          <a:xfrm>
            <a:off x="6629400" y="5867400"/>
            <a:ext cx="0" cy="3810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85000" lnSpcReduction="20000"/>
          </a:bodyPr>
          <a:lstStyle/>
          <a:p>
            <a:pPr>
              <a:defRPr/>
            </a:pPr>
            <a:fld id="{6F10951D-E417-4998-BB44-ECFF68305BBC}" type="slidenum">
              <a:rPr lang="en-US"/>
              <a:pPr>
                <a:defRPr/>
              </a:pPr>
              <a:t>90</a:t>
            </a:fld>
            <a:endParaRPr lang="en-US"/>
          </a:p>
        </p:txBody>
      </p:sp>
      <p:sp>
        <p:nvSpPr>
          <p:cNvPr id="8" name="Title 6"/>
          <p:cNvSpPr>
            <a:spLocks noGrp="1"/>
          </p:cNvSpPr>
          <p:nvPr>
            <p:ph type="title"/>
          </p:nvPr>
        </p:nvSpPr>
        <p:spPr>
          <a:xfrm>
            <a:off x="76200" y="0"/>
            <a:ext cx="7391400" cy="1143000"/>
          </a:xfrm>
        </p:spPr>
        <p:txBody>
          <a:bodyPr anchor="t">
            <a:noAutofit/>
          </a:bodyPr>
          <a:lstStyle/>
          <a:p>
            <a:r>
              <a:rPr lang="en-US" sz="3600" dirty="0" smtClean="0"/>
              <a:t>Issues on New Clause no. 34</a:t>
            </a:r>
            <a:r>
              <a:rPr lang="en-US" sz="3600" dirty="0" smtClean="0"/>
              <a:t>……</a:t>
            </a:r>
            <a:endParaRPr lang="en-US" sz="2200" i="1" dirty="0">
              <a:solidFill>
                <a:srgbClr val="FF0000"/>
              </a:solidFill>
            </a:endParaRPr>
          </a:p>
        </p:txBody>
      </p:sp>
      <p:sp>
        <p:nvSpPr>
          <p:cNvPr id="9" name="Title 6"/>
          <p:cNvSpPr txBox="1">
            <a:spLocks/>
          </p:cNvSpPr>
          <p:nvPr/>
        </p:nvSpPr>
        <p:spPr>
          <a:xfrm>
            <a:off x="7315200" y="0"/>
            <a:ext cx="1752600" cy="685800"/>
          </a:xfrm>
          <a:prstGeom prst="rect">
            <a:avLst/>
          </a:prstGeom>
        </p:spPr>
        <p:txBody>
          <a:bodyPr vert="horz" anchor="ct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smtClean="0">
                <a:ln>
                  <a:noFill/>
                </a:ln>
                <a:solidFill>
                  <a:schemeClr val="tx2"/>
                </a:solidFill>
                <a:effectLst/>
                <a:uLnTx/>
                <a:uFillTx/>
                <a:latin typeface="+mj-lt"/>
                <a:ea typeface="+mj-ea"/>
                <a:cs typeface="+mj-cs"/>
              </a:rPr>
              <a:t>Contd</a:t>
            </a:r>
            <a:r>
              <a:rPr kumimoji="0" lang="en-US" sz="3600" b="1" i="0" u="none" strike="noStrike" kern="1200" cap="none" spc="0" normalizeH="0" baseline="0" noProof="0" dirty="0" smtClean="0">
                <a:ln>
                  <a:noFill/>
                </a:ln>
                <a:solidFill>
                  <a:schemeClr val="tx2"/>
                </a:solidFill>
                <a:effectLst/>
                <a:uLnTx/>
                <a:uFillTx/>
                <a:latin typeface="+mj-lt"/>
                <a:ea typeface="+mj-ea"/>
                <a:cs typeface="+mj-cs"/>
              </a:rPr>
              <a:t>….</a:t>
            </a:r>
            <a:endParaRPr kumimoji="0" lang="en-US" sz="2000" b="1" i="1" u="none" strike="noStrike" kern="1200" cap="none" spc="0" normalizeH="0" baseline="0" noProof="0" dirty="0">
              <a:ln>
                <a:noFill/>
              </a:ln>
              <a:solidFill>
                <a:srgbClr val="FF0000"/>
              </a:solidFill>
              <a:effectLst/>
              <a:uLnTx/>
              <a:uFillTx/>
              <a:latin typeface="+mj-lt"/>
              <a:ea typeface="+mj-ea"/>
              <a:cs typeface="+mj-cs"/>
            </a:endParaRPr>
          </a:p>
        </p:txBody>
      </p:sp>
      <p:graphicFrame>
        <p:nvGraphicFramePr>
          <p:cNvPr id="10" name="Content Placeholder 3"/>
          <p:cNvGraphicFramePr>
            <a:graphicFrameLocks/>
          </p:cNvGraphicFramePr>
          <p:nvPr/>
        </p:nvGraphicFramePr>
        <p:xfrm>
          <a:off x="152399" y="685800"/>
          <a:ext cx="8839201" cy="5450840"/>
        </p:xfrm>
        <a:graphic>
          <a:graphicData uri="http://schemas.openxmlformats.org/drawingml/2006/table">
            <a:tbl>
              <a:tblPr firstRow="1" bandRow="1">
                <a:tableStyleId>{3B4B98B0-60AC-42C2-AFA5-B58CD77FA1E5}</a:tableStyleId>
              </a:tblPr>
              <a:tblGrid>
                <a:gridCol w="5544590"/>
                <a:gridCol w="425748"/>
                <a:gridCol w="1422449"/>
                <a:gridCol w="1446414"/>
              </a:tblGrid>
              <a:tr h="314960">
                <a:tc>
                  <a:txBody>
                    <a:bodyPr/>
                    <a:lstStyle/>
                    <a:p>
                      <a:pPr algn="l" fontAlgn="t"/>
                      <a:endParaRPr lang="en-US" sz="1800" b="0" i="0" u="none" strike="noStrike" dirty="0">
                        <a:solidFill>
                          <a:srgbClr val="000000"/>
                        </a:solidFill>
                        <a:latin typeface="+mn-lt"/>
                      </a:endParaRPr>
                    </a:p>
                  </a:txBody>
                  <a:tcPr marL="9525" marR="9525" marT="9525" marB="0">
                    <a:lnR w="12700" cap="flat" cmpd="sng" algn="ctr">
                      <a:solidFill>
                        <a:schemeClr val="tx1"/>
                      </a:solidFill>
                      <a:prstDash val="solid"/>
                      <a:round/>
                      <a:headEnd type="none" w="med" len="med"/>
                      <a:tailEnd type="none" w="med" len="med"/>
                    </a:lnR>
                  </a:tcPr>
                </a:tc>
                <a:tc>
                  <a:txBody>
                    <a:bodyPr/>
                    <a:lstStyle/>
                    <a:p>
                      <a:pPr algn="ctr" fontAlgn="t"/>
                      <a:endParaRPr lang="en-US" sz="1800" b="0" i="0" u="none" strike="noStrike" dirty="0">
                        <a:solidFill>
                          <a:srgbClr val="000000"/>
                        </a:solidFill>
                        <a:latin typeface="+mn-lt"/>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fontAlgn="t"/>
                      <a:r>
                        <a:rPr lang="en-US" sz="1800" b="1" i="0" u="none" strike="noStrike" dirty="0" smtClean="0">
                          <a:solidFill>
                            <a:srgbClr val="000000"/>
                          </a:solidFill>
                          <a:latin typeface="+mn-lt"/>
                        </a:rPr>
                        <a:t>ICAI View</a:t>
                      </a:r>
                      <a:endParaRPr lang="en-US" sz="1800" b="1" i="0" u="none" strike="noStrike" dirty="0">
                        <a:solidFill>
                          <a:srgbClr val="000000"/>
                        </a:solidFill>
                        <a:latin typeface="+mn-lt"/>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fontAlgn="t"/>
                      <a:r>
                        <a:rPr lang="en-US" sz="1800" b="1" i="0" u="none" strike="noStrike" dirty="0" smtClean="0">
                          <a:solidFill>
                            <a:srgbClr val="000000"/>
                          </a:solidFill>
                          <a:latin typeface="+mn-lt"/>
                        </a:rPr>
                        <a:t>Alternate View</a:t>
                      </a:r>
                      <a:endParaRPr lang="en-US" sz="1800" b="1" i="0" u="none" strike="noStrike" dirty="0">
                        <a:solidFill>
                          <a:srgbClr val="000000"/>
                        </a:solidFill>
                        <a:latin typeface="+mn-lt"/>
                      </a:endParaRPr>
                    </a:p>
                  </a:txBody>
                  <a:tcPr marL="9525" marR="9525" marT="9525" marB="0">
                    <a:lnL w="12700" cap="flat" cmpd="sng" algn="ctr">
                      <a:solidFill>
                        <a:schemeClr val="tx1"/>
                      </a:solidFill>
                      <a:prstDash val="solid"/>
                      <a:round/>
                      <a:headEnd type="none" w="med" len="med"/>
                      <a:tailEnd type="none" w="med" len="med"/>
                    </a:lnL>
                  </a:tcPr>
                </a:tc>
              </a:tr>
              <a:tr h="314960">
                <a:tc>
                  <a:txBody>
                    <a:bodyPr/>
                    <a:lstStyle/>
                    <a:p>
                      <a:pPr algn="l" fontAlgn="t"/>
                      <a:r>
                        <a:rPr lang="en-US" sz="1800" b="0" u="none" strike="noStrike" dirty="0"/>
                        <a:t>Tax deduction and collection Account Number (TAN)</a:t>
                      </a:r>
                      <a:endParaRPr lang="en-US" sz="1800" b="0" i="0" u="none" strike="noStrike" dirty="0">
                        <a:solidFill>
                          <a:srgbClr val="000000"/>
                        </a:solidFill>
                        <a:latin typeface="+mn-lt"/>
                      </a:endParaRPr>
                    </a:p>
                  </a:txBody>
                  <a:tcPr marL="9525" marR="9525" marT="9525" marB="0">
                    <a:lnR w="12700" cap="flat" cmpd="sng" algn="ctr">
                      <a:solidFill>
                        <a:schemeClr val="tx1"/>
                      </a:solidFill>
                      <a:prstDash val="solid"/>
                      <a:round/>
                      <a:headEnd type="none" w="med" len="med"/>
                      <a:tailEnd type="none" w="med" len="med"/>
                    </a:lnR>
                  </a:tcPr>
                </a:tc>
                <a:tc>
                  <a:txBody>
                    <a:bodyPr/>
                    <a:lstStyle/>
                    <a:p>
                      <a:pPr algn="ctr" fontAlgn="t"/>
                      <a:r>
                        <a:rPr lang="en-US" sz="1800" b="0" u="none" strike="noStrike" dirty="0" smtClean="0"/>
                        <a:t>(</a:t>
                      </a:r>
                      <a:r>
                        <a:rPr lang="en-US" sz="1800" b="0" u="none" strike="noStrike" dirty="0"/>
                        <a:t>1)</a:t>
                      </a:r>
                      <a:endParaRPr lang="en-US" sz="1800" b="0" i="0" u="none" strike="noStrike" dirty="0">
                        <a:solidFill>
                          <a:srgbClr val="000000"/>
                        </a:solidFill>
                        <a:latin typeface="+mn-lt"/>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fontAlgn="t"/>
                      <a:r>
                        <a:rPr lang="en-US" sz="1800" b="0" i="0" u="none" strike="noStrike" dirty="0" smtClean="0">
                          <a:solidFill>
                            <a:srgbClr val="000000"/>
                          </a:solidFill>
                          <a:latin typeface="+mn-lt"/>
                        </a:rPr>
                        <a:t>TAN</a:t>
                      </a:r>
                      <a:endParaRPr lang="en-US" sz="1800" b="0" i="0" u="none" strike="noStrike" dirty="0">
                        <a:solidFill>
                          <a:srgbClr val="000000"/>
                        </a:solidFill>
                        <a:latin typeface="+mn-lt"/>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fontAlgn="t"/>
                      <a:r>
                        <a:rPr lang="en-US" sz="1800" b="0" i="0" u="none" strike="noStrike" dirty="0" smtClean="0">
                          <a:solidFill>
                            <a:srgbClr val="000000"/>
                          </a:solidFill>
                          <a:latin typeface="+mn-lt"/>
                        </a:rPr>
                        <a:t>TAN</a:t>
                      </a:r>
                      <a:endParaRPr lang="en-US" sz="1800" b="0" i="0" u="none" strike="noStrike" dirty="0">
                        <a:solidFill>
                          <a:srgbClr val="000000"/>
                        </a:solidFill>
                        <a:latin typeface="+mn-lt"/>
                      </a:endParaRPr>
                    </a:p>
                  </a:txBody>
                  <a:tcPr marL="9525" marR="9525" marT="9525" marB="0">
                    <a:lnL w="12700" cap="flat" cmpd="sng" algn="ctr">
                      <a:solidFill>
                        <a:schemeClr val="tx1"/>
                      </a:solidFill>
                      <a:prstDash val="solid"/>
                      <a:round/>
                      <a:headEnd type="none" w="med" len="med"/>
                      <a:tailEnd type="none" w="med" len="med"/>
                    </a:lnL>
                  </a:tcPr>
                </a:tc>
              </a:tr>
              <a:tr h="370840">
                <a:tc>
                  <a:txBody>
                    <a:bodyPr/>
                    <a:lstStyle/>
                    <a:p>
                      <a:pPr algn="l" fontAlgn="t"/>
                      <a:r>
                        <a:rPr lang="en-US" sz="1800" u="none" strike="noStrike" dirty="0"/>
                        <a:t>Section </a:t>
                      </a:r>
                      <a:endParaRPr lang="en-US" sz="1800" b="0" i="0" u="none" strike="noStrike" dirty="0">
                        <a:solidFill>
                          <a:srgbClr val="000000"/>
                        </a:solidFill>
                        <a:latin typeface="+mn-lt"/>
                      </a:endParaRPr>
                    </a:p>
                  </a:txBody>
                  <a:tcPr marL="9525" marR="9525" marT="9525" marB="0">
                    <a:lnR w="12700" cap="flat" cmpd="sng" algn="ctr">
                      <a:solidFill>
                        <a:schemeClr val="tx1"/>
                      </a:solidFill>
                      <a:prstDash val="solid"/>
                      <a:round/>
                      <a:headEnd type="none" w="med" len="med"/>
                      <a:tailEnd type="none" w="med" len="med"/>
                    </a:lnR>
                  </a:tcPr>
                </a:tc>
                <a:tc>
                  <a:txBody>
                    <a:bodyPr/>
                    <a:lstStyle/>
                    <a:p>
                      <a:pPr algn="ctr" fontAlgn="t"/>
                      <a:r>
                        <a:rPr lang="en-US" sz="1800" u="none" strike="noStrike" dirty="0" smtClean="0"/>
                        <a:t>(2</a:t>
                      </a:r>
                      <a:r>
                        <a:rPr lang="en-US" sz="1800" u="none" strike="noStrike" dirty="0"/>
                        <a:t>)</a:t>
                      </a:r>
                      <a:endParaRPr lang="en-US" sz="1800" b="0" i="0" u="none" strike="noStrike" dirty="0">
                        <a:solidFill>
                          <a:srgbClr val="000000"/>
                        </a:solidFill>
                        <a:latin typeface="+mn-lt"/>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fontAlgn="t"/>
                      <a:r>
                        <a:rPr lang="en-US" sz="1800" b="0" i="0" u="none" strike="noStrike" dirty="0" smtClean="0">
                          <a:solidFill>
                            <a:srgbClr val="000000"/>
                          </a:solidFill>
                          <a:latin typeface="+mn-lt"/>
                        </a:rPr>
                        <a:t>194J</a:t>
                      </a:r>
                      <a:endParaRPr lang="en-US" sz="1800" b="0" i="0" u="none" strike="noStrike" dirty="0">
                        <a:solidFill>
                          <a:srgbClr val="000000"/>
                        </a:solidFill>
                        <a:latin typeface="+mn-lt"/>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fontAlgn="t"/>
                      <a:r>
                        <a:rPr lang="en-US" sz="1800" b="0" i="0" u="none" strike="noStrike" dirty="0" smtClean="0">
                          <a:solidFill>
                            <a:srgbClr val="000000"/>
                          </a:solidFill>
                          <a:latin typeface="+mn-lt"/>
                        </a:rPr>
                        <a:t>194J</a:t>
                      </a:r>
                      <a:endParaRPr lang="en-US" sz="1800" b="0" i="0" u="none" strike="noStrike" dirty="0">
                        <a:solidFill>
                          <a:srgbClr val="000000"/>
                        </a:solidFill>
                        <a:latin typeface="+mn-lt"/>
                      </a:endParaRPr>
                    </a:p>
                  </a:txBody>
                  <a:tcPr marL="9525" marR="9525" marT="9525" marB="0">
                    <a:lnL w="12700" cap="flat" cmpd="sng" algn="ctr">
                      <a:solidFill>
                        <a:schemeClr val="tx1"/>
                      </a:solidFill>
                      <a:prstDash val="solid"/>
                      <a:round/>
                      <a:headEnd type="none" w="med" len="med"/>
                      <a:tailEnd type="none" w="med" len="med"/>
                    </a:lnL>
                  </a:tcPr>
                </a:tc>
              </a:tr>
              <a:tr h="370840">
                <a:tc>
                  <a:txBody>
                    <a:bodyPr/>
                    <a:lstStyle/>
                    <a:p>
                      <a:pPr algn="l" fontAlgn="t"/>
                      <a:r>
                        <a:rPr lang="en-US" sz="1800" u="none" strike="noStrike" dirty="0"/>
                        <a:t>Nature of payment </a:t>
                      </a:r>
                      <a:endParaRPr lang="en-US" sz="1800" b="0" i="0" u="none" strike="noStrike" dirty="0">
                        <a:solidFill>
                          <a:srgbClr val="000000"/>
                        </a:solidFill>
                        <a:latin typeface="+mn-lt"/>
                      </a:endParaRPr>
                    </a:p>
                  </a:txBody>
                  <a:tcPr marL="9525" marR="9525" marT="9525" marB="0">
                    <a:lnR w="12700" cap="flat" cmpd="sng" algn="ctr">
                      <a:solidFill>
                        <a:schemeClr val="tx1"/>
                      </a:solidFill>
                      <a:prstDash val="solid"/>
                      <a:round/>
                      <a:headEnd type="none" w="med" len="med"/>
                      <a:tailEnd type="none" w="med" len="med"/>
                    </a:lnR>
                  </a:tcPr>
                </a:tc>
                <a:tc>
                  <a:txBody>
                    <a:bodyPr/>
                    <a:lstStyle/>
                    <a:p>
                      <a:pPr algn="ctr" fontAlgn="t"/>
                      <a:r>
                        <a:rPr lang="en-US" sz="1800" u="none" strike="noStrike" dirty="0"/>
                        <a:t> </a:t>
                      </a:r>
                      <a:r>
                        <a:rPr lang="en-US" sz="1800" u="none" strike="noStrike" dirty="0" smtClean="0"/>
                        <a:t>(</a:t>
                      </a:r>
                      <a:r>
                        <a:rPr lang="en-US" sz="1800" u="none" strike="noStrike" dirty="0"/>
                        <a:t>3)</a:t>
                      </a:r>
                      <a:endParaRPr lang="en-US" sz="1800" b="0" i="0" u="none" strike="noStrike" dirty="0">
                        <a:solidFill>
                          <a:srgbClr val="000000"/>
                        </a:solidFill>
                        <a:latin typeface="+mn-lt"/>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fontAlgn="t"/>
                      <a:r>
                        <a:rPr lang="en-US" sz="1800" b="0" i="0" u="none" strike="noStrike" dirty="0" smtClean="0">
                          <a:solidFill>
                            <a:srgbClr val="000000"/>
                          </a:solidFill>
                          <a:latin typeface="+mn-lt"/>
                        </a:rPr>
                        <a:t>Professional</a:t>
                      </a:r>
                      <a:r>
                        <a:rPr lang="en-US" sz="1800" b="0" i="0" u="none" strike="noStrike" baseline="0" dirty="0" smtClean="0">
                          <a:solidFill>
                            <a:srgbClr val="000000"/>
                          </a:solidFill>
                          <a:latin typeface="+mn-lt"/>
                        </a:rPr>
                        <a:t> fees</a:t>
                      </a:r>
                      <a:endParaRPr lang="en-US" sz="1800" b="0" i="0" u="none" strike="noStrike" dirty="0">
                        <a:solidFill>
                          <a:srgbClr val="000000"/>
                        </a:solidFill>
                        <a:latin typeface="+mn-lt"/>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fontAlgn="t"/>
                      <a:r>
                        <a:rPr lang="en-US" sz="1800" b="0" i="0" u="none" strike="noStrike" dirty="0" smtClean="0">
                          <a:solidFill>
                            <a:srgbClr val="000000"/>
                          </a:solidFill>
                          <a:latin typeface="+mn-lt"/>
                        </a:rPr>
                        <a:t>Professional</a:t>
                      </a:r>
                      <a:r>
                        <a:rPr lang="en-US" sz="1800" b="0" i="0" u="none" strike="noStrike" baseline="0" dirty="0" smtClean="0">
                          <a:solidFill>
                            <a:srgbClr val="000000"/>
                          </a:solidFill>
                          <a:latin typeface="+mn-lt"/>
                        </a:rPr>
                        <a:t> fees</a:t>
                      </a:r>
                      <a:endParaRPr lang="en-US" sz="1800" b="0" i="0" u="none" strike="noStrike" dirty="0">
                        <a:solidFill>
                          <a:srgbClr val="000000"/>
                        </a:solidFill>
                        <a:latin typeface="+mn-lt"/>
                      </a:endParaRPr>
                    </a:p>
                  </a:txBody>
                  <a:tcPr marL="9525" marR="9525" marT="9525" marB="0">
                    <a:lnL w="12700" cap="flat" cmpd="sng" algn="ctr">
                      <a:solidFill>
                        <a:schemeClr val="tx1"/>
                      </a:solidFill>
                      <a:prstDash val="solid"/>
                      <a:round/>
                      <a:headEnd type="none" w="med" len="med"/>
                      <a:tailEnd type="none" w="med" len="med"/>
                    </a:lnL>
                  </a:tcPr>
                </a:tc>
              </a:tr>
              <a:tr h="370840">
                <a:tc>
                  <a:txBody>
                    <a:bodyPr/>
                    <a:lstStyle/>
                    <a:p>
                      <a:pPr algn="l" fontAlgn="t"/>
                      <a:r>
                        <a:rPr lang="en-US" sz="1800" u="none" strike="noStrike" dirty="0"/>
                        <a:t>Total amount of payment or receipt of the nature specified in column (3) </a:t>
                      </a:r>
                      <a:endParaRPr lang="en-US" sz="1800" b="0" i="0" u="none" strike="noStrike" dirty="0">
                        <a:solidFill>
                          <a:srgbClr val="000000"/>
                        </a:solidFill>
                        <a:latin typeface="+mn-lt"/>
                      </a:endParaRPr>
                    </a:p>
                  </a:txBody>
                  <a:tcPr marL="9525" marR="9525" marT="9525" marB="0">
                    <a:lnR w="12700" cap="flat" cmpd="sng" algn="ctr">
                      <a:solidFill>
                        <a:schemeClr val="tx1"/>
                      </a:solidFill>
                      <a:prstDash val="solid"/>
                      <a:round/>
                      <a:headEnd type="none" w="med" len="med"/>
                      <a:tailEnd type="none" w="med" len="med"/>
                    </a:lnR>
                  </a:tcPr>
                </a:tc>
                <a:tc>
                  <a:txBody>
                    <a:bodyPr/>
                    <a:lstStyle/>
                    <a:p>
                      <a:pPr algn="ctr" fontAlgn="t"/>
                      <a:r>
                        <a:rPr lang="en-US" sz="1800" u="none" strike="noStrike" dirty="0" smtClean="0"/>
                        <a:t>(</a:t>
                      </a:r>
                      <a:r>
                        <a:rPr lang="en-US" sz="1800" u="none" strike="noStrike" dirty="0"/>
                        <a:t>4)</a:t>
                      </a:r>
                      <a:endParaRPr lang="en-US" sz="1800" b="0" i="0" u="none" strike="noStrike" dirty="0">
                        <a:solidFill>
                          <a:srgbClr val="000000"/>
                        </a:solidFill>
                        <a:latin typeface="+mn-lt"/>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fontAlgn="t"/>
                      <a:r>
                        <a:rPr lang="en-US" sz="1800" b="0" i="0" u="none" strike="noStrike" dirty="0" smtClean="0">
                          <a:solidFill>
                            <a:srgbClr val="000000"/>
                          </a:solidFill>
                          <a:latin typeface="+mn-lt"/>
                        </a:rPr>
                        <a:t>2,00,000</a:t>
                      </a:r>
                      <a:r>
                        <a:rPr lang="en-US" sz="1800" b="0" i="0" u="none" strike="noStrike" dirty="0" smtClean="0">
                          <a:solidFill>
                            <a:srgbClr val="000000"/>
                          </a:solidFill>
                          <a:latin typeface="+mn-lt"/>
                        </a:rPr>
                        <a:t>/-</a:t>
                      </a:r>
                      <a:endParaRPr lang="en-US" sz="1800" b="0" i="0" u="none" strike="noStrike" dirty="0">
                        <a:solidFill>
                          <a:srgbClr val="000000"/>
                        </a:solidFill>
                        <a:latin typeface="+mn-lt"/>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fontAlgn="t"/>
                      <a:r>
                        <a:rPr lang="en-US" sz="1800" b="0" i="0" u="none" strike="noStrike" dirty="0" smtClean="0">
                          <a:solidFill>
                            <a:srgbClr val="000000"/>
                          </a:solidFill>
                          <a:latin typeface="+mn-lt"/>
                        </a:rPr>
                        <a:t>2,00,000/-</a:t>
                      </a:r>
                      <a:endParaRPr lang="en-US" sz="1800" b="0" i="0" u="none" strike="noStrike" dirty="0">
                        <a:solidFill>
                          <a:srgbClr val="000000"/>
                        </a:solidFill>
                        <a:latin typeface="+mn-lt"/>
                      </a:endParaRPr>
                    </a:p>
                  </a:txBody>
                  <a:tcPr marL="9525" marR="9525" marT="9525" marB="0">
                    <a:lnL w="12700" cap="flat" cmpd="sng" algn="ctr">
                      <a:solidFill>
                        <a:schemeClr val="tx1"/>
                      </a:solidFill>
                      <a:prstDash val="solid"/>
                      <a:round/>
                      <a:headEnd type="none" w="med" len="med"/>
                      <a:tailEnd type="none" w="med" len="med"/>
                    </a:lnL>
                  </a:tcPr>
                </a:tc>
              </a:tr>
              <a:tr h="370840">
                <a:tc>
                  <a:txBody>
                    <a:bodyPr/>
                    <a:lstStyle/>
                    <a:p>
                      <a:pPr algn="l" fontAlgn="t"/>
                      <a:r>
                        <a:rPr lang="en-US" sz="1800" u="none" strike="noStrike" dirty="0"/>
                        <a:t>Total amount on which tax was required to be deducted or collected out of (4) </a:t>
                      </a:r>
                      <a:endParaRPr lang="en-US" sz="1800" b="0" i="0" u="none" strike="noStrike" dirty="0">
                        <a:solidFill>
                          <a:srgbClr val="000000"/>
                        </a:solidFill>
                        <a:latin typeface="+mn-lt"/>
                      </a:endParaRPr>
                    </a:p>
                  </a:txBody>
                  <a:tcPr marL="9525" marR="9525" marT="9525" marB="0">
                    <a:lnR w="12700" cap="flat" cmpd="sng" algn="ctr">
                      <a:solidFill>
                        <a:schemeClr val="tx1"/>
                      </a:solidFill>
                      <a:prstDash val="solid"/>
                      <a:round/>
                      <a:headEnd type="none" w="med" len="med"/>
                      <a:tailEnd type="none" w="med" len="med"/>
                    </a:lnR>
                  </a:tcPr>
                </a:tc>
                <a:tc>
                  <a:txBody>
                    <a:bodyPr/>
                    <a:lstStyle/>
                    <a:p>
                      <a:pPr algn="ctr" fontAlgn="t"/>
                      <a:r>
                        <a:rPr lang="en-US" sz="1800" u="none" strike="noStrike" dirty="0" smtClean="0"/>
                        <a:t>(</a:t>
                      </a:r>
                      <a:r>
                        <a:rPr lang="en-US" sz="1800" u="none" strike="noStrike" dirty="0"/>
                        <a:t>5)</a:t>
                      </a:r>
                      <a:endParaRPr lang="en-US" sz="1800" b="0" i="0" u="none" strike="noStrike" dirty="0">
                        <a:solidFill>
                          <a:srgbClr val="000000"/>
                        </a:solidFill>
                        <a:latin typeface="+mn-lt"/>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fontAlgn="t"/>
                      <a:r>
                        <a:rPr lang="en-US" sz="1800" b="0" i="0" u="none" strike="noStrike" dirty="0" smtClean="0">
                          <a:solidFill>
                            <a:srgbClr val="000000"/>
                          </a:solidFill>
                          <a:latin typeface="+mn-lt"/>
                        </a:rPr>
                        <a:t>1,90,000</a:t>
                      </a:r>
                      <a:r>
                        <a:rPr lang="en-US" sz="1800" b="0" i="0" u="none" strike="noStrike" dirty="0" smtClean="0">
                          <a:solidFill>
                            <a:srgbClr val="000000"/>
                          </a:solidFill>
                          <a:latin typeface="+mn-lt"/>
                        </a:rPr>
                        <a:t>/-</a:t>
                      </a:r>
                      <a:endParaRPr lang="en-US" sz="1800" b="0" i="0" u="none" strike="noStrike" dirty="0">
                        <a:solidFill>
                          <a:srgbClr val="000000"/>
                        </a:solidFill>
                        <a:latin typeface="+mn-lt"/>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fontAlgn="t"/>
                      <a:r>
                        <a:rPr lang="en-US" sz="1800" b="0" i="0" u="none" strike="noStrike" dirty="0" smtClean="0">
                          <a:solidFill>
                            <a:srgbClr val="000000"/>
                          </a:solidFill>
                          <a:latin typeface="+mn-lt"/>
                        </a:rPr>
                        <a:t>1,90,000/-</a:t>
                      </a:r>
                      <a:endParaRPr lang="en-US" sz="1800" b="0" i="0" u="none" strike="noStrike" dirty="0">
                        <a:solidFill>
                          <a:srgbClr val="000000"/>
                        </a:solidFill>
                        <a:latin typeface="+mn-lt"/>
                      </a:endParaRPr>
                    </a:p>
                  </a:txBody>
                  <a:tcPr marL="9525" marR="9525" marT="9525" marB="0">
                    <a:lnL w="12700" cap="flat" cmpd="sng" algn="ctr">
                      <a:solidFill>
                        <a:schemeClr val="tx1"/>
                      </a:solidFill>
                      <a:prstDash val="solid"/>
                      <a:round/>
                      <a:headEnd type="none" w="med" len="med"/>
                      <a:tailEnd type="none" w="med" len="med"/>
                    </a:lnL>
                  </a:tcPr>
                </a:tc>
              </a:tr>
              <a:tr h="370840">
                <a:tc>
                  <a:txBody>
                    <a:bodyPr/>
                    <a:lstStyle/>
                    <a:p>
                      <a:pPr algn="l" fontAlgn="t"/>
                      <a:r>
                        <a:rPr lang="en-US" sz="1800" u="none" strike="noStrike" dirty="0"/>
                        <a:t>Total amount on which tax was deducted or collected at specified rate out of (5) </a:t>
                      </a:r>
                      <a:endParaRPr lang="en-US" sz="1800" b="0" i="0" u="none" strike="noStrike" dirty="0">
                        <a:solidFill>
                          <a:srgbClr val="000000"/>
                        </a:solidFill>
                        <a:latin typeface="+mn-lt"/>
                      </a:endParaRPr>
                    </a:p>
                  </a:txBody>
                  <a:tcPr marL="9525" marR="9525" marT="9525" marB="0">
                    <a:lnR w="12700" cap="flat" cmpd="sng" algn="ctr">
                      <a:solidFill>
                        <a:schemeClr val="tx1"/>
                      </a:solidFill>
                      <a:prstDash val="solid"/>
                      <a:round/>
                      <a:headEnd type="none" w="med" len="med"/>
                      <a:tailEnd type="none" w="med" len="med"/>
                    </a:lnR>
                  </a:tcPr>
                </a:tc>
                <a:tc>
                  <a:txBody>
                    <a:bodyPr/>
                    <a:lstStyle/>
                    <a:p>
                      <a:pPr algn="ctr" fontAlgn="t"/>
                      <a:r>
                        <a:rPr lang="en-US" sz="1800" u="none" strike="noStrike" dirty="0" smtClean="0"/>
                        <a:t>(</a:t>
                      </a:r>
                      <a:r>
                        <a:rPr lang="en-US" sz="1800" u="none" strike="noStrike" dirty="0"/>
                        <a:t>6)</a:t>
                      </a:r>
                      <a:endParaRPr lang="en-US" sz="1800" b="0" i="0" u="none" strike="noStrike" dirty="0">
                        <a:solidFill>
                          <a:srgbClr val="000000"/>
                        </a:solidFill>
                        <a:latin typeface="+mn-lt"/>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fontAlgn="t"/>
                      <a:r>
                        <a:rPr lang="en-US" sz="1800" b="0" i="0" u="none" strike="noStrike" dirty="0" smtClean="0">
                          <a:solidFill>
                            <a:srgbClr val="000000"/>
                          </a:solidFill>
                          <a:latin typeface="+mn-lt"/>
                        </a:rPr>
                        <a:t>1,40,000/-</a:t>
                      </a:r>
                      <a:r>
                        <a:rPr lang="en-US" sz="1800" b="1" i="0" u="none" strike="noStrike" dirty="0" smtClean="0">
                          <a:solidFill>
                            <a:srgbClr val="000000"/>
                          </a:solidFill>
                          <a:latin typeface="+mn-lt"/>
                        </a:rPr>
                        <a:t>*</a:t>
                      </a:r>
                      <a:endParaRPr lang="en-US" sz="1800" b="1" i="0" u="none" strike="noStrike" dirty="0">
                        <a:solidFill>
                          <a:srgbClr val="000000"/>
                        </a:solidFill>
                        <a:latin typeface="+mn-lt"/>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fontAlgn="t"/>
                      <a:r>
                        <a:rPr lang="en-US" sz="1800" b="0" i="0" u="none" strike="noStrike" dirty="0" smtClean="0">
                          <a:solidFill>
                            <a:srgbClr val="000000"/>
                          </a:solidFill>
                          <a:latin typeface="+mn-lt"/>
                        </a:rPr>
                        <a:t>1,00,000/-*</a:t>
                      </a:r>
                      <a:endParaRPr lang="en-US" sz="1800" b="1" i="0" u="none" strike="noStrike" dirty="0">
                        <a:solidFill>
                          <a:srgbClr val="000000"/>
                        </a:solidFill>
                        <a:latin typeface="+mn-lt"/>
                      </a:endParaRPr>
                    </a:p>
                  </a:txBody>
                  <a:tcPr marL="9525" marR="9525" marT="9525" marB="0">
                    <a:lnL w="12700" cap="flat" cmpd="sng" algn="ctr">
                      <a:solidFill>
                        <a:schemeClr val="tx1"/>
                      </a:solidFill>
                      <a:prstDash val="solid"/>
                      <a:round/>
                      <a:headEnd type="none" w="med" len="med"/>
                      <a:tailEnd type="none" w="med" len="med"/>
                    </a:lnL>
                  </a:tcPr>
                </a:tc>
              </a:tr>
              <a:tr h="455930">
                <a:tc>
                  <a:txBody>
                    <a:bodyPr/>
                    <a:lstStyle/>
                    <a:p>
                      <a:pPr algn="l" fontAlgn="t"/>
                      <a:r>
                        <a:rPr lang="en-US" sz="1800" u="none" strike="noStrike" dirty="0"/>
                        <a:t>Amount of tax  deducted or collected out of (6)</a:t>
                      </a:r>
                      <a:endParaRPr lang="en-US" sz="1800" b="0" i="0" u="none" strike="noStrike" dirty="0">
                        <a:solidFill>
                          <a:srgbClr val="000000"/>
                        </a:solidFill>
                        <a:latin typeface="+mn-lt"/>
                      </a:endParaRPr>
                    </a:p>
                  </a:txBody>
                  <a:tcPr marL="9525" marR="9525" marT="9525" marB="0">
                    <a:lnR w="12700" cap="flat" cmpd="sng" algn="ctr">
                      <a:solidFill>
                        <a:schemeClr val="tx1"/>
                      </a:solidFill>
                      <a:prstDash val="solid"/>
                      <a:round/>
                      <a:headEnd type="none" w="med" len="med"/>
                      <a:tailEnd type="none" w="med" len="med"/>
                    </a:lnR>
                  </a:tcPr>
                </a:tc>
                <a:tc>
                  <a:txBody>
                    <a:bodyPr/>
                    <a:lstStyle/>
                    <a:p>
                      <a:pPr algn="ctr" fontAlgn="t"/>
                      <a:r>
                        <a:rPr lang="en-US" sz="1800" u="none" strike="noStrike" dirty="0" smtClean="0"/>
                        <a:t>(</a:t>
                      </a:r>
                      <a:r>
                        <a:rPr lang="en-US" sz="1800" u="none" strike="noStrike" dirty="0"/>
                        <a:t>7)</a:t>
                      </a:r>
                      <a:endParaRPr lang="en-US" sz="1800" b="0" i="0" u="none" strike="noStrike" dirty="0">
                        <a:solidFill>
                          <a:srgbClr val="000000"/>
                        </a:solidFill>
                        <a:latin typeface="+mn-lt"/>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fontAlgn="t"/>
                      <a:r>
                        <a:rPr lang="en-US" sz="1800" b="0" i="0" u="none" strike="noStrike" dirty="0" smtClean="0">
                          <a:solidFill>
                            <a:srgbClr val="000000"/>
                          </a:solidFill>
                          <a:latin typeface="+mn-lt"/>
                        </a:rPr>
                        <a:t>12,000/-</a:t>
                      </a:r>
                      <a:endParaRPr lang="en-US" sz="1800" b="0" i="0" u="none" strike="noStrike" dirty="0">
                        <a:solidFill>
                          <a:srgbClr val="000000"/>
                        </a:solidFill>
                        <a:latin typeface="+mn-lt"/>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fontAlgn="t"/>
                      <a:r>
                        <a:rPr lang="en-US" sz="1800" b="0" i="0" u="none" strike="noStrike" dirty="0" smtClean="0">
                          <a:solidFill>
                            <a:srgbClr val="000000"/>
                          </a:solidFill>
                          <a:latin typeface="+mn-lt"/>
                        </a:rPr>
                        <a:t>10,000</a:t>
                      </a:r>
                      <a:r>
                        <a:rPr lang="en-US" sz="1800" b="0" i="0" u="none" strike="noStrike" dirty="0" smtClean="0">
                          <a:solidFill>
                            <a:srgbClr val="000000"/>
                          </a:solidFill>
                          <a:latin typeface="+mn-lt"/>
                        </a:rPr>
                        <a:t>/-</a:t>
                      </a:r>
                      <a:endParaRPr lang="en-US" sz="1800" b="0" i="0" u="none" strike="noStrike" dirty="0">
                        <a:solidFill>
                          <a:srgbClr val="000000"/>
                        </a:solidFill>
                        <a:latin typeface="+mn-lt"/>
                      </a:endParaRPr>
                    </a:p>
                  </a:txBody>
                  <a:tcPr marL="9525" marR="9525" marT="9525" marB="0">
                    <a:lnL w="12700" cap="flat" cmpd="sng" algn="ctr">
                      <a:solidFill>
                        <a:schemeClr val="tx1"/>
                      </a:solidFill>
                      <a:prstDash val="solid"/>
                      <a:round/>
                      <a:headEnd type="none" w="med" len="med"/>
                      <a:tailEnd type="none" w="med" len="med"/>
                    </a:lnL>
                  </a:tcPr>
                </a:tc>
              </a:tr>
              <a:tr h="370840">
                <a:tc>
                  <a:txBody>
                    <a:bodyPr/>
                    <a:lstStyle/>
                    <a:p>
                      <a:pPr algn="l" fontAlgn="t"/>
                      <a:r>
                        <a:rPr lang="en-US" sz="1800" u="none" strike="noStrike" dirty="0" smtClean="0"/>
                        <a:t>Total </a:t>
                      </a:r>
                      <a:r>
                        <a:rPr lang="en-US" sz="1800" u="none" strike="noStrike" dirty="0"/>
                        <a:t>amount on which tax was deducted or collected at less than specified rate out of </a:t>
                      </a:r>
                      <a:r>
                        <a:rPr lang="en-US" sz="1800" b="1" u="none" strike="sngStrike" dirty="0"/>
                        <a:t>(7</a:t>
                      </a:r>
                      <a:r>
                        <a:rPr lang="en-US" sz="1800" b="1" u="none" strike="sngStrike" dirty="0" smtClean="0"/>
                        <a:t>)</a:t>
                      </a:r>
                      <a:r>
                        <a:rPr lang="en-US" sz="1800" b="1" u="none" strike="noStrike" dirty="0" smtClean="0"/>
                        <a:t> (5)</a:t>
                      </a:r>
                      <a:endParaRPr lang="en-US" sz="1800" b="1" i="0" u="none" strike="noStrike" dirty="0">
                        <a:solidFill>
                          <a:srgbClr val="000000"/>
                        </a:solidFill>
                        <a:latin typeface="+mn-lt"/>
                      </a:endParaRPr>
                    </a:p>
                  </a:txBody>
                  <a:tcPr marL="9525" marR="9525" marT="9525" marB="0">
                    <a:lnR w="12700" cap="flat" cmpd="sng" algn="ctr">
                      <a:solidFill>
                        <a:schemeClr val="tx1"/>
                      </a:solidFill>
                      <a:prstDash val="solid"/>
                      <a:round/>
                      <a:headEnd type="none" w="med" len="med"/>
                      <a:tailEnd type="none" w="med" len="med"/>
                    </a:lnR>
                  </a:tcPr>
                </a:tc>
                <a:tc>
                  <a:txBody>
                    <a:bodyPr/>
                    <a:lstStyle/>
                    <a:p>
                      <a:pPr algn="ctr" fontAlgn="t"/>
                      <a:r>
                        <a:rPr lang="en-US" sz="1800" u="none" strike="noStrike" dirty="0" smtClean="0"/>
                        <a:t>(</a:t>
                      </a:r>
                      <a:r>
                        <a:rPr lang="en-US" sz="1800" u="none" strike="noStrike" dirty="0"/>
                        <a:t>8)</a:t>
                      </a:r>
                      <a:endParaRPr lang="en-US" sz="1800" b="0" i="0" u="none" strike="noStrike" dirty="0">
                        <a:solidFill>
                          <a:srgbClr val="000000"/>
                        </a:solidFill>
                        <a:latin typeface="+mn-lt"/>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fontAlgn="t"/>
                      <a:r>
                        <a:rPr lang="en-US" sz="1800" b="0" i="0" u="none" strike="noStrike" dirty="0" smtClean="0">
                          <a:solidFill>
                            <a:srgbClr val="000000"/>
                          </a:solidFill>
                          <a:latin typeface="+mn-lt"/>
                        </a:rPr>
                        <a:t>NIL</a:t>
                      </a:r>
                      <a:endParaRPr lang="en-US" sz="1800" b="0" i="0" u="none" strike="noStrike" dirty="0">
                        <a:solidFill>
                          <a:srgbClr val="000000"/>
                        </a:solidFill>
                        <a:latin typeface="+mn-lt"/>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fontAlgn="t"/>
                      <a:r>
                        <a:rPr lang="en-US" sz="1800" b="0" i="0" u="none" strike="noStrike" dirty="0" smtClean="0">
                          <a:solidFill>
                            <a:srgbClr val="000000"/>
                          </a:solidFill>
                          <a:latin typeface="+mn-lt"/>
                        </a:rPr>
                        <a:t>Rs. 40,000/-</a:t>
                      </a:r>
                      <a:endParaRPr lang="en-US" sz="1800" b="0" i="0" u="none" strike="noStrike" dirty="0">
                        <a:solidFill>
                          <a:srgbClr val="000000"/>
                        </a:solidFill>
                        <a:latin typeface="+mn-lt"/>
                      </a:endParaRPr>
                    </a:p>
                  </a:txBody>
                  <a:tcPr marL="9525" marR="9525" marT="9525" marB="0">
                    <a:lnL w="12700" cap="flat" cmpd="sng" algn="ctr">
                      <a:solidFill>
                        <a:schemeClr val="tx1"/>
                      </a:solidFill>
                      <a:prstDash val="solid"/>
                      <a:round/>
                      <a:headEnd type="none" w="med" len="med"/>
                      <a:tailEnd type="none" w="med" len="med"/>
                    </a:lnL>
                  </a:tcPr>
                </a:tc>
              </a:tr>
              <a:tr h="370840">
                <a:tc>
                  <a:txBody>
                    <a:bodyPr/>
                    <a:lstStyle/>
                    <a:p>
                      <a:pPr algn="l" fontAlgn="t"/>
                      <a:r>
                        <a:rPr lang="en-US" sz="1800" u="none" strike="noStrike" dirty="0" smtClean="0"/>
                        <a:t>Amount of tax deducted or collected on (8)</a:t>
                      </a:r>
                      <a:endParaRPr lang="en-US" sz="1800" b="0" i="0" u="none" strike="noStrike" dirty="0">
                        <a:solidFill>
                          <a:srgbClr val="000000"/>
                        </a:solidFill>
                        <a:latin typeface="+mn-lt"/>
                      </a:endParaRPr>
                    </a:p>
                  </a:txBody>
                  <a:tcPr marL="9525" marR="9525" marT="9525" marB="0">
                    <a:lnR w="12700" cap="flat" cmpd="sng" algn="ctr">
                      <a:solidFill>
                        <a:schemeClr val="tx1"/>
                      </a:solidFill>
                      <a:prstDash val="solid"/>
                      <a:round/>
                      <a:headEnd type="none" w="med" len="med"/>
                      <a:tailEnd type="none" w="med" len="med"/>
                    </a:lnR>
                  </a:tcPr>
                </a:tc>
                <a:tc>
                  <a:txBody>
                    <a:bodyPr/>
                    <a:lstStyle/>
                    <a:p>
                      <a:pPr algn="ctr" fontAlgn="t"/>
                      <a:r>
                        <a:rPr lang="en-US" sz="1800" u="none" strike="noStrike" dirty="0" smtClean="0"/>
                        <a:t>(9)</a:t>
                      </a:r>
                      <a:endParaRPr lang="en-US" sz="1800" b="0" i="0" u="none" strike="noStrike" dirty="0">
                        <a:solidFill>
                          <a:srgbClr val="000000"/>
                        </a:solidFill>
                        <a:latin typeface="+mn-lt"/>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fontAlgn="t"/>
                      <a:r>
                        <a:rPr lang="en-US" sz="1800" b="0" i="0" u="none" strike="noStrike" dirty="0" smtClean="0">
                          <a:solidFill>
                            <a:srgbClr val="000000"/>
                          </a:solidFill>
                          <a:latin typeface="+mn-lt"/>
                        </a:rPr>
                        <a:t>NIL</a:t>
                      </a:r>
                      <a:endParaRPr lang="en-US" sz="1800" b="0" i="0" u="none" strike="noStrike" dirty="0">
                        <a:solidFill>
                          <a:srgbClr val="000000"/>
                        </a:solidFill>
                        <a:latin typeface="+mn-lt"/>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fontAlgn="t"/>
                      <a:r>
                        <a:rPr lang="en-US" sz="1800" b="0" i="0" u="none" strike="noStrike" dirty="0" smtClean="0">
                          <a:solidFill>
                            <a:srgbClr val="000000"/>
                          </a:solidFill>
                          <a:latin typeface="+mn-lt"/>
                        </a:rPr>
                        <a:t>Rs. 2,000/-</a:t>
                      </a:r>
                      <a:endParaRPr lang="en-US" sz="1800" b="0" i="0" u="none" strike="noStrike" dirty="0">
                        <a:solidFill>
                          <a:srgbClr val="000000"/>
                        </a:solidFill>
                        <a:latin typeface="+mn-lt"/>
                      </a:endParaRPr>
                    </a:p>
                  </a:txBody>
                  <a:tcPr marL="9525" marR="9525" marT="9525" marB="0">
                    <a:lnL w="12700" cap="flat" cmpd="sng" algn="ctr">
                      <a:solidFill>
                        <a:schemeClr val="tx1"/>
                      </a:solidFill>
                      <a:prstDash val="solid"/>
                      <a:round/>
                      <a:headEnd type="none" w="med" len="med"/>
                      <a:tailEnd type="none" w="med" len="med"/>
                    </a:lnL>
                  </a:tcPr>
                </a:tc>
              </a:tr>
              <a:tr h="370840">
                <a:tc>
                  <a:txBody>
                    <a:bodyPr/>
                    <a:lstStyle/>
                    <a:p>
                      <a:pPr algn="l" fontAlgn="t"/>
                      <a:r>
                        <a:rPr lang="en-US" sz="1800" u="none" strike="noStrike" dirty="0"/>
                        <a:t>Amount of tax deducted or collected not deposited to the credit of the Central Government out of </a:t>
                      </a:r>
                      <a:r>
                        <a:rPr lang="en-US" sz="1800" b="1" u="none" strike="sngStrike" dirty="0"/>
                        <a:t>(6) and (8</a:t>
                      </a:r>
                      <a:r>
                        <a:rPr lang="en-US" sz="1800" b="1" u="none" strike="sngStrike" dirty="0" smtClean="0"/>
                        <a:t>) </a:t>
                      </a:r>
                      <a:r>
                        <a:rPr lang="en-US" sz="1800" b="1" u="none" strike="noStrike" dirty="0" smtClean="0"/>
                        <a:t>(7) and (9)</a:t>
                      </a:r>
                      <a:endParaRPr lang="en-US" sz="1800" b="1" i="0" u="none" strike="noStrike" dirty="0">
                        <a:solidFill>
                          <a:srgbClr val="000000"/>
                        </a:solidFill>
                        <a:latin typeface="+mn-lt"/>
                      </a:endParaRPr>
                    </a:p>
                  </a:txBody>
                  <a:tcPr marL="9525" marR="9525" marT="9525" marB="0">
                    <a:lnR w="12700" cap="flat" cmpd="sng" algn="ctr">
                      <a:solidFill>
                        <a:schemeClr val="tx1"/>
                      </a:solidFill>
                      <a:prstDash val="solid"/>
                      <a:round/>
                      <a:headEnd type="none" w="med" len="med"/>
                      <a:tailEnd type="none" w="med" len="med"/>
                    </a:lnR>
                  </a:tcPr>
                </a:tc>
                <a:tc>
                  <a:txBody>
                    <a:bodyPr/>
                    <a:lstStyle/>
                    <a:p>
                      <a:pPr algn="ctr" fontAlgn="t"/>
                      <a:r>
                        <a:rPr lang="en-US" sz="1800" u="none" strike="noStrike" dirty="0" smtClean="0"/>
                        <a:t>(</a:t>
                      </a:r>
                      <a:r>
                        <a:rPr lang="en-US" sz="1800" u="none" strike="noStrike" dirty="0"/>
                        <a:t>10)</a:t>
                      </a:r>
                      <a:endParaRPr lang="en-US" sz="1800" b="0" i="0" u="none" strike="noStrike" dirty="0">
                        <a:solidFill>
                          <a:srgbClr val="000000"/>
                        </a:solidFill>
                        <a:latin typeface="+mn-lt"/>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fontAlgn="t"/>
                      <a:r>
                        <a:rPr lang="en-US" sz="1800" b="0" i="0" u="none" strike="noStrike" dirty="0" smtClean="0">
                          <a:solidFill>
                            <a:srgbClr val="000000"/>
                          </a:solidFill>
                          <a:latin typeface="+mn-lt"/>
                        </a:rPr>
                        <a:t>1,500/-</a:t>
                      </a:r>
                    </a:p>
                    <a:p>
                      <a:pPr algn="ctr" fontAlgn="t"/>
                      <a:r>
                        <a:rPr lang="en-US" sz="1800" b="0" i="0" u="none" strike="noStrike" dirty="0" smtClean="0">
                          <a:solidFill>
                            <a:srgbClr val="000000"/>
                          </a:solidFill>
                          <a:latin typeface="+mn-lt"/>
                        </a:rPr>
                        <a:t>(assumed)</a:t>
                      </a:r>
                      <a:endParaRPr lang="en-US" sz="1800" b="0" i="0" u="none" strike="noStrike" dirty="0">
                        <a:solidFill>
                          <a:srgbClr val="000000"/>
                        </a:solidFill>
                        <a:latin typeface="+mn-lt"/>
                      </a:endParaRPr>
                    </a:p>
                  </a:txBody>
                  <a:tcPr marL="9525" marR="9525" marT="952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fontAlgn="t"/>
                      <a:r>
                        <a:rPr lang="en-US" sz="1800" b="0" i="0" u="none" strike="noStrike" dirty="0" smtClean="0">
                          <a:solidFill>
                            <a:srgbClr val="000000"/>
                          </a:solidFill>
                          <a:latin typeface="+mn-lt"/>
                        </a:rPr>
                        <a:t>1,500/-</a:t>
                      </a:r>
                    </a:p>
                    <a:p>
                      <a:pPr algn="ctr" fontAlgn="t"/>
                      <a:r>
                        <a:rPr lang="en-US" sz="1800" b="0" i="0" u="none" strike="noStrike" dirty="0" smtClean="0">
                          <a:solidFill>
                            <a:srgbClr val="000000"/>
                          </a:solidFill>
                          <a:latin typeface="+mn-lt"/>
                        </a:rPr>
                        <a:t>(assumed)</a:t>
                      </a:r>
                      <a:endParaRPr lang="en-US" sz="1800" b="0" i="0" u="none" strike="noStrike" dirty="0">
                        <a:solidFill>
                          <a:srgbClr val="000000"/>
                        </a:solidFill>
                        <a:latin typeface="+mn-lt"/>
                      </a:endParaRPr>
                    </a:p>
                  </a:txBody>
                  <a:tcPr marL="9525" marR="9525" marT="9525" marB="0">
                    <a:lnL w="12700" cap="flat" cmpd="sng" algn="ctr">
                      <a:solidFill>
                        <a:schemeClr val="tx1"/>
                      </a:solidFill>
                      <a:prstDash val="solid"/>
                      <a:round/>
                      <a:headEnd type="none" w="med" len="med"/>
                      <a:tailEnd type="none" w="med" len="med"/>
                    </a:lnL>
                  </a:tcPr>
                </a:tc>
              </a:tr>
            </a:tbl>
          </a:graphicData>
        </a:graphic>
      </p:graphicFrame>
      <p:sp>
        <p:nvSpPr>
          <p:cNvPr id="11" name="TextBox 10"/>
          <p:cNvSpPr txBox="1"/>
          <p:nvPr/>
        </p:nvSpPr>
        <p:spPr>
          <a:xfrm>
            <a:off x="0" y="6180892"/>
            <a:ext cx="9144000" cy="677108"/>
          </a:xfrm>
          <a:prstGeom prst="rect">
            <a:avLst/>
          </a:prstGeom>
          <a:solidFill>
            <a:schemeClr val="accent2">
              <a:lumMod val="40000"/>
              <a:lumOff val="60000"/>
            </a:schemeClr>
          </a:solidFill>
          <a:ln>
            <a:solidFill>
              <a:schemeClr val="accent2"/>
            </a:solidFill>
          </a:ln>
        </p:spPr>
        <p:txBody>
          <a:bodyPr wrap="square" rtlCol="0">
            <a:spAutoFit/>
          </a:bodyPr>
          <a:lstStyle/>
          <a:p>
            <a:pPr algn="just"/>
            <a:r>
              <a:rPr lang="en-US" sz="1900" dirty="0" smtClean="0"/>
              <a:t>*</a:t>
            </a:r>
            <a:r>
              <a:rPr lang="en-US" sz="1900" b="1" u="sng" dirty="0" smtClean="0"/>
              <a:t>Other view</a:t>
            </a:r>
            <a:r>
              <a:rPr lang="en-US" sz="1900" dirty="0" smtClean="0"/>
              <a:t>- Specified rate may be considered as rate mentioned in the relevant section prior to considering  Sec. 195/ 197A certificate. </a:t>
            </a:r>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normAutofit fontScale="85000" lnSpcReduction="20000"/>
          </a:bodyPr>
          <a:lstStyle/>
          <a:p>
            <a:fld id="{B6F15528-21DE-4FAA-801E-634DDDAF4B2B}" type="slidenum">
              <a:rPr lang="en-US" smtClean="0"/>
              <a:pPr/>
              <a:t>91</a:t>
            </a:fld>
            <a:endParaRPr lang="en-US"/>
          </a:p>
        </p:txBody>
      </p:sp>
      <p:sp>
        <p:nvSpPr>
          <p:cNvPr id="4" name="Content Placeholder 3"/>
          <p:cNvSpPr>
            <a:spLocks noGrp="1"/>
          </p:cNvSpPr>
          <p:nvPr>
            <p:ph sz="quarter" idx="1"/>
          </p:nvPr>
        </p:nvSpPr>
        <p:spPr>
          <a:xfrm>
            <a:off x="152400" y="1676400"/>
            <a:ext cx="8686800" cy="4800600"/>
          </a:xfrm>
        </p:spPr>
        <p:txBody>
          <a:bodyPr>
            <a:noAutofit/>
          </a:bodyPr>
          <a:lstStyle/>
          <a:p>
            <a:pPr marL="454025" indent="-454025" algn="just">
              <a:spcBef>
                <a:spcPts val="1200"/>
              </a:spcBef>
              <a:buSzPct val="100000"/>
              <a:buFont typeface="Wingdings" pitchFamily="2" charset="2"/>
              <a:buChar char="q"/>
            </a:pPr>
            <a:r>
              <a:rPr lang="en-US" sz="2100" dirty="0" smtClean="0"/>
              <a:t>There is no specific column to mention non- deductio</a:t>
            </a:r>
            <a:r>
              <a:rPr lang="en-US" sz="2100" dirty="0" smtClean="0"/>
              <a:t>n of tax at source in the specified format. However, the amount may be calculated as follows</a:t>
            </a:r>
          </a:p>
          <a:p>
            <a:pPr marL="454025" indent="-454025" algn="just">
              <a:spcBef>
                <a:spcPts val="1200"/>
              </a:spcBef>
              <a:buSzPct val="100000"/>
              <a:buFont typeface="Wingdings" pitchFamily="2" charset="2"/>
              <a:buChar char="q"/>
            </a:pPr>
            <a:endParaRPr lang="en-US" sz="400" dirty="0" smtClean="0"/>
          </a:p>
          <a:p>
            <a:pPr marL="454025" indent="-454025" algn="just">
              <a:spcBef>
                <a:spcPts val="1200"/>
              </a:spcBef>
              <a:buSzPct val="100000"/>
              <a:buNone/>
            </a:pPr>
            <a:r>
              <a:rPr lang="en-US" sz="2100" dirty="0" smtClean="0"/>
              <a:t>	</a:t>
            </a:r>
            <a:r>
              <a:rPr lang="en-US" sz="2100" dirty="0" smtClean="0"/>
              <a:t>		</a:t>
            </a:r>
            <a:r>
              <a:rPr lang="en-US" sz="2000" dirty="0" smtClean="0"/>
              <a:t>Non- deduction = Column (5) less [(6) plus (8)]</a:t>
            </a:r>
          </a:p>
          <a:p>
            <a:pPr marL="454025" indent="-454025" algn="just">
              <a:spcBef>
                <a:spcPts val="1200"/>
              </a:spcBef>
              <a:buSzPct val="100000"/>
              <a:buFont typeface="Wingdings" pitchFamily="2" charset="2"/>
              <a:buChar char="q"/>
            </a:pPr>
            <a:endParaRPr lang="en-US" sz="1050" dirty="0" smtClean="0"/>
          </a:p>
          <a:p>
            <a:pPr marL="454025" indent="-454025" algn="just">
              <a:spcBef>
                <a:spcPts val="1200"/>
              </a:spcBef>
              <a:buSzPct val="100000"/>
              <a:buFont typeface="Wingdings" pitchFamily="2" charset="2"/>
              <a:buChar char="q"/>
            </a:pPr>
            <a:r>
              <a:rPr lang="en-US" sz="2100" dirty="0" smtClean="0"/>
              <a:t>Since </a:t>
            </a:r>
            <a:r>
              <a:rPr lang="en-US" sz="2100" dirty="0" smtClean="0"/>
              <a:t>the reference to Chapter XVII-B is made, it is clear that TDS under Income-tax Act is only covered. TDS under other laws (e.g. TDS on works contracts under State VAT laws) are not covered. The tax auditor is also not responsible for reporting timely deposit with the State Government of Profession Tax deducted from salaries of employees - </a:t>
            </a:r>
            <a:r>
              <a:rPr lang="en-US" sz="2100" b="1" dirty="0" smtClean="0">
                <a:solidFill>
                  <a:schemeClr val="accent2"/>
                </a:solidFill>
              </a:rPr>
              <a:t>ICAI’s Issues on Tax Audit. </a:t>
            </a:r>
          </a:p>
          <a:p>
            <a:pPr marL="454025" indent="-454025" algn="just">
              <a:spcBef>
                <a:spcPts val="1200"/>
              </a:spcBef>
              <a:buSzPct val="100000"/>
              <a:buFont typeface="Wingdings" pitchFamily="2" charset="2"/>
              <a:buChar char="q"/>
            </a:pPr>
            <a:r>
              <a:rPr lang="en-US" sz="2100" dirty="0" smtClean="0"/>
              <a:t>If tax auditor does not agree with the </a:t>
            </a:r>
            <a:r>
              <a:rPr lang="en-US" sz="2100" dirty="0" err="1" smtClean="0"/>
              <a:t>auditee’s</a:t>
            </a:r>
            <a:r>
              <a:rPr lang="en-US" sz="2100" dirty="0" smtClean="0"/>
              <a:t> views on deductibility/non-deductibility of tax in particular cases, it would be advisable to state both views (his views as well as the </a:t>
            </a:r>
            <a:r>
              <a:rPr lang="en-US" sz="2100" dirty="0" err="1" smtClean="0"/>
              <a:t>auditee’s</a:t>
            </a:r>
            <a:r>
              <a:rPr lang="en-US" sz="2100" dirty="0" smtClean="0"/>
              <a:t> views)</a:t>
            </a:r>
            <a:endParaRPr lang="en-US" sz="2100" b="1" dirty="0">
              <a:solidFill>
                <a:schemeClr val="accent2"/>
              </a:solidFill>
            </a:endParaRPr>
          </a:p>
        </p:txBody>
      </p:sp>
      <p:sp>
        <p:nvSpPr>
          <p:cNvPr id="5" name="Title 6"/>
          <p:cNvSpPr>
            <a:spLocks noGrp="1"/>
          </p:cNvSpPr>
          <p:nvPr>
            <p:ph type="title"/>
          </p:nvPr>
        </p:nvSpPr>
        <p:spPr>
          <a:xfrm>
            <a:off x="76200" y="76200"/>
            <a:ext cx="7391400" cy="1143000"/>
          </a:xfrm>
        </p:spPr>
        <p:txBody>
          <a:bodyPr>
            <a:noAutofit/>
          </a:bodyPr>
          <a:lstStyle/>
          <a:p>
            <a:r>
              <a:rPr lang="en-US" sz="3800" dirty="0" smtClean="0"/>
              <a:t>Issues on New Clause no. 34……</a:t>
            </a:r>
            <a:r>
              <a:rPr lang="en-US" sz="2200" dirty="0" smtClean="0"/>
              <a:t>   				     </a:t>
            </a:r>
            <a:r>
              <a:rPr lang="en-US" sz="2200" i="1" dirty="0" smtClean="0">
                <a:solidFill>
                  <a:srgbClr val="FF0000"/>
                </a:solidFill>
              </a:rPr>
              <a:t>[Old Clause No. 27]</a:t>
            </a:r>
            <a:endParaRPr lang="en-US" sz="2200" i="1" dirty="0">
              <a:solidFill>
                <a:srgbClr val="FF0000"/>
              </a:solidFill>
            </a:endParaRPr>
          </a:p>
        </p:txBody>
      </p:sp>
      <p:sp>
        <p:nvSpPr>
          <p:cNvPr id="6" name="Title 6"/>
          <p:cNvSpPr txBox="1">
            <a:spLocks/>
          </p:cNvSpPr>
          <p:nvPr/>
        </p:nvSpPr>
        <p:spPr>
          <a:xfrm>
            <a:off x="7315200" y="0"/>
            <a:ext cx="1752600" cy="685800"/>
          </a:xfrm>
          <a:prstGeom prst="rect">
            <a:avLst/>
          </a:prstGeom>
        </p:spPr>
        <p:txBody>
          <a:bodyPr vert="horz" anchor="ct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smtClean="0">
                <a:ln>
                  <a:noFill/>
                </a:ln>
                <a:solidFill>
                  <a:schemeClr val="tx2"/>
                </a:solidFill>
                <a:effectLst/>
                <a:uLnTx/>
                <a:uFillTx/>
                <a:latin typeface="+mj-lt"/>
                <a:ea typeface="+mj-ea"/>
                <a:cs typeface="+mj-cs"/>
              </a:rPr>
              <a:t>Contd</a:t>
            </a:r>
            <a:r>
              <a:rPr kumimoji="0" lang="en-US" sz="3600" b="1" i="0" u="none" strike="noStrike" kern="1200" cap="none" spc="0" normalizeH="0" baseline="0" noProof="0" dirty="0" smtClean="0">
                <a:ln>
                  <a:noFill/>
                </a:ln>
                <a:solidFill>
                  <a:schemeClr val="tx2"/>
                </a:solidFill>
                <a:effectLst/>
                <a:uLnTx/>
                <a:uFillTx/>
                <a:latin typeface="+mj-lt"/>
                <a:ea typeface="+mj-ea"/>
                <a:cs typeface="+mj-cs"/>
              </a:rPr>
              <a:t>….</a:t>
            </a:r>
            <a:endParaRPr kumimoji="0" lang="en-US" sz="2000" b="1" i="1" u="none" strike="noStrike" kern="1200" cap="none" spc="0" normalizeH="0" baseline="0" noProof="0" dirty="0">
              <a:ln>
                <a:noFill/>
              </a:ln>
              <a:solidFill>
                <a:srgbClr val="FF0000"/>
              </a:solidFill>
              <a:effectLst/>
              <a:uLnTx/>
              <a:uFillTx/>
              <a:latin typeface="+mj-lt"/>
              <a:ea typeface="+mj-ea"/>
              <a:cs typeface="+mj-cs"/>
            </a:endParaRPr>
          </a:p>
        </p:txBody>
      </p:sp>
      <p:sp>
        <p:nvSpPr>
          <p:cNvPr id="7" name="Rectangle 6"/>
          <p:cNvSpPr/>
          <p:nvPr/>
        </p:nvSpPr>
        <p:spPr>
          <a:xfrm>
            <a:off x="1828800" y="2667000"/>
            <a:ext cx="5334000" cy="457200"/>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b="1" dirty="0" smtClean="0"/>
              <a:t>Other Amendment in Clauses</a:t>
            </a:r>
            <a:endParaRPr lang="en-US" b="1" dirty="0"/>
          </a:p>
        </p:txBody>
      </p:sp>
      <p:graphicFrame>
        <p:nvGraphicFramePr>
          <p:cNvPr id="5" name="Table 4"/>
          <p:cNvGraphicFramePr>
            <a:graphicFrameLocks noGrp="1"/>
          </p:cNvGraphicFramePr>
          <p:nvPr/>
        </p:nvGraphicFramePr>
        <p:xfrm>
          <a:off x="381000" y="2895600"/>
          <a:ext cx="8534400" cy="3246120"/>
        </p:xfrm>
        <a:graphic>
          <a:graphicData uri="http://schemas.openxmlformats.org/drawingml/2006/table">
            <a:tbl>
              <a:tblPr firstRow="1" bandRow="1">
                <a:tableStyleId>{72833802-FEF1-4C79-8D5D-14CF1EAF98D9}</a:tableStyleId>
              </a:tblPr>
              <a:tblGrid>
                <a:gridCol w="632178"/>
                <a:gridCol w="891822"/>
                <a:gridCol w="1162756"/>
                <a:gridCol w="711200"/>
                <a:gridCol w="1097844"/>
                <a:gridCol w="1193800"/>
                <a:gridCol w="553156"/>
                <a:gridCol w="1185333"/>
                <a:gridCol w="1106311"/>
              </a:tblGrid>
              <a:tr h="370840">
                <a:tc>
                  <a:txBody>
                    <a:bodyPr/>
                    <a:lstStyle/>
                    <a:p>
                      <a:pPr algn="ctr"/>
                      <a:r>
                        <a:rPr lang="en-US" sz="1900" b="1" dirty="0" smtClean="0"/>
                        <a:t>S. No.</a:t>
                      </a:r>
                      <a:endParaRPr lang="en-US" sz="1900" b="1" dirty="0"/>
                    </a:p>
                  </a:txBody>
                  <a:tcPr/>
                </a:tc>
                <a:tc>
                  <a:txBody>
                    <a:bodyPr/>
                    <a:lstStyle/>
                    <a:p>
                      <a:pPr algn="ctr"/>
                      <a:r>
                        <a:rPr lang="en-US" sz="1900" dirty="0" smtClean="0"/>
                        <a:t>New Clause No.</a:t>
                      </a:r>
                      <a:endParaRPr lang="en-US" sz="1900" dirty="0"/>
                    </a:p>
                  </a:txBody>
                  <a:tcPr/>
                </a:tc>
                <a:tc>
                  <a:txBody>
                    <a:bodyPr/>
                    <a:lstStyle/>
                    <a:p>
                      <a:pPr algn="ctr"/>
                      <a:r>
                        <a:rPr lang="en-US" sz="1900" dirty="0" smtClean="0"/>
                        <a:t>Old Clause No.</a:t>
                      </a:r>
                      <a:endParaRPr lang="en-US" sz="1900" dirty="0"/>
                    </a:p>
                  </a:txBody>
                  <a:tcPr>
                    <a:lnR w="12700" cap="flat" cmpd="sng" algn="ctr">
                      <a:solidFill>
                        <a:schemeClr val="tx1"/>
                      </a:solidFill>
                      <a:prstDash val="solid"/>
                      <a:round/>
                      <a:headEnd type="none" w="med" len="med"/>
                      <a:tailEnd type="none" w="med" len="med"/>
                    </a:lnR>
                  </a:tcPr>
                </a:tc>
                <a:tc>
                  <a:txBody>
                    <a:bodyPr/>
                    <a:lstStyle/>
                    <a:p>
                      <a:pPr algn="ctr"/>
                      <a:r>
                        <a:rPr lang="en-US" sz="1900" b="1" dirty="0" smtClean="0"/>
                        <a:t>S. No.</a:t>
                      </a:r>
                      <a:endParaRPr lang="en-US" sz="1900" b="1" dirty="0"/>
                    </a:p>
                  </a:txBody>
                  <a:tcPr>
                    <a:lnL w="12700" cap="flat" cmpd="sng" algn="ctr">
                      <a:solidFill>
                        <a:schemeClr val="tx1"/>
                      </a:solidFill>
                      <a:prstDash val="solid"/>
                      <a:round/>
                      <a:headEnd type="none" w="med" len="med"/>
                      <a:tailEnd type="none" w="med" len="med"/>
                    </a:lnL>
                  </a:tcPr>
                </a:tc>
                <a:tc>
                  <a:txBody>
                    <a:bodyPr/>
                    <a:lstStyle/>
                    <a:p>
                      <a:pPr algn="ctr"/>
                      <a:r>
                        <a:rPr lang="en-US" sz="1900" dirty="0" smtClean="0"/>
                        <a:t>New Clause No.</a:t>
                      </a:r>
                      <a:endParaRPr lang="en-US" sz="1900" dirty="0"/>
                    </a:p>
                  </a:txBody>
                  <a:tcPr/>
                </a:tc>
                <a:tc>
                  <a:txBody>
                    <a:bodyPr/>
                    <a:lstStyle/>
                    <a:p>
                      <a:pPr algn="ctr"/>
                      <a:r>
                        <a:rPr lang="en-US" sz="1900" dirty="0" smtClean="0"/>
                        <a:t>Old Clause No.</a:t>
                      </a:r>
                      <a:endParaRPr lang="en-US" sz="1900" dirty="0"/>
                    </a:p>
                  </a:txBody>
                  <a:tcPr>
                    <a:lnR w="12700" cap="flat" cmpd="sng" algn="ctr">
                      <a:solidFill>
                        <a:schemeClr val="tx1"/>
                      </a:solidFill>
                      <a:prstDash val="solid"/>
                      <a:round/>
                      <a:headEnd type="none" w="med" len="med"/>
                      <a:tailEnd type="none" w="med" len="med"/>
                    </a:lnR>
                  </a:tcPr>
                </a:tc>
                <a:tc>
                  <a:txBody>
                    <a:bodyPr/>
                    <a:lstStyle/>
                    <a:p>
                      <a:pPr algn="ctr"/>
                      <a:r>
                        <a:rPr lang="en-US" sz="1900" b="1" dirty="0" smtClean="0"/>
                        <a:t>S. No.</a:t>
                      </a:r>
                      <a:endParaRPr lang="en-US" sz="1900" b="1" dirty="0"/>
                    </a:p>
                  </a:txBody>
                  <a:tcPr>
                    <a:lnL w="12700" cap="flat" cmpd="sng" algn="ctr">
                      <a:solidFill>
                        <a:schemeClr val="tx1"/>
                      </a:solidFill>
                      <a:prstDash val="solid"/>
                      <a:round/>
                      <a:headEnd type="none" w="med" len="med"/>
                      <a:tailEnd type="none" w="med" len="med"/>
                    </a:lnL>
                  </a:tcPr>
                </a:tc>
                <a:tc>
                  <a:txBody>
                    <a:bodyPr/>
                    <a:lstStyle/>
                    <a:p>
                      <a:pPr algn="ctr"/>
                      <a:r>
                        <a:rPr lang="en-US" sz="1900" dirty="0" smtClean="0"/>
                        <a:t>New Clause No.</a:t>
                      </a:r>
                      <a:endParaRPr lang="en-US" sz="1900" dirty="0"/>
                    </a:p>
                  </a:txBody>
                  <a:tcPr/>
                </a:tc>
                <a:tc>
                  <a:txBody>
                    <a:bodyPr/>
                    <a:lstStyle/>
                    <a:p>
                      <a:pPr algn="ctr"/>
                      <a:r>
                        <a:rPr lang="en-US" sz="1900" dirty="0" smtClean="0"/>
                        <a:t>Old Clause No.</a:t>
                      </a:r>
                      <a:endParaRPr lang="en-US" sz="1900" dirty="0"/>
                    </a:p>
                  </a:txBody>
                  <a:tcPr/>
                </a:tc>
              </a:tr>
              <a:tr h="370840">
                <a:tc>
                  <a:txBody>
                    <a:bodyPr/>
                    <a:lstStyle/>
                    <a:p>
                      <a:pPr algn="ctr"/>
                      <a:r>
                        <a:rPr lang="en-US" sz="1900" b="1" dirty="0" smtClean="0"/>
                        <a:t>1</a:t>
                      </a:r>
                      <a:endParaRPr lang="en-US" sz="1900" b="1" dirty="0"/>
                    </a:p>
                  </a:txBody>
                  <a:tcPr>
                    <a:lnR w="12700" cap="flat" cmpd="sng" algn="ctr">
                      <a:solidFill>
                        <a:schemeClr val="tx1"/>
                      </a:solidFill>
                      <a:prstDash val="solid"/>
                      <a:round/>
                      <a:headEnd type="none" w="med" len="med"/>
                      <a:tailEnd type="none" w="med" len="med"/>
                    </a:lnR>
                  </a:tcPr>
                </a:tc>
                <a:tc>
                  <a:txBody>
                    <a:bodyPr/>
                    <a:lstStyle/>
                    <a:p>
                      <a:pPr algn="ctr"/>
                      <a:r>
                        <a:rPr lang="en-US" sz="1900" dirty="0" smtClean="0"/>
                        <a:t>6</a:t>
                      </a:r>
                      <a:endParaRPr lang="en-US" sz="1900" dirty="0"/>
                    </a:p>
                  </a:txBody>
                  <a:tcPr>
                    <a:lnL w="12700" cap="flat" cmpd="sng" algn="ctr">
                      <a:solidFill>
                        <a:schemeClr val="tx1"/>
                      </a:solidFill>
                      <a:prstDash val="solid"/>
                      <a:round/>
                      <a:headEnd type="none" w="med" len="med"/>
                      <a:tailEnd type="none" w="med" len="med"/>
                    </a:lnL>
                  </a:tcPr>
                </a:tc>
                <a:tc>
                  <a:txBody>
                    <a:bodyPr/>
                    <a:lstStyle/>
                    <a:p>
                      <a:pPr algn="ctr"/>
                      <a:r>
                        <a:rPr lang="en-US" sz="1900" dirty="0" smtClean="0"/>
                        <a:t>5</a:t>
                      </a:r>
                      <a:endParaRPr lang="en-US" sz="1900" dirty="0"/>
                    </a:p>
                  </a:txBody>
                  <a:tcPr>
                    <a:lnR w="12700" cap="flat" cmpd="sng" algn="ctr">
                      <a:solidFill>
                        <a:schemeClr val="tx1"/>
                      </a:solidFill>
                      <a:prstDash val="solid"/>
                      <a:round/>
                      <a:headEnd type="none" w="med" len="med"/>
                      <a:tailEnd type="none" w="med" len="med"/>
                    </a:lnR>
                  </a:tcPr>
                </a:tc>
                <a:tc>
                  <a:txBody>
                    <a:bodyPr/>
                    <a:lstStyle/>
                    <a:p>
                      <a:pPr algn="ctr"/>
                      <a:r>
                        <a:rPr lang="en-US" sz="1900" b="1" dirty="0" smtClean="0"/>
                        <a:t>7</a:t>
                      </a:r>
                      <a:endParaRPr lang="en-US" sz="19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900" dirty="0" smtClean="0"/>
                        <a:t>21(b)</a:t>
                      </a:r>
                      <a:endParaRPr lang="en-US" sz="1900" dirty="0"/>
                    </a:p>
                  </a:txBody>
                  <a:tcPr>
                    <a:lnL w="12700" cap="flat" cmpd="sng" algn="ctr">
                      <a:solidFill>
                        <a:schemeClr val="tx1"/>
                      </a:solidFill>
                      <a:prstDash val="solid"/>
                      <a:round/>
                      <a:headEnd type="none" w="med" len="med"/>
                      <a:tailEnd type="none" w="med" len="med"/>
                    </a:lnL>
                  </a:tcPr>
                </a:tc>
                <a:tc>
                  <a:txBody>
                    <a:bodyPr/>
                    <a:lstStyle/>
                    <a:p>
                      <a:pPr algn="ctr"/>
                      <a:r>
                        <a:rPr lang="en-US" sz="1900" dirty="0" smtClean="0"/>
                        <a:t>17(f)</a:t>
                      </a:r>
                      <a:endParaRPr lang="en-US" sz="1900" dirty="0"/>
                    </a:p>
                  </a:txBody>
                  <a:tcPr>
                    <a:lnR w="12700" cap="flat" cmpd="sng" algn="ctr">
                      <a:solidFill>
                        <a:schemeClr val="tx1"/>
                      </a:solidFill>
                      <a:prstDash val="solid"/>
                      <a:round/>
                      <a:headEnd type="none" w="med" len="med"/>
                      <a:tailEnd type="none" w="med" len="med"/>
                    </a:lnR>
                  </a:tcPr>
                </a:tc>
                <a:tc>
                  <a:txBody>
                    <a:bodyPr/>
                    <a:lstStyle/>
                    <a:p>
                      <a:pPr algn="ctr"/>
                      <a:r>
                        <a:rPr lang="en-US" sz="1900" b="1" dirty="0" smtClean="0"/>
                        <a:t>13</a:t>
                      </a:r>
                      <a:endParaRPr lang="en-US" sz="19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900" dirty="0" smtClean="0"/>
                        <a:t>35</a:t>
                      </a:r>
                      <a:endParaRPr lang="en-US" sz="1900" dirty="0"/>
                    </a:p>
                  </a:txBody>
                  <a:tcPr>
                    <a:lnL w="12700" cap="flat" cmpd="sng" algn="ctr">
                      <a:solidFill>
                        <a:schemeClr val="tx1"/>
                      </a:solidFill>
                      <a:prstDash val="solid"/>
                      <a:round/>
                      <a:headEnd type="none" w="med" len="med"/>
                      <a:tailEnd type="none" w="med" len="med"/>
                    </a:lnL>
                  </a:tcPr>
                </a:tc>
                <a:tc>
                  <a:txBody>
                    <a:bodyPr/>
                    <a:lstStyle/>
                    <a:p>
                      <a:pPr algn="ctr"/>
                      <a:r>
                        <a:rPr lang="en-US" sz="1900" dirty="0" smtClean="0"/>
                        <a:t>28</a:t>
                      </a:r>
                      <a:endParaRPr lang="en-US" sz="1900" dirty="0"/>
                    </a:p>
                  </a:txBody>
                  <a:tcPr/>
                </a:tc>
              </a:tr>
              <a:tr h="370840">
                <a:tc>
                  <a:txBody>
                    <a:bodyPr/>
                    <a:lstStyle/>
                    <a:p>
                      <a:pPr algn="ctr"/>
                      <a:r>
                        <a:rPr lang="en-US" sz="1900" b="1" dirty="0" smtClean="0"/>
                        <a:t>2</a:t>
                      </a:r>
                      <a:endParaRPr lang="en-US" sz="1900" b="1" dirty="0"/>
                    </a:p>
                  </a:txBody>
                  <a:tcPr>
                    <a:lnR w="12700" cap="flat" cmpd="sng" algn="ctr">
                      <a:solidFill>
                        <a:schemeClr val="tx1"/>
                      </a:solidFill>
                      <a:prstDash val="solid"/>
                      <a:round/>
                      <a:headEnd type="none" w="med" len="med"/>
                      <a:tailEnd type="none" w="med" len="med"/>
                    </a:lnR>
                  </a:tcPr>
                </a:tc>
                <a:tc>
                  <a:txBody>
                    <a:bodyPr/>
                    <a:lstStyle/>
                    <a:p>
                      <a:pPr algn="ctr"/>
                      <a:r>
                        <a:rPr lang="en-US" sz="1900" dirty="0" smtClean="0"/>
                        <a:t>9</a:t>
                      </a:r>
                      <a:endParaRPr lang="en-US" sz="1900" dirty="0"/>
                    </a:p>
                  </a:txBody>
                  <a:tcPr>
                    <a:lnL w="12700" cap="flat" cmpd="sng" algn="ctr">
                      <a:solidFill>
                        <a:schemeClr val="tx1"/>
                      </a:solidFill>
                      <a:prstDash val="solid"/>
                      <a:round/>
                      <a:headEnd type="none" w="med" len="med"/>
                      <a:tailEnd type="none" w="med" len="med"/>
                    </a:lnL>
                  </a:tcPr>
                </a:tc>
                <a:tc>
                  <a:txBody>
                    <a:bodyPr/>
                    <a:lstStyle/>
                    <a:p>
                      <a:pPr algn="ctr"/>
                      <a:r>
                        <a:rPr lang="en-US" sz="1900" dirty="0" smtClean="0"/>
                        <a:t>7</a:t>
                      </a:r>
                      <a:endParaRPr lang="en-US" sz="1900" dirty="0"/>
                    </a:p>
                  </a:txBody>
                  <a:tcPr>
                    <a:lnR w="12700" cap="flat" cmpd="sng" algn="ctr">
                      <a:solidFill>
                        <a:schemeClr val="tx1"/>
                      </a:solidFill>
                      <a:prstDash val="solid"/>
                      <a:round/>
                      <a:headEnd type="none" w="med" len="med"/>
                      <a:tailEnd type="none" w="med" len="med"/>
                    </a:lnR>
                  </a:tcPr>
                </a:tc>
                <a:tc>
                  <a:txBody>
                    <a:bodyPr/>
                    <a:lstStyle/>
                    <a:p>
                      <a:pPr algn="ctr"/>
                      <a:r>
                        <a:rPr lang="en-US" sz="1900" b="1" dirty="0" smtClean="0"/>
                        <a:t>8</a:t>
                      </a:r>
                      <a:endParaRPr lang="en-US" sz="19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900" dirty="0" smtClean="0"/>
                        <a:t>21(c)</a:t>
                      </a:r>
                      <a:endParaRPr lang="en-US" sz="1900" dirty="0"/>
                    </a:p>
                  </a:txBody>
                  <a:tcPr>
                    <a:lnL w="12700" cap="flat" cmpd="sng" algn="ctr">
                      <a:solidFill>
                        <a:schemeClr val="tx1"/>
                      </a:solidFill>
                      <a:prstDash val="solid"/>
                      <a:round/>
                      <a:headEnd type="none" w="med" len="med"/>
                      <a:tailEnd type="none" w="med" len="med"/>
                    </a:lnL>
                  </a:tcPr>
                </a:tc>
                <a:tc>
                  <a:txBody>
                    <a:bodyPr/>
                    <a:lstStyle/>
                    <a:p>
                      <a:pPr algn="ctr"/>
                      <a:r>
                        <a:rPr lang="en-US" sz="1900" dirty="0" smtClean="0"/>
                        <a:t>17(g)</a:t>
                      </a:r>
                      <a:endParaRPr lang="en-US" sz="1900" dirty="0"/>
                    </a:p>
                  </a:txBody>
                  <a:tcPr>
                    <a:lnR w="12700" cap="flat" cmpd="sng" algn="ctr">
                      <a:solidFill>
                        <a:schemeClr val="tx1"/>
                      </a:solidFill>
                      <a:prstDash val="solid"/>
                      <a:round/>
                      <a:headEnd type="none" w="med" len="med"/>
                      <a:tailEnd type="none" w="med" len="med"/>
                    </a:lnR>
                  </a:tcPr>
                </a:tc>
                <a:tc>
                  <a:txBody>
                    <a:bodyPr/>
                    <a:lstStyle/>
                    <a:p>
                      <a:pPr algn="ctr"/>
                      <a:r>
                        <a:rPr lang="en-US" sz="1900" b="1" dirty="0" smtClean="0"/>
                        <a:t>14</a:t>
                      </a:r>
                      <a:endParaRPr lang="en-US" sz="19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900" dirty="0" smtClean="0"/>
                        <a:t>36</a:t>
                      </a:r>
                      <a:endParaRPr lang="en-US" sz="1900" dirty="0"/>
                    </a:p>
                  </a:txBody>
                  <a:tcPr>
                    <a:lnL w="12700" cap="flat" cmpd="sng" algn="ctr">
                      <a:solidFill>
                        <a:schemeClr val="tx1"/>
                      </a:solidFill>
                      <a:prstDash val="solid"/>
                      <a:round/>
                      <a:headEnd type="none" w="med" len="med"/>
                      <a:tailEnd type="none" w="med" len="med"/>
                    </a:lnL>
                  </a:tcPr>
                </a:tc>
                <a:tc>
                  <a:txBody>
                    <a:bodyPr/>
                    <a:lstStyle/>
                    <a:p>
                      <a:pPr algn="ctr"/>
                      <a:r>
                        <a:rPr lang="en-US" sz="1900" dirty="0" smtClean="0"/>
                        <a:t>29</a:t>
                      </a:r>
                      <a:endParaRPr lang="en-US" sz="1900" dirty="0"/>
                    </a:p>
                  </a:txBody>
                  <a:tcPr/>
                </a:tc>
              </a:tr>
              <a:tr h="370840">
                <a:tc>
                  <a:txBody>
                    <a:bodyPr/>
                    <a:lstStyle/>
                    <a:p>
                      <a:pPr algn="ctr"/>
                      <a:r>
                        <a:rPr lang="en-US" sz="1900" b="1" dirty="0" smtClean="0"/>
                        <a:t>3</a:t>
                      </a:r>
                      <a:endParaRPr lang="en-US" sz="1900" b="1" dirty="0"/>
                    </a:p>
                  </a:txBody>
                  <a:tcPr>
                    <a:lnR w="12700" cap="flat" cmpd="sng" algn="ctr">
                      <a:solidFill>
                        <a:schemeClr val="tx1"/>
                      </a:solidFill>
                      <a:prstDash val="solid"/>
                      <a:round/>
                      <a:headEnd type="none" w="med" len="med"/>
                      <a:tailEnd type="none" w="med" len="med"/>
                    </a:lnR>
                  </a:tcPr>
                </a:tc>
                <a:tc>
                  <a:txBody>
                    <a:bodyPr/>
                    <a:lstStyle/>
                    <a:p>
                      <a:pPr algn="ctr"/>
                      <a:r>
                        <a:rPr lang="en-US" sz="1900" dirty="0" smtClean="0"/>
                        <a:t>12</a:t>
                      </a:r>
                      <a:endParaRPr lang="en-US" sz="1900" dirty="0"/>
                    </a:p>
                  </a:txBody>
                  <a:tcPr>
                    <a:lnL w="12700" cap="flat" cmpd="sng" algn="ctr">
                      <a:solidFill>
                        <a:schemeClr val="tx1"/>
                      </a:solidFill>
                      <a:prstDash val="solid"/>
                      <a:round/>
                      <a:headEnd type="none" w="med" len="med"/>
                      <a:tailEnd type="none" w="med" len="med"/>
                    </a:lnL>
                  </a:tcPr>
                </a:tc>
                <a:tc>
                  <a:txBody>
                    <a:bodyPr/>
                    <a:lstStyle/>
                    <a:p>
                      <a:pPr algn="ctr"/>
                      <a:r>
                        <a:rPr lang="en-US" sz="1900" dirty="0" smtClean="0"/>
                        <a:t>10</a:t>
                      </a:r>
                      <a:endParaRPr lang="en-US" sz="1900" dirty="0"/>
                    </a:p>
                  </a:txBody>
                  <a:tcPr>
                    <a:lnR w="12700" cap="flat" cmpd="sng" algn="ctr">
                      <a:solidFill>
                        <a:schemeClr val="tx1"/>
                      </a:solidFill>
                      <a:prstDash val="solid"/>
                      <a:round/>
                      <a:headEnd type="none" w="med" len="med"/>
                      <a:tailEnd type="none" w="med" len="med"/>
                    </a:lnR>
                  </a:tcPr>
                </a:tc>
                <a:tc>
                  <a:txBody>
                    <a:bodyPr/>
                    <a:lstStyle/>
                    <a:p>
                      <a:pPr algn="ctr"/>
                      <a:r>
                        <a:rPr lang="en-US" sz="1900" b="1" dirty="0" smtClean="0"/>
                        <a:t>9</a:t>
                      </a:r>
                      <a:endParaRPr lang="en-US" sz="19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900" dirty="0" smtClean="0"/>
                        <a:t>21(e)-(</a:t>
                      </a:r>
                      <a:r>
                        <a:rPr lang="en-US" sz="1900" dirty="0" err="1" smtClean="0"/>
                        <a:t>i</a:t>
                      </a:r>
                      <a:r>
                        <a:rPr lang="en-US" sz="1900" dirty="0" smtClean="0"/>
                        <a:t>)</a:t>
                      </a:r>
                      <a:endParaRPr lang="en-US" sz="1900" dirty="0"/>
                    </a:p>
                  </a:txBody>
                  <a:tcPr>
                    <a:lnL w="12700" cap="flat" cmpd="sng" algn="ctr">
                      <a:solidFill>
                        <a:schemeClr val="tx1"/>
                      </a:solidFill>
                      <a:prstDash val="solid"/>
                      <a:round/>
                      <a:headEnd type="none" w="med" len="med"/>
                      <a:tailEnd type="none" w="med" len="med"/>
                    </a:lnL>
                  </a:tcPr>
                </a:tc>
                <a:tc>
                  <a:txBody>
                    <a:bodyPr/>
                    <a:lstStyle/>
                    <a:p>
                      <a:pPr algn="ctr"/>
                      <a:r>
                        <a:rPr lang="en-US" sz="1900" dirty="0" smtClean="0"/>
                        <a:t>17 (</a:t>
                      </a:r>
                      <a:r>
                        <a:rPr lang="en-US" sz="1900" dirty="0" err="1" smtClean="0"/>
                        <a:t>i</a:t>
                      </a:r>
                      <a:r>
                        <a:rPr lang="en-US" sz="1900" dirty="0" smtClean="0"/>
                        <a:t>)-(m)</a:t>
                      </a:r>
                      <a:endParaRPr lang="en-US" sz="1900" dirty="0"/>
                    </a:p>
                  </a:txBody>
                  <a:tcPr>
                    <a:lnR w="12700" cap="flat" cmpd="sng" algn="ctr">
                      <a:solidFill>
                        <a:schemeClr val="tx1"/>
                      </a:solidFill>
                      <a:prstDash val="solid"/>
                      <a:round/>
                      <a:headEnd type="none" w="med" len="med"/>
                      <a:tailEnd type="none" w="med" len="med"/>
                    </a:lnR>
                  </a:tcPr>
                </a:tc>
                <a:tc>
                  <a:txBody>
                    <a:bodyPr/>
                    <a:lstStyle/>
                    <a:p>
                      <a:pPr algn="ctr"/>
                      <a:r>
                        <a:rPr lang="en-US" sz="1900" b="1" dirty="0" smtClean="0"/>
                        <a:t>15</a:t>
                      </a:r>
                      <a:endParaRPr lang="en-US" sz="19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900" dirty="0" smtClean="0"/>
                        <a:t>37</a:t>
                      </a:r>
                      <a:endParaRPr lang="en-US" sz="1900" dirty="0"/>
                    </a:p>
                  </a:txBody>
                  <a:tcPr>
                    <a:lnL w="12700" cap="flat" cmpd="sng" algn="ctr">
                      <a:solidFill>
                        <a:schemeClr val="tx1"/>
                      </a:solidFill>
                      <a:prstDash val="solid"/>
                      <a:round/>
                      <a:headEnd type="none" w="med" len="med"/>
                      <a:tailEnd type="none" w="med" len="med"/>
                    </a:lnL>
                  </a:tcPr>
                </a:tc>
                <a:tc>
                  <a:txBody>
                    <a:bodyPr/>
                    <a:lstStyle/>
                    <a:p>
                      <a:pPr algn="ctr"/>
                      <a:r>
                        <a:rPr lang="en-US" sz="1900" dirty="0" smtClean="0"/>
                        <a:t>30</a:t>
                      </a:r>
                      <a:endParaRPr lang="en-US" sz="1900" dirty="0"/>
                    </a:p>
                  </a:txBody>
                  <a:tcPr/>
                </a:tc>
              </a:tr>
              <a:tr h="370840">
                <a:tc>
                  <a:txBody>
                    <a:bodyPr/>
                    <a:lstStyle/>
                    <a:p>
                      <a:pPr algn="ctr"/>
                      <a:r>
                        <a:rPr lang="en-US" sz="1900" b="1" dirty="0" smtClean="0"/>
                        <a:t>4</a:t>
                      </a:r>
                      <a:endParaRPr lang="en-US" sz="1900" b="1" dirty="0"/>
                    </a:p>
                  </a:txBody>
                  <a:tcPr>
                    <a:lnR w="12700" cap="flat" cmpd="sng" algn="ctr">
                      <a:solidFill>
                        <a:schemeClr val="tx1"/>
                      </a:solidFill>
                      <a:prstDash val="solid"/>
                      <a:round/>
                      <a:headEnd type="none" w="med" len="med"/>
                      <a:tailEnd type="none" w="med" len="med"/>
                    </a:lnR>
                  </a:tcPr>
                </a:tc>
                <a:tc>
                  <a:txBody>
                    <a:bodyPr/>
                    <a:lstStyle/>
                    <a:p>
                      <a:pPr algn="ctr"/>
                      <a:r>
                        <a:rPr lang="en-US" sz="1900" dirty="0" smtClean="0"/>
                        <a:t>18</a:t>
                      </a:r>
                      <a:endParaRPr lang="en-US" sz="1900" dirty="0"/>
                    </a:p>
                  </a:txBody>
                  <a:tcPr>
                    <a:lnL w="12700" cap="flat" cmpd="sng" algn="ctr">
                      <a:solidFill>
                        <a:schemeClr val="tx1"/>
                      </a:solidFill>
                      <a:prstDash val="solid"/>
                      <a:round/>
                      <a:headEnd type="none" w="med" len="med"/>
                      <a:tailEnd type="none" w="med" len="med"/>
                    </a:lnL>
                  </a:tcPr>
                </a:tc>
                <a:tc>
                  <a:txBody>
                    <a:bodyPr/>
                    <a:lstStyle/>
                    <a:p>
                      <a:pPr algn="ctr"/>
                      <a:r>
                        <a:rPr lang="en-US" sz="1900" dirty="0" smtClean="0"/>
                        <a:t>14</a:t>
                      </a:r>
                      <a:endParaRPr lang="en-US" sz="1900" dirty="0"/>
                    </a:p>
                  </a:txBody>
                  <a:tcPr>
                    <a:lnR w="12700" cap="flat" cmpd="sng" algn="ctr">
                      <a:solidFill>
                        <a:schemeClr val="tx1"/>
                      </a:solidFill>
                      <a:prstDash val="solid"/>
                      <a:round/>
                      <a:headEnd type="none" w="med" len="med"/>
                      <a:tailEnd type="none" w="med" len="med"/>
                    </a:lnR>
                  </a:tcPr>
                </a:tc>
                <a:tc>
                  <a:txBody>
                    <a:bodyPr/>
                    <a:lstStyle/>
                    <a:p>
                      <a:pPr algn="ctr"/>
                      <a:r>
                        <a:rPr lang="en-US" sz="1900" b="1" dirty="0" smtClean="0"/>
                        <a:t>10</a:t>
                      </a:r>
                      <a:endParaRPr lang="en-US" sz="19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900" dirty="0" smtClean="0"/>
                        <a:t>24</a:t>
                      </a:r>
                      <a:endParaRPr lang="en-US" sz="1900" dirty="0"/>
                    </a:p>
                  </a:txBody>
                  <a:tcPr>
                    <a:lnL w="12700" cap="flat" cmpd="sng" algn="ctr">
                      <a:solidFill>
                        <a:schemeClr val="tx1"/>
                      </a:solidFill>
                      <a:prstDash val="solid"/>
                      <a:round/>
                      <a:headEnd type="none" w="med" len="med"/>
                      <a:tailEnd type="none" w="med" len="med"/>
                    </a:lnL>
                  </a:tcPr>
                </a:tc>
                <a:tc>
                  <a:txBody>
                    <a:bodyPr/>
                    <a:lstStyle/>
                    <a:p>
                      <a:pPr algn="ctr"/>
                      <a:r>
                        <a:rPr lang="en-US" sz="1900" dirty="0" smtClean="0"/>
                        <a:t>19</a:t>
                      </a:r>
                      <a:endParaRPr lang="en-US" sz="1900" dirty="0"/>
                    </a:p>
                  </a:txBody>
                  <a:tcPr>
                    <a:lnR w="12700" cap="flat" cmpd="sng" algn="ctr">
                      <a:solidFill>
                        <a:schemeClr val="tx1"/>
                      </a:solidFill>
                      <a:prstDash val="solid"/>
                      <a:round/>
                      <a:headEnd type="none" w="med" len="med"/>
                      <a:tailEnd type="none" w="med" len="med"/>
                    </a:lnR>
                  </a:tcPr>
                </a:tc>
                <a:tc>
                  <a:txBody>
                    <a:bodyPr/>
                    <a:lstStyle/>
                    <a:p>
                      <a:pPr algn="ctr"/>
                      <a:r>
                        <a:rPr lang="en-US" sz="1900" b="1" dirty="0" smtClean="0"/>
                        <a:t>16</a:t>
                      </a:r>
                      <a:endParaRPr lang="en-US" sz="19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900" dirty="0" smtClean="0"/>
                        <a:t>38</a:t>
                      </a:r>
                      <a:endParaRPr lang="en-US" sz="1900" dirty="0"/>
                    </a:p>
                  </a:txBody>
                  <a:tcPr>
                    <a:lnL w="12700" cap="flat" cmpd="sng" algn="ctr">
                      <a:solidFill>
                        <a:schemeClr val="tx1"/>
                      </a:solidFill>
                      <a:prstDash val="solid"/>
                      <a:round/>
                      <a:headEnd type="none" w="med" len="med"/>
                      <a:tailEnd type="none" w="med" len="med"/>
                    </a:lnL>
                  </a:tcPr>
                </a:tc>
                <a:tc>
                  <a:txBody>
                    <a:bodyPr/>
                    <a:lstStyle/>
                    <a:p>
                      <a:pPr algn="ctr"/>
                      <a:r>
                        <a:rPr lang="en-US" sz="1900" dirty="0" smtClean="0"/>
                        <a:t>31</a:t>
                      </a:r>
                      <a:endParaRPr lang="en-US" sz="1900" dirty="0"/>
                    </a:p>
                  </a:txBody>
                  <a:tcPr/>
                </a:tc>
              </a:tr>
              <a:tr h="370840">
                <a:tc>
                  <a:txBody>
                    <a:bodyPr/>
                    <a:lstStyle/>
                    <a:p>
                      <a:pPr algn="ctr"/>
                      <a:r>
                        <a:rPr lang="en-US" sz="1900" b="1" dirty="0" smtClean="0"/>
                        <a:t>5</a:t>
                      </a:r>
                      <a:endParaRPr lang="en-US" sz="1900" b="1" dirty="0"/>
                    </a:p>
                  </a:txBody>
                  <a:tcPr>
                    <a:lnR w="12700" cap="flat" cmpd="sng" algn="ctr">
                      <a:solidFill>
                        <a:schemeClr val="tx1"/>
                      </a:solidFill>
                      <a:prstDash val="solid"/>
                      <a:round/>
                      <a:headEnd type="none" w="med" len="med"/>
                      <a:tailEnd type="none" w="med" len="med"/>
                    </a:lnR>
                  </a:tcPr>
                </a:tc>
                <a:tc>
                  <a:txBody>
                    <a:bodyPr/>
                    <a:lstStyle/>
                    <a:p>
                      <a:pPr algn="ctr"/>
                      <a:r>
                        <a:rPr lang="en-US" sz="1900" dirty="0" smtClean="0"/>
                        <a:t>20</a:t>
                      </a:r>
                      <a:endParaRPr lang="en-US" sz="1900" dirty="0"/>
                    </a:p>
                  </a:txBody>
                  <a:tcPr>
                    <a:lnL w="12700" cap="flat" cmpd="sng" algn="ctr">
                      <a:solidFill>
                        <a:schemeClr val="tx1"/>
                      </a:solidFill>
                      <a:prstDash val="solid"/>
                      <a:round/>
                      <a:headEnd type="none" w="med" len="med"/>
                      <a:tailEnd type="none" w="med" len="med"/>
                    </a:lnL>
                  </a:tcPr>
                </a:tc>
                <a:tc>
                  <a:txBody>
                    <a:bodyPr/>
                    <a:lstStyle/>
                    <a:p>
                      <a:pPr algn="ctr"/>
                      <a:r>
                        <a:rPr lang="en-US" sz="1900" dirty="0" smtClean="0"/>
                        <a:t>16</a:t>
                      </a:r>
                      <a:endParaRPr lang="en-US" sz="1900" dirty="0"/>
                    </a:p>
                  </a:txBody>
                  <a:tcPr>
                    <a:lnR w="12700" cap="flat" cmpd="sng" algn="ctr">
                      <a:solidFill>
                        <a:schemeClr val="tx1"/>
                      </a:solidFill>
                      <a:prstDash val="solid"/>
                      <a:round/>
                      <a:headEnd type="none" w="med" len="med"/>
                      <a:tailEnd type="none" w="med" len="med"/>
                    </a:lnR>
                  </a:tcPr>
                </a:tc>
                <a:tc>
                  <a:txBody>
                    <a:bodyPr/>
                    <a:lstStyle/>
                    <a:p>
                      <a:pPr algn="ctr"/>
                      <a:r>
                        <a:rPr lang="en-US" sz="1900" b="1" dirty="0" smtClean="0"/>
                        <a:t>11</a:t>
                      </a:r>
                      <a:endParaRPr lang="en-US" sz="19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900" dirty="0" smtClean="0"/>
                        <a:t>27</a:t>
                      </a:r>
                      <a:endParaRPr lang="en-US" sz="1900" dirty="0"/>
                    </a:p>
                  </a:txBody>
                  <a:tcPr>
                    <a:lnL w="12700" cap="flat" cmpd="sng" algn="ctr">
                      <a:solidFill>
                        <a:schemeClr val="tx1"/>
                      </a:solidFill>
                      <a:prstDash val="solid"/>
                      <a:round/>
                      <a:headEnd type="none" w="med" len="med"/>
                      <a:tailEnd type="none" w="med" len="med"/>
                    </a:lnL>
                  </a:tcPr>
                </a:tc>
                <a:tc>
                  <a:txBody>
                    <a:bodyPr/>
                    <a:lstStyle/>
                    <a:p>
                      <a:pPr algn="ctr"/>
                      <a:r>
                        <a:rPr lang="en-US" sz="1900" dirty="0" smtClean="0"/>
                        <a:t>22</a:t>
                      </a:r>
                      <a:endParaRPr lang="en-US" sz="1900" dirty="0"/>
                    </a:p>
                  </a:txBody>
                  <a:tcPr>
                    <a:lnR w="12700" cap="flat" cmpd="sng" algn="ctr">
                      <a:solidFill>
                        <a:schemeClr val="tx1"/>
                      </a:solidFill>
                      <a:prstDash val="solid"/>
                      <a:round/>
                      <a:headEnd type="none" w="med" len="med"/>
                      <a:tailEnd type="none" w="med" len="med"/>
                    </a:lnR>
                  </a:tcPr>
                </a:tc>
                <a:tc>
                  <a:txBody>
                    <a:bodyPr/>
                    <a:lstStyle/>
                    <a:p>
                      <a:pPr algn="ctr"/>
                      <a:r>
                        <a:rPr lang="en-US" sz="1900" b="1" dirty="0" smtClean="0"/>
                        <a:t>17</a:t>
                      </a:r>
                      <a:endParaRPr lang="en-US" sz="19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900" dirty="0" smtClean="0"/>
                        <a:t>40</a:t>
                      </a:r>
                      <a:endParaRPr lang="en-US" sz="1900" dirty="0"/>
                    </a:p>
                  </a:txBody>
                  <a:tcPr>
                    <a:lnL w="12700" cap="flat" cmpd="sng" algn="ctr">
                      <a:solidFill>
                        <a:schemeClr val="tx1"/>
                      </a:solidFill>
                      <a:prstDash val="solid"/>
                      <a:round/>
                      <a:headEnd type="none" w="med" len="med"/>
                      <a:tailEnd type="none" w="med" len="med"/>
                    </a:lnL>
                  </a:tcPr>
                </a:tc>
                <a:tc>
                  <a:txBody>
                    <a:bodyPr/>
                    <a:lstStyle/>
                    <a:p>
                      <a:pPr algn="ctr"/>
                      <a:r>
                        <a:rPr lang="en-US" sz="1900" dirty="0" smtClean="0"/>
                        <a:t>32</a:t>
                      </a:r>
                      <a:endParaRPr lang="en-US" sz="1900" dirty="0"/>
                    </a:p>
                  </a:txBody>
                  <a:tcPr/>
                </a:tc>
              </a:tr>
              <a:tr h="370840">
                <a:tc>
                  <a:txBody>
                    <a:bodyPr/>
                    <a:lstStyle/>
                    <a:p>
                      <a:pPr algn="ctr"/>
                      <a:r>
                        <a:rPr lang="en-US" sz="1900" b="1" dirty="0" smtClean="0"/>
                        <a:t>6</a:t>
                      </a:r>
                      <a:endParaRPr lang="en-US" sz="1900" b="1" dirty="0"/>
                    </a:p>
                  </a:txBody>
                  <a:tcPr>
                    <a:lnR w="12700" cap="flat" cmpd="sng" algn="ctr">
                      <a:solidFill>
                        <a:schemeClr val="tx1"/>
                      </a:solidFill>
                      <a:prstDash val="solid"/>
                      <a:round/>
                      <a:headEnd type="none" w="med" len="med"/>
                      <a:tailEnd type="none" w="med" len="med"/>
                    </a:lnR>
                  </a:tcPr>
                </a:tc>
                <a:tc>
                  <a:txBody>
                    <a:bodyPr/>
                    <a:lstStyle/>
                    <a:p>
                      <a:pPr algn="ctr"/>
                      <a:r>
                        <a:rPr lang="en-US" sz="1900" dirty="0" smtClean="0"/>
                        <a:t>21(a)</a:t>
                      </a:r>
                      <a:endParaRPr lang="en-US" sz="1900" dirty="0"/>
                    </a:p>
                  </a:txBody>
                  <a:tcPr>
                    <a:lnL w="12700" cap="flat" cmpd="sng" algn="ctr">
                      <a:solidFill>
                        <a:schemeClr val="tx1"/>
                      </a:solidFill>
                      <a:prstDash val="solid"/>
                      <a:round/>
                      <a:headEnd type="none" w="med" len="med"/>
                      <a:tailEnd type="none" w="med" len="med"/>
                    </a:lnL>
                  </a:tcPr>
                </a:tc>
                <a:tc>
                  <a:txBody>
                    <a:bodyPr/>
                    <a:lstStyle/>
                    <a:p>
                      <a:pPr algn="ctr"/>
                      <a:r>
                        <a:rPr lang="en-US" sz="1900" dirty="0" smtClean="0"/>
                        <a:t>17(a)-(e)</a:t>
                      </a:r>
                      <a:endParaRPr lang="en-US" sz="1900" dirty="0"/>
                    </a:p>
                  </a:txBody>
                  <a:tcPr>
                    <a:lnR w="12700" cap="flat" cmpd="sng" algn="ctr">
                      <a:solidFill>
                        <a:schemeClr val="tx1"/>
                      </a:solidFill>
                      <a:prstDash val="solid"/>
                      <a:round/>
                      <a:headEnd type="none" w="med" len="med"/>
                      <a:tailEnd type="none" w="med" len="med"/>
                    </a:lnR>
                  </a:tcPr>
                </a:tc>
                <a:tc>
                  <a:txBody>
                    <a:bodyPr/>
                    <a:lstStyle/>
                    <a:p>
                      <a:pPr algn="ctr"/>
                      <a:r>
                        <a:rPr lang="en-US" sz="1900" b="1" dirty="0" smtClean="0"/>
                        <a:t>12</a:t>
                      </a:r>
                      <a:endParaRPr lang="en-US" sz="19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900" dirty="0" smtClean="0"/>
                        <a:t>33</a:t>
                      </a:r>
                      <a:endParaRPr lang="en-US" sz="1900" dirty="0"/>
                    </a:p>
                  </a:txBody>
                  <a:tcPr>
                    <a:lnL w="12700" cap="flat" cmpd="sng" algn="ctr">
                      <a:solidFill>
                        <a:schemeClr val="tx1"/>
                      </a:solidFill>
                      <a:prstDash val="solid"/>
                      <a:round/>
                      <a:headEnd type="none" w="med" len="med"/>
                      <a:tailEnd type="none" w="med" len="med"/>
                    </a:lnL>
                  </a:tcPr>
                </a:tc>
                <a:tc>
                  <a:txBody>
                    <a:bodyPr/>
                    <a:lstStyle/>
                    <a:p>
                      <a:pPr algn="ctr"/>
                      <a:r>
                        <a:rPr lang="en-US" sz="1900" dirty="0" smtClean="0"/>
                        <a:t>26</a:t>
                      </a:r>
                      <a:endParaRPr lang="en-US" sz="1900" dirty="0"/>
                    </a:p>
                  </a:txBody>
                  <a:tcPr>
                    <a:lnR w="12700" cap="flat" cmpd="sng" algn="ctr">
                      <a:solidFill>
                        <a:schemeClr val="tx1"/>
                      </a:solidFill>
                      <a:prstDash val="solid"/>
                      <a:round/>
                      <a:headEnd type="none" w="med" len="med"/>
                      <a:tailEnd type="none" w="med" len="med"/>
                    </a:lnR>
                  </a:tcPr>
                </a:tc>
                <a:tc>
                  <a:txBody>
                    <a:bodyPr/>
                    <a:lstStyle/>
                    <a:p>
                      <a:pPr algn="ctr"/>
                      <a:r>
                        <a:rPr lang="en-US" sz="1900" b="1" dirty="0" smtClean="0"/>
                        <a:t>18</a:t>
                      </a:r>
                      <a:endParaRPr lang="en-US" sz="19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900" dirty="0" smtClean="0"/>
                        <a:t>Notes</a:t>
                      </a:r>
                      <a:endParaRPr lang="en-US" sz="1900" dirty="0"/>
                    </a:p>
                  </a:txBody>
                  <a:tcPr>
                    <a:lnL w="12700" cap="flat" cmpd="sng" algn="ctr">
                      <a:solidFill>
                        <a:schemeClr val="tx1"/>
                      </a:solidFill>
                      <a:prstDash val="solid"/>
                      <a:round/>
                      <a:headEnd type="none" w="med" len="med"/>
                      <a:tailEnd type="none" w="med" len="med"/>
                    </a:lnL>
                  </a:tcPr>
                </a:tc>
                <a:tc>
                  <a:txBody>
                    <a:bodyPr/>
                    <a:lstStyle/>
                    <a:p>
                      <a:pPr algn="ctr"/>
                      <a:r>
                        <a:rPr lang="en-US" sz="1900" dirty="0" smtClean="0"/>
                        <a:t>Notes</a:t>
                      </a:r>
                      <a:endParaRPr lang="en-US" sz="1900" dirty="0"/>
                    </a:p>
                  </a:txBody>
                  <a:tcPr/>
                </a:tc>
              </a:tr>
            </a:tbl>
          </a:graphicData>
        </a:graphic>
      </p:graphicFrame>
      <p:sp>
        <p:nvSpPr>
          <p:cNvPr id="9" name="TextBox 8"/>
          <p:cNvSpPr txBox="1"/>
          <p:nvPr/>
        </p:nvSpPr>
        <p:spPr>
          <a:xfrm>
            <a:off x="0" y="1600200"/>
            <a:ext cx="1371600" cy="1015663"/>
          </a:xfrm>
          <a:prstGeom prst="rect">
            <a:avLst/>
          </a:prstGeom>
          <a:noFill/>
        </p:spPr>
        <p:txBody>
          <a:bodyPr wrap="square" rtlCol="0">
            <a:spAutoFit/>
          </a:bodyPr>
          <a:lstStyle/>
          <a:p>
            <a:r>
              <a:rPr lang="en-US" sz="6000" b="1" dirty="0" smtClean="0">
                <a:solidFill>
                  <a:srgbClr val="FFFFFF"/>
                </a:solidFill>
                <a:latin typeface="+mj-lt"/>
                <a:ea typeface="+mj-ea"/>
                <a:cs typeface="+mj-cs"/>
              </a:rPr>
              <a:t>b.</a:t>
            </a:r>
            <a:r>
              <a:rPr lang="en-US" sz="3200" b="1" dirty="0" smtClean="0">
                <a:solidFill>
                  <a:srgbClr val="FFFFFF"/>
                </a:solidFill>
                <a:latin typeface="+mj-lt"/>
                <a:ea typeface="+mj-ea"/>
                <a:cs typeface="+mj-cs"/>
              </a:rPr>
              <a:t>(ii)</a:t>
            </a: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76200" y="76200"/>
            <a:ext cx="8991600" cy="990600"/>
          </a:xfrm>
        </p:spPr>
        <p:txBody>
          <a:bodyPr>
            <a:normAutofit fontScale="90000"/>
          </a:bodyPr>
          <a:lstStyle/>
          <a:p>
            <a:pPr algn="just"/>
            <a:r>
              <a:rPr lang="en-US" sz="5300" dirty="0" smtClean="0"/>
              <a:t>New Clause no. 6</a:t>
            </a:r>
            <a:r>
              <a:rPr lang="en-US" dirty="0" smtClean="0"/>
              <a:t>		   </a:t>
            </a:r>
            <a:r>
              <a:rPr lang="en-US" sz="3100" i="1" dirty="0" smtClean="0">
                <a:solidFill>
                  <a:srgbClr val="FF0000"/>
                </a:solidFill>
              </a:rPr>
              <a:t>[Old Clause No. 5</a:t>
            </a:r>
            <a:r>
              <a:rPr lang="en-US" sz="3600" i="1" dirty="0" smtClean="0">
                <a:solidFill>
                  <a:srgbClr val="FF0000"/>
                </a:solidFill>
              </a:rPr>
              <a:t>]</a:t>
            </a:r>
            <a:endParaRPr lang="en-US" sz="3600" i="1" dirty="0">
              <a:solidFill>
                <a:srgbClr val="FF0000"/>
              </a:solidFill>
            </a:endParaRPr>
          </a:p>
        </p:txBody>
      </p:sp>
      <p:sp>
        <p:nvSpPr>
          <p:cNvPr id="8" name="Content Placeholder 7"/>
          <p:cNvSpPr>
            <a:spLocks noGrp="1"/>
          </p:cNvSpPr>
          <p:nvPr>
            <p:ph sz="quarter" idx="1"/>
          </p:nvPr>
        </p:nvSpPr>
        <p:spPr>
          <a:xfrm>
            <a:off x="381000" y="1981200"/>
            <a:ext cx="8382000" cy="2895600"/>
          </a:xfrm>
          <a:ln w="38100"/>
        </p:spPr>
        <p:style>
          <a:lnRef idx="2">
            <a:schemeClr val="accent1"/>
          </a:lnRef>
          <a:fillRef idx="1">
            <a:schemeClr val="lt1"/>
          </a:fillRef>
          <a:effectRef idx="0">
            <a:schemeClr val="accent1"/>
          </a:effectRef>
          <a:fontRef idx="minor">
            <a:schemeClr val="dk1"/>
          </a:fontRef>
        </p:style>
        <p:txBody>
          <a:bodyPr>
            <a:normAutofit/>
          </a:bodyPr>
          <a:lstStyle/>
          <a:p>
            <a:pPr marL="361950" indent="-188913" algn="just">
              <a:spcBef>
                <a:spcPts val="1200"/>
              </a:spcBef>
              <a:buSzPct val="100000"/>
              <a:buNone/>
            </a:pPr>
            <a:r>
              <a:rPr lang="en-US" sz="1000" dirty="0" smtClean="0">
                <a:ea typeface="Times New Roman"/>
                <a:cs typeface="Times New Roman"/>
              </a:rPr>
              <a:t>	</a:t>
            </a:r>
            <a:endParaRPr lang="en-US" sz="1200" dirty="0" smtClean="0">
              <a:ea typeface="Times New Roman"/>
              <a:cs typeface="Times New Roman"/>
            </a:endParaRPr>
          </a:p>
          <a:p>
            <a:pPr marL="361950" indent="-188913" algn="just">
              <a:spcBef>
                <a:spcPts val="1200"/>
              </a:spcBef>
              <a:buSzPct val="100000"/>
              <a:buNone/>
            </a:pPr>
            <a:r>
              <a:rPr lang="en-US" sz="2400" b="1" u="sng" dirty="0" smtClean="0">
                <a:ea typeface="Times New Roman"/>
                <a:cs typeface="Times New Roman"/>
              </a:rPr>
              <a:t>Old Provision</a:t>
            </a:r>
            <a:r>
              <a:rPr lang="en-US" sz="2400" b="1" dirty="0" smtClean="0">
                <a:ea typeface="Times New Roman"/>
                <a:cs typeface="Times New Roman"/>
              </a:rPr>
              <a:t>: </a:t>
            </a:r>
          </a:p>
          <a:p>
            <a:pPr marL="361950" indent="-188913" algn="just">
              <a:spcBef>
                <a:spcPts val="1200"/>
              </a:spcBef>
              <a:buSzPct val="100000"/>
              <a:buNone/>
            </a:pPr>
            <a:r>
              <a:rPr lang="en-US" sz="2400" dirty="0" smtClean="0"/>
              <a:t>Previous year ended: 31st March _____</a:t>
            </a:r>
          </a:p>
          <a:p>
            <a:pPr marL="361950" indent="-188913" algn="just">
              <a:spcBef>
                <a:spcPts val="1200"/>
              </a:spcBef>
              <a:buSzPct val="100000"/>
              <a:buNone/>
            </a:pPr>
            <a:endParaRPr lang="en-US" sz="1000" b="1" u="sng" dirty="0" smtClean="0">
              <a:ea typeface="Times New Roman"/>
              <a:cs typeface="Times New Roman"/>
            </a:endParaRPr>
          </a:p>
          <a:p>
            <a:pPr marL="361950" indent="-188913" algn="just">
              <a:spcBef>
                <a:spcPts val="1200"/>
              </a:spcBef>
              <a:buSzPct val="100000"/>
              <a:buNone/>
            </a:pPr>
            <a:r>
              <a:rPr lang="en-US" sz="2400" b="1" u="sng" dirty="0" smtClean="0">
                <a:ea typeface="Times New Roman"/>
                <a:cs typeface="Times New Roman"/>
              </a:rPr>
              <a:t>New Provision</a:t>
            </a:r>
            <a:r>
              <a:rPr lang="en-US" sz="2400" b="1" dirty="0" smtClean="0">
                <a:ea typeface="Times New Roman"/>
                <a:cs typeface="Times New Roman"/>
              </a:rPr>
              <a:t>: </a:t>
            </a:r>
          </a:p>
          <a:p>
            <a:pPr marL="361950" indent="-188913" algn="just">
              <a:spcBef>
                <a:spcPts val="1200"/>
              </a:spcBef>
              <a:buSzPct val="100000"/>
              <a:buNone/>
            </a:pPr>
            <a:r>
              <a:rPr lang="en-US" sz="2400" dirty="0" smtClean="0"/>
              <a:t>Previous year from ………..to ……………</a:t>
            </a:r>
            <a:endParaRPr lang="en-US" sz="2400" b="1" u="sng" dirty="0" smtClean="0">
              <a:ea typeface="Times New Roman"/>
              <a:cs typeface="Times New Roman"/>
            </a:endParaRPr>
          </a:p>
        </p:txBody>
      </p:sp>
      <p:sp>
        <p:nvSpPr>
          <p:cNvPr id="9" name="TextBox 8"/>
          <p:cNvSpPr txBox="1"/>
          <p:nvPr/>
        </p:nvSpPr>
        <p:spPr>
          <a:xfrm>
            <a:off x="381000" y="5334000"/>
            <a:ext cx="8305800" cy="461665"/>
          </a:xfrm>
          <a:prstGeom prst="rect">
            <a:avLst/>
          </a:prstGeom>
          <a:noFill/>
        </p:spPr>
        <p:txBody>
          <a:bodyPr wrap="square" rtlCol="0">
            <a:spAutoFit/>
          </a:bodyPr>
          <a:lstStyle/>
          <a:p>
            <a:pPr marL="725488" indent="-725488" algn="just"/>
            <a:r>
              <a:rPr lang="en-US" sz="2200" b="1" dirty="0" smtClean="0"/>
              <a:t>Brief: </a:t>
            </a:r>
            <a:r>
              <a:rPr lang="en-US" sz="2400" dirty="0" smtClean="0"/>
              <a:t>Period to be specified</a:t>
            </a:r>
          </a:p>
        </p:txBody>
      </p:sp>
      <p:sp>
        <p:nvSpPr>
          <p:cNvPr id="5" name="Slide Number Placeholder 4"/>
          <p:cNvSpPr>
            <a:spLocks noGrp="1"/>
          </p:cNvSpPr>
          <p:nvPr>
            <p:ph type="sldNum" sz="quarter" idx="12"/>
          </p:nvPr>
        </p:nvSpPr>
        <p:spPr/>
        <p:txBody>
          <a:bodyPr>
            <a:normAutofit fontScale="85000" lnSpcReduction="20000"/>
          </a:bodyPr>
          <a:lstStyle/>
          <a:p>
            <a:fld id="{B6F15528-21DE-4FAA-801E-634DDDAF4B2B}" type="slidenum">
              <a:rPr lang="en-US" smtClean="0"/>
              <a:pPr/>
              <a:t>93</a:t>
            </a:fld>
            <a:endParaRPr lang="en-US"/>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1026"/>
          <p:cNvSpPr>
            <a:spLocks noGrp="1" noChangeArrowheads="1"/>
          </p:cNvSpPr>
          <p:nvPr>
            <p:ph type="title"/>
          </p:nvPr>
        </p:nvSpPr>
        <p:spPr>
          <a:xfrm>
            <a:off x="76200" y="228600"/>
            <a:ext cx="8970963" cy="838200"/>
          </a:xfrm>
        </p:spPr>
        <p:txBody>
          <a:bodyPr>
            <a:noAutofit/>
          </a:bodyPr>
          <a:lstStyle/>
          <a:p>
            <a:pPr algn="just">
              <a:defRPr/>
            </a:pPr>
            <a:r>
              <a:rPr lang="en-US" sz="4800" dirty="0" smtClean="0">
                <a:cs typeface="Times New Roman" pitchFamily="18" charset="0"/>
              </a:rPr>
              <a:t>New Clause no. 9             </a:t>
            </a:r>
            <a:r>
              <a:rPr lang="en-US" sz="2400" i="1" dirty="0" smtClean="0">
                <a:solidFill>
                  <a:srgbClr val="FF0000"/>
                </a:solidFill>
              </a:rPr>
              <a:t>[Old Clause no. 7]</a:t>
            </a:r>
            <a:endParaRPr lang="en-US" sz="2400" i="1" dirty="0">
              <a:cs typeface="Times New Roman" pitchFamily="18" charset="0"/>
            </a:endParaRPr>
          </a:p>
        </p:txBody>
      </p:sp>
      <p:sp>
        <p:nvSpPr>
          <p:cNvPr id="6" name="Slide Number Placeholder 5"/>
          <p:cNvSpPr>
            <a:spLocks noGrp="1"/>
          </p:cNvSpPr>
          <p:nvPr>
            <p:ph type="sldNum" sz="quarter" idx="12"/>
          </p:nvPr>
        </p:nvSpPr>
        <p:spPr/>
        <p:txBody>
          <a:bodyPr>
            <a:normAutofit fontScale="85000" lnSpcReduction="20000"/>
          </a:bodyPr>
          <a:lstStyle/>
          <a:p>
            <a:pPr>
              <a:defRPr/>
            </a:pPr>
            <a:fld id="{51E85A86-D05A-4FB6-8AF8-C69489933F9A}" type="slidenum">
              <a:rPr lang="en-US"/>
              <a:pPr>
                <a:defRPr/>
              </a:pPr>
              <a:t>94</a:t>
            </a:fld>
            <a:endParaRPr lang="en-US"/>
          </a:p>
        </p:txBody>
      </p:sp>
      <p:sp>
        <p:nvSpPr>
          <p:cNvPr id="35843" name="Rectangle 1027"/>
          <p:cNvSpPr>
            <a:spLocks noGrp="1" noChangeArrowheads="1"/>
          </p:cNvSpPr>
          <p:nvPr>
            <p:ph sz="quarter" idx="1"/>
          </p:nvPr>
        </p:nvSpPr>
        <p:spPr>
          <a:xfrm>
            <a:off x="685800" y="2133600"/>
            <a:ext cx="7848600" cy="2514600"/>
          </a:xfrm>
          <a:ln w="38100">
            <a:solidFill>
              <a:schemeClr val="accent1"/>
            </a:solidFill>
          </a:ln>
        </p:spPr>
        <p:txBody>
          <a:bodyPr/>
          <a:lstStyle/>
          <a:p>
            <a:pPr marL="609600" indent="-609600" algn="just">
              <a:lnSpc>
                <a:spcPct val="90000"/>
              </a:lnSpc>
              <a:buNone/>
            </a:pPr>
            <a:endParaRPr lang="en-US" sz="1100" b="1" u="sng" dirty="0" smtClean="0">
              <a:solidFill>
                <a:srgbClr val="C00000"/>
              </a:solidFill>
              <a:latin typeface="Calibri" pitchFamily="34" charset="0"/>
            </a:endParaRPr>
          </a:p>
          <a:p>
            <a:pPr marL="636588" indent="-457200" algn="just">
              <a:lnSpc>
                <a:spcPct val="90000"/>
              </a:lnSpc>
              <a:buSzPct val="100000"/>
              <a:buFont typeface="+mj-lt"/>
              <a:buAutoNum type="alphaLcPeriod"/>
            </a:pPr>
            <a:r>
              <a:rPr lang="en-US" sz="2400" dirty="0" smtClean="0">
                <a:latin typeface="Calibri" pitchFamily="34" charset="0"/>
              </a:rPr>
              <a:t>If firm or Association of Persons, indicate names of partners/members and their profit sharing ratios.</a:t>
            </a:r>
          </a:p>
          <a:p>
            <a:pPr marL="855663" indent="-855663" algn="just">
              <a:lnSpc>
                <a:spcPct val="90000"/>
              </a:lnSpc>
              <a:buNone/>
            </a:pPr>
            <a:endParaRPr lang="en-US" sz="2400" dirty="0" smtClean="0">
              <a:latin typeface="Calibri" pitchFamily="34" charset="0"/>
            </a:endParaRPr>
          </a:p>
          <a:p>
            <a:pPr marL="855663" indent="-855663" algn="just">
              <a:lnSpc>
                <a:spcPct val="90000"/>
              </a:lnSpc>
              <a:buNone/>
            </a:pPr>
            <a:endParaRPr lang="en-US" sz="2400" dirty="0" smtClean="0">
              <a:latin typeface="Calibri" pitchFamily="34" charset="0"/>
            </a:endParaRPr>
          </a:p>
          <a:p>
            <a:pPr marL="855663" indent="-855663" algn="just">
              <a:lnSpc>
                <a:spcPct val="90000"/>
              </a:lnSpc>
              <a:buNone/>
            </a:pPr>
            <a:endParaRPr lang="en-US" sz="2400" dirty="0" smtClean="0">
              <a:latin typeface="Calibri" pitchFamily="34" charset="0"/>
            </a:endParaRPr>
          </a:p>
        </p:txBody>
      </p:sp>
      <p:graphicFrame>
        <p:nvGraphicFramePr>
          <p:cNvPr id="5" name="Table 4"/>
          <p:cNvGraphicFramePr>
            <a:graphicFrameLocks noGrp="1"/>
          </p:cNvGraphicFramePr>
          <p:nvPr/>
        </p:nvGraphicFramePr>
        <p:xfrm>
          <a:off x="1676400" y="3200400"/>
          <a:ext cx="5943600" cy="1097280"/>
        </p:xfrm>
        <a:graphic>
          <a:graphicData uri="http://schemas.openxmlformats.org/drawingml/2006/table">
            <a:tbl>
              <a:tblPr firstRow="1" bandRow="1">
                <a:tableStyleId>{5C22544A-7EE6-4342-B048-85BDC9FD1C3A}</a:tableStyleId>
              </a:tblPr>
              <a:tblGrid>
                <a:gridCol w="2667000"/>
                <a:gridCol w="3276600"/>
              </a:tblGrid>
              <a:tr h="355600">
                <a:tc>
                  <a:txBody>
                    <a:bodyPr/>
                    <a:lstStyle/>
                    <a:p>
                      <a:pPr algn="ctr"/>
                      <a:r>
                        <a:rPr lang="en-US" dirty="0" smtClean="0"/>
                        <a:t>Name</a:t>
                      </a:r>
                      <a:endParaRPr lang="en-US" dirty="0"/>
                    </a:p>
                  </a:txBody>
                  <a:tcPr/>
                </a:tc>
                <a:tc>
                  <a:txBody>
                    <a:bodyPr/>
                    <a:lstStyle/>
                    <a:p>
                      <a:pPr algn="ctr"/>
                      <a:r>
                        <a:rPr lang="en-US" dirty="0" smtClean="0"/>
                        <a:t>Profit  sharing ratio (%)</a:t>
                      </a:r>
                      <a:endParaRPr lang="en-US" dirty="0"/>
                    </a:p>
                  </a:txBody>
                  <a:tcPr/>
                </a:tc>
              </a:tr>
              <a:tr h="355600">
                <a:tc>
                  <a:txBody>
                    <a:bodyPr/>
                    <a:lstStyle/>
                    <a:p>
                      <a:endParaRPr lang="en-US" dirty="0"/>
                    </a:p>
                  </a:txBody>
                  <a:tcPr/>
                </a:tc>
                <a:tc>
                  <a:txBody>
                    <a:bodyPr/>
                    <a:lstStyle/>
                    <a:p>
                      <a:endParaRPr lang="en-US" dirty="0"/>
                    </a:p>
                  </a:txBody>
                  <a:tcPr/>
                </a:tc>
              </a:tr>
              <a:tr h="355600">
                <a:tc>
                  <a:txBody>
                    <a:bodyPr/>
                    <a:lstStyle/>
                    <a:p>
                      <a:endParaRPr lang="en-US" dirty="0"/>
                    </a:p>
                  </a:txBody>
                  <a:tcPr/>
                </a:tc>
                <a:tc>
                  <a:txBody>
                    <a:bodyPr/>
                    <a:lstStyle/>
                    <a:p>
                      <a:endParaRPr lang="en-US" dirty="0"/>
                    </a:p>
                  </a:txBody>
                  <a:tcPr/>
                </a:tc>
              </a:tr>
            </a:tbl>
          </a:graphicData>
        </a:graphic>
      </p:graphicFrame>
      <p:sp>
        <p:nvSpPr>
          <p:cNvPr id="7" name="TextBox 6"/>
          <p:cNvSpPr txBox="1"/>
          <p:nvPr/>
        </p:nvSpPr>
        <p:spPr>
          <a:xfrm>
            <a:off x="381000" y="1600200"/>
            <a:ext cx="8305800" cy="461665"/>
          </a:xfrm>
          <a:prstGeom prst="rect">
            <a:avLst/>
          </a:prstGeom>
          <a:noFill/>
        </p:spPr>
        <p:txBody>
          <a:bodyPr wrap="square" rtlCol="0">
            <a:spAutoFit/>
          </a:bodyPr>
          <a:lstStyle/>
          <a:p>
            <a:pPr marL="725488" indent="-725488" algn="r"/>
            <a:r>
              <a:rPr lang="en-US" sz="2400" b="1" i="1" dirty="0" smtClean="0">
                <a:solidFill>
                  <a:schemeClr val="accent2"/>
                </a:solidFill>
              </a:rPr>
              <a:t>*No change</a:t>
            </a:r>
            <a:endParaRPr lang="en-US" sz="2800" i="1" dirty="0" smtClean="0">
              <a:solidFill>
                <a:schemeClr val="accent2"/>
              </a:solidFill>
            </a:endParaRPr>
          </a:p>
        </p:txBody>
      </p:sp>
      <p:sp>
        <p:nvSpPr>
          <p:cNvPr id="8" name="TextBox 7"/>
          <p:cNvSpPr txBox="1"/>
          <p:nvPr/>
        </p:nvSpPr>
        <p:spPr>
          <a:xfrm>
            <a:off x="304800" y="4983540"/>
            <a:ext cx="8458200" cy="1569660"/>
          </a:xfrm>
          <a:prstGeom prst="rect">
            <a:avLst/>
          </a:prstGeom>
          <a:noFill/>
        </p:spPr>
        <p:txBody>
          <a:bodyPr wrap="square" rtlCol="0">
            <a:spAutoFit/>
          </a:bodyPr>
          <a:lstStyle/>
          <a:p>
            <a:pPr algn="just"/>
            <a:r>
              <a:rPr lang="en-US" sz="2400" b="1" dirty="0" smtClean="0"/>
              <a:t>Note: </a:t>
            </a:r>
            <a:r>
              <a:rPr lang="en-US" sz="2400" dirty="0" smtClean="0"/>
              <a:t>The revised e-utility requires additional information not notified in Notification dated 25-07-2014,</a:t>
            </a:r>
          </a:p>
          <a:p>
            <a:pPr algn="just"/>
            <a:r>
              <a:rPr lang="en-US" sz="2400" b="1" dirty="0" smtClean="0">
                <a:solidFill>
                  <a:schemeClr val="accent2"/>
                </a:solidFill>
              </a:rPr>
              <a:t>	“In case of AOP, whether the shares of members are indeterminate or unknown”</a:t>
            </a:r>
            <a:endParaRPr lang="en-US" sz="2400" dirty="0">
              <a:solidFill>
                <a:schemeClr val="accent2"/>
              </a:solidFill>
            </a:endParaRP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76200" y="152400"/>
            <a:ext cx="6324600" cy="990600"/>
          </a:xfrm>
        </p:spPr>
        <p:txBody>
          <a:bodyPr>
            <a:normAutofit fontScale="90000"/>
          </a:bodyPr>
          <a:lstStyle/>
          <a:p>
            <a:pPr algn="just"/>
            <a:r>
              <a:rPr lang="en-US" sz="4900" dirty="0" smtClean="0"/>
              <a:t>New Clause no. 9…..</a:t>
            </a:r>
            <a:r>
              <a:rPr lang="en-US" dirty="0" smtClean="0"/>
              <a:t>   	</a:t>
            </a:r>
            <a:r>
              <a:rPr lang="en-US" sz="4000" dirty="0" smtClean="0"/>
              <a:t>   </a:t>
            </a:r>
            <a:r>
              <a:rPr lang="en-US" sz="2700" dirty="0" smtClean="0"/>
              <a:t>				</a:t>
            </a:r>
            <a:r>
              <a:rPr lang="en-US" sz="2700" i="1" dirty="0" smtClean="0">
                <a:solidFill>
                  <a:srgbClr val="FF0000"/>
                </a:solidFill>
              </a:rPr>
              <a:t>[Old Clause No. 7]</a:t>
            </a:r>
            <a:endParaRPr lang="en-US" sz="2700" i="1" dirty="0">
              <a:solidFill>
                <a:srgbClr val="FF0000"/>
              </a:solidFill>
            </a:endParaRPr>
          </a:p>
        </p:txBody>
      </p:sp>
      <p:sp>
        <p:nvSpPr>
          <p:cNvPr id="8" name="Content Placeholder 7"/>
          <p:cNvSpPr>
            <a:spLocks noGrp="1"/>
          </p:cNvSpPr>
          <p:nvPr>
            <p:ph sz="quarter" idx="1"/>
          </p:nvPr>
        </p:nvSpPr>
        <p:spPr>
          <a:xfrm>
            <a:off x="381000" y="1828800"/>
            <a:ext cx="8382000" cy="3657600"/>
          </a:xfrm>
          <a:ln w="38100"/>
        </p:spPr>
        <p:style>
          <a:lnRef idx="2">
            <a:schemeClr val="accent1"/>
          </a:lnRef>
          <a:fillRef idx="1">
            <a:schemeClr val="lt1"/>
          </a:fillRef>
          <a:effectRef idx="0">
            <a:schemeClr val="accent1"/>
          </a:effectRef>
          <a:fontRef idx="minor">
            <a:schemeClr val="dk1"/>
          </a:fontRef>
        </p:style>
        <p:txBody>
          <a:bodyPr>
            <a:noAutofit/>
          </a:bodyPr>
          <a:lstStyle/>
          <a:p>
            <a:pPr marL="173038" indent="0" algn="just">
              <a:spcBef>
                <a:spcPts val="600"/>
              </a:spcBef>
              <a:buSzPct val="100000"/>
              <a:buNone/>
            </a:pPr>
            <a:endParaRPr lang="en-US" sz="200" b="1" u="sng" dirty="0" smtClean="0">
              <a:ea typeface="Times New Roman"/>
              <a:cs typeface="Times New Roman"/>
            </a:endParaRPr>
          </a:p>
          <a:p>
            <a:pPr marL="173038" indent="0" algn="just">
              <a:spcBef>
                <a:spcPts val="600"/>
              </a:spcBef>
              <a:buSzPct val="100000"/>
              <a:buNone/>
            </a:pPr>
            <a:r>
              <a:rPr lang="en-US" sz="2400" b="1" dirty="0" smtClean="0">
                <a:solidFill>
                  <a:schemeClr val="accent2"/>
                </a:solidFill>
                <a:ea typeface="Times New Roman"/>
                <a:cs typeface="Times New Roman"/>
              </a:rPr>
              <a:t>New Clause 9(b)	</a:t>
            </a:r>
            <a:r>
              <a:rPr lang="en-US" sz="2400" dirty="0" smtClean="0">
                <a:solidFill>
                  <a:schemeClr val="accent2"/>
                </a:solidFill>
                <a:ea typeface="Times New Roman"/>
                <a:cs typeface="Times New Roman"/>
              </a:rPr>
              <a:t>		</a:t>
            </a:r>
            <a:r>
              <a:rPr lang="en-US" sz="2400" i="1" dirty="0" smtClean="0">
                <a:solidFill>
                  <a:schemeClr val="accent2"/>
                </a:solidFill>
                <a:ea typeface="Times New Roman"/>
                <a:cs typeface="Times New Roman"/>
              </a:rPr>
              <a:t>[Old clause no. 7(b)]</a:t>
            </a:r>
          </a:p>
          <a:p>
            <a:pPr marL="173038" indent="0" algn="just">
              <a:spcBef>
                <a:spcPts val="600"/>
              </a:spcBef>
              <a:buSzPct val="100000"/>
              <a:buNone/>
            </a:pPr>
            <a:r>
              <a:rPr lang="en-US" sz="2400" b="1" u="sng" dirty="0" smtClean="0">
                <a:ea typeface="Times New Roman"/>
                <a:cs typeface="Times New Roman"/>
              </a:rPr>
              <a:t>Old Provision</a:t>
            </a:r>
            <a:r>
              <a:rPr lang="en-US" sz="2400" b="1" dirty="0" smtClean="0">
                <a:ea typeface="Times New Roman"/>
                <a:cs typeface="Times New Roman"/>
              </a:rPr>
              <a:t>: </a:t>
            </a:r>
          </a:p>
          <a:p>
            <a:pPr marL="173038" indent="0" algn="just">
              <a:spcBef>
                <a:spcPts val="600"/>
              </a:spcBef>
              <a:buSzPct val="100000"/>
              <a:buNone/>
            </a:pPr>
            <a:r>
              <a:rPr lang="en-US" sz="2400" dirty="0" smtClean="0"/>
              <a:t>If there is any change in the partners/ members or in their profit sharing ratio, the particulars of such change.</a:t>
            </a:r>
          </a:p>
          <a:p>
            <a:pPr marL="173038" indent="0" algn="just">
              <a:spcBef>
                <a:spcPts val="600"/>
              </a:spcBef>
              <a:buSzPct val="100000"/>
              <a:buNone/>
            </a:pPr>
            <a:endParaRPr lang="en-US" sz="100" b="1" u="sng" dirty="0" smtClean="0">
              <a:ea typeface="Times New Roman"/>
              <a:cs typeface="Times New Roman"/>
            </a:endParaRPr>
          </a:p>
          <a:p>
            <a:pPr marL="173038" indent="0" algn="just">
              <a:spcBef>
                <a:spcPts val="600"/>
              </a:spcBef>
              <a:buSzPct val="100000"/>
              <a:buNone/>
            </a:pPr>
            <a:r>
              <a:rPr lang="en-US" sz="2400" b="1" u="sng" dirty="0" smtClean="0">
                <a:ea typeface="Times New Roman"/>
                <a:cs typeface="Times New Roman"/>
              </a:rPr>
              <a:t>New Provision</a:t>
            </a:r>
            <a:r>
              <a:rPr lang="en-US" sz="2400" b="1" dirty="0" smtClean="0">
                <a:ea typeface="Times New Roman"/>
                <a:cs typeface="Times New Roman"/>
              </a:rPr>
              <a:t>: </a:t>
            </a:r>
          </a:p>
          <a:p>
            <a:pPr marL="173038" indent="0" algn="just">
              <a:spcBef>
                <a:spcPts val="600"/>
              </a:spcBef>
              <a:buNone/>
            </a:pPr>
            <a:r>
              <a:rPr lang="en-US" sz="2400" dirty="0" smtClean="0"/>
              <a:t>If there is any change in the partners or members or in their profit sharing ratio </a:t>
            </a:r>
            <a:r>
              <a:rPr lang="en-US" sz="2400" b="1" u="sng" dirty="0" smtClean="0"/>
              <a:t>since the last date of the preceding year,</a:t>
            </a:r>
            <a:r>
              <a:rPr lang="en-US" sz="2400" dirty="0" smtClean="0"/>
              <a:t> the particulars of such change.</a:t>
            </a:r>
            <a:endParaRPr lang="en-US" sz="2400" dirty="0"/>
          </a:p>
        </p:txBody>
      </p:sp>
      <p:sp>
        <p:nvSpPr>
          <p:cNvPr id="9" name="TextBox 8"/>
          <p:cNvSpPr txBox="1"/>
          <p:nvPr/>
        </p:nvSpPr>
        <p:spPr>
          <a:xfrm>
            <a:off x="381000" y="5893713"/>
            <a:ext cx="8305800" cy="430887"/>
          </a:xfrm>
          <a:prstGeom prst="rect">
            <a:avLst/>
          </a:prstGeom>
          <a:noFill/>
        </p:spPr>
        <p:txBody>
          <a:bodyPr wrap="square" rtlCol="0">
            <a:spAutoFit/>
          </a:bodyPr>
          <a:lstStyle/>
          <a:p>
            <a:pPr marL="725488" indent="-725488" algn="just"/>
            <a:r>
              <a:rPr lang="en-US" sz="2200" b="1" dirty="0" smtClean="0"/>
              <a:t>Brief: </a:t>
            </a:r>
            <a:r>
              <a:rPr lang="en-US" sz="2200" dirty="0" smtClean="0"/>
              <a:t>Clarification provided</a:t>
            </a:r>
            <a:endParaRPr lang="en-US" sz="2400" dirty="0" smtClean="0"/>
          </a:p>
        </p:txBody>
      </p:sp>
      <p:sp>
        <p:nvSpPr>
          <p:cNvPr id="5" name="Slide Number Placeholder 4"/>
          <p:cNvSpPr>
            <a:spLocks noGrp="1"/>
          </p:cNvSpPr>
          <p:nvPr>
            <p:ph type="sldNum" sz="quarter" idx="12"/>
          </p:nvPr>
        </p:nvSpPr>
        <p:spPr/>
        <p:txBody>
          <a:bodyPr>
            <a:normAutofit fontScale="85000" lnSpcReduction="20000"/>
          </a:bodyPr>
          <a:lstStyle/>
          <a:p>
            <a:fld id="{B6F15528-21DE-4FAA-801E-634DDDAF4B2B}" type="slidenum">
              <a:rPr lang="en-US" smtClean="0"/>
              <a:pPr/>
              <a:t>95</a:t>
            </a:fld>
            <a:endParaRPr lang="en-US"/>
          </a:p>
        </p:txBody>
      </p:sp>
      <p:sp>
        <p:nvSpPr>
          <p:cNvPr id="6" name="Rectangle 5"/>
          <p:cNvSpPr/>
          <p:nvPr/>
        </p:nvSpPr>
        <p:spPr>
          <a:xfrm>
            <a:off x="7772400" y="76200"/>
            <a:ext cx="13716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normAutofit fontScale="85000" lnSpcReduction="20000"/>
          </a:bodyPr>
          <a:lstStyle/>
          <a:p>
            <a:fld id="{B6F15528-21DE-4FAA-801E-634DDDAF4B2B}" type="slidenum">
              <a:rPr lang="en-US" smtClean="0"/>
              <a:pPr/>
              <a:t>96</a:t>
            </a:fld>
            <a:endParaRPr lang="en-US"/>
          </a:p>
        </p:txBody>
      </p:sp>
      <p:sp>
        <p:nvSpPr>
          <p:cNvPr id="6" name="TextBox 5"/>
          <p:cNvSpPr txBox="1"/>
          <p:nvPr/>
        </p:nvSpPr>
        <p:spPr>
          <a:xfrm>
            <a:off x="381000" y="2057400"/>
            <a:ext cx="8305800" cy="523220"/>
          </a:xfrm>
          <a:prstGeom prst="rect">
            <a:avLst/>
          </a:prstGeom>
          <a:noFill/>
        </p:spPr>
        <p:txBody>
          <a:bodyPr wrap="square" rtlCol="0">
            <a:spAutoFit/>
          </a:bodyPr>
          <a:lstStyle/>
          <a:p>
            <a:pPr marL="725488" indent="-725488" algn="just"/>
            <a:r>
              <a:rPr lang="en-US" sz="2800" b="1" dirty="0" smtClean="0">
                <a:solidFill>
                  <a:schemeClr val="accent2"/>
                </a:solidFill>
              </a:rPr>
              <a:t>Format in e-utility</a:t>
            </a:r>
            <a:endParaRPr lang="en-US" sz="3200" b="1" dirty="0" smtClean="0">
              <a:solidFill>
                <a:schemeClr val="accent2"/>
              </a:solidFill>
            </a:endParaRPr>
          </a:p>
        </p:txBody>
      </p:sp>
      <p:pic>
        <p:nvPicPr>
          <p:cNvPr id="81925" name="Picture 5" descr="C:\Users\apoorva\Desktop\clause 9b.JPG"/>
          <p:cNvPicPr>
            <a:picLocks noChangeAspect="1" noChangeArrowheads="1"/>
          </p:cNvPicPr>
          <p:nvPr/>
        </p:nvPicPr>
        <p:blipFill>
          <a:blip r:embed="rId2" cstate="print"/>
          <a:srcRect/>
          <a:stretch>
            <a:fillRect/>
          </a:stretch>
        </p:blipFill>
        <p:spPr bwMode="auto">
          <a:xfrm>
            <a:off x="396875" y="2574925"/>
            <a:ext cx="8366125" cy="1463675"/>
          </a:xfrm>
          <a:prstGeom prst="rect">
            <a:avLst/>
          </a:prstGeom>
          <a:noFill/>
        </p:spPr>
      </p:pic>
      <p:pic>
        <p:nvPicPr>
          <p:cNvPr id="81923" name="Picture 3"/>
          <p:cNvPicPr>
            <a:picLocks noChangeAspect="1" noChangeArrowheads="1"/>
          </p:cNvPicPr>
          <p:nvPr/>
        </p:nvPicPr>
        <p:blipFill>
          <a:blip r:embed="rId3" cstate="print"/>
          <a:srcRect l="32430" t="35938" r="50879" b="45312"/>
          <a:stretch>
            <a:fillRect/>
          </a:stretch>
        </p:blipFill>
        <p:spPr bwMode="auto">
          <a:xfrm>
            <a:off x="3505200" y="4114800"/>
            <a:ext cx="1809750" cy="1524000"/>
          </a:xfrm>
          <a:prstGeom prst="rect">
            <a:avLst/>
          </a:prstGeom>
          <a:noFill/>
          <a:ln w="9525">
            <a:solidFill>
              <a:srgbClr val="FF0000"/>
            </a:solidFill>
            <a:miter lim="800000"/>
            <a:headEnd/>
            <a:tailEnd/>
          </a:ln>
        </p:spPr>
      </p:pic>
      <p:cxnSp>
        <p:nvCxnSpPr>
          <p:cNvPr id="11" name="Straight Arrow Connector 10"/>
          <p:cNvCxnSpPr/>
          <p:nvPr/>
        </p:nvCxnSpPr>
        <p:spPr>
          <a:xfrm>
            <a:off x="4343400" y="3429000"/>
            <a:ext cx="0" cy="609600"/>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Title 6"/>
          <p:cNvSpPr>
            <a:spLocks noGrp="1"/>
          </p:cNvSpPr>
          <p:nvPr>
            <p:ph type="title"/>
          </p:nvPr>
        </p:nvSpPr>
        <p:spPr>
          <a:xfrm>
            <a:off x="76200" y="152400"/>
            <a:ext cx="6324600" cy="990600"/>
          </a:xfrm>
        </p:spPr>
        <p:txBody>
          <a:bodyPr>
            <a:normAutofit fontScale="90000"/>
          </a:bodyPr>
          <a:lstStyle/>
          <a:p>
            <a:pPr algn="just"/>
            <a:r>
              <a:rPr lang="en-US" sz="4900" dirty="0" smtClean="0"/>
              <a:t>New Clause no. 9…..</a:t>
            </a:r>
            <a:r>
              <a:rPr lang="en-US" dirty="0" smtClean="0"/>
              <a:t>   	</a:t>
            </a:r>
            <a:r>
              <a:rPr lang="en-US" sz="4000" dirty="0" smtClean="0"/>
              <a:t>   </a:t>
            </a:r>
            <a:r>
              <a:rPr lang="en-US" sz="2700" dirty="0" smtClean="0"/>
              <a:t>				</a:t>
            </a:r>
            <a:r>
              <a:rPr lang="en-US" sz="2700" i="1" dirty="0" smtClean="0">
                <a:solidFill>
                  <a:srgbClr val="FF0000"/>
                </a:solidFill>
              </a:rPr>
              <a:t>[Old Clause No. 7]</a:t>
            </a:r>
            <a:endParaRPr lang="en-US" sz="2700" i="1" dirty="0">
              <a:solidFill>
                <a:srgbClr val="FF0000"/>
              </a:solidFill>
            </a:endParaRPr>
          </a:p>
        </p:txBody>
      </p:sp>
      <p:sp>
        <p:nvSpPr>
          <p:cNvPr id="13" name="Rectangle 12"/>
          <p:cNvSpPr/>
          <p:nvPr/>
        </p:nvSpPr>
        <p:spPr>
          <a:xfrm>
            <a:off x="7772400" y="76200"/>
            <a:ext cx="13716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0" y="76200"/>
            <a:ext cx="7543800" cy="1143000"/>
          </a:xfrm>
        </p:spPr>
        <p:txBody>
          <a:bodyPr>
            <a:normAutofit/>
          </a:bodyPr>
          <a:lstStyle/>
          <a:p>
            <a:pPr algn="just">
              <a:defRPr/>
            </a:pPr>
            <a:r>
              <a:rPr lang="en-US" sz="4000" dirty="0" smtClean="0">
                <a:cs typeface="Times New Roman" pitchFamily="18" charset="0"/>
              </a:rPr>
              <a:t>Issues on New Clause no. 9     </a:t>
            </a:r>
            <a:r>
              <a:rPr lang="en-US" sz="4000" i="1" dirty="0" smtClean="0">
                <a:solidFill>
                  <a:srgbClr val="FF0000"/>
                </a:solidFill>
              </a:rPr>
              <a:t>   </a:t>
            </a:r>
            <a:r>
              <a:rPr lang="en-US" sz="2200" i="1" dirty="0" smtClean="0">
                <a:solidFill>
                  <a:srgbClr val="FF0000"/>
                </a:solidFill>
              </a:rPr>
              <a:t>						[Old Clause No. 7] </a:t>
            </a:r>
          </a:p>
        </p:txBody>
      </p:sp>
      <p:sp>
        <p:nvSpPr>
          <p:cNvPr id="6" name="Slide Number Placeholder 5"/>
          <p:cNvSpPr>
            <a:spLocks noGrp="1"/>
          </p:cNvSpPr>
          <p:nvPr>
            <p:ph type="sldNum" sz="quarter" idx="12"/>
          </p:nvPr>
        </p:nvSpPr>
        <p:spPr/>
        <p:txBody>
          <a:bodyPr>
            <a:normAutofit fontScale="85000" lnSpcReduction="20000"/>
          </a:bodyPr>
          <a:lstStyle/>
          <a:p>
            <a:pPr>
              <a:defRPr/>
            </a:pPr>
            <a:fld id="{617D6662-7BB7-49C8-99C2-83D3ABFDF92C}" type="slidenum">
              <a:rPr lang="en-US"/>
              <a:pPr>
                <a:defRPr/>
              </a:pPr>
              <a:t>97</a:t>
            </a:fld>
            <a:endParaRPr lang="en-US"/>
          </a:p>
        </p:txBody>
      </p:sp>
      <p:sp>
        <p:nvSpPr>
          <p:cNvPr id="36867" name="Rectangle 3"/>
          <p:cNvSpPr>
            <a:spLocks noGrp="1" noChangeArrowheads="1"/>
          </p:cNvSpPr>
          <p:nvPr>
            <p:ph sz="quarter" idx="1"/>
          </p:nvPr>
        </p:nvSpPr>
        <p:spPr>
          <a:xfrm>
            <a:off x="381000" y="1905000"/>
            <a:ext cx="8534400" cy="4724400"/>
          </a:xfrm>
        </p:spPr>
        <p:txBody>
          <a:bodyPr>
            <a:normAutofit fontScale="92500"/>
          </a:bodyPr>
          <a:lstStyle/>
          <a:p>
            <a:pPr algn="just" eaLnBrk="1" hangingPunct="1">
              <a:lnSpc>
                <a:spcPct val="150000"/>
              </a:lnSpc>
              <a:buSzPct val="90000"/>
              <a:buFont typeface="Wingdings" pitchFamily="2" charset="2"/>
              <a:buChar char="Ø"/>
            </a:pPr>
            <a:r>
              <a:rPr lang="en-US" sz="2400" dirty="0" smtClean="0">
                <a:latin typeface="Calibri" pitchFamily="34" charset="0"/>
              </a:rPr>
              <a:t>This applies to </a:t>
            </a:r>
            <a:r>
              <a:rPr lang="en-US" sz="2400" b="1" u="sng" dirty="0" smtClean="0">
                <a:latin typeface="Calibri" pitchFamily="34" charset="0"/>
              </a:rPr>
              <a:t>Firm, Association of Persons (AOPs) and LLPs</a:t>
            </a:r>
            <a:endParaRPr lang="en-US" sz="2400" i="1" u="sng" dirty="0" smtClean="0">
              <a:latin typeface="Calibri" pitchFamily="34" charset="0"/>
            </a:endParaRPr>
          </a:p>
          <a:p>
            <a:pPr algn="just" eaLnBrk="1" hangingPunct="1">
              <a:lnSpc>
                <a:spcPct val="150000"/>
              </a:lnSpc>
              <a:buSzPct val="90000"/>
              <a:buFont typeface="Wingdings" pitchFamily="2" charset="2"/>
              <a:buChar char="Ø"/>
            </a:pPr>
            <a:r>
              <a:rPr lang="en-US" sz="2400" b="1" i="1" dirty="0" smtClean="0">
                <a:solidFill>
                  <a:srgbClr val="D54F41"/>
                </a:solidFill>
                <a:latin typeface="Calibri" pitchFamily="34" charset="0"/>
              </a:rPr>
              <a:t>“</a:t>
            </a:r>
            <a:r>
              <a:rPr lang="en-US" sz="2400" b="1" i="1" u="sng" dirty="0" smtClean="0">
                <a:solidFill>
                  <a:srgbClr val="D54F41"/>
                </a:solidFill>
                <a:latin typeface="Calibri" pitchFamily="34" charset="0"/>
              </a:rPr>
              <a:t>Profit Sharing Ratio</a:t>
            </a:r>
            <a:r>
              <a:rPr lang="en-US" sz="2400" b="1" i="1" dirty="0" smtClean="0">
                <a:solidFill>
                  <a:srgbClr val="D54F41"/>
                </a:solidFill>
                <a:latin typeface="Calibri" pitchFamily="34" charset="0"/>
              </a:rPr>
              <a:t>”</a:t>
            </a:r>
            <a:r>
              <a:rPr lang="en-US" sz="2400" i="1" dirty="0" smtClean="0">
                <a:latin typeface="Calibri" pitchFamily="34" charset="0"/>
              </a:rPr>
              <a:t> </a:t>
            </a:r>
            <a:r>
              <a:rPr lang="en-US" sz="2400" dirty="0" smtClean="0">
                <a:latin typeface="Calibri" pitchFamily="34" charset="0"/>
              </a:rPr>
              <a:t>would include Loss sharing ratio also as “Loss” is nothing but negative profit. </a:t>
            </a:r>
          </a:p>
          <a:p>
            <a:pPr algn="just" eaLnBrk="1" hangingPunct="1">
              <a:lnSpc>
                <a:spcPct val="150000"/>
              </a:lnSpc>
              <a:buSzPct val="90000"/>
              <a:buFont typeface="Wingdings" pitchFamily="2" charset="2"/>
              <a:buChar char="Ø"/>
            </a:pPr>
            <a:r>
              <a:rPr lang="en-US" sz="2400" dirty="0" smtClean="0">
                <a:latin typeface="Calibri" pitchFamily="34" charset="0"/>
              </a:rPr>
              <a:t>All the changes occurring during the entire previous year must be stated.</a:t>
            </a:r>
          </a:p>
          <a:p>
            <a:pPr algn="just" eaLnBrk="1" hangingPunct="1">
              <a:lnSpc>
                <a:spcPct val="150000"/>
              </a:lnSpc>
              <a:buSzPct val="90000"/>
              <a:buFont typeface="Wingdings" pitchFamily="2" charset="2"/>
              <a:buChar char="Ø"/>
            </a:pPr>
            <a:r>
              <a:rPr lang="en-US" sz="2400" b="1" i="1" u="sng" dirty="0" smtClean="0">
                <a:solidFill>
                  <a:srgbClr val="D54F41"/>
                </a:solidFill>
                <a:latin typeface="Calibri" pitchFamily="34" charset="0"/>
              </a:rPr>
              <a:t>Change in remuneration not to be reported</a:t>
            </a:r>
            <a:r>
              <a:rPr lang="en-US" sz="2400" i="1" dirty="0" smtClean="0">
                <a:latin typeface="Calibri" pitchFamily="34" charset="0"/>
              </a:rPr>
              <a:t>- </a:t>
            </a:r>
            <a:r>
              <a:rPr lang="en-US" sz="2400" dirty="0" smtClean="0">
                <a:latin typeface="Calibri" pitchFamily="34" charset="0"/>
              </a:rPr>
              <a:t>The clause would not cover any change in relation to payment of remuneration or interest to partners or members without change in Profit/ Loss Sharing ratio .  </a:t>
            </a:r>
          </a:p>
        </p:txBody>
      </p:sp>
      <p:sp>
        <p:nvSpPr>
          <p:cNvPr id="5" name="Rectangle 4"/>
          <p:cNvSpPr/>
          <p:nvPr/>
        </p:nvSpPr>
        <p:spPr>
          <a:xfrm>
            <a:off x="7772400" y="76200"/>
            <a:ext cx="13716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76200" y="76200"/>
            <a:ext cx="8991600" cy="990600"/>
          </a:xfrm>
        </p:spPr>
        <p:txBody>
          <a:bodyPr>
            <a:normAutofit fontScale="90000"/>
          </a:bodyPr>
          <a:lstStyle/>
          <a:p>
            <a:pPr algn="just"/>
            <a:r>
              <a:rPr lang="en-US" sz="4900" dirty="0" smtClean="0"/>
              <a:t>New Clause no. 12</a:t>
            </a:r>
            <a:r>
              <a:rPr lang="en-US" sz="4000" dirty="0" smtClean="0"/>
              <a:t>	</a:t>
            </a:r>
            <a:r>
              <a:rPr lang="en-US" dirty="0" smtClean="0"/>
              <a:t>   	       </a:t>
            </a:r>
            <a:r>
              <a:rPr lang="en-US" sz="2700" i="1" dirty="0" smtClean="0">
                <a:solidFill>
                  <a:srgbClr val="FF0000"/>
                </a:solidFill>
              </a:rPr>
              <a:t>[Old Clause No. 10</a:t>
            </a:r>
            <a:r>
              <a:rPr lang="en-US" sz="3100" i="1" dirty="0" smtClean="0">
                <a:solidFill>
                  <a:srgbClr val="FF0000"/>
                </a:solidFill>
              </a:rPr>
              <a:t>]</a:t>
            </a:r>
            <a:endParaRPr lang="en-US" sz="3100" i="1" dirty="0">
              <a:solidFill>
                <a:srgbClr val="FF0000"/>
              </a:solidFill>
            </a:endParaRPr>
          </a:p>
        </p:txBody>
      </p:sp>
      <p:sp>
        <p:nvSpPr>
          <p:cNvPr id="8" name="Content Placeholder 7"/>
          <p:cNvSpPr>
            <a:spLocks noGrp="1"/>
          </p:cNvSpPr>
          <p:nvPr>
            <p:ph sz="quarter" idx="1"/>
          </p:nvPr>
        </p:nvSpPr>
        <p:spPr>
          <a:xfrm>
            <a:off x="152400" y="1752600"/>
            <a:ext cx="8763000" cy="3962400"/>
          </a:xfrm>
          <a:ln w="38100"/>
        </p:spPr>
        <p:style>
          <a:lnRef idx="2">
            <a:schemeClr val="accent1"/>
          </a:lnRef>
          <a:fillRef idx="1">
            <a:schemeClr val="lt1"/>
          </a:fillRef>
          <a:effectRef idx="0">
            <a:schemeClr val="accent1"/>
          </a:effectRef>
          <a:fontRef idx="minor">
            <a:schemeClr val="dk1"/>
          </a:fontRef>
        </p:style>
        <p:txBody>
          <a:bodyPr>
            <a:noAutofit/>
          </a:bodyPr>
          <a:lstStyle/>
          <a:p>
            <a:pPr marL="0" indent="0" algn="just">
              <a:spcBef>
                <a:spcPts val="0"/>
              </a:spcBef>
              <a:buSzPct val="100000"/>
              <a:buNone/>
            </a:pPr>
            <a:r>
              <a:rPr lang="en-US" sz="2200" b="1" u="sng" dirty="0" smtClean="0">
                <a:ea typeface="Times New Roman"/>
                <a:cs typeface="Times New Roman"/>
              </a:rPr>
              <a:t>Old Provision</a:t>
            </a:r>
            <a:r>
              <a:rPr lang="en-US" sz="2200" b="1" dirty="0" smtClean="0">
                <a:ea typeface="Times New Roman"/>
                <a:cs typeface="Times New Roman"/>
              </a:rPr>
              <a:t>: </a:t>
            </a:r>
          </a:p>
          <a:p>
            <a:pPr marL="0" indent="0" algn="just">
              <a:spcBef>
                <a:spcPts val="0"/>
              </a:spcBef>
              <a:buNone/>
            </a:pPr>
            <a:r>
              <a:rPr lang="en-US" sz="2200" dirty="0" smtClean="0"/>
              <a:t>Whether the Profit and Loss Account includes any Profits and gains assessable on presumptive basis, if yes, indicate the amount and the relevant section (44AD, 44AE, 44AF, 44B, 44BB, 44BBA, 44BBB or any other relevant section)</a:t>
            </a:r>
          </a:p>
          <a:p>
            <a:pPr marL="0" indent="0" algn="just">
              <a:spcBef>
                <a:spcPts val="0"/>
              </a:spcBef>
              <a:buSzPct val="100000"/>
              <a:buNone/>
            </a:pPr>
            <a:endParaRPr lang="en-US" sz="2200" b="1" u="sng" dirty="0" smtClean="0">
              <a:ea typeface="Times New Roman"/>
              <a:cs typeface="Times New Roman"/>
            </a:endParaRPr>
          </a:p>
          <a:p>
            <a:pPr marL="0" indent="0" algn="just">
              <a:spcBef>
                <a:spcPts val="0"/>
              </a:spcBef>
              <a:buSzPct val="100000"/>
              <a:buNone/>
            </a:pPr>
            <a:r>
              <a:rPr lang="en-US" sz="2200" b="1" u="sng" dirty="0" smtClean="0">
                <a:ea typeface="Times New Roman"/>
                <a:cs typeface="Times New Roman"/>
              </a:rPr>
              <a:t>New Provision</a:t>
            </a:r>
            <a:r>
              <a:rPr lang="en-US" sz="2200" b="1" dirty="0" smtClean="0">
                <a:ea typeface="Times New Roman"/>
                <a:cs typeface="Times New Roman"/>
              </a:rPr>
              <a:t>: </a:t>
            </a:r>
          </a:p>
          <a:p>
            <a:pPr marL="0" indent="0" algn="just">
              <a:spcBef>
                <a:spcPts val="0"/>
              </a:spcBef>
              <a:buNone/>
            </a:pPr>
            <a:r>
              <a:rPr lang="en-US" sz="2200" dirty="0" smtClean="0"/>
              <a:t>Whether the profit and loss account includes any profits and gains assessable on presumptive basis, if yes, indicate the amount and the relevant section (44AD, 44AE, 44AF, 44B, 44BB, 44BBA, 44BBB, </a:t>
            </a:r>
            <a:r>
              <a:rPr lang="en-US" sz="2200" b="1" u="sng" dirty="0" smtClean="0"/>
              <a:t>Chapter XII-G, First Schedule </a:t>
            </a:r>
            <a:r>
              <a:rPr lang="en-US" sz="2200" dirty="0" smtClean="0"/>
              <a:t>or any other relevant section.)</a:t>
            </a:r>
            <a:endParaRPr lang="en-US" sz="2200" dirty="0"/>
          </a:p>
        </p:txBody>
      </p:sp>
      <p:sp>
        <p:nvSpPr>
          <p:cNvPr id="9" name="TextBox 8"/>
          <p:cNvSpPr txBox="1"/>
          <p:nvPr/>
        </p:nvSpPr>
        <p:spPr>
          <a:xfrm>
            <a:off x="152400" y="5867400"/>
            <a:ext cx="8763000" cy="769441"/>
          </a:xfrm>
          <a:prstGeom prst="rect">
            <a:avLst/>
          </a:prstGeom>
          <a:noFill/>
        </p:spPr>
        <p:txBody>
          <a:bodyPr wrap="square" rtlCol="0">
            <a:spAutoFit/>
          </a:bodyPr>
          <a:lstStyle/>
          <a:p>
            <a:pPr marL="725488" indent="-725488" algn="just"/>
            <a:r>
              <a:rPr lang="en-US" sz="2200" b="1" dirty="0" smtClean="0"/>
              <a:t>Brief: Chapter XII-G </a:t>
            </a:r>
            <a:r>
              <a:rPr lang="en-US" sz="2200" dirty="0" smtClean="0"/>
              <a:t>(Special provisions relating to income of Shipping companies) and </a:t>
            </a:r>
            <a:r>
              <a:rPr lang="en-US" sz="2200" b="1" dirty="0" smtClean="0"/>
              <a:t>First Schedule </a:t>
            </a:r>
            <a:r>
              <a:rPr lang="en-US" sz="2200" dirty="0" smtClean="0"/>
              <a:t>(Insurance Business) also covered.</a:t>
            </a:r>
          </a:p>
        </p:txBody>
      </p:sp>
      <p:sp>
        <p:nvSpPr>
          <p:cNvPr id="5" name="Slide Number Placeholder 4"/>
          <p:cNvSpPr>
            <a:spLocks noGrp="1"/>
          </p:cNvSpPr>
          <p:nvPr>
            <p:ph type="sldNum" sz="quarter" idx="12"/>
          </p:nvPr>
        </p:nvSpPr>
        <p:spPr/>
        <p:txBody>
          <a:bodyPr>
            <a:normAutofit fontScale="85000" lnSpcReduction="20000"/>
          </a:bodyPr>
          <a:lstStyle/>
          <a:p>
            <a:fld id="{B6F15528-21DE-4FAA-801E-634DDDAF4B2B}" type="slidenum">
              <a:rPr lang="en-US" smtClean="0"/>
              <a:pPr/>
              <a:t>98</a:t>
            </a:fld>
            <a:endParaRPr lang="en-US"/>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552" y="76200"/>
            <a:ext cx="8461248" cy="990600"/>
          </a:xfrm>
        </p:spPr>
        <p:txBody>
          <a:bodyPr anchor="t">
            <a:normAutofit/>
          </a:bodyPr>
          <a:lstStyle/>
          <a:p>
            <a:r>
              <a:rPr lang="en-US" u="sng" dirty="0" smtClean="0"/>
              <a:t>List of Sections……….</a:t>
            </a:r>
            <a:endParaRPr lang="en-US" u="sng" dirty="0"/>
          </a:p>
        </p:txBody>
      </p:sp>
      <p:graphicFrame>
        <p:nvGraphicFramePr>
          <p:cNvPr id="4" name="Content Placeholder 3"/>
          <p:cNvGraphicFramePr>
            <a:graphicFrameLocks noGrp="1"/>
          </p:cNvGraphicFramePr>
          <p:nvPr>
            <p:ph sz="quarter" idx="1"/>
          </p:nvPr>
        </p:nvGraphicFramePr>
        <p:xfrm>
          <a:off x="304800" y="1752600"/>
          <a:ext cx="8686800" cy="4689213"/>
        </p:xfrm>
        <a:graphic>
          <a:graphicData uri="http://schemas.openxmlformats.org/drawingml/2006/table">
            <a:tbl>
              <a:tblPr firstRow="1" bandRow="1">
                <a:tableStyleId>{5C22544A-7EE6-4342-B048-85BDC9FD1C3A}</a:tableStyleId>
              </a:tblPr>
              <a:tblGrid>
                <a:gridCol w="742462"/>
                <a:gridCol w="1179397"/>
                <a:gridCol w="6764941"/>
              </a:tblGrid>
              <a:tr h="603294">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000" b="1" i="0" u="none" strike="noStrike" cap="none" normalizeH="0" baseline="0" dirty="0" smtClean="0">
                          <a:ln>
                            <a:noFill/>
                          </a:ln>
                          <a:solidFill>
                            <a:schemeClr val="bg1"/>
                          </a:solidFill>
                          <a:effectLst/>
                          <a:latin typeface="+mn-lt"/>
                        </a:rPr>
                        <a:t>S. No.</a:t>
                      </a: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000" b="1" i="0" u="none" strike="noStrike" cap="none" normalizeH="0" baseline="0" dirty="0" smtClean="0">
                          <a:ln>
                            <a:noFill/>
                          </a:ln>
                          <a:solidFill>
                            <a:schemeClr val="bg1"/>
                          </a:solidFill>
                          <a:effectLst/>
                          <a:latin typeface="+mn-lt"/>
                        </a:rPr>
                        <a:t>Section / Chapter/ Schedule</a:t>
                      </a: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000" b="1" i="0" u="none" strike="noStrike" cap="none" normalizeH="0" baseline="0" dirty="0" smtClean="0">
                          <a:ln>
                            <a:noFill/>
                          </a:ln>
                          <a:solidFill>
                            <a:schemeClr val="bg1"/>
                          </a:solidFill>
                          <a:effectLst/>
                          <a:latin typeface="+mn-lt"/>
                        </a:rPr>
                        <a:t>Business Covered </a:t>
                      </a:r>
                    </a:p>
                  </a:txBody>
                  <a:tcPr horzOverflow="overflow"/>
                </a:tc>
              </a:tr>
              <a:tr h="674176">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000" b="0" i="0" u="none" strike="noStrike" cap="none" normalizeH="0" baseline="0" dirty="0" smtClean="0">
                          <a:ln>
                            <a:noFill/>
                          </a:ln>
                          <a:solidFill>
                            <a:schemeClr val="tx1"/>
                          </a:solidFill>
                          <a:effectLst/>
                          <a:latin typeface="+mn-lt"/>
                        </a:rPr>
                        <a:t>1.</a:t>
                      </a: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000" b="0" i="0" u="none" strike="noStrike" cap="none" normalizeH="0" baseline="0" dirty="0" smtClean="0">
                          <a:ln>
                            <a:noFill/>
                          </a:ln>
                          <a:solidFill>
                            <a:schemeClr val="tx1"/>
                          </a:solidFill>
                          <a:effectLst/>
                          <a:latin typeface="+mn-lt"/>
                        </a:rPr>
                        <a:t>44AD</a:t>
                      </a:r>
                    </a:p>
                  </a:txBody>
                  <a:tcPr horzOverflow="overflow"/>
                </a:tc>
                <a:tc>
                  <a:txBody>
                    <a:bodyPr/>
                    <a:lstStyle/>
                    <a:p>
                      <a:pPr marL="0" marR="0" lvl="0" indent="0" algn="just"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000" b="0" i="0" u="none" strike="noStrike" cap="none" normalizeH="0" baseline="0" dirty="0" smtClean="0">
                          <a:ln>
                            <a:noFill/>
                          </a:ln>
                          <a:solidFill>
                            <a:schemeClr val="tx1"/>
                          </a:solidFill>
                          <a:effectLst/>
                          <a:latin typeface="+mn-lt"/>
                        </a:rPr>
                        <a:t>Special provision for computing profits/gains of business on presumptive basis</a:t>
                      </a:r>
                    </a:p>
                  </a:txBody>
                  <a:tcPr horzOverflow="overflow"/>
                </a:tc>
              </a:tr>
              <a:tr h="425151">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000" b="0" i="0" u="none" strike="noStrike" cap="none" normalizeH="0" baseline="0" dirty="0" smtClean="0">
                          <a:ln>
                            <a:noFill/>
                          </a:ln>
                          <a:solidFill>
                            <a:schemeClr val="tx1"/>
                          </a:solidFill>
                          <a:effectLst/>
                          <a:latin typeface="+mn-lt"/>
                        </a:rPr>
                        <a:t>2.</a:t>
                      </a: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000" b="0" i="0" u="none" strike="noStrike" cap="none" normalizeH="0" baseline="0" dirty="0" smtClean="0">
                          <a:ln>
                            <a:noFill/>
                          </a:ln>
                          <a:solidFill>
                            <a:schemeClr val="tx1"/>
                          </a:solidFill>
                          <a:effectLst/>
                          <a:latin typeface="+mn-lt"/>
                        </a:rPr>
                        <a:t>44AE</a:t>
                      </a:r>
                    </a:p>
                  </a:txBody>
                  <a:tcPr horzOverflow="overflow"/>
                </a:tc>
                <a:tc>
                  <a:txBody>
                    <a:bodyPr/>
                    <a:lstStyle/>
                    <a:p>
                      <a:pPr marL="0" marR="0" lvl="0" indent="0" algn="just"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000" b="0" i="0" u="none" strike="noStrike" cap="none" normalizeH="0" baseline="0" dirty="0" smtClean="0">
                          <a:ln>
                            <a:noFill/>
                          </a:ln>
                          <a:solidFill>
                            <a:schemeClr val="tx1"/>
                          </a:solidFill>
                          <a:effectLst/>
                          <a:latin typeface="+mn-lt"/>
                        </a:rPr>
                        <a:t>Transport business </a:t>
                      </a:r>
                    </a:p>
                  </a:txBody>
                  <a:tcPr horzOverflow="overflow"/>
                </a:tc>
              </a:tr>
              <a:tr h="674176">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000" b="0" i="0" u="none" strike="noStrike" cap="none" normalizeH="0" baseline="0" dirty="0" smtClean="0">
                          <a:ln>
                            <a:noFill/>
                          </a:ln>
                          <a:solidFill>
                            <a:schemeClr val="tx1"/>
                          </a:solidFill>
                          <a:effectLst/>
                          <a:latin typeface="+mn-lt"/>
                        </a:rPr>
                        <a:t>3.</a:t>
                      </a: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000" b="0" i="0" u="none" strike="noStrike" cap="none" normalizeH="0" baseline="0" dirty="0" smtClean="0">
                          <a:ln>
                            <a:noFill/>
                          </a:ln>
                          <a:solidFill>
                            <a:schemeClr val="tx1"/>
                          </a:solidFill>
                          <a:effectLst/>
                          <a:latin typeface="+mn-lt"/>
                        </a:rPr>
                        <a:t>44AF</a:t>
                      </a:r>
                    </a:p>
                  </a:txBody>
                  <a:tcPr horzOverflow="overflow"/>
                </a:tc>
                <a:tc>
                  <a:txBody>
                    <a:bodyPr/>
                    <a:lstStyle/>
                    <a:p>
                      <a:pPr marL="0" marR="0" lvl="0" indent="0" algn="just"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000" b="0" i="0" u="none" strike="noStrike" cap="none" normalizeH="0" baseline="0" dirty="0" smtClean="0">
                          <a:ln>
                            <a:noFill/>
                          </a:ln>
                          <a:solidFill>
                            <a:schemeClr val="tx1"/>
                          </a:solidFill>
                          <a:effectLst/>
                          <a:latin typeface="+mn-lt"/>
                        </a:rPr>
                        <a:t>Retail Business </a:t>
                      </a:r>
                      <a:r>
                        <a:rPr kumimoji="0" lang="en-US" sz="2000" b="0" i="1" u="none" strike="noStrike" cap="none" normalizeH="0" baseline="0" dirty="0" smtClean="0">
                          <a:ln>
                            <a:noFill/>
                          </a:ln>
                          <a:solidFill>
                            <a:srgbClr val="C00000"/>
                          </a:solidFill>
                          <a:effectLst/>
                          <a:latin typeface="+mn-lt"/>
                        </a:rPr>
                        <a:t>(This section is inoperative  w.e.f A.Y 2011-2012 and covered in s.44AD itself)</a:t>
                      </a:r>
                    </a:p>
                  </a:txBody>
                  <a:tcPr horzOverflow="overflow"/>
                </a:tc>
              </a:tr>
              <a:tr h="425151">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000" b="0" i="0" u="none" strike="noStrike" cap="none" normalizeH="0" baseline="0" dirty="0" smtClean="0">
                          <a:ln>
                            <a:noFill/>
                          </a:ln>
                          <a:solidFill>
                            <a:schemeClr val="tx1"/>
                          </a:solidFill>
                          <a:effectLst/>
                          <a:latin typeface="+mn-lt"/>
                        </a:rPr>
                        <a:t>4.</a:t>
                      </a: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000" b="0" i="0" u="none" strike="noStrike" cap="none" normalizeH="0" baseline="0" dirty="0" smtClean="0">
                          <a:ln>
                            <a:noFill/>
                          </a:ln>
                          <a:solidFill>
                            <a:schemeClr val="tx1"/>
                          </a:solidFill>
                          <a:effectLst/>
                          <a:latin typeface="+mn-lt"/>
                        </a:rPr>
                        <a:t>44B</a:t>
                      </a:r>
                    </a:p>
                  </a:txBody>
                  <a:tcPr horzOverflow="overflow"/>
                </a:tc>
                <a:tc>
                  <a:txBody>
                    <a:bodyPr/>
                    <a:lstStyle/>
                    <a:p>
                      <a:pPr marL="0" marR="0" lvl="0" indent="0" algn="just"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000" b="0" i="0" u="none" strike="noStrike" cap="none" normalizeH="0" baseline="0" dirty="0" smtClean="0">
                          <a:ln>
                            <a:noFill/>
                          </a:ln>
                          <a:solidFill>
                            <a:schemeClr val="tx1"/>
                          </a:solidFill>
                          <a:effectLst/>
                          <a:latin typeface="+mn-lt"/>
                        </a:rPr>
                        <a:t>Shipping business of a non-resident </a:t>
                      </a:r>
                    </a:p>
                  </a:txBody>
                  <a:tcPr horzOverflow="overflow"/>
                </a:tc>
              </a:tr>
              <a:tr h="963110">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000" b="0" i="0" u="none" strike="noStrike" cap="none" normalizeH="0" baseline="0" dirty="0" smtClean="0">
                          <a:ln>
                            <a:noFill/>
                          </a:ln>
                          <a:solidFill>
                            <a:schemeClr val="tx1"/>
                          </a:solidFill>
                          <a:effectLst/>
                          <a:latin typeface="+mn-lt"/>
                        </a:rPr>
                        <a:t>5.</a:t>
                      </a: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000" b="0" i="0" u="none" strike="noStrike" cap="none" normalizeH="0" baseline="0" dirty="0" smtClean="0">
                          <a:ln>
                            <a:noFill/>
                          </a:ln>
                          <a:solidFill>
                            <a:schemeClr val="tx1"/>
                          </a:solidFill>
                          <a:effectLst/>
                          <a:latin typeface="+mn-lt"/>
                        </a:rPr>
                        <a:t>44BB</a:t>
                      </a:r>
                    </a:p>
                  </a:txBody>
                  <a:tcPr horzOverflow="overflow"/>
                </a:tc>
                <a:tc>
                  <a:txBody>
                    <a:bodyPr/>
                    <a:lstStyle/>
                    <a:p>
                      <a:pPr marL="0" marR="0" lvl="0" indent="0" algn="just"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000" b="0" i="0" u="none" strike="noStrike" cap="none" normalizeH="0" baseline="0" dirty="0" smtClean="0">
                          <a:ln>
                            <a:noFill/>
                          </a:ln>
                          <a:solidFill>
                            <a:schemeClr val="tx1"/>
                          </a:solidFill>
                          <a:effectLst/>
                          <a:latin typeface="+mn-lt"/>
                        </a:rPr>
                        <a:t>Providing service/ facilities in connection with, or supplying plant and machinery on hire used, or to be used, in the prospecting for, or extraction or production of, mineral oils.</a:t>
                      </a:r>
                    </a:p>
                  </a:txBody>
                  <a:tcPr horzOverflow="overflow"/>
                </a:tc>
              </a:tr>
              <a:tr h="425151">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000" b="0" i="0" u="none" strike="noStrike" cap="none" normalizeH="0" baseline="0" dirty="0" smtClean="0">
                          <a:ln>
                            <a:noFill/>
                          </a:ln>
                          <a:solidFill>
                            <a:schemeClr val="tx1"/>
                          </a:solidFill>
                          <a:effectLst/>
                          <a:latin typeface="+mn-lt"/>
                        </a:rPr>
                        <a:t>6.</a:t>
                      </a: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000" b="0" i="0" u="none" strike="noStrike" cap="none" normalizeH="0" baseline="0" dirty="0" smtClean="0">
                          <a:ln>
                            <a:noFill/>
                          </a:ln>
                          <a:solidFill>
                            <a:schemeClr val="tx1"/>
                          </a:solidFill>
                          <a:effectLst/>
                          <a:latin typeface="+mn-lt"/>
                        </a:rPr>
                        <a:t>44BBA</a:t>
                      </a:r>
                    </a:p>
                  </a:txBody>
                  <a:tcPr horzOverflow="overflow"/>
                </a:tc>
                <a:tc>
                  <a:txBody>
                    <a:bodyPr/>
                    <a:lstStyle/>
                    <a:p>
                      <a:pPr marL="0" marR="0" lvl="0" indent="0" algn="just" defTabSz="914400" rtl="0" eaLnBrk="1" fontAlgn="base" latinLnBrk="0" hangingPunct="1">
                        <a:lnSpc>
                          <a:spcPct val="100000"/>
                        </a:lnSpc>
                        <a:spcBef>
                          <a:spcPct val="20000"/>
                        </a:spcBef>
                        <a:spcAft>
                          <a:spcPct val="0"/>
                        </a:spcAft>
                        <a:buClr>
                          <a:schemeClr val="tx2"/>
                        </a:buClr>
                        <a:buSzTx/>
                        <a:buFont typeface="Wingdings" pitchFamily="2" charset="2"/>
                        <a:buNone/>
                        <a:tabLst/>
                      </a:pPr>
                      <a:r>
                        <a:rPr kumimoji="0" lang="en-US" sz="2000" b="0" i="0" u="none" strike="noStrike" cap="none" normalizeH="0" baseline="0" dirty="0" smtClean="0">
                          <a:ln>
                            <a:noFill/>
                          </a:ln>
                          <a:solidFill>
                            <a:schemeClr val="tx1"/>
                          </a:solidFill>
                          <a:effectLst/>
                          <a:latin typeface="+mn-lt"/>
                        </a:rPr>
                        <a:t>Operation of aircraft by non-resident.</a:t>
                      </a:r>
                    </a:p>
                  </a:txBody>
                  <a:tcPr horzOverflow="overflow"/>
                </a:tc>
              </a:tr>
            </a:tbl>
          </a:graphicData>
        </a:graphic>
      </p:graphicFrame>
      <p:sp>
        <p:nvSpPr>
          <p:cNvPr id="6" name="Rectangle 5"/>
          <p:cNvSpPr/>
          <p:nvPr/>
        </p:nvSpPr>
        <p:spPr>
          <a:xfrm>
            <a:off x="7772400" y="76200"/>
            <a:ext cx="1371600" cy="45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en-US" sz="2400" b="1" dirty="0" err="1" smtClean="0">
                <a:solidFill>
                  <a:schemeClr val="tx2"/>
                </a:solidFill>
                <a:latin typeface="+mj-lt"/>
              </a:rPr>
              <a:t>Contd</a:t>
            </a:r>
            <a:r>
              <a:rPr lang="en-US" sz="2400" b="1" dirty="0" smtClean="0">
                <a:solidFill>
                  <a:schemeClr val="tx2"/>
                </a:solidFill>
                <a:latin typeface="+mj-lt"/>
              </a:rPr>
              <a:t>….</a:t>
            </a:r>
            <a:endParaRPr lang="en-US" sz="2400" b="1" dirty="0">
              <a:solidFill>
                <a:schemeClr val="tx2"/>
              </a:solidFill>
              <a:latin typeface="+mj-lt"/>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High Tower Text"/>
        <a:ea typeface=""/>
        <a:cs typeface=""/>
      </a:majorFont>
      <a:minorFont>
        <a:latin typeface="Calibri"/>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6940</TotalTime>
  <Words>21032</Words>
  <Application>Microsoft Office PowerPoint</Application>
  <PresentationFormat>On-screen Show (4:3)</PresentationFormat>
  <Paragraphs>2645</Paragraphs>
  <Slides>232</Slides>
  <Notes>74</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232</vt:i4>
      </vt:variant>
    </vt:vector>
  </HeadingPairs>
  <TitlesOfParts>
    <vt:vector size="234" baseType="lpstr">
      <vt:lpstr>Median</vt:lpstr>
      <vt:lpstr>MS Org Chart</vt:lpstr>
      <vt:lpstr>Slide 1</vt:lpstr>
      <vt:lpstr>Contents…..</vt:lpstr>
      <vt:lpstr>Tax Audit Report</vt:lpstr>
      <vt:lpstr>Form No. 3CA/3CB- Rule 6G</vt:lpstr>
      <vt:lpstr>Recent Developments</vt:lpstr>
      <vt:lpstr>Part I - Amendment in Form No. 3CA, Form No. 3CB &amp; Form No. 3CD</vt:lpstr>
      <vt:lpstr>Amendments in Form 3CA/3CB</vt:lpstr>
      <vt:lpstr>a. Amendments in Form 3CA…..</vt:lpstr>
      <vt:lpstr>b. Amendments in Form 3CB…..</vt:lpstr>
      <vt:lpstr>Slide 10</vt:lpstr>
      <vt:lpstr>Slide 11</vt:lpstr>
      <vt:lpstr>Slide 12</vt:lpstr>
      <vt:lpstr>Slide 13</vt:lpstr>
      <vt:lpstr>c. Other Amendments in Form 3CA/ 3CB…..</vt:lpstr>
      <vt:lpstr>c. Other Amendments in Form 3CA/ 3CB…..</vt:lpstr>
      <vt:lpstr>c. Other Amendments in Form 3CA/ 3CB…..</vt:lpstr>
      <vt:lpstr>Issues on Form No. 3CA/ 3CB…..</vt:lpstr>
      <vt:lpstr>Issues on Form No. 3CA/ 3CB…..</vt:lpstr>
      <vt:lpstr>Amendments in Form 3CD</vt:lpstr>
      <vt:lpstr>Form No. 3CD- Rule 6G(2)</vt:lpstr>
      <vt:lpstr>Key Highlights…..</vt:lpstr>
      <vt:lpstr>List of Clauses…….  Part - A</vt:lpstr>
      <vt:lpstr>List of Clauses…….  Part - B</vt:lpstr>
      <vt:lpstr>Slide 24</vt:lpstr>
      <vt:lpstr>Slide 25</vt:lpstr>
      <vt:lpstr>Slide 26</vt:lpstr>
      <vt:lpstr>Newly inserted Clauses</vt:lpstr>
      <vt:lpstr>New Clause no. 4     [newly inserted]</vt:lpstr>
      <vt:lpstr>New Clause no. 4        [newly inserted]</vt:lpstr>
      <vt:lpstr>Issues / points to be considered- New Clause no. 4   [newly inserted]</vt:lpstr>
      <vt:lpstr>Amendments by Finance Act, 2014 - Obligation to furnish information return.</vt:lpstr>
      <vt:lpstr>New Clause no. 8      [newly inserted]</vt:lpstr>
      <vt:lpstr>New Clause no. 8        [newly inserted]</vt:lpstr>
      <vt:lpstr>Issues on New Clause no. 8         [newly inserted]</vt:lpstr>
      <vt:lpstr>New Clause no. 17                   [newly inserted]</vt:lpstr>
      <vt:lpstr>New Clause no. 17     [newly inserted]</vt:lpstr>
      <vt:lpstr>Issues on New Clause no. 17         [newly inserted]</vt:lpstr>
      <vt:lpstr>New Clause no. 28                   [newly inserted]</vt:lpstr>
      <vt:lpstr>New Clause no. 28         [newly inserted]</vt:lpstr>
      <vt:lpstr>Issues on New Clause no. 28         [newly inserted]</vt:lpstr>
      <vt:lpstr>New Clause no. 29                   [newly inserted]</vt:lpstr>
      <vt:lpstr>Issues on New Clause no. 29         [newly inserted]</vt:lpstr>
      <vt:lpstr>New Clause no. 32(c), (d),(e)    [newly inserted]</vt:lpstr>
      <vt:lpstr>Section 73- Losses in speculation business……</vt:lpstr>
      <vt:lpstr>Section 73A- Carry forward and set off of losses by specified business.…</vt:lpstr>
      <vt:lpstr>Explanation to Section 73…….</vt:lpstr>
      <vt:lpstr>New Clause no. 34(b)            [newly inserted]</vt:lpstr>
      <vt:lpstr>Issues on New Clause no. 34(b)               [newly inserted]</vt:lpstr>
      <vt:lpstr>New Clause no. 34(c)        [newly inserted]</vt:lpstr>
      <vt:lpstr>New Clause no. 39        [newly inserted]</vt:lpstr>
      <vt:lpstr>Section 72A of Finance Act, 1994</vt:lpstr>
      <vt:lpstr>New Clause no. 41        [newly inserted]</vt:lpstr>
      <vt:lpstr>New Clause no. 41           [newly inserted]</vt:lpstr>
      <vt:lpstr>Issues / points to be considered on New Clause no. 41   [newly inserted]</vt:lpstr>
      <vt:lpstr>Issues on New Clause no. 41         [newly inserted]</vt:lpstr>
      <vt:lpstr>Important Amendment in Clauses</vt:lpstr>
      <vt:lpstr>New Clause no. 11          [Old Clause 9]</vt:lpstr>
      <vt:lpstr>New Clause no. 11             [Old Clause No. 9]</vt:lpstr>
      <vt:lpstr>Slide 59</vt:lpstr>
      <vt:lpstr>New Clause no. 11             [Old Clause No. 9]</vt:lpstr>
      <vt:lpstr>Slide 61</vt:lpstr>
      <vt:lpstr>Requirement to maintain books…..</vt:lpstr>
      <vt:lpstr>Prescribed Books [RULE 6F (2) &amp;(3) ]</vt:lpstr>
      <vt:lpstr>Slide 64</vt:lpstr>
      <vt:lpstr>New Clause no. 19        [Old Clause No. 15]</vt:lpstr>
      <vt:lpstr>New Clause no. 19        [Old Clause No. 15]</vt:lpstr>
      <vt:lpstr>List of Sections…..</vt:lpstr>
      <vt:lpstr>List of Sections…..</vt:lpstr>
      <vt:lpstr>Amendments in by Finance Act, 2014</vt:lpstr>
      <vt:lpstr>Amendments in by Finance Act, 2014</vt:lpstr>
      <vt:lpstr>Issues on New Clause no. 19                        [Old Clause no. 15]</vt:lpstr>
      <vt:lpstr>New Clause no. 21……              [Old Clause No. 17]</vt:lpstr>
      <vt:lpstr>New Clause no. 21……              [Old Clause No. 17]</vt:lpstr>
      <vt:lpstr>New Clause no. 21……              [Old Clause No. 17]</vt:lpstr>
      <vt:lpstr>Section 40A….</vt:lpstr>
      <vt:lpstr>Rule 6DD…..</vt:lpstr>
      <vt:lpstr>Rule 6DD…..</vt:lpstr>
      <vt:lpstr>New Clause no. 31         [Old Clause no. 24]</vt:lpstr>
      <vt:lpstr>New Clause no. 31                                   [Old Clause no. 24]</vt:lpstr>
      <vt:lpstr>New Clause no. 31                                   [Old Clause no. 24]</vt:lpstr>
      <vt:lpstr>Issues on New Clause no. 31                 [Old Clause No. 24]</vt:lpstr>
      <vt:lpstr>Issues on New Clause no. 31              [Old Clause No. 24]</vt:lpstr>
      <vt:lpstr>Issues on New Clause no. 31              [Old Clause No. 24]</vt:lpstr>
      <vt:lpstr>New Clause no. 34       [Old Clause No. 27]</vt:lpstr>
      <vt:lpstr>New Clause no. 34……              [Old Clause No. 27]</vt:lpstr>
      <vt:lpstr>New Clause no. 34……              [Old Clause No. 27]</vt:lpstr>
      <vt:lpstr>Issues on New Clause no. 34……              [Old Clause No. 27]</vt:lpstr>
      <vt:lpstr>Issues on New Clause no. 34……              [Old Clause No. 27]</vt:lpstr>
      <vt:lpstr>Issues on New Clause no. 34……              [Old Clause No. 27]</vt:lpstr>
      <vt:lpstr>Issues on New Clause no. 34……</vt:lpstr>
      <vt:lpstr>Issues on New Clause no. 34……            [Old Clause No. 27]</vt:lpstr>
      <vt:lpstr>Other Amendment in Clauses</vt:lpstr>
      <vt:lpstr>New Clause no. 6     [Old Clause No. 5]</vt:lpstr>
      <vt:lpstr>New Clause no. 9             [Old Clause no. 7]</vt:lpstr>
      <vt:lpstr>New Clause no. 9…..           [Old Clause No. 7]</vt:lpstr>
      <vt:lpstr>New Clause no. 9…..           [Old Clause No. 7]</vt:lpstr>
      <vt:lpstr>Issues on New Clause no. 9              [Old Clause No. 7] </vt:lpstr>
      <vt:lpstr>New Clause no. 12            [Old Clause No. 10]</vt:lpstr>
      <vt:lpstr>List of Sections……….</vt:lpstr>
      <vt:lpstr>List of Sections……….</vt:lpstr>
      <vt:lpstr>Issues on New Clause no. 12           [old clause no. 10]</vt:lpstr>
      <vt:lpstr>New Clause no. 18               [Old Clause no. 14]</vt:lpstr>
      <vt:lpstr>New Clause no. 18                         [Old Clause no. 14]</vt:lpstr>
      <vt:lpstr>New Clause no. 18                         [Old Clause no. 14]</vt:lpstr>
      <vt:lpstr>New Clause no. 18                         [Old Clause no. 14]</vt:lpstr>
      <vt:lpstr>Issues on New Clause no. 18….                        [Old Clause no. 14]</vt:lpstr>
      <vt:lpstr>Issues on New Clause no. 18                       [Old Clause no. 14]</vt:lpstr>
      <vt:lpstr>New Clause no. 20          [Old Clause  no. 16]</vt:lpstr>
      <vt:lpstr>New Clause no. 20          [Old Clause  no. 16]</vt:lpstr>
      <vt:lpstr>Issues on New Clause no. 20              [Old Clause no. 16]</vt:lpstr>
      <vt:lpstr>New Clause no. 21     [Old Clause No. 17]</vt:lpstr>
      <vt:lpstr>New Clause no. 21…..            [Old Clause No. 17]</vt:lpstr>
      <vt:lpstr>Issues on New Clause no. 21              [Old Clause No. 17]</vt:lpstr>
      <vt:lpstr>Issues on New Clause no. 21              [Old Clause No. 17]</vt:lpstr>
      <vt:lpstr>Issues on New Clause no. 21              [Old Clause No. 17]</vt:lpstr>
      <vt:lpstr>Issues on New Clause no. 21              [Old Clause No. 17]</vt:lpstr>
      <vt:lpstr>Issues on New Clause no. 21              [Old Clause No. 17]</vt:lpstr>
      <vt:lpstr>Issues on New Clause no. 21              [Old Clause No. 17]</vt:lpstr>
      <vt:lpstr>New Clause no. 21…..            [Old Clause No. 17]</vt:lpstr>
      <vt:lpstr>New Clause no. 21……               [Old Clause No. 17]</vt:lpstr>
      <vt:lpstr>Section 40(a)(i)…..</vt:lpstr>
      <vt:lpstr>New Clause no. 21……               [Old Clause No. 17]</vt:lpstr>
      <vt:lpstr>Section 40(a)(ia)…..</vt:lpstr>
      <vt:lpstr>New Clause no. 21……                [Old Clause No. 17]</vt:lpstr>
      <vt:lpstr>New Clause no. 21……                [Old Clause No. 17]</vt:lpstr>
      <vt:lpstr>New Clause no. 21……              [Old Clause No. 17]</vt:lpstr>
      <vt:lpstr>New Clause no. 21……              [Old Clause No. 17]</vt:lpstr>
      <vt:lpstr>New Clause no. 21……              [Old Clause No. 17]</vt:lpstr>
      <vt:lpstr>Issues on New Clause no. 21              [Old Clause No. 17]</vt:lpstr>
      <vt:lpstr>New Clause no. 21……              [Old Clause No. 17]</vt:lpstr>
      <vt:lpstr>New Clause no. 21……              [Old Clause No. 17]</vt:lpstr>
      <vt:lpstr>Slide 132</vt:lpstr>
      <vt:lpstr>Slide 133</vt:lpstr>
      <vt:lpstr>Slide 134</vt:lpstr>
      <vt:lpstr>Slide 135</vt:lpstr>
      <vt:lpstr>Issues on New Clause no. 21            [Old Clause No. 17]</vt:lpstr>
      <vt:lpstr>New Clause no. 24        [Old Clause No. 19]</vt:lpstr>
      <vt:lpstr>New Clause no. 24             [Old Clause No. 19]</vt:lpstr>
      <vt:lpstr>Section 32AC- Investment in new plant or machinery…..</vt:lpstr>
      <vt:lpstr>Section 32AC- Investment in new plant or machinery…..</vt:lpstr>
      <vt:lpstr>Section 32AC- Investment in new plant or machinery…..</vt:lpstr>
      <vt:lpstr>Section 32AC- Investment in new plant or machinery…..</vt:lpstr>
      <vt:lpstr>New Clause no. 27           [Old Clause No. 22]</vt:lpstr>
      <vt:lpstr>New Clause no. 27                [Old Clause No. 22]</vt:lpstr>
      <vt:lpstr>New Clause no. 27                [Old Clause No. 22]</vt:lpstr>
      <vt:lpstr>Issues on New Clause no. 27         [Old Clause no. 22]</vt:lpstr>
      <vt:lpstr>New Clause no. 33       [Old Clause No. 26]</vt:lpstr>
      <vt:lpstr> </vt:lpstr>
      <vt:lpstr>New Clause no. 35                 [Old Clause No. 28]</vt:lpstr>
      <vt:lpstr>New Clause no. 35                 [Old Clause No. 28]</vt:lpstr>
      <vt:lpstr> </vt:lpstr>
      <vt:lpstr>Slide 152</vt:lpstr>
      <vt:lpstr>Slide 153</vt:lpstr>
      <vt:lpstr>New Clause no. 36        [Old Clause No. 29]</vt:lpstr>
      <vt:lpstr>New Clause no. 36……               [Old Clause No. 29]</vt:lpstr>
      <vt:lpstr>Issues on New Clause no. 36……          [Old Clause No. 29]</vt:lpstr>
      <vt:lpstr>Issues on New Clause no. 36……          [Old Clause No. 29]</vt:lpstr>
      <vt:lpstr>New Clause no. 37           [Old Clause No. 30]</vt:lpstr>
      <vt:lpstr>Issues on New Clause no. 37                                   [Old Clause No. 30]</vt:lpstr>
      <vt:lpstr>New Clause no. 38               [Old Clause No. 31]</vt:lpstr>
      <vt:lpstr>Issues on New Clause no. 38                                   [Old Clause No. 31]</vt:lpstr>
      <vt:lpstr>New Clause 40            [Old Clause No. 32]</vt:lpstr>
      <vt:lpstr>New Clause 40……                                   [Old Clause No. 32]</vt:lpstr>
      <vt:lpstr>New Clause no. 40……                                  [Old Clause No. 32]</vt:lpstr>
      <vt:lpstr>Slide 165</vt:lpstr>
      <vt:lpstr>Slide 166</vt:lpstr>
      <vt:lpstr>Notes to Form No. 3CD</vt:lpstr>
      <vt:lpstr>Specific Format provided</vt:lpstr>
      <vt:lpstr>New Clause no. 13             [Old Clause No. 11]</vt:lpstr>
      <vt:lpstr>Issues on New Clause no. 13                  [Old Clause No. 11]</vt:lpstr>
      <vt:lpstr>Issues on New Clause no. 13                  [Old Clause No. 11]</vt:lpstr>
      <vt:lpstr>Issues on New Clause 13                        [Old Clause 11]</vt:lpstr>
      <vt:lpstr>New Clause no. 14             [Old Clause no. 12]</vt:lpstr>
      <vt:lpstr>Issues on New Clause no. 14                       [Old Clause no.  12]</vt:lpstr>
      <vt:lpstr>Notification No. 34 /2013  dt. 01/05/2013</vt:lpstr>
      <vt:lpstr>Slide 176</vt:lpstr>
      <vt:lpstr>Overview of Provisions of Sec. 44AB</vt:lpstr>
      <vt:lpstr>Who has to get accounts audited on compulsory basis ……….</vt:lpstr>
      <vt:lpstr>Slide 179</vt:lpstr>
      <vt:lpstr>Section 44AE…….</vt:lpstr>
      <vt:lpstr>Sub-section (6) of section 44AD</vt:lpstr>
      <vt:lpstr>Compulsory Audit of Accounts</vt:lpstr>
      <vt:lpstr>Compulsory Audit of Accounts……</vt:lpstr>
      <vt:lpstr>Tax  Auditor……...</vt:lpstr>
      <vt:lpstr>Liability of Tax Audit…… </vt:lpstr>
      <vt:lpstr>Applicability of Sec. 44AB- where  income is exempt u/s 10</vt:lpstr>
      <vt:lpstr>Applicability of sec 44AB to Agriculturist….</vt:lpstr>
      <vt:lpstr>Applicability of sec 44AB to Political Parties….</vt:lpstr>
      <vt:lpstr>Issues  - Applicability of section 44AB…. </vt:lpstr>
      <vt:lpstr>Gross Receipts….. </vt:lpstr>
      <vt:lpstr>Gross Receipts….. </vt:lpstr>
      <vt:lpstr>Gross Receipts….. </vt:lpstr>
      <vt:lpstr>Remaining Clauses of Form 3CD</vt:lpstr>
      <vt:lpstr> PART – A</vt:lpstr>
      <vt:lpstr>Issues on New Clause no. 1,2, 5, 7</vt:lpstr>
      <vt:lpstr>PART B-New Clause no. 10       [Old Clause no. 8]</vt:lpstr>
      <vt:lpstr>Issues on New Clause no. 10        [Old Clause no. 8]</vt:lpstr>
      <vt:lpstr>New Clause no. 15               [Old Clause no. 12(A)]</vt:lpstr>
      <vt:lpstr>Issues on New Clause no. 15    [Old Clause no. 12(A)]</vt:lpstr>
      <vt:lpstr>Issues on New Clause no. 15                                [Old Clause no. 12(A)]</vt:lpstr>
      <vt:lpstr>Issues on New Clause no. 15                               [Old Clause no. 12(A)]</vt:lpstr>
      <vt:lpstr>New Clause no. 16                   [Old Clause no. 13]</vt:lpstr>
      <vt:lpstr>Issues on New Clause no. 16           [Old Clause no. 13]</vt:lpstr>
      <vt:lpstr>New Clause no. 22     [Old Clause no. 17A]</vt:lpstr>
      <vt:lpstr>Slide 205</vt:lpstr>
      <vt:lpstr>Provisions of MSME Act………..</vt:lpstr>
      <vt:lpstr>Issues on New Clause no. 22  [Old Clause no. 17A]</vt:lpstr>
      <vt:lpstr>Issues on New Clause no. 22                                [Old Clause no. 17A]</vt:lpstr>
      <vt:lpstr>New Clause no. 23        [Old Clause no. 18]</vt:lpstr>
      <vt:lpstr>Issues on New Clause no. 23       [Old Clause no. 18]</vt:lpstr>
      <vt:lpstr>Issues on New Clause no. 23            [Old Clause no. 18]</vt:lpstr>
      <vt:lpstr>Issues on New Clause no. 23            [Old Clause no. 18]</vt:lpstr>
      <vt:lpstr>Case Laws on New Clause no. 23       [Old Clause no. 18]</vt:lpstr>
      <vt:lpstr>New Clause no. 25                   [Old Clause no. 20]</vt:lpstr>
      <vt:lpstr>Slide 215</vt:lpstr>
      <vt:lpstr>New Clause no. 26                                            [Old Clause no. 21]</vt:lpstr>
      <vt:lpstr>New Clause no. 26                                         [Old Clause no. 21]</vt:lpstr>
      <vt:lpstr>Issues on New Clause no.  26                                         [Old Clause no. 21]</vt:lpstr>
      <vt:lpstr>Issues on New Clause no.  26                                         [Old Clause no. 21]</vt:lpstr>
      <vt:lpstr>Issues on New Clause no.  26                                         [Old Clause no. 21]</vt:lpstr>
      <vt:lpstr>Issues on New Clause no.  26                                         [Old Clause no. 21]</vt:lpstr>
      <vt:lpstr>Issues on New Clause no.  26                                         [Old Clause no. 21]</vt:lpstr>
      <vt:lpstr>New Clause no. 30                           [Old Clause no. 23]</vt:lpstr>
      <vt:lpstr>New Clause no. 32(a),(b)        [Old Clause no. 25(a), (b)]</vt:lpstr>
      <vt:lpstr>Important Points…..</vt:lpstr>
      <vt:lpstr>Penalty for failure to get accounts Audited- Sec. 271B</vt:lpstr>
      <vt:lpstr>Reasonable Causes</vt:lpstr>
      <vt:lpstr>Penalty for failure to get accounts Audited- Sec. 271B…….</vt:lpstr>
      <vt:lpstr>Penalty u/s 277 A - Falsification of books of accounts or documents etc.</vt:lpstr>
      <vt:lpstr>Faulty tax audit report</vt:lpstr>
      <vt:lpstr>Relevant Instructions</vt:lpstr>
      <vt:lpstr>Slide 232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Davender Bhardwaj</dc:creator>
  <cp:lastModifiedBy>JYOTI</cp:lastModifiedBy>
  <cp:revision>2304</cp:revision>
  <dcterms:created xsi:type="dcterms:W3CDTF">2006-08-16T00:00:00Z</dcterms:created>
  <dcterms:modified xsi:type="dcterms:W3CDTF">2014-09-13T11:08:12Z</dcterms:modified>
</cp:coreProperties>
</file>