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A7B81-5C59-4FEC-885A-DBD1E4943395}" type="datetimeFigureOut">
              <a:rPr lang="en-US" smtClean="0"/>
              <a:t>2/24/2015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E3B683-D662-4573-A17C-3CA0E0B01EC2}" type="slidenum">
              <a:rPr lang="en-US" smtClean="0"/>
              <a:t>‹#›</a:t>
            </a:fld>
            <a:endParaRPr lang="en-US"/>
          </a:p>
        </p:txBody>
      </p:sp>
    </p:spTree>
    <p:extLst>
      <p:ext uri="{BB962C8B-B14F-4D97-AF65-F5344CB8AC3E}">
        <p14:creationId xmlns:p14="http://schemas.microsoft.com/office/powerpoint/2010/main" val="1068288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E3B683-D662-4573-A17C-3CA0E0B01EC2}" type="slidenum">
              <a:rPr lang="en-US" smtClean="0"/>
              <a:t>2</a:t>
            </a:fld>
            <a:endParaRPr lang="en-US"/>
          </a:p>
        </p:txBody>
      </p:sp>
    </p:spTree>
    <p:extLst>
      <p:ext uri="{BB962C8B-B14F-4D97-AF65-F5344CB8AC3E}">
        <p14:creationId xmlns:p14="http://schemas.microsoft.com/office/powerpoint/2010/main" val="1744039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E3B683-D662-4573-A17C-3CA0E0B01EC2}" type="slidenum">
              <a:rPr lang="en-US" smtClean="0"/>
              <a:t>20</a:t>
            </a:fld>
            <a:endParaRPr lang="en-US"/>
          </a:p>
        </p:txBody>
      </p:sp>
    </p:spTree>
    <p:extLst>
      <p:ext uri="{BB962C8B-B14F-4D97-AF65-F5344CB8AC3E}">
        <p14:creationId xmlns:p14="http://schemas.microsoft.com/office/powerpoint/2010/main" val="653107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F5BFE254-0753-4C29-8950-8D2EB4454187}" type="datetime1">
              <a:rPr lang="en-US" smtClean="0"/>
              <a:t>2/24/2015</a:t>
            </a:fld>
            <a:endParaRPr lang="en-US"/>
          </a:p>
        </p:txBody>
      </p:sp>
      <p:sp>
        <p:nvSpPr>
          <p:cNvPr id="5" name="Footer Placeholder 4"/>
          <p:cNvSpPr>
            <a:spLocks noGrp="1"/>
          </p:cNvSpPr>
          <p:nvPr>
            <p:ph type="ftr" sz="quarter" idx="11"/>
          </p:nvPr>
        </p:nvSpPr>
        <p:spPr>
          <a:xfrm>
            <a:off x="2692397" y="5037663"/>
            <a:ext cx="5214635" cy="279400"/>
          </a:xfrm>
        </p:spPr>
        <p:txBody>
          <a:bodyPr/>
          <a:lstStyle/>
          <a:p>
            <a:r>
              <a:rPr lang="en-US" smtClean="0"/>
              <a:t>CA SYED USMAN</a:t>
            </a:r>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DE3EE66D-82C6-40D3-AA22-41B68A3A94FB}"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4700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3531EE-3D10-4424-925A-DFE9E6A7CF29}" type="datetime1">
              <a:rPr lang="en-US" smtClean="0"/>
              <a:t>2/24/2015</a:t>
            </a:fld>
            <a:endParaRPr lang="en-US"/>
          </a:p>
        </p:txBody>
      </p:sp>
      <p:sp>
        <p:nvSpPr>
          <p:cNvPr id="6" name="Footer Placeholder 5"/>
          <p:cNvSpPr>
            <a:spLocks noGrp="1"/>
          </p:cNvSpPr>
          <p:nvPr>
            <p:ph type="ftr" sz="quarter" idx="11"/>
          </p:nvPr>
        </p:nvSpPr>
        <p:spPr/>
        <p:txBody>
          <a:bodyPr/>
          <a:lstStyle/>
          <a:p>
            <a:r>
              <a:rPr lang="en-US" smtClean="0"/>
              <a:t>CA SYED USMAN</a:t>
            </a:r>
            <a:endParaRPr lang="en-US"/>
          </a:p>
        </p:txBody>
      </p:sp>
      <p:sp>
        <p:nvSpPr>
          <p:cNvPr id="7" name="Slide Number Placeholder 6"/>
          <p:cNvSpPr>
            <a:spLocks noGrp="1"/>
          </p:cNvSpPr>
          <p:nvPr>
            <p:ph type="sldNum" sz="quarter" idx="12"/>
          </p:nvPr>
        </p:nvSpPr>
        <p:spPr/>
        <p:txBody>
          <a:bodyPr/>
          <a:lstStyle/>
          <a:p>
            <a:fld id="{DE3EE66D-82C6-40D3-AA22-41B68A3A94FB}" type="slidenum">
              <a:rPr lang="en-US" smtClean="0"/>
              <a:t>‹#›</a:t>
            </a:fld>
            <a:endParaRPr lang="en-US"/>
          </a:p>
        </p:txBody>
      </p:sp>
    </p:spTree>
    <p:extLst>
      <p:ext uri="{BB962C8B-B14F-4D97-AF65-F5344CB8AC3E}">
        <p14:creationId xmlns:p14="http://schemas.microsoft.com/office/powerpoint/2010/main" val="352786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854146-A4E9-4554-941A-83F792D673D7}" type="datetime1">
              <a:rPr lang="en-US" smtClean="0"/>
              <a:t>2/24/2015</a:t>
            </a:fld>
            <a:endParaRPr lang="en-US"/>
          </a:p>
        </p:txBody>
      </p:sp>
      <p:sp>
        <p:nvSpPr>
          <p:cNvPr id="5" name="Footer Placeholder 4"/>
          <p:cNvSpPr>
            <a:spLocks noGrp="1"/>
          </p:cNvSpPr>
          <p:nvPr>
            <p:ph type="ftr" sz="quarter" idx="11"/>
          </p:nvPr>
        </p:nvSpPr>
        <p:spPr/>
        <p:txBody>
          <a:bodyPr/>
          <a:lstStyle/>
          <a:p>
            <a:r>
              <a:rPr lang="en-US" smtClean="0"/>
              <a:t>CA SYED USMAN</a:t>
            </a:r>
            <a:endParaRPr lang="en-US"/>
          </a:p>
        </p:txBody>
      </p:sp>
      <p:sp>
        <p:nvSpPr>
          <p:cNvPr id="6" name="Slide Number Placeholder 5"/>
          <p:cNvSpPr>
            <a:spLocks noGrp="1"/>
          </p:cNvSpPr>
          <p:nvPr>
            <p:ph type="sldNum" sz="quarter" idx="12"/>
          </p:nvPr>
        </p:nvSpPr>
        <p:spPr/>
        <p:txBody>
          <a:bodyPr/>
          <a:lstStyle/>
          <a:p>
            <a:fld id="{DE3EE66D-82C6-40D3-AA22-41B68A3A94FB}"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0103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8E55FC-49C4-43CE-AA5A-13D004449EF8}" type="datetime1">
              <a:rPr lang="en-US" smtClean="0"/>
              <a:t>2/24/2015</a:t>
            </a:fld>
            <a:endParaRPr lang="en-US"/>
          </a:p>
        </p:txBody>
      </p:sp>
      <p:sp>
        <p:nvSpPr>
          <p:cNvPr id="5" name="Footer Placeholder 4"/>
          <p:cNvSpPr>
            <a:spLocks noGrp="1"/>
          </p:cNvSpPr>
          <p:nvPr>
            <p:ph type="ftr" sz="quarter" idx="11"/>
          </p:nvPr>
        </p:nvSpPr>
        <p:spPr/>
        <p:txBody>
          <a:bodyPr/>
          <a:lstStyle/>
          <a:p>
            <a:r>
              <a:rPr lang="en-US" smtClean="0"/>
              <a:t>CA SYED USMAN</a:t>
            </a:r>
            <a:endParaRPr lang="en-US"/>
          </a:p>
        </p:txBody>
      </p:sp>
      <p:sp>
        <p:nvSpPr>
          <p:cNvPr id="6" name="Slide Number Placeholder 5"/>
          <p:cNvSpPr>
            <a:spLocks noGrp="1"/>
          </p:cNvSpPr>
          <p:nvPr>
            <p:ph type="sldNum" sz="quarter" idx="12"/>
          </p:nvPr>
        </p:nvSpPr>
        <p:spPr/>
        <p:txBody>
          <a:bodyPr/>
          <a:lstStyle/>
          <a:p>
            <a:fld id="{DE3EE66D-82C6-40D3-AA22-41B68A3A94FB}"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4430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BBFE5D-6452-4A63-B3DA-3D61F2EBAC05}" type="datetime1">
              <a:rPr lang="en-US" smtClean="0"/>
              <a:t>2/24/2015</a:t>
            </a:fld>
            <a:endParaRPr lang="en-US"/>
          </a:p>
        </p:txBody>
      </p:sp>
      <p:sp>
        <p:nvSpPr>
          <p:cNvPr id="5" name="Footer Placeholder 4"/>
          <p:cNvSpPr>
            <a:spLocks noGrp="1"/>
          </p:cNvSpPr>
          <p:nvPr>
            <p:ph type="ftr" sz="quarter" idx="11"/>
          </p:nvPr>
        </p:nvSpPr>
        <p:spPr/>
        <p:txBody>
          <a:bodyPr/>
          <a:lstStyle/>
          <a:p>
            <a:r>
              <a:rPr lang="en-US" smtClean="0"/>
              <a:t>CA SYED USMAN</a:t>
            </a:r>
            <a:endParaRPr lang="en-US"/>
          </a:p>
        </p:txBody>
      </p:sp>
      <p:sp>
        <p:nvSpPr>
          <p:cNvPr id="6" name="Slide Number Placeholder 5"/>
          <p:cNvSpPr>
            <a:spLocks noGrp="1"/>
          </p:cNvSpPr>
          <p:nvPr>
            <p:ph type="sldNum" sz="quarter" idx="12"/>
          </p:nvPr>
        </p:nvSpPr>
        <p:spPr/>
        <p:txBody>
          <a:bodyPr/>
          <a:lstStyle/>
          <a:p>
            <a:fld id="{DE3EE66D-82C6-40D3-AA22-41B68A3A94FB}" type="slidenum">
              <a:rPr lang="en-US" smtClean="0"/>
              <a:t>‹#›</a:t>
            </a:fld>
            <a:endParaRPr lang="en-US"/>
          </a:p>
        </p:txBody>
      </p:sp>
    </p:spTree>
    <p:extLst>
      <p:ext uri="{BB962C8B-B14F-4D97-AF65-F5344CB8AC3E}">
        <p14:creationId xmlns:p14="http://schemas.microsoft.com/office/powerpoint/2010/main" val="3667516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450468-BA3E-4A8C-9413-AD2C48828711}" type="datetime1">
              <a:rPr lang="en-US" smtClean="0"/>
              <a:t>2/24/2015</a:t>
            </a:fld>
            <a:endParaRPr lang="en-US"/>
          </a:p>
        </p:txBody>
      </p:sp>
      <p:sp>
        <p:nvSpPr>
          <p:cNvPr id="5" name="Footer Placeholder 4"/>
          <p:cNvSpPr>
            <a:spLocks noGrp="1"/>
          </p:cNvSpPr>
          <p:nvPr>
            <p:ph type="ftr" sz="quarter" idx="11"/>
          </p:nvPr>
        </p:nvSpPr>
        <p:spPr/>
        <p:txBody>
          <a:bodyPr/>
          <a:lstStyle/>
          <a:p>
            <a:r>
              <a:rPr lang="en-US" smtClean="0"/>
              <a:t>CA SYED USMAN</a:t>
            </a:r>
            <a:endParaRPr lang="en-US"/>
          </a:p>
        </p:txBody>
      </p:sp>
      <p:sp>
        <p:nvSpPr>
          <p:cNvPr id="6" name="Slide Number Placeholder 5"/>
          <p:cNvSpPr>
            <a:spLocks noGrp="1"/>
          </p:cNvSpPr>
          <p:nvPr>
            <p:ph type="sldNum" sz="quarter" idx="12"/>
          </p:nvPr>
        </p:nvSpPr>
        <p:spPr/>
        <p:txBody>
          <a:bodyPr/>
          <a:lstStyle/>
          <a:p>
            <a:fld id="{DE3EE66D-82C6-40D3-AA22-41B68A3A94FB}"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8710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20598C-A579-4221-B205-765DE7877DB1}" type="datetime1">
              <a:rPr lang="en-US" smtClean="0"/>
              <a:t>2/24/2015</a:t>
            </a:fld>
            <a:endParaRPr lang="en-US"/>
          </a:p>
        </p:txBody>
      </p:sp>
      <p:sp>
        <p:nvSpPr>
          <p:cNvPr id="5" name="Footer Placeholder 4"/>
          <p:cNvSpPr>
            <a:spLocks noGrp="1"/>
          </p:cNvSpPr>
          <p:nvPr>
            <p:ph type="ftr" sz="quarter" idx="11"/>
          </p:nvPr>
        </p:nvSpPr>
        <p:spPr/>
        <p:txBody>
          <a:bodyPr/>
          <a:lstStyle/>
          <a:p>
            <a:r>
              <a:rPr lang="en-US" smtClean="0"/>
              <a:t>CA SYED USMAN</a:t>
            </a:r>
            <a:endParaRPr lang="en-US"/>
          </a:p>
        </p:txBody>
      </p:sp>
      <p:sp>
        <p:nvSpPr>
          <p:cNvPr id="6" name="Slide Number Placeholder 5"/>
          <p:cNvSpPr>
            <a:spLocks noGrp="1"/>
          </p:cNvSpPr>
          <p:nvPr>
            <p:ph type="sldNum" sz="quarter" idx="12"/>
          </p:nvPr>
        </p:nvSpPr>
        <p:spPr/>
        <p:txBody>
          <a:bodyPr/>
          <a:lstStyle/>
          <a:p>
            <a:fld id="{DE3EE66D-82C6-40D3-AA22-41B68A3A94FB}"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9541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8DEA3D-4637-410F-9F3A-1FDCD64B201B}" type="datetime1">
              <a:rPr lang="en-US" smtClean="0"/>
              <a:t>2/24/2015</a:t>
            </a:fld>
            <a:endParaRPr lang="en-US"/>
          </a:p>
        </p:txBody>
      </p:sp>
      <p:sp>
        <p:nvSpPr>
          <p:cNvPr id="5" name="Footer Placeholder 4"/>
          <p:cNvSpPr>
            <a:spLocks noGrp="1"/>
          </p:cNvSpPr>
          <p:nvPr>
            <p:ph type="ftr" sz="quarter" idx="11"/>
          </p:nvPr>
        </p:nvSpPr>
        <p:spPr/>
        <p:txBody>
          <a:bodyPr/>
          <a:lstStyle/>
          <a:p>
            <a:r>
              <a:rPr lang="en-US" smtClean="0"/>
              <a:t>CA SYED USMAN</a:t>
            </a:r>
            <a:endParaRPr lang="en-US"/>
          </a:p>
        </p:txBody>
      </p:sp>
      <p:sp>
        <p:nvSpPr>
          <p:cNvPr id="6" name="Slide Number Placeholder 5"/>
          <p:cNvSpPr>
            <a:spLocks noGrp="1"/>
          </p:cNvSpPr>
          <p:nvPr>
            <p:ph type="sldNum" sz="quarter" idx="12"/>
          </p:nvPr>
        </p:nvSpPr>
        <p:spPr/>
        <p:txBody>
          <a:bodyPr/>
          <a:lstStyle/>
          <a:p>
            <a:fld id="{DE3EE66D-82C6-40D3-AA22-41B68A3A94FB}"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141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5D3556-0C7E-473D-B070-CF2772338053}" type="datetime1">
              <a:rPr lang="en-US" smtClean="0"/>
              <a:t>2/24/2015</a:t>
            </a:fld>
            <a:endParaRPr lang="en-US"/>
          </a:p>
        </p:txBody>
      </p:sp>
      <p:sp>
        <p:nvSpPr>
          <p:cNvPr id="5" name="Footer Placeholder 4"/>
          <p:cNvSpPr>
            <a:spLocks noGrp="1"/>
          </p:cNvSpPr>
          <p:nvPr>
            <p:ph type="ftr" sz="quarter" idx="11"/>
          </p:nvPr>
        </p:nvSpPr>
        <p:spPr/>
        <p:txBody>
          <a:bodyPr/>
          <a:lstStyle/>
          <a:p>
            <a:r>
              <a:rPr lang="en-US" smtClean="0"/>
              <a:t>CA SYED USMAN</a:t>
            </a:r>
            <a:endParaRPr lang="en-US"/>
          </a:p>
        </p:txBody>
      </p:sp>
      <p:sp>
        <p:nvSpPr>
          <p:cNvPr id="6" name="Slide Number Placeholder 5"/>
          <p:cNvSpPr>
            <a:spLocks noGrp="1"/>
          </p:cNvSpPr>
          <p:nvPr>
            <p:ph type="sldNum" sz="quarter" idx="12"/>
          </p:nvPr>
        </p:nvSpPr>
        <p:spPr/>
        <p:txBody>
          <a:bodyPr/>
          <a:lstStyle/>
          <a:p>
            <a:fld id="{DE3EE66D-82C6-40D3-AA22-41B68A3A94FB}"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3545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E5DAF9F-991A-4B54-A971-305658DE25F7}" type="datetime1">
              <a:rPr lang="en-US" smtClean="0"/>
              <a:t>2/24/2015</a:t>
            </a:fld>
            <a:endParaRPr lang="en-US"/>
          </a:p>
        </p:txBody>
      </p:sp>
      <p:sp>
        <p:nvSpPr>
          <p:cNvPr id="5" name="Footer Placeholder 4"/>
          <p:cNvSpPr>
            <a:spLocks noGrp="1"/>
          </p:cNvSpPr>
          <p:nvPr>
            <p:ph type="ftr" sz="quarter" idx="11"/>
          </p:nvPr>
        </p:nvSpPr>
        <p:spPr/>
        <p:txBody>
          <a:bodyPr/>
          <a:lstStyle/>
          <a:p>
            <a:r>
              <a:rPr lang="en-US" smtClean="0"/>
              <a:t>CA SYED USMAN</a:t>
            </a:r>
            <a:endParaRPr lang="en-US"/>
          </a:p>
        </p:txBody>
      </p:sp>
      <p:sp>
        <p:nvSpPr>
          <p:cNvPr id="6" name="Slide Number Placeholder 5"/>
          <p:cNvSpPr>
            <a:spLocks noGrp="1"/>
          </p:cNvSpPr>
          <p:nvPr>
            <p:ph type="sldNum" sz="quarter" idx="12"/>
          </p:nvPr>
        </p:nvSpPr>
        <p:spPr/>
        <p:txBody>
          <a:bodyPr/>
          <a:lstStyle/>
          <a:p>
            <a:fld id="{DE3EE66D-82C6-40D3-AA22-41B68A3A94FB}" type="slidenum">
              <a:rPr lang="en-US" smtClean="0"/>
              <a:t>‹#›</a:t>
            </a:fld>
            <a:endParaRPr lang="en-US"/>
          </a:p>
        </p:txBody>
      </p:sp>
    </p:spTree>
    <p:extLst>
      <p:ext uri="{BB962C8B-B14F-4D97-AF65-F5344CB8AC3E}">
        <p14:creationId xmlns:p14="http://schemas.microsoft.com/office/powerpoint/2010/main" val="4042120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DB62D1-0D12-4464-B203-4EACDB532F5D}" type="datetime1">
              <a:rPr lang="en-US" smtClean="0"/>
              <a:t>2/24/2015</a:t>
            </a:fld>
            <a:endParaRPr lang="en-US"/>
          </a:p>
        </p:txBody>
      </p:sp>
      <p:sp>
        <p:nvSpPr>
          <p:cNvPr id="5" name="Footer Placeholder 4"/>
          <p:cNvSpPr>
            <a:spLocks noGrp="1"/>
          </p:cNvSpPr>
          <p:nvPr>
            <p:ph type="ftr" sz="quarter" idx="11"/>
          </p:nvPr>
        </p:nvSpPr>
        <p:spPr/>
        <p:txBody>
          <a:bodyPr/>
          <a:lstStyle/>
          <a:p>
            <a:r>
              <a:rPr lang="en-US" smtClean="0"/>
              <a:t>CA SYED USMAN</a:t>
            </a:r>
            <a:endParaRPr lang="en-US"/>
          </a:p>
        </p:txBody>
      </p:sp>
      <p:sp>
        <p:nvSpPr>
          <p:cNvPr id="6" name="Slide Number Placeholder 5"/>
          <p:cNvSpPr>
            <a:spLocks noGrp="1"/>
          </p:cNvSpPr>
          <p:nvPr>
            <p:ph type="sldNum" sz="quarter" idx="12"/>
          </p:nvPr>
        </p:nvSpPr>
        <p:spPr/>
        <p:txBody>
          <a:bodyPr/>
          <a:lstStyle/>
          <a:p>
            <a:fld id="{DE3EE66D-82C6-40D3-AA22-41B68A3A94FB}"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688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9F1A56-385D-4E08-8A8D-704FDA96131B}" type="datetime1">
              <a:rPr lang="en-US" smtClean="0"/>
              <a:t>2/24/2015</a:t>
            </a:fld>
            <a:endParaRPr lang="en-US"/>
          </a:p>
        </p:txBody>
      </p:sp>
      <p:sp>
        <p:nvSpPr>
          <p:cNvPr id="6" name="Footer Placeholder 5"/>
          <p:cNvSpPr>
            <a:spLocks noGrp="1"/>
          </p:cNvSpPr>
          <p:nvPr>
            <p:ph type="ftr" sz="quarter" idx="11"/>
          </p:nvPr>
        </p:nvSpPr>
        <p:spPr/>
        <p:txBody>
          <a:bodyPr/>
          <a:lstStyle/>
          <a:p>
            <a:r>
              <a:rPr lang="en-US" smtClean="0"/>
              <a:t>CA SYED USMAN</a:t>
            </a:r>
            <a:endParaRPr lang="en-US"/>
          </a:p>
        </p:txBody>
      </p:sp>
      <p:sp>
        <p:nvSpPr>
          <p:cNvPr id="7" name="Slide Number Placeholder 6"/>
          <p:cNvSpPr>
            <a:spLocks noGrp="1"/>
          </p:cNvSpPr>
          <p:nvPr>
            <p:ph type="sldNum" sz="quarter" idx="12"/>
          </p:nvPr>
        </p:nvSpPr>
        <p:spPr/>
        <p:txBody>
          <a:bodyPr/>
          <a:lstStyle/>
          <a:p>
            <a:fld id="{DE3EE66D-82C6-40D3-AA22-41B68A3A94FB}" type="slidenum">
              <a:rPr lang="en-US" smtClean="0"/>
              <a:t>‹#›</a:t>
            </a:fld>
            <a:endParaRPr lang="en-US"/>
          </a:p>
        </p:txBody>
      </p:sp>
    </p:spTree>
    <p:extLst>
      <p:ext uri="{BB962C8B-B14F-4D97-AF65-F5344CB8AC3E}">
        <p14:creationId xmlns:p14="http://schemas.microsoft.com/office/powerpoint/2010/main" val="689430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9A99720-25CF-47C4-9BCE-F6EBDDA909C8}" type="datetime1">
              <a:rPr lang="en-US" smtClean="0"/>
              <a:t>2/24/2015</a:t>
            </a:fld>
            <a:endParaRPr lang="en-US"/>
          </a:p>
        </p:txBody>
      </p:sp>
      <p:sp>
        <p:nvSpPr>
          <p:cNvPr id="8" name="Footer Placeholder 7"/>
          <p:cNvSpPr>
            <a:spLocks noGrp="1"/>
          </p:cNvSpPr>
          <p:nvPr>
            <p:ph type="ftr" sz="quarter" idx="11"/>
          </p:nvPr>
        </p:nvSpPr>
        <p:spPr/>
        <p:txBody>
          <a:bodyPr/>
          <a:lstStyle/>
          <a:p>
            <a:r>
              <a:rPr lang="en-US" smtClean="0"/>
              <a:t>CA SYED USMAN</a:t>
            </a:r>
            <a:endParaRPr lang="en-US"/>
          </a:p>
        </p:txBody>
      </p:sp>
      <p:sp>
        <p:nvSpPr>
          <p:cNvPr id="9" name="Slide Number Placeholder 8"/>
          <p:cNvSpPr>
            <a:spLocks noGrp="1"/>
          </p:cNvSpPr>
          <p:nvPr>
            <p:ph type="sldNum" sz="quarter" idx="12"/>
          </p:nvPr>
        </p:nvSpPr>
        <p:spPr/>
        <p:txBody>
          <a:bodyPr/>
          <a:lstStyle/>
          <a:p>
            <a:fld id="{DE3EE66D-82C6-40D3-AA22-41B68A3A94FB}"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4826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878B081-9B0A-4CE6-B1ED-ECCB80640066}" type="datetime1">
              <a:rPr lang="en-US" smtClean="0"/>
              <a:t>2/24/2015</a:t>
            </a:fld>
            <a:endParaRPr lang="en-US"/>
          </a:p>
        </p:txBody>
      </p:sp>
      <p:sp>
        <p:nvSpPr>
          <p:cNvPr id="4" name="Footer Placeholder 3"/>
          <p:cNvSpPr>
            <a:spLocks noGrp="1"/>
          </p:cNvSpPr>
          <p:nvPr>
            <p:ph type="ftr" sz="quarter" idx="11"/>
          </p:nvPr>
        </p:nvSpPr>
        <p:spPr/>
        <p:txBody>
          <a:bodyPr/>
          <a:lstStyle/>
          <a:p>
            <a:r>
              <a:rPr lang="en-US" smtClean="0"/>
              <a:t>CA SYED USMAN</a:t>
            </a:r>
            <a:endParaRPr lang="en-US"/>
          </a:p>
        </p:txBody>
      </p:sp>
      <p:sp>
        <p:nvSpPr>
          <p:cNvPr id="5" name="Slide Number Placeholder 4"/>
          <p:cNvSpPr>
            <a:spLocks noGrp="1"/>
          </p:cNvSpPr>
          <p:nvPr>
            <p:ph type="sldNum" sz="quarter" idx="12"/>
          </p:nvPr>
        </p:nvSpPr>
        <p:spPr/>
        <p:txBody>
          <a:bodyPr/>
          <a:lstStyle/>
          <a:p>
            <a:fld id="{DE3EE66D-82C6-40D3-AA22-41B68A3A94FB}"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5116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E86A50-3F57-4D97-BB3C-025C7328ABB4}" type="datetime1">
              <a:rPr lang="en-US" smtClean="0"/>
              <a:t>2/24/2015</a:t>
            </a:fld>
            <a:endParaRPr lang="en-US"/>
          </a:p>
        </p:txBody>
      </p:sp>
      <p:sp>
        <p:nvSpPr>
          <p:cNvPr id="3" name="Footer Placeholder 2"/>
          <p:cNvSpPr>
            <a:spLocks noGrp="1"/>
          </p:cNvSpPr>
          <p:nvPr>
            <p:ph type="ftr" sz="quarter" idx="11"/>
          </p:nvPr>
        </p:nvSpPr>
        <p:spPr/>
        <p:txBody>
          <a:bodyPr/>
          <a:lstStyle/>
          <a:p>
            <a:r>
              <a:rPr lang="en-US" smtClean="0"/>
              <a:t>CA SYED USMAN</a:t>
            </a:r>
            <a:endParaRPr lang="en-US"/>
          </a:p>
        </p:txBody>
      </p:sp>
      <p:sp>
        <p:nvSpPr>
          <p:cNvPr id="4" name="Slide Number Placeholder 3"/>
          <p:cNvSpPr>
            <a:spLocks noGrp="1"/>
          </p:cNvSpPr>
          <p:nvPr>
            <p:ph type="sldNum" sz="quarter" idx="12"/>
          </p:nvPr>
        </p:nvSpPr>
        <p:spPr/>
        <p:txBody>
          <a:bodyPr/>
          <a:lstStyle/>
          <a:p>
            <a:fld id="{DE3EE66D-82C6-40D3-AA22-41B68A3A94FB}" type="slidenum">
              <a:rPr lang="en-US" smtClean="0"/>
              <a:t>‹#›</a:t>
            </a:fld>
            <a:endParaRPr lang="en-US"/>
          </a:p>
        </p:txBody>
      </p:sp>
    </p:spTree>
    <p:extLst>
      <p:ext uri="{BB962C8B-B14F-4D97-AF65-F5344CB8AC3E}">
        <p14:creationId xmlns:p14="http://schemas.microsoft.com/office/powerpoint/2010/main" val="3667217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B69582-1CA3-4F26-8B77-1F1635F70818}" type="datetime1">
              <a:rPr lang="en-US" smtClean="0"/>
              <a:t>2/24/2015</a:t>
            </a:fld>
            <a:endParaRPr lang="en-US"/>
          </a:p>
        </p:txBody>
      </p:sp>
      <p:sp>
        <p:nvSpPr>
          <p:cNvPr id="6" name="Footer Placeholder 5"/>
          <p:cNvSpPr>
            <a:spLocks noGrp="1"/>
          </p:cNvSpPr>
          <p:nvPr>
            <p:ph type="ftr" sz="quarter" idx="11"/>
          </p:nvPr>
        </p:nvSpPr>
        <p:spPr/>
        <p:txBody>
          <a:bodyPr/>
          <a:lstStyle/>
          <a:p>
            <a:r>
              <a:rPr lang="en-US" smtClean="0"/>
              <a:t>CA SYED USMAN</a:t>
            </a:r>
            <a:endParaRPr lang="en-US"/>
          </a:p>
        </p:txBody>
      </p:sp>
      <p:sp>
        <p:nvSpPr>
          <p:cNvPr id="7" name="Slide Number Placeholder 6"/>
          <p:cNvSpPr>
            <a:spLocks noGrp="1"/>
          </p:cNvSpPr>
          <p:nvPr>
            <p:ph type="sldNum" sz="quarter" idx="12"/>
          </p:nvPr>
        </p:nvSpPr>
        <p:spPr/>
        <p:txBody>
          <a:bodyPr/>
          <a:lstStyle/>
          <a:p>
            <a:fld id="{DE3EE66D-82C6-40D3-AA22-41B68A3A94FB}"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6713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30079A-6A53-4033-8BC5-1D1272DA6302}" type="datetime1">
              <a:rPr lang="en-US" smtClean="0"/>
              <a:t>2/24/2015</a:t>
            </a:fld>
            <a:endParaRPr lang="en-US"/>
          </a:p>
        </p:txBody>
      </p:sp>
      <p:sp>
        <p:nvSpPr>
          <p:cNvPr id="6" name="Footer Placeholder 5"/>
          <p:cNvSpPr>
            <a:spLocks noGrp="1"/>
          </p:cNvSpPr>
          <p:nvPr>
            <p:ph type="ftr" sz="quarter" idx="11"/>
          </p:nvPr>
        </p:nvSpPr>
        <p:spPr/>
        <p:txBody>
          <a:bodyPr/>
          <a:lstStyle/>
          <a:p>
            <a:r>
              <a:rPr lang="en-US" smtClean="0"/>
              <a:t>CA SYED USMAN</a:t>
            </a:r>
            <a:endParaRPr lang="en-US"/>
          </a:p>
        </p:txBody>
      </p:sp>
      <p:sp>
        <p:nvSpPr>
          <p:cNvPr id="7" name="Slide Number Placeholder 6"/>
          <p:cNvSpPr>
            <a:spLocks noGrp="1"/>
          </p:cNvSpPr>
          <p:nvPr>
            <p:ph type="sldNum" sz="quarter" idx="12"/>
          </p:nvPr>
        </p:nvSpPr>
        <p:spPr/>
        <p:txBody>
          <a:bodyPr/>
          <a:lstStyle/>
          <a:p>
            <a:fld id="{DE3EE66D-82C6-40D3-AA22-41B68A3A94FB}" type="slidenum">
              <a:rPr lang="en-US" smtClean="0"/>
              <a:t>‹#›</a:t>
            </a:fld>
            <a:endParaRPr lang="en-US"/>
          </a:p>
        </p:txBody>
      </p:sp>
    </p:spTree>
    <p:extLst>
      <p:ext uri="{BB962C8B-B14F-4D97-AF65-F5344CB8AC3E}">
        <p14:creationId xmlns:p14="http://schemas.microsoft.com/office/powerpoint/2010/main" val="1455122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FC48571-EB0D-46BA-A082-F3E6A6E12D24}" type="datetime1">
              <a:rPr lang="en-US" smtClean="0"/>
              <a:t>2/24/2015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smtClean="0"/>
              <a:t>CA SYED USMAN</a:t>
            </a:r>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E3EE66D-82C6-40D3-AA22-41B68A3A94FB}" type="slidenum">
              <a:rPr lang="en-US" smtClean="0"/>
              <a:t>‹#›</a:t>
            </a:fld>
            <a:endParaRPr lang="en-US"/>
          </a:p>
        </p:txBody>
      </p:sp>
    </p:spTree>
    <p:extLst>
      <p:ext uri="{BB962C8B-B14F-4D97-AF65-F5344CB8AC3E}">
        <p14:creationId xmlns:p14="http://schemas.microsoft.com/office/powerpoint/2010/main" val="8349558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Companies Act 2013</a:t>
            </a:r>
            <a:endParaRPr lang="en-US" dirty="0"/>
          </a:p>
        </p:txBody>
      </p:sp>
      <p:sp>
        <p:nvSpPr>
          <p:cNvPr id="3" name="Subtitle 2"/>
          <p:cNvSpPr>
            <a:spLocks noGrp="1"/>
          </p:cNvSpPr>
          <p:nvPr>
            <p:ph type="subTitle" idx="1"/>
          </p:nvPr>
        </p:nvSpPr>
        <p:spPr/>
        <p:txBody>
          <a:bodyPr/>
          <a:lstStyle/>
          <a:p>
            <a:r>
              <a:rPr lang="en-US" dirty="0" smtClean="0"/>
              <a:t>Provisions applicable to private limited company under this act</a:t>
            </a:r>
            <a:endParaRPr lang="en-US" dirty="0"/>
          </a:p>
        </p:txBody>
      </p:sp>
      <p:sp>
        <p:nvSpPr>
          <p:cNvPr id="4" name="Footer Placeholder 3"/>
          <p:cNvSpPr>
            <a:spLocks noGrp="1"/>
          </p:cNvSpPr>
          <p:nvPr>
            <p:ph type="ftr" sz="quarter" idx="11"/>
          </p:nvPr>
        </p:nvSpPr>
        <p:spPr/>
        <p:txBody>
          <a:bodyPr/>
          <a:lstStyle/>
          <a:p>
            <a:r>
              <a:rPr lang="en-US" smtClean="0"/>
              <a:t>CA SYED USMAN</a:t>
            </a:r>
            <a:endParaRPr lang="en-US"/>
          </a:p>
        </p:txBody>
      </p:sp>
      <p:sp>
        <p:nvSpPr>
          <p:cNvPr id="5" name="Slide Number Placeholder 4"/>
          <p:cNvSpPr>
            <a:spLocks noGrp="1"/>
          </p:cNvSpPr>
          <p:nvPr>
            <p:ph type="sldNum" sz="quarter" idx="12"/>
          </p:nvPr>
        </p:nvSpPr>
        <p:spPr/>
        <p:txBody>
          <a:bodyPr/>
          <a:lstStyle/>
          <a:p>
            <a:fld id="{DE3EE66D-82C6-40D3-AA22-41B68A3A94FB}" type="slidenum">
              <a:rPr lang="en-US" smtClean="0"/>
              <a:t>1</a:t>
            </a:fld>
            <a:endParaRPr lang="en-US"/>
          </a:p>
        </p:txBody>
      </p:sp>
    </p:spTree>
    <p:extLst>
      <p:ext uri="{BB962C8B-B14F-4D97-AF65-F5344CB8AC3E}">
        <p14:creationId xmlns:p14="http://schemas.microsoft.com/office/powerpoint/2010/main" val="16396435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4525" y="1119116"/>
            <a:ext cx="10304060" cy="3970318"/>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But in some cases for RPT it require </a:t>
            </a:r>
            <a:r>
              <a:rPr lang="en-US" i="1" dirty="0" smtClean="0">
                <a:latin typeface="Times New Roman" panose="02020603050405020304" pitchFamily="18" charset="0"/>
                <a:cs typeface="Times New Roman" panose="02020603050405020304" pitchFamily="18" charset="0"/>
              </a:rPr>
              <a:t>BOD approval plus prior approval of company by special resolution</a:t>
            </a:r>
          </a:p>
          <a:p>
            <a:pPr marL="28575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Paid-up share capital of the company is equal to or exceeds </a:t>
            </a:r>
            <a:r>
              <a:rPr lang="en-US" dirty="0" err="1">
                <a:latin typeface="Times New Roman" panose="02020603050405020304" pitchFamily="18" charset="0"/>
                <a:cs typeface="Times New Roman" panose="02020603050405020304" pitchFamily="18" charset="0"/>
              </a:rPr>
              <a:t>Rs</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Crore</a:t>
            </a:r>
            <a:r>
              <a:rPr lang="en-US" dirty="0">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The value of transaction individually or taken together with previous related party transactions during a </a:t>
            </a:r>
            <a:r>
              <a:rPr lang="en-US" u="sng" dirty="0">
                <a:latin typeface="Times New Roman" panose="02020603050405020304" pitchFamily="18" charset="0"/>
                <a:cs typeface="Times New Roman" panose="02020603050405020304" pitchFamily="18" charset="0"/>
              </a:rPr>
              <a:t>financial year</a:t>
            </a:r>
            <a:r>
              <a:rPr lang="en-US" dirty="0">
                <a:latin typeface="Times New Roman" panose="02020603050405020304" pitchFamily="18" charset="0"/>
                <a:cs typeface="Times New Roman" panose="02020603050405020304" pitchFamily="18" charset="0"/>
              </a:rPr>
              <a:t>, exceeds 5 percent of the annual turnover or 20 percent of the net worth of the company as per the last audited financial statements of the company, whichever is higher,</a:t>
            </a:r>
          </a:p>
          <a:p>
            <a:pPr marL="28575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The transaction relates to appointment to any office or place of profit in the company, its subsidiary company or associate company at a monthly remuneration exceeding </a:t>
            </a:r>
            <a:r>
              <a:rPr lang="en-US" dirty="0" err="1">
                <a:latin typeface="Times New Roman" panose="02020603050405020304" pitchFamily="18" charset="0"/>
                <a:cs typeface="Times New Roman" panose="02020603050405020304" pitchFamily="18" charset="0"/>
              </a:rPr>
              <a:t>Rs</a:t>
            </a:r>
            <a:r>
              <a:rPr lang="en-US" dirty="0">
                <a:latin typeface="Times New Roman" panose="02020603050405020304" pitchFamily="18" charset="0"/>
                <a:cs typeface="Times New Roman" panose="02020603050405020304" pitchFamily="18" charset="0"/>
              </a:rPr>
              <a:t>. 1 Lakh.</a:t>
            </a:r>
          </a:p>
          <a:p>
            <a:pPr marL="28575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The transaction relates to remuneration for underwriting the subscription of any securities or derivatives thereof of the company exceeding </a:t>
            </a:r>
            <a:r>
              <a:rPr lang="en-US" dirty="0" err="1">
                <a:latin typeface="Times New Roman" panose="02020603050405020304" pitchFamily="18" charset="0"/>
                <a:cs typeface="Times New Roman" panose="02020603050405020304" pitchFamily="18" charset="0"/>
              </a:rPr>
              <a:t>Rs</a:t>
            </a:r>
            <a:r>
              <a:rPr lang="en-US" dirty="0">
                <a:latin typeface="Times New Roman" panose="02020603050405020304" pitchFamily="18" charset="0"/>
                <a:cs typeface="Times New Roman" panose="02020603050405020304" pitchFamily="18" charset="0"/>
              </a:rPr>
              <a:t>. 10 Lakhs.</a:t>
            </a:r>
          </a:p>
          <a:p>
            <a:pPr marL="285750" indent="-285750">
              <a:buFont typeface="Courier New" panose="02070309020205020404" pitchFamily="49" charset="0"/>
              <a:buChar char="o"/>
            </a:pPr>
            <a:r>
              <a:rPr lang="en-US" b="1" i="1" dirty="0">
                <a:latin typeface="Times New Roman" panose="02020603050405020304" pitchFamily="18" charset="0"/>
                <a:cs typeface="Times New Roman" panose="02020603050405020304" pitchFamily="18" charset="0"/>
              </a:rPr>
              <a:t>No member of the company shall vote on such special resolution, to approve any contract or arrangement which may be entered into by the company, if such member is a related party</a:t>
            </a:r>
            <a:r>
              <a:rPr lang="en-US" b="1" i="1"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b="1" i="1" dirty="0">
                <a:latin typeface="Times New Roman" panose="02020603050405020304" pitchFamily="18" charset="0"/>
                <a:cs typeface="Times New Roman" panose="02020603050405020304" pitchFamily="18" charset="0"/>
              </a:rPr>
              <a:t>In case of wholly owned subsidiary, the special resolution passed by the holding company shall be sufficient for the purpose of entering into the transactions between wholly owned subsidiary and holding company</a:t>
            </a:r>
            <a:r>
              <a:rPr lang="en-US" b="1" i="1"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r>
              <a:rPr lang="en-US" smtClean="0"/>
              <a:t>CA SYED USMAN</a:t>
            </a:r>
            <a:endParaRPr lang="en-US"/>
          </a:p>
        </p:txBody>
      </p:sp>
      <p:sp>
        <p:nvSpPr>
          <p:cNvPr id="4" name="Slide Number Placeholder 3"/>
          <p:cNvSpPr>
            <a:spLocks noGrp="1"/>
          </p:cNvSpPr>
          <p:nvPr>
            <p:ph type="sldNum" sz="quarter" idx="12"/>
          </p:nvPr>
        </p:nvSpPr>
        <p:spPr/>
        <p:txBody>
          <a:bodyPr/>
          <a:lstStyle/>
          <a:p>
            <a:fld id="{DE3EE66D-82C6-40D3-AA22-41B68A3A94FB}" type="slidenum">
              <a:rPr lang="en-US" smtClean="0"/>
              <a:t>10</a:t>
            </a:fld>
            <a:endParaRPr lang="en-US"/>
          </a:p>
        </p:txBody>
      </p:sp>
    </p:spTree>
    <p:extLst>
      <p:ext uri="{BB962C8B-B14F-4D97-AF65-F5344CB8AC3E}">
        <p14:creationId xmlns:p14="http://schemas.microsoft.com/office/powerpoint/2010/main" val="1074075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0752" y="1050878"/>
            <a:ext cx="2205860"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Loan to Directors</a:t>
            </a:r>
            <a:endParaRPr lang="en-US" dirty="0"/>
          </a:p>
          <a:p>
            <a:endParaRPr lang="en-US" dirty="0"/>
          </a:p>
        </p:txBody>
      </p:sp>
      <p:sp>
        <p:nvSpPr>
          <p:cNvPr id="3" name="TextBox 2"/>
          <p:cNvSpPr txBox="1"/>
          <p:nvPr/>
        </p:nvSpPr>
        <p:spPr>
          <a:xfrm>
            <a:off x="1181686" y="1453467"/>
            <a:ext cx="10168301" cy="646331"/>
          </a:xfrm>
          <a:prstGeom prst="rect">
            <a:avLst/>
          </a:prstGeom>
          <a:noFill/>
        </p:spPr>
        <p:txBody>
          <a:bodyPr wrap="square" rtlCol="0">
            <a:spAutoFit/>
          </a:bodyPr>
          <a:lstStyle/>
          <a:p>
            <a:r>
              <a:rPr lang="en-US" dirty="0" smtClean="0"/>
              <a:t>Earlier provision of section 295 regarding loan given to director is not applicable, now section 295 provisions will be applicable to private company also(clause 185)</a:t>
            </a:r>
            <a:endParaRPr lang="en-US" dirty="0"/>
          </a:p>
        </p:txBody>
      </p:sp>
      <p:sp>
        <p:nvSpPr>
          <p:cNvPr id="4" name="TextBox 3"/>
          <p:cNvSpPr txBox="1"/>
          <p:nvPr/>
        </p:nvSpPr>
        <p:spPr>
          <a:xfrm>
            <a:off x="900752" y="2375777"/>
            <a:ext cx="4697696"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Appointment of Key Managerial Personnel</a:t>
            </a:r>
            <a:endParaRPr lang="en-US" dirty="0"/>
          </a:p>
          <a:p>
            <a:endParaRPr lang="en-US" dirty="0"/>
          </a:p>
        </p:txBody>
      </p:sp>
      <p:sp>
        <p:nvSpPr>
          <p:cNvPr id="5" name="TextBox 4"/>
          <p:cNvSpPr txBox="1"/>
          <p:nvPr/>
        </p:nvSpPr>
        <p:spPr>
          <a:xfrm>
            <a:off x="1181686" y="2823513"/>
            <a:ext cx="9931791" cy="1754326"/>
          </a:xfrm>
          <a:prstGeom prst="rect">
            <a:avLst/>
          </a:prstGeom>
          <a:noFill/>
        </p:spPr>
        <p:txBody>
          <a:bodyPr wrap="square" rtlCol="0">
            <a:spAutoFit/>
          </a:bodyPr>
          <a:lstStyle/>
          <a:p>
            <a:r>
              <a:rPr lang="en-US" i="1" dirty="0" smtClean="0">
                <a:latin typeface="Times New Roman" panose="02020603050405020304" pitchFamily="18" charset="0"/>
                <a:cs typeface="Times New Roman" panose="02020603050405020304" pitchFamily="18" charset="0"/>
              </a:rPr>
              <a:t>Every </a:t>
            </a:r>
            <a:r>
              <a:rPr lang="en-US" i="1" dirty="0">
                <a:latin typeface="Times New Roman" panose="02020603050405020304" pitchFamily="18" charset="0"/>
                <a:cs typeface="Times New Roman" panose="02020603050405020304" pitchFamily="18" charset="0"/>
              </a:rPr>
              <a:t>company</a:t>
            </a:r>
            <a:r>
              <a:rPr lang="en-US" dirty="0">
                <a:latin typeface="Times New Roman" panose="02020603050405020304" pitchFamily="18" charset="0"/>
                <a:cs typeface="Times New Roman" panose="02020603050405020304" pitchFamily="18" charset="0"/>
              </a:rPr>
              <a:t> belonging to such   class or description of companies as may be prescribed shall have the following whole time Key Managerial Personnel </a:t>
            </a:r>
            <a:r>
              <a:rPr lang="en-US" b="1" dirty="0">
                <a:latin typeface="Times New Roman" panose="02020603050405020304" pitchFamily="18" charset="0"/>
                <a:cs typeface="Times New Roman" panose="02020603050405020304" pitchFamily="18" charset="0"/>
              </a:rPr>
              <a:t>(Clause 203</a:t>
            </a:r>
            <a:r>
              <a:rPr lang="en-US" b="1"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 </a:t>
            </a:r>
          </a:p>
          <a:p>
            <a:pPr marL="285750" lvl="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Managing Director or Chief Executive Officer or Manager and in their absence a Whole Time Director.</a:t>
            </a:r>
          </a:p>
          <a:p>
            <a:pPr marL="285750" lvl="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Company Secretary and;</a:t>
            </a:r>
          </a:p>
          <a:p>
            <a:pPr marL="285750" lvl="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Chief Financial Officer.</a:t>
            </a:r>
          </a:p>
        </p:txBody>
      </p:sp>
      <p:sp>
        <p:nvSpPr>
          <p:cNvPr id="6" name="TextBox 5"/>
          <p:cNvSpPr txBox="1"/>
          <p:nvPr/>
        </p:nvSpPr>
        <p:spPr>
          <a:xfrm>
            <a:off x="1039081" y="4748576"/>
            <a:ext cx="3812345" cy="369332"/>
          </a:xfrm>
          <a:prstGeom prst="rect">
            <a:avLst/>
          </a:prstGeom>
          <a:noFill/>
        </p:spPr>
        <p:txBody>
          <a:bodyPr wrap="square" rtlCol="0">
            <a:spAutoFit/>
          </a:bodyPr>
          <a:lstStyle/>
          <a:p>
            <a:pPr marL="285750" indent="-285750">
              <a:buFont typeface="Wingdings" panose="05000000000000000000" pitchFamily="2" charset="2"/>
              <a:buChar char="q"/>
            </a:pPr>
            <a:r>
              <a:rPr lang="en-US" b="1" dirty="0"/>
              <a:t>Secretarial Audit Report</a:t>
            </a:r>
            <a:endParaRPr lang="en-US" dirty="0"/>
          </a:p>
        </p:txBody>
      </p:sp>
      <p:sp>
        <p:nvSpPr>
          <p:cNvPr id="7" name="TextBox 6"/>
          <p:cNvSpPr txBox="1"/>
          <p:nvPr/>
        </p:nvSpPr>
        <p:spPr>
          <a:xfrm>
            <a:off x="1223889" y="5242551"/>
            <a:ext cx="9889588" cy="923330"/>
          </a:xfrm>
          <a:prstGeom prst="rect">
            <a:avLst/>
          </a:prstGeom>
          <a:noFill/>
        </p:spPr>
        <p:txBody>
          <a:bodyPr wrap="square" rtlCol="0">
            <a:spAutoFit/>
          </a:bodyPr>
          <a:lstStyle/>
          <a:p>
            <a:r>
              <a:rPr lang="en-US" dirty="0" smtClean="0"/>
              <a:t>Every listed company and company belonging to other class of companies as may be prescribed shall annex with its board report a secretarial audit report given by practicing company secretary in such form as may be prescribed. (clause 204).</a:t>
            </a:r>
            <a:endParaRPr lang="en-US" dirty="0"/>
          </a:p>
        </p:txBody>
      </p:sp>
      <p:sp>
        <p:nvSpPr>
          <p:cNvPr id="8" name="Footer Placeholder 7"/>
          <p:cNvSpPr>
            <a:spLocks noGrp="1"/>
          </p:cNvSpPr>
          <p:nvPr>
            <p:ph type="ftr" sz="quarter" idx="11"/>
          </p:nvPr>
        </p:nvSpPr>
        <p:spPr/>
        <p:txBody>
          <a:bodyPr/>
          <a:lstStyle/>
          <a:p>
            <a:r>
              <a:rPr lang="en-US" smtClean="0"/>
              <a:t>CA SYED USMAN</a:t>
            </a:r>
            <a:endParaRPr lang="en-US"/>
          </a:p>
        </p:txBody>
      </p:sp>
      <p:sp>
        <p:nvSpPr>
          <p:cNvPr id="9" name="Slide Number Placeholder 8"/>
          <p:cNvSpPr>
            <a:spLocks noGrp="1"/>
          </p:cNvSpPr>
          <p:nvPr>
            <p:ph type="sldNum" sz="quarter" idx="12"/>
          </p:nvPr>
        </p:nvSpPr>
        <p:spPr/>
        <p:txBody>
          <a:bodyPr/>
          <a:lstStyle/>
          <a:p>
            <a:fld id="{DE3EE66D-82C6-40D3-AA22-41B68A3A94FB}" type="slidenum">
              <a:rPr lang="en-US" smtClean="0"/>
              <a:t>11</a:t>
            </a:fld>
            <a:endParaRPr lang="en-US"/>
          </a:p>
        </p:txBody>
      </p:sp>
    </p:spTree>
    <p:extLst>
      <p:ext uri="{BB962C8B-B14F-4D97-AF65-F5344CB8AC3E}">
        <p14:creationId xmlns:p14="http://schemas.microsoft.com/office/powerpoint/2010/main" val="12522023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9683" y="900751"/>
            <a:ext cx="4021935"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Director to stay in India for 182 days</a:t>
            </a:r>
            <a:endParaRPr lang="en-US" dirty="0"/>
          </a:p>
          <a:p>
            <a:endParaRPr lang="en-US" dirty="0"/>
          </a:p>
        </p:txBody>
      </p:sp>
      <p:sp>
        <p:nvSpPr>
          <p:cNvPr id="3" name="TextBox 2"/>
          <p:cNvSpPr txBox="1"/>
          <p:nvPr/>
        </p:nvSpPr>
        <p:spPr>
          <a:xfrm>
            <a:off x="1023582" y="1323833"/>
            <a:ext cx="10031105" cy="1754326"/>
          </a:xfrm>
          <a:prstGeom prst="rect">
            <a:avLst/>
          </a:prstGeom>
          <a:noFill/>
        </p:spPr>
        <p:txBody>
          <a:bodyPr wrap="square" rtlCol="0">
            <a:spAutoFit/>
          </a:bodyPr>
          <a:lstStyle/>
          <a:p>
            <a:r>
              <a:rPr lang="en-US" dirty="0"/>
              <a:t>Every company shall have at least one director who has stayed in India for a total period of not less than one hundred and eighty-two days in the previous calendar </a:t>
            </a:r>
            <a:r>
              <a:rPr lang="en-US" dirty="0" smtClean="0"/>
              <a:t>year</a:t>
            </a:r>
          </a:p>
          <a:p>
            <a:r>
              <a:rPr lang="en-US" dirty="0"/>
              <a:t>Every company existing on or before the date of commencement of this Act  shall, within one year from such commencement or from the date of notification of the rules in this regard as may be applicable, comply with the requirements of this provision (</a:t>
            </a:r>
            <a:r>
              <a:rPr lang="en-US" b="1" dirty="0"/>
              <a:t>Clause 149(3)).</a:t>
            </a:r>
            <a:endParaRPr lang="en-US" dirty="0"/>
          </a:p>
          <a:p>
            <a:endParaRPr lang="en-US" dirty="0"/>
          </a:p>
        </p:txBody>
      </p:sp>
      <p:sp>
        <p:nvSpPr>
          <p:cNvPr id="4" name="TextBox 3"/>
          <p:cNvSpPr txBox="1"/>
          <p:nvPr/>
        </p:nvSpPr>
        <p:spPr>
          <a:xfrm>
            <a:off x="709683" y="3275462"/>
            <a:ext cx="4808047"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Board and Annual General Meeting minutes</a:t>
            </a:r>
            <a:endParaRPr lang="en-US" dirty="0"/>
          </a:p>
          <a:p>
            <a:endParaRPr lang="en-US" dirty="0"/>
          </a:p>
        </p:txBody>
      </p:sp>
      <p:sp>
        <p:nvSpPr>
          <p:cNvPr id="5" name="TextBox 4"/>
          <p:cNvSpPr txBox="1"/>
          <p:nvPr/>
        </p:nvSpPr>
        <p:spPr>
          <a:xfrm>
            <a:off x="1023582" y="3657431"/>
            <a:ext cx="9921923" cy="923330"/>
          </a:xfrm>
          <a:prstGeom prst="rect">
            <a:avLst/>
          </a:prstGeom>
          <a:noFill/>
        </p:spPr>
        <p:txBody>
          <a:bodyPr wrap="square" rtlCol="0">
            <a:spAutoFit/>
          </a:bodyPr>
          <a:lstStyle/>
          <a:p>
            <a:r>
              <a:rPr lang="en-US" dirty="0"/>
              <a:t>Hereafter the companies shall follow the Secretarial Standards while making the minutes of Board and General Meeting. (</a:t>
            </a:r>
            <a:r>
              <a:rPr lang="en-US" b="1" dirty="0"/>
              <a:t>Clause 118 (10))</a:t>
            </a:r>
            <a:endParaRPr lang="en-US" dirty="0"/>
          </a:p>
          <a:p>
            <a:endParaRPr lang="en-US" dirty="0"/>
          </a:p>
        </p:txBody>
      </p:sp>
      <p:sp>
        <p:nvSpPr>
          <p:cNvPr id="6" name="TextBox 5"/>
          <p:cNvSpPr txBox="1"/>
          <p:nvPr/>
        </p:nvSpPr>
        <p:spPr>
          <a:xfrm>
            <a:off x="709683" y="4580761"/>
            <a:ext cx="2347822"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Books of Accounts</a:t>
            </a:r>
            <a:endParaRPr lang="en-US" dirty="0"/>
          </a:p>
          <a:p>
            <a:endParaRPr lang="en-US" dirty="0"/>
          </a:p>
        </p:txBody>
      </p:sp>
      <p:sp>
        <p:nvSpPr>
          <p:cNvPr id="7" name="TextBox 6"/>
          <p:cNvSpPr txBox="1"/>
          <p:nvPr/>
        </p:nvSpPr>
        <p:spPr>
          <a:xfrm>
            <a:off x="1023582" y="5003842"/>
            <a:ext cx="6980885" cy="369332"/>
          </a:xfrm>
          <a:prstGeom prst="rect">
            <a:avLst/>
          </a:prstGeom>
          <a:noFill/>
        </p:spPr>
        <p:txBody>
          <a:bodyPr wrap="none" rtlCol="0">
            <a:spAutoFit/>
          </a:bodyPr>
          <a:lstStyle/>
          <a:p>
            <a:r>
              <a:rPr lang="en-US" dirty="0"/>
              <a:t>The Books of Accounts may be kept in </a:t>
            </a:r>
            <a:r>
              <a:rPr lang="en-US" b="1" dirty="0"/>
              <a:t>electronic form</a:t>
            </a:r>
            <a:r>
              <a:rPr lang="en-US" dirty="0"/>
              <a:t> also. </a:t>
            </a:r>
            <a:r>
              <a:rPr lang="en-US" b="1" dirty="0"/>
              <a:t>(Clause 128</a:t>
            </a:r>
            <a:r>
              <a:rPr lang="en-US" b="1" dirty="0" smtClean="0"/>
              <a:t>)</a:t>
            </a:r>
            <a:endParaRPr lang="en-US" dirty="0"/>
          </a:p>
        </p:txBody>
      </p:sp>
      <p:sp>
        <p:nvSpPr>
          <p:cNvPr id="8" name="Footer Placeholder 7"/>
          <p:cNvSpPr>
            <a:spLocks noGrp="1"/>
          </p:cNvSpPr>
          <p:nvPr>
            <p:ph type="ftr" sz="quarter" idx="11"/>
          </p:nvPr>
        </p:nvSpPr>
        <p:spPr/>
        <p:txBody>
          <a:bodyPr/>
          <a:lstStyle/>
          <a:p>
            <a:r>
              <a:rPr lang="en-US" smtClean="0"/>
              <a:t>CA SYED USMAN</a:t>
            </a:r>
            <a:endParaRPr lang="en-US"/>
          </a:p>
        </p:txBody>
      </p:sp>
      <p:sp>
        <p:nvSpPr>
          <p:cNvPr id="9" name="Slide Number Placeholder 8"/>
          <p:cNvSpPr>
            <a:spLocks noGrp="1"/>
          </p:cNvSpPr>
          <p:nvPr>
            <p:ph type="sldNum" sz="quarter" idx="12"/>
          </p:nvPr>
        </p:nvSpPr>
        <p:spPr/>
        <p:txBody>
          <a:bodyPr/>
          <a:lstStyle/>
          <a:p>
            <a:fld id="{DE3EE66D-82C6-40D3-AA22-41B68A3A94FB}" type="slidenum">
              <a:rPr lang="en-US" smtClean="0"/>
              <a:t>12</a:t>
            </a:fld>
            <a:endParaRPr lang="en-US"/>
          </a:p>
        </p:txBody>
      </p:sp>
    </p:spTree>
    <p:extLst>
      <p:ext uri="{BB962C8B-B14F-4D97-AF65-F5344CB8AC3E}">
        <p14:creationId xmlns:p14="http://schemas.microsoft.com/office/powerpoint/2010/main" val="21523823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3457" y="968991"/>
            <a:ext cx="2359941" cy="369332"/>
          </a:xfrm>
          <a:prstGeom prst="rect">
            <a:avLst/>
          </a:prstGeom>
          <a:noFill/>
        </p:spPr>
        <p:txBody>
          <a:bodyPr wrap="none" rtlCol="0">
            <a:spAutoFit/>
          </a:bodyPr>
          <a:lstStyle/>
          <a:p>
            <a:pPr marL="285750" indent="-285750">
              <a:buFont typeface="Wingdings" panose="05000000000000000000" pitchFamily="2" charset="2"/>
              <a:buChar char="q"/>
            </a:pPr>
            <a:r>
              <a:rPr lang="en-US" b="1" dirty="0"/>
              <a:t>Managing Director</a:t>
            </a:r>
            <a:endParaRPr lang="en-US" dirty="0"/>
          </a:p>
        </p:txBody>
      </p:sp>
      <p:sp>
        <p:nvSpPr>
          <p:cNvPr id="3" name="TextBox 2"/>
          <p:cNvSpPr txBox="1"/>
          <p:nvPr/>
        </p:nvSpPr>
        <p:spPr>
          <a:xfrm>
            <a:off x="1119119" y="1420209"/>
            <a:ext cx="10041602" cy="1200329"/>
          </a:xfrm>
          <a:prstGeom prst="rect">
            <a:avLst/>
          </a:prstGeom>
          <a:noFill/>
        </p:spPr>
        <p:txBody>
          <a:bodyPr wrap="square" rtlCol="0">
            <a:spAutoFit/>
          </a:bodyPr>
          <a:lstStyle/>
          <a:p>
            <a:r>
              <a:rPr lang="en-US"/>
              <a:t>The exemption given to private limited company under section 269 for appointment of Managing Director is withdrawn. </a:t>
            </a:r>
            <a:r>
              <a:rPr lang="en-US" dirty="0"/>
              <a:t>Provision relating to the appointment of Managing Director is also applicable to the private limited companies (</a:t>
            </a:r>
            <a:r>
              <a:rPr lang="en-US" b="1" dirty="0"/>
              <a:t>Clause 196</a:t>
            </a:r>
            <a:r>
              <a:rPr lang="en-US" dirty="0"/>
              <a:t>).</a:t>
            </a:r>
          </a:p>
          <a:p>
            <a:endParaRPr lang="en-US" dirty="0"/>
          </a:p>
        </p:txBody>
      </p:sp>
      <p:sp>
        <p:nvSpPr>
          <p:cNvPr id="4" name="TextBox 3"/>
          <p:cNvSpPr txBox="1"/>
          <p:nvPr/>
        </p:nvSpPr>
        <p:spPr>
          <a:xfrm>
            <a:off x="873457" y="2702424"/>
            <a:ext cx="10287264" cy="1200329"/>
          </a:xfrm>
          <a:prstGeom prst="rect">
            <a:avLst/>
          </a:prstGeom>
          <a:noFill/>
        </p:spPr>
        <p:txBody>
          <a:bodyPr wrap="square" rtlCol="0">
            <a:spAutoFit/>
          </a:bodyPr>
          <a:lstStyle/>
          <a:p>
            <a:pPr marL="285750" indent="-285750">
              <a:buFont typeface="Wingdings" panose="05000000000000000000" pitchFamily="2" charset="2"/>
              <a:buChar char="q"/>
            </a:pPr>
            <a:r>
              <a:rPr lang="en-US" i="1" dirty="0">
                <a:latin typeface="Times New Roman" panose="02020603050405020304" pitchFamily="18" charset="0"/>
                <a:cs typeface="Times New Roman" panose="02020603050405020304" pitchFamily="18" charset="0"/>
              </a:rPr>
              <a:t>A comparison is made with respect to exemptions given in the Companies Act, 1956 and new Companies Bill 2013. The following are the exemptions available to Private Limited Companies in Companies Act 1956 and its status in New Companies Act 2013</a:t>
            </a: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72007075"/>
              </p:ext>
            </p:extLst>
          </p:nvPr>
        </p:nvGraphicFramePr>
        <p:xfrm>
          <a:off x="1555845" y="3793570"/>
          <a:ext cx="9376012" cy="1692829"/>
        </p:xfrm>
        <a:graphic>
          <a:graphicData uri="http://schemas.openxmlformats.org/drawingml/2006/table">
            <a:tbl>
              <a:tblPr firstRow="1" bandRow="1">
                <a:tableStyleId>{5C22544A-7EE6-4342-B048-85BDC9FD1C3A}</a:tableStyleId>
              </a:tblPr>
              <a:tblGrid>
                <a:gridCol w="1601870"/>
                <a:gridCol w="2656231"/>
                <a:gridCol w="2850041"/>
                <a:gridCol w="2267870"/>
              </a:tblGrid>
              <a:tr h="787362">
                <a:tc>
                  <a:txBody>
                    <a:bodyPr/>
                    <a:lstStyle/>
                    <a:p>
                      <a:r>
                        <a:rPr lang="en-US" dirty="0" err="1" smtClean="0"/>
                        <a:t>S.No</a:t>
                      </a:r>
                      <a:endParaRPr lang="en-US" dirty="0"/>
                    </a:p>
                  </a:txBody>
                  <a:tcPr/>
                </a:tc>
                <a:tc>
                  <a:txBody>
                    <a:bodyPr/>
                    <a:lstStyle/>
                    <a:p>
                      <a:r>
                        <a:rPr lang="en-US" dirty="0" smtClean="0"/>
                        <a:t>Existing Section</a:t>
                      </a:r>
                      <a:r>
                        <a:rPr lang="en-US" baseline="0" dirty="0" smtClean="0"/>
                        <a:t> in Companies Act, 1956</a:t>
                      </a:r>
                      <a:endParaRPr lang="en-US" dirty="0"/>
                    </a:p>
                  </a:txBody>
                  <a:tcPr/>
                </a:tc>
                <a:tc>
                  <a:txBody>
                    <a:bodyPr/>
                    <a:lstStyle/>
                    <a:p>
                      <a:pPr marL="0" marR="0" algn="just">
                        <a:lnSpc>
                          <a:spcPct val="115000"/>
                        </a:lnSpc>
                        <a:spcBef>
                          <a:spcPts val="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Nature of exemptions in the Companies Act, 1956.</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Status in Companies Act 2013</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905467">
                <a:tc>
                  <a:txBody>
                    <a:bodyPr/>
                    <a:lstStyle/>
                    <a:p>
                      <a:pPr marL="0" marR="0" algn="just">
                        <a:lnSpc>
                          <a:spcPct val="115000"/>
                        </a:lnSpc>
                        <a:spcBef>
                          <a:spcPts val="0"/>
                        </a:spcBef>
                        <a:spcAft>
                          <a:spcPts val="0"/>
                        </a:spcAft>
                      </a:pP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1</a:t>
                      </a:r>
                    </a:p>
                    <a:p>
                      <a:pPr marL="0" marR="0" algn="just">
                        <a:lnSpc>
                          <a:spcPct val="115000"/>
                        </a:lnSpc>
                        <a:spcBef>
                          <a:spcPts val="0"/>
                        </a:spcBef>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257(2)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Statutory notice, etc., is not required for a person to stand for election as a director</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160 – </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Exemption is withdrawn.</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6" name="Footer Placeholder 5"/>
          <p:cNvSpPr>
            <a:spLocks noGrp="1"/>
          </p:cNvSpPr>
          <p:nvPr>
            <p:ph type="ftr" sz="quarter" idx="11"/>
          </p:nvPr>
        </p:nvSpPr>
        <p:spPr/>
        <p:txBody>
          <a:bodyPr/>
          <a:lstStyle/>
          <a:p>
            <a:r>
              <a:rPr lang="en-US" smtClean="0"/>
              <a:t>CA SYED USMAN</a:t>
            </a:r>
            <a:endParaRPr lang="en-US"/>
          </a:p>
        </p:txBody>
      </p:sp>
      <p:sp>
        <p:nvSpPr>
          <p:cNvPr id="7" name="Slide Number Placeholder 6"/>
          <p:cNvSpPr>
            <a:spLocks noGrp="1"/>
          </p:cNvSpPr>
          <p:nvPr>
            <p:ph type="sldNum" sz="quarter" idx="12"/>
          </p:nvPr>
        </p:nvSpPr>
        <p:spPr/>
        <p:txBody>
          <a:bodyPr/>
          <a:lstStyle/>
          <a:p>
            <a:fld id="{DE3EE66D-82C6-40D3-AA22-41B68A3A94FB}" type="slidenum">
              <a:rPr lang="en-US" smtClean="0"/>
              <a:t>13</a:t>
            </a:fld>
            <a:endParaRPr lang="en-US"/>
          </a:p>
        </p:txBody>
      </p:sp>
    </p:spTree>
    <p:extLst>
      <p:ext uri="{BB962C8B-B14F-4D97-AF65-F5344CB8AC3E}">
        <p14:creationId xmlns:p14="http://schemas.microsoft.com/office/powerpoint/2010/main" val="958664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54711007"/>
              </p:ext>
            </p:extLst>
          </p:nvPr>
        </p:nvGraphicFramePr>
        <p:xfrm>
          <a:off x="846160" y="706018"/>
          <a:ext cx="10522424" cy="4932836"/>
        </p:xfrm>
        <a:graphic>
          <a:graphicData uri="http://schemas.openxmlformats.org/drawingml/2006/table">
            <a:tbl>
              <a:tblPr bandRow="1">
                <a:tableStyleId>{5C22544A-7EE6-4342-B048-85BDC9FD1C3A}</a:tableStyleId>
              </a:tblPr>
              <a:tblGrid>
                <a:gridCol w="1282891"/>
                <a:gridCol w="1924334"/>
                <a:gridCol w="3712191"/>
                <a:gridCol w="3603008"/>
              </a:tblGrid>
              <a:tr h="1150078">
                <a:tc>
                  <a:txBody>
                    <a:bodyPr/>
                    <a:lstStyle/>
                    <a:p>
                      <a:pPr marL="0" marR="0" algn="just">
                        <a:lnSpc>
                          <a:spcPct val="115000"/>
                        </a:lnSpc>
                        <a:spcBef>
                          <a:spcPts val="0"/>
                        </a:spcBef>
                        <a:spcAft>
                          <a:spcPts val="0"/>
                        </a:spcAft>
                      </a:pP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77(2)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Financial assistance can be given for purchase of or subscribing for its own shares in its holding company, Whereas not applicable to Public company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67 – Restrictions on purchase by Company or giving of loans by it for purchase of its shares. Private limited company not specifically mentioned in the clause. Hence exemption is available.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955343">
                <a:tc>
                  <a:txBody>
                    <a:bodyPr/>
                    <a:lstStyle/>
                    <a:p>
                      <a:pPr marL="0" marR="0" algn="just">
                        <a:lnSpc>
                          <a:spcPct val="115000"/>
                        </a:lnSpc>
                        <a:spcBef>
                          <a:spcPts val="0"/>
                        </a:spcBef>
                        <a:spcAft>
                          <a:spcPts val="0"/>
                        </a:spcAft>
                      </a:pP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81(3)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Further shares can be issued without passing special resolution or obtaining central government’s approval and without offering the same necessarily to existing shareholders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62 – Further issue of shares now applicable to Private limited Company also. </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Exemption is withdrawn</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838326">
                <a:tc>
                  <a:txBody>
                    <a:bodyPr/>
                    <a:lstStyle/>
                    <a:p>
                      <a:pPr marL="0" marR="0" algn="just">
                        <a:lnSpc>
                          <a:spcPct val="115000"/>
                        </a:lnSpc>
                        <a:spcBef>
                          <a:spcPts val="0"/>
                        </a:spcBef>
                        <a:spcAft>
                          <a:spcPts val="0"/>
                        </a:spcAft>
                      </a:pP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149(7)</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Exemption from Certificate of Commencement of business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11 – Commencement of business declaration has to be filed by Private Limited Company. </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Exemption is withdrawn.</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047908">
                <a:tc>
                  <a:txBody>
                    <a:bodyPr/>
                    <a:lstStyle/>
                    <a:p>
                      <a:pPr marL="0" marR="0" algn="just">
                        <a:lnSpc>
                          <a:spcPct val="115000"/>
                        </a:lnSpc>
                        <a:spcBef>
                          <a:spcPts val="0"/>
                        </a:spcBef>
                        <a:spcAft>
                          <a:spcPts val="0"/>
                        </a:spcAft>
                      </a:pP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198(1)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restriction on the payment of Managerial Remuneration on net profits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197 – Overall maximum managerial remuneration applicable to Public Company. For Private Limited Company this section is not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applicable.</a:t>
                      </a:r>
                      <a:r>
                        <a:rPr lang="en-US" sz="1400" b="1" dirty="0" err="1">
                          <a:effectLst/>
                          <a:latin typeface="Times New Roman" panose="02020603050405020304" pitchFamily="18" charset="0"/>
                          <a:ea typeface="Times New Roman" panose="02020603050405020304" pitchFamily="18" charset="0"/>
                          <a:cs typeface="Times New Roman" panose="02020603050405020304" pitchFamily="18" charset="0"/>
                        </a:rPr>
                        <a:t>Exemption</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is withdrawn.</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838326">
                <a:tc>
                  <a:txBody>
                    <a:bodyPr/>
                    <a:lstStyle/>
                    <a:p>
                      <a:pPr marL="0" marR="0" algn="just">
                        <a:lnSpc>
                          <a:spcPct val="115000"/>
                        </a:lnSpc>
                        <a:spcBef>
                          <a:spcPts val="0"/>
                        </a:spcBef>
                        <a:spcAft>
                          <a:spcPts val="0"/>
                        </a:spcAft>
                      </a:pP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252(2)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Need not have more than two directors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149 – Minimum two directors. There is no change in the existing provisions. Exemption continues.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3" name="Footer Placeholder 2"/>
          <p:cNvSpPr>
            <a:spLocks noGrp="1"/>
          </p:cNvSpPr>
          <p:nvPr>
            <p:ph type="ftr" sz="quarter" idx="11"/>
          </p:nvPr>
        </p:nvSpPr>
        <p:spPr/>
        <p:txBody>
          <a:bodyPr/>
          <a:lstStyle/>
          <a:p>
            <a:r>
              <a:rPr lang="en-US" smtClean="0"/>
              <a:t>CA SYED USMAN</a:t>
            </a:r>
            <a:endParaRPr lang="en-US"/>
          </a:p>
        </p:txBody>
      </p:sp>
      <p:sp>
        <p:nvSpPr>
          <p:cNvPr id="4" name="Slide Number Placeholder 3"/>
          <p:cNvSpPr>
            <a:spLocks noGrp="1"/>
          </p:cNvSpPr>
          <p:nvPr>
            <p:ph type="sldNum" sz="quarter" idx="12"/>
          </p:nvPr>
        </p:nvSpPr>
        <p:spPr/>
        <p:txBody>
          <a:bodyPr/>
          <a:lstStyle/>
          <a:p>
            <a:fld id="{DE3EE66D-82C6-40D3-AA22-41B68A3A94FB}" type="slidenum">
              <a:rPr lang="en-US" smtClean="0"/>
              <a:t>14</a:t>
            </a:fld>
            <a:endParaRPr lang="en-US"/>
          </a:p>
        </p:txBody>
      </p:sp>
    </p:spTree>
    <p:extLst>
      <p:ext uri="{BB962C8B-B14F-4D97-AF65-F5344CB8AC3E}">
        <p14:creationId xmlns:p14="http://schemas.microsoft.com/office/powerpoint/2010/main" val="14962695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74226197"/>
              </p:ext>
            </p:extLst>
          </p:nvPr>
        </p:nvGraphicFramePr>
        <p:xfrm>
          <a:off x="845024" y="674072"/>
          <a:ext cx="10522424" cy="4971506"/>
        </p:xfrm>
        <a:graphic>
          <a:graphicData uri="http://schemas.openxmlformats.org/drawingml/2006/table">
            <a:tbl>
              <a:tblPr bandRow="1">
                <a:tableStyleId>{5C22544A-7EE6-4342-B048-85BDC9FD1C3A}</a:tableStyleId>
              </a:tblPr>
              <a:tblGrid>
                <a:gridCol w="1106606"/>
                <a:gridCol w="1692322"/>
                <a:gridCol w="3507475"/>
                <a:gridCol w="4216021"/>
              </a:tblGrid>
              <a:tr h="813534">
                <a:tc>
                  <a:txBody>
                    <a:bodyPr/>
                    <a:lstStyle/>
                    <a:p>
                      <a:pPr marL="0" marR="0" algn="just">
                        <a:lnSpc>
                          <a:spcPct val="115000"/>
                        </a:lnSpc>
                        <a:spcBef>
                          <a:spcPts val="0"/>
                        </a:spcBef>
                        <a:spcAft>
                          <a:spcPts val="0"/>
                        </a:spcAft>
                      </a:pP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7</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255(1)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 proportion of directors need not retire every year</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152 – The exemption continues but as per the AOA of the Company.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050878">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259</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Central Government’s sanction is not required to affect increase in the number of directors beyond 12 or the number fixed by articles of association</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149 – The Company to have Board of Directors. Exemption given now to maximum of 15 Directors.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849604">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263(1)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In passing resolution for election of directors, all directors can be appointed by a single resolution.</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162 – Appointment of directors to be voted individually. </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Exemption is withdrawn</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Single resolution for the appointment of directors can be passed both by private and public company provided, a proposal to move such a motion has first been agreed to at the meeting without any vote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being cast against it.</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257490">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264(3)</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Consent to act as director need not be filled with registrar</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152 – Appointment of directors. Exemption removed. Private Limited Companies also to file consent. </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Exemption is withdrawn.</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3" name="Footer Placeholder 2"/>
          <p:cNvSpPr>
            <a:spLocks noGrp="1"/>
          </p:cNvSpPr>
          <p:nvPr>
            <p:ph type="ftr" sz="quarter" idx="11"/>
          </p:nvPr>
        </p:nvSpPr>
        <p:spPr/>
        <p:txBody>
          <a:bodyPr/>
          <a:lstStyle/>
          <a:p>
            <a:r>
              <a:rPr lang="en-US" smtClean="0"/>
              <a:t>CA SYED USMAN</a:t>
            </a:r>
            <a:endParaRPr lang="en-US"/>
          </a:p>
        </p:txBody>
      </p:sp>
      <p:sp>
        <p:nvSpPr>
          <p:cNvPr id="4" name="Slide Number Placeholder 3"/>
          <p:cNvSpPr>
            <a:spLocks noGrp="1"/>
          </p:cNvSpPr>
          <p:nvPr>
            <p:ph type="sldNum" sz="quarter" idx="12"/>
          </p:nvPr>
        </p:nvSpPr>
        <p:spPr/>
        <p:txBody>
          <a:bodyPr/>
          <a:lstStyle/>
          <a:p>
            <a:fld id="{DE3EE66D-82C6-40D3-AA22-41B68A3A94FB}" type="slidenum">
              <a:rPr lang="en-US" smtClean="0"/>
              <a:t>15</a:t>
            </a:fld>
            <a:endParaRPr lang="en-US"/>
          </a:p>
        </p:txBody>
      </p:sp>
    </p:spTree>
    <p:extLst>
      <p:ext uri="{BB962C8B-B14F-4D97-AF65-F5344CB8AC3E}">
        <p14:creationId xmlns:p14="http://schemas.microsoft.com/office/powerpoint/2010/main" val="42765362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20548402"/>
              </p:ext>
            </p:extLst>
          </p:nvPr>
        </p:nvGraphicFramePr>
        <p:xfrm>
          <a:off x="858671" y="750627"/>
          <a:ext cx="10522424" cy="4994871"/>
        </p:xfrm>
        <a:graphic>
          <a:graphicData uri="http://schemas.openxmlformats.org/drawingml/2006/table">
            <a:tbl>
              <a:tblPr bandRow="1">
                <a:tableStyleId>{5C22544A-7EE6-4342-B048-85BDC9FD1C3A}</a:tableStyleId>
              </a:tblPr>
              <a:tblGrid>
                <a:gridCol w="1052016"/>
                <a:gridCol w="2033516"/>
                <a:gridCol w="3616657"/>
                <a:gridCol w="3820235"/>
              </a:tblGrid>
              <a:tr h="784813">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269(2)</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Central Government’s approval is not required for appointment of managing or whole-time director or manager</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Clause 196 – </a:t>
                      </a: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Exemption is withdrawn</a:t>
                      </a: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 Applicable to Private Limited Companies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419403">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275 to 279</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Restrictive provisions regarding total number of directorships which any person may hold do not include directorships held in private companies which are not subsidiary of public company</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Clause 165 – The maximum number of companies in which a director can hold office is 20 companies. Out of this he can hold only up to 10 public companies. There is no restriction for private limited companies. One can become director in 20 private limited companies. </a:t>
                      </a: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Exemption is withdrawn.</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29358">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293(1)</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Certain restrictions on powers of board of directors do not apply</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Clause 180 – </a:t>
                      </a: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Exemption is withdrawn.</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29358">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295(2)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Prohibition against loans to directors does not apply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185 – </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Exemption is withdrawn</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Loan to directors applicable to private limited company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233794">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300(2)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Prohibition against participation in board meetings by interested director does not apply</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Clause 184 – </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Exemption is withdrawn.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Disclosure of directors interested applicable to private limited company.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3" name="Footer Placeholder 2"/>
          <p:cNvSpPr>
            <a:spLocks noGrp="1"/>
          </p:cNvSpPr>
          <p:nvPr>
            <p:ph type="ftr" sz="quarter" idx="11"/>
          </p:nvPr>
        </p:nvSpPr>
        <p:spPr/>
        <p:txBody>
          <a:bodyPr/>
          <a:lstStyle/>
          <a:p>
            <a:r>
              <a:rPr lang="en-US" smtClean="0"/>
              <a:t>CA SYED USMAN</a:t>
            </a:r>
            <a:endParaRPr lang="en-US"/>
          </a:p>
        </p:txBody>
      </p:sp>
      <p:sp>
        <p:nvSpPr>
          <p:cNvPr id="4" name="Slide Number Placeholder 3"/>
          <p:cNvSpPr>
            <a:spLocks noGrp="1"/>
          </p:cNvSpPr>
          <p:nvPr>
            <p:ph type="sldNum" sz="quarter" idx="12"/>
          </p:nvPr>
        </p:nvSpPr>
        <p:spPr/>
        <p:txBody>
          <a:bodyPr/>
          <a:lstStyle/>
          <a:p>
            <a:fld id="{DE3EE66D-82C6-40D3-AA22-41B68A3A94FB}" type="slidenum">
              <a:rPr lang="en-US" smtClean="0"/>
              <a:t>16</a:t>
            </a:fld>
            <a:endParaRPr lang="en-US"/>
          </a:p>
        </p:txBody>
      </p:sp>
    </p:spTree>
    <p:extLst>
      <p:ext uri="{BB962C8B-B14F-4D97-AF65-F5344CB8AC3E}">
        <p14:creationId xmlns:p14="http://schemas.microsoft.com/office/powerpoint/2010/main" val="36233141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54574047"/>
              </p:ext>
            </p:extLst>
          </p:nvPr>
        </p:nvGraphicFramePr>
        <p:xfrm>
          <a:off x="859808" y="764274"/>
          <a:ext cx="10467836" cy="4839053"/>
        </p:xfrm>
        <a:graphic>
          <a:graphicData uri="http://schemas.openxmlformats.org/drawingml/2006/table">
            <a:tbl>
              <a:tblPr bandRow="1">
                <a:tableStyleId>{5C22544A-7EE6-4342-B048-85BDC9FD1C3A}</a:tableStyleId>
              </a:tblPr>
              <a:tblGrid>
                <a:gridCol w="1037231"/>
                <a:gridCol w="1992573"/>
                <a:gridCol w="3794078"/>
                <a:gridCol w="3643954"/>
              </a:tblGrid>
              <a:tr h="1282890">
                <a:tc>
                  <a:txBody>
                    <a:bodyPr/>
                    <a:lstStyle/>
                    <a:p>
                      <a:pPr marL="0" marR="0" algn="just">
                        <a:lnSpc>
                          <a:spcPct val="115000"/>
                        </a:lnSpc>
                        <a:spcBef>
                          <a:spcPts val="0"/>
                        </a:spcBef>
                        <a:spcAft>
                          <a:spcPts val="0"/>
                        </a:spcAft>
                      </a:pPr>
                      <a:r>
                        <a:rPr lang="en-US" sz="1400" b="0" dirty="0" smtClean="0">
                          <a:effectLst/>
                          <a:latin typeface="Times New Roman" panose="02020603050405020304" pitchFamily="18" charset="0"/>
                          <a:ea typeface="Calibri" panose="020F0502020204030204" pitchFamily="34" charset="0"/>
                          <a:cs typeface="Times New Roman" panose="02020603050405020304" pitchFamily="18" charset="0"/>
                        </a:rPr>
                        <a:t>16</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Section 303(1)</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Date of birth of director need not be entered in the register of directors</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Clause 170 – Register of directors and key managerial personnel and their </a:t>
                      </a:r>
                      <a:r>
                        <a:rPr lang="en-US" sz="1400" b="0" dirty="0" err="1">
                          <a:effectLst/>
                          <a:latin typeface="Times New Roman" panose="02020603050405020304" pitchFamily="18" charset="0"/>
                          <a:ea typeface="Times New Roman" panose="02020603050405020304" pitchFamily="18" charset="0"/>
                          <a:cs typeface="Times New Roman" panose="02020603050405020304" pitchFamily="18" charset="0"/>
                        </a:rPr>
                        <a:t>shareholding.Exemption</a:t>
                      </a: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 is withdrawn. Anybody can view the particulars of the directors through their DIN numbers.</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050878">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Section 309(9)</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a:effectLst/>
                          <a:latin typeface="Times New Roman" panose="02020603050405020304" pitchFamily="18" charset="0"/>
                          <a:ea typeface="Times New Roman" panose="02020603050405020304" pitchFamily="18" charset="0"/>
                          <a:cs typeface="Times New Roman" panose="02020603050405020304" pitchFamily="18" charset="0"/>
                        </a:rPr>
                        <a:t>There is no restriction on remuneration payable to directors</a:t>
                      </a:r>
                      <a:endParaRPr lang="en-US" sz="1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Clause 197 – Overall maximum managerial remuneration applicable to Public Company. For Private Limited Company this section is not applicable. Exemption continues.</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835095">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Section 316(1)</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a:effectLst/>
                          <a:latin typeface="Times New Roman" panose="02020603050405020304" pitchFamily="18" charset="0"/>
                          <a:ea typeface="Times New Roman" panose="02020603050405020304" pitchFamily="18" charset="0"/>
                          <a:cs typeface="Times New Roman" panose="02020603050405020304" pitchFamily="18" charset="0"/>
                        </a:rPr>
                        <a:t>No restriction on appointment of managing director</a:t>
                      </a:r>
                      <a:endParaRPr lang="en-US" sz="1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Clause 203 – Appointment of Key Managerial Personnel. Exemption is withdrawn.</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043869">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19.</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Section 349</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a:effectLst/>
                          <a:latin typeface="Times New Roman" panose="02020603050405020304" pitchFamily="18" charset="0"/>
                          <a:ea typeface="Times New Roman" panose="02020603050405020304" pitchFamily="18" charset="0"/>
                          <a:cs typeface="Times New Roman" panose="02020603050405020304" pitchFamily="18" charset="0"/>
                        </a:rPr>
                        <a:t>Provisions relating to method of determination of net profits and ascertainment of depreciation do not apply</a:t>
                      </a:r>
                      <a:endParaRPr lang="en-US" sz="1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Clause 198 – Calculation of Profits. Exemption is withdrawn.</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26321">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Section 372(A)</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No prohibition against purchase of shares, etc., in other companies</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rPr>
                        <a:t>Clause 186 – Exemption is withdrawn. Applicable to Private Limited Companies</a:t>
                      </a:r>
                      <a:endParaRPr lang="en-US"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3" name="Footer Placeholder 2"/>
          <p:cNvSpPr>
            <a:spLocks noGrp="1"/>
          </p:cNvSpPr>
          <p:nvPr>
            <p:ph type="ftr" sz="quarter" idx="11"/>
          </p:nvPr>
        </p:nvSpPr>
        <p:spPr/>
        <p:txBody>
          <a:bodyPr/>
          <a:lstStyle/>
          <a:p>
            <a:r>
              <a:rPr lang="en-US" smtClean="0"/>
              <a:t>CA SYED USMAN</a:t>
            </a:r>
            <a:endParaRPr lang="en-US"/>
          </a:p>
        </p:txBody>
      </p:sp>
      <p:sp>
        <p:nvSpPr>
          <p:cNvPr id="4" name="Slide Number Placeholder 3"/>
          <p:cNvSpPr>
            <a:spLocks noGrp="1"/>
          </p:cNvSpPr>
          <p:nvPr>
            <p:ph type="sldNum" sz="quarter" idx="12"/>
          </p:nvPr>
        </p:nvSpPr>
        <p:spPr/>
        <p:txBody>
          <a:bodyPr/>
          <a:lstStyle/>
          <a:p>
            <a:fld id="{DE3EE66D-82C6-40D3-AA22-41B68A3A94FB}" type="slidenum">
              <a:rPr lang="en-US" smtClean="0"/>
              <a:t>17</a:t>
            </a:fld>
            <a:endParaRPr lang="en-US"/>
          </a:p>
        </p:txBody>
      </p:sp>
    </p:spTree>
    <p:extLst>
      <p:ext uri="{BB962C8B-B14F-4D97-AF65-F5344CB8AC3E}">
        <p14:creationId xmlns:p14="http://schemas.microsoft.com/office/powerpoint/2010/main" val="3797402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905528" y="996287"/>
            <a:ext cx="10326579" cy="646331"/>
          </a:xfrm>
          <a:prstGeom prst="rect">
            <a:avLst/>
          </a:prstGeom>
          <a:noFill/>
        </p:spPr>
        <p:txBody>
          <a:bodyPr wrap="square" rtlCol="0">
            <a:spAutoFit/>
          </a:bodyPr>
          <a:lstStyle/>
          <a:p>
            <a:pPr marL="285750" indent="-285750">
              <a:buFont typeface="Wingdings" panose="05000000000000000000" pitchFamily="2" charset="2"/>
              <a:buChar char="q"/>
            </a:pPr>
            <a:r>
              <a:rPr lang="en-US"/>
              <a:t>The following provisions which exempted private limited companies have been deleted in the Companies Act, 2013.</a:t>
            </a:r>
          </a:p>
        </p:txBody>
      </p:sp>
      <p:graphicFrame>
        <p:nvGraphicFramePr>
          <p:cNvPr id="3" name="Table 2"/>
          <p:cNvGraphicFramePr>
            <a:graphicFrameLocks noGrp="1"/>
          </p:cNvGraphicFramePr>
          <p:nvPr>
            <p:extLst>
              <p:ext uri="{D42A27DB-BD31-4B8C-83A1-F6EECF244321}">
                <p14:modId xmlns:p14="http://schemas.microsoft.com/office/powerpoint/2010/main" val="407704878"/>
              </p:ext>
            </p:extLst>
          </p:nvPr>
        </p:nvGraphicFramePr>
        <p:xfrm>
          <a:off x="905528" y="1860981"/>
          <a:ext cx="10358652" cy="3912022"/>
        </p:xfrm>
        <a:graphic>
          <a:graphicData uri="http://schemas.openxmlformats.org/drawingml/2006/table">
            <a:tbl>
              <a:tblPr firstRow="1" bandRow="1">
                <a:tableStyleId>{5C22544A-7EE6-4342-B048-85BDC9FD1C3A}</a:tableStyleId>
              </a:tblPr>
              <a:tblGrid>
                <a:gridCol w="1078174"/>
                <a:gridCol w="2074460"/>
                <a:gridCol w="4995081"/>
                <a:gridCol w="2210937"/>
              </a:tblGrid>
              <a:tr h="513167">
                <a:tc>
                  <a:txBody>
                    <a:bodyPr/>
                    <a:lstStyle/>
                    <a:p>
                      <a:pPr marL="0" marR="0" algn="just">
                        <a:lnSpc>
                          <a:spcPct val="115000"/>
                        </a:lnSpc>
                        <a:spcBef>
                          <a:spcPts val="0"/>
                        </a:spcBef>
                        <a:spcAft>
                          <a:spcPts val="0"/>
                        </a:spcAft>
                      </a:pPr>
                      <a:r>
                        <a:rPr lang="en-US" sz="1400" b="1" dirty="0" err="1">
                          <a:effectLst/>
                          <a:latin typeface="Times New Roman" panose="02020603050405020304" pitchFamily="18" charset="0"/>
                          <a:ea typeface="Times New Roman" panose="02020603050405020304" pitchFamily="18" charset="0"/>
                          <a:cs typeface="Times New Roman" panose="02020603050405020304" pitchFamily="18" charset="0"/>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Existing Section in Companies Act, 1956.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Particulars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Status in Companies Act 2013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69303">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70(3)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Statement in lieu of prospectus need not be delivered to the registrar before allotting shares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provisions exist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105468">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90(2)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Provisions as to kinds of share capital (sec.85), further issue of share of capital(sec.86), voting rights(sec 87), issue of shares with disproportionate rights (sec 88) and termination of disproportionate excessive rights (sec 89)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69750">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165(10)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Exemption from Statutory Meeting and Statutory Report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54334">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170(1)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Articles of private company having provisions relating to general meetings without being subject to the provisions of sections 171 to 186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4" name="Footer Placeholder 3"/>
          <p:cNvSpPr>
            <a:spLocks noGrp="1"/>
          </p:cNvSpPr>
          <p:nvPr>
            <p:ph type="ftr" sz="quarter" idx="11"/>
          </p:nvPr>
        </p:nvSpPr>
        <p:spPr/>
        <p:txBody>
          <a:bodyPr/>
          <a:lstStyle/>
          <a:p>
            <a:r>
              <a:rPr lang="en-US" smtClean="0"/>
              <a:t>CA SYED USMAN</a:t>
            </a:r>
            <a:endParaRPr lang="en-US"/>
          </a:p>
        </p:txBody>
      </p:sp>
      <p:sp>
        <p:nvSpPr>
          <p:cNvPr id="5" name="Slide Number Placeholder 4"/>
          <p:cNvSpPr>
            <a:spLocks noGrp="1"/>
          </p:cNvSpPr>
          <p:nvPr>
            <p:ph type="sldNum" sz="quarter" idx="12"/>
          </p:nvPr>
        </p:nvSpPr>
        <p:spPr/>
        <p:txBody>
          <a:bodyPr/>
          <a:lstStyle/>
          <a:p>
            <a:fld id="{DE3EE66D-82C6-40D3-AA22-41B68A3A94FB}" type="slidenum">
              <a:rPr lang="en-US" smtClean="0"/>
              <a:t>18</a:t>
            </a:fld>
            <a:endParaRPr lang="en-US"/>
          </a:p>
        </p:txBody>
      </p:sp>
    </p:spTree>
    <p:extLst>
      <p:ext uri="{BB962C8B-B14F-4D97-AF65-F5344CB8AC3E}">
        <p14:creationId xmlns:p14="http://schemas.microsoft.com/office/powerpoint/2010/main" val="12497662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77077566"/>
              </p:ext>
            </p:extLst>
          </p:nvPr>
        </p:nvGraphicFramePr>
        <p:xfrm>
          <a:off x="846160" y="832511"/>
          <a:ext cx="10481484" cy="5063322"/>
        </p:xfrm>
        <a:graphic>
          <a:graphicData uri="http://schemas.openxmlformats.org/drawingml/2006/table">
            <a:tbl>
              <a:tblPr bandRow="1">
                <a:tableStyleId>{5C22544A-7EE6-4342-B048-85BDC9FD1C3A}</a:tableStyleId>
              </a:tblPr>
              <a:tblGrid>
                <a:gridCol w="1255595"/>
                <a:gridCol w="1719618"/>
                <a:gridCol w="5308979"/>
                <a:gridCol w="2197292"/>
              </a:tblGrid>
              <a:tr h="682390">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204(6)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Can appoint a firm or body corporate to an office or place of profit under the company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50627">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266(5)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Restriction on appointment or advertisement of directors as regards consent and qualification of shares does not apply.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23332">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268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Central Government approval to modify any provision relating to appointment of managing, whole-time or non-rotational directors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27797">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273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share qualification u/s 270 for Directors of a private company.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68740">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310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Government approval for change in restriction on remuneration to directors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05218">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311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central government approval for increase in the remuneration beyond specified limit of directors on an appointment or reappointment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05218">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317(4)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restriction on appointment of managing director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3" name="Footer Placeholder 2"/>
          <p:cNvSpPr>
            <a:spLocks noGrp="1"/>
          </p:cNvSpPr>
          <p:nvPr>
            <p:ph type="ftr" sz="quarter" idx="11"/>
          </p:nvPr>
        </p:nvSpPr>
        <p:spPr/>
        <p:txBody>
          <a:bodyPr/>
          <a:lstStyle/>
          <a:p>
            <a:r>
              <a:rPr lang="en-US" smtClean="0"/>
              <a:t>CA SYED USMAN</a:t>
            </a:r>
            <a:endParaRPr lang="en-US"/>
          </a:p>
        </p:txBody>
      </p:sp>
      <p:sp>
        <p:nvSpPr>
          <p:cNvPr id="4" name="Slide Number Placeholder 3"/>
          <p:cNvSpPr>
            <a:spLocks noGrp="1"/>
          </p:cNvSpPr>
          <p:nvPr>
            <p:ph type="sldNum" sz="quarter" idx="12"/>
          </p:nvPr>
        </p:nvSpPr>
        <p:spPr/>
        <p:txBody>
          <a:bodyPr/>
          <a:lstStyle/>
          <a:p>
            <a:fld id="{DE3EE66D-82C6-40D3-AA22-41B68A3A94FB}" type="slidenum">
              <a:rPr lang="en-US" smtClean="0"/>
              <a:t>19</a:t>
            </a:fld>
            <a:endParaRPr lang="en-US"/>
          </a:p>
        </p:txBody>
      </p:sp>
    </p:spTree>
    <p:extLst>
      <p:ext uri="{BB962C8B-B14F-4D97-AF65-F5344CB8AC3E}">
        <p14:creationId xmlns:p14="http://schemas.microsoft.com/office/powerpoint/2010/main" val="28967893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9618" y="1228298"/>
            <a:ext cx="9280478" cy="100027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 quick perusal of the Companies Bill 2013 shows that many exemptions given to Private limited companies under </a:t>
            </a:r>
            <a:r>
              <a:rPr lang="en-US" sz="1600" i="1" dirty="0">
                <a:latin typeface="Times New Roman" panose="02020603050405020304" pitchFamily="18" charset="0"/>
                <a:cs typeface="Times New Roman" panose="02020603050405020304" pitchFamily="18" charset="0"/>
              </a:rPr>
              <a:t>Companies Act are withdrawn</a:t>
            </a:r>
            <a:r>
              <a:rPr lang="en-US" sz="1600" dirty="0">
                <a:latin typeface="Times New Roman" panose="02020603050405020304" pitchFamily="18" charset="0"/>
                <a:cs typeface="Times New Roman" panose="02020603050405020304" pitchFamily="18" charset="0"/>
              </a:rPr>
              <a:t>. . The following provisions are applicable to Private limited companies under the new Companies Bill 2013.</a:t>
            </a:r>
          </a:p>
          <a:p>
            <a:endParaRPr lang="en-US" sz="1100" dirty="0">
              <a:latin typeface="Times New Roman" panose="02020603050405020304" pitchFamily="18" charset="0"/>
              <a:cs typeface="Times New Roman" panose="02020603050405020304" pitchFamily="18" charset="0"/>
            </a:endParaRPr>
          </a:p>
        </p:txBody>
      </p:sp>
      <p:sp>
        <p:nvSpPr>
          <p:cNvPr id="4" name="Right Arrow 3"/>
          <p:cNvSpPr/>
          <p:nvPr/>
        </p:nvSpPr>
        <p:spPr>
          <a:xfrm>
            <a:off x="713915" y="1378424"/>
            <a:ext cx="100570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719618" y="2315848"/>
            <a:ext cx="8052179" cy="369332"/>
          </a:xfrm>
          <a:prstGeom prst="rect">
            <a:avLst/>
          </a:prstGeom>
          <a:noFill/>
        </p:spPr>
        <p:txBody>
          <a:bodyPr wrap="square" rtlCol="0">
            <a:spAutoFit/>
          </a:bodyPr>
          <a:lstStyle/>
          <a:p>
            <a:pPr marL="285750" indent="-285750">
              <a:buFont typeface="Wingdings" panose="05000000000000000000" pitchFamily="2" charset="2"/>
              <a:buChar char="q"/>
            </a:pPr>
            <a:r>
              <a:rPr lang="en-US" b="1" dirty="0" smtClean="0"/>
              <a:t>Maximum Number of members</a:t>
            </a:r>
            <a:endParaRPr lang="en-US" b="1" dirty="0"/>
          </a:p>
        </p:txBody>
      </p:sp>
      <p:sp>
        <p:nvSpPr>
          <p:cNvPr id="7" name="TextBox 6"/>
          <p:cNvSpPr txBox="1"/>
          <p:nvPr/>
        </p:nvSpPr>
        <p:spPr>
          <a:xfrm>
            <a:off x="1883391" y="2866030"/>
            <a:ext cx="8808055" cy="1200329"/>
          </a:xfrm>
          <a:prstGeom prst="rect">
            <a:avLst/>
          </a:prstGeom>
          <a:noFill/>
        </p:spPr>
        <p:txBody>
          <a:bodyPr wrap="square" rtlCol="0">
            <a:spAutoFit/>
          </a:bodyPr>
          <a:lstStyle/>
          <a:p>
            <a:r>
              <a:rPr lang="en-US" dirty="0"/>
              <a:t>There is no change in the minimum number of member which is 2. The maximum number the members in a private limited company are increased from 50 members </a:t>
            </a:r>
            <a:r>
              <a:rPr lang="en-US" b="1" dirty="0"/>
              <a:t>to 200 members</a:t>
            </a:r>
            <a:r>
              <a:rPr lang="en-US" dirty="0"/>
              <a:t>. </a:t>
            </a:r>
            <a:r>
              <a:rPr lang="en-US" b="1" dirty="0"/>
              <a:t>(Clause 2 sub section (68)).</a:t>
            </a:r>
            <a:endParaRPr lang="en-US" dirty="0"/>
          </a:p>
          <a:p>
            <a:endParaRPr lang="en-US" dirty="0"/>
          </a:p>
        </p:txBody>
      </p:sp>
      <p:sp>
        <p:nvSpPr>
          <p:cNvPr id="9" name="TextBox 8"/>
          <p:cNvSpPr txBox="1"/>
          <p:nvPr/>
        </p:nvSpPr>
        <p:spPr>
          <a:xfrm>
            <a:off x="1729158" y="4247209"/>
            <a:ext cx="4016549"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Financial Year for the Balance Sheet</a:t>
            </a:r>
            <a:endParaRPr lang="en-US" dirty="0"/>
          </a:p>
          <a:p>
            <a:pPr marL="285750" indent="-285750">
              <a:buFont typeface="Wingdings" panose="05000000000000000000" pitchFamily="2" charset="2"/>
              <a:buChar char="q"/>
            </a:pPr>
            <a:endParaRPr lang="en-US" dirty="0"/>
          </a:p>
        </p:txBody>
      </p:sp>
      <p:sp>
        <p:nvSpPr>
          <p:cNvPr id="10" name="TextBox 9"/>
          <p:cNvSpPr txBox="1"/>
          <p:nvPr/>
        </p:nvSpPr>
        <p:spPr>
          <a:xfrm>
            <a:off x="1883391" y="4893540"/>
            <a:ext cx="8657930" cy="923330"/>
          </a:xfrm>
          <a:prstGeom prst="rect">
            <a:avLst/>
          </a:prstGeom>
          <a:noFill/>
        </p:spPr>
        <p:txBody>
          <a:bodyPr wrap="square" rtlCol="0">
            <a:spAutoFit/>
          </a:bodyPr>
          <a:lstStyle/>
          <a:p>
            <a:r>
              <a:rPr lang="en-US" dirty="0"/>
              <a:t>Financial year of the balance sheet will be 31st march for all the companies. For any relaxation approval from NCLT is required. </a:t>
            </a:r>
            <a:r>
              <a:rPr lang="en-US" b="1" dirty="0"/>
              <a:t>(Clause 2 sub section (41)).</a:t>
            </a:r>
            <a:endParaRPr lang="en-US" dirty="0"/>
          </a:p>
          <a:p>
            <a:endParaRPr lang="en-US" dirty="0"/>
          </a:p>
        </p:txBody>
      </p:sp>
      <p:sp>
        <p:nvSpPr>
          <p:cNvPr id="2" name="Footer Placeholder 1"/>
          <p:cNvSpPr>
            <a:spLocks noGrp="1"/>
          </p:cNvSpPr>
          <p:nvPr>
            <p:ph type="ftr" sz="quarter" idx="11"/>
          </p:nvPr>
        </p:nvSpPr>
        <p:spPr/>
        <p:txBody>
          <a:bodyPr/>
          <a:lstStyle/>
          <a:p>
            <a:r>
              <a:rPr lang="en-US" smtClean="0"/>
              <a:t>CA SYED USMAN</a:t>
            </a:r>
            <a:endParaRPr lang="en-US"/>
          </a:p>
        </p:txBody>
      </p:sp>
      <p:sp>
        <p:nvSpPr>
          <p:cNvPr id="6" name="Slide Number Placeholder 5"/>
          <p:cNvSpPr>
            <a:spLocks noGrp="1"/>
          </p:cNvSpPr>
          <p:nvPr>
            <p:ph type="sldNum" sz="quarter" idx="12"/>
          </p:nvPr>
        </p:nvSpPr>
        <p:spPr/>
        <p:txBody>
          <a:bodyPr/>
          <a:lstStyle/>
          <a:p>
            <a:fld id="{DE3EE66D-82C6-40D3-AA22-41B68A3A94FB}" type="slidenum">
              <a:rPr lang="en-US" smtClean="0"/>
              <a:t>2</a:t>
            </a:fld>
            <a:endParaRPr lang="en-US"/>
          </a:p>
        </p:txBody>
      </p:sp>
    </p:spTree>
    <p:extLst>
      <p:ext uri="{BB962C8B-B14F-4D97-AF65-F5344CB8AC3E}">
        <p14:creationId xmlns:p14="http://schemas.microsoft.com/office/powerpoint/2010/main" val="24105850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79651722"/>
              </p:ext>
            </p:extLst>
          </p:nvPr>
        </p:nvGraphicFramePr>
        <p:xfrm>
          <a:off x="982640" y="805217"/>
          <a:ext cx="10372296" cy="4039738"/>
        </p:xfrm>
        <a:graphic>
          <a:graphicData uri="http://schemas.openxmlformats.org/drawingml/2006/table">
            <a:tbl>
              <a:tblPr bandRow="1">
                <a:tableStyleId>{5C22544A-7EE6-4342-B048-85BDC9FD1C3A}</a:tableStyleId>
              </a:tblPr>
              <a:tblGrid>
                <a:gridCol w="1173706"/>
                <a:gridCol w="2006221"/>
                <a:gridCol w="5036024"/>
                <a:gridCol w="2156345"/>
              </a:tblGrid>
              <a:tr h="641446">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350 &amp; 355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Provisions relating to method of determination of net profits and ascertainment of depreciation do not apply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99075">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370(2)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restriction on making loans to other companies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206895">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Section 388A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Provisions of sections 386 and 387, which restrict the number of companies of which a person can be appointed as manger, remuneration of the manager, etc., and also provisions of sections 269, 310,311,312 and 317, do not apply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55343">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409(3)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Central Government cannot exercise its power to prevent change in board of directors which is likely to affect the company prejudicially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36979">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Section 416(1)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Person can enter into contract on behalf of company as undisclosed principle and need not give intimation to the other directors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No provision exist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3" name="TextBox 2"/>
          <p:cNvSpPr txBox="1"/>
          <p:nvPr/>
        </p:nvSpPr>
        <p:spPr>
          <a:xfrm>
            <a:off x="3643952" y="5349921"/>
            <a:ext cx="4026090" cy="461665"/>
          </a:xfrm>
          <a:prstGeom prst="rect">
            <a:avLst/>
          </a:prstGeom>
          <a:noFill/>
        </p:spPr>
        <p:txBody>
          <a:bodyPr wrap="square" rtlCol="0">
            <a:spAutoFit/>
          </a:bodyPr>
          <a:lstStyle/>
          <a:p>
            <a:pPr algn="ctr"/>
            <a:r>
              <a:rPr lang="en-US" sz="2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THE END</a:t>
            </a:r>
            <a:endPar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4" name="Footer Placeholder 3"/>
          <p:cNvSpPr>
            <a:spLocks noGrp="1"/>
          </p:cNvSpPr>
          <p:nvPr>
            <p:ph type="ftr" sz="quarter" idx="11"/>
          </p:nvPr>
        </p:nvSpPr>
        <p:spPr/>
        <p:txBody>
          <a:bodyPr/>
          <a:lstStyle/>
          <a:p>
            <a:r>
              <a:rPr lang="en-US" smtClean="0"/>
              <a:t>CA SYED USMAN</a:t>
            </a:r>
            <a:endParaRPr lang="en-US"/>
          </a:p>
        </p:txBody>
      </p:sp>
      <p:sp>
        <p:nvSpPr>
          <p:cNvPr id="5" name="Slide Number Placeholder 4"/>
          <p:cNvSpPr>
            <a:spLocks noGrp="1"/>
          </p:cNvSpPr>
          <p:nvPr>
            <p:ph type="sldNum" sz="quarter" idx="12"/>
          </p:nvPr>
        </p:nvSpPr>
        <p:spPr/>
        <p:txBody>
          <a:bodyPr/>
          <a:lstStyle/>
          <a:p>
            <a:fld id="{DE3EE66D-82C6-40D3-AA22-41B68A3A94FB}" type="slidenum">
              <a:rPr lang="en-US" smtClean="0"/>
              <a:t>20</a:t>
            </a:fld>
            <a:endParaRPr lang="en-US"/>
          </a:p>
        </p:txBody>
      </p:sp>
    </p:spTree>
    <p:extLst>
      <p:ext uri="{BB962C8B-B14F-4D97-AF65-F5344CB8AC3E}">
        <p14:creationId xmlns:p14="http://schemas.microsoft.com/office/powerpoint/2010/main" val="19036354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23833" y="1064525"/>
            <a:ext cx="2785763"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Further Issue of Shares</a:t>
            </a:r>
            <a:endParaRPr lang="en-US" dirty="0"/>
          </a:p>
          <a:p>
            <a:endParaRPr lang="en-US" dirty="0"/>
          </a:p>
        </p:txBody>
      </p:sp>
      <p:sp>
        <p:nvSpPr>
          <p:cNvPr id="3" name="TextBox 2"/>
          <p:cNvSpPr txBox="1"/>
          <p:nvPr/>
        </p:nvSpPr>
        <p:spPr>
          <a:xfrm>
            <a:off x="1692323" y="1526190"/>
            <a:ext cx="9167935" cy="1200329"/>
          </a:xfrm>
          <a:prstGeom prst="rect">
            <a:avLst/>
          </a:prstGeom>
          <a:noFill/>
        </p:spPr>
        <p:txBody>
          <a:bodyPr wrap="square" rtlCol="0">
            <a:spAutoFit/>
          </a:bodyPr>
          <a:lstStyle/>
          <a:p>
            <a:r>
              <a:rPr lang="en-US" dirty="0"/>
              <a:t>The exemption given to private limited companies regarding further issue of shares is withdrawn. </a:t>
            </a:r>
            <a:r>
              <a:rPr lang="en-US" dirty="0" smtClean="0"/>
              <a:t>For Further </a:t>
            </a:r>
            <a:r>
              <a:rPr lang="en-US" dirty="0"/>
              <a:t>issue of </a:t>
            </a:r>
            <a:r>
              <a:rPr lang="en-US" dirty="0" smtClean="0"/>
              <a:t>shares section </a:t>
            </a:r>
            <a:r>
              <a:rPr lang="en-US" dirty="0"/>
              <a:t>81 </a:t>
            </a:r>
            <a:r>
              <a:rPr lang="en-US" dirty="0" smtClean="0"/>
              <a:t>compliance applicable </a:t>
            </a:r>
            <a:r>
              <a:rPr lang="en-US" dirty="0"/>
              <a:t>to </a:t>
            </a:r>
            <a:r>
              <a:rPr lang="en-US" b="1" dirty="0" smtClean="0"/>
              <a:t>private limited</a:t>
            </a:r>
            <a:r>
              <a:rPr lang="en-US" dirty="0"/>
              <a:t> companies. </a:t>
            </a:r>
            <a:endParaRPr lang="en-US" dirty="0" smtClean="0"/>
          </a:p>
          <a:p>
            <a:r>
              <a:rPr lang="en-US" dirty="0" smtClean="0"/>
              <a:t>Valuation </a:t>
            </a:r>
            <a:r>
              <a:rPr lang="en-US" dirty="0"/>
              <a:t>of shares shall be done based on the certificate issued by registered </a:t>
            </a:r>
            <a:r>
              <a:rPr lang="en-US" dirty="0" err="1"/>
              <a:t>valuer</a:t>
            </a:r>
            <a:r>
              <a:rPr lang="en-US" dirty="0"/>
              <a:t> subject to such conditions as may be prescribed. (</a:t>
            </a:r>
            <a:r>
              <a:rPr lang="en-US" b="1" dirty="0"/>
              <a:t>Clause 62)</a:t>
            </a:r>
            <a:endParaRPr lang="en-US" dirty="0"/>
          </a:p>
        </p:txBody>
      </p:sp>
      <p:sp>
        <p:nvSpPr>
          <p:cNvPr id="4" name="TextBox 3"/>
          <p:cNvSpPr txBox="1"/>
          <p:nvPr/>
        </p:nvSpPr>
        <p:spPr>
          <a:xfrm>
            <a:off x="1446663" y="3188184"/>
            <a:ext cx="5191358" cy="369332"/>
          </a:xfrm>
          <a:prstGeom prst="rect">
            <a:avLst/>
          </a:prstGeom>
          <a:noFill/>
        </p:spPr>
        <p:txBody>
          <a:bodyPr wrap="none" rtlCol="0">
            <a:spAutoFit/>
          </a:bodyPr>
          <a:lstStyle/>
          <a:p>
            <a:pPr marL="285750" indent="-285750">
              <a:buFont typeface="Wingdings" panose="05000000000000000000" pitchFamily="2" charset="2"/>
              <a:buChar char="q"/>
            </a:pPr>
            <a:r>
              <a:rPr lang="en-US" b="1" dirty="0"/>
              <a:t>Number of days of Notice of General </a:t>
            </a:r>
            <a:r>
              <a:rPr lang="en-US" b="1" dirty="0" smtClean="0"/>
              <a:t>Meetings</a:t>
            </a:r>
          </a:p>
        </p:txBody>
      </p:sp>
      <p:sp>
        <p:nvSpPr>
          <p:cNvPr id="5" name="TextBox 4"/>
          <p:cNvSpPr txBox="1"/>
          <p:nvPr/>
        </p:nvSpPr>
        <p:spPr>
          <a:xfrm>
            <a:off x="1787858" y="3649849"/>
            <a:ext cx="9239534" cy="923330"/>
          </a:xfrm>
          <a:prstGeom prst="rect">
            <a:avLst/>
          </a:prstGeom>
          <a:noFill/>
        </p:spPr>
        <p:txBody>
          <a:bodyPr wrap="square" rtlCol="0">
            <a:spAutoFit/>
          </a:bodyPr>
          <a:lstStyle/>
          <a:p>
            <a:r>
              <a:rPr lang="en-US" dirty="0" smtClean="0"/>
              <a:t>Even private company has to comply with 21 clear days notice, so earlier 7 days notice is dispensed with (Clause 101)</a:t>
            </a:r>
          </a:p>
          <a:p>
            <a:endParaRPr lang="en-US" dirty="0"/>
          </a:p>
        </p:txBody>
      </p:sp>
      <p:sp>
        <p:nvSpPr>
          <p:cNvPr id="6" name="TextBox 5"/>
          <p:cNvSpPr txBox="1"/>
          <p:nvPr/>
        </p:nvSpPr>
        <p:spPr>
          <a:xfrm>
            <a:off x="1489226" y="4665512"/>
            <a:ext cx="4452244" cy="369332"/>
          </a:xfrm>
          <a:prstGeom prst="rect">
            <a:avLst/>
          </a:prstGeom>
          <a:noFill/>
        </p:spPr>
        <p:txBody>
          <a:bodyPr wrap="none" rtlCol="0">
            <a:spAutoFit/>
          </a:bodyPr>
          <a:lstStyle/>
          <a:p>
            <a:pPr marL="285750" indent="-285750">
              <a:buFont typeface="Wingdings" panose="05000000000000000000" pitchFamily="2" charset="2"/>
              <a:buChar char="q"/>
            </a:pPr>
            <a:r>
              <a:rPr lang="en-US" b="1" dirty="0"/>
              <a:t>Postal ballot for passing the Resolutions</a:t>
            </a:r>
            <a:r>
              <a:rPr lang="en-US" dirty="0"/>
              <a:t> </a:t>
            </a:r>
          </a:p>
        </p:txBody>
      </p:sp>
      <p:sp>
        <p:nvSpPr>
          <p:cNvPr id="7" name="TextBox 6"/>
          <p:cNvSpPr txBox="1"/>
          <p:nvPr/>
        </p:nvSpPr>
        <p:spPr>
          <a:xfrm>
            <a:off x="1787858" y="5127177"/>
            <a:ext cx="8740656" cy="646331"/>
          </a:xfrm>
          <a:prstGeom prst="rect">
            <a:avLst/>
          </a:prstGeom>
          <a:noFill/>
        </p:spPr>
        <p:txBody>
          <a:bodyPr wrap="square" rtlCol="0">
            <a:spAutoFit/>
          </a:bodyPr>
          <a:lstStyle/>
          <a:p>
            <a:r>
              <a:rPr lang="en-US" dirty="0" smtClean="0"/>
              <a:t>Earlier passing of resolution by postal ballot is applicable only to listed company, now even private company can pass certain resolution by postal ballot.(clause 110)</a:t>
            </a:r>
            <a:endParaRPr lang="en-US" dirty="0"/>
          </a:p>
        </p:txBody>
      </p:sp>
      <p:sp>
        <p:nvSpPr>
          <p:cNvPr id="8" name="Footer Placeholder 7"/>
          <p:cNvSpPr>
            <a:spLocks noGrp="1"/>
          </p:cNvSpPr>
          <p:nvPr>
            <p:ph type="ftr" sz="quarter" idx="11"/>
          </p:nvPr>
        </p:nvSpPr>
        <p:spPr/>
        <p:txBody>
          <a:bodyPr/>
          <a:lstStyle/>
          <a:p>
            <a:r>
              <a:rPr lang="en-US" smtClean="0"/>
              <a:t>CA SYED USMAN</a:t>
            </a:r>
            <a:endParaRPr lang="en-US"/>
          </a:p>
        </p:txBody>
      </p:sp>
      <p:sp>
        <p:nvSpPr>
          <p:cNvPr id="9" name="Slide Number Placeholder 8"/>
          <p:cNvSpPr>
            <a:spLocks noGrp="1"/>
          </p:cNvSpPr>
          <p:nvPr>
            <p:ph type="sldNum" sz="quarter" idx="12"/>
          </p:nvPr>
        </p:nvSpPr>
        <p:spPr/>
        <p:txBody>
          <a:bodyPr/>
          <a:lstStyle/>
          <a:p>
            <a:fld id="{DE3EE66D-82C6-40D3-AA22-41B68A3A94FB}" type="slidenum">
              <a:rPr lang="en-US" smtClean="0"/>
              <a:t>3</a:t>
            </a:fld>
            <a:endParaRPr lang="en-US"/>
          </a:p>
        </p:txBody>
      </p:sp>
    </p:spTree>
    <p:extLst>
      <p:ext uri="{BB962C8B-B14F-4D97-AF65-F5344CB8AC3E}">
        <p14:creationId xmlns:p14="http://schemas.microsoft.com/office/powerpoint/2010/main" val="4131405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0332" y="1069145"/>
            <a:ext cx="3829638"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Board Report to give more details </a:t>
            </a:r>
            <a:endParaRPr lang="en-US" dirty="0"/>
          </a:p>
          <a:p>
            <a:endParaRPr lang="en-US" dirty="0"/>
          </a:p>
        </p:txBody>
      </p:sp>
      <p:sp>
        <p:nvSpPr>
          <p:cNvPr id="3" name="TextBox 2"/>
          <p:cNvSpPr txBox="1"/>
          <p:nvPr/>
        </p:nvSpPr>
        <p:spPr>
          <a:xfrm>
            <a:off x="1336431" y="1715475"/>
            <a:ext cx="9819249" cy="3416320"/>
          </a:xfrm>
          <a:prstGeom prst="rect">
            <a:avLst/>
          </a:prstGeom>
          <a:noFill/>
        </p:spPr>
        <p:txBody>
          <a:bodyPr wrap="square" rtlCol="0">
            <a:spAutoFit/>
          </a:bodyPr>
          <a:lstStyle/>
          <a:p>
            <a:r>
              <a:rPr lang="en-US" dirty="0" smtClean="0"/>
              <a:t>Board report shall contain the following information (clause 134(3))</a:t>
            </a:r>
          </a:p>
          <a:p>
            <a:pPr marL="342900" indent="-342900">
              <a:buFont typeface="+mj-lt"/>
              <a:buAutoNum type="arabicPeriod"/>
            </a:pPr>
            <a:r>
              <a:rPr lang="en-US" dirty="0" smtClean="0"/>
              <a:t>Extract of Annual return</a:t>
            </a:r>
          </a:p>
          <a:p>
            <a:pPr marL="342900" indent="-342900">
              <a:buFont typeface="+mj-lt"/>
              <a:buAutoNum type="arabicPeriod"/>
            </a:pPr>
            <a:r>
              <a:rPr lang="en-US" dirty="0" smtClean="0"/>
              <a:t>Number of meetings of the board</a:t>
            </a:r>
          </a:p>
          <a:p>
            <a:pPr marL="342900" indent="-342900">
              <a:buFont typeface="+mj-lt"/>
              <a:buAutoNum type="arabicPeriod"/>
            </a:pPr>
            <a:r>
              <a:rPr lang="en-US" dirty="0" smtClean="0"/>
              <a:t>Directors </a:t>
            </a:r>
            <a:r>
              <a:rPr lang="en-US" dirty="0" err="1" smtClean="0"/>
              <a:t>Responsibilty</a:t>
            </a:r>
            <a:r>
              <a:rPr lang="en-US" dirty="0" smtClean="0"/>
              <a:t> Statement</a:t>
            </a:r>
          </a:p>
          <a:p>
            <a:pPr marL="342900" indent="-342900">
              <a:buFont typeface="+mj-lt"/>
              <a:buAutoNum type="arabicPeriod"/>
            </a:pPr>
            <a:r>
              <a:rPr lang="en-US" dirty="0" smtClean="0"/>
              <a:t>A statement on declaration by independent directors</a:t>
            </a:r>
          </a:p>
          <a:p>
            <a:pPr marL="342900" lvl="0" indent="-342900">
              <a:buFont typeface="+mj-lt"/>
              <a:buAutoNum type="arabicPeriod"/>
            </a:pPr>
            <a:r>
              <a:rPr lang="en-US" dirty="0"/>
              <a:t>Company’s policy on directors’ appointment and remuneration including  criteria for determining qualifications, positive attributes, independence of  a director and other matters if required by Section 178 provided under    sub-   section (3) of section 178;</a:t>
            </a:r>
          </a:p>
          <a:p>
            <a:pPr marL="342900" lvl="0" indent="-342900">
              <a:buFont typeface="+mj-lt"/>
              <a:buAutoNum type="arabicPeriod"/>
            </a:pPr>
            <a:r>
              <a:rPr lang="en-US" dirty="0"/>
              <a:t>Explanations or comments by the Board on every qualification, reservation or adverse remark or disclaimer made—</a:t>
            </a:r>
          </a:p>
          <a:p>
            <a:pPr lvl="0"/>
            <a:r>
              <a:rPr lang="en-US" dirty="0" smtClean="0"/>
              <a:t>	by </a:t>
            </a:r>
            <a:r>
              <a:rPr lang="en-US" dirty="0"/>
              <a:t>the auditor in his report; and</a:t>
            </a:r>
          </a:p>
          <a:p>
            <a:r>
              <a:rPr lang="en-US" dirty="0" smtClean="0"/>
              <a:t>	by </a:t>
            </a:r>
            <a:r>
              <a:rPr lang="en-US" dirty="0"/>
              <a:t>the company secretary in practice in his secretarial audit report</a:t>
            </a:r>
          </a:p>
        </p:txBody>
      </p:sp>
      <p:sp>
        <p:nvSpPr>
          <p:cNvPr id="4" name="Footer Placeholder 3"/>
          <p:cNvSpPr>
            <a:spLocks noGrp="1"/>
          </p:cNvSpPr>
          <p:nvPr>
            <p:ph type="ftr" sz="quarter" idx="11"/>
          </p:nvPr>
        </p:nvSpPr>
        <p:spPr/>
        <p:txBody>
          <a:bodyPr/>
          <a:lstStyle/>
          <a:p>
            <a:r>
              <a:rPr lang="en-US" smtClean="0"/>
              <a:t>CA SYED USMAN</a:t>
            </a:r>
            <a:endParaRPr lang="en-US"/>
          </a:p>
        </p:txBody>
      </p:sp>
      <p:sp>
        <p:nvSpPr>
          <p:cNvPr id="5" name="Slide Number Placeholder 4"/>
          <p:cNvSpPr>
            <a:spLocks noGrp="1"/>
          </p:cNvSpPr>
          <p:nvPr>
            <p:ph type="sldNum" sz="quarter" idx="12"/>
          </p:nvPr>
        </p:nvSpPr>
        <p:spPr/>
        <p:txBody>
          <a:bodyPr/>
          <a:lstStyle/>
          <a:p>
            <a:fld id="{DE3EE66D-82C6-40D3-AA22-41B68A3A94FB}" type="slidenum">
              <a:rPr lang="en-US" smtClean="0"/>
              <a:t>4</a:t>
            </a:fld>
            <a:endParaRPr lang="en-US"/>
          </a:p>
        </p:txBody>
      </p:sp>
    </p:spTree>
    <p:extLst>
      <p:ext uri="{BB962C8B-B14F-4D97-AF65-F5344CB8AC3E}">
        <p14:creationId xmlns:p14="http://schemas.microsoft.com/office/powerpoint/2010/main" val="11428812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9935" y="1132764"/>
            <a:ext cx="10167582" cy="5078313"/>
          </a:xfrm>
          <a:prstGeom prst="rect">
            <a:avLst/>
          </a:prstGeom>
          <a:noFill/>
        </p:spPr>
        <p:txBody>
          <a:bodyPr wrap="square" rtlCol="0">
            <a:spAutoFit/>
          </a:bodyPr>
          <a:lstStyle/>
          <a:p>
            <a:pPr marL="342900" lvl="0" indent="-342900">
              <a:buFont typeface="+mj-lt"/>
              <a:buAutoNum type="arabicPeriod" startAt="7"/>
            </a:pPr>
            <a:r>
              <a:rPr lang="en-US" dirty="0"/>
              <a:t>Particulars of loans, guarantee s or </a:t>
            </a:r>
            <a:r>
              <a:rPr lang="en-US" dirty="0" smtClean="0"/>
              <a:t>investments</a:t>
            </a:r>
          </a:p>
          <a:p>
            <a:pPr marL="342900" indent="-342900">
              <a:buFont typeface="+mj-lt"/>
              <a:buAutoNum type="arabicPeriod" startAt="7"/>
            </a:pPr>
            <a:r>
              <a:rPr lang="en-US" dirty="0"/>
              <a:t>Particulars of contracts or arrangements with related parties referred to in sub-section (1) of section 188 in the prescribed </a:t>
            </a:r>
            <a:r>
              <a:rPr lang="en-US" dirty="0" smtClean="0"/>
              <a:t>form</a:t>
            </a:r>
          </a:p>
          <a:p>
            <a:pPr marL="342900" indent="-342900">
              <a:buFont typeface="+mj-lt"/>
              <a:buAutoNum type="arabicPeriod" startAt="7"/>
            </a:pPr>
            <a:r>
              <a:rPr lang="en-US" dirty="0"/>
              <a:t>The state of the company’s </a:t>
            </a:r>
            <a:r>
              <a:rPr lang="en-US" dirty="0" smtClean="0"/>
              <a:t>affairs</a:t>
            </a:r>
          </a:p>
          <a:p>
            <a:pPr marL="342900" indent="-342900">
              <a:buFont typeface="+mj-lt"/>
              <a:buAutoNum type="arabicPeriod" startAt="7"/>
            </a:pPr>
            <a:r>
              <a:rPr lang="en-US" dirty="0"/>
              <a:t>The amounts, if any, which it proposes to carry to any </a:t>
            </a:r>
            <a:r>
              <a:rPr lang="en-US" dirty="0" smtClean="0"/>
              <a:t>reserves</a:t>
            </a:r>
          </a:p>
          <a:p>
            <a:pPr marL="342900" indent="-342900">
              <a:buFont typeface="+mj-lt"/>
              <a:buAutoNum type="arabicPeriod" startAt="7"/>
            </a:pPr>
            <a:r>
              <a:rPr lang="en-US" dirty="0"/>
              <a:t>The amount, if any, which it recommends should be paid by way of  </a:t>
            </a:r>
            <a:r>
              <a:rPr lang="en-US" dirty="0" smtClean="0"/>
              <a:t>dividend</a:t>
            </a:r>
          </a:p>
          <a:p>
            <a:pPr marL="342900" lvl="0" indent="-342900">
              <a:buFont typeface="+mj-lt"/>
              <a:buAutoNum type="arabicPeriod" startAt="7"/>
            </a:pPr>
            <a:r>
              <a:rPr lang="en-US" dirty="0"/>
              <a:t>Material changes and commitments, if any, affecting the financial position  of the company which have occurred between the end of the financial year  of the company to which the financial statements relate and the date of the report;</a:t>
            </a:r>
          </a:p>
          <a:p>
            <a:pPr marL="342900" lvl="0" indent="-342900">
              <a:buFont typeface="+mj-lt"/>
              <a:buAutoNum type="arabicPeriod" startAt="7"/>
            </a:pPr>
            <a:r>
              <a:rPr lang="en-US" dirty="0"/>
              <a:t>The conservation of energy, technology absorption, foreign Exchange earnings and outgo, in such manner as may be prescribed;</a:t>
            </a:r>
          </a:p>
          <a:p>
            <a:pPr marL="342900" indent="-342900">
              <a:buFont typeface="+mj-lt"/>
              <a:buAutoNum type="arabicPeriod" startAt="7"/>
            </a:pPr>
            <a:r>
              <a:rPr lang="en-US" dirty="0"/>
              <a:t>a statement indicating development and implementation of a risk management policy for the company including identification therein of elements of risk, if any, which in the opinion of the Board may threaten the existence of the </a:t>
            </a:r>
            <a:r>
              <a:rPr lang="en-US" dirty="0" smtClean="0"/>
              <a:t>company</a:t>
            </a:r>
          </a:p>
          <a:p>
            <a:pPr marL="342900" indent="-342900">
              <a:buFont typeface="+mj-lt"/>
              <a:buAutoNum type="arabicPeriod" startAt="7"/>
            </a:pPr>
            <a:r>
              <a:rPr lang="en-US" dirty="0"/>
              <a:t>The details about the policy developed and implemented by the Company on corporate social responsibility initiatives taken during the year</a:t>
            </a:r>
          </a:p>
          <a:p>
            <a:pPr lvl="0"/>
            <a:endParaRPr lang="en-US" dirty="0"/>
          </a:p>
          <a:p>
            <a:endParaRPr lang="en-US" dirty="0"/>
          </a:p>
        </p:txBody>
      </p:sp>
      <p:sp>
        <p:nvSpPr>
          <p:cNvPr id="3" name="Footer Placeholder 2"/>
          <p:cNvSpPr>
            <a:spLocks noGrp="1"/>
          </p:cNvSpPr>
          <p:nvPr>
            <p:ph type="ftr" sz="quarter" idx="11"/>
          </p:nvPr>
        </p:nvSpPr>
        <p:spPr/>
        <p:txBody>
          <a:bodyPr/>
          <a:lstStyle/>
          <a:p>
            <a:r>
              <a:rPr lang="en-US" smtClean="0"/>
              <a:t>CA SYED USMAN</a:t>
            </a:r>
            <a:endParaRPr lang="en-US"/>
          </a:p>
        </p:txBody>
      </p:sp>
      <p:sp>
        <p:nvSpPr>
          <p:cNvPr id="4" name="Slide Number Placeholder 3"/>
          <p:cNvSpPr>
            <a:spLocks noGrp="1"/>
          </p:cNvSpPr>
          <p:nvPr>
            <p:ph type="sldNum" sz="quarter" idx="12"/>
          </p:nvPr>
        </p:nvSpPr>
        <p:spPr/>
        <p:txBody>
          <a:bodyPr/>
          <a:lstStyle/>
          <a:p>
            <a:fld id="{DE3EE66D-82C6-40D3-AA22-41B68A3A94FB}" type="slidenum">
              <a:rPr lang="en-US" smtClean="0"/>
              <a:t>5</a:t>
            </a:fld>
            <a:endParaRPr lang="en-US"/>
          </a:p>
        </p:txBody>
      </p:sp>
    </p:spTree>
    <p:extLst>
      <p:ext uri="{BB962C8B-B14F-4D97-AF65-F5344CB8AC3E}">
        <p14:creationId xmlns:p14="http://schemas.microsoft.com/office/powerpoint/2010/main" val="1546244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7230" y="982639"/>
            <a:ext cx="10331355" cy="923330"/>
          </a:xfrm>
          <a:prstGeom prst="rect">
            <a:avLst/>
          </a:prstGeom>
          <a:noFill/>
        </p:spPr>
        <p:txBody>
          <a:bodyPr wrap="square" rtlCol="0">
            <a:spAutoFit/>
          </a:bodyPr>
          <a:lstStyle/>
          <a:p>
            <a:pPr marL="342900" indent="-342900">
              <a:buFont typeface="+mj-lt"/>
              <a:buAutoNum type="arabicPeriod" startAt="16"/>
            </a:pPr>
            <a:r>
              <a:rPr lang="en-US" dirty="0"/>
              <a:t>In case of a listed company and every other public company having such paid-up share capital as may be prescribed, a statement indicating the manner in which formal annual evaluation has been made by the Board of its own </a:t>
            </a:r>
            <a:r>
              <a:rPr lang="en-US" dirty="0" smtClean="0"/>
              <a:t>performance </a:t>
            </a:r>
            <a:r>
              <a:rPr lang="en-US" dirty="0"/>
              <a:t>and that of its committees and individual directors</a:t>
            </a:r>
          </a:p>
        </p:txBody>
      </p:sp>
      <p:sp>
        <p:nvSpPr>
          <p:cNvPr id="3" name="TextBox 2"/>
          <p:cNvSpPr txBox="1"/>
          <p:nvPr/>
        </p:nvSpPr>
        <p:spPr>
          <a:xfrm>
            <a:off x="1037230" y="2197290"/>
            <a:ext cx="3558025" cy="369332"/>
          </a:xfrm>
          <a:prstGeom prst="rect">
            <a:avLst/>
          </a:prstGeom>
          <a:noFill/>
        </p:spPr>
        <p:txBody>
          <a:bodyPr wrap="none" rtlCol="0">
            <a:spAutoFit/>
          </a:bodyPr>
          <a:lstStyle/>
          <a:p>
            <a:pPr marL="285750" indent="-285750">
              <a:buFont typeface="Wingdings" panose="05000000000000000000" pitchFamily="2" charset="2"/>
              <a:buChar char="q"/>
            </a:pPr>
            <a:r>
              <a:rPr lang="en-US" b="1"/>
              <a:t>Corporate Social Responsibility</a:t>
            </a:r>
            <a:endParaRPr lang="en-US"/>
          </a:p>
        </p:txBody>
      </p:sp>
      <p:sp>
        <p:nvSpPr>
          <p:cNvPr id="4" name="TextBox 3"/>
          <p:cNvSpPr txBox="1"/>
          <p:nvPr/>
        </p:nvSpPr>
        <p:spPr>
          <a:xfrm>
            <a:off x="1378423" y="2673277"/>
            <a:ext cx="9853684" cy="2585323"/>
          </a:xfrm>
          <a:prstGeom prst="rect">
            <a:avLst/>
          </a:prstGeom>
          <a:noFill/>
        </p:spPr>
        <p:txBody>
          <a:bodyPr wrap="square" rtlCol="0">
            <a:spAutoFit/>
          </a:bodyPr>
          <a:lstStyle/>
          <a:p>
            <a:r>
              <a:rPr lang="en-US" dirty="0" smtClean="0"/>
              <a:t>Every company including private company having either</a:t>
            </a:r>
          </a:p>
          <a:p>
            <a:pPr marL="285750" indent="-285750">
              <a:buFont typeface="Courier New" panose="02070309020205020404" pitchFamily="49" charset="0"/>
              <a:buChar char="o"/>
            </a:pPr>
            <a:r>
              <a:rPr lang="en-US" dirty="0"/>
              <a:t>net worth of rupees five hundred </a:t>
            </a:r>
            <a:r>
              <a:rPr lang="en-US" dirty="0" err="1"/>
              <a:t>crore</a:t>
            </a:r>
            <a:r>
              <a:rPr lang="en-US" dirty="0"/>
              <a:t> or </a:t>
            </a:r>
            <a:r>
              <a:rPr lang="en-US" dirty="0" smtClean="0"/>
              <a:t>more</a:t>
            </a:r>
          </a:p>
          <a:p>
            <a:pPr marL="285750" indent="-285750">
              <a:buFont typeface="Courier New" panose="02070309020205020404" pitchFamily="49" charset="0"/>
              <a:buChar char="o"/>
            </a:pPr>
            <a:r>
              <a:rPr lang="en-US" dirty="0"/>
              <a:t>turnover of rupees one thousand </a:t>
            </a:r>
            <a:r>
              <a:rPr lang="en-US" dirty="0" err="1"/>
              <a:t>crore</a:t>
            </a:r>
            <a:r>
              <a:rPr lang="en-US" dirty="0"/>
              <a:t> or </a:t>
            </a:r>
            <a:r>
              <a:rPr lang="en-US" dirty="0" smtClean="0"/>
              <a:t>more</a:t>
            </a:r>
          </a:p>
          <a:p>
            <a:pPr marL="285750" indent="-285750">
              <a:buFont typeface="Courier New" panose="02070309020205020404" pitchFamily="49" charset="0"/>
              <a:buChar char="o"/>
            </a:pPr>
            <a:r>
              <a:rPr lang="en-US" dirty="0"/>
              <a:t>net profit of rupees five </a:t>
            </a:r>
            <a:r>
              <a:rPr lang="en-US" dirty="0" err="1"/>
              <a:t>crore</a:t>
            </a:r>
            <a:r>
              <a:rPr lang="en-US" dirty="0"/>
              <a:t> or </a:t>
            </a:r>
            <a:r>
              <a:rPr lang="en-US" dirty="0" smtClean="0"/>
              <a:t>more</a:t>
            </a:r>
          </a:p>
          <a:p>
            <a:r>
              <a:rPr lang="en-US" dirty="0" smtClean="0"/>
              <a:t>During any financial year shall constitute a CSR committee of board consisting of 3 or more directors out of which </a:t>
            </a:r>
            <a:r>
              <a:rPr lang="en-US" dirty="0" err="1" smtClean="0"/>
              <a:t>atleast</a:t>
            </a:r>
            <a:r>
              <a:rPr lang="en-US" dirty="0" smtClean="0"/>
              <a:t> one director shall be an independent director ,then  2% of average net profit</a:t>
            </a:r>
            <a:r>
              <a:rPr lang="en-US" dirty="0"/>
              <a:t>s of the immediately preceding three financial years should be spent for CSR (</a:t>
            </a:r>
            <a:r>
              <a:rPr lang="en-US" b="1" dirty="0"/>
              <a:t>Clause 135).</a:t>
            </a:r>
            <a:r>
              <a:rPr lang="en-US" dirty="0"/>
              <a:t> </a:t>
            </a:r>
            <a:r>
              <a:rPr lang="en-US" i="1" dirty="0"/>
              <a:t>Schedule VII</a:t>
            </a:r>
            <a:r>
              <a:rPr lang="en-US" dirty="0"/>
              <a:t> prescribes the activities to be included under Corporate </a:t>
            </a:r>
            <a:r>
              <a:rPr lang="en-US" dirty="0" smtClean="0"/>
              <a:t>Social Responsibility </a:t>
            </a:r>
          </a:p>
          <a:p>
            <a:pPr marL="285750" indent="-285750">
              <a:buFont typeface="Courier New" panose="02070309020205020404" pitchFamily="49" charset="0"/>
              <a:buChar char="o"/>
            </a:pPr>
            <a:endParaRPr lang="en-US" dirty="0"/>
          </a:p>
        </p:txBody>
      </p:sp>
      <p:sp>
        <p:nvSpPr>
          <p:cNvPr id="5" name="Footer Placeholder 4"/>
          <p:cNvSpPr>
            <a:spLocks noGrp="1"/>
          </p:cNvSpPr>
          <p:nvPr>
            <p:ph type="ftr" sz="quarter" idx="11"/>
          </p:nvPr>
        </p:nvSpPr>
        <p:spPr/>
        <p:txBody>
          <a:bodyPr/>
          <a:lstStyle/>
          <a:p>
            <a:r>
              <a:rPr lang="en-US" smtClean="0"/>
              <a:t>CA SYED USMAN</a:t>
            </a:r>
            <a:endParaRPr lang="en-US"/>
          </a:p>
        </p:txBody>
      </p:sp>
      <p:sp>
        <p:nvSpPr>
          <p:cNvPr id="6" name="Slide Number Placeholder 5"/>
          <p:cNvSpPr>
            <a:spLocks noGrp="1"/>
          </p:cNvSpPr>
          <p:nvPr>
            <p:ph type="sldNum" sz="quarter" idx="12"/>
          </p:nvPr>
        </p:nvSpPr>
        <p:spPr/>
        <p:txBody>
          <a:bodyPr/>
          <a:lstStyle/>
          <a:p>
            <a:fld id="{DE3EE66D-82C6-40D3-AA22-41B68A3A94FB}" type="slidenum">
              <a:rPr lang="en-US" smtClean="0"/>
              <a:t>6</a:t>
            </a:fld>
            <a:endParaRPr lang="en-US"/>
          </a:p>
        </p:txBody>
      </p:sp>
    </p:spTree>
    <p:extLst>
      <p:ext uri="{BB962C8B-B14F-4D97-AF65-F5344CB8AC3E}">
        <p14:creationId xmlns:p14="http://schemas.microsoft.com/office/powerpoint/2010/main" val="11740627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8048" y="982639"/>
            <a:ext cx="2962542"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Appointment of Auditors</a:t>
            </a:r>
            <a:endParaRPr lang="en-US" dirty="0"/>
          </a:p>
          <a:p>
            <a:r>
              <a:rPr lang="en-US" dirty="0" smtClean="0"/>
              <a:t>	</a:t>
            </a:r>
            <a:endParaRPr lang="en-US" dirty="0"/>
          </a:p>
        </p:txBody>
      </p:sp>
      <p:sp>
        <p:nvSpPr>
          <p:cNvPr id="3" name="TextBox 2"/>
          <p:cNvSpPr txBox="1"/>
          <p:nvPr/>
        </p:nvSpPr>
        <p:spPr>
          <a:xfrm>
            <a:off x="1364777" y="1444304"/>
            <a:ext cx="9889378" cy="2308324"/>
          </a:xfrm>
          <a:prstGeom prst="rect">
            <a:avLst/>
          </a:prstGeom>
          <a:noFill/>
        </p:spPr>
        <p:txBody>
          <a:bodyPr wrap="square" rtlCol="0">
            <a:spAutoFit/>
          </a:bodyPr>
          <a:lstStyle/>
          <a:p>
            <a:pPr marL="285750" lvl="0" indent="-285750">
              <a:buFont typeface="Courier New" panose="02070309020205020404" pitchFamily="49" charset="0"/>
              <a:buChar char="o"/>
            </a:pPr>
            <a:r>
              <a:rPr lang="en-US" dirty="0"/>
              <a:t>An auditor will be appointed in the first annual general meeting for a five-year term. Thereafter, the auditor will be changed as per the members’ decisions</a:t>
            </a:r>
            <a:r>
              <a:rPr lang="en-US" dirty="0" smtClean="0"/>
              <a:t>.</a:t>
            </a:r>
          </a:p>
          <a:p>
            <a:pPr marL="285750" lvl="0" indent="-285750">
              <a:buFont typeface="Courier New" panose="02070309020205020404" pitchFamily="49" charset="0"/>
              <a:buChar char="o"/>
            </a:pPr>
            <a:r>
              <a:rPr lang="en-US" dirty="0" smtClean="0"/>
              <a:t>An </a:t>
            </a:r>
            <a:r>
              <a:rPr lang="en-US" dirty="0"/>
              <a:t>audit firm cannot be re-appointed for more than two five-year terms. (i.e. 10 years) For re-appointment purposes for the individual auditor or audit firm, there has to be a gap of five </a:t>
            </a:r>
            <a:r>
              <a:rPr lang="en-US" dirty="0" smtClean="0"/>
              <a:t>years</a:t>
            </a:r>
          </a:p>
          <a:p>
            <a:pPr marL="285750" lvl="0" indent="-285750">
              <a:buFont typeface="Courier New" panose="02070309020205020404" pitchFamily="49" charset="0"/>
              <a:buChar char="o"/>
            </a:pPr>
            <a:r>
              <a:rPr lang="en-US" dirty="0"/>
              <a:t>Another interesting clause is that members can resolve to ask the audit firm to rotate the audit partner and team every </a:t>
            </a:r>
            <a:r>
              <a:rPr lang="en-US" dirty="0" smtClean="0"/>
              <a:t>year</a:t>
            </a:r>
          </a:p>
          <a:p>
            <a:pPr marL="285750" lvl="0" indent="-285750">
              <a:buFont typeface="Courier New" panose="02070309020205020404" pitchFamily="49" charset="0"/>
              <a:buChar char="o"/>
            </a:pPr>
            <a:r>
              <a:rPr lang="en-US" dirty="0"/>
              <a:t>Another interesting clause is that members can resolve to ask the audit firm to rotate the audit partner and team every </a:t>
            </a:r>
            <a:r>
              <a:rPr lang="en-US" dirty="0" smtClean="0"/>
              <a:t>year(clause 139)</a:t>
            </a:r>
          </a:p>
        </p:txBody>
      </p:sp>
      <p:sp>
        <p:nvSpPr>
          <p:cNvPr id="4" name="TextBox 3"/>
          <p:cNvSpPr txBox="1"/>
          <p:nvPr/>
        </p:nvSpPr>
        <p:spPr>
          <a:xfrm>
            <a:off x="928048" y="3891127"/>
            <a:ext cx="3708644"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Appointment of Internal Auditor</a:t>
            </a:r>
            <a:endParaRPr lang="en-US" dirty="0"/>
          </a:p>
          <a:p>
            <a:endParaRPr lang="en-US" dirty="0"/>
          </a:p>
        </p:txBody>
      </p:sp>
      <p:sp>
        <p:nvSpPr>
          <p:cNvPr id="5" name="TextBox 4"/>
          <p:cNvSpPr txBox="1"/>
          <p:nvPr/>
        </p:nvSpPr>
        <p:spPr>
          <a:xfrm flipH="1">
            <a:off x="1486005" y="4324655"/>
            <a:ext cx="9402389" cy="1200329"/>
          </a:xfrm>
          <a:prstGeom prst="rect">
            <a:avLst/>
          </a:prstGeom>
          <a:noFill/>
        </p:spPr>
        <p:txBody>
          <a:bodyPr wrap="square" rtlCol="0">
            <a:spAutoFit/>
          </a:bodyPr>
          <a:lstStyle/>
          <a:p>
            <a:r>
              <a:rPr lang="en-US" dirty="0"/>
              <a:t>Such class or classes of companies as may be prescribed shall be required to appoint an internal auditor, who shall either be a Chartered Accountant or a Cost Accountant or such other professionals as may be decided by the Board conduct internal audit of the functions and activities of the company. </a:t>
            </a:r>
            <a:r>
              <a:rPr lang="en-US" b="1" dirty="0"/>
              <a:t>(Clause 138).</a:t>
            </a:r>
            <a:endParaRPr lang="en-US" dirty="0"/>
          </a:p>
        </p:txBody>
      </p:sp>
      <p:sp>
        <p:nvSpPr>
          <p:cNvPr id="6" name="Footer Placeholder 5"/>
          <p:cNvSpPr>
            <a:spLocks noGrp="1"/>
          </p:cNvSpPr>
          <p:nvPr>
            <p:ph type="ftr" sz="quarter" idx="11"/>
          </p:nvPr>
        </p:nvSpPr>
        <p:spPr/>
        <p:txBody>
          <a:bodyPr/>
          <a:lstStyle/>
          <a:p>
            <a:r>
              <a:rPr lang="en-US" smtClean="0"/>
              <a:t>CA SYED USMAN</a:t>
            </a:r>
            <a:endParaRPr lang="en-US"/>
          </a:p>
        </p:txBody>
      </p:sp>
      <p:sp>
        <p:nvSpPr>
          <p:cNvPr id="7" name="Slide Number Placeholder 6"/>
          <p:cNvSpPr>
            <a:spLocks noGrp="1"/>
          </p:cNvSpPr>
          <p:nvPr>
            <p:ph type="sldNum" sz="quarter" idx="12"/>
          </p:nvPr>
        </p:nvSpPr>
        <p:spPr/>
        <p:txBody>
          <a:bodyPr/>
          <a:lstStyle/>
          <a:p>
            <a:fld id="{DE3EE66D-82C6-40D3-AA22-41B68A3A94FB}" type="slidenum">
              <a:rPr lang="en-US" smtClean="0"/>
              <a:t>7</a:t>
            </a:fld>
            <a:endParaRPr lang="en-US"/>
          </a:p>
        </p:txBody>
      </p:sp>
    </p:spTree>
    <p:extLst>
      <p:ext uri="{BB962C8B-B14F-4D97-AF65-F5344CB8AC3E}">
        <p14:creationId xmlns:p14="http://schemas.microsoft.com/office/powerpoint/2010/main" val="10821718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5469" y="1105469"/>
            <a:ext cx="2387705"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Duties of Directors</a:t>
            </a:r>
            <a:endParaRPr lang="en-US" dirty="0"/>
          </a:p>
          <a:p>
            <a:endParaRPr lang="en-US" dirty="0"/>
          </a:p>
        </p:txBody>
      </p:sp>
      <p:sp>
        <p:nvSpPr>
          <p:cNvPr id="3" name="TextBox 2"/>
          <p:cNvSpPr txBox="1"/>
          <p:nvPr/>
        </p:nvSpPr>
        <p:spPr>
          <a:xfrm>
            <a:off x="1364777" y="1567134"/>
            <a:ext cx="9875310" cy="1754326"/>
          </a:xfrm>
          <a:prstGeom prst="rect">
            <a:avLst/>
          </a:prstGeom>
          <a:noFill/>
        </p:spPr>
        <p:txBody>
          <a:bodyPr wrap="square" rtlCol="0">
            <a:spAutoFit/>
          </a:bodyPr>
          <a:lstStyle/>
          <a:p>
            <a:pPr marL="285750" lvl="0" indent="-285750">
              <a:buFont typeface="Courier New" panose="02070309020205020404" pitchFamily="49" charset="0"/>
              <a:buChar char="o"/>
            </a:pPr>
            <a:r>
              <a:rPr lang="en-US" dirty="0"/>
              <a:t>A director of a company shall act in good faith in order to promote the object of the company.</a:t>
            </a:r>
          </a:p>
          <a:p>
            <a:pPr marL="285750" lvl="0" indent="-285750">
              <a:buFont typeface="Courier New" panose="02070309020205020404" pitchFamily="49" charset="0"/>
              <a:buChar char="o"/>
            </a:pPr>
            <a:r>
              <a:rPr lang="en-US" dirty="0"/>
              <a:t>A director of a company shall exercise his duties with due care, skill and diligence.</a:t>
            </a:r>
          </a:p>
          <a:p>
            <a:pPr marL="285750" lvl="0" indent="-285750">
              <a:buFont typeface="Courier New" panose="02070309020205020404" pitchFamily="49" charset="0"/>
              <a:buChar char="o"/>
            </a:pPr>
            <a:r>
              <a:rPr lang="en-US" dirty="0"/>
              <a:t>A Director of a company shall not assign his office and any assignments so made shall be void.</a:t>
            </a:r>
          </a:p>
          <a:p>
            <a:pPr marL="285750" lvl="0" indent="-285750">
              <a:buFont typeface="Courier New" panose="02070309020205020404" pitchFamily="49" charset="0"/>
              <a:buChar char="o"/>
            </a:pPr>
            <a:r>
              <a:rPr lang="en-US" dirty="0"/>
              <a:t>If a director of the company contravenes the  provisions of this section such director shall be punishable with fine which shall not be less than Rs.1, 00,000/- but which may extend to Rs.5, 00,000/- (</a:t>
            </a:r>
            <a:r>
              <a:rPr lang="en-US" b="1" dirty="0"/>
              <a:t>Clause 166).</a:t>
            </a:r>
            <a:endParaRPr lang="en-US" dirty="0"/>
          </a:p>
        </p:txBody>
      </p:sp>
      <p:sp>
        <p:nvSpPr>
          <p:cNvPr id="4" name="TextBox 3"/>
          <p:cNvSpPr txBox="1"/>
          <p:nvPr/>
        </p:nvSpPr>
        <p:spPr>
          <a:xfrm>
            <a:off x="1105469" y="3598459"/>
            <a:ext cx="2401170" cy="369332"/>
          </a:xfrm>
          <a:prstGeom prst="rect">
            <a:avLst/>
          </a:prstGeom>
          <a:noFill/>
        </p:spPr>
        <p:txBody>
          <a:bodyPr wrap="none" rtlCol="0">
            <a:spAutoFit/>
          </a:bodyPr>
          <a:lstStyle/>
          <a:p>
            <a:pPr marL="285750" indent="-285750">
              <a:buFont typeface="Wingdings" panose="05000000000000000000" pitchFamily="2" charset="2"/>
              <a:buChar char="q"/>
            </a:pPr>
            <a:r>
              <a:rPr lang="en-US" b="1"/>
              <a:t>Borrowing Powers</a:t>
            </a:r>
            <a:r>
              <a:rPr lang="en-US"/>
              <a:t>  </a:t>
            </a:r>
            <a:endParaRPr lang="en-US" dirty="0"/>
          </a:p>
        </p:txBody>
      </p:sp>
      <p:sp>
        <p:nvSpPr>
          <p:cNvPr id="5" name="TextBox 4"/>
          <p:cNvSpPr txBox="1"/>
          <p:nvPr/>
        </p:nvSpPr>
        <p:spPr>
          <a:xfrm>
            <a:off x="1364777" y="4244789"/>
            <a:ext cx="9498842" cy="923330"/>
          </a:xfrm>
          <a:prstGeom prst="rect">
            <a:avLst/>
          </a:prstGeom>
          <a:noFill/>
        </p:spPr>
        <p:txBody>
          <a:bodyPr wrap="square" rtlCol="0">
            <a:spAutoFit/>
          </a:bodyPr>
          <a:lstStyle/>
          <a:p>
            <a:r>
              <a:rPr lang="en-US"/>
              <a:t>The exemption given to private limited company for borrowings under section.293 is withdrawn. Borrowing powers now require approval by shareholders and applicable to both private and public limited companies. </a:t>
            </a:r>
            <a:r>
              <a:rPr lang="en-US" b="1"/>
              <a:t>(Clause180).</a:t>
            </a:r>
            <a:endParaRPr lang="en-US"/>
          </a:p>
        </p:txBody>
      </p:sp>
      <p:sp>
        <p:nvSpPr>
          <p:cNvPr id="6" name="Footer Placeholder 5"/>
          <p:cNvSpPr>
            <a:spLocks noGrp="1"/>
          </p:cNvSpPr>
          <p:nvPr>
            <p:ph type="ftr" sz="quarter" idx="11"/>
          </p:nvPr>
        </p:nvSpPr>
        <p:spPr/>
        <p:txBody>
          <a:bodyPr/>
          <a:lstStyle/>
          <a:p>
            <a:r>
              <a:rPr lang="en-US" smtClean="0"/>
              <a:t>CA SYED USMAN</a:t>
            </a:r>
            <a:endParaRPr lang="en-US"/>
          </a:p>
        </p:txBody>
      </p:sp>
      <p:sp>
        <p:nvSpPr>
          <p:cNvPr id="7" name="Slide Number Placeholder 6"/>
          <p:cNvSpPr>
            <a:spLocks noGrp="1"/>
          </p:cNvSpPr>
          <p:nvPr>
            <p:ph type="sldNum" sz="quarter" idx="12"/>
          </p:nvPr>
        </p:nvSpPr>
        <p:spPr/>
        <p:txBody>
          <a:bodyPr/>
          <a:lstStyle/>
          <a:p>
            <a:fld id="{DE3EE66D-82C6-40D3-AA22-41B68A3A94FB}" type="slidenum">
              <a:rPr lang="en-US" smtClean="0"/>
              <a:t>8</a:t>
            </a:fld>
            <a:endParaRPr lang="en-US"/>
          </a:p>
        </p:txBody>
      </p:sp>
    </p:spTree>
    <p:extLst>
      <p:ext uri="{BB962C8B-B14F-4D97-AF65-F5344CB8AC3E}">
        <p14:creationId xmlns:p14="http://schemas.microsoft.com/office/powerpoint/2010/main" val="31010679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6287" y="1009934"/>
            <a:ext cx="2560381" cy="646331"/>
          </a:xfrm>
          <a:prstGeom prst="rect">
            <a:avLst/>
          </a:prstGeom>
          <a:noFill/>
        </p:spPr>
        <p:txBody>
          <a:bodyPr wrap="none" rtlCol="0">
            <a:spAutoFit/>
          </a:bodyPr>
          <a:lstStyle/>
          <a:p>
            <a:pPr marL="285750" indent="-285750">
              <a:buFont typeface="Wingdings" panose="05000000000000000000" pitchFamily="2" charset="2"/>
              <a:buChar char="q"/>
            </a:pPr>
            <a:r>
              <a:rPr lang="en-US" b="1" dirty="0"/>
              <a:t>Loan and Investment</a:t>
            </a:r>
            <a:endParaRPr lang="en-US" dirty="0"/>
          </a:p>
          <a:p>
            <a:endParaRPr lang="en-US" dirty="0"/>
          </a:p>
        </p:txBody>
      </p:sp>
      <p:sp>
        <p:nvSpPr>
          <p:cNvPr id="3" name="TextBox 2"/>
          <p:cNvSpPr txBox="1"/>
          <p:nvPr/>
        </p:nvSpPr>
        <p:spPr>
          <a:xfrm>
            <a:off x="1241946" y="1419871"/>
            <a:ext cx="9921923" cy="646331"/>
          </a:xfrm>
          <a:prstGeom prst="rect">
            <a:avLst/>
          </a:prstGeom>
          <a:noFill/>
        </p:spPr>
        <p:txBody>
          <a:bodyPr wrap="square" rtlCol="0">
            <a:spAutoFit/>
          </a:bodyPr>
          <a:lstStyle/>
          <a:p>
            <a:r>
              <a:rPr lang="en-US" dirty="0" smtClean="0"/>
              <a:t>Provisions of sections 372A of old act will be  applicable to private company also, earlier private company was exempted from it </a:t>
            </a:r>
            <a:endParaRPr lang="en-US" dirty="0"/>
          </a:p>
        </p:txBody>
      </p:sp>
      <p:sp>
        <p:nvSpPr>
          <p:cNvPr id="4" name="TextBox 3"/>
          <p:cNvSpPr txBox="1"/>
          <p:nvPr/>
        </p:nvSpPr>
        <p:spPr>
          <a:xfrm>
            <a:off x="996287" y="2291473"/>
            <a:ext cx="3163558" cy="369332"/>
          </a:xfrm>
          <a:prstGeom prst="rect">
            <a:avLst/>
          </a:prstGeom>
          <a:noFill/>
        </p:spPr>
        <p:txBody>
          <a:bodyPr wrap="none" rtlCol="0">
            <a:spAutoFit/>
          </a:bodyPr>
          <a:lstStyle/>
          <a:p>
            <a:pPr marL="285750" indent="-285750">
              <a:buFont typeface="Wingdings" panose="05000000000000000000" pitchFamily="2" charset="2"/>
              <a:buChar char="q"/>
            </a:pPr>
            <a:r>
              <a:rPr lang="en-US" b="1"/>
              <a:t> Related party Transactions</a:t>
            </a:r>
            <a:endParaRPr lang="en-US"/>
          </a:p>
        </p:txBody>
      </p:sp>
      <p:sp>
        <p:nvSpPr>
          <p:cNvPr id="5" name="TextBox 4"/>
          <p:cNvSpPr txBox="1"/>
          <p:nvPr/>
        </p:nvSpPr>
        <p:spPr>
          <a:xfrm>
            <a:off x="1241946" y="2886076"/>
            <a:ext cx="9403306" cy="3139321"/>
          </a:xfrm>
          <a:prstGeom prst="rect">
            <a:avLst/>
          </a:prstGeom>
          <a:noFill/>
        </p:spPr>
        <p:txBody>
          <a:bodyPr wrap="square" rtlCol="0">
            <a:spAutoFit/>
          </a:bodyPr>
          <a:lstStyle/>
          <a:p>
            <a:r>
              <a:rPr lang="en-US" dirty="0"/>
              <a:t>Only with the consent of the Board of Directors given by a resolution at a meeting of the Board and subject to such conditions as may be </a:t>
            </a:r>
            <a:r>
              <a:rPr lang="en-US" dirty="0" smtClean="0"/>
              <a:t>prescribed </a:t>
            </a:r>
            <a:r>
              <a:rPr lang="en-US" dirty="0"/>
              <a:t>company shall enter into any contract or arrangement with a related party with respect </a:t>
            </a:r>
            <a:r>
              <a:rPr lang="en-US" dirty="0" smtClean="0"/>
              <a:t>to</a:t>
            </a:r>
            <a:endParaRPr lang="en-US" dirty="0"/>
          </a:p>
          <a:p>
            <a:pPr marL="285750" lvl="0" indent="-285750">
              <a:buFont typeface="Courier New" panose="02070309020205020404" pitchFamily="49" charset="0"/>
              <a:buChar char="o"/>
            </a:pPr>
            <a:r>
              <a:rPr lang="en-US" dirty="0"/>
              <a:t>Sale, purchase or supply of any goods or materials;</a:t>
            </a:r>
          </a:p>
          <a:p>
            <a:pPr marL="285750" lvl="0" indent="-285750">
              <a:buFont typeface="Courier New" panose="02070309020205020404" pitchFamily="49" charset="0"/>
              <a:buChar char="o"/>
            </a:pPr>
            <a:r>
              <a:rPr lang="en-US" dirty="0"/>
              <a:t>Selling or otherwise disposing of, or buying, property of any kind;</a:t>
            </a:r>
          </a:p>
          <a:p>
            <a:pPr marL="285750" lvl="0" indent="-285750">
              <a:buFont typeface="Courier New" panose="02070309020205020404" pitchFamily="49" charset="0"/>
              <a:buChar char="o"/>
            </a:pPr>
            <a:r>
              <a:rPr lang="en-US" dirty="0"/>
              <a:t>Leasing of property of any kind;</a:t>
            </a:r>
          </a:p>
          <a:p>
            <a:pPr marL="285750" lvl="0" indent="-285750">
              <a:buFont typeface="Courier New" panose="02070309020205020404" pitchFamily="49" charset="0"/>
              <a:buChar char="o"/>
            </a:pPr>
            <a:r>
              <a:rPr lang="en-US" dirty="0"/>
              <a:t>Availing or rendering of any services;</a:t>
            </a:r>
          </a:p>
          <a:p>
            <a:pPr marL="285750" lvl="0" indent="-285750">
              <a:buFont typeface="Courier New" panose="02070309020205020404" pitchFamily="49" charset="0"/>
              <a:buChar char="o"/>
            </a:pPr>
            <a:r>
              <a:rPr lang="en-US" dirty="0"/>
              <a:t>Appointment of any agent for purchase or sale of goods, materials, services or product.</a:t>
            </a:r>
          </a:p>
          <a:p>
            <a:pPr marL="285750" lvl="0" indent="-285750">
              <a:buFont typeface="Courier New" panose="02070309020205020404" pitchFamily="49" charset="0"/>
              <a:buChar char="o"/>
            </a:pPr>
            <a:r>
              <a:rPr lang="en-US" dirty="0"/>
              <a:t>Such related party's appointment to any office or place of profit in </a:t>
            </a:r>
            <a:r>
              <a:rPr lang="en-US" dirty="0" err="1"/>
              <a:t>thecompany</a:t>
            </a:r>
            <a:r>
              <a:rPr lang="en-US" dirty="0"/>
              <a:t>, or its subsidiary company or associate company.</a:t>
            </a:r>
          </a:p>
          <a:p>
            <a:endParaRPr lang="en-US" dirty="0"/>
          </a:p>
        </p:txBody>
      </p:sp>
      <p:sp>
        <p:nvSpPr>
          <p:cNvPr id="6" name="Footer Placeholder 5"/>
          <p:cNvSpPr>
            <a:spLocks noGrp="1"/>
          </p:cNvSpPr>
          <p:nvPr>
            <p:ph type="ftr" sz="quarter" idx="11"/>
          </p:nvPr>
        </p:nvSpPr>
        <p:spPr/>
        <p:txBody>
          <a:bodyPr/>
          <a:lstStyle/>
          <a:p>
            <a:r>
              <a:rPr lang="en-US" smtClean="0"/>
              <a:t>CA SYED USMAN</a:t>
            </a:r>
            <a:endParaRPr lang="en-US"/>
          </a:p>
        </p:txBody>
      </p:sp>
      <p:sp>
        <p:nvSpPr>
          <p:cNvPr id="7" name="Slide Number Placeholder 6"/>
          <p:cNvSpPr>
            <a:spLocks noGrp="1"/>
          </p:cNvSpPr>
          <p:nvPr>
            <p:ph type="sldNum" sz="quarter" idx="12"/>
          </p:nvPr>
        </p:nvSpPr>
        <p:spPr/>
        <p:txBody>
          <a:bodyPr/>
          <a:lstStyle/>
          <a:p>
            <a:fld id="{DE3EE66D-82C6-40D3-AA22-41B68A3A94FB}" type="slidenum">
              <a:rPr lang="en-US" smtClean="0"/>
              <a:t>9</a:t>
            </a:fld>
            <a:endParaRPr lang="en-US"/>
          </a:p>
        </p:txBody>
      </p:sp>
    </p:spTree>
    <p:extLst>
      <p:ext uri="{BB962C8B-B14F-4D97-AF65-F5344CB8AC3E}">
        <p14:creationId xmlns:p14="http://schemas.microsoft.com/office/powerpoint/2010/main" val="17988252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329</TotalTime>
  <Words>2354</Words>
  <Application>Microsoft Office PowerPoint</Application>
  <PresentationFormat>Widescreen</PresentationFormat>
  <Paragraphs>289</Paragraphs>
  <Slides>20</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Courier New</vt:lpstr>
      <vt:lpstr>Garamond</vt:lpstr>
      <vt:lpstr>Times New Roman</vt:lpstr>
      <vt:lpstr>Wingdings</vt:lpstr>
      <vt:lpstr>Organic</vt:lpstr>
      <vt:lpstr>Companies Act 2013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Companies Act 2013</dc:title>
  <dc:creator>syed usman</dc:creator>
  <cp:lastModifiedBy>syed usman</cp:lastModifiedBy>
  <cp:revision>48</cp:revision>
  <dcterms:created xsi:type="dcterms:W3CDTF">2015-01-31T08:40:33Z</dcterms:created>
  <dcterms:modified xsi:type="dcterms:W3CDTF">2015-02-24T10:43:44Z</dcterms:modified>
</cp:coreProperties>
</file>