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48" r:id="rId1"/>
  </p:sldMasterIdLst>
  <p:notesMasterIdLst>
    <p:notesMasterId r:id="rId62"/>
  </p:notesMasterIdLst>
  <p:sldIdLst>
    <p:sldId id="256" r:id="rId2"/>
    <p:sldId id="260" r:id="rId3"/>
    <p:sldId id="312" r:id="rId4"/>
    <p:sldId id="257" r:id="rId5"/>
    <p:sldId id="311" r:id="rId6"/>
    <p:sldId id="313" r:id="rId7"/>
    <p:sldId id="258"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4" r:id="rId58"/>
    <p:sldId id="315" r:id="rId59"/>
    <p:sldId id="316" r:id="rId60"/>
    <p:sldId id="317" r:id="rId6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88" autoAdjust="0"/>
    <p:restoredTop sz="94709" autoAdjust="0"/>
  </p:normalViewPr>
  <p:slideViewPr>
    <p:cSldViewPr>
      <p:cViewPr varScale="1">
        <p:scale>
          <a:sx n="70" d="100"/>
          <a:sy n="70" d="100"/>
        </p:scale>
        <p:origin x="-516" y="-102"/>
      </p:cViewPr>
      <p:guideLst>
        <p:guide orient="horz" pos="2160"/>
        <p:guide pos="2880"/>
      </p:guideLst>
    </p:cSldViewPr>
  </p:slideViewPr>
  <p:outlineViewPr>
    <p:cViewPr>
      <p:scale>
        <a:sx n="33" d="100"/>
        <a:sy n="33" d="100"/>
      </p:scale>
      <p:origin x="0" y="3240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E8C7F97-6D7D-460A-B48F-4A52B1139E12}" type="datetimeFigureOut">
              <a:rPr lang="en-US" smtClean="0"/>
              <a:pPr/>
              <a:t>9/18/2012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403A7F0-708D-45ED-A240-A07E908A0B3A}"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403A7F0-708D-45ED-A240-A07E908A0B3A}" type="slidenum">
              <a:rPr lang="en-US" smtClean="0"/>
              <a:pPr/>
              <a:t>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Any person whose certificate has been cancelled can not re apply for certificate for a period of three years</a:t>
            </a:r>
            <a:endParaRPr lang="en-US" dirty="0"/>
          </a:p>
        </p:txBody>
      </p:sp>
      <p:sp>
        <p:nvSpPr>
          <p:cNvPr id="4" name="Slide Number Placeholder 3"/>
          <p:cNvSpPr>
            <a:spLocks noGrp="1"/>
          </p:cNvSpPr>
          <p:nvPr>
            <p:ph type="sldNum" sz="quarter" idx="10"/>
          </p:nvPr>
        </p:nvSpPr>
        <p:spPr/>
        <p:txBody>
          <a:bodyPr/>
          <a:lstStyle/>
          <a:p>
            <a:fld id="{8403A7F0-708D-45ED-A240-A07E908A0B3A}" type="slidenum">
              <a:rPr lang="en-US" smtClean="0"/>
              <a:pPr/>
              <a:t>21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BA304F5D-8648-44FC-AEE3-DD087B505478}" type="datetimeFigureOut">
              <a:rPr lang="en-US" smtClean="0"/>
              <a:pPr/>
              <a:t>9/18/2012</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CE07E93-22C5-44F5-993A-A23E2848F7BE}"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A304F5D-8648-44FC-AEE3-DD087B505478}" type="datetimeFigureOut">
              <a:rPr lang="en-US" smtClean="0"/>
              <a:pPr/>
              <a:t>9/18/2012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E07E93-22C5-44F5-993A-A23E2848F7B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A304F5D-8648-44FC-AEE3-DD087B505478}" type="datetimeFigureOut">
              <a:rPr lang="en-US" smtClean="0"/>
              <a:pPr/>
              <a:t>9/18/2012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E07E93-22C5-44F5-993A-A23E2848F7B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A304F5D-8648-44FC-AEE3-DD087B505478}" type="datetimeFigureOut">
              <a:rPr lang="en-US" smtClean="0"/>
              <a:pPr/>
              <a:t>9/18/2012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E07E93-22C5-44F5-993A-A23E2848F7B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BA304F5D-8648-44FC-AEE3-DD087B505478}" type="datetimeFigureOut">
              <a:rPr lang="en-US" smtClean="0"/>
              <a:pPr/>
              <a:t>9/18/2012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E07E93-22C5-44F5-993A-A23E2848F7BE}"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A304F5D-8648-44FC-AEE3-DD087B505478}" type="datetimeFigureOut">
              <a:rPr lang="en-US" smtClean="0"/>
              <a:pPr/>
              <a:t>9/18/2012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E07E93-22C5-44F5-993A-A23E2848F7B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BA304F5D-8648-44FC-AEE3-DD087B505478}" type="datetimeFigureOut">
              <a:rPr lang="en-US" smtClean="0"/>
              <a:pPr/>
              <a:t>9/18/2012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E07E93-22C5-44F5-993A-A23E2848F7B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A304F5D-8648-44FC-AEE3-DD087B505478}" type="datetimeFigureOut">
              <a:rPr lang="en-US" smtClean="0"/>
              <a:pPr/>
              <a:t>9/18/2012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E07E93-22C5-44F5-993A-A23E2848F7B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304F5D-8648-44FC-AEE3-DD087B505478}" type="datetimeFigureOut">
              <a:rPr lang="en-US" smtClean="0"/>
              <a:pPr/>
              <a:t>9/18/2012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E07E93-22C5-44F5-993A-A23E2848F7B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A304F5D-8648-44FC-AEE3-DD087B505478}" type="datetimeFigureOut">
              <a:rPr lang="en-US" smtClean="0"/>
              <a:pPr/>
              <a:t>9/18/2012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E07E93-22C5-44F5-993A-A23E2848F7B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A304F5D-8648-44FC-AEE3-DD087B505478}" type="datetimeFigureOut">
              <a:rPr lang="en-US" smtClean="0"/>
              <a:pPr/>
              <a:t>9/18/2012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8CE07E93-22C5-44F5-993A-A23E2848F7BE}"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A304F5D-8648-44FC-AEE3-DD087B505478}" type="datetimeFigureOut">
              <a:rPr lang="en-US" smtClean="0"/>
              <a:pPr/>
              <a:t>9/18/2012</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CE07E93-22C5-44F5-993A-A23E2848F7BE}"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4249" r:id="rId1"/>
    <p:sldLayoutId id="2147484250" r:id="rId2"/>
    <p:sldLayoutId id="2147484251" r:id="rId3"/>
    <p:sldLayoutId id="2147484252" r:id="rId4"/>
    <p:sldLayoutId id="2147484253" r:id="rId5"/>
    <p:sldLayoutId id="2147484254" r:id="rId6"/>
    <p:sldLayoutId id="2147484255" r:id="rId7"/>
    <p:sldLayoutId id="2147484256" r:id="rId8"/>
    <p:sldLayoutId id="2147484257" r:id="rId9"/>
    <p:sldLayoutId id="2147484258" r:id="rId10"/>
    <p:sldLayoutId id="214748425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hyperlink" Target="mailto:Raghu.royals@ymail.com"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FCRA</a:t>
            </a:r>
            <a:br>
              <a:rPr lang="en-US" dirty="0" smtClean="0"/>
            </a:br>
            <a:r>
              <a:rPr lang="en-US" dirty="0" smtClean="0"/>
              <a:t>2010</a:t>
            </a:r>
            <a:endParaRPr lang="en-US" dirty="0"/>
          </a:p>
        </p:txBody>
      </p:sp>
      <p:sp>
        <p:nvSpPr>
          <p:cNvPr id="3" name="Subtitle 2"/>
          <p:cNvSpPr>
            <a:spLocks noGrp="1"/>
          </p:cNvSpPr>
          <p:nvPr>
            <p:ph type="subTitle" idx="1"/>
          </p:nvPr>
        </p:nvSpPr>
        <p:spPr/>
        <p:txBody>
          <a:bodyPr/>
          <a:lstStyle/>
          <a:p>
            <a:r>
              <a:rPr lang="en-US" dirty="0" smtClean="0"/>
              <a:t>With Effect From 1</a:t>
            </a:r>
            <a:r>
              <a:rPr lang="en-US" baseline="30000" dirty="0" smtClean="0"/>
              <a:t>st</a:t>
            </a:r>
            <a:r>
              <a:rPr lang="en-US" dirty="0" smtClean="0"/>
              <a:t> May 2011</a:t>
            </a:r>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Section 3</a:t>
            </a:r>
            <a:br>
              <a:rPr lang="en-US" dirty="0" smtClean="0"/>
            </a:br>
            <a:r>
              <a:rPr lang="en-US" dirty="0" smtClean="0"/>
              <a:t>Prohibition to Accept foreign contribution</a:t>
            </a:r>
            <a:endParaRPr lang="en-US" dirty="0"/>
          </a:p>
        </p:txBody>
      </p:sp>
      <p:sp>
        <p:nvSpPr>
          <p:cNvPr id="3" name="Content Placeholder 2"/>
          <p:cNvSpPr>
            <a:spLocks noGrp="1"/>
          </p:cNvSpPr>
          <p:nvPr>
            <p:ph idx="1"/>
          </p:nvPr>
        </p:nvSpPr>
        <p:spPr/>
        <p:txBody>
          <a:bodyPr>
            <a:normAutofit lnSpcReduction="10000"/>
          </a:bodyPr>
          <a:lstStyle/>
          <a:p>
            <a:r>
              <a:rPr lang="en-US" dirty="0" smtClean="0"/>
              <a:t>No foreign contribution shall be accepted by</a:t>
            </a:r>
          </a:p>
          <a:p>
            <a:r>
              <a:rPr lang="en-US" dirty="0" smtClean="0"/>
              <a:t>(a)candidate for election</a:t>
            </a:r>
          </a:p>
          <a:p>
            <a:r>
              <a:rPr lang="en-US" dirty="0" smtClean="0"/>
              <a:t>(b)corespondent,Columnist,Cartoonist,Editor,Owner,Printer,Publisher of a registered news paper</a:t>
            </a:r>
          </a:p>
          <a:p>
            <a:r>
              <a:rPr lang="en-US" dirty="0" smtClean="0"/>
              <a:t>(c)Judge ,</a:t>
            </a:r>
            <a:r>
              <a:rPr lang="en-US" dirty="0" err="1" smtClean="0"/>
              <a:t>Govt</a:t>
            </a:r>
            <a:r>
              <a:rPr lang="en-US" dirty="0" smtClean="0"/>
              <a:t> servant or Employee of any corporation or any other body controlled or owned by the </a:t>
            </a:r>
            <a:r>
              <a:rPr lang="en-US" dirty="0" err="1" smtClean="0"/>
              <a:t>govt</a:t>
            </a:r>
            <a:endParaRPr lang="en-US" dirty="0" smtClean="0"/>
          </a:p>
          <a:p>
            <a:r>
              <a:rPr lang="en-US" dirty="0" smtClean="0"/>
              <a:t>(d)Member of any legislature</a:t>
            </a:r>
          </a:p>
          <a:p>
            <a:r>
              <a:rPr lang="en-US" dirty="0" smtClean="0"/>
              <a:t>(e)political party or Office bearer there of</a:t>
            </a:r>
          </a:p>
          <a:p>
            <a:r>
              <a:rPr lang="en-US" dirty="0" smtClean="0"/>
              <a:t>(f)Organizations of political nature</a:t>
            </a:r>
          </a:p>
          <a:p>
            <a:r>
              <a:rPr lang="en-US" dirty="0" smtClean="0"/>
              <a:t>(g)Audio news channels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Section 3</a:t>
            </a:r>
            <a:br>
              <a:rPr lang="en-US" dirty="0" smtClean="0"/>
            </a:br>
            <a:r>
              <a:rPr lang="en-US" dirty="0" smtClean="0"/>
              <a:t>Persons to whom section 3 shall not apply</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Nothing contained in the section 3 is applicable to those persons if it is for the following reasons (with out contravening Sec10)</a:t>
            </a:r>
          </a:p>
          <a:p>
            <a:r>
              <a:rPr lang="en-US" dirty="0" smtClean="0"/>
              <a:t>(a)By way of Salary, wages, Other Remuneration due to him or Group of individuals under him ,from any foreign Source by way of payment  in the ordinary course of Business transacted in India by such foreign Source</a:t>
            </a:r>
          </a:p>
          <a:p>
            <a:r>
              <a:rPr lang="en-US" dirty="0" smtClean="0"/>
              <a:t>(b)By way of payment ,in the course of international trade or commerce ,or in the ordinary course of business transacted by him out side the </a:t>
            </a:r>
            <a:r>
              <a:rPr lang="en-US" dirty="0" err="1" smtClean="0"/>
              <a:t>india</a:t>
            </a:r>
            <a:r>
              <a:rPr lang="en-US" dirty="0" smtClean="0"/>
              <a:t>.</a:t>
            </a:r>
          </a:p>
          <a:p>
            <a:r>
              <a:rPr lang="en-US" dirty="0" smtClean="0"/>
              <a:t>(c)As an agent foreign source in relation to any transaction with </a:t>
            </a:r>
            <a:r>
              <a:rPr lang="en-US" dirty="0" err="1" smtClean="0"/>
              <a:t>Govt</a:t>
            </a:r>
            <a:r>
              <a:rPr lang="en-US" dirty="0" smtClean="0"/>
              <a:t> of </a:t>
            </a:r>
            <a:r>
              <a:rPr lang="en-US" dirty="0" err="1" smtClean="0"/>
              <a:t>india</a:t>
            </a:r>
            <a:endParaRPr lang="en-US" dirty="0" smtClean="0"/>
          </a:p>
          <a:p>
            <a:r>
              <a:rPr lang="en-US" dirty="0" smtClean="0"/>
              <a:t>(d)By way of gift made to him as a member of any Indian delegation (if they are In accordance with the CG rules)</a:t>
            </a:r>
          </a:p>
          <a:p>
            <a:r>
              <a:rPr lang="en-US" dirty="0" smtClean="0"/>
              <a:t>(e)From his relative</a:t>
            </a:r>
          </a:p>
          <a:p>
            <a:r>
              <a:rPr lang="en-US" dirty="0" smtClean="0"/>
              <a:t>(g)BY way of scholarship, Stipend And Any payment of like nature</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Section 5</a:t>
            </a:r>
            <a:br>
              <a:rPr lang="en-US" dirty="0" smtClean="0"/>
            </a:br>
            <a:r>
              <a:rPr lang="en-US" dirty="0" smtClean="0"/>
              <a:t>Procedure to notify an </a:t>
            </a:r>
            <a:r>
              <a:rPr lang="en-US" dirty="0" err="1" smtClean="0"/>
              <a:t>organisaion</a:t>
            </a:r>
            <a:r>
              <a:rPr lang="en-US" dirty="0" smtClean="0"/>
              <a:t> is of political Nature</a:t>
            </a:r>
            <a:endParaRPr lang="en-US" dirty="0"/>
          </a:p>
        </p:txBody>
      </p:sp>
      <p:sp>
        <p:nvSpPr>
          <p:cNvPr id="3" name="Content Placeholder 2"/>
          <p:cNvSpPr>
            <a:spLocks noGrp="1"/>
          </p:cNvSpPr>
          <p:nvPr>
            <p:ph idx="1"/>
          </p:nvPr>
        </p:nvSpPr>
        <p:spPr/>
        <p:txBody>
          <a:bodyPr/>
          <a:lstStyle/>
          <a:p>
            <a:r>
              <a:rPr lang="en-US" dirty="0" smtClean="0"/>
              <a:t>The Central </a:t>
            </a:r>
            <a:r>
              <a:rPr lang="en-US" dirty="0" err="1" smtClean="0"/>
              <a:t>Govt</a:t>
            </a:r>
            <a:r>
              <a:rPr lang="en-US" dirty="0" smtClean="0"/>
              <a:t> having regard to the Activities of Organization or the ideology propagated by the organization or the programs of organization  or the Association of organization with any political Parties ,By order Published in the Official Gazette ,Specify such organization as Political nature not being a Political Party.</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Section 6</a:t>
            </a:r>
            <a:br>
              <a:rPr lang="en-US" dirty="0" smtClean="0"/>
            </a:br>
            <a:r>
              <a:rPr lang="en-US" dirty="0" smtClean="0"/>
              <a:t>Restriction on Acceptance of receipt of foreign Hospitality</a:t>
            </a:r>
            <a:br>
              <a:rPr lang="en-US" dirty="0" smtClean="0"/>
            </a:br>
            <a:endParaRPr lang="en-US" dirty="0"/>
          </a:p>
        </p:txBody>
      </p:sp>
      <p:sp>
        <p:nvSpPr>
          <p:cNvPr id="3" name="Content Placeholder 2"/>
          <p:cNvSpPr>
            <a:spLocks noGrp="1"/>
          </p:cNvSpPr>
          <p:nvPr>
            <p:ph idx="1"/>
          </p:nvPr>
        </p:nvSpPr>
        <p:spPr/>
        <p:txBody>
          <a:bodyPr>
            <a:normAutofit fontScale="92500"/>
          </a:bodyPr>
          <a:lstStyle/>
          <a:p>
            <a:r>
              <a:rPr lang="en-US" dirty="0" smtClean="0"/>
              <a:t>No member of a Legislature</a:t>
            </a:r>
          </a:p>
          <a:p>
            <a:r>
              <a:rPr lang="en-US" dirty="0" smtClean="0"/>
              <a:t> or </a:t>
            </a:r>
          </a:p>
          <a:p>
            <a:r>
              <a:rPr lang="en-US" dirty="0" smtClean="0"/>
              <a:t>Office Bearer of a political Party.</a:t>
            </a:r>
          </a:p>
          <a:p>
            <a:r>
              <a:rPr lang="en-US" dirty="0" smtClean="0"/>
              <a:t>or </a:t>
            </a:r>
          </a:p>
          <a:p>
            <a:r>
              <a:rPr lang="en-US" dirty="0" smtClean="0"/>
              <a:t>judge or  </a:t>
            </a:r>
          </a:p>
          <a:p>
            <a:r>
              <a:rPr lang="en-US" dirty="0" smtClean="0"/>
              <a:t>A </a:t>
            </a:r>
            <a:r>
              <a:rPr lang="en-US" dirty="0" err="1" smtClean="0"/>
              <a:t>Govt</a:t>
            </a:r>
            <a:r>
              <a:rPr lang="en-US" dirty="0" smtClean="0"/>
              <a:t> Servant </a:t>
            </a:r>
          </a:p>
          <a:p>
            <a:r>
              <a:rPr lang="en-US" dirty="0" smtClean="0"/>
              <a:t>Or </a:t>
            </a:r>
          </a:p>
          <a:p>
            <a:r>
              <a:rPr lang="en-US" dirty="0" smtClean="0"/>
              <a:t>employee of any corporation Controlled by the central </a:t>
            </a:r>
            <a:r>
              <a:rPr lang="en-US" dirty="0" err="1" smtClean="0"/>
              <a:t>Govt</a:t>
            </a:r>
            <a:r>
              <a:rPr lang="en-US" dirty="0" smtClean="0"/>
              <a:t>, While visiting any country out side of </a:t>
            </a:r>
            <a:r>
              <a:rPr lang="en-US" dirty="0" err="1" smtClean="0"/>
              <a:t>india</a:t>
            </a:r>
            <a:r>
              <a:rPr lang="en-US" dirty="0" smtClean="0"/>
              <a:t> .Accept except with Prior Permission of the Central </a:t>
            </a:r>
            <a:r>
              <a:rPr lang="en-US" dirty="0" err="1" smtClean="0"/>
              <a:t>Govt</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Section 7</a:t>
            </a:r>
            <a:br>
              <a:rPr lang="en-US" dirty="0" smtClean="0"/>
            </a:br>
            <a:r>
              <a:rPr lang="en-US" dirty="0" smtClean="0"/>
              <a:t>Prohibition to transfer to other person</a:t>
            </a:r>
            <a:endParaRPr lang="en-US" dirty="0"/>
          </a:p>
        </p:txBody>
      </p:sp>
      <p:sp>
        <p:nvSpPr>
          <p:cNvPr id="3" name="Content Placeholder 2"/>
          <p:cNvSpPr>
            <a:spLocks noGrp="1"/>
          </p:cNvSpPr>
          <p:nvPr>
            <p:ph idx="1"/>
          </p:nvPr>
        </p:nvSpPr>
        <p:spPr/>
        <p:txBody>
          <a:bodyPr>
            <a:normAutofit/>
          </a:bodyPr>
          <a:lstStyle/>
          <a:p>
            <a:r>
              <a:rPr lang="en-US" dirty="0" smtClean="0"/>
              <a:t>No Person Who  </a:t>
            </a:r>
          </a:p>
          <a:p>
            <a:r>
              <a:rPr lang="en-US" dirty="0" smtClean="0"/>
              <a:t>(a)  Is Registered and granted a certificate or has obtained Prior Permission under this Act and</a:t>
            </a:r>
          </a:p>
          <a:p>
            <a:r>
              <a:rPr lang="en-US" dirty="0" smtClean="0"/>
              <a:t>(b)Receives any foreign Contribution</a:t>
            </a:r>
          </a:p>
          <a:p>
            <a:r>
              <a:rPr lang="en-US" dirty="0" smtClean="0"/>
              <a:t>Shall transfer Such foreign contribution to any other person unless such person also registered under the act.</a:t>
            </a:r>
          </a:p>
          <a:p>
            <a:r>
              <a:rPr lang="en-US" dirty="0" smtClean="0"/>
              <a:t>He may transfer to other persons (not having certificate or Prior permission ) with prior Approval of Central </a:t>
            </a:r>
            <a:r>
              <a:rPr lang="en-US" dirty="0" err="1" smtClean="0"/>
              <a:t>Govt</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Section 8</a:t>
            </a:r>
            <a:br>
              <a:rPr lang="en-US" dirty="0" smtClean="0"/>
            </a:br>
            <a:r>
              <a:rPr lang="en-US" dirty="0" smtClean="0"/>
              <a:t>Restriction to use foreign Contribution for Admin Purpose</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Every  person Who is  Registered and granted a certificate or has obtained Prior Permission under this Act and receives any Foreign Contribution </a:t>
            </a:r>
          </a:p>
          <a:p>
            <a:r>
              <a:rPr lang="en-US" dirty="0" smtClean="0"/>
              <a:t>(a)Shall Utilize the money for the purposes for which contribution Received</a:t>
            </a:r>
          </a:p>
          <a:p>
            <a:r>
              <a:rPr lang="en-US" dirty="0" smtClean="0"/>
              <a:t>Provided that any Foreign contribution or income </a:t>
            </a:r>
            <a:r>
              <a:rPr lang="en-US" dirty="0" err="1" smtClean="0"/>
              <a:t>Arised</a:t>
            </a:r>
            <a:r>
              <a:rPr lang="en-US" dirty="0" smtClean="0"/>
              <a:t> from it should not be used for Speculative business</a:t>
            </a:r>
          </a:p>
          <a:p>
            <a:r>
              <a:rPr lang="en-US" dirty="0" smtClean="0"/>
              <a:t>(b)Shall not defray as far as possible Such sum ,not exceeding 50%.of such contribution Received during </a:t>
            </a:r>
            <a:r>
              <a:rPr lang="en-US" dirty="0" err="1" smtClean="0"/>
              <a:t>thet</a:t>
            </a:r>
            <a:r>
              <a:rPr lang="en-US" dirty="0" smtClean="0"/>
              <a:t> financial year . To meet Admin Expenses</a:t>
            </a:r>
          </a:p>
          <a:p>
            <a:endParaRPr lang="en-US" dirty="0" smtClean="0"/>
          </a:p>
          <a:p>
            <a:r>
              <a:rPr lang="en-US" dirty="0" smtClean="0"/>
              <a:t>Such expenses can be Defrayed With Prior Approval of Central </a:t>
            </a:r>
            <a:r>
              <a:rPr lang="en-US" dirty="0" err="1" smtClean="0"/>
              <a:t>govt</a:t>
            </a:r>
            <a:endParaRPr lang="en-US"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Section 9</a:t>
            </a:r>
            <a:br>
              <a:rPr lang="en-US" dirty="0" smtClean="0"/>
            </a:br>
            <a:r>
              <a:rPr lang="en-US" dirty="0" smtClean="0"/>
              <a:t>Power of CG to prohibit Receipt of FC  Etc in Certain Cases</a:t>
            </a:r>
            <a:endParaRPr lang="en-US" dirty="0"/>
          </a:p>
        </p:txBody>
      </p:sp>
      <p:sp>
        <p:nvSpPr>
          <p:cNvPr id="3" name="Content Placeholder 2"/>
          <p:cNvSpPr>
            <a:spLocks noGrp="1"/>
          </p:cNvSpPr>
          <p:nvPr>
            <p:ph idx="1"/>
          </p:nvPr>
        </p:nvSpPr>
        <p:spPr/>
        <p:txBody>
          <a:bodyPr>
            <a:normAutofit lnSpcReduction="10000"/>
          </a:bodyPr>
          <a:lstStyle/>
          <a:p>
            <a:r>
              <a:rPr lang="en-US" dirty="0" smtClean="0"/>
              <a:t>This is the ultimate Section Giving Power to the Central </a:t>
            </a:r>
            <a:r>
              <a:rPr lang="en-US" dirty="0" err="1" smtClean="0"/>
              <a:t>Govt</a:t>
            </a:r>
            <a:r>
              <a:rPr lang="en-US" dirty="0" smtClean="0"/>
              <a:t> </a:t>
            </a:r>
          </a:p>
          <a:p>
            <a:r>
              <a:rPr lang="en-US" dirty="0" smtClean="0"/>
              <a:t>Central </a:t>
            </a:r>
            <a:r>
              <a:rPr lang="en-US" dirty="0" err="1" smtClean="0"/>
              <a:t>Govt</a:t>
            </a:r>
            <a:r>
              <a:rPr lang="en-US" dirty="0" smtClean="0"/>
              <a:t> Can take Any action ,If it feels that the following Re effected</a:t>
            </a:r>
          </a:p>
          <a:p>
            <a:r>
              <a:rPr lang="en-US" dirty="0" smtClean="0"/>
              <a:t>(1)Sovereignty and integrity of India</a:t>
            </a:r>
          </a:p>
          <a:p>
            <a:r>
              <a:rPr lang="en-US" dirty="0" smtClean="0"/>
              <a:t>(2)Public Interest</a:t>
            </a:r>
          </a:p>
          <a:p>
            <a:r>
              <a:rPr lang="en-US" dirty="0" smtClean="0"/>
              <a:t>(3)Freedom or Fairness of election to any legislature</a:t>
            </a:r>
          </a:p>
          <a:p>
            <a:r>
              <a:rPr lang="en-US" dirty="0" smtClean="0"/>
              <a:t>(4)Friendly relation to foreign State</a:t>
            </a:r>
          </a:p>
          <a:p>
            <a:r>
              <a:rPr lang="en-US" dirty="0" smtClean="0"/>
              <a:t>(5)Harmony between Religious Racial Social Linguistic  OR regional Groups  castes  or community </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Section 10</a:t>
            </a:r>
            <a:br>
              <a:rPr lang="en-US" dirty="0" smtClean="0"/>
            </a:br>
            <a:r>
              <a:rPr lang="en-US" dirty="0" smtClean="0"/>
              <a:t>Power to prohibit Payment of currency Received in Contravention of Act</a:t>
            </a:r>
            <a:br>
              <a:rPr lang="en-US" dirty="0" smtClean="0"/>
            </a:br>
            <a:endParaRPr lang="en-US" dirty="0"/>
          </a:p>
        </p:txBody>
      </p:sp>
      <p:sp>
        <p:nvSpPr>
          <p:cNvPr id="3" name="Content Placeholder 2"/>
          <p:cNvSpPr>
            <a:spLocks noGrp="1"/>
          </p:cNvSpPr>
          <p:nvPr>
            <p:ph idx="1"/>
          </p:nvPr>
        </p:nvSpPr>
        <p:spPr/>
        <p:txBody>
          <a:bodyPr>
            <a:normAutofit/>
          </a:bodyPr>
          <a:lstStyle/>
          <a:p>
            <a:r>
              <a:rPr lang="en-US" dirty="0" smtClean="0"/>
              <a:t>Where central </a:t>
            </a:r>
            <a:r>
              <a:rPr lang="en-US" dirty="0" err="1" smtClean="0"/>
              <a:t>Govt</a:t>
            </a:r>
            <a:r>
              <a:rPr lang="en-US" dirty="0" smtClean="0"/>
              <a:t> is of opinion that , Any person has in custody or Control of any article or currency or Security ,Whether Indian or foreign ,Which has been accepted by Such person in contravention of act ,By order it prohibits the person from paying delivering Transferring other wise  Dealing with any manner what so ever such article or Currency or security Save in Accordance with the Written orders of Central </a:t>
            </a:r>
            <a:r>
              <a:rPr lang="en-US" dirty="0" err="1" smtClean="0"/>
              <a:t>Govt</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Section 11</a:t>
            </a:r>
            <a:br>
              <a:rPr lang="en-US" dirty="0" smtClean="0"/>
            </a:br>
            <a:r>
              <a:rPr lang="en-US" dirty="0" smtClean="0"/>
              <a:t>Registration of certain persons with CG</a:t>
            </a:r>
            <a:br>
              <a:rPr lang="en-US" dirty="0" smtClean="0"/>
            </a:br>
            <a:endParaRPr lang="en-US" dirty="0"/>
          </a:p>
        </p:txBody>
      </p:sp>
      <p:sp>
        <p:nvSpPr>
          <p:cNvPr id="3" name="Content Placeholder 2"/>
          <p:cNvSpPr>
            <a:spLocks noGrp="1"/>
          </p:cNvSpPr>
          <p:nvPr>
            <p:ph idx="1"/>
          </p:nvPr>
        </p:nvSpPr>
        <p:spPr/>
        <p:txBody>
          <a:bodyPr>
            <a:normAutofit fontScale="92500"/>
          </a:bodyPr>
          <a:lstStyle/>
          <a:p>
            <a:pPr>
              <a:buNone/>
            </a:pPr>
            <a:r>
              <a:rPr lang="en-US" dirty="0" smtClean="0"/>
              <a:t>Not with standing any thing contained in the Act , the central </a:t>
            </a:r>
            <a:r>
              <a:rPr lang="en-US" dirty="0" err="1" smtClean="0"/>
              <a:t>Govt</a:t>
            </a:r>
            <a:r>
              <a:rPr lang="en-US" dirty="0" smtClean="0"/>
              <a:t> may by notification in the official Gazette Specify </a:t>
            </a:r>
          </a:p>
          <a:p>
            <a:pPr>
              <a:buNone/>
            </a:pPr>
            <a:r>
              <a:rPr lang="en-US" dirty="0" smtClean="0"/>
              <a:t>(1)Persons or Class of Persons who shall obtain its prior Permission before Accepting the Foreign Contribution </a:t>
            </a:r>
          </a:p>
          <a:p>
            <a:pPr>
              <a:buNone/>
            </a:pPr>
            <a:r>
              <a:rPr lang="en-US" dirty="0" smtClean="0"/>
              <a:t>(2)The area or areas in which foreign Contribution Shall be Accepted and utilized with the prior Permission of CG</a:t>
            </a:r>
          </a:p>
          <a:p>
            <a:pPr>
              <a:buNone/>
            </a:pPr>
            <a:r>
              <a:rPr lang="en-US" dirty="0" smtClean="0"/>
              <a:t>(3)The purpose or the purposes for which The Foreign Contribution Shall be Utilized</a:t>
            </a:r>
          </a:p>
          <a:p>
            <a:pPr>
              <a:buNone/>
            </a:pPr>
            <a:r>
              <a:rPr lang="en-US" dirty="0" smtClean="0"/>
              <a:t>(4)The source or the sources from which foreign Contribution Shall be Accepted</a:t>
            </a:r>
          </a:p>
          <a:p>
            <a:pPr>
              <a:buNone/>
            </a:pPr>
            <a:endParaRPr lang="en-US" dirty="0" smtClean="0"/>
          </a:p>
          <a:p>
            <a:pPr>
              <a:buNone/>
            </a:pPr>
            <a:endParaRPr lang="en-US"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Section 12</a:t>
            </a:r>
            <a:br>
              <a:rPr lang="en-US" dirty="0" smtClean="0"/>
            </a:br>
            <a:r>
              <a:rPr lang="en-US" dirty="0" smtClean="0"/>
              <a:t>Grant of certificate of registration Conditions</a:t>
            </a:r>
            <a:br>
              <a:rPr lang="en-US" dirty="0" smtClean="0"/>
            </a:b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 the following shall be the conditions for The Person making Application for registration or Grant of prior Permission  </a:t>
            </a:r>
          </a:p>
          <a:p>
            <a:r>
              <a:rPr lang="en-US" dirty="0" smtClean="0"/>
              <a:t>(</a:t>
            </a:r>
            <a:r>
              <a:rPr lang="en-US" dirty="0" err="1" smtClean="0"/>
              <a:t>i</a:t>
            </a:r>
            <a:r>
              <a:rPr lang="en-US" dirty="0" smtClean="0"/>
              <a:t>)is not Fictitious</a:t>
            </a:r>
          </a:p>
          <a:p>
            <a:r>
              <a:rPr lang="en-US" dirty="0" smtClean="0"/>
              <a:t>(ii)Has not been Prosecuted Or Convinced for indulging any activities aimed at conversion through inducement of force ,either Directly or  Indirectly ,From one religious faith to other</a:t>
            </a:r>
          </a:p>
          <a:p>
            <a:r>
              <a:rPr lang="en-US" dirty="0" smtClean="0"/>
              <a:t>(iii)has not been prosecuted or convicted for creating communal tension or </a:t>
            </a:r>
            <a:r>
              <a:rPr lang="en-US" dirty="0" err="1" smtClean="0"/>
              <a:t>dis</a:t>
            </a:r>
            <a:r>
              <a:rPr lang="en-US" dirty="0" smtClean="0"/>
              <a:t> harmony in any specified dist</a:t>
            </a:r>
          </a:p>
          <a:p>
            <a:r>
              <a:rPr lang="en-US" dirty="0" smtClean="0"/>
              <a:t>(iv)etc</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This Act deals with</a:t>
            </a:r>
            <a:endParaRPr lang="en-US" dirty="0"/>
          </a:p>
        </p:txBody>
      </p:sp>
      <p:sp>
        <p:nvSpPr>
          <p:cNvPr id="3" name="Content Placeholder 2"/>
          <p:cNvSpPr>
            <a:spLocks noGrp="1"/>
          </p:cNvSpPr>
          <p:nvPr>
            <p:ph idx="1"/>
          </p:nvPr>
        </p:nvSpPr>
        <p:spPr/>
        <p:txBody>
          <a:bodyPr/>
          <a:lstStyle/>
          <a:p>
            <a:r>
              <a:rPr lang="en-US" dirty="0" smtClean="0"/>
              <a:t>Contribution Received from Foreign.</a:t>
            </a:r>
          </a:p>
          <a:p>
            <a:r>
              <a:rPr lang="en-US" dirty="0" smtClean="0"/>
              <a:t>Hospitality Received From Foreign</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Sec 13</a:t>
            </a:r>
            <a:br>
              <a:rPr lang="en-US" dirty="0" smtClean="0"/>
            </a:br>
            <a:r>
              <a:rPr lang="en-US" dirty="0" smtClean="0"/>
              <a:t>Suspension of Certificate</a:t>
            </a:r>
            <a:endParaRPr lang="en-US" dirty="0"/>
          </a:p>
        </p:txBody>
      </p:sp>
      <p:sp>
        <p:nvSpPr>
          <p:cNvPr id="3" name="Content Placeholder 2"/>
          <p:cNvSpPr>
            <a:spLocks noGrp="1"/>
          </p:cNvSpPr>
          <p:nvPr>
            <p:ph idx="1"/>
          </p:nvPr>
        </p:nvSpPr>
        <p:spPr/>
        <p:txBody>
          <a:bodyPr>
            <a:normAutofit/>
          </a:bodyPr>
          <a:lstStyle/>
          <a:p>
            <a:r>
              <a:rPr lang="en-US" dirty="0" smtClean="0"/>
              <a:t>If central </a:t>
            </a:r>
            <a:r>
              <a:rPr lang="en-US" dirty="0" err="1" smtClean="0"/>
              <a:t>govt</a:t>
            </a:r>
            <a:r>
              <a:rPr lang="en-US" dirty="0" smtClean="0"/>
              <a:t> is of opinion that ,any organization  has violated the provisions of Sec14  of this </a:t>
            </a:r>
            <a:r>
              <a:rPr lang="en-US" dirty="0" err="1" smtClean="0"/>
              <a:t>act,then</a:t>
            </a:r>
            <a:r>
              <a:rPr lang="en-US" dirty="0" smtClean="0"/>
              <a:t> it has the </a:t>
            </a:r>
            <a:r>
              <a:rPr lang="en-US" dirty="0" err="1" smtClean="0"/>
              <a:t>Pwer</a:t>
            </a:r>
            <a:r>
              <a:rPr lang="en-US" dirty="0" smtClean="0"/>
              <a:t> to suspend the certificate</a:t>
            </a:r>
          </a:p>
          <a:p>
            <a:r>
              <a:rPr lang="en-US" dirty="0" smtClean="0"/>
              <a:t>How Ever Period of Suspension Should not </a:t>
            </a:r>
            <a:r>
              <a:rPr lang="en-US" dirty="0" err="1" smtClean="0"/>
              <a:t>Exced</a:t>
            </a:r>
            <a:r>
              <a:rPr lang="en-US" dirty="0" smtClean="0"/>
              <a:t>  180 days</a:t>
            </a:r>
          </a:p>
          <a:p>
            <a:r>
              <a:rPr lang="en-US" dirty="0" smtClean="0"/>
              <a:t>Every person whose certificate has Suspended shall </a:t>
            </a:r>
          </a:p>
          <a:p>
            <a:r>
              <a:rPr lang="en-US" dirty="0" smtClean="0"/>
              <a:t>(a)not receive any foreign Contribution for that Period </a:t>
            </a:r>
          </a:p>
          <a:p>
            <a:r>
              <a:rPr lang="en-US" dirty="0" smtClean="0"/>
              <a:t>(B)</a:t>
            </a:r>
            <a:r>
              <a:rPr lang="en-US" dirty="0" err="1" smtClean="0"/>
              <a:t>Utiise</a:t>
            </a:r>
            <a:r>
              <a:rPr lang="en-US" dirty="0" smtClean="0"/>
              <a:t>  ,in the Prescribed manner ,The foreign Contribution in his custody</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smtClean="0"/>
              <a:t>Sec 14</a:t>
            </a:r>
            <a:br>
              <a:rPr smtClean="0"/>
            </a:br>
            <a:r>
              <a:rPr smtClean="0"/>
              <a:t>Grounds for C</a:t>
            </a:r>
            <a:r>
              <a:rPr lang="en-US" dirty="0" smtClean="0"/>
              <a:t>a</a:t>
            </a:r>
            <a:r>
              <a:rPr smtClean="0"/>
              <a:t>ncellation of Certificate</a:t>
            </a:r>
            <a:endParaRPr lang="en-US" dirty="0"/>
          </a:p>
        </p:txBody>
      </p:sp>
      <p:sp>
        <p:nvSpPr>
          <p:cNvPr id="3" name="Content Placeholder 2"/>
          <p:cNvSpPr>
            <a:spLocks noGrp="1"/>
          </p:cNvSpPr>
          <p:nvPr>
            <p:ph idx="1"/>
          </p:nvPr>
        </p:nvSpPr>
        <p:spPr/>
        <p:txBody>
          <a:bodyPr>
            <a:normAutofit/>
          </a:bodyPr>
          <a:lstStyle/>
          <a:p>
            <a:r>
              <a:rPr lang="en-US" dirty="0" smtClean="0"/>
              <a:t>(a)The holder of the Certificate has made any false representation to the </a:t>
            </a:r>
            <a:r>
              <a:rPr lang="en-US" dirty="0" err="1" smtClean="0"/>
              <a:t>govt</a:t>
            </a:r>
            <a:endParaRPr lang="en-US" dirty="0" smtClean="0"/>
          </a:p>
          <a:p>
            <a:r>
              <a:rPr lang="en-US" dirty="0" smtClean="0"/>
              <a:t>(b)Holder of certificate has violated the terms and conditions under which Certificate has been issued</a:t>
            </a:r>
          </a:p>
          <a:p>
            <a:r>
              <a:rPr lang="en-US" dirty="0" smtClean="0"/>
              <a:t>(c)If CG in the  opinion of closing , in the interest of the public</a:t>
            </a:r>
          </a:p>
          <a:p>
            <a:r>
              <a:rPr lang="en-US" dirty="0" smtClean="0"/>
              <a:t>(d) any provisions of act  has been violated</a:t>
            </a:r>
          </a:p>
          <a:p>
            <a:r>
              <a:rPr lang="en-US" dirty="0" smtClean="0"/>
              <a:t>(e)Holder of certificate has not been  engaged in any  Reasonable activity for the past two years</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Sec 15</a:t>
            </a:r>
            <a:br>
              <a:rPr lang="en-US" dirty="0" smtClean="0"/>
            </a:br>
            <a:r>
              <a:rPr lang="en-US" dirty="0" smtClean="0"/>
              <a:t>Management of foreign contribution  of persons Whose certificate has been cancelled</a:t>
            </a:r>
            <a:endParaRPr lang="en-US" dirty="0"/>
          </a:p>
        </p:txBody>
      </p:sp>
      <p:sp>
        <p:nvSpPr>
          <p:cNvPr id="3" name="Content Placeholder 2"/>
          <p:cNvSpPr>
            <a:spLocks noGrp="1"/>
          </p:cNvSpPr>
          <p:nvPr>
            <p:ph idx="1"/>
          </p:nvPr>
        </p:nvSpPr>
        <p:spPr/>
        <p:txBody>
          <a:bodyPr>
            <a:normAutofit/>
          </a:bodyPr>
          <a:lstStyle/>
          <a:p>
            <a:r>
              <a:rPr lang="en-US" dirty="0" smtClean="0"/>
              <a:t>The Assets of the persons whose Certificate has been cancelled ,shall vests with the prescribed authority</a:t>
            </a:r>
          </a:p>
          <a:p>
            <a:endParaRPr lang="en-US" dirty="0" smtClean="0"/>
          </a:p>
          <a:p>
            <a:r>
              <a:rPr lang="en-US" dirty="0" smtClean="0"/>
              <a:t>The authority has two options</a:t>
            </a:r>
          </a:p>
          <a:p>
            <a:r>
              <a:rPr lang="en-US" dirty="0" smtClean="0"/>
              <a:t>(a)it can carry on the operations</a:t>
            </a:r>
          </a:p>
          <a:p>
            <a:r>
              <a:rPr lang="en-US" dirty="0" smtClean="0"/>
              <a:t>(B)it can liquidate the assets</a:t>
            </a:r>
          </a:p>
          <a:p>
            <a:r>
              <a:rPr lang="en-US" dirty="0" smtClean="0"/>
              <a:t>If the person whose certificate has been cancelled, if  he re registered then that Prescribed Authority Shall return him back all the assets  </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Sec16 </a:t>
            </a:r>
            <a:br>
              <a:rPr lang="en-US" dirty="0" smtClean="0"/>
            </a:br>
            <a:r>
              <a:rPr lang="en-US" dirty="0" smtClean="0"/>
              <a:t>Renewal of Certificate</a:t>
            </a:r>
            <a:endParaRPr lang="en-US" dirty="0"/>
          </a:p>
        </p:txBody>
      </p:sp>
      <p:sp>
        <p:nvSpPr>
          <p:cNvPr id="3" name="Content Placeholder 2"/>
          <p:cNvSpPr>
            <a:spLocks noGrp="1"/>
          </p:cNvSpPr>
          <p:nvPr>
            <p:ph idx="1"/>
          </p:nvPr>
        </p:nvSpPr>
        <p:spPr/>
        <p:txBody>
          <a:bodyPr>
            <a:normAutofit/>
          </a:bodyPr>
          <a:lstStyle/>
          <a:p>
            <a:r>
              <a:rPr lang="en-US" dirty="0" smtClean="0"/>
              <a:t>Every person who has got certificate of  registration under this Act Shall renew the Certificate  with in six months prior t the date of expiry</a:t>
            </a:r>
          </a:p>
          <a:p>
            <a:r>
              <a:rPr lang="en-US" dirty="0" smtClean="0"/>
              <a:t>Central </a:t>
            </a:r>
            <a:r>
              <a:rPr lang="en-US" dirty="0" err="1" smtClean="0"/>
              <a:t>govt</a:t>
            </a:r>
            <a:r>
              <a:rPr lang="en-US" dirty="0" smtClean="0"/>
              <a:t> will renew the certificate with in 90 Days of receipt of Application</a:t>
            </a:r>
          </a:p>
          <a:p>
            <a:endParaRPr lang="en-US" dirty="0" smtClean="0"/>
          </a:p>
          <a:p>
            <a:pPr>
              <a:buNone/>
            </a:pPr>
            <a:r>
              <a:rPr lang="en-US" dirty="0" smtClean="0"/>
              <a:t>If central Gove does not renew, it shall inform With in he said period to the Applicant</a:t>
            </a:r>
          </a:p>
          <a:p>
            <a:pPr>
              <a:buNone/>
            </a:pP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Foreign Contribution Through Scheduled Bank</a:t>
            </a:r>
            <a:endParaRPr lang="en-US" dirty="0"/>
          </a:p>
        </p:txBody>
      </p:sp>
      <p:sp>
        <p:nvSpPr>
          <p:cNvPr id="3" name="Content Placeholder 2"/>
          <p:cNvSpPr>
            <a:spLocks noGrp="1"/>
          </p:cNvSpPr>
          <p:nvPr>
            <p:ph idx="1"/>
          </p:nvPr>
        </p:nvSpPr>
        <p:spPr/>
        <p:txBody>
          <a:bodyPr/>
          <a:lstStyle/>
          <a:p>
            <a:r>
              <a:rPr lang="en-US" dirty="0" smtClean="0"/>
              <a:t>Every person who has been registered under this Act or has obtained Prior Approval  Shall receive foreign contribution though Single  Account only</a:t>
            </a:r>
          </a:p>
          <a:p>
            <a:r>
              <a:rPr lang="en-US" dirty="0" smtClean="0"/>
              <a:t>Provided he can open one or two Bank Accounts for Utilization</a:t>
            </a:r>
          </a:p>
          <a:p>
            <a:r>
              <a:rPr lang="en-US" dirty="0" smtClean="0"/>
              <a:t>No other funds should be routed Trough this Account</a:t>
            </a:r>
          </a:p>
          <a:p>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Secton</a:t>
            </a:r>
            <a:r>
              <a:rPr lang="en-US" dirty="0" smtClean="0"/>
              <a:t> 18</a:t>
            </a:r>
            <a:br>
              <a:rPr lang="en-US" dirty="0" smtClean="0"/>
            </a:br>
            <a:r>
              <a:rPr lang="en-US" dirty="0" smtClean="0"/>
              <a:t>Intimation</a:t>
            </a:r>
            <a:endParaRPr lang="en-US" dirty="0"/>
          </a:p>
        </p:txBody>
      </p:sp>
      <p:sp>
        <p:nvSpPr>
          <p:cNvPr id="3" name="Content Placeholder 2"/>
          <p:cNvSpPr>
            <a:spLocks noGrp="1"/>
          </p:cNvSpPr>
          <p:nvPr>
            <p:ph idx="1"/>
          </p:nvPr>
        </p:nvSpPr>
        <p:spPr/>
        <p:txBody>
          <a:bodyPr>
            <a:normAutofit/>
          </a:bodyPr>
          <a:lstStyle/>
          <a:p>
            <a:r>
              <a:rPr lang="en-US" dirty="0" smtClean="0"/>
              <a:t>Every person who has been registered under this Act or has obtained Prior Approval  Shall intimate to the </a:t>
            </a:r>
            <a:r>
              <a:rPr lang="en-US" dirty="0" err="1" smtClean="0"/>
              <a:t>govt</a:t>
            </a:r>
            <a:r>
              <a:rPr lang="en-US" dirty="0" smtClean="0"/>
              <a:t> At specified intervals of time As specified by the </a:t>
            </a:r>
            <a:r>
              <a:rPr lang="en-US" dirty="0" err="1" smtClean="0"/>
              <a:t>govt</a:t>
            </a:r>
            <a:r>
              <a:rPr lang="en-US" dirty="0" smtClean="0"/>
              <a:t>  as to </a:t>
            </a:r>
          </a:p>
          <a:p>
            <a:r>
              <a:rPr lang="en-US" dirty="0" smtClean="0"/>
              <a:t>Amount of Foreign Contribution they have received</a:t>
            </a:r>
          </a:p>
          <a:p>
            <a:r>
              <a:rPr lang="en-US" dirty="0" smtClean="0"/>
              <a:t>Source from which they have received</a:t>
            </a:r>
          </a:p>
          <a:p>
            <a:r>
              <a:rPr lang="en-US" dirty="0" smtClean="0"/>
              <a:t>Manner in which such Contribution Was received</a:t>
            </a:r>
          </a:p>
          <a:p>
            <a:r>
              <a:rPr lang="en-US" dirty="0" smtClean="0"/>
              <a:t>Purpose of Receipt</a:t>
            </a:r>
          </a:p>
          <a:p>
            <a:r>
              <a:rPr lang="en-US" dirty="0" smtClean="0"/>
              <a:t>Utilization Way</a:t>
            </a:r>
          </a:p>
          <a:p>
            <a:endParaRPr lang="en-US" dirty="0" smtClean="0"/>
          </a:p>
          <a:p>
            <a:endParaRPr lang="en-US" dirty="0" smtClean="0"/>
          </a:p>
          <a:p>
            <a:pPr>
              <a:buNone/>
            </a:pPr>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Setion</a:t>
            </a:r>
            <a:r>
              <a:rPr lang="en-US" dirty="0" smtClean="0"/>
              <a:t> 19</a:t>
            </a:r>
            <a:br>
              <a:rPr lang="en-US" dirty="0" smtClean="0"/>
            </a:br>
            <a:r>
              <a:rPr lang="en-US" dirty="0" smtClean="0"/>
              <a:t> Maintenance Of Accounts</a:t>
            </a:r>
            <a:endParaRPr lang="en-US" dirty="0"/>
          </a:p>
        </p:txBody>
      </p:sp>
      <p:sp>
        <p:nvSpPr>
          <p:cNvPr id="3" name="Content Placeholder 2"/>
          <p:cNvSpPr>
            <a:spLocks noGrp="1"/>
          </p:cNvSpPr>
          <p:nvPr>
            <p:ph idx="1"/>
          </p:nvPr>
        </p:nvSpPr>
        <p:spPr/>
        <p:txBody>
          <a:bodyPr>
            <a:normAutofit/>
          </a:bodyPr>
          <a:lstStyle/>
          <a:p>
            <a:endParaRPr lang="en-US" dirty="0" smtClean="0"/>
          </a:p>
          <a:p>
            <a:r>
              <a:rPr lang="en-US" dirty="0" smtClean="0"/>
              <a:t>Every person who has been registered under this Act or has obtained Prior Approval  Shall Maintain in such form And manner as may be Prescribed</a:t>
            </a:r>
          </a:p>
          <a:p>
            <a:r>
              <a:rPr lang="en-US" dirty="0" smtClean="0"/>
              <a:t>(a)An Account of Foreign Contribution Received by him</a:t>
            </a:r>
          </a:p>
          <a:p>
            <a:r>
              <a:rPr lang="en-US" dirty="0" smtClean="0"/>
              <a:t>(b)A record to the manner in which such money has been </a:t>
            </a:r>
            <a:r>
              <a:rPr lang="en-US" dirty="0" err="1" smtClean="0"/>
              <a:t>utilizedō</a:t>
            </a:r>
            <a:endParaRPr lang="en-US" dirty="0" smtClean="0"/>
          </a:p>
          <a:p>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Sec 20</a:t>
            </a:r>
            <a:br>
              <a:rPr lang="en-US" dirty="0" smtClean="0"/>
            </a:br>
            <a:r>
              <a:rPr lang="en-US" dirty="0" smtClean="0"/>
              <a:t>Audit Of Accounts by The CG</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Where any person who has been Granted A certificate or Given Prior period Permission Fails to furnish any intimation  with in said time period </a:t>
            </a:r>
          </a:p>
          <a:p>
            <a:r>
              <a:rPr lang="en-US" dirty="0" smtClean="0"/>
              <a:t>(OR)</a:t>
            </a:r>
          </a:p>
          <a:p>
            <a:r>
              <a:rPr lang="en-US" dirty="0" smtClean="0"/>
              <a:t>Intimation Furnished is not in Accordance with law</a:t>
            </a:r>
          </a:p>
          <a:p>
            <a:r>
              <a:rPr lang="en-US" dirty="0" smtClean="0"/>
              <a:t>Then IF CG deems fit  that Provisions Of this Act has been contravened or Being Contravening</a:t>
            </a:r>
          </a:p>
          <a:p>
            <a:r>
              <a:rPr lang="en-US" dirty="0" smtClean="0"/>
              <a:t>Then CG will Appoint one Group A officer  To Audit the books of Accounts</a:t>
            </a:r>
          </a:p>
          <a:p>
            <a:r>
              <a:rPr lang="en-US" dirty="0" smtClean="0"/>
              <a:t>Such Auditor may enter the office After Sunrise Before Sunset</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Sec21</a:t>
            </a:r>
            <a:br>
              <a:rPr lang="en-US" dirty="0" smtClean="0"/>
            </a:br>
            <a:r>
              <a:rPr lang="en-US" dirty="0" smtClean="0"/>
              <a:t>Intimation by Candidate for Election</a:t>
            </a:r>
            <a:endParaRPr lang="en-US" dirty="0"/>
          </a:p>
        </p:txBody>
      </p:sp>
      <p:sp>
        <p:nvSpPr>
          <p:cNvPr id="3" name="Content Placeholder 2"/>
          <p:cNvSpPr>
            <a:spLocks noGrp="1"/>
          </p:cNvSpPr>
          <p:nvPr>
            <p:ph idx="1"/>
          </p:nvPr>
        </p:nvSpPr>
        <p:spPr/>
        <p:txBody>
          <a:bodyPr/>
          <a:lstStyle/>
          <a:p>
            <a:r>
              <a:rPr lang="en-US" dirty="0" smtClean="0"/>
              <a:t>Every Candidate for election who had received any foreign Contribution  ,At any time prior to 180 days of his Nomination shall  give with in such time , and in such manner as prescribed</a:t>
            </a:r>
          </a:p>
          <a:p>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Sec  22</a:t>
            </a:r>
            <a:br>
              <a:rPr lang="en-US" dirty="0" smtClean="0"/>
            </a:br>
            <a:r>
              <a:rPr lang="en-US" dirty="0" smtClean="0"/>
              <a:t>Disposal OF Assets Created out of foreign Contribution</a:t>
            </a:r>
            <a:br>
              <a:rPr lang="en-US" dirty="0" smtClean="0"/>
            </a:br>
            <a:endParaRPr lang="en-US" dirty="0"/>
          </a:p>
        </p:txBody>
      </p:sp>
      <p:sp>
        <p:nvSpPr>
          <p:cNvPr id="3" name="Content Placeholder 2"/>
          <p:cNvSpPr>
            <a:spLocks noGrp="1"/>
          </p:cNvSpPr>
          <p:nvPr>
            <p:ph idx="1"/>
          </p:nvPr>
        </p:nvSpPr>
        <p:spPr/>
        <p:txBody>
          <a:bodyPr/>
          <a:lstStyle/>
          <a:p>
            <a:r>
              <a:rPr lang="en-US" dirty="0" smtClean="0"/>
              <a:t>Where any person who was permitted to Accept foreign contribution under this act ceases to Exist or Has become Defunct ,all the assets of such Person shall be disposed as in Accordance with Law time being in force</a:t>
            </a: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sp>
        <p:nvSpPr>
          <p:cNvPr id="2" name="Content Placeholder 1"/>
          <p:cNvSpPr>
            <a:spLocks noGrp="1"/>
          </p:cNvSpPr>
          <p:nvPr>
            <p:ph idx="1"/>
          </p:nvPr>
        </p:nvSpPr>
        <p:spPr/>
        <p:txBody>
          <a:bodyPr/>
          <a:lstStyle/>
          <a:p>
            <a:r>
              <a:rPr lang="en-US" dirty="0" smtClean="0"/>
              <a:t>                                                                                                                 </a:t>
            </a:r>
          </a:p>
          <a:p>
            <a:endParaRPr lang="en-US" dirty="0" smtClean="0"/>
          </a:p>
          <a:p>
            <a:endParaRPr lang="en-US" dirty="0" smtClean="0"/>
          </a:p>
          <a:p>
            <a:pPr>
              <a:buNone/>
            </a:pPr>
            <a:r>
              <a:rPr lang="en-US" sz="4400" dirty="0" smtClean="0">
                <a:solidFill>
                  <a:srgbClr val="FF0000"/>
                </a:solidFill>
                <a:cs typeface="Aharoni" pitchFamily="2" charset="-79"/>
              </a:rPr>
              <a:t>Little History of  the Act</a:t>
            </a:r>
            <a:endParaRPr lang="en-US" sz="4400" dirty="0">
              <a:solidFill>
                <a:srgbClr val="FF0000"/>
              </a:solidFill>
              <a:cs typeface="Aharoni" pitchFamily="2" charset="-79"/>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Next</a:t>
            </a:r>
            <a:endParaRPr lang="en-US" dirty="0"/>
          </a:p>
        </p:txBody>
      </p:sp>
      <p:sp>
        <p:nvSpPr>
          <p:cNvPr id="3" name="Content Placeholder 2"/>
          <p:cNvSpPr>
            <a:spLocks noGrp="1"/>
          </p:cNvSpPr>
          <p:nvPr>
            <p:ph idx="1"/>
          </p:nvPr>
        </p:nvSpPr>
        <p:spPr/>
        <p:txBody>
          <a:bodyPr/>
          <a:lstStyle/>
          <a:p>
            <a:r>
              <a:rPr lang="en-US" dirty="0" smtClean="0"/>
              <a:t>Inspection </a:t>
            </a:r>
          </a:p>
          <a:p>
            <a:r>
              <a:rPr lang="en-US" dirty="0" smtClean="0"/>
              <a:t>Search </a:t>
            </a:r>
          </a:p>
          <a:p>
            <a:r>
              <a:rPr lang="en-US" dirty="0" smtClean="0"/>
              <a:t>Seizure</a:t>
            </a:r>
          </a:p>
          <a:p>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Sec 23</a:t>
            </a:r>
            <a:br>
              <a:rPr lang="en-US" dirty="0" smtClean="0"/>
            </a:br>
            <a:r>
              <a:rPr lang="en-US" dirty="0" smtClean="0"/>
              <a:t>Inspection of books of accounts</a:t>
            </a:r>
            <a:endParaRPr lang="en-US" dirty="0"/>
          </a:p>
        </p:txBody>
      </p:sp>
      <p:sp>
        <p:nvSpPr>
          <p:cNvPr id="3" name="Content Placeholder 2"/>
          <p:cNvSpPr>
            <a:spLocks noGrp="1"/>
          </p:cNvSpPr>
          <p:nvPr>
            <p:ph idx="1"/>
          </p:nvPr>
        </p:nvSpPr>
        <p:spPr/>
        <p:txBody>
          <a:bodyPr>
            <a:normAutofit/>
          </a:bodyPr>
          <a:lstStyle/>
          <a:p>
            <a:r>
              <a:rPr lang="en-US" dirty="0" smtClean="0"/>
              <a:t>IF central </a:t>
            </a:r>
            <a:r>
              <a:rPr lang="en-US" dirty="0" err="1" smtClean="0"/>
              <a:t>Govt</a:t>
            </a:r>
            <a:r>
              <a:rPr lang="en-US" dirty="0" smtClean="0"/>
              <a:t> is of opinion that any provision of this act has been contravened by</a:t>
            </a:r>
          </a:p>
          <a:p>
            <a:r>
              <a:rPr lang="en-US" dirty="0" smtClean="0"/>
              <a:t>(a)Any Political Party</a:t>
            </a:r>
          </a:p>
          <a:p>
            <a:r>
              <a:rPr lang="en-US" dirty="0" smtClean="0"/>
              <a:t>(b)Any Person</a:t>
            </a:r>
          </a:p>
          <a:p>
            <a:r>
              <a:rPr lang="en-US" dirty="0" smtClean="0"/>
              <a:t>(c)Any Organization</a:t>
            </a:r>
          </a:p>
          <a:p>
            <a:r>
              <a:rPr lang="en-US" dirty="0" smtClean="0"/>
              <a:t>(d)Any Association</a:t>
            </a:r>
          </a:p>
          <a:p>
            <a:r>
              <a:rPr lang="en-US" dirty="0" smtClean="0"/>
              <a:t>Can Appoint an Grade A officer of CG to inspect the books of Accounts With in Reasonable time</a:t>
            </a:r>
          </a:p>
          <a:p>
            <a:r>
              <a:rPr lang="en-US" dirty="0" smtClean="0"/>
              <a:t>(After Sunrise ,Before Sun Set)</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Sec 24</a:t>
            </a:r>
            <a:br>
              <a:rPr lang="en-US" dirty="0" smtClean="0"/>
            </a:br>
            <a:r>
              <a:rPr lang="en-US" dirty="0" smtClean="0"/>
              <a:t>Seizure of Accounts</a:t>
            </a:r>
            <a:endParaRPr lang="en-US" dirty="0"/>
          </a:p>
        </p:txBody>
      </p:sp>
      <p:sp>
        <p:nvSpPr>
          <p:cNvPr id="3" name="Content Placeholder 2"/>
          <p:cNvSpPr>
            <a:spLocks noGrp="1"/>
          </p:cNvSpPr>
          <p:nvPr>
            <p:ph idx="1"/>
          </p:nvPr>
        </p:nvSpPr>
        <p:spPr/>
        <p:txBody>
          <a:bodyPr>
            <a:normAutofit/>
          </a:bodyPr>
          <a:lstStyle/>
          <a:p>
            <a:r>
              <a:rPr lang="en-US" dirty="0" smtClean="0"/>
              <a:t>If after Inspection ,Inspecting Officer has any reason to believe that provision of this act or any act relating to foreign Exchange  has been contravened ,Contravening He may seize books of Accounts ,and Produce  them in front of Court or Tribunal.</a:t>
            </a:r>
          </a:p>
          <a:p>
            <a:r>
              <a:rPr lang="en-US" dirty="0" smtClean="0"/>
              <a:t>If no proceedings has taken place with in </a:t>
            </a:r>
            <a:r>
              <a:rPr lang="en-US" dirty="0" err="1" smtClean="0"/>
              <a:t>si</a:t>
            </a:r>
            <a:r>
              <a:rPr lang="en-US" dirty="0" smtClean="0"/>
              <a:t> months from date of Seizure ,He has to give back those record to the </a:t>
            </a:r>
            <a:r>
              <a:rPr lang="en-US" dirty="0" err="1" smtClean="0"/>
              <a:t>Assessee</a:t>
            </a:r>
            <a:endParaRPr lang="en-US" dirty="0" smtClean="0"/>
          </a:p>
          <a:p>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Sec 25</a:t>
            </a:r>
            <a:br>
              <a:rPr lang="en-US" dirty="0" smtClean="0"/>
            </a:br>
            <a:r>
              <a:rPr lang="en-US" dirty="0" smtClean="0"/>
              <a:t>Seizure of any thing Received in Contravention Of Act</a:t>
            </a:r>
            <a:endParaRPr lang="en-US" dirty="0"/>
          </a:p>
        </p:txBody>
      </p:sp>
      <p:sp>
        <p:nvSpPr>
          <p:cNvPr id="3" name="Content Placeholder 2"/>
          <p:cNvSpPr>
            <a:spLocks noGrp="1"/>
          </p:cNvSpPr>
          <p:nvPr>
            <p:ph idx="1"/>
          </p:nvPr>
        </p:nvSpPr>
        <p:spPr/>
        <p:txBody>
          <a:bodyPr/>
          <a:lstStyle/>
          <a:p>
            <a:r>
              <a:rPr lang="en-US" dirty="0" smtClean="0"/>
              <a:t>The  Authorized Officer of CG on this behalf has Any reason to believe  that Any person has obtained any article , </a:t>
            </a:r>
            <a:r>
              <a:rPr lang="en-US" dirty="0" err="1" smtClean="0"/>
              <a:t>Currency,Security</a:t>
            </a:r>
            <a:r>
              <a:rPr lang="en-US" dirty="0" smtClean="0"/>
              <a:t> in contravention of the Provisions of the Act can Seize those things</a:t>
            </a:r>
          </a:p>
          <a:p>
            <a:endParaRPr lang="en-US" dirty="0"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fontScale="90000"/>
          </a:bodyPr>
          <a:lstStyle/>
          <a:p>
            <a:r>
              <a:rPr lang="en-US" dirty="0" smtClean="0"/>
              <a:t>Sec26</a:t>
            </a:r>
            <a:br>
              <a:rPr lang="en-US" dirty="0" smtClean="0"/>
            </a:br>
            <a:r>
              <a:rPr lang="en-US" dirty="0" smtClean="0"/>
              <a:t>Disposal of Seized Article Or Currency OR Security</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The CG </a:t>
            </a:r>
            <a:r>
              <a:rPr lang="en-US" dirty="0" err="1" smtClean="0"/>
              <a:t>Govt</a:t>
            </a:r>
            <a:r>
              <a:rPr lang="en-US" dirty="0" smtClean="0"/>
              <a:t> having regard to the </a:t>
            </a:r>
          </a:p>
          <a:p>
            <a:pPr>
              <a:buNone/>
            </a:pPr>
            <a:r>
              <a:rPr lang="en-US" dirty="0" smtClean="0"/>
              <a:t>Value of Article</a:t>
            </a:r>
          </a:p>
          <a:p>
            <a:pPr>
              <a:buNone/>
            </a:pPr>
            <a:r>
              <a:rPr lang="en-US" dirty="0" smtClean="0"/>
              <a:t>Or</a:t>
            </a:r>
          </a:p>
          <a:p>
            <a:pPr>
              <a:buNone/>
            </a:pPr>
            <a:r>
              <a:rPr lang="en-US" dirty="0" smtClean="0"/>
              <a:t> Currency</a:t>
            </a:r>
          </a:p>
          <a:p>
            <a:pPr>
              <a:buNone/>
            </a:pPr>
            <a:r>
              <a:rPr lang="en-US" dirty="0" smtClean="0"/>
              <a:t>Or </a:t>
            </a:r>
          </a:p>
          <a:p>
            <a:pPr>
              <a:buNone/>
            </a:pPr>
            <a:r>
              <a:rPr lang="en-US" dirty="0" smtClean="0"/>
              <a:t>Security</a:t>
            </a:r>
          </a:p>
          <a:p>
            <a:pPr>
              <a:buNone/>
            </a:pPr>
            <a:r>
              <a:rPr lang="en-US" dirty="0" smtClean="0"/>
              <a:t>And their vulnerability to theft Or Any </a:t>
            </a:r>
            <a:r>
              <a:rPr lang="en-US" dirty="0" err="1" smtClean="0"/>
              <a:t>relevent</a:t>
            </a:r>
            <a:r>
              <a:rPr lang="en-US" dirty="0" smtClean="0"/>
              <a:t>  Consideration  Can dispose the Asset  .</a:t>
            </a:r>
          </a:p>
          <a:p>
            <a:pPr>
              <a:buNone/>
            </a:pPr>
            <a:r>
              <a:rPr lang="en-US" dirty="0" smtClean="0"/>
              <a:t>Indian Evidence Act 1872</a:t>
            </a:r>
          </a:p>
          <a:p>
            <a:pPr>
              <a:buNone/>
            </a:pPr>
            <a:r>
              <a:rPr lang="en-US" dirty="0" smtClean="0"/>
              <a:t>And</a:t>
            </a:r>
          </a:p>
          <a:p>
            <a:pPr>
              <a:buNone/>
            </a:pPr>
            <a:r>
              <a:rPr lang="en-US" dirty="0" smtClean="0"/>
              <a:t>Code of criminal Procedure 1973 </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Sec26 </a:t>
            </a:r>
            <a:br>
              <a:rPr lang="en-US" dirty="0" smtClean="0"/>
            </a:br>
            <a:r>
              <a:rPr lang="en-US" dirty="0" smtClean="0"/>
              <a:t>Continue……..</a:t>
            </a:r>
            <a:endParaRPr lang="en-US" dirty="0"/>
          </a:p>
        </p:txBody>
      </p:sp>
      <p:sp>
        <p:nvSpPr>
          <p:cNvPr id="3" name="Content Placeholder 2"/>
          <p:cNvSpPr>
            <a:spLocks noGrp="1"/>
          </p:cNvSpPr>
          <p:nvPr>
            <p:ph idx="1"/>
          </p:nvPr>
        </p:nvSpPr>
        <p:spPr/>
        <p:txBody>
          <a:bodyPr/>
          <a:lstStyle/>
          <a:p>
            <a:pPr>
              <a:buNone/>
            </a:pPr>
            <a:r>
              <a:rPr lang="en-US" dirty="0" smtClean="0"/>
              <a:t>Not With standing with any thing contained </a:t>
            </a:r>
          </a:p>
          <a:p>
            <a:pPr>
              <a:buNone/>
            </a:pPr>
            <a:r>
              <a:rPr lang="en-US" dirty="0" smtClean="0"/>
              <a:t>Indian Evidence Act 1872</a:t>
            </a:r>
          </a:p>
          <a:p>
            <a:pPr>
              <a:buNone/>
            </a:pPr>
            <a:r>
              <a:rPr lang="en-US" dirty="0" smtClean="0"/>
              <a:t>And</a:t>
            </a:r>
          </a:p>
          <a:p>
            <a:pPr>
              <a:buNone/>
            </a:pPr>
            <a:r>
              <a:rPr lang="en-US" dirty="0" smtClean="0"/>
              <a:t>Code of criminal Procedure 1973  ,Every court trying An offence under this act shall Treat the inventory ,As  certified by the </a:t>
            </a:r>
            <a:r>
              <a:rPr lang="en-US" dirty="0" err="1" smtClean="0"/>
              <a:t>Megistrate</a:t>
            </a:r>
            <a:r>
              <a:rPr lang="en-US" dirty="0" smtClean="0"/>
              <a:t> , As primary evidence in respect of such offence</a:t>
            </a:r>
          </a:p>
          <a:p>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Sec 27</a:t>
            </a:r>
            <a:br>
              <a:rPr lang="en-US" dirty="0" smtClean="0"/>
            </a:br>
            <a:r>
              <a:rPr lang="en-US" dirty="0" smtClean="0"/>
              <a:t>Code of criminal Procedure 1973</a:t>
            </a:r>
            <a:endParaRPr lang="en-US" dirty="0"/>
          </a:p>
        </p:txBody>
      </p:sp>
      <p:sp>
        <p:nvSpPr>
          <p:cNvPr id="3" name="Content Placeholder 2"/>
          <p:cNvSpPr>
            <a:spLocks noGrp="1"/>
          </p:cNvSpPr>
          <p:nvPr>
            <p:ph idx="1"/>
          </p:nvPr>
        </p:nvSpPr>
        <p:spPr/>
        <p:txBody>
          <a:bodyPr/>
          <a:lstStyle/>
          <a:p>
            <a:r>
              <a:rPr lang="en-US" dirty="0" smtClean="0"/>
              <a:t>Code of criminal procedure 1973 provisions are applicable as long as they are not in Contravention of this act Regarding Seizure of Books OF Accounts</a:t>
            </a:r>
          </a:p>
          <a:p>
            <a:endParaRPr lang="en-US" dirty="0" smtClean="0"/>
          </a:p>
          <a:p>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err="1" smtClean="0"/>
              <a:t>Adjudicaition</a:t>
            </a:r>
            <a:endParaRPr lang="en-US" dirty="0"/>
          </a:p>
        </p:txBody>
      </p:sp>
      <p:sp>
        <p:nvSpPr>
          <p:cNvPr id="3" name="Content Placeholder 2"/>
          <p:cNvSpPr>
            <a:spLocks noGrp="1"/>
          </p:cNvSpPr>
          <p:nvPr>
            <p:ph idx="1"/>
          </p:nvPr>
        </p:nvSpPr>
        <p:spPr/>
        <p:txBody>
          <a:bodyPr>
            <a:noAutofit/>
          </a:bodyPr>
          <a:lstStyle/>
          <a:p>
            <a:pPr>
              <a:buNone/>
            </a:pPr>
            <a:endParaRPr lang="en-US" sz="2000" dirty="0" smtClean="0"/>
          </a:p>
          <a:p>
            <a:pPr>
              <a:buNone/>
            </a:pPr>
            <a:r>
              <a:rPr lang="en-US" sz="2000" dirty="0" smtClean="0"/>
              <a:t>Section 28 to 30 Speaks About Adjudication</a:t>
            </a:r>
          </a:p>
          <a:p>
            <a:pPr>
              <a:buNone/>
            </a:pPr>
            <a:r>
              <a:rPr lang="en-US" sz="2000" dirty="0" smtClean="0"/>
              <a:t>Confiscation  of article  or currency or Security obtained in contravention of the act</a:t>
            </a:r>
          </a:p>
          <a:p>
            <a:pPr>
              <a:buNone/>
            </a:pPr>
            <a:endParaRPr lang="en-US" sz="2000" dirty="0" smtClean="0"/>
          </a:p>
          <a:p>
            <a:pPr>
              <a:buNone/>
            </a:pPr>
            <a:r>
              <a:rPr lang="en-US" sz="2000" dirty="0" smtClean="0"/>
              <a:t>  Adjudication of confiscation</a:t>
            </a:r>
          </a:p>
          <a:p>
            <a:pPr>
              <a:buNone/>
            </a:pPr>
            <a:endParaRPr lang="en-US" sz="2000" dirty="0" smtClean="0"/>
          </a:p>
          <a:p>
            <a:pPr>
              <a:buNone/>
            </a:pPr>
            <a:r>
              <a:rPr lang="en-US" sz="2000" dirty="0" smtClean="0"/>
              <a:t>  Procedure of Confiscation</a:t>
            </a:r>
            <a:endParaRPr lang="en-US" sz="2000"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Sec 31 to 33</a:t>
            </a:r>
          </a:p>
          <a:p>
            <a:r>
              <a:rPr lang="en-US" dirty="0" smtClean="0"/>
              <a:t>Speaks About Appeals  And Revision</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Offences  &amp;Penalties</a:t>
            </a:r>
            <a:br>
              <a:rPr lang="en-US" dirty="0" smtClean="0"/>
            </a:br>
            <a:endParaRPr lang="en-US" dirty="0"/>
          </a:p>
        </p:txBody>
      </p:sp>
      <p:pic>
        <p:nvPicPr>
          <p:cNvPr id="6" name="Content Placeholder 5" descr="man in prison behind bars jail.jpg"/>
          <p:cNvPicPr>
            <a:picLocks noGrp="1" noChangeAspect="1"/>
          </p:cNvPicPr>
          <p:nvPr>
            <p:ph idx="1"/>
          </p:nvPr>
        </p:nvPicPr>
        <p:blipFill>
          <a:blip r:embed="rId2"/>
          <a:stretch>
            <a:fillRect/>
          </a:stretch>
        </p:blipFill>
        <p:spPr>
          <a:xfrm>
            <a:off x="1244523" y="1935163"/>
            <a:ext cx="6654953" cy="4389437"/>
          </a:xfr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FERA 1973</a:t>
            </a:r>
            <a:endParaRPr lang="en-US" dirty="0"/>
          </a:p>
        </p:txBody>
      </p:sp>
      <p:sp>
        <p:nvSpPr>
          <p:cNvPr id="3" name="Content Placeholder 2"/>
          <p:cNvSpPr>
            <a:spLocks noGrp="1"/>
          </p:cNvSpPr>
          <p:nvPr>
            <p:ph idx="1"/>
          </p:nvPr>
        </p:nvSpPr>
        <p:spPr/>
        <p:txBody>
          <a:bodyPr>
            <a:normAutofit/>
          </a:bodyPr>
          <a:lstStyle/>
          <a:p>
            <a:r>
              <a:rPr lang="en-US" dirty="0" smtClean="0"/>
              <a:t>Foreign Contribution Regulation Act</a:t>
            </a:r>
          </a:p>
          <a:p>
            <a:r>
              <a:rPr lang="en-US" dirty="0" smtClean="0"/>
              <a:t>This law when it came for the first time to </a:t>
            </a:r>
            <a:r>
              <a:rPr lang="en-US" dirty="0"/>
              <a:t>I</a:t>
            </a:r>
            <a:r>
              <a:rPr lang="en-US" dirty="0" smtClean="0"/>
              <a:t>ndia  in 1973,All big tycoons were worried .</a:t>
            </a:r>
          </a:p>
          <a:p>
            <a:r>
              <a:rPr lang="en-US" dirty="0" smtClean="0"/>
              <a:t>Complete Restriction on Foreign Exchange.</a:t>
            </a:r>
          </a:p>
          <a:p>
            <a:r>
              <a:rPr lang="en-US" dirty="0" smtClean="0"/>
              <a:t>Violation of norms is a Criminal offence</a:t>
            </a:r>
          </a:p>
          <a:p>
            <a:r>
              <a:rPr lang="en-US" dirty="0" smtClean="0"/>
              <a:t>This act has completely Discouraged Indian Big tycoons</a:t>
            </a: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Sec 33</a:t>
            </a:r>
            <a:br>
              <a:rPr lang="en-US" dirty="0" smtClean="0"/>
            </a:br>
            <a:r>
              <a:rPr lang="en-US" dirty="0" smtClean="0"/>
              <a:t>Making A false declaration  ,Statement, False accounts</a:t>
            </a:r>
            <a:endParaRPr lang="en-US" dirty="0"/>
          </a:p>
        </p:txBody>
      </p:sp>
      <p:sp>
        <p:nvSpPr>
          <p:cNvPr id="3" name="Content Placeholder 2"/>
          <p:cNvSpPr>
            <a:spLocks noGrp="1"/>
          </p:cNvSpPr>
          <p:nvPr>
            <p:ph idx="1"/>
          </p:nvPr>
        </p:nvSpPr>
        <p:spPr/>
        <p:txBody>
          <a:bodyPr>
            <a:normAutofit lnSpcReduction="10000"/>
          </a:bodyPr>
          <a:lstStyle/>
          <a:p>
            <a:r>
              <a:rPr lang="en-US" dirty="0" smtClean="0"/>
              <a:t>(a)Giving false intimation</a:t>
            </a:r>
          </a:p>
          <a:p>
            <a:r>
              <a:rPr lang="en-US" dirty="0" smtClean="0"/>
              <a:t>(b)Seeks prior permission or Registration by Fraudulent Method</a:t>
            </a:r>
          </a:p>
          <a:p>
            <a:pPr>
              <a:buNone/>
            </a:pPr>
            <a:endParaRPr lang="en-US" dirty="0" smtClean="0"/>
          </a:p>
          <a:p>
            <a:r>
              <a:rPr lang="en-US" dirty="0" smtClean="0"/>
              <a:t>Imprisonment for a term which may extend to </a:t>
            </a:r>
          </a:p>
          <a:p>
            <a:r>
              <a:rPr lang="en-US" dirty="0" smtClean="0"/>
              <a:t>Six months</a:t>
            </a:r>
          </a:p>
          <a:p>
            <a:r>
              <a:rPr lang="en-US" dirty="0" smtClean="0"/>
              <a:t>OR </a:t>
            </a:r>
          </a:p>
          <a:p>
            <a:r>
              <a:rPr lang="en-US" dirty="0" smtClean="0"/>
              <a:t>Fine </a:t>
            </a:r>
          </a:p>
          <a:p>
            <a:r>
              <a:rPr lang="en-US" dirty="0" smtClean="0"/>
              <a:t>Or  </a:t>
            </a:r>
          </a:p>
          <a:p>
            <a:r>
              <a:rPr lang="en-US" dirty="0" smtClean="0"/>
              <a:t>Both </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Sec 34</a:t>
            </a:r>
            <a:br>
              <a:rPr lang="en-US" dirty="0" smtClean="0"/>
            </a:br>
            <a:r>
              <a:rPr lang="en-US" dirty="0" smtClean="0"/>
              <a:t>Penalty for obtaining  in contravention of Act</a:t>
            </a:r>
            <a:endParaRPr lang="en-US" dirty="0"/>
          </a:p>
        </p:txBody>
      </p:sp>
      <p:sp>
        <p:nvSpPr>
          <p:cNvPr id="3" name="Content Placeholder 2"/>
          <p:cNvSpPr>
            <a:spLocks noGrp="1"/>
          </p:cNvSpPr>
          <p:nvPr>
            <p:ph idx="1"/>
          </p:nvPr>
        </p:nvSpPr>
        <p:spPr/>
        <p:txBody>
          <a:bodyPr>
            <a:normAutofit lnSpcReduction="10000"/>
          </a:bodyPr>
          <a:lstStyle/>
          <a:p>
            <a:r>
              <a:rPr lang="en-US" dirty="0" smtClean="0"/>
              <a:t>Any person for whom prohibitory Order has been served under section 10 ,has done any transaction or transferred any security or article</a:t>
            </a:r>
          </a:p>
          <a:p>
            <a:pPr>
              <a:buNone/>
            </a:pPr>
            <a:r>
              <a:rPr lang="en-US" dirty="0" smtClean="0"/>
              <a:t>   </a:t>
            </a:r>
          </a:p>
          <a:p>
            <a:pPr>
              <a:buNone/>
            </a:pPr>
            <a:r>
              <a:rPr lang="en-US" dirty="0" smtClean="0"/>
              <a:t>will be imprisoned for a term  which may extend to three years </a:t>
            </a:r>
          </a:p>
          <a:p>
            <a:pPr>
              <a:buNone/>
            </a:pPr>
            <a:r>
              <a:rPr lang="en-US" dirty="0" smtClean="0"/>
              <a:t> or</a:t>
            </a:r>
          </a:p>
          <a:p>
            <a:pPr>
              <a:buNone/>
            </a:pPr>
            <a:r>
              <a:rPr lang="en-US" dirty="0" smtClean="0"/>
              <a:t> Fine</a:t>
            </a:r>
          </a:p>
          <a:p>
            <a:pPr>
              <a:buNone/>
            </a:pPr>
            <a:r>
              <a:rPr lang="en-US" dirty="0" smtClean="0"/>
              <a:t> or</a:t>
            </a:r>
          </a:p>
          <a:p>
            <a:pPr>
              <a:buNone/>
            </a:pPr>
            <a:r>
              <a:rPr lang="en-US" dirty="0" smtClean="0"/>
              <a:t> both</a:t>
            </a:r>
          </a:p>
          <a:p>
            <a:pPr>
              <a:buNone/>
            </a:pPr>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Sec 35</a:t>
            </a:r>
            <a:br>
              <a:rPr lang="en-US" dirty="0" smtClean="0"/>
            </a:br>
            <a:r>
              <a:rPr lang="en-US" dirty="0" smtClean="0"/>
              <a:t>Punishment for contravention of act</a:t>
            </a:r>
            <a:endParaRPr lang="en-US" dirty="0"/>
          </a:p>
        </p:txBody>
      </p:sp>
      <p:sp>
        <p:nvSpPr>
          <p:cNvPr id="3" name="Content Placeholder 2"/>
          <p:cNvSpPr>
            <a:spLocks noGrp="1"/>
          </p:cNvSpPr>
          <p:nvPr>
            <p:ph idx="1"/>
          </p:nvPr>
        </p:nvSpPr>
        <p:spPr/>
        <p:txBody>
          <a:bodyPr>
            <a:normAutofit lnSpcReduction="10000"/>
          </a:bodyPr>
          <a:lstStyle/>
          <a:p>
            <a:r>
              <a:rPr lang="en-US" dirty="0" smtClean="0"/>
              <a:t>Who ever accepts </a:t>
            </a:r>
          </a:p>
          <a:p>
            <a:r>
              <a:rPr lang="en-US" dirty="0" smtClean="0"/>
              <a:t>Or </a:t>
            </a:r>
          </a:p>
          <a:p>
            <a:r>
              <a:rPr lang="en-US" dirty="0" smtClean="0"/>
              <a:t>Assists </a:t>
            </a:r>
          </a:p>
          <a:p>
            <a:r>
              <a:rPr lang="en-US" dirty="0" smtClean="0"/>
              <a:t>              any person </a:t>
            </a:r>
          </a:p>
          <a:p>
            <a:r>
              <a:rPr lang="en-US" dirty="0" smtClean="0"/>
              <a:t>               Political Party</a:t>
            </a:r>
          </a:p>
          <a:p>
            <a:r>
              <a:rPr lang="en-US" dirty="0" smtClean="0"/>
              <a:t>               Organization </a:t>
            </a:r>
          </a:p>
          <a:p>
            <a:r>
              <a:rPr lang="en-US" dirty="0" smtClean="0"/>
              <a:t>In accepting any foreign contribution or any currency or Security From a foreign source in contravention of act</a:t>
            </a:r>
          </a:p>
          <a:p>
            <a:r>
              <a:rPr lang="en-US" dirty="0" smtClean="0"/>
              <a:t>Shall be extend to a term of Five years Or Fine or both</a:t>
            </a:r>
          </a:p>
          <a:p>
            <a:endParaRPr lang="en-US" dirty="0" smtClean="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Sec 36</a:t>
            </a:r>
            <a:br>
              <a:rPr lang="en-US" dirty="0" smtClean="0"/>
            </a:br>
            <a:r>
              <a:rPr lang="en-US" dirty="0" smtClean="0"/>
              <a:t>Power to impose Additional Fine</a:t>
            </a:r>
            <a:endParaRPr lang="en-US" dirty="0"/>
          </a:p>
        </p:txBody>
      </p:sp>
      <p:sp>
        <p:nvSpPr>
          <p:cNvPr id="3" name="Content Placeholder 2"/>
          <p:cNvSpPr>
            <a:spLocks noGrp="1"/>
          </p:cNvSpPr>
          <p:nvPr>
            <p:ph idx="1"/>
          </p:nvPr>
        </p:nvSpPr>
        <p:spPr/>
        <p:txBody>
          <a:bodyPr/>
          <a:lstStyle/>
          <a:p>
            <a:r>
              <a:rPr lang="en-US" dirty="0" smtClean="0"/>
              <a:t>This sections gives power to the central </a:t>
            </a:r>
            <a:r>
              <a:rPr lang="en-US" dirty="0" err="1" smtClean="0"/>
              <a:t>Govt</a:t>
            </a:r>
            <a:r>
              <a:rPr lang="en-US" dirty="0" smtClean="0"/>
              <a:t> for power to impose additional fine where </a:t>
            </a:r>
          </a:p>
          <a:p>
            <a:r>
              <a:rPr lang="en-US" dirty="0" smtClean="0"/>
              <a:t>Article</a:t>
            </a:r>
          </a:p>
          <a:p>
            <a:r>
              <a:rPr lang="en-US" dirty="0" smtClean="0"/>
              <a:t>Currency</a:t>
            </a:r>
          </a:p>
          <a:p>
            <a:r>
              <a:rPr lang="en-US" dirty="0" smtClean="0"/>
              <a:t>Security </a:t>
            </a:r>
          </a:p>
          <a:p>
            <a:r>
              <a:rPr lang="en-US" dirty="0" smtClean="0"/>
              <a:t>Is not Available for Confiscation</a:t>
            </a:r>
          </a:p>
          <a:p>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Section 37</a:t>
            </a:r>
            <a:br>
              <a:rPr lang="en-US" dirty="0" smtClean="0"/>
            </a:br>
            <a:r>
              <a:rPr lang="en-US" dirty="0" smtClean="0"/>
              <a:t>Penalty</a:t>
            </a:r>
            <a:endParaRPr lang="en-US" dirty="0"/>
          </a:p>
        </p:txBody>
      </p:sp>
      <p:sp>
        <p:nvSpPr>
          <p:cNvPr id="3" name="Content Placeholder 2"/>
          <p:cNvSpPr>
            <a:spLocks noGrp="1"/>
          </p:cNvSpPr>
          <p:nvPr>
            <p:ph idx="1"/>
          </p:nvPr>
        </p:nvSpPr>
        <p:spPr/>
        <p:txBody>
          <a:bodyPr>
            <a:normAutofit/>
          </a:bodyPr>
          <a:lstStyle/>
          <a:p>
            <a:r>
              <a:rPr lang="en-US" dirty="0" smtClean="0"/>
              <a:t>Who ever fails to comply with the Provisions of Act ,For which no separate punishment provided in this act shall be punished With imprisonment which may extending up to a year </a:t>
            </a:r>
          </a:p>
          <a:p>
            <a:r>
              <a:rPr lang="en-US" dirty="0" smtClean="0"/>
              <a:t>Or </a:t>
            </a:r>
          </a:p>
          <a:p>
            <a:r>
              <a:rPr lang="en-US" dirty="0" smtClean="0"/>
              <a:t>Fine </a:t>
            </a:r>
          </a:p>
          <a:p>
            <a:r>
              <a:rPr lang="en-US" dirty="0" smtClean="0"/>
              <a:t>Or </a:t>
            </a:r>
          </a:p>
          <a:p>
            <a:r>
              <a:rPr lang="en-US" dirty="0" smtClean="0"/>
              <a:t>both</a:t>
            </a:r>
            <a:endParaRPr lang="en-US"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Sec 38</a:t>
            </a:r>
            <a:br>
              <a:rPr lang="en-US" dirty="0" smtClean="0"/>
            </a:br>
            <a:r>
              <a:rPr lang="en-US" dirty="0" smtClean="0"/>
              <a:t>Prohibition on Acceptance of foreign contribution</a:t>
            </a:r>
            <a:endParaRPr lang="en-US" dirty="0"/>
          </a:p>
        </p:txBody>
      </p:sp>
      <p:sp>
        <p:nvSpPr>
          <p:cNvPr id="3" name="Content Placeholder 2"/>
          <p:cNvSpPr>
            <a:spLocks noGrp="1"/>
          </p:cNvSpPr>
          <p:nvPr>
            <p:ph idx="1"/>
          </p:nvPr>
        </p:nvSpPr>
        <p:spPr/>
        <p:txBody>
          <a:bodyPr/>
          <a:lstStyle/>
          <a:p>
            <a:r>
              <a:rPr lang="en-US" dirty="0" smtClean="0"/>
              <a:t>The persons who have been convinced under section 35to 37 ,in so far such offence relates to Acceptance &amp; Utilization of Resources ,Shall not Accept any foreign contribution for a period of Five years</a:t>
            </a:r>
          </a:p>
          <a:p>
            <a:endParaRPr lang="en-US"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Sec 39</a:t>
            </a:r>
            <a:br>
              <a:rPr lang="en-US" dirty="0" smtClean="0"/>
            </a:br>
            <a:r>
              <a:rPr lang="en-US" dirty="0" smtClean="0"/>
              <a:t>Offences by Companies</a:t>
            </a:r>
            <a:endParaRPr lang="en-US" dirty="0"/>
          </a:p>
        </p:txBody>
      </p:sp>
      <p:sp>
        <p:nvSpPr>
          <p:cNvPr id="3" name="Content Placeholder 2"/>
          <p:cNvSpPr>
            <a:spLocks noGrp="1"/>
          </p:cNvSpPr>
          <p:nvPr>
            <p:ph idx="1"/>
          </p:nvPr>
        </p:nvSpPr>
        <p:spPr/>
        <p:txBody>
          <a:bodyPr/>
          <a:lstStyle/>
          <a:p>
            <a:r>
              <a:rPr lang="en-US" dirty="0" smtClean="0"/>
              <a:t>If a company does a mistake ,the person in charge is the responsible person and is punishable As per the Provisions of  Act.</a:t>
            </a:r>
          </a:p>
          <a:p>
            <a:r>
              <a:rPr lang="en-US" dirty="0" smtClean="0"/>
              <a:t>How ever if the particular person proves it for genuine Reason he is not liable</a:t>
            </a:r>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smtClean="0"/>
              <a:t>Se c 40</a:t>
            </a:r>
            <a:br>
              <a:rPr smtClean="0"/>
            </a:br>
            <a:r>
              <a:rPr smtClean="0"/>
              <a:t>Bar on Prosecution of offences</a:t>
            </a:r>
            <a:endParaRPr lang="en-US" dirty="0"/>
          </a:p>
        </p:txBody>
      </p:sp>
      <p:sp>
        <p:nvSpPr>
          <p:cNvPr id="2" name="Content Placeholder 1"/>
          <p:cNvSpPr>
            <a:spLocks noGrp="1"/>
          </p:cNvSpPr>
          <p:nvPr>
            <p:ph idx="1"/>
          </p:nvPr>
        </p:nvSpPr>
        <p:spPr/>
        <p:txBody>
          <a:bodyPr/>
          <a:lstStyle/>
          <a:p>
            <a:r>
              <a:rPr lang="en-US" dirty="0" smtClean="0"/>
              <a:t>NO court shall take cognizance of any offence , Except with the previous Approval of   CG pr Any person Authorized by </a:t>
            </a:r>
            <a:r>
              <a:rPr lang="en-US" dirty="0" err="1" smtClean="0"/>
              <a:t>Govt</a:t>
            </a:r>
            <a:r>
              <a:rPr lang="en-US" dirty="0" smtClean="0"/>
              <a:t> on his behalf</a:t>
            </a:r>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dirty="0"/>
          </a:p>
        </p:txBody>
      </p:sp>
      <p:sp>
        <p:nvSpPr>
          <p:cNvPr id="2" name="Content Placeholder 1"/>
          <p:cNvSpPr>
            <a:spLocks noGrp="1"/>
          </p:cNvSpPr>
          <p:nvPr>
            <p:ph idx="1"/>
          </p:nvPr>
        </p:nvSpPr>
        <p:spPr/>
        <p:txBody>
          <a:bodyPr/>
          <a:lstStyle/>
          <a:p>
            <a:endParaRPr lang="en-US" dirty="0" smtClean="0"/>
          </a:p>
          <a:p>
            <a:endParaRPr lang="en-US" dirty="0" smtClean="0"/>
          </a:p>
          <a:p>
            <a:endParaRPr lang="en-US" dirty="0" smtClean="0"/>
          </a:p>
          <a:p>
            <a:endParaRPr lang="en-US" sz="4000" dirty="0" smtClean="0"/>
          </a:p>
          <a:p>
            <a:r>
              <a:rPr lang="en-US" sz="4000" dirty="0" smtClean="0"/>
              <a:t>Miscellaneous</a:t>
            </a:r>
            <a:endParaRPr lang="en-US" sz="4000"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smtClean="0"/>
              <a:t>Sec 42</a:t>
            </a:r>
            <a:br>
              <a:rPr smtClean="0"/>
            </a:br>
            <a:r>
              <a:rPr smtClean="0"/>
              <a:t>P</a:t>
            </a:r>
            <a:r>
              <a:rPr lang="en-US" dirty="0" smtClean="0"/>
              <a:t>o</a:t>
            </a:r>
            <a:r>
              <a:rPr smtClean="0"/>
              <a:t>wer to call info</a:t>
            </a:r>
            <a:endParaRPr lang="en-US" dirty="0"/>
          </a:p>
        </p:txBody>
      </p:sp>
      <p:sp>
        <p:nvSpPr>
          <p:cNvPr id="2" name="Content Placeholder 1"/>
          <p:cNvSpPr>
            <a:spLocks noGrp="1"/>
          </p:cNvSpPr>
          <p:nvPr>
            <p:ph idx="1"/>
          </p:nvPr>
        </p:nvSpPr>
        <p:spPr/>
        <p:txBody>
          <a:bodyPr/>
          <a:lstStyle/>
          <a:p>
            <a:r>
              <a:rPr lang="en-US" dirty="0" smtClean="0"/>
              <a:t>Every inspecting officer under Section 23 </a:t>
            </a:r>
          </a:p>
          <a:p>
            <a:r>
              <a:rPr lang="en-US" dirty="0" smtClean="0"/>
              <a:t>Shall has the following Powers.</a:t>
            </a:r>
          </a:p>
          <a:p>
            <a:r>
              <a:rPr lang="en-US" dirty="0" smtClean="0"/>
              <a:t>(a)Call for info From any person</a:t>
            </a:r>
          </a:p>
          <a:p>
            <a:r>
              <a:rPr lang="en-US" dirty="0" smtClean="0"/>
              <a:t>(b)Require any  person to produce or deliver any Document</a:t>
            </a:r>
          </a:p>
          <a:p>
            <a:r>
              <a:rPr lang="en-US" dirty="0" smtClean="0"/>
              <a:t>(c)Examine any  person  Acquainted with facts</a:t>
            </a:r>
          </a:p>
          <a:p>
            <a:endParaRPr lang="en-US" dirty="0" smtClean="0"/>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smtClean="0"/>
              <a:t>FCRA 2010</a:t>
            </a:r>
            <a:br>
              <a:rPr smtClean="0"/>
            </a:br>
            <a:endParaRPr lang="en-US" dirty="0"/>
          </a:p>
        </p:txBody>
      </p:sp>
      <p:sp>
        <p:nvSpPr>
          <p:cNvPr id="2" name="Content Placeholder 1"/>
          <p:cNvSpPr>
            <a:spLocks noGrp="1"/>
          </p:cNvSpPr>
          <p:nvPr>
            <p:ph idx="1"/>
          </p:nvPr>
        </p:nvSpPr>
        <p:spPr/>
        <p:txBody>
          <a:bodyPr/>
          <a:lstStyle/>
          <a:p>
            <a:r>
              <a:rPr lang="en-US" dirty="0" smtClean="0"/>
              <a:t>                               Un like Provisions of FERA 1973,The provision of this   Act has  given little relaxation to the  Business tycoons of </a:t>
            </a:r>
            <a:r>
              <a:rPr lang="en-US" dirty="0" err="1" smtClean="0"/>
              <a:t>india</a:t>
            </a:r>
            <a:r>
              <a:rPr lang="en-US" dirty="0" smtClean="0"/>
              <a:t>.</a:t>
            </a:r>
          </a:p>
          <a:p>
            <a:r>
              <a:rPr lang="en-US" dirty="0" smtClean="0"/>
              <a:t>This Act also contain Some penal Provisions  yet it is highly flexible act compared to  FERA 1973</a:t>
            </a:r>
          </a:p>
          <a:p>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smtClean="0"/>
              <a:t>Sec 43</a:t>
            </a:r>
            <a:br>
              <a:rPr smtClean="0"/>
            </a:br>
            <a:r>
              <a:rPr smtClean="0"/>
              <a:t>Power</a:t>
            </a:r>
            <a:endParaRPr lang="en-US" dirty="0"/>
          </a:p>
        </p:txBody>
      </p:sp>
      <p:sp>
        <p:nvSpPr>
          <p:cNvPr id="2" name="Content Placeholder 1"/>
          <p:cNvSpPr>
            <a:spLocks noGrp="1"/>
          </p:cNvSpPr>
          <p:nvPr>
            <p:ph idx="1"/>
          </p:nvPr>
        </p:nvSpPr>
        <p:spPr/>
        <p:txBody>
          <a:bodyPr/>
          <a:lstStyle/>
          <a:p>
            <a:r>
              <a:rPr lang="en-US" dirty="0" smtClean="0"/>
              <a:t>Not with standing with any thing contained in  Code of Criminal procedure 1973,Any offence punishable under this act may also investigated by Such Authority As the CG may Specify in this behalf shall have the powers equal to  the Office in Charge of A police Station</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smtClean="0"/>
              <a:t>Sec 44</a:t>
            </a:r>
            <a:br>
              <a:rPr smtClean="0"/>
            </a:br>
            <a:r>
              <a:rPr smtClean="0"/>
              <a:t>returns by Prescribed Authority</a:t>
            </a:r>
            <a:endParaRPr lang="en-US" dirty="0"/>
          </a:p>
        </p:txBody>
      </p:sp>
      <p:sp>
        <p:nvSpPr>
          <p:cNvPr id="2" name="Content Placeholder 1"/>
          <p:cNvSpPr>
            <a:spLocks noGrp="1"/>
          </p:cNvSpPr>
          <p:nvPr>
            <p:ph idx="1"/>
          </p:nvPr>
        </p:nvSpPr>
        <p:spPr/>
        <p:txBody>
          <a:bodyPr/>
          <a:lstStyle/>
          <a:p>
            <a:r>
              <a:rPr lang="en-US" dirty="0" smtClean="0"/>
              <a:t>The prescribed    Authority  Shall inform to the CG at such time and in Such form in such manner  as may be prescribed</a:t>
            </a:r>
            <a:endParaRPr lang="en-US"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smtClean="0"/>
              <a:t>S</a:t>
            </a:r>
            <a:r>
              <a:rPr lang="en-US" dirty="0" smtClean="0"/>
              <a:t>e</a:t>
            </a:r>
            <a:r>
              <a:rPr smtClean="0"/>
              <a:t>c 46</a:t>
            </a:r>
            <a:br>
              <a:rPr smtClean="0"/>
            </a:br>
            <a:r>
              <a:rPr smtClean="0"/>
              <a:t>Powerof CG</a:t>
            </a:r>
            <a:endParaRPr lang="en-US" dirty="0"/>
          </a:p>
        </p:txBody>
      </p:sp>
      <p:sp>
        <p:nvSpPr>
          <p:cNvPr id="2" name="Content Placeholder 1"/>
          <p:cNvSpPr>
            <a:spLocks noGrp="1"/>
          </p:cNvSpPr>
          <p:nvPr>
            <p:ph idx="1"/>
          </p:nvPr>
        </p:nvSpPr>
        <p:spPr/>
        <p:txBody>
          <a:bodyPr/>
          <a:lstStyle/>
          <a:p>
            <a:r>
              <a:rPr lang="en-US" dirty="0" smtClean="0"/>
              <a:t>Cg has the Power to give such directions which it feels deems fit. regarding the carrying into execution of provisions of act</a:t>
            </a:r>
            <a:endParaRPr lang="en-US"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smtClean="0"/>
              <a:t>Sec 47</a:t>
            </a:r>
            <a:br>
              <a:rPr smtClean="0"/>
            </a:br>
            <a:r>
              <a:rPr smtClean="0"/>
              <a:t>Delegation</a:t>
            </a:r>
            <a:endParaRPr lang="en-US" dirty="0"/>
          </a:p>
        </p:txBody>
      </p:sp>
      <p:sp>
        <p:nvSpPr>
          <p:cNvPr id="2" name="Content Placeholder 1"/>
          <p:cNvSpPr>
            <a:spLocks noGrp="1"/>
          </p:cNvSpPr>
          <p:nvPr>
            <p:ph idx="1"/>
          </p:nvPr>
        </p:nvSpPr>
        <p:spPr/>
        <p:txBody>
          <a:bodyPr/>
          <a:lstStyle/>
          <a:p>
            <a:r>
              <a:rPr lang="en-US" dirty="0" smtClean="0"/>
              <a:t>Cg can delegate any of its power  to any Authority except those granted under sec 48 (Power to make rules)</a:t>
            </a:r>
            <a:endParaRPr lang="en-US"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smtClean="0"/>
              <a:t>Sec  48</a:t>
            </a:r>
            <a:endParaRPr lang="en-US" dirty="0"/>
          </a:p>
        </p:txBody>
      </p:sp>
      <p:sp>
        <p:nvSpPr>
          <p:cNvPr id="2" name="Content Placeholder 1"/>
          <p:cNvSpPr>
            <a:spLocks noGrp="1"/>
          </p:cNvSpPr>
          <p:nvPr>
            <p:ph idx="1"/>
          </p:nvPr>
        </p:nvSpPr>
        <p:spPr/>
        <p:txBody>
          <a:bodyPr/>
          <a:lstStyle/>
          <a:p>
            <a:r>
              <a:rPr lang="en-US" dirty="0" smtClean="0"/>
              <a:t>This section gives power to CG to make rules for </a:t>
            </a:r>
            <a:r>
              <a:rPr lang="en-US" dirty="0" err="1" smtClean="0"/>
              <a:t>thos</a:t>
            </a:r>
            <a:r>
              <a:rPr lang="en-US" dirty="0" smtClean="0"/>
              <a:t> act</a:t>
            </a:r>
            <a:endParaRPr lang="en-US"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smtClean="0"/>
              <a:t>Sec 49</a:t>
            </a:r>
            <a:br>
              <a:rPr smtClean="0"/>
            </a:br>
            <a:endParaRPr lang="en-US" dirty="0"/>
          </a:p>
        </p:txBody>
      </p:sp>
      <p:sp>
        <p:nvSpPr>
          <p:cNvPr id="2" name="Content Placeholder 1"/>
          <p:cNvSpPr>
            <a:spLocks noGrp="1"/>
          </p:cNvSpPr>
          <p:nvPr>
            <p:ph idx="1"/>
          </p:nvPr>
        </p:nvSpPr>
        <p:spPr/>
        <p:txBody>
          <a:bodyPr/>
          <a:lstStyle/>
          <a:p>
            <a:r>
              <a:rPr lang="en-US" dirty="0" smtClean="0"/>
              <a:t>Every order and rule made under this  </a:t>
            </a:r>
            <a:r>
              <a:rPr lang="en-US" dirty="0" err="1" smtClean="0"/>
              <a:t>Act.shall</a:t>
            </a:r>
            <a:r>
              <a:rPr lang="en-US" dirty="0" smtClean="0"/>
              <a:t> laid in parliament</a:t>
            </a:r>
          </a:p>
          <a:p>
            <a:pPr>
              <a:buNone/>
            </a:pPr>
            <a:endParaRPr lang="en-US" dirty="0" smtClean="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smtClean="0"/>
              <a:t>Sec50 </a:t>
            </a:r>
            <a:br>
              <a:rPr smtClean="0"/>
            </a:br>
            <a:r>
              <a:rPr smtClean="0"/>
              <a:t>Power to exempt certain Cases</a:t>
            </a:r>
            <a:endParaRPr lang="en-US" dirty="0"/>
          </a:p>
        </p:txBody>
      </p:sp>
      <p:sp>
        <p:nvSpPr>
          <p:cNvPr id="2" name="Content Placeholder 1"/>
          <p:cNvSpPr>
            <a:spLocks noGrp="1"/>
          </p:cNvSpPr>
          <p:nvPr>
            <p:ph idx="1"/>
          </p:nvPr>
        </p:nvSpPr>
        <p:spPr/>
        <p:txBody>
          <a:bodyPr/>
          <a:lstStyle/>
          <a:p>
            <a:r>
              <a:rPr lang="en-US" dirty="0" smtClean="0"/>
              <a:t>If central </a:t>
            </a:r>
            <a:r>
              <a:rPr lang="en-US" dirty="0" err="1" smtClean="0"/>
              <a:t>govt</a:t>
            </a:r>
            <a:r>
              <a:rPr lang="en-US" dirty="0" smtClean="0"/>
              <a:t> is of opinion that ,it is necessary to exempt certain kind of persons  to Exempt all or some provisions of this act……it can do so</a:t>
            </a:r>
          </a:p>
          <a:p>
            <a:endParaRPr lang="en-US"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sp>
        <p:nvSpPr>
          <p:cNvPr id="2" name="Content Placeholder 1"/>
          <p:cNvSpPr>
            <a:spLocks noGrp="1"/>
          </p:cNvSpPr>
          <p:nvPr>
            <p:ph idx="1"/>
          </p:nvPr>
        </p:nvSpPr>
        <p:spPr/>
        <p:txBody>
          <a:bodyPr/>
          <a:lstStyle/>
          <a:p>
            <a:r>
              <a:rPr lang="en-US" sz="6600" dirty="0" smtClean="0"/>
              <a:t>Forms</a:t>
            </a:r>
            <a:endParaRPr lang="en-US" sz="66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smtClean="0"/>
              <a:t>Forms</a:t>
            </a:r>
            <a:endParaRPr lang="en-US" dirty="0"/>
          </a:p>
        </p:txBody>
      </p:sp>
      <p:sp>
        <p:nvSpPr>
          <p:cNvPr id="2" name="Content Placeholder 1"/>
          <p:cNvSpPr>
            <a:spLocks noGrp="1"/>
          </p:cNvSpPr>
          <p:nvPr>
            <p:ph idx="1"/>
          </p:nvPr>
        </p:nvSpPr>
        <p:spPr/>
        <p:txBody>
          <a:bodyPr>
            <a:normAutofit fontScale="92500" lnSpcReduction="20000"/>
          </a:bodyPr>
          <a:lstStyle/>
          <a:p>
            <a:r>
              <a:rPr lang="en-US" dirty="0" smtClean="0"/>
              <a:t>Fc1  </a:t>
            </a:r>
          </a:p>
          <a:p>
            <a:r>
              <a:rPr lang="en-US" dirty="0" smtClean="0"/>
              <a:t>FC2  Employee of CG ,Receiving Foreign Contribution</a:t>
            </a:r>
          </a:p>
          <a:p>
            <a:r>
              <a:rPr lang="en-US" dirty="0" smtClean="0"/>
              <a:t>Fc3   Application for registration</a:t>
            </a:r>
          </a:p>
          <a:p>
            <a:r>
              <a:rPr lang="en-US" dirty="0" smtClean="0"/>
              <a:t>FC4  Application For Prior Approval</a:t>
            </a:r>
          </a:p>
          <a:p>
            <a:r>
              <a:rPr lang="en-US" dirty="0" smtClean="0"/>
              <a:t>FC5  Application for Renewal</a:t>
            </a:r>
          </a:p>
          <a:p>
            <a:r>
              <a:rPr lang="en-US" dirty="0" smtClean="0"/>
              <a:t>FC6  Intimation to the CG for Receipt of  Cash</a:t>
            </a:r>
          </a:p>
          <a:p>
            <a:r>
              <a:rPr lang="en-US" dirty="0" smtClean="0"/>
              <a:t>FC7  Intimation to the CG for Receipt of Articles</a:t>
            </a:r>
          </a:p>
          <a:p>
            <a:r>
              <a:rPr lang="en-US" dirty="0" smtClean="0"/>
              <a:t>FC8  Intimation to the CG for Receipt of Security</a:t>
            </a:r>
          </a:p>
          <a:p>
            <a:r>
              <a:rPr lang="en-US" dirty="0" smtClean="0"/>
              <a:t>FC9  Intimation to the CG  by People representative for                    r         receipt of   foreign Contribution</a:t>
            </a:r>
          </a:p>
          <a:p>
            <a:r>
              <a:rPr lang="en-US" dirty="0" smtClean="0"/>
              <a:t>FC10 Transfer OF FC from Registered to un registered         e         person</a:t>
            </a:r>
            <a:endParaRPr lang="en-US"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smtClean="0"/>
              <a:t>Declaration</a:t>
            </a:r>
            <a:endParaRPr lang="en-US" dirty="0"/>
          </a:p>
        </p:txBody>
      </p:sp>
      <p:sp>
        <p:nvSpPr>
          <p:cNvPr id="2" name="Content Placeholder 1"/>
          <p:cNvSpPr>
            <a:spLocks noGrp="1"/>
          </p:cNvSpPr>
          <p:nvPr>
            <p:ph idx="1"/>
          </p:nvPr>
        </p:nvSpPr>
        <p:spPr/>
        <p:txBody>
          <a:bodyPr>
            <a:normAutofit/>
          </a:bodyPr>
          <a:lstStyle/>
          <a:p>
            <a:r>
              <a:rPr lang="en-US" dirty="0" smtClean="0"/>
              <a:t>This is a small attempt to provide you some little idea </a:t>
            </a:r>
            <a:r>
              <a:rPr lang="en-US" dirty="0" err="1" smtClean="0"/>
              <a:t>abt</a:t>
            </a:r>
            <a:r>
              <a:rPr lang="en-US" dirty="0" smtClean="0"/>
              <a:t> </a:t>
            </a:r>
            <a:r>
              <a:rPr lang="en-US" dirty="0" err="1" smtClean="0"/>
              <a:t>Fcra</a:t>
            </a:r>
            <a:r>
              <a:rPr lang="en-US" dirty="0" smtClean="0"/>
              <a:t> 2010</a:t>
            </a:r>
          </a:p>
          <a:p>
            <a:endParaRPr lang="en-US" dirty="0" smtClean="0"/>
          </a:p>
          <a:p>
            <a:r>
              <a:rPr lang="en-US" dirty="0" smtClean="0"/>
              <a:t>If you find any thing ,Which is not clear   or ,Interpretation mistakes   please inform me .</a:t>
            </a:r>
          </a:p>
          <a:p>
            <a:endParaRPr lang="en-US" dirty="0" smtClean="0"/>
          </a:p>
          <a:p>
            <a:r>
              <a:rPr lang="en-US" dirty="0" smtClean="0"/>
              <a:t>So that I can inform </a:t>
            </a:r>
            <a:r>
              <a:rPr lang="en-US" dirty="0" smtClean="0"/>
              <a:t>others </a:t>
            </a:r>
            <a:r>
              <a:rPr lang="en-US" dirty="0" smtClean="0"/>
              <a:t>too….</a:t>
            </a:r>
          </a:p>
          <a:p>
            <a:r>
              <a:rPr lang="en-US" dirty="0" smtClean="0"/>
              <a:t>Special Thanks to </a:t>
            </a:r>
            <a:r>
              <a:rPr lang="en-US" dirty="0" err="1" smtClean="0"/>
              <a:t>Gunasekharan</a:t>
            </a:r>
            <a:r>
              <a:rPr lang="en-US" dirty="0" smtClean="0"/>
              <a:t> , Raj shah for helping me in this Regard</a:t>
            </a:r>
          </a:p>
          <a:p>
            <a:endParaRPr lang="en-US" dirty="0" smtClean="0"/>
          </a:p>
          <a:p>
            <a:endParaRPr lang="en-US" dirty="0" smtClean="0"/>
          </a:p>
          <a:p>
            <a:pPr>
              <a:buNone/>
            </a:pPr>
            <a:endParaRPr lang="en-US"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smtClean="0"/>
              <a:t>Acts   Related To FERA </a:t>
            </a:r>
            <a:endParaRPr lang="en-US" dirty="0"/>
          </a:p>
        </p:txBody>
      </p:sp>
      <p:sp>
        <p:nvSpPr>
          <p:cNvPr id="2" name="Content Placeholder 1"/>
          <p:cNvSpPr>
            <a:spLocks noGrp="1"/>
          </p:cNvSpPr>
          <p:nvPr>
            <p:ph idx="1"/>
          </p:nvPr>
        </p:nvSpPr>
        <p:spPr/>
        <p:txBody>
          <a:bodyPr/>
          <a:lstStyle/>
          <a:p>
            <a:r>
              <a:rPr lang="en-US" dirty="0" smtClean="0"/>
              <a:t>People Representation Act  1949</a:t>
            </a:r>
          </a:p>
          <a:p>
            <a:r>
              <a:rPr lang="en-US" dirty="0" smtClean="0"/>
              <a:t>Code of Criminal Procedure 1973</a:t>
            </a:r>
          </a:p>
          <a:p>
            <a:r>
              <a:rPr lang="en-US" dirty="0" smtClean="0"/>
              <a:t>Right to info Act 2005</a:t>
            </a:r>
          </a:p>
          <a:p>
            <a:r>
              <a:rPr lang="en-US" dirty="0" smtClean="0"/>
              <a:t>Indian Companies act 1956</a:t>
            </a:r>
          </a:p>
          <a:p>
            <a:r>
              <a:rPr lang="en-US" dirty="0" smtClean="0"/>
              <a:t>Income Tax Act 1961</a:t>
            </a:r>
          </a:p>
          <a:p>
            <a:r>
              <a:rPr lang="en-US" dirty="0" smtClean="0"/>
              <a:t>Foreign Exchange Act  1999</a:t>
            </a:r>
          </a:p>
          <a:p>
            <a:r>
              <a:rPr lang="en-US" dirty="0" smtClean="0"/>
              <a:t>Banking Regulation Act 1949</a:t>
            </a:r>
          </a:p>
          <a:p>
            <a:endParaRPr lang="en-US"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smtClean="0"/>
              <a:t>Regards</a:t>
            </a:r>
            <a:endParaRPr lang="en-US" dirty="0"/>
          </a:p>
        </p:txBody>
      </p:sp>
      <p:sp>
        <p:nvSpPr>
          <p:cNvPr id="2" name="Content Placeholder 1"/>
          <p:cNvSpPr>
            <a:spLocks noGrp="1"/>
          </p:cNvSpPr>
          <p:nvPr>
            <p:ph idx="1"/>
          </p:nvPr>
        </p:nvSpPr>
        <p:spPr/>
        <p:txBody>
          <a:bodyPr/>
          <a:lstStyle/>
          <a:p>
            <a:r>
              <a:rPr lang="en-US" dirty="0" smtClean="0"/>
              <a:t>Please give your  valuable feed back</a:t>
            </a:r>
          </a:p>
          <a:p>
            <a:endParaRPr lang="en-US" dirty="0" smtClean="0"/>
          </a:p>
          <a:p>
            <a:r>
              <a:rPr lang="en-US" dirty="0" smtClean="0"/>
              <a:t>Author</a:t>
            </a:r>
            <a:endParaRPr lang="en-US" dirty="0" smtClean="0"/>
          </a:p>
          <a:p>
            <a:r>
              <a:rPr lang="en-US" dirty="0" err="1" smtClean="0"/>
              <a:t>Raghavendhra</a:t>
            </a:r>
            <a:r>
              <a:rPr lang="en-US" dirty="0" smtClean="0"/>
              <a:t> Reddy</a:t>
            </a:r>
          </a:p>
          <a:p>
            <a:r>
              <a:rPr lang="en-US" dirty="0" smtClean="0"/>
              <a:t>Articled Assistant</a:t>
            </a:r>
          </a:p>
          <a:p>
            <a:r>
              <a:rPr lang="en-US" dirty="0" smtClean="0"/>
              <a:t>First year</a:t>
            </a:r>
            <a:endParaRPr lang="en-US" dirty="0" smtClean="0"/>
          </a:p>
          <a:p>
            <a:r>
              <a:rPr lang="en-US" dirty="0" smtClean="0">
                <a:hlinkClick r:id="rId2"/>
              </a:rPr>
              <a:t>Raghu.royals@ymail.com</a:t>
            </a:r>
            <a:endParaRPr lang="en-US" dirty="0" smtClean="0"/>
          </a:p>
          <a:p>
            <a:endParaRPr lang="en-US"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 Composition</a:t>
            </a:r>
            <a:endParaRPr lang="en-US" dirty="0"/>
          </a:p>
        </p:txBody>
      </p:sp>
      <p:sp>
        <p:nvSpPr>
          <p:cNvPr id="3" name="Content Placeholder 2"/>
          <p:cNvSpPr>
            <a:spLocks noGrp="1"/>
          </p:cNvSpPr>
          <p:nvPr>
            <p:ph idx="1"/>
          </p:nvPr>
        </p:nvSpPr>
        <p:spPr/>
        <p:txBody>
          <a:bodyPr/>
          <a:lstStyle/>
          <a:p>
            <a:r>
              <a:rPr lang="en-US" dirty="0" smtClean="0"/>
              <a:t>54 Sections.</a:t>
            </a:r>
          </a:p>
          <a:p>
            <a:r>
              <a:rPr lang="en-US" dirty="0" smtClean="0"/>
              <a:t>24 Rules.</a:t>
            </a:r>
          </a:p>
          <a:p>
            <a:r>
              <a:rPr lang="en-US" dirty="0" smtClean="0"/>
              <a:t>10 Forms.</a:t>
            </a:r>
          </a:p>
          <a:p>
            <a:pPr>
              <a:buNone/>
            </a:pPr>
            <a:endParaRPr lang="en-US"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Section 1</a:t>
            </a:r>
            <a:br>
              <a:rPr lang="en-US" dirty="0" smtClean="0"/>
            </a:br>
            <a:r>
              <a:rPr lang="en-US" dirty="0" smtClean="0"/>
              <a:t> Short title , Extent ,Application of Act </a:t>
            </a:r>
            <a:br>
              <a:rPr lang="en-US" dirty="0" smtClean="0"/>
            </a:br>
            <a:endParaRPr lang="en-US" dirty="0"/>
          </a:p>
        </p:txBody>
      </p:sp>
      <p:sp>
        <p:nvSpPr>
          <p:cNvPr id="3" name="Content Placeholder 2"/>
          <p:cNvSpPr>
            <a:spLocks noGrp="1"/>
          </p:cNvSpPr>
          <p:nvPr>
            <p:ph idx="1"/>
          </p:nvPr>
        </p:nvSpPr>
        <p:spPr/>
        <p:txBody>
          <a:bodyPr/>
          <a:lstStyle/>
          <a:p>
            <a:r>
              <a:rPr lang="en-US" dirty="0" smtClean="0"/>
              <a:t>It Extends to whole of India , and it also Apply to</a:t>
            </a:r>
          </a:p>
          <a:p>
            <a:r>
              <a:rPr lang="en-US" dirty="0" smtClean="0"/>
              <a:t>(a) Citizens of India ,outside India</a:t>
            </a:r>
          </a:p>
          <a:p>
            <a:r>
              <a:rPr lang="en-US" dirty="0" smtClean="0"/>
              <a:t>                    &amp;</a:t>
            </a:r>
          </a:p>
          <a:p>
            <a:r>
              <a:rPr lang="en-US" dirty="0" smtClean="0"/>
              <a:t>Associate Branches or Subsidiaries, out side India ,of Companies or body corporate , registered or incorporated in India</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Section 2</a:t>
            </a:r>
            <a:br>
              <a:rPr lang="en-US" dirty="0" smtClean="0"/>
            </a:br>
            <a:r>
              <a:rPr lang="en-US" dirty="0" smtClean="0"/>
              <a:t>Definitions</a:t>
            </a:r>
            <a:br>
              <a:rPr lang="en-US" dirty="0" smtClean="0"/>
            </a:br>
            <a:endParaRPr lang="en-US" dirty="0"/>
          </a:p>
        </p:txBody>
      </p:sp>
      <p:sp>
        <p:nvSpPr>
          <p:cNvPr id="3" name="Content Placeholder 2"/>
          <p:cNvSpPr>
            <a:spLocks noGrp="1"/>
          </p:cNvSpPr>
          <p:nvPr>
            <p:ph idx="1"/>
          </p:nvPr>
        </p:nvSpPr>
        <p:spPr/>
        <p:txBody>
          <a:bodyPr>
            <a:normAutofit/>
          </a:bodyPr>
          <a:lstStyle/>
          <a:p>
            <a:r>
              <a:rPr lang="en-US" dirty="0" smtClean="0"/>
              <a:t>Association</a:t>
            </a:r>
          </a:p>
          <a:p>
            <a:r>
              <a:rPr lang="en-US" dirty="0" smtClean="0"/>
              <a:t>Authorized Person</a:t>
            </a:r>
          </a:p>
          <a:p>
            <a:r>
              <a:rPr lang="en-US" dirty="0" smtClean="0"/>
              <a:t>Bank</a:t>
            </a:r>
          </a:p>
          <a:p>
            <a:r>
              <a:rPr lang="en-US" dirty="0" smtClean="0"/>
              <a:t>Candidate for election</a:t>
            </a:r>
          </a:p>
          <a:p>
            <a:r>
              <a:rPr lang="en-US" dirty="0" smtClean="0"/>
              <a:t>Certificate</a:t>
            </a:r>
          </a:p>
          <a:p>
            <a:r>
              <a:rPr lang="en-US" dirty="0" smtClean="0"/>
              <a:t>Company</a:t>
            </a:r>
          </a:p>
          <a:p>
            <a:r>
              <a:rPr lang="en-US" dirty="0" smtClean="0"/>
              <a:t>Foreign Company</a:t>
            </a:r>
          </a:p>
          <a:p>
            <a:r>
              <a:rPr lang="en-US" dirty="0" smtClean="0"/>
              <a:t>Foreign Contribution</a:t>
            </a:r>
          </a:p>
          <a:p>
            <a:r>
              <a:rPr lang="en-US" dirty="0" smtClean="0"/>
              <a:t>Foreign Source</a:t>
            </a:r>
          </a:p>
          <a:p>
            <a:pPr>
              <a:buNone/>
            </a:pPr>
            <a:endParaRPr lang="en-US" dirty="0" smtClean="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597</TotalTime>
  <Words>2571</Words>
  <Application>Microsoft Office PowerPoint</Application>
  <PresentationFormat>On-screen Show (4:3)</PresentationFormat>
  <Paragraphs>340</Paragraphs>
  <Slides>60</Slides>
  <Notes>2</Notes>
  <HiddenSlides>0</HiddenSlides>
  <MMClips>0</MMClips>
  <ScaleCrop>false</ScaleCrop>
  <HeadingPairs>
    <vt:vector size="4" baseType="variant">
      <vt:variant>
        <vt:lpstr>Theme</vt:lpstr>
      </vt:variant>
      <vt:variant>
        <vt:i4>1</vt:i4>
      </vt:variant>
      <vt:variant>
        <vt:lpstr>Slide Titles</vt:lpstr>
      </vt:variant>
      <vt:variant>
        <vt:i4>60</vt:i4>
      </vt:variant>
    </vt:vector>
  </HeadingPairs>
  <TitlesOfParts>
    <vt:vector size="61" baseType="lpstr">
      <vt:lpstr>Flow</vt:lpstr>
      <vt:lpstr>FCRA 2010</vt:lpstr>
      <vt:lpstr>This Act deals with</vt:lpstr>
      <vt:lpstr>Slide 3</vt:lpstr>
      <vt:lpstr>FERA 1973</vt:lpstr>
      <vt:lpstr>FCRA 2010 </vt:lpstr>
      <vt:lpstr>Acts   Related To FERA </vt:lpstr>
      <vt:lpstr>Act Composition</vt:lpstr>
      <vt:lpstr> Section 1  Short title , Extent ,Application of Act  </vt:lpstr>
      <vt:lpstr>Section 2 Definitions </vt:lpstr>
      <vt:lpstr>Section 3 Prohibition to Accept foreign contribution</vt:lpstr>
      <vt:lpstr>Section 3 Persons to whom section 3 shall not apply</vt:lpstr>
      <vt:lpstr>Section 5 Procedure to notify an organisaion is of political Nature</vt:lpstr>
      <vt:lpstr>Section 6 Restriction on Acceptance of receipt of foreign Hospitality </vt:lpstr>
      <vt:lpstr>Section 7 Prohibition to transfer to other person</vt:lpstr>
      <vt:lpstr>Section 8 Restriction to use foreign Contribution for Admin Purpose</vt:lpstr>
      <vt:lpstr>Section 9 Power of CG to prohibit Receipt of FC  Etc in Certain Cases</vt:lpstr>
      <vt:lpstr>Section 10 Power to prohibit Payment of currency Received in Contravention of Act </vt:lpstr>
      <vt:lpstr>Section 11 Registration of certain persons with CG </vt:lpstr>
      <vt:lpstr>Section 12 Grant of certificate of registration Conditions </vt:lpstr>
      <vt:lpstr>Sec 13 Suspension of Certificate</vt:lpstr>
      <vt:lpstr>Sec 14 Grounds for Cancellation of Certificate</vt:lpstr>
      <vt:lpstr>Sec 15 Management of foreign contribution  of persons Whose certificate has been cancelled</vt:lpstr>
      <vt:lpstr>Sec16  Renewal of Certificate</vt:lpstr>
      <vt:lpstr>Foreign Contribution Through Scheduled Bank</vt:lpstr>
      <vt:lpstr>Secton 18 Intimation</vt:lpstr>
      <vt:lpstr>Setion 19  Maintenance Of Accounts</vt:lpstr>
      <vt:lpstr>Sec 20 Audit Of Accounts by The CG</vt:lpstr>
      <vt:lpstr>Sec21 Intimation by Candidate for Election</vt:lpstr>
      <vt:lpstr>Sec  22 Disposal OF Assets Created out of foreign Contribution </vt:lpstr>
      <vt:lpstr>Next</vt:lpstr>
      <vt:lpstr>Sec 23 Inspection of books of accounts</vt:lpstr>
      <vt:lpstr>Sec 24 Seizure of Accounts</vt:lpstr>
      <vt:lpstr>Sec 25 Seizure of any thing Received in Contravention Of Act</vt:lpstr>
      <vt:lpstr>Sec26 Disposal of Seized Article Or Currency OR Security</vt:lpstr>
      <vt:lpstr>Sec26  Continue……..</vt:lpstr>
      <vt:lpstr>Sec 27 Code of criminal Procedure 1973</vt:lpstr>
      <vt:lpstr> Adjudicaition</vt:lpstr>
      <vt:lpstr>Slide 38</vt:lpstr>
      <vt:lpstr>Offences  &amp;Penalties </vt:lpstr>
      <vt:lpstr>Sec 33 Making A false declaration  ,Statement, False accounts</vt:lpstr>
      <vt:lpstr>Sec 34 Penalty for obtaining  in contravention of Act</vt:lpstr>
      <vt:lpstr>Sec 35 Punishment for contravention of act</vt:lpstr>
      <vt:lpstr>Sec 36 Power to impose Additional Fine</vt:lpstr>
      <vt:lpstr>Section 37 Penalty</vt:lpstr>
      <vt:lpstr>Sec 38 Prohibition on Acceptance of foreign contribution</vt:lpstr>
      <vt:lpstr>Sec 39 Offences by Companies</vt:lpstr>
      <vt:lpstr>Se c 40 Bar on Prosecution of offences</vt:lpstr>
      <vt:lpstr>Slide 48</vt:lpstr>
      <vt:lpstr>Sec 42 Power to call info</vt:lpstr>
      <vt:lpstr>Sec 43 Power</vt:lpstr>
      <vt:lpstr>Sec 44 returns by Prescribed Authority</vt:lpstr>
      <vt:lpstr>Sec 46 Powerof CG</vt:lpstr>
      <vt:lpstr>Sec 47 Delegation</vt:lpstr>
      <vt:lpstr>Sec  48</vt:lpstr>
      <vt:lpstr>Sec 49 </vt:lpstr>
      <vt:lpstr>Sec50  Power to exempt certain Cases</vt:lpstr>
      <vt:lpstr>Slide 57</vt:lpstr>
      <vt:lpstr>Forms</vt:lpstr>
      <vt:lpstr>Declaration</vt:lpstr>
      <vt:lpstr>Regards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FCRA 2010</dc:title>
  <dc:creator>Administrator</dc:creator>
  <cp:lastModifiedBy>unknown</cp:lastModifiedBy>
  <cp:revision>75</cp:revision>
  <dcterms:created xsi:type="dcterms:W3CDTF">2012-09-14T16:37:17Z</dcterms:created>
  <dcterms:modified xsi:type="dcterms:W3CDTF">2012-09-18T09:47:38Z</dcterms:modified>
</cp:coreProperties>
</file>