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7" r:id="rId3"/>
    <p:sldId id="280" r:id="rId4"/>
    <p:sldId id="282" r:id="rId5"/>
    <p:sldId id="283" r:id="rId6"/>
    <p:sldId id="258" r:id="rId7"/>
    <p:sldId id="260" r:id="rId8"/>
    <p:sldId id="284" r:id="rId9"/>
    <p:sldId id="285" r:id="rId10"/>
    <p:sldId id="286" r:id="rId11"/>
    <p:sldId id="261" r:id="rId12"/>
    <p:sldId id="318" r:id="rId13"/>
    <p:sldId id="288" r:id="rId14"/>
    <p:sldId id="265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2" r:id="rId28"/>
    <p:sldId id="301" r:id="rId29"/>
    <p:sldId id="304" r:id="rId30"/>
    <p:sldId id="303" r:id="rId31"/>
    <p:sldId id="306" r:id="rId32"/>
    <p:sldId id="305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6" r:id="rId42"/>
    <p:sldId id="319" r:id="rId43"/>
    <p:sldId id="317" r:id="rId44"/>
    <p:sldId id="277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016F62-9782-48CA-BC9B-3DDC1F99D595}" type="doc">
      <dgm:prSet loTypeId="urn:microsoft.com/office/officeart/2005/8/layout/hierarchy2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E31B58-0644-4919-A8D8-0DCEDC4F3296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latin typeface="+mj-lt"/>
            </a:rPr>
            <a:t>Capital Asset u.s.2(14)</a:t>
          </a:r>
          <a:endParaRPr lang="en-US" sz="2000" dirty="0">
            <a:latin typeface="+mj-lt"/>
          </a:endParaRPr>
        </a:p>
      </dgm:t>
    </dgm:pt>
    <dgm:pt modelId="{04DCBA1C-192A-401E-8D1B-65C40585B08A}" type="parTrans" cxnId="{D9F56C1B-A5E7-4903-A8F9-1C77781D2DF7}">
      <dgm:prSet/>
      <dgm:spPr/>
      <dgm:t>
        <a:bodyPr/>
        <a:lstStyle/>
        <a:p>
          <a:endParaRPr lang="en-US" sz="2800"/>
        </a:p>
      </dgm:t>
    </dgm:pt>
    <dgm:pt modelId="{3872050A-1097-479E-B850-E2391662986C}" type="sibTrans" cxnId="{D9F56C1B-A5E7-4903-A8F9-1C77781D2DF7}">
      <dgm:prSet/>
      <dgm:spPr/>
      <dgm:t>
        <a:bodyPr/>
        <a:lstStyle/>
        <a:p>
          <a:endParaRPr lang="en-US" sz="2800"/>
        </a:p>
      </dgm:t>
    </dgm:pt>
    <dgm:pt modelId="{AC8BBCF5-A0F6-4A6A-9987-4B8F20DAEAD1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latin typeface="+mj-lt"/>
            </a:rPr>
            <a:t>Short Term Capital Asset u.s.2(42A)</a:t>
          </a:r>
          <a:endParaRPr lang="en-US" sz="2000" dirty="0">
            <a:latin typeface="+mj-lt"/>
          </a:endParaRPr>
        </a:p>
      </dgm:t>
    </dgm:pt>
    <dgm:pt modelId="{EC614829-2CF3-438C-B351-03B2537AD939}" type="parTrans" cxnId="{38448EC1-3A98-4D98-AB75-0FABBD94C632}">
      <dgm:prSet custT="1"/>
      <dgm:spPr/>
      <dgm:t>
        <a:bodyPr/>
        <a:lstStyle/>
        <a:p>
          <a:endParaRPr lang="en-US" sz="2800" dirty="0"/>
        </a:p>
      </dgm:t>
    </dgm:pt>
    <dgm:pt modelId="{A4BF7334-6F81-4B42-9EE2-0FB48EBA8CC1}" type="sibTrans" cxnId="{38448EC1-3A98-4D98-AB75-0FABBD94C632}">
      <dgm:prSet/>
      <dgm:spPr/>
      <dgm:t>
        <a:bodyPr/>
        <a:lstStyle/>
        <a:p>
          <a:endParaRPr lang="en-US" sz="2800"/>
        </a:p>
      </dgm:t>
    </dgm:pt>
    <dgm:pt modelId="{8760AB22-0080-4225-8974-0E9D2E580C88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latin typeface="+mj-lt"/>
            </a:rPr>
            <a:t>Short Term Capital Gains u.s.2(42B)</a:t>
          </a:r>
          <a:endParaRPr lang="en-US" sz="2000" dirty="0">
            <a:latin typeface="+mj-lt"/>
          </a:endParaRPr>
        </a:p>
      </dgm:t>
    </dgm:pt>
    <dgm:pt modelId="{4EC92563-B8A7-4AA4-8C94-36F442E1A217}" type="parTrans" cxnId="{E56F53A6-C2DD-4DDE-AA8F-ECDE26FD2DD8}">
      <dgm:prSet custT="1"/>
      <dgm:spPr/>
      <dgm:t>
        <a:bodyPr/>
        <a:lstStyle/>
        <a:p>
          <a:endParaRPr lang="en-US" sz="2800" dirty="0"/>
        </a:p>
      </dgm:t>
    </dgm:pt>
    <dgm:pt modelId="{BA9BA522-FDD7-4C29-B231-21484D02CCA7}" type="sibTrans" cxnId="{E56F53A6-C2DD-4DDE-AA8F-ECDE26FD2DD8}">
      <dgm:prSet/>
      <dgm:spPr/>
      <dgm:t>
        <a:bodyPr/>
        <a:lstStyle/>
        <a:p>
          <a:endParaRPr lang="en-US" sz="2800"/>
        </a:p>
      </dgm:t>
    </dgm:pt>
    <dgm:pt modelId="{E1F8947F-20C0-484F-826C-82B9C9446DC5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latin typeface="+mj-lt"/>
            </a:rPr>
            <a:t>Long Term Capital Asset u.s.2(29A)</a:t>
          </a:r>
          <a:endParaRPr lang="en-US" sz="2000" dirty="0">
            <a:latin typeface="+mj-lt"/>
          </a:endParaRPr>
        </a:p>
      </dgm:t>
    </dgm:pt>
    <dgm:pt modelId="{8ABFA098-B1B4-4564-AC01-EE0AB82D4360}" type="parTrans" cxnId="{3560327B-9A99-4191-9DAA-8E3A78433855}">
      <dgm:prSet custT="1"/>
      <dgm:spPr/>
      <dgm:t>
        <a:bodyPr/>
        <a:lstStyle/>
        <a:p>
          <a:endParaRPr lang="en-US" sz="2800" dirty="0"/>
        </a:p>
      </dgm:t>
    </dgm:pt>
    <dgm:pt modelId="{2310B852-D30D-4A45-9858-C738B90A9368}" type="sibTrans" cxnId="{3560327B-9A99-4191-9DAA-8E3A78433855}">
      <dgm:prSet/>
      <dgm:spPr/>
      <dgm:t>
        <a:bodyPr/>
        <a:lstStyle/>
        <a:p>
          <a:endParaRPr lang="en-US" sz="2800"/>
        </a:p>
      </dgm:t>
    </dgm:pt>
    <dgm:pt modelId="{5FA84593-C012-4043-9A2C-1D5E63045ED6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smtClean="0">
              <a:latin typeface="+mj-lt"/>
            </a:rPr>
            <a:t>Long Term Capital Gains u.s.2(29B)</a:t>
          </a:r>
          <a:endParaRPr lang="en-US" sz="2000" dirty="0">
            <a:latin typeface="+mj-lt"/>
          </a:endParaRPr>
        </a:p>
      </dgm:t>
    </dgm:pt>
    <dgm:pt modelId="{4622994E-3434-4FA4-ACA6-74BC11CE26EC}" type="parTrans" cxnId="{71CF2E4E-F44B-4BDE-A667-ACD899FD56DF}">
      <dgm:prSet custT="1"/>
      <dgm:spPr/>
      <dgm:t>
        <a:bodyPr/>
        <a:lstStyle/>
        <a:p>
          <a:endParaRPr lang="en-US" sz="2800" dirty="0"/>
        </a:p>
      </dgm:t>
    </dgm:pt>
    <dgm:pt modelId="{25AA1D49-B9F2-440B-B092-A850334E0A92}" type="sibTrans" cxnId="{71CF2E4E-F44B-4BDE-A667-ACD899FD56DF}">
      <dgm:prSet/>
      <dgm:spPr/>
      <dgm:t>
        <a:bodyPr/>
        <a:lstStyle/>
        <a:p>
          <a:endParaRPr lang="en-US" sz="2800"/>
        </a:p>
      </dgm:t>
    </dgm:pt>
    <dgm:pt modelId="{2110B34E-B4FF-465A-A230-9F0EC5130B15}" type="pres">
      <dgm:prSet presAssocID="{76016F62-9782-48CA-BC9B-3DDC1F99D5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960E8E-4C28-47E2-86B7-46DCA9D48EC7}" type="pres">
      <dgm:prSet presAssocID="{26E31B58-0644-4919-A8D8-0DCEDC4F3296}" presName="root1" presStyleCnt="0"/>
      <dgm:spPr/>
    </dgm:pt>
    <dgm:pt modelId="{A03140A9-C2F1-48B9-8121-5923ABA5BF4D}" type="pres">
      <dgm:prSet presAssocID="{26E31B58-0644-4919-A8D8-0DCEDC4F3296}" presName="LevelOneTextNode" presStyleLbl="node0" presStyleIdx="0" presStyleCnt="1" custScaleX="68493" custScaleY="62303" custLinFactNeighborX="-421" custLinFactNeighborY="-72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9BC458-8DDE-4968-A315-179EF0C43227}" type="pres">
      <dgm:prSet presAssocID="{26E31B58-0644-4919-A8D8-0DCEDC4F3296}" presName="level2hierChild" presStyleCnt="0"/>
      <dgm:spPr/>
    </dgm:pt>
    <dgm:pt modelId="{B6A531D8-2EF0-426D-AF11-639B11245097}" type="pres">
      <dgm:prSet presAssocID="{EC614829-2CF3-438C-B351-03B2537AD939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FCF246EA-6496-4C62-BBD9-458E7E2B104C}" type="pres">
      <dgm:prSet presAssocID="{EC614829-2CF3-438C-B351-03B2537AD939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0460EBF-1601-45C7-9725-A7734B38F1F9}" type="pres">
      <dgm:prSet presAssocID="{AC8BBCF5-A0F6-4A6A-9987-4B8F20DAEAD1}" presName="root2" presStyleCnt="0"/>
      <dgm:spPr/>
    </dgm:pt>
    <dgm:pt modelId="{F71B1AF2-2D68-40E7-A445-AB3ECF5ADE0E}" type="pres">
      <dgm:prSet presAssocID="{AC8BBCF5-A0F6-4A6A-9987-4B8F20DAEAD1}" presName="LevelTwoTextNode" presStyleLbl="node2" presStyleIdx="0" presStyleCnt="2" custScaleX="76391" custScaleY="59296" custLinFactNeighborX="-3104" custLinFactNeighborY="931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9A2A95-0CCD-428F-8777-612019285C6C}" type="pres">
      <dgm:prSet presAssocID="{AC8BBCF5-A0F6-4A6A-9987-4B8F20DAEAD1}" presName="level3hierChild" presStyleCnt="0"/>
      <dgm:spPr/>
    </dgm:pt>
    <dgm:pt modelId="{6B93DA5A-F747-4D62-B30F-67BD3C979E8B}" type="pres">
      <dgm:prSet presAssocID="{4EC92563-B8A7-4AA4-8C94-36F442E1A217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D0FD455-D023-4A42-B6A4-E1906FC24385}" type="pres">
      <dgm:prSet presAssocID="{4EC92563-B8A7-4AA4-8C94-36F442E1A217}" presName="connTx" presStyleLbl="parChTrans1D3" presStyleIdx="0" presStyleCnt="2"/>
      <dgm:spPr/>
      <dgm:t>
        <a:bodyPr/>
        <a:lstStyle/>
        <a:p>
          <a:endParaRPr lang="en-US"/>
        </a:p>
      </dgm:t>
    </dgm:pt>
    <dgm:pt modelId="{0B3F15CB-6336-4E32-B2D7-CAB587678946}" type="pres">
      <dgm:prSet presAssocID="{8760AB22-0080-4225-8974-0E9D2E580C88}" presName="root2" presStyleCnt="0"/>
      <dgm:spPr/>
    </dgm:pt>
    <dgm:pt modelId="{EC035666-A0A3-4FCF-A409-CFC80A4965B8}" type="pres">
      <dgm:prSet presAssocID="{8760AB22-0080-4225-8974-0E9D2E580C88}" presName="LevelTwoTextNode" presStyleLbl="node3" presStyleIdx="0" presStyleCnt="2" custScaleX="71792" custScaleY="62057" custLinFactNeighborX="-9055" custLinFactNeighborY="945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E057BE-704D-419C-B2DA-B7D426494B32}" type="pres">
      <dgm:prSet presAssocID="{8760AB22-0080-4225-8974-0E9D2E580C88}" presName="level3hierChild" presStyleCnt="0"/>
      <dgm:spPr/>
    </dgm:pt>
    <dgm:pt modelId="{A865CBFA-F468-4917-A8E8-61D0D8BD0015}" type="pres">
      <dgm:prSet presAssocID="{8ABFA098-B1B4-4564-AC01-EE0AB82D4360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899A5A52-A66B-46C7-86AA-7310106C90A9}" type="pres">
      <dgm:prSet presAssocID="{8ABFA098-B1B4-4564-AC01-EE0AB82D4360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9BD6C28-FF9D-4ED3-9698-3C2D8DEEE698}" type="pres">
      <dgm:prSet presAssocID="{E1F8947F-20C0-484F-826C-82B9C9446DC5}" presName="root2" presStyleCnt="0"/>
      <dgm:spPr/>
    </dgm:pt>
    <dgm:pt modelId="{E35246FD-5E23-4FC6-8B65-E25CC2E5C470}" type="pres">
      <dgm:prSet presAssocID="{E1F8947F-20C0-484F-826C-82B9C9446DC5}" presName="LevelTwoTextNode" presStyleLbl="node2" presStyleIdx="1" presStyleCnt="2" custScaleX="72007" custScaleY="56397" custLinFactNeighborX="-3075" custLinFactNeighborY="-888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11B22E-2DA1-433B-B07F-AB4ED126D9C2}" type="pres">
      <dgm:prSet presAssocID="{E1F8947F-20C0-484F-826C-82B9C9446DC5}" presName="level3hierChild" presStyleCnt="0"/>
      <dgm:spPr/>
    </dgm:pt>
    <dgm:pt modelId="{FE226CFD-28B9-4296-9EA2-3B881D736226}" type="pres">
      <dgm:prSet presAssocID="{4622994E-3434-4FA4-ACA6-74BC11CE26EC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5072CF82-9F68-4BF7-948E-4B9AF390A1A7}" type="pres">
      <dgm:prSet presAssocID="{4622994E-3434-4FA4-ACA6-74BC11CE26EC}" presName="connTx" presStyleLbl="parChTrans1D3" presStyleIdx="1" presStyleCnt="2"/>
      <dgm:spPr/>
      <dgm:t>
        <a:bodyPr/>
        <a:lstStyle/>
        <a:p>
          <a:endParaRPr lang="en-US"/>
        </a:p>
      </dgm:t>
    </dgm:pt>
    <dgm:pt modelId="{8F4BD1AA-53B0-44A3-BE3C-9A551CFE8443}" type="pres">
      <dgm:prSet presAssocID="{5FA84593-C012-4043-9A2C-1D5E63045ED6}" presName="root2" presStyleCnt="0"/>
      <dgm:spPr/>
    </dgm:pt>
    <dgm:pt modelId="{8880985D-311A-447B-91FC-E794404FED70}" type="pres">
      <dgm:prSet presAssocID="{5FA84593-C012-4043-9A2C-1D5E63045ED6}" presName="LevelTwoTextNode" presStyleLbl="node3" presStyleIdx="1" presStyleCnt="2" custScaleX="75303" custScaleY="62931" custLinFactY="-261" custLinFactNeighborX="-7169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CF5E63-29AD-4B6C-BF3F-9A1F5553F808}" type="pres">
      <dgm:prSet presAssocID="{5FA84593-C012-4043-9A2C-1D5E63045ED6}" presName="level3hierChild" presStyleCnt="0"/>
      <dgm:spPr/>
    </dgm:pt>
  </dgm:ptLst>
  <dgm:cxnLst>
    <dgm:cxn modelId="{3560327B-9A99-4191-9DAA-8E3A78433855}" srcId="{26E31B58-0644-4919-A8D8-0DCEDC4F3296}" destId="{E1F8947F-20C0-484F-826C-82B9C9446DC5}" srcOrd="1" destOrd="0" parTransId="{8ABFA098-B1B4-4564-AC01-EE0AB82D4360}" sibTransId="{2310B852-D30D-4A45-9858-C738B90A9368}"/>
    <dgm:cxn modelId="{20763268-0136-4D2D-9CD6-A3826F7831BF}" type="presOf" srcId="{8ABFA098-B1B4-4564-AC01-EE0AB82D4360}" destId="{899A5A52-A66B-46C7-86AA-7310106C90A9}" srcOrd="1" destOrd="0" presId="urn:microsoft.com/office/officeart/2005/8/layout/hierarchy2"/>
    <dgm:cxn modelId="{135873A1-D06C-4C72-B318-F7665B362E71}" type="presOf" srcId="{AC8BBCF5-A0F6-4A6A-9987-4B8F20DAEAD1}" destId="{F71B1AF2-2D68-40E7-A445-AB3ECF5ADE0E}" srcOrd="0" destOrd="0" presId="urn:microsoft.com/office/officeart/2005/8/layout/hierarchy2"/>
    <dgm:cxn modelId="{38448EC1-3A98-4D98-AB75-0FABBD94C632}" srcId="{26E31B58-0644-4919-A8D8-0DCEDC4F3296}" destId="{AC8BBCF5-A0F6-4A6A-9987-4B8F20DAEAD1}" srcOrd="0" destOrd="0" parTransId="{EC614829-2CF3-438C-B351-03B2537AD939}" sibTransId="{A4BF7334-6F81-4B42-9EE2-0FB48EBA8CC1}"/>
    <dgm:cxn modelId="{72AAFBEB-D1CB-4672-854C-D015E2DE8AE4}" type="presOf" srcId="{5FA84593-C012-4043-9A2C-1D5E63045ED6}" destId="{8880985D-311A-447B-91FC-E794404FED70}" srcOrd="0" destOrd="0" presId="urn:microsoft.com/office/officeart/2005/8/layout/hierarchy2"/>
    <dgm:cxn modelId="{71CF2E4E-F44B-4BDE-A667-ACD899FD56DF}" srcId="{E1F8947F-20C0-484F-826C-82B9C9446DC5}" destId="{5FA84593-C012-4043-9A2C-1D5E63045ED6}" srcOrd="0" destOrd="0" parTransId="{4622994E-3434-4FA4-ACA6-74BC11CE26EC}" sibTransId="{25AA1D49-B9F2-440B-B092-A850334E0A92}"/>
    <dgm:cxn modelId="{140E0E48-9ADF-4BC3-B484-0EA28D90F98C}" type="presOf" srcId="{8760AB22-0080-4225-8974-0E9D2E580C88}" destId="{EC035666-A0A3-4FCF-A409-CFC80A4965B8}" srcOrd="0" destOrd="0" presId="urn:microsoft.com/office/officeart/2005/8/layout/hierarchy2"/>
    <dgm:cxn modelId="{E70A8225-D955-4EAA-878C-0CAE093AE8BC}" type="presOf" srcId="{4EC92563-B8A7-4AA4-8C94-36F442E1A217}" destId="{6B93DA5A-F747-4D62-B30F-67BD3C979E8B}" srcOrd="0" destOrd="0" presId="urn:microsoft.com/office/officeart/2005/8/layout/hierarchy2"/>
    <dgm:cxn modelId="{0E81709A-4823-4EE0-A0E2-496CE0BF54C8}" type="presOf" srcId="{EC614829-2CF3-438C-B351-03B2537AD939}" destId="{B6A531D8-2EF0-426D-AF11-639B11245097}" srcOrd="0" destOrd="0" presId="urn:microsoft.com/office/officeart/2005/8/layout/hierarchy2"/>
    <dgm:cxn modelId="{D9F56C1B-A5E7-4903-A8F9-1C77781D2DF7}" srcId="{76016F62-9782-48CA-BC9B-3DDC1F99D595}" destId="{26E31B58-0644-4919-A8D8-0DCEDC4F3296}" srcOrd="0" destOrd="0" parTransId="{04DCBA1C-192A-401E-8D1B-65C40585B08A}" sibTransId="{3872050A-1097-479E-B850-E2391662986C}"/>
    <dgm:cxn modelId="{8E368479-D239-47E8-AFFB-045BFFCAB56C}" type="presOf" srcId="{4622994E-3434-4FA4-ACA6-74BC11CE26EC}" destId="{5072CF82-9F68-4BF7-948E-4B9AF390A1A7}" srcOrd="1" destOrd="0" presId="urn:microsoft.com/office/officeart/2005/8/layout/hierarchy2"/>
    <dgm:cxn modelId="{E56F53A6-C2DD-4DDE-AA8F-ECDE26FD2DD8}" srcId="{AC8BBCF5-A0F6-4A6A-9987-4B8F20DAEAD1}" destId="{8760AB22-0080-4225-8974-0E9D2E580C88}" srcOrd="0" destOrd="0" parTransId="{4EC92563-B8A7-4AA4-8C94-36F442E1A217}" sibTransId="{BA9BA522-FDD7-4C29-B231-21484D02CCA7}"/>
    <dgm:cxn modelId="{793DC2FC-8CC8-429C-8E36-9F512EA9775D}" type="presOf" srcId="{EC614829-2CF3-438C-B351-03B2537AD939}" destId="{FCF246EA-6496-4C62-BBD9-458E7E2B104C}" srcOrd="1" destOrd="0" presId="urn:microsoft.com/office/officeart/2005/8/layout/hierarchy2"/>
    <dgm:cxn modelId="{5B5DCD57-8C66-497E-916E-E2679EDC6AF1}" type="presOf" srcId="{E1F8947F-20C0-484F-826C-82B9C9446DC5}" destId="{E35246FD-5E23-4FC6-8B65-E25CC2E5C470}" srcOrd="0" destOrd="0" presId="urn:microsoft.com/office/officeart/2005/8/layout/hierarchy2"/>
    <dgm:cxn modelId="{24677DED-1C8A-451F-A20C-514590EF6E6C}" type="presOf" srcId="{4EC92563-B8A7-4AA4-8C94-36F442E1A217}" destId="{1D0FD455-D023-4A42-B6A4-E1906FC24385}" srcOrd="1" destOrd="0" presId="urn:microsoft.com/office/officeart/2005/8/layout/hierarchy2"/>
    <dgm:cxn modelId="{005C7A93-471B-4D4C-B6E8-712C672D9ACD}" type="presOf" srcId="{26E31B58-0644-4919-A8D8-0DCEDC4F3296}" destId="{A03140A9-C2F1-48B9-8121-5923ABA5BF4D}" srcOrd="0" destOrd="0" presId="urn:microsoft.com/office/officeart/2005/8/layout/hierarchy2"/>
    <dgm:cxn modelId="{7741AFD1-D96B-4B23-902A-449BC46039FF}" type="presOf" srcId="{4622994E-3434-4FA4-ACA6-74BC11CE26EC}" destId="{FE226CFD-28B9-4296-9EA2-3B881D736226}" srcOrd="0" destOrd="0" presId="urn:microsoft.com/office/officeart/2005/8/layout/hierarchy2"/>
    <dgm:cxn modelId="{8791BD3E-0B0B-40EB-B3ED-9C5C2FB0808D}" type="presOf" srcId="{76016F62-9782-48CA-BC9B-3DDC1F99D595}" destId="{2110B34E-B4FF-465A-A230-9F0EC5130B15}" srcOrd="0" destOrd="0" presId="urn:microsoft.com/office/officeart/2005/8/layout/hierarchy2"/>
    <dgm:cxn modelId="{1A3116A2-AD8F-443B-A1EB-1451167B8DB5}" type="presOf" srcId="{8ABFA098-B1B4-4564-AC01-EE0AB82D4360}" destId="{A865CBFA-F468-4917-A8E8-61D0D8BD0015}" srcOrd="0" destOrd="0" presId="urn:microsoft.com/office/officeart/2005/8/layout/hierarchy2"/>
    <dgm:cxn modelId="{787A5C47-15BA-4285-A764-AA18C12A590A}" type="presParOf" srcId="{2110B34E-B4FF-465A-A230-9F0EC5130B15}" destId="{76960E8E-4C28-47E2-86B7-46DCA9D48EC7}" srcOrd="0" destOrd="0" presId="urn:microsoft.com/office/officeart/2005/8/layout/hierarchy2"/>
    <dgm:cxn modelId="{64772A5C-F17D-4E31-BBDE-8DEE00D4B783}" type="presParOf" srcId="{76960E8E-4C28-47E2-86B7-46DCA9D48EC7}" destId="{A03140A9-C2F1-48B9-8121-5923ABA5BF4D}" srcOrd="0" destOrd="0" presId="urn:microsoft.com/office/officeart/2005/8/layout/hierarchy2"/>
    <dgm:cxn modelId="{5877BE49-64EF-4150-94BA-39C1EDB74035}" type="presParOf" srcId="{76960E8E-4C28-47E2-86B7-46DCA9D48EC7}" destId="{D69BC458-8DDE-4968-A315-179EF0C43227}" srcOrd="1" destOrd="0" presId="urn:microsoft.com/office/officeart/2005/8/layout/hierarchy2"/>
    <dgm:cxn modelId="{CA0DA376-7EE0-46CB-839E-4064CD0B0322}" type="presParOf" srcId="{D69BC458-8DDE-4968-A315-179EF0C43227}" destId="{B6A531D8-2EF0-426D-AF11-639B11245097}" srcOrd="0" destOrd="0" presId="urn:microsoft.com/office/officeart/2005/8/layout/hierarchy2"/>
    <dgm:cxn modelId="{2433934A-200A-4A6B-B1DC-BBA8E08DD5B9}" type="presParOf" srcId="{B6A531D8-2EF0-426D-AF11-639B11245097}" destId="{FCF246EA-6496-4C62-BBD9-458E7E2B104C}" srcOrd="0" destOrd="0" presId="urn:microsoft.com/office/officeart/2005/8/layout/hierarchy2"/>
    <dgm:cxn modelId="{C90EF52A-C837-4E12-BA3D-BDCFEC46A8CE}" type="presParOf" srcId="{D69BC458-8DDE-4968-A315-179EF0C43227}" destId="{00460EBF-1601-45C7-9725-A7734B38F1F9}" srcOrd="1" destOrd="0" presId="urn:microsoft.com/office/officeart/2005/8/layout/hierarchy2"/>
    <dgm:cxn modelId="{AD732C6E-D29E-46BF-887F-95CC2C7A6A6B}" type="presParOf" srcId="{00460EBF-1601-45C7-9725-A7734B38F1F9}" destId="{F71B1AF2-2D68-40E7-A445-AB3ECF5ADE0E}" srcOrd="0" destOrd="0" presId="urn:microsoft.com/office/officeart/2005/8/layout/hierarchy2"/>
    <dgm:cxn modelId="{ACBFDEAC-2265-459D-941B-D9740AA815BF}" type="presParOf" srcId="{00460EBF-1601-45C7-9725-A7734B38F1F9}" destId="{BB9A2A95-0CCD-428F-8777-612019285C6C}" srcOrd="1" destOrd="0" presId="urn:microsoft.com/office/officeart/2005/8/layout/hierarchy2"/>
    <dgm:cxn modelId="{39ACDD08-9076-47EB-B1DE-C3AC73D28E5E}" type="presParOf" srcId="{BB9A2A95-0CCD-428F-8777-612019285C6C}" destId="{6B93DA5A-F747-4D62-B30F-67BD3C979E8B}" srcOrd="0" destOrd="0" presId="urn:microsoft.com/office/officeart/2005/8/layout/hierarchy2"/>
    <dgm:cxn modelId="{CB0A03D3-AE21-435F-BC22-51BEC4260205}" type="presParOf" srcId="{6B93DA5A-F747-4D62-B30F-67BD3C979E8B}" destId="{1D0FD455-D023-4A42-B6A4-E1906FC24385}" srcOrd="0" destOrd="0" presId="urn:microsoft.com/office/officeart/2005/8/layout/hierarchy2"/>
    <dgm:cxn modelId="{BBDCAC83-870E-45A5-AA02-398218C11A02}" type="presParOf" srcId="{BB9A2A95-0CCD-428F-8777-612019285C6C}" destId="{0B3F15CB-6336-4E32-B2D7-CAB587678946}" srcOrd="1" destOrd="0" presId="urn:microsoft.com/office/officeart/2005/8/layout/hierarchy2"/>
    <dgm:cxn modelId="{DD1F42BC-AB27-45A7-B0DF-6E1D0B929C84}" type="presParOf" srcId="{0B3F15CB-6336-4E32-B2D7-CAB587678946}" destId="{EC035666-A0A3-4FCF-A409-CFC80A4965B8}" srcOrd="0" destOrd="0" presId="urn:microsoft.com/office/officeart/2005/8/layout/hierarchy2"/>
    <dgm:cxn modelId="{E2A8466C-EE1B-4759-99D9-71648B373D6B}" type="presParOf" srcId="{0B3F15CB-6336-4E32-B2D7-CAB587678946}" destId="{67E057BE-704D-419C-B2DA-B7D426494B32}" srcOrd="1" destOrd="0" presId="urn:microsoft.com/office/officeart/2005/8/layout/hierarchy2"/>
    <dgm:cxn modelId="{4F2F4E2B-F123-4B1E-969A-A6DE75A0912C}" type="presParOf" srcId="{D69BC458-8DDE-4968-A315-179EF0C43227}" destId="{A865CBFA-F468-4917-A8E8-61D0D8BD0015}" srcOrd="2" destOrd="0" presId="urn:microsoft.com/office/officeart/2005/8/layout/hierarchy2"/>
    <dgm:cxn modelId="{9623C8D8-4C20-45BD-AF84-58670899BA03}" type="presParOf" srcId="{A865CBFA-F468-4917-A8E8-61D0D8BD0015}" destId="{899A5A52-A66B-46C7-86AA-7310106C90A9}" srcOrd="0" destOrd="0" presId="urn:microsoft.com/office/officeart/2005/8/layout/hierarchy2"/>
    <dgm:cxn modelId="{5A7F81C0-DC1F-45E0-929A-0BDFA8AF7054}" type="presParOf" srcId="{D69BC458-8DDE-4968-A315-179EF0C43227}" destId="{D9BD6C28-FF9D-4ED3-9698-3C2D8DEEE698}" srcOrd="3" destOrd="0" presId="urn:microsoft.com/office/officeart/2005/8/layout/hierarchy2"/>
    <dgm:cxn modelId="{F5558FFB-23EB-49B4-88B4-F4F91A630953}" type="presParOf" srcId="{D9BD6C28-FF9D-4ED3-9698-3C2D8DEEE698}" destId="{E35246FD-5E23-4FC6-8B65-E25CC2E5C470}" srcOrd="0" destOrd="0" presId="urn:microsoft.com/office/officeart/2005/8/layout/hierarchy2"/>
    <dgm:cxn modelId="{1D53BCED-D7B6-45EC-B7BD-9547279E2485}" type="presParOf" srcId="{D9BD6C28-FF9D-4ED3-9698-3C2D8DEEE698}" destId="{7811B22E-2DA1-433B-B07F-AB4ED126D9C2}" srcOrd="1" destOrd="0" presId="urn:microsoft.com/office/officeart/2005/8/layout/hierarchy2"/>
    <dgm:cxn modelId="{7DDDDE64-CE2C-4E91-BCD3-F2930BF12595}" type="presParOf" srcId="{7811B22E-2DA1-433B-B07F-AB4ED126D9C2}" destId="{FE226CFD-28B9-4296-9EA2-3B881D736226}" srcOrd="0" destOrd="0" presId="urn:microsoft.com/office/officeart/2005/8/layout/hierarchy2"/>
    <dgm:cxn modelId="{259F4FB6-0D04-4209-A4D1-BBC765414F57}" type="presParOf" srcId="{FE226CFD-28B9-4296-9EA2-3B881D736226}" destId="{5072CF82-9F68-4BF7-948E-4B9AF390A1A7}" srcOrd="0" destOrd="0" presId="urn:microsoft.com/office/officeart/2005/8/layout/hierarchy2"/>
    <dgm:cxn modelId="{D3E68E4E-2A73-4787-9EE8-F556C84C5C67}" type="presParOf" srcId="{7811B22E-2DA1-433B-B07F-AB4ED126D9C2}" destId="{8F4BD1AA-53B0-44A3-BE3C-9A551CFE8443}" srcOrd="1" destOrd="0" presId="urn:microsoft.com/office/officeart/2005/8/layout/hierarchy2"/>
    <dgm:cxn modelId="{F49024D5-9642-401F-8468-99507587CD73}" type="presParOf" srcId="{8F4BD1AA-53B0-44A3-BE3C-9A551CFE8443}" destId="{8880985D-311A-447B-91FC-E794404FED70}" srcOrd="0" destOrd="0" presId="urn:microsoft.com/office/officeart/2005/8/layout/hierarchy2"/>
    <dgm:cxn modelId="{795E1FA7-F33B-4F96-B086-7BCD94734BEB}" type="presParOf" srcId="{8F4BD1AA-53B0-44A3-BE3C-9A551CFE8443}" destId="{7BCF5E63-29AD-4B6C-BF3F-9A1F5553F80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07E144-9FBF-4044-A6BA-A8C421B9835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65C1CD-F267-4813-8728-C61F79818D47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500" dirty="0" smtClean="0">
              <a:latin typeface="+mj-lt"/>
            </a:rPr>
            <a:t>Transfer of</a:t>
          </a:r>
          <a:endParaRPr lang="en-US" sz="2500" dirty="0">
            <a:latin typeface="+mj-lt"/>
          </a:endParaRPr>
        </a:p>
      </dgm:t>
    </dgm:pt>
    <dgm:pt modelId="{8B83CFE3-BC44-4711-868C-7869C0CD4F3A}" type="parTrans" cxnId="{8AB0D5B9-DDEB-43AD-8D2A-915DD78A7877}">
      <dgm:prSet/>
      <dgm:spPr/>
      <dgm:t>
        <a:bodyPr/>
        <a:lstStyle/>
        <a:p>
          <a:endParaRPr lang="en-US"/>
        </a:p>
      </dgm:t>
    </dgm:pt>
    <dgm:pt modelId="{FE687961-B1D2-4FD6-A66C-F55099D981AA}" type="sibTrans" cxnId="{8AB0D5B9-DDEB-43AD-8D2A-915DD78A7877}">
      <dgm:prSet/>
      <dgm:spPr/>
      <dgm:t>
        <a:bodyPr/>
        <a:lstStyle/>
        <a:p>
          <a:endParaRPr lang="en-US"/>
        </a:p>
      </dgm:t>
    </dgm:pt>
    <dgm:pt modelId="{BA89739F-1999-4524-9EEC-54A1761D3E36}">
      <dgm:prSet phldrT="[Text]" custT="1"/>
      <dgm:spPr/>
      <dgm:t>
        <a:bodyPr/>
        <a:lstStyle/>
        <a:p>
          <a:r>
            <a:rPr lang="en-US" sz="2400" dirty="0" smtClean="0">
              <a:latin typeface="+mj-lt"/>
            </a:rPr>
            <a:t>Self Generated Goodwill of a Business</a:t>
          </a:r>
          <a:endParaRPr lang="en-US" sz="2400" dirty="0">
            <a:latin typeface="+mj-lt"/>
          </a:endParaRPr>
        </a:p>
      </dgm:t>
    </dgm:pt>
    <dgm:pt modelId="{EA4913F5-A0B8-4212-A9A9-035C08EBDB1B}" type="parTrans" cxnId="{5A5E5913-28DA-4343-AC33-D970AEA027D9}">
      <dgm:prSet/>
      <dgm:spPr/>
      <dgm:t>
        <a:bodyPr/>
        <a:lstStyle/>
        <a:p>
          <a:endParaRPr lang="en-US" dirty="0"/>
        </a:p>
      </dgm:t>
    </dgm:pt>
    <dgm:pt modelId="{76E5E9CF-3EB2-41C5-ACB5-F990B20A217F}" type="sibTrans" cxnId="{5A5E5913-28DA-4343-AC33-D970AEA027D9}">
      <dgm:prSet/>
      <dgm:spPr/>
      <dgm:t>
        <a:bodyPr/>
        <a:lstStyle/>
        <a:p>
          <a:endParaRPr lang="en-US"/>
        </a:p>
      </dgm:t>
    </dgm:pt>
    <dgm:pt modelId="{B024F753-95A7-4A31-877D-2D1F53F459FC}">
      <dgm:prSet phldrT="[Text]" custT="1"/>
      <dgm:spPr/>
      <dgm:t>
        <a:bodyPr/>
        <a:lstStyle/>
        <a:p>
          <a:r>
            <a:rPr lang="en-US" sz="2400" dirty="0" smtClean="0">
              <a:latin typeface="+mj-lt"/>
            </a:rPr>
            <a:t>Self Generated Tenancy rights, Route permits etc.</a:t>
          </a:r>
          <a:endParaRPr lang="en-US" sz="2400" dirty="0">
            <a:latin typeface="+mj-lt"/>
          </a:endParaRPr>
        </a:p>
      </dgm:t>
    </dgm:pt>
    <dgm:pt modelId="{5CFCF27C-390C-4986-B970-30119E00CA3F}" type="parTrans" cxnId="{287383D2-54D9-4C0D-AC17-0D160D004C37}">
      <dgm:prSet/>
      <dgm:spPr/>
      <dgm:t>
        <a:bodyPr/>
        <a:lstStyle/>
        <a:p>
          <a:endParaRPr lang="en-US" dirty="0"/>
        </a:p>
      </dgm:t>
    </dgm:pt>
    <dgm:pt modelId="{540CCAD6-61D6-408F-9A31-CA38EE02B0CE}" type="sibTrans" cxnId="{287383D2-54D9-4C0D-AC17-0D160D004C37}">
      <dgm:prSet/>
      <dgm:spPr/>
      <dgm:t>
        <a:bodyPr/>
        <a:lstStyle/>
        <a:p>
          <a:endParaRPr lang="en-US"/>
        </a:p>
      </dgm:t>
    </dgm:pt>
    <dgm:pt modelId="{770D2360-236A-4CDA-92DD-BEB1D311C7A2}" type="pres">
      <dgm:prSet presAssocID="{B007E144-9FBF-4044-A6BA-A8C421B9835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67DB6BC-93B2-4BC2-A493-1DAC50C8CB23}" type="pres">
      <dgm:prSet presAssocID="{7965C1CD-F267-4813-8728-C61F79818D47}" presName="root" presStyleCnt="0"/>
      <dgm:spPr/>
    </dgm:pt>
    <dgm:pt modelId="{17786CDC-33AB-4C5D-B863-58123FEC2ACD}" type="pres">
      <dgm:prSet presAssocID="{7965C1CD-F267-4813-8728-C61F79818D47}" presName="rootComposite" presStyleCnt="0"/>
      <dgm:spPr/>
    </dgm:pt>
    <dgm:pt modelId="{8DD2BE1F-F4CB-4F32-8452-D2A1302D6A5F}" type="pres">
      <dgm:prSet presAssocID="{7965C1CD-F267-4813-8728-C61F79818D47}" presName="rootText" presStyleLbl="node1" presStyleIdx="0" presStyleCnt="1" custScaleX="95504" custScaleY="63117" custLinFactX="-6129" custLinFactNeighborX="-100000" custLinFactNeighborY="13532"/>
      <dgm:spPr/>
      <dgm:t>
        <a:bodyPr/>
        <a:lstStyle/>
        <a:p>
          <a:endParaRPr lang="en-US"/>
        </a:p>
      </dgm:t>
    </dgm:pt>
    <dgm:pt modelId="{3B05ACFD-BC01-406B-B6C6-5C38F5FF899B}" type="pres">
      <dgm:prSet presAssocID="{7965C1CD-F267-4813-8728-C61F79818D47}" presName="rootConnector" presStyleLbl="node1" presStyleIdx="0" presStyleCnt="1"/>
      <dgm:spPr/>
      <dgm:t>
        <a:bodyPr/>
        <a:lstStyle/>
        <a:p>
          <a:endParaRPr lang="en-US"/>
        </a:p>
      </dgm:t>
    </dgm:pt>
    <dgm:pt modelId="{9C6C1ADA-8987-4925-9C98-BCC33D698779}" type="pres">
      <dgm:prSet presAssocID="{7965C1CD-F267-4813-8728-C61F79818D47}" presName="childShape" presStyleCnt="0"/>
      <dgm:spPr/>
    </dgm:pt>
    <dgm:pt modelId="{C275C61B-1F32-42F3-8485-EF4FC50FF0F2}" type="pres">
      <dgm:prSet presAssocID="{EA4913F5-A0B8-4212-A9A9-035C08EBDB1B}" presName="Name13" presStyleLbl="parChTrans1D2" presStyleIdx="0" presStyleCnt="2"/>
      <dgm:spPr/>
      <dgm:t>
        <a:bodyPr/>
        <a:lstStyle/>
        <a:p>
          <a:endParaRPr lang="en-US"/>
        </a:p>
      </dgm:t>
    </dgm:pt>
    <dgm:pt modelId="{2A833DB3-8760-43CF-95F0-D0B33784EC76}" type="pres">
      <dgm:prSet presAssocID="{BA89739F-1999-4524-9EEC-54A1761D3E36}" presName="childText" presStyleLbl="bgAcc1" presStyleIdx="0" presStyleCnt="2" custScaleX="168559" custScaleY="107973" custLinFactX="-5200" custLinFactNeighborX="-100000" custLinFactNeighborY="7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E27203-D6A8-4A5C-8906-B26ACA85E70C}" type="pres">
      <dgm:prSet presAssocID="{5CFCF27C-390C-4986-B970-30119E00CA3F}" presName="Name13" presStyleLbl="parChTrans1D2" presStyleIdx="1" presStyleCnt="2"/>
      <dgm:spPr/>
      <dgm:t>
        <a:bodyPr/>
        <a:lstStyle/>
        <a:p>
          <a:endParaRPr lang="en-US"/>
        </a:p>
      </dgm:t>
    </dgm:pt>
    <dgm:pt modelId="{131D3464-0D03-4386-A3EB-94FC15ADBF8E}" type="pres">
      <dgm:prSet presAssocID="{B024F753-95A7-4A31-877D-2D1F53F459FC}" presName="childText" presStyleLbl="bgAcc1" presStyleIdx="1" presStyleCnt="2" custScaleX="167733" custScaleY="113997" custLinFactX="-5200" custLinFactNeighborX="-100000" custLinFactNeighborY="-90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7383D2-54D9-4C0D-AC17-0D160D004C37}" srcId="{7965C1CD-F267-4813-8728-C61F79818D47}" destId="{B024F753-95A7-4A31-877D-2D1F53F459FC}" srcOrd="1" destOrd="0" parTransId="{5CFCF27C-390C-4986-B970-30119E00CA3F}" sibTransId="{540CCAD6-61D6-408F-9A31-CA38EE02B0CE}"/>
    <dgm:cxn modelId="{C969A599-31B7-4C0E-9170-E9D5B57C9642}" type="presOf" srcId="{7965C1CD-F267-4813-8728-C61F79818D47}" destId="{8DD2BE1F-F4CB-4F32-8452-D2A1302D6A5F}" srcOrd="0" destOrd="0" presId="urn:microsoft.com/office/officeart/2005/8/layout/hierarchy3"/>
    <dgm:cxn modelId="{B9A82079-A253-4B8E-9409-5BE134BE466B}" type="presOf" srcId="{B007E144-9FBF-4044-A6BA-A8C421B9835B}" destId="{770D2360-236A-4CDA-92DD-BEB1D311C7A2}" srcOrd="0" destOrd="0" presId="urn:microsoft.com/office/officeart/2005/8/layout/hierarchy3"/>
    <dgm:cxn modelId="{D8364E7F-15EF-4152-9909-498DE2BC1FE8}" type="presOf" srcId="{BA89739F-1999-4524-9EEC-54A1761D3E36}" destId="{2A833DB3-8760-43CF-95F0-D0B33784EC76}" srcOrd="0" destOrd="0" presId="urn:microsoft.com/office/officeart/2005/8/layout/hierarchy3"/>
    <dgm:cxn modelId="{99F13C99-CA36-48E2-9C4C-8B45225BB0C2}" type="presOf" srcId="{7965C1CD-F267-4813-8728-C61F79818D47}" destId="{3B05ACFD-BC01-406B-B6C6-5C38F5FF899B}" srcOrd="1" destOrd="0" presId="urn:microsoft.com/office/officeart/2005/8/layout/hierarchy3"/>
    <dgm:cxn modelId="{1BA61C77-9362-4D62-A010-DEF59193C774}" type="presOf" srcId="{5CFCF27C-390C-4986-B970-30119E00CA3F}" destId="{42E27203-D6A8-4A5C-8906-B26ACA85E70C}" srcOrd="0" destOrd="0" presId="urn:microsoft.com/office/officeart/2005/8/layout/hierarchy3"/>
    <dgm:cxn modelId="{55ABCC09-2DD5-45BE-B757-B6343F84F1F6}" type="presOf" srcId="{EA4913F5-A0B8-4212-A9A9-035C08EBDB1B}" destId="{C275C61B-1F32-42F3-8485-EF4FC50FF0F2}" srcOrd="0" destOrd="0" presId="urn:microsoft.com/office/officeart/2005/8/layout/hierarchy3"/>
    <dgm:cxn modelId="{8AB0D5B9-DDEB-43AD-8D2A-915DD78A7877}" srcId="{B007E144-9FBF-4044-A6BA-A8C421B9835B}" destId="{7965C1CD-F267-4813-8728-C61F79818D47}" srcOrd="0" destOrd="0" parTransId="{8B83CFE3-BC44-4711-868C-7869C0CD4F3A}" sibTransId="{FE687961-B1D2-4FD6-A66C-F55099D981AA}"/>
    <dgm:cxn modelId="{5A5E5913-28DA-4343-AC33-D970AEA027D9}" srcId="{7965C1CD-F267-4813-8728-C61F79818D47}" destId="{BA89739F-1999-4524-9EEC-54A1761D3E36}" srcOrd="0" destOrd="0" parTransId="{EA4913F5-A0B8-4212-A9A9-035C08EBDB1B}" sibTransId="{76E5E9CF-3EB2-41C5-ACB5-F990B20A217F}"/>
    <dgm:cxn modelId="{E11BDE1C-46D2-4B92-A43E-CB881C1A49DE}" type="presOf" srcId="{B024F753-95A7-4A31-877D-2D1F53F459FC}" destId="{131D3464-0D03-4386-A3EB-94FC15ADBF8E}" srcOrd="0" destOrd="0" presId="urn:microsoft.com/office/officeart/2005/8/layout/hierarchy3"/>
    <dgm:cxn modelId="{830F6027-C53A-4A9F-806F-4384A6ACFE8B}" type="presParOf" srcId="{770D2360-236A-4CDA-92DD-BEB1D311C7A2}" destId="{467DB6BC-93B2-4BC2-A493-1DAC50C8CB23}" srcOrd="0" destOrd="0" presId="urn:microsoft.com/office/officeart/2005/8/layout/hierarchy3"/>
    <dgm:cxn modelId="{7C9D2551-A12B-4B2D-BEEF-176A5825762E}" type="presParOf" srcId="{467DB6BC-93B2-4BC2-A493-1DAC50C8CB23}" destId="{17786CDC-33AB-4C5D-B863-58123FEC2ACD}" srcOrd="0" destOrd="0" presId="urn:microsoft.com/office/officeart/2005/8/layout/hierarchy3"/>
    <dgm:cxn modelId="{766E9265-E7D9-47B2-A364-6C8C3CFD7D36}" type="presParOf" srcId="{17786CDC-33AB-4C5D-B863-58123FEC2ACD}" destId="{8DD2BE1F-F4CB-4F32-8452-D2A1302D6A5F}" srcOrd="0" destOrd="0" presId="urn:microsoft.com/office/officeart/2005/8/layout/hierarchy3"/>
    <dgm:cxn modelId="{7BB9A540-B4C3-4384-B322-243E0FA604A5}" type="presParOf" srcId="{17786CDC-33AB-4C5D-B863-58123FEC2ACD}" destId="{3B05ACFD-BC01-406B-B6C6-5C38F5FF899B}" srcOrd="1" destOrd="0" presId="urn:microsoft.com/office/officeart/2005/8/layout/hierarchy3"/>
    <dgm:cxn modelId="{F0D3AB93-6450-4BFE-A764-1F1AC3777B86}" type="presParOf" srcId="{467DB6BC-93B2-4BC2-A493-1DAC50C8CB23}" destId="{9C6C1ADA-8987-4925-9C98-BCC33D698779}" srcOrd="1" destOrd="0" presId="urn:microsoft.com/office/officeart/2005/8/layout/hierarchy3"/>
    <dgm:cxn modelId="{58BA4FDE-CD88-4F74-B285-C75C3AD916AB}" type="presParOf" srcId="{9C6C1ADA-8987-4925-9C98-BCC33D698779}" destId="{C275C61B-1F32-42F3-8485-EF4FC50FF0F2}" srcOrd="0" destOrd="0" presId="urn:microsoft.com/office/officeart/2005/8/layout/hierarchy3"/>
    <dgm:cxn modelId="{C09D8D52-921E-4E7D-B966-3424AFE97514}" type="presParOf" srcId="{9C6C1ADA-8987-4925-9C98-BCC33D698779}" destId="{2A833DB3-8760-43CF-95F0-D0B33784EC76}" srcOrd="1" destOrd="0" presId="urn:microsoft.com/office/officeart/2005/8/layout/hierarchy3"/>
    <dgm:cxn modelId="{94A5EF37-1230-4B02-8811-4C469717AADC}" type="presParOf" srcId="{9C6C1ADA-8987-4925-9C98-BCC33D698779}" destId="{42E27203-D6A8-4A5C-8906-B26ACA85E70C}" srcOrd="2" destOrd="0" presId="urn:microsoft.com/office/officeart/2005/8/layout/hierarchy3"/>
    <dgm:cxn modelId="{6BC6585B-8A38-473C-92E0-8D30FF59BEF7}" type="presParOf" srcId="{9C6C1ADA-8987-4925-9C98-BCC33D698779}" destId="{131D3464-0D03-4386-A3EB-94FC15ADBF8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3140A9-C2F1-48B9-8121-5923ABA5BF4D}">
      <dsp:nvSpPr>
        <dsp:cNvPr id="0" name=""/>
        <dsp:cNvSpPr/>
      </dsp:nvSpPr>
      <dsp:spPr>
        <a:xfrm>
          <a:off x="0" y="647198"/>
          <a:ext cx="2010963" cy="914612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Capital Asset u.s.2(14)</a:t>
          </a:r>
          <a:endParaRPr lang="en-US" sz="2000" kern="1200" dirty="0">
            <a:latin typeface="+mj-lt"/>
          </a:endParaRPr>
        </a:p>
      </dsp:txBody>
      <dsp:txXfrm>
        <a:off x="0" y="647198"/>
        <a:ext cx="2010963" cy="914612"/>
      </dsp:txXfrm>
    </dsp:sp>
    <dsp:sp modelId="{B6A531D8-2EF0-426D-AF11-639B11245097}">
      <dsp:nvSpPr>
        <dsp:cNvPr id="0" name=""/>
        <dsp:cNvSpPr/>
      </dsp:nvSpPr>
      <dsp:spPr>
        <a:xfrm rot="2397213">
          <a:off x="1845832" y="1504806"/>
          <a:ext cx="1414793" cy="107929"/>
        </a:xfrm>
        <a:custGeom>
          <a:avLst/>
          <a:gdLst/>
          <a:ahLst/>
          <a:cxnLst/>
          <a:rect l="0" t="0" r="0" b="0"/>
          <a:pathLst>
            <a:path>
              <a:moveTo>
                <a:pt x="0" y="53964"/>
              </a:moveTo>
              <a:lnTo>
                <a:pt x="1414793" y="53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2397213">
        <a:off x="2517859" y="1523401"/>
        <a:ext cx="70739" cy="70739"/>
      </dsp:txXfrm>
    </dsp:sp>
    <dsp:sp modelId="{F71B1AF2-2D68-40E7-A445-AB3ECF5ADE0E}">
      <dsp:nvSpPr>
        <dsp:cNvPr id="0" name=""/>
        <dsp:cNvSpPr/>
      </dsp:nvSpPr>
      <dsp:spPr>
        <a:xfrm>
          <a:off x="3095495" y="1577802"/>
          <a:ext cx="2242850" cy="870469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Short Term Capital Asset u.s.2(42A)</a:t>
          </a:r>
          <a:endParaRPr lang="en-US" sz="2000" kern="1200" dirty="0">
            <a:latin typeface="+mj-lt"/>
          </a:endParaRPr>
        </a:p>
      </dsp:txBody>
      <dsp:txXfrm>
        <a:off x="3095495" y="1577802"/>
        <a:ext cx="2242850" cy="870469"/>
      </dsp:txXfrm>
    </dsp:sp>
    <dsp:sp modelId="{6B93DA5A-F747-4D62-B30F-67BD3C979E8B}">
      <dsp:nvSpPr>
        <dsp:cNvPr id="0" name=""/>
        <dsp:cNvSpPr/>
      </dsp:nvSpPr>
      <dsp:spPr>
        <a:xfrm rot="21530319">
          <a:off x="5338242" y="1948939"/>
          <a:ext cx="999888" cy="107929"/>
        </a:xfrm>
        <a:custGeom>
          <a:avLst/>
          <a:gdLst/>
          <a:ahLst/>
          <a:cxnLst/>
          <a:rect l="0" t="0" r="0" b="0"/>
          <a:pathLst>
            <a:path>
              <a:moveTo>
                <a:pt x="0" y="53964"/>
              </a:moveTo>
              <a:lnTo>
                <a:pt x="999888" y="539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21530319">
        <a:off x="5813190" y="1977907"/>
        <a:ext cx="49994" cy="49994"/>
      </dsp:txXfrm>
    </dsp:sp>
    <dsp:sp modelId="{EC035666-A0A3-4FCF-A409-CFC80A4965B8}">
      <dsp:nvSpPr>
        <dsp:cNvPr id="0" name=""/>
        <dsp:cNvSpPr/>
      </dsp:nvSpPr>
      <dsp:spPr>
        <a:xfrm>
          <a:off x="6338028" y="1537270"/>
          <a:ext cx="2107822" cy="91100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Short Term Capital Gains u.s.2(42B)</a:t>
          </a:r>
          <a:endParaRPr lang="en-US" sz="2000" kern="1200" dirty="0">
            <a:latin typeface="+mj-lt"/>
          </a:endParaRPr>
        </a:p>
      </dsp:txBody>
      <dsp:txXfrm>
        <a:off x="6338028" y="1537270"/>
        <a:ext cx="2107822" cy="911001"/>
      </dsp:txXfrm>
    </dsp:sp>
    <dsp:sp modelId="{A865CBFA-F468-4917-A8E8-61D0D8BD0015}">
      <dsp:nvSpPr>
        <dsp:cNvPr id="0" name=""/>
        <dsp:cNvSpPr/>
      </dsp:nvSpPr>
      <dsp:spPr>
        <a:xfrm rot="19819334">
          <a:off x="1929027" y="741272"/>
          <a:ext cx="1249255" cy="107929"/>
        </a:xfrm>
        <a:custGeom>
          <a:avLst/>
          <a:gdLst/>
          <a:ahLst/>
          <a:cxnLst/>
          <a:rect l="0" t="0" r="0" b="0"/>
          <a:pathLst>
            <a:path>
              <a:moveTo>
                <a:pt x="0" y="53964"/>
              </a:moveTo>
              <a:lnTo>
                <a:pt x="1249255" y="539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9819334">
        <a:off x="2522423" y="764006"/>
        <a:ext cx="62462" cy="62462"/>
      </dsp:txXfrm>
    </dsp:sp>
    <dsp:sp modelId="{E35246FD-5E23-4FC6-8B65-E25CC2E5C470}">
      <dsp:nvSpPr>
        <dsp:cNvPr id="0" name=""/>
        <dsp:cNvSpPr/>
      </dsp:nvSpPr>
      <dsp:spPr>
        <a:xfrm>
          <a:off x="3096346" y="72014"/>
          <a:ext cx="2114135" cy="82791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Long Term Capital Asset u.s.2(29A)</a:t>
          </a:r>
          <a:endParaRPr lang="en-US" sz="2000" kern="1200" dirty="0">
            <a:latin typeface="+mj-lt"/>
          </a:endParaRPr>
        </a:p>
      </dsp:txBody>
      <dsp:txXfrm>
        <a:off x="3096346" y="72014"/>
        <a:ext cx="2114135" cy="827911"/>
      </dsp:txXfrm>
    </dsp:sp>
    <dsp:sp modelId="{FE226CFD-28B9-4296-9EA2-3B881D736226}">
      <dsp:nvSpPr>
        <dsp:cNvPr id="0" name=""/>
        <dsp:cNvSpPr/>
      </dsp:nvSpPr>
      <dsp:spPr>
        <a:xfrm rot="21521570">
          <a:off x="5210345" y="419978"/>
          <a:ext cx="1054479" cy="107929"/>
        </a:xfrm>
        <a:custGeom>
          <a:avLst/>
          <a:gdLst/>
          <a:ahLst/>
          <a:cxnLst/>
          <a:rect l="0" t="0" r="0" b="0"/>
          <a:pathLst>
            <a:path>
              <a:moveTo>
                <a:pt x="0" y="53964"/>
              </a:moveTo>
              <a:lnTo>
                <a:pt x="1054479" y="539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21521570">
        <a:off x="5711222" y="447581"/>
        <a:ext cx="52723" cy="52723"/>
      </dsp:txXfrm>
    </dsp:sp>
    <dsp:sp modelId="{8880985D-311A-447B-91FC-E794404FED70}">
      <dsp:nvSpPr>
        <dsp:cNvPr id="0" name=""/>
        <dsp:cNvSpPr/>
      </dsp:nvSpPr>
      <dsp:spPr>
        <a:xfrm>
          <a:off x="6264687" y="0"/>
          <a:ext cx="2210906" cy="92383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j-lt"/>
            </a:rPr>
            <a:t>Long Term Capital Gains u.s.2(29B)</a:t>
          </a:r>
          <a:endParaRPr lang="en-US" sz="2000" kern="1200" dirty="0">
            <a:latin typeface="+mj-lt"/>
          </a:endParaRPr>
        </a:p>
      </dsp:txBody>
      <dsp:txXfrm>
        <a:off x="6264687" y="0"/>
        <a:ext cx="2210906" cy="9238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D2BE1F-F4CB-4F32-8452-D2A1302D6A5F}">
      <dsp:nvSpPr>
        <dsp:cNvPr id="0" name=""/>
        <dsp:cNvSpPr/>
      </dsp:nvSpPr>
      <dsp:spPr>
        <a:xfrm>
          <a:off x="576066" y="144021"/>
          <a:ext cx="2009371" cy="663980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+mj-lt"/>
            </a:rPr>
            <a:t>Transfer of</a:t>
          </a:r>
          <a:endParaRPr lang="en-US" sz="2500" kern="1200" dirty="0">
            <a:latin typeface="+mj-lt"/>
          </a:endParaRPr>
        </a:p>
      </dsp:txBody>
      <dsp:txXfrm>
        <a:off x="576066" y="144021"/>
        <a:ext cx="2009371" cy="663980"/>
      </dsp:txXfrm>
    </dsp:sp>
    <dsp:sp modelId="{C275C61B-1F32-42F3-8485-EF4FC50FF0F2}">
      <dsp:nvSpPr>
        <dsp:cNvPr id="0" name=""/>
        <dsp:cNvSpPr/>
      </dsp:nvSpPr>
      <dsp:spPr>
        <a:xfrm>
          <a:off x="777004" y="808001"/>
          <a:ext cx="663157" cy="696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6028"/>
              </a:lnTo>
              <a:lnTo>
                <a:pt x="663157" y="6960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33DB3-8760-43CF-95F0-D0B33784EC76}">
      <dsp:nvSpPr>
        <dsp:cNvPr id="0" name=""/>
        <dsp:cNvSpPr/>
      </dsp:nvSpPr>
      <dsp:spPr>
        <a:xfrm>
          <a:off x="1440161" y="936101"/>
          <a:ext cx="2837139" cy="11358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Self Generated Goodwill of a Business</a:t>
          </a:r>
          <a:endParaRPr lang="en-US" sz="2400" kern="1200" dirty="0">
            <a:latin typeface="+mj-lt"/>
          </a:endParaRPr>
        </a:p>
      </dsp:txBody>
      <dsp:txXfrm>
        <a:off x="1440161" y="936101"/>
        <a:ext cx="2837139" cy="1135857"/>
      </dsp:txXfrm>
    </dsp:sp>
    <dsp:sp modelId="{42E27203-D6A8-4A5C-8906-B26ACA85E70C}">
      <dsp:nvSpPr>
        <dsp:cNvPr id="0" name=""/>
        <dsp:cNvSpPr/>
      </dsp:nvSpPr>
      <dsp:spPr>
        <a:xfrm>
          <a:off x="777004" y="808001"/>
          <a:ext cx="663157" cy="2023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862"/>
              </a:lnTo>
              <a:lnTo>
                <a:pt x="663157" y="20238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D3464-0D03-4386-A3EB-94FC15ADBF8E}">
      <dsp:nvSpPr>
        <dsp:cNvPr id="0" name=""/>
        <dsp:cNvSpPr/>
      </dsp:nvSpPr>
      <dsp:spPr>
        <a:xfrm>
          <a:off x="1440161" y="2232249"/>
          <a:ext cx="2823236" cy="1199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Self Generated Tenancy rights, Route permits etc.</a:t>
          </a:r>
          <a:endParaRPr lang="en-US" sz="2400" kern="1200" dirty="0">
            <a:latin typeface="+mj-lt"/>
          </a:endParaRPr>
        </a:p>
      </dsp:txBody>
      <dsp:txXfrm>
        <a:off x="1440161" y="2232249"/>
        <a:ext cx="2823236" cy="1199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BDD31-8C4F-4E3F-8650-0EB3B5269967}" type="datetimeFigureOut">
              <a:rPr lang="en-US" smtClean="0"/>
              <a:pPr/>
              <a:t>1/26/2013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4B05F-8612-45FA-954A-C894828497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62DD7-2C58-4CC2-9183-7C7FB6229811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08BAA-D633-4143-B234-57241808E84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08BAA-D633-4143-B234-57241808E846}" type="slidenum">
              <a:rPr lang="en-IN" smtClean="0"/>
              <a:pPr/>
              <a:t>3</a:t>
            </a:fld>
            <a:endParaRPr lang="en-I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08BAA-D633-4143-B234-57241808E846}" type="slidenum">
              <a:rPr lang="en-IN" smtClean="0"/>
              <a:pPr/>
              <a:t>7</a:t>
            </a:fld>
            <a:endParaRPr lang="en-I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08BAA-D633-4143-B234-57241808E846}" type="slidenum">
              <a:rPr lang="en-IN" smtClean="0"/>
              <a:pPr/>
              <a:t>26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BDB0A-A0BB-4794-8E2E-27E745AC158C}" type="datetimeFigureOut">
              <a:rPr lang="en-US" smtClean="0"/>
              <a:pPr/>
              <a:t>1/26/2013</a:t>
            </a:fld>
            <a:endParaRPr lang="en-IN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DF97F7-5A66-4261-9ACE-B5E6AF1033E6}" type="slidenum">
              <a:rPr lang="en-IN" smtClean="0"/>
              <a:pPr/>
              <a:t>‹#›</a:t>
            </a:fld>
            <a:endParaRPr lang="en-IN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348880"/>
            <a:ext cx="7851648" cy="1584176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Capital Gains</a:t>
            </a:r>
            <a:endParaRPr lang="en-IN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1979712" y="155679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Students’ meeting 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1152128"/>
          </a:xfrm>
        </p:spPr>
        <p:txBody>
          <a:bodyPr>
            <a:noAutofit/>
          </a:bodyPr>
          <a:lstStyle/>
          <a:p>
            <a:r>
              <a:rPr lang="en-US" sz="4300" dirty="0" smtClean="0"/>
              <a:t>Some issues on determining LTCA and STCA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2816"/>
            <a:ext cx="9036496" cy="508518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300" dirty="0" smtClean="0">
                <a:latin typeface="+mj-lt"/>
              </a:rPr>
              <a:t>Land purchased in 1962; building constructed in 1968. Whole Asset sold in 1970. Gains towards land assessable as Long-Term Capital Gains. Gains towards building, as Short Term Capital Gain [</a:t>
            </a:r>
            <a:r>
              <a:rPr lang="en-US" sz="2300" i="1" dirty="0" smtClean="0">
                <a:latin typeface="+mj-lt"/>
              </a:rPr>
              <a:t>Vimal Chand Golecha </a:t>
            </a:r>
            <a:r>
              <a:rPr lang="en-US" sz="2300" dirty="0" smtClean="0">
                <a:latin typeface="+mj-lt"/>
              </a:rPr>
              <a:t>case].</a:t>
            </a:r>
          </a:p>
          <a:p>
            <a:pPr algn="just">
              <a:lnSpc>
                <a:spcPct val="12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300" dirty="0" smtClean="0">
                <a:latin typeface="+mj-lt"/>
              </a:rPr>
              <a:t>Period of holding of shares in company shall be considered from date of allotment of shares, though call money paid after allotment.</a:t>
            </a:r>
          </a:p>
          <a:p>
            <a:pPr algn="just">
              <a:lnSpc>
                <a:spcPct val="120000"/>
              </a:lnSpc>
              <a:spcBef>
                <a:spcPts val="2400"/>
              </a:spcBef>
            </a:pPr>
            <a:r>
              <a:rPr lang="en-US" sz="2300" dirty="0" smtClean="0">
                <a:latin typeface="+mj-lt"/>
              </a:rPr>
              <a:t>Entire period of holding to be taken on account to decide about Long-Term Capital Asset although was not held as Capital Asset initially [</a:t>
            </a:r>
            <a:r>
              <a:rPr lang="en-US" sz="2300" i="1" dirty="0" smtClean="0">
                <a:latin typeface="+mj-lt"/>
              </a:rPr>
              <a:t>Keshavji Karsonda </a:t>
            </a:r>
            <a:r>
              <a:rPr lang="en-US" sz="2300" dirty="0" smtClean="0">
                <a:latin typeface="+mj-lt"/>
              </a:rPr>
              <a:t>case].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Autofit/>
          </a:bodyPr>
          <a:lstStyle/>
          <a:p>
            <a:r>
              <a:rPr lang="en-US" dirty="0" smtClean="0"/>
              <a:t>Transfer [u.s.2(47)]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73424"/>
            <a:ext cx="8712968" cy="5184576"/>
          </a:xfrm>
          <a:ln w="28575">
            <a:solidFill>
              <a:schemeClr val="tx1">
                <a:alpha val="0"/>
              </a:schemeClr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Conversion of Capital Asset into Stock in trade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Sale, Exchange or Relinquishment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Compulsory Acquisition under any law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Extinguishment of any Rights 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Maturity or Redemption of ZCBs or DDBs.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Part performance of Contract u.s.53A of Transfer of Property Act.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+mj-lt"/>
              </a:rPr>
              <a:t>Transferring/Enabling the enjoyment of any immovable property.</a:t>
            </a:r>
          </a:p>
          <a:p>
            <a:pPr algn="just"/>
            <a:endParaRPr lang="en-US" dirty="0" smtClean="0"/>
          </a:p>
          <a:p>
            <a:endParaRPr lang="en-US" dirty="0" smtClean="0">
              <a:latin typeface="+mj-lt"/>
            </a:endParaRP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40560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Is redemption  of preference shares by a Company transfer?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Whether transfer of TDR is transfer?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Is conversion of preference shares into equity shares constitute transfer? 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Is handing over of possession without receiving consideration transfer?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Is conversion of one currency to another is transfer?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Is maturity of ZCB a transfer?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Is conversion of personal effects into Stock in trade a transfer?</a:t>
            </a:r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467544" y="908720"/>
            <a:ext cx="3744416" cy="504056"/>
          </a:xfrm>
          <a:prstGeom prst="rect">
            <a:avLst/>
          </a:prstGeom>
          <a:ln w="28575">
            <a:solidFill>
              <a:schemeClr val="tx1">
                <a:alpha val="0"/>
              </a:schemeClr>
            </a:solidFill>
          </a:ln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800" b="1" dirty="0" smtClean="0">
                <a:solidFill>
                  <a:schemeClr val="tx2"/>
                </a:solidFill>
                <a:latin typeface="+mj-lt"/>
              </a:rPr>
              <a:t>Posers</a:t>
            </a:r>
            <a:endParaRPr lang="en-IN" sz="2800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866360"/>
          </a:xfrm>
        </p:spPr>
        <p:txBody>
          <a:bodyPr>
            <a:normAutofit/>
          </a:bodyPr>
          <a:lstStyle/>
          <a:p>
            <a:r>
              <a:rPr lang="en-US" sz="4500" dirty="0" smtClean="0"/>
              <a:t>Computation of Capital Gains</a:t>
            </a:r>
            <a:endParaRPr lang="en-IN" sz="45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7344816" cy="648072"/>
          </a:xfrm>
          <a:ln w="28575">
            <a:solidFill>
              <a:schemeClr val="tx1">
                <a:alpha val="0"/>
              </a:schemeClr>
            </a:solidFill>
          </a:ln>
        </p:spPr>
        <p:txBody>
          <a:bodyPr/>
          <a:lstStyle/>
          <a:p>
            <a:r>
              <a:rPr lang="en-US" sz="3500" b="0" dirty="0" smtClean="0">
                <a:latin typeface="+mj-lt"/>
              </a:rPr>
              <a:t>In case of Short Term Capital Gains</a:t>
            </a:r>
            <a:endParaRPr lang="en-IN" sz="3500" b="0" dirty="0">
              <a:latin typeface="+mj-lt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95536" y="2204864"/>
          <a:ext cx="8208912" cy="4320480"/>
        </p:xfrm>
        <a:graphic>
          <a:graphicData uri="http://schemas.openxmlformats.org/drawingml/2006/table">
            <a:tbl>
              <a:tblPr/>
              <a:tblGrid>
                <a:gridCol w="6697890"/>
                <a:gridCol w="1511022"/>
              </a:tblGrid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Full Value of Consideration received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Expenses on transfer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consideration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</a:t>
                      </a:r>
                      <a:r>
                        <a:rPr lang="en-US" sz="22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Asset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</a:t>
                      </a:r>
                      <a:r>
                        <a:rPr lang="en-US" sz="22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Improvement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Short Term Capital Gains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Exemption </a:t>
                      </a:r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u.s.54B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54D, 54G, 54GA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STCG chargeable to Tax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 txBox="1">
            <a:spLocks/>
          </p:cNvSpPr>
          <p:nvPr/>
        </p:nvSpPr>
        <p:spPr>
          <a:xfrm>
            <a:off x="323528" y="260648"/>
            <a:ext cx="8229600" cy="866360"/>
          </a:xfrm>
          <a:prstGeom prst="rect">
            <a:avLst/>
          </a:prstGeom>
        </p:spPr>
        <p:txBody>
          <a:bodyPr vert="horz" lIns="0" tIns="4572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Computation of Capital Gains</a:t>
            </a:r>
            <a:endParaRPr kumimoji="0" lang="en-IN" sz="4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 Placeholder 4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7344816" cy="648072"/>
          </a:xfrm>
          <a:ln w="28575">
            <a:solidFill>
              <a:schemeClr val="tx1">
                <a:alpha val="0"/>
              </a:schemeClr>
            </a:solidFill>
          </a:ln>
        </p:spPr>
        <p:txBody>
          <a:bodyPr/>
          <a:lstStyle/>
          <a:p>
            <a:r>
              <a:rPr lang="en-US" sz="3500" b="0" dirty="0" smtClean="0">
                <a:latin typeface="+mj-lt"/>
              </a:rPr>
              <a:t>In case of Long Term Capital Gains</a:t>
            </a:r>
            <a:endParaRPr lang="en-IN" sz="3500" b="0" dirty="0">
              <a:latin typeface="+mj-lt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95536" y="2204864"/>
          <a:ext cx="8208912" cy="4320480"/>
        </p:xfrm>
        <a:graphic>
          <a:graphicData uri="http://schemas.openxmlformats.org/drawingml/2006/table">
            <a:tbl>
              <a:tblPr/>
              <a:tblGrid>
                <a:gridCol w="6697890"/>
                <a:gridCol w="1511022"/>
              </a:tblGrid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Full Value of Consideration received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Expenses on transfer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consideration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</a:t>
                      </a:r>
                      <a:r>
                        <a:rPr lang="en-US" sz="22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Indexed Cost</a:t>
                      </a:r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Asset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</a:t>
                      </a:r>
                      <a:r>
                        <a:rPr lang="en-US" sz="22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Indexe</a:t>
                      </a:r>
                      <a:r>
                        <a:rPr lang="en-US" sz="2200" b="0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2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Cost</a:t>
                      </a:r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Improvement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Long 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Term Capital Gains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Less: Exemption </a:t>
                      </a:r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u.s.54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to 54GA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(xxxx)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LTCG chargeable 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 Tax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xxxx </a:t>
                      </a:r>
                    </a:p>
                  </a:txBody>
                  <a:tcPr marL="8092" marR="8092" marT="809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24136"/>
          </a:xfrm>
        </p:spPr>
        <p:txBody>
          <a:bodyPr>
            <a:noAutofit/>
          </a:bodyPr>
          <a:lstStyle/>
          <a:p>
            <a:r>
              <a:rPr lang="en-US" sz="4400" dirty="0" smtClean="0"/>
              <a:t>Computation of Indexed Cost of Acquisition[u.s.48]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1412776"/>
            <a:ext cx="7128792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Case 1: Asset acquired by assessee himself</a:t>
            </a:r>
            <a:endParaRPr lang="en-US" sz="2500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520" y="2132856"/>
            <a:ext cx="8640960" cy="1440160"/>
          </a:xfrm>
        </p:spPr>
        <p:txBody>
          <a:bodyPr>
            <a:normAutofit lnSpcReduction="10000"/>
          </a:bodyPr>
          <a:lstStyle/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If acquired by the assessee before 01/04/1981;</a:t>
            </a:r>
          </a:p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Acquired by the assessee on or after 01/04/1981;</a:t>
            </a:r>
          </a:p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Calculation of indexed cost of improvement</a:t>
            </a:r>
            <a:endParaRPr lang="en-US" sz="2500" dirty="0">
              <a:latin typeface="+mj-lt"/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quarter" idx="4"/>
          </p:nvPr>
        </p:nvSpPr>
        <p:spPr>
          <a:xfrm>
            <a:off x="251520" y="4149080"/>
            <a:ext cx="8640960" cy="2592288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If asset acquired by previous owner and received by assessee before 01/04/1981;</a:t>
            </a:r>
          </a:p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If Asset acquired by the previous owner before 01/04/1981 but received by assessee on or after 01/04/1981;</a:t>
            </a:r>
          </a:p>
          <a:p>
            <a:pPr marL="457200" indent="-457200" algn="just">
              <a:spcBef>
                <a:spcPts val="1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500" dirty="0" smtClean="0">
                <a:latin typeface="+mj-lt"/>
              </a:rPr>
              <a:t>Asset acquired by previous owner and acquired by assessee after 01/04/1981.</a:t>
            </a:r>
            <a:endParaRPr lang="en-US" sz="2500" dirty="0">
              <a:latin typeface="+mj-lt"/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3573016"/>
            <a:ext cx="7128792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Case 2: Asset received by assessee u.s.47</a:t>
            </a:r>
            <a:endParaRPr lang="en-US" sz="25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640960" cy="792088"/>
          </a:xfrm>
        </p:spPr>
        <p:txBody>
          <a:bodyPr>
            <a:normAutofit/>
          </a:bodyPr>
          <a:lstStyle/>
          <a:p>
            <a:r>
              <a:rPr lang="en-US" sz="4400" dirty="0" smtClean="0"/>
              <a:t>Non-Availability of Indexation benefit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5536" y="2132856"/>
            <a:ext cx="8496944" cy="37444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+mj-lt"/>
              </a:rPr>
              <a:t>Slump Sale</a:t>
            </a: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+mj-lt"/>
              </a:rPr>
              <a:t>Depreciable Assets</a:t>
            </a: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+mj-lt"/>
              </a:rPr>
              <a:t>Shares of Indian company acquired using forex</a:t>
            </a: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+mj-lt"/>
              </a:rPr>
              <a:t>Units/GDRs purchases in foreign currency</a:t>
            </a: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+mj-lt"/>
              </a:rPr>
              <a:t>Foreign exchange assets</a:t>
            </a:r>
          </a:p>
          <a:p>
            <a:endParaRPr lang="en-US" sz="25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92088"/>
          </a:xfrm>
        </p:spPr>
        <p:txBody>
          <a:bodyPr>
            <a:noAutofit/>
          </a:bodyPr>
          <a:lstStyle/>
          <a:p>
            <a:r>
              <a:rPr lang="en-US" sz="4400" dirty="0" smtClean="0"/>
              <a:t>Some Issues on Cost of Acquisition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Amount paid to tenant of a property for vacating and handing over peaceful possession is cost of transfer and not deductible as Cost of Acquisition [</a:t>
            </a:r>
            <a:r>
              <a:rPr lang="en-US" sz="2500" i="1" dirty="0" smtClean="0">
                <a:latin typeface="+mj-lt"/>
              </a:rPr>
              <a:t>A. Venkatraman </a:t>
            </a:r>
            <a:r>
              <a:rPr lang="en-US" sz="25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Any sum paid to hutment dwellers for vacating land is allowed as Cost of Improvement since it increases the value of the land [</a:t>
            </a:r>
            <a:r>
              <a:rPr lang="en-US" sz="2500" i="1" dirty="0" smtClean="0">
                <a:latin typeface="+mj-lt"/>
              </a:rPr>
              <a:t>Ms. Piroja C. Patel </a:t>
            </a:r>
            <a:r>
              <a:rPr lang="en-US" sz="25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Legal fees, brokerages, commissions etc. are allowed as expenses for transfer [</a:t>
            </a:r>
            <a:r>
              <a:rPr lang="en-US" sz="2500" i="1" dirty="0" smtClean="0">
                <a:latin typeface="+mj-lt"/>
              </a:rPr>
              <a:t>Sahroop Narain</a:t>
            </a:r>
            <a:r>
              <a:rPr lang="en-US" sz="2500" dirty="0" smtClean="0">
                <a:latin typeface="+mj-lt"/>
              </a:rPr>
              <a:t> case].</a:t>
            </a:r>
          </a:p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On conversion of agricultural lands into housing sites and selling the sites, Cost of Acquisition will be their original cost, and not F.M.V on date of their conversion [</a:t>
            </a:r>
            <a:r>
              <a:rPr lang="en-US" sz="2500" i="1" dirty="0" smtClean="0">
                <a:latin typeface="+mj-lt"/>
              </a:rPr>
              <a:t>M. Nachiappan </a:t>
            </a:r>
            <a:r>
              <a:rPr lang="en-US" sz="2500" dirty="0" smtClean="0">
                <a:latin typeface="+mj-lt"/>
              </a:rPr>
              <a:t>case]</a:t>
            </a:r>
            <a:r>
              <a:rPr lang="en-US" sz="2500" i="1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664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Computation issues in Capital Gains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908720"/>
            <a:ext cx="4104456" cy="432048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Insurance Claims u.s.45(1A)</a:t>
            </a:r>
            <a:endParaRPr lang="en-US" sz="2500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04" y="1484784"/>
            <a:ext cx="8928992" cy="5184576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Compensation received on damage or destruction of asset due to</a:t>
            </a:r>
          </a:p>
          <a:p>
            <a:pPr lvl="1"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Accidental fire, explosion;</a:t>
            </a:r>
          </a:p>
          <a:p>
            <a:pPr lvl="1"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Riots, action of enemy, civil disturbances;</a:t>
            </a:r>
          </a:p>
          <a:p>
            <a:pPr lvl="1"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Flood, cyclone, earthquake, any act of nature;</a:t>
            </a: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 </a:t>
            </a:r>
          </a:p>
          <a:p>
            <a:pPr>
              <a:spcBef>
                <a:spcPts val="900"/>
              </a:spcBef>
            </a:pPr>
            <a:endParaRPr lang="en-US" sz="2400" dirty="0" smtClean="0">
              <a:latin typeface="+mj-lt"/>
            </a:endParaRPr>
          </a:p>
          <a:p>
            <a:pPr>
              <a:spcBef>
                <a:spcPts val="900"/>
              </a:spcBef>
            </a:pPr>
            <a:endParaRPr lang="en-US" sz="2400" dirty="0" smtClean="0">
              <a:latin typeface="+mj-lt"/>
            </a:endParaRPr>
          </a:p>
          <a:p>
            <a:pPr>
              <a:spcBef>
                <a:spcPts val="900"/>
              </a:spcBef>
            </a:pPr>
            <a:endParaRPr lang="en-US" sz="2400" dirty="0" smtClean="0">
              <a:latin typeface="+mj-lt"/>
            </a:endParaRP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Chargeable to tax in the year in which moneys are received from the insurer and not in year of destruction.</a:t>
            </a: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Indexation available upto the year of destruction.</a:t>
            </a:r>
          </a:p>
          <a:p>
            <a:pPr lvl="1"/>
            <a:endParaRPr lang="en-US" sz="2300" dirty="0" smtClean="0">
              <a:latin typeface="+mj-lt"/>
            </a:endParaRPr>
          </a:p>
          <a:p>
            <a:endParaRPr lang="en-US" sz="2500" dirty="0" smtClean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3356991"/>
          <a:ext cx="6696744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4616"/>
                <a:gridCol w="1152128"/>
              </a:tblGrid>
              <a:tr h="354712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Moneys</a:t>
                      </a:r>
                      <a:r>
                        <a:rPr lang="en-US" sz="2200" baseline="0" dirty="0" smtClean="0">
                          <a:latin typeface="+mj-lt"/>
                        </a:rPr>
                        <a:t> received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Fair</a:t>
                      </a:r>
                      <a:r>
                        <a:rPr lang="en-US" sz="2200" baseline="0" dirty="0" smtClean="0">
                          <a:latin typeface="+mj-lt"/>
                        </a:rPr>
                        <a:t> Market Value of Assets received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Less: Cost/Indexed</a:t>
                      </a:r>
                      <a:r>
                        <a:rPr lang="en-US" sz="2200" baseline="0" dirty="0" smtClean="0">
                          <a:latin typeface="+mj-lt"/>
                        </a:rPr>
                        <a:t> Cost of acquisition/W.D.V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+mj-lt"/>
                        </a:rPr>
                        <a:t>Capital Gains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476672"/>
            <a:ext cx="7632848" cy="504056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Conversion of Capital Asset into Stock in Trade u.s.45(2)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+mj-lt"/>
              </a:rPr>
              <a:t>Capital Gain on sale of the converted Capital Asset into Stock in Trade is taxable.</a:t>
            </a: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r>
              <a:rPr lang="en-US" sz="2400" dirty="0" smtClean="0">
                <a:latin typeface="+mj-lt"/>
              </a:rPr>
              <a:t>Indexation available upto the year of conversion only; not upto year of sale.</a:t>
            </a:r>
          </a:p>
          <a:p>
            <a:pPr algn="just"/>
            <a:r>
              <a:rPr lang="en-US" sz="2400" dirty="0" smtClean="0">
                <a:latin typeface="+mj-lt"/>
              </a:rPr>
              <a:t>Capital gains taxed only in the year in which the converted Capital Asset is sold.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2276872"/>
          <a:ext cx="3888432" cy="13681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10746"/>
                <a:gridCol w="777686"/>
              </a:tblGrid>
              <a:tr h="4560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FMV on the date of conversion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xxx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  <a:tr h="4560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Less: Cost or Indexed Cost</a:t>
                      </a: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(xxx)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</a:tr>
              <a:tr h="45605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j-lt"/>
                        </a:rPr>
                        <a:t>Capital Gains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+mj-lt"/>
                        </a:rPr>
                        <a:t>xxx 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0" y="2276872"/>
          <a:ext cx="4392488" cy="13681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73550"/>
                <a:gridCol w="818938"/>
              </a:tblGrid>
              <a:tr h="435263">
                <a:tc>
                  <a:txBody>
                    <a:bodyPr/>
                    <a:lstStyle/>
                    <a:p>
                      <a:r>
                        <a:rPr kumimoji="0" lang="en-US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Net Consideration received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</a:t>
                      </a:r>
                    </a:p>
                  </a:txBody>
                  <a:tcPr/>
                </a:tc>
              </a:tr>
              <a:tr h="497626">
                <a:tc>
                  <a:txBody>
                    <a:bodyPr/>
                    <a:lstStyle/>
                    <a:p>
                      <a:r>
                        <a:rPr kumimoji="0" lang="en-US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Less: FMV on date of conversion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(xxx)</a:t>
                      </a:r>
                    </a:p>
                  </a:txBody>
                  <a:tcPr/>
                </a:tc>
              </a:tr>
              <a:tr h="435263">
                <a:tc>
                  <a:txBody>
                    <a:bodyPr/>
                    <a:lstStyle/>
                    <a:p>
                      <a:r>
                        <a:rPr kumimoji="0" lang="en-US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Business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355976" y="2204864"/>
            <a:ext cx="0" cy="151216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51520" y="4221088"/>
            <a:ext cx="144016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+mj-lt"/>
              </a:rPr>
              <a:t>Acquisition</a:t>
            </a:r>
            <a:endParaRPr lang="en-US" sz="2000" dirty="0"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740352" y="4221088"/>
            <a:ext cx="1152128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+mj-lt"/>
              </a:rPr>
              <a:t>Sale</a:t>
            </a:r>
            <a:endParaRPr lang="en-US" sz="2000" dirty="0"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51920" y="4221088"/>
            <a:ext cx="144016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+mj-lt"/>
              </a:rPr>
              <a:t>Conversion</a:t>
            </a:r>
            <a:endParaRPr lang="en-US" sz="2000" dirty="0">
              <a:latin typeface="+mj-lt"/>
            </a:endParaRPr>
          </a:p>
        </p:txBody>
      </p:sp>
      <p:cxnSp>
        <p:nvCxnSpPr>
          <p:cNvPr id="16" name="Straight Arrow Connector 15"/>
          <p:cNvCxnSpPr>
            <a:stCxn id="12" idx="3"/>
            <a:endCxn id="14" idx="1"/>
          </p:cNvCxnSpPr>
          <p:nvPr/>
        </p:nvCxnSpPr>
        <p:spPr>
          <a:xfrm>
            <a:off x="1691680" y="4545124"/>
            <a:ext cx="216024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3"/>
            <a:endCxn id="13" idx="1"/>
          </p:cNvCxnSpPr>
          <p:nvPr/>
        </p:nvCxnSpPr>
        <p:spPr>
          <a:xfrm>
            <a:off x="5292080" y="4545124"/>
            <a:ext cx="244827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07704" y="422108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Capital Gains</a:t>
            </a:r>
            <a:endParaRPr lang="en-US" sz="20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8104" y="422108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Business Income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Autofit/>
          </a:bodyPr>
          <a:lstStyle/>
          <a:p>
            <a:r>
              <a:rPr lang="en-US" sz="4800" dirty="0" smtClean="0"/>
              <a:t>Comparison with other Heads of Income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784976" cy="4464496"/>
          </a:xfrm>
          <a:ln w="19050">
            <a:solidFill>
              <a:schemeClr val="tx1">
                <a:alpha val="0"/>
              </a:schemeClr>
            </a:solidFill>
            <a:prstDash val="sysDash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Under other heads of income</a:t>
            </a:r>
          </a:p>
          <a:p>
            <a:pPr lvl="1" algn="just">
              <a:spcBef>
                <a:spcPts val="1800"/>
              </a:spcBef>
              <a:spcAft>
                <a:spcPts val="600"/>
              </a:spcAft>
            </a:pPr>
            <a:r>
              <a:rPr lang="en-US" dirty="0" smtClean="0">
                <a:latin typeface="+mj-lt"/>
              </a:rPr>
              <a:t>if an assessee’s income is not taxed under one head </a:t>
            </a:r>
          </a:p>
          <a:p>
            <a:pPr lvl="1" algn="just">
              <a:spcBef>
                <a:spcPts val="1800"/>
              </a:spcBef>
              <a:spcAft>
                <a:spcPts val="600"/>
              </a:spcAft>
            </a:pPr>
            <a:r>
              <a:rPr lang="en-US" dirty="0" smtClean="0">
                <a:latin typeface="+mj-lt"/>
              </a:rPr>
              <a:t>it gets taxed under other heads. </a:t>
            </a:r>
          </a:p>
          <a:p>
            <a:pPr lvl="1" algn="just">
              <a:spcBef>
                <a:spcPts val="1800"/>
              </a:spcBef>
              <a:spcAft>
                <a:spcPts val="600"/>
              </a:spcAft>
            </a:pPr>
            <a:r>
              <a:rPr lang="en-US" dirty="0" smtClean="0">
                <a:latin typeface="+mj-lt"/>
              </a:rPr>
              <a:t>Eg. Rent received from letting out vacant land.</a:t>
            </a:r>
          </a:p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en-US" sz="2500" dirty="0" smtClean="0">
                <a:latin typeface="+mj-lt"/>
              </a:rPr>
              <a:t>But under Capital Gains, if income is not taxable, it will not be taxable under any other head.</a:t>
            </a:r>
          </a:p>
          <a:p>
            <a:pPr algn="just">
              <a:spcBef>
                <a:spcPts val="1800"/>
              </a:spcBef>
            </a:pPr>
            <a:r>
              <a:rPr lang="en-US" sz="2500" dirty="0" smtClean="0">
                <a:latin typeface="+mj-lt"/>
              </a:rPr>
              <a:t>Charging section [u.s.45(1)] assumes importance.</a:t>
            </a:r>
            <a:endParaRPr lang="en-IN" sz="2500" dirty="0">
              <a:latin typeface="+mj-lt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16632"/>
            <a:ext cx="8640960" cy="504056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Introduction of Capital Asset into a Partnership Firm u.s.45(3)</a:t>
            </a:r>
            <a:endParaRPr lang="en-US" sz="2500" dirty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9512" y="620688"/>
            <a:ext cx="8784976" cy="1368152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+mj-lt"/>
              </a:rPr>
              <a:t>Bringing Capital Assets into the firm by partners is chargeable;</a:t>
            </a:r>
          </a:p>
          <a:p>
            <a:pPr algn="just"/>
            <a:r>
              <a:rPr lang="en-US" sz="2400" dirty="0" smtClean="0">
                <a:latin typeface="+mj-lt"/>
              </a:rPr>
              <a:t>Chargeable to tax in the year in which such assets are brought in;</a:t>
            </a:r>
          </a:p>
          <a:p>
            <a:pPr algn="just"/>
            <a:r>
              <a:rPr lang="en-US" sz="2400" dirty="0" smtClean="0">
                <a:latin typeface="+mj-lt"/>
              </a:rPr>
              <a:t> Computation:</a:t>
            </a:r>
          </a:p>
          <a:p>
            <a:endParaRPr lang="en-US" sz="2400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1916832"/>
          <a:ext cx="7920880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8752"/>
                <a:gridCol w="1152128"/>
              </a:tblGrid>
              <a:tr h="40271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Amount found credited in the partner’s Capital Account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0271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Less: Cost</a:t>
                      </a:r>
                      <a:r>
                        <a:rPr lang="en-US" sz="2200" baseline="0" dirty="0" smtClean="0">
                          <a:latin typeface="+mj-lt"/>
                        </a:rPr>
                        <a:t> of acquisition/Indexed cost of acquisition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0271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j-lt"/>
                        </a:rPr>
                        <a:t>Long</a:t>
                      </a:r>
                      <a:r>
                        <a:rPr lang="en-US" sz="2200" b="1" baseline="0" dirty="0" smtClean="0">
                          <a:latin typeface="+mj-lt"/>
                        </a:rPr>
                        <a:t> Term/Short Term Capital Gains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251520" y="3356992"/>
            <a:ext cx="8640960" cy="504056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Distribution of Capital Asset by a Partnership Firm u.s.45(4)</a:t>
            </a:r>
            <a:endParaRPr lang="en-US" sz="2500" dirty="0">
              <a:latin typeface="+mj-lt"/>
            </a:endParaRP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179512" y="3933056"/>
            <a:ext cx="8784976" cy="151216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+mj-lt"/>
              </a:rPr>
              <a:t>Distribution of Capital Asset by a firm on ‘dissolution’ or ‘</a:t>
            </a:r>
            <a:r>
              <a:rPr lang="en-US" sz="2400" i="1" dirty="0" smtClean="0">
                <a:latin typeface="+mj-lt"/>
              </a:rPr>
              <a:t>otherwise</a:t>
            </a:r>
            <a:r>
              <a:rPr lang="en-US" sz="2400" dirty="0" smtClean="0">
                <a:latin typeface="+mj-lt"/>
              </a:rPr>
              <a:t>’ is chargeable;</a:t>
            </a:r>
          </a:p>
          <a:p>
            <a:pPr algn="just"/>
            <a:r>
              <a:rPr lang="en-US" sz="2400" dirty="0" smtClean="0">
                <a:latin typeface="+mj-lt"/>
              </a:rPr>
              <a:t>Chargeable in the year in which such assets are distributed;</a:t>
            </a:r>
          </a:p>
          <a:p>
            <a:pPr algn="just"/>
            <a:r>
              <a:rPr lang="en-US" sz="2400" dirty="0" smtClean="0">
                <a:latin typeface="+mj-lt"/>
              </a:rPr>
              <a:t>Computation: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67544" y="5445224"/>
          <a:ext cx="7920880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8752"/>
                <a:gridCol w="1152128"/>
              </a:tblGrid>
              <a:tr h="40271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Fair Market Value on</a:t>
                      </a:r>
                      <a:r>
                        <a:rPr lang="en-US" sz="2200" baseline="0" dirty="0" smtClean="0">
                          <a:latin typeface="+mj-lt"/>
                        </a:rPr>
                        <a:t> the date of distribution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0271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Less: Cost</a:t>
                      </a:r>
                      <a:r>
                        <a:rPr lang="en-US" sz="2200" baseline="0" dirty="0" smtClean="0">
                          <a:latin typeface="+mj-lt"/>
                        </a:rPr>
                        <a:t> of acquisition/Indexed cost of acquisition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0271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j-lt"/>
                        </a:rPr>
                        <a:t>Long</a:t>
                      </a:r>
                      <a:r>
                        <a:rPr lang="en-US" sz="2200" b="1" baseline="0" dirty="0" smtClean="0">
                          <a:latin typeface="+mj-lt"/>
                        </a:rPr>
                        <a:t> Term/Short Term Capital Gains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504056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ea typeface="+mn-ea"/>
                <a:cs typeface="+mn-cs"/>
              </a:rPr>
              <a:t>Some Issues on ‘Distribution of Capital Asset during dissolution’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9512" y="1052736"/>
            <a:ext cx="8784976" cy="5616624"/>
          </a:xfrm>
        </p:spPr>
        <p:txBody>
          <a:bodyPr>
            <a:noAutofit/>
          </a:bodyPr>
          <a:lstStyle/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Mere revaluation of assets in the firm and crediting the amount to the existing partners without distribution of assets is not a transfer [</a:t>
            </a:r>
            <a:r>
              <a:rPr lang="en-US" sz="2400" i="1" dirty="0" smtClean="0">
                <a:latin typeface="+mj-lt"/>
              </a:rPr>
              <a:t>Kunnamkulum Mill Board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The phrase '</a:t>
            </a:r>
            <a:r>
              <a:rPr lang="en-US" sz="2400" i="1" dirty="0" smtClean="0">
                <a:latin typeface="+mj-lt"/>
              </a:rPr>
              <a:t>otherwise</a:t>
            </a:r>
            <a:r>
              <a:rPr lang="en-US" sz="2400" dirty="0" smtClean="0">
                <a:latin typeface="+mj-lt"/>
              </a:rPr>
              <a:t>' includes transfer of Capital Assets in cases of existing partners of the firm, transferring assets in favor of a retiring partner etc. Hence, they attract Capital Gain tax [</a:t>
            </a:r>
            <a:r>
              <a:rPr lang="en-US" sz="2400" i="1" dirty="0" smtClean="0">
                <a:latin typeface="+mj-lt"/>
              </a:rPr>
              <a:t>A.N. Naik Associates</a:t>
            </a:r>
            <a:r>
              <a:rPr lang="en-US" sz="2400" dirty="0" smtClean="0">
                <a:latin typeface="+mj-lt"/>
              </a:rPr>
              <a:t> 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Transfer of Assets by mere book entries without registration is invalid. Subsequent sale of such Asset by the partner is taxable in the firm’s hands [</a:t>
            </a:r>
            <a:r>
              <a:rPr lang="en-US" sz="2400" i="1" dirty="0" smtClean="0">
                <a:latin typeface="+mj-lt"/>
              </a:rPr>
              <a:t>J.M. Mehtha &amp; Bros.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Transfer of immovable property to the partners at the time of dissolution of the firm does not require registration in the name of partners [</a:t>
            </a:r>
            <a:r>
              <a:rPr lang="en-US" sz="2400" i="1" dirty="0" smtClean="0">
                <a:latin typeface="+mj-lt"/>
              </a:rPr>
              <a:t>S.V. Chandra Pandian </a:t>
            </a:r>
            <a:r>
              <a:rPr lang="en-US" sz="2400" dirty="0" smtClean="0">
                <a:latin typeface="+mj-lt"/>
              </a:rPr>
              <a:t>and </a:t>
            </a:r>
            <a:r>
              <a:rPr lang="en-US" sz="2400" i="1" dirty="0" smtClean="0">
                <a:latin typeface="+mj-lt"/>
              </a:rPr>
              <a:t>S. V. Shivalanga Nadar </a:t>
            </a:r>
            <a:r>
              <a:rPr lang="en-US" sz="2400" dirty="0" smtClean="0">
                <a:latin typeface="+mj-lt"/>
              </a:rPr>
              <a:t>case].</a:t>
            </a:r>
            <a:endParaRPr lang="en-US" sz="2400" i="1" dirty="0" smtClean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07504" y="188640"/>
            <a:ext cx="9036496" cy="50405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Compulsory Acquisition by Government/Approved Authority u.s.45(5)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764704"/>
            <a:ext cx="8856984" cy="5976664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Any Consideration received by Government or any Approved Authority is chargeable;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en-US" sz="3800" b="1" dirty="0" smtClean="0">
                <a:latin typeface="+mj-lt"/>
              </a:rPr>
              <a:t>Normal Compensation: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Taxed in the previous year of first receipt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Whole amount is taxed even if partially received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Computation –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endParaRPr lang="en-US" sz="3800" dirty="0" smtClean="0">
              <a:latin typeface="+mj-lt"/>
            </a:endParaRP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endParaRPr lang="en-US" sz="3800" dirty="0" smtClean="0">
              <a:latin typeface="+mj-lt"/>
            </a:endParaRP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endParaRPr lang="en-US" sz="38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en-US" sz="3800" b="1" dirty="0" smtClean="0">
                <a:latin typeface="+mj-lt"/>
              </a:rPr>
              <a:t>Enhanced Compensation: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Taxed only on actual receipt</a:t>
            </a:r>
          </a:p>
          <a:p>
            <a:pPr lvl="1"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Full value of compensation actually received is taxed.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en-US" sz="3800" dirty="0" smtClean="0">
                <a:latin typeface="+mj-lt"/>
              </a:rPr>
              <a:t>Interest on enhanced compensation taxed under Income from Other Sources.</a:t>
            </a:r>
          </a:p>
          <a:p>
            <a:pPr lvl="1" algn="just"/>
            <a:endParaRPr lang="en-US" dirty="0" smtClean="0"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27584" y="3429000"/>
          <a:ext cx="6984776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0640"/>
                <a:gridCol w="1224136"/>
              </a:tblGrid>
              <a:tr h="38404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Whole amount of Normal</a:t>
                      </a:r>
                      <a:r>
                        <a:rPr lang="en-US" sz="2000" baseline="0" dirty="0" smtClean="0">
                          <a:latin typeface="+mj-lt"/>
                        </a:rPr>
                        <a:t> Compensation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Less: Cost</a:t>
                      </a:r>
                      <a:r>
                        <a:rPr lang="en-US" sz="2000" baseline="0" dirty="0" smtClean="0">
                          <a:latin typeface="+mj-lt"/>
                        </a:rPr>
                        <a:t> of Acquisition/Indexed cost of Acquisition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(xxx)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+mj-lt"/>
                        </a:rPr>
                        <a:t>Capital Gains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xxx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88640"/>
            <a:ext cx="8712968" cy="576064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Distribution of Asset by a liquidating Company u.s.46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9512" y="908720"/>
            <a:ext cx="8784976" cy="5832648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If Assets sold by liquidator and Sale Proceeds alone distributed, then taxed in Company’s hands [u.s.46(2)];</a:t>
            </a:r>
          </a:p>
          <a:p>
            <a:pPr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If Asset distributed to in specie, then exempt in Company’s hands, but taxed in the shareholders’ hands [u.s.46(1)].</a:t>
            </a:r>
          </a:p>
          <a:p>
            <a:pPr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Computation of tax in shareholders’ hands [u.s.46(1)]:</a:t>
            </a:r>
          </a:p>
          <a:p>
            <a:pPr algn="just">
              <a:spcBef>
                <a:spcPts val="1200"/>
              </a:spcBef>
            </a:pPr>
            <a:endParaRPr lang="en-US" sz="18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18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18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18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14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Capital Gains arising on subsequent sale of Asset by shareholder – calculated in normal manner.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3212976"/>
          <a:ext cx="7632849" cy="213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3854"/>
                <a:gridCol w="1168995"/>
              </a:tblGrid>
              <a:tr h="374442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Cash &amp; FMV of Assets</a:t>
                      </a:r>
                      <a:r>
                        <a:rPr lang="en-US" sz="2200" baseline="0" dirty="0" smtClean="0">
                          <a:latin typeface="+mj-lt"/>
                        </a:rPr>
                        <a:t> received from the Company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Less: Shareholders’ interest in the accumulated profits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j-lt"/>
                        </a:rPr>
                        <a:t>Consideration for transfer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Less: Cost of Acquisition/Indexed cos</a:t>
                      </a:r>
                      <a:r>
                        <a:rPr lang="en-US" sz="2200" baseline="0" dirty="0" smtClean="0">
                          <a:latin typeface="+mj-lt"/>
                        </a:rPr>
                        <a:t>t of Acquisition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j-lt"/>
                        </a:rPr>
                        <a:t>Capital Gains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548680"/>
            <a:ext cx="7776864" cy="504056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Buy Back of Shares u.s.46A</a:t>
            </a:r>
            <a:endParaRPr lang="en-US" sz="2500" dirty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1268760"/>
            <a:ext cx="8640960" cy="5256584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Receipt of any Consideration </a:t>
            </a:r>
            <a:r>
              <a:rPr lang="en-US" sz="2400" dirty="0" smtClean="0">
                <a:latin typeface="+mj-lt"/>
              </a:rPr>
              <a:t>by/from </a:t>
            </a:r>
            <a:r>
              <a:rPr lang="en-US" sz="2400" dirty="0" smtClean="0">
                <a:latin typeface="+mj-lt"/>
              </a:rPr>
              <a:t>a Company for purchase of its own shares/any securities is chargeable.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Computation:</a:t>
            </a:r>
          </a:p>
          <a:p>
            <a:pPr algn="just"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  <a:p>
            <a:pPr algn="just"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Indexation available only upto year of buy-back.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If there is reduction of Face value of shares and any sum is received from the Company, then such sum is Capital Gain taxable in shareholders’ hands [</a:t>
            </a:r>
            <a:r>
              <a:rPr lang="en-US" sz="2400" i="1" dirty="0" smtClean="0">
                <a:latin typeface="+mj-lt"/>
              </a:rPr>
              <a:t>Sarabhai &amp; Karthikeyan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  <a:p>
            <a:pPr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2708920"/>
          <a:ext cx="7344816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92688"/>
                <a:gridCol w="1152128"/>
              </a:tblGrid>
              <a:tr h="384043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Value of Consideration Received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xxx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Less:</a:t>
                      </a:r>
                      <a:r>
                        <a:rPr lang="en-US" sz="2200" baseline="0" dirty="0" smtClean="0">
                          <a:latin typeface="+mj-lt"/>
                        </a:rPr>
                        <a:t> Cost of Acquisition/Indexed cost of Acquisition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(xxx)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j-lt"/>
                        </a:rPr>
                        <a:t>Capital Gains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+mj-lt"/>
                        </a:rPr>
                        <a:t>xxx</a:t>
                      </a:r>
                      <a:endParaRPr lang="en-US" sz="2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116632"/>
            <a:ext cx="8712968" cy="504056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Transfer of Shares by a Non-resident u.s.115A &amp; u.s.48 (proviso)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692696"/>
            <a:ext cx="8712968" cy="6048672"/>
          </a:xfrm>
        </p:spPr>
        <p:txBody>
          <a:bodyPr>
            <a:normAutofit/>
          </a:bodyPr>
          <a:lstStyle/>
          <a:p>
            <a:pPr algn="just"/>
            <a:r>
              <a:rPr lang="en-US" sz="2300" dirty="0" smtClean="0">
                <a:latin typeface="+mj-lt"/>
              </a:rPr>
              <a:t>Transfer of Shares or Debentures of Indian Company by a Non-resident to a Non-resident is chargeable;</a:t>
            </a:r>
          </a:p>
          <a:p>
            <a:pPr algn="just">
              <a:spcBef>
                <a:spcPts val="1000"/>
              </a:spcBef>
            </a:pPr>
            <a:r>
              <a:rPr lang="en-US" sz="2300" dirty="0" smtClean="0">
                <a:latin typeface="+mj-lt"/>
              </a:rPr>
              <a:t>Computation:</a:t>
            </a: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/>
            <a:endParaRPr lang="en-US" sz="2400" dirty="0" smtClean="0">
              <a:latin typeface="+mj-lt"/>
            </a:endParaRPr>
          </a:p>
          <a:p>
            <a:pPr algn="just">
              <a:spcBef>
                <a:spcPts val="1000"/>
              </a:spcBef>
            </a:pPr>
            <a:r>
              <a:rPr lang="en-US" sz="2300" dirty="0" smtClean="0">
                <a:latin typeface="+mj-lt"/>
              </a:rPr>
              <a:t>LTCG on transfer is exempt if invested within 6 months in –</a:t>
            </a:r>
          </a:p>
          <a:p>
            <a:pPr lvl="1" algn="just"/>
            <a:r>
              <a:rPr lang="en-US" dirty="0" smtClean="0">
                <a:latin typeface="+mj-lt"/>
              </a:rPr>
              <a:t>Shares of an Indian Company/Debentures of an Indian Public Company;</a:t>
            </a:r>
          </a:p>
          <a:p>
            <a:pPr lvl="1" algn="just"/>
            <a:r>
              <a:rPr lang="en-US" dirty="0" smtClean="0">
                <a:latin typeface="+mj-lt"/>
              </a:rPr>
              <a:t>Deposits with Indian Public Company;</a:t>
            </a:r>
          </a:p>
          <a:p>
            <a:pPr lvl="1" algn="just"/>
            <a:r>
              <a:rPr lang="en-US" dirty="0" smtClean="0">
                <a:latin typeface="+mj-lt"/>
              </a:rPr>
              <a:t>Central Govt. Securities/National Savings Scheme VI or VII issue.</a:t>
            </a:r>
          </a:p>
          <a:p>
            <a:pPr algn="just">
              <a:spcBef>
                <a:spcPts val="1000"/>
              </a:spcBef>
            </a:pPr>
            <a:r>
              <a:rPr lang="en-US" sz="2400" dirty="0" smtClean="0">
                <a:latin typeface="+mj-lt"/>
              </a:rPr>
              <a:t>Indexation benefit not available.</a:t>
            </a:r>
            <a:endParaRPr lang="en-US" dirty="0" smtClean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7544" y="1988840"/>
          <a:ext cx="8352928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0808"/>
                <a:gridCol w="772120"/>
              </a:tblGrid>
              <a:tr h="36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Net Consideration Received (at Average TT rate on transfer)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Less: </a:t>
                      </a:r>
                      <a:r>
                        <a:rPr lang="en-US" sz="2000" i="1" dirty="0" smtClean="0">
                          <a:latin typeface="+mj-lt"/>
                        </a:rPr>
                        <a:t>Cost</a:t>
                      </a:r>
                      <a:r>
                        <a:rPr lang="en-US" sz="2000" i="1" baseline="0" dirty="0" smtClean="0">
                          <a:latin typeface="+mj-lt"/>
                        </a:rPr>
                        <a:t> of Acquisition </a:t>
                      </a:r>
                      <a:r>
                        <a:rPr lang="en-US" sz="2000" i="0" baseline="0" dirty="0" smtClean="0">
                          <a:latin typeface="+mj-lt"/>
                        </a:rPr>
                        <a:t>(at Average TT rate on Acquisition)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(xxx)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Capital Gains in foreign</a:t>
                      </a:r>
                      <a:r>
                        <a:rPr lang="en-US" sz="2000" baseline="0" dirty="0" smtClean="0">
                          <a:latin typeface="+mj-lt"/>
                        </a:rPr>
                        <a:t> currency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Capital Gains</a:t>
                      </a:r>
                      <a:r>
                        <a:rPr lang="en-US" sz="2000" baseline="0" dirty="0" smtClean="0">
                          <a:latin typeface="+mj-lt"/>
                        </a:rPr>
                        <a:t> in Indian Rs. (at Average Buying rate)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Less:</a:t>
                      </a:r>
                      <a:r>
                        <a:rPr lang="en-US" sz="2000" baseline="0" dirty="0" smtClean="0">
                          <a:latin typeface="+mj-lt"/>
                        </a:rPr>
                        <a:t> Exemption u.s.115F (in proportion to Net Consideration invested)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(xxx)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+mj-lt"/>
                        </a:rPr>
                        <a:t>Taxable Capital Gains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xxx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260648"/>
            <a:ext cx="8352928" cy="432047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Slump Sale u.s.50B</a:t>
            </a:r>
            <a:endParaRPr lang="en-US" sz="2500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908720"/>
            <a:ext cx="8712968" cy="5832648"/>
          </a:xfrm>
        </p:spPr>
        <p:txBody>
          <a:bodyPr>
            <a:normAutofit/>
          </a:bodyPr>
          <a:lstStyle/>
          <a:p>
            <a:pPr algn="just">
              <a:spcBef>
                <a:spcPts val="1000"/>
              </a:spcBef>
            </a:pPr>
            <a:r>
              <a:rPr lang="en-US" sz="2300" dirty="0" smtClean="0">
                <a:latin typeface="+mj-lt"/>
              </a:rPr>
              <a:t>Transfer of an undertaking for a </a:t>
            </a:r>
            <a:r>
              <a:rPr lang="en-US" sz="2300" i="1" dirty="0" smtClean="0">
                <a:latin typeface="+mj-lt"/>
              </a:rPr>
              <a:t>Lumpsum Consideration </a:t>
            </a:r>
            <a:r>
              <a:rPr lang="en-US" sz="2300" dirty="0" smtClean="0">
                <a:latin typeface="+mj-lt"/>
              </a:rPr>
              <a:t>without furnishing any value to individual assets &amp; liabilities is chargeable;</a:t>
            </a:r>
          </a:p>
          <a:p>
            <a:pPr algn="just">
              <a:spcBef>
                <a:spcPts val="1200"/>
              </a:spcBef>
            </a:pPr>
            <a:r>
              <a:rPr lang="en-US" sz="2300" dirty="0" smtClean="0">
                <a:latin typeface="+mj-lt"/>
              </a:rPr>
              <a:t>For deciding Long Term or Short Term, it is treated as a ‘Non-Finance Asset’.</a:t>
            </a:r>
          </a:p>
          <a:p>
            <a:pPr algn="just">
              <a:spcBef>
                <a:spcPts val="1200"/>
              </a:spcBef>
            </a:pPr>
            <a:r>
              <a:rPr lang="en-US" sz="2300" dirty="0" smtClean="0">
                <a:latin typeface="+mj-lt"/>
              </a:rPr>
              <a:t>Computation:</a:t>
            </a: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r>
              <a:rPr lang="en-US" sz="2300" dirty="0" smtClean="0">
                <a:latin typeface="+mj-lt"/>
              </a:rPr>
              <a:t>Indexation</a:t>
            </a:r>
            <a:r>
              <a:rPr lang="en-US" dirty="0" smtClean="0"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benefit not available.</a:t>
            </a:r>
          </a:p>
          <a:p>
            <a:pPr algn="just">
              <a:buNone/>
            </a:pPr>
            <a:endParaRPr lang="en-US" sz="2300" dirty="0" smtClean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9552" y="3068960"/>
          <a:ext cx="7848872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7503"/>
                <a:gridCol w="1131369"/>
              </a:tblGrid>
              <a:tr h="3456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Book Value of Assets taken over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Add: W.D.V</a:t>
                      </a:r>
                      <a:r>
                        <a:rPr lang="en-US" sz="2000" baseline="0" dirty="0" smtClean="0">
                          <a:latin typeface="+mj-lt"/>
                        </a:rPr>
                        <a:t> of Depreciable Assets taken over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j-lt"/>
                        </a:rPr>
                        <a:t>Less: Liabilities taken over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(xxx)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Net Worth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9552" y="4797152"/>
          <a:ext cx="7920880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70215"/>
                <a:gridCol w="1250665"/>
              </a:tblGrid>
              <a:tr h="3456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Net Consideration Received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xxx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j-lt"/>
                        </a:rPr>
                        <a:t>Less:</a:t>
                      </a:r>
                      <a:r>
                        <a:rPr lang="en-US" sz="2000" baseline="0" dirty="0" smtClean="0">
                          <a:latin typeface="+mj-lt"/>
                        </a:rPr>
                        <a:t> Net Worth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(xxx)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456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+mj-lt"/>
                        </a:rPr>
                        <a:t>Capital Gain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79512" y="4725144"/>
            <a:ext cx="849694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332656"/>
            <a:ext cx="7632848" cy="504056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Transfer of asset for lesser Consideration u.s.50C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1124744"/>
            <a:ext cx="8784976" cy="5544616"/>
          </a:xfrm>
        </p:spPr>
        <p:txBody>
          <a:bodyPr>
            <a:normAutofit/>
          </a:bodyPr>
          <a:lstStyle/>
          <a:p>
            <a:pPr algn="just">
              <a:spcBef>
                <a:spcPts val="3000"/>
              </a:spcBef>
            </a:pPr>
            <a:r>
              <a:rPr lang="en-US" sz="2400" dirty="0" smtClean="0">
                <a:latin typeface="+mj-lt"/>
              </a:rPr>
              <a:t>If land transferred for Consideration lesser than that adopted by Stamp Valuation Authority, Net Consideration is value adopted by Stamp Valuation Authority;</a:t>
            </a:r>
          </a:p>
          <a:p>
            <a:pPr>
              <a:spcBef>
                <a:spcPts val="3000"/>
              </a:spcBef>
            </a:pPr>
            <a:r>
              <a:rPr lang="en-US" sz="2400" dirty="0" smtClean="0">
                <a:latin typeface="+mj-lt"/>
              </a:rPr>
              <a:t> Net consideration = Value adopted by Valuation Offices if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>
                <a:latin typeface="+mj-lt"/>
              </a:rPr>
              <a:t>Assessee contends that value decided by SVA is higher than FMV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>
                <a:latin typeface="+mj-lt"/>
              </a:rPr>
              <a:t>Value decided by SVA not disputed</a:t>
            </a:r>
          </a:p>
          <a:p>
            <a:pPr lvl="1">
              <a:spcBef>
                <a:spcPts val="1800"/>
              </a:spcBef>
            </a:pPr>
            <a:r>
              <a:rPr lang="en-US" sz="2200" dirty="0" smtClean="0">
                <a:latin typeface="+mj-lt"/>
              </a:rPr>
              <a:t>Value decided by Valuation Offices is less than that decided by SVA.</a:t>
            </a:r>
          </a:p>
          <a:p>
            <a:pPr>
              <a:spcBef>
                <a:spcPts val="3000"/>
              </a:spcBef>
            </a:pPr>
            <a:r>
              <a:rPr lang="en-US" sz="2400" dirty="0" smtClean="0">
                <a:latin typeface="+mj-lt"/>
              </a:rPr>
              <a:t> Applicable only to land or buildings.</a:t>
            </a:r>
          </a:p>
          <a:p>
            <a:pPr algn="just">
              <a:spcBef>
                <a:spcPts val="3000"/>
              </a:spcBef>
            </a:pPr>
            <a:r>
              <a:rPr lang="en-US" b="1" dirty="0" smtClean="0">
                <a:latin typeface="+mj-lt"/>
              </a:rPr>
              <a:t>Poser: </a:t>
            </a:r>
            <a:r>
              <a:rPr lang="en-US" dirty="0" smtClean="0">
                <a:latin typeface="+mj-lt"/>
              </a:rPr>
              <a:t>Can reference be made even if assessee maintains proper books of account?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548680"/>
            <a:ext cx="8640960" cy="504056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Forfeiture of Advances Received u.s.51</a:t>
            </a:r>
            <a:endParaRPr lang="en-US" sz="2500" dirty="0"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23528" y="1340768"/>
            <a:ext cx="8568952" cy="5328592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3100" dirty="0" smtClean="0">
                <a:latin typeface="+mj-lt"/>
              </a:rPr>
              <a:t>Advance sum received and retained to be reduced from </a:t>
            </a:r>
          </a:p>
          <a:p>
            <a:pPr lvl="1" algn="just">
              <a:spcBef>
                <a:spcPts val="1200"/>
              </a:spcBef>
            </a:pPr>
            <a:r>
              <a:rPr lang="en-US" sz="2800" dirty="0" smtClean="0">
                <a:latin typeface="+mj-lt"/>
              </a:rPr>
              <a:t>Cost of Acquisition</a:t>
            </a:r>
          </a:p>
          <a:p>
            <a:pPr lvl="1" algn="just">
              <a:spcBef>
                <a:spcPts val="1200"/>
              </a:spcBef>
            </a:pPr>
            <a:r>
              <a:rPr lang="en-US" sz="2800" dirty="0" smtClean="0">
                <a:latin typeface="+mj-lt"/>
              </a:rPr>
              <a:t>Written Down Value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>
                <a:latin typeface="+mj-lt"/>
              </a:rPr>
              <a:t>Fair Market Value</a:t>
            </a:r>
          </a:p>
          <a:p>
            <a:pPr algn="just"/>
            <a:endParaRPr lang="en-US" sz="2100" dirty="0" smtClean="0">
              <a:latin typeface="+mj-lt"/>
            </a:endParaRPr>
          </a:p>
          <a:p>
            <a:pPr algn="just"/>
            <a:endParaRPr lang="en-US" sz="2100" dirty="0" smtClean="0">
              <a:latin typeface="+mj-lt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+mj-lt"/>
              </a:rPr>
              <a:t>Some Issues: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2800" dirty="0" smtClean="0">
                <a:latin typeface="+mj-lt"/>
              </a:rPr>
              <a:t>If advance money forfeited is more than Cost of Acquisition, excess advance forfeited over Cost of Acquisition is capital receipt and not taxable [</a:t>
            </a:r>
            <a:r>
              <a:rPr lang="en-US" sz="2800" i="1" dirty="0" smtClean="0">
                <a:latin typeface="+mj-lt"/>
              </a:rPr>
              <a:t>Travancore Rubber &amp; Tea Co. Ltd. </a:t>
            </a:r>
            <a:r>
              <a:rPr lang="en-US" sz="2800" dirty="0" smtClean="0">
                <a:latin typeface="+mj-lt"/>
              </a:rPr>
              <a:t>case].</a:t>
            </a:r>
          </a:p>
          <a:p>
            <a:pPr algn="just">
              <a:spcBef>
                <a:spcPts val="1200"/>
              </a:spcBef>
            </a:pPr>
            <a:r>
              <a:rPr lang="en-US" sz="2800" dirty="0" smtClean="0">
                <a:latin typeface="+mj-lt"/>
              </a:rPr>
              <a:t>Forfeited amount is not an allowable loss in the hands of the transferee [</a:t>
            </a:r>
            <a:r>
              <a:rPr lang="en-US" sz="2800" i="1" dirty="0" smtClean="0">
                <a:latin typeface="+mj-lt"/>
              </a:rPr>
              <a:t>Sterling Investment Corp. Ltd. </a:t>
            </a:r>
            <a:r>
              <a:rPr lang="en-US" sz="2800" dirty="0" smtClean="0">
                <a:latin typeface="+mj-lt"/>
              </a:rPr>
              <a:t>case].</a:t>
            </a:r>
            <a:endParaRPr lang="en-US" sz="21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1440160"/>
          </a:xfrm>
        </p:spPr>
        <p:txBody>
          <a:bodyPr>
            <a:noAutofit/>
          </a:bodyPr>
          <a:lstStyle/>
          <a:p>
            <a:r>
              <a:rPr lang="en-US" sz="4500" dirty="0" smtClean="0"/>
              <a:t>Transactions not regarded as Transfers [u.s.47]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2060848"/>
            <a:ext cx="8640960" cy="648071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In Case of Individuals &amp; HUF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520" y="3068960"/>
            <a:ext cx="8640959" cy="3600400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of Capital Asset under a reverse Mortgage Scheme [u.s.47(xvi)].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of Capital Asset under Gift/Will/Irrevocable Trust Deed [u.s.47(iii)].</a:t>
            </a:r>
            <a:endParaRPr lang="en-US" dirty="0" smtClean="0">
              <a:latin typeface="+mj-lt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Distribution of Capital Asset on total/partial partition of HUF [u.s.47(i)].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r>
              <a:rPr lang="en-US" dirty="0" smtClean="0"/>
              <a:t>Computation of Total Income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>
          <a:xfrm>
            <a:off x="467544" y="2204864"/>
            <a:ext cx="8229600" cy="4248472"/>
          </a:xfrm>
        </p:spPr>
        <p:txBody>
          <a:bodyPr>
            <a:normAutofit/>
          </a:bodyPr>
          <a:lstStyle/>
          <a:p>
            <a:pPr eaLnBrk="1" hangingPunct="1">
              <a:spcBef>
                <a:spcPts val="1800"/>
              </a:spcBef>
            </a:pPr>
            <a:r>
              <a:rPr lang="en-US" sz="2800" dirty="0" smtClean="0">
                <a:latin typeface="+mj-lt"/>
              </a:rPr>
              <a:t>Income from Salaries		 		xxxx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 smtClean="0">
                <a:latin typeface="+mj-lt"/>
              </a:rPr>
              <a:t>Income from House Property       		xxxx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 smtClean="0">
                <a:latin typeface="+mj-lt"/>
              </a:rPr>
              <a:t>Profits &amp; Gains of Business/Profess.		xxxx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b="1" dirty="0" smtClean="0">
                <a:latin typeface="+mj-lt"/>
              </a:rPr>
              <a:t>Capital Gains	(Sec. 45)			xxxx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 smtClean="0">
                <a:latin typeface="+mj-lt"/>
              </a:rPr>
              <a:t>Income from Other Sources			xxxx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800" dirty="0" smtClean="0">
                <a:latin typeface="+mj-lt"/>
              </a:rPr>
              <a:t>Gross Total Income				xxxx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660232" y="5877272"/>
            <a:ext cx="1188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60232" y="6309320"/>
            <a:ext cx="1224136" cy="0"/>
          </a:xfrm>
          <a:prstGeom prst="line">
            <a:avLst/>
          </a:prstGeom>
          <a:ln w="15875" cmpd="dbl"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692696"/>
            <a:ext cx="7848872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In Case of Companies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3528" y="1844824"/>
            <a:ext cx="8496944" cy="4752528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Holding Company to Subsidiary Company [u.s.47(iv)].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Subsidiary Company to Holding Company [u.s.47(v)].</a:t>
            </a:r>
          </a:p>
          <a:p>
            <a:pPr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Condition for exemption:</a:t>
            </a:r>
          </a:p>
          <a:p>
            <a:pPr lvl="1" algn="just">
              <a:spcBef>
                <a:spcPts val="1200"/>
              </a:spcBef>
            </a:pPr>
            <a:r>
              <a:rPr lang="en-US" sz="2400" dirty="0" smtClean="0">
                <a:latin typeface="+mj-lt"/>
              </a:rPr>
              <a:t>Such asset not to be converted to Stock in Trade</a:t>
            </a:r>
          </a:p>
          <a:p>
            <a:pPr lvl="1"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100% of Shares of Subsidiary to be held by Holding Company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a Banking Company to a Banking Institution.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Predecessor Co-operative bank to Successor Co-operative bank during business re - organization.</a:t>
            </a:r>
          </a:p>
          <a:p>
            <a:pPr algn="just">
              <a:spcBef>
                <a:spcPts val="1200"/>
              </a:spcBef>
            </a:pPr>
            <a:endParaRPr lang="en-US" sz="2400" dirty="0" smtClean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620688"/>
            <a:ext cx="7848872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In Case of Companies during Amalgamation/Demerger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520" y="1556792"/>
            <a:ext cx="8496944" cy="4752528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Amalgamating Company to Amalgamated Company during Amalgamation [u.s.47(vi)];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of Shares of Indian Company by Amalgamating Foreign Company to Amalgamated Foreign Company [u.s.47(via)];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of Shares for Shares by Shareholders during Amalgamation;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by Demerged Company to Resulting Company [u.s.47(vib)];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Transfer of Shares of Indian Company by Demerged Foreign Company to Resulting Foreign Company [u.s.47(vic)];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5536" y="620688"/>
            <a:ext cx="8208912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In Case of Business Re-organizations	</a:t>
            </a:r>
            <a:endParaRPr lang="en-US" sz="2500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520" y="1412776"/>
            <a:ext cx="8568952" cy="518457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Transfer of shares during Business Re-organizations [u.s.47(vibc)].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Conversion of </a:t>
            </a:r>
          </a:p>
          <a:p>
            <a:pPr lvl="1">
              <a:lnSpc>
                <a:spcPct val="200000"/>
              </a:lnSpc>
            </a:pPr>
            <a:r>
              <a:rPr lang="en-US" sz="2200" dirty="0" smtClean="0">
                <a:latin typeface="+mj-lt"/>
              </a:rPr>
              <a:t>Partnership firm into Company [u.s.47(xiii)];</a:t>
            </a:r>
          </a:p>
          <a:p>
            <a:pPr lvl="1">
              <a:lnSpc>
                <a:spcPct val="200000"/>
              </a:lnSpc>
            </a:pPr>
            <a:r>
              <a:rPr lang="en-US" sz="2200" dirty="0" smtClean="0">
                <a:latin typeface="+mj-lt"/>
              </a:rPr>
              <a:t>Sloe Proprietary Concern into Company [u.s.47(xiv)];</a:t>
            </a:r>
          </a:p>
          <a:p>
            <a:pPr lvl="1">
              <a:lnSpc>
                <a:spcPct val="200000"/>
              </a:lnSpc>
            </a:pPr>
            <a:r>
              <a:rPr lang="en-US" sz="2200" dirty="0" smtClean="0">
                <a:latin typeface="+mj-lt"/>
              </a:rPr>
              <a:t>Private Limited Company into LLP [u.s.47(xiiib)];</a:t>
            </a:r>
          </a:p>
          <a:p>
            <a:pPr lvl="1">
              <a:lnSpc>
                <a:spcPct val="200000"/>
              </a:lnSpc>
            </a:pPr>
            <a:r>
              <a:rPr lang="en-US" sz="2200" dirty="0" smtClean="0">
                <a:latin typeface="+mj-lt"/>
              </a:rPr>
              <a:t>Unlisted Public Company into LLP [u.s.47(xiiib)].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836712"/>
            <a:ext cx="7200800" cy="576064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Other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95536" y="1700808"/>
            <a:ext cx="8280920" cy="468052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+mj-lt"/>
              </a:rPr>
              <a:t>Transfer of Work of Art, Archaeological, Scientific collections etc., to Government, Universities, National Museums etc. [u.s.47(ix)];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+mj-lt"/>
              </a:rPr>
              <a:t>Conversion of Debentures, Bonds, Deposits in a Company into Shares or Debentures [u.s.47(x)];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+mj-lt"/>
              </a:rPr>
              <a:t>Transfer of land as per scheme u.s.18 of Sick Industrial Companies Act, 1985 [u.s.47(xii)];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>
                <a:latin typeface="+mj-lt"/>
              </a:rPr>
              <a:t>Lending of securities under arrangement with the borrower as per RBI Guidelines [u.s.47(xv)].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224136"/>
          </a:xfrm>
        </p:spPr>
        <p:txBody>
          <a:bodyPr>
            <a:noAutofit/>
          </a:bodyPr>
          <a:lstStyle/>
          <a:p>
            <a:r>
              <a:rPr lang="en-US" sz="4500" dirty="0" smtClean="0"/>
              <a:t>Exemptions from Capital Gains [u.s.54 to 54H]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7504" y="1628800"/>
          <a:ext cx="8928992" cy="5112569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785798"/>
                <a:gridCol w="1670586"/>
                <a:gridCol w="1800200"/>
                <a:gridCol w="1800200"/>
                <a:gridCol w="1872208"/>
              </a:tblGrid>
              <a:tr h="361813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Nature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Section</a:t>
                      </a:r>
                      <a:r>
                        <a:rPr lang="en-US" sz="1700" baseline="0" dirty="0" smtClean="0">
                          <a:latin typeface="+mj-lt"/>
                        </a:rPr>
                        <a:t> 54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Section 54B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Section 54D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Section 54EC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</a:tr>
              <a:tr h="629239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Eligible assesses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Individuals &amp; HUF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Individuals only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All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700" dirty="0" smtClean="0">
                          <a:latin typeface="+mj-lt"/>
                        </a:rPr>
                        <a:t>All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</a:tr>
              <a:tr h="896666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Asset transferred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RHP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Urban Agricultural Land used only for Agri purpose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700" dirty="0" smtClean="0">
                          <a:latin typeface="+mj-lt"/>
                        </a:rPr>
                        <a:t>Land/Building</a:t>
                      </a:r>
                      <a:r>
                        <a:rPr lang="en-IN" sz="1700" baseline="0" dirty="0" smtClean="0">
                          <a:latin typeface="+mj-lt"/>
                        </a:rPr>
                        <a:t> used for Industrial purpose 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Any</a:t>
                      </a:r>
                      <a:r>
                        <a:rPr lang="en-US" sz="1700" baseline="0" dirty="0" smtClean="0">
                          <a:latin typeface="+mj-lt"/>
                        </a:rPr>
                        <a:t> Long Term Capital Asset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</a:tr>
              <a:tr h="896666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Re</a:t>
                      </a:r>
                      <a:r>
                        <a:rPr lang="en-US" sz="1700" baseline="0" dirty="0" smtClean="0">
                          <a:latin typeface="+mj-lt"/>
                        </a:rPr>
                        <a:t>investment in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RHP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Rural/Urban Agricultural Land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Land/Building</a:t>
                      </a:r>
                      <a:r>
                        <a:rPr lang="en-US" sz="1700" baseline="0" dirty="0" smtClean="0">
                          <a:latin typeface="+mj-lt"/>
                        </a:rPr>
                        <a:t> for Industrial purpose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700" kern="1200" baseline="0" dirty="0" smtClean="0">
                          <a:latin typeface="+mj-lt"/>
                        </a:rPr>
                        <a:t>NHAI/RECL bonds redeemed in 3 years</a:t>
                      </a:r>
                      <a:endParaRPr kumimoji="0" lang="en-IN" sz="17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431519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Time</a:t>
                      </a:r>
                      <a:r>
                        <a:rPr lang="en-US" sz="1700" baseline="0" dirty="0" smtClean="0">
                          <a:latin typeface="+mj-lt"/>
                        </a:rPr>
                        <a:t> limit </a:t>
                      </a:r>
                    </a:p>
                    <a:p>
                      <a:pPr algn="l"/>
                      <a:r>
                        <a:rPr lang="en-US" sz="1700" baseline="0" dirty="0" smtClean="0">
                          <a:latin typeface="+mj-lt"/>
                        </a:rPr>
                        <a:t>(from the date of transfer)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1 year before or 2 years after for purchase/</a:t>
                      </a:r>
                      <a:r>
                        <a:rPr lang="en-US" sz="1700" baseline="0" dirty="0" smtClean="0">
                          <a:latin typeface="+mj-lt"/>
                        </a:rPr>
                        <a:t>3 years for construction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Within 2 years from transfer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Within 3 years from transfer</a:t>
                      </a:r>
                      <a:r>
                        <a:rPr lang="en-US" sz="1700" baseline="0" dirty="0" smtClean="0">
                          <a:latin typeface="+mj-lt"/>
                        </a:rPr>
                        <a:t> 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700" kern="1200" baseline="0" dirty="0" smtClean="0">
                          <a:latin typeface="+mj-lt"/>
                        </a:rPr>
                        <a:t>Within 6 months from transfer </a:t>
                      </a:r>
                      <a:endParaRPr kumimoji="0" lang="en-IN" sz="17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96666"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Amount exempted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 smtClean="0">
                          <a:latin typeface="+mj-lt"/>
                        </a:rPr>
                        <a:t>Least of Capital Gains or Amount invested 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latin typeface="+mj-lt"/>
                        </a:rPr>
                        <a:t>Least</a:t>
                      </a:r>
                      <a:r>
                        <a:rPr lang="en-US" sz="1700" baseline="0" dirty="0" smtClean="0">
                          <a:latin typeface="+mj-lt"/>
                        </a:rPr>
                        <a:t> of </a:t>
                      </a:r>
                      <a:r>
                        <a:rPr lang="en-US" sz="1700" dirty="0" smtClean="0">
                          <a:latin typeface="+mj-lt"/>
                        </a:rPr>
                        <a:t>Capital Gains or Amount invested</a:t>
                      </a:r>
                      <a:endParaRPr lang="en-IN" sz="17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kern="1200" dirty="0" smtClean="0">
                          <a:latin typeface="+mj-lt"/>
                        </a:rPr>
                        <a:t>Least of Capital Gains or Amount invested</a:t>
                      </a:r>
                      <a:endParaRPr kumimoji="0" lang="en-IN" sz="17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kern="1200" dirty="0" smtClean="0">
                          <a:latin typeface="+mj-lt"/>
                        </a:rPr>
                        <a:t>Least of Capital Gains or Amount invested in Bonds</a:t>
                      </a:r>
                      <a:endParaRPr kumimoji="0" lang="en-IN" sz="17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79513" y="188641"/>
            <a:ext cx="1296144" cy="504056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+mj-lt"/>
              </a:rPr>
              <a:t>(Contd…)</a:t>
            </a:r>
            <a:endParaRPr lang="en-US" sz="2200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79512" y="908721"/>
          <a:ext cx="8784976" cy="5829299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786774"/>
                <a:gridCol w="2159020"/>
                <a:gridCol w="2318902"/>
                <a:gridCol w="2520280"/>
              </a:tblGrid>
              <a:tr h="40649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Nature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Section</a:t>
                      </a:r>
                      <a:r>
                        <a:rPr lang="en-US" sz="1800" baseline="0" dirty="0" smtClean="0">
                          <a:latin typeface="+mj-lt"/>
                        </a:rPr>
                        <a:t> 54F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Section 54G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j-lt"/>
                        </a:rPr>
                        <a:t>Section 54GA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</a:tr>
              <a:tr h="419975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+mj-lt"/>
                        </a:rPr>
                        <a:t>Eligible assesses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Individuals &amp; HUF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All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All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</a:tr>
              <a:tr h="896016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+mj-lt"/>
                        </a:rPr>
                        <a:t>Asset transferred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Any Long Term Capital Asset other than RHP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Land/Building/Plant/Machinery used for Industrial</a:t>
                      </a:r>
                      <a:r>
                        <a:rPr lang="en-US" sz="1800" baseline="0" dirty="0" smtClean="0">
                          <a:latin typeface="+mj-lt"/>
                        </a:rPr>
                        <a:t> purpose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1800" dirty="0" smtClean="0">
                          <a:latin typeface="+mj-lt"/>
                        </a:rPr>
                        <a:t>Land/Building/Plant/  Machinery</a:t>
                      </a:r>
                      <a:r>
                        <a:rPr lang="en-IN" sz="1800" baseline="0" dirty="0" smtClean="0">
                          <a:latin typeface="+mj-lt"/>
                        </a:rPr>
                        <a:t> used in SEZs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</a:tr>
              <a:tr h="1164821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+mj-lt"/>
                        </a:rPr>
                        <a:t>Re</a:t>
                      </a:r>
                      <a:r>
                        <a:rPr lang="en-US" sz="1800" baseline="0" dirty="0" smtClean="0">
                          <a:latin typeface="+mj-lt"/>
                        </a:rPr>
                        <a:t>investment in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RHP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kern="1200" dirty="0" smtClean="0">
                          <a:latin typeface="+mj-lt"/>
                        </a:rPr>
                        <a:t>Land/Building/New Plant/Machinery for Industrial purpose</a:t>
                      </a:r>
                      <a:endParaRPr kumimoji="0" lang="en-IN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n-IN" sz="1800" kern="1200" dirty="0" smtClean="0">
                          <a:latin typeface="+mj-lt"/>
                        </a:rPr>
                        <a:t>Acquired/Constructed Land/Building/Plant/  Machinery to be</a:t>
                      </a:r>
                      <a:r>
                        <a:rPr kumimoji="0" lang="en-IN" sz="1800" kern="1200" baseline="0" dirty="0" smtClean="0">
                          <a:latin typeface="+mj-lt"/>
                        </a:rPr>
                        <a:t> </a:t>
                      </a:r>
                      <a:r>
                        <a:rPr kumimoji="0" lang="en-IN" sz="1800" kern="1200" dirty="0" smtClean="0">
                          <a:latin typeface="+mj-lt"/>
                        </a:rPr>
                        <a:t>used in SEZs</a:t>
                      </a:r>
                      <a:endParaRPr kumimoji="0" lang="en-IN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36665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+mj-lt"/>
                        </a:rPr>
                        <a:t>Time</a:t>
                      </a:r>
                      <a:r>
                        <a:rPr lang="en-US" sz="1800" baseline="0" dirty="0" smtClean="0">
                          <a:latin typeface="+mj-lt"/>
                        </a:rPr>
                        <a:t> limit </a:t>
                      </a:r>
                    </a:p>
                    <a:p>
                      <a:pPr algn="l"/>
                      <a:r>
                        <a:rPr lang="en-US" sz="1800" baseline="0" dirty="0" smtClean="0">
                          <a:latin typeface="+mj-lt"/>
                        </a:rPr>
                        <a:t>(from the date of transfer)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1 year before or 2 years after for purchase/</a:t>
                      </a:r>
                      <a:r>
                        <a:rPr lang="en-US" sz="1800" baseline="0" dirty="0" smtClean="0">
                          <a:latin typeface="+mj-lt"/>
                        </a:rPr>
                        <a:t>3 years for construction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Within 1 year before/  3 years after</a:t>
                      </a:r>
                      <a:r>
                        <a:rPr lang="en-US" sz="1800" baseline="0" dirty="0" smtClean="0">
                          <a:latin typeface="+mj-lt"/>
                        </a:rPr>
                        <a:t> transfer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Within 1 year before/</a:t>
                      </a:r>
                      <a:r>
                        <a:rPr lang="en-US" sz="1800" baseline="0" dirty="0" smtClean="0">
                          <a:latin typeface="+mj-lt"/>
                        </a:rPr>
                        <a:t> 3 years after </a:t>
                      </a:r>
                      <a:r>
                        <a:rPr lang="en-US" sz="1800" dirty="0" smtClean="0">
                          <a:latin typeface="+mj-lt"/>
                        </a:rPr>
                        <a:t>transfer</a:t>
                      </a:r>
                      <a:r>
                        <a:rPr lang="en-US" sz="1800" baseline="0" dirty="0" smtClean="0">
                          <a:latin typeface="+mj-lt"/>
                        </a:rPr>
                        <a:t> 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</a:tr>
              <a:tr h="1436665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+mj-lt"/>
                        </a:rPr>
                        <a:t>Amount exempted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+mj-lt"/>
                        </a:rPr>
                        <a:t>Capital</a:t>
                      </a:r>
                      <a:r>
                        <a:rPr lang="en-US" sz="1800" baseline="0" dirty="0" smtClean="0">
                          <a:latin typeface="+mj-lt"/>
                        </a:rPr>
                        <a:t> Gain invested proportionate to Net Consideration</a:t>
                      </a:r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j-lt"/>
                        </a:rPr>
                        <a:t>Least</a:t>
                      </a:r>
                      <a:r>
                        <a:rPr lang="en-US" sz="1800" baseline="0" dirty="0" smtClean="0">
                          <a:latin typeface="+mj-lt"/>
                        </a:rPr>
                        <a:t> of </a:t>
                      </a:r>
                      <a:r>
                        <a:rPr lang="en-US" sz="1800" dirty="0" smtClean="0">
                          <a:latin typeface="+mj-lt"/>
                        </a:rPr>
                        <a:t>Capital Gains or Amount invested</a:t>
                      </a:r>
                      <a:endParaRPr lang="en-IN" sz="1800" dirty="0" smtClean="0">
                        <a:latin typeface="+mj-lt"/>
                      </a:endParaRPr>
                    </a:p>
                    <a:p>
                      <a:pPr algn="just"/>
                      <a:endParaRPr lang="en-IN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latin typeface="+mj-lt"/>
                        </a:rPr>
                        <a:t>Least of Capital Gains or Amount invested &amp; Expenses on Shifting</a:t>
                      </a:r>
                      <a:endParaRPr kumimoji="0" lang="en-IN" sz="1800" kern="1200" dirty="0" smtClean="0">
                        <a:latin typeface="+mj-lt"/>
                      </a:endParaRPr>
                    </a:p>
                    <a:p>
                      <a:pPr algn="just"/>
                      <a:endParaRPr kumimoji="0" lang="en-IN" sz="1800" kern="1200" dirty="0" smtClean="0">
                        <a:latin typeface="+mj-lt"/>
                      </a:endParaRPr>
                    </a:p>
                    <a:p>
                      <a:pPr algn="just"/>
                      <a:endParaRPr kumimoji="0" lang="en-IN" sz="18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404664"/>
            <a:ext cx="8064896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Some Issues on Exemptions in Capital Gains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1124744"/>
            <a:ext cx="8784976" cy="5544616"/>
          </a:xfrm>
        </p:spPr>
        <p:txBody>
          <a:bodyPr>
            <a:normAutofit/>
          </a:bodyPr>
          <a:lstStyle/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Addition of a floor to an existing residential house eligible for exemption u.s.54 [</a:t>
            </a:r>
            <a:r>
              <a:rPr lang="en-US" sz="2400" i="1" dirty="0" smtClean="0">
                <a:latin typeface="+mj-lt"/>
              </a:rPr>
              <a:t>Narasimhan (PV)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No exemption available u.s.54 if land only is sold [</a:t>
            </a:r>
            <a:r>
              <a:rPr lang="en-US" sz="2400" i="1" dirty="0" smtClean="0">
                <a:latin typeface="+mj-lt"/>
              </a:rPr>
              <a:t>Zaibunnisa Begum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Benefit u.s.54EC and u.s.54F available even on transfer of depreciable assets [</a:t>
            </a:r>
            <a:r>
              <a:rPr lang="en-US" sz="2400" i="1" dirty="0" smtClean="0">
                <a:latin typeface="+mj-lt"/>
              </a:rPr>
              <a:t>Assam Petroleum Industries (P.) Ltd.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If assessee died, then unused amount in Capital Gain Account Scheme not to be taxed in hands of legal heirs [N.No. 743/1996].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Non-availability of Bonds qualifying for exemption u.s.54EC is not a valid reason for not purchasing within time limit [</a:t>
            </a:r>
            <a:r>
              <a:rPr lang="en-US" sz="2400" i="1" dirty="0" smtClean="0">
                <a:latin typeface="+mj-lt"/>
              </a:rPr>
              <a:t>Cello Plast</a:t>
            </a:r>
            <a:r>
              <a:rPr lang="en-US" sz="2400" dirty="0" smtClean="0">
                <a:latin typeface="+mj-lt"/>
              </a:rPr>
              <a:t> case].</a:t>
            </a:r>
          </a:p>
          <a:p>
            <a:pPr algn="just">
              <a:spcBef>
                <a:spcPts val="1500"/>
              </a:spcBef>
            </a:pPr>
            <a:r>
              <a:rPr lang="en-US" sz="2400" dirty="0" smtClean="0">
                <a:latin typeface="+mj-lt"/>
              </a:rPr>
              <a:t>For </a:t>
            </a:r>
            <a:r>
              <a:rPr lang="en-US" sz="2400" dirty="0" smtClean="0">
                <a:latin typeface="+mj-lt"/>
              </a:rPr>
              <a:t>exemption </a:t>
            </a:r>
            <a:r>
              <a:rPr lang="en-US" sz="2400" dirty="0" smtClean="0">
                <a:latin typeface="+mj-lt"/>
              </a:rPr>
              <a:t>u.s.54, no bar on acquiring more than one residential house out of Capital Gain [</a:t>
            </a:r>
            <a:r>
              <a:rPr lang="en-US" sz="2400" i="1" dirty="0" smtClean="0">
                <a:latin typeface="+mj-lt"/>
              </a:rPr>
              <a:t>D. Anand Basappa </a:t>
            </a:r>
            <a:r>
              <a:rPr lang="en-US" sz="2400" dirty="0" smtClean="0">
                <a:latin typeface="+mj-lt"/>
              </a:rPr>
              <a:t>case].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792088"/>
          </a:xfrm>
        </p:spPr>
        <p:txBody>
          <a:bodyPr>
            <a:normAutofit/>
          </a:bodyPr>
          <a:lstStyle/>
          <a:p>
            <a:r>
              <a:rPr lang="en-US" sz="4500" dirty="0" smtClean="0"/>
              <a:t>Transfer of Intangible Assets [u.s.55]</a:t>
            </a:r>
            <a:endParaRPr lang="en-US" sz="4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107504" y="1268760"/>
          <a:ext cx="885698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427984" y="2780928"/>
            <a:ext cx="14401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427984" y="4077072"/>
            <a:ext cx="14401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868144" y="2348880"/>
            <a:ext cx="3096344" cy="769441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Whole Net Consideration is taxable</a:t>
            </a:r>
            <a:endParaRPr lang="en-US" sz="22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8144" y="3501008"/>
            <a:ext cx="3096344" cy="1107996"/>
          </a:xfrm>
          <a:prstGeom prst="rect">
            <a:avLst/>
          </a:prstGeom>
          <a:noFill/>
          <a:ln w="19050">
            <a:solidFill>
              <a:schemeClr val="accent1">
                <a:shade val="50000"/>
                <a:satMod val="103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Net Consideration less Cost of Improvement is taxable.</a:t>
            </a:r>
          </a:p>
        </p:txBody>
      </p:sp>
      <p:sp>
        <p:nvSpPr>
          <p:cNvPr id="2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5013176"/>
            <a:ext cx="8712968" cy="168548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+mj-lt"/>
              </a:rPr>
              <a:t>Transfer of Self-Generated goodwill of a Profession is not taxable as the Cost of Acquisition/Improvement is not ascertains [</a:t>
            </a:r>
            <a:r>
              <a:rPr lang="en-US" sz="2400" i="1" dirty="0" smtClean="0">
                <a:latin typeface="+mj-lt"/>
              </a:rPr>
              <a:t>B.C. Srinivasa Shetty</a:t>
            </a:r>
            <a:r>
              <a:rPr lang="en-US" sz="2400" dirty="0" smtClean="0">
                <a:latin typeface="+mj-lt"/>
              </a:rPr>
              <a:t> case].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764704"/>
            <a:ext cx="8280920" cy="57606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Transfer of Financial Assets u.s.55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251520" y="1700808"/>
          <a:ext cx="8569326" cy="42484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77159"/>
                <a:gridCol w="4392167"/>
              </a:tblGrid>
              <a:tr h="51013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Financial Asset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Cost</a:t>
                      </a:r>
                      <a:r>
                        <a:rPr lang="en-US" sz="2200" baseline="0" dirty="0" smtClean="0">
                          <a:latin typeface="+mj-lt"/>
                        </a:rPr>
                        <a:t> of Acquisition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47322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Right Shares to existing sh.holders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Offer Price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798790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Rights</a:t>
                      </a:r>
                      <a:r>
                        <a:rPr lang="en-US" sz="2200" baseline="0" dirty="0" smtClean="0">
                          <a:latin typeface="+mj-lt"/>
                        </a:rPr>
                        <a:t> received by renouncement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Offer Price + Amount paid for</a:t>
                      </a:r>
                      <a:r>
                        <a:rPr lang="en-US" sz="2200" baseline="0" dirty="0" smtClean="0">
                          <a:latin typeface="+mj-lt"/>
                        </a:rPr>
                        <a:t> Renouncement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798790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Shares purchases from Primary Market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Allotment</a:t>
                      </a:r>
                      <a:r>
                        <a:rPr lang="en-US" sz="2200" baseline="0" dirty="0" smtClean="0">
                          <a:latin typeface="+mj-lt"/>
                        </a:rPr>
                        <a:t> Price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798790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Shares purchased from Secondary Market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Amount Paid + Brokerage + Cum/Ex Dividend adjustments</a:t>
                      </a:r>
                      <a:r>
                        <a:rPr lang="en-US" sz="2200" baseline="0" dirty="0" smtClean="0">
                          <a:latin typeface="+mj-lt"/>
                        </a:rPr>
                        <a:t> + Commission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47322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Bonus Shares to sh.holders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NIL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447322">
                <a:tc>
                  <a:txBody>
                    <a:bodyPr/>
                    <a:lstStyle/>
                    <a:p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Shares Purchased in different lots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Based on FIFO Method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3528" y="332655"/>
            <a:ext cx="8136904" cy="576065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Some Issues u.s.55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1052736"/>
            <a:ext cx="8784976" cy="568863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On sale of Shares thrown by Karta into HUF hotchpots, Cost of Acquisition of such shares = FMV on date of sale [</a:t>
            </a:r>
            <a:r>
              <a:rPr lang="en-US" sz="2400" i="1" dirty="0" smtClean="0">
                <a:latin typeface="+mj-lt"/>
              </a:rPr>
              <a:t>Smt. Sushilaben Kantilal Shah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On Shares purchased before 1.4.1981, CIT has no power to decide Cost of Acquisition as F.M.V, unless assessee exercises the option [</a:t>
            </a:r>
            <a:r>
              <a:rPr lang="en-US" sz="2400" i="1" dirty="0" smtClean="0">
                <a:latin typeface="+mj-lt"/>
              </a:rPr>
              <a:t>Duncan Bros. &amp; Co. Ltd</a:t>
            </a:r>
            <a:r>
              <a:rPr lang="en-US" sz="2400" dirty="0" smtClean="0">
                <a:latin typeface="+mj-lt"/>
              </a:rPr>
              <a:t>. case].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Amount paid for settlement of claim to a person who disputed the title of assessee cannot be said as expenditure for improvement to asset [</a:t>
            </a:r>
            <a:r>
              <a:rPr lang="en-US" sz="2400" i="1" dirty="0" smtClean="0">
                <a:latin typeface="+mj-lt"/>
              </a:rPr>
              <a:t>V. Indira</a:t>
            </a:r>
            <a:r>
              <a:rPr lang="en-US" sz="2400" dirty="0" smtClean="0">
                <a:latin typeface="+mj-lt"/>
              </a:rPr>
              <a:t> case].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No separate value to be allotted to bonus shares even when entire block of shares is sold; its cost is NIL [</a:t>
            </a:r>
            <a:r>
              <a:rPr lang="en-US" sz="2400" i="1" dirty="0" smtClean="0">
                <a:latin typeface="+mj-lt"/>
              </a:rPr>
              <a:t>T.S. Srinivasan </a:t>
            </a:r>
            <a:r>
              <a:rPr lang="en-US" sz="24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If agricultural lands are converted into housing sites and sold, Cost of Acquisition is their original cost and not F.M.V on date of conversion [</a:t>
            </a:r>
            <a:r>
              <a:rPr lang="en-US" sz="2400" i="1" dirty="0" smtClean="0">
                <a:latin typeface="+mj-lt"/>
              </a:rPr>
              <a:t>M. Nachiappan </a:t>
            </a:r>
            <a:r>
              <a:rPr lang="en-US" sz="2400" dirty="0" smtClean="0">
                <a:latin typeface="+mj-lt"/>
              </a:rPr>
              <a:t>case].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synopsis of Sections (45 - 55A)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052736"/>
          <a:ext cx="8219256" cy="565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6624736"/>
              </a:tblGrid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Section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Description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45(1)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Charging Section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45(1A)</a:t>
                      </a:r>
                      <a:r>
                        <a:rPr lang="en-US" sz="1700" baseline="0" dirty="0" smtClean="0">
                          <a:latin typeface="+mj-lt"/>
                        </a:rPr>
                        <a:t> – 45(6)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Computation issues in Capital Gains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46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Distribution of Assets by a Company on liquidation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46A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Buy back of shares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47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Transactions not regarded</a:t>
                      </a:r>
                      <a:r>
                        <a:rPr lang="en-US" sz="1700" baseline="0" dirty="0" smtClean="0">
                          <a:latin typeface="+mj-lt"/>
                        </a:rPr>
                        <a:t> as transfers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624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48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Cost  (COA) or Indexed Cost (ICOA) of Acquisition and Improvement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48 (Prov.)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Transfer of shares</a:t>
                      </a:r>
                      <a:r>
                        <a:rPr lang="en-US" sz="1700" baseline="0" dirty="0" smtClean="0">
                          <a:latin typeface="+mj-lt"/>
                        </a:rPr>
                        <a:t> by a Non-resident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50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Transfer of depreciable assets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50A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Transfer of depreciable assets by a power sector industry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50B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Issues on Slump</a:t>
                      </a:r>
                      <a:r>
                        <a:rPr lang="en-US" sz="1700" baseline="0" dirty="0" smtClean="0">
                          <a:latin typeface="+mj-lt"/>
                        </a:rPr>
                        <a:t> Sale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50C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Transfer of land/building for lesser consideration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51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Forfeiture of advance</a:t>
                      </a:r>
                      <a:r>
                        <a:rPr lang="en-US" sz="1700" baseline="0" dirty="0" smtClean="0">
                          <a:latin typeface="+mj-lt"/>
                        </a:rPr>
                        <a:t>s received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54 – 54H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Exemptions from Capital Gains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55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Capital gains on Intangible &amp;</a:t>
                      </a:r>
                      <a:r>
                        <a:rPr lang="en-US" sz="1700" baseline="0" dirty="0" smtClean="0">
                          <a:latin typeface="+mj-lt"/>
                        </a:rPr>
                        <a:t> </a:t>
                      </a:r>
                      <a:r>
                        <a:rPr lang="en-US" sz="1700" dirty="0" smtClean="0">
                          <a:latin typeface="+mj-lt"/>
                        </a:rPr>
                        <a:t>Financial Assets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  <a:tr h="30356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+mj-lt"/>
                        </a:rPr>
                        <a:t>55A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700" dirty="0" smtClean="0">
                          <a:latin typeface="+mj-lt"/>
                        </a:rPr>
                        <a:t>Reference</a:t>
                      </a:r>
                      <a:r>
                        <a:rPr lang="en-US" sz="1700" baseline="0" dirty="0" smtClean="0">
                          <a:latin typeface="+mj-lt"/>
                        </a:rPr>
                        <a:t> to Valuation Officer (VO)</a:t>
                      </a:r>
                      <a:endParaRPr lang="en-US" sz="17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908720"/>
            <a:ext cx="8208912" cy="576064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Exemptions from Capital Gains u.s.10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1844824"/>
            <a:ext cx="8712968" cy="4752528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Capital Gains on transfer of units of Unit Scheme, 1964 is exempt [u.s.10(33)].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Compensation on Compulsory Acquisition of agricultural land by RBI/Central Govt. situated in specified urban limits is exempt [u.s.10(37)].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Long Term Capital Gains on transfer of Securities subject to STT is exempt [u.s.10(38)].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Income from transfer of a Capital Asset of undertaking engaged in generation/transmission/distribution of power to Indian Company notified u.s.80-IA(4)(v) is exempt [u.s.10(41)].</a:t>
            </a:r>
          </a:p>
          <a:p>
            <a:pPr algn="just">
              <a:spcBef>
                <a:spcPts val="1800"/>
              </a:spcBef>
            </a:pPr>
            <a:endParaRPr lang="en-US" sz="2400" dirty="0" smtClean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Set-off &amp; Carry Forward of Capital Gains [u.s.70 to 74]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395536" y="2276872"/>
          <a:ext cx="8362952" cy="259228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447950"/>
                <a:gridCol w="1296144"/>
                <a:gridCol w="1296144"/>
                <a:gridCol w="3322714"/>
              </a:tblGrid>
              <a:tr h="540837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LTCL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STCL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Losses under other heads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54083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LTCG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Yes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Yes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Yes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54083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STCG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No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Yes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Yes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  <a:tr h="969777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+mj-lt"/>
                        </a:rPr>
                        <a:t>Income</a:t>
                      </a:r>
                      <a:r>
                        <a:rPr lang="en-US" sz="2200" baseline="0" dirty="0" smtClean="0">
                          <a:latin typeface="+mj-lt"/>
                        </a:rPr>
                        <a:t> from other heads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No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No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Content Placeholder 4"/>
          <p:cNvSpPr>
            <a:spLocks noGrp="1"/>
          </p:cNvSpPr>
          <p:nvPr>
            <p:ph sz="quarter" idx="2"/>
          </p:nvPr>
        </p:nvSpPr>
        <p:spPr>
          <a:xfrm>
            <a:off x="107504" y="5301208"/>
            <a:ext cx="8856984" cy="1440160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Long term Capital Loss set-off only against Long Term Capital Gains [u.s.71].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Short Term Capital Loss set-off only against a Capital Gain[u.s.70].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51520" y="404664"/>
            <a:ext cx="4041775" cy="654843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+mj-lt"/>
              </a:rPr>
              <a:t>Posers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9512" y="1340768"/>
            <a:ext cx="8784976" cy="5184576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Mr. A sold a property for Rs. 10,00,000/-, Cost of Acquisition was Rs. 15,00,000/-. He has income from other sources of Rs. 5,00,000/-. 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Mr. B has unabsorbed depreciation of Rs. 1,00,000/-. He has a LTCG of Rs. 2,00,000/-.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Mr. NM, carrying on NM Infotech, sole proprietary firm, has a STCL of Rs. 10,00,000/-. Firm converted into Company during the year [Ref. u.s.72A].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Mr. DA, having LTCL of Rs. 5,00,000/- died. Can his son Mr. AA, carry forward?</a:t>
            </a:r>
          </a:p>
          <a:p>
            <a:pPr marL="457200" indent="-457200" algn="just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+mj-lt"/>
              </a:rPr>
              <a:t>Mr. VM has speculation loss of Rs. 15,00,000/- and a STCG of Rs. 15,00,000/-.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620688"/>
            <a:ext cx="6552728" cy="648072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Carry Forward of Capital Losses [u.s.74]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23528" y="1484784"/>
            <a:ext cx="8352928" cy="151216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Loss eligible for carry forward for 8 assessment years.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Loss eligible for carry forward only if return is filed within due date.</a:t>
            </a:r>
          </a:p>
          <a:p>
            <a:pPr>
              <a:spcBef>
                <a:spcPts val="1800"/>
              </a:spcBef>
            </a:pPr>
            <a:endParaRPr lang="en-US" sz="2400" dirty="0" smtClean="0">
              <a:latin typeface="+mj-lt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23528" y="3212976"/>
            <a:ext cx="6552728" cy="648072"/>
          </a:xfrm>
        </p:spPr>
        <p:txBody>
          <a:bodyPr/>
          <a:lstStyle/>
          <a:p>
            <a:r>
              <a:rPr lang="en-US" sz="2500" dirty="0" smtClean="0">
                <a:latin typeface="+mj-lt"/>
              </a:rPr>
              <a:t>Some Issues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sz="quarter" idx="2"/>
          </p:nvPr>
        </p:nvSpPr>
        <p:spPr>
          <a:xfrm>
            <a:off x="395536" y="4077072"/>
            <a:ext cx="8352928" cy="1944216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Unabsorbed Depreciation can be set-off under Capital Gains [Cir. 721/1995].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+mj-lt"/>
              </a:rPr>
              <a:t>If two methods of set-off possible, assessee is eligible to choose most beneficial one </a:t>
            </a:r>
            <a:r>
              <a:rPr lang="en-US" sz="2400" i="1" dirty="0" smtClean="0">
                <a:latin typeface="+mj-lt"/>
              </a:rPr>
              <a:t>[Vegetable Products Ltd. </a:t>
            </a:r>
            <a:r>
              <a:rPr lang="en-US" sz="2400" dirty="0" smtClean="0">
                <a:latin typeface="+mj-lt"/>
              </a:rPr>
              <a:t>case]</a:t>
            </a:r>
            <a:r>
              <a:rPr lang="en-US" sz="2400" i="1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645024"/>
            <a:ext cx="8305800" cy="1440160"/>
          </a:xfrm>
        </p:spPr>
        <p:txBody>
          <a:bodyPr/>
          <a:lstStyle/>
          <a:p>
            <a:pPr algn="ctr"/>
            <a:r>
              <a:rPr lang="en-US" dirty="0" smtClean="0"/>
              <a:t>My sincere thanks to all…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4352"/>
          </a:xfrm>
        </p:spPr>
        <p:txBody>
          <a:bodyPr>
            <a:noAutofit/>
          </a:bodyPr>
          <a:lstStyle/>
          <a:p>
            <a:r>
              <a:rPr lang="en-US" dirty="0" smtClean="0"/>
              <a:t>Incidence of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Capital Gain tax Chargeable only iff there is -</a:t>
            </a:r>
          </a:p>
          <a:p>
            <a:endParaRPr lang="en-US" sz="10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any </a:t>
            </a:r>
            <a:r>
              <a:rPr lang="en-US" sz="2800" b="1" dirty="0" smtClean="0">
                <a:latin typeface="+mj-lt"/>
              </a:rPr>
              <a:t>Profits or Gains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on </a:t>
            </a:r>
            <a:r>
              <a:rPr lang="en-US" sz="2800" b="1" dirty="0" smtClean="0">
                <a:latin typeface="+mj-lt"/>
              </a:rPr>
              <a:t>transfer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of </a:t>
            </a:r>
            <a:r>
              <a:rPr lang="en-US" sz="2800" b="1" dirty="0" smtClean="0">
                <a:latin typeface="+mj-lt"/>
              </a:rPr>
              <a:t>Capital Asset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in the </a:t>
            </a:r>
            <a:r>
              <a:rPr lang="en-US" sz="2800" b="1" dirty="0" smtClean="0">
                <a:latin typeface="+mj-lt"/>
              </a:rPr>
              <a:t>Previous year</a:t>
            </a:r>
            <a:endParaRPr lang="en-US" sz="2800" b="1" dirty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866360"/>
          </a:xfrm>
        </p:spPr>
        <p:txBody>
          <a:bodyPr/>
          <a:lstStyle/>
          <a:p>
            <a:r>
              <a:rPr lang="en-US" dirty="0" smtClean="0"/>
              <a:t>Basis of Charge [u.s.45(1A)]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tx1">
                <a:alpha val="0"/>
              </a:schemeClr>
            </a:solidFill>
            <a:prstDash val="sysDash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+mj-lt"/>
              </a:rPr>
              <a:t>Profits/Gains</a:t>
            </a:r>
            <a:r>
              <a:rPr lang="en-US" sz="2800" dirty="0" smtClean="0">
                <a:latin typeface="+mj-lt"/>
              </a:rPr>
              <a:t> from transfer [u.s.2(47)]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of </a:t>
            </a:r>
            <a:r>
              <a:rPr lang="en-US" sz="2800" b="1" dirty="0" smtClean="0">
                <a:latin typeface="+mj-lt"/>
              </a:rPr>
              <a:t>Capital Assets </a:t>
            </a:r>
            <a:r>
              <a:rPr lang="en-US" sz="2800" dirty="0" smtClean="0">
                <a:latin typeface="+mj-lt"/>
              </a:rPr>
              <a:t>[u.s.2(14)]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chargeable as income of </a:t>
            </a:r>
            <a:r>
              <a:rPr lang="en-US" sz="2800" b="1" dirty="0" smtClean="0">
                <a:latin typeface="+mj-lt"/>
              </a:rPr>
              <a:t>Previous Year </a:t>
            </a:r>
            <a:r>
              <a:rPr lang="en-US" sz="2800" dirty="0" smtClean="0">
                <a:latin typeface="+mj-lt"/>
              </a:rPr>
              <a:t>[u.s.3]</a:t>
            </a:r>
            <a:r>
              <a:rPr lang="en-US" sz="2800" b="1" dirty="0" smtClean="0">
                <a:latin typeface="+mj-lt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in which </a:t>
            </a:r>
            <a:r>
              <a:rPr lang="en-US" sz="2800" b="1" dirty="0" smtClean="0">
                <a:latin typeface="+mj-lt"/>
              </a:rPr>
              <a:t>Transfer</a:t>
            </a:r>
            <a:r>
              <a:rPr lang="en-US" sz="2800" dirty="0" smtClean="0">
                <a:latin typeface="+mj-lt"/>
              </a:rPr>
              <a:t> takes place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after providing </a:t>
            </a:r>
            <a:r>
              <a:rPr lang="en-US" sz="2800" b="1" dirty="0" smtClean="0">
                <a:latin typeface="+mj-lt"/>
              </a:rPr>
              <a:t>Exemptions</a:t>
            </a:r>
            <a:r>
              <a:rPr lang="en-US" sz="2800" dirty="0" smtClean="0">
                <a:latin typeface="+mj-lt"/>
              </a:rPr>
              <a:t> [u.s.54 to 54H].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+mj-lt"/>
            </a:endParaRPr>
          </a:p>
          <a:p>
            <a:endParaRPr lang="en-IN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66360"/>
          </a:xfrm>
        </p:spPr>
        <p:txBody>
          <a:bodyPr/>
          <a:lstStyle/>
          <a:p>
            <a:r>
              <a:rPr lang="en-US" dirty="0" smtClean="0"/>
              <a:t>Capital Asset [u.s.2(14)]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400600"/>
          </a:xfrm>
          <a:ln w="28575">
            <a:solidFill>
              <a:schemeClr val="tx1">
                <a:alpha val="0"/>
              </a:schemeClr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3300" dirty="0" smtClean="0">
                <a:latin typeface="+mj-lt"/>
              </a:rPr>
              <a:t>Capital Asset means :-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3300" dirty="0" smtClean="0">
                <a:latin typeface="+mj-lt"/>
              </a:rPr>
              <a:t>Property of any kind</a:t>
            </a:r>
          </a:p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en-US" sz="3300" dirty="0" smtClean="0">
                <a:latin typeface="+mj-lt"/>
              </a:rPr>
              <a:t>whether or not connected to the business or profession of the assessee </a:t>
            </a:r>
          </a:p>
          <a:p>
            <a:endParaRPr lang="en-US" sz="1400" dirty="0" smtClean="0">
              <a:latin typeface="+mj-lt"/>
            </a:endParaRPr>
          </a:p>
          <a:p>
            <a:pPr>
              <a:buNone/>
            </a:pPr>
            <a:r>
              <a:rPr lang="en-US" sz="3100" dirty="0" smtClean="0">
                <a:latin typeface="+mj-lt"/>
              </a:rPr>
              <a:t>But does not include :- </a:t>
            </a:r>
          </a:p>
          <a:p>
            <a:pPr>
              <a:lnSpc>
                <a:spcPct val="160000"/>
              </a:lnSpc>
            </a:pPr>
            <a:r>
              <a:rPr lang="en-US" sz="3100" dirty="0" smtClean="0">
                <a:latin typeface="+mj-lt"/>
              </a:rPr>
              <a:t>Stock in trade, </a:t>
            </a:r>
          </a:p>
          <a:p>
            <a:pPr>
              <a:lnSpc>
                <a:spcPct val="160000"/>
              </a:lnSpc>
            </a:pPr>
            <a:r>
              <a:rPr lang="en-US" sz="3100" dirty="0" smtClean="0">
                <a:latin typeface="+mj-lt"/>
              </a:rPr>
              <a:t>Personal effects &amp; consumables</a:t>
            </a:r>
            <a:r>
              <a:rPr lang="en-US" sz="3100" baseline="30000" dirty="0" smtClean="0">
                <a:latin typeface="+mj-lt"/>
              </a:rPr>
              <a:t>*</a:t>
            </a:r>
            <a:r>
              <a:rPr lang="en-US" sz="3100" dirty="0" smtClean="0">
                <a:latin typeface="+mj-lt"/>
              </a:rPr>
              <a:t>, </a:t>
            </a:r>
          </a:p>
          <a:p>
            <a:pPr>
              <a:lnSpc>
                <a:spcPct val="160000"/>
              </a:lnSpc>
            </a:pPr>
            <a:r>
              <a:rPr lang="en-US" sz="3100" dirty="0" smtClean="0">
                <a:latin typeface="+mj-lt"/>
              </a:rPr>
              <a:t>Rural Agricultural Land,</a:t>
            </a:r>
          </a:p>
          <a:p>
            <a:pPr>
              <a:lnSpc>
                <a:spcPct val="160000"/>
              </a:lnSpc>
            </a:pPr>
            <a:r>
              <a:rPr lang="en-US" sz="3100" dirty="0" smtClean="0">
                <a:latin typeface="+mj-lt"/>
              </a:rPr>
              <a:t>Specified </a:t>
            </a:r>
            <a:r>
              <a:rPr lang="en-US" sz="3100" i="1" dirty="0" smtClean="0">
                <a:latin typeface="+mj-lt"/>
              </a:rPr>
              <a:t>gold</a:t>
            </a:r>
            <a:r>
              <a:rPr lang="en-US" sz="3100" dirty="0" smtClean="0">
                <a:latin typeface="+mj-lt"/>
              </a:rPr>
              <a:t> and </a:t>
            </a:r>
            <a:r>
              <a:rPr lang="en-US" sz="3100" i="1" dirty="0" smtClean="0">
                <a:latin typeface="+mj-lt"/>
              </a:rPr>
              <a:t>special bearer</a:t>
            </a:r>
            <a:r>
              <a:rPr lang="en-US" sz="3100" dirty="0" smtClean="0">
                <a:latin typeface="+mj-lt"/>
              </a:rPr>
              <a:t> bonds issued by Govt.</a:t>
            </a:r>
          </a:p>
          <a:p>
            <a:pPr>
              <a:buFont typeface="Wingdings" pitchFamily="2" charset="2"/>
              <a:buChar char="q"/>
            </a:pPr>
            <a:endParaRPr lang="en-US" sz="3300" dirty="0" smtClean="0"/>
          </a:p>
          <a:p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708688"/>
          </a:xfrm>
        </p:spPr>
        <p:txBody>
          <a:bodyPr>
            <a:noAutofit/>
          </a:bodyPr>
          <a:lstStyle/>
          <a:p>
            <a:r>
              <a:rPr lang="en-US" dirty="0" smtClean="0"/>
              <a:t>Some Issues on ‘Capital Assets’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4968552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en-US" sz="2700" dirty="0" smtClean="0">
                <a:latin typeface="+mj-lt"/>
              </a:rPr>
              <a:t>Membership in a Stock Exchange is a Capital Asset and on transfer, it attracts Capital Gain tax [</a:t>
            </a:r>
            <a:r>
              <a:rPr lang="en-US" sz="2700" i="1" dirty="0" smtClean="0">
                <a:latin typeface="+mj-lt"/>
              </a:rPr>
              <a:t>S.N. Modani </a:t>
            </a:r>
            <a:r>
              <a:rPr lang="en-US" sz="27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en-US" sz="2700" dirty="0" smtClean="0">
                <a:latin typeface="+mj-lt"/>
              </a:rPr>
              <a:t>Right to acquire a property is an Asset u.s.2(14). Its transfer attracts Capital Gain tax [</a:t>
            </a:r>
            <a:r>
              <a:rPr lang="en-US" sz="2700" i="1" dirty="0" smtClean="0">
                <a:latin typeface="+mj-lt"/>
              </a:rPr>
              <a:t>Vijay Flexible Containers </a:t>
            </a:r>
            <a:r>
              <a:rPr lang="en-US" sz="27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en-US" sz="2700" dirty="0" smtClean="0">
                <a:latin typeface="+mj-lt"/>
              </a:rPr>
              <a:t>Agricultural land sold for non-agricultural purpose is a Capital Asset even if in rural area [</a:t>
            </a:r>
            <a:r>
              <a:rPr lang="en-US" sz="2700" i="1" dirty="0" smtClean="0">
                <a:latin typeface="+mj-lt"/>
              </a:rPr>
              <a:t>S.B.M. Ibrahim </a:t>
            </a:r>
            <a:r>
              <a:rPr lang="en-US" sz="2700" dirty="0" smtClean="0">
                <a:latin typeface="+mj-lt"/>
              </a:rPr>
              <a:t>case].</a:t>
            </a:r>
          </a:p>
          <a:p>
            <a:pPr algn="just">
              <a:spcBef>
                <a:spcPts val="1800"/>
              </a:spcBef>
            </a:pPr>
            <a:r>
              <a:rPr lang="en-US" sz="2700" dirty="0" smtClean="0">
                <a:latin typeface="+mj-lt"/>
              </a:rPr>
              <a:t>Silver utensils which are used in kitchen/dining room are personal effects and not Capital Assets [</a:t>
            </a:r>
            <a:r>
              <a:rPr lang="en-US" sz="2700" i="1" dirty="0" smtClean="0">
                <a:latin typeface="+mj-lt"/>
              </a:rPr>
              <a:t>Sitadevi N. Poddar</a:t>
            </a:r>
            <a:r>
              <a:rPr lang="en-US" sz="2700" dirty="0" smtClean="0">
                <a:latin typeface="+mj-lt"/>
              </a:rPr>
              <a:t> case</a:t>
            </a:r>
            <a:r>
              <a:rPr lang="pt-BR" sz="2700" dirty="0" smtClean="0">
                <a:latin typeface="+mj-lt"/>
              </a:rPr>
              <a:t>].</a:t>
            </a:r>
          </a:p>
          <a:p>
            <a:endParaRPr lang="pt-BR" sz="2700" dirty="0" smtClean="0">
              <a:latin typeface="+mj-lt"/>
            </a:endParaRPr>
          </a:p>
          <a:p>
            <a:pPr algn="just"/>
            <a:endParaRPr lang="en-US" sz="2700" dirty="0" smtClean="0"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192688" cy="852704"/>
          </a:xfrm>
        </p:spPr>
        <p:txBody>
          <a:bodyPr>
            <a:normAutofit/>
          </a:bodyPr>
          <a:lstStyle/>
          <a:p>
            <a:r>
              <a:rPr lang="en-US" sz="4500" dirty="0" smtClean="0"/>
              <a:t>Types of Capital Assets</a:t>
            </a:r>
            <a:endParaRPr lang="en-US" sz="4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340768"/>
          <a:ext cx="8712968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9512" y="4149080"/>
          <a:ext cx="8784976" cy="23779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32762"/>
                <a:gridCol w="2236176"/>
                <a:gridCol w="2316038"/>
              </a:tblGrid>
              <a:tr h="519132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+mj-lt"/>
                        </a:rPr>
                        <a:t>Nature of </a:t>
                      </a:r>
                      <a:r>
                        <a:rPr lang="en-US" sz="2500" baseline="0" dirty="0" smtClean="0">
                          <a:latin typeface="+mj-lt"/>
                        </a:rPr>
                        <a:t> Capital Asset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+mj-lt"/>
                        </a:rPr>
                        <a:t>Short</a:t>
                      </a:r>
                      <a:r>
                        <a:rPr lang="en-US" sz="2500" baseline="0" dirty="0" smtClean="0">
                          <a:latin typeface="+mj-lt"/>
                        </a:rPr>
                        <a:t> Term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+mj-lt"/>
                        </a:rPr>
                        <a:t>Long</a:t>
                      </a:r>
                      <a:r>
                        <a:rPr lang="en-US" sz="2500" baseline="0" dirty="0" smtClean="0">
                          <a:latin typeface="+mj-lt"/>
                        </a:rPr>
                        <a:t> Term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</a:tr>
              <a:tr h="921028"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Financial Asset </a:t>
                      </a:r>
                    </a:p>
                    <a:p>
                      <a:r>
                        <a:rPr lang="en-US" sz="2500" dirty="0" smtClean="0">
                          <a:latin typeface="+mj-lt"/>
                        </a:rPr>
                        <a:t>(Except</a:t>
                      </a:r>
                      <a:r>
                        <a:rPr lang="en-US" sz="2500" baseline="0" dirty="0" smtClean="0">
                          <a:latin typeface="+mj-lt"/>
                        </a:rPr>
                        <a:t> Unlisted Debentures)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12 months or less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more then 12 months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</a:tr>
              <a:tr h="937787"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Any other</a:t>
                      </a:r>
                      <a:r>
                        <a:rPr lang="en-US" sz="2500" baseline="0" dirty="0" smtClean="0">
                          <a:latin typeface="+mj-lt"/>
                        </a:rPr>
                        <a:t> Capital Asset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36 months or less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+mj-lt"/>
                        </a:rPr>
                        <a:t>more than 36 months</a:t>
                      </a:r>
                      <a:endParaRPr lang="en-IN" sz="25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1789</TotalTime>
  <Words>3490</Words>
  <Application>Microsoft Office PowerPoint</Application>
  <PresentationFormat>On-screen Show (4:3)</PresentationFormat>
  <Paragraphs>532</Paragraphs>
  <Slides>44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Flow</vt:lpstr>
      <vt:lpstr>Capital Gains</vt:lpstr>
      <vt:lpstr>Comparison with other Heads of Income</vt:lpstr>
      <vt:lpstr>Computation of Total Income</vt:lpstr>
      <vt:lpstr>A synopsis of Sections (45 - 55A)</vt:lpstr>
      <vt:lpstr>Incidence of Charge</vt:lpstr>
      <vt:lpstr>Basis of Charge [u.s.45(1A)]</vt:lpstr>
      <vt:lpstr>Capital Asset [u.s.2(14)]</vt:lpstr>
      <vt:lpstr>Some Issues on ‘Capital Assets’</vt:lpstr>
      <vt:lpstr>Types of Capital Assets</vt:lpstr>
      <vt:lpstr>Some issues on determining LTCA and STCA</vt:lpstr>
      <vt:lpstr>Transfer [u.s.2(47)]</vt:lpstr>
      <vt:lpstr>Slide 12</vt:lpstr>
      <vt:lpstr>Computation of Capital Gains</vt:lpstr>
      <vt:lpstr>Slide 14</vt:lpstr>
      <vt:lpstr>Computation of Indexed Cost of Acquisition[u.s.48]</vt:lpstr>
      <vt:lpstr>Non-Availability of Indexation benefit</vt:lpstr>
      <vt:lpstr>Some Issues on Cost of Acquisition</vt:lpstr>
      <vt:lpstr>Computation issues in Capital Gains</vt:lpstr>
      <vt:lpstr>Slide 19</vt:lpstr>
      <vt:lpstr>Slide 20</vt:lpstr>
      <vt:lpstr>Some Issues on ‘Distribution of Capital Asset during dissolution’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Transactions not regarded as Transfers [u.s.47]</vt:lpstr>
      <vt:lpstr>Slide 30</vt:lpstr>
      <vt:lpstr>Slide 31</vt:lpstr>
      <vt:lpstr>Slide 32</vt:lpstr>
      <vt:lpstr>Slide 33</vt:lpstr>
      <vt:lpstr>Exemptions from Capital Gains [u.s.54 to 54H]</vt:lpstr>
      <vt:lpstr>Slide 35</vt:lpstr>
      <vt:lpstr>Slide 36</vt:lpstr>
      <vt:lpstr>Transfer of Intangible Assets [u.s.55]</vt:lpstr>
      <vt:lpstr>Slide 38</vt:lpstr>
      <vt:lpstr>Slide 39</vt:lpstr>
      <vt:lpstr>Slide 40</vt:lpstr>
      <vt:lpstr>Set-off &amp; Carry Forward of Capital Gains [u.s.70 to 74]</vt:lpstr>
      <vt:lpstr>Slide 42</vt:lpstr>
      <vt:lpstr>Slide 43</vt:lpstr>
      <vt:lpstr>My sincere thanks to all…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 session on Capital Gains</dc:title>
  <dc:creator>NARAYANAN</dc:creator>
  <cp:lastModifiedBy>Shankar</cp:lastModifiedBy>
  <cp:revision>1254</cp:revision>
  <dcterms:created xsi:type="dcterms:W3CDTF">2009-02-15T04:46:27Z</dcterms:created>
  <dcterms:modified xsi:type="dcterms:W3CDTF">2013-01-26T02:42:47Z</dcterms:modified>
</cp:coreProperties>
</file>