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37706-2970-42C2-BDA7-DFD17D10E033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D3A6D-D5DB-4B3E-BA5D-15CF8D4E26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21515-4251-4897-B480-4E6D02B2B757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0FBDA-082C-43FA-B4C0-E9FE5FB984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0FBDA-082C-43FA-B4C0-E9FE5FB98426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AF124-91B8-458C-B685-B1F3E803954F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5BD4-E97C-4594-8BC1-08A873C6FA33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669A8-C6E4-4D35-913D-AF0C6BF55F9F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963E1-A7E0-4D5C-8ED0-876A8EAA86B2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E2E-351D-4D9B-A2DB-AFB011FA063A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340BE-A049-4EE7-8C1D-85EAC7D79FC2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02880-C3F2-4BE5-816C-D9D4FA26CB1E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EEA3-B20B-4FD7-8EFC-A3E01DA07E72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DFDD-9DE7-4223-962E-A97E38B08A8A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BF69-7EB8-4B6D-850C-26B7C0B15410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2289B-9AAC-4272-95CA-1426F9A8AEAC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A1C7B-12DC-49BD-BC64-94EF7CA632F5}" type="datetime1">
              <a:rPr lang="en-US" smtClean="0"/>
              <a:t>6/21/2019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CA Praveen Jain always at 9687689872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35A1C-F5DB-46FC-966E-71A71A3E45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leartax.in/s/gst-inputcredit-job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552450"/>
            <a:ext cx="8686800" cy="291465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rgbClr val="0070C0"/>
                </a:solidFill>
              </a:rPr>
              <a:t>35th </a:t>
            </a:r>
            <a:r>
              <a:rPr lang="en-US" sz="3200" b="1" u="sng" dirty="0">
                <a:solidFill>
                  <a:srgbClr val="0070C0"/>
                </a:solidFill>
              </a:rPr>
              <a:t>GST </a:t>
            </a:r>
            <a:r>
              <a:rPr lang="en-US" sz="3200" b="1" u="sng" dirty="0" smtClean="0">
                <a:solidFill>
                  <a:srgbClr val="0070C0"/>
                </a:solidFill>
              </a:rPr>
              <a:t>COUNCIL MEETING HIGHLIGHTS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00400"/>
            <a:ext cx="8229600" cy="3352800"/>
          </a:xfrm>
        </p:spPr>
        <p:txBody>
          <a:bodyPr>
            <a:normAutofit fontScale="85000" lnSpcReduction="20000"/>
          </a:bodyPr>
          <a:lstStyle/>
          <a:p>
            <a:endParaRPr lang="en-US" sz="3000" b="1" dirty="0" smtClean="0">
              <a:solidFill>
                <a:schemeClr val="tx2"/>
              </a:solidFill>
            </a:endParaRPr>
          </a:p>
          <a:p>
            <a:r>
              <a:rPr lang="en-US" sz="3000" b="1" dirty="0" smtClean="0">
                <a:solidFill>
                  <a:schemeClr val="tx2"/>
                </a:solidFill>
              </a:rPr>
              <a:t>PRAVEEN M JAIN &amp; ASSOCIATES</a:t>
            </a:r>
          </a:p>
          <a:p>
            <a:r>
              <a:rPr lang="en-US" sz="3000" b="1" dirty="0" smtClean="0">
                <a:solidFill>
                  <a:schemeClr val="tx2"/>
                </a:solidFill>
              </a:rPr>
              <a:t>CHARTERED ACCOUNTANT</a:t>
            </a:r>
          </a:p>
          <a:p>
            <a:r>
              <a:rPr lang="en-US" sz="3000" b="1" dirty="0" smtClean="0">
                <a:solidFill>
                  <a:schemeClr val="tx2"/>
                </a:solidFill>
              </a:rPr>
              <a:t>Shop NO 25 plot no 50 Sadguru Plaza</a:t>
            </a:r>
          </a:p>
          <a:p>
            <a:r>
              <a:rPr lang="en-US" sz="3000" b="1" dirty="0" smtClean="0">
                <a:solidFill>
                  <a:schemeClr val="tx2"/>
                </a:solidFill>
              </a:rPr>
              <a:t>Sector-40 Near Grand Central Mall</a:t>
            </a:r>
          </a:p>
          <a:p>
            <a:r>
              <a:rPr lang="en-US" sz="3000" b="1" dirty="0" smtClean="0">
                <a:solidFill>
                  <a:schemeClr val="tx2"/>
                </a:solidFill>
              </a:rPr>
              <a:t>Seawood (W) Navi Mumbai</a:t>
            </a:r>
          </a:p>
          <a:p>
            <a:r>
              <a:rPr lang="en-US" sz="3000" b="1" dirty="0" smtClean="0">
                <a:solidFill>
                  <a:schemeClr val="tx2"/>
                </a:solidFill>
              </a:rPr>
              <a:t>Contact:-9687689872</a:t>
            </a:r>
          </a:p>
          <a:p>
            <a:r>
              <a:rPr lang="en-US" sz="3000" b="1" dirty="0" smtClean="0">
                <a:solidFill>
                  <a:schemeClr val="tx2"/>
                </a:solidFill>
              </a:rPr>
              <a:t>arihantconsultancyca@gmail.com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304800"/>
            <a:ext cx="8610600" cy="640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" y="3505200"/>
            <a:ext cx="8610600" cy="32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https://tse1.mm.bing.net/th?id=OIP.oC0gD1lIFXpxMzxNgbRxQgHaEK&amp;pid=Api&amp;P=0&amp;w=289&amp;h=1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86106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6200"/>
            <a:ext cx="80010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u="sng" dirty="0" smtClean="0">
                <a:solidFill>
                  <a:srgbClr val="0070C0"/>
                </a:solidFill>
              </a:rPr>
              <a:t>Highlights </a:t>
            </a:r>
            <a:r>
              <a:rPr lang="en-US" sz="3600" u="sng" dirty="0">
                <a:solidFill>
                  <a:srgbClr val="0070C0"/>
                </a:solidFill>
              </a:rPr>
              <a:t>of 35th GST Council </a:t>
            </a:r>
            <a:r>
              <a:rPr lang="en-US" sz="3600" u="sng" dirty="0" smtClean="0">
                <a:solidFill>
                  <a:srgbClr val="0070C0"/>
                </a:solidFill>
              </a:rPr>
              <a:t>Meeting</a:t>
            </a:r>
          </a:p>
          <a:p>
            <a:pPr algn="just"/>
            <a:endParaRPr lang="en-US" sz="3600" dirty="0">
              <a:solidFill>
                <a:srgbClr val="0070C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3200" b="1" dirty="0"/>
              <a:t> </a:t>
            </a:r>
            <a:r>
              <a:rPr lang="en-US" sz="2800" dirty="0">
                <a:latin typeface="Arial Narrow" pitchFamily="34" charset="0"/>
              </a:rPr>
              <a:t>GST annual </a:t>
            </a:r>
            <a:r>
              <a:rPr lang="en-US" sz="2800" dirty="0" smtClean="0">
                <a:latin typeface="Arial Narrow" pitchFamily="34" charset="0"/>
              </a:rPr>
              <a:t>return(GSTR 9,9A &amp; 9C) </a:t>
            </a:r>
            <a:r>
              <a:rPr lang="en-US" sz="2800" dirty="0">
                <a:latin typeface="Arial Narrow" pitchFamily="34" charset="0"/>
              </a:rPr>
              <a:t>due date extended till 31 August 2019 for FY </a:t>
            </a:r>
            <a:r>
              <a:rPr lang="en-US" sz="2800" dirty="0" smtClean="0">
                <a:latin typeface="Arial Narrow" pitchFamily="34" charset="0"/>
              </a:rPr>
              <a:t>2017-18.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800" dirty="0" smtClean="0">
              <a:latin typeface="Arial Narrow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>
                <a:latin typeface="Arial Narrow" pitchFamily="34" charset="0"/>
              </a:rPr>
              <a:t>Aadhaar-enabled GST Registration introduced</a:t>
            </a:r>
            <a:r>
              <a:rPr lang="en-US" sz="2800" dirty="0" smtClean="0">
                <a:latin typeface="Arial Narrow" pitchFamily="34" charset="0"/>
              </a:rPr>
              <a:t>:-To Reduce paper work i.e. Aadhar number shall be linked to GSTIN while generation 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800" dirty="0" smtClean="0">
              <a:latin typeface="Arial Narrow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 smtClean="0">
                <a:latin typeface="Arial Narrow" pitchFamily="34" charset="0"/>
              </a:rPr>
              <a:t>(National Anti-profiteering Authority (NAA) </a:t>
            </a:r>
            <a:r>
              <a:rPr lang="en-US" sz="2800" dirty="0">
                <a:latin typeface="Arial Narrow" pitchFamily="34" charset="0"/>
              </a:rPr>
              <a:t>tenure extended by two </a:t>
            </a:r>
            <a:r>
              <a:rPr lang="en-US" sz="2800" dirty="0" smtClean="0">
                <a:latin typeface="Arial Narrow" pitchFamily="34" charset="0"/>
              </a:rPr>
              <a:t>years i.e . 30</a:t>
            </a:r>
            <a:r>
              <a:rPr lang="en-US" sz="2800" baseline="30000" dirty="0" smtClean="0">
                <a:latin typeface="Arial Narrow" pitchFamily="34" charset="0"/>
              </a:rPr>
              <a:t>th</a:t>
            </a:r>
            <a:r>
              <a:rPr lang="en-US" sz="2800" dirty="0" smtClean="0">
                <a:latin typeface="Arial Narrow" pitchFamily="34" charset="0"/>
              </a:rPr>
              <a:t> November ,2021.</a:t>
            </a:r>
          </a:p>
          <a:p>
            <a:pPr marL="342900" indent="-342900" algn="just"/>
            <a:endParaRPr lang="en-US" sz="2800" dirty="0" smtClean="0">
              <a:latin typeface="Arial Narrow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>
                <a:latin typeface="Arial Narrow" pitchFamily="34" charset="0"/>
              </a:rPr>
              <a:t>10% penalty to apply for any delay in depositing profiteered </a:t>
            </a:r>
            <a:r>
              <a:rPr lang="en-US" sz="2800" dirty="0" smtClean="0">
                <a:latin typeface="Arial Narrow" pitchFamily="34" charset="0"/>
              </a:rPr>
              <a:t>amount by more than 30 days.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52400"/>
            <a:ext cx="8229600" cy="6248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"/>
            <a:ext cx="8001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>
                <a:solidFill>
                  <a:srgbClr val="0070C0"/>
                </a:solidFill>
              </a:rPr>
              <a:t>Highlights of 35th GST Council </a:t>
            </a:r>
            <a:r>
              <a:rPr lang="en-US" sz="3600" u="sng" dirty="0" smtClean="0">
                <a:solidFill>
                  <a:srgbClr val="0070C0"/>
                </a:solidFill>
              </a:rPr>
              <a:t>Meeting</a:t>
            </a:r>
          </a:p>
          <a:p>
            <a:endParaRPr lang="en-US" sz="3600" u="sng" dirty="0" smtClean="0">
              <a:solidFill>
                <a:srgbClr val="0070C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 smtClean="0">
                <a:latin typeface="Arial Narrow" pitchFamily="34" charset="0"/>
              </a:rPr>
              <a:t>E-invoicing to start from January 2020. This applies to only B2B Invoicing 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800" dirty="0" smtClean="0">
              <a:latin typeface="Arial Narrow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 smtClean="0">
                <a:latin typeface="Arial Narrow" pitchFamily="34" charset="0"/>
              </a:rPr>
              <a:t>No separate E-way bill required in case of E-Invoicing.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 smtClean="0">
                <a:latin typeface="Arial Narrow" pitchFamily="34" charset="0"/>
              </a:rPr>
              <a:t>Other Due Date :-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800" dirty="0" smtClean="0">
              <a:latin typeface="Arial Narrow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en-US" sz="2800" dirty="0" smtClean="0">
              <a:latin typeface="Arial Narrow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800" dirty="0" smtClean="0">
                <a:latin typeface="Arial Narrow" pitchFamily="34" charset="0"/>
              </a:rPr>
              <a:t>Other Due date extensions</a:t>
            </a:r>
          </a:p>
          <a:p>
            <a:pPr algn="just"/>
            <a:r>
              <a:rPr lang="en-US" sz="2800" dirty="0" smtClean="0">
                <a:latin typeface="Arial Narrow" pitchFamily="34" charset="0"/>
              </a:rPr>
              <a:t> 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400" y="3733800"/>
          <a:ext cx="81534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3200400"/>
              </a:tblGrid>
              <a:tr h="727753">
                <a:tc>
                  <a:txBody>
                    <a:bodyPr/>
                    <a:lstStyle/>
                    <a:p>
                      <a:pPr lvl="1" algn="ctr"/>
                      <a:r>
                        <a:rPr lang="en-US" sz="3200" dirty="0" smtClean="0">
                          <a:latin typeface="Arial Narrow" pitchFamily="34" charset="0"/>
                        </a:rPr>
                        <a:t>FORM</a:t>
                      </a:r>
                      <a:endParaRPr lang="en-US" sz="3200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sz="3200" dirty="0" smtClean="0">
                          <a:latin typeface="Arial Narrow" pitchFamily="34" charset="0"/>
                        </a:rPr>
                        <a:t>NEW Due Date</a:t>
                      </a:r>
                      <a:endParaRPr lang="en-US" sz="32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54977">
                <a:tc>
                  <a:txBody>
                    <a:bodyPr/>
                    <a:lstStyle/>
                    <a:p>
                      <a:pPr marL="457200" lvl="1" algn="ctr" defTabSz="914400" rtl="0" eaLnBrk="1" fontAlgn="b" latinLnBrk="0" hangingPunct="1"/>
                      <a:r>
                        <a:rPr lang="en-US" sz="2400" b="0" i="0" u="none" strike="noStrike" kern="1200" dirty="0">
                          <a:solidFill>
                            <a:srgbClr val="1E314F"/>
                          </a:solidFill>
                          <a:latin typeface="Arial Narrow" pitchFamily="34" charset="0"/>
                          <a:ea typeface="+mn-ea"/>
                          <a:cs typeface="+mn-cs"/>
                          <a:hlinkClick r:id="rId2"/>
                        </a:rPr>
                        <a:t>ITC-04 for July 2017- June 2019</a:t>
                      </a:r>
                      <a:endParaRPr lang="en-US" sz="2400" b="0" i="0" u="none" strike="noStrike" kern="1200" dirty="0">
                        <a:solidFill>
                          <a:srgbClr val="1E314F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en-US" sz="2400" b="0" i="0" u="none" strike="noStrike" dirty="0">
                          <a:solidFill>
                            <a:srgbClr val="1E314F"/>
                          </a:solidFill>
                          <a:latin typeface="Arial Narrow" pitchFamily="34" charset="0"/>
                        </a:rPr>
                        <a:t>31-Aug-19</a:t>
                      </a:r>
                    </a:p>
                  </a:txBody>
                  <a:tcPr marL="9525" marR="9525" marT="9525" marB="0" anchor="ctr"/>
                </a:tc>
              </a:tr>
              <a:tr h="1131870">
                <a:tc>
                  <a:txBody>
                    <a:bodyPr/>
                    <a:lstStyle/>
                    <a:p>
                      <a:pPr lvl="1" algn="ctr" fontAlgn="b"/>
                      <a:r>
                        <a:rPr lang="en-US" sz="2400" b="0" i="0" u="none" strike="noStrike" dirty="0">
                          <a:solidFill>
                            <a:srgbClr val="1E314F"/>
                          </a:solidFill>
                          <a:latin typeface="Arial Narrow" pitchFamily="34" charset="0"/>
                        </a:rPr>
                        <a:t>CMP-02 for opting into the composition scheme for service providers under Notification 2/2019-CT rate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en-US" sz="2400" b="0" i="0" u="none" strike="noStrike" dirty="0">
                          <a:solidFill>
                            <a:srgbClr val="1E314F"/>
                          </a:solidFill>
                          <a:latin typeface="Arial Narrow" pitchFamily="34" charset="0"/>
                        </a:rPr>
                        <a:t>31-Jul-19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04800" y="228600"/>
            <a:ext cx="8686800" cy="640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slidesharecdn.com/ppt-161116213851/95/gst-good-and-services-tax-14-638.jpg?cb=14793325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 Praveen Jain always at 9687689872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119</Words>
  <Application>Microsoft Office PowerPoint</Application>
  <PresentationFormat>On-screen Show (4:3)</PresentationFormat>
  <Paragraphs>39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35th GST COUNCIL MEETING HIGHLIGHTS 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35th GST Council Meeting Highlights</dc:title>
  <dc:creator>DELL</dc:creator>
  <cp:lastModifiedBy>DELL</cp:lastModifiedBy>
  <cp:revision>6</cp:revision>
  <dcterms:created xsi:type="dcterms:W3CDTF">2019-06-21T16:08:43Z</dcterms:created>
  <dcterms:modified xsi:type="dcterms:W3CDTF">2019-06-21T16:55:09Z</dcterms:modified>
</cp:coreProperties>
</file>