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inimized">
    <p:restoredLeft sz="15620"/>
    <p:restoredTop sz="95767" autoAdjust="0"/>
  </p:normalViewPr>
  <p:slideViewPr>
    <p:cSldViewPr>
      <p:cViewPr>
        <p:scale>
          <a:sx n="50" d="100"/>
          <a:sy n="50" d="100"/>
        </p:scale>
        <p:origin x="-1428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50AF8-6DA1-4FEF-B14D-F08208B6CA13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A8E8A-7EE8-424F-BFCA-652A2F7A5C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A8E8A-7EE8-424F-BFCA-652A2F7A5C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A8E8A-7EE8-424F-BFCA-652A2F7A5C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A8E8A-7EE8-424F-BFCA-652A2F7A5C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A8E8A-7EE8-424F-BFCA-652A2F7A5C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A8E8A-7EE8-424F-BFCA-652A2F7A5C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A8E8A-7EE8-424F-BFCA-652A2F7A5C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A8E8A-7EE8-424F-BFCA-652A2F7A5C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90F37-AB68-4587-BA28-1D4B036A3E74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BBF5D-1C66-4DF0-AC3B-9C62265C6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orld-globe.jpg"/>
          <p:cNvPicPr>
            <a:picLocks noChangeAspect="1"/>
          </p:cNvPicPr>
          <p:nvPr/>
        </p:nvPicPr>
        <p:blipFill>
          <a:blip r:embed="rId2" cstate="print">
            <a:lum bright="10000" contrast="-20000"/>
          </a:blip>
          <a:srcRect l="12037" t="3333" r="10185" b="3333"/>
          <a:stretch>
            <a:fillRect/>
          </a:stretch>
        </p:blipFill>
        <p:spPr>
          <a:xfrm>
            <a:off x="838200" y="-152400"/>
            <a:ext cx="7315200" cy="731520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4" name="Picture 3" descr="wto1-color_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61" y="-76200"/>
            <a:ext cx="7480539" cy="634349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9" name="Picture 8" descr="Pictur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0"/>
            <a:ext cx="9144000" cy="3284449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-globe.jpg"/>
          <p:cNvPicPr>
            <a:picLocks noChangeAspect="1"/>
          </p:cNvPicPr>
          <p:nvPr/>
        </p:nvPicPr>
        <p:blipFill>
          <a:blip r:embed="rId3" cstate="print">
            <a:lum bright="10000" contrast="-40000"/>
          </a:blip>
          <a:srcRect l="12037" t="3333" r="10185" b="3333"/>
          <a:stretch>
            <a:fillRect/>
          </a:stretch>
        </p:blipFill>
        <p:spPr>
          <a:xfrm>
            <a:off x="838200" y="-152400"/>
            <a:ext cx="7315200" cy="731520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5" name="Picture 4" descr="wto1-color_l.pn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672861" y="-76200"/>
            <a:ext cx="7480539" cy="634349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7" name="Picture 6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3428999"/>
            <a:ext cx="8942293" cy="228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36076" y="3733800"/>
            <a:ext cx="84292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The World Trade Organization (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WTO) </a:t>
            </a:r>
          </a:p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is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the only global international organization </a:t>
            </a:r>
            <a:endParaRPr lang="en-US" sz="32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Dealing with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the 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rules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of trade between nations.</a:t>
            </a:r>
          </a:p>
        </p:txBody>
      </p:sp>
      <p:pic>
        <p:nvPicPr>
          <p:cNvPr id="8" name="Picture 7" descr="ws_Blue_background_1920x1440.jpg"/>
          <p:cNvPicPr>
            <a:picLocks noChangeAspect="1"/>
          </p:cNvPicPr>
          <p:nvPr/>
        </p:nvPicPr>
        <p:blipFill>
          <a:blip r:embed="rId5"/>
          <a:srcRect l="8333" r="6667" b="76666"/>
          <a:stretch>
            <a:fillRect/>
          </a:stretch>
        </p:blipFill>
        <p:spPr>
          <a:xfrm>
            <a:off x="762000" y="457200"/>
            <a:ext cx="7772400" cy="133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85800" y="685800"/>
            <a:ext cx="7772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IS WTO</a:t>
            </a:r>
            <a:endParaRPr lang="en-US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9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27051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0" descr="Click To Download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685800" y="457200"/>
            <a:ext cx="1547812" cy="1341437"/>
          </a:xfrm>
          <a:prstGeom prst="ellipse">
            <a:avLst/>
          </a:prstGeom>
          <a:noFill/>
          <a:ln/>
          <a:effectLst>
            <a:softEdge rad="317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-globe.jpg"/>
          <p:cNvPicPr>
            <a:picLocks noChangeAspect="1"/>
          </p:cNvPicPr>
          <p:nvPr/>
        </p:nvPicPr>
        <p:blipFill>
          <a:blip r:embed="rId3" cstate="print">
            <a:lum bright="10000" contrast="-40000"/>
          </a:blip>
          <a:srcRect l="12037" t="3333" r="10185" b="3333"/>
          <a:stretch>
            <a:fillRect/>
          </a:stretch>
        </p:blipFill>
        <p:spPr>
          <a:xfrm>
            <a:off x="838200" y="-152400"/>
            <a:ext cx="7315200" cy="731520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5" name="Picture 4" descr="wto1-color_l.pn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672861" y="-76200"/>
            <a:ext cx="7480539" cy="634349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7" name="Picture 6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3428999"/>
            <a:ext cx="8942293" cy="228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57284" y="3875782"/>
            <a:ext cx="858959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The WTO was established in 1995. WTO Replaced</a:t>
            </a:r>
          </a:p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GATT, Which Had A similar function and ran from</a:t>
            </a:r>
          </a:p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1949 – 1993.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8" name="Picture 7" descr="ws_Blue_background_1920x1440.jpg"/>
          <p:cNvPicPr>
            <a:picLocks noChangeAspect="1"/>
          </p:cNvPicPr>
          <p:nvPr/>
        </p:nvPicPr>
        <p:blipFill>
          <a:blip r:embed="rId5"/>
          <a:srcRect l="8333" r="6667" b="76666"/>
          <a:stretch>
            <a:fillRect/>
          </a:stretch>
        </p:blipFill>
        <p:spPr>
          <a:xfrm>
            <a:off x="762000" y="457200"/>
            <a:ext cx="7772400" cy="133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85800" y="685800"/>
            <a:ext cx="7772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HISTORY</a:t>
            </a:r>
            <a:endParaRPr lang="en-US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9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27051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0" descr="Click To Download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685800" y="457200"/>
            <a:ext cx="1547812" cy="1341437"/>
          </a:xfrm>
          <a:prstGeom prst="ellipse">
            <a:avLst/>
          </a:prstGeom>
          <a:noFill/>
          <a:ln/>
          <a:effectLst>
            <a:softEdge rad="317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-globe.jpg"/>
          <p:cNvPicPr>
            <a:picLocks noChangeAspect="1"/>
          </p:cNvPicPr>
          <p:nvPr/>
        </p:nvPicPr>
        <p:blipFill>
          <a:blip r:embed="rId3" cstate="print">
            <a:lum bright="10000" contrast="-40000"/>
          </a:blip>
          <a:srcRect l="12037" t="3333" r="10185" b="3333"/>
          <a:stretch>
            <a:fillRect/>
          </a:stretch>
        </p:blipFill>
        <p:spPr>
          <a:xfrm>
            <a:off x="838200" y="-152400"/>
            <a:ext cx="7315200" cy="731520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5" name="Picture 4" descr="wto1-color_l.pn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672861" y="-76200"/>
            <a:ext cx="7480539" cy="634349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7" name="Picture 6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3428999"/>
            <a:ext cx="8942293" cy="228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57284" y="3875782"/>
            <a:ext cx="891051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The goal is to help producers of goods and services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</a:t>
            </a:r>
          </a:p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exporters, and importers conduct their business.</a:t>
            </a:r>
          </a:p>
        </p:txBody>
      </p:sp>
      <p:pic>
        <p:nvPicPr>
          <p:cNvPr id="8" name="Picture 7" descr="ws_Blue_background_1920x1440.jpg"/>
          <p:cNvPicPr>
            <a:picLocks noChangeAspect="1"/>
          </p:cNvPicPr>
          <p:nvPr/>
        </p:nvPicPr>
        <p:blipFill>
          <a:blip r:embed="rId5"/>
          <a:srcRect l="8333" r="6667" b="76666"/>
          <a:stretch>
            <a:fillRect/>
          </a:stretch>
        </p:blipFill>
        <p:spPr>
          <a:xfrm>
            <a:off x="762000" y="457200"/>
            <a:ext cx="7772400" cy="133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85800" y="685800"/>
            <a:ext cx="7772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Is Its Aim?</a:t>
            </a:r>
            <a:endParaRPr lang="en-US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9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27051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0" descr="Click To Download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685800" y="457200"/>
            <a:ext cx="1547812" cy="1341437"/>
          </a:xfrm>
          <a:prstGeom prst="ellipse">
            <a:avLst/>
          </a:prstGeom>
          <a:noFill/>
          <a:ln/>
          <a:effectLst>
            <a:softEdge rad="317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-globe.jpg"/>
          <p:cNvPicPr>
            <a:picLocks noChangeAspect="1"/>
          </p:cNvPicPr>
          <p:nvPr/>
        </p:nvPicPr>
        <p:blipFill>
          <a:blip r:embed="rId3" cstate="print">
            <a:lum bright="10000" contrast="-40000"/>
          </a:blip>
          <a:srcRect l="12037" t="3333" r="10185" b="3333"/>
          <a:stretch>
            <a:fillRect/>
          </a:stretch>
        </p:blipFill>
        <p:spPr>
          <a:xfrm>
            <a:off x="838200" y="-152400"/>
            <a:ext cx="7315200" cy="731520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5" name="Picture 4" descr="wto1-color_l.pn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672861" y="-76200"/>
            <a:ext cx="7480539" cy="634349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7" name="Picture 6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1905000"/>
            <a:ext cx="8942293" cy="1066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ws_Blue_background_1920x1440.jpg"/>
          <p:cNvPicPr>
            <a:picLocks noChangeAspect="1"/>
          </p:cNvPicPr>
          <p:nvPr/>
        </p:nvPicPr>
        <p:blipFill>
          <a:blip r:embed="rId5"/>
          <a:srcRect l="8333" r="6667" b="76666"/>
          <a:stretch>
            <a:fillRect/>
          </a:stretch>
        </p:blipFill>
        <p:spPr>
          <a:xfrm>
            <a:off x="762000" y="152400"/>
            <a:ext cx="7772400" cy="110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85800" y="228600"/>
            <a:ext cx="7772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Functions Of WTO</a:t>
            </a:r>
            <a:endParaRPr lang="en-US" sz="6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9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15240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32004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3657600"/>
            <a:ext cx="8942293" cy="1066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52400" y="5257799"/>
            <a:ext cx="8942293" cy="1066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49530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65151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76200" y="1894582"/>
            <a:ext cx="9113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Non Discrimination: </a:t>
            </a:r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No Country IN The WTO, Should Be Left Out And Miss The Trade Benefits.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deraDisplaySSK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800" y="3810000"/>
            <a:ext cx="9113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Safety Measures: It Surveys How The Trade Barriers Are Working And Ensures That There Is A Fair Competition.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7000" y="5247382"/>
            <a:ext cx="91132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Settles Disputes: It Settles The Dispute Between </a:t>
            </a:r>
          </a:p>
          <a:p>
            <a:pPr algn="just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The Countries, Related To Trade.</a:t>
            </a:r>
          </a:p>
        </p:txBody>
      </p:sp>
      <p:pic>
        <p:nvPicPr>
          <p:cNvPr id="16" name="Picture 20" descr="Click To Download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533400" y="0"/>
            <a:ext cx="1547812" cy="1341437"/>
          </a:xfrm>
          <a:prstGeom prst="ellipse">
            <a:avLst/>
          </a:prstGeom>
          <a:noFill/>
          <a:ln/>
          <a:effectLst>
            <a:softEdge rad="317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-globe.jpg"/>
          <p:cNvPicPr>
            <a:picLocks noChangeAspect="1"/>
          </p:cNvPicPr>
          <p:nvPr/>
        </p:nvPicPr>
        <p:blipFill>
          <a:blip r:embed="rId3" cstate="print">
            <a:lum bright="10000" contrast="-40000"/>
          </a:blip>
          <a:srcRect l="12037" t="3333" r="10185" b="3333"/>
          <a:stretch>
            <a:fillRect/>
          </a:stretch>
        </p:blipFill>
        <p:spPr>
          <a:xfrm>
            <a:off x="838200" y="-152400"/>
            <a:ext cx="7315200" cy="731520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5" name="Picture 4" descr="wto1-color_l.pn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672861" y="-76200"/>
            <a:ext cx="7480539" cy="634349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7" name="Picture 6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1828800"/>
            <a:ext cx="8942293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ws_Blue_background_1920x1440.jpg"/>
          <p:cNvPicPr>
            <a:picLocks noChangeAspect="1"/>
          </p:cNvPicPr>
          <p:nvPr/>
        </p:nvPicPr>
        <p:blipFill>
          <a:blip r:embed="rId5"/>
          <a:srcRect l="8333" r="6667" b="76666"/>
          <a:stretch>
            <a:fillRect/>
          </a:stretch>
        </p:blipFill>
        <p:spPr>
          <a:xfrm>
            <a:off x="762000" y="152400"/>
            <a:ext cx="7772400" cy="110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85800" y="228600"/>
            <a:ext cx="7772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Advantages Of WTO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9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15240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25527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2819401"/>
            <a:ext cx="8942293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3810000"/>
            <a:ext cx="8942293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35052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65151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76200" y="1828800"/>
            <a:ext cx="9113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This System Promotes Peace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deraDisplaySSK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800" y="2895600"/>
            <a:ext cx="9113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Disputes are handled constructively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deraDisplaySSK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0800" y="3886200"/>
            <a:ext cx="91132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It Encourages Trade Which:</a:t>
            </a:r>
          </a:p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/>
              </a:rPr>
              <a:t>∆ Raises Income</a:t>
            </a:r>
          </a:p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/>
              </a:rPr>
              <a:t>∆ Increases Productivity</a:t>
            </a:r>
          </a:p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/>
              </a:rPr>
              <a:t>∆ Increases The Quality Of The Goods</a:t>
            </a:r>
          </a:p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/>
              </a:rPr>
              <a:t>∆ Increases Profits</a:t>
            </a:r>
            <a:endParaRPr lang="en-US" sz="28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deraDisplaySSK" pitchFamily="2" charset="0"/>
            </a:endParaRPr>
          </a:p>
        </p:txBody>
      </p:sp>
      <p:pic>
        <p:nvPicPr>
          <p:cNvPr id="16" name="Picture 20" descr="Click To Download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533400" y="0"/>
            <a:ext cx="1547812" cy="1341437"/>
          </a:xfrm>
          <a:prstGeom prst="ellipse">
            <a:avLst/>
          </a:prstGeom>
          <a:noFill/>
          <a:ln/>
          <a:effectLst>
            <a:softEdge rad="317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-globe.jpg"/>
          <p:cNvPicPr>
            <a:picLocks noChangeAspect="1"/>
          </p:cNvPicPr>
          <p:nvPr/>
        </p:nvPicPr>
        <p:blipFill>
          <a:blip r:embed="rId3" cstate="print">
            <a:lum bright="10000" contrast="-40000"/>
          </a:blip>
          <a:srcRect l="12037" t="3333" r="10185" b="3333"/>
          <a:stretch>
            <a:fillRect/>
          </a:stretch>
        </p:blipFill>
        <p:spPr>
          <a:xfrm>
            <a:off x="838200" y="-152400"/>
            <a:ext cx="7315200" cy="7315200"/>
          </a:xfrm>
          <a:prstGeom prst="ellipse">
            <a:avLst/>
          </a:prstGeom>
          <a:effectLst>
            <a:softEdge rad="635000"/>
          </a:effectLst>
        </p:spPr>
      </p:pic>
      <p:pic>
        <p:nvPicPr>
          <p:cNvPr id="5" name="Picture 4" descr="wto1-color_l.png"/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672861" y="-76200"/>
            <a:ext cx="7480539" cy="6343496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7" name="Picture 6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125507" y="1828800"/>
            <a:ext cx="8942293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ws_Blue_background_1920x1440.jpg"/>
          <p:cNvPicPr>
            <a:picLocks noChangeAspect="1"/>
          </p:cNvPicPr>
          <p:nvPr/>
        </p:nvPicPr>
        <p:blipFill>
          <a:blip r:embed="rId5"/>
          <a:srcRect l="8333" r="6667" b="76666"/>
          <a:stretch>
            <a:fillRect/>
          </a:stretch>
        </p:blipFill>
        <p:spPr>
          <a:xfrm>
            <a:off x="762000" y="152400"/>
            <a:ext cx="7772400" cy="110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85800" y="228600"/>
            <a:ext cx="7772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Disadvantages Of WTO</a:t>
            </a:r>
            <a:endParaRPr lang="en-US" sz="4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9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15240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25527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76200" y="2819401"/>
            <a:ext cx="8942293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blue_background.jpg"/>
          <p:cNvPicPr>
            <a:picLocks noChangeAspect="1"/>
          </p:cNvPicPr>
          <p:nvPr/>
        </p:nvPicPr>
        <p:blipFill>
          <a:blip r:embed="rId5"/>
          <a:srcRect b="59098"/>
          <a:stretch>
            <a:fillRect/>
          </a:stretch>
        </p:blipFill>
        <p:spPr>
          <a:xfrm>
            <a:off x="0" y="3810000"/>
            <a:ext cx="8942293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35052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ws_Blue_background_1920x1440.jpg"/>
          <p:cNvPicPr>
            <a:picLocks noChangeAspect="1"/>
          </p:cNvPicPr>
          <p:nvPr/>
        </p:nvPicPr>
        <p:blipFill>
          <a:blip r:embed="rId5"/>
          <a:srcRect t="20001" b="76666"/>
          <a:stretch>
            <a:fillRect/>
          </a:stretch>
        </p:blipFill>
        <p:spPr>
          <a:xfrm>
            <a:off x="0" y="6515100"/>
            <a:ext cx="9144000" cy="19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76200" y="1828800"/>
            <a:ext cx="9113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The WTO Is Destroying the Environment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deraDisplaySSK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800" y="2895600"/>
            <a:ext cx="9113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The WTO is Increasing Inequality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0800" y="3886200"/>
            <a:ext cx="91132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 pitchFamily="2" charset="0"/>
              </a:rPr>
              <a:t>It Encourages Trade Which:</a:t>
            </a:r>
          </a:p>
          <a:p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/>
              </a:rPr>
              <a:t>∆ Are Not Enjoyed By Poorer Countries</a:t>
            </a:r>
          </a:p>
          <a:p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/>
              </a:rPr>
              <a:t>∆ Creates Unemployment</a:t>
            </a:r>
          </a:p>
          <a:p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deraDisplaySSK"/>
              </a:rPr>
              <a:t>∆ Increases Dependency On Others</a:t>
            </a:r>
          </a:p>
          <a:p>
            <a:endParaRPr lang="en-US" sz="32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deraDisplaySSK" pitchFamily="2" charset="0"/>
            </a:endParaRPr>
          </a:p>
        </p:txBody>
      </p:sp>
      <p:pic>
        <p:nvPicPr>
          <p:cNvPr id="16" name="Picture 20" descr="Click To Download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533400" y="0"/>
            <a:ext cx="1547812" cy="1341437"/>
          </a:xfrm>
          <a:prstGeom prst="ellipse">
            <a:avLst/>
          </a:prstGeom>
          <a:noFill/>
          <a:ln/>
          <a:effectLst>
            <a:softEdge rad="317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Point Star 3"/>
          <p:cNvSpPr/>
          <p:nvPr/>
        </p:nvSpPr>
        <p:spPr>
          <a:xfrm>
            <a:off x="-1676400" y="70866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-1524000" y="70104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-1371600" y="70104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-1219200" y="69342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-1066800" y="69342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5-Point Star 8"/>
          <p:cNvSpPr/>
          <p:nvPr/>
        </p:nvSpPr>
        <p:spPr>
          <a:xfrm>
            <a:off x="-914400" y="6858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9753600" y="71628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LeftFacing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9601200" y="70866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LeftFacing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5-Point Star 12"/>
          <p:cNvSpPr/>
          <p:nvPr/>
        </p:nvSpPr>
        <p:spPr>
          <a:xfrm>
            <a:off x="9448800" y="70104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LeftFacing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9296400" y="69342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LeftFacing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9296400" y="69342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LeftFacing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5-Point Star 14"/>
          <p:cNvSpPr/>
          <p:nvPr/>
        </p:nvSpPr>
        <p:spPr>
          <a:xfrm>
            <a:off x="9144000" y="6858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LeftFacing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1600200" y="762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2438400" y="762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8" name="5-Point Star 17"/>
          <p:cNvSpPr/>
          <p:nvPr/>
        </p:nvSpPr>
        <p:spPr>
          <a:xfrm>
            <a:off x="3276600" y="762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4114800" y="762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0" name="5-Point Star 19"/>
          <p:cNvSpPr/>
          <p:nvPr/>
        </p:nvSpPr>
        <p:spPr>
          <a:xfrm>
            <a:off x="4953000" y="762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1" name="5-Point Star 20"/>
          <p:cNvSpPr/>
          <p:nvPr/>
        </p:nvSpPr>
        <p:spPr>
          <a:xfrm>
            <a:off x="5791200" y="7620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0" name="5-Point Star 29"/>
          <p:cNvSpPr/>
          <p:nvPr/>
        </p:nvSpPr>
        <p:spPr>
          <a:xfrm>
            <a:off x="1600200" y="56388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1" name="5-Point Star 30"/>
          <p:cNvSpPr/>
          <p:nvPr/>
        </p:nvSpPr>
        <p:spPr>
          <a:xfrm>
            <a:off x="2438400" y="56388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2" name="5-Point Star 31"/>
          <p:cNvSpPr/>
          <p:nvPr/>
        </p:nvSpPr>
        <p:spPr>
          <a:xfrm>
            <a:off x="3276600" y="56388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3" name="5-Point Star 32"/>
          <p:cNvSpPr/>
          <p:nvPr/>
        </p:nvSpPr>
        <p:spPr>
          <a:xfrm>
            <a:off x="4114800" y="56388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4" name="5-Point Star 33"/>
          <p:cNvSpPr/>
          <p:nvPr/>
        </p:nvSpPr>
        <p:spPr>
          <a:xfrm>
            <a:off x="4953000" y="56388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5" name="5-Point Star 34"/>
          <p:cNvSpPr/>
          <p:nvPr/>
        </p:nvSpPr>
        <p:spPr>
          <a:xfrm>
            <a:off x="5791200" y="5638800"/>
            <a:ext cx="914400" cy="914400"/>
          </a:xfrm>
          <a:prstGeom prst="star5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RightFacing" fov="0"/>
            <a:lightRig rig="soft" dir="t"/>
          </a:scene3d>
          <a:sp3d prstMaterial="matte">
            <a:bevelT w="152400" h="139700"/>
            <a:bevelB w="304800" h="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6" name="Picture 35" descr="boy_thank_you.jp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71600" y="990600"/>
            <a:ext cx="5867400" cy="560355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8" name="Rectangle 37"/>
          <p:cNvSpPr/>
          <p:nvPr/>
        </p:nvSpPr>
        <p:spPr>
          <a:xfrm>
            <a:off x="2057400" y="2514600"/>
            <a:ext cx="44958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By Jay, Vighnesh, Krishna, Anuj And Brij.</a:t>
            </a:r>
            <a:endParaRPr lang="en-US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7" name="Picture 36" descr="boy_thank_you.jp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71600" y="914400"/>
            <a:ext cx="5867400" cy="5603555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1.11111E-6 L 0.26667 -0.9 " pathEditMode="relative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49167 -0.1888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" y="-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11111E-6 L 0.3 -0.2 " pathEditMode="relative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11111E-6 L 0.39999 -0.88889 " pathEditMode="relative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425 -0.2 " pathEditMode="relative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53333 -0.93333 " pathEditMode="relative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55 -0.22222 " pathEditMode="relative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64167 -0.9333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" y="-46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61666 -0.22222 " pathEditMode="relative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-0.50833 -0.9222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-4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4 -0.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45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375 -0.1666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" y="-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0" grpId="0" animBg="1"/>
      <p:bldP spid="10" grpId="1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215</Words>
  <Application>Microsoft Office PowerPoint</Application>
  <PresentationFormat>On-screen Show (4:3)</PresentationFormat>
  <Paragraphs>39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Expert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BhupatBhai</dc:creator>
  <cp:lastModifiedBy>ICA</cp:lastModifiedBy>
  <cp:revision>27</cp:revision>
  <dcterms:created xsi:type="dcterms:W3CDTF">2010-09-14T11:24:48Z</dcterms:created>
  <dcterms:modified xsi:type="dcterms:W3CDTF">2012-10-10T18:27:21Z</dcterms:modified>
</cp:coreProperties>
</file>