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34"/>
  </p:notesMasterIdLst>
  <p:sldIdLst>
    <p:sldId id="256" r:id="rId2"/>
    <p:sldId id="264" r:id="rId3"/>
    <p:sldId id="275" r:id="rId4"/>
    <p:sldId id="276" r:id="rId5"/>
    <p:sldId id="273" r:id="rId6"/>
    <p:sldId id="262" r:id="rId7"/>
    <p:sldId id="265" r:id="rId8"/>
    <p:sldId id="266" r:id="rId9"/>
    <p:sldId id="268" r:id="rId10"/>
    <p:sldId id="269" r:id="rId11"/>
    <p:sldId id="267" r:id="rId12"/>
    <p:sldId id="270" r:id="rId13"/>
    <p:sldId id="271" r:id="rId14"/>
    <p:sldId id="274" r:id="rId15"/>
    <p:sldId id="257" r:id="rId16"/>
    <p:sldId id="258" r:id="rId17"/>
    <p:sldId id="259" r:id="rId18"/>
    <p:sldId id="260" r:id="rId19"/>
    <p:sldId id="261" r:id="rId20"/>
    <p:sldId id="263" r:id="rId21"/>
    <p:sldId id="272"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6B8D8-5051-4FE7-8323-2BC0686D1D45}" type="datetimeFigureOut">
              <a:rPr lang="en-US" smtClean="0"/>
              <a:pPr/>
              <a:t>17/09/2020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0CD45D-F52F-4190-B66C-685A658AB32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50CD45D-F52F-4190-B66C-685A658AB320}"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4" y="69756"/>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D8AE47F-5625-4D65-9B54-057994BB4BE6}" type="datetime1">
              <a:rPr lang="en-US" smtClean="0"/>
              <a:pPr/>
              <a:t>17/09/2020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1FD5679D-A934-4551-BA30-47029055EC8A}" type="slidenum">
              <a:rPr lang="en-US" smtClean="0"/>
              <a:pPr/>
              <a:t>‹#›</a:t>
            </a:fld>
            <a:endParaRPr lang="en-US"/>
          </a:p>
        </p:txBody>
      </p:sp>
      <p:sp>
        <p:nvSpPr>
          <p:cNvPr id="7" name="Rectangle 6"/>
          <p:cNvSpPr/>
          <p:nvPr/>
        </p:nvSpPr>
        <p:spPr>
          <a:xfrm>
            <a:off x="62933" y="1449304"/>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3" y="1396721"/>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3"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1"/>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63E616-8DB2-4BF2-8AEE-1872433B357A}" type="datetime1">
              <a:rPr lang="en-US" smtClean="0"/>
              <a:pPr/>
              <a:t>17/09/2020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5679D-A934-4551-BA30-47029055EC8A}" type="slidenum">
              <a:rPr lang="en-US" smtClean="0"/>
              <a:pPr/>
              <a:t>‹#›</a:t>
            </a:fld>
            <a:endParaRPr lang="en-US"/>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1"/>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161F2B-FBF1-4910-AAA5-3D010C292AAB}" type="datetime1">
              <a:rPr lang="en-US" smtClean="0"/>
              <a:pPr/>
              <a:t>17/09/2020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5679D-A934-4551-BA30-47029055EC8A}" type="slidenum">
              <a:rPr lang="en-US" smtClean="0"/>
              <a:pPr/>
              <a:t>‹#›</a:t>
            </a:fld>
            <a:endParaRPr lang="en-US"/>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C804F0B-B8E0-4810-B1FC-42B67A6C1672}" type="datetime1">
              <a:rPr lang="en-US" smtClean="0"/>
              <a:pPr/>
              <a:t>17/09/2020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5679D-A934-4551-BA30-47029055EC8A}"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4" y="69756"/>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1"/>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9"/>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48671E1-DCF9-4784-99C2-1861996AF508}" type="datetime1">
              <a:rPr lang="en-US" smtClean="0"/>
              <a:pPr/>
              <a:t>17/09/2020</a:t>
            </a:fld>
            <a:endParaRPr lang="en-US"/>
          </a:p>
        </p:txBody>
      </p:sp>
      <p:sp>
        <p:nvSpPr>
          <p:cNvPr id="5" name="Footer Placeholder 4"/>
          <p:cNvSpPr>
            <a:spLocks noGrp="1"/>
          </p:cNvSpPr>
          <p:nvPr>
            <p:ph type="ftr" sz="quarter" idx="11"/>
          </p:nvPr>
        </p:nvSpPr>
        <p:spPr>
          <a:xfrm>
            <a:off x="800101" y="6172200"/>
            <a:ext cx="4000500" cy="457200"/>
          </a:xfrm>
        </p:spPr>
        <p:txBody>
          <a:bodyPr/>
          <a:lstStyle/>
          <a:p>
            <a:endParaRPr lang="en-US"/>
          </a:p>
        </p:txBody>
      </p:sp>
      <p:sp>
        <p:nvSpPr>
          <p:cNvPr id="7" name="Rectangle 6"/>
          <p:cNvSpPr/>
          <p:nvPr/>
        </p:nvSpPr>
        <p:spPr>
          <a:xfrm flipV="1">
            <a:off x="69413"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7" y="2341476"/>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7"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1FD5679D-A934-4551-BA30-47029055EC8A}" type="slidenum">
              <a:rPr lang="en-US" smtClean="0"/>
              <a:pPr/>
              <a:t>‹#›</a:t>
            </a:fld>
            <a:endParaRPr lang="en-US"/>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164551C-190D-4FDA-BDEF-8AEB36DA7F9A}" type="datetime1">
              <a:rPr lang="en-US" smtClean="0"/>
              <a:pPr/>
              <a:t>17/09/2020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D5679D-A934-4551-BA30-47029055EC8A}"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1"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63E898F2-0E6E-4DEC-AA43-1C0E2DE43DAD}" type="datetime1">
              <a:rPr lang="en-US" smtClean="0"/>
              <a:pPr/>
              <a:t>17/09/2020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D5679D-A934-4551-BA30-47029055EC8A}"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46DFDE-B40F-4103-B499-A202FD3ABCEB}" type="datetime1">
              <a:rPr lang="en-US" smtClean="0"/>
              <a:pPr/>
              <a:t>17/09/2020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D5679D-A934-4551-BA30-47029055EC8A}" type="slidenum">
              <a:rPr lang="en-US" smtClean="0"/>
              <a:pPr/>
              <a:t>‹#›</a:t>
            </a:fld>
            <a:endParaRPr lang="en-US"/>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CCA51-55EE-46F8-830C-CB29905B3A35}" type="datetime1">
              <a:rPr lang="en-US" smtClean="0"/>
              <a:pPr/>
              <a:t>17/09/2020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D5679D-A934-4551-BA30-47029055EC8A}" type="slidenum">
              <a:rPr lang="en-US" smtClean="0"/>
              <a:pPr/>
              <a:t>‹#›</a:t>
            </a:fld>
            <a:endParaRPr lang="en-US"/>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9"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30B20F1-F860-4209-951E-E5772B1F89D0}" type="datetime1">
              <a:rPr lang="en-US" smtClean="0"/>
              <a:pPr/>
              <a:t>17/09/2020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D5679D-A934-4551-BA30-47029055EC8A}"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ECB9B86-C151-413A-94E0-30D3BC189BBA}" type="datetime1">
              <a:rPr lang="en-US" smtClean="0"/>
              <a:pPr/>
              <a:t>17/09/2020</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1FD5679D-A934-4551-BA30-47029055EC8A}"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10" y="4650475"/>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1"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9" y="66676"/>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9"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1"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AB9623E-5958-4297-B946-A69C0D4625E6}" type="datetime1">
              <a:rPr lang="en-US" smtClean="0"/>
              <a:pPr/>
              <a:t>17/09/2020</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FD5679D-A934-4551-BA30-47029055EC8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dissolve/>
  </p:transition>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Autofit/>
          </a:bodyPr>
          <a:lstStyle/>
          <a:p>
            <a:r>
              <a:rPr lang="en-US" sz="5400" b="1" dirty="0" smtClean="0"/>
              <a:t>DURING COVID-19</a:t>
            </a:r>
          </a:p>
          <a:p>
            <a:r>
              <a:rPr lang="en-US" sz="5400" b="1" dirty="0" smtClean="0"/>
              <a:t>(2020)</a:t>
            </a:r>
            <a:endParaRPr lang="en-US" sz="5400" dirty="0" smtClean="0"/>
          </a:p>
        </p:txBody>
      </p:sp>
      <p:sp>
        <p:nvSpPr>
          <p:cNvPr id="2" name="Title 1"/>
          <p:cNvSpPr>
            <a:spLocks noGrp="1"/>
          </p:cNvSpPr>
          <p:nvPr>
            <p:ph type="ctrTitle"/>
          </p:nvPr>
        </p:nvSpPr>
        <p:spPr/>
        <p:txBody>
          <a:bodyPr>
            <a:normAutofit/>
          </a:bodyPr>
          <a:lstStyle/>
          <a:p>
            <a:r>
              <a:rPr sz="4800" b="1" smtClean="0">
                <a:latin typeface="Castellar" pitchFamily="18" charset="0"/>
              </a:rPr>
              <a:t>MCA AMMEDMENTS </a:t>
            </a:r>
            <a:endParaRPr lang="en-US" sz="4800" dirty="0">
              <a:latin typeface="Castellar" pitchFamily="18" charset="0"/>
            </a:endParaRPr>
          </a:p>
        </p:txBody>
      </p:sp>
      <p:sp>
        <p:nvSpPr>
          <p:cNvPr id="4" name="TextBox 3"/>
          <p:cNvSpPr txBox="1"/>
          <p:nvPr/>
        </p:nvSpPr>
        <p:spPr>
          <a:xfrm>
            <a:off x="5410200" y="5867400"/>
            <a:ext cx="4038600" cy="646331"/>
          </a:xfrm>
          <a:prstGeom prst="rect">
            <a:avLst/>
          </a:prstGeom>
          <a:noFill/>
        </p:spPr>
        <p:txBody>
          <a:bodyPr wrap="square" rtlCol="0">
            <a:spAutoFit/>
          </a:bodyPr>
          <a:lstStyle/>
          <a:p>
            <a:r>
              <a:rPr lang="en-US" b="1" dirty="0" smtClean="0"/>
              <a:t>ANANT GUPTA</a:t>
            </a:r>
          </a:p>
          <a:p>
            <a:r>
              <a:rPr lang="en-US" b="1" dirty="0" smtClean="0"/>
              <a:t>SHIVAN LEGAL CONSULTANTS</a:t>
            </a:r>
            <a:endParaRPr lang="en-US" b="1" dirty="0"/>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just"/>
            <a:r>
              <a:rPr lang="en-US" b="1" dirty="0" smtClean="0">
                <a:solidFill>
                  <a:schemeClr val="accent1"/>
                </a:solidFill>
                <a:latin typeface="Eras Demi ITC" pitchFamily="34" charset="0"/>
              </a:rPr>
              <a:t>AGM/EGM VC</a:t>
            </a:r>
            <a:endParaRPr lang="en-US" dirty="0"/>
          </a:p>
        </p:txBody>
      </p:sp>
      <p:sp>
        <p:nvSpPr>
          <p:cNvPr id="3" name="Content Placeholder 2"/>
          <p:cNvSpPr>
            <a:spLocks noGrp="1"/>
          </p:cNvSpPr>
          <p:nvPr>
            <p:ph sz="quarter" idx="1"/>
          </p:nvPr>
        </p:nvSpPr>
        <p:spPr>
          <a:xfrm>
            <a:off x="304800" y="990600"/>
            <a:ext cx="8610600" cy="5638800"/>
          </a:xfrm>
        </p:spPr>
        <p:txBody>
          <a:bodyPr>
            <a:normAutofit fontScale="85000" lnSpcReduction="20000"/>
          </a:bodyPr>
          <a:lstStyle/>
          <a:p>
            <a:pPr marL="514350" lvl="0" indent="-514350" algn="just">
              <a:buNone/>
            </a:pPr>
            <a:r>
              <a:rPr lang="en-US" b="1" dirty="0" smtClean="0"/>
              <a:t>4)	</a:t>
            </a:r>
            <a:r>
              <a:rPr lang="en-US" b="1" u="sng" dirty="0" smtClean="0"/>
              <a:t>MCA ISSUES CLARIFICATION ON HOLDING OF ANNUAL GENERAL MEETING (AGM) THROUGH VIDEO CONFERENCING (VC) OR OTHER AUDIOVISUAL MEANS (OAVM)</a:t>
            </a:r>
            <a:endParaRPr lang="en-US" dirty="0" smtClean="0"/>
          </a:p>
          <a:p>
            <a:pPr marL="514350" lvl="0" indent="-514350" algn="just">
              <a:buAutoNum type="arabicParenR" startAt="4"/>
            </a:pPr>
            <a:endParaRPr lang="en-US" b="1" u="sng" dirty="0" smtClean="0"/>
          </a:p>
          <a:p>
            <a:pPr algn="just"/>
            <a:r>
              <a:rPr lang="en-US" dirty="0" smtClean="0"/>
              <a:t>The Ministry of Corporate Affairs on 5</a:t>
            </a:r>
            <a:r>
              <a:rPr lang="en-US" baseline="30000" dirty="0" smtClean="0"/>
              <a:t>th</a:t>
            </a:r>
            <a:r>
              <a:rPr lang="en-US" dirty="0" smtClean="0"/>
              <a:t> May 2020, has issued a clarification on holding of Annual General Meeting through video conferencing or any other audio-visual means.</a:t>
            </a:r>
            <a:br>
              <a:rPr lang="en-US" dirty="0" smtClean="0"/>
            </a:br>
            <a:r>
              <a:rPr lang="en-US" dirty="0" smtClean="0"/>
              <a:t/>
            </a:r>
            <a:br>
              <a:rPr lang="en-US" dirty="0" smtClean="0"/>
            </a:br>
            <a:r>
              <a:rPr lang="en-US" dirty="0" smtClean="0"/>
              <a:t>MCA in its earlier circular dated 21</a:t>
            </a:r>
            <a:r>
              <a:rPr lang="en-US" baseline="30000" dirty="0" smtClean="0"/>
              <a:t>st</a:t>
            </a:r>
            <a:r>
              <a:rPr lang="en-US" dirty="0" smtClean="0"/>
              <a:t> April 2020 has allowed the companies whose financial year ended on December 31, 2019, to hold their AGM by September 30, 2020.</a:t>
            </a:r>
          </a:p>
          <a:p>
            <a:pPr algn="just"/>
            <a:r>
              <a:rPr lang="en-US" dirty="0" smtClean="0"/>
              <a:t>However due to the representations received from stakeholders for providing relaxations in the provisions of </a:t>
            </a:r>
          </a:p>
          <a:p>
            <a:pPr algn="just"/>
            <a:endParaRPr lang="en-US" dirty="0" smtClean="0"/>
          </a:p>
          <a:p>
            <a:pPr algn="just"/>
            <a:r>
              <a:rPr lang="en-US" dirty="0" smtClean="0"/>
              <a:t>Companies Act, 2013 or rules made to allow companies to hold Annual General Meetings (AGM) in a manner similar to the one provided in General Circular which deals with the conduct of Extraordinary General Meetings (EGM) the Ministry has issued the following clarifications:</a:t>
            </a:r>
            <a:endParaRPr lang="en-US" dirty="0"/>
          </a:p>
        </p:txBody>
      </p:sp>
      <p:sp>
        <p:nvSpPr>
          <p:cNvPr id="4" name="Slide Number Placeholder 3"/>
          <p:cNvSpPr>
            <a:spLocks noGrp="1"/>
          </p:cNvSpPr>
          <p:nvPr>
            <p:ph type="sldNum" sz="quarter" idx="12"/>
          </p:nvPr>
        </p:nvSpPr>
        <p:spPr/>
        <p:txBody>
          <a:bodyPr/>
          <a:lstStyle/>
          <a:p>
            <a:pPr algn="just"/>
            <a:fld id="{1FD5679D-A934-4551-BA30-47029055EC8A}" type="slidenum">
              <a:rPr lang="en-US" smtClean="0"/>
              <a:pPr algn="just"/>
              <a:t>10</a:t>
            </a:fld>
            <a:endParaRPr lang="en-US"/>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b="1" dirty="0" smtClean="0">
                <a:solidFill>
                  <a:schemeClr val="accent1"/>
                </a:solidFill>
                <a:latin typeface="Eras Demi ITC" pitchFamily="34" charset="0"/>
              </a:rPr>
              <a:t>AGM/EGM VC</a:t>
            </a:r>
            <a:endParaRPr lang="en-US" dirty="0"/>
          </a:p>
        </p:txBody>
      </p:sp>
      <p:sp>
        <p:nvSpPr>
          <p:cNvPr id="3" name="Content Placeholder 2"/>
          <p:cNvSpPr>
            <a:spLocks noGrp="1"/>
          </p:cNvSpPr>
          <p:nvPr>
            <p:ph sz="quarter" idx="1"/>
          </p:nvPr>
        </p:nvSpPr>
        <p:spPr>
          <a:xfrm>
            <a:off x="381000" y="990600"/>
            <a:ext cx="8534400" cy="5638800"/>
          </a:xfrm>
        </p:spPr>
        <p:txBody>
          <a:bodyPr>
            <a:normAutofit fontScale="77500" lnSpcReduction="20000"/>
          </a:bodyPr>
          <a:lstStyle/>
          <a:p>
            <a:pPr marL="514350" lvl="0" indent="-288925" algn="just">
              <a:buFont typeface="+mj-lt"/>
              <a:buAutoNum type="arabicPeriod"/>
            </a:pPr>
            <a:r>
              <a:rPr lang="en-US" dirty="0" smtClean="0"/>
              <a:t>It said that the framework provided in the earlier circulars for holding of Extraordinary General Meeting (EGM) would be applicable making necessary changes and keeping the purpose intact for the conduct of AGMs during 2020, based on the classification of companies which are required to provide the facility of e-voting or have opted for the same, and those companies which are not required to provide such a facility.</a:t>
            </a:r>
          </a:p>
          <a:p>
            <a:pPr marL="514350" lvl="0" indent="-288925" algn="just">
              <a:buFont typeface="+mj-lt"/>
              <a:buAutoNum type="arabicPeriod"/>
            </a:pPr>
            <a:r>
              <a:rPr lang="en-US" dirty="0" smtClean="0"/>
              <a:t>Owing to the difficulties in sending physical copies of the financial statements, the circular allows the companies to send the financial statements, along with the board’s reports, auditor’s reports and other documents required to be attached therewith, only through email.</a:t>
            </a:r>
          </a:p>
          <a:p>
            <a:pPr marL="514350" lvl="0" indent="-288925" algn="just">
              <a:buFont typeface="+mj-lt"/>
              <a:buAutoNum type="arabicPeriod"/>
            </a:pPr>
            <a:r>
              <a:rPr lang="en-US" dirty="0" smtClean="0"/>
              <a:t>Before sending the notices and copies of the financial statements, etc., public notice by way of the advertisement is published at least once in a vernacular newspaper.</a:t>
            </a:r>
          </a:p>
          <a:p>
            <a:pPr marL="514350" lvl="0" indent="-288925" algn="just">
              <a:buFont typeface="+mj-lt"/>
              <a:buAutoNum type="arabicPeriod"/>
            </a:pPr>
            <a:r>
              <a:rPr lang="en-US" dirty="0" smtClean="0"/>
              <a:t>AGM may be conducted through the facility of VC or OAVM only by a company which has in its records, the email addresses of at least half of its total number of members</a:t>
            </a:r>
          </a:p>
          <a:p>
            <a:pPr marL="514350" lvl="0" indent="-288925" algn="just">
              <a:buFont typeface="+mj-lt"/>
              <a:buAutoNum type="arabicPeriod"/>
            </a:pPr>
            <a:r>
              <a:rPr lang="en-US" dirty="0" smtClean="0"/>
              <a:t>The companies shall make adequate provisions for allowing the members to give their mandate for receiving dividends directly in their bank accounts through the Electronic Clearing Service (ECS) or any other means. For shareholders, whose bank accounts are not available, company shall upon normalization of the postal services, dispatch the dividend warrant/</a:t>
            </a:r>
            <a:r>
              <a:rPr lang="en-US" dirty="0" err="1" smtClean="0"/>
              <a:t>cheque</a:t>
            </a:r>
            <a:r>
              <a:rPr lang="en-US" dirty="0" smtClean="0"/>
              <a:t> to such shareholder by post.</a:t>
            </a:r>
          </a:p>
          <a:p>
            <a:pPr algn="just"/>
            <a:endParaRPr lang="en-US" dirty="0"/>
          </a:p>
        </p:txBody>
      </p:sp>
      <p:sp>
        <p:nvSpPr>
          <p:cNvPr id="4" name="Slide Number Placeholder 3"/>
          <p:cNvSpPr>
            <a:spLocks noGrp="1"/>
          </p:cNvSpPr>
          <p:nvPr>
            <p:ph type="sldNum" sz="quarter" idx="12"/>
          </p:nvPr>
        </p:nvSpPr>
        <p:spPr/>
        <p:txBody>
          <a:bodyPr/>
          <a:lstStyle/>
          <a:p>
            <a:fld id="{1FD5679D-A934-4551-BA30-47029055EC8A}" type="slidenum">
              <a:rPr lang="en-US" smtClean="0"/>
              <a:pPr/>
              <a:t>11</a:t>
            </a:fld>
            <a:endParaRPr lang="en-US"/>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b="1" dirty="0" smtClean="0">
                <a:solidFill>
                  <a:schemeClr val="accent1"/>
                </a:solidFill>
                <a:latin typeface="Eras Demi ITC" pitchFamily="34" charset="0"/>
              </a:rPr>
              <a:t>AGM/EGM VC</a:t>
            </a:r>
            <a:endParaRPr lang="en-US" dirty="0"/>
          </a:p>
        </p:txBody>
      </p:sp>
      <p:sp>
        <p:nvSpPr>
          <p:cNvPr id="3" name="Content Placeholder 2"/>
          <p:cNvSpPr>
            <a:spLocks noGrp="1"/>
          </p:cNvSpPr>
          <p:nvPr>
            <p:ph sz="quarter" idx="1"/>
          </p:nvPr>
        </p:nvSpPr>
        <p:spPr>
          <a:xfrm>
            <a:off x="304800" y="990600"/>
            <a:ext cx="8610600" cy="5638800"/>
          </a:xfrm>
        </p:spPr>
        <p:txBody>
          <a:bodyPr>
            <a:normAutofit fontScale="70000" lnSpcReduction="20000"/>
          </a:bodyPr>
          <a:lstStyle/>
          <a:p>
            <a:pPr marL="514350" lvl="0" indent="-514350" algn="just">
              <a:buNone/>
            </a:pPr>
            <a:r>
              <a:rPr lang="en-US" b="1" dirty="0" smtClean="0"/>
              <a:t>5)	</a:t>
            </a:r>
            <a:r>
              <a:rPr lang="en-US" b="1" u="sng" dirty="0" smtClean="0"/>
              <a:t>MCA ALLOWS COMPANIES TO HOLD EXTRAORDINARY GENERAL MEETINGS THROUGH VC OR OAVM TILL 30TH SEPTEMBER 2020.</a:t>
            </a:r>
            <a:endParaRPr lang="en-US" dirty="0" smtClean="0"/>
          </a:p>
          <a:p>
            <a:pPr marL="514350" lvl="0" indent="-514350">
              <a:buAutoNum type="arabicParenR" startAt="4"/>
            </a:pPr>
            <a:endParaRPr lang="en-US" b="1" u="sng" dirty="0" smtClean="0"/>
          </a:p>
          <a:p>
            <a:pPr algn="just"/>
            <a:r>
              <a:rPr lang="en-US" sz="2900" dirty="0" smtClean="0"/>
              <a:t>The Ministry of Corporate Affairs vide its </a:t>
            </a:r>
            <a:r>
              <a:rPr lang="en-US" sz="2900" b="1" dirty="0" smtClean="0"/>
              <a:t>notification</a:t>
            </a:r>
            <a:r>
              <a:rPr lang="en-US" sz="2900" dirty="0" smtClean="0"/>
              <a:t> dated </a:t>
            </a:r>
            <a:r>
              <a:rPr lang="en-US" sz="2900" b="1" dirty="0" smtClean="0"/>
              <a:t>15</a:t>
            </a:r>
            <a:r>
              <a:rPr lang="en-US" sz="2900" b="1" baseline="30000" dirty="0" smtClean="0"/>
              <a:t>th</a:t>
            </a:r>
            <a:r>
              <a:rPr lang="en-US" sz="2900" b="1" dirty="0" smtClean="0"/>
              <a:t> June 2020</a:t>
            </a:r>
            <a:r>
              <a:rPr lang="en-US" sz="2900" dirty="0" smtClean="0"/>
              <a:t> has allowed companies to conduct their Extraordinary General Meetings through Video Conferencing (VC) or other audio visual means (OAVM) or transit items through ballot in </a:t>
            </a:r>
            <a:r>
              <a:rPr lang="en-US" sz="2900" dirty="0" err="1" smtClean="0"/>
              <a:t>upto</a:t>
            </a:r>
            <a:r>
              <a:rPr lang="en-US" sz="2900" dirty="0" smtClean="0"/>
              <a:t> 30</a:t>
            </a:r>
            <a:r>
              <a:rPr lang="en-US" sz="2900" baseline="30000" dirty="0" smtClean="0"/>
              <a:t>th</a:t>
            </a:r>
            <a:r>
              <a:rPr lang="en-US" sz="2900" dirty="0" smtClean="0"/>
              <a:t> September 2020.</a:t>
            </a:r>
          </a:p>
          <a:p>
            <a:pPr algn="just"/>
            <a:endParaRPr lang="en-US" sz="2900" dirty="0" smtClean="0"/>
          </a:p>
          <a:p>
            <a:pPr algn="just"/>
            <a:r>
              <a:rPr lang="en-US" sz="2900" dirty="0" smtClean="0"/>
              <a:t>The MCA in its earlier circular dated 8</a:t>
            </a:r>
            <a:r>
              <a:rPr lang="en-US" sz="2900" baseline="30000" dirty="0" smtClean="0"/>
              <a:t>th</a:t>
            </a:r>
            <a:r>
              <a:rPr lang="en-US" sz="2900" dirty="0" smtClean="0"/>
              <a:t> April 2020 has allowed listed companies or companies with 1,000 shareholders or more which are required to provide e-voting facility under the Companies Act, 2013 to conduct EGM through VC/ OAVM and e-Voting.  For other companies, a highly simplified mechanism for voting through registered emails has been put in place for easy compliance. </a:t>
            </a:r>
          </a:p>
          <a:p>
            <a:pPr algn="just"/>
            <a:endParaRPr lang="en-US" sz="2900" dirty="0" smtClean="0"/>
          </a:p>
          <a:p>
            <a:pPr algn="just"/>
            <a:r>
              <a:rPr lang="en-US" sz="2900" dirty="0" smtClean="0"/>
              <a:t>The companies using this option are required to maintain a recorded transcript of the entire proceedings in safe custody, and public companies are also required to host this transcript on their website for greater transparency. Further, all resolutions passed through this framework will be required to file with the </a:t>
            </a:r>
            <a:r>
              <a:rPr lang="en-US" sz="2900" dirty="0" err="1" smtClean="0"/>
              <a:t>RoC</a:t>
            </a:r>
            <a:r>
              <a:rPr lang="en-US" sz="2900" dirty="0" smtClean="0"/>
              <a:t> within 60 days, so that such resolutions may be viewed publicly. Other safeguards have also been included in the Circular to ensure transparency, accountability, and protection of the interests of investors.</a:t>
            </a:r>
            <a:endParaRPr lang="en-US" sz="2900" dirty="0"/>
          </a:p>
        </p:txBody>
      </p:sp>
      <p:sp>
        <p:nvSpPr>
          <p:cNvPr id="4" name="Slide Number Placeholder 3"/>
          <p:cNvSpPr>
            <a:spLocks noGrp="1"/>
          </p:cNvSpPr>
          <p:nvPr>
            <p:ph type="sldNum" sz="quarter" idx="12"/>
          </p:nvPr>
        </p:nvSpPr>
        <p:spPr/>
        <p:txBody>
          <a:bodyPr/>
          <a:lstStyle/>
          <a:p>
            <a:fld id="{1FD5679D-A934-4551-BA30-47029055EC8A}" type="slidenum">
              <a:rPr lang="en-US" smtClean="0"/>
              <a:pPr/>
              <a:t>12</a:t>
            </a:fld>
            <a:endParaRPr lang="en-US"/>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b="1" dirty="0" smtClean="0">
                <a:solidFill>
                  <a:schemeClr val="accent1"/>
                </a:solidFill>
                <a:latin typeface="Eras Demi ITC" pitchFamily="34" charset="0"/>
              </a:rPr>
              <a:t>AGM/EGM VC</a:t>
            </a:r>
            <a:endParaRPr lang="en-US" dirty="0"/>
          </a:p>
        </p:txBody>
      </p:sp>
      <p:sp>
        <p:nvSpPr>
          <p:cNvPr id="3" name="Content Placeholder 2"/>
          <p:cNvSpPr>
            <a:spLocks noGrp="1"/>
          </p:cNvSpPr>
          <p:nvPr>
            <p:ph sz="quarter" idx="1"/>
          </p:nvPr>
        </p:nvSpPr>
        <p:spPr>
          <a:xfrm>
            <a:off x="304800" y="990600"/>
            <a:ext cx="8610600" cy="5638800"/>
          </a:xfrm>
        </p:spPr>
        <p:txBody>
          <a:bodyPr>
            <a:normAutofit fontScale="92500" lnSpcReduction="10000"/>
          </a:bodyPr>
          <a:lstStyle/>
          <a:p>
            <a:pPr marL="514350" indent="-514350" algn="just">
              <a:buNone/>
            </a:pPr>
            <a:r>
              <a:rPr lang="en-US" b="1" dirty="0" smtClean="0"/>
              <a:t>6)	</a:t>
            </a:r>
            <a:r>
              <a:rPr lang="en-US" b="1" u="sng" dirty="0" smtClean="0"/>
              <a:t>MCA CLARIFIES ISSUE ON THE EXTENSION OF AGM 2020</a:t>
            </a:r>
            <a:endParaRPr lang="en-US" dirty="0" smtClean="0"/>
          </a:p>
          <a:p>
            <a:pPr marL="514350" lvl="0" indent="-514350">
              <a:buAutoNum type="arabicParenR" startAt="4"/>
            </a:pPr>
            <a:endParaRPr lang="en-US" b="1" u="sng" dirty="0" smtClean="0"/>
          </a:p>
          <a:p>
            <a:pPr algn="just"/>
            <a:r>
              <a:rPr lang="en-US" sz="2000" dirty="0" smtClean="0"/>
              <a:t>Owing to the outbreak of the COVID-19 pandemic, many companies had filed representations before the regulator seeking an extension of time to hold the Annual General Meeting (</a:t>
            </a:r>
            <a:r>
              <a:rPr lang="en-US" sz="2000" b="1" dirty="0" smtClean="0"/>
              <a:t>AGM</a:t>
            </a:r>
            <a:r>
              <a:rPr lang="en-US" sz="2000" dirty="0" smtClean="0"/>
              <a:t>) of companies for the financial year ended 31 March 2020.</a:t>
            </a:r>
          </a:p>
          <a:p>
            <a:pPr algn="just">
              <a:buNone/>
            </a:pPr>
            <a:endParaRPr lang="en-US" sz="2000" dirty="0" smtClean="0"/>
          </a:p>
          <a:p>
            <a:pPr algn="just"/>
            <a:r>
              <a:rPr lang="en-US" sz="2000" dirty="0" smtClean="0"/>
              <a:t>MCA </a:t>
            </a:r>
            <a:r>
              <a:rPr lang="en-US" sz="2000" b="1" dirty="0" smtClean="0"/>
              <a:t>vides General Circular No 28/ 2020 dated 17 August, 2020</a:t>
            </a:r>
            <a:r>
              <a:rPr lang="en-US" sz="2000" dirty="0" smtClean="0"/>
              <a:t>, it has stated that the Ministry has already examined this matter and has allowed the Companies to conduct AGMs through VC or OAVM.</a:t>
            </a:r>
          </a:p>
          <a:p>
            <a:pPr algn="just">
              <a:buNone/>
            </a:pPr>
            <a:endParaRPr lang="en-US" sz="2000" dirty="0" smtClean="0"/>
          </a:p>
          <a:p>
            <a:pPr algn="just"/>
            <a:r>
              <a:rPr lang="en-US" sz="2000" dirty="0" smtClean="0"/>
              <a:t>The Ministry then stated that despite availing the relaxation for holding the AGM through VC and OAVM, if companies are unable to conduct the AGM within 30 September 2020, those companies are advised to prefer applications for extension of AGM at a suitable point of time before the concerned Registrar of Companies under section 96 of the Act.</a:t>
            </a:r>
          </a:p>
          <a:p>
            <a:pPr algn="just">
              <a:buNone/>
            </a:pPr>
            <a:endParaRPr lang="en-US" sz="2000" dirty="0" smtClean="0"/>
          </a:p>
          <a:p>
            <a:pPr algn="just"/>
            <a:r>
              <a:rPr lang="en-US" sz="2000" dirty="0" smtClean="0"/>
              <a:t>Such applications seeking an extension of time in holding of AGM for the financial year ended on 31.03.2020 shall be made in form GNL-1 with the concerned Registrar of Companies on or before 29.09.2020.</a:t>
            </a:r>
          </a:p>
          <a:p>
            <a:endParaRPr lang="en-US" sz="2000" dirty="0"/>
          </a:p>
        </p:txBody>
      </p:sp>
      <p:sp>
        <p:nvSpPr>
          <p:cNvPr id="4" name="Slide Number Placeholder 3"/>
          <p:cNvSpPr>
            <a:spLocks noGrp="1"/>
          </p:cNvSpPr>
          <p:nvPr>
            <p:ph type="sldNum" sz="quarter" idx="12"/>
          </p:nvPr>
        </p:nvSpPr>
        <p:spPr/>
        <p:txBody>
          <a:bodyPr/>
          <a:lstStyle/>
          <a:p>
            <a:fld id="{1FD5679D-A934-4551-BA30-47029055EC8A}" type="slidenum">
              <a:rPr lang="en-US" smtClean="0"/>
              <a:pPr/>
              <a:t>13</a:t>
            </a:fld>
            <a:endParaRPr lang="en-US"/>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sz="3600" b="1" dirty="0" smtClean="0">
                <a:solidFill>
                  <a:schemeClr val="accent1"/>
                </a:solidFill>
                <a:latin typeface="Eras Demi ITC" pitchFamily="34" charset="0"/>
              </a:rPr>
              <a:t>INDEPENDENT DIRECTORS </a:t>
            </a:r>
          </a:p>
        </p:txBody>
      </p:sp>
      <p:sp>
        <p:nvSpPr>
          <p:cNvPr id="3" name="Content Placeholder 2"/>
          <p:cNvSpPr>
            <a:spLocks noGrp="1"/>
          </p:cNvSpPr>
          <p:nvPr>
            <p:ph sz="quarter" idx="1"/>
          </p:nvPr>
        </p:nvSpPr>
        <p:spPr>
          <a:xfrm>
            <a:off x="304800" y="990600"/>
            <a:ext cx="8610600" cy="5638800"/>
          </a:xfrm>
        </p:spPr>
        <p:txBody>
          <a:bodyPr>
            <a:normAutofit lnSpcReduction="10000"/>
          </a:bodyPr>
          <a:lstStyle/>
          <a:p>
            <a:pPr marL="514350" lvl="0" indent="-514350" algn="just">
              <a:buNone/>
            </a:pPr>
            <a:r>
              <a:rPr lang="en-US" sz="1800" b="1" dirty="0" smtClean="0"/>
              <a:t>1)	</a:t>
            </a:r>
            <a:r>
              <a:rPr lang="en-US" sz="1800" b="1" u="sng" dirty="0" smtClean="0"/>
              <a:t>MCA NOTIFIES THE COMPANIES (APPOINTMENT AND QUALIFICATION OF DIRECTORS) SECOND AMENDMENT RULES, 2020</a:t>
            </a:r>
            <a:endParaRPr lang="en-US" sz="1800" dirty="0" smtClean="0"/>
          </a:p>
          <a:p>
            <a:pPr marL="514350" lvl="0" indent="-514350" algn="just">
              <a:buNone/>
            </a:pPr>
            <a:endParaRPr lang="en-US" sz="1600" b="1" u="sng" dirty="0" smtClean="0"/>
          </a:p>
          <a:p>
            <a:pPr algn="just"/>
            <a:r>
              <a:rPr lang="en-US" sz="1800" dirty="0" smtClean="0"/>
              <a:t>The Ministry of Corporate Affairs vide its </a:t>
            </a:r>
            <a:r>
              <a:rPr lang="en-US" sz="1800" b="1" dirty="0" smtClean="0"/>
              <a:t>Notification</a:t>
            </a:r>
            <a:r>
              <a:rPr lang="en-US" sz="1800" dirty="0" smtClean="0"/>
              <a:t> dated </a:t>
            </a:r>
            <a:r>
              <a:rPr lang="en-US" sz="1800" b="1" dirty="0" smtClean="0"/>
              <a:t>29</a:t>
            </a:r>
            <a:r>
              <a:rPr lang="en-US" sz="1800" b="1" baseline="30000" dirty="0" smtClean="0"/>
              <a:t>th</a:t>
            </a:r>
            <a:r>
              <a:rPr lang="en-US" sz="1800" b="1" dirty="0" smtClean="0"/>
              <a:t> April 2020 </a:t>
            </a:r>
            <a:r>
              <a:rPr lang="en-US" sz="1800" dirty="0" smtClean="0"/>
              <a:t>has published the Companies (Appointment and Qualification of Directors) Second Amendment Rules, 2020.</a:t>
            </a:r>
          </a:p>
          <a:p>
            <a:pPr algn="just">
              <a:buNone/>
            </a:pPr>
            <a:endParaRPr lang="en-US" sz="1600" dirty="0" smtClean="0"/>
          </a:p>
          <a:p>
            <a:pPr algn="just"/>
            <a:r>
              <a:rPr lang="en-US" sz="1800" dirty="0" smtClean="0"/>
              <a:t>The Amendment is brought under rule 6 which deals with compliances required from a person eligible and willing to be appointed as an independent director. As per the modified deadline, An individual who has been appointed as an independent director shall within </a:t>
            </a:r>
            <a:r>
              <a:rPr lang="en-US" sz="1800" b="1" dirty="0" smtClean="0"/>
              <a:t>seven</a:t>
            </a:r>
            <a:r>
              <a:rPr lang="en-US" sz="1800" dirty="0" smtClean="0"/>
              <a:t> months apply online to the institute </a:t>
            </a:r>
            <a:r>
              <a:rPr lang="en-US" sz="1800" b="1" dirty="0" smtClean="0"/>
              <a:t>for inclusion of his name in the data bank for a period of 1 year or 5 year or for his life-time </a:t>
            </a:r>
            <a:r>
              <a:rPr lang="en-US" sz="1800" dirty="0" smtClean="0"/>
              <a:t>and from time to time shall take steps to renew it as long as he continues hold the office as an independent director in any company.</a:t>
            </a:r>
          </a:p>
          <a:p>
            <a:endParaRPr lang="en-US" sz="1800" dirty="0" smtClean="0"/>
          </a:p>
          <a:p>
            <a:pPr marL="465138" lvl="0" indent="-465138" algn="just">
              <a:buNone/>
            </a:pPr>
            <a:r>
              <a:rPr lang="en-US" sz="1800" b="1" dirty="0" smtClean="0"/>
              <a:t>2)	</a:t>
            </a:r>
            <a:r>
              <a:rPr lang="en-US" sz="1800" b="1" u="sng" dirty="0" smtClean="0"/>
              <a:t>MCA EXTENDS THE DEADLINE TILL 30</a:t>
            </a:r>
            <a:r>
              <a:rPr lang="en-US" sz="1800" b="1" u="sng" baseline="30000" dirty="0" smtClean="0"/>
              <a:t>TH</a:t>
            </a:r>
            <a:r>
              <a:rPr lang="en-US" sz="1800" b="1" u="sng" dirty="0" smtClean="0"/>
              <a:t> SEPTEMBER, 2020 FOR REGISTRATION OF INDEPENDENT DIRECTORS</a:t>
            </a:r>
            <a:endParaRPr lang="en-US" sz="1800" u="sng" dirty="0" smtClean="0"/>
          </a:p>
          <a:p>
            <a:pPr algn="just">
              <a:buNone/>
            </a:pPr>
            <a:endParaRPr lang="en-US" sz="1400" dirty="0" smtClean="0"/>
          </a:p>
          <a:p>
            <a:pPr algn="just"/>
            <a:r>
              <a:rPr lang="en-US" sz="1800" dirty="0" smtClean="0"/>
              <a:t>The Ministry of Corporate Affairs on </a:t>
            </a:r>
            <a:r>
              <a:rPr lang="en-US" sz="1800" b="1" dirty="0" smtClean="0"/>
              <a:t>23</a:t>
            </a:r>
            <a:r>
              <a:rPr lang="en-US" sz="1800" b="1" baseline="30000" dirty="0" smtClean="0"/>
              <a:t>rd</a:t>
            </a:r>
            <a:r>
              <a:rPr lang="en-US" sz="1800" b="1" dirty="0" smtClean="0"/>
              <a:t> June 2020 </a:t>
            </a:r>
            <a:r>
              <a:rPr lang="en-US" sz="1800" dirty="0" smtClean="0"/>
              <a:t>has published the Companies (Appointment and Qualification of Directors) Third Amendment Rules, 2020. Through this amendment, MCA has extended the deadline for registration of independent directors on its online data bank till 30</a:t>
            </a:r>
            <a:r>
              <a:rPr lang="en-US" sz="1800" baseline="30000" dirty="0" smtClean="0"/>
              <a:t>th</a:t>
            </a:r>
            <a:r>
              <a:rPr lang="en-US" sz="1800" dirty="0" smtClean="0"/>
              <a:t> September 2020.</a:t>
            </a:r>
          </a:p>
        </p:txBody>
      </p:sp>
      <p:sp>
        <p:nvSpPr>
          <p:cNvPr id="4" name="Slide Number Placeholder 3"/>
          <p:cNvSpPr>
            <a:spLocks noGrp="1"/>
          </p:cNvSpPr>
          <p:nvPr>
            <p:ph type="sldNum" sz="quarter" idx="12"/>
          </p:nvPr>
        </p:nvSpPr>
        <p:spPr/>
        <p:txBody>
          <a:bodyPr/>
          <a:lstStyle/>
          <a:p>
            <a:fld id="{1FD5679D-A934-4551-BA30-47029055EC8A}" type="slidenum">
              <a:rPr lang="en-US" smtClean="0"/>
              <a:pPr/>
              <a:t>14</a:t>
            </a:fld>
            <a:endParaRPr lang="en-US"/>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Autofit/>
          </a:bodyPr>
          <a:lstStyle/>
          <a:p>
            <a:pPr algn="just"/>
            <a:r>
              <a:rPr lang="en-US" sz="3600" b="1" dirty="0" smtClean="0">
                <a:solidFill>
                  <a:schemeClr val="accent1"/>
                </a:solidFill>
                <a:latin typeface="Eras Demi ITC" pitchFamily="34" charset="0"/>
              </a:rPr>
              <a:t>Corporate Social Responsibility</a:t>
            </a:r>
            <a:endParaRPr lang="en-US" sz="3600" b="1" dirty="0">
              <a:solidFill>
                <a:schemeClr val="accent1"/>
              </a:solidFill>
              <a:latin typeface="Eras Demi ITC" pitchFamily="34" charset="0"/>
            </a:endParaRPr>
          </a:p>
        </p:txBody>
      </p:sp>
      <p:sp>
        <p:nvSpPr>
          <p:cNvPr id="3" name="Content Placeholder 2"/>
          <p:cNvSpPr>
            <a:spLocks noGrp="1"/>
          </p:cNvSpPr>
          <p:nvPr>
            <p:ph sz="quarter" idx="1"/>
          </p:nvPr>
        </p:nvSpPr>
        <p:spPr>
          <a:xfrm>
            <a:off x="381000" y="1143000"/>
            <a:ext cx="8382000" cy="5334000"/>
          </a:xfrm>
        </p:spPr>
        <p:txBody>
          <a:bodyPr>
            <a:normAutofit fontScale="92500" lnSpcReduction="20000"/>
          </a:bodyPr>
          <a:lstStyle/>
          <a:p>
            <a:pPr marL="514350" lvl="0" indent="-514350" algn="just">
              <a:buNone/>
            </a:pPr>
            <a:r>
              <a:rPr lang="en-US" b="1" dirty="0" smtClean="0"/>
              <a:t>1)	</a:t>
            </a:r>
            <a:r>
              <a:rPr lang="en-US" b="1" u="sng" dirty="0" smtClean="0"/>
              <a:t>MCA CLARIFIES THAT SPENDING FUNDS FOR FIGHTING COVID-19 QUALIFIES AS A CSR ACTIVITY</a:t>
            </a:r>
            <a:endParaRPr lang="en-US" dirty="0" smtClean="0"/>
          </a:p>
          <a:p>
            <a:pPr algn="just">
              <a:buNone/>
            </a:pPr>
            <a:endParaRPr lang="en-US" dirty="0" smtClean="0"/>
          </a:p>
          <a:p>
            <a:pPr algn="just"/>
            <a:r>
              <a:rPr lang="en-US" dirty="0" smtClean="0"/>
              <a:t>The Ministry of Corporate Affairs on 23</a:t>
            </a:r>
            <a:r>
              <a:rPr lang="en-US" baseline="30000" dirty="0" smtClean="0"/>
              <a:t>rd</a:t>
            </a:r>
            <a:r>
              <a:rPr lang="en-US" dirty="0" smtClean="0"/>
              <a:t> March 2020 has announced that the funds utilized by companies on preventive healthcare, sanitation measures, and disaster management to check the spread of the novel </a:t>
            </a:r>
            <a:r>
              <a:rPr lang="en-US" dirty="0" err="1" smtClean="0"/>
              <a:t>coronavirus</a:t>
            </a:r>
            <a:r>
              <a:rPr lang="en-US" dirty="0" smtClean="0"/>
              <a:t> (Covid-19) will be considered part of the Corporate Social Responsibility (CSR) activity.</a:t>
            </a:r>
          </a:p>
          <a:p>
            <a:pPr algn="just">
              <a:buNone/>
            </a:pPr>
            <a:endParaRPr lang="en-US" dirty="0" smtClean="0"/>
          </a:p>
          <a:p>
            <a:pPr algn="just"/>
            <a:r>
              <a:rPr lang="en-US" dirty="0" smtClean="0"/>
              <a:t>CSR has become mandatory for companies with effect from April 1, 2014 through the Companies Act, 2013. Firms have to spend 2% of their average net profit of the last three fiscals on CSR activities.</a:t>
            </a:r>
          </a:p>
          <a:p>
            <a:pPr algn="just">
              <a:buNone/>
            </a:pPr>
            <a:endParaRPr lang="en-US" dirty="0" smtClean="0"/>
          </a:p>
          <a:p>
            <a:pPr algn="just"/>
            <a:r>
              <a:rPr lang="en-US" dirty="0" smtClean="0"/>
              <a:t>Therefore it is clarified that spending of CSR funds for COVID-19 is eligible CSR activity.</a:t>
            </a:r>
          </a:p>
        </p:txBody>
      </p:sp>
      <p:sp>
        <p:nvSpPr>
          <p:cNvPr id="4" name="Slide Number Placeholder 3"/>
          <p:cNvSpPr>
            <a:spLocks noGrp="1"/>
          </p:cNvSpPr>
          <p:nvPr>
            <p:ph type="sldNum" sz="quarter" idx="12"/>
          </p:nvPr>
        </p:nvSpPr>
        <p:spPr/>
        <p:txBody>
          <a:bodyPr/>
          <a:lstStyle/>
          <a:p>
            <a:pPr algn="just"/>
            <a:fld id="{1FD5679D-A934-4551-BA30-47029055EC8A}" type="slidenum">
              <a:rPr lang="en-US" smtClean="0"/>
              <a:pPr algn="just"/>
              <a:t>15</a:t>
            </a:fld>
            <a:endParaRPr lang="en-US"/>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pPr algn="just"/>
            <a:r>
              <a:rPr lang="en-US" b="1" dirty="0" smtClean="0">
                <a:solidFill>
                  <a:schemeClr val="accent1"/>
                </a:solidFill>
                <a:latin typeface="Eras Demi ITC" pitchFamily="34" charset="0"/>
              </a:rPr>
              <a:t>Corporate Social Responsibility</a:t>
            </a:r>
            <a:endParaRPr lang="en-US" dirty="0">
              <a:solidFill>
                <a:schemeClr val="accent1"/>
              </a:solidFill>
            </a:endParaRPr>
          </a:p>
        </p:txBody>
      </p:sp>
      <p:sp>
        <p:nvSpPr>
          <p:cNvPr id="3" name="Content Placeholder 2"/>
          <p:cNvSpPr>
            <a:spLocks noGrp="1"/>
          </p:cNvSpPr>
          <p:nvPr>
            <p:ph sz="quarter" idx="1"/>
          </p:nvPr>
        </p:nvSpPr>
        <p:spPr>
          <a:xfrm>
            <a:off x="381000" y="1143000"/>
            <a:ext cx="8458200" cy="5257800"/>
          </a:xfrm>
        </p:spPr>
        <p:txBody>
          <a:bodyPr>
            <a:normAutofit fontScale="92500"/>
          </a:bodyPr>
          <a:lstStyle/>
          <a:p>
            <a:pPr marL="514350" lvl="0" indent="-514350" algn="just">
              <a:buNone/>
            </a:pPr>
            <a:r>
              <a:rPr lang="en-US" b="1" dirty="0" smtClean="0"/>
              <a:t>2)	</a:t>
            </a:r>
            <a:r>
              <a:rPr lang="en-US" b="1" u="sng" dirty="0" smtClean="0"/>
              <a:t>MCA CLARIFIES THAT CONTRIBUTION MADE TO PM-CARES FUNDS SHALL QUALIFY AS CSR EXPENDITURE</a:t>
            </a:r>
            <a:endParaRPr lang="en-US" dirty="0" smtClean="0"/>
          </a:p>
          <a:p>
            <a:pPr algn="just">
              <a:buNone/>
            </a:pPr>
            <a:endParaRPr lang="en-US" dirty="0" smtClean="0"/>
          </a:p>
          <a:p>
            <a:pPr algn="just"/>
            <a:r>
              <a:rPr lang="en-US" dirty="0" smtClean="0"/>
              <a:t>The Ministry of Corporate Affairs vide its notification dated 28</a:t>
            </a:r>
            <a:r>
              <a:rPr lang="en-US" baseline="30000" dirty="0" smtClean="0"/>
              <a:t>th</a:t>
            </a:r>
            <a:r>
              <a:rPr lang="en-US" dirty="0" smtClean="0"/>
              <a:t> March 2020 has clarified that any contribution made by corporate towards PM-CARES Fund will be considered as Corporate Social Responsibility expenditure under the Companies Act 2013.</a:t>
            </a:r>
          </a:p>
          <a:p>
            <a:pPr algn="just">
              <a:buNone/>
            </a:pPr>
            <a:endParaRPr lang="en-US" dirty="0" smtClean="0"/>
          </a:p>
          <a:p>
            <a:pPr algn="just"/>
            <a:r>
              <a:rPr lang="en-US" dirty="0" smtClean="0"/>
              <a:t>The PM-CARES fund has been set up to provide relief to those affected by emergency or distress situation. CSR funds could be utilized for various activities related to COVID-19, including those related to preventive healthcare and sanitation.</a:t>
            </a:r>
          </a:p>
        </p:txBody>
      </p:sp>
      <p:sp>
        <p:nvSpPr>
          <p:cNvPr id="4" name="Slide Number Placeholder 3"/>
          <p:cNvSpPr>
            <a:spLocks noGrp="1"/>
          </p:cNvSpPr>
          <p:nvPr>
            <p:ph type="sldNum" sz="quarter" idx="12"/>
          </p:nvPr>
        </p:nvSpPr>
        <p:spPr/>
        <p:txBody>
          <a:bodyPr/>
          <a:lstStyle/>
          <a:p>
            <a:pPr algn="just"/>
            <a:fld id="{1FD5679D-A934-4551-BA30-47029055EC8A}" type="slidenum">
              <a:rPr lang="en-US" smtClean="0"/>
              <a:pPr algn="just"/>
              <a:t>16</a:t>
            </a:fld>
            <a:endParaRPr lang="en-US"/>
          </a:p>
        </p:txBody>
      </p:sp>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b="1" dirty="0" smtClean="0">
                <a:solidFill>
                  <a:schemeClr val="accent1"/>
                </a:solidFill>
                <a:latin typeface="Eras Demi ITC" pitchFamily="34" charset="0"/>
              </a:rPr>
              <a:t>Corporate Social Responsibility</a:t>
            </a:r>
            <a:endParaRPr lang="en-US" dirty="0"/>
          </a:p>
        </p:txBody>
      </p:sp>
      <p:sp>
        <p:nvSpPr>
          <p:cNvPr id="3" name="Content Placeholder 2"/>
          <p:cNvSpPr>
            <a:spLocks noGrp="1"/>
          </p:cNvSpPr>
          <p:nvPr>
            <p:ph sz="quarter" idx="1"/>
          </p:nvPr>
        </p:nvSpPr>
        <p:spPr>
          <a:xfrm>
            <a:off x="533400" y="1066800"/>
            <a:ext cx="8153400" cy="5181600"/>
          </a:xfrm>
        </p:spPr>
        <p:txBody>
          <a:bodyPr>
            <a:normAutofit lnSpcReduction="10000"/>
          </a:bodyPr>
          <a:lstStyle/>
          <a:p>
            <a:pPr marL="514350" lvl="0" indent="-514350">
              <a:buNone/>
            </a:pPr>
            <a:r>
              <a:rPr lang="en-US" b="1" dirty="0" smtClean="0"/>
              <a:t>3)	</a:t>
            </a:r>
            <a:r>
              <a:rPr lang="en-US" b="1" u="sng" dirty="0" smtClean="0"/>
              <a:t>CONTRIBUTION TO PM CARES FUND INCLUDED AS CSR ACTIVITY</a:t>
            </a:r>
            <a:endParaRPr lang="en-US" dirty="0" smtClean="0"/>
          </a:p>
          <a:p>
            <a:pPr>
              <a:buNone/>
            </a:pPr>
            <a:endParaRPr lang="en-US" dirty="0" smtClean="0"/>
          </a:p>
          <a:p>
            <a:pPr algn="just"/>
            <a:r>
              <a:rPr lang="en-US" dirty="0" smtClean="0"/>
              <a:t>The Ministry of Corporate Affairs vide </a:t>
            </a:r>
            <a:r>
              <a:rPr lang="en-US" b="1" dirty="0" smtClean="0"/>
              <a:t>Notification</a:t>
            </a:r>
            <a:r>
              <a:rPr lang="en-US" dirty="0" smtClean="0"/>
              <a:t> dated </a:t>
            </a:r>
            <a:r>
              <a:rPr lang="en-US" b="1" dirty="0" smtClean="0"/>
              <a:t>26</a:t>
            </a:r>
            <a:r>
              <a:rPr lang="en-US" b="1" baseline="30000" dirty="0" smtClean="0"/>
              <a:t>th</a:t>
            </a:r>
            <a:r>
              <a:rPr lang="en-US" b="1" dirty="0" smtClean="0"/>
              <a:t> May, 2020</a:t>
            </a:r>
            <a:r>
              <a:rPr lang="en-US" dirty="0" smtClean="0"/>
              <a:t>, of the Companies Act, 2013 has amended Schedule VII of the Companies act </a:t>
            </a:r>
            <a:r>
              <a:rPr lang="en-US" dirty="0" err="1" smtClean="0"/>
              <a:t>Act</a:t>
            </a:r>
            <a:r>
              <a:rPr lang="en-US" dirty="0" smtClean="0"/>
              <a:t>. The SCHEDULE VII</a:t>
            </a:r>
            <a:r>
              <a:rPr lang="en-US" b="1" dirty="0" smtClean="0"/>
              <a:t> </a:t>
            </a:r>
            <a:r>
              <a:rPr lang="en-US" dirty="0" smtClean="0"/>
              <a:t>related to Section 135 of the Act provides activities which may be included by companies in their Corporate Social Responsibility Policies.</a:t>
            </a:r>
          </a:p>
          <a:p>
            <a:pPr>
              <a:buNone/>
            </a:pPr>
            <a:endParaRPr lang="en-US" dirty="0" smtClean="0"/>
          </a:p>
          <a:p>
            <a:r>
              <a:rPr lang="en-US" dirty="0" smtClean="0"/>
              <a:t>Contribution to Prime Minister’s Citizen Assistance and Relief in Emergency Situations Fund (PM CARES Fund) is inserted to the schedule. This notification shall be deemed to have come into force on 28th March 2020.</a:t>
            </a:r>
          </a:p>
          <a:p>
            <a:endParaRPr lang="en-US" dirty="0"/>
          </a:p>
        </p:txBody>
      </p:sp>
      <p:sp>
        <p:nvSpPr>
          <p:cNvPr id="4" name="Slide Number Placeholder 3"/>
          <p:cNvSpPr>
            <a:spLocks noGrp="1"/>
          </p:cNvSpPr>
          <p:nvPr>
            <p:ph type="sldNum" sz="quarter" idx="12"/>
          </p:nvPr>
        </p:nvSpPr>
        <p:spPr/>
        <p:txBody>
          <a:bodyPr/>
          <a:lstStyle/>
          <a:p>
            <a:fld id="{1FD5679D-A934-4551-BA30-47029055EC8A}" type="slidenum">
              <a:rPr lang="en-US" smtClean="0"/>
              <a:pPr/>
              <a:t>17</a:t>
            </a:fld>
            <a:endParaRPr lang="en-US"/>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pPr algn="just"/>
            <a:r>
              <a:rPr lang="en-US" b="1" dirty="0" smtClean="0">
                <a:solidFill>
                  <a:schemeClr val="accent1"/>
                </a:solidFill>
                <a:latin typeface="Eras Demi ITC" pitchFamily="34" charset="0"/>
              </a:rPr>
              <a:t>Corporate Social Responsibility</a:t>
            </a:r>
            <a:endParaRPr lang="en-US" dirty="0"/>
          </a:p>
        </p:txBody>
      </p:sp>
      <p:sp>
        <p:nvSpPr>
          <p:cNvPr id="3" name="Content Placeholder 2"/>
          <p:cNvSpPr>
            <a:spLocks noGrp="1"/>
          </p:cNvSpPr>
          <p:nvPr>
            <p:ph sz="quarter" idx="1"/>
          </p:nvPr>
        </p:nvSpPr>
        <p:spPr>
          <a:xfrm>
            <a:off x="609600" y="990600"/>
            <a:ext cx="8305800" cy="5638800"/>
          </a:xfrm>
        </p:spPr>
        <p:txBody>
          <a:bodyPr>
            <a:normAutofit fontScale="92500" lnSpcReduction="20000"/>
          </a:bodyPr>
          <a:lstStyle/>
          <a:p>
            <a:pPr marL="514350" lvl="0" indent="-514350" algn="just">
              <a:buNone/>
            </a:pPr>
            <a:r>
              <a:rPr lang="en-US" b="1" dirty="0" smtClean="0"/>
              <a:t>4)	</a:t>
            </a:r>
            <a:r>
              <a:rPr lang="en-US" b="1" u="sng" dirty="0" smtClean="0"/>
              <a:t>MCA INCLUDES CAPF &amp; CPMF VETERANS AND THEIR DEPENDENTS AS BENEFICIARIES OF CSR ACTIVITIES</a:t>
            </a:r>
            <a:endParaRPr lang="en-US" dirty="0" smtClean="0"/>
          </a:p>
          <a:p>
            <a:pPr algn="just">
              <a:buNone/>
            </a:pPr>
            <a:endParaRPr lang="en-US" dirty="0" smtClean="0"/>
          </a:p>
          <a:p>
            <a:pPr algn="just"/>
            <a:r>
              <a:rPr lang="en-US" dirty="0" smtClean="0"/>
              <a:t>Ministry of Corporate Affairs vides its </a:t>
            </a:r>
            <a:r>
              <a:rPr lang="en-US" b="1" dirty="0" smtClean="0"/>
              <a:t>notification</a:t>
            </a:r>
            <a:r>
              <a:rPr lang="en-US" dirty="0" smtClean="0"/>
              <a:t> dated </a:t>
            </a:r>
            <a:r>
              <a:rPr lang="en-US" b="1" dirty="0" smtClean="0"/>
              <a:t>23</a:t>
            </a:r>
            <a:r>
              <a:rPr lang="en-US" b="1" baseline="30000" dirty="0" smtClean="0"/>
              <a:t>rd</a:t>
            </a:r>
            <a:r>
              <a:rPr lang="en-US" b="1" dirty="0" smtClean="0"/>
              <a:t> June 2020</a:t>
            </a:r>
            <a:r>
              <a:rPr lang="en-US" dirty="0" smtClean="0"/>
              <a:t> amended clause (vi) of Corporate Social Responsibility Schedule VII of Companies Act 2013 which prescribes mandatory provisions for Companies to fulfill their CSR.</a:t>
            </a:r>
          </a:p>
          <a:p>
            <a:pPr algn="just">
              <a:buNone/>
            </a:pPr>
            <a:endParaRPr lang="en-US" dirty="0" smtClean="0"/>
          </a:p>
          <a:p>
            <a:pPr algn="just"/>
            <a:r>
              <a:rPr lang="en-US" dirty="0" smtClean="0"/>
              <a:t>The amendment was made to include Central Armed Police Forces (CAPF) and Central Para Military Forces (CPMF) veterans &amp; their dependents/ widows in Schedule VII of Companies Act 2013 as beneficiaries of CSR related measures.</a:t>
            </a:r>
          </a:p>
          <a:p>
            <a:pPr algn="just">
              <a:buNone/>
            </a:pPr>
            <a:endParaRPr lang="en-US" dirty="0" smtClean="0"/>
          </a:p>
          <a:p>
            <a:pPr algn="just"/>
            <a:r>
              <a:rPr lang="en-US" dirty="0" smtClean="0"/>
              <a:t>Earlier, item (vi) Schedule VII of the said act only consisted of measures for the benefit of armed forces veterans, war widows and their dependents. This notification shall come into force immediately.</a:t>
            </a:r>
          </a:p>
        </p:txBody>
      </p:sp>
      <p:sp>
        <p:nvSpPr>
          <p:cNvPr id="4" name="Slide Number Placeholder 3"/>
          <p:cNvSpPr>
            <a:spLocks noGrp="1"/>
          </p:cNvSpPr>
          <p:nvPr>
            <p:ph type="sldNum" sz="quarter" idx="12"/>
          </p:nvPr>
        </p:nvSpPr>
        <p:spPr/>
        <p:txBody>
          <a:bodyPr/>
          <a:lstStyle/>
          <a:p>
            <a:pPr algn="just"/>
            <a:fld id="{1FD5679D-A934-4551-BA30-47029055EC8A}" type="slidenum">
              <a:rPr lang="en-US" smtClean="0"/>
              <a:pPr algn="just"/>
              <a:t>18</a:t>
            </a:fld>
            <a:endParaRPr lang="en-US"/>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567863" cy="639762"/>
          </a:xfrm>
        </p:spPr>
        <p:txBody>
          <a:bodyPr>
            <a:normAutofit fontScale="90000"/>
          </a:bodyPr>
          <a:lstStyle/>
          <a:p>
            <a:pPr algn="just"/>
            <a:r>
              <a:rPr lang="en-US" b="1" dirty="0" smtClean="0">
                <a:solidFill>
                  <a:schemeClr val="accent1"/>
                </a:solidFill>
                <a:latin typeface="Eras Demi ITC" pitchFamily="34" charset="0"/>
              </a:rPr>
              <a:t>Corporate Social Responsibility</a:t>
            </a:r>
            <a:endParaRPr lang="en-US" dirty="0"/>
          </a:p>
        </p:txBody>
      </p:sp>
      <p:sp>
        <p:nvSpPr>
          <p:cNvPr id="3" name="Content Placeholder 2"/>
          <p:cNvSpPr>
            <a:spLocks noGrp="1"/>
          </p:cNvSpPr>
          <p:nvPr>
            <p:ph sz="quarter" idx="1"/>
          </p:nvPr>
        </p:nvSpPr>
        <p:spPr>
          <a:xfrm>
            <a:off x="457200" y="990600"/>
            <a:ext cx="8458200" cy="5638800"/>
          </a:xfrm>
        </p:spPr>
        <p:txBody>
          <a:bodyPr>
            <a:normAutofit fontScale="77500" lnSpcReduction="20000"/>
          </a:bodyPr>
          <a:lstStyle/>
          <a:p>
            <a:pPr marL="514350" lvl="0" indent="-514350" algn="just">
              <a:buNone/>
            </a:pPr>
            <a:r>
              <a:rPr lang="en-US" b="1" dirty="0" smtClean="0"/>
              <a:t>5)	</a:t>
            </a:r>
            <a:r>
              <a:rPr lang="en-US" b="1" u="sng" dirty="0" smtClean="0"/>
              <a:t>THE CENTRAL GOVERNMENT EXPANDS THE PURVIEW OF CSR CONTRIBUTIONS</a:t>
            </a:r>
          </a:p>
          <a:p>
            <a:pPr marL="514350" lvl="0" indent="-514350" algn="just">
              <a:buFont typeface="+mj-lt"/>
              <a:buAutoNum type="arabicParenR" startAt="5"/>
            </a:pPr>
            <a:endParaRPr lang="en-US" b="1" u="sng" dirty="0" smtClean="0"/>
          </a:p>
          <a:p>
            <a:pPr algn="just"/>
            <a:r>
              <a:rPr lang="en-US" dirty="0" smtClean="0"/>
              <a:t>The Central Government has notified amendments to the Companies Act, 2013 by a </a:t>
            </a:r>
            <a:r>
              <a:rPr lang="en-US" b="1" dirty="0" smtClean="0"/>
              <a:t>notification</a:t>
            </a:r>
            <a:r>
              <a:rPr lang="en-US" dirty="0" smtClean="0"/>
              <a:t> dated </a:t>
            </a:r>
            <a:r>
              <a:rPr lang="en-US" b="1" dirty="0" smtClean="0"/>
              <a:t>24 August, 2020</a:t>
            </a:r>
            <a:r>
              <a:rPr lang="en-US" dirty="0" smtClean="0"/>
              <a:t>. The amendment brings forth changes to </a:t>
            </a:r>
            <a:r>
              <a:rPr lang="en-US" b="1" dirty="0" smtClean="0"/>
              <a:t>Schedule VII </a:t>
            </a:r>
            <a:r>
              <a:rPr lang="en-US" dirty="0" smtClean="0"/>
              <a:t>of the Act, which lists a series of activities that may be undertaken by companies under their </a:t>
            </a:r>
            <a:r>
              <a:rPr lang="en-US" b="1" dirty="0" smtClean="0"/>
              <a:t>Corporate Social Responsibility (CSR) Policies</a:t>
            </a:r>
            <a:r>
              <a:rPr lang="en-US" dirty="0" smtClean="0"/>
              <a:t>.</a:t>
            </a:r>
          </a:p>
          <a:p>
            <a:pPr algn="just"/>
            <a:endParaRPr lang="en-US" dirty="0" smtClean="0"/>
          </a:p>
          <a:p>
            <a:pPr algn="just"/>
            <a:r>
              <a:rPr lang="en-US" dirty="0" smtClean="0"/>
              <a:t>The amendment now includes two types of contributions in the list as follows:</a:t>
            </a:r>
          </a:p>
          <a:p>
            <a:pPr lvl="0" algn="just"/>
            <a:r>
              <a:rPr lang="en-US" dirty="0" smtClean="0"/>
              <a:t>Contribution to incubators or Research &amp; Development (R&amp;D) projects in the field of science, technology, engineering and medicine, funded by the Central Government or State Government or any agency thereof, or by a Public Sector Undertaking (PSU) and</a:t>
            </a:r>
          </a:p>
          <a:p>
            <a:pPr lvl="0" algn="just"/>
            <a:r>
              <a:rPr lang="en-US" dirty="0" smtClean="0"/>
              <a:t>Contributions to any of the following:</a:t>
            </a:r>
          </a:p>
          <a:p>
            <a:pPr marL="514350" lvl="0" indent="-169863" algn="just">
              <a:buFont typeface="+mj-lt"/>
              <a:buAutoNum type="arabicPeriod"/>
            </a:pPr>
            <a:r>
              <a:rPr lang="en-US" dirty="0" smtClean="0"/>
              <a:t>Public funded Universities;</a:t>
            </a:r>
          </a:p>
          <a:p>
            <a:pPr marL="514350" lvl="0" indent="-169863" algn="just">
              <a:buFont typeface="+mj-lt"/>
              <a:buAutoNum type="arabicPeriod"/>
            </a:pPr>
            <a:r>
              <a:rPr lang="en-US" dirty="0" smtClean="0"/>
              <a:t>Indian Institute of Technology (IITs);</a:t>
            </a:r>
          </a:p>
          <a:p>
            <a:pPr marL="514350" lvl="0" indent="-169863" algn="just">
              <a:buFont typeface="+mj-lt"/>
              <a:buAutoNum type="arabicPeriod"/>
            </a:pPr>
            <a:r>
              <a:rPr lang="en-US" dirty="0" smtClean="0"/>
              <a:t>National Laboratories and autonomous bodies established under the Department of Atomic Energy (DAE);</a:t>
            </a:r>
          </a:p>
          <a:p>
            <a:pPr marL="514350" lvl="0" indent="-169863" algn="just">
              <a:buFont typeface="+mj-lt"/>
              <a:buAutoNum type="arabicPeriod"/>
            </a:pPr>
            <a:r>
              <a:rPr lang="en-US" dirty="0" smtClean="0"/>
              <a:t>Department of Biotechnology (DBT);</a:t>
            </a:r>
          </a:p>
          <a:p>
            <a:pPr marL="514350" lvl="0" indent="-169863" algn="just">
              <a:buFont typeface="+mj-lt"/>
              <a:buAutoNum type="arabicPeriod"/>
            </a:pPr>
            <a:r>
              <a:rPr lang="en-US" dirty="0" smtClean="0"/>
              <a:t>Department of Science and Technology (DST);</a:t>
            </a:r>
            <a:endParaRPr lang="en-US" dirty="0"/>
          </a:p>
        </p:txBody>
      </p:sp>
      <p:sp>
        <p:nvSpPr>
          <p:cNvPr id="4" name="Slide Number Placeholder 3"/>
          <p:cNvSpPr>
            <a:spLocks noGrp="1"/>
          </p:cNvSpPr>
          <p:nvPr>
            <p:ph type="sldNum" sz="quarter" idx="12"/>
          </p:nvPr>
        </p:nvSpPr>
        <p:spPr>
          <a:xfrm>
            <a:off x="146304" y="6210300"/>
            <a:ext cx="445168" cy="457200"/>
          </a:xfrm>
        </p:spPr>
        <p:txBody>
          <a:bodyPr/>
          <a:lstStyle/>
          <a:p>
            <a:pPr algn="just"/>
            <a:fld id="{1FD5679D-A934-4551-BA30-47029055EC8A}" type="slidenum">
              <a:rPr lang="en-US" smtClean="0"/>
              <a:pPr algn="just"/>
              <a:t>19</a:t>
            </a:fld>
            <a:endParaRPr lang="en-US"/>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ctr"/>
            <a:r>
              <a:rPr lang="en-US" b="1" dirty="0" smtClean="0">
                <a:solidFill>
                  <a:schemeClr val="accent1"/>
                </a:solidFill>
                <a:latin typeface="Aharoni" pitchFamily="2" charset="-79"/>
                <a:cs typeface="Aharoni" pitchFamily="2" charset="-79"/>
              </a:rPr>
              <a:t>INDEX</a:t>
            </a:r>
            <a:endParaRPr lang="en-US" b="1" dirty="0">
              <a:solidFill>
                <a:schemeClr val="accent1"/>
              </a:solidFill>
              <a:latin typeface="Aharoni" pitchFamily="2" charset="-79"/>
              <a:cs typeface="Aharoni" pitchFamily="2" charset="-79"/>
            </a:endParaRPr>
          </a:p>
        </p:txBody>
      </p:sp>
      <p:graphicFrame>
        <p:nvGraphicFramePr>
          <p:cNvPr id="4" name="Content Placeholder 3"/>
          <p:cNvGraphicFramePr>
            <a:graphicFrameLocks noGrp="1"/>
          </p:cNvGraphicFramePr>
          <p:nvPr>
            <p:ph sz="quarter" idx="1"/>
          </p:nvPr>
        </p:nvGraphicFramePr>
        <p:xfrm>
          <a:off x="457200" y="914401"/>
          <a:ext cx="8229601" cy="5351261"/>
        </p:xfrm>
        <a:graphic>
          <a:graphicData uri="http://schemas.openxmlformats.org/drawingml/2006/table">
            <a:tbl>
              <a:tblPr firstRow="1" bandRow="1">
                <a:tableStyleId>{5C22544A-7EE6-4342-B048-85BDC9FD1C3A}</a:tableStyleId>
              </a:tblPr>
              <a:tblGrid>
                <a:gridCol w="990600"/>
                <a:gridCol w="6096000"/>
                <a:gridCol w="1143001"/>
              </a:tblGrid>
              <a:tr h="927620">
                <a:tc>
                  <a:txBody>
                    <a:bodyPr/>
                    <a:lstStyle/>
                    <a:p>
                      <a:r>
                        <a:rPr lang="en-US" sz="2800" dirty="0" smtClean="0"/>
                        <a:t>S.No.</a:t>
                      </a:r>
                      <a:endParaRPr lang="en-US" sz="2800" dirty="0"/>
                    </a:p>
                  </a:txBody>
                  <a:tcPr/>
                </a:tc>
                <a:tc>
                  <a:txBody>
                    <a:bodyPr/>
                    <a:lstStyle/>
                    <a:p>
                      <a:pPr algn="ctr"/>
                      <a:r>
                        <a:rPr lang="en-US" sz="2800" dirty="0" smtClean="0"/>
                        <a:t>PARTICULARS</a:t>
                      </a:r>
                      <a:endParaRPr lang="en-US" sz="2800" dirty="0"/>
                    </a:p>
                  </a:txBody>
                  <a:tcPr/>
                </a:tc>
                <a:tc>
                  <a:txBody>
                    <a:bodyPr/>
                    <a:lstStyle/>
                    <a:p>
                      <a:pPr algn="ctr"/>
                      <a:r>
                        <a:rPr lang="en-US" sz="2800" dirty="0" smtClean="0"/>
                        <a:t>PAGE NO.</a:t>
                      </a:r>
                      <a:endParaRPr lang="en-US" sz="2800" dirty="0"/>
                    </a:p>
                  </a:txBody>
                  <a:tcPr/>
                </a:tc>
              </a:tr>
              <a:tr h="629483">
                <a:tc>
                  <a:txBody>
                    <a:bodyPr/>
                    <a:lstStyle/>
                    <a:p>
                      <a:pPr algn="ctr"/>
                      <a:r>
                        <a:rPr lang="en-US" sz="2800" b="1" dirty="0" smtClean="0">
                          <a:solidFill>
                            <a:srgbClr val="7030A0"/>
                          </a:solidFill>
                        </a:rPr>
                        <a:t>1.</a:t>
                      </a:r>
                      <a:endParaRPr lang="en-US" sz="2800" b="1" dirty="0">
                        <a:solidFill>
                          <a:srgbClr val="7030A0"/>
                        </a:solidFill>
                      </a:endParaRPr>
                    </a:p>
                  </a:txBody>
                  <a:tcPr/>
                </a:tc>
                <a:tc>
                  <a:txBody>
                    <a:bodyPr/>
                    <a:lstStyle/>
                    <a:p>
                      <a:r>
                        <a:rPr lang="en-US" sz="2800" b="1" dirty="0" smtClean="0">
                          <a:solidFill>
                            <a:srgbClr val="7030A0"/>
                          </a:solidFill>
                        </a:rPr>
                        <a:t>ANNUAL</a:t>
                      </a:r>
                      <a:r>
                        <a:rPr lang="en-US" sz="2800" b="1" baseline="0" dirty="0" smtClean="0">
                          <a:solidFill>
                            <a:srgbClr val="7030A0"/>
                          </a:solidFill>
                        </a:rPr>
                        <a:t> RETURN</a:t>
                      </a:r>
                      <a:endParaRPr lang="en-US" sz="2800" b="1" dirty="0">
                        <a:solidFill>
                          <a:srgbClr val="7030A0"/>
                        </a:solidFill>
                      </a:endParaRPr>
                    </a:p>
                  </a:txBody>
                  <a:tcPr/>
                </a:tc>
                <a:tc>
                  <a:txBody>
                    <a:bodyPr/>
                    <a:lstStyle/>
                    <a:p>
                      <a:pPr algn="ctr"/>
                      <a:r>
                        <a:rPr lang="en-US" sz="2800" b="1" dirty="0" smtClean="0">
                          <a:solidFill>
                            <a:srgbClr val="7030A0"/>
                          </a:solidFill>
                        </a:rPr>
                        <a:t>03</a:t>
                      </a:r>
                      <a:endParaRPr lang="en-US" sz="2800" b="1" dirty="0">
                        <a:solidFill>
                          <a:srgbClr val="7030A0"/>
                        </a:solidFill>
                      </a:endParaRPr>
                    </a:p>
                  </a:txBody>
                  <a:tcPr/>
                </a:tc>
              </a:tr>
              <a:tr h="629483">
                <a:tc>
                  <a:txBody>
                    <a:bodyPr/>
                    <a:lstStyle/>
                    <a:p>
                      <a:pPr algn="ctr"/>
                      <a:r>
                        <a:rPr lang="en-US" sz="2800" b="1" dirty="0" smtClean="0">
                          <a:solidFill>
                            <a:srgbClr val="7030A0"/>
                          </a:solidFill>
                        </a:rPr>
                        <a:t>2.</a:t>
                      </a:r>
                      <a:endParaRPr lang="en-US" sz="2800" b="1" dirty="0">
                        <a:solidFill>
                          <a:srgbClr val="7030A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7030A0"/>
                          </a:solidFill>
                        </a:rPr>
                        <a:t>BOARD MEETING VC</a:t>
                      </a:r>
                    </a:p>
                  </a:txBody>
                  <a:tcPr/>
                </a:tc>
                <a:tc>
                  <a:txBody>
                    <a:bodyPr/>
                    <a:lstStyle/>
                    <a:p>
                      <a:pPr algn="ctr"/>
                      <a:r>
                        <a:rPr lang="en-US" sz="2800" b="1" dirty="0" smtClean="0">
                          <a:solidFill>
                            <a:srgbClr val="7030A0"/>
                          </a:solidFill>
                        </a:rPr>
                        <a:t>05</a:t>
                      </a:r>
                      <a:endParaRPr lang="en-US" sz="2800" b="1" dirty="0">
                        <a:solidFill>
                          <a:srgbClr val="7030A0"/>
                        </a:solidFill>
                      </a:endParaRPr>
                    </a:p>
                  </a:txBody>
                  <a:tcPr/>
                </a:tc>
              </a:tr>
              <a:tr h="629483">
                <a:tc>
                  <a:txBody>
                    <a:bodyPr/>
                    <a:lstStyle/>
                    <a:p>
                      <a:pPr algn="ctr"/>
                      <a:r>
                        <a:rPr lang="en-US" sz="2800" b="1" dirty="0" smtClean="0">
                          <a:solidFill>
                            <a:srgbClr val="7030A0"/>
                          </a:solidFill>
                        </a:rPr>
                        <a:t>3.</a:t>
                      </a:r>
                      <a:endParaRPr lang="en-US" sz="2800" b="1" dirty="0">
                        <a:solidFill>
                          <a:srgbClr val="7030A0"/>
                        </a:solidFill>
                      </a:endParaRPr>
                    </a:p>
                  </a:txBody>
                  <a:tcPr/>
                </a:tc>
                <a:tc>
                  <a:txBody>
                    <a:bodyPr/>
                    <a:lstStyle/>
                    <a:p>
                      <a:r>
                        <a:rPr lang="en-US" sz="2800" b="1" dirty="0" smtClean="0">
                          <a:solidFill>
                            <a:srgbClr val="7030A0"/>
                          </a:solidFill>
                        </a:rPr>
                        <a:t>AGM/EGM VC</a:t>
                      </a:r>
                    </a:p>
                  </a:txBody>
                  <a:tcPr/>
                </a:tc>
                <a:tc>
                  <a:txBody>
                    <a:bodyPr/>
                    <a:lstStyle/>
                    <a:p>
                      <a:pPr algn="ctr"/>
                      <a:r>
                        <a:rPr lang="en-US" sz="2800" b="1" dirty="0" smtClean="0">
                          <a:solidFill>
                            <a:srgbClr val="7030A0"/>
                          </a:solidFill>
                        </a:rPr>
                        <a:t>06</a:t>
                      </a:r>
                      <a:endParaRPr lang="en-US" sz="2800" b="1" dirty="0">
                        <a:solidFill>
                          <a:srgbClr val="7030A0"/>
                        </a:solidFill>
                      </a:endParaRPr>
                    </a:p>
                  </a:txBody>
                  <a:tcPr/>
                </a:tc>
              </a:tr>
              <a:tr h="629483">
                <a:tc>
                  <a:txBody>
                    <a:bodyPr/>
                    <a:lstStyle/>
                    <a:p>
                      <a:pPr algn="ctr"/>
                      <a:r>
                        <a:rPr lang="en-US" sz="2800" b="1" dirty="0" smtClean="0">
                          <a:solidFill>
                            <a:srgbClr val="7030A0"/>
                          </a:solidFill>
                        </a:rPr>
                        <a:t>4.</a:t>
                      </a:r>
                      <a:endParaRPr lang="en-US" sz="2800" b="1" dirty="0">
                        <a:solidFill>
                          <a:srgbClr val="7030A0"/>
                        </a:solidFill>
                      </a:endParaRPr>
                    </a:p>
                  </a:txBody>
                  <a:tcPr/>
                </a:tc>
                <a:tc>
                  <a:txBody>
                    <a:bodyPr/>
                    <a:lstStyle/>
                    <a:p>
                      <a:r>
                        <a:rPr lang="en-US" sz="2800" b="1" dirty="0" smtClean="0">
                          <a:solidFill>
                            <a:srgbClr val="7030A0"/>
                          </a:solidFill>
                        </a:rPr>
                        <a:t>INDEPENDENT DIRECTORS </a:t>
                      </a:r>
                    </a:p>
                  </a:txBody>
                  <a:tcPr/>
                </a:tc>
                <a:tc>
                  <a:txBody>
                    <a:bodyPr/>
                    <a:lstStyle/>
                    <a:p>
                      <a:pPr algn="ctr"/>
                      <a:r>
                        <a:rPr lang="en-US" sz="2800" b="1" dirty="0" smtClean="0">
                          <a:solidFill>
                            <a:srgbClr val="7030A0"/>
                          </a:solidFill>
                        </a:rPr>
                        <a:t>14</a:t>
                      </a:r>
                      <a:endParaRPr lang="en-US" sz="2800" b="1" dirty="0">
                        <a:solidFill>
                          <a:srgbClr val="7030A0"/>
                        </a:solidFill>
                      </a:endParaRPr>
                    </a:p>
                  </a:txBody>
                  <a:tcPr/>
                </a:tc>
              </a:tr>
              <a:tr h="629483">
                <a:tc>
                  <a:txBody>
                    <a:bodyPr/>
                    <a:lstStyle/>
                    <a:p>
                      <a:pPr algn="ctr"/>
                      <a:r>
                        <a:rPr lang="en-US" sz="2800" b="1" dirty="0" smtClean="0">
                          <a:solidFill>
                            <a:srgbClr val="7030A0"/>
                          </a:solidFill>
                        </a:rPr>
                        <a:t>5.</a:t>
                      </a:r>
                      <a:endParaRPr lang="en-US" sz="2800" b="1" dirty="0">
                        <a:solidFill>
                          <a:srgbClr val="7030A0"/>
                        </a:solidFill>
                      </a:endParaRPr>
                    </a:p>
                  </a:txBody>
                  <a:tcPr/>
                </a:tc>
                <a:tc>
                  <a:txBody>
                    <a:bodyPr/>
                    <a:lstStyle/>
                    <a:p>
                      <a:r>
                        <a:rPr lang="en-US" sz="2800" b="1" dirty="0" smtClean="0">
                          <a:solidFill>
                            <a:srgbClr val="7030A0"/>
                          </a:solidFill>
                        </a:rPr>
                        <a:t>Corporate Social Responsibility (CSR)</a:t>
                      </a:r>
                      <a:endParaRPr lang="en-US" sz="2800" b="1" dirty="0">
                        <a:solidFill>
                          <a:srgbClr val="7030A0"/>
                        </a:solidFill>
                      </a:endParaRPr>
                    </a:p>
                  </a:txBody>
                  <a:tcPr/>
                </a:tc>
                <a:tc>
                  <a:txBody>
                    <a:bodyPr/>
                    <a:lstStyle/>
                    <a:p>
                      <a:pPr algn="ctr"/>
                      <a:r>
                        <a:rPr lang="en-US" sz="2800" b="1" dirty="0" smtClean="0">
                          <a:solidFill>
                            <a:srgbClr val="7030A0"/>
                          </a:solidFill>
                        </a:rPr>
                        <a:t>15</a:t>
                      </a:r>
                      <a:endParaRPr lang="en-US" sz="2800" b="1" dirty="0">
                        <a:solidFill>
                          <a:srgbClr val="7030A0"/>
                        </a:solidFill>
                      </a:endParaRPr>
                    </a:p>
                  </a:txBody>
                  <a:tcPr/>
                </a:tc>
              </a:tr>
              <a:tr h="629483">
                <a:tc>
                  <a:txBody>
                    <a:bodyPr/>
                    <a:lstStyle/>
                    <a:p>
                      <a:pPr algn="ctr"/>
                      <a:r>
                        <a:rPr lang="en-US" sz="2800" b="1" dirty="0" smtClean="0">
                          <a:solidFill>
                            <a:srgbClr val="7030A0"/>
                          </a:solidFill>
                        </a:rPr>
                        <a:t>6.</a:t>
                      </a:r>
                      <a:endParaRPr lang="en-US" sz="2800" b="1" dirty="0">
                        <a:solidFill>
                          <a:srgbClr val="7030A0"/>
                        </a:solidFill>
                      </a:endParaRPr>
                    </a:p>
                  </a:txBody>
                  <a:tcPr/>
                </a:tc>
                <a:tc>
                  <a:txBody>
                    <a:bodyPr/>
                    <a:lstStyle/>
                    <a:p>
                      <a:r>
                        <a:rPr lang="en-US" sz="2800" b="1" dirty="0" smtClean="0">
                          <a:solidFill>
                            <a:srgbClr val="7030A0"/>
                          </a:solidFill>
                        </a:rPr>
                        <a:t>DATE EXTENSION/ CFSS</a:t>
                      </a:r>
                      <a:endParaRPr lang="en-US" sz="2800" b="1" dirty="0">
                        <a:solidFill>
                          <a:srgbClr val="7030A0"/>
                        </a:solidFill>
                      </a:endParaRPr>
                    </a:p>
                  </a:txBody>
                  <a:tcPr/>
                </a:tc>
                <a:tc>
                  <a:txBody>
                    <a:bodyPr/>
                    <a:lstStyle/>
                    <a:p>
                      <a:pPr algn="ctr"/>
                      <a:r>
                        <a:rPr lang="en-US" sz="2800" b="1" dirty="0" smtClean="0">
                          <a:solidFill>
                            <a:srgbClr val="7030A0"/>
                          </a:solidFill>
                        </a:rPr>
                        <a:t>21</a:t>
                      </a:r>
                      <a:endParaRPr lang="en-US" sz="2800" b="1" dirty="0">
                        <a:solidFill>
                          <a:srgbClr val="7030A0"/>
                        </a:solidFill>
                      </a:endParaRPr>
                    </a:p>
                  </a:txBody>
                  <a:tcPr/>
                </a:tc>
              </a:tr>
              <a:tr h="629483">
                <a:tc>
                  <a:txBody>
                    <a:bodyPr/>
                    <a:lstStyle/>
                    <a:p>
                      <a:pPr algn="ctr"/>
                      <a:r>
                        <a:rPr lang="en-US" sz="2800" b="1" dirty="0" smtClean="0">
                          <a:solidFill>
                            <a:srgbClr val="7030A0"/>
                          </a:solidFill>
                        </a:rPr>
                        <a:t>7.</a:t>
                      </a:r>
                      <a:endParaRPr lang="en-US" sz="2800" b="1" dirty="0">
                        <a:solidFill>
                          <a:srgbClr val="7030A0"/>
                        </a:solidFill>
                      </a:endParaRPr>
                    </a:p>
                  </a:txBody>
                  <a:tcPr/>
                </a:tc>
                <a:tc>
                  <a:txBody>
                    <a:bodyPr/>
                    <a:lstStyle/>
                    <a:p>
                      <a:r>
                        <a:rPr lang="en-US" sz="2800" b="1" dirty="0" smtClean="0">
                          <a:solidFill>
                            <a:srgbClr val="7030A0"/>
                          </a:solidFill>
                        </a:rPr>
                        <a:t>SHARES</a:t>
                      </a:r>
                      <a:endParaRPr lang="en-US" sz="2800" b="1" dirty="0">
                        <a:solidFill>
                          <a:srgbClr val="7030A0"/>
                        </a:solidFill>
                      </a:endParaRPr>
                    </a:p>
                  </a:txBody>
                  <a:tcPr/>
                </a:tc>
                <a:tc>
                  <a:txBody>
                    <a:bodyPr/>
                    <a:lstStyle/>
                    <a:p>
                      <a:pPr algn="ctr"/>
                      <a:r>
                        <a:rPr lang="en-US" sz="2800" b="1" dirty="0" smtClean="0">
                          <a:solidFill>
                            <a:srgbClr val="7030A0"/>
                          </a:solidFill>
                        </a:rPr>
                        <a:t>31</a:t>
                      </a:r>
                      <a:endParaRPr lang="en-US" sz="2800" b="1" dirty="0">
                        <a:solidFill>
                          <a:srgbClr val="7030A0"/>
                        </a:solidFill>
                      </a:endParaRPr>
                    </a:p>
                  </a:txBody>
                  <a:tcPr/>
                </a:tc>
              </a:tr>
            </a:tbl>
          </a:graphicData>
        </a:graphic>
      </p:graphicFrame>
      <p:sp>
        <p:nvSpPr>
          <p:cNvPr id="5" name="Slide Number Placeholder 4"/>
          <p:cNvSpPr>
            <a:spLocks noGrp="1"/>
          </p:cNvSpPr>
          <p:nvPr>
            <p:ph type="sldNum" sz="quarter" idx="12"/>
          </p:nvPr>
        </p:nvSpPr>
        <p:spPr/>
        <p:txBody>
          <a:bodyPr/>
          <a:lstStyle/>
          <a:p>
            <a:fld id="{1FD5679D-A934-4551-BA30-47029055EC8A}" type="slidenum">
              <a:rPr lang="en-US" smtClean="0"/>
              <a:pPr/>
              <a:t>2</a:t>
            </a:fld>
            <a:endParaRPr lang="en-US" dirty="0"/>
          </a:p>
        </p:txBody>
      </p:sp>
    </p:spTree>
  </p:cSld>
  <p:clrMapOvr>
    <a:masterClrMapping/>
  </p:clrMapOvr>
  <p:transition>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567863" cy="639762"/>
          </a:xfrm>
        </p:spPr>
        <p:txBody>
          <a:bodyPr>
            <a:normAutofit fontScale="90000"/>
          </a:bodyPr>
          <a:lstStyle/>
          <a:p>
            <a:pPr algn="just"/>
            <a:r>
              <a:rPr lang="en-US" b="1" dirty="0" smtClean="0">
                <a:solidFill>
                  <a:schemeClr val="accent1"/>
                </a:solidFill>
                <a:latin typeface="Eras Demi ITC" pitchFamily="34" charset="0"/>
              </a:rPr>
              <a:t>Corporate Social Responsibility</a:t>
            </a:r>
            <a:endParaRPr lang="en-US" dirty="0"/>
          </a:p>
        </p:txBody>
      </p:sp>
      <p:sp>
        <p:nvSpPr>
          <p:cNvPr id="3" name="Content Placeholder 2"/>
          <p:cNvSpPr>
            <a:spLocks noGrp="1"/>
          </p:cNvSpPr>
          <p:nvPr>
            <p:ph sz="quarter" idx="1"/>
          </p:nvPr>
        </p:nvSpPr>
        <p:spPr>
          <a:xfrm>
            <a:off x="457200" y="990600"/>
            <a:ext cx="8458200" cy="5638800"/>
          </a:xfrm>
        </p:spPr>
        <p:txBody>
          <a:bodyPr>
            <a:normAutofit fontScale="70000" lnSpcReduction="20000"/>
          </a:bodyPr>
          <a:lstStyle/>
          <a:p>
            <a:pPr marL="569913" lvl="0" indent="-227013" algn="just">
              <a:buFont typeface="+mj-lt"/>
              <a:buAutoNum type="arabicPeriod" startAt="6"/>
            </a:pPr>
            <a:r>
              <a:rPr lang="en-US" dirty="0" smtClean="0"/>
              <a:t>Department of Pharmaceuticals;</a:t>
            </a:r>
          </a:p>
          <a:p>
            <a:pPr marL="569913" lvl="0" indent="-227013" algn="just">
              <a:buFont typeface="+mj-lt"/>
              <a:buAutoNum type="arabicPeriod" startAt="6"/>
            </a:pPr>
            <a:r>
              <a:rPr lang="en-US" dirty="0" smtClean="0"/>
              <a:t>Ministry of </a:t>
            </a:r>
            <a:r>
              <a:rPr lang="en-US" dirty="0" err="1" smtClean="0"/>
              <a:t>Ayurveda</a:t>
            </a:r>
            <a:r>
              <a:rPr lang="en-US" dirty="0" smtClean="0"/>
              <a:t>, Yoga and Naturopathy, </a:t>
            </a:r>
            <a:r>
              <a:rPr lang="en-US" dirty="0" err="1" smtClean="0"/>
              <a:t>Unani</a:t>
            </a:r>
            <a:r>
              <a:rPr lang="en-US" dirty="0" smtClean="0"/>
              <a:t>, </a:t>
            </a:r>
            <a:r>
              <a:rPr lang="en-US" dirty="0" err="1" smtClean="0"/>
              <a:t>Siddha</a:t>
            </a:r>
            <a:r>
              <a:rPr lang="en-US" dirty="0" smtClean="0"/>
              <a:t> and Homoeopathy (AYUSH);</a:t>
            </a:r>
          </a:p>
          <a:p>
            <a:pPr marL="569913" lvl="0" indent="-227013" algn="just">
              <a:buFont typeface="+mj-lt"/>
              <a:buAutoNum type="arabicPeriod" startAt="6"/>
            </a:pPr>
            <a:r>
              <a:rPr lang="en-US" dirty="0" smtClean="0"/>
              <a:t>Ministry of Electronics and Information Technology and other bodies engaged in conducting research in science, technology, engineering and medicine aimed at promoting Sustainable Development Goals (SDGs) </a:t>
            </a:r>
          </a:p>
          <a:p>
            <a:pPr marL="569913" lvl="0" indent="-227013" algn="just">
              <a:buFont typeface="+mj-lt"/>
              <a:buAutoNum type="arabicPeriod" startAt="6"/>
            </a:pPr>
            <a:r>
              <a:rPr lang="en-US" dirty="0" smtClean="0"/>
              <a:t>Defense Research and Development </a:t>
            </a:r>
            <a:r>
              <a:rPr lang="en-US" dirty="0" err="1" smtClean="0"/>
              <a:t>Organisation</a:t>
            </a:r>
            <a:r>
              <a:rPr lang="en-US" dirty="0" smtClean="0"/>
              <a:t> (DRDO);</a:t>
            </a:r>
          </a:p>
          <a:p>
            <a:pPr marL="569913" lvl="0" indent="-227013" algn="just">
              <a:buFont typeface="+mj-lt"/>
              <a:buAutoNum type="arabicPeriod" startAt="6"/>
            </a:pPr>
            <a:r>
              <a:rPr lang="en-US" dirty="0" smtClean="0"/>
              <a:t>Indian Council of Agricultural Research (ICAR);</a:t>
            </a:r>
          </a:p>
          <a:p>
            <a:pPr marL="569913" lvl="0" indent="-227013" algn="just">
              <a:buFont typeface="+mj-lt"/>
              <a:buAutoNum type="arabicPeriod" startAt="6"/>
            </a:pPr>
            <a:r>
              <a:rPr lang="en-US" dirty="0" smtClean="0"/>
              <a:t>Indian Council of Medical Research (ICMR) and</a:t>
            </a:r>
          </a:p>
          <a:p>
            <a:pPr marL="569913" lvl="0" indent="-227013" algn="just">
              <a:buFont typeface="+mj-lt"/>
              <a:buAutoNum type="arabicPeriod" startAt="6"/>
            </a:pPr>
            <a:r>
              <a:rPr lang="en-US" dirty="0" smtClean="0"/>
              <a:t>Council of Scientific and Industrial Research (CSIR)</a:t>
            </a:r>
          </a:p>
          <a:p>
            <a:pPr algn="just">
              <a:buNone/>
            </a:pPr>
            <a:endParaRPr lang="en-US" dirty="0" smtClean="0"/>
          </a:p>
          <a:p>
            <a:pPr algn="just"/>
            <a:r>
              <a:rPr lang="en-US" dirty="0" smtClean="0"/>
              <a:t>This amendment has enhanced the list of bodies to which companies are permitted to make contributions, for the purposes of CSR. Prior to this amendment, the list did not include the DBT, Ministry of AYUSH or the Department of Pharmaceuticals.  </a:t>
            </a:r>
          </a:p>
          <a:p>
            <a:pPr algn="just">
              <a:buNone/>
            </a:pPr>
            <a:endParaRPr lang="en-US" dirty="0" smtClean="0"/>
          </a:p>
          <a:p>
            <a:pPr algn="just"/>
            <a:r>
              <a:rPr lang="en-US" dirty="0" smtClean="0"/>
              <a:t>Furthermore, the amendment now also permits contributions to R&amp;D projects, in the field of science, technology, engineering and medicine, funded by the Central/ State Government/ any agency thereof/ by PSUs. This provision was also absent prior to the present amendment.</a:t>
            </a:r>
          </a:p>
          <a:p>
            <a:pPr algn="just">
              <a:buNone/>
            </a:pPr>
            <a:endParaRPr lang="en-US" dirty="0" smtClean="0"/>
          </a:p>
          <a:p>
            <a:pPr algn="just"/>
            <a:r>
              <a:rPr lang="en-US" dirty="0" smtClean="0"/>
              <a:t>Therefore, by virtue of this amendment, companies can undertake contribution to these additional bodies as well as specified R&amp;D projects as part of their CSR activities.</a:t>
            </a:r>
          </a:p>
        </p:txBody>
      </p:sp>
      <p:sp>
        <p:nvSpPr>
          <p:cNvPr id="4" name="Slide Number Placeholder 3"/>
          <p:cNvSpPr>
            <a:spLocks noGrp="1"/>
          </p:cNvSpPr>
          <p:nvPr>
            <p:ph type="sldNum" sz="quarter" idx="12"/>
          </p:nvPr>
        </p:nvSpPr>
        <p:spPr>
          <a:xfrm>
            <a:off x="146304" y="6210300"/>
            <a:ext cx="445168" cy="457200"/>
          </a:xfrm>
        </p:spPr>
        <p:txBody>
          <a:bodyPr/>
          <a:lstStyle/>
          <a:p>
            <a:pPr algn="just"/>
            <a:fld id="{1FD5679D-A934-4551-BA30-47029055EC8A}" type="slidenum">
              <a:rPr lang="en-US" smtClean="0"/>
              <a:pPr algn="just"/>
              <a:t>20</a:t>
            </a:fld>
            <a:endParaRPr lang="en-US"/>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Autofit/>
          </a:bodyPr>
          <a:lstStyle/>
          <a:p>
            <a:r>
              <a:rPr lang="en-US" sz="3600" b="1" dirty="0" smtClean="0">
                <a:solidFill>
                  <a:schemeClr val="accent1"/>
                </a:solidFill>
                <a:latin typeface="Eras Demi ITC" pitchFamily="34" charset="0"/>
              </a:rPr>
              <a:t>DATE EXTENSION/ CFSS</a:t>
            </a:r>
          </a:p>
        </p:txBody>
      </p:sp>
      <p:sp>
        <p:nvSpPr>
          <p:cNvPr id="3" name="Slide Number Placeholder 2"/>
          <p:cNvSpPr>
            <a:spLocks noGrp="1"/>
          </p:cNvSpPr>
          <p:nvPr>
            <p:ph type="sldNum" sz="quarter" idx="12"/>
          </p:nvPr>
        </p:nvSpPr>
        <p:spPr/>
        <p:txBody>
          <a:bodyPr/>
          <a:lstStyle/>
          <a:p>
            <a:fld id="{1FD5679D-A934-4551-BA30-47029055EC8A}" type="slidenum">
              <a:rPr lang="en-US" smtClean="0"/>
              <a:pPr/>
              <a:t>21</a:t>
            </a:fld>
            <a:endParaRPr lang="en-US" dirty="0"/>
          </a:p>
        </p:txBody>
      </p:sp>
      <p:sp>
        <p:nvSpPr>
          <p:cNvPr id="4" name="Content Placeholder 3"/>
          <p:cNvSpPr>
            <a:spLocks noGrp="1"/>
          </p:cNvSpPr>
          <p:nvPr>
            <p:ph sz="quarter" idx="1"/>
          </p:nvPr>
        </p:nvSpPr>
        <p:spPr>
          <a:xfrm>
            <a:off x="381000" y="914400"/>
            <a:ext cx="8382000" cy="5715000"/>
          </a:xfrm>
        </p:spPr>
        <p:txBody>
          <a:bodyPr>
            <a:normAutofit fontScale="62500" lnSpcReduction="20000"/>
          </a:bodyPr>
          <a:lstStyle/>
          <a:p>
            <a:pPr marL="465138" lvl="0" indent="-465138">
              <a:buNone/>
            </a:pPr>
            <a:r>
              <a:rPr lang="en-US" b="1" dirty="0" smtClean="0"/>
              <a:t>01	</a:t>
            </a:r>
            <a:r>
              <a:rPr lang="en-US" sz="2900" b="1" u="sng" dirty="0" smtClean="0"/>
              <a:t>THE MINISTRY OF CORPORATE AFFAIRS RELAXES COMPLIANCE BURDEN UNDER THE COMPANIES/LLP ACT</a:t>
            </a:r>
            <a:endParaRPr lang="en-US" b="1" u="sng" dirty="0" smtClean="0"/>
          </a:p>
          <a:p>
            <a:pPr marL="465138" lvl="0" indent="-465138">
              <a:buNone/>
            </a:pPr>
            <a:endParaRPr lang="en-US" dirty="0" smtClean="0"/>
          </a:p>
          <a:p>
            <a:pPr algn="just"/>
            <a:r>
              <a:rPr lang="en-US" sz="2700" dirty="0" smtClean="0"/>
              <a:t>The Ministry of Corporate Affairs vide its circular dated 24th March 2020 has implemented several relief measures, especially on statutory and regulatory compliance matters related to several sectors, in the context of outbreak of pandemic COVID 2019.</a:t>
            </a:r>
          </a:p>
          <a:p>
            <a:pPr algn="just"/>
            <a:r>
              <a:rPr lang="en-US" sz="2700" dirty="0" smtClean="0"/>
              <a:t>The following measures have been implemented for reducing the compliance burden and other risks:</a:t>
            </a:r>
          </a:p>
          <a:p>
            <a:pPr marL="514350" lvl="0" indent="-288925" algn="just">
              <a:buFont typeface="+mj-lt"/>
              <a:buAutoNum type="arabicPeriod"/>
            </a:pPr>
            <a:r>
              <a:rPr lang="en-US" dirty="0" smtClean="0"/>
              <a:t>There will be no additional fees on late filings during </a:t>
            </a:r>
            <a:r>
              <a:rPr lang="en-US" b="1" dirty="0" smtClean="0"/>
              <a:t>moratorium period (</a:t>
            </a:r>
            <a:r>
              <a:rPr lang="en-US" b="1" dirty="0" err="1" smtClean="0"/>
              <a:t>i.e</a:t>
            </a:r>
            <a:r>
              <a:rPr lang="en-US" b="1" dirty="0" smtClean="0"/>
              <a:t> 1st April to 30th September).</a:t>
            </a:r>
            <a:endParaRPr lang="en-US" dirty="0" smtClean="0"/>
          </a:p>
          <a:p>
            <a:pPr marL="514350" lvl="0" indent="-288925" algn="just">
              <a:buFont typeface="+mj-lt"/>
              <a:buAutoNum type="arabicPeriod"/>
            </a:pPr>
            <a:r>
              <a:rPr lang="en-US" dirty="0" smtClean="0"/>
              <a:t>The mandatory requirement to hold meetings of the Board of the companies stands extended by a period of 60 days till next two quarters i.e., till 30th September. Accordingly, as a onetime relaxation, the gap between two consecutive meetings of the Board may extend to 180 days till the next two quarters, instead of 120 days as required in the CA-13.</a:t>
            </a:r>
          </a:p>
          <a:p>
            <a:pPr marL="514350" lvl="0" indent="-288925" algn="just">
              <a:buFont typeface="+mj-lt"/>
              <a:buAutoNum type="arabicPeriod"/>
            </a:pPr>
            <a:r>
              <a:rPr lang="en-US" dirty="0" smtClean="0"/>
              <a:t>If the independent directors of a company have not been able to hold even one meeting during the year it will not be considered as violation. The independent directors, however, may share their views amongst themselves through telephone or e-mail or any other mode of communication, if they deem it to be necessary.</a:t>
            </a:r>
          </a:p>
          <a:p>
            <a:pPr marL="514350" lvl="0" indent="-288925" algn="just">
              <a:buFont typeface="+mj-lt"/>
              <a:buAutoNum type="arabicPeriod"/>
            </a:pPr>
            <a:r>
              <a:rPr lang="en-US" dirty="0" smtClean="0"/>
              <a:t>The requirement to invest or deposit 15% of debentures maturing during a particular year in specified instruments before April 30, 2020, shall now be complied with till 30</a:t>
            </a:r>
            <a:r>
              <a:rPr lang="en-US" baseline="30000" dirty="0" smtClean="0"/>
              <a:t>th</a:t>
            </a:r>
            <a:r>
              <a:rPr lang="en-US" dirty="0" smtClean="0"/>
              <a:t> June 2020.</a:t>
            </a:r>
          </a:p>
          <a:p>
            <a:pPr marL="514350" lvl="0" indent="-288925" algn="just">
              <a:buFont typeface="+mj-lt"/>
              <a:buAutoNum type="arabicPeriod"/>
            </a:pPr>
            <a:r>
              <a:rPr lang="en-US" dirty="0" smtClean="0"/>
              <a:t>The requirement to file declaration for the commencement of new business within 6 months has been relaxed, with six more months given to start-ups and businesses, making it one year from the commencement of business.</a:t>
            </a:r>
          </a:p>
          <a:p>
            <a:pPr marL="514350" lvl="0" indent="-288925" algn="just">
              <a:buFont typeface="+mj-lt"/>
              <a:buAutoNum type="arabicPeriod"/>
            </a:pPr>
            <a:r>
              <a:rPr lang="en-US" dirty="0" smtClean="0"/>
              <a:t>Further, if there is a company director who is not able to comply with the minimum residency in India of 182 days, it will not be treated as a violation under Section 149 of the Companies Act.</a:t>
            </a:r>
          </a:p>
        </p:txBody>
      </p:sp>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22</a:t>
            </a:fld>
            <a:endParaRPr lang="en-US"/>
          </a:p>
        </p:txBody>
      </p:sp>
      <p:sp>
        <p:nvSpPr>
          <p:cNvPr id="4" name="Content Placeholder 3"/>
          <p:cNvSpPr>
            <a:spLocks noGrp="1"/>
          </p:cNvSpPr>
          <p:nvPr>
            <p:ph sz="quarter" idx="1"/>
          </p:nvPr>
        </p:nvSpPr>
        <p:spPr>
          <a:xfrm>
            <a:off x="457200" y="838200"/>
            <a:ext cx="8305800" cy="5715000"/>
          </a:xfrm>
        </p:spPr>
        <p:txBody>
          <a:bodyPr>
            <a:normAutofit fontScale="70000" lnSpcReduction="20000"/>
          </a:bodyPr>
          <a:lstStyle/>
          <a:p>
            <a:pPr marL="465138" lvl="0" indent="-465138" algn="just">
              <a:buNone/>
            </a:pPr>
            <a:r>
              <a:rPr lang="en-US" sz="2900" b="1" dirty="0" smtClean="0"/>
              <a:t>2)	</a:t>
            </a:r>
            <a:r>
              <a:rPr lang="en-US" sz="2900" b="1" u="sng" dirty="0" smtClean="0"/>
              <a:t>THE COMPANIES (AUDITOR’S REPORT) ORDER, 2020 (CARO) SHALL BE IN FORCE FROM 1</a:t>
            </a:r>
            <a:r>
              <a:rPr lang="en-US" sz="2900" b="1" u="sng" baseline="30000" dirty="0" smtClean="0"/>
              <a:t>ST</a:t>
            </a:r>
            <a:r>
              <a:rPr lang="en-US" sz="2900" b="1" u="sng" dirty="0" smtClean="0"/>
              <a:t> APRIL 2020.</a:t>
            </a:r>
            <a:endParaRPr lang="en-US" sz="2900" dirty="0" smtClean="0"/>
          </a:p>
          <a:p>
            <a:pPr algn="just">
              <a:buNone/>
            </a:pPr>
            <a:endParaRPr lang="en-US" dirty="0" smtClean="0"/>
          </a:p>
          <a:p>
            <a:pPr algn="just"/>
            <a:r>
              <a:rPr lang="en-US" sz="2700" dirty="0" smtClean="0"/>
              <a:t>The Ministry of Corporate Affairs vide its order dated 24</a:t>
            </a:r>
            <a:r>
              <a:rPr lang="en-US" sz="2700" baseline="30000" dirty="0" smtClean="0"/>
              <a:t>th </a:t>
            </a:r>
            <a:r>
              <a:rPr lang="en-US" sz="2700" dirty="0" smtClean="0"/>
              <a:t>March 2020 has extended the Applicability of CARO-20 from 1</a:t>
            </a:r>
            <a:r>
              <a:rPr lang="en-US" sz="2700" baseline="30000" dirty="0" smtClean="0"/>
              <a:t>st</a:t>
            </a:r>
            <a:r>
              <a:rPr lang="en-US" sz="2700" dirty="0" smtClean="0"/>
              <a:t> April 2019 to 1</a:t>
            </a:r>
            <a:r>
              <a:rPr lang="en-US" sz="2700" baseline="30000" dirty="0" smtClean="0"/>
              <a:t>st</a:t>
            </a:r>
            <a:r>
              <a:rPr lang="en-US" sz="2700" dirty="0" smtClean="0"/>
              <a:t> April 2020. The Companies Auditors Report Order is applicable for audit of financial statements of eligible companies for the financial years commencing on or after the 1st April 2020.</a:t>
            </a:r>
            <a:br>
              <a:rPr lang="en-US" sz="2700" dirty="0" smtClean="0"/>
            </a:br>
            <a:r>
              <a:rPr lang="en-US" sz="2700" dirty="0" smtClean="0"/>
              <a:t/>
            </a:r>
            <a:br>
              <a:rPr lang="en-US" sz="2700" dirty="0" smtClean="0"/>
            </a:br>
            <a:r>
              <a:rPr lang="en-US" sz="2700" dirty="0" smtClean="0"/>
              <a:t>Salient features of CARO-20:</a:t>
            </a:r>
          </a:p>
          <a:p>
            <a:pPr lvl="0" algn="just"/>
            <a:r>
              <a:rPr lang="en-US" sz="2700" dirty="0" smtClean="0"/>
              <a:t>The auditor is required to report as to whether any fraud by the company or any fraud on the Company has been noticed or reported during the year.</a:t>
            </a:r>
          </a:p>
          <a:p>
            <a:pPr lvl="0" algn="just"/>
            <a:r>
              <a:rPr lang="en-US" sz="2700" dirty="0" smtClean="0"/>
              <a:t>The auditor has to follow a specific format, as prescribed by the central government, to report the period and the amount of default by the company in repayment of loans, other borrowings or in the payment of interest to any lender.</a:t>
            </a:r>
          </a:p>
          <a:p>
            <a:pPr lvl="0" algn="just"/>
            <a:r>
              <a:rPr lang="en-US" sz="2700" dirty="0" smtClean="0"/>
              <a:t>Discrepancies of 10% or more in the aggregate of each class of inventory noticed during physical verification of inventory would have to be reported.</a:t>
            </a:r>
          </a:p>
          <a:p>
            <a:pPr lvl="0" algn="just"/>
            <a:r>
              <a:rPr lang="en-US" sz="2700" dirty="0" smtClean="0"/>
              <a:t>The number of cash losses incurred in the financial year and in the immediately preceding financial year has to be reported. The auditor has to take into consideration the issues, objections or concerns raised by the outgoing auditors before forming his opinion.</a:t>
            </a:r>
          </a:p>
          <a:p>
            <a:pPr lvl="0" algn="just"/>
            <a:r>
              <a:rPr lang="en-US" sz="2700" dirty="0" smtClean="0"/>
              <a:t>The auditor is to consider whistle-blower complaints received during the year by the Company in his audit.</a:t>
            </a:r>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23</a:t>
            </a:fld>
            <a:endParaRPr lang="en-US"/>
          </a:p>
        </p:txBody>
      </p:sp>
      <p:sp>
        <p:nvSpPr>
          <p:cNvPr id="4" name="Content Placeholder 3"/>
          <p:cNvSpPr>
            <a:spLocks noGrp="1"/>
          </p:cNvSpPr>
          <p:nvPr>
            <p:ph sz="quarter" idx="1"/>
          </p:nvPr>
        </p:nvSpPr>
        <p:spPr>
          <a:xfrm>
            <a:off x="457200" y="838200"/>
            <a:ext cx="8382000" cy="6019800"/>
          </a:xfrm>
        </p:spPr>
        <p:txBody>
          <a:bodyPr>
            <a:normAutofit fontScale="47500" lnSpcReduction="20000"/>
          </a:bodyPr>
          <a:lstStyle/>
          <a:p>
            <a:pPr marL="465138" lvl="0" indent="-465138" algn="just">
              <a:buNone/>
            </a:pPr>
            <a:r>
              <a:rPr lang="en-US" sz="4200" b="1" dirty="0" smtClean="0"/>
              <a:t>3)	</a:t>
            </a:r>
            <a:r>
              <a:rPr lang="en-US" sz="4200" b="1" u="sng" dirty="0" smtClean="0"/>
              <a:t>MCA INTRODUCES “FRESH START SCHEME” FOR COMPANIES TO LOWER COMPLIANCE BURDEN</a:t>
            </a:r>
            <a:endParaRPr lang="en-US" sz="4200" dirty="0" smtClean="0"/>
          </a:p>
          <a:p>
            <a:pPr>
              <a:buNone/>
            </a:pPr>
            <a:endParaRPr lang="en-US" dirty="0" smtClean="0"/>
          </a:p>
          <a:p>
            <a:pPr algn="just"/>
            <a:r>
              <a:rPr lang="en-US" sz="3400" dirty="0" smtClean="0"/>
              <a:t>Ministry of Corporate Affairs on </a:t>
            </a:r>
            <a:r>
              <a:rPr lang="en-US" sz="3400" b="1" dirty="0" smtClean="0"/>
              <a:t>30</a:t>
            </a:r>
            <a:r>
              <a:rPr lang="en-US" sz="3400" b="1" baseline="30000" dirty="0" smtClean="0"/>
              <a:t>th</a:t>
            </a:r>
            <a:r>
              <a:rPr lang="en-US" sz="3400" b="1" dirty="0" smtClean="0"/>
              <a:t> March 2020, </a:t>
            </a:r>
            <a:r>
              <a:rPr lang="en-US" sz="3400" dirty="0" smtClean="0"/>
              <a:t>has introduced ‘</a:t>
            </a:r>
            <a:r>
              <a:rPr lang="en-US" sz="3400" b="1" dirty="0" smtClean="0"/>
              <a:t>Companies Fresh Start Scheme 2020</a:t>
            </a:r>
            <a:r>
              <a:rPr lang="en-US" sz="3400" dirty="0" smtClean="0"/>
              <a:t>’ to enable companies make good of any filing-related defaults, irrespective of duration of default, and make a fresh start as a fully compliant entity.</a:t>
            </a:r>
          </a:p>
          <a:p>
            <a:pPr algn="just">
              <a:buNone/>
            </a:pPr>
            <a:endParaRPr lang="en-US" sz="200" dirty="0" smtClean="0"/>
          </a:p>
          <a:p>
            <a:pPr algn="just"/>
            <a:r>
              <a:rPr lang="en-US" sz="3400" dirty="0" smtClean="0"/>
              <a:t>In order to give opportunity to the defaulting companies and enable them to file the belated documents in MCA-21 registry including annual filing, the government has introduced the above scheme condoning the delay in filing the documents.</a:t>
            </a:r>
          </a:p>
          <a:p>
            <a:pPr algn="just"/>
            <a:endParaRPr lang="en-US" sz="200" dirty="0" smtClean="0"/>
          </a:p>
          <a:p>
            <a:pPr algn="just"/>
            <a:r>
              <a:rPr lang="en-US" sz="3400" dirty="0" smtClean="0"/>
              <a:t>Further, the scheme gives an opportunity to inactive companies to get their companies declared as a dormant company by filing simple application at a normal fee.</a:t>
            </a:r>
          </a:p>
          <a:p>
            <a:pPr algn="just"/>
            <a:endParaRPr lang="en-US" sz="200" dirty="0" smtClean="0"/>
          </a:p>
          <a:p>
            <a:pPr algn="just"/>
            <a:r>
              <a:rPr lang="en-US" sz="3400" dirty="0" smtClean="0"/>
              <a:t>The </a:t>
            </a:r>
            <a:r>
              <a:rPr lang="en-US" sz="3400" b="1" dirty="0" smtClean="0"/>
              <a:t>scheme is applicable to every defaulting company which is now permitted to file belated documents that were due for filing on any given date</a:t>
            </a:r>
            <a:r>
              <a:rPr lang="en-US" sz="3400" dirty="0" smtClean="0"/>
              <a:t> and this scheme shall be in force </a:t>
            </a:r>
            <a:r>
              <a:rPr lang="en-US" sz="3400" b="1" dirty="0" smtClean="0"/>
              <a:t>till 30</a:t>
            </a:r>
            <a:r>
              <a:rPr lang="en-US" sz="3400" b="1" baseline="30000" dirty="0" smtClean="0"/>
              <a:t>th</a:t>
            </a:r>
            <a:r>
              <a:rPr lang="en-US" sz="3400" b="1" dirty="0" smtClean="0"/>
              <a:t> September 2020</a:t>
            </a:r>
            <a:r>
              <a:rPr lang="en-US" sz="3400" dirty="0" smtClean="0"/>
              <a:t>. The scheme provides immunity from additional fees and penal proceedings, including against imposition of penalties for late submissions and also provide additional time for filing appeals before the concerned Regional Directors against imposition of penalties. However, the immunity would be only against delayed filings in MCA 21 portal and not against any substantive violation of law.</a:t>
            </a:r>
          </a:p>
          <a:p>
            <a:pPr algn="just"/>
            <a:endParaRPr lang="en-US" sz="200" dirty="0" smtClean="0"/>
          </a:p>
          <a:p>
            <a:pPr algn="just"/>
            <a:r>
              <a:rPr lang="en-US" sz="3400" dirty="0" smtClean="0"/>
              <a:t>The application for seeking immunity in respect of belated documents filed under the scheme shall be made electronically in </a:t>
            </a:r>
            <a:r>
              <a:rPr lang="en-US" sz="3400" b="1" dirty="0" smtClean="0"/>
              <a:t>Form CFSS-2020</a:t>
            </a:r>
            <a:r>
              <a:rPr lang="en-US" sz="3400" dirty="0" smtClean="0"/>
              <a:t>, provided that this immunity shall not be applicable for appeals pending the court of law.</a:t>
            </a:r>
          </a:p>
          <a:p>
            <a:pPr algn="just">
              <a:buNone/>
            </a:pPr>
            <a:endParaRPr lang="en-US" sz="200" dirty="0" smtClean="0"/>
          </a:p>
          <a:p>
            <a:pPr algn="just"/>
            <a:r>
              <a:rPr lang="en-US" sz="3400" dirty="0" smtClean="0"/>
              <a:t>Further, the scheme shall not be applicable to companies against which action of final notice of striking off the name has been initiated, companies that filed application to be declared dormant and to companies which have amalgamated under a scheme of arrangement and to vanishing companies. It shall also not be applicable to cases where authorized capital or charge related documents are involved.</a:t>
            </a: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24</a:t>
            </a:fld>
            <a:endParaRPr lang="en-US"/>
          </a:p>
        </p:txBody>
      </p:sp>
      <p:sp>
        <p:nvSpPr>
          <p:cNvPr id="4" name="Content Placeholder 3"/>
          <p:cNvSpPr>
            <a:spLocks noGrp="1"/>
          </p:cNvSpPr>
          <p:nvPr>
            <p:ph sz="quarter" idx="1"/>
          </p:nvPr>
        </p:nvSpPr>
        <p:spPr>
          <a:xfrm>
            <a:off x="457200" y="990600"/>
            <a:ext cx="8382000" cy="5486400"/>
          </a:xfrm>
        </p:spPr>
        <p:txBody>
          <a:bodyPr>
            <a:normAutofit fontScale="92500" lnSpcReduction="20000"/>
          </a:bodyPr>
          <a:lstStyle/>
          <a:p>
            <a:pPr marL="465138" lvl="0" indent="-465138" algn="just">
              <a:buNone/>
            </a:pPr>
            <a:r>
              <a:rPr lang="en-US" sz="3000" b="1" dirty="0" smtClean="0"/>
              <a:t>4)	</a:t>
            </a:r>
            <a:r>
              <a:rPr lang="en-US" sz="3000" b="1" u="sng" dirty="0" smtClean="0"/>
              <a:t>MCA MODIFIES THE LLP SETTLEMENT SCHEME 2020</a:t>
            </a:r>
            <a:endParaRPr lang="en-US" sz="3000" dirty="0" smtClean="0"/>
          </a:p>
          <a:p>
            <a:pPr>
              <a:buNone/>
            </a:pPr>
            <a:endParaRPr lang="en-US" dirty="0" smtClean="0"/>
          </a:p>
          <a:p>
            <a:pPr algn="just"/>
            <a:r>
              <a:rPr lang="en-US" dirty="0" smtClean="0"/>
              <a:t>The Ministry of Corporate Affairs vide its notification dated </a:t>
            </a:r>
            <a:r>
              <a:rPr lang="en-US" b="1" dirty="0" smtClean="0"/>
              <a:t>30</a:t>
            </a:r>
            <a:r>
              <a:rPr lang="en-US" b="1" baseline="30000" dirty="0" smtClean="0"/>
              <a:t>th</a:t>
            </a:r>
            <a:r>
              <a:rPr lang="en-US" b="1" dirty="0" smtClean="0"/>
              <a:t> March, 2020</a:t>
            </a:r>
            <a:r>
              <a:rPr lang="en-US" dirty="0" smtClean="0"/>
              <a:t> has revised the “</a:t>
            </a:r>
            <a:r>
              <a:rPr lang="en-US" b="1" dirty="0" smtClean="0"/>
              <a:t>LLP Settlement Scheme, 2020</a:t>
            </a:r>
            <a:r>
              <a:rPr lang="en-US" dirty="0" smtClean="0"/>
              <a:t>″ to reduce the compliance burden due to the unprecedented public health situation caused by Covid-19.</a:t>
            </a:r>
          </a:p>
          <a:p>
            <a:pPr algn="just">
              <a:buNone/>
            </a:pPr>
            <a:endParaRPr lang="en-US" dirty="0" smtClean="0"/>
          </a:p>
          <a:p>
            <a:pPr algn="just"/>
            <a:r>
              <a:rPr lang="en-US" dirty="0" smtClean="0"/>
              <a:t>The Defaulting LLP can opt for the schemes and take advantage of the one-time waiver of additional filing fees for delayed filings. This option will be available from 1 April for six months up to 30 September.</a:t>
            </a:r>
          </a:p>
          <a:p>
            <a:pPr algn="just">
              <a:buNone/>
            </a:pPr>
            <a:endParaRPr lang="en-US" dirty="0" smtClean="0"/>
          </a:p>
          <a:p>
            <a:pPr algn="just"/>
            <a:r>
              <a:rPr lang="en-US" dirty="0" smtClean="0"/>
              <a:t>However, the scheme is not applicable to LLPs who have made applications in Form 24 to the registrar for striking off their name from the register.</a:t>
            </a:r>
          </a:p>
        </p:txBody>
      </p:sp>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25</a:t>
            </a:fld>
            <a:endParaRPr lang="en-US"/>
          </a:p>
        </p:txBody>
      </p:sp>
      <p:sp>
        <p:nvSpPr>
          <p:cNvPr id="4" name="Content Placeholder 3"/>
          <p:cNvSpPr>
            <a:spLocks noGrp="1"/>
          </p:cNvSpPr>
          <p:nvPr>
            <p:ph sz="quarter" idx="1"/>
          </p:nvPr>
        </p:nvSpPr>
        <p:spPr>
          <a:xfrm>
            <a:off x="457200" y="914400"/>
            <a:ext cx="8229600" cy="5486400"/>
          </a:xfrm>
        </p:spPr>
        <p:txBody>
          <a:bodyPr>
            <a:normAutofit lnSpcReduction="10000"/>
          </a:bodyPr>
          <a:lstStyle/>
          <a:p>
            <a:pPr marL="465138" lvl="0" indent="-465138" algn="just">
              <a:buNone/>
            </a:pPr>
            <a:r>
              <a:rPr lang="en-US" sz="2800" b="1" dirty="0" smtClean="0"/>
              <a:t>5)	</a:t>
            </a:r>
            <a:r>
              <a:rPr lang="en-US" sz="2800" b="1" u="sng" dirty="0" smtClean="0"/>
              <a:t>MCA PROVIDES RELAXATION IN FILING OF VARIOUS IEPF FORMS.</a:t>
            </a:r>
            <a:endParaRPr lang="en-US" dirty="0" smtClean="0"/>
          </a:p>
          <a:p>
            <a:pPr algn="just">
              <a:buNone/>
            </a:pPr>
            <a:endParaRPr lang="en-US" sz="1600" dirty="0" smtClean="0"/>
          </a:p>
          <a:p>
            <a:pPr algn="just"/>
            <a:r>
              <a:rPr lang="en-US" dirty="0" smtClean="0"/>
              <a:t>The Ministry of Corporate Affairs vide its </a:t>
            </a:r>
            <a:r>
              <a:rPr lang="en-US" b="1" dirty="0" smtClean="0"/>
              <a:t>notification</a:t>
            </a:r>
            <a:r>
              <a:rPr lang="en-US" dirty="0" smtClean="0"/>
              <a:t> dated </a:t>
            </a:r>
            <a:r>
              <a:rPr lang="en-US" b="1" dirty="0" smtClean="0"/>
              <a:t>13</a:t>
            </a:r>
            <a:r>
              <a:rPr lang="en-US" b="1" baseline="30000" dirty="0" smtClean="0"/>
              <a:t>th</a:t>
            </a:r>
            <a:r>
              <a:rPr lang="en-US" b="1" dirty="0" smtClean="0"/>
              <a:t> April, 2020 </a:t>
            </a:r>
            <a:r>
              <a:rPr lang="en-US" dirty="0" smtClean="0"/>
              <a:t>has provided relaxation in filing of various IEPF Forms and e-verification claims.</a:t>
            </a:r>
          </a:p>
          <a:p>
            <a:pPr algn="just">
              <a:buNone/>
            </a:pPr>
            <a:endParaRPr lang="en-US" dirty="0" smtClean="0"/>
          </a:p>
          <a:p>
            <a:pPr algn="just"/>
            <a:r>
              <a:rPr lang="en-US" dirty="0" smtClean="0"/>
              <a:t>The MCA in its earlier circular dated 30</a:t>
            </a:r>
            <a:r>
              <a:rPr lang="en-US" baseline="30000" dirty="0" smtClean="0"/>
              <a:t>th</a:t>
            </a:r>
            <a:r>
              <a:rPr lang="en-US" dirty="0" smtClean="0"/>
              <a:t> March 2020 has allowed filing of MCA-21 registry without any additional fee till 30</a:t>
            </a:r>
            <a:r>
              <a:rPr lang="en-US" baseline="30000" dirty="0" smtClean="0"/>
              <a:t>th</a:t>
            </a:r>
            <a:r>
              <a:rPr lang="en-US" dirty="0" smtClean="0"/>
              <a:t> September 2020 due to outbreak of COVID-19 lockdown. </a:t>
            </a:r>
          </a:p>
          <a:p>
            <a:pPr algn="just">
              <a:buNone/>
            </a:pPr>
            <a:endParaRPr lang="en-US" dirty="0" smtClean="0"/>
          </a:p>
          <a:p>
            <a:pPr algn="just"/>
            <a:r>
              <a:rPr lang="en-US" dirty="0" smtClean="0"/>
              <a:t>Therefore the ministry has provided the necessary relaxation to the various IEPF forms i.e. IEPF-1, IEPF-1A, IEPF-2, IEPF-3, IEPF-4, IEPF-5 and IEPF-7.</a:t>
            </a:r>
          </a:p>
        </p:txBody>
      </p:sp>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26</a:t>
            </a:fld>
            <a:endParaRPr lang="en-US"/>
          </a:p>
        </p:txBody>
      </p:sp>
      <p:sp>
        <p:nvSpPr>
          <p:cNvPr id="4" name="Content Placeholder 3"/>
          <p:cNvSpPr>
            <a:spLocks noGrp="1"/>
          </p:cNvSpPr>
          <p:nvPr>
            <p:ph sz="quarter" idx="1"/>
          </p:nvPr>
        </p:nvSpPr>
        <p:spPr>
          <a:xfrm>
            <a:off x="381000" y="914400"/>
            <a:ext cx="8458200" cy="5715000"/>
          </a:xfrm>
        </p:spPr>
        <p:txBody>
          <a:bodyPr>
            <a:noAutofit/>
          </a:bodyPr>
          <a:lstStyle/>
          <a:p>
            <a:pPr marL="465138" lvl="0" indent="-465138" algn="just">
              <a:buNone/>
            </a:pPr>
            <a:r>
              <a:rPr lang="en-US" sz="1600" b="1" dirty="0" smtClean="0"/>
              <a:t>6)	</a:t>
            </a:r>
            <a:r>
              <a:rPr lang="en-US" sz="1600" b="1" u="sng" dirty="0" smtClean="0"/>
              <a:t>MCA HAS EXTENDED THE TIME PERIOD FOR RESERVATION / RE-SUBMISSION OF NAMES FOR COMPANIES &amp; LLPS</a:t>
            </a:r>
            <a:endParaRPr lang="en-US" sz="1600" dirty="0" smtClean="0"/>
          </a:p>
          <a:p>
            <a:pPr algn="just">
              <a:buNone/>
            </a:pPr>
            <a:endParaRPr lang="en-US" sz="200" dirty="0" smtClean="0"/>
          </a:p>
          <a:p>
            <a:pPr algn="just"/>
            <a:r>
              <a:rPr lang="en-US" sz="1600" dirty="0" smtClean="0"/>
              <a:t>The Ministry of Corporate Affairs (MCA) on </a:t>
            </a:r>
            <a:r>
              <a:rPr lang="en-US" sz="1600" b="1" dirty="0" smtClean="0"/>
              <a:t>23</a:t>
            </a:r>
            <a:r>
              <a:rPr lang="en-US" sz="1600" b="1" baseline="30000" dirty="0" smtClean="0"/>
              <a:t>rd</a:t>
            </a:r>
            <a:r>
              <a:rPr lang="en-US" sz="1600" b="1" dirty="0" smtClean="0"/>
              <a:t> April 2020,</a:t>
            </a:r>
            <a:r>
              <a:rPr lang="en-US" sz="1600" dirty="0" smtClean="0"/>
              <a:t> has relaxed the rules for Re-Submission of Forms (RSUB) and has extended the period/days for filing of Names for companies.</a:t>
            </a:r>
          </a:p>
          <a:p>
            <a:pPr lvl="0" algn="just"/>
            <a:r>
              <a:rPr lang="en-US" sz="1600" dirty="0" smtClean="0"/>
              <a:t>For names reserved for 20 days for new company incorporation, </a:t>
            </a:r>
            <a:r>
              <a:rPr lang="en-US" sz="1600" b="1" dirty="0" err="1" smtClean="0"/>
              <a:t>SPICe</a:t>
            </a:r>
            <a:r>
              <a:rPr lang="en-US" sz="1600" b="1" dirty="0" smtClean="0"/>
              <a:t>+ Part B </a:t>
            </a:r>
            <a:r>
              <a:rPr lang="en-US" sz="1600" dirty="0" smtClean="0"/>
              <a:t>needs to be filed within 20 days of name reservation. MCA has stated that the names expiring any day between March 15, 2020, to May 3 would be extended by </a:t>
            </a:r>
            <a:r>
              <a:rPr lang="en-US" sz="1600" b="1" dirty="0" smtClean="0"/>
              <a:t>20 days beyond May 3, 2020</a:t>
            </a:r>
            <a:r>
              <a:rPr lang="en-US" sz="1600" dirty="0" smtClean="0"/>
              <a:t>.</a:t>
            </a:r>
          </a:p>
          <a:p>
            <a:pPr lvl="0" algn="just"/>
            <a:r>
              <a:rPr lang="en-US" sz="1600" dirty="0" smtClean="0"/>
              <a:t>For names reserved for 60 days for change of name of the company, </a:t>
            </a:r>
            <a:r>
              <a:rPr lang="en-US" sz="1600" b="1" dirty="0" smtClean="0"/>
              <a:t>INC-24</a:t>
            </a:r>
            <a:r>
              <a:rPr lang="en-US" sz="1600" dirty="0" smtClean="0"/>
              <a:t> needs to be filed within 60 days of name reservation. MCA issues relaxation for names expiring any day between March 15, 2020, to May 3 would be extended by 20 days beyond </a:t>
            </a:r>
            <a:r>
              <a:rPr lang="en-US" sz="1600" b="1" dirty="0" smtClean="0"/>
              <a:t>May 3, 2020</a:t>
            </a:r>
            <a:r>
              <a:rPr lang="en-US" sz="1600" dirty="0" smtClean="0"/>
              <a:t>.</a:t>
            </a:r>
          </a:p>
          <a:p>
            <a:pPr lvl="0" algn="just"/>
            <a:r>
              <a:rPr lang="en-US" sz="1600" dirty="0" smtClean="0"/>
              <a:t>For extension of RSUB validity for companies, MCA has decided that where SRNs last date of re-submission (RSUB) falls between 15th March 2020 to 3rd May 2020, additional 15 days beyond 3rd May 2020 would be allowed. However, for SRNs already marked under NTBR, extension would be provided on case to case basis.</a:t>
            </a:r>
          </a:p>
          <a:p>
            <a:pPr lvl="0" algn="just"/>
            <a:r>
              <a:rPr lang="en-US" sz="1600" dirty="0" smtClean="0"/>
              <a:t>For names reserved for 90 days for new LLP incorporation/change of name, </a:t>
            </a:r>
            <a:r>
              <a:rPr lang="en-US" sz="1600" dirty="0" err="1" smtClean="0"/>
              <a:t>FiLLiP</a:t>
            </a:r>
            <a:r>
              <a:rPr lang="en-US" sz="1600" dirty="0" smtClean="0"/>
              <a:t>/Form 5 needs to be filed within 90 days of name reservation. MCA has provided that names expiring any day between 15</a:t>
            </a:r>
            <a:r>
              <a:rPr lang="en-US" sz="1600" baseline="30000" dirty="0" smtClean="0"/>
              <a:t>th</a:t>
            </a:r>
            <a:r>
              <a:rPr lang="en-US" sz="1600" dirty="0" smtClean="0"/>
              <a:t> March, 2020 to 3</a:t>
            </a:r>
            <a:r>
              <a:rPr lang="en-US" sz="1600" baseline="30000" dirty="0" smtClean="0"/>
              <a:t>rd</a:t>
            </a:r>
            <a:r>
              <a:rPr lang="en-US" sz="1600" dirty="0" smtClean="0"/>
              <a:t> May, 2020, </a:t>
            </a:r>
            <a:r>
              <a:rPr lang="en-US" sz="1600" b="1" dirty="0" smtClean="0"/>
              <a:t>FORM 5 shall be filed by 20 days beyond 3rd May 2020</a:t>
            </a:r>
            <a:r>
              <a:rPr lang="en-US" sz="1600" dirty="0" smtClean="0"/>
              <a:t>.</a:t>
            </a:r>
          </a:p>
          <a:p>
            <a:pPr lvl="0" algn="just"/>
            <a:r>
              <a:rPr lang="en-US" sz="1600" dirty="0" smtClean="0"/>
              <a:t>For RSUB validity extension for LLPs, SRNs where the last date of re-submission (RSUB) falls between 15th March 2020 to 3rd May 2020, additional 15 days would be allowed from 3rd May 2020 for re-submission. However, for SRNs already marked under Not to be taken on Record (NTBR), extension would be provided on a case to case basis.</a:t>
            </a:r>
          </a:p>
        </p:txBody>
      </p:sp>
    </p:spTree>
  </p:cSld>
  <p:clrMapOvr>
    <a:masterClrMapping/>
  </p:clrMapOvr>
  <p:transition spd="med">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27</a:t>
            </a:fld>
            <a:endParaRPr lang="en-US"/>
          </a:p>
        </p:txBody>
      </p:sp>
      <p:sp>
        <p:nvSpPr>
          <p:cNvPr id="4" name="Content Placeholder 3"/>
          <p:cNvSpPr>
            <a:spLocks noGrp="1"/>
          </p:cNvSpPr>
          <p:nvPr>
            <p:ph sz="quarter" idx="1"/>
          </p:nvPr>
        </p:nvSpPr>
        <p:spPr>
          <a:xfrm>
            <a:off x="304800" y="838200"/>
            <a:ext cx="8610600" cy="5638800"/>
          </a:xfrm>
        </p:spPr>
        <p:txBody>
          <a:bodyPr>
            <a:normAutofit fontScale="70000" lnSpcReduction="20000"/>
          </a:bodyPr>
          <a:lstStyle/>
          <a:p>
            <a:pPr marL="465138" lvl="0" indent="-465138">
              <a:buNone/>
            </a:pPr>
            <a:r>
              <a:rPr lang="en-US" b="1" dirty="0" smtClean="0"/>
              <a:t>7)	</a:t>
            </a:r>
            <a:r>
              <a:rPr lang="en-US" b="1" u="sng" dirty="0" smtClean="0"/>
              <a:t>MCA FURTHER EXTENDS THE TIME PERIOD FOR RESERVATION OF NAME AND RESUBMISSION OF FORMS </a:t>
            </a:r>
            <a:endParaRPr lang="en-US" dirty="0" smtClean="0"/>
          </a:p>
          <a:p>
            <a:pPr>
              <a:buNone/>
            </a:pPr>
            <a:endParaRPr lang="en-US" dirty="0" smtClean="0"/>
          </a:p>
          <a:p>
            <a:r>
              <a:rPr lang="en-US" dirty="0" smtClean="0"/>
              <a:t>The Ministry of Corporate Affairs on 20</a:t>
            </a:r>
            <a:r>
              <a:rPr lang="en-US" baseline="30000" dirty="0" smtClean="0"/>
              <a:t>th</a:t>
            </a:r>
            <a:r>
              <a:rPr lang="en-US" dirty="0" smtClean="0"/>
              <a:t> May 2020 has extended the validity of approved names for incorporation of new companies or LLP or for change of name of existing companies or LLP.</a:t>
            </a:r>
          </a:p>
          <a:p>
            <a:pPr lvl="0"/>
            <a:r>
              <a:rPr lang="en-US" dirty="0" smtClean="0"/>
              <a:t>For names reserved for 20 days for new company incorporation, </a:t>
            </a:r>
            <a:r>
              <a:rPr lang="en-US" dirty="0" err="1" smtClean="0"/>
              <a:t>SPICe</a:t>
            </a:r>
            <a:r>
              <a:rPr lang="en-US" dirty="0" smtClean="0"/>
              <a:t>+ Part B needs to be filed within 20 days of name reservation. For such reservation that are expiring between March 15, 2020, to 31</a:t>
            </a:r>
            <a:r>
              <a:rPr lang="en-US" baseline="30000" dirty="0" smtClean="0"/>
              <a:t>st</a:t>
            </a:r>
            <a:r>
              <a:rPr lang="en-US" dirty="0" smtClean="0"/>
              <a:t> May, MCA has extended the reservation period by 20 days beyond 31</a:t>
            </a:r>
            <a:r>
              <a:rPr lang="en-US" baseline="30000" dirty="0" smtClean="0"/>
              <a:t>st</a:t>
            </a:r>
            <a:r>
              <a:rPr lang="en-US" dirty="0" smtClean="0"/>
              <a:t> May 2020.</a:t>
            </a:r>
          </a:p>
          <a:p>
            <a:pPr lvl="0"/>
            <a:r>
              <a:rPr lang="en-US" dirty="0" smtClean="0"/>
              <a:t>Similarly, for existing companies, the reservation period for changing of names is 60 days, and the names expiring any day between 15th March 2020 to 31st May has been extended by 60 days beyond 31st May 2020.</a:t>
            </a:r>
          </a:p>
          <a:p>
            <a:pPr lvl="0"/>
            <a:r>
              <a:rPr lang="en-US" dirty="0" smtClean="0"/>
              <a:t>For extension of RSUB validity for companies, MCA has decided that where SRNs last date of re-submission (RSUB) falls between 15th March 2020 to 3rd May 2020, additional 15 days beyond 31st May 2020 would be allowed. However, for SRNs already marked under NTBR, extension would be provided on case to case basis.</a:t>
            </a:r>
          </a:p>
          <a:p>
            <a:pPr lvl="0"/>
            <a:r>
              <a:rPr lang="en-US" dirty="0" smtClean="0"/>
              <a:t>For names reserved for 90 days for new LLP incorporation/change of name, Form 5 needs to be filed within 90 days of name reservation. MCA has provided that for names expiring any day between 15th March 2020 to 3rd May, FORM 5 shall be filed by 20 days beyond 31</a:t>
            </a:r>
            <a:r>
              <a:rPr lang="en-US" baseline="30000" dirty="0" smtClean="0"/>
              <a:t>st</a:t>
            </a:r>
            <a:r>
              <a:rPr lang="en-US" dirty="0" smtClean="0"/>
              <a:t>  May 2020.</a:t>
            </a:r>
          </a:p>
          <a:p>
            <a:pPr lvl="0"/>
            <a:r>
              <a:rPr lang="en-US" dirty="0" smtClean="0"/>
              <a:t>Further for  RSUB validity extension for LLPs, SRNs where the last date of re-submission (RSUB) falls between 15th March 2020 to 3rd May 2020, additional 15 days would be allowed from 31st  May 2020 for re-submission. However, for SRNs already marked under Not to be taken on Record (NTBR), the extension would be provided on a case to case basis.</a:t>
            </a:r>
          </a:p>
        </p:txBody>
      </p:sp>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28</a:t>
            </a:fld>
            <a:endParaRPr lang="en-US"/>
          </a:p>
        </p:txBody>
      </p:sp>
      <p:sp>
        <p:nvSpPr>
          <p:cNvPr id="4" name="Content Placeholder 3"/>
          <p:cNvSpPr>
            <a:spLocks noGrp="1"/>
          </p:cNvSpPr>
          <p:nvPr>
            <p:ph sz="quarter" idx="1"/>
          </p:nvPr>
        </p:nvSpPr>
        <p:spPr>
          <a:xfrm>
            <a:off x="381000" y="914400"/>
            <a:ext cx="8534400" cy="6172200"/>
          </a:xfrm>
        </p:spPr>
        <p:txBody>
          <a:bodyPr>
            <a:normAutofit fontScale="77500" lnSpcReduction="20000"/>
          </a:bodyPr>
          <a:lstStyle/>
          <a:p>
            <a:pPr marL="465138" lvl="0" indent="-465138" algn="just">
              <a:buNone/>
            </a:pPr>
            <a:r>
              <a:rPr lang="en-US" b="1" dirty="0" smtClean="0"/>
              <a:t>8)	</a:t>
            </a:r>
            <a:r>
              <a:rPr lang="en-US" sz="2900" b="1" u="sng" dirty="0" smtClean="0"/>
              <a:t>MCA NOTIFIES SCHEME FOR RELAXATION OF TIME FOR FILING FORMS RELATED TO CREATION OR MODIFICATION OF CHARGES UNDER THE COMPANIES ACT, 2013</a:t>
            </a:r>
            <a:endParaRPr lang="en-US" dirty="0" smtClean="0"/>
          </a:p>
          <a:p>
            <a:pPr algn="just">
              <a:buNone/>
            </a:pPr>
            <a:endParaRPr lang="en-US" sz="1200" dirty="0" smtClean="0"/>
          </a:p>
          <a:p>
            <a:pPr algn="just"/>
            <a:r>
              <a:rPr lang="en-US" dirty="0" smtClean="0"/>
              <a:t>The Ministry of Corporate Affairs vide its </a:t>
            </a:r>
            <a:r>
              <a:rPr lang="en-US" b="1" dirty="0" smtClean="0"/>
              <a:t>notification</a:t>
            </a:r>
            <a:r>
              <a:rPr lang="en-US" dirty="0" smtClean="0"/>
              <a:t> dated </a:t>
            </a:r>
            <a:r>
              <a:rPr lang="en-US" b="1" dirty="0" smtClean="0"/>
              <a:t>17</a:t>
            </a:r>
            <a:r>
              <a:rPr lang="en-US" b="1" baseline="30000" dirty="0" smtClean="0"/>
              <a:t>th</a:t>
            </a:r>
            <a:r>
              <a:rPr lang="en-US" b="1" dirty="0" smtClean="0"/>
              <a:t> June, 2020 </a:t>
            </a:r>
            <a:r>
              <a:rPr lang="en-US" dirty="0" smtClean="0"/>
              <a:t>has published a scheme for relaxation of time for filing forms related to creation or modification of charges under the Companies Act, 2013 for the purpose of condoning the delay in filing certain forms related to creation/ modification of charges. The scheme shall be applicable for filing form </a:t>
            </a:r>
            <a:r>
              <a:rPr lang="en-US" b="1" dirty="0" smtClean="0"/>
              <a:t>CHG-9 and CHG-1 </a:t>
            </a:r>
            <a:r>
              <a:rPr lang="en-US" dirty="0" smtClean="0"/>
              <a:t>by a company or a charge holder, where the date of creation/modification of charge is before 01.03.2020, but the timeline for filing such form had not expired under section 77 of the Act as on 01.03.2020, or falls on any date between 01.03.2020 to 30.09.2020.</a:t>
            </a:r>
          </a:p>
          <a:p>
            <a:pPr algn="just">
              <a:buNone/>
            </a:pPr>
            <a:endParaRPr lang="en-US" sz="1500" dirty="0" smtClean="0"/>
          </a:p>
          <a:p>
            <a:pPr algn="just"/>
            <a:r>
              <a:rPr lang="en-US" dirty="0" smtClean="0"/>
              <a:t>If the form is filed on or </a:t>
            </a:r>
            <a:r>
              <a:rPr lang="en-US" b="1" dirty="0" smtClean="0"/>
              <a:t>before 30</a:t>
            </a:r>
            <a:r>
              <a:rPr lang="en-US" b="1" baseline="30000" dirty="0" smtClean="0"/>
              <a:t>th</a:t>
            </a:r>
            <a:r>
              <a:rPr lang="en-US" b="1" dirty="0" smtClean="0"/>
              <a:t> September</a:t>
            </a:r>
            <a:r>
              <a:rPr lang="en-US" dirty="0" smtClean="0"/>
              <a:t>, the fees payable as on 29.02.2020 under the Fee Rules for the said form shall be charged and If the form is filed thereafter, the applicable fees shall be charged under the Fees Rules after adding the number of days beginning from 1</a:t>
            </a:r>
            <a:r>
              <a:rPr lang="en-US" baseline="30000" dirty="0" smtClean="0"/>
              <a:t>st</a:t>
            </a:r>
            <a:r>
              <a:rPr lang="en-US" dirty="0" smtClean="0"/>
              <a:t> October 2020 and, ending on the date of filing plus the time period lapsed from the date of the creation of charge till 29.02.2020.</a:t>
            </a:r>
          </a:p>
          <a:p>
            <a:pPr algn="just">
              <a:buNone/>
            </a:pPr>
            <a:endParaRPr lang="en-US" sz="1800" dirty="0" smtClean="0"/>
          </a:p>
          <a:p>
            <a:pPr algn="just"/>
            <a:r>
              <a:rPr lang="en-US" dirty="0" smtClean="0"/>
              <a:t>The scheme shall not be applicable to company or charge holder who already filed the form and the timeline for filing the form has already expired under section 77 or section 78 of the Act prior to 01.03.2020.</a:t>
            </a:r>
          </a:p>
        </p:txBody>
      </p:sp>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29</a:t>
            </a:fld>
            <a:endParaRPr lang="en-US"/>
          </a:p>
        </p:txBody>
      </p:sp>
      <p:sp>
        <p:nvSpPr>
          <p:cNvPr id="4" name="Content Placeholder 3"/>
          <p:cNvSpPr>
            <a:spLocks noGrp="1"/>
          </p:cNvSpPr>
          <p:nvPr>
            <p:ph sz="quarter" idx="1"/>
          </p:nvPr>
        </p:nvSpPr>
        <p:spPr>
          <a:xfrm>
            <a:off x="457200" y="1066800"/>
            <a:ext cx="8458200" cy="5791200"/>
          </a:xfrm>
        </p:spPr>
        <p:txBody>
          <a:bodyPr>
            <a:normAutofit lnSpcReduction="10000"/>
          </a:bodyPr>
          <a:lstStyle/>
          <a:p>
            <a:pPr marL="465138" indent="-465138" algn="just">
              <a:buNone/>
            </a:pPr>
            <a:r>
              <a:rPr lang="en-US" b="1" dirty="0" smtClean="0"/>
              <a:t>9)	</a:t>
            </a:r>
            <a:r>
              <a:rPr lang="en-US" b="1" u="sng" dirty="0" smtClean="0"/>
              <a:t>MCA EXTENDS THE TIME FOR THE CREATION OF DEPOSIT REPAYMENT RESERVE AND INVESTMENT IN DEBENTURES</a:t>
            </a:r>
            <a:endParaRPr lang="en-US" dirty="0" smtClean="0"/>
          </a:p>
          <a:p>
            <a:pPr>
              <a:buNone/>
            </a:pPr>
            <a:endParaRPr lang="en-US" sz="1100" dirty="0" smtClean="0"/>
          </a:p>
          <a:p>
            <a:pPr algn="just"/>
            <a:r>
              <a:rPr lang="en-US" dirty="0" smtClean="0"/>
              <a:t>The Ministry of Corporate Affairs vide its </a:t>
            </a:r>
            <a:r>
              <a:rPr lang="en-US" b="1" dirty="0" smtClean="0"/>
              <a:t>notification</a:t>
            </a:r>
            <a:r>
              <a:rPr lang="en-US" dirty="0" smtClean="0"/>
              <a:t> dated </a:t>
            </a:r>
            <a:r>
              <a:rPr lang="en-US" b="1" dirty="0" smtClean="0"/>
              <a:t>19</a:t>
            </a:r>
            <a:r>
              <a:rPr lang="en-US" b="1" baseline="30000" dirty="0" smtClean="0"/>
              <a:t>th</a:t>
            </a:r>
            <a:r>
              <a:rPr lang="en-US" b="1" dirty="0" smtClean="0"/>
              <a:t> June 2020</a:t>
            </a:r>
            <a:r>
              <a:rPr lang="en-US" dirty="0" smtClean="0"/>
              <a:t> has extended the timeline for compliance of requirement under Section 73(2)(c) of Companies Act 2013 to create the deposit repayment reserve of 20% of </a:t>
            </a:r>
            <a:r>
              <a:rPr lang="en-US" b="1" dirty="0" smtClean="0"/>
              <a:t>deposits</a:t>
            </a:r>
            <a:r>
              <a:rPr lang="en-US" dirty="0" smtClean="0"/>
              <a:t> maturing during the financial year 2020-21 before 30</a:t>
            </a:r>
            <a:r>
              <a:rPr lang="en-US" baseline="30000" dirty="0" smtClean="0"/>
              <a:t>th</a:t>
            </a:r>
            <a:r>
              <a:rPr lang="en-US" dirty="0" smtClean="0"/>
              <a:t> April 2020 which has now allowed to be complied within </a:t>
            </a:r>
            <a:r>
              <a:rPr lang="en-US" b="1" dirty="0" smtClean="0"/>
              <a:t>30</a:t>
            </a:r>
            <a:r>
              <a:rPr lang="en-US" b="1" baseline="30000" dirty="0" smtClean="0"/>
              <a:t>th</a:t>
            </a:r>
            <a:r>
              <a:rPr lang="en-US" b="1" dirty="0" smtClean="0"/>
              <a:t> September, 2020.</a:t>
            </a:r>
          </a:p>
          <a:p>
            <a:pPr>
              <a:buNone/>
            </a:pPr>
            <a:endParaRPr lang="en-US" sz="300" dirty="0" smtClean="0"/>
          </a:p>
          <a:p>
            <a:pPr algn="just"/>
            <a:r>
              <a:rPr lang="en-US" dirty="0" smtClean="0"/>
              <a:t>Further, the compliance requirement to invest or deposit at least 15% of the amount of debentures maturing in specified methods of investments or deposits before 30th April 2020, maybe complied </a:t>
            </a:r>
            <a:r>
              <a:rPr lang="en-US" b="1" dirty="0" smtClean="0"/>
              <a:t>within 30th September 2020</a:t>
            </a:r>
            <a:r>
              <a:rPr lang="en-US" dirty="0" smtClean="0"/>
              <a:t>.</a:t>
            </a:r>
          </a:p>
          <a:p>
            <a:endParaRPr lang="en-US"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sz="3600" b="1" dirty="0" smtClean="0">
                <a:solidFill>
                  <a:schemeClr val="accent1"/>
                </a:solidFill>
                <a:latin typeface="Eras Demi ITC" pitchFamily="34" charset="0"/>
              </a:rPr>
              <a:t>ANNUAL</a:t>
            </a:r>
            <a:r>
              <a:rPr lang="en-US" dirty="0" smtClean="0">
                <a:latin typeface="Eras Demi ITC" pitchFamily="34" charset="0"/>
              </a:rPr>
              <a:t> </a:t>
            </a:r>
            <a:r>
              <a:rPr lang="en-US" sz="3600" b="1" dirty="0" smtClean="0">
                <a:solidFill>
                  <a:schemeClr val="accent1"/>
                </a:solidFill>
                <a:latin typeface="Eras Demi ITC" pitchFamily="34" charset="0"/>
              </a:rPr>
              <a:t>RETURN</a:t>
            </a:r>
          </a:p>
        </p:txBody>
      </p:sp>
      <p:sp>
        <p:nvSpPr>
          <p:cNvPr id="3" name="Slide Number Placeholder 2"/>
          <p:cNvSpPr>
            <a:spLocks noGrp="1"/>
          </p:cNvSpPr>
          <p:nvPr>
            <p:ph type="sldNum" sz="quarter" idx="12"/>
          </p:nvPr>
        </p:nvSpPr>
        <p:spPr/>
        <p:txBody>
          <a:bodyPr/>
          <a:lstStyle/>
          <a:p>
            <a:fld id="{1FD5679D-A934-4551-BA30-47029055EC8A}" type="slidenum">
              <a:rPr lang="en-US" smtClean="0"/>
              <a:pPr/>
              <a:t>3</a:t>
            </a:fld>
            <a:endParaRPr lang="en-US"/>
          </a:p>
        </p:txBody>
      </p:sp>
      <p:sp>
        <p:nvSpPr>
          <p:cNvPr id="4" name="Content Placeholder 3"/>
          <p:cNvSpPr>
            <a:spLocks noGrp="1"/>
          </p:cNvSpPr>
          <p:nvPr>
            <p:ph sz="quarter" idx="1"/>
          </p:nvPr>
        </p:nvSpPr>
        <p:spPr>
          <a:xfrm>
            <a:off x="533400" y="990600"/>
            <a:ext cx="8305800" cy="5486400"/>
          </a:xfrm>
        </p:spPr>
        <p:txBody>
          <a:bodyPr>
            <a:normAutofit fontScale="92500" lnSpcReduction="10000"/>
          </a:bodyPr>
          <a:lstStyle/>
          <a:p>
            <a:pPr marL="465138" lvl="0" indent="-465138" algn="just">
              <a:buNone/>
            </a:pPr>
            <a:r>
              <a:rPr lang="en-US" b="1" dirty="0" smtClean="0"/>
              <a:t>1)	</a:t>
            </a:r>
            <a:r>
              <a:rPr lang="en-US" b="1" u="sng" dirty="0" smtClean="0"/>
              <a:t>THE CENTRAL GOVERNMENT REQUIRES COMPANIES TO DISPLAY THEIR ANNUAL RETURNS ON COMPANY WEBSITES FROM 28TH AUGUST 2020</a:t>
            </a:r>
            <a:endParaRPr lang="en-US" dirty="0" smtClean="0"/>
          </a:p>
          <a:p>
            <a:pPr algn="just">
              <a:buNone/>
            </a:pPr>
            <a:endParaRPr lang="en-US" dirty="0" smtClean="0"/>
          </a:p>
          <a:p>
            <a:pPr algn="just"/>
            <a:r>
              <a:rPr lang="en-US" dirty="0" smtClean="0"/>
              <a:t>The Central Government has appointed 28th August 2020 as the date on which the provision of section 23 clause (ii) of the Company (Amendment) Act, 2017 shall come into force.</a:t>
            </a:r>
          </a:p>
          <a:p>
            <a:pPr algn="just">
              <a:buNone/>
            </a:pPr>
            <a:endParaRPr lang="en-US" dirty="0" smtClean="0"/>
          </a:p>
          <a:p>
            <a:pPr algn="just"/>
            <a:r>
              <a:rPr lang="en-US" dirty="0" smtClean="0"/>
              <a:t>As per the said provision of the Company (Amendment) Act, 2017, every company is required to place a copy of the annual return on the website of the company. Further, the web-link of such annual return must be disclosed in the report of the Board of Directors.</a:t>
            </a:r>
          </a:p>
          <a:p>
            <a:pPr algn="just">
              <a:buNone/>
            </a:pPr>
            <a:endParaRPr lang="en-US" dirty="0" smtClean="0"/>
          </a:p>
          <a:p>
            <a:pPr algn="just"/>
            <a:r>
              <a:rPr lang="en-US" dirty="0" smtClean="0"/>
              <a:t>The annual return must be in the prescribed form containing the particulars as they stood on the close of the financial year.</a:t>
            </a:r>
          </a:p>
        </p:txBody>
      </p:sp>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b="1" dirty="0" smtClean="0">
                <a:solidFill>
                  <a:schemeClr val="accent1"/>
                </a:solidFill>
                <a:latin typeface="Eras Demi ITC" pitchFamily="34" charset="0"/>
              </a:rPr>
              <a:t>DATE EXTENSION/ CFSS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30</a:t>
            </a:fld>
            <a:endParaRPr lang="en-US"/>
          </a:p>
        </p:txBody>
      </p:sp>
      <p:sp>
        <p:nvSpPr>
          <p:cNvPr id="4" name="Content Placeholder 3"/>
          <p:cNvSpPr>
            <a:spLocks noGrp="1"/>
          </p:cNvSpPr>
          <p:nvPr>
            <p:ph sz="quarter" idx="1"/>
          </p:nvPr>
        </p:nvSpPr>
        <p:spPr>
          <a:xfrm>
            <a:off x="228600" y="838200"/>
            <a:ext cx="8763000" cy="6248400"/>
          </a:xfrm>
        </p:spPr>
        <p:txBody>
          <a:bodyPr>
            <a:normAutofit fontScale="55000" lnSpcReduction="20000"/>
          </a:bodyPr>
          <a:lstStyle/>
          <a:p>
            <a:pPr marL="465138" lvl="0" indent="-465138" algn="just">
              <a:buNone/>
            </a:pPr>
            <a:r>
              <a:rPr lang="en-US" sz="3600" b="1" dirty="0" smtClean="0"/>
              <a:t>10)	</a:t>
            </a:r>
            <a:r>
              <a:rPr lang="en-US" sz="3600" b="1" u="sng" dirty="0" smtClean="0"/>
              <a:t>MCA EXTENDS THE TIME PERIOD FOR RESERVATION OF NAME AND RE-SUBMISSION OF FORMS</a:t>
            </a:r>
            <a:endParaRPr lang="en-US" sz="3600" dirty="0" smtClean="0"/>
          </a:p>
          <a:p>
            <a:pPr algn="just"/>
            <a:endParaRPr lang="en-US" sz="1300" dirty="0" smtClean="0"/>
          </a:p>
          <a:p>
            <a:pPr algn="just"/>
            <a:r>
              <a:rPr lang="en-US" sz="3200" dirty="0" smtClean="0"/>
              <a:t>The Ministry of Corporate Affairs on </a:t>
            </a:r>
            <a:r>
              <a:rPr lang="en-US" sz="3200" b="1" dirty="0" smtClean="0"/>
              <a:t>22 June, 2020</a:t>
            </a:r>
            <a:r>
              <a:rPr lang="en-US" sz="3200" dirty="0" smtClean="0"/>
              <a:t> has extended the validity of approved names for the incorporation of new companies or LLP or for change of name of existing companies or LLP.</a:t>
            </a:r>
          </a:p>
          <a:p>
            <a:pPr lvl="0" algn="just"/>
            <a:r>
              <a:rPr lang="en-US" sz="3200" dirty="0" smtClean="0"/>
              <a:t>For names reserved for 20 days for new company incorporation, </a:t>
            </a:r>
            <a:r>
              <a:rPr lang="en-US" sz="3200" b="1" dirty="0" err="1" smtClean="0"/>
              <a:t>SPICe</a:t>
            </a:r>
            <a:r>
              <a:rPr lang="en-US" sz="3200" b="1" dirty="0" smtClean="0"/>
              <a:t>+</a:t>
            </a:r>
            <a:r>
              <a:rPr lang="en-US" sz="3200" dirty="0" smtClean="0"/>
              <a:t> Part B needs to be filed within 20 days of name reservation. For such reservations that are expiring between 15th 2020, to 30th June, MCA </a:t>
            </a:r>
            <a:r>
              <a:rPr lang="en-US" sz="3200" b="1" dirty="0" smtClean="0"/>
              <a:t>has extended the reservation period by 20 days beyond 30th June 2020.</a:t>
            </a:r>
          </a:p>
          <a:p>
            <a:pPr lvl="0" algn="just"/>
            <a:r>
              <a:rPr lang="en-US" sz="3200" dirty="0" smtClean="0"/>
              <a:t>Similarly, for existing companies, the reservation period for changing of names is 60 days, and the </a:t>
            </a:r>
            <a:r>
              <a:rPr lang="en-US" sz="3200" b="1" dirty="0" smtClean="0"/>
              <a:t>names expiring any day between 15 March, 2020 to 30 June,2020 </a:t>
            </a:r>
            <a:r>
              <a:rPr lang="en-US" sz="3200" dirty="0" smtClean="0"/>
              <a:t>has been extended </a:t>
            </a:r>
            <a:r>
              <a:rPr lang="en-US" sz="3200" b="1" dirty="0" smtClean="0"/>
              <a:t>by 60 days beyond 30th June 2020.</a:t>
            </a:r>
          </a:p>
          <a:p>
            <a:pPr lvl="0" algn="just"/>
            <a:r>
              <a:rPr lang="en-US" sz="3200" dirty="0" smtClean="0"/>
              <a:t>For extension of RSUB validity for companies, MCA has decided that where SRNs last date of </a:t>
            </a:r>
            <a:r>
              <a:rPr lang="en-US" sz="3200" b="1" dirty="0" smtClean="0"/>
              <a:t>re-submission</a:t>
            </a:r>
            <a:r>
              <a:rPr lang="en-US" sz="3200" dirty="0" smtClean="0"/>
              <a:t> (RSUB) falls between 15th March 2020 to 30th June, </a:t>
            </a:r>
            <a:r>
              <a:rPr lang="en-US" sz="3200" b="1" dirty="0" smtClean="0"/>
              <a:t>additional 15 days beyond 30th June </a:t>
            </a:r>
            <a:r>
              <a:rPr lang="en-US" sz="3200" dirty="0" smtClean="0"/>
              <a:t>would be allowed. However, for SRNs already marked under NTBR, the extension would be provided on a case to case basis.</a:t>
            </a:r>
          </a:p>
          <a:p>
            <a:pPr lvl="0" algn="just"/>
            <a:r>
              <a:rPr lang="en-US" sz="3200" dirty="0" smtClean="0"/>
              <a:t>For names reserved for 90 days for new LLP incorporation/change of name, Form 5 needs to be filed within 90 days of name reservation. MCA has provided that for names expiring any day between 15th March 2020 to 30</a:t>
            </a:r>
            <a:r>
              <a:rPr lang="en-US" sz="3200" baseline="30000" dirty="0" smtClean="0"/>
              <a:t>th</a:t>
            </a:r>
            <a:r>
              <a:rPr lang="en-US" sz="3200" dirty="0" smtClean="0"/>
              <a:t> June, </a:t>
            </a:r>
            <a:r>
              <a:rPr lang="en-US" sz="3200" b="1" dirty="0" smtClean="0"/>
              <a:t>FORM 5 shall be filed by 20 days beyond 30</a:t>
            </a:r>
            <a:r>
              <a:rPr lang="en-US" sz="3200" b="1" baseline="30000" dirty="0" smtClean="0"/>
              <a:t>th</a:t>
            </a:r>
            <a:r>
              <a:rPr lang="en-US" sz="3200" b="1" dirty="0" smtClean="0"/>
              <a:t> June 2020</a:t>
            </a:r>
            <a:r>
              <a:rPr lang="en-US" sz="3200" dirty="0" smtClean="0"/>
              <a:t>.</a:t>
            </a:r>
          </a:p>
          <a:p>
            <a:pPr algn="just"/>
            <a:r>
              <a:rPr lang="en-US" sz="3200" dirty="0" smtClean="0"/>
              <a:t>Further for RSUB validity extension for LLPs, SRNs where the last date of re-submission (RSUB) falls between 15th March 2020 to 30</a:t>
            </a:r>
            <a:r>
              <a:rPr lang="en-US" sz="3200" baseline="30000" dirty="0" smtClean="0"/>
              <a:t>th</a:t>
            </a:r>
            <a:r>
              <a:rPr lang="en-US" sz="3200" dirty="0" smtClean="0"/>
              <a:t> June 2020, additional 15 days would be allowed from 30</a:t>
            </a:r>
            <a:r>
              <a:rPr lang="en-US" sz="3200" baseline="30000" dirty="0" smtClean="0"/>
              <a:t>th</a:t>
            </a:r>
            <a:r>
              <a:rPr lang="en-US" sz="3200" dirty="0" smtClean="0"/>
              <a:t> June 2020 for re-submission. However, for SRNs already marked under NTBR, an extension would be provided on case to case basis</a:t>
            </a:r>
            <a:endParaRPr lang="en-US" sz="3200" dirty="0"/>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sz="3600" b="1" dirty="0" smtClean="0">
                <a:solidFill>
                  <a:schemeClr val="accent1"/>
                </a:solidFill>
                <a:latin typeface="Eras Demi ITC" pitchFamily="34" charset="0"/>
              </a:rPr>
              <a:t>SHARES</a:t>
            </a:r>
          </a:p>
        </p:txBody>
      </p:sp>
      <p:sp>
        <p:nvSpPr>
          <p:cNvPr id="3" name="Slide Number Placeholder 2"/>
          <p:cNvSpPr>
            <a:spLocks noGrp="1"/>
          </p:cNvSpPr>
          <p:nvPr>
            <p:ph type="sldNum" sz="quarter" idx="12"/>
          </p:nvPr>
        </p:nvSpPr>
        <p:spPr/>
        <p:txBody>
          <a:bodyPr/>
          <a:lstStyle/>
          <a:p>
            <a:fld id="{1FD5679D-A934-4551-BA30-47029055EC8A}" type="slidenum">
              <a:rPr lang="en-US" smtClean="0"/>
              <a:pPr/>
              <a:t>31</a:t>
            </a:fld>
            <a:endParaRPr lang="en-US"/>
          </a:p>
        </p:txBody>
      </p:sp>
      <p:sp>
        <p:nvSpPr>
          <p:cNvPr id="4" name="Content Placeholder 3"/>
          <p:cNvSpPr>
            <a:spLocks noGrp="1"/>
          </p:cNvSpPr>
          <p:nvPr>
            <p:ph sz="quarter" idx="1"/>
          </p:nvPr>
        </p:nvSpPr>
        <p:spPr>
          <a:xfrm>
            <a:off x="381000" y="914400"/>
            <a:ext cx="8458200" cy="6096000"/>
          </a:xfrm>
        </p:spPr>
        <p:txBody>
          <a:bodyPr>
            <a:normAutofit fontScale="85000" lnSpcReduction="20000"/>
          </a:bodyPr>
          <a:lstStyle/>
          <a:p>
            <a:pPr marL="465138" lvl="0" indent="-465138" algn="just">
              <a:buNone/>
            </a:pPr>
            <a:r>
              <a:rPr lang="en-US" b="1" dirty="0" smtClean="0"/>
              <a:t>11)	</a:t>
            </a:r>
            <a:r>
              <a:rPr lang="en-US" b="1" u="sng" dirty="0" smtClean="0"/>
              <a:t>MCA ISSUES CLARIFICATION ON THE MODE OF ISSUE OF NOTICE BY LISTED ENTITIES</a:t>
            </a:r>
            <a:endParaRPr lang="en-US" dirty="0" smtClean="0"/>
          </a:p>
          <a:p>
            <a:pPr algn="just"/>
            <a:endParaRPr lang="en-US" dirty="0" smtClean="0"/>
          </a:p>
          <a:p>
            <a:pPr algn="just"/>
            <a:r>
              <a:rPr lang="en-US" dirty="0" smtClean="0"/>
              <a:t>The Ministry of Corporate Affairs in its </a:t>
            </a:r>
            <a:r>
              <a:rPr lang="en-US" b="1" dirty="0" smtClean="0"/>
              <a:t>notification</a:t>
            </a:r>
            <a:r>
              <a:rPr lang="en-US" dirty="0" smtClean="0"/>
              <a:t> dated </a:t>
            </a:r>
            <a:r>
              <a:rPr lang="en-US" b="1" dirty="0" smtClean="0"/>
              <a:t>11</a:t>
            </a:r>
            <a:r>
              <a:rPr lang="en-US" b="1" baseline="30000" dirty="0" smtClean="0"/>
              <a:t>th</a:t>
            </a:r>
            <a:r>
              <a:rPr lang="en-US" b="1" dirty="0" smtClean="0"/>
              <a:t> May 2020</a:t>
            </a:r>
            <a:r>
              <a:rPr lang="en-US" dirty="0" smtClean="0"/>
              <a:t> has issued a clarification on the mode of issue of notice referred to in section 62(1)(a)(</a:t>
            </a:r>
            <a:r>
              <a:rPr lang="en-US" dirty="0" err="1" smtClean="0"/>
              <a:t>i</a:t>
            </a:r>
            <a:r>
              <a:rPr lang="en-US" dirty="0" smtClean="0"/>
              <a:t>) of Companies Act read with section 62(2) of the Act </a:t>
            </a:r>
            <a:r>
              <a:rPr lang="en-US" b="1" dirty="0" smtClean="0"/>
              <a:t>for rights issue by listed companies.</a:t>
            </a:r>
          </a:p>
          <a:p>
            <a:pPr algn="just"/>
            <a:r>
              <a:rPr lang="en-US" dirty="0" smtClean="0"/>
              <a:t>A company that proposes to increase its subscribed capital by the issue of further shares, shall be offered to persons who, at the date of the offer, are holders of equity shares of the company in proportion by sending a letter of offer specifying the details of the shares.</a:t>
            </a:r>
          </a:p>
          <a:p>
            <a:pPr algn="just"/>
            <a:r>
              <a:rPr lang="en-US" dirty="0" smtClean="0"/>
              <a:t>Further, the notices shall be dispatched through registered post or speed post or any other mode having proof of delivery to all the existing shareholders. However due to the difficulties faced by companies in sending notices through postal or courier services on account of the threat posed by Covid-19.</a:t>
            </a:r>
          </a:p>
          <a:p>
            <a:pPr algn="just"/>
            <a:r>
              <a:rPr lang="en-US" dirty="0" smtClean="0"/>
              <a:t>Therefore the ministry has clarified that for rights issues opening up to 31st July 2020, in case of listed companies, the inability to dispatch the notice to their shareholders through registered post or speed post or courier would not be viewed as a violation of section 62(2) of the Act.</a:t>
            </a:r>
          </a:p>
          <a:p>
            <a:endParaRPr lang="en-US" dirty="0"/>
          </a:p>
        </p:txBody>
      </p:sp>
    </p:spTree>
  </p:cSld>
  <p:clrMapOvr>
    <a:masterClrMapping/>
  </p:clrMapOvr>
  <p:transition>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b="1" dirty="0" smtClean="0">
                <a:solidFill>
                  <a:schemeClr val="accent1"/>
                </a:solidFill>
                <a:latin typeface="Eras Demi ITC" pitchFamily="34" charset="0"/>
              </a:rPr>
              <a:t>SHARES</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32</a:t>
            </a:fld>
            <a:endParaRPr lang="en-US"/>
          </a:p>
        </p:txBody>
      </p:sp>
      <p:sp>
        <p:nvSpPr>
          <p:cNvPr id="4" name="Content Placeholder 3"/>
          <p:cNvSpPr>
            <a:spLocks noGrp="1"/>
          </p:cNvSpPr>
          <p:nvPr>
            <p:ph sz="quarter" idx="1"/>
          </p:nvPr>
        </p:nvSpPr>
        <p:spPr>
          <a:xfrm>
            <a:off x="381000" y="990600"/>
            <a:ext cx="8534400" cy="6172200"/>
          </a:xfrm>
        </p:spPr>
        <p:txBody>
          <a:bodyPr>
            <a:normAutofit fontScale="77500" lnSpcReduction="20000"/>
          </a:bodyPr>
          <a:lstStyle/>
          <a:p>
            <a:pPr marL="465138" lvl="0" indent="-465138" algn="just">
              <a:buNone/>
            </a:pPr>
            <a:r>
              <a:rPr lang="en-US" b="1" dirty="0" smtClean="0"/>
              <a:t>12)	</a:t>
            </a:r>
            <a:r>
              <a:rPr lang="en-US" b="1" u="sng" dirty="0" smtClean="0"/>
              <a:t>MCA NOTIFIES COMPANIES (SHARE CAPITAL AND DEBENTURES) AMENDMENT RULES, 2020</a:t>
            </a:r>
            <a:endParaRPr lang="en-US" dirty="0" smtClean="0"/>
          </a:p>
          <a:p>
            <a:pPr algn="just">
              <a:buNone/>
            </a:pPr>
            <a:endParaRPr lang="en-US" sz="1300" dirty="0" smtClean="0"/>
          </a:p>
          <a:p>
            <a:pPr algn="just"/>
            <a:r>
              <a:rPr lang="en-US" dirty="0" smtClean="0"/>
              <a:t>The Ministry of Corporate Affairs vide its </a:t>
            </a:r>
            <a:r>
              <a:rPr lang="en-US" b="1" dirty="0" smtClean="0"/>
              <a:t>notification</a:t>
            </a:r>
            <a:r>
              <a:rPr lang="en-US" dirty="0" smtClean="0"/>
              <a:t> dated </a:t>
            </a:r>
            <a:r>
              <a:rPr lang="en-US" b="1" dirty="0" smtClean="0"/>
              <a:t>5</a:t>
            </a:r>
            <a:r>
              <a:rPr lang="en-US" b="1" baseline="30000" dirty="0" smtClean="0"/>
              <a:t>th</a:t>
            </a:r>
            <a:r>
              <a:rPr lang="en-US" b="1" dirty="0" smtClean="0"/>
              <a:t> June 2020</a:t>
            </a:r>
            <a:r>
              <a:rPr lang="en-US" dirty="0" smtClean="0"/>
              <a:t> has published the Companies (Share Capital and Debentures) Amendment Rules, 2020.</a:t>
            </a:r>
          </a:p>
          <a:p>
            <a:pPr algn="just"/>
            <a:r>
              <a:rPr lang="en-US" dirty="0" smtClean="0"/>
              <a:t>The Amendment is brought under rule 8 which deals with the issue of sweat equity shares under which sub-clause 4 provides that the company shall not issue sweat equity shares for more than fifteen percent of the existing paid-up equity share capital in a year or shares of the issue value of rupees five </a:t>
            </a:r>
            <a:r>
              <a:rPr lang="en-US" dirty="0" err="1" smtClean="0"/>
              <a:t>crores</a:t>
            </a:r>
            <a:r>
              <a:rPr lang="en-US" dirty="0" smtClean="0"/>
              <a:t>, whichever is higher.</a:t>
            </a:r>
          </a:p>
          <a:p>
            <a:pPr algn="just"/>
            <a:r>
              <a:rPr lang="en-US" dirty="0" smtClean="0"/>
              <a:t>The amendment allows a start-up company to issue sweat equity shares not exceeding fifty percent of its paid up capital up to 10 years from the date of its incorporation or registration. Previously it was allowed only for 5 years.</a:t>
            </a:r>
          </a:p>
          <a:p>
            <a:pPr algn="just"/>
            <a:r>
              <a:rPr lang="en-US" dirty="0" smtClean="0"/>
              <a:t>Further, rule 18(7) (b)(v) is substituted to read that a company shall on or before the 30th day of April in each year, in respect of debentures issued by such a company, invest or deposit, as the case may be, a sum which shall not be less than fifteen percent of the number of its debentures maturing during the year, ending on the 31</a:t>
            </a:r>
            <a:r>
              <a:rPr lang="en-US" baseline="30000" dirty="0" smtClean="0"/>
              <a:t>st</a:t>
            </a:r>
            <a:r>
              <a:rPr lang="en-US" dirty="0" smtClean="0"/>
              <a:t> day of March of the next year in any one or more methods of investments or deposits as provided in sub-clause (vi).</a:t>
            </a:r>
          </a:p>
          <a:p>
            <a:pPr algn="just"/>
            <a:r>
              <a:rPr lang="en-US" dirty="0" smtClean="0"/>
              <a:t>Provided that the amount remaining invested or deposited, as the case may be, shall not at any time fall below fifteen percent of the amount of the debentures maturing during the year ending on 31st day of March of that year.</a:t>
            </a:r>
          </a:p>
          <a:p>
            <a:endParaRPr lang="en-US"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US" b="1" dirty="0" smtClean="0">
                <a:solidFill>
                  <a:schemeClr val="accent1"/>
                </a:solidFill>
                <a:latin typeface="Eras Demi ITC" pitchFamily="34" charset="0"/>
              </a:rPr>
              <a:t>ANNUAL</a:t>
            </a:r>
            <a:r>
              <a:rPr lang="en-US" dirty="0" smtClean="0">
                <a:latin typeface="Eras Demi ITC" pitchFamily="34" charset="0"/>
              </a:rPr>
              <a:t> </a:t>
            </a:r>
            <a:r>
              <a:rPr lang="en-US" b="1" dirty="0" smtClean="0">
                <a:solidFill>
                  <a:schemeClr val="accent1"/>
                </a:solidFill>
                <a:latin typeface="Eras Demi ITC" pitchFamily="34" charset="0"/>
              </a:rPr>
              <a:t>RETURN</a:t>
            </a:r>
            <a:endParaRPr lang="en-US" dirty="0"/>
          </a:p>
        </p:txBody>
      </p:sp>
      <p:sp>
        <p:nvSpPr>
          <p:cNvPr id="3" name="Slide Number Placeholder 2"/>
          <p:cNvSpPr>
            <a:spLocks noGrp="1"/>
          </p:cNvSpPr>
          <p:nvPr>
            <p:ph type="sldNum" sz="quarter" idx="12"/>
          </p:nvPr>
        </p:nvSpPr>
        <p:spPr/>
        <p:txBody>
          <a:bodyPr/>
          <a:lstStyle/>
          <a:p>
            <a:fld id="{1FD5679D-A934-4551-BA30-47029055EC8A}" type="slidenum">
              <a:rPr lang="en-US" smtClean="0"/>
              <a:pPr/>
              <a:t>4</a:t>
            </a:fld>
            <a:endParaRPr lang="en-US"/>
          </a:p>
        </p:txBody>
      </p:sp>
      <p:sp>
        <p:nvSpPr>
          <p:cNvPr id="4" name="Content Placeholder 3"/>
          <p:cNvSpPr>
            <a:spLocks noGrp="1"/>
          </p:cNvSpPr>
          <p:nvPr>
            <p:ph sz="quarter" idx="1"/>
          </p:nvPr>
        </p:nvSpPr>
        <p:spPr>
          <a:xfrm>
            <a:off x="609600" y="914400"/>
            <a:ext cx="8153400" cy="5562600"/>
          </a:xfrm>
        </p:spPr>
        <p:txBody>
          <a:bodyPr>
            <a:normAutofit fontScale="85000" lnSpcReduction="20000"/>
          </a:bodyPr>
          <a:lstStyle/>
          <a:p>
            <a:pPr marL="465138" lvl="0" indent="-465138" algn="just">
              <a:buNone/>
            </a:pPr>
            <a:r>
              <a:rPr lang="en-US" b="1" dirty="0" smtClean="0"/>
              <a:t>2)	</a:t>
            </a:r>
            <a:r>
              <a:rPr lang="en-US" sz="3300" b="1" dirty="0" smtClean="0"/>
              <a:t>THE COMPANIES (MANAGEMENT AND ADMINISTRATION)  AMENDMENT RULES,  2020.</a:t>
            </a:r>
            <a:endParaRPr lang="en-US" dirty="0" smtClean="0"/>
          </a:p>
          <a:p>
            <a:pPr>
              <a:buNone/>
            </a:pPr>
            <a:endParaRPr lang="en-US" dirty="0" smtClean="0"/>
          </a:p>
          <a:p>
            <a:pPr algn="just"/>
            <a:r>
              <a:rPr lang="en-US" dirty="0" smtClean="0"/>
              <a:t>The Ministry of Corporate Affairs vide its notification dated </a:t>
            </a:r>
            <a:r>
              <a:rPr lang="en-US" b="1" dirty="0" smtClean="0"/>
              <a:t>28</a:t>
            </a:r>
            <a:r>
              <a:rPr lang="en-US" b="1" baseline="30000" dirty="0" smtClean="0"/>
              <a:t>th</a:t>
            </a:r>
            <a:r>
              <a:rPr lang="en-US" b="1" dirty="0" smtClean="0"/>
              <a:t> August, 2020</a:t>
            </a:r>
            <a:r>
              <a:rPr lang="en-US" dirty="0" smtClean="0"/>
              <a:t> has published the Companies (Management and Administration) Amendment Rules, 2020 to further amend the Companies (Management and Administration) Rules, 2014.</a:t>
            </a:r>
          </a:p>
          <a:p>
            <a:pPr algn="just">
              <a:buNone/>
            </a:pPr>
            <a:endParaRPr lang="en-US" dirty="0" smtClean="0"/>
          </a:p>
          <a:p>
            <a:pPr algn="just"/>
            <a:r>
              <a:rPr lang="en-US" dirty="0" smtClean="0"/>
              <a:t>The Amendment is brought </a:t>
            </a:r>
            <a:r>
              <a:rPr lang="en-US" b="1" dirty="0" smtClean="0"/>
              <a:t>under rule 12 </a:t>
            </a:r>
            <a:r>
              <a:rPr lang="en-US" dirty="0" smtClean="0"/>
              <a:t>which states that the extract of annual return shall be attached with the board report in Form MGT 9, provided that a company shall not be required to attach the extract of the annual return with the Board’s report in </a:t>
            </a:r>
            <a:r>
              <a:rPr lang="en-US" b="1" dirty="0" smtClean="0"/>
              <a:t>Form No. MGT.9</a:t>
            </a:r>
            <a:r>
              <a:rPr lang="en-US" dirty="0" smtClean="0"/>
              <a:t>, in case the web link of such annual return has been disclosed in the Board’s report in accordance with subsection </a:t>
            </a:r>
            <a:r>
              <a:rPr lang="en-US" b="1" dirty="0" smtClean="0"/>
              <a:t>(3) </a:t>
            </a:r>
            <a:r>
              <a:rPr lang="en-US" dirty="0" smtClean="0"/>
              <a:t>of section </a:t>
            </a:r>
            <a:r>
              <a:rPr lang="en-US" b="1" dirty="0" smtClean="0"/>
              <a:t>92</a:t>
            </a:r>
            <a:r>
              <a:rPr lang="en-US" dirty="0" smtClean="0"/>
              <a:t> of the Companies Act, 2013,</a:t>
            </a:r>
          </a:p>
          <a:p>
            <a:pPr algn="just">
              <a:buNone/>
            </a:pPr>
            <a:endParaRPr lang="en-US" dirty="0" smtClean="0"/>
          </a:p>
          <a:p>
            <a:pPr algn="just"/>
            <a:r>
              <a:rPr lang="en-US" dirty="0" smtClean="0"/>
              <a:t>Therefore through this amendment companies are no longer required to attach the extracts of Annual Return.</a:t>
            </a: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Autofit/>
          </a:bodyPr>
          <a:lstStyle/>
          <a:p>
            <a:r>
              <a:rPr lang="en-US" sz="3600" b="1" dirty="0" smtClean="0">
                <a:solidFill>
                  <a:schemeClr val="accent1"/>
                </a:solidFill>
                <a:latin typeface="Eras Demi ITC" pitchFamily="34" charset="0"/>
              </a:rPr>
              <a:t>BOARD MEETING VC</a:t>
            </a:r>
          </a:p>
        </p:txBody>
      </p:sp>
      <p:sp>
        <p:nvSpPr>
          <p:cNvPr id="3" name="Content Placeholder 2"/>
          <p:cNvSpPr>
            <a:spLocks noGrp="1"/>
          </p:cNvSpPr>
          <p:nvPr>
            <p:ph sz="quarter" idx="1"/>
          </p:nvPr>
        </p:nvSpPr>
        <p:spPr>
          <a:xfrm>
            <a:off x="152400" y="990600"/>
            <a:ext cx="8763000" cy="5638800"/>
          </a:xfrm>
        </p:spPr>
        <p:txBody>
          <a:bodyPr>
            <a:normAutofit fontScale="85000" lnSpcReduction="20000"/>
          </a:bodyPr>
          <a:lstStyle/>
          <a:p>
            <a:pPr marL="514350" indent="-514350" algn="just">
              <a:buNone/>
            </a:pPr>
            <a:r>
              <a:rPr lang="en-US" sz="2100" b="1" dirty="0" smtClean="0"/>
              <a:t>1)	</a:t>
            </a:r>
            <a:r>
              <a:rPr lang="en-US" sz="2100" b="1" u="sng" dirty="0" smtClean="0"/>
              <a:t>MCA ALLOWS VIDEO-CONFERENCING INSTEAD OF PHYSICAL BOARD MEETINGS DUE TO COVID-2019 OUTBREAK</a:t>
            </a:r>
            <a:endParaRPr lang="en-US" sz="2100" dirty="0" smtClean="0"/>
          </a:p>
          <a:p>
            <a:pPr marL="514350" lvl="0" indent="-514350">
              <a:buAutoNum type="arabicParenR" startAt="4"/>
            </a:pPr>
            <a:endParaRPr lang="en-US" sz="1900" b="1" u="sng" dirty="0" smtClean="0"/>
          </a:p>
          <a:p>
            <a:pPr marL="630238" indent="-165100" algn="just"/>
            <a:r>
              <a:rPr lang="en-US" sz="2100" dirty="0" smtClean="0"/>
              <a:t>The Ministry of Corporate Affairs vide Notification dated </a:t>
            </a:r>
            <a:r>
              <a:rPr lang="en-US" sz="2100" b="1" dirty="0" smtClean="0"/>
              <a:t>19th March 2020</a:t>
            </a:r>
            <a:r>
              <a:rPr lang="en-US" sz="2100" dirty="0" smtClean="0"/>
              <a:t> has issued the Companies (Meetings of Board and its Powers) Amendment Rules, 2020. The amendment provides temporary relaxation to the requirement of physical presence of directors in board meetings considering the need to take precautionary steps to overcome the outbreak of the </a:t>
            </a:r>
            <a:r>
              <a:rPr lang="en-US" sz="2100" dirty="0" err="1" smtClean="0"/>
              <a:t>coronavirus</a:t>
            </a:r>
            <a:r>
              <a:rPr lang="en-US" sz="2100" dirty="0" smtClean="0"/>
              <a:t> (Covid-19).</a:t>
            </a:r>
          </a:p>
          <a:p>
            <a:pPr marL="630238" indent="-165100" algn="just"/>
            <a:r>
              <a:rPr lang="en-US" sz="2100" dirty="0" smtClean="0"/>
              <a:t>The relaxation is granted to Board meetings </a:t>
            </a:r>
            <a:r>
              <a:rPr lang="en-US" sz="2100" b="1" dirty="0" smtClean="0"/>
              <a:t>for approval of the annual financial statements, Board’s report, etc</a:t>
            </a:r>
            <a:r>
              <a:rPr lang="en-US" sz="2100" dirty="0" smtClean="0"/>
              <a:t>. Such meetings may be held till 30th June, 2020 through video conferencing or other audio visual means.</a:t>
            </a:r>
          </a:p>
          <a:p>
            <a:pPr algn="just">
              <a:buNone/>
            </a:pPr>
            <a:endParaRPr lang="en-US" sz="2000" dirty="0" smtClean="0"/>
          </a:p>
          <a:p>
            <a:pPr marL="514350" lvl="0" indent="-514350" algn="just">
              <a:buNone/>
            </a:pPr>
            <a:r>
              <a:rPr lang="en-US" sz="2100" b="1" dirty="0" smtClean="0"/>
              <a:t>2)	MCA HAS EXTENDED THE PROVISION FOR BOARD MEETINGS THROUGH VIDEO CONFERENCING OR OTHER AUDIO-VISUAL MEANS</a:t>
            </a:r>
          </a:p>
          <a:p>
            <a:endParaRPr lang="en-US" sz="1900" dirty="0" smtClean="0"/>
          </a:p>
          <a:p>
            <a:pPr marL="630238" indent="-165100" algn="just"/>
            <a:r>
              <a:rPr lang="en-US" sz="2100" dirty="0" smtClean="0"/>
              <a:t>The Ministry of Corporate Affairs vide its </a:t>
            </a:r>
            <a:r>
              <a:rPr lang="en-US" sz="2100" b="1" dirty="0" smtClean="0"/>
              <a:t>notification</a:t>
            </a:r>
            <a:r>
              <a:rPr lang="en-US" sz="2100" dirty="0" smtClean="0"/>
              <a:t> dated </a:t>
            </a:r>
            <a:r>
              <a:rPr lang="en-US" sz="2100" b="1" dirty="0" smtClean="0"/>
              <a:t>23rd June 2020 </a:t>
            </a:r>
            <a:r>
              <a:rPr lang="en-US" sz="2100" dirty="0" smtClean="0"/>
              <a:t>has notified the Companies (Meetings of Board and its Powers) Second Amendment Rules, 2020.</a:t>
            </a:r>
          </a:p>
          <a:p>
            <a:pPr marL="630238" indent="-165100" algn="just"/>
            <a:r>
              <a:rPr lang="en-US" sz="2100" dirty="0" smtClean="0"/>
              <a:t>Through this amendment, MCA has extended the provision for all the Board meetings to approve its financial statements through Video Conferencing (VC) or Other Audio-Visual Means (OAVM) till September 30, 2020.</a:t>
            </a:r>
          </a:p>
          <a:p>
            <a:pPr marL="630238" indent="-165100" algn="just"/>
            <a:r>
              <a:rPr lang="en-US" sz="2100" dirty="0" smtClean="0"/>
              <a:t>The move comes in the backdrop of the Covid-19 induced lockdown affecting the functioning of corporate in the country.</a:t>
            </a:r>
          </a:p>
          <a:p>
            <a:pPr>
              <a:buNone/>
            </a:pPr>
            <a:endParaRPr lang="en-US" sz="2000" dirty="0"/>
          </a:p>
        </p:txBody>
      </p:sp>
      <p:sp>
        <p:nvSpPr>
          <p:cNvPr id="4" name="Slide Number Placeholder 3"/>
          <p:cNvSpPr>
            <a:spLocks noGrp="1"/>
          </p:cNvSpPr>
          <p:nvPr>
            <p:ph type="sldNum" sz="quarter" idx="12"/>
          </p:nvPr>
        </p:nvSpPr>
        <p:spPr/>
        <p:txBody>
          <a:bodyPr/>
          <a:lstStyle/>
          <a:p>
            <a:fld id="{1FD5679D-A934-4551-BA30-47029055EC8A}" type="slidenum">
              <a:rPr lang="en-US" smtClean="0"/>
              <a:pPr/>
              <a:t>5</a:t>
            </a:fld>
            <a:endParaRPr lang="en-US"/>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sz="3600" b="1" dirty="0" smtClean="0">
                <a:solidFill>
                  <a:schemeClr val="accent1"/>
                </a:solidFill>
                <a:latin typeface="Eras Demi ITC" pitchFamily="34" charset="0"/>
              </a:rPr>
              <a:t>AGM/EGM VC</a:t>
            </a:r>
          </a:p>
        </p:txBody>
      </p:sp>
      <p:sp>
        <p:nvSpPr>
          <p:cNvPr id="3" name="Content Placeholder 2"/>
          <p:cNvSpPr>
            <a:spLocks noGrp="1"/>
          </p:cNvSpPr>
          <p:nvPr>
            <p:ph sz="quarter" idx="1"/>
          </p:nvPr>
        </p:nvSpPr>
        <p:spPr>
          <a:xfrm>
            <a:off x="381000" y="990600"/>
            <a:ext cx="8534400" cy="5638800"/>
          </a:xfrm>
        </p:spPr>
        <p:txBody>
          <a:bodyPr>
            <a:normAutofit fontScale="77500" lnSpcReduction="20000"/>
          </a:bodyPr>
          <a:lstStyle/>
          <a:p>
            <a:pPr marL="465138" lvl="0" indent="-465138">
              <a:buNone/>
            </a:pPr>
            <a:r>
              <a:rPr lang="en-US" b="1" dirty="0" smtClean="0"/>
              <a:t>1)	</a:t>
            </a:r>
            <a:r>
              <a:rPr lang="en-US" b="1" u="sng" dirty="0" smtClean="0"/>
              <a:t>MCA ALLOWS COMPANIES TO HOLD EXTRAORDINARY GENERAL MEETINGS (EGMS) THROUGH VC OR OAVM</a:t>
            </a:r>
            <a:endParaRPr lang="en-US" dirty="0" smtClean="0"/>
          </a:p>
          <a:p>
            <a:endParaRPr lang="en-US" dirty="0" smtClean="0"/>
          </a:p>
          <a:p>
            <a:pPr algn="just"/>
            <a:r>
              <a:rPr lang="en-US" dirty="0" smtClean="0"/>
              <a:t>The Ministry of Corporate Affairs on 8</a:t>
            </a:r>
            <a:r>
              <a:rPr lang="en-US" baseline="30000" dirty="0" smtClean="0"/>
              <a:t>th</a:t>
            </a:r>
            <a:r>
              <a:rPr lang="en-US" dirty="0" smtClean="0"/>
              <a:t> April 2020 has issued a Circular allowing companies to hold Extraordinary General Meetings (EGMs) through video conferencing (VC) or other audio-visual means (OAVM), complemented with e-voting facility or voting through registered emails.</a:t>
            </a:r>
          </a:p>
          <a:p>
            <a:pPr algn="just"/>
            <a:endParaRPr lang="en-US" dirty="0" smtClean="0"/>
          </a:p>
          <a:p>
            <a:pPr algn="just"/>
            <a:r>
              <a:rPr lang="en-US" dirty="0" smtClean="0"/>
              <a:t>The MCA in its earlier notification dated 19</a:t>
            </a:r>
            <a:r>
              <a:rPr lang="en-US" baseline="30000" dirty="0" smtClean="0"/>
              <a:t>th</a:t>
            </a:r>
            <a:r>
              <a:rPr lang="en-US" dirty="0" smtClean="0"/>
              <a:t> March 2020 has allowed all meetings of the Board of directors up to 30</a:t>
            </a:r>
            <a:r>
              <a:rPr lang="en-US" baseline="30000" dirty="0" smtClean="0"/>
              <a:t>th</a:t>
            </a:r>
            <a:r>
              <a:rPr lang="en-US" dirty="0" smtClean="0"/>
              <a:t> June 2020, to be conducted through Video Conferencing (VC) or other audiovisual means (OAVM) including meetings on items where the physical presence of directors is otherwise required.</a:t>
            </a:r>
          </a:p>
          <a:p>
            <a:pPr algn="just"/>
            <a:endParaRPr lang="en-US" dirty="0" smtClean="0"/>
          </a:p>
          <a:p>
            <a:pPr algn="just"/>
            <a:r>
              <a:rPr lang="en-US" dirty="0" smtClean="0"/>
              <a:t>In furtherance of the Government’s objective of facilitating corporate compliances during the current lockdown period and other restrictions on account of COVID 19, the Ministry through this circular has allowed companies to hold Extraordinary General Meetings. ‘Unavoidable’ extraordinary general meetings (EGMs) need to be held through video-conferencing (VCs) and a transcript of the proceedings would need to be maintained by the company. Such VCs would need to have a capacity to allow at least 1000 members to participate</a:t>
            </a:r>
          </a:p>
          <a:p>
            <a:endParaRPr lang="en-US" dirty="0"/>
          </a:p>
        </p:txBody>
      </p:sp>
      <p:sp>
        <p:nvSpPr>
          <p:cNvPr id="4" name="Slide Number Placeholder 3"/>
          <p:cNvSpPr>
            <a:spLocks noGrp="1"/>
          </p:cNvSpPr>
          <p:nvPr>
            <p:ph type="sldNum" sz="quarter" idx="12"/>
          </p:nvPr>
        </p:nvSpPr>
        <p:spPr/>
        <p:txBody>
          <a:bodyPr/>
          <a:lstStyle/>
          <a:p>
            <a:fld id="{1FD5679D-A934-4551-BA30-47029055EC8A}" type="slidenum">
              <a:rPr lang="en-US" smtClean="0"/>
              <a:pPr/>
              <a:t>6</a:t>
            </a:fld>
            <a:endParaRPr lang="en-US"/>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b="1" dirty="0" smtClean="0">
                <a:solidFill>
                  <a:schemeClr val="accent1"/>
                </a:solidFill>
                <a:latin typeface="Eras Demi ITC" pitchFamily="34" charset="0"/>
              </a:rPr>
              <a:t>AGM/EGM VC</a:t>
            </a:r>
            <a:endParaRPr lang="en-US" dirty="0"/>
          </a:p>
        </p:txBody>
      </p:sp>
      <p:sp>
        <p:nvSpPr>
          <p:cNvPr id="3" name="Content Placeholder 2"/>
          <p:cNvSpPr>
            <a:spLocks noGrp="1"/>
          </p:cNvSpPr>
          <p:nvPr>
            <p:ph sz="quarter" idx="1"/>
          </p:nvPr>
        </p:nvSpPr>
        <p:spPr>
          <a:xfrm>
            <a:off x="304800" y="1066800"/>
            <a:ext cx="8610600" cy="5562600"/>
          </a:xfrm>
        </p:spPr>
        <p:txBody>
          <a:bodyPr>
            <a:normAutofit fontScale="92500" lnSpcReduction="10000"/>
          </a:bodyPr>
          <a:lstStyle/>
          <a:p>
            <a:pPr algn="just"/>
            <a:r>
              <a:rPr lang="en-US" dirty="0" smtClean="0"/>
              <a:t>Some of the important members who can be a part of EGM even if they are not the first to login includes – promoters, institutional investors, directors, key managerial personnel, auditors among others. Companies will be able to hold meetings for matters such as approval of financial statements, books of accounts, approval of the board’s report and approval of matters relating to mergers and restructuring.</a:t>
            </a:r>
          </a:p>
          <a:p>
            <a:pPr algn="just"/>
            <a:endParaRPr lang="en-US" dirty="0" smtClean="0"/>
          </a:p>
          <a:p>
            <a:pPr algn="just"/>
            <a:r>
              <a:rPr lang="en-US" dirty="0" smtClean="0"/>
              <a:t>Further, all resolutions passed through this framework will be required to filed with the </a:t>
            </a:r>
            <a:r>
              <a:rPr lang="en-US" dirty="0" err="1" smtClean="0"/>
              <a:t>RoC</a:t>
            </a:r>
            <a:r>
              <a:rPr lang="en-US" dirty="0" smtClean="0"/>
              <a:t> within 60 days, so that such resolutions may be viewed publicly. Other safeguards have also been included in the Circular to ensure transparency, accountability, and protection of interests of investors.</a:t>
            </a:r>
          </a:p>
          <a:p>
            <a:pPr algn="just"/>
            <a:endParaRPr lang="en-US" dirty="0" smtClean="0"/>
          </a:p>
          <a:p>
            <a:pPr algn="just"/>
            <a:r>
              <a:rPr lang="en-US" dirty="0" smtClean="0"/>
              <a:t>However, this relaxation is not applicable for decisions of ordinary course or business where any person has right to be heard.</a:t>
            </a:r>
          </a:p>
        </p:txBody>
      </p:sp>
      <p:sp>
        <p:nvSpPr>
          <p:cNvPr id="4" name="Slide Number Placeholder 3"/>
          <p:cNvSpPr>
            <a:spLocks noGrp="1"/>
          </p:cNvSpPr>
          <p:nvPr>
            <p:ph type="sldNum" sz="quarter" idx="12"/>
          </p:nvPr>
        </p:nvSpPr>
        <p:spPr/>
        <p:txBody>
          <a:bodyPr/>
          <a:lstStyle/>
          <a:p>
            <a:fld id="{1FD5679D-A934-4551-BA30-47029055EC8A}" type="slidenum">
              <a:rPr lang="en-US" smtClean="0"/>
              <a:pPr/>
              <a:t>7</a:t>
            </a:fld>
            <a:endParaRPr lang="en-US"/>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just"/>
            <a:r>
              <a:rPr lang="en-US" b="1" dirty="0" smtClean="0">
                <a:solidFill>
                  <a:schemeClr val="accent1"/>
                </a:solidFill>
                <a:latin typeface="Eras Demi ITC" pitchFamily="34" charset="0"/>
              </a:rPr>
              <a:t>AGM/EGM VC</a:t>
            </a:r>
            <a:endParaRPr lang="en-US" dirty="0"/>
          </a:p>
        </p:txBody>
      </p:sp>
      <p:sp>
        <p:nvSpPr>
          <p:cNvPr id="3" name="Content Placeholder 2"/>
          <p:cNvSpPr>
            <a:spLocks noGrp="1"/>
          </p:cNvSpPr>
          <p:nvPr>
            <p:ph sz="quarter" idx="1"/>
          </p:nvPr>
        </p:nvSpPr>
        <p:spPr>
          <a:xfrm>
            <a:off x="304800" y="990600"/>
            <a:ext cx="8610600" cy="5638800"/>
          </a:xfrm>
        </p:spPr>
        <p:txBody>
          <a:bodyPr>
            <a:normAutofit fontScale="77500" lnSpcReduction="20000"/>
          </a:bodyPr>
          <a:lstStyle/>
          <a:p>
            <a:pPr marL="514350" lvl="0" indent="-514350" algn="just">
              <a:buNone/>
            </a:pPr>
            <a:r>
              <a:rPr lang="en-US" b="1" dirty="0" smtClean="0"/>
              <a:t>2)	</a:t>
            </a:r>
            <a:r>
              <a:rPr lang="en-US" b="1" u="sng" dirty="0" smtClean="0"/>
              <a:t>MCA HAS ISSUED CIRCULAR TO PROVIDE GREATER CLARITY ON PASSING OF ORDINARY AND SPECIAL RESOLUTIONS BY COMPANIES UNDER THE COMPANIES ACT, 2013</a:t>
            </a:r>
          </a:p>
          <a:p>
            <a:pPr marL="514350" lvl="0" indent="-514350" algn="just">
              <a:buNone/>
            </a:pPr>
            <a:endParaRPr lang="en-US" b="1" u="sng" dirty="0" smtClean="0"/>
          </a:p>
          <a:p>
            <a:pPr algn="just"/>
            <a:r>
              <a:rPr lang="en-US" dirty="0" smtClean="0"/>
              <a:t>The Ministry of Corporate Affairs vide its notification dated 13th April 2020 has issued a clarification regarding issue of notices to members for conducting EGMs using electronic means. This is to ensure compliance with COVID-19 related lockdown and social distancing requirements as well as principles of shareholder democracy. Companies shall ensure that the relevant companies facilitate registration of email addresses of the members who have not done so and make suitable disclosure in this regard at the time of issue of public notice in the newspapers.</a:t>
            </a:r>
          </a:p>
          <a:p>
            <a:pPr algn="just">
              <a:buNone/>
            </a:pPr>
            <a:endParaRPr lang="en-US" dirty="0" smtClean="0"/>
          </a:p>
          <a:p>
            <a:pPr algn="just"/>
            <a:r>
              <a:rPr lang="en-US" dirty="0" smtClean="0"/>
              <a:t>The public notice to be issued by relevant companies under rule 20(4)(v)  should also specify the manner in which members who are holding shares in physical form or who have not registered their email addresses with the company can cast their vote through remote e-voting or through the e-voting system during the meeting.</a:t>
            </a:r>
          </a:p>
          <a:p>
            <a:pPr algn="just">
              <a:buNone/>
            </a:pPr>
            <a:endParaRPr lang="en-US" dirty="0" smtClean="0"/>
          </a:p>
          <a:p>
            <a:pPr algn="just"/>
            <a:r>
              <a:rPr lang="en-US" dirty="0" smtClean="0"/>
              <a:t>Further for companies that are not required to provide the facility of e-voting shall send the notice through email and a copy of the notice shall be displayed on the website.</a:t>
            </a:r>
          </a:p>
        </p:txBody>
      </p:sp>
      <p:sp>
        <p:nvSpPr>
          <p:cNvPr id="4" name="Slide Number Placeholder 3"/>
          <p:cNvSpPr>
            <a:spLocks noGrp="1"/>
          </p:cNvSpPr>
          <p:nvPr>
            <p:ph type="sldNum" sz="quarter" idx="12"/>
          </p:nvPr>
        </p:nvSpPr>
        <p:spPr/>
        <p:txBody>
          <a:bodyPr/>
          <a:lstStyle/>
          <a:p>
            <a:pPr algn="just"/>
            <a:fld id="{1FD5679D-A934-4551-BA30-47029055EC8A}" type="slidenum">
              <a:rPr lang="en-US" smtClean="0"/>
              <a:pPr algn="just"/>
              <a:t>8</a:t>
            </a:fld>
            <a:endParaRPr lang="en-US"/>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just"/>
            <a:r>
              <a:rPr lang="en-US" b="1" dirty="0" smtClean="0">
                <a:solidFill>
                  <a:schemeClr val="accent1"/>
                </a:solidFill>
                <a:latin typeface="Eras Demi ITC" pitchFamily="34" charset="0"/>
              </a:rPr>
              <a:t>AGM/EGM VC</a:t>
            </a:r>
            <a:endParaRPr lang="en-US" dirty="0"/>
          </a:p>
        </p:txBody>
      </p:sp>
      <p:sp>
        <p:nvSpPr>
          <p:cNvPr id="3" name="Content Placeholder 2"/>
          <p:cNvSpPr>
            <a:spLocks noGrp="1"/>
          </p:cNvSpPr>
          <p:nvPr>
            <p:ph sz="quarter" idx="1"/>
          </p:nvPr>
        </p:nvSpPr>
        <p:spPr>
          <a:xfrm>
            <a:off x="304800" y="990600"/>
            <a:ext cx="8610600" cy="5638800"/>
          </a:xfrm>
        </p:spPr>
        <p:txBody>
          <a:bodyPr>
            <a:normAutofit lnSpcReduction="10000"/>
          </a:bodyPr>
          <a:lstStyle/>
          <a:p>
            <a:pPr marL="514350" indent="-514350" algn="just">
              <a:buNone/>
            </a:pPr>
            <a:r>
              <a:rPr lang="en-US" b="1" dirty="0" smtClean="0"/>
              <a:t>3)	</a:t>
            </a:r>
            <a:r>
              <a:rPr lang="en-US" b="1" u="sng" dirty="0" smtClean="0"/>
              <a:t>MINISTRY OF CORPORATE AFFAIRS GIVES RELAXATIONS FOR HOLDING AGMS DUE TO COVID19</a:t>
            </a:r>
          </a:p>
          <a:p>
            <a:pPr marL="514350" lvl="0" indent="-514350" algn="just">
              <a:buNone/>
            </a:pPr>
            <a:endParaRPr lang="en-US" b="1" u="sng" dirty="0" smtClean="0"/>
          </a:p>
          <a:p>
            <a:pPr algn="just"/>
            <a:r>
              <a:rPr lang="en-US" dirty="0" smtClean="0"/>
              <a:t>Ministry of Corporate Affairs vide notification dated 21st April 2020 has given relaxations to companies for holding AGMs.</a:t>
            </a:r>
          </a:p>
          <a:p>
            <a:pPr algn="just"/>
            <a:endParaRPr lang="en-US" dirty="0" smtClean="0"/>
          </a:p>
          <a:p>
            <a:pPr algn="just"/>
            <a:r>
              <a:rPr lang="en-US" dirty="0" smtClean="0"/>
              <a:t>As per norms a period of 6 months from the closure of the financial year the AGM shall be held. Several representations have been received from stakeholders with regard to difficulty in holding annual general meetings (AGMs) due to COVID-1 9 related social distancing norms and consequential restrictions linked thereto. The companies whose financial year (other than first financial year) has ended on 31st December, 2019, can hold their AGM for such financial year within 30th September 2020.</a:t>
            </a:r>
          </a:p>
        </p:txBody>
      </p:sp>
      <p:sp>
        <p:nvSpPr>
          <p:cNvPr id="4" name="Slide Number Placeholder 3"/>
          <p:cNvSpPr>
            <a:spLocks noGrp="1"/>
          </p:cNvSpPr>
          <p:nvPr>
            <p:ph type="sldNum" sz="quarter" idx="12"/>
          </p:nvPr>
        </p:nvSpPr>
        <p:spPr/>
        <p:txBody>
          <a:bodyPr/>
          <a:lstStyle/>
          <a:p>
            <a:pPr algn="just"/>
            <a:fld id="{1FD5679D-A934-4551-BA30-47029055EC8A}" type="slidenum">
              <a:rPr lang="en-US" smtClean="0"/>
              <a:pPr algn="just"/>
              <a:t>9</a:t>
            </a:fld>
            <a:endParaRPr lang="en-US"/>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294</TotalTime>
  <Words>752</Words>
  <Application>Microsoft Office PowerPoint</Application>
  <PresentationFormat>On-screen Show (4:3)</PresentationFormat>
  <Paragraphs>319</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Equity</vt:lpstr>
      <vt:lpstr>MCA AMMEDMENTS </vt:lpstr>
      <vt:lpstr>INDEX</vt:lpstr>
      <vt:lpstr>ANNUAL RETURN</vt:lpstr>
      <vt:lpstr>ANNUAL RETURN</vt:lpstr>
      <vt:lpstr>BOARD MEETING VC</vt:lpstr>
      <vt:lpstr>AGM/EGM VC</vt:lpstr>
      <vt:lpstr>AGM/EGM VC</vt:lpstr>
      <vt:lpstr>AGM/EGM VC</vt:lpstr>
      <vt:lpstr>AGM/EGM VC</vt:lpstr>
      <vt:lpstr>AGM/EGM VC</vt:lpstr>
      <vt:lpstr>AGM/EGM VC</vt:lpstr>
      <vt:lpstr>AGM/EGM VC</vt:lpstr>
      <vt:lpstr>AGM/EGM VC</vt:lpstr>
      <vt:lpstr>INDEPENDENT DIRECTORS </vt:lpstr>
      <vt:lpstr>Corporate Social Responsibility</vt:lpstr>
      <vt:lpstr>Corporate Social Responsibility</vt:lpstr>
      <vt:lpstr>Corporate Social Responsibility</vt:lpstr>
      <vt:lpstr>Corporate Social Responsibility</vt:lpstr>
      <vt:lpstr>Corporate Social Responsibility</vt:lpstr>
      <vt:lpstr>Corporate Social Responsibility</vt:lpstr>
      <vt:lpstr>DATE EXTENSION/ CFSS</vt:lpstr>
      <vt:lpstr>DATE EXTENSION/ CFSS</vt:lpstr>
      <vt:lpstr>DATE EXTENSION/ CFSS</vt:lpstr>
      <vt:lpstr>DATE EXTENSION/ CFSS</vt:lpstr>
      <vt:lpstr>DATE EXTENSION/ CFSS</vt:lpstr>
      <vt:lpstr>DATE EXTENSION/ CFSS</vt:lpstr>
      <vt:lpstr>DATE EXTENSION/ CFSS</vt:lpstr>
      <vt:lpstr>DATE EXTENSION/ CFSS</vt:lpstr>
      <vt:lpstr>DATE EXTENSION/ CFSS</vt:lpstr>
      <vt:lpstr>DATE EXTENSION/ CFSS</vt:lpstr>
      <vt:lpstr>SHARES</vt:lpstr>
      <vt:lpstr>SHARES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SF6014</dc:creator>
  <cp:lastModifiedBy>SF6014</cp:lastModifiedBy>
  <cp:revision>58</cp:revision>
  <dcterms:created xsi:type="dcterms:W3CDTF">2020-09-04T04:28:17Z</dcterms:created>
  <dcterms:modified xsi:type="dcterms:W3CDTF">2020-09-17T08:47:23Z</dcterms:modified>
</cp:coreProperties>
</file>