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22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4C00C4C-6DF6-4246-9415-03BC9C4204E9}" type="datetimeFigureOut">
              <a:rPr lang="en-US" smtClean="0"/>
              <a:pPr/>
              <a:t>28/03/2015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ADECA5-AEEE-4649-B22D-29F6580E215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C00C4C-6DF6-4246-9415-03BC9C4204E9}" type="datetimeFigureOut">
              <a:rPr lang="en-US" smtClean="0"/>
              <a:pPr/>
              <a:t>28/03/2015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ADECA5-AEEE-4649-B22D-29F6580E215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C00C4C-6DF6-4246-9415-03BC9C4204E9}" type="datetimeFigureOut">
              <a:rPr lang="en-US" smtClean="0"/>
              <a:pPr/>
              <a:t>28/03/2015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ADECA5-AEEE-4649-B22D-29F6580E215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C00C4C-6DF6-4246-9415-03BC9C4204E9}" type="datetimeFigureOut">
              <a:rPr lang="en-US" smtClean="0"/>
              <a:pPr/>
              <a:t>28/03/2015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ADECA5-AEEE-4649-B22D-29F6580E215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C00C4C-6DF6-4246-9415-03BC9C4204E9}" type="datetimeFigureOut">
              <a:rPr lang="en-US" smtClean="0"/>
              <a:pPr/>
              <a:t>28/03/2015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ADECA5-AEEE-4649-B22D-29F6580E215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4C00C4C-6DF6-4246-9415-03BC9C4204E9}" type="datetimeFigureOut">
              <a:rPr lang="en-US" smtClean="0"/>
              <a:pPr/>
              <a:t>28/03/2015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EADECA5-AEEE-4649-B22D-29F6580E215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4C00C4C-6DF6-4246-9415-03BC9C4204E9}" type="datetimeFigureOut">
              <a:rPr lang="en-US" smtClean="0"/>
              <a:pPr/>
              <a:t>28/03/2015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EADECA5-AEEE-4649-B22D-29F6580E215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4C00C4C-6DF6-4246-9415-03BC9C4204E9}" type="datetimeFigureOut">
              <a:rPr lang="en-US" smtClean="0"/>
              <a:pPr/>
              <a:t>28/03/2015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EADECA5-AEEE-4649-B22D-29F6580E215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C00C4C-6DF6-4246-9415-03BC9C4204E9}" type="datetimeFigureOut">
              <a:rPr lang="en-US" smtClean="0"/>
              <a:pPr/>
              <a:t>28/03/2015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EADECA5-AEEE-4649-B22D-29F6580E215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C00C4C-6DF6-4246-9415-03BC9C4204E9}" type="datetimeFigureOut">
              <a:rPr lang="en-US" smtClean="0"/>
              <a:pPr/>
              <a:t>28/03/2015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EADECA5-AEEE-4649-B22D-29F6580E215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C00C4C-6DF6-4246-9415-03BC9C4204E9}" type="datetimeFigureOut">
              <a:rPr lang="en-US" smtClean="0"/>
              <a:pPr/>
              <a:t>28/03/2015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EADECA5-AEEE-4649-B22D-29F6580E215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3D4A8"/>
            </a:gs>
            <a:gs pos="25000">
              <a:srgbClr val="21D6E0"/>
            </a:gs>
            <a:gs pos="75000">
              <a:srgbClr val="0087E6"/>
            </a:gs>
            <a:gs pos="100000">
              <a:srgbClr val="005CBF"/>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C00C4C-6DF6-4246-9415-03BC9C4204E9}" type="datetimeFigureOut">
              <a:rPr lang="en-US" smtClean="0"/>
              <a:pPr/>
              <a:t>28/03/2015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ADECA5-AEEE-4649-B22D-29F6580E215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file:///C:\Users\Dipanshu\Desktop\pt%20form%205.xl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indiankanoon.org/doc/1444398/" TargetMode="External"/><Relationship Id="rId2" Type="http://schemas.openxmlformats.org/officeDocument/2006/relationships/hyperlink" Target="http://indiankanoon.org/doc/1315544/" TargetMode="External"/><Relationship Id="rId1" Type="http://schemas.openxmlformats.org/officeDocument/2006/relationships/slideLayout" Target="../slideLayouts/slideLayout2.xml"/><Relationship Id="rId4" Type="http://schemas.openxmlformats.org/officeDocument/2006/relationships/hyperlink" Target="http://indiankanoon.org/doc/1456259/"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8_3_2014_10_10_34_8rivv8emmdv3ki192od4vshtk6_u784l9t7ch.JPG"/>
          <p:cNvPicPr>
            <a:picLocks noChangeAspect="1"/>
          </p:cNvPicPr>
          <p:nvPr/>
        </p:nvPicPr>
        <p:blipFill>
          <a:blip r:embed="rId2"/>
          <a:stretch>
            <a:fillRect/>
          </a:stretch>
        </p:blipFill>
        <p:spPr>
          <a:xfrm>
            <a:off x="0" y="0"/>
            <a:ext cx="9144000"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2060"/>
                </a:solidFill>
              </a:rPr>
              <a:t>REGISTRATION</a:t>
            </a:r>
            <a:endParaRPr lang="en-US" b="1" dirty="0">
              <a:solidFill>
                <a:srgbClr val="002060"/>
              </a:solidFill>
            </a:endParaRPr>
          </a:p>
        </p:txBody>
      </p:sp>
      <p:sp>
        <p:nvSpPr>
          <p:cNvPr id="3" name="Content Placeholder 2"/>
          <p:cNvSpPr>
            <a:spLocks noGrp="1"/>
          </p:cNvSpPr>
          <p:nvPr>
            <p:ph idx="1"/>
          </p:nvPr>
        </p:nvSpPr>
        <p:spPr/>
        <p:txBody>
          <a:bodyPr>
            <a:normAutofit lnSpcReduction="10000"/>
          </a:bodyPr>
          <a:lstStyle/>
          <a:p>
            <a:r>
              <a:rPr lang="en-US" dirty="0" smtClean="0"/>
              <a:t>The Employer has to get registered even </a:t>
            </a:r>
            <a:r>
              <a:rPr lang="en-US" dirty="0"/>
              <a:t>if he is responsible to deduct tax from the salary of one </a:t>
            </a:r>
            <a:r>
              <a:rPr lang="en-US" dirty="0" smtClean="0"/>
              <a:t>employee.</a:t>
            </a:r>
          </a:p>
          <a:p>
            <a:r>
              <a:rPr lang="en-US" dirty="0" smtClean="0"/>
              <a:t>Form No 1 is the Application form for Registration.</a:t>
            </a:r>
            <a:endParaRPr lang="en-US" dirty="0"/>
          </a:p>
          <a:p>
            <a:r>
              <a:rPr lang="en-US" dirty="0"/>
              <a:t>The time </a:t>
            </a:r>
            <a:r>
              <a:rPr lang="en-US" dirty="0" smtClean="0"/>
              <a:t>limit for registration </a:t>
            </a:r>
            <a:r>
              <a:rPr lang="en-US" dirty="0"/>
              <a:t>is 60 days from the date of accruing liability under the Act.</a:t>
            </a:r>
          </a:p>
          <a:p>
            <a:r>
              <a:rPr lang="en-US" dirty="0" smtClean="0"/>
              <a:t>The Employer has to get separate registration for each of his Branch.</a:t>
            </a:r>
          </a:p>
          <a:p>
            <a:endParaRPr lang="en-US" dirty="0"/>
          </a:p>
        </p:txBody>
      </p:sp>
    </p:spTree>
  </p:cSld>
  <p:clrMapOvr>
    <a:masterClrMapping/>
  </p:clrMapOvr>
  <p:transition spd="slow" advTm="5000">
    <p:split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2060"/>
                </a:solidFill>
              </a:rPr>
              <a:t>Deposit of Amount Deducted</a:t>
            </a:r>
            <a:endParaRPr lang="en-US" b="1" dirty="0">
              <a:solidFill>
                <a:srgbClr val="002060"/>
              </a:solidFill>
            </a:endParaRPr>
          </a:p>
        </p:txBody>
      </p:sp>
      <p:sp>
        <p:nvSpPr>
          <p:cNvPr id="3" name="Content Placeholder 2"/>
          <p:cNvSpPr>
            <a:spLocks noGrp="1"/>
          </p:cNvSpPr>
          <p:nvPr>
            <p:ph idx="1"/>
          </p:nvPr>
        </p:nvSpPr>
        <p:spPr/>
        <p:txBody>
          <a:bodyPr/>
          <a:lstStyle/>
          <a:p>
            <a:r>
              <a:rPr lang="en-US" sz="2400" dirty="0" smtClean="0"/>
              <a:t>Employers </a:t>
            </a:r>
            <a:r>
              <a:rPr lang="en-US" sz="2400" dirty="0"/>
              <a:t>covered under the jurisdiction of “State Government” as Designated authority shall pay in the treasury by </a:t>
            </a:r>
            <a:r>
              <a:rPr lang="en-US" sz="2400" dirty="0" smtClean="0"/>
              <a:t>Challan </a:t>
            </a:r>
            <a:r>
              <a:rPr lang="en-US" sz="2400" dirty="0"/>
              <a:t>through the bank. Other employers shall pay at the place of payment declared by the </a:t>
            </a:r>
            <a:r>
              <a:rPr lang="en-US" sz="2400" dirty="0" smtClean="0"/>
              <a:t>Designated Authorities concerned.</a:t>
            </a:r>
            <a:endParaRPr lang="en-US" sz="2400" dirty="0"/>
          </a:p>
          <a:p>
            <a:r>
              <a:rPr lang="en-US" sz="2400" dirty="0"/>
              <a:t> If an employer has employed more than 20 employees, he is required to make payment within 15 days from the end of the month. However, if an employer has less than 20 employees, he is required to pay </a:t>
            </a:r>
            <a:r>
              <a:rPr lang="en-US" sz="2400" dirty="0" smtClean="0"/>
              <a:t>quarterly(</a:t>
            </a:r>
            <a:r>
              <a:rPr lang="en-US" sz="2400" dirty="0"/>
              <a:t>i.e. by the 15</a:t>
            </a:r>
            <a:r>
              <a:rPr lang="en-US" sz="2400" baseline="30000" dirty="0"/>
              <a:t>th</a:t>
            </a:r>
            <a:r>
              <a:rPr lang="en-US" sz="2400" dirty="0"/>
              <a:t> of next month from the end of the </a:t>
            </a:r>
            <a:r>
              <a:rPr lang="en-US" sz="2400" dirty="0" smtClean="0"/>
              <a:t>quarter).</a:t>
            </a:r>
          </a:p>
          <a:p>
            <a:endParaRPr lang="en-US" sz="2400" dirty="0"/>
          </a:p>
        </p:txBody>
      </p:sp>
    </p:spTree>
  </p:cSld>
  <p:clrMapOvr>
    <a:masterClrMapping/>
  </p:clrMapOvr>
  <p:transition spd="slow" advTm="5000">
    <p:spli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solidFill>
                  <a:srgbClr val="002060"/>
                </a:solidFill>
              </a:rPr>
              <a:t>INTEREST</a:t>
            </a:r>
            <a:endParaRPr lang="en-US" b="1" dirty="0">
              <a:solidFill>
                <a:srgbClr val="002060"/>
              </a:solidFill>
            </a:endParaRPr>
          </a:p>
        </p:txBody>
      </p:sp>
      <p:sp>
        <p:nvSpPr>
          <p:cNvPr id="3" name="Content Placeholder 2"/>
          <p:cNvSpPr>
            <a:spLocks noGrp="1"/>
          </p:cNvSpPr>
          <p:nvPr>
            <p:ph idx="1"/>
          </p:nvPr>
        </p:nvSpPr>
        <p:spPr/>
        <p:txBody>
          <a:bodyPr>
            <a:normAutofit fontScale="92500" lnSpcReduction="10000"/>
          </a:bodyPr>
          <a:lstStyle/>
          <a:p>
            <a:r>
              <a:rPr lang="en-US" u="sng" dirty="0" smtClean="0"/>
              <a:t>Fails to get Registration</a:t>
            </a:r>
          </a:p>
          <a:p>
            <a:pPr>
              <a:buNone/>
            </a:pPr>
            <a:r>
              <a:rPr lang="en-US" dirty="0" smtClean="0"/>
              <a:t>       </a:t>
            </a:r>
            <a:r>
              <a:rPr lang="en-US" sz="2400" dirty="0" smtClean="0"/>
              <a:t>1</a:t>
            </a:r>
            <a:r>
              <a:rPr lang="en-US" sz="2400" u="sng" dirty="0" smtClean="0"/>
              <a:t>.</a:t>
            </a:r>
            <a:r>
              <a:rPr lang="en-US" sz="2400" dirty="0" smtClean="0"/>
              <a:t> ) </a:t>
            </a:r>
            <a:r>
              <a:rPr lang="en-US" sz="2200" dirty="0" smtClean="0"/>
              <a:t>He will be liable to a penalty of Rs.20/- per day under Section 5(5) for the period during which he remains unregistered.</a:t>
            </a:r>
            <a:r>
              <a:rPr lang="en-US" sz="2200" u="sng" dirty="0" smtClean="0"/>
              <a:t>            </a:t>
            </a:r>
            <a:endParaRPr lang="en-US" sz="2400" u="sng" dirty="0" smtClean="0"/>
          </a:p>
          <a:p>
            <a:r>
              <a:rPr lang="en-US" sz="2800" u="sng" dirty="0" smtClean="0"/>
              <a:t>Fails to Deposit to the Government/ Late Deposition</a:t>
            </a:r>
            <a:endParaRPr lang="en-US" sz="2400" u="sng" dirty="0" smtClean="0"/>
          </a:p>
          <a:p>
            <a:pPr>
              <a:buNone/>
            </a:pPr>
            <a:r>
              <a:rPr lang="en-US" sz="2400" dirty="0"/>
              <a:t> </a:t>
            </a:r>
            <a:r>
              <a:rPr lang="en-US" sz="2400" dirty="0" smtClean="0"/>
              <a:t>         1)</a:t>
            </a:r>
            <a:r>
              <a:rPr lang="en-US" sz="2400" dirty="0"/>
              <a:t> </a:t>
            </a:r>
            <a:r>
              <a:rPr lang="en-US" sz="2200" dirty="0"/>
              <a:t>He is liable to pay interest at the rate of 18 %  per annum </a:t>
            </a:r>
            <a:r>
              <a:rPr lang="en-US" sz="2200" dirty="0" smtClean="0"/>
              <a:t>for such delayed  period along with penalties prescribed</a:t>
            </a:r>
            <a:r>
              <a:rPr lang="en-US" sz="2800" dirty="0" smtClean="0"/>
              <a:t>.</a:t>
            </a:r>
          </a:p>
          <a:p>
            <a:r>
              <a:rPr lang="en-US" sz="2800" u="sng" dirty="0" smtClean="0"/>
              <a:t> Non Deposition of Amount.</a:t>
            </a:r>
            <a:endParaRPr lang="en-US" sz="2800" dirty="0" smtClean="0"/>
          </a:p>
          <a:p>
            <a:pPr>
              <a:buNone/>
            </a:pPr>
            <a:r>
              <a:rPr lang="en-US" sz="2800" dirty="0" smtClean="0"/>
              <a:t>         </a:t>
            </a:r>
            <a:r>
              <a:rPr lang="en-US" sz="2000" dirty="0" smtClean="0"/>
              <a:t>1</a:t>
            </a:r>
            <a:r>
              <a:rPr lang="en-US" sz="2200" dirty="0" smtClean="0"/>
              <a:t>) </a:t>
            </a:r>
            <a:r>
              <a:rPr lang="en-US" sz="2200" dirty="0"/>
              <a:t>The officials have power to recover such amount along with applicable penalty and interest from the assets of such defaulter. Moreover they can attach his bank account also. In serious cases, prosecution case (police case) also can be filed.</a:t>
            </a:r>
          </a:p>
          <a:p>
            <a:pPr>
              <a:buNone/>
            </a:pPr>
            <a:endParaRPr lang="en-US" sz="2200" u="sng" dirty="0" smtClean="0"/>
          </a:p>
        </p:txBody>
      </p:sp>
    </p:spTree>
  </p:cSld>
  <p:clrMapOvr>
    <a:masterClrMapping/>
  </p:clrMapOvr>
  <p:transition spd="slow" advTm="5000">
    <p:split orient="vert"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smtClean="0">
                <a:solidFill>
                  <a:srgbClr val="002060"/>
                </a:solidFill>
              </a:rPr>
              <a:t>RETURN FILING</a:t>
            </a:r>
            <a:endParaRPr lang="en-US" b="1" dirty="0">
              <a:solidFill>
                <a:srgbClr val="002060"/>
              </a:solidFill>
            </a:endParaRPr>
          </a:p>
        </p:txBody>
      </p:sp>
      <p:sp>
        <p:nvSpPr>
          <p:cNvPr id="3" name="Content Placeholder 2"/>
          <p:cNvSpPr>
            <a:spLocks noGrp="1"/>
          </p:cNvSpPr>
          <p:nvPr>
            <p:ph idx="1"/>
          </p:nvPr>
        </p:nvSpPr>
        <p:spPr/>
        <p:txBody>
          <a:bodyPr>
            <a:normAutofit/>
          </a:bodyPr>
          <a:lstStyle/>
          <a:p>
            <a:r>
              <a:rPr lang="en-US" sz="2400" dirty="0"/>
              <a:t>A monthly return in Form No.5 is to be filed by 15th of next month, if the number of employees is more than twenty. Where number of employee is less than 20, only an annual return in Form </a:t>
            </a:r>
            <a:r>
              <a:rPr lang="en-US" sz="2400" dirty="0" smtClean="0"/>
              <a:t>No.5AA </a:t>
            </a:r>
            <a:r>
              <a:rPr lang="en-US" sz="2400" dirty="0"/>
              <a:t>is required to be filed</a:t>
            </a:r>
            <a:r>
              <a:rPr lang="en-US" sz="2400" dirty="0" smtClean="0"/>
              <a:t>.</a:t>
            </a:r>
            <a:endParaRPr lang="en-US" sz="2400" dirty="0"/>
          </a:p>
          <a:p>
            <a:r>
              <a:rPr lang="en-US" sz="2400" dirty="0" smtClean="0"/>
              <a:t> If Any Registration holder wants to file Annual return then he can file if he has obtain special permission from the authority by applying in the FORM 5B for this purpose.</a:t>
            </a:r>
          </a:p>
          <a:p>
            <a:r>
              <a:rPr lang="en-US" sz="2400" dirty="0" smtClean="0"/>
              <a:t>Link for Form 5 </a:t>
            </a:r>
            <a:r>
              <a:rPr lang="en-US" sz="2400" dirty="0" smtClean="0">
                <a:hlinkClick r:id="rId2" action="ppaction://hlinkfile"/>
              </a:rPr>
              <a:t>C:\Users\Dipanshu\Desktop\pt form 5.xls</a:t>
            </a:r>
            <a:endParaRPr lang="en-US" sz="2400" dirty="0"/>
          </a:p>
        </p:txBody>
      </p:sp>
    </p:spTree>
  </p:cSld>
  <p:clrMapOvr>
    <a:masterClrMapping/>
  </p:clrMapOvr>
  <p:transition spd="slow" advTm="5000">
    <p:split orient="vert"/>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828800"/>
          </a:xfrm>
        </p:spPr>
        <p:txBody>
          <a:bodyPr>
            <a:normAutofit fontScale="90000"/>
          </a:bodyPr>
          <a:lstStyle/>
          <a:p>
            <a:r>
              <a:rPr lang="en-US" sz="3600" b="1" dirty="0" smtClean="0">
                <a:solidFill>
                  <a:srgbClr val="002060"/>
                </a:solidFill>
              </a:rPr>
              <a:t>Provision to file Consolidated return for different for which separate registration are obtained</a:t>
            </a:r>
            <a:r>
              <a:rPr lang="en-US" dirty="0" smtClean="0">
                <a:solidFill>
                  <a:srgbClr val="002060"/>
                </a:solidFill>
              </a:rPr>
              <a:t>.</a:t>
            </a:r>
            <a:endParaRPr lang="en-US" dirty="0">
              <a:solidFill>
                <a:srgbClr val="002060"/>
              </a:solidFill>
            </a:endParaRPr>
          </a:p>
        </p:txBody>
      </p:sp>
      <p:sp>
        <p:nvSpPr>
          <p:cNvPr id="3" name="Content Placeholder 2"/>
          <p:cNvSpPr>
            <a:spLocks noGrp="1"/>
          </p:cNvSpPr>
          <p:nvPr>
            <p:ph idx="1"/>
          </p:nvPr>
        </p:nvSpPr>
        <p:spPr>
          <a:xfrm>
            <a:off x="457200" y="2057400"/>
            <a:ext cx="8229600" cy="3230563"/>
          </a:xfrm>
        </p:spPr>
        <p:txBody>
          <a:bodyPr/>
          <a:lstStyle/>
          <a:p>
            <a:r>
              <a:rPr lang="en-US" dirty="0"/>
              <a:t>One has to apply in </a:t>
            </a:r>
            <a:r>
              <a:rPr lang="en-US" dirty="0" smtClean="0"/>
              <a:t>form </a:t>
            </a:r>
            <a:r>
              <a:rPr lang="en-US" dirty="0"/>
              <a:t>5-CC to the concerned authority for this purpose. This facility is available where all the places are within the jurisdiction of single Designated Authority.</a:t>
            </a:r>
          </a:p>
        </p:txBody>
      </p:sp>
    </p:spTree>
  </p:cSld>
  <p:clrMapOvr>
    <a:masterClrMapping/>
  </p:clrMapOvr>
  <p:transition spd="slow" advTm="5000">
    <p:checke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2060"/>
                </a:solidFill>
              </a:rPr>
              <a:t>Assessment</a:t>
            </a:r>
            <a:endParaRPr lang="en-US" b="1" dirty="0">
              <a:solidFill>
                <a:srgbClr val="002060"/>
              </a:solidFill>
            </a:endParaRPr>
          </a:p>
        </p:txBody>
      </p:sp>
      <p:sp>
        <p:nvSpPr>
          <p:cNvPr id="3" name="Content Placeholder 2"/>
          <p:cNvSpPr>
            <a:spLocks noGrp="1"/>
          </p:cNvSpPr>
          <p:nvPr>
            <p:ph idx="1"/>
          </p:nvPr>
        </p:nvSpPr>
        <p:spPr/>
        <p:txBody>
          <a:bodyPr/>
          <a:lstStyle/>
          <a:p>
            <a:r>
              <a:rPr lang="en-US" dirty="0" smtClean="0"/>
              <a:t>Employers </a:t>
            </a:r>
            <a:r>
              <a:rPr lang="en-US" dirty="0"/>
              <a:t>required to pay tax, are liable to be assessed by the Profession Tax authority under Section 7 of the Act.</a:t>
            </a:r>
          </a:p>
        </p:txBody>
      </p:sp>
    </p:spTree>
  </p:cSld>
  <p:clrMapOvr>
    <a:masterClrMapping/>
  </p:clrMapOvr>
  <p:transition spd="slow" advTm="5000">
    <p:checke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990600" y="838200"/>
            <a:ext cx="6858000" cy="5181600"/>
          </a:xfrm>
          <a:prstGeom prst="ellipse">
            <a:avLst/>
          </a:prstGeom>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Thank  You</a:t>
            </a:r>
            <a:endParaRPr lang="en-US" dirty="0"/>
          </a:p>
        </p:txBody>
      </p:sp>
    </p:spTree>
  </p:cSld>
  <p:clrMapOvr>
    <a:masterClrMapping/>
  </p:clrMapOvr>
  <p:transition spd="slow">
    <p:circle/>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2060"/>
                </a:solidFill>
              </a:rPr>
              <a:t>What is Professional Tax?</a:t>
            </a:r>
            <a:endParaRPr lang="en-US" b="1" dirty="0">
              <a:solidFill>
                <a:srgbClr val="002060"/>
              </a:solidFill>
            </a:endParaRPr>
          </a:p>
        </p:txBody>
      </p:sp>
      <p:sp>
        <p:nvSpPr>
          <p:cNvPr id="3" name="Content Placeholder 2"/>
          <p:cNvSpPr>
            <a:spLocks noGrp="1"/>
          </p:cNvSpPr>
          <p:nvPr>
            <p:ph idx="1"/>
          </p:nvPr>
        </p:nvSpPr>
        <p:spPr/>
        <p:txBody>
          <a:bodyPr/>
          <a:lstStyle/>
          <a:p>
            <a:r>
              <a:rPr lang="en-US" dirty="0" smtClean="0"/>
              <a:t>Professional tax is levied by state government on the income earned by the way of profession, trade, calling or employment.</a:t>
            </a:r>
          </a:p>
          <a:p>
            <a:r>
              <a:rPr lang="en-US" dirty="0" smtClean="0"/>
              <a:t>The power to levy professional tax has been given to the states by way of clause (2) of Article 276 of the constitution of India.</a:t>
            </a:r>
            <a:endParaRPr lang="en-US" dirty="0"/>
          </a:p>
        </p:txBody>
      </p:sp>
    </p:spTree>
  </p:cSld>
  <p:clrMapOvr>
    <a:masterClrMapping/>
  </p:clrMapOvr>
  <p:transition spd="slow" advTm="5000">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2060"/>
                </a:solidFill>
              </a:rPr>
              <a:t>Article 276 in Constitution of India,1949</a:t>
            </a:r>
            <a:endParaRPr lang="en-US" b="1" dirty="0">
              <a:solidFill>
                <a:srgbClr val="002060"/>
              </a:solidFill>
            </a:endParaRPr>
          </a:p>
        </p:txBody>
      </p:sp>
      <p:sp>
        <p:nvSpPr>
          <p:cNvPr id="3" name="Content Placeholder 2"/>
          <p:cNvSpPr>
            <a:spLocks noGrp="1"/>
          </p:cNvSpPr>
          <p:nvPr>
            <p:ph idx="1"/>
          </p:nvPr>
        </p:nvSpPr>
        <p:spPr/>
        <p:txBody>
          <a:bodyPr>
            <a:noAutofit/>
          </a:bodyPr>
          <a:lstStyle/>
          <a:p>
            <a:r>
              <a:rPr lang="en-US" sz="1600" dirty="0">
                <a:hlinkClick r:id="rId2"/>
              </a:rPr>
              <a:t>(1)</a:t>
            </a:r>
            <a:r>
              <a:rPr lang="en-US" sz="1600" dirty="0"/>
              <a:t> Notwithstanding anything in Article 246, no law of the Legislature of a State relating to taxes for the benefit of the State or of a municipality, district board, local board or other local authority therein in respect of professions, trades, callings or employments shall be invalid on the ground that it relates to a tax on income</a:t>
            </a:r>
          </a:p>
          <a:p>
            <a:r>
              <a:rPr lang="en-US" sz="1600" dirty="0">
                <a:hlinkClick r:id="rId3"/>
              </a:rPr>
              <a:t>(2)</a:t>
            </a:r>
            <a:r>
              <a:rPr lang="en-US" sz="1600" dirty="0"/>
              <a:t> The total amount payable in respect of any one person to the State or to any one municipality, district board, local board or other local authority in the State byway of taxes on professions, trades, callings and employments shall not exceed two hundred and fifty rupees per annum: Provided that if in the financial year immediately preceding the commencement of this Constitution there was in force in the case of any State or any such municipality, board or authority a tax on professions, trades, callings or employments the rate, or the maximum rate, of which exceed two hundred and fifty rupees per annum, such tax may continue to be levied until provisions to the contrary is made by Parliament by law, and any law so made by Parliament may be made either generally or in relation to any specified States, municipalities, boards or authorities</a:t>
            </a:r>
          </a:p>
          <a:p>
            <a:r>
              <a:rPr lang="en-US" sz="1600" dirty="0">
                <a:hlinkClick r:id="rId4"/>
              </a:rPr>
              <a:t>(3)</a:t>
            </a:r>
            <a:r>
              <a:rPr lang="en-US" sz="1600" dirty="0"/>
              <a:t> The power of the Legislature of a State to make laws as aforesaid with respect to taxes on professions, trades, callings and employments shall not be construed as limiting in any way the power of Parliament to make laws with respect to taxes on income accruing from or arising out of professions, trades, callings and employments</a:t>
            </a:r>
          </a:p>
          <a:p>
            <a:endParaRPr lang="en-US" sz="1600" dirty="0"/>
          </a:p>
        </p:txBody>
      </p:sp>
    </p:spTree>
  </p:cSld>
  <p:clrMapOvr>
    <a:masterClrMapping/>
  </p:clrMapOvr>
  <p:transition spd="slow" advTm="5000">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2060"/>
                </a:solidFill>
              </a:rPr>
              <a:t>Deduction U/s 16 of Income Tax Act</a:t>
            </a:r>
            <a:endParaRPr lang="en-US" b="1" dirty="0">
              <a:solidFill>
                <a:srgbClr val="002060"/>
              </a:solidFill>
            </a:endParaRPr>
          </a:p>
        </p:txBody>
      </p:sp>
      <p:sp>
        <p:nvSpPr>
          <p:cNvPr id="3" name="Content Placeholder 2"/>
          <p:cNvSpPr>
            <a:spLocks noGrp="1"/>
          </p:cNvSpPr>
          <p:nvPr>
            <p:ph idx="1"/>
          </p:nvPr>
        </p:nvSpPr>
        <p:spPr/>
        <p:txBody>
          <a:bodyPr>
            <a:normAutofit fontScale="92500" lnSpcReduction="20000"/>
          </a:bodyPr>
          <a:lstStyle/>
          <a:p>
            <a:r>
              <a:rPr lang="en-US" dirty="0" smtClean="0"/>
              <a:t>Any amount paid to state government as professional tax is allowed as deduction under section 16(iii) of Income tax Act.</a:t>
            </a:r>
          </a:p>
          <a:p>
            <a:r>
              <a:rPr lang="en-US" dirty="0" smtClean="0"/>
              <a:t>Section 16(iii):-</a:t>
            </a:r>
          </a:p>
          <a:p>
            <a:r>
              <a:rPr lang="en-US" dirty="0" smtClean="0"/>
              <a:t>1)Deduction is available only in the year in which professional tax is paid.</a:t>
            </a:r>
          </a:p>
          <a:p>
            <a:r>
              <a:rPr lang="en-US" dirty="0" smtClean="0"/>
              <a:t>2)If professional tax is paid by employer on behalf of employee, then first it is included in the salary of the employee as a “Perquisite” and then the same is allowed as deduction on account of “Professional Tax” from gross salary.</a:t>
            </a:r>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Tree>
  </p:cSld>
  <p:clrMapOvr>
    <a:masterClrMapping/>
  </p:clrMapOvr>
  <p:transition spd="slow" advTm="5000">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002060"/>
                </a:solidFill>
              </a:rPr>
              <a:t>....Section 16(iii) of Income tax Act</a:t>
            </a:r>
            <a:endParaRPr lang="en-US" b="1" dirty="0">
              <a:solidFill>
                <a:srgbClr val="002060"/>
              </a:solidFill>
            </a:endParaRPr>
          </a:p>
        </p:txBody>
      </p:sp>
      <p:sp>
        <p:nvSpPr>
          <p:cNvPr id="3" name="Content Placeholder 2"/>
          <p:cNvSpPr>
            <a:spLocks noGrp="1"/>
          </p:cNvSpPr>
          <p:nvPr>
            <p:ph idx="1"/>
          </p:nvPr>
        </p:nvSpPr>
        <p:spPr/>
        <p:txBody>
          <a:bodyPr/>
          <a:lstStyle/>
          <a:p>
            <a:r>
              <a:rPr lang="en-US" dirty="0" smtClean="0"/>
              <a:t>3)There is no monetary ceiling under Income tax Act(under the Article 276, State government cannot impose more than Rs 2500 Per annum as professional tax).Whatever professional tax is paid during the year is deductible.</a:t>
            </a:r>
          </a:p>
          <a:p>
            <a:pPr>
              <a:buNone/>
            </a:pPr>
            <a:endParaRPr lang="en-US" dirty="0"/>
          </a:p>
        </p:txBody>
      </p:sp>
    </p:spTree>
  </p:cSld>
  <p:clrMapOvr>
    <a:masterClrMapping/>
  </p:clrMapOvr>
  <p:transition spd="slow" advTm="5000">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solidFill>
                  <a:srgbClr val="002060"/>
                </a:solidFill>
              </a:rPr>
              <a:t>Deducted and Paid By?</a:t>
            </a:r>
            <a:r>
              <a:rPr lang="en-US" u="sng" dirty="0" smtClean="0">
                <a:solidFill>
                  <a:srgbClr val="0070C0"/>
                </a:solidFill>
              </a:rPr>
              <a:t/>
            </a:r>
            <a:br>
              <a:rPr lang="en-US" u="sng" dirty="0" smtClean="0">
                <a:solidFill>
                  <a:srgbClr val="0070C0"/>
                </a:solidFill>
              </a:rPr>
            </a:br>
            <a:endParaRPr lang="en-US" u="sng" dirty="0">
              <a:solidFill>
                <a:srgbClr val="0070C0"/>
              </a:solidFill>
            </a:endParaRPr>
          </a:p>
        </p:txBody>
      </p:sp>
      <p:sp>
        <p:nvSpPr>
          <p:cNvPr id="3" name="Content Placeholder 2"/>
          <p:cNvSpPr>
            <a:spLocks noGrp="1"/>
          </p:cNvSpPr>
          <p:nvPr>
            <p:ph idx="1"/>
          </p:nvPr>
        </p:nvSpPr>
        <p:spPr/>
        <p:txBody>
          <a:bodyPr/>
          <a:lstStyle/>
          <a:p>
            <a:r>
              <a:rPr lang="en-US" dirty="0" smtClean="0"/>
              <a:t>In case of salaried and wage earners, the professional tax is liable to be deducted by the employer from the salary/wages and the same is to be deposited to the state government.</a:t>
            </a:r>
          </a:p>
          <a:p>
            <a:r>
              <a:rPr lang="en-US" dirty="0" smtClean="0"/>
              <a:t>In case of other class of individuals, this tax is liable to be paid by the employee himself.</a:t>
            </a:r>
            <a:endParaRPr lang="en-US" dirty="0"/>
          </a:p>
        </p:txBody>
      </p:sp>
    </p:spTree>
  </p:cSld>
  <p:clrMapOvr>
    <a:masterClrMapping/>
  </p:clrMapOvr>
  <p:transition spd="slow" advTm="5000">
    <p:pull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2060"/>
                </a:solidFill>
              </a:rPr>
              <a:t>Professional tax Rates</a:t>
            </a:r>
            <a:endParaRPr lang="en-US" b="1" dirty="0">
              <a:solidFill>
                <a:srgbClr val="002060"/>
              </a:solidFill>
            </a:endParaRPr>
          </a:p>
        </p:txBody>
      </p:sp>
      <p:sp>
        <p:nvSpPr>
          <p:cNvPr id="3" name="Content Placeholder 2"/>
          <p:cNvSpPr>
            <a:spLocks noGrp="1"/>
          </p:cNvSpPr>
          <p:nvPr>
            <p:ph idx="1"/>
          </p:nvPr>
        </p:nvSpPr>
        <p:spPr/>
        <p:txBody>
          <a:bodyPr/>
          <a:lstStyle/>
          <a:p>
            <a:r>
              <a:rPr lang="en-US" sz="2800" dirty="0"/>
              <a:t>I</a:t>
            </a:r>
            <a:r>
              <a:rPr lang="en-US" sz="2800" dirty="0" smtClean="0"/>
              <a:t>f </a:t>
            </a:r>
            <a:r>
              <a:rPr lang="en-US" sz="2800" dirty="0"/>
              <a:t>you are salaried employee earning above Rs.12000 per month then you are liable to pay Rs.200 per month. The Annual Professional Tax is Max Rs.2500.</a:t>
            </a:r>
          </a:p>
          <a:p>
            <a:endParaRPr lang="en-US" dirty="0"/>
          </a:p>
        </p:txBody>
      </p:sp>
      <p:graphicFrame>
        <p:nvGraphicFramePr>
          <p:cNvPr id="4" name="Table 3"/>
          <p:cNvGraphicFramePr>
            <a:graphicFrameLocks noGrp="1"/>
          </p:cNvGraphicFramePr>
          <p:nvPr/>
        </p:nvGraphicFramePr>
        <p:xfrm>
          <a:off x="914400" y="3048000"/>
          <a:ext cx="7315200" cy="2971800"/>
        </p:xfrm>
        <a:graphic>
          <a:graphicData uri="http://schemas.openxmlformats.org/drawingml/2006/table">
            <a:tbl>
              <a:tblPr firstRow="1" bandRow="1">
                <a:tableStyleId>{7DF18680-E054-41AD-8BC1-D1AEF772440D}</a:tableStyleId>
              </a:tblPr>
              <a:tblGrid>
                <a:gridCol w="3657600"/>
                <a:gridCol w="3657600"/>
              </a:tblGrid>
              <a:tr h="594360">
                <a:tc>
                  <a:txBody>
                    <a:bodyPr/>
                    <a:lstStyle/>
                    <a:p>
                      <a:r>
                        <a:rPr lang="en-US" sz="2400" dirty="0" smtClean="0"/>
                        <a:t>Monthly Salary  or Wages</a:t>
                      </a:r>
                      <a:endParaRPr lang="en-US" sz="2400" dirty="0"/>
                    </a:p>
                  </a:txBody>
                  <a:tcPr/>
                </a:tc>
                <a:tc>
                  <a:txBody>
                    <a:bodyPr/>
                    <a:lstStyle/>
                    <a:p>
                      <a:r>
                        <a:rPr lang="en-US" sz="2800" dirty="0" smtClean="0"/>
                        <a:t>Tax</a:t>
                      </a:r>
                      <a:r>
                        <a:rPr lang="en-US" sz="2800" baseline="0" dirty="0" smtClean="0"/>
                        <a:t> Rates</a:t>
                      </a:r>
                      <a:endParaRPr lang="en-US" dirty="0"/>
                    </a:p>
                  </a:txBody>
                  <a:tcPr/>
                </a:tc>
              </a:tr>
              <a:tr h="594360">
                <a:tc>
                  <a:txBody>
                    <a:bodyPr/>
                    <a:lstStyle/>
                    <a:p>
                      <a:r>
                        <a:rPr lang="en-US" dirty="0" smtClean="0"/>
                        <a:t>Up</a:t>
                      </a:r>
                      <a:r>
                        <a:rPr lang="en-US" baseline="0" dirty="0" smtClean="0"/>
                        <a:t> to</a:t>
                      </a:r>
                      <a:r>
                        <a:rPr lang="en-US" dirty="0" smtClean="0"/>
                        <a:t> Rs 5999</a:t>
                      </a:r>
                      <a:endParaRPr lang="en-US" dirty="0"/>
                    </a:p>
                  </a:txBody>
                  <a:tcPr/>
                </a:tc>
                <a:tc>
                  <a:txBody>
                    <a:bodyPr/>
                    <a:lstStyle/>
                    <a:p>
                      <a:r>
                        <a:rPr lang="en-US" dirty="0" smtClean="0"/>
                        <a:t>Nil</a:t>
                      </a:r>
                      <a:endParaRPr lang="en-US" dirty="0"/>
                    </a:p>
                  </a:txBody>
                  <a:tcPr/>
                </a:tc>
              </a:tr>
              <a:tr h="594360">
                <a:tc>
                  <a:txBody>
                    <a:bodyPr/>
                    <a:lstStyle/>
                    <a:p>
                      <a:r>
                        <a:rPr lang="en-US" dirty="0" smtClean="0"/>
                        <a:t>Rs 6000 to 8999</a:t>
                      </a:r>
                      <a:endParaRPr lang="en-US" dirty="0"/>
                    </a:p>
                  </a:txBody>
                  <a:tcPr/>
                </a:tc>
                <a:tc>
                  <a:txBody>
                    <a:bodyPr/>
                    <a:lstStyle/>
                    <a:p>
                      <a:r>
                        <a:rPr lang="en-US" dirty="0" smtClean="0"/>
                        <a:t>Rs 80 Per Month</a:t>
                      </a:r>
                      <a:endParaRPr lang="en-US" dirty="0"/>
                    </a:p>
                  </a:txBody>
                  <a:tcPr/>
                </a:tc>
              </a:tr>
              <a:tr h="594360">
                <a:tc>
                  <a:txBody>
                    <a:bodyPr/>
                    <a:lstStyle/>
                    <a:p>
                      <a:r>
                        <a:rPr lang="en-US" dirty="0" smtClean="0"/>
                        <a:t>Rs 9000 to 11999</a:t>
                      </a:r>
                      <a:endParaRPr lang="en-US" dirty="0"/>
                    </a:p>
                  </a:txBody>
                  <a:tcPr/>
                </a:tc>
                <a:tc>
                  <a:txBody>
                    <a:bodyPr/>
                    <a:lstStyle/>
                    <a:p>
                      <a:r>
                        <a:rPr lang="en-US" dirty="0" smtClean="0"/>
                        <a:t>Rs 150 Per Month</a:t>
                      </a:r>
                      <a:endParaRPr lang="en-US" dirty="0"/>
                    </a:p>
                  </a:txBody>
                  <a:tcPr/>
                </a:tc>
              </a:tr>
              <a:tr h="594360">
                <a:tc>
                  <a:txBody>
                    <a:bodyPr/>
                    <a:lstStyle/>
                    <a:p>
                      <a:r>
                        <a:rPr lang="en-US" dirty="0" smtClean="0"/>
                        <a:t>Rs 12000 and Above</a:t>
                      </a:r>
                      <a:endParaRPr lang="en-US" dirty="0"/>
                    </a:p>
                  </a:txBody>
                  <a:tcPr/>
                </a:tc>
                <a:tc>
                  <a:txBody>
                    <a:bodyPr/>
                    <a:lstStyle/>
                    <a:p>
                      <a:r>
                        <a:rPr lang="en-US" dirty="0" smtClean="0"/>
                        <a:t>RS 200 Per Month</a:t>
                      </a:r>
                      <a:endParaRPr lang="en-US" dirty="0"/>
                    </a:p>
                  </a:txBody>
                  <a:tcPr/>
                </a:tc>
              </a:tr>
            </a:tbl>
          </a:graphicData>
        </a:graphic>
      </p:graphicFrame>
    </p:spTree>
  </p:cSld>
  <p:clrMapOvr>
    <a:masterClrMapping/>
  </p:clrMapOvr>
  <p:transition spd="slow" advTm="5000">
    <p:pull dir="l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2060"/>
                </a:solidFill>
              </a:rPr>
              <a:t>Profession tax </a:t>
            </a:r>
            <a:r>
              <a:rPr lang="en-US" b="1" dirty="0" smtClean="0">
                <a:solidFill>
                  <a:srgbClr val="002060"/>
                </a:solidFill>
              </a:rPr>
              <a:t>Return/Payment </a:t>
            </a:r>
            <a:r>
              <a:rPr lang="en-US" b="1" dirty="0" smtClean="0">
                <a:solidFill>
                  <a:srgbClr val="002060"/>
                </a:solidFill>
              </a:rPr>
              <a:t>Due Dates</a:t>
            </a:r>
            <a:endParaRPr lang="en-US" b="1" dirty="0">
              <a:solidFill>
                <a:srgbClr val="002060"/>
              </a:solidFill>
            </a:endParaRPr>
          </a:p>
        </p:txBody>
      </p:sp>
      <p:graphicFrame>
        <p:nvGraphicFramePr>
          <p:cNvPr id="6" name="Content Placeholder 5"/>
          <p:cNvGraphicFramePr>
            <a:graphicFrameLocks noGrp="1"/>
          </p:cNvGraphicFramePr>
          <p:nvPr>
            <p:ph idx="1"/>
          </p:nvPr>
        </p:nvGraphicFramePr>
        <p:xfrm>
          <a:off x="457200" y="1828800"/>
          <a:ext cx="8229600" cy="356616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609600">
                <a:tc>
                  <a:txBody>
                    <a:bodyPr/>
                    <a:lstStyle/>
                    <a:p>
                      <a:r>
                        <a:rPr lang="en-US" dirty="0" smtClean="0"/>
                        <a:t>Particulars</a:t>
                      </a:r>
                      <a:endParaRPr lang="en-US" dirty="0"/>
                    </a:p>
                  </a:txBody>
                  <a:tcPr/>
                </a:tc>
                <a:tc>
                  <a:txBody>
                    <a:bodyPr/>
                    <a:lstStyle/>
                    <a:p>
                      <a:r>
                        <a:rPr lang="en-US" dirty="0" smtClean="0"/>
                        <a:t>Payment</a:t>
                      </a:r>
                      <a:r>
                        <a:rPr lang="en-US" baseline="0" dirty="0" smtClean="0"/>
                        <a:t>  Type</a:t>
                      </a:r>
                      <a:endParaRPr lang="en-US" dirty="0"/>
                    </a:p>
                  </a:txBody>
                  <a:tcPr/>
                </a:tc>
                <a:tc>
                  <a:txBody>
                    <a:bodyPr/>
                    <a:lstStyle/>
                    <a:p>
                      <a:r>
                        <a:rPr lang="en-US" dirty="0" smtClean="0"/>
                        <a:t>Return</a:t>
                      </a:r>
                      <a:r>
                        <a:rPr lang="en-US" baseline="0" dirty="0" smtClean="0"/>
                        <a:t> Filing Type</a:t>
                      </a:r>
                      <a:endParaRPr lang="en-US" dirty="0"/>
                    </a:p>
                  </a:txBody>
                  <a:tcPr/>
                </a:tc>
                <a:tc>
                  <a:txBody>
                    <a:bodyPr/>
                    <a:lstStyle/>
                    <a:p>
                      <a:r>
                        <a:rPr lang="en-US" dirty="0" smtClean="0"/>
                        <a:t>Payment</a:t>
                      </a:r>
                      <a:r>
                        <a:rPr lang="en-US" baseline="0" dirty="0" smtClean="0"/>
                        <a:t> Due Date</a:t>
                      </a:r>
                      <a:endParaRPr lang="en-US" dirty="0"/>
                    </a:p>
                  </a:txBody>
                  <a:tcPr/>
                </a:tc>
                <a:tc>
                  <a:txBody>
                    <a:bodyPr/>
                    <a:lstStyle/>
                    <a:p>
                      <a:r>
                        <a:rPr lang="en-US" dirty="0" smtClean="0"/>
                        <a:t>Return Filing Date</a:t>
                      </a:r>
                      <a:endParaRPr lang="en-US" dirty="0"/>
                    </a:p>
                  </a:txBody>
                  <a:tcPr/>
                </a:tc>
              </a:tr>
              <a:tr h="1122727">
                <a:tc>
                  <a:txBody>
                    <a:bodyPr/>
                    <a:lstStyle/>
                    <a:p>
                      <a:r>
                        <a:rPr lang="en-US" dirty="0" smtClean="0"/>
                        <a:t>More than</a:t>
                      </a:r>
                      <a:r>
                        <a:rPr lang="en-US" baseline="0" dirty="0" smtClean="0"/>
                        <a:t> 20 Employees</a:t>
                      </a:r>
                      <a:endParaRPr lang="en-US" dirty="0"/>
                    </a:p>
                  </a:txBody>
                  <a:tcPr/>
                </a:tc>
                <a:tc>
                  <a:txBody>
                    <a:bodyPr/>
                    <a:lstStyle/>
                    <a:p>
                      <a:r>
                        <a:rPr lang="en-US" dirty="0" smtClean="0"/>
                        <a:t>Monthly</a:t>
                      </a:r>
                      <a:endParaRPr lang="en-US" dirty="0"/>
                    </a:p>
                  </a:txBody>
                  <a:tcPr/>
                </a:tc>
                <a:tc>
                  <a:txBody>
                    <a:bodyPr/>
                    <a:lstStyle/>
                    <a:p>
                      <a:r>
                        <a:rPr lang="en-US" dirty="0" smtClean="0"/>
                        <a:t>Monthly</a:t>
                      </a:r>
                      <a:endParaRPr lang="en-US" dirty="0"/>
                    </a:p>
                  </a:txBody>
                  <a:tcPr/>
                </a:tc>
                <a:tc>
                  <a:txBody>
                    <a:bodyPr/>
                    <a:lstStyle/>
                    <a:p>
                      <a:r>
                        <a:rPr lang="en-US" sz="1800" kern="1200" dirty="0" smtClean="0">
                          <a:solidFill>
                            <a:schemeClr val="dk1"/>
                          </a:solidFill>
                          <a:latin typeface="+mn-lt"/>
                          <a:ea typeface="+mn-ea"/>
                          <a:cs typeface="+mn-cs"/>
                        </a:rPr>
                        <a:t>Within 15 days from the end of the month</a:t>
                      </a:r>
                      <a:endParaRPr lang="en-US" dirty="0"/>
                    </a:p>
                  </a:txBody>
                  <a:tcPr/>
                </a:tc>
                <a:tc>
                  <a:txBody>
                    <a:bodyPr/>
                    <a:lstStyle/>
                    <a:p>
                      <a:r>
                        <a:rPr lang="en-US" sz="1800" kern="1200" dirty="0" smtClean="0">
                          <a:solidFill>
                            <a:schemeClr val="dk1"/>
                          </a:solidFill>
                          <a:latin typeface="+mn-lt"/>
                          <a:ea typeface="+mn-ea"/>
                          <a:cs typeface="+mn-cs"/>
                        </a:rPr>
                        <a:t>A monthly return in Form No.5 is to be filed by 15th of next month</a:t>
                      </a:r>
                      <a:endParaRPr lang="en-US" dirty="0"/>
                    </a:p>
                  </a:txBody>
                  <a:tcPr/>
                </a:tc>
              </a:tr>
              <a:tr h="1122727">
                <a:tc>
                  <a:txBody>
                    <a:bodyPr/>
                    <a:lstStyle/>
                    <a:p>
                      <a:r>
                        <a:rPr lang="en-US" dirty="0" smtClean="0"/>
                        <a:t>Less than or Equal To 20 Employees</a:t>
                      </a:r>
                      <a:endParaRPr lang="en-US" dirty="0"/>
                    </a:p>
                  </a:txBody>
                  <a:tcPr/>
                </a:tc>
                <a:tc>
                  <a:txBody>
                    <a:bodyPr/>
                    <a:lstStyle/>
                    <a:p>
                      <a:r>
                        <a:rPr lang="en-US" dirty="0" smtClean="0"/>
                        <a:t>Monthly</a:t>
                      </a:r>
                      <a:endParaRPr lang="en-US" dirty="0"/>
                    </a:p>
                  </a:txBody>
                  <a:tcPr/>
                </a:tc>
                <a:tc>
                  <a:txBody>
                    <a:bodyPr/>
                    <a:lstStyle/>
                    <a:p>
                      <a:r>
                        <a:rPr lang="en-US" dirty="0" smtClean="0"/>
                        <a:t>Quarterly</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latin typeface="+mn-lt"/>
                          <a:ea typeface="+mn-ea"/>
                          <a:cs typeface="+mn-cs"/>
                        </a:rPr>
                        <a:t>By the 15</a:t>
                      </a:r>
                      <a:r>
                        <a:rPr lang="en-US" sz="1800" kern="1200" baseline="30000" dirty="0" smtClean="0">
                          <a:solidFill>
                            <a:schemeClr val="dk1"/>
                          </a:solidFill>
                          <a:latin typeface="+mn-lt"/>
                          <a:ea typeface="+mn-ea"/>
                          <a:cs typeface="+mn-cs"/>
                        </a:rPr>
                        <a:t>th</a:t>
                      </a:r>
                      <a:r>
                        <a:rPr lang="en-US" sz="1800" kern="1200" dirty="0" smtClean="0">
                          <a:solidFill>
                            <a:schemeClr val="dk1"/>
                          </a:solidFill>
                          <a:latin typeface="+mn-lt"/>
                          <a:ea typeface="+mn-ea"/>
                          <a:cs typeface="+mn-cs"/>
                        </a:rPr>
                        <a:t> of next month from the end of the quarter.</a:t>
                      </a:r>
                    </a:p>
                    <a:p>
                      <a:endParaRPr lang="en-US" dirty="0"/>
                    </a:p>
                  </a:txBody>
                  <a:tcPr/>
                </a:tc>
                <a:tc>
                  <a:txBody>
                    <a:bodyPr/>
                    <a:lstStyle/>
                    <a:p>
                      <a:r>
                        <a:rPr lang="en-US" sz="1800" kern="1200" dirty="0" smtClean="0">
                          <a:solidFill>
                            <a:schemeClr val="dk1"/>
                          </a:solidFill>
                          <a:latin typeface="+mn-lt"/>
                          <a:ea typeface="+mn-ea"/>
                          <a:cs typeface="+mn-cs"/>
                        </a:rPr>
                        <a:t>Annual return in Form No.5AA </a:t>
                      </a:r>
                      <a:endParaRPr lang="en-US" dirty="0"/>
                    </a:p>
                  </a:txBody>
                  <a:tcPr/>
                </a:tc>
              </a:tr>
            </a:tbl>
          </a:graphicData>
        </a:graphic>
      </p:graphicFrame>
    </p:spTree>
  </p:cSld>
  <p:clrMapOvr>
    <a:masterClrMapping/>
  </p:clrMapOvr>
  <p:transition spd="slow" advTm="5000">
    <p:pull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b="1" dirty="0" smtClean="0">
                <a:solidFill>
                  <a:srgbClr val="002060"/>
                </a:solidFill>
              </a:rPr>
              <a:t>Deduction of salary by Employer</a:t>
            </a:r>
            <a:endParaRPr lang="en-US" b="1" dirty="0">
              <a:solidFill>
                <a:srgbClr val="002060"/>
              </a:solidFill>
            </a:endParaRPr>
          </a:p>
        </p:txBody>
      </p:sp>
      <p:sp>
        <p:nvSpPr>
          <p:cNvPr id="3" name="Content Placeholder 2"/>
          <p:cNvSpPr>
            <a:spLocks noGrp="1"/>
          </p:cNvSpPr>
          <p:nvPr>
            <p:ph idx="1"/>
          </p:nvPr>
        </p:nvSpPr>
        <p:spPr/>
        <p:txBody>
          <a:bodyPr/>
          <a:lstStyle/>
          <a:p>
            <a:r>
              <a:rPr lang="en-US" dirty="0" smtClean="0"/>
              <a:t>The Employer is </a:t>
            </a:r>
            <a:r>
              <a:rPr lang="en-US" dirty="0"/>
              <a:t>required to deduct the amount of tax from the salaries of all employees except those who are drawing a salary of less than </a:t>
            </a:r>
            <a:r>
              <a:rPr lang="en-US" dirty="0" smtClean="0"/>
              <a:t>Rs.6000</a:t>
            </a:r>
            <a:r>
              <a:rPr lang="en-US" dirty="0"/>
              <a:t>/- per month</a:t>
            </a:r>
          </a:p>
        </p:txBody>
      </p:sp>
    </p:spTree>
  </p:cSld>
  <p:clrMapOvr>
    <a:masterClrMapping/>
  </p:clrMapOvr>
  <p:transition spd="slow" advTm="5000">
    <p:pull dir="rd"/>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247</TotalTime>
  <Words>832</Words>
  <Application>Microsoft Office PowerPoint</Application>
  <PresentationFormat>On-screen Show (4:3)</PresentationFormat>
  <Paragraphs>76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What is Professional Tax?</vt:lpstr>
      <vt:lpstr>Article 276 in Constitution of India,1949</vt:lpstr>
      <vt:lpstr>Deduction U/s 16 of Income Tax Act</vt:lpstr>
      <vt:lpstr>....Section 16(iii) of Income tax Act</vt:lpstr>
      <vt:lpstr>Deducted and Paid By? </vt:lpstr>
      <vt:lpstr>Professional tax Rates</vt:lpstr>
      <vt:lpstr>Profession tax Return/Payment Due Dates</vt:lpstr>
      <vt:lpstr>Deduction of salary by Employer</vt:lpstr>
      <vt:lpstr>REGISTRATION</vt:lpstr>
      <vt:lpstr>Deposit of Amount Deducted</vt:lpstr>
      <vt:lpstr>INTEREST</vt:lpstr>
      <vt:lpstr>RETURN FILING</vt:lpstr>
      <vt:lpstr>Provision to file Consolidated return for different for which separate registration are obtained.</vt:lpstr>
      <vt:lpstr>Assessment</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TAX</dc:title>
  <dc:creator>Dipanshu</dc:creator>
  <cp:lastModifiedBy>Dipanshu</cp:lastModifiedBy>
  <cp:revision>32</cp:revision>
  <dcterms:created xsi:type="dcterms:W3CDTF">2015-03-20T06:15:58Z</dcterms:created>
  <dcterms:modified xsi:type="dcterms:W3CDTF">2015-03-28T06:54:45Z</dcterms:modified>
</cp:coreProperties>
</file>