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7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42C62AD-9D84-4EB4-A2CC-DC817B511F1A}" type="datetimeFigureOut">
              <a:rPr lang="en-IN" smtClean="0"/>
              <a:t>24/01/2013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F1FBAE3-8577-427F-8F30-DDD79430715C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>
                <a:latin typeface="Lucida Fax" pitchFamily="18" charset="0"/>
              </a:rPr>
              <a:t>SIA-15 KNOWLEDGE OF THE ENTITY AND IT’S ENVIRONMENT</a:t>
            </a:r>
            <a:endParaRPr lang="en-IN" sz="2800" b="0" dirty="0">
              <a:latin typeface="Lucida Fax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STANDARDS ON INTERNAL AUDIT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37429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Lucida Fax" pitchFamily="18" charset="0"/>
              </a:rPr>
              <a:t>INTRODUCTION</a:t>
            </a:r>
            <a:endParaRPr lang="en-IN" sz="4000" dirty="0">
              <a:latin typeface="Lucida Fax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9592" y="1484784"/>
            <a:ext cx="7520940" cy="4704636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400" b="0" dirty="0" smtClean="0">
                <a:latin typeface="Lucida Fax" pitchFamily="18" charset="0"/>
              </a:rPr>
              <a:t>This Standards establishes the guidelines and standards on what contributes the knowledge of the business.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400" b="0" dirty="0" smtClean="0">
                <a:latin typeface="Lucida Fax" pitchFamily="18" charset="0"/>
              </a:rPr>
              <a:t>It guides the internal auditor that how to obtain and  use the knowledge about the business entity and environment.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2400" b="0" dirty="0" smtClean="0">
                <a:latin typeface="Lucida Fax" pitchFamily="18" charset="0"/>
              </a:rPr>
              <a:t>Entity’s knowledge- the industry in which entity operates, regulatory environment, process of the entity, key risks and system control etc…</a:t>
            </a:r>
          </a:p>
          <a:p>
            <a:pPr marL="2857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Ø"/>
            </a:pPr>
            <a:endParaRPr lang="en-IN" sz="2400" b="0" dirty="0">
              <a:latin typeface="Lucida Fax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340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800" dirty="0" smtClean="0">
                <a:latin typeface="Lucida Fax" pitchFamily="18" charset="0"/>
              </a:rPr>
              <a:t>ACQUIRING THE KNOWLEDGE OF THE ENTITY’S OPERATION AND THE ENVIRONMENT</a:t>
            </a:r>
            <a:endParaRPr lang="en-IN" sz="2800" dirty="0">
              <a:latin typeface="Lucida Fax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51520" y="2132856"/>
            <a:ext cx="4320480" cy="3712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0" u="sng" dirty="0" smtClean="0">
                <a:latin typeface="Lucida Fax" pitchFamily="18" charset="0"/>
                <a:cs typeface="Calibri" pitchFamily="34" charset="0"/>
              </a:rPr>
              <a:t>PRIOR ACCEPTING THE ENGAGEMENT</a:t>
            </a:r>
          </a:p>
          <a:p>
            <a:pPr>
              <a:buFont typeface="Wingdings" pitchFamily="2" charset="2"/>
              <a:buChar char="v"/>
            </a:pPr>
            <a:r>
              <a:rPr lang="en-US" sz="1800" b="0" dirty="0" smtClean="0">
                <a:latin typeface="Lucida Fax" pitchFamily="18" charset="0"/>
                <a:cs typeface="Calibri" pitchFamily="34" charset="0"/>
              </a:rPr>
              <a:t>Auditor should obtain the preliminary knowledge of the business,</a:t>
            </a:r>
          </a:p>
          <a:p>
            <a:pPr marL="925830" lvl="5" indent="-171450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b="0" dirty="0" smtClean="0">
                <a:latin typeface="Lucida Fax" pitchFamily="18" charset="0"/>
                <a:cs typeface="Calibri" pitchFamily="34" charset="0"/>
              </a:rPr>
              <a:t>Industry</a:t>
            </a:r>
          </a:p>
          <a:p>
            <a:pPr marL="925830" lvl="5" indent="-171450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dirty="0" smtClean="0">
                <a:latin typeface="Lucida Fax" pitchFamily="18" charset="0"/>
                <a:cs typeface="Calibri" pitchFamily="34" charset="0"/>
              </a:rPr>
              <a:t>Nature of ownership</a:t>
            </a:r>
          </a:p>
          <a:p>
            <a:pPr marL="925830" lvl="5" indent="-171450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b="0" dirty="0" smtClean="0">
                <a:latin typeface="Lucida Fax" pitchFamily="18" charset="0"/>
                <a:cs typeface="Calibri" pitchFamily="34" charset="0"/>
              </a:rPr>
              <a:t>Regulatory environment</a:t>
            </a:r>
          </a:p>
          <a:p>
            <a:pPr marL="925830" lvl="5" indent="-171450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dirty="0" smtClean="0">
                <a:latin typeface="Lucida Fax" pitchFamily="18" charset="0"/>
                <a:cs typeface="Calibri" pitchFamily="34" charset="0"/>
              </a:rPr>
              <a:t>Business operations</a:t>
            </a:r>
          </a:p>
          <a:p>
            <a:pPr marL="925830" lvl="5" indent="-171450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dirty="0" smtClean="0">
                <a:latin typeface="Lucida Fax" pitchFamily="18" charset="0"/>
                <a:cs typeface="Calibri" pitchFamily="34" charset="0"/>
              </a:rPr>
              <a:t>Competitions etc…</a:t>
            </a:r>
          </a:p>
          <a:p>
            <a:pPr marL="754380" lvl="5" indent="0">
              <a:buClr>
                <a:schemeClr val="accent6">
                  <a:lumMod val="75000"/>
                </a:schemeClr>
              </a:buClr>
              <a:buNone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925830" lvl="5" indent="-171450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endParaRPr lang="en-US" sz="2000" b="0" dirty="0" smtClean="0">
              <a:latin typeface="Calibri" pitchFamily="34" charset="0"/>
              <a:cs typeface="Calibri" pitchFamily="34" charset="0"/>
            </a:endParaRPr>
          </a:p>
          <a:p>
            <a:pPr marL="925830" lvl="5" indent="-171450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endParaRPr lang="en-IN" sz="1200" b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788024" y="2132856"/>
            <a:ext cx="3960440" cy="3712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0" u="sng" dirty="0" smtClean="0">
                <a:latin typeface="Lucida Fax" pitchFamily="18" charset="0"/>
                <a:cs typeface="Calibri" pitchFamily="34" charset="0"/>
              </a:rPr>
              <a:t>AFTER ACCEPTING</a:t>
            </a:r>
          </a:p>
          <a:p>
            <a:pPr>
              <a:buFont typeface="Wingdings" pitchFamily="2" charset="2"/>
              <a:buChar char="v"/>
            </a:pPr>
            <a:r>
              <a:rPr lang="en-US" sz="1800" b="0" dirty="0" smtClean="0">
                <a:latin typeface="Lucida Fax" pitchFamily="18" charset="0"/>
                <a:cs typeface="Calibri" pitchFamily="34" charset="0"/>
              </a:rPr>
              <a:t>As the audit progresses, more details should be obtained.</a:t>
            </a:r>
          </a:p>
          <a:p>
            <a:pPr>
              <a:buFont typeface="Wingdings" pitchFamily="2" charset="2"/>
              <a:buChar char="v"/>
            </a:pPr>
            <a:r>
              <a:rPr lang="en-US" sz="1800" b="0" dirty="0" smtClean="0">
                <a:latin typeface="Lucida Fax" pitchFamily="18" charset="0"/>
                <a:cs typeface="Calibri" pitchFamily="34" charset="0"/>
              </a:rPr>
              <a:t>During the course of the audit, the acquired knowledge should be assessed, enhanced, updated and most importantly it should be validated.</a:t>
            </a:r>
          </a:p>
          <a:p>
            <a:pPr marL="0" indent="0"/>
            <a:endParaRPr lang="en-US" sz="1800" b="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en-US" sz="2000" b="0" dirty="0" smtClean="0">
              <a:latin typeface="Calibri" pitchFamily="34" charset="0"/>
              <a:cs typeface="Calibri" pitchFamily="34" charset="0"/>
            </a:endParaRPr>
          </a:p>
          <a:p>
            <a:endParaRPr lang="en-IN" sz="2000" b="0" u="sng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88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2536304"/>
            <a:ext cx="8229600" cy="21888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u="sng" dirty="0" smtClean="0">
                <a:latin typeface="Lucida Fax" pitchFamily="18" charset="0"/>
              </a:rPr>
              <a:t>In case of continuing the audit</a:t>
            </a:r>
          </a:p>
          <a:p>
            <a:endParaRPr lang="en-US" sz="2400" dirty="0">
              <a:latin typeface="Lucida Fax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b="0" dirty="0" smtClean="0">
                <a:latin typeface="Lucida Fax" pitchFamily="18" charset="0"/>
              </a:rPr>
              <a:t>Most importantly the internal auditor should consider the previous working papers that is the only source where he can obtain the entire about the business.</a:t>
            </a:r>
          </a:p>
        </p:txBody>
      </p:sp>
      <p:sp>
        <p:nvSpPr>
          <p:cNvPr id="2" name="Rectangle 1"/>
          <p:cNvSpPr/>
          <p:nvPr/>
        </p:nvSpPr>
        <p:spPr>
          <a:xfrm>
            <a:off x="323528" y="260648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Lucida Fax" pitchFamily="18" charset="0"/>
              </a:rPr>
              <a:t>ACQUIRING THE KNOWLEDGE OF THE ENTITY’S OPERATION AND THE ENVIRONMENT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48407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Lucida Fax" pitchFamily="18" charset="0"/>
              </a:rPr>
              <a:t>KEY AREAS-WHICH NEEDS TO BE UNDERSTOOD</a:t>
            </a:r>
            <a:endParaRPr lang="en-IN" dirty="0">
              <a:latin typeface="Lucida Fax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000" b="0" dirty="0" smtClean="0">
                <a:latin typeface="Lucida Fax" pitchFamily="18" charset="0"/>
              </a:rPr>
              <a:t>Nature of Business</a:t>
            </a:r>
          </a:p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000" b="0" dirty="0" smtClean="0">
                <a:latin typeface="Lucida Fax" pitchFamily="18" charset="0"/>
              </a:rPr>
              <a:t>Business Environment</a:t>
            </a:r>
          </a:p>
          <a:p>
            <a:pPr marL="1353312" lvl="6" indent="-342900"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000" dirty="0" smtClean="0">
                <a:latin typeface="Lucida Fax" pitchFamily="18" charset="0"/>
              </a:rPr>
              <a:t>Legal Environment</a:t>
            </a:r>
          </a:p>
          <a:p>
            <a:pPr marL="1353312" lvl="6" indent="-342900"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000" dirty="0" smtClean="0">
                <a:latin typeface="Lucida Fax" pitchFamily="18" charset="0"/>
              </a:rPr>
              <a:t>Political environment</a:t>
            </a:r>
          </a:p>
          <a:p>
            <a:pPr marL="1353312" lvl="6" indent="-342900"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000" dirty="0" smtClean="0">
                <a:latin typeface="Lucida Fax" pitchFamily="18" charset="0"/>
              </a:rPr>
              <a:t>Social environment</a:t>
            </a:r>
          </a:p>
          <a:p>
            <a:pPr marL="1353312" lvl="6" indent="-342900"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000" dirty="0" smtClean="0">
                <a:latin typeface="Lucida Fax" pitchFamily="18" charset="0"/>
              </a:rPr>
              <a:t>Others</a:t>
            </a:r>
          </a:p>
          <a:p>
            <a:pPr indent="-342900"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000" dirty="0" smtClean="0">
                <a:latin typeface="Lucida Fax" pitchFamily="18" charset="0"/>
              </a:rPr>
              <a:t>Business Operations</a:t>
            </a:r>
          </a:p>
          <a:p>
            <a:pPr indent="-342900"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000" dirty="0" smtClean="0">
                <a:latin typeface="Lucida Fax" pitchFamily="18" charset="0"/>
              </a:rPr>
              <a:t>Investment and Investment Activities</a:t>
            </a:r>
          </a:p>
          <a:p>
            <a:pPr indent="-342900"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000" dirty="0" smtClean="0">
                <a:latin typeface="Lucida Fax" pitchFamily="18" charset="0"/>
              </a:rPr>
              <a:t>Financial Reporting and Key Accounting Policies used.</a:t>
            </a:r>
          </a:p>
          <a:p>
            <a:pPr indent="-342900"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000" dirty="0" smtClean="0">
                <a:latin typeface="Lucida Fax" pitchFamily="18" charset="0"/>
              </a:rPr>
              <a:t>Business Risks</a:t>
            </a:r>
          </a:p>
          <a:p>
            <a:pPr indent="-342900"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000" dirty="0" smtClean="0">
                <a:latin typeface="Lucida Fax" pitchFamily="18" charset="0"/>
              </a:rPr>
              <a:t>Competitive Strategies of the organization</a:t>
            </a:r>
          </a:p>
        </p:txBody>
      </p:sp>
    </p:spTree>
    <p:extLst>
      <p:ext uri="{BB962C8B-B14F-4D97-AF65-F5344CB8AC3E}">
        <p14:creationId xmlns:p14="http://schemas.microsoft.com/office/powerpoint/2010/main" val="48407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Fax" pitchFamily="18" charset="0"/>
              </a:rPr>
              <a:t>SOURCES OF INFORMATIOIN </a:t>
            </a:r>
            <a:endParaRPr lang="en-IN" dirty="0">
              <a:latin typeface="Lucida Fax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0" dirty="0" smtClean="0">
                <a:latin typeface="Lucida Fax" pitchFamily="18" charset="0"/>
                <a:cs typeface="Calibri" pitchFamily="34" charset="0"/>
              </a:rPr>
              <a:t>Previous  engagement and experiences with the entity</a:t>
            </a:r>
          </a:p>
          <a:p>
            <a:pPr>
              <a:buFont typeface="Wingdings" pitchFamily="2" charset="2"/>
              <a:buChar char="v"/>
            </a:pPr>
            <a:r>
              <a:rPr lang="en-US" sz="2400" b="0" dirty="0" smtClean="0">
                <a:latin typeface="Lucida Fax" pitchFamily="18" charset="0"/>
                <a:cs typeface="Calibri" pitchFamily="34" charset="0"/>
              </a:rPr>
              <a:t>Business plan of the entity</a:t>
            </a:r>
          </a:p>
          <a:p>
            <a:pPr>
              <a:buFont typeface="Wingdings" pitchFamily="2" charset="2"/>
              <a:buChar char="v"/>
            </a:pPr>
            <a:r>
              <a:rPr lang="en-US" sz="2400" b="0" dirty="0" smtClean="0">
                <a:latin typeface="Lucida Fax" pitchFamily="18" charset="0"/>
                <a:cs typeface="Calibri" pitchFamily="34" charset="0"/>
              </a:rPr>
              <a:t>Incorporation Documents –MOA and AOA</a:t>
            </a:r>
          </a:p>
          <a:p>
            <a:pPr>
              <a:buFont typeface="Wingdings" pitchFamily="2" charset="2"/>
              <a:buChar char="v"/>
            </a:pPr>
            <a:r>
              <a:rPr lang="en-US" sz="2400" b="0" dirty="0" smtClean="0">
                <a:latin typeface="Lucida Fax" pitchFamily="18" charset="0"/>
                <a:cs typeface="Calibri" pitchFamily="34" charset="0"/>
              </a:rPr>
              <a:t>Organizational Structure</a:t>
            </a:r>
          </a:p>
          <a:p>
            <a:pPr>
              <a:buFont typeface="Wingdings" pitchFamily="2" charset="2"/>
              <a:buChar char="v"/>
            </a:pPr>
            <a:r>
              <a:rPr lang="en-US" sz="2400" b="0" dirty="0" smtClean="0">
                <a:latin typeface="Lucida Fax" pitchFamily="18" charset="0"/>
                <a:cs typeface="Calibri" pitchFamily="34" charset="0"/>
              </a:rPr>
              <a:t>Discussions with key persons of the entity.</a:t>
            </a:r>
          </a:p>
          <a:p>
            <a:pPr>
              <a:buFont typeface="Wingdings" pitchFamily="2" charset="2"/>
              <a:buChar char="v"/>
            </a:pPr>
            <a:r>
              <a:rPr lang="en-US" sz="2400" b="0" dirty="0" smtClean="0">
                <a:latin typeface="Lucida Fax" pitchFamily="18" charset="0"/>
                <a:cs typeface="Calibri" pitchFamily="34" charset="0"/>
              </a:rPr>
              <a:t>Discussion with statutory auditors</a:t>
            </a:r>
          </a:p>
          <a:p>
            <a:pPr>
              <a:buFont typeface="Wingdings" pitchFamily="2" charset="2"/>
              <a:buChar char="v"/>
            </a:pPr>
            <a:r>
              <a:rPr lang="en-US" sz="2400" b="0" dirty="0" smtClean="0">
                <a:latin typeface="Lucida Fax" pitchFamily="18" charset="0"/>
                <a:cs typeface="Calibri" pitchFamily="34" charset="0"/>
              </a:rPr>
              <a:t>Reading the previous audit reports and financial statements .</a:t>
            </a:r>
          </a:p>
          <a:p>
            <a:pPr>
              <a:buFont typeface="Wingdings" pitchFamily="2" charset="2"/>
              <a:buChar char="v"/>
            </a:pPr>
            <a:r>
              <a:rPr lang="en-US" sz="2400" b="0" dirty="0" smtClean="0">
                <a:latin typeface="Lucida Fax" pitchFamily="18" charset="0"/>
                <a:cs typeface="Calibri" pitchFamily="34" charset="0"/>
              </a:rPr>
              <a:t>Governing legislation and regulations</a:t>
            </a:r>
          </a:p>
          <a:p>
            <a:pPr>
              <a:buFont typeface="Wingdings" pitchFamily="2" charset="2"/>
              <a:buChar char="v"/>
            </a:pPr>
            <a:r>
              <a:rPr lang="en-US" sz="2400" b="0" dirty="0" smtClean="0">
                <a:latin typeface="Lucida Fax" pitchFamily="18" charset="0"/>
                <a:cs typeface="Calibri" pitchFamily="34" charset="0"/>
              </a:rPr>
              <a:t>Discussion with the suppliers and the customers</a:t>
            </a:r>
          </a:p>
          <a:p>
            <a:pPr marL="0" indent="0"/>
            <a:endParaRPr lang="en-US" sz="2400" b="0" dirty="0" smtClean="0">
              <a:latin typeface="Lucida Fax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075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Fax" pitchFamily="18" charset="0"/>
              </a:rPr>
              <a:t>Using the acquired knowledge</a:t>
            </a:r>
            <a:endParaRPr lang="en-IN" dirty="0">
              <a:latin typeface="Lucida Fax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000" b="0" dirty="0" smtClean="0">
                <a:latin typeface="Lucida Fax" pitchFamily="18" charset="0"/>
              </a:rPr>
              <a:t>The auditor should use the acquired knowledge in</a:t>
            </a:r>
          </a:p>
          <a:p>
            <a:pPr marL="0" indent="0"/>
            <a:endParaRPr lang="en-US" sz="4000" b="0" dirty="0" smtClean="0">
              <a:latin typeface="Lucida Fax" pitchFamily="18" charset="0"/>
            </a:endParaRPr>
          </a:p>
          <a:p>
            <a:pPr lvl="3" indent="-342900">
              <a:buFont typeface="Wingdings" pitchFamily="2" charset="2"/>
              <a:buChar char="ü"/>
            </a:pPr>
            <a:r>
              <a:rPr lang="en-US" sz="4000" dirty="0" smtClean="0">
                <a:latin typeface="Lucida Fax" pitchFamily="18" charset="0"/>
              </a:rPr>
              <a:t>Assessing the risks and identifying the key areas of the entity.</a:t>
            </a:r>
          </a:p>
          <a:p>
            <a:pPr marL="288036" lvl="3" indent="0">
              <a:buNone/>
            </a:pPr>
            <a:endParaRPr lang="en-US" sz="4000" dirty="0" smtClean="0">
              <a:latin typeface="Lucida Fax" pitchFamily="18" charset="0"/>
            </a:endParaRPr>
          </a:p>
          <a:p>
            <a:pPr lvl="3" indent="-342900">
              <a:buFont typeface="Wingdings" pitchFamily="2" charset="2"/>
              <a:buChar char="ü"/>
            </a:pPr>
            <a:r>
              <a:rPr lang="en-US" sz="4000" b="0" dirty="0" smtClean="0">
                <a:latin typeface="Lucida Fax" pitchFamily="18" charset="0"/>
              </a:rPr>
              <a:t>Planning and Performing the internal audit effectively and efficiently.</a:t>
            </a:r>
          </a:p>
          <a:p>
            <a:pPr marL="288036" lvl="3" indent="0">
              <a:buNone/>
            </a:pPr>
            <a:endParaRPr lang="en-US" sz="4000" b="0" dirty="0" smtClean="0">
              <a:latin typeface="Lucida Fax" pitchFamily="18" charset="0"/>
            </a:endParaRPr>
          </a:p>
          <a:p>
            <a:pPr lvl="3" indent="-342900">
              <a:buFont typeface="Wingdings" pitchFamily="2" charset="2"/>
              <a:buChar char="ü"/>
            </a:pPr>
            <a:r>
              <a:rPr lang="en-US" sz="4000" dirty="0" smtClean="0">
                <a:latin typeface="Lucida Fax" pitchFamily="18" charset="0"/>
              </a:rPr>
              <a:t>Evaluating the Audit evidences.</a:t>
            </a:r>
          </a:p>
          <a:p>
            <a:pPr marL="288036" lvl="3" indent="0">
              <a:buNone/>
            </a:pPr>
            <a:endParaRPr lang="en-US" sz="4000" dirty="0" smtClean="0">
              <a:latin typeface="Lucida Fax" pitchFamily="18" charset="0"/>
            </a:endParaRPr>
          </a:p>
          <a:p>
            <a:pPr lvl="3" indent="-342900">
              <a:buFont typeface="Wingdings" pitchFamily="2" charset="2"/>
              <a:buChar char="ü"/>
            </a:pPr>
            <a:r>
              <a:rPr lang="en-US" sz="4000" dirty="0" smtClean="0">
                <a:latin typeface="Lucida Fax" pitchFamily="18" charset="0"/>
              </a:rPr>
              <a:t>Providing the Better Quality of service</a:t>
            </a:r>
          </a:p>
          <a:p>
            <a:pPr lvl="3" indent="-342900">
              <a:buFont typeface="Wingdings" pitchFamily="2" charset="2"/>
              <a:buChar char="ü"/>
            </a:pPr>
            <a:endParaRPr lang="en-US" sz="4000" dirty="0" smtClean="0">
              <a:latin typeface="Lucida Fax" pitchFamily="18" charset="0"/>
            </a:endParaRPr>
          </a:p>
          <a:p>
            <a:pPr lvl="3" indent="-342900">
              <a:buFont typeface="Wingdings" pitchFamily="2" charset="2"/>
              <a:buChar char="ü"/>
            </a:pPr>
            <a:r>
              <a:rPr lang="en-US" sz="4000" dirty="0" smtClean="0">
                <a:latin typeface="Lucida Fax" pitchFamily="18" charset="0"/>
              </a:rPr>
              <a:t>Ensuring that the audit team receives the sufficient details for performing the work delegated to them.</a:t>
            </a:r>
          </a:p>
          <a:p>
            <a:pPr marL="288036" lvl="3" indent="0">
              <a:buNone/>
            </a:pPr>
            <a:endParaRPr lang="en-US" sz="4000" dirty="0" smtClean="0">
              <a:latin typeface="Lucida Fax" pitchFamily="18" charset="0"/>
            </a:endParaRPr>
          </a:p>
          <a:p>
            <a:pPr marL="59436" lvl="2" indent="0">
              <a:buNone/>
            </a:pPr>
            <a:r>
              <a:rPr lang="en-US" sz="4000" dirty="0" smtClean="0">
                <a:latin typeface="Lucida Fax" pitchFamily="18" charset="0"/>
              </a:rPr>
              <a:t>The auditor should consider, the source of information and how it affects his review of internal control system, for effective use of the acquired knowledge.</a:t>
            </a:r>
          </a:p>
          <a:p>
            <a:pPr marL="59436" lvl="2" indent="0">
              <a:buNone/>
            </a:pPr>
            <a:endParaRPr lang="en-US" sz="4000" dirty="0" smtClean="0">
              <a:latin typeface="Lucida Fax" pitchFamily="18" charset="0"/>
            </a:endParaRPr>
          </a:p>
          <a:p>
            <a:pPr lvl="3" indent="-342900">
              <a:buFont typeface="Wingdings" pitchFamily="2" charset="2"/>
              <a:buChar char="ü"/>
            </a:pPr>
            <a:endParaRPr lang="en-US" sz="2400" b="0" dirty="0" smtClean="0">
              <a:latin typeface="Lucida Fax" pitchFamily="18" charset="0"/>
            </a:endParaRPr>
          </a:p>
          <a:p>
            <a:pPr marL="288036" lvl="3" indent="0">
              <a:buNone/>
            </a:pPr>
            <a:r>
              <a:rPr lang="en-US" sz="2400" b="0" dirty="0" smtClean="0">
                <a:latin typeface="Lucida Fax" pitchFamily="18" charset="0"/>
              </a:rPr>
              <a:t> </a:t>
            </a:r>
            <a:endParaRPr lang="en-IN" sz="2400" b="0" dirty="0">
              <a:latin typeface="Lucida Fax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07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Fax" pitchFamily="18" charset="0"/>
              </a:rPr>
              <a:t>DOCUMENTATION</a:t>
            </a:r>
            <a:endParaRPr lang="en-IN" dirty="0">
              <a:latin typeface="Lucida Fax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0" dirty="0" smtClean="0">
              <a:latin typeface="Lucida Fax" pitchFamily="18" charset="0"/>
            </a:endParaRPr>
          </a:p>
          <a:p>
            <a:pPr marL="0" indent="0">
              <a:buNone/>
            </a:pPr>
            <a:endParaRPr lang="en-US" sz="2000" dirty="0">
              <a:latin typeface="Lucida Fax" pitchFamily="18" charset="0"/>
            </a:endParaRPr>
          </a:p>
          <a:p>
            <a:pPr marL="0" indent="0">
              <a:buNone/>
            </a:pPr>
            <a:r>
              <a:rPr lang="en-US" sz="2000" b="0" dirty="0" smtClean="0">
                <a:latin typeface="Lucida Fax" pitchFamily="18" charset="0"/>
              </a:rPr>
              <a:t>THE INTERNAL AUDITOR </a:t>
            </a:r>
            <a:r>
              <a:rPr lang="en-US" sz="2000" dirty="0" smtClean="0">
                <a:latin typeface="Lucida Fax" pitchFamily="18" charset="0"/>
              </a:rPr>
              <a:t>SHOULD </a:t>
            </a:r>
            <a:r>
              <a:rPr lang="en-US" sz="2000" b="0" dirty="0" smtClean="0">
                <a:latin typeface="Lucida Fax" pitchFamily="18" charset="0"/>
              </a:rPr>
              <a:t>DOCUMENT THE INFORMATION ACQUIRED FOR UNDERSTANDING THE BUSINESS ENTITY AND ITS ENVIRONMENT.</a:t>
            </a:r>
          </a:p>
          <a:p>
            <a:pPr marL="0" indent="0">
              <a:buNone/>
            </a:pPr>
            <a:endParaRPr lang="en-US" sz="2000" b="0" dirty="0" smtClean="0">
              <a:latin typeface="Lucida Fax" pitchFamily="18" charset="0"/>
            </a:endParaRPr>
          </a:p>
          <a:p>
            <a:pPr marL="0" indent="0">
              <a:buNone/>
            </a:pPr>
            <a:endParaRPr lang="en-US" sz="2000" dirty="0">
              <a:latin typeface="Lucida Fax" pitchFamily="18" charset="0"/>
            </a:endParaRPr>
          </a:p>
          <a:p>
            <a:pPr marL="0" indent="0">
              <a:buNone/>
            </a:pPr>
            <a:r>
              <a:rPr lang="en-US" sz="2000" b="0" dirty="0" smtClean="0">
                <a:latin typeface="Lucida Fax" pitchFamily="18" charset="0"/>
              </a:rPr>
              <a:t> DOCUMENTATION SHOULD BE BASED ON THE “SIA-3 DOCUMENTATION</a:t>
            </a:r>
            <a:r>
              <a:rPr lang="en-US" sz="2000" dirty="0" smtClean="0">
                <a:latin typeface="Lucida Fax" pitchFamily="18" charset="0"/>
              </a:rPr>
              <a:t>”.</a:t>
            </a:r>
          </a:p>
          <a:p>
            <a:endParaRPr lang="en-IN" sz="2400" dirty="0">
              <a:latin typeface="Lucida Fax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07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827584" y="2276872"/>
            <a:ext cx="7772400" cy="17526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60341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87</TotalTime>
  <Words>404</Words>
  <Application>Microsoft Office PowerPoint</Application>
  <PresentationFormat>On-screen Show (4:3)</PresentationFormat>
  <Paragraphs>70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Civic</vt:lpstr>
      <vt:lpstr>STANDARDS ON INTERNAL AUDIT</vt:lpstr>
      <vt:lpstr>INTRODUCTION</vt:lpstr>
      <vt:lpstr>ACQUIRING THE KNOWLEDGE OF THE ENTITY’S OPERATION AND THE ENVIRONMENT</vt:lpstr>
      <vt:lpstr>PowerPoint Presentation</vt:lpstr>
      <vt:lpstr>KEY AREAS-WHICH NEEDS TO BE UNDERSTOOD</vt:lpstr>
      <vt:lpstr>SOURCES OF INFORMATIOIN </vt:lpstr>
      <vt:lpstr>Using the acquired knowledge</vt:lpstr>
      <vt:lpstr>DOCUMENTATION</vt:lpstr>
      <vt:lpstr>THANK YOU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rkk14</dc:creator>
  <cp:lastModifiedBy>rkk14</cp:lastModifiedBy>
  <cp:revision>26</cp:revision>
  <dcterms:created xsi:type="dcterms:W3CDTF">2013-01-24T16:45:30Z</dcterms:created>
  <dcterms:modified xsi:type="dcterms:W3CDTF">2013-01-24T18:13:14Z</dcterms:modified>
</cp:coreProperties>
</file>