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81" r:id="rId3"/>
    <p:sldId id="282" r:id="rId4"/>
    <p:sldId id="284" r:id="rId5"/>
    <p:sldId id="285" r:id="rId6"/>
    <p:sldId id="288" r:id="rId7"/>
    <p:sldId id="289" r:id="rId8"/>
    <p:sldId id="271" r:id="rId9"/>
    <p:sldId id="286" r:id="rId10"/>
    <p:sldId id="290" r:id="rId11"/>
    <p:sldId id="267" r:id="rId12"/>
    <p:sldId id="273" r:id="rId13"/>
    <p:sldId id="291" r:id="rId14"/>
    <p:sldId id="274" r:id="rId15"/>
    <p:sldId id="275" r:id="rId16"/>
    <p:sldId id="276" r:id="rId17"/>
    <p:sldId id="277" r:id="rId18"/>
    <p:sldId id="278" r:id="rId19"/>
    <p:sldId id="279" r:id="rId20"/>
    <p:sldId id="280"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4" autoAdjust="0"/>
    <p:restoredTop sz="97681" autoAdjust="0"/>
  </p:normalViewPr>
  <p:slideViewPr>
    <p:cSldViewPr>
      <p:cViewPr>
        <p:scale>
          <a:sx n="79" d="100"/>
          <a:sy n="79" d="100"/>
        </p:scale>
        <p:origin x="-1032"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9D746F-3C37-43CB-ADED-2430E9B192F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DD7A2347-87AE-48CF-805F-1DCBA814DED6}">
      <dgm:prSet phldrT="[Text]"/>
      <dgm:spPr/>
      <dgm:t>
        <a:bodyPr/>
        <a:lstStyle/>
        <a:p>
          <a:r>
            <a:rPr lang="en-US" dirty="0" smtClean="0"/>
            <a:t>Types of Audit under Companies Act, 2013</a:t>
          </a:r>
          <a:endParaRPr lang="en-US" dirty="0"/>
        </a:p>
      </dgm:t>
    </dgm:pt>
    <dgm:pt modelId="{C2022E0A-D33C-4BC8-823C-D8FEA3EE9EED}" type="parTrans" cxnId="{F0162369-9399-4887-94E3-8649ABDC68A2}">
      <dgm:prSet/>
      <dgm:spPr/>
      <dgm:t>
        <a:bodyPr/>
        <a:lstStyle/>
        <a:p>
          <a:endParaRPr lang="en-US"/>
        </a:p>
      </dgm:t>
    </dgm:pt>
    <dgm:pt modelId="{BF12DBA8-59E6-4F8A-8D92-9795E86A1540}" type="sibTrans" cxnId="{F0162369-9399-4887-94E3-8649ABDC68A2}">
      <dgm:prSet/>
      <dgm:spPr/>
      <dgm:t>
        <a:bodyPr/>
        <a:lstStyle/>
        <a:p>
          <a:endParaRPr lang="en-US"/>
        </a:p>
      </dgm:t>
    </dgm:pt>
    <dgm:pt modelId="{760EBD55-0D64-4D77-92ED-88F2FB77D45E}">
      <dgm:prSet phldrT="[Text]"/>
      <dgm:spPr/>
      <dgm:t>
        <a:bodyPr/>
        <a:lstStyle/>
        <a:p>
          <a:r>
            <a:rPr lang="en-US" dirty="0" smtClean="0"/>
            <a:t>Statutory Audit</a:t>
          </a:r>
          <a:endParaRPr lang="en-US" dirty="0"/>
        </a:p>
      </dgm:t>
    </dgm:pt>
    <dgm:pt modelId="{30C6CAB8-5E13-4B4C-845C-B9207DEDE246}" type="parTrans" cxnId="{C9348195-BE25-4F58-8B99-9322DABA3BE4}">
      <dgm:prSet/>
      <dgm:spPr/>
      <dgm:t>
        <a:bodyPr/>
        <a:lstStyle/>
        <a:p>
          <a:endParaRPr lang="en-US"/>
        </a:p>
      </dgm:t>
    </dgm:pt>
    <dgm:pt modelId="{19F7DD60-80A6-4460-B1F8-1B82CF4FA0CA}" type="sibTrans" cxnId="{C9348195-BE25-4F58-8B99-9322DABA3BE4}">
      <dgm:prSet/>
      <dgm:spPr/>
      <dgm:t>
        <a:bodyPr/>
        <a:lstStyle/>
        <a:p>
          <a:endParaRPr lang="en-US"/>
        </a:p>
      </dgm:t>
    </dgm:pt>
    <dgm:pt modelId="{81DBC164-25E1-4896-929C-2CFB16213B57}">
      <dgm:prSet phldrT="[Text]"/>
      <dgm:spPr/>
      <dgm:t>
        <a:bodyPr/>
        <a:lstStyle/>
        <a:p>
          <a:r>
            <a:rPr lang="en-US" dirty="0" smtClean="0"/>
            <a:t>Internal    Audit	</a:t>
          </a:r>
          <a:endParaRPr lang="en-US" dirty="0"/>
        </a:p>
      </dgm:t>
    </dgm:pt>
    <dgm:pt modelId="{293A6D49-9473-4D97-A6CE-6E654795B978}" type="parTrans" cxnId="{D3A2F0F8-5214-4FB1-8B88-4F7E28C70375}">
      <dgm:prSet/>
      <dgm:spPr/>
      <dgm:t>
        <a:bodyPr/>
        <a:lstStyle/>
        <a:p>
          <a:endParaRPr lang="en-US"/>
        </a:p>
      </dgm:t>
    </dgm:pt>
    <dgm:pt modelId="{8995A69C-BCE3-4139-872B-1E74B1D5FEB1}" type="sibTrans" cxnId="{D3A2F0F8-5214-4FB1-8B88-4F7E28C70375}">
      <dgm:prSet/>
      <dgm:spPr/>
      <dgm:t>
        <a:bodyPr/>
        <a:lstStyle/>
        <a:p>
          <a:endParaRPr lang="en-US"/>
        </a:p>
      </dgm:t>
    </dgm:pt>
    <dgm:pt modelId="{A376B7A2-3BA4-4B33-8F1E-E6B956E6F18D}">
      <dgm:prSet phldrT="[Text]"/>
      <dgm:spPr/>
      <dgm:t>
        <a:bodyPr/>
        <a:lstStyle/>
        <a:p>
          <a:r>
            <a:rPr lang="en-US" dirty="0" smtClean="0"/>
            <a:t>Secretarial Audit	</a:t>
          </a:r>
          <a:endParaRPr lang="en-US" dirty="0"/>
        </a:p>
      </dgm:t>
    </dgm:pt>
    <dgm:pt modelId="{84DF37B2-7280-4265-91BB-72459FF65C11}" type="parTrans" cxnId="{6E5200C5-A93E-4425-96F1-64590D6053AF}">
      <dgm:prSet/>
      <dgm:spPr/>
      <dgm:t>
        <a:bodyPr/>
        <a:lstStyle/>
        <a:p>
          <a:endParaRPr lang="en-US"/>
        </a:p>
      </dgm:t>
    </dgm:pt>
    <dgm:pt modelId="{D0530F0F-1988-4C24-9560-0450A8C0579D}" type="sibTrans" cxnId="{6E5200C5-A93E-4425-96F1-64590D6053AF}">
      <dgm:prSet/>
      <dgm:spPr/>
      <dgm:t>
        <a:bodyPr/>
        <a:lstStyle/>
        <a:p>
          <a:endParaRPr lang="en-US"/>
        </a:p>
      </dgm:t>
    </dgm:pt>
    <dgm:pt modelId="{CBF64AF1-9AD2-4F8F-B736-8EC407152D0D}">
      <dgm:prSet/>
      <dgm:spPr/>
      <dgm:t>
        <a:bodyPr/>
        <a:lstStyle/>
        <a:p>
          <a:r>
            <a:rPr lang="en-US" dirty="0" smtClean="0"/>
            <a:t>Cost </a:t>
          </a:r>
        </a:p>
        <a:p>
          <a:r>
            <a:rPr lang="en-US" dirty="0" smtClean="0"/>
            <a:t>Audit</a:t>
          </a:r>
          <a:endParaRPr lang="en-US" dirty="0"/>
        </a:p>
      </dgm:t>
    </dgm:pt>
    <dgm:pt modelId="{AA1B1732-391F-44EF-B95D-73A2B744B0D8}" type="parTrans" cxnId="{8B7FA137-126D-44FD-8198-052981F0F5AD}">
      <dgm:prSet/>
      <dgm:spPr/>
      <dgm:t>
        <a:bodyPr/>
        <a:lstStyle/>
        <a:p>
          <a:endParaRPr lang="en-US"/>
        </a:p>
      </dgm:t>
    </dgm:pt>
    <dgm:pt modelId="{461BAE42-7DB9-4262-910B-2C0485DB0DB5}" type="sibTrans" cxnId="{8B7FA137-126D-44FD-8198-052981F0F5AD}">
      <dgm:prSet/>
      <dgm:spPr/>
      <dgm:t>
        <a:bodyPr/>
        <a:lstStyle/>
        <a:p>
          <a:endParaRPr lang="en-US"/>
        </a:p>
      </dgm:t>
    </dgm:pt>
    <dgm:pt modelId="{161C5E74-B987-407C-AF63-0DC3AD561807}" type="pres">
      <dgm:prSet presAssocID="{199D746F-3C37-43CB-ADED-2430E9B192FA}" presName="hierChild1" presStyleCnt="0">
        <dgm:presLayoutVars>
          <dgm:orgChart val="1"/>
          <dgm:chPref val="1"/>
          <dgm:dir/>
          <dgm:animOne val="branch"/>
          <dgm:animLvl val="lvl"/>
          <dgm:resizeHandles/>
        </dgm:presLayoutVars>
      </dgm:prSet>
      <dgm:spPr/>
      <dgm:t>
        <a:bodyPr/>
        <a:lstStyle/>
        <a:p>
          <a:endParaRPr lang="en-US"/>
        </a:p>
      </dgm:t>
    </dgm:pt>
    <dgm:pt modelId="{E2317925-305C-46E4-B6A2-2D88C573D90E}" type="pres">
      <dgm:prSet presAssocID="{DD7A2347-87AE-48CF-805F-1DCBA814DED6}" presName="hierRoot1" presStyleCnt="0">
        <dgm:presLayoutVars>
          <dgm:hierBranch val="init"/>
        </dgm:presLayoutVars>
      </dgm:prSet>
      <dgm:spPr/>
    </dgm:pt>
    <dgm:pt modelId="{7C41CE32-7D13-4E93-A7AB-D855A0C26824}" type="pres">
      <dgm:prSet presAssocID="{DD7A2347-87AE-48CF-805F-1DCBA814DED6}" presName="rootComposite1" presStyleCnt="0"/>
      <dgm:spPr/>
    </dgm:pt>
    <dgm:pt modelId="{93B4020A-1E00-4202-B7C2-12648A3B1F45}" type="pres">
      <dgm:prSet presAssocID="{DD7A2347-87AE-48CF-805F-1DCBA814DED6}" presName="rootText1" presStyleLbl="node0" presStyleIdx="0" presStyleCnt="1" custAng="0" custScaleX="329563" custScaleY="126307">
        <dgm:presLayoutVars>
          <dgm:chPref val="3"/>
        </dgm:presLayoutVars>
      </dgm:prSet>
      <dgm:spPr/>
      <dgm:t>
        <a:bodyPr/>
        <a:lstStyle/>
        <a:p>
          <a:endParaRPr lang="en-US"/>
        </a:p>
      </dgm:t>
    </dgm:pt>
    <dgm:pt modelId="{1C5A1136-BAEC-48C5-9A78-11B018DFD8CB}" type="pres">
      <dgm:prSet presAssocID="{DD7A2347-87AE-48CF-805F-1DCBA814DED6}" presName="rootConnector1" presStyleLbl="node1" presStyleIdx="0" presStyleCnt="0"/>
      <dgm:spPr/>
      <dgm:t>
        <a:bodyPr/>
        <a:lstStyle/>
        <a:p>
          <a:endParaRPr lang="en-US"/>
        </a:p>
      </dgm:t>
    </dgm:pt>
    <dgm:pt modelId="{7D0F5940-A1C5-4FA7-A35A-CA5BBF3E89F1}" type="pres">
      <dgm:prSet presAssocID="{DD7A2347-87AE-48CF-805F-1DCBA814DED6}" presName="hierChild2" presStyleCnt="0"/>
      <dgm:spPr/>
    </dgm:pt>
    <dgm:pt modelId="{FF00AF50-90D4-4084-A28E-44B9705CF6E4}" type="pres">
      <dgm:prSet presAssocID="{30C6CAB8-5E13-4B4C-845C-B9207DEDE246}" presName="Name37" presStyleLbl="parChTrans1D2" presStyleIdx="0" presStyleCnt="4"/>
      <dgm:spPr/>
      <dgm:t>
        <a:bodyPr/>
        <a:lstStyle/>
        <a:p>
          <a:endParaRPr lang="en-US"/>
        </a:p>
      </dgm:t>
    </dgm:pt>
    <dgm:pt modelId="{25284902-B887-4BDD-8548-469272475D46}" type="pres">
      <dgm:prSet presAssocID="{760EBD55-0D64-4D77-92ED-88F2FB77D45E}" presName="hierRoot2" presStyleCnt="0">
        <dgm:presLayoutVars>
          <dgm:hierBranch val="init"/>
        </dgm:presLayoutVars>
      </dgm:prSet>
      <dgm:spPr/>
    </dgm:pt>
    <dgm:pt modelId="{FF54784D-6294-44F6-B10B-94FC48E2D468}" type="pres">
      <dgm:prSet presAssocID="{760EBD55-0D64-4D77-92ED-88F2FB77D45E}" presName="rootComposite" presStyleCnt="0"/>
      <dgm:spPr/>
    </dgm:pt>
    <dgm:pt modelId="{B347D634-B82D-4378-B90C-25D83AF69BBD}" type="pres">
      <dgm:prSet presAssocID="{760EBD55-0D64-4D77-92ED-88F2FB77D45E}" presName="rootText" presStyleLbl="node2" presStyleIdx="0" presStyleCnt="4">
        <dgm:presLayoutVars>
          <dgm:chPref val="3"/>
        </dgm:presLayoutVars>
      </dgm:prSet>
      <dgm:spPr/>
      <dgm:t>
        <a:bodyPr/>
        <a:lstStyle/>
        <a:p>
          <a:endParaRPr lang="en-US"/>
        </a:p>
      </dgm:t>
    </dgm:pt>
    <dgm:pt modelId="{D6FA25D3-154E-4498-93A2-EEBDDAD58F59}" type="pres">
      <dgm:prSet presAssocID="{760EBD55-0D64-4D77-92ED-88F2FB77D45E}" presName="rootConnector" presStyleLbl="node2" presStyleIdx="0" presStyleCnt="4"/>
      <dgm:spPr/>
      <dgm:t>
        <a:bodyPr/>
        <a:lstStyle/>
        <a:p>
          <a:endParaRPr lang="en-US"/>
        </a:p>
      </dgm:t>
    </dgm:pt>
    <dgm:pt modelId="{1DC70841-CBC3-4D6C-AB22-FC297B54611D}" type="pres">
      <dgm:prSet presAssocID="{760EBD55-0D64-4D77-92ED-88F2FB77D45E}" presName="hierChild4" presStyleCnt="0"/>
      <dgm:spPr/>
    </dgm:pt>
    <dgm:pt modelId="{FA70ABC3-027F-4FD7-8E4C-4041A4B750EA}" type="pres">
      <dgm:prSet presAssocID="{760EBD55-0D64-4D77-92ED-88F2FB77D45E}" presName="hierChild5" presStyleCnt="0"/>
      <dgm:spPr/>
    </dgm:pt>
    <dgm:pt modelId="{52BC5BD3-36F7-47CA-8CB8-8E3866E9657F}" type="pres">
      <dgm:prSet presAssocID="{293A6D49-9473-4D97-A6CE-6E654795B978}" presName="Name37" presStyleLbl="parChTrans1D2" presStyleIdx="1" presStyleCnt="4"/>
      <dgm:spPr/>
      <dgm:t>
        <a:bodyPr/>
        <a:lstStyle/>
        <a:p>
          <a:endParaRPr lang="en-US"/>
        </a:p>
      </dgm:t>
    </dgm:pt>
    <dgm:pt modelId="{BE2A44D4-E22C-4EB5-9D9F-BADEAFE10447}" type="pres">
      <dgm:prSet presAssocID="{81DBC164-25E1-4896-929C-2CFB16213B57}" presName="hierRoot2" presStyleCnt="0">
        <dgm:presLayoutVars>
          <dgm:hierBranch val="init"/>
        </dgm:presLayoutVars>
      </dgm:prSet>
      <dgm:spPr/>
    </dgm:pt>
    <dgm:pt modelId="{3C23D666-ED36-4F7F-BF88-7E17A063737B}" type="pres">
      <dgm:prSet presAssocID="{81DBC164-25E1-4896-929C-2CFB16213B57}" presName="rootComposite" presStyleCnt="0"/>
      <dgm:spPr/>
    </dgm:pt>
    <dgm:pt modelId="{59B4E4A9-015F-41A1-8908-7C2EC4F9853E}" type="pres">
      <dgm:prSet presAssocID="{81DBC164-25E1-4896-929C-2CFB16213B57}" presName="rootText" presStyleLbl="node2" presStyleIdx="1" presStyleCnt="4" custScaleX="107189">
        <dgm:presLayoutVars>
          <dgm:chPref val="3"/>
        </dgm:presLayoutVars>
      </dgm:prSet>
      <dgm:spPr/>
      <dgm:t>
        <a:bodyPr/>
        <a:lstStyle/>
        <a:p>
          <a:endParaRPr lang="en-US"/>
        </a:p>
      </dgm:t>
    </dgm:pt>
    <dgm:pt modelId="{15A2E086-609B-43D8-958E-DF867C6189A9}" type="pres">
      <dgm:prSet presAssocID="{81DBC164-25E1-4896-929C-2CFB16213B57}" presName="rootConnector" presStyleLbl="node2" presStyleIdx="1" presStyleCnt="4"/>
      <dgm:spPr/>
      <dgm:t>
        <a:bodyPr/>
        <a:lstStyle/>
        <a:p>
          <a:endParaRPr lang="en-US"/>
        </a:p>
      </dgm:t>
    </dgm:pt>
    <dgm:pt modelId="{192A9F5E-7175-4B98-87FA-F12B5674EA3A}" type="pres">
      <dgm:prSet presAssocID="{81DBC164-25E1-4896-929C-2CFB16213B57}" presName="hierChild4" presStyleCnt="0"/>
      <dgm:spPr/>
    </dgm:pt>
    <dgm:pt modelId="{D07D8D5B-E246-4DF2-B11E-5AB4DB790C59}" type="pres">
      <dgm:prSet presAssocID="{81DBC164-25E1-4896-929C-2CFB16213B57}" presName="hierChild5" presStyleCnt="0"/>
      <dgm:spPr/>
    </dgm:pt>
    <dgm:pt modelId="{B06AD5D5-1720-4477-9C01-662682607C85}" type="pres">
      <dgm:prSet presAssocID="{84DF37B2-7280-4265-91BB-72459FF65C11}" presName="Name37" presStyleLbl="parChTrans1D2" presStyleIdx="2" presStyleCnt="4"/>
      <dgm:spPr/>
      <dgm:t>
        <a:bodyPr/>
        <a:lstStyle/>
        <a:p>
          <a:endParaRPr lang="en-US"/>
        </a:p>
      </dgm:t>
    </dgm:pt>
    <dgm:pt modelId="{C8B97DF3-FB71-4B13-BA2B-75F2BE12CD76}" type="pres">
      <dgm:prSet presAssocID="{A376B7A2-3BA4-4B33-8F1E-E6B956E6F18D}" presName="hierRoot2" presStyleCnt="0">
        <dgm:presLayoutVars>
          <dgm:hierBranch val="init"/>
        </dgm:presLayoutVars>
      </dgm:prSet>
      <dgm:spPr/>
    </dgm:pt>
    <dgm:pt modelId="{2D744FEE-8B84-4CF0-8227-76B328843985}" type="pres">
      <dgm:prSet presAssocID="{A376B7A2-3BA4-4B33-8F1E-E6B956E6F18D}" presName="rootComposite" presStyleCnt="0"/>
      <dgm:spPr/>
    </dgm:pt>
    <dgm:pt modelId="{2924C056-00B4-4941-997F-F258563763B0}" type="pres">
      <dgm:prSet presAssocID="{A376B7A2-3BA4-4B33-8F1E-E6B956E6F18D}" presName="rootText" presStyleLbl="node2" presStyleIdx="2" presStyleCnt="4">
        <dgm:presLayoutVars>
          <dgm:chPref val="3"/>
        </dgm:presLayoutVars>
      </dgm:prSet>
      <dgm:spPr/>
      <dgm:t>
        <a:bodyPr/>
        <a:lstStyle/>
        <a:p>
          <a:endParaRPr lang="en-US"/>
        </a:p>
      </dgm:t>
    </dgm:pt>
    <dgm:pt modelId="{497727B2-F089-4015-8C62-4E30DB6152FF}" type="pres">
      <dgm:prSet presAssocID="{A376B7A2-3BA4-4B33-8F1E-E6B956E6F18D}" presName="rootConnector" presStyleLbl="node2" presStyleIdx="2" presStyleCnt="4"/>
      <dgm:spPr/>
      <dgm:t>
        <a:bodyPr/>
        <a:lstStyle/>
        <a:p>
          <a:endParaRPr lang="en-US"/>
        </a:p>
      </dgm:t>
    </dgm:pt>
    <dgm:pt modelId="{2DCB4447-EA61-4244-870A-B54728E49233}" type="pres">
      <dgm:prSet presAssocID="{A376B7A2-3BA4-4B33-8F1E-E6B956E6F18D}" presName="hierChild4" presStyleCnt="0"/>
      <dgm:spPr/>
    </dgm:pt>
    <dgm:pt modelId="{48678EF9-9EE0-4558-AF82-0FB75788ECCA}" type="pres">
      <dgm:prSet presAssocID="{A376B7A2-3BA4-4B33-8F1E-E6B956E6F18D}" presName="hierChild5" presStyleCnt="0"/>
      <dgm:spPr/>
    </dgm:pt>
    <dgm:pt modelId="{7D3972DC-D730-4AD5-8A1B-F055BC85D391}" type="pres">
      <dgm:prSet presAssocID="{AA1B1732-391F-44EF-B95D-73A2B744B0D8}" presName="Name37" presStyleLbl="parChTrans1D2" presStyleIdx="3" presStyleCnt="4"/>
      <dgm:spPr/>
      <dgm:t>
        <a:bodyPr/>
        <a:lstStyle/>
        <a:p>
          <a:endParaRPr lang="en-US"/>
        </a:p>
      </dgm:t>
    </dgm:pt>
    <dgm:pt modelId="{B5C8F1E7-F244-4BB2-BC65-A5657FACEF05}" type="pres">
      <dgm:prSet presAssocID="{CBF64AF1-9AD2-4F8F-B736-8EC407152D0D}" presName="hierRoot2" presStyleCnt="0">
        <dgm:presLayoutVars>
          <dgm:hierBranch val="init"/>
        </dgm:presLayoutVars>
      </dgm:prSet>
      <dgm:spPr/>
    </dgm:pt>
    <dgm:pt modelId="{97E595AE-F70C-4360-9261-7E6192F89B3F}" type="pres">
      <dgm:prSet presAssocID="{CBF64AF1-9AD2-4F8F-B736-8EC407152D0D}" presName="rootComposite" presStyleCnt="0"/>
      <dgm:spPr/>
    </dgm:pt>
    <dgm:pt modelId="{820342B4-356B-42B7-A16B-8B4E9762A622}" type="pres">
      <dgm:prSet presAssocID="{CBF64AF1-9AD2-4F8F-B736-8EC407152D0D}" presName="rootText" presStyleLbl="node2" presStyleIdx="3" presStyleCnt="4">
        <dgm:presLayoutVars>
          <dgm:chPref val="3"/>
        </dgm:presLayoutVars>
      </dgm:prSet>
      <dgm:spPr/>
      <dgm:t>
        <a:bodyPr/>
        <a:lstStyle/>
        <a:p>
          <a:endParaRPr lang="en-US"/>
        </a:p>
      </dgm:t>
    </dgm:pt>
    <dgm:pt modelId="{967BE431-FC8A-48B2-AE29-8D9DC5A28617}" type="pres">
      <dgm:prSet presAssocID="{CBF64AF1-9AD2-4F8F-B736-8EC407152D0D}" presName="rootConnector" presStyleLbl="node2" presStyleIdx="3" presStyleCnt="4"/>
      <dgm:spPr/>
      <dgm:t>
        <a:bodyPr/>
        <a:lstStyle/>
        <a:p>
          <a:endParaRPr lang="en-US"/>
        </a:p>
      </dgm:t>
    </dgm:pt>
    <dgm:pt modelId="{85C4DEA0-DC27-4F65-AC3C-C697CE33D527}" type="pres">
      <dgm:prSet presAssocID="{CBF64AF1-9AD2-4F8F-B736-8EC407152D0D}" presName="hierChild4" presStyleCnt="0"/>
      <dgm:spPr/>
    </dgm:pt>
    <dgm:pt modelId="{EF503D2E-0608-4EF6-AC4D-16368F950545}" type="pres">
      <dgm:prSet presAssocID="{CBF64AF1-9AD2-4F8F-B736-8EC407152D0D}" presName="hierChild5" presStyleCnt="0"/>
      <dgm:spPr/>
    </dgm:pt>
    <dgm:pt modelId="{B35CAF44-1351-43E8-83EE-E2585BF313CB}" type="pres">
      <dgm:prSet presAssocID="{DD7A2347-87AE-48CF-805F-1DCBA814DED6}" presName="hierChild3" presStyleCnt="0"/>
      <dgm:spPr/>
    </dgm:pt>
  </dgm:ptLst>
  <dgm:cxnLst>
    <dgm:cxn modelId="{9BB890F2-2473-4056-924D-6F1861595A87}" type="presOf" srcId="{293A6D49-9473-4D97-A6CE-6E654795B978}" destId="{52BC5BD3-36F7-47CA-8CB8-8E3866E9657F}" srcOrd="0" destOrd="0" presId="urn:microsoft.com/office/officeart/2005/8/layout/orgChart1"/>
    <dgm:cxn modelId="{9126C1DB-D747-441A-ACEC-6A3A253F4082}" type="presOf" srcId="{DD7A2347-87AE-48CF-805F-1DCBA814DED6}" destId="{93B4020A-1E00-4202-B7C2-12648A3B1F45}" srcOrd="0" destOrd="0" presId="urn:microsoft.com/office/officeart/2005/8/layout/orgChart1"/>
    <dgm:cxn modelId="{D3A2F0F8-5214-4FB1-8B88-4F7E28C70375}" srcId="{DD7A2347-87AE-48CF-805F-1DCBA814DED6}" destId="{81DBC164-25E1-4896-929C-2CFB16213B57}" srcOrd="1" destOrd="0" parTransId="{293A6D49-9473-4D97-A6CE-6E654795B978}" sibTransId="{8995A69C-BCE3-4139-872B-1E74B1D5FEB1}"/>
    <dgm:cxn modelId="{77964EA3-6090-40E5-95C8-20EA6DDDD221}" type="presOf" srcId="{DD7A2347-87AE-48CF-805F-1DCBA814DED6}" destId="{1C5A1136-BAEC-48C5-9A78-11B018DFD8CB}" srcOrd="1" destOrd="0" presId="urn:microsoft.com/office/officeart/2005/8/layout/orgChart1"/>
    <dgm:cxn modelId="{6E5200C5-A93E-4425-96F1-64590D6053AF}" srcId="{DD7A2347-87AE-48CF-805F-1DCBA814DED6}" destId="{A376B7A2-3BA4-4B33-8F1E-E6B956E6F18D}" srcOrd="2" destOrd="0" parTransId="{84DF37B2-7280-4265-91BB-72459FF65C11}" sibTransId="{D0530F0F-1988-4C24-9560-0450A8C0579D}"/>
    <dgm:cxn modelId="{8B7FA137-126D-44FD-8198-052981F0F5AD}" srcId="{DD7A2347-87AE-48CF-805F-1DCBA814DED6}" destId="{CBF64AF1-9AD2-4F8F-B736-8EC407152D0D}" srcOrd="3" destOrd="0" parTransId="{AA1B1732-391F-44EF-B95D-73A2B744B0D8}" sibTransId="{461BAE42-7DB9-4262-910B-2C0485DB0DB5}"/>
    <dgm:cxn modelId="{433D773E-3F13-4406-85AC-BF62F4E2DBDF}" type="presOf" srcId="{84DF37B2-7280-4265-91BB-72459FF65C11}" destId="{B06AD5D5-1720-4477-9C01-662682607C85}" srcOrd="0" destOrd="0" presId="urn:microsoft.com/office/officeart/2005/8/layout/orgChart1"/>
    <dgm:cxn modelId="{2F4F2598-4A3E-4248-9776-42B3C09FB68C}" type="presOf" srcId="{A376B7A2-3BA4-4B33-8F1E-E6B956E6F18D}" destId="{2924C056-00B4-4941-997F-F258563763B0}" srcOrd="0" destOrd="0" presId="urn:microsoft.com/office/officeart/2005/8/layout/orgChart1"/>
    <dgm:cxn modelId="{88007ECD-1BCD-4B86-9231-EC044FA1149B}" type="presOf" srcId="{760EBD55-0D64-4D77-92ED-88F2FB77D45E}" destId="{D6FA25D3-154E-4498-93A2-EEBDDAD58F59}" srcOrd="1" destOrd="0" presId="urn:microsoft.com/office/officeart/2005/8/layout/orgChart1"/>
    <dgm:cxn modelId="{4F727437-E233-4F9B-95AD-26AAE4A880F4}" type="presOf" srcId="{81DBC164-25E1-4896-929C-2CFB16213B57}" destId="{15A2E086-609B-43D8-958E-DF867C6189A9}" srcOrd="1" destOrd="0" presId="urn:microsoft.com/office/officeart/2005/8/layout/orgChart1"/>
    <dgm:cxn modelId="{8B379DB2-4CE8-4AB9-B7E0-07E1CEDC168B}" type="presOf" srcId="{81DBC164-25E1-4896-929C-2CFB16213B57}" destId="{59B4E4A9-015F-41A1-8908-7C2EC4F9853E}" srcOrd="0" destOrd="0" presId="urn:microsoft.com/office/officeart/2005/8/layout/orgChart1"/>
    <dgm:cxn modelId="{73FDB59F-4057-480E-91E3-DCA938295005}" type="presOf" srcId="{A376B7A2-3BA4-4B33-8F1E-E6B956E6F18D}" destId="{497727B2-F089-4015-8C62-4E30DB6152FF}" srcOrd="1" destOrd="0" presId="urn:microsoft.com/office/officeart/2005/8/layout/orgChart1"/>
    <dgm:cxn modelId="{EA8EB3D5-2B0F-4238-A2DA-D0B74A02810D}" type="presOf" srcId="{AA1B1732-391F-44EF-B95D-73A2B744B0D8}" destId="{7D3972DC-D730-4AD5-8A1B-F055BC85D391}" srcOrd="0" destOrd="0" presId="urn:microsoft.com/office/officeart/2005/8/layout/orgChart1"/>
    <dgm:cxn modelId="{C9348195-BE25-4F58-8B99-9322DABA3BE4}" srcId="{DD7A2347-87AE-48CF-805F-1DCBA814DED6}" destId="{760EBD55-0D64-4D77-92ED-88F2FB77D45E}" srcOrd="0" destOrd="0" parTransId="{30C6CAB8-5E13-4B4C-845C-B9207DEDE246}" sibTransId="{19F7DD60-80A6-4460-B1F8-1B82CF4FA0CA}"/>
    <dgm:cxn modelId="{F0162369-9399-4887-94E3-8649ABDC68A2}" srcId="{199D746F-3C37-43CB-ADED-2430E9B192FA}" destId="{DD7A2347-87AE-48CF-805F-1DCBA814DED6}" srcOrd="0" destOrd="0" parTransId="{C2022E0A-D33C-4BC8-823C-D8FEA3EE9EED}" sibTransId="{BF12DBA8-59E6-4F8A-8D92-9795E86A1540}"/>
    <dgm:cxn modelId="{8F58FC6C-783C-4471-88DC-B6D36014FEAD}" type="presOf" srcId="{760EBD55-0D64-4D77-92ED-88F2FB77D45E}" destId="{B347D634-B82D-4378-B90C-25D83AF69BBD}" srcOrd="0" destOrd="0" presId="urn:microsoft.com/office/officeart/2005/8/layout/orgChart1"/>
    <dgm:cxn modelId="{FFA03A6C-760C-4184-BED7-96F514BF6123}" type="presOf" srcId="{CBF64AF1-9AD2-4F8F-B736-8EC407152D0D}" destId="{967BE431-FC8A-48B2-AE29-8D9DC5A28617}" srcOrd="1" destOrd="0" presId="urn:microsoft.com/office/officeart/2005/8/layout/orgChart1"/>
    <dgm:cxn modelId="{09263FC1-141B-41B3-924E-FA64114F24D2}" type="presOf" srcId="{30C6CAB8-5E13-4B4C-845C-B9207DEDE246}" destId="{FF00AF50-90D4-4084-A28E-44B9705CF6E4}" srcOrd="0" destOrd="0" presId="urn:microsoft.com/office/officeart/2005/8/layout/orgChart1"/>
    <dgm:cxn modelId="{F20C8B22-0615-4F18-BD1B-5A99541C58B6}" type="presOf" srcId="{CBF64AF1-9AD2-4F8F-B736-8EC407152D0D}" destId="{820342B4-356B-42B7-A16B-8B4E9762A622}" srcOrd="0" destOrd="0" presId="urn:microsoft.com/office/officeart/2005/8/layout/orgChart1"/>
    <dgm:cxn modelId="{369A61B5-011F-4A21-8D1D-E04EA2269DDE}" type="presOf" srcId="{199D746F-3C37-43CB-ADED-2430E9B192FA}" destId="{161C5E74-B987-407C-AF63-0DC3AD561807}" srcOrd="0" destOrd="0" presId="urn:microsoft.com/office/officeart/2005/8/layout/orgChart1"/>
    <dgm:cxn modelId="{136D1BBB-5777-4B91-9F7B-5D81A889FA64}" type="presParOf" srcId="{161C5E74-B987-407C-AF63-0DC3AD561807}" destId="{E2317925-305C-46E4-B6A2-2D88C573D90E}" srcOrd="0" destOrd="0" presId="urn:microsoft.com/office/officeart/2005/8/layout/orgChart1"/>
    <dgm:cxn modelId="{05AD2D59-6C8A-4769-B307-1DA537318A22}" type="presParOf" srcId="{E2317925-305C-46E4-B6A2-2D88C573D90E}" destId="{7C41CE32-7D13-4E93-A7AB-D855A0C26824}" srcOrd="0" destOrd="0" presId="urn:microsoft.com/office/officeart/2005/8/layout/orgChart1"/>
    <dgm:cxn modelId="{0CD1E40D-766B-41AB-84B2-93E91BC38F8E}" type="presParOf" srcId="{7C41CE32-7D13-4E93-A7AB-D855A0C26824}" destId="{93B4020A-1E00-4202-B7C2-12648A3B1F45}" srcOrd="0" destOrd="0" presId="urn:microsoft.com/office/officeart/2005/8/layout/orgChart1"/>
    <dgm:cxn modelId="{7F88D95F-2DC2-4568-99D2-B59D1C680C93}" type="presParOf" srcId="{7C41CE32-7D13-4E93-A7AB-D855A0C26824}" destId="{1C5A1136-BAEC-48C5-9A78-11B018DFD8CB}" srcOrd="1" destOrd="0" presId="urn:microsoft.com/office/officeart/2005/8/layout/orgChart1"/>
    <dgm:cxn modelId="{1E10C3B4-6DF8-4215-966C-BB499CBF4E31}" type="presParOf" srcId="{E2317925-305C-46E4-B6A2-2D88C573D90E}" destId="{7D0F5940-A1C5-4FA7-A35A-CA5BBF3E89F1}" srcOrd="1" destOrd="0" presId="urn:microsoft.com/office/officeart/2005/8/layout/orgChart1"/>
    <dgm:cxn modelId="{F3EED1E5-D622-4F17-8ED1-2D723C31AB7F}" type="presParOf" srcId="{7D0F5940-A1C5-4FA7-A35A-CA5BBF3E89F1}" destId="{FF00AF50-90D4-4084-A28E-44B9705CF6E4}" srcOrd="0" destOrd="0" presId="urn:microsoft.com/office/officeart/2005/8/layout/orgChart1"/>
    <dgm:cxn modelId="{808F8186-F15B-4FE2-9029-C65E341FD8DA}" type="presParOf" srcId="{7D0F5940-A1C5-4FA7-A35A-CA5BBF3E89F1}" destId="{25284902-B887-4BDD-8548-469272475D46}" srcOrd="1" destOrd="0" presId="urn:microsoft.com/office/officeart/2005/8/layout/orgChart1"/>
    <dgm:cxn modelId="{D88802B9-0905-4705-A88B-69B3DADC5BB3}" type="presParOf" srcId="{25284902-B887-4BDD-8548-469272475D46}" destId="{FF54784D-6294-44F6-B10B-94FC48E2D468}" srcOrd="0" destOrd="0" presId="urn:microsoft.com/office/officeart/2005/8/layout/orgChart1"/>
    <dgm:cxn modelId="{91E2CF56-E265-438D-8FEB-A44D74854C16}" type="presParOf" srcId="{FF54784D-6294-44F6-B10B-94FC48E2D468}" destId="{B347D634-B82D-4378-B90C-25D83AF69BBD}" srcOrd="0" destOrd="0" presId="urn:microsoft.com/office/officeart/2005/8/layout/orgChart1"/>
    <dgm:cxn modelId="{FDAC8184-C143-41AB-91E6-22FD1CA1C1C3}" type="presParOf" srcId="{FF54784D-6294-44F6-B10B-94FC48E2D468}" destId="{D6FA25D3-154E-4498-93A2-EEBDDAD58F59}" srcOrd="1" destOrd="0" presId="urn:microsoft.com/office/officeart/2005/8/layout/orgChart1"/>
    <dgm:cxn modelId="{B5E992B2-7F39-4259-903A-E05977EEA80E}" type="presParOf" srcId="{25284902-B887-4BDD-8548-469272475D46}" destId="{1DC70841-CBC3-4D6C-AB22-FC297B54611D}" srcOrd="1" destOrd="0" presId="urn:microsoft.com/office/officeart/2005/8/layout/orgChart1"/>
    <dgm:cxn modelId="{5399919F-8DE8-4347-B7A1-AB0D44383B52}" type="presParOf" srcId="{25284902-B887-4BDD-8548-469272475D46}" destId="{FA70ABC3-027F-4FD7-8E4C-4041A4B750EA}" srcOrd="2" destOrd="0" presId="urn:microsoft.com/office/officeart/2005/8/layout/orgChart1"/>
    <dgm:cxn modelId="{40DE2A72-E15B-47EF-AE56-56CDA2CBA818}" type="presParOf" srcId="{7D0F5940-A1C5-4FA7-A35A-CA5BBF3E89F1}" destId="{52BC5BD3-36F7-47CA-8CB8-8E3866E9657F}" srcOrd="2" destOrd="0" presId="urn:microsoft.com/office/officeart/2005/8/layout/orgChart1"/>
    <dgm:cxn modelId="{0FD6C310-6F59-4F8A-9327-A29499B4D07D}" type="presParOf" srcId="{7D0F5940-A1C5-4FA7-A35A-CA5BBF3E89F1}" destId="{BE2A44D4-E22C-4EB5-9D9F-BADEAFE10447}" srcOrd="3" destOrd="0" presId="urn:microsoft.com/office/officeart/2005/8/layout/orgChart1"/>
    <dgm:cxn modelId="{086B1D4A-AB37-457C-985F-EE268947CD2D}" type="presParOf" srcId="{BE2A44D4-E22C-4EB5-9D9F-BADEAFE10447}" destId="{3C23D666-ED36-4F7F-BF88-7E17A063737B}" srcOrd="0" destOrd="0" presId="urn:microsoft.com/office/officeart/2005/8/layout/orgChart1"/>
    <dgm:cxn modelId="{81C9D4FA-8B7B-4AD9-B2FD-B44F3DB25EF4}" type="presParOf" srcId="{3C23D666-ED36-4F7F-BF88-7E17A063737B}" destId="{59B4E4A9-015F-41A1-8908-7C2EC4F9853E}" srcOrd="0" destOrd="0" presId="urn:microsoft.com/office/officeart/2005/8/layout/orgChart1"/>
    <dgm:cxn modelId="{FDD3DE06-12BB-4920-B7D7-FCC3FC54864A}" type="presParOf" srcId="{3C23D666-ED36-4F7F-BF88-7E17A063737B}" destId="{15A2E086-609B-43D8-958E-DF867C6189A9}" srcOrd="1" destOrd="0" presId="urn:microsoft.com/office/officeart/2005/8/layout/orgChart1"/>
    <dgm:cxn modelId="{B2DD70DE-553F-4413-B4B3-F76C8E15F760}" type="presParOf" srcId="{BE2A44D4-E22C-4EB5-9D9F-BADEAFE10447}" destId="{192A9F5E-7175-4B98-87FA-F12B5674EA3A}" srcOrd="1" destOrd="0" presId="urn:microsoft.com/office/officeart/2005/8/layout/orgChart1"/>
    <dgm:cxn modelId="{A6100798-731D-4315-B3B7-FB1088BBC31D}" type="presParOf" srcId="{BE2A44D4-E22C-4EB5-9D9F-BADEAFE10447}" destId="{D07D8D5B-E246-4DF2-B11E-5AB4DB790C59}" srcOrd="2" destOrd="0" presId="urn:microsoft.com/office/officeart/2005/8/layout/orgChart1"/>
    <dgm:cxn modelId="{9F7AADBA-7C6C-47A8-BAD1-DEBB0698E8C4}" type="presParOf" srcId="{7D0F5940-A1C5-4FA7-A35A-CA5BBF3E89F1}" destId="{B06AD5D5-1720-4477-9C01-662682607C85}" srcOrd="4" destOrd="0" presId="urn:microsoft.com/office/officeart/2005/8/layout/orgChart1"/>
    <dgm:cxn modelId="{A415382F-3E1C-46EF-8736-DA5C32DE4BB1}" type="presParOf" srcId="{7D0F5940-A1C5-4FA7-A35A-CA5BBF3E89F1}" destId="{C8B97DF3-FB71-4B13-BA2B-75F2BE12CD76}" srcOrd="5" destOrd="0" presId="urn:microsoft.com/office/officeart/2005/8/layout/orgChart1"/>
    <dgm:cxn modelId="{D0F348A9-9E6A-451A-B5CC-F6767F05D0DF}" type="presParOf" srcId="{C8B97DF3-FB71-4B13-BA2B-75F2BE12CD76}" destId="{2D744FEE-8B84-4CF0-8227-76B328843985}" srcOrd="0" destOrd="0" presId="urn:microsoft.com/office/officeart/2005/8/layout/orgChart1"/>
    <dgm:cxn modelId="{1BB95B28-5EF2-4806-861E-A110A7E88C0E}" type="presParOf" srcId="{2D744FEE-8B84-4CF0-8227-76B328843985}" destId="{2924C056-00B4-4941-997F-F258563763B0}" srcOrd="0" destOrd="0" presId="urn:microsoft.com/office/officeart/2005/8/layout/orgChart1"/>
    <dgm:cxn modelId="{BD80B3B2-D693-4E6F-84AF-2FFE954AE7FF}" type="presParOf" srcId="{2D744FEE-8B84-4CF0-8227-76B328843985}" destId="{497727B2-F089-4015-8C62-4E30DB6152FF}" srcOrd="1" destOrd="0" presId="urn:microsoft.com/office/officeart/2005/8/layout/orgChart1"/>
    <dgm:cxn modelId="{983140C1-ADE0-4905-BA80-FB293DF40574}" type="presParOf" srcId="{C8B97DF3-FB71-4B13-BA2B-75F2BE12CD76}" destId="{2DCB4447-EA61-4244-870A-B54728E49233}" srcOrd="1" destOrd="0" presId="urn:microsoft.com/office/officeart/2005/8/layout/orgChart1"/>
    <dgm:cxn modelId="{ECCCB0E4-50D4-4F3D-922D-36C8CFBE02E6}" type="presParOf" srcId="{C8B97DF3-FB71-4B13-BA2B-75F2BE12CD76}" destId="{48678EF9-9EE0-4558-AF82-0FB75788ECCA}" srcOrd="2" destOrd="0" presId="urn:microsoft.com/office/officeart/2005/8/layout/orgChart1"/>
    <dgm:cxn modelId="{52DFF670-160B-4D07-AF16-9C286C0B2551}" type="presParOf" srcId="{7D0F5940-A1C5-4FA7-A35A-CA5BBF3E89F1}" destId="{7D3972DC-D730-4AD5-8A1B-F055BC85D391}" srcOrd="6" destOrd="0" presId="urn:microsoft.com/office/officeart/2005/8/layout/orgChart1"/>
    <dgm:cxn modelId="{CC3BB89E-318E-46EB-8441-547D6386BFCC}" type="presParOf" srcId="{7D0F5940-A1C5-4FA7-A35A-CA5BBF3E89F1}" destId="{B5C8F1E7-F244-4BB2-BC65-A5657FACEF05}" srcOrd="7" destOrd="0" presId="urn:microsoft.com/office/officeart/2005/8/layout/orgChart1"/>
    <dgm:cxn modelId="{D343817D-7ADB-4E03-A8F8-15FABD42E1FF}" type="presParOf" srcId="{B5C8F1E7-F244-4BB2-BC65-A5657FACEF05}" destId="{97E595AE-F70C-4360-9261-7E6192F89B3F}" srcOrd="0" destOrd="0" presId="urn:microsoft.com/office/officeart/2005/8/layout/orgChart1"/>
    <dgm:cxn modelId="{EF4D26C0-FD12-4194-B8B3-4FDB51294C6D}" type="presParOf" srcId="{97E595AE-F70C-4360-9261-7E6192F89B3F}" destId="{820342B4-356B-42B7-A16B-8B4E9762A622}" srcOrd="0" destOrd="0" presId="urn:microsoft.com/office/officeart/2005/8/layout/orgChart1"/>
    <dgm:cxn modelId="{A14B9299-412D-4579-8CEE-E0BDB1548898}" type="presParOf" srcId="{97E595AE-F70C-4360-9261-7E6192F89B3F}" destId="{967BE431-FC8A-48B2-AE29-8D9DC5A28617}" srcOrd="1" destOrd="0" presId="urn:microsoft.com/office/officeart/2005/8/layout/orgChart1"/>
    <dgm:cxn modelId="{8017FF1D-D1DA-4EE5-BD21-5A88F8868F04}" type="presParOf" srcId="{B5C8F1E7-F244-4BB2-BC65-A5657FACEF05}" destId="{85C4DEA0-DC27-4F65-AC3C-C697CE33D527}" srcOrd="1" destOrd="0" presId="urn:microsoft.com/office/officeart/2005/8/layout/orgChart1"/>
    <dgm:cxn modelId="{C40D4122-43CF-4B0F-8F34-63E8170317FB}" type="presParOf" srcId="{B5C8F1E7-F244-4BB2-BC65-A5657FACEF05}" destId="{EF503D2E-0608-4EF6-AC4D-16368F950545}" srcOrd="2" destOrd="0" presId="urn:microsoft.com/office/officeart/2005/8/layout/orgChart1"/>
    <dgm:cxn modelId="{1B04989A-C2B6-4972-8B16-6586189B677A}" type="presParOf" srcId="{E2317925-305C-46E4-B6A2-2D88C573D90E}" destId="{B35CAF44-1351-43E8-83EE-E2585BF313C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3972DC-D730-4AD5-8A1B-F055BC85D391}">
      <dsp:nvSpPr>
        <dsp:cNvPr id="0" name=""/>
        <dsp:cNvSpPr/>
      </dsp:nvSpPr>
      <dsp:spPr>
        <a:xfrm>
          <a:off x="3733800" y="2198371"/>
          <a:ext cx="2935850" cy="333088"/>
        </a:xfrm>
        <a:custGeom>
          <a:avLst/>
          <a:gdLst/>
          <a:ahLst/>
          <a:cxnLst/>
          <a:rect l="0" t="0" r="0" b="0"/>
          <a:pathLst>
            <a:path>
              <a:moveTo>
                <a:pt x="0" y="0"/>
              </a:moveTo>
              <a:lnTo>
                <a:pt x="0" y="166544"/>
              </a:lnTo>
              <a:lnTo>
                <a:pt x="2935850" y="166544"/>
              </a:lnTo>
              <a:lnTo>
                <a:pt x="2935850" y="33308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6AD5D5-1720-4477-9C01-662682607C85}">
      <dsp:nvSpPr>
        <dsp:cNvPr id="0" name=""/>
        <dsp:cNvSpPr/>
      </dsp:nvSpPr>
      <dsp:spPr>
        <a:xfrm>
          <a:off x="3733800" y="2198371"/>
          <a:ext cx="1016625" cy="333088"/>
        </a:xfrm>
        <a:custGeom>
          <a:avLst/>
          <a:gdLst/>
          <a:ahLst/>
          <a:cxnLst/>
          <a:rect l="0" t="0" r="0" b="0"/>
          <a:pathLst>
            <a:path>
              <a:moveTo>
                <a:pt x="0" y="0"/>
              </a:moveTo>
              <a:lnTo>
                <a:pt x="0" y="166544"/>
              </a:lnTo>
              <a:lnTo>
                <a:pt x="1016625" y="166544"/>
              </a:lnTo>
              <a:lnTo>
                <a:pt x="1016625" y="33308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BC5BD3-36F7-47CA-8CB8-8E3866E9657F}">
      <dsp:nvSpPr>
        <dsp:cNvPr id="0" name=""/>
        <dsp:cNvSpPr/>
      </dsp:nvSpPr>
      <dsp:spPr>
        <a:xfrm>
          <a:off x="2774187" y="2198371"/>
          <a:ext cx="959612" cy="333088"/>
        </a:xfrm>
        <a:custGeom>
          <a:avLst/>
          <a:gdLst/>
          <a:ahLst/>
          <a:cxnLst/>
          <a:rect l="0" t="0" r="0" b="0"/>
          <a:pathLst>
            <a:path>
              <a:moveTo>
                <a:pt x="959612" y="0"/>
              </a:moveTo>
              <a:lnTo>
                <a:pt x="959612" y="166544"/>
              </a:lnTo>
              <a:lnTo>
                <a:pt x="0" y="166544"/>
              </a:lnTo>
              <a:lnTo>
                <a:pt x="0" y="33308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00AF50-90D4-4084-A28E-44B9705CF6E4}">
      <dsp:nvSpPr>
        <dsp:cNvPr id="0" name=""/>
        <dsp:cNvSpPr/>
      </dsp:nvSpPr>
      <dsp:spPr>
        <a:xfrm>
          <a:off x="797949" y="2198371"/>
          <a:ext cx="2935850" cy="333088"/>
        </a:xfrm>
        <a:custGeom>
          <a:avLst/>
          <a:gdLst/>
          <a:ahLst/>
          <a:cxnLst/>
          <a:rect l="0" t="0" r="0" b="0"/>
          <a:pathLst>
            <a:path>
              <a:moveTo>
                <a:pt x="2935850" y="0"/>
              </a:moveTo>
              <a:lnTo>
                <a:pt x="2935850" y="166544"/>
              </a:lnTo>
              <a:lnTo>
                <a:pt x="0" y="166544"/>
              </a:lnTo>
              <a:lnTo>
                <a:pt x="0" y="33308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B4020A-1E00-4202-B7C2-12648A3B1F45}">
      <dsp:nvSpPr>
        <dsp:cNvPr id="0" name=""/>
        <dsp:cNvSpPr/>
      </dsp:nvSpPr>
      <dsp:spPr>
        <a:xfrm>
          <a:off x="1120141" y="1196671"/>
          <a:ext cx="5227316" cy="10017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Types of Audit under Companies Act, 2013</a:t>
          </a:r>
          <a:endParaRPr lang="en-US" sz="2200" kern="1200" dirty="0"/>
        </a:p>
      </dsp:txBody>
      <dsp:txXfrm>
        <a:off x="1120141" y="1196671"/>
        <a:ext cx="5227316" cy="1001700"/>
      </dsp:txXfrm>
    </dsp:sp>
    <dsp:sp modelId="{B347D634-B82D-4378-B90C-25D83AF69BBD}">
      <dsp:nvSpPr>
        <dsp:cNvPr id="0" name=""/>
        <dsp:cNvSpPr/>
      </dsp:nvSpPr>
      <dsp:spPr>
        <a:xfrm>
          <a:off x="4882" y="2531460"/>
          <a:ext cx="1586135" cy="7930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Statutory Audit</a:t>
          </a:r>
          <a:endParaRPr lang="en-US" sz="2200" kern="1200" dirty="0"/>
        </a:p>
      </dsp:txBody>
      <dsp:txXfrm>
        <a:off x="4882" y="2531460"/>
        <a:ext cx="1586135" cy="793067"/>
      </dsp:txXfrm>
    </dsp:sp>
    <dsp:sp modelId="{59B4E4A9-015F-41A1-8908-7C2EC4F9853E}">
      <dsp:nvSpPr>
        <dsp:cNvPr id="0" name=""/>
        <dsp:cNvSpPr/>
      </dsp:nvSpPr>
      <dsp:spPr>
        <a:xfrm>
          <a:off x="1924106" y="2531460"/>
          <a:ext cx="1700163" cy="7930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Internal    Audit	</a:t>
          </a:r>
          <a:endParaRPr lang="en-US" sz="2200" kern="1200" dirty="0"/>
        </a:p>
      </dsp:txBody>
      <dsp:txXfrm>
        <a:off x="1924106" y="2531460"/>
        <a:ext cx="1700163" cy="793067"/>
      </dsp:txXfrm>
    </dsp:sp>
    <dsp:sp modelId="{2924C056-00B4-4941-997F-F258563763B0}">
      <dsp:nvSpPr>
        <dsp:cNvPr id="0" name=""/>
        <dsp:cNvSpPr/>
      </dsp:nvSpPr>
      <dsp:spPr>
        <a:xfrm>
          <a:off x="3957357" y="2531460"/>
          <a:ext cx="1586135" cy="7930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Secretarial Audit	</a:t>
          </a:r>
          <a:endParaRPr lang="en-US" sz="2200" kern="1200" dirty="0"/>
        </a:p>
      </dsp:txBody>
      <dsp:txXfrm>
        <a:off x="3957357" y="2531460"/>
        <a:ext cx="1586135" cy="793067"/>
      </dsp:txXfrm>
    </dsp:sp>
    <dsp:sp modelId="{820342B4-356B-42B7-A16B-8B4E9762A622}">
      <dsp:nvSpPr>
        <dsp:cNvPr id="0" name=""/>
        <dsp:cNvSpPr/>
      </dsp:nvSpPr>
      <dsp:spPr>
        <a:xfrm>
          <a:off x="5876582" y="2531460"/>
          <a:ext cx="1586135" cy="7930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Cost </a:t>
          </a:r>
        </a:p>
        <a:p>
          <a:pPr lvl="0" algn="ctr" defTabSz="977900">
            <a:lnSpc>
              <a:spcPct val="90000"/>
            </a:lnSpc>
            <a:spcBef>
              <a:spcPct val="0"/>
            </a:spcBef>
            <a:spcAft>
              <a:spcPct val="35000"/>
            </a:spcAft>
          </a:pPr>
          <a:r>
            <a:rPr lang="en-US" sz="2200" kern="1200" dirty="0" smtClean="0"/>
            <a:t>Audit</a:t>
          </a:r>
          <a:endParaRPr lang="en-US" sz="2200" kern="1200" dirty="0"/>
        </a:p>
      </dsp:txBody>
      <dsp:txXfrm>
        <a:off x="5876582" y="2531460"/>
        <a:ext cx="1586135" cy="79306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ED7DBBE-F928-438F-AA4E-9B2058A9ED0E}" type="datetimeFigureOut">
              <a:rPr lang="en-US" smtClean="0"/>
              <a:pPr/>
              <a:t>5/24/2015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A89C08F0-7631-4865-A59D-3BE861AAF24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ED7DBBE-F928-438F-AA4E-9B2058A9ED0E}" type="datetimeFigureOut">
              <a:rPr lang="en-US" smtClean="0"/>
              <a:pPr/>
              <a:t>5/24/2015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9C08F0-7631-4865-A59D-3BE861AAF2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ED7DBBE-F928-438F-AA4E-9B2058A9ED0E}" type="datetimeFigureOut">
              <a:rPr lang="en-US" smtClean="0"/>
              <a:pPr/>
              <a:t>5/24/2015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9C08F0-7631-4865-A59D-3BE861AAF2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ED7DBBE-F928-438F-AA4E-9B2058A9ED0E}" type="datetimeFigureOut">
              <a:rPr lang="en-US" smtClean="0"/>
              <a:pPr/>
              <a:t>5/24/2015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9C08F0-7631-4865-A59D-3BE861AAF2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ED7DBBE-F928-438F-AA4E-9B2058A9ED0E}" type="datetimeFigureOut">
              <a:rPr lang="en-US" smtClean="0"/>
              <a:pPr/>
              <a:t>5/24/2015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9C08F0-7631-4865-A59D-3BE861AAF24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ED7DBBE-F928-438F-AA4E-9B2058A9ED0E}" type="datetimeFigureOut">
              <a:rPr lang="en-US" smtClean="0"/>
              <a:pPr/>
              <a:t>5/24/2015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9C08F0-7631-4865-A59D-3BE861AAF2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ED7DBBE-F928-438F-AA4E-9B2058A9ED0E}" type="datetimeFigureOut">
              <a:rPr lang="en-US" smtClean="0"/>
              <a:pPr/>
              <a:t>5/24/2015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9C08F0-7631-4865-A59D-3BE861AAF24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ED7DBBE-F928-438F-AA4E-9B2058A9ED0E}" type="datetimeFigureOut">
              <a:rPr lang="en-US" smtClean="0"/>
              <a:pPr/>
              <a:t>5/24/2015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9C08F0-7631-4865-A59D-3BE861AAF2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D7DBBE-F928-438F-AA4E-9B2058A9ED0E}" type="datetimeFigureOut">
              <a:rPr lang="en-US" smtClean="0"/>
              <a:pPr/>
              <a:t>5/24/2015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9C08F0-7631-4865-A59D-3BE861AAF2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ED7DBBE-F928-438F-AA4E-9B2058A9ED0E}" type="datetimeFigureOut">
              <a:rPr lang="en-US" smtClean="0"/>
              <a:pPr/>
              <a:t>5/24/2015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9C08F0-7631-4865-A59D-3BE861AAF24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ED7DBBE-F928-438F-AA4E-9B2058A9ED0E}" type="datetimeFigureOut">
              <a:rPr lang="en-US" smtClean="0"/>
              <a:pPr/>
              <a:t>5/24/2015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A89C08F0-7631-4865-A59D-3BE861AAF24C}"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ED7DBBE-F928-438F-AA4E-9B2058A9ED0E}" type="datetimeFigureOut">
              <a:rPr lang="en-US" smtClean="0"/>
              <a:pPr/>
              <a:t>5/24/2015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89C08F0-7631-4865-A59D-3BE861AAF24C}"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dirty="0" smtClean="0">
                <a:solidFill>
                  <a:schemeClr val="tx2">
                    <a:lumMod val="10000"/>
                  </a:schemeClr>
                </a:solidFill>
              </a:rPr>
              <a:t>Statutory Framework on Internal Audit</a:t>
            </a:r>
            <a:endParaRPr lang="en-US" dirty="0">
              <a:solidFill>
                <a:schemeClr val="tx2">
                  <a:lumMod val="1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400" y="838200"/>
            <a:ext cx="7696200" cy="369332"/>
          </a:xfrm>
          <a:prstGeom prst="rect">
            <a:avLst/>
          </a:prstGeom>
          <a:noFill/>
        </p:spPr>
        <p:txBody>
          <a:bodyPr wrap="square" rtlCol="0">
            <a:spAutoFit/>
          </a:bodyPr>
          <a:lstStyle/>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072615432"/>
              </p:ext>
            </p:extLst>
          </p:nvPr>
        </p:nvGraphicFramePr>
        <p:xfrm>
          <a:off x="609600" y="1524000"/>
          <a:ext cx="7924800" cy="4654170"/>
        </p:xfrm>
        <a:graphic>
          <a:graphicData uri="http://schemas.openxmlformats.org/drawingml/2006/table">
            <a:tbl>
              <a:tblPr firstRow="1" bandRow="1">
                <a:tableStyleId>{5C22544A-7EE6-4342-B048-85BDC9FD1C3A}</a:tableStyleId>
              </a:tblPr>
              <a:tblGrid>
                <a:gridCol w="1633980"/>
                <a:gridCol w="3104560"/>
                <a:gridCol w="3186260"/>
              </a:tblGrid>
              <a:tr h="577706">
                <a:tc>
                  <a:txBody>
                    <a:bodyPr/>
                    <a:lstStyle/>
                    <a:p>
                      <a:pPr algn="ctr"/>
                      <a:r>
                        <a:rPr lang="en-US" dirty="0" smtClean="0"/>
                        <a:t>Particulars</a:t>
                      </a:r>
                      <a:endParaRPr lang="en-US" dirty="0"/>
                    </a:p>
                  </a:txBody>
                  <a:tcPr/>
                </a:tc>
                <a:tc>
                  <a:txBody>
                    <a:bodyPr/>
                    <a:lstStyle/>
                    <a:p>
                      <a:r>
                        <a:rPr lang="en-US" dirty="0" smtClean="0"/>
                        <a:t>Provisions under section 177 of the Comp. Act, 2013</a:t>
                      </a:r>
                      <a:endParaRPr lang="en-US" dirty="0"/>
                    </a:p>
                  </a:txBody>
                  <a:tcPr/>
                </a:tc>
                <a:tc>
                  <a:txBody>
                    <a:bodyPr/>
                    <a:lstStyle/>
                    <a:p>
                      <a:r>
                        <a:rPr lang="en-US" dirty="0" smtClean="0"/>
                        <a:t>Provisions under section 292A of  Comp. Act, 1956</a:t>
                      </a:r>
                      <a:endParaRPr lang="en-US" dirty="0"/>
                    </a:p>
                  </a:txBody>
                  <a:tcPr/>
                </a:tc>
              </a:tr>
              <a:tr h="1270953">
                <a:tc>
                  <a:txBody>
                    <a:bodyPr/>
                    <a:lstStyle/>
                    <a:p>
                      <a:r>
                        <a:rPr kumimoji="0" lang="en-US" kern="1200" dirty="0" smtClean="0">
                          <a:solidFill>
                            <a:schemeClr val="dk1"/>
                          </a:solidFill>
                          <a:latin typeface="+mn-lt"/>
                          <a:ea typeface="+mn-ea"/>
                          <a:cs typeface="+mn-cs"/>
                        </a:rPr>
                        <a:t>Composition</a:t>
                      </a:r>
                      <a:endParaRPr kumimoji="0" lang="en-US" kern="1200" dirty="0">
                        <a:solidFill>
                          <a:schemeClr val="dk1"/>
                        </a:solidFill>
                        <a:latin typeface="+mn-lt"/>
                        <a:ea typeface="+mn-ea"/>
                        <a:cs typeface="+mn-cs"/>
                      </a:endParaRPr>
                    </a:p>
                  </a:txBody>
                  <a:tcPr/>
                </a:tc>
                <a:tc>
                  <a:txBody>
                    <a:bodyPr/>
                    <a:lstStyle/>
                    <a:p>
                      <a:pPr marL="0" marR="0" algn="just" fontAlgn="base">
                        <a:lnSpc>
                          <a:spcPct val="115000"/>
                        </a:lnSpc>
                        <a:spcBef>
                          <a:spcPts val="0"/>
                        </a:spcBef>
                        <a:spcAft>
                          <a:spcPts val="0"/>
                        </a:spcAft>
                      </a:pPr>
                      <a:r>
                        <a:rPr kumimoji="0" lang="en-US" sz="1400" kern="1200" dirty="0" smtClean="0">
                          <a:solidFill>
                            <a:schemeClr val="dk1"/>
                          </a:solidFill>
                          <a:effectLst/>
                          <a:latin typeface="+mn-lt"/>
                          <a:ea typeface="+mn-ea"/>
                          <a:cs typeface="+mn-cs"/>
                        </a:rPr>
                        <a:t>The Audit Committee shall consist of a minimum of 3 directors with independent directors forming  a majority.</a:t>
                      </a:r>
                      <a:endParaRPr lang="en-US" sz="1400" dirty="0" smtClean="0">
                        <a:effectLst/>
                        <a:latin typeface="Calibri"/>
                        <a:ea typeface="Calibri"/>
                        <a:cs typeface="Times New Roman"/>
                      </a:endParaRPr>
                    </a:p>
                  </a:txBody>
                  <a:tcPr marL="68580" marR="68580" marT="0" marB="0"/>
                </a:tc>
                <a:tc>
                  <a:txBody>
                    <a:bodyPr/>
                    <a:lstStyle/>
                    <a:p>
                      <a:pPr marL="0" indent="0" algn="just">
                        <a:buNone/>
                      </a:pPr>
                      <a:r>
                        <a:rPr kumimoji="0" lang="en-US" sz="1400" kern="1200" dirty="0" smtClean="0">
                          <a:solidFill>
                            <a:schemeClr val="dk1"/>
                          </a:solidFill>
                          <a:latin typeface="+mn-lt"/>
                          <a:ea typeface="+mn-ea"/>
                          <a:cs typeface="+mn-cs"/>
                        </a:rPr>
                        <a:t> The audit committee shall</a:t>
                      </a:r>
                      <a:r>
                        <a:rPr kumimoji="0" lang="en-US" sz="1400" kern="1200" baseline="0" dirty="0" smtClean="0">
                          <a:solidFill>
                            <a:schemeClr val="dk1"/>
                          </a:solidFill>
                          <a:latin typeface="+mn-lt"/>
                          <a:ea typeface="+mn-ea"/>
                          <a:cs typeface="+mn-cs"/>
                        </a:rPr>
                        <a:t> consist of  minimum 3 directors of which 2/3</a:t>
                      </a:r>
                      <a:r>
                        <a:rPr kumimoji="0" lang="en-US" sz="1400" kern="1200" baseline="30000" dirty="0" smtClean="0">
                          <a:solidFill>
                            <a:schemeClr val="dk1"/>
                          </a:solidFill>
                          <a:latin typeface="+mn-lt"/>
                          <a:ea typeface="+mn-ea"/>
                          <a:cs typeface="+mn-cs"/>
                        </a:rPr>
                        <a:t>rd</a:t>
                      </a:r>
                      <a:r>
                        <a:rPr kumimoji="0" lang="en-US" sz="1400" kern="1200" baseline="0" dirty="0" smtClean="0">
                          <a:solidFill>
                            <a:schemeClr val="dk1"/>
                          </a:solidFill>
                          <a:latin typeface="+mn-lt"/>
                          <a:ea typeface="+mn-ea"/>
                          <a:cs typeface="+mn-cs"/>
                        </a:rPr>
                        <a:t> shall be directors other than M.D. or other directors.</a:t>
                      </a:r>
                      <a:endParaRPr kumimoji="0" lang="en-US" sz="1400" kern="1200" dirty="0">
                        <a:solidFill>
                          <a:schemeClr val="dk1"/>
                        </a:solidFill>
                        <a:latin typeface="+mn-lt"/>
                        <a:ea typeface="+mn-ea"/>
                        <a:cs typeface="+mn-cs"/>
                      </a:endParaRPr>
                    </a:p>
                  </a:txBody>
                  <a:tcPr/>
                </a:tc>
              </a:tr>
              <a:tr h="1270953">
                <a:tc>
                  <a:txBody>
                    <a:bodyPr/>
                    <a:lstStyle/>
                    <a:p>
                      <a:r>
                        <a:rPr kumimoji="0" lang="en-US" kern="1200" dirty="0" smtClean="0">
                          <a:solidFill>
                            <a:schemeClr val="dk1"/>
                          </a:solidFill>
                          <a:latin typeface="+mn-lt"/>
                          <a:ea typeface="+mn-ea"/>
                          <a:cs typeface="+mn-cs"/>
                        </a:rPr>
                        <a:t>Financial</a:t>
                      </a:r>
                      <a:r>
                        <a:rPr kumimoji="0" lang="en-US" kern="1200" baseline="0" dirty="0" smtClean="0">
                          <a:solidFill>
                            <a:schemeClr val="dk1"/>
                          </a:solidFill>
                          <a:latin typeface="+mn-lt"/>
                          <a:ea typeface="+mn-ea"/>
                          <a:cs typeface="+mn-cs"/>
                        </a:rPr>
                        <a:t> Literacy</a:t>
                      </a:r>
                      <a:endParaRPr kumimoji="0" lang="en-US" kern="1200" dirty="0">
                        <a:solidFill>
                          <a:schemeClr val="dk1"/>
                        </a:solidFill>
                        <a:latin typeface="+mn-lt"/>
                        <a:ea typeface="+mn-ea"/>
                        <a:cs typeface="+mn-cs"/>
                      </a:endParaRPr>
                    </a:p>
                  </a:txBody>
                  <a:tcPr/>
                </a:tc>
                <a:tc>
                  <a:txBody>
                    <a:bodyPr/>
                    <a:lstStyle/>
                    <a:p>
                      <a:pPr marL="0" marR="0" indent="0" algn="just" defTabSz="914400" rtl="0" eaLnBrk="1" fontAlgn="base" latinLnBrk="0" hangingPunct="1">
                        <a:lnSpc>
                          <a:spcPct val="115000"/>
                        </a:lnSpc>
                        <a:spcBef>
                          <a:spcPts val="0"/>
                        </a:spcBef>
                        <a:spcAft>
                          <a:spcPts val="0"/>
                        </a:spcAft>
                        <a:buClrTx/>
                        <a:buSzTx/>
                        <a:buFontTx/>
                        <a:buNone/>
                        <a:tabLst/>
                        <a:defRPr/>
                      </a:pPr>
                      <a:r>
                        <a:rPr kumimoji="0" lang="en-US" sz="1400" kern="1200" dirty="0" smtClean="0">
                          <a:solidFill>
                            <a:schemeClr val="dk1"/>
                          </a:solidFill>
                          <a:effectLst/>
                          <a:latin typeface="+mn-lt"/>
                          <a:ea typeface="+mn-ea"/>
                          <a:cs typeface="+mn-cs"/>
                        </a:rPr>
                        <a:t>Majority of members of Audit Committee including its Chairperson shall be persons with ability to read and understand the financial statement.</a:t>
                      </a:r>
                    </a:p>
                    <a:p>
                      <a:pPr marL="0" marR="0" algn="just" fontAlgn="base">
                        <a:lnSpc>
                          <a:spcPct val="115000"/>
                        </a:lnSpc>
                        <a:spcBef>
                          <a:spcPts val="0"/>
                        </a:spcBef>
                        <a:spcAft>
                          <a:spcPts val="0"/>
                        </a:spcAft>
                      </a:pPr>
                      <a:endParaRPr lang="en-US" sz="1400" dirty="0" smtClean="0">
                        <a:effectLst/>
                        <a:latin typeface="Calibri"/>
                        <a:ea typeface="Calibri"/>
                        <a:cs typeface="Times New Roman"/>
                      </a:endParaRPr>
                    </a:p>
                  </a:txBody>
                  <a:tcPr marL="68580" marR="68580" marT="0" marB="0" anchor="b"/>
                </a:tc>
                <a:tc>
                  <a:txBody>
                    <a:bodyPr/>
                    <a:lstStyle/>
                    <a:p>
                      <a:pPr marL="0" indent="0" algn="just">
                        <a:buNone/>
                      </a:pPr>
                      <a:r>
                        <a:rPr kumimoji="0" lang="en-US" sz="1400" kern="1200" dirty="0" smtClean="0">
                          <a:solidFill>
                            <a:schemeClr val="dk1"/>
                          </a:solidFill>
                          <a:latin typeface="+mn-lt"/>
                          <a:ea typeface="+mn-ea"/>
                          <a:cs typeface="+mn-cs"/>
                        </a:rPr>
                        <a:t>No such provision was there.</a:t>
                      </a:r>
                      <a:r>
                        <a:rPr kumimoji="0" lang="en-US" sz="1400" kern="1200" baseline="0" dirty="0" smtClean="0">
                          <a:solidFill>
                            <a:schemeClr val="dk1"/>
                          </a:solidFill>
                          <a:latin typeface="+mn-lt"/>
                          <a:ea typeface="+mn-ea"/>
                          <a:cs typeface="+mn-cs"/>
                        </a:rPr>
                        <a:t> However, Listing agreement provided for the same. </a:t>
                      </a:r>
                      <a:endParaRPr kumimoji="0" lang="en-US" sz="1400" kern="1200" dirty="0">
                        <a:solidFill>
                          <a:schemeClr val="dk1"/>
                        </a:solidFill>
                        <a:latin typeface="+mn-lt"/>
                        <a:ea typeface="+mn-ea"/>
                        <a:cs typeface="+mn-cs"/>
                      </a:endParaRPr>
                    </a:p>
                  </a:txBody>
                  <a:tcPr/>
                </a:tc>
              </a:tr>
              <a:tr h="1270953">
                <a:tc>
                  <a:txBody>
                    <a:bodyPr/>
                    <a:lstStyle/>
                    <a:p>
                      <a:r>
                        <a:rPr kumimoji="0" lang="en-US" kern="1200" dirty="0" smtClean="0">
                          <a:solidFill>
                            <a:schemeClr val="dk1"/>
                          </a:solidFill>
                          <a:latin typeface="+mn-lt"/>
                          <a:ea typeface="+mn-ea"/>
                          <a:cs typeface="+mn-cs"/>
                        </a:rPr>
                        <a:t>Evaluation of performance</a:t>
                      </a:r>
                      <a:endParaRPr kumimoji="0" lang="en-US" kern="1200" dirty="0">
                        <a:solidFill>
                          <a:schemeClr val="dk1"/>
                        </a:solidFill>
                        <a:latin typeface="+mn-lt"/>
                        <a:ea typeface="+mn-ea"/>
                        <a:cs typeface="+mn-cs"/>
                      </a:endParaRPr>
                    </a:p>
                  </a:txBody>
                  <a:tcPr/>
                </a:tc>
                <a:tc>
                  <a:txBody>
                    <a:bodyPr/>
                    <a:lstStyle/>
                    <a:p>
                      <a:pPr marL="0" marR="0" indent="0" algn="just" defTabSz="914400" rtl="0" eaLnBrk="1" fontAlgn="base" latinLnBrk="0" hangingPunct="1">
                        <a:lnSpc>
                          <a:spcPct val="115000"/>
                        </a:lnSpc>
                        <a:spcBef>
                          <a:spcPts val="0"/>
                        </a:spcBef>
                        <a:spcAft>
                          <a:spcPts val="0"/>
                        </a:spcAft>
                        <a:buClrTx/>
                        <a:buSzTx/>
                        <a:buFontTx/>
                        <a:buNone/>
                        <a:tabLst/>
                        <a:defRPr/>
                      </a:pPr>
                      <a:r>
                        <a:rPr kumimoji="0" lang="en-US" sz="1400" kern="1200" dirty="0" smtClean="0">
                          <a:solidFill>
                            <a:schemeClr val="dk1"/>
                          </a:solidFill>
                          <a:effectLst/>
                          <a:latin typeface="+mn-lt"/>
                          <a:ea typeface="+mn-ea"/>
                          <a:cs typeface="+mn-cs"/>
                        </a:rPr>
                        <a:t>All the Companies should describe the manner of evaluating the performance of Board, Committees and Directors</a:t>
                      </a:r>
                    </a:p>
                    <a:p>
                      <a:pPr marL="0" marR="0" algn="just" fontAlgn="base">
                        <a:lnSpc>
                          <a:spcPct val="115000"/>
                        </a:lnSpc>
                        <a:spcBef>
                          <a:spcPts val="0"/>
                        </a:spcBef>
                        <a:spcAft>
                          <a:spcPts val="0"/>
                        </a:spcAft>
                      </a:pPr>
                      <a:endParaRPr lang="en-US" sz="1400" dirty="0" smtClean="0">
                        <a:effectLst/>
                        <a:latin typeface="Calibri"/>
                        <a:ea typeface="Calibri"/>
                        <a:cs typeface="Times New Roman"/>
                      </a:endParaRPr>
                    </a:p>
                  </a:txBody>
                  <a:tcPr marL="68580" marR="68580" marT="0" marB="0"/>
                </a:tc>
                <a:tc>
                  <a:txBody>
                    <a:bodyPr/>
                    <a:lstStyle/>
                    <a:p>
                      <a:pPr marL="0" indent="0" algn="just">
                        <a:buNone/>
                      </a:pPr>
                      <a:r>
                        <a:rPr kumimoji="0" lang="en-US" sz="1400" kern="1200" dirty="0" smtClean="0">
                          <a:solidFill>
                            <a:schemeClr val="dk1"/>
                          </a:solidFill>
                          <a:latin typeface="+mn-lt"/>
                          <a:ea typeface="+mn-ea"/>
                          <a:cs typeface="+mn-cs"/>
                        </a:rPr>
                        <a:t>N.A.</a:t>
                      </a:r>
                      <a:endParaRPr kumimoji="0" lang="en-US" sz="1400" kern="1200" dirty="0">
                        <a:solidFill>
                          <a:schemeClr val="dk1"/>
                        </a:solidFill>
                        <a:latin typeface="+mn-lt"/>
                        <a:ea typeface="+mn-ea"/>
                        <a:cs typeface="+mn-cs"/>
                      </a:endParaRPr>
                    </a:p>
                  </a:txBody>
                  <a:tcPr/>
                </a:tc>
              </a:tr>
            </a:tbl>
          </a:graphicData>
        </a:graphic>
      </p:graphicFrame>
    </p:spTree>
    <p:extLst>
      <p:ext uri="{BB962C8B-B14F-4D97-AF65-F5344CB8AC3E}">
        <p14:creationId xmlns:p14="http://schemas.microsoft.com/office/powerpoint/2010/main" val="2558809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533400"/>
            <a:ext cx="7696200" cy="5909310"/>
          </a:xfrm>
          <a:prstGeom prst="rect">
            <a:avLst/>
          </a:prstGeom>
          <a:noFill/>
        </p:spPr>
        <p:txBody>
          <a:bodyPr wrap="square" rtlCol="0">
            <a:spAutoFit/>
          </a:bodyPr>
          <a:lstStyle/>
          <a:p>
            <a:pPr marL="342900" indent="-342900" algn="ctr">
              <a:tabLst>
                <a:tab pos="1717675" algn="l"/>
              </a:tabLst>
            </a:pPr>
            <a:r>
              <a:rPr lang="en-US" b="1" dirty="0" smtClean="0"/>
              <a:t>Listing </a:t>
            </a:r>
            <a:r>
              <a:rPr lang="en-US" b="1" dirty="0"/>
              <a:t>Agreement: </a:t>
            </a:r>
            <a:endParaRPr lang="en-US" b="1" dirty="0" smtClean="0"/>
          </a:p>
          <a:p>
            <a:pPr marL="342900" indent="-342900" algn="just"/>
            <a:endParaRPr lang="en-US" b="1" dirty="0" smtClean="0"/>
          </a:p>
          <a:p>
            <a:pPr marL="342900" indent="-342900" algn="just"/>
            <a:r>
              <a:rPr lang="en-US" dirty="0" smtClean="0"/>
              <a:t>All </a:t>
            </a:r>
            <a:r>
              <a:rPr lang="en-US" dirty="0"/>
              <a:t>listed Companies shall constitute a Committee of Directors to be</a:t>
            </a:r>
          </a:p>
          <a:p>
            <a:pPr algn="just"/>
            <a:r>
              <a:rPr lang="en-US" dirty="0"/>
              <a:t>known as “Audit Committee of Directors” to look into accounting, financial and audit aspects of a Company</a:t>
            </a:r>
            <a:r>
              <a:rPr lang="en-US" dirty="0" smtClean="0"/>
              <a:t>.</a:t>
            </a:r>
          </a:p>
          <a:p>
            <a:pPr algn="just"/>
            <a:endParaRPr lang="en-US" dirty="0"/>
          </a:p>
          <a:p>
            <a:pPr algn="just"/>
            <a:r>
              <a:rPr lang="en-US" dirty="0" smtClean="0"/>
              <a:t>The </a:t>
            </a:r>
            <a:r>
              <a:rPr lang="en-US" dirty="0"/>
              <a:t>Audit Committee shall mandatory review the following information</a:t>
            </a:r>
            <a:r>
              <a:rPr lang="en-US" dirty="0" smtClean="0"/>
              <a:t>:--</a:t>
            </a:r>
          </a:p>
          <a:p>
            <a:pPr algn="just"/>
            <a:endParaRPr lang="en-US" dirty="0"/>
          </a:p>
          <a:p>
            <a:pPr marL="342900" indent="-342900" algn="just">
              <a:buAutoNum type="alphaLcPeriod"/>
            </a:pPr>
            <a:r>
              <a:rPr lang="en-US" dirty="0" smtClean="0"/>
              <a:t>Management </a:t>
            </a:r>
            <a:r>
              <a:rPr lang="en-US" dirty="0"/>
              <a:t>discussion and analysis of financial condition and results of operations</a:t>
            </a:r>
            <a:r>
              <a:rPr lang="en-US" dirty="0" smtClean="0"/>
              <a:t>.</a:t>
            </a:r>
          </a:p>
          <a:p>
            <a:pPr marL="342900" indent="-342900" algn="just">
              <a:buAutoNum type="alphaLcPeriod"/>
            </a:pPr>
            <a:endParaRPr lang="en-US" dirty="0"/>
          </a:p>
          <a:p>
            <a:pPr marL="342900" indent="-342900" algn="just">
              <a:buAutoNum type="alphaLcPeriod" startAt="2"/>
            </a:pPr>
            <a:r>
              <a:rPr lang="en-US" dirty="0" smtClean="0"/>
              <a:t>Statement </a:t>
            </a:r>
            <a:r>
              <a:rPr lang="en-US" dirty="0"/>
              <a:t>of significant related party transactions (as defined by the Audit </a:t>
            </a:r>
            <a:r>
              <a:rPr lang="en-US" dirty="0" smtClean="0"/>
              <a:t>Committee</a:t>
            </a:r>
            <a:r>
              <a:rPr lang="en-US" dirty="0"/>
              <a:t>), submitted </a:t>
            </a:r>
            <a:r>
              <a:rPr lang="en-US" dirty="0" smtClean="0"/>
              <a:t>by management.</a:t>
            </a:r>
          </a:p>
          <a:p>
            <a:pPr marL="342900" indent="-342900" algn="just"/>
            <a:endParaRPr lang="en-US" dirty="0"/>
          </a:p>
          <a:p>
            <a:pPr marL="342900" indent="-342900" algn="just">
              <a:buAutoNum type="alphaLcPeriod" startAt="3"/>
            </a:pPr>
            <a:r>
              <a:rPr lang="en-US" dirty="0" smtClean="0"/>
              <a:t>Management </a:t>
            </a:r>
            <a:r>
              <a:rPr lang="en-US" dirty="0"/>
              <a:t>letters/letters of internal control weaknesses issued by the </a:t>
            </a:r>
            <a:endParaRPr lang="en-US" dirty="0" smtClean="0"/>
          </a:p>
          <a:p>
            <a:pPr marL="342900" indent="-342900" algn="just"/>
            <a:r>
              <a:rPr lang="en-US" dirty="0"/>
              <a:t>	</a:t>
            </a:r>
            <a:r>
              <a:rPr lang="en-US" dirty="0" smtClean="0"/>
              <a:t>statutory </a:t>
            </a:r>
            <a:r>
              <a:rPr lang="en-US" dirty="0"/>
              <a:t>auditors</a:t>
            </a:r>
            <a:r>
              <a:rPr lang="en-US" dirty="0" smtClean="0"/>
              <a:t>.</a:t>
            </a:r>
          </a:p>
          <a:p>
            <a:pPr marL="342900" indent="-342900" algn="just"/>
            <a:endParaRPr lang="en-US" dirty="0"/>
          </a:p>
          <a:p>
            <a:pPr marL="342900" indent="-342900" algn="just">
              <a:buAutoNum type="alphaLcPeriod" startAt="4"/>
            </a:pPr>
            <a:r>
              <a:rPr lang="en-US" dirty="0" smtClean="0"/>
              <a:t>Internal </a:t>
            </a:r>
            <a:r>
              <a:rPr lang="en-US" dirty="0"/>
              <a:t>audit reports relating to internal control weaknesses, </a:t>
            </a:r>
            <a:r>
              <a:rPr lang="en-US" dirty="0" smtClean="0"/>
              <a:t>and</a:t>
            </a:r>
          </a:p>
          <a:p>
            <a:pPr marL="342900" indent="-342900" algn="just"/>
            <a:endParaRPr lang="en-US" dirty="0" smtClean="0"/>
          </a:p>
          <a:p>
            <a:pPr marL="342900" indent="-342900" algn="just">
              <a:buAutoNum type="alphaLcPeriod" startAt="5"/>
            </a:pPr>
            <a:r>
              <a:rPr lang="en-US" dirty="0" smtClean="0"/>
              <a:t>The appointment, removal and terms of remuneration of the Chief Internal Auditor shall be subject to review </a:t>
            </a:r>
            <a:r>
              <a:rPr lang="en-US" dirty="0"/>
              <a:t>by the Audit Committee</a:t>
            </a:r>
            <a:r>
              <a:rPr lang="en-US" dirty="0" smtClean="0"/>
              <a:t>.</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457200"/>
            <a:ext cx="7696200" cy="6186309"/>
          </a:xfrm>
          <a:prstGeom prst="rect">
            <a:avLst/>
          </a:prstGeom>
          <a:noFill/>
        </p:spPr>
        <p:txBody>
          <a:bodyPr wrap="square" rtlCol="0">
            <a:spAutoFit/>
          </a:bodyPr>
          <a:lstStyle/>
          <a:p>
            <a:pPr algn="ctr"/>
            <a:r>
              <a:rPr lang="en-US" b="1" u="sng" dirty="0" smtClean="0"/>
              <a:t>Other Audits</a:t>
            </a:r>
          </a:p>
          <a:p>
            <a:pPr algn="ctr"/>
            <a:endParaRPr lang="en-US" b="1" u="sng" dirty="0" smtClean="0"/>
          </a:p>
          <a:p>
            <a:pPr marL="342900" indent="-342900" algn="ctr">
              <a:buAutoNum type="arabicPeriod"/>
            </a:pPr>
            <a:r>
              <a:rPr lang="en-US" b="1" dirty="0" smtClean="0"/>
              <a:t>Statutory Audit</a:t>
            </a:r>
          </a:p>
          <a:p>
            <a:pPr algn="ctr"/>
            <a:endParaRPr lang="en-US" dirty="0" smtClean="0"/>
          </a:p>
          <a:p>
            <a:pPr algn="just">
              <a:buFont typeface="Wingdings" pitchFamily="2" charset="2"/>
              <a:buChar char="Ø"/>
            </a:pPr>
            <a:r>
              <a:rPr lang="en-US" dirty="0" smtClean="0"/>
              <a:t> Sections 139 to 147 under Chapter X of the Act contain provisions regarding    audit and auditors. </a:t>
            </a:r>
          </a:p>
          <a:p>
            <a:pPr algn="just"/>
            <a:endParaRPr lang="en-US" dirty="0" smtClean="0"/>
          </a:p>
          <a:p>
            <a:pPr algn="just">
              <a:buFont typeface="Arial" pitchFamily="34" charset="0"/>
              <a:buChar char="•"/>
            </a:pPr>
            <a:r>
              <a:rPr lang="en-US" dirty="0" smtClean="0"/>
              <a:t>  Section 139 contains that at the first general meeting every company shall appoint an individual or firm as auditor who shall hold office from the conclusion of that meeting till the conclusion of the sixth annual general meeting  and thereafter till the conclusion of every sixth meeting provided his  re - appointment is approved by the members in the meeting. </a:t>
            </a:r>
          </a:p>
          <a:p>
            <a:pPr algn="just">
              <a:buFont typeface="Arial" pitchFamily="34" charset="0"/>
              <a:buChar char="•"/>
            </a:pPr>
            <a:endParaRPr lang="en-US" dirty="0"/>
          </a:p>
          <a:p>
            <a:pPr algn="just">
              <a:buFont typeface="Arial" pitchFamily="34" charset="0"/>
              <a:buChar char="•"/>
            </a:pPr>
            <a:r>
              <a:rPr lang="en-US" dirty="0" smtClean="0"/>
              <a:t> Section 139(2) provides for compulsory rotation of individual auditors in every 5 years and of audit firm every 10 years in listed company or class or classes of companies as may be prescribed. </a:t>
            </a:r>
          </a:p>
          <a:p>
            <a:pPr algn="just">
              <a:buFont typeface="Arial" pitchFamily="34" charset="0"/>
              <a:buChar char="•"/>
            </a:pPr>
            <a:endParaRPr lang="en-US" dirty="0"/>
          </a:p>
          <a:p>
            <a:pPr algn="just"/>
            <a:r>
              <a:rPr lang="en-US" dirty="0" smtClean="0"/>
              <a:t>Class or Classes of Companies: As per rule 5 of Companies (Audit and Auditors) Rules, 2014, the same include following:-</a:t>
            </a:r>
          </a:p>
          <a:p>
            <a:pPr marL="342900" indent="-342900" algn="just">
              <a:buAutoNum type="arabicPeriod"/>
            </a:pPr>
            <a:r>
              <a:rPr lang="en-US" dirty="0" smtClean="0"/>
              <a:t>All unlisted companies having paid up share capital of Rs. 10 crores or</a:t>
            </a:r>
          </a:p>
          <a:p>
            <a:pPr algn="just"/>
            <a:r>
              <a:rPr lang="en-US" dirty="0"/>
              <a:t> </a:t>
            </a:r>
            <a:r>
              <a:rPr lang="en-US" dirty="0" smtClean="0"/>
              <a:t>     more;</a:t>
            </a:r>
          </a:p>
          <a:p>
            <a:pPr marL="342900" indent="-342900" algn="just">
              <a:buAutoNum type="arabicPeriod" startAt="2"/>
            </a:pPr>
            <a:r>
              <a:rPr lang="en-US" dirty="0" smtClean="0"/>
              <a:t>All private companies having paid up capital of Rs. 20 crores or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990600"/>
            <a:ext cx="7543800" cy="5078313"/>
          </a:xfrm>
          <a:prstGeom prst="rect">
            <a:avLst/>
          </a:prstGeom>
          <a:noFill/>
        </p:spPr>
        <p:txBody>
          <a:bodyPr wrap="square" rtlCol="0">
            <a:spAutoFit/>
          </a:bodyPr>
          <a:lstStyle/>
          <a:p>
            <a:pPr algn="just"/>
            <a:r>
              <a:rPr lang="en-US" dirty="0" smtClean="0"/>
              <a:t>3.   All </a:t>
            </a:r>
            <a:r>
              <a:rPr lang="en-US" dirty="0"/>
              <a:t>companies having paid up share capital of below threshold </a:t>
            </a:r>
            <a:r>
              <a:rPr lang="en-US" dirty="0" smtClean="0"/>
              <a:t>limit</a:t>
            </a:r>
          </a:p>
          <a:p>
            <a:pPr algn="just"/>
            <a:r>
              <a:rPr lang="en-US" dirty="0" smtClean="0"/>
              <a:t>      mentioned </a:t>
            </a:r>
            <a:r>
              <a:rPr lang="en-US" dirty="0"/>
              <a:t>in (1) and (2) above, but having public borrowings </a:t>
            </a:r>
            <a:r>
              <a:rPr lang="en-US" dirty="0" smtClean="0"/>
              <a:t>from</a:t>
            </a:r>
          </a:p>
          <a:p>
            <a:pPr algn="just"/>
            <a:r>
              <a:rPr lang="en-US" dirty="0" smtClean="0"/>
              <a:t>      financial </a:t>
            </a:r>
            <a:r>
              <a:rPr lang="en-US" dirty="0"/>
              <a:t>institutions, banks or public deposits of </a:t>
            </a:r>
            <a:r>
              <a:rPr lang="en-US" dirty="0" smtClean="0"/>
              <a:t>Rs. 50 </a:t>
            </a:r>
            <a:r>
              <a:rPr lang="en-US" dirty="0"/>
              <a:t>crores </a:t>
            </a:r>
            <a:r>
              <a:rPr lang="en-US" dirty="0" smtClean="0"/>
              <a:t>or</a:t>
            </a:r>
          </a:p>
          <a:p>
            <a:pPr algn="just"/>
            <a:r>
              <a:rPr lang="en-US" dirty="0"/>
              <a:t> </a:t>
            </a:r>
            <a:r>
              <a:rPr lang="en-US" dirty="0" smtClean="0"/>
              <a:t>     </a:t>
            </a:r>
            <a:r>
              <a:rPr lang="en-US" dirty="0"/>
              <a:t>more.  </a:t>
            </a:r>
          </a:p>
          <a:p>
            <a:pPr algn="just"/>
            <a:endParaRPr lang="en-US" dirty="0"/>
          </a:p>
          <a:p>
            <a:pPr algn="just">
              <a:buFont typeface="Arial" pitchFamily="34" charset="0"/>
              <a:buChar char="•"/>
            </a:pPr>
            <a:r>
              <a:rPr lang="en-US" dirty="0"/>
              <a:t>  Section 141 specifies a person shall be eligible for appointment only if he is  a chartered accountant and in case of a firm whereof majority of partners  practising in India are qualified for appointment  may be appointed by its firm name to be auditor of a company.</a:t>
            </a:r>
          </a:p>
          <a:p>
            <a:pPr algn="just"/>
            <a:endParaRPr lang="en-US" dirty="0"/>
          </a:p>
          <a:p>
            <a:pPr algn="just">
              <a:buFont typeface="Arial" pitchFamily="34" charset="0"/>
              <a:buChar char="•"/>
            </a:pPr>
            <a:r>
              <a:rPr lang="en-US" dirty="0"/>
              <a:t>  Section 143 contains provisions regarding powers and duties of auditors which corresponds to Section 227, 228 and 619 of the Companies Act, 1956.</a:t>
            </a:r>
          </a:p>
          <a:p>
            <a:pPr algn="just">
              <a:buFont typeface="Arial" pitchFamily="34" charset="0"/>
              <a:buChar char="•"/>
            </a:pPr>
            <a:endParaRPr lang="en-US" dirty="0"/>
          </a:p>
          <a:p>
            <a:pPr algn="just">
              <a:buFont typeface="Arial" pitchFamily="34" charset="0"/>
              <a:buChar char="•"/>
            </a:pPr>
            <a:r>
              <a:rPr lang="en-US" dirty="0"/>
              <a:t> The auditor must state besides other things, whether the financial statements represent a true and fair view of the state of affairs and in case he suspects any fraud, he must immediately report the same to the Central government. </a:t>
            </a:r>
          </a:p>
          <a:p>
            <a:endParaRPr lang="en-US" dirty="0"/>
          </a:p>
        </p:txBody>
      </p:sp>
    </p:spTree>
    <p:extLst>
      <p:ext uri="{BB962C8B-B14F-4D97-AF65-F5344CB8AC3E}">
        <p14:creationId xmlns:p14="http://schemas.microsoft.com/office/powerpoint/2010/main" val="2748650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609600"/>
            <a:ext cx="8077200" cy="5078313"/>
          </a:xfrm>
          <a:prstGeom prst="rect">
            <a:avLst/>
          </a:prstGeom>
          <a:noFill/>
        </p:spPr>
        <p:txBody>
          <a:bodyPr wrap="square" rtlCol="0">
            <a:spAutoFit/>
          </a:bodyPr>
          <a:lstStyle/>
          <a:p>
            <a:pPr algn="ctr"/>
            <a:r>
              <a:rPr lang="en-US" b="1" dirty="0" smtClean="0"/>
              <a:t>2. Internal Audit</a:t>
            </a:r>
          </a:p>
          <a:p>
            <a:pPr algn="just"/>
            <a:endParaRPr lang="en-US" dirty="0" smtClean="0"/>
          </a:p>
          <a:p>
            <a:pPr algn="just">
              <a:buFont typeface="Arial" pitchFamily="34" charset="0"/>
              <a:buChar char="•"/>
            </a:pPr>
            <a:r>
              <a:rPr lang="en-US" dirty="0" smtClean="0"/>
              <a:t> As given above</a:t>
            </a:r>
          </a:p>
          <a:p>
            <a:pPr algn="just"/>
            <a:endParaRPr lang="en-US" dirty="0" smtClean="0"/>
          </a:p>
          <a:p>
            <a:pPr algn="ctr"/>
            <a:r>
              <a:rPr lang="en-US" b="1" dirty="0" smtClean="0"/>
              <a:t>3. Secretarial Audit</a:t>
            </a:r>
          </a:p>
          <a:p>
            <a:pPr algn="just"/>
            <a:endParaRPr lang="en-US" dirty="0" smtClean="0"/>
          </a:p>
          <a:p>
            <a:pPr algn="just">
              <a:buFont typeface="Wingdings" pitchFamily="2" charset="2"/>
              <a:buChar char="Ø"/>
            </a:pPr>
            <a:r>
              <a:rPr lang="en-US" dirty="0" smtClean="0"/>
              <a:t> Section 204 of the Act, specifies every listed company and other class of companies as may be prescribed is required to annex to the Board’s report, a Secretarial Audit.</a:t>
            </a:r>
          </a:p>
          <a:p>
            <a:pPr algn="just">
              <a:buFont typeface="Wingdings" pitchFamily="2" charset="2"/>
              <a:buChar char="Ø"/>
            </a:pPr>
            <a:endParaRPr lang="en-US" dirty="0" smtClean="0"/>
          </a:p>
          <a:p>
            <a:pPr algn="just">
              <a:buFont typeface="Wingdings" pitchFamily="2" charset="2"/>
              <a:buChar char="§"/>
            </a:pPr>
            <a:r>
              <a:rPr lang="en-US" dirty="0" smtClean="0"/>
              <a:t> Secretarial Audit has to be conducted by a Practising Company Secretary in respect of the secretarial and other records of the company.</a:t>
            </a:r>
          </a:p>
          <a:p>
            <a:pPr algn="just">
              <a:buFont typeface="Wingdings" pitchFamily="2" charset="2"/>
              <a:buChar char="§"/>
            </a:pPr>
            <a:endParaRPr lang="en-US" dirty="0" smtClean="0"/>
          </a:p>
          <a:p>
            <a:pPr algn="just">
              <a:buFont typeface="Wingdings" pitchFamily="2" charset="2"/>
              <a:buChar char="§"/>
            </a:pPr>
            <a:r>
              <a:rPr lang="en-US" dirty="0" smtClean="0"/>
              <a:t> The Board is required to provide explanation in the board’s report to every qualification, observation or other adverse remark made by the company in his report.</a:t>
            </a:r>
          </a:p>
          <a:p>
            <a:pPr algn="just"/>
            <a:endParaRPr lang="en-US" dirty="0" smtClean="0"/>
          </a:p>
          <a:p>
            <a:pPr algn="just"/>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381000"/>
            <a:ext cx="7696200" cy="5909310"/>
          </a:xfrm>
          <a:prstGeom prst="rect">
            <a:avLst/>
          </a:prstGeom>
          <a:noFill/>
        </p:spPr>
        <p:txBody>
          <a:bodyPr wrap="square" rtlCol="0">
            <a:spAutoFit/>
          </a:bodyPr>
          <a:lstStyle/>
          <a:p>
            <a:pPr algn="ctr"/>
            <a:r>
              <a:rPr lang="en-US" b="1" dirty="0" smtClean="0"/>
              <a:t>4. Cost Audit</a:t>
            </a:r>
          </a:p>
          <a:p>
            <a:pPr algn="just"/>
            <a:endParaRPr lang="en-US" b="1" dirty="0" smtClean="0"/>
          </a:p>
          <a:p>
            <a:pPr algn="just"/>
            <a:r>
              <a:rPr lang="en-US" dirty="0" smtClean="0"/>
              <a:t>Section 148 of the Act contains the provisions regarding the cost audit and contains that a cost audit wherever conducted is in addition to statutory audit conducted under section 143.</a:t>
            </a:r>
          </a:p>
          <a:p>
            <a:pPr algn="just"/>
            <a:endParaRPr lang="en-US" dirty="0" smtClean="0"/>
          </a:p>
          <a:p>
            <a:pPr algn="just">
              <a:buFont typeface="Wingdings" pitchFamily="2" charset="2"/>
              <a:buChar char="§"/>
            </a:pPr>
            <a:r>
              <a:rPr lang="en-US" dirty="0" smtClean="0"/>
              <a:t> Certain class of companies engaged in the production of such goods or providing such services as may be prescribed and which have a net worth or turnover of such amount as may be prescribed may be directed to get their cost audit records audited.</a:t>
            </a:r>
          </a:p>
          <a:p>
            <a:pPr algn="just">
              <a:buFont typeface="Wingdings" pitchFamily="2" charset="2"/>
              <a:buChar char="§"/>
            </a:pPr>
            <a:endParaRPr lang="en-US" dirty="0" smtClean="0"/>
          </a:p>
          <a:p>
            <a:pPr algn="just">
              <a:buFont typeface="Wingdings" pitchFamily="2" charset="2"/>
              <a:buChar char="§"/>
            </a:pPr>
            <a:r>
              <a:rPr lang="en-US" dirty="0" smtClean="0"/>
              <a:t> Cost Audit has to be conducted by a Cost Accountant in Practice who is required to comply with cost auditing standards. </a:t>
            </a:r>
          </a:p>
          <a:p>
            <a:pPr algn="just">
              <a:buFont typeface="Wingdings" pitchFamily="2" charset="2"/>
              <a:buChar char="§"/>
            </a:pPr>
            <a:endParaRPr lang="en-US" dirty="0" smtClean="0"/>
          </a:p>
          <a:p>
            <a:pPr algn="just">
              <a:buFont typeface="Wingdings" pitchFamily="2" charset="2"/>
              <a:buChar char="§"/>
            </a:pPr>
            <a:r>
              <a:rPr lang="en-US" dirty="0" smtClean="0"/>
              <a:t> Cost auditor has to submit his report to the board of Directors who in turn shall file it with the Central government within 30 days of the report.</a:t>
            </a:r>
          </a:p>
          <a:p>
            <a:pPr algn="just">
              <a:buFont typeface="Wingdings" pitchFamily="2" charset="2"/>
              <a:buChar char="§"/>
            </a:pPr>
            <a:endParaRPr lang="en-US" dirty="0" smtClean="0"/>
          </a:p>
          <a:p>
            <a:pPr algn="just">
              <a:buFont typeface="Wingdings" pitchFamily="2" charset="2"/>
              <a:buChar char="v"/>
            </a:pPr>
            <a:r>
              <a:rPr lang="en-US" dirty="0" smtClean="0"/>
              <a:t> As per Section 143 (14), the provisions regarding qualifications, rights, duties and obligations applicable to statutory auditors shall apply mutatis mutandis to Cost auditor (Section 148) and Secretarial auditor ( Section 204).</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609600"/>
            <a:ext cx="7848600" cy="2308324"/>
          </a:xfrm>
          <a:prstGeom prst="rect">
            <a:avLst/>
          </a:prstGeom>
          <a:noFill/>
        </p:spPr>
        <p:txBody>
          <a:bodyPr wrap="square" rtlCol="0">
            <a:spAutoFit/>
          </a:bodyPr>
          <a:lstStyle/>
          <a:p>
            <a:pPr algn="ctr"/>
            <a:r>
              <a:rPr lang="en-US" b="1" dirty="0" smtClean="0"/>
              <a:t>Summary of Above Provisions:</a:t>
            </a:r>
          </a:p>
          <a:p>
            <a:pPr algn="ctr"/>
            <a:endParaRPr lang="en-US" b="1" dirty="0" smtClean="0"/>
          </a:p>
          <a:p>
            <a:pPr algn="ctr"/>
            <a:endParaRPr lang="en-US" b="1" dirty="0" smtClean="0"/>
          </a:p>
          <a:p>
            <a:pPr algn="ctr"/>
            <a:endParaRPr lang="en-US" b="1" dirty="0" smtClean="0"/>
          </a:p>
          <a:p>
            <a:pPr algn="ctr"/>
            <a:endParaRPr lang="en-US" b="1" dirty="0" smtClean="0"/>
          </a:p>
          <a:p>
            <a:pPr algn="ctr"/>
            <a:endParaRPr lang="en-US" b="1" dirty="0" smtClean="0"/>
          </a:p>
          <a:p>
            <a:endParaRPr lang="en-US" dirty="0" smtClean="0"/>
          </a:p>
          <a:p>
            <a:endParaRPr lang="en-US" dirty="0"/>
          </a:p>
        </p:txBody>
      </p:sp>
      <p:graphicFrame>
        <p:nvGraphicFramePr>
          <p:cNvPr id="6" name="Table 5"/>
          <p:cNvGraphicFramePr>
            <a:graphicFrameLocks noGrp="1"/>
          </p:cNvGraphicFramePr>
          <p:nvPr/>
        </p:nvGraphicFramePr>
        <p:xfrm>
          <a:off x="685800" y="990600"/>
          <a:ext cx="8077200" cy="5440680"/>
        </p:xfrm>
        <a:graphic>
          <a:graphicData uri="http://schemas.openxmlformats.org/drawingml/2006/table">
            <a:tbl>
              <a:tblPr firstRow="1" bandRow="1">
                <a:tableStyleId>{5C22544A-7EE6-4342-B048-85BDC9FD1C3A}</a:tableStyleId>
              </a:tblPr>
              <a:tblGrid>
                <a:gridCol w="1524000"/>
                <a:gridCol w="1676400"/>
                <a:gridCol w="1645920"/>
                <a:gridCol w="1918335"/>
                <a:gridCol w="1312545"/>
              </a:tblGrid>
              <a:tr h="563880">
                <a:tc>
                  <a:txBody>
                    <a:bodyPr/>
                    <a:lstStyle/>
                    <a:p>
                      <a:r>
                        <a:rPr lang="en-US" sz="1400" dirty="0" smtClean="0"/>
                        <a:t>Nature</a:t>
                      </a:r>
                      <a:r>
                        <a:rPr lang="en-US" sz="1400" baseline="0" dirty="0" smtClean="0"/>
                        <a:t> of </a:t>
                      </a:r>
                    </a:p>
                    <a:p>
                      <a:r>
                        <a:rPr lang="en-US" sz="1400" baseline="0" dirty="0" smtClean="0"/>
                        <a:t>Requirements</a:t>
                      </a:r>
                      <a:endParaRPr lang="en-US" sz="1400" dirty="0"/>
                    </a:p>
                  </a:txBody>
                  <a:tcPr/>
                </a:tc>
                <a:tc>
                  <a:txBody>
                    <a:bodyPr/>
                    <a:lstStyle/>
                    <a:p>
                      <a:r>
                        <a:rPr lang="en-US" sz="1400" dirty="0" smtClean="0"/>
                        <a:t>Statutory</a:t>
                      </a:r>
                      <a:r>
                        <a:rPr lang="en-US" sz="1400" baseline="0" dirty="0" smtClean="0"/>
                        <a:t> audit</a:t>
                      </a:r>
                      <a:endParaRPr lang="en-US" sz="1400" dirty="0"/>
                    </a:p>
                  </a:txBody>
                  <a:tcPr/>
                </a:tc>
                <a:tc>
                  <a:txBody>
                    <a:bodyPr/>
                    <a:lstStyle/>
                    <a:p>
                      <a:r>
                        <a:rPr lang="en-US" sz="1400" dirty="0" smtClean="0"/>
                        <a:t>Internal </a:t>
                      </a:r>
                    </a:p>
                    <a:p>
                      <a:r>
                        <a:rPr lang="en-US" sz="1400" dirty="0" smtClean="0"/>
                        <a:t>Audit</a:t>
                      </a:r>
                      <a:endParaRPr lang="en-US" sz="1400" dirty="0"/>
                    </a:p>
                  </a:txBody>
                  <a:tcPr/>
                </a:tc>
                <a:tc>
                  <a:txBody>
                    <a:bodyPr/>
                    <a:lstStyle/>
                    <a:p>
                      <a:r>
                        <a:rPr lang="en-US" sz="1400" dirty="0" smtClean="0"/>
                        <a:t>Secretarial Audit</a:t>
                      </a:r>
                      <a:endParaRPr lang="en-US" sz="1400" dirty="0"/>
                    </a:p>
                  </a:txBody>
                  <a:tcPr/>
                </a:tc>
                <a:tc>
                  <a:txBody>
                    <a:bodyPr/>
                    <a:lstStyle/>
                    <a:p>
                      <a:r>
                        <a:rPr lang="en-US" sz="1400" dirty="0" smtClean="0"/>
                        <a:t>Cost Audit</a:t>
                      </a:r>
                      <a:endParaRPr lang="en-US" sz="1400" dirty="0"/>
                    </a:p>
                  </a:txBody>
                  <a:tcPr/>
                </a:tc>
              </a:tr>
              <a:tr h="370840">
                <a:tc>
                  <a:txBody>
                    <a:bodyPr/>
                    <a:lstStyle/>
                    <a:p>
                      <a:r>
                        <a:rPr lang="en-US" sz="1400" dirty="0" smtClean="0"/>
                        <a:t>Applicability</a:t>
                      </a:r>
                      <a:endParaRPr lang="en-US" sz="1400" dirty="0"/>
                    </a:p>
                  </a:txBody>
                  <a:tcPr/>
                </a:tc>
                <a:tc>
                  <a:txBody>
                    <a:bodyPr/>
                    <a:lstStyle/>
                    <a:p>
                      <a:r>
                        <a:rPr lang="en-US" sz="1400" dirty="0" smtClean="0"/>
                        <a:t>All companies</a:t>
                      </a:r>
                      <a:endParaRPr lang="en-US" sz="1400" dirty="0"/>
                    </a:p>
                  </a:txBody>
                  <a:tcPr/>
                </a:tc>
                <a:tc>
                  <a:txBody>
                    <a:bodyPr/>
                    <a:lstStyle/>
                    <a:p>
                      <a:r>
                        <a:rPr lang="en-US" sz="1400" dirty="0" smtClean="0"/>
                        <a:t>Such classes as</a:t>
                      </a:r>
                      <a:r>
                        <a:rPr lang="en-US" sz="1400" baseline="0" dirty="0" smtClean="0"/>
                        <a:t> may be prescribed</a:t>
                      </a:r>
                      <a:endParaRPr lang="en-US" sz="1400" dirty="0"/>
                    </a:p>
                  </a:txBody>
                  <a:tcPr/>
                </a:tc>
                <a:tc>
                  <a:txBody>
                    <a:bodyPr/>
                    <a:lstStyle/>
                    <a:p>
                      <a:r>
                        <a:rPr lang="en-US" sz="1400" dirty="0" smtClean="0"/>
                        <a:t>Every listed company and other</a:t>
                      </a:r>
                      <a:r>
                        <a:rPr lang="en-US" sz="1400" baseline="0" dirty="0" smtClean="0"/>
                        <a:t> class of companies as may be prescribed</a:t>
                      </a:r>
                      <a:endParaRPr lang="en-US" sz="1400" dirty="0"/>
                    </a:p>
                  </a:txBody>
                  <a:tcPr/>
                </a:tc>
                <a:tc>
                  <a:txBody>
                    <a:bodyPr/>
                    <a:lstStyle/>
                    <a:p>
                      <a:r>
                        <a:rPr lang="en-US" sz="1400" dirty="0" smtClean="0"/>
                        <a:t>Such classes of companies engaged in production of such goods or providing such companies as may be prescribed  which have a net worth</a:t>
                      </a:r>
                      <a:r>
                        <a:rPr lang="en-US" sz="1400" baseline="0" dirty="0" smtClean="0"/>
                        <a:t> or turnover as may be prescribed .</a:t>
                      </a:r>
                      <a:endParaRPr lang="en-US" sz="1400" dirty="0"/>
                    </a:p>
                  </a:txBody>
                  <a:tcPr/>
                </a:tc>
              </a:tr>
              <a:tr h="370840">
                <a:tc>
                  <a:txBody>
                    <a:bodyPr/>
                    <a:lstStyle/>
                    <a:p>
                      <a:r>
                        <a:rPr lang="en-US" sz="1400" dirty="0" smtClean="0"/>
                        <a:t>Who can conduct the audit</a:t>
                      </a:r>
                      <a:endParaRPr lang="en-US" sz="1400" dirty="0"/>
                    </a:p>
                  </a:txBody>
                  <a:tcPr/>
                </a:tc>
                <a:tc>
                  <a:txBody>
                    <a:bodyPr/>
                    <a:lstStyle/>
                    <a:p>
                      <a:r>
                        <a:rPr lang="en-US" sz="1400" dirty="0" smtClean="0"/>
                        <a:t>A CA or</a:t>
                      </a:r>
                      <a:r>
                        <a:rPr lang="en-US" sz="1400" baseline="0" dirty="0" smtClean="0"/>
                        <a:t> a firm of CA</a:t>
                      </a:r>
                      <a:endParaRPr lang="en-US" sz="1400" dirty="0"/>
                    </a:p>
                  </a:txBody>
                  <a:tcPr/>
                </a:tc>
                <a:tc>
                  <a:txBody>
                    <a:bodyPr/>
                    <a:lstStyle/>
                    <a:p>
                      <a:r>
                        <a:rPr lang="en-US" sz="1400" dirty="0" smtClean="0"/>
                        <a:t>A CA (except statutory auditor of the company) or such other</a:t>
                      </a:r>
                      <a:r>
                        <a:rPr lang="en-US" sz="1400" baseline="0" dirty="0" smtClean="0"/>
                        <a:t> professional as may be decided by the board.</a:t>
                      </a:r>
                      <a:endParaRPr lang="en-US" sz="1400" dirty="0"/>
                    </a:p>
                  </a:txBody>
                  <a:tcPr/>
                </a:tc>
                <a:tc>
                  <a:txBody>
                    <a:bodyPr/>
                    <a:lstStyle/>
                    <a:p>
                      <a:r>
                        <a:rPr lang="en-US" sz="1400" dirty="0" smtClean="0"/>
                        <a:t>A CS in practice</a:t>
                      </a:r>
                      <a:endParaRPr lang="en-US" sz="1400" dirty="0"/>
                    </a:p>
                  </a:txBody>
                  <a:tcPr/>
                </a:tc>
                <a:tc>
                  <a:txBody>
                    <a:bodyPr/>
                    <a:lstStyle/>
                    <a:p>
                      <a:r>
                        <a:rPr lang="en-US" sz="1400" dirty="0" smtClean="0"/>
                        <a:t>A CWA</a:t>
                      </a:r>
                      <a:r>
                        <a:rPr lang="en-US" sz="1400" baseline="0" dirty="0" smtClean="0"/>
                        <a:t> in practice.</a:t>
                      </a:r>
                      <a:endParaRPr lang="en-US" sz="1400" dirty="0"/>
                    </a:p>
                  </a:txBody>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09600" y="990600"/>
          <a:ext cx="8077200" cy="3444240"/>
        </p:xfrm>
        <a:graphic>
          <a:graphicData uri="http://schemas.openxmlformats.org/drawingml/2006/table">
            <a:tbl>
              <a:tblPr firstRow="1" bandRow="1">
                <a:tableStyleId>{5C22544A-7EE6-4342-B048-85BDC9FD1C3A}</a:tableStyleId>
              </a:tblPr>
              <a:tblGrid>
                <a:gridCol w="2019300"/>
                <a:gridCol w="1485900"/>
                <a:gridCol w="1341120"/>
                <a:gridCol w="1918335"/>
                <a:gridCol w="1312545"/>
              </a:tblGrid>
              <a:tr h="370840">
                <a:tc>
                  <a:txBody>
                    <a:bodyPr/>
                    <a:lstStyle/>
                    <a:p>
                      <a:r>
                        <a:rPr lang="en-US" sz="1400" dirty="0" smtClean="0"/>
                        <a:t>Nature</a:t>
                      </a:r>
                      <a:r>
                        <a:rPr lang="en-US" sz="1400" baseline="0" dirty="0" smtClean="0"/>
                        <a:t> of </a:t>
                      </a:r>
                    </a:p>
                    <a:p>
                      <a:r>
                        <a:rPr lang="en-US" sz="1400" baseline="0" dirty="0" smtClean="0"/>
                        <a:t>Requirements</a:t>
                      </a:r>
                      <a:endParaRPr lang="en-US" sz="1400" dirty="0"/>
                    </a:p>
                  </a:txBody>
                  <a:tcPr/>
                </a:tc>
                <a:tc>
                  <a:txBody>
                    <a:bodyPr/>
                    <a:lstStyle/>
                    <a:p>
                      <a:r>
                        <a:rPr lang="en-US" sz="1400" dirty="0" smtClean="0"/>
                        <a:t>Statutory</a:t>
                      </a:r>
                      <a:r>
                        <a:rPr lang="en-US" sz="1400" baseline="0" dirty="0" smtClean="0"/>
                        <a:t> Audit</a:t>
                      </a:r>
                      <a:endParaRPr lang="en-US" sz="1400" dirty="0"/>
                    </a:p>
                  </a:txBody>
                  <a:tcPr/>
                </a:tc>
                <a:tc>
                  <a:txBody>
                    <a:bodyPr/>
                    <a:lstStyle/>
                    <a:p>
                      <a:r>
                        <a:rPr lang="en-US" sz="1400" dirty="0" smtClean="0"/>
                        <a:t>Internal </a:t>
                      </a:r>
                    </a:p>
                    <a:p>
                      <a:r>
                        <a:rPr lang="en-US" sz="1400" dirty="0" smtClean="0"/>
                        <a:t>Audit</a:t>
                      </a:r>
                      <a:endParaRPr lang="en-US" sz="1400" dirty="0"/>
                    </a:p>
                  </a:txBody>
                  <a:tcPr/>
                </a:tc>
                <a:tc>
                  <a:txBody>
                    <a:bodyPr/>
                    <a:lstStyle/>
                    <a:p>
                      <a:r>
                        <a:rPr lang="en-US" sz="1400" dirty="0" smtClean="0"/>
                        <a:t>Secretarial Audit</a:t>
                      </a:r>
                      <a:endParaRPr lang="en-US" sz="1400" dirty="0"/>
                    </a:p>
                  </a:txBody>
                  <a:tcPr/>
                </a:tc>
                <a:tc>
                  <a:txBody>
                    <a:bodyPr/>
                    <a:lstStyle/>
                    <a:p>
                      <a:r>
                        <a:rPr lang="en-US" sz="1400" dirty="0" smtClean="0"/>
                        <a:t>Cost Audit</a:t>
                      </a:r>
                      <a:endParaRPr lang="en-US" sz="1400" dirty="0"/>
                    </a:p>
                  </a:txBody>
                  <a:tcPr/>
                </a:tc>
              </a:tr>
              <a:tr h="370840">
                <a:tc>
                  <a:txBody>
                    <a:bodyPr/>
                    <a:lstStyle/>
                    <a:p>
                      <a:r>
                        <a:rPr lang="en-US" sz="1400" dirty="0" smtClean="0"/>
                        <a:t>Scope of audit</a:t>
                      </a:r>
                      <a:endParaRPr lang="en-US" sz="1400" dirty="0"/>
                    </a:p>
                  </a:txBody>
                  <a:tcPr/>
                </a:tc>
                <a:tc>
                  <a:txBody>
                    <a:bodyPr/>
                    <a:lstStyle/>
                    <a:p>
                      <a:pPr algn="l"/>
                      <a:r>
                        <a:rPr lang="en-US" sz="1400" dirty="0" smtClean="0"/>
                        <a:t>Audit of financial records and statements</a:t>
                      </a:r>
                      <a:r>
                        <a:rPr lang="en-US" sz="1400" baseline="0" dirty="0" smtClean="0"/>
                        <a:t> of the company.</a:t>
                      </a:r>
                      <a:endParaRPr lang="en-US" sz="1400" dirty="0"/>
                    </a:p>
                  </a:txBody>
                  <a:tcPr/>
                </a:tc>
                <a:tc>
                  <a:txBody>
                    <a:bodyPr/>
                    <a:lstStyle/>
                    <a:p>
                      <a:pPr algn="l"/>
                      <a:r>
                        <a:rPr lang="en-US" sz="1400" dirty="0" smtClean="0"/>
                        <a:t>Audit</a:t>
                      </a:r>
                      <a:r>
                        <a:rPr lang="en-US" sz="1400" baseline="0" dirty="0" smtClean="0"/>
                        <a:t> of the functions and activities of the company.</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Audit of the Secretarial and other</a:t>
                      </a:r>
                      <a:r>
                        <a:rPr lang="en-US" sz="1400" baseline="0" dirty="0" smtClean="0"/>
                        <a:t> related records of the company.</a:t>
                      </a:r>
                      <a:endParaRPr lang="en-US" sz="1400" dirty="0"/>
                    </a:p>
                  </a:txBody>
                  <a:tcPr/>
                </a:tc>
                <a:tc>
                  <a:txBody>
                    <a:bodyPr/>
                    <a:lstStyle/>
                    <a:p>
                      <a:pPr algn="l"/>
                      <a:r>
                        <a:rPr lang="en-US" sz="1400" dirty="0" smtClean="0"/>
                        <a:t>Audit of the cost records of the</a:t>
                      </a:r>
                      <a:r>
                        <a:rPr lang="en-US" sz="1400" baseline="0" dirty="0" smtClean="0"/>
                        <a:t> company.</a:t>
                      </a:r>
                      <a:endParaRPr lang="en-US" sz="1400" dirty="0"/>
                    </a:p>
                  </a:txBody>
                  <a:tcPr/>
                </a:tc>
              </a:tr>
              <a:tr h="370840">
                <a:tc>
                  <a:txBody>
                    <a:bodyPr/>
                    <a:lstStyle/>
                    <a:p>
                      <a:r>
                        <a:rPr lang="en-US" sz="1400" dirty="0" smtClean="0"/>
                        <a:t>Standards to be complied</a:t>
                      </a:r>
                      <a:endParaRPr lang="en-US" sz="1400" dirty="0"/>
                    </a:p>
                  </a:txBody>
                  <a:tcPr/>
                </a:tc>
                <a:tc>
                  <a:txBody>
                    <a:bodyPr/>
                    <a:lstStyle/>
                    <a:p>
                      <a:pPr algn="l"/>
                      <a:r>
                        <a:rPr lang="en-US" sz="1400" dirty="0" smtClean="0"/>
                        <a:t>Auditing standards</a:t>
                      </a:r>
                      <a:r>
                        <a:rPr lang="en-US" sz="1400" baseline="0" dirty="0" smtClean="0"/>
                        <a:t> as recommended by the ICAI.</a:t>
                      </a:r>
                      <a:endParaRPr lang="en-US" sz="1400" dirty="0"/>
                    </a:p>
                  </a:txBody>
                  <a:tcPr/>
                </a:tc>
                <a:tc>
                  <a:txBody>
                    <a:bodyPr/>
                    <a:lstStyle/>
                    <a:p>
                      <a:pPr algn="l"/>
                      <a:r>
                        <a:rPr lang="en-US" sz="1400" dirty="0" smtClean="0"/>
                        <a:t>NA</a:t>
                      </a:r>
                      <a:endParaRPr lang="en-US" sz="1400" dirty="0"/>
                    </a:p>
                  </a:txBody>
                  <a:tcPr/>
                </a:tc>
                <a:tc>
                  <a:txBody>
                    <a:bodyPr/>
                    <a:lstStyle/>
                    <a:p>
                      <a:pPr algn="l"/>
                      <a:r>
                        <a:rPr lang="en-US" sz="1400" dirty="0" smtClean="0"/>
                        <a:t>NA</a:t>
                      </a:r>
                      <a:endParaRPr lang="en-US" sz="1400" dirty="0"/>
                    </a:p>
                  </a:txBody>
                  <a:tcPr/>
                </a:tc>
                <a:tc>
                  <a:txBody>
                    <a:bodyPr/>
                    <a:lstStyle/>
                    <a:p>
                      <a:pPr algn="l"/>
                      <a:r>
                        <a:rPr lang="en-US" sz="1400" dirty="0" smtClean="0"/>
                        <a:t>Cost auditing standards issued by ICWAI.</a:t>
                      </a:r>
                      <a:endParaRPr lang="en-US" sz="1400" dirty="0"/>
                    </a:p>
                  </a:txBody>
                  <a:tcPr/>
                </a:tc>
              </a:tr>
              <a:tr h="370840">
                <a:tc>
                  <a:txBody>
                    <a:bodyPr/>
                    <a:lstStyle/>
                    <a:p>
                      <a:r>
                        <a:rPr lang="en-US" sz="1400" dirty="0" smtClean="0"/>
                        <a:t>Frequency</a:t>
                      </a:r>
                      <a:r>
                        <a:rPr lang="en-US" sz="1400" baseline="0" dirty="0" smtClean="0"/>
                        <a:t> of audit</a:t>
                      </a:r>
                      <a:endParaRPr lang="en-US" sz="1400" dirty="0"/>
                    </a:p>
                  </a:txBody>
                  <a:tcPr/>
                </a:tc>
                <a:tc>
                  <a:txBody>
                    <a:bodyPr/>
                    <a:lstStyle/>
                    <a:p>
                      <a:pPr algn="l"/>
                      <a:r>
                        <a:rPr lang="en-US" sz="1400" dirty="0" smtClean="0"/>
                        <a:t>Yearly.</a:t>
                      </a:r>
                      <a:endParaRPr lang="en-US" sz="1400" dirty="0"/>
                    </a:p>
                  </a:txBody>
                  <a:tcPr/>
                </a:tc>
                <a:tc>
                  <a:txBody>
                    <a:bodyPr/>
                    <a:lstStyle/>
                    <a:p>
                      <a:pPr algn="l"/>
                      <a:r>
                        <a:rPr lang="en-US" sz="1400" dirty="0" smtClean="0"/>
                        <a:t>To be prescribed</a:t>
                      </a:r>
                      <a:endParaRPr lang="en-US" sz="1400" dirty="0"/>
                    </a:p>
                  </a:txBody>
                  <a:tcPr/>
                </a:tc>
                <a:tc>
                  <a:txBody>
                    <a:bodyPr/>
                    <a:lstStyle/>
                    <a:p>
                      <a:pPr algn="l"/>
                      <a:r>
                        <a:rPr lang="en-US" sz="1400" dirty="0" smtClean="0"/>
                        <a:t>Yearly.</a:t>
                      </a:r>
                      <a:endParaRPr lang="en-US" sz="1400" dirty="0"/>
                    </a:p>
                  </a:txBody>
                  <a:tcPr/>
                </a:tc>
                <a:tc>
                  <a:txBody>
                    <a:bodyPr/>
                    <a:lstStyle/>
                    <a:p>
                      <a:pPr algn="l"/>
                      <a:r>
                        <a:rPr lang="en-US" sz="1400" dirty="0" smtClean="0"/>
                        <a:t>Yearly.</a:t>
                      </a:r>
                      <a:endParaRPr lang="en-US" sz="1400" dirty="0"/>
                    </a:p>
                  </a:txBody>
                  <a:tcPr/>
                </a:tc>
              </a:tr>
              <a:tr h="370840">
                <a:tc>
                  <a:txBody>
                    <a:bodyPr/>
                    <a:lstStyle/>
                    <a:p>
                      <a:r>
                        <a:rPr lang="en-US" sz="1400" dirty="0" smtClean="0"/>
                        <a:t>Reports to be made</a:t>
                      </a:r>
                      <a:endParaRPr lang="en-US" sz="1400" dirty="0"/>
                    </a:p>
                  </a:txBody>
                  <a:tcPr/>
                </a:tc>
                <a:tc>
                  <a:txBody>
                    <a:bodyPr/>
                    <a:lstStyle/>
                    <a:p>
                      <a:pPr algn="l"/>
                      <a:r>
                        <a:rPr lang="en-US" sz="1400" dirty="0" smtClean="0"/>
                        <a:t>Members</a:t>
                      </a:r>
                      <a:endParaRPr lang="en-US" sz="1400" dirty="0"/>
                    </a:p>
                  </a:txBody>
                  <a:tcPr/>
                </a:tc>
                <a:tc>
                  <a:txBody>
                    <a:bodyPr/>
                    <a:lstStyle/>
                    <a:p>
                      <a:pPr algn="l"/>
                      <a:r>
                        <a:rPr lang="en-US" sz="1400" dirty="0" smtClean="0"/>
                        <a:t>Board of Directors</a:t>
                      </a:r>
                      <a:endParaRPr lang="en-US" sz="1400" dirty="0"/>
                    </a:p>
                  </a:txBody>
                  <a:tcPr/>
                </a:tc>
                <a:tc>
                  <a:txBody>
                    <a:bodyPr/>
                    <a:lstStyle/>
                    <a:p>
                      <a:pPr algn="l"/>
                      <a:r>
                        <a:rPr lang="en-US" sz="1400" dirty="0" smtClean="0"/>
                        <a:t>Members</a:t>
                      </a:r>
                      <a:endParaRPr lang="en-US" sz="1400" dirty="0"/>
                    </a:p>
                  </a:txBody>
                  <a:tcPr/>
                </a:tc>
                <a:tc>
                  <a:txBody>
                    <a:bodyPr/>
                    <a:lstStyle/>
                    <a:p>
                      <a:pPr algn="l"/>
                      <a:r>
                        <a:rPr lang="en-US" sz="1400" dirty="0" smtClean="0"/>
                        <a:t>Board of Directors</a:t>
                      </a:r>
                      <a:endParaRPr lang="en-US" sz="1400" dirty="0"/>
                    </a:p>
                  </a:txBody>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0"/>
            <a:ext cx="8305800" cy="369332"/>
          </a:xfrm>
          <a:prstGeom prst="rect">
            <a:avLst/>
          </a:prstGeom>
          <a:noFill/>
        </p:spPr>
        <p:txBody>
          <a:bodyPr wrap="square" rtlCol="0">
            <a:spAutoFit/>
          </a:bodyPr>
          <a:lstStyle/>
          <a:p>
            <a:endParaRPr lang="en-US" dirty="0"/>
          </a:p>
        </p:txBody>
      </p:sp>
      <p:sp>
        <p:nvSpPr>
          <p:cNvPr id="3" name="TextBox 2"/>
          <p:cNvSpPr txBox="1"/>
          <p:nvPr/>
        </p:nvSpPr>
        <p:spPr>
          <a:xfrm>
            <a:off x="914400" y="457200"/>
            <a:ext cx="7848600" cy="369332"/>
          </a:xfrm>
          <a:prstGeom prst="rect">
            <a:avLst/>
          </a:prstGeom>
          <a:noFill/>
        </p:spPr>
        <p:txBody>
          <a:bodyPr wrap="square" rtlCol="0">
            <a:spAutoFit/>
          </a:bodyPr>
          <a:lstStyle/>
          <a:p>
            <a:endParaRPr lang="en-US" dirty="0"/>
          </a:p>
        </p:txBody>
      </p:sp>
      <p:sp>
        <p:nvSpPr>
          <p:cNvPr id="4" name="TextBox 3"/>
          <p:cNvSpPr txBox="1"/>
          <p:nvPr/>
        </p:nvSpPr>
        <p:spPr>
          <a:xfrm>
            <a:off x="685800" y="304800"/>
            <a:ext cx="8001000" cy="369332"/>
          </a:xfrm>
          <a:prstGeom prst="rect">
            <a:avLst/>
          </a:prstGeom>
          <a:noFill/>
        </p:spPr>
        <p:txBody>
          <a:bodyPr wrap="square" rtlCol="0">
            <a:spAutoFit/>
          </a:bodyPr>
          <a:lstStyle/>
          <a:p>
            <a:endParaRPr lang="en-US" dirty="0"/>
          </a:p>
        </p:txBody>
      </p:sp>
      <p:graphicFrame>
        <p:nvGraphicFramePr>
          <p:cNvPr id="5" name="Table 4"/>
          <p:cNvGraphicFramePr>
            <a:graphicFrameLocks noGrp="1"/>
          </p:cNvGraphicFramePr>
          <p:nvPr/>
        </p:nvGraphicFramePr>
        <p:xfrm>
          <a:off x="381000" y="838200"/>
          <a:ext cx="8305801" cy="4876800"/>
        </p:xfrm>
        <a:graphic>
          <a:graphicData uri="http://schemas.openxmlformats.org/drawingml/2006/table">
            <a:tbl>
              <a:tblPr firstRow="1" bandRow="1">
                <a:tableStyleId>{5C22544A-7EE6-4342-B048-85BDC9FD1C3A}</a:tableStyleId>
              </a:tblPr>
              <a:tblGrid>
                <a:gridCol w="1461206"/>
                <a:gridCol w="2230261"/>
                <a:gridCol w="1076678"/>
                <a:gridCol w="1307394"/>
                <a:gridCol w="2230262"/>
              </a:tblGrid>
              <a:tr h="478426">
                <a:tc>
                  <a:txBody>
                    <a:bodyPr/>
                    <a:lstStyle/>
                    <a:p>
                      <a:r>
                        <a:rPr lang="en-US" sz="1400" dirty="0" smtClean="0"/>
                        <a:t>Nature</a:t>
                      </a:r>
                      <a:r>
                        <a:rPr lang="en-US" sz="1400" baseline="0" dirty="0" smtClean="0"/>
                        <a:t> of </a:t>
                      </a:r>
                    </a:p>
                    <a:p>
                      <a:r>
                        <a:rPr lang="en-US" sz="1400" baseline="0" dirty="0" smtClean="0"/>
                        <a:t>Requirements</a:t>
                      </a:r>
                      <a:endParaRPr lang="en-US" sz="1400" dirty="0"/>
                    </a:p>
                  </a:txBody>
                  <a:tcPr/>
                </a:tc>
                <a:tc>
                  <a:txBody>
                    <a:bodyPr/>
                    <a:lstStyle/>
                    <a:p>
                      <a:r>
                        <a:rPr lang="en-US" sz="1400" dirty="0" smtClean="0"/>
                        <a:t>Statutory</a:t>
                      </a:r>
                      <a:r>
                        <a:rPr lang="en-US" sz="1400" baseline="0" dirty="0" smtClean="0"/>
                        <a:t> audit</a:t>
                      </a:r>
                      <a:endParaRPr lang="en-US" sz="1400" dirty="0"/>
                    </a:p>
                  </a:txBody>
                  <a:tcPr/>
                </a:tc>
                <a:tc>
                  <a:txBody>
                    <a:bodyPr/>
                    <a:lstStyle/>
                    <a:p>
                      <a:r>
                        <a:rPr lang="en-US" sz="1400" dirty="0" smtClean="0"/>
                        <a:t>Internal </a:t>
                      </a:r>
                    </a:p>
                    <a:p>
                      <a:r>
                        <a:rPr lang="en-US" sz="1400" dirty="0" smtClean="0"/>
                        <a:t>Audit</a:t>
                      </a:r>
                      <a:endParaRPr lang="en-US" sz="1400" dirty="0"/>
                    </a:p>
                  </a:txBody>
                  <a:tcPr/>
                </a:tc>
                <a:tc>
                  <a:txBody>
                    <a:bodyPr/>
                    <a:lstStyle/>
                    <a:p>
                      <a:r>
                        <a:rPr lang="en-US" sz="1400" dirty="0" smtClean="0"/>
                        <a:t>Secretarial Audit</a:t>
                      </a:r>
                      <a:endParaRPr lang="en-US" sz="1400" dirty="0"/>
                    </a:p>
                  </a:txBody>
                  <a:tcPr/>
                </a:tc>
                <a:tc>
                  <a:txBody>
                    <a:bodyPr/>
                    <a:lstStyle/>
                    <a:p>
                      <a:r>
                        <a:rPr lang="en-US" sz="1400" dirty="0" smtClean="0"/>
                        <a:t>Cost Audit</a:t>
                      </a:r>
                      <a:endParaRPr lang="en-US" sz="1400" dirty="0"/>
                    </a:p>
                  </a:txBody>
                  <a:tcPr/>
                </a:tc>
              </a:tr>
              <a:tr h="4109041">
                <a:tc>
                  <a:txBody>
                    <a:bodyPr/>
                    <a:lstStyle/>
                    <a:p>
                      <a:r>
                        <a:rPr lang="en-US" sz="1400" dirty="0" smtClean="0"/>
                        <a:t>Penal Provisions</a:t>
                      </a:r>
                      <a:endParaRPr lang="en-US" sz="1400" dirty="0"/>
                    </a:p>
                  </a:txBody>
                  <a:tcPr/>
                </a:tc>
                <a:tc>
                  <a:txBody>
                    <a:bodyPr/>
                    <a:lstStyle/>
                    <a:p>
                      <a:pPr marL="63500" indent="-63500">
                        <a:buAutoNum type="arabicPeriod"/>
                      </a:pPr>
                      <a:r>
                        <a:rPr lang="en-US" sz="1400" b="1" u="sng" dirty="0" smtClean="0"/>
                        <a:t>Company:</a:t>
                      </a:r>
                    </a:p>
                    <a:p>
                      <a:pPr marL="342900" indent="-342900">
                        <a:buNone/>
                      </a:pPr>
                      <a:r>
                        <a:rPr lang="en-US" sz="1400" b="0" u="none" dirty="0" smtClean="0"/>
                        <a:t>Fine Rs. 25,000/- to</a:t>
                      </a:r>
                    </a:p>
                    <a:p>
                      <a:pPr marL="342900" indent="-342900">
                        <a:buNone/>
                      </a:pPr>
                      <a:r>
                        <a:rPr lang="en-US" sz="1400" b="0" u="none" dirty="0" smtClean="0"/>
                        <a:t>Rs. 5,00,000/-</a:t>
                      </a:r>
                    </a:p>
                    <a:p>
                      <a:pPr marL="342900" indent="-342900">
                        <a:buNone/>
                      </a:pPr>
                      <a:endParaRPr lang="en-US" sz="1400" b="1" u="sng" dirty="0" smtClean="0"/>
                    </a:p>
                    <a:p>
                      <a:pPr marL="342900" indent="-342900">
                        <a:buNone/>
                      </a:pPr>
                      <a:r>
                        <a:rPr lang="en-US" sz="1400" b="1" u="sng" dirty="0" smtClean="0"/>
                        <a:t>2. Officer in</a:t>
                      </a:r>
                      <a:r>
                        <a:rPr lang="en-US" sz="1400" b="1" u="sng" baseline="0" dirty="0" smtClean="0"/>
                        <a:t> default:</a:t>
                      </a:r>
                    </a:p>
                    <a:p>
                      <a:pPr marL="342900" indent="-342900">
                        <a:buNone/>
                      </a:pPr>
                      <a:r>
                        <a:rPr lang="en-US" sz="1400" b="0" u="none" dirty="0" smtClean="0"/>
                        <a:t>Fine Rs. 10,000 to </a:t>
                      </a:r>
                    </a:p>
                    <a:p>
                      <a:pPr marL="0" indent="0">
                        <a:buNone/>
                      </a:pPr>
                      <a:r>
                        <a:rPr lang="en-US" sz="1400" b="0" u="none" dirty="0" smtClean="0"/>
                        <a:t>Rs. 1,00,000/- or Imprisonment upto 1 year or both</a:t>
                      </a:r>
                    </a:p>
                    <a:p>
                      <a:pPr marL="0" indent="0">
                        <a:buNone/>
                      </a:pPr>
                      <a:endParaRPr lang="en-US" sz="1400" b="0" u="none" dirty="0" smtClean="0"/>
                    </a:p>
                    <a:p>
                      <a:pPr marL="0" indent="0">
                        <a:buNone/>
                      </a:pPr>
                      <a:r>
                        <a:rPr lang="en-US" sz="1400" b="1" u="sng" dirty="0" smtClean="0"/>
                        <a:t>3. Statutory Auditor:</a:t>
                      </a:r>
                    </a:p>
                    <a:p>
                      <a:pPr marL="342900" indent="-342900">
                        <a:buNone/>
                      </a:pPr>
                      <a:r>
                        <a:rPr lang="en-US" sz="1400" b="0" u="none" dirty="0" smtClean="0"/>
                        <a:t>Fine Rs. 25,000/- to</a:t>
                      </a:r>
                    </a:p>
                    <a:p>
                      <a:pPr marL="342900" indent="-342900">
                        <a:buNone/>
                      </a:pPr>
                      <a:r>
                        <a:rPr lang="en-US" sz="1400" b="0" u="none" dirty="0" smtClean="0"/>
                        <a:t>Rs. 5,00,000/-</a:t>
                      </a:r>
                    </a:p>
                    <a:p>
                      <a:pPr marL="0" indent="0">
                        <a:buNone/>
                      </a:pPr>
                      <a:endParaRPr lang="en-US" sz="1400" b="1" u="sng" dirty="0" smtClean="0"/>
                    </a:p>
                    <a:p>
                      <a:pPr marL="0" indent="0">
                        <a:buNone/>
                      </a:pPr>
                      <a:r>
                        <a:rPr lang="en-US" sz="1400" b="1" u="sng" dirty="0" smtClean="0"/>
                        <a:t>4. Wilful</a:t>
                      </a:r>
                      <a:r>
                        <a:rPr lang="en-US" sz="1400" b="1" u="sng" baseline="0" dirty="0" smtClean="0"/>
                        <a:t> contravention</a:t>
                      </a:r>
                    </a:p>
                    <a:p>
                      <a:pPr marL="0" indent="0">
                        <a:buNone/>
                      </a:pPr>
                      <a:endParaRPr lang="en-US" sz="1400" b="1" u="sng" baseline="0" dirty="0" smtClean="0"/>
                    </a:p>
                    <a:p>
                      <a:pPr marL="0" indent="0">
                        <a:buNone/>
                      </a:pPr>
                      <a:r>
                        <a:rPr lang="en-US" sz="1400" b="0" u="none" dirty="0" smtClean="0"/>
                        <a:t>Imprisonment upto 1 year and </a:t>
                      </a:r>
                    </a:p>
                    <a:p>
                      <a:pPr marL="342900" indent="-342900">
                        <a:buNone/>
                      </a:pPr>
                      <a:r>
                        <a:rPr lang="en-US" sz="1400" b="0" u="none" dirty="0" smtClean="0"/>
                        <a:t>Fine Rs. 1,00,000/- to</a:t>
                      </a:r>
                    </a:p>
                    <a:p>
                      <a:pPr marL="342900" indent="-342900">
                        <a:buNone/>
                      </a:pPr>
                      <a:r>
                        <a:rPr lang="en-US" sz="1400" b="0" u="none" dirty="0" smtClean="0"/>
                        <a:t>Rs. 25,00,000/-</a:t>
                      </a:r>
                      <a:endParaRPr lang="en-US" sz="1400" b="1" u="sng" dirty="0"/>
                    </a:p>
                  </a:txBody>
                  <a:tcPr/>
                </a:tc>
                <a:tc>
                  <a:txBody>
                    <a:bodyPr/>
                    <a:lstStyle/>
                    <a:p>
                      <a:r>
                        <a:rPr lang="en-US" sz="1400" dirty="0" smtClean="0"/>
                        <a:t>Not</a:t>
                      </a:r>
                      <a:r>
                        <a:rPr lang="en-US" sz="1400" baseline="0" dirty="0" smtClean="0"/>
                        <a:t> prescribed</a:t>
                      </a:r>
                      <a:endParaRPr lang="en-US" sz="1400" dirty="0"/>
                    </a:p>
                  </a:txBody>
                  <a:tcPr/>
                </a:tc>
                <a:tc>
                  <a:txBody>
                    <a:bodyPr/>
                    <a:lstStyle/>
                    <a:p>
                      <a:pPr marL="0" indent="0" algn="l">
                        <a:buNone/>
                      </a:pPr>
                      <a:r>
                        <a:rPr lang="en-US" sz="1400" b="1" u="sng" dirty="0" smtClean="0"/>
                        <a:t>1. Company, officer in</a:t>
                      </a:r>
                      <a:r>
                        <a:rPr lang="en-US" sz="1400" b="1" u="sng" baseline="0" dirty="0" smtClean="0"/>
                        <a:t> default and company secretary:</a:t>
                      </a:r>
                    </a:p>
                    <a:p>
                      <a:pPr marL="0" indent="0" algn="l">
                        <a:buNone/>
                      </a:pPr>
                      <a:r>
                        <a:rPr lang="en-US" sz="1400" b="0" u="none" baseline="0" dirty="0" smtClean="0"/>
                        <a:t>Fine Rs. 1,00,000/-  to </a:t>
                      </a:r>
                    </a:p>
                    <a:p>
                      <a:pPr marL="0" indent="0" algn="l">
                        <a:buNone/>
                      </a:pPr>
                      <a:r>
                        <a:rPr lang="en-US" sz="1400" b="0" u="none" baseline="0" dirty="0" smtClean="0"/>
                        <a:t>Rs. 5,00,000/- </a:t>
                      </a:r>
                      <a:endParaRPr lang="en-US" sz="1400" b="0" u="none" dirty="0"/>
                    </a:p>
                  </a:txBody>
                  <a:tcPr/>
                </a:tc>
                <a:tc>
                  <a:txBody>
                    <a:bodyPr/>
                    <a:lstStyle/>
                    <a:p>
                      <a:pPr marL="342900" indent="-342900">
                        <a:buNone/>
                      </a:pPr>
                      <a:r>
                        <a:rPr lang="en-US" sz="1400" b="1" u="sng" dirty="0" smtClean="0"/>
                        <a:t>1.Company:</a:t>
                      </a:r>
                    </a:p>
                    <a:p>
                      <a:pPr marL="342900" indent="-342900">
                        <a:buNone/>
                      </a:pPr>
                      <a:r>
                        <a:rPr lang="en-US" sz="1400" b="0" u="none" dirty="0" smtClean="0"/>
                        <a:t>Fine Rs. 25,000/- to</a:t>
                      </a:r>
                    </a:p>
                    <a:p>
                      <a:pPr marL="342900" indent="-342900">
                        <a:buNone/>
                      </a:pPr>
                      <a:r>
                        <a:rPr lang="en-US" sz="1400" b="0" u="none" dirty="0" smtClean="0"/>
                        <a:t>Rs. 5,00,000/-</a:t>
                      </a:r>
                    </a:p>
                    <a:p>
                      <a:pPr marL="342900" indent="-342900">
                        <a:buNone/>
                      </a:pPr>
                      <a:endParaRPr lang="en-US" sz="1400" b="1" u="sng" dirty="0" smtClean="0"/>
                    </a:p>
                    <a:p>
                      <a:pPr marL="0" indent="0">
                        <a:buNone/>
                      </a:pPr>
                      <a:r>
                        <a:rPr lang="en-US" sz="1400" b="1" u="sng" dirty="0" smtClean="0"/>
                        <a:t>2. Officer in</a:t>
                      </a:r>
                      <a:r>
                        <a:rPr lang="en-US" sz="1400" b="1" u="sng" baseline="0" dirty="0" smtClean="0"/>
                        <a:t> default:</a:t>
                      </a:r>
                    </a:p>
                    <a:p>
                      <a:pPr marL="342900" indent="-342900">
                        <a:buNone/>
                      </a:pPr>
                      <a:r>
                        <a:rPr lang="en-US" sz="1400" b="0" u="none" dirty="0" smtClean="0"/>
                        <a:t>Fine Rs. 10,000 to </a:t>
                      </a:r>
                    </a:p>
                    <a:p>
                      <a:pPr marL="0" indent="0">
                        <a:buNone/>
                      </a:pPr>
                      <a:r>
                        <a:rPr lang="en-US" sz="1400" b="0" u="none" dirty="0" smtClean="0"/>
                        <a:t>Rs. 1,00,000/- or Imprisonment upto 1 year or both</a:t>
                      </a:r>
                    </a:p>
                    <a:p>
                      <a:pPr marL="342900" indent="-342900">
                        <a:buNone/>
                      </a:pPr>
                      <a:endParaRPr lang="en-US" sz="1400" b="1" u="sng" dirty="0" smtClean="0"/>
                    </a:p>
                    <a:p>
                      <a:pPr marL="0" indent="0">
                        <a:buNone/>
                      </a:pPr>
                      <a:r>
                        <a:rPr lang="en-US" sz="1400" b="1" u="sng" dirty="0" smtClean="0"/>
                        <a:t>3. Cost Auditor:</a:t>
                      </a:r>
                    </a:p>
                    <a:p>
                      <a:pPr marL="342900" indent="-342900">
                        <a:buNone/>
                      </a:pPr>
                      <a:r>
                        <a:rPr lang="en-US" sz="1400" b="0" u="none" dirty="0" smtClean="0"/>
                        <a:t>Fine Rs. 25,000/- to</a:t>
                      </a:r>
                    </a:p>
                    <a:p>
                      <a:pPr marL="342900" indent="-342900">
                        <a:buNone/>
                      </a:pPr>
                      <a:r>
                        <a:rPr lang="en-US" sz="1400" b="0" u="none" dirty="0" smtClean="0"/>
                        <a:t>Rs. 5,00,000/-</a:t>
                      </a:r>
                    </a:p>
                    <a:p>
                      <a:pPr marL="0" indent="0">
                        <a:buNone/>
                      </a:pPr>
                      <a:endParaRPr lang="en-US" sz="1400" b="1" u="sng" dirty="0" smtClean="0"/>
                    </a:p>
                    <a:p>
                      <a:pPr marL="0" indent="0">
                        <a:buNone/>
                      </a:pPr>
                      <a:r>
                        <a:rPr lang="en-US" sz="1400" b="1" u="sng" dirty="0" smtClean="0"/>
                        <a:t>4. Wilful</a:t>
                      </a:r>
                      <a:r>
                        <a:rPr lang="en-US" sz="1400" b="1" u="sng" baseline="0" dirty="0" smtClean="0"/>
                        <a:t> contravention</a:t>
                      </a:r>
                    </a:p>
                    <a:p>
                      <a:pPr marL="0" indent="0">
                        <a:buNone/>
                      </a:pPr>
                      <a:endParaRPr lang="en-US" sz="1400" b="1" u="sng" baseline="0" dirty="0" smtClean="0"/>
                    </a:p>
                    <a:p>
                      <a:pPr marL="0" indent="0">
                        <a:buNone/>
                      </a:pPr>
                      <a:r>
                        <a:rPr lang="en-US" sz="1400" b="0" u="none" dirty="0" smtClean="0"/>
                        <a:t>Imprisonment upto 1 year</a:t>
                      </a:r>
                    </a:p>
                    <a:p>
                      <a:pPr marL="0" indent="0">
                        <a:buNone/>
                      </a:pPr>
                      <a:r>
                        <a:rPr lang="en-US" sz="1400" b="0" u="none" dirty="0" smtClean="0"/>
                        <a:t> and </a:t>
                      </a:r>
                    </a:p>
                    <a:p>
                      <a:pPr marL="342900" indent="-342900">
                        <a:buNone/>
                      </a:pPr>
                      <a:r>
                        <a:rPr lang="en-US" sz="1400" b="0" u="none" dirty="0" smtClean="0"/>
                        <a:t>Fine Rs. 1,00,000/- to</a:t>
                      </a:r>
                    </a:p>
                    <a:p>
                      <a:pPr marL="342900" indent="-342900">
                        <a:buNone/>
                      </a:pPr>
                      <a:r>
                        <a:rPr lang="en-US" sz="1400" b="0" u="none" dirty="0" smtClean="0"/>
                        <a:t>Rs. 25,00,000/-</a:t>
                      </a:r>
                      <a:endParaRPr lang="en-US" sz="1400" b="1" u="sng" dirty="0" smtClean="0"/>
                    </a:p>
                  </a:txBody>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81000"/>
            <a:ext cx="8458200" cy="1200329"/>
          </a:xfrm>
          <a:prstGeom prst="rect">
            <a:avLst/>
          </a:prstGeom>
          <a:noFill/>
        </p:spPr>
        <p:txBody>
          <a:bodyPr wrap="square" rtlCol="0">
            <a:spAutoFit/>
          </a:bodyPr>
          <a:lstStyle/>
          <a:p>
            <a:r>
              <a:rPr lang="en-US" dirty="0" smtClean="0"/>
              <a:t>Duty to report fraud – If any auditor, cost accountant or company secretary in practice does not comply with the provisions regarding  reporting to Central Government in case of suspected fraud he shall be punishable  with fine which shall not be less than Rs. 1,00,000 but which may extend to Rs. 25,00,000/-.</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457200"/>
            <a:ext cx="7391400" cy="5355312"/>
          </a:xfrm>
          <a:prstGeom prst="rect">
            <a:avLst/>
          </a:prstGeom>
          <a:noFill/>
        </p:spPr>
        <p:txBody>
          <a:bodyPr wrap="square" rtlCol="0">
            <a:spAutoFit/>
          </a:bodyPr>
          <a:lstStyle/>
          <a:p>
            <a:pPr algn="ctr"/>
            <a:r>
              <a:rPr lang="en-US" b="1" dirty="0" smtClean="0"/>
              <a:t>Overview of Companies Act, 2013:</a:t>
            </a:r>
          </a:p>
          <a:p>
            <a:pPr algn="ctr"/>
            <a:endParaRPr lang="en-US" b="1" dirty="0" smtClean="0"/>
          </a:p>
          <a:p>
            <a:pPr>
              <a:buFont typeface="Arial" pitchFamily="34" charset="0"/>
              <a:buChar char="•"/>
            </a:pPr>
            <a:r>
              <a:rPr lang="en-US" dirty="0" smtClean="0"/>
              <a:t> The long-awaited Companies Bill 2013 got its assent in the </a:t>
            </a:r>
            <a:r>
              <a:rPr lang="en-US" dirty="0" err="1" smtClean="0"/>
              <a:t>Lok</a:t>
            </a:r>
            <a:r>
              <a:rPr lang="en-US" dirty="0" smtClean="0"/>
              <a:t> </a:t>
            </a:r>
            <a:r>
              <a:rPr lang="en-US" dirty="0" err="1" smtClean="0"/>
              <a:t>Sabha</a:t>
            </a:r>
            <a:r>
              <a:rPr lang="en-US" dirty="0" smtClean="0"/>
              <a:t> on 18 December 2012 and in the </a:t>
            </a:r>
            <a:r>
              <a:rPr lang="en-US" dirty="0" err="1" smtClean="0"/>
              <a:t>Rajya</a:t>
            </a:r>
            <a:r>
              <a:rPr lang="en-US" dirty="0" smtClean="0"/>
              <a:t> </a:t>
            </a:r>
            <a:r>
              <a:rPr lang="en-US" dirty="0" err="1" smtClean="0"/>
              <a:t>Sabha</a:t>
            </a:r>
            <a:r>
              <a:rPr lang="en-US" dirty="0" smtClean="0"/>
              <a:t> on 8 August 2013. After having obtained the assent of the President of India on 29 August 2013, it has now become the much awaited Companies Act, 2013 (2013 Act). The ACT has 470 Sections as against 658 Sections in the existing Companies Act,</a:t>
            </a:r>
          </a:p>
          <a:p>
            <a:r>
              <a:rPr lang="en-US" dirty="0" smtClean="0"/>
              <a:t>1956.• The entire is divided into 29 chapters and contains 7 schedules. </a:t>
            </a:r>
          </a:p>
          <a:p>
            <a:endParaRPr lang="en-US" b="1" dirty="0" smtClean="0"/>
          </a:p>
          <a:p>
            <a:pPr algn="just">
              <a:buFont typeface="Arial" pitchFamily="34" charset="0"/>
              <a:buChar char="•"/>
            </a:pPr>
            <a:r>
              <a:rPr lang="en-US" dirty="0" smtClean="0"/>
              <a:t> The Bill, amongst other aspects provides for business friendly corporate regulation / pro-business initiatives, e-governance initiatives, good corporate governance, Corporate Social Responsibility (CSR),enhanced disclosure norms, enhanced accountability of management, stricter enforcement, audit accountability, protection for minority shareholders, investor protection and activism and better framework for insolvency</a:t>
            </a:r>
          </a:p>
          <a:p>
            <a:pPr algn="just"/>
            <a:r>
              <a:rPr lang="en-US" dirty="0" smtClean="0"/>
              <a:t>regulation and institutional structure. Also, many new concepts such as one-person company, small companies, dormant company, class action suits, registered valuers and corporate social responsibility have been included.</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609600"/>
            <a:ext cx="7162800" cy="4524315"/>
          </a:xfrm>
          <a:prstGeom prst="rect">
            <a:avLst/>
          </a:prstGeom>
          <a:noFill/>
        </p:spPr>
        <p:txBody>
          <a:bodyPr wrap="square" rtlCol="0">
            <a:spAutoFit/>
          </a:bodyPr>
          <a:lstStyle/>
          <a:p>
            <a:pPr algn="ctr"/>
            <a:endParaRPr lang="en-US" sz="6600" dirty="0" smtClean="0"/>
          </a:p>
          <a:p>
            <a:pPr algn="ctr"/>
            <a:endParaRPr lang="en-US" sz="6600" dirty="0" smtClean="0"/>
          </a:p>
          <a:p>
            <a:pPr algn="ctr"/>
            <a:r>
              <a:rPr lang="en-US" sz="6600" dirty="0" smtClean="0"/>
              <a:t>Thank You</a:t>
            </a:r>
          </a:p>
          <a:p>
            <a:r>
              <a:rPr lang="en-US" dirty="0" smtClean="0"/>
              <a:t>Prepared by:</a:t>
            </a:r>
          </a:p>
          <a:p>
            <a:endParaRPr lang="en-US" dirty="0" smtClean="0"/>
          </a:p>
          <a:p>
            <a:endParaRPr lang="en-US" dirty="0" smtClean="0"/>
          </a:p>
          <a:p>
            <a:r>
              <a:rPr lang="en-US" dirty="0" smtClean="0"/>
              <a:t>CA Shri Jignesh Mehta.</a:t>
            </a:r>
          </a:p>
          <a:p>
            <a:r>
              <a:rPr lang="en-US" dirty="0" smtClean="0"/>
              <a:t>B. COM, ACA &amp; LCS.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nvGraphicFramePr>
        <p:xfrm>
          <a:off x="762000" y="914400"/>
          <a:ext cx="7467600" cy="452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685800"/>
            <a:ext cx="7543800" cy="2585323"/>
          </a:xfrm>
          <a:prstGeom prst="rect">
            <a:avLst/>
          </a:prstGeom>
          <a:noFill/>
        </p:spPr>
        <p:txBody>
          <a:bodyPr wrap="square" rtlCol="0">
            <a:spAutoFit/>
          </a:bodyPr>
          <a:lstStyle/>
          <a:p>
            <a:pPr algn="ctr"/>
            <a:r>
              <a:rPr lang="en-US" b="1" dirty="0" smtClean="0"/>
              <a:t>Internal Audit under Companies Act, 2013</a:t>
            </a:r>
          </a:p>
          <a:p>
            <a:endParaRPr lang="en-US" dirty="0" smtClean="0"/>
          </a:p>
          <a:p>
            <a:pPr marL="342900" indent="-342900">
              <a:buFont typeface="+mj-lt"/>
              <a:buAutoNum type="arabicPeriod"/>
            </a:pPr>
            <a:r>
              <a:rPr lang="en-US" dirty="0" smtClean="0"/>
              <a:t>Internal Audit under section 138 of the Act</a:t>
            </a:r>
          </a:p>
          <a:p>
            <a:pPr marL="342900" indent="-342900">
              <a:buFont typeface="+mj-lt"/>
              <a:buAutoNum type="arabicPeriod"/>
            </a:pPr>
            <a:endParaRPr lang="en-US" dirty="0" smtClean="0"/>
          </a:p>
          <a:p>
            <a:pPr marL="342900" indent="-342900">
              <a:buFont typeface="+mj-lt"/>
              <a:buAutoNum type="arabicPeriod"/>
            </a:pPr>
            <a:endParaRPr lang="en-US" dirty="0" smtClean="0"/>
          </a:p>
          <a:p>
            <a:pPr marL="342900" indent="-342900"/>
            <a:endParaRPr lang="en-US" dirty="0" smtClean="0"/>
          </a:p>
          <a:p>
            <a:pPr marL="342900" indent="-342900">
              <a:buFont typeface="+mj-lt"/>
              <a:buAutoNum type="arabicPeriod"/>
            </a:pPr>
            <a:endParaRPr lang="en-US" dirty="0" smtClean="0"/>
          </a:p>
          <a:p>
            <a:pPr marL="342900" indent="-342900"/>
            <a:r>
              <a:rPr lang="en-US" dirty="0" smtClean="0"/>
              <a:t>2.	Audit Committee under section 177 of the Act</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381000"/>
            <a:ext cx="7924800" cy="5909310"/>
          </a:xfrm>
          <a:prstGeom prst="rect">
            <a:avLst/>
          </a:prstGeom>
          <a:noFill/>
        </p:spPr>
        <p:txBody>
          <a:bodyPr wrap="square" rtlCol="0">
            <a:spAutoFit/>
          </a:bodyPr>
          <a:lstStyle/>
          <a:p>
            <a:pPr algn="ctr"/>
            <a:endParaRPr lang="en-US" b="1" u="sng" dirty="0" smtClean="0"/>
          </a:p>
          <a:p>
            <a:pPr marL="342900" indent="-342900" algn="ctr">
              <a:buAutoNum type="arabicPeriod"/>
            </a:pPr>
            <a:r>
              <a:rPr lang="en-US" b="1" dirty="0" smtClean="0"/>
              <a:t>Section 138 of the Act:</a:t>
            </a:r>
          </a:p>
          <a:p>
            <a:pPr algn="ctr"/>
            <a:endParaRPr lang="en-US" b="1" dirty="0" smtClean="0"/>
          </a:p>
          <a:p>
            <a:r>
              <a:rPr lang="en-US" b="1" dirty="0" smtClean="0"/>
              <a:t> </a:t>
            </a:r>
            <a:r>
              <a:rPr lang="en-US" dirty="0" smtClean="0"/>
              <a:t>Section 138  contains provisions regarding Internal Audit. The provisions  contained in the Act are as under:-</a:t>
            </a:r>
          </a:p>
          <a:p>
            <a:endParaRPr lang="en-US" dirty="0" smtClean="0"/>
          </a:p>
          <a:p>
            <a:pPr>
              <a:buFont typeface="Wingdings" pitchFamily="2" charset="2"/>
              <a:buChar char="§"/>
            </a:pPr>
            <a:r>
              <a:rPr lang="en-US" dirty="0" smtClean="0"/>
              <a:t>  Certain classes or class of companies as may be prescribed shall appoint an Internal Auditor who will conduct an audit of the functions and activities of the company and make a report thereon to the Board of Directors. </a:t>
            </a:r>
          </a:p>
          <a:p>
            <a:pPr>
              <a:buFont typeface="Wingdings" pitchFamily="2" charset="2"/>
              <a:buChar char="§"/>
            </a:pPr>
            <a:endParaRPr lang="en-US" dirty="0" smtClean="0"/>
          </a:p>
          <a:p>
            <a:pPr>
              <a:buFont typeface="Wingdings" pitchFamily="2" charset="2"/>
              <a:buChar char="§"/>
            </a:pPr>
            <a:r>
              <a:rPr lang="en-US" dirty="0" smtClean="0"/>
              <a:t> Any Chartered Accountant (except Statutory auditor of the company or cost Accountant) or other professional as may be decided by the Board, can be appointed to conduct the Internal Audit.</a:t>
            </a:r>
          </a:p>
          <a:p>
            <a:pPr>
              <a:buFont typeface="Wingdings" pitchFamily="2" charset="2"/>
              <a:buChar char="§"/>
            </a:pPr>
            <a:endParaRPr lang="en-US" dirty="0" smtClean="0"/>
          </a:p>
          <a:p>
            <a:pPr>
              <a:buFont typeface="Wingdings" pitchFamily="2" charset="2"/>
              <a:buChar char="§"/>
            </a:pPr>
            <a:r>
              <a:rPr lang="en-US" dirty="0" smtClean="0"/>
              <a:t> Manner and frequency of conducting the audit will be prescribed. </a:t>
            </a:r>
          </a:p>
          <a:p>
            <a:endParaRPr lang="en-US" dirty="0" smtClean="0"/>
          </a:p>
          <a:p>
            <a:pPr>
              <a:buFont typeface="Wingdings" pitchFamily="2" charset="2"/>
              <a:buChar char="§"/>
            </a:pPr>
            <a:r>
              <a:rPr lang="en-US" dirty="0" smtClean="0"/>
              <a:t> According to Rule 13 of The Company (Accounts) Rules 2014 following class or classes of companies shall be required to appoint an Internal Auditor, viz.,:  </a:t>
            </a:r>
          </a:p>
          <a:p>
            <a:endParaRPr lang="en-US" dirty="0" smtClean="0"/>
          </a:p>
          <a:p>
            <a:pPr fontAlgn="base"/>
            <a:r>
              <a:rPr lang="en-IN" dirty="0" smtClean="0"/>
              <a:t>1)       Every listed company</a:t>
            </a:r>
            <a:endParaRPr lang="en-US" dirty="0" smtClean="0"/>
          </a:p>
          <a:p>
            <a:pPr fontAlgn="base"/>
            <a:r>
              <a:rPr lang="en-IN" dirty="0" smtClean="0"/>
              <a:t>2)      Every unlisted public company having -</a:t>
            </a:r>
            <a:endParaRPr lang="en-US" b="1" u="sng"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685800"/>
            <a:ext cx="6858000" cy="5355312"/>
          </a:xfrm>
          <a:prstGeom prst="rect">
            <a:avLst/>
          </a:prstGeom>
          <a:noFill/>
        </p:spPr>
        <p:txBody>
          <a:bodyPr wrap="square" rtlCol="0">
            <a:spAutoFit/>
          </a:bodyPr>
          <a:lstStyle/>
          <a:p>
            <a:pPr marL="400050" indent="-400050" algn="just">
              <a:buAutoNum type="romanLcParenBoth"/>
            </a:pPr>
            <a:r>
              <a:rPr lang="en-US" dirty="0" smtClean="0"/>
              <a:t>Paid up share capital Rs. 50 crores or more during the preceding financial year, or</a:t>
            </a:r>
          </a:p>
          <a:p>
            <a:pPr marL="400050" indent="-400050" algn="just">
              <a:buFontTx/>
              <a:buAutoNum type="romanLcParenBoth"/>
            </a:pPr>
            <a:r>
              <a:rPr lang="en-US" dirty="0" smtClean="0"/>
              <a:t>Turnover of Rs. 200 crores or more during the </a:t>
            </a:r>
            <a:r>
              <a:rPr lang="en-US" dirty="0"/>
              <a:t>preceding financial year, or</a:t>
            </a:r>
          </a:p>
          <a:p>
            <a:pPr marL="400050" indent="-400050" algn="just">
              <a:buAutoNum type="romanLcParenBoth"/>
            </a:pPr>
            <a:r>
              <a:rPr lang="en-US" dirty="0" smtClean="0"/>
              <a:t>Outstanding loans or borrowings from banks or financial institutions exceeding Rs. 100 crores or more at any time during the preceding financial year: or</a:t>
            </a:r>
          </a:p>
          <a:p>
            <a:pPr marL="400050" indent="-400050" algn="just">
              <a:buAutoNum type="romanLcParenBoth"/>
            </a:pPr>
            <a:r>
              <a:rPr lang="en-US" dirty="0" smtClean="0"/>
              <a:t>Outstanding deposits of 25 crore rupees or more at any time during the financial year.</a:t>
            </a:r>
          </a:p>
          <a:p>
            <a:pPr algn="just"/>
            <a:endParaRPr lang="en-US" dirty="0"/>
          </a:p>
          <a:p>
            <a:pPr algn="just"/>
            <a:r>
              <a:rPr lang="en-US" dirty="0" smtClean="0"/>
              <a:t>3)    Every private company having – </a:t>
            </a:r>
          </a:p>
          <a:p>
            <a:pPr algn="just"/>
            <a:endParaRPr lang="en-US" dirty="0"/>
          </a:p>
          <a:p>
            <a:pPr marL="400050" indent="-400050" algn="just">
              <a:buAutoNum type="romanLcParenBoth"/>
            </a:pPr>
            <a:r>
              <a:rPr lang="en-US" dirty="0" smtClean="0"/>
              <a:t>Turnover </a:t>
            </a:r>
            <a:r>
              <a:rPr lang="en-US" dirty="0"/>
              <a:t>of Rs. 200 crores or more during the preceding financial year, </a:t>
            </a:r>
            <a:r>
              <a:rPr lang="en-US" dirty="0" smtClean="0"/>
              <a:t>or</a:t>
            </a:r>
          </a:p>
          <a:p>
            <a:pPr marL="400050" indent="-400050" algn="just">
              <a:buFontTx/>
              <a:buAutoNum type="romanLcParenBoth"/>
            </a:pPr>
            <a:r>
              <a:rPr lang="en-US" dirty="0"/>
              <a:t>Outstanding loans or borrowings from banks or financial institutions exceeding Rs. 100 crores or more at any time during the preceding financial year: </a:t>
            </a:r>
            <a:r>
              <a:rPr lang="en-US" dirty="0" smtClean="0"/>
              <a:t>or</a:t>
            </a:r>
          </a:p>
          <a:p>
            <a:pPr algn="just"/>
            <a:endParaRPr lang="en-US" dirty="0" smtClean="0"/>
          </a:p>
          <a:p>
            <a:pPr marL="400050" indent="-400050" algn="just">
              <a:buAutoNum type="romanLcParenBoth"/>
            </a:pPr>
            <a:endParaRPr lang="en-US" dirty="0"/>
          </a:p>
        </p:txBody>
      </p:sp>
    </p:spTree>
    <p:extLst>
      <p:ext uri="{BB962C8B-B14F-4D97-AF65-F5344CB8AC3E}">
        <p14:creationId xmlns:p14="http://schemas.microsoft.com/office/powerpoint/2010/main" val="1864995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838200"/>
            <a:ext cx="7010400" cy="4524315"/>
          </a:xfrm>
          <a:prstGeom prst="rect">
            <a:avLst/>
          </a:prstGeom>
          <a:noFill/>
        </p:spPr>
        <p:txBody>
          <a:bodyPr wrap="square" rtlCol="0">
            <a:spAutoFit/>
          </a:bodyPr>
          <a:lstStyle/>
          <a:p>
            <a:pPr marL="285750" indent="-285750" algn="just">
              <a:buFont typeface="Arial" panose="020B0604020202020204" pitchFamily="34" charset="0"/>
              <a:buChar char="•"/>
            </a:pPr>
            <a:r>
              <a:rPr lang="en-US" dirty="0"/>
              <a:t>Provided that an existing company covered under any of the above criteria shall comply with the requirements of section 138 and this rule within six months of commencement of such section.</a:t>
            </a:r>
          </a:p>
          <a:p>
            <a:pPr algn="just"/>
            <a:r>
              <a:rPr lang="en-US" dirty="0"/>
              <a:t> </a:t>
            </a:r>
            <a:r>
              <a:rPr lang="en-US" dirty="0" smtClean="0"/>
              <a:t>     </a:t>
            </a:r>
          </a:p>
          <a:p>
            <a:pPr algn="just"/>
            <a:r>
              <a:rPr lang="en-US" dirty="0" smtClean="0"/>
              <a:t>      Explanation</a:t>
            </a:r>
            <a:r>
              <a:rPr lang="en-US" dirty="0"/>
              <a:t>.- For the purposes of this rule –</a:t>
            </a:r>
          </a:p>
          <a:p>
            <a:pPr marL="400050" indent="-400050" algn="just">
              <a:buAutoNum type="romanLcParenBoth"/>
            </a:pPr>
            <a:r>
              <a:rPr lang="en-US" dirty="0" smtClean="0"/>
              <a:t>the </a:t>
            </a:r>
            <a:r>
              <a:rPr lang="en-US" dirty="0"/>
              <a:t>internal auditor may or may not be an employee of </a:t>
            </a:r>
            <a:r>
              <a:rPr lang="en-US" dirty="0" smtClean="0"/>
              <a:t>the</a:t>
            </a:r>
          </a:p>
          <a:p>
            <a:pPr algn="just"/>
            <a:r>
              <a:rPr lang="en-US" dirty="0"/>
              <a:t> </a:t>
            </a:r>
            <a:r>
              <a:rPr lang="en-US" dirty="0" smtClean="0"/>
              <a:t>      </a:t>
            </a:r>
            <a:r>
              <a:rPr lang="en-US" dirty="0"/>
              <a:t>company;</a:t>
            </a:r>
          </a:p>
          <a:p>
            <a:pPr algn="just"/>
            <a:r>
              <a:rPr lang="en-US" dirty="0"/>
              <a:t>(</a:t>
            </a:r>
            <a:r>
              <a:rPr lang="en-US" dirty="0" smtClean="0"/>
              <a:t>ii) the </a:t>
            </a:r>
            <a:r>
              <a:rPr lang="en-US" dirty="0"/>
              <a:t>term “Chartered Accountant” shall mean a </a:t>
            </a:r>
            <a:r>
              <a:rPr lang="en-US" dirty="0" smtClean="0"/>
              <a:t>Chartered</a:t>
            </a:r>
          </a:p>
          <a:p>
            <a:pPr algn="just"/>
            <a:r>
              <a:rPr lang="en-US" dirty="0"/>
              <a:t> </a:t>
            </a:r>
            <a:r>
              <a:rPr lang="en-US" dirty="0" smtClean="0"/>
              <a:t>     </a:t>
            </a:r>
            <a:r>
              <a:rPr lang="en-US" dirty="0"/>
              <a:t>Accountant whether engaged in practice or not.</a:t>
            </a:r>
          </a:p>
          <a:p>
            <a:pPr algn="just"/>
            <a:endParaRPr lang="en-US" dirty="0"/>
          </a:p>
          <a:p>
            <a:pPr algn="just"/>
            <a:endParaRPr lang="en-US" dirty="0" smtClean="0"/>
          </a:p>
          <a:p>
            <a:pPr marL="285750" indent="-285750" algn="just">
              <a:buFont typeface="Wingdings" panose="05000000000000000000" pitchFamily="2" charset="2"/>
              <a:buChar char="§"/>
            </a:pPr>
            <a:r>
              <a:rPr lang="en-US" dirty="0" smtClean="0"/>
              <a:t>The </a:t>
            </a:r>
            <a:r>
              <a:rPr lang="en-US" dirty="0"/>
              <a:t>Audit Committee of the company or the Board shall, in consultation with the Internal Auditor, formulate the scope, functioning, periodicity and methodology for conducting the internal audit.</a:t>
            </a:r>
          </a:p>
          <a:p>
            <a:pPr algn="just"/>
            <a:endParaRPr lang="en-US" dirty="0"/>
          </a:p>
        </p:txBody>
      </p:sp>
    </p:spTree>
    <p:extLst>
      <p:ext uri="{BB962C8B-B14F-4D97-AF65-F5344CB8AC3E}">
        <p14:creationId xmlns:p14="http://schemas.microsoft.com/office/powerpoint/2010/main" val="1590197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457200"/>
            <a:ext cx="7467600" cy="6186309"/>
          </a:xfrm>
          <a:prstGeom prst="rect">
            <a:avLst/>
          </a:prstGeom>
          <a:noFill/>
        </p:spPr>
        <p:txBody>
          <a:bodyPr wrap="square" rtlCol="0">
            <a:spAutoFit/>
          </a:bodyPr>
          <a:lstStyle/>
          <a:p>
            <a:pPr marL="342900" indent="-342900" algn="ctr">
              <a:buAutoNum type="arabicPeriod" startAt="2"/>
            </a:pPr>
            <a:r>
              <a:rPr lang="en-US" b="1" dirty="0" smtClean="0"/>
              <a:t>Audit Committee under Section 177 of the Act:</a:t>
            </a:r>
          </a:p>
          <a:p>
            <a:pPr marL="342900" indent="-342900" algn="just"/>
            <a:endParaRPr lang="en-US" dirty="0" smtClean="0"/>
          </a:p>
          <a:p>
            <a:pPr marL="342900" indent="-342900" algn="just">
              <a:buFont typeface="Arial" pitchFamily="34" charset="0"/>
              <a:buChar char="•"/>
            </a:pPr>
            <a:r>
              <a:rPr lang="en-US" dirty="0" smtClean="0"/>
              <a:t>The BOD of every listed company and such other class or classes of companies, as may be prescribed, shall constitute an Audit Committee.</a:t>
            </a:r>
          </a:p>
          <a:p>
            <a:pPr marL="342900" indent="-342900" algn="just">
              <a:buFont typeface="Arial" pitchFamily="34" charset="0"/>
              <a:buChar char="•"/>
            </a:pPr>
            <a:r>
              <a:rPr lang="en-US" dirty="0" smtClean="0"/>
              <a:t>The audit committee shall consist of minimum of three directors with Independent directors forming a majority.</a:t>
            </a:r>
          </a:p>
          <a:p>
            <a:pPr marL="342900" indent="-342900" algn="just">
              <a:buFont typeface="Arial" pitchFamily="34" charset="0"/>
              <a:buChar char="•"/>
            </a:pPr>
            <a:r>
              <a:rPr lang="en-US" dirty="0" smtClean="0"/>
              <a:t>Every committee shall act in accordance with the term of reference specified in writing by the Board which shall  include –  auditor’s independence and performance and effectiveness of audit process, examination of the financial statement and auditors’ report thereon , evaluation of internal financial controls, </a:t>
            </a:r>
            <a:r>
              <a:rPr lang="en-US" dirty="0"/>
              <a:t>approval or any subsequent modification of transactions </a:t>
            </a:r>
            <a:r>
              <a:rPr lang="en-US" dirty="0" smtClean="0"/>
              <a:t>with related parties, scrutiny of inter-corporate loans and monitoring end use of funds raised through public offers among other things.</a:t>
            </a:r>
          </a:p>
          <a:p>
            <a:pPr marL="342900" indent="-342900" algn="just">
              <a:buFont typeface="Arial" pitchFamily="34" charset="0"/>
              <a:buChar char="•"/>
            </a:pPr>
            <a:r>
              <a:rPr lang="en-US" dirty="0" smtClean="0"/>
              <a:t>The auditors of a company and the key managerial personnel shall have a right to be heard in the meetings  but shall not have the right to vote.</a:t>
            </a:r>
          </a:p>
          <a:p>
            <a:pPr marL="342900" indent="-342900" algn="just">
              <a:buFont typeface="Arial" pitchFamily="34" charset="0"/>
              <a:buChar char="•"/>
            </a:pPr>
            <a:r>
              <a:rPr lang="en-US" dirty="0" smtClean="0"/>
              <a:t>The company shall establish a vigil mechanism for directors and employees to report genuine concerns and also make provision for direct access to the Chairperson of the Committee in appropriate or exceptional cases.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04800"/>
            <a:ext cx="8153400" cy="2308324"/>
          </a:xfrm>
          <a:prstGeom prst="rect">
            <a:avLst/>
          </a:prstGeom>
          <a:noFill/>
        </p:spPr>
        <p:txBody>
          <a:bodyPr wrap="square" rtlCol="0">
            <a:spAutoFit/>
          </a:bodyPr>
          <a:lstStyle/>
          <a:p>
            <a:r>
              <a:rPr lang="en-US" dirty="0" smtClean="0"/>
              <a:t>Under the old Companies Act, 1956, Audit Committee was governed under section 292 A. A comparative analysis of Audit Committee under New Companies Act and Old Act is given below:-</a:t>
            </a:r>
          </a:p>
          <a:p>
            <a:endParaRPr lang="en-US" dirty="0" smtClean="0"/>
          </a:p>
          <a:p>
            <a:endParaRPr lang="en-US" dirty="0" smtClean="0"/>
          </a:p>
          <a:p>
            <a:endParaRPr lang="en-US" dirty="0" smtClean="0"/>
          </a:p>
          <a:p>
            <a:endParaRPr lang="en-US" dirty="0" smtClean="0"/>
          </a:p>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372699812"/>
              </p:ext>
            </p:extLst>
          </p:nvPr>
        </p:nvGraphicFramePr>
        <p:xfrm>
          <a:off x="533400" y="1447800"/>
          <a:ext cx="8001000" cy="4529328"/>
        </p:xfrm>
        <a:graphic>
          <a:graphicData uri="http://schemas.openxmlformats.org/drawingml/2006/table">
            <a:tbl>
              <a:tblPr firstRow="1" bandRow="1">
                <a:tableStyleId>{5C22544A-7EE6-4342-B048-85BDC9FD1C3A}</a:tableStyleId>
              </a:tblPr>
              <a:tblGrid>
                <a:gridCol w="1524000"/>
                <a:gridCol w="3124200"/>
                <a:gridCol w="3352800"/>
              </a:tblGrid>
              <a:tr h="370840">
                <a:tc>
                  <a:txBody>
                    <a:bodyPr/>
                    <a:lstStyle/>
                    <a:p>
                      <a:pPr algn="just"/>
                      <a:r>
                        <a:rPr lang="en-US" dirty="0" smtClean="0"/>
                        <a:t>Particulars</a:t>
                      </a:r>
                      <a:endParaRPr lang="en-US" dirty="0"/>
                    </a:p>
                  </a:txBody>
                  <a:tcPr/>
                </a:tc>
                <a:tc>
                  <a:txBody>
                    <a:bodyPr/>
                    <a:lstStyle/>
                    <a:p>
                      <a:pPr algn="just"/>
                      <a:r>
                        <a:rPr lang="en-US" dirty="0" smtClean="0"/>
                        <a:t>Provisions under section 177 of the Comp. Act, 2013</a:t>
                      </a:r>
                      <a:endParaRPr lang="en-US" dirty="0"/>
                    </a:p>
                  </a:txBody>
                  <a:tcPr/>
                </a:tc>
                <a:tc>
                  <a:txBody>
                    <a:bodyPr/>
                    <a:lstStyle/>
                    <a:p>
                      <a:pPr algn="just"/>
                      <a:r>
                        <a:rPr lang="en-US" dirty="0" smtClean="0"/>
                        <a:t>Provisions under section 292A of  Comp. Act, 1956</a:t>
                      </a:r>
                      <a:endParaRPr lang="en-US" dirty="0"/>
                    </a:p>
                  </a:txBody>
                  <a:tcPr/>
                </a:tc>
              </a:tr>
              <a:tr h="370840">
                <a:tc>
                  <a:txBody>
                    <a:bodyPr/>
                    <a:lstStyle/>
                    <a:p>
                      <a:pPr algn="just"/>
                      <a:r>
                        <a:rPr lang="en-US" dirty="0" smtClean="0"/>
                        <a:t>Formation</a:t>
                      </a:r>
                      <a:endParaRPr lang="en-US" dirty="0"/>
                    </a:p>
                  </a:txBody>
                  <a:tcPr/>
                </a:tc>
                <a:tc>
                  <a:txBody>
                    <a:bodyPr/>
                    <a:lstStyle/>
                    <a:p>
                      <a:pPr marL="0" marR="0" algn="just" fontAlgn="base">
                        <a:lnSpc>
                          <a:spcPct val="115000"/>
                        </a:lnSpc>
                        <a:spcBef>
                          <a:spcPts val="0"/>
                        </a:spcBef>
                        <a:spcAft>
                          <a:spcPts val="0"/>
                        </a:spcAft>
                      </a:pPr>
                      <a:r>
                        <a:rPr lang="en-US" sz="1400" i="1" u="none" dirty="0">
                          <a:effectLst/>
                          <a:latin typeface="+mn-lt"/>
                          <a:ea typeface="Times New Roman"/>
                          <a:cs typeface="Times New Roman"/>
                        </a:rPr>
                        <a:t>Companies which are required to Constitute Audit Committee</a:t>
                      </a:r>
                      <a:r>
                        <a:rPr lang="en-US" sz="1400" i="1" u="none" dirty="0" smtClean="0">
                          <a:effectLst/>
                          <a:latin typeface="+mn-lt"/>
                          <a:ea typeface="Times New Roman"/>
                          <a:cs typeface="Times New Roman"/>
                        </a:rPr>
                        <a:t>:</a:t>
                      </a:r>
                      <a:r>
                        <a:rPr lang="en-US" sz="1400" u="none" dirty="0">
                          <a:effectLst/>
                          <a:latin typeface="+mn-lt"/>
                          <a:ea typeface="Times New Roman"/>
                          <a:cs typeface="Times New Roman"/>
                        </a:rPr>
                        <a:t> </a:t>
                      </a:r>
                      <a:endParaRPr lang="en-US" sz="1400" u="none" dirty="0">
                        <a:effectLst/>
                        <a:latin typeface="+mn-lt"/>
                        <a:ea typeface="Calibri"/>
                        <a:cs typeface="Times New Roman"/>
                      </a:endParaRPr>
                    </a:p>
                    <a:p>
                      <a:pPr marL="0" marR="0" algn="just" fontAlgn="base">
                        <a:lnSpc>
                          <a:spcPct val="115000"/>
                        </a:lnSpc>
                        <a:spcBef>
                          <a:spcPts val="0"/>
                        </a:spcBef>
                        <a:spcAft>
                          <a:spcPts val="0"/>
                        </a:spcAft>
                      </a:pPr>
                      <a:r>
                        <a:rPr lang="en-US" sz="1400" i="1" u="none" dirty="0">
                          <a:effectLst/>
                          <a:latin typeface="+mn-lt"/>
                          <a:ea typeface="Times New Roman"/>
                          <a:cs typeface="Times New Roman"/>
                        </a:rPr>
                        <a:t>S.177 and Draft Rules 12.4</a:t>
                      </a:r>
                      <a:r>
                        <a:rPr lang="en-US" sz="1400" i="1" u="none" dirty="0" smtClean="0">
                          <a:effectLst/>
                          <a:latin typeface="+mn-lt"/>
                          <a:ea typeface="Times New Roman"/>
                          <a:cs typeface="Times New Roman"/>
                        </a:rPr>
                        <a:t>:</a:t>
                      </a:r>
                      <a:r>
                        <a:rPr lang="en-US" sz="1400" u="none" dirty="0">
                          <a:effectLst/>
                          <a:latin typeface="+mn-lt"/>
                          <a:ea typeface="Times New Roman"/>
                          <a:cs typeface="Times New Roman"/>
                        </a:rPr>
                        <a:t> </a:t>
                      </a:r>
                      <a:endParaRPr lang="en-US" sz="1400" u="none" dirty="0">
                        <a:effectLst/>
                        <a:latin typeface="+mn-lt"/>
                        <a:ea typeface="Calibri"/>
                        <a:cs typeface="Times New Roman"/>
                      </a:endParaRPr>
                    </a:p>
                    <a:p>
                      <a:pPr marL="0" marR="0" algn="just" fontAlgn="base">
                        <a:lnSpc>
                          <a:spcPct val="115000"/>
                        </a:lnSpc>
                        <a:spcBef>
                          <a:spcPts val="0"/>
                        </a:spcBef>
                        <a:spcAft>
                          <a:spcPts val="0"/>
                        </a:spcAft>
                      </a:pPr>
                      <a:r>
                        <a:rPr lang="en-US" sz="1400" u="none" dirty="0" smtClean="0">
                          <a:effectLst/>
                          <a:latin typeface="+mn-lt"/>
                          <a:ea typeface="Times New Roman"/>
                          <a:cs typeface="Times New Roman"/>
                        </a:rPr>
                        <a:t>a)</a:t>
                      </a:r>
                      <a:r>
                        <a:rPr lang="en-US" sz="1400" u="none" baseline="0" dirty="0" smtClean="0">
                          <a:effectLst/>
                          <a:latin typeface="+mn-lt"/>
                          <a:ea typeface="Times New Roman"/>
                          <a:cs typeface="Times New Roman"/>
                        </a:rPr>
                        <a:t> </a:t>
                      </a:r>
                      <a:r>
                        <a:rPr lang="en-US" sz="1400" u="none" dirty="0" smtClean="0">
                          <a:effectLst/>
                          <a:latin typeface="+mn-lt"/>
                          <a:ea typeface="Times New Roman"/>
                          <a:cs typeface="Times New Roman"/>
                        </a:rPr>
                        <a:t>Every </a:t>
                      </a:r>
                      <a:r>
                        <a:rPr lang="en-US" sz="1400" u="none" dirty="0">
                          <a:effectLst/>
                          <a:latin typeface="+mn-lt"/>
                          <a:ea typeface="Times New Roman"/>
                          <a:cs typeface="Times New Roman"/>
                        </a:rPr>
                        <a:t>listed company; and</a:t>
                      </a:r>
                      <a:endParaRPr lang="en-US" sz="1400" u="none" dirty="0">
                        <a:effectLst/>
                        <a:latin typeface="+mn-lt"/>
                        <a:ea typeface="Calibri"/>
                        <a:cs typeface="Times New Roman"/>
                      </a:endParaRPr>
                    </a:p>
                    <a:p>
                      <a:pPr marL="0" marR="0" algn="just" fontAlgn="base">
                        <a:lnSpc>
                          <a:spcPct val="115000"/>
                        </a:lnSpc>
                        <a:spcBef>
                          <a:spcPts val="0"/>
                        </a:spcBef>
                        <a:spcAft>
                          <a:spcPts val="0"/>
                        </a:spcAft>
                      </a:pPr>
                      <a:r>
                        <a:rPr lang="en-US" sz="1400" u="none" dirty="0">
                          <a:effectLst/>
                          <a:latin typeface="+mn-lt"/>
                          <a:ea typeface="Times New Roman"/>
                          <a:cs typeface="Times New Roman"/>
                        </a:rPr>
                        <a:t>b)</a:t>
                      </a:r>
                      <a:r>
                        <a:rPr lang="en-US" sz="1400" u="none" dirty="0">
                          <a:effectLst/>
                          <a:latin typeface="+mn-lt"/>
                          <a:ea typeface="Calibri"/>
                          <a:cs typeface="Times New Roman"/>
                        </a:rPr>
                        <a:t> </a:t>
                      </a:r>
                      <a:r>
                        <a:rPr lang="en-US" sz="1400" u="none" dirty="0" smtClean="0">
                          <a:effectLst/>
                          <a:latin typeface="+mn-lt"/>
                          <a:ea typeface="Times New Roman"/>
                          <a:cs typeface="Times New Roman"/>
                        </a:rPr>
                        <a:t>Every </a:t>
                      </a:r>
                      <a:r>
                        <a:rPr lang="en-US" sz="1400" u="none" dirty="0">
                          <a:effectLst/>
                          <a:latin typeface="+mn-lt"/>
                          <a:ea typeface="Times New Roman"/>
                          <a:cs typeface="Times New Roman"/>
                        </a:rPr>
                        <a:t>other public company-</a:t>
                      </a:r>
                      <a:endParaRPr lang="en-US" sz="1400" u="none" dirty="0">
                        <a:effectLst/>
                        <a:latin typeface="+mn-lt"/>
                        <a:ea typeface="Calibri"/>
                        <a:cs typeface="Times New Roman"/>
                      </a:endParaRPr>
                    </a:p>
                    <a:p>
                      <a:pPr marL="0" marR="0" algn="just" fontAlgn="base">
                        <a:lnSpc>
                          <a:spcPct val="115000"/>
                        </a:lnSpc>
                        <a:spcBef>
                          <a:spcPts val="0"/>
                        </a:spcBef>
                        <a:spcAft>
                          <a:spcPts val="0"/>
                        </a:spcAft>
                      </a:pPr>
                      <a:r>
                        <a:rPr lang="en-US" sz="1400" u="none" dirty="0" err="1">
                          <a:effectLst/>
                          <a:latin typeface="+mn-lt"/>
                          <a:ea typeface="Times New Roman"/>
                          <a:cs typeface="Times New Roman"/>
                        </a:rPr>
                        <a:t>i</a:t>
                      </a:r>
                      <a:r>
                        <a:rPr lang="en-US" sz="1400" u="none" dirty="0">
                          <a:effectLst/>
                          <a:latin typeface="+mn-lt"/>
                          <a:ea typeface="Times New Roman"/>
                          <a:cs typeface="Times New Roman"/>
                        </a:rPr>
                        <a:t>)</a:t>
                      </a:r>
                      <a:r>
                        <a:rPr lang="en-US" sz="1400" u="none" dirty="0">
                          <a:effectLst/>
                          <a:latin typeface="+mn-lt"/>
                          <a:ea typeface="Calibri"/>
                          <a:cs typeface="Times New Roman"/>
                        </a:rPr>
                        <a:t>       </a:t>
                      </a:r>
                      <a:r>
                        <a:rPr lang="en-US" sz="1400" u="none" dirty="0">
                          <a:effectLst/>
                          <a:latin typeface="+mn-lt"/>
                          <a:ea typeface="Times New Roman"/>
                          <a:cs typeface="Times New Roman"/>
                        </a:rPr>
                        <a:t>having paid-up capital of Rs.100 Crores or more; or</a:t>
                      </a:r>
                      <a:endParaRPr lang="en-US" sz="1400" u="none" dirty="0">
                        <a:effectLst/>
                        <a:latin typeface="+mn-lt"/>
                        <a:ea typeface="Calibri"/>
                        <a:cs typeface="Times New Roman"/>
                      </a:endParaRPr>
                    </a:p>
                    <a:p>
                      <a:pPr marL="0" marR="0" algn="just" fontAlgn="base">
                        <a:lnSpc>
                          <a:spcPct val="115000"/>
                        </a:lnSpc>
                        <a:spcBef>
                          <a:spcPts val="0"/>
                        </a:spcBef>
                        <a:spcAft>
                          <a:spcPts val="0"/>
                        </a:spcAft>
                      </a:pPr>
                      <a:r>
                        <a:rPr lang="en-US" sz="1400" u="none" dirty="0" smtClean="0">
                          <a:effectLst/>
                          <a:latin typeface="+mn-lt"/>
                          <a:ea typeface="Times New Roman"/>
                          <a:cs typeface="Times New Roman"/>
                        </a:rPr>
                        <a:t>ii)</a:t>
                      </a:r>
                      <a:r>
                        <a:rPr lang="en-US" sz="1400" u="none" baseline="0" dirty="0" smtClean="0">
                          <a:effectLst/>
                          <a:latin typeface="+mn-lt"/>
                          <a:ea typeface="Times New Roman"/>
                          <a:cs typeface="Times New Roman"/>
                        </a:rPr>
                        <a:t> </a:t>
                      </a:r>
                      <a:r>
                        <a:rPr lang="en-US" sz="1400" u="none" dirty="0" smtClean="0">
                          <a:effectLst/>
                          <a:latin typeface="+mn-lt"/>
                          <a:ea typeface="Times New Roman"/>
                          <a:cs typeface="Times New Roman"/>
                        </a:rPr>
                        <a:t>which </a:t>
                      </a:r>
                      <a:r>
                        <a:rPr lang="en-US" sz="1400" u="none" dirty="0">
                          <a:effectLst/>
                          <a:latin typeface="+mn-lt"/>
                          <a:ea typeface="Times New Roman"/>
                          <a:cs typeface="Times New Roman"/>
                        </a:rPr>
                        <a:t>have, in aggregate, outstanding loans or borrowings or debentures or deposits exceeding Rs.200 </a:t>
                      </a:r>
                      <a:r>
                        <a:rPr lang="en-US" sz="1400" u="none" dirty="0" smtClean="0">
                          <a:effectLst/>
                          <a:latin typeface="+mn-lt"/>
                          <a:ea typeface="Times New Roman"/>
                          <a:cs typeface="Times New Roman"/>
                        </a:rPr>
                        <a:t>Crores shall </a:t>
                      </a:r>
                      <a:r>
                        <a:rPr lang="en-US" sz="1400" u="none" dirty="0">
                          <a:effectLst/>
                          <a:latin typeface="+mn-lt"/>
                          <a:ea typeface="Times New Roman"/>
                          <a:cs typeface="Times New Roman"/>
                        </a:rPr>
                        <a:t>constitute an Audit </a:t>
                      </a:r>
                      <a:r>
                        <a:rPr lang="en-US" sz="1400" u="none" dirty="0" smtClean="0">
                          <a:effectLst/>
                          <a:latin typeface="+mn-lt"/>
                          <a:ea typeface="Times New Roman"/>
                          <a:cs typeface="Times New Roman"/>
                        </a:rPr>
                        <a:t>Committee.</a:t>
                      </a:r>
                      <a:endParaRPr lang="en-US" sz="1400" u="none" dirty="0">
                        <a:effectLst/>
                        <a:latin typeface="+mn-lt"/>
                        <a:ea typeface="Calibri"/>
                        <a:cs typeface="Times New Roman"/>
                      </a:endParaRPr>
                    </a:p>
                  </a:txBody>
                  <a:tcPr marL="68580" marR="68580" marT="0" marB="0" anchor="b"/>
                </a:tc>
                <a:tc>
                  <a:txBody>
                    <a:bodyPr/>
                    <a:lstStyle/>
                    <a:p>
                      <a:pPr marL="0" indent="0" algn="just">
                        <a:buNone/>
                      </a:pPr>
                      <a:r>
                        <a:rPr lang="en-US" sz="1400" dirty="0" smtClean="0"/>
                        <a:t>Every public company having paid-up capital of not less than five crores</a:t>
                      </a:r>
                      <a:r>
                        <a:rPr lang="en-US" sz="1400" baseline="0" dirty="0" smtClean="0"/>
                        <a:t> </a:t>
                      </a:r>
                      <a:r>
                        <a:rPr lang="en-US" sz="1400" dirty="0" smtClean="0"/>
                        <a:t>of rupees shall constitute a committee of the Board known as "Audit Committee.</a:t>
                      </a:r>
                      <a:endParaRPr lang="en-US" sz="1400" dirty="0"/>
                    </a:p>
                  </a:txBody>
                  <a:tcPr/>
                </a:tc>
              </a:tr>
              <a:tr h="370840">
                <a:tc>
                  <a:txBody>
                    <a:bodyPr/>
                    <a:lstStyle/>
                    <a:p>
                      <a:pPr algn="just"/>
                      <a:r>
                        <a:rPr kumimoji="0" lang="en-US" kern="1200" dirty="0" smtClean="0">
                          <a:solidFill>
                            <a:schemeClr val="dk1"/>
                          </a:solidFill>
                          <a:latin typeface="+mn-lt"/>
                          <a:ea typeface="+mn-ea"/>
                          <a:cs typeface="+mn-cs"/>
                        </a:rPr>
                        <a:t>Vigil Mechanism</a:t>
                      </a:r>
                      <a:endParaRPr kumimoji="0" lang="en-US" kern="1200" dirty="0">
                        <a:solidFill>
                          <a:schemeClr val="dk1"/>
                        </a:solidFill>
                        <a:latin typeface="+mn-lt"/>
                        <a:ea typeface="+mn-ea"/>
                        <a:cs typeface="+mn-cs"/>
                      </a:endParaRPr>
                    </a:p>
                  </a:txBody>
                  <a:tcPr/>
                </a:tc>
                <a:tc>
                  <a:txBody>
                    <a:bodyPr/>
                    <a:lstStyle/>
                    <a:p>
                      <a:pPr algn="just"/>
                      <a:r>
                        <a:rPr kumimoji="0" lang="en-US" sz="1400" kern="1200" dirty="0" smtClean="0">
                          <a:solidFill>
                            <a:schemeClr val="dk1"/>
                          </a:solidFill>
                          <a:latin typeface="+mn-lt"/>
                          <a:ea typeface="+mn-ea"/>
                          <a:cs typeface="+mn-cs"/>
                        </a:rPr>
                        <a:t>The company shall establish a vigil mechanism for directors and employees to report genuine concerns. </a:t>
                      </a:r>
                      <a:endParaRPr kumimoji="0" lang="en-US" sz="1400" kern="1200" dirty="0">
                        <a:solidFill>
                          <a:schemeClr val="dk1"/>
                        </a:solidFill>
                        <a:latin typeface="+mn-lt"/>
                        <a:ea typeface="+mn-ea"/>
                        <a:cs typeface="+mn-cs"/>
                      </a:endParaRPr>
                    </a:p>
                  </a:txBody>
                  <a:tcPr/>
                </a:tc>
                <a:tc>
                  <a:txBody>
                    <a:bodyPr/>
                    <a:lstStyle/>
                    <a:p>
                      <a:pPr marL="0" indent="0" algn="just">
                        <a:buNone/>
                      </a:pPr>
                      <a:r>
                        <a:rPr kumimoji="0" lang="en-US" sz="1400" kern="1200" dirty="0" smtClean="0">
                          <a:solidFill>
                            <a:schemeClr val="dk1"/>
                          </a:solidFill>
                          <a:latin typeface="+mn-lt"/>
                          <a:ea typeface="+mn-ea"/>
                          <a:cs typeface="+mn-cs"/>
                        </a:rPr>
                        <a:t>No such vigil mechanism was required.</a:t>
                      </a:r>
                      <a:endParaRPr kumimoji="0" lang="en-US" sz="1400" kern="1200" dirty="0">
                        <a:solidFill>
                          <a:schemeClr val="dk1"/>
                        </a:solidFill>
                        <a:latin typeface="+mn-lt"/>
                        <a:ea typeface="+mn-ea"/>
                        <a:cs typeface="+mn-cs"/>
                      </a:endParaRPr>
                    </a:p>
                  </a:txBody>
                  <a:tcPr/>
                </a:tc>
              </a:tr>
            </a:tbl>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813</TotalTime>
  <Words>2197</Words>
  <Application>Microsoft Office PowerPoint</Application>
  <PresentationFormat>On-screen Show (4:3)</PresentationFormat>
  <Paragraphs>262</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Flow</vt:lpstr>
      <vt:lpstr>Statutory Framework on Internal Audit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Sai InfoSystem (India) Limited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Regulatory Framework on Internal Audit</dc:title>
  <dc:creator>IDBI</dc:creator>
  <cp:lastModifiedBy>Jignesh</cp:lastModifiedBy>
  <cp:revision>84</cp:revision>
  <dcterms:created xsi:type="dcterms:W3CDTF">2014-04-22T09:57:13Z</dcterms:created>
  <dcterms:modified xsi:type="dcterms:W3CDTF">2015-05-24T08:15:23Z</dcterms:modified>
</cp:coreProperties>
</file>