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9"/>
  </p:notesMasterIdLst>
  <p:handoutMasterIdLst>
    <p:handoutMasterId r:id="rId30"/>
  </p:handoutMasterIdLst>
  <p:sldIdLst>
    <p:sldId id="256" r:id="rId2"/>
    <p:sldId id="257" r:id="rId3"/>
    <p:sldId id="258" r:id="rId4"/>
    <p:sldId id="259" r:id="rId5"/>
    <p:sldId id="260" r:id="rId6"/>
    <p:sldId id="261" r:id="rId7"/>
    <p:sldId id="280" r:id="rId8"/>
    <p:sldId id="262" r:id="rId9"/>
    <p:sldId id="263" r:id="rId10"/>
    <p:sldId id="281" r:id="rId11"/>
    <p:sldId id="287" r:id="rId12"/>
    <p:sldId id="282" r:id="rId13"/>
    <p:sldId id="292" r:id="rId14"/>
    <p:sldId id="283" r:id="rId15"/>
    <p:sldId id="264" r:id="rId16"/>
    <p:sldId id="265" r:id="rId17"/>
    <p:sldId id="266" r:id="rId18"/>
    <p:sldId id="284" r:id="rId19"/>
    <p:sldId id="272" r:id="rId20"/>
    <p:sldId id="274" r:id="rId21"/>
    <p:sldId id="276" r:id="rId22"/>
    <p:sldId id="277" r:id="rId23"/>
    <p:sldId id="291" r:id="rId24"/>
    <p:sldId id="285" r:id="rId25"/>
    <p:sldId id="286" r:id="rId26"/>
    <p:sldId id="288" r:id="rId27"/>
    <p:sldId id="27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91A7"/>
    <a:srgbClr val="800000"/>
    <a:srgbClr val="6F112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0432" autoAdjust="0"/>
    <p:restoredTop sz="94753" autoAdjust="0"/>
  </p:normalViewPr>
  <p:slideViewPr>
    <p:cSldViewPr>
      <p:cViewPr varScale="1">
        <p:scale>
          <a:sx n="65" d="100"/>
          <a:sy n="65" d="100"/>
        </p:scale>
        <p:origin x="-8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3274EB2-4649-4CC8-B137-43226528915C}" type="datetimeFigureOut">
              <a:rPr lang="en-US" smtClean="0"/>
              <a:pPr/>
              <a:t>5/18/2013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68F21F9-03A9-4258-ACD3-C8A3C9185643}"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9EEC1E-089E-45C6-B5C6-D4BCE826A0BB}" type="datetimeFigureOut">
              <a:rPr lang="en-US" smtClean="0"/>
              <a:pPr/>
              <a:t>5/18/2013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C0C497-8BAB-4257-82E4-0B2E6C4E7D89}"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TAX PLANNING-CAPITAL GANS</a:t>
            </a:r>
            <a:endParaRPr lang="en-US" dirty="0"/>
          </a:p>
        </p:txBody>
      </p:sp>
      <p:sp>
        <p:nvSpPr>
          <p:cNvPr id="4" name="Slide Number Placeholder 3"/>
          <p:cNvSpPr>
            <a:spLocks noGrp="1"/>
          </p:cNvSpPr>
          <p:nvPr>
            <p:ph type="sldNum" sz="quarter" idx="10"/>
          </p:nvPr>
        </p:nvSpPr>
        <p:spPr/>
        <p:txBody>
          <a:bodyPr/>
          <a:lstStyle/>
          <a:p>
            <a:fld id="{B0C0C497-8BAB-4257-82E4-0B2E6C4E7D8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CF3596A7-FC45-482F-B0D7-661F3B6F9BD8}" type="datetime1">
              <a:rPr lang="en-US" smtClean="0"/>
              <a:pPr/>
              <a:t>5/18/2013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3F02CC7-FAD4-4174-9C1D-638FF3B680D2}" type="datetime1">
              <a:rPr lang="en-US" smtClean="0"/>
              <a:pPr/>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B583A6-9C70-4F34-BE81-BBCD714EA0F8}" type="datetime1">
              <a:rPr lang="en-US" smtClean="0"/>
              <a:pPr/>
              <a:t>5/18/2013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BB95EA3-195C-4B7A-A301-B6C2FB38B372}" type="datetime1">
              <a:rPr lang="en-US" smtClean="0"/>
              <a:pPr/>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A825D291-FA81-4319-BEFD-ED952B4AA24A}" type="datetime1">
              <a:rPr lang="en-US" smtClean="0"/>
              <a:pPr/>
              <a:t>5/18/2013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520D016A-3672-4D0C-A907-8CAC002A7E7D}" type="datetime1">
              <a:rPr lang="en-US" smtClean="0"/>
              <a:pPr/>
              <a:t>5/18/2013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FCE4742-BCB0-4A09-86D7-112C5F05252C}" type="datetime1">
              <a:rPr lang="en-US" smtClean="0"/>
              <a:pPr/>
              <a:t>5/18/2013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69DC711-CE22-4399-BB7C-7FC55F6D8F8A}" type="datetime1">
              <a:rPr lang="en-US" smtClean="0"/>
              <a:pPr/>
              <a:t>5/18/2013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2A6F9B75-87E7-44A2-8A36-A9F24F5C8973}" type="datetime1">
              <a:rPr lang="en-US" smtClean="0"/>
              <a:pPr/>
              <a:t>5/18/2013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D996AF92-0737-4715-8478-F856EFD59A48}" type="datetime1">
              <a:rPr lang="en-US" smtClean="0"/>
              <a:pPr/>
              <a:t>5/18/2013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94754F1E-5CAC-4953-8A70-8519C7B6EE4E}" type="datetime1">
              <a:rPr lang="en-US" smtClean="0"/>
              <a:pPr/>
              <a:t>5/18/2013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transition spd="med">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FBEA59F-8F23-4C8F-A5B4-47DFB4A2AE2A}" type="datetime1">
              <a:rPr lang="en-US" smtClean="0"/>
              <a:pPr/>
              <a:t>5/18/2013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med">
    <p:wipe dir="r"/>
  </p:transition>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6F15528-21DE-4FAA-801E-634DDDAF4B2B}" type="slidenum">
              <a:rPr lang="en-US" smtClean="0"/>
              <a:pPr/>
              <a:t>1</a:t>
            </a:fld>
            <a:endParaRPr lang="en-US"/>
          </a:p>
        </p:txBody>
      </p:sp>
      <p:sp>
        <p:nvSpPr>
          <p:cNvPr id="2" name="Title 1"/>
          <p:cNvSpPr>
            <a:spLocks noGrp="1"/>
          </p:cNvSpPr>
          <p:nvPr>
            <p:ph type="ctrTitle" idx="4294967295"/>
          </p:nvPr>
        </p:nvSpPr>
        <p:spPr>
          <a:xfrm>
            <a:off x="0" y="1371600"/>
            <a:ext cx="7851775" cy="1828800"/>
          </a:xfrm>
        </p:spPr>
        <p:txBody>
          <a:bodyPr>
            <a:normAutofit/>
          </a:bodyPr>
          <a:lstStyle/>
          <a:p>
            <a:r>
              <a:rPr lang="en-US" sz="6600" dirty="0" smtClean="0"/>
              <a:t>.</a:t>
            </a:r>
            <a:endParaRPr lang="en-US" sz="6600" dirty="0"/>
          </a:p>
        </p:txBody>
      </p:sp>
      <p:sp>
        <p:nvSpPr>
          <p:cNvPr id="4" name="Oval 3"/>
          <p:cNvSpPr/>
          <p:nvPr/>
        </p:nvSpPr>
        <p:spPr>
          <a:xfrm>
            <a:off x="838200" y="914400"/>
            <a:ext cx="7467600" cy="25908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6600" dirty="0" smtClean="0"/>
              <a:t>CAPITAL  GAINS</a:t>
            </a:r>
            <a:endParaRPr lang="en-US" sz="2800" dirty="0"/>
          </a:p>
        </p:txBody>
      </p:sp>
      <p:sp>
        <p:nvSpPr>
          <p:cNvPr id="5" name="Rounded Rectangle 4"/>
          <p:cNvSpPr/>
          <p:nvPr/>
        </p:nvSpPr>
        <p:spPr>
          <a:xfrm>
            <a:off x="1219200" y="4114800"/>
            <a:ext cx="7239000" cy="1295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UNDER INDIAN  </a:t>
            </a:r>
          </a:p>
          <a:p>
            <a:pPr algn="ctr"/>
            <a:r>
              <a:rPr lang="en-US" dirty="0" smtClean="0"/>
              <a:t>INCOME TAX ACT   1961</a:t>
            </a:r>
          </a:p>
          <a:p>
            <a:pPr algn="ctr"/>
            <a:r>
              <a:rPr lang="en-US" sz="1200" b="1" dirty="0" smtClean="0"/>
              <a:t>(Amended - Finance Act. 13)</a:t>
            </a:r>
          </a:p>
          <a:p>
            <a:pPr algn="ctr"/>
            <a:endParaRPr lang="en-US" dirty="0" smtClean="0"/>
          </a:p>
        </p:txBody>
      </p:sp>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04800"/>
            <a:ext cx="8534400" cy="682752"/>
          </a:xfrm>
        </p:spPr>
        <p:txBody>
          <a:bodyPr>
            <a:normAutofit fontScale="90000"/>
          </a:bodyPr>
          <a:lstStyle/>
          <a:p>
            <a:r>
              <a:rPr lang="en-US" dirty="0" smtClean="0"/>
              <a:t/>
            </a:r>
            <a:br>
              <a:rPr lang="en-US" dirty="0" smtClean="0"/>
            </a:br>
            <a:r>
              <a:rPr lang="en-US" dirty="0" smtClean="0"/>
              <a:t>Full value of consideration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
        <p:nvSpPr>
          <p:cNvPr id="3" name="Content Placeholder 2"/>
          <p:cNvSpPr>
            <a:spLocks noGrp="1"/>
          </p:cNvSpPr>
          <p:nvPr>
            <p:ph sz="quarter" idx="1"/>
          </p:nvPr>
        </p:nvSpPr>
        <p:spPr>
          <a:xfrm>
            <a:off x="301752" y="1527048"/>
            <a:ext cx="8503920" cy="4797552"/>
          </a:xfrm>
        </p:spPr>
        <p:txBody>
          <a:bodyPr>
            <a:normAutofit fontScale="85000" lnSpcReduction="20000"/>
          </a:bodyPr>
          <a:lstStyle/>
          <a:p>
            <a:r>
              <a:rPr lang="en-US" dirty="0" smtClean="0"/>
              <a:t>This is the amount for which a capital asset is transferred .It may be in money or money’s worth or combination of both.</a:t>
            </a:r>
          </a:p>
          <a:p>
            <a:r>
              <a:rPr lang="en-US" dirty="0" smtClean="0"/>
              <a:t>In case of transfer of any land or building or both, held as a capital asset is less than the value adopted or assessed by the stamp valuation authority for the purpose of payment of stamp duty, the value so adopted or assessed shall deemed to be  full value of consideration</a:t>
            </a:r>
          </a:p>
          <a:p>
            <a:r>
              <a:rPr lang="en-US" dirty="0" smtClean="0"/>
              <a:t> Where the </a:t>
            </a:r>
            <a:r>
              <a:rPr lang="en-US" dirty="0" err="1" smtClean="0"/>
              <a:t>assessee</a:t>
            </a:r>
            <a:r>
              <a:rPr lang="en-US" dirty="0" smtClean="0"/>
              <a:t>  claims that the value adopted or assessed for stamp duty purposes exceed the fair market value, and he has not disputed the same in any appeal or revision ,the assessing officer may refer the valuation of the relevant asset to the valuation officer and then the assessing officer shall take the value determined by the valuation officer or the value adopted for stamp duty purposes ,which ever is less (Section 50C)</a:t>
            </a:r>
            <a:endParaRPr lang="en-US" dirty="0"/>
          </a:p>
        </p:txBody>
      </p:sp>
    </p:spTree>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1143000"/>
          </a:xfrm>
        </p:spPr>
        <p:txBody>
          <a:bodyPr>
            <a:normAutofit/>
          </a:bodyPr>
          <a:lstStyle/>
          <a:p>
            <a:r>
              <a:rPr lang="en-US" dirty="0" smtClean="0"/>
              <a:t>W.E.F 01.04.2014 A.Y 14-15</a:t>
            </a:r>
            <a:br>
              <a:rPr lang="en-US" dirty="0" smtClean="0"/>
            </a:br>
            <a:r>
              <a:rPr lang="en-US" dirty="0" smtClean="0"/>
              <a:t>43CA Similar to Sec. 50C</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
        <p:nvSpPr>
          <p:cNvPr id="4" name="Content Placeholder 3"/>
          <p:cNvSpPr>
            <a:spLocks noGrp="1"/>
          </p:cNvSpPr>
          <p:nvPr>
            <p:ph sz="quarter" idx="1"/>
          </p:nvPr>
        </p:nvSpPr>
        <p:spPr/>
        <p:txBody>
          <a:bodyPr>
            <a:normAutofit fontScale="85000" lnSpcReduction="20000"/>
          </a:bodyPr>
          <a:lstStyle/>
          <a:p>
            <a:r>
              <a:rPr lang="en-US" dirty="0" smtClean="0"/>
              <a:t>Where consideration received or accruing as a result of the transfer by an </a:t>
            </a:r>
            <a:r>
              <a:rPr lang="en-US" dirty="0" err="1" smtClean="0"/>
              <a:t>assessee</a:t>
            </a:r>
            <a:r>
              <a:rPr lang="en-US" dirty="0" smtClean="0"/>
              <a:t> of an asset(other than Capital Asset) being land and building or both  is less than the value adopted or assessed by any authority of a State Government for the purpose of payment of stump duty, the value so adopted or assessed shall be deemed to be the full value of consideration received or accruing as a result of such transfer for computing profits and gains from transfer of such asset.(section 43CA)  .</a:t>
            </a:r>
          </a:p>
          <a:p>
            <a:r>
              <a:rPr lang="en-US" dirty="0" smtClean="0"/>
              <a:t>Further, where the date of agreement fixing value of consideration for transfer of asset and date of registration of such transfer of asset are not the same, the value of stamp valuation as on date of agreement to be considered. Further, it applies only where the amount of consideration or a part thereof has been receive d by any mode other than cash on or before the date of agreement for transfer of asset.                                                                                                                                                                                                                                                                     </a:t>
            </a:r>
          </a:p>
          <a:p>
            <a:endParaRPr lang="en-US" dirty="0"/>
          </a:p>
        </p:txBody>
      </p:sp>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of Acquisition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
        <p:nvSpPr>
          <p:cNvPr id="3" name="Content Placeholder 2"/>
          <p:cNvSpPr>
            <a:spLocks noGrp="1"/>
          </p:cNvSpPr>
          <p:nvPr>
            <p:ph sz="quarter" idx="1"/>
          </p:nvPr>
        </p:nvSpPr>
        <p:spPr/>
        <p:txBody>
          <a:bodyPr>
            <a:normAutofit fontScale="92500" lnSpcReduction="10000"/>
          </a:bodyPr>
          <a:lstStyle/>
          <a:p>
            <a:r>
              <a:rPr lang="en-US" dirty="0" smtClean="0"/>
              <a:t>Where capital asset became property of the </a:t>
            </a:r>
            <a:r>
              <a:rPr lang="en-US" dirty="0" err="1" smtClean="0"/>
              <a:t>assessee</a:t>
            </a:r>
            <a:r>
              <a:rPr lang="en-US" dirty="0" smtClean="0"/>
              <a:t> before 1.4.1981, he has the option to adopt the fair market value of the asset as on 1.4.1981 as its cost of acquisition</a:t>
            </a:r>
          </a:p>
          <a:p>
            <a:r>
              <a:rPr lang="en-US" dirty="0" smtClean="0"/>
              <a:t>Where  the asset was not originally purchased by the </a:t>
            </a:r>
            <a:r>
              <a:rPr lang="en-US" dirty="0" err="1" smtClean="0"/>
              <a:t>assessee</a:t>
            </a:r>
            <a:r>
              <a:rPr lang="en-US" dirty="0" smtClean="0"/>
              <a:t> but passed on to him under  partially partition of HUF, transfer under gift or will or by succession, inheritance, distribution of asset on dissolution of a Firm,  AOP, BOI , or liquidation of company ,transfer to a revocable or irrevocable trust the cost of acquisition in the hands of </a:t>
            </a:r>
            <a:r>
              <a:rPr lang="en-US" dirty="0" err="1" smtClean="0"/>
              <a:t>assessee</a:t>
            </a:r>
            <a:r>
              <a:rPr lang="en-US" dirty="0" smtClean="0"/>
              <a:t> shall be the cost for which the previous owner acquired that asset.</a:t>
            </a:r>
            <a:endParaRPr lang="en-US" dirty="0"/>
          </a:p>
        </p:txBody>
      </p:sp>
    </p:spTree>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Sec. 50D </a:t>
            </a:r>
            <a:r>
              <a:rPr lang="en-US" dirty="0" err="1" smtClean="0"/>
              <a:t>w.e.f</a:t>
            </a:r>
            <a:r>
              <a:rPr lang="en-US" dirty="0" smtClean="0"/>
              <a:t> 1.4.13</a:t>
            </a:r>
            <a:endParaRPr lang="en-IN"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13</a:t>
            </a:fld>
            <a:endParaRPr lang="en-US"/>
          </a:p>
        </p:txBody>
      </p:sp>
      <p:sp>
        <p:nvSpPr>
          <p:cNvPr id="4" name="Content Placeholder 3"/>
          <p:cNvSpPr>
            <a:spLocks noGrp="1"/>
          </p:cNvSpPr>
          <p:nvPr>
            <p:ph sz="quarter" idx="1"/>
          </p:nvPr>
        </p:nvSpPr>
        <p:spPr/>
        <p:txBody>
          <a:bodyPr/>
          <a:lstStyle/>
          <a:p>
            <a:r>
              <a:rPr lang="en-US" dirty="0" smtClean="0"/>
              <a:t>Where the consideration received or accruing as a result of the transfer of a capital asset by the </a:t>
            </a:r>
            <a:r>
              <a:rPr lang="en-US" dirty="0" err="1" smtClean="0"/>
              <a:t>assessee</a:t>
            </a:r>
            <a:r>
              <a:rPr lang="en-US" dirty="0" smtClean="0"/>
              <a:t> is not ascertainable or cannot be determined then fair market value of the said asset on the date of transfer shall be deemed to be full value of consideration.</a:t>
            </a:r>
            <a:endParaRPr lang="en-IN" dirty="0"/>
          </a:p>
        </p:txBody>
      </p:sp>
    </p:spTree>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t>Forfeiture of Advance money Received in In fructuous Negotiations for Transfer</a:t>
            </a:r>
            <a:endParaRPr lang="en-US" dirty="0"/>
          </a:p>
        </p:txBody>
      </p:sp>
      <p:sp>
        <p:nvSpPr>
          <p:cNvPr id="4" name="Slide Number Placeholder 3"/>
          <p:cNvSpPr>
            <a:spLocks noGrp="1"/>
          </p:cNvSpPr>
          <p:nvPr>
            <p:ph type="sldNum" sz="quarter" idx="12"/>
          </p:nvPr>
        </p:nvSpPr>
        <p:spPr>
          <a:xfrm>
            <a:off x="4361688" y="1026372"/>
            <a:ext cx="457200" cy="573828"/>
          </a:xfrm>
        </p:spPr>
        <p:txBody>
          <a:bodyPr/>
          <a:lstStyle/>
          <a:p>
            <a:fld id="{B6F15528-21DE-4FAA-801E-634DDDAF4B2B}" type="slidenum">
              <a:rPr lang="en-US" smtClean="0"/>
              <a:pPr/>
              <a:t>14</a:t>
            </a:fld>
            <a:endParaRPr lang="en-US" dirty="0"/>
          </a:p>
        </p:txBody>
      </p:sp>
      <p:sp>
        <p:nvSpPr>
          <p:cNvPr id="3" name="Content Placeholder 2"/>
          <p:cNvSpPr>
            <a:spLocks noGrp="1"/>
          </p:cNvSpPr>
          <p:nvPr>
            <p:ph sz="quarter" idx="1"/>
          </p:nvPr>
        </p:nvSpPr>
        <p:spPr>
          <a:xfrm>
            <a:off x="301752" y="1828800"/>
            <a:ext cx="8503920" cy="4270248"/>
          </a:xfrm>
        </p:spPr>
        <p:txBody>
          <a:bodyPr/>
          <a:lstStyle/>
          <a:p>
            <a:r>
              <a:rPr lang="en-US" dirty="0" smtClean="0"/>
              <a:t>Where there were any negotiations for transfer of an asset, and any advance or other money was received by the vendor and same was retained and forfeited by him on the negotiation becoming in fructuous ,for any reason the amount so forfeited shall be deducted from the ‘cost of acquisition ’of that asset in commuting the capital gains arising on the effective transfer of that asset.</a:t>
            </a:r>
          </a:p>
          <a:p>
            <a:pPr>
              <a:buNone/>
            </a:pPr>
            <a:endParaRPr lang="en-US" dirty="0"/>
          </a:p>
        </p:txBody>
      </p:sp>
    </p:spTree>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INDEXATION</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15</a:t>
            </a:fld>
            <a:endParaRPr lang="en-US"/>
          </a:p>
        </p:txBody>
      </p:sp>
      <p:sp>
        <p:nvSpPr>
          <p:cNvPr id="3" name="Content Placeholder 2"/>
          <p:cNvSpPr>
            <a:spLocks noGrp="1"/>
          </p:cNvSpPr>
          <p:nvPr>
            <p:ph sz="quarter" idx="1"/>
          </p:nvPr>
        </p:nvSpPr>
        <p:spPr/>
        <p:txBody>
          <a:bodyPr/>
          <a:lstStyle/>
          <a:p>
            <a:pPr algn="just"/>
            <a:r>
              <a:rPr lang="en-US" u="sng" dirty="0" smtClean="0"/>
              <a:t>SITUATION – 1</a:t>
            </a:r>
          </a:p>
          <a:p>
            <a:pPr algn="just">
              <a:buNone/>
            </a:pPr>
            <a:r>
              <a:rPr lang="en-US" dirty="0" smtClean="0"/>
              <a:t>	If Capital Asset is acquired by the Assessee before 1</a:t>
            </a:r>
            <a:r>
              <a:rPr lang="en-US" baseline="30000" dirty="0" smtClean="0"/>
              <a:t>st</a:t>
            </a:r>
            <a:r>
              <a:rPr lang="en-US" dirty="0" smtClean="0"/>
              <a:t> April 1981</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graphicFrame>
        <p:nvGraphicFramePr>
          <p:cNvPr id="4" name="Table 3"/>
          <p:cNvGraphicFramePr>
            <a:graphicFrameLocks noGrp="1"/>
          </p:cNvGraphicFramePr>
          <p:nvPr/>
        </p:nvGraphicFramePr>
        <p:xfrm>
          <a:off x="685800" y="3505200"/>
          <a:ext cx="7620000" cy="1981200"/>
        </p:xfrm>
        <a:graphic>
          <a:graphicData uri="http://schemas.openxmlformats.org/drawingml/2006/table">
            <a:tbl>
              <a:tblPr firstRow="1" bandRow="1">
                <a:tableStyleId>{5C22544A-7EE6-4342-B048-85BDC9FD1C3A}</a:tableStyleId>
              </a:tblPr>
              <a:tblGrid>
                <a:gridCol w="7620000"/>
              </a:tblGrid>
              <a:tr h="1981200">
                <a:tc>
                  <a:txBody>
                    <a:bodyPr/>
                    <a:lstStyle/>
                    <a:p>
                      <a:endParaRPr lang="en-US" dirty="0" smtClean="0"/>
                    </a:p>
                    <a:p>
                      <a:endParaRPr lang="en-US" dirty="0" smtClean="0"/>
                    </a:p>
                    <a:p>
                      <a:r>
                        <a:rPr lang="en-US" dirty="0" smtClean="0">
                          <a:solidFill>
                            <a:schemeClr val="tx2"/>
                          </a:solidFill>
                        </a:rPr>
                        <a:t>  Fair</a:t>
                      </a:r>
                      <a:r>
                        <a:rPr lang="en-US" baseline="0" dirty="0" smtClean="0">
                          <a:solidFill>
                            <a:schemeClr val="tx2"/>
                          </a:solidFill>
                        </a:rPr>
                        <a:t> Market Value on 1</a:t>
                      </a:r>
                      <a:r>
                        <a:rPr lang="en-US" baseline="30000" dirty="0" smtClean="0">
                          <a:solidFill>
                            <a:schemeClr val="tx2"/>
                          </a:solidFill>
                        </a:rPr>
                        <a:t>st</a:t>
                      </a:r>
                      <a:r>
                        <a:rPr lang="en-US" baseline="0" dirty="0" smtClean="0">
                          <a:solidFill>
                            <a:schemeClr val="tx2"/>
                          </a:solidFill>
                        </a:rPr>
                        <a:t> April 1981 or </a:t>
                      </a:r>
                    </a:p>
                    <a:p>
                      <a:r>
                        <a:rPr lang="en-US" u="sng" baseline="0" dirty="0" smtClean="0">
                          <a:solidFill>
                            <a:schemeClr val="tx2"/>
                          </a:solidFill>
                        </a:rPr>
                        <a:t>Cost of Acquisition Which ever is more </a:t>
                      </a:r>
                      <a:r>
                        <a:rPr lang="en-US" u="none" baseline="0" dirty="0" smtClean="0">
                          <a:solidFill>
                            <a:schemeClr val="tx2"/>
                          </a:solidFill>
                        </a:rPr>
                        <a:t>   x    C.I.I .of year of Transfer</a:t>
                      </a:r>
                    </a:p>
                    <a:p>
                      <a:r>
                        <a:rPr lang="en-US" u="none" baseline="0" dirty="0" smtClean="0">
                          <a:solidFill>
                            <a:schemeClr val="tx2"/>
                          </a:solidFill>
                        </a:rPr>
                        <a:t>     C.I.I . of Financial  Year of Purchase</a:t>
                      </a:r>
                      <a:endParaRPr lang="en-US" u="none" dirty="0">
                        <a:solidFill>
                          <a:schemeClr val="tx2"/>
                        </a:solidFill>
                      </a:endParaRPr>
                    </a:p>
                  </a:txBody>
                  <a:tcPr>
                    <a:solidFill>
                      <a:schemeClr val="tx2">
                        <a:lumMod val="60000"/>
                        <a:lumOff val="40000"/>
                      </a:schemeClr>
                    </a:solidFill>
                  </a:tcPr>
                </a:tc>
              </a:tr>
            </a:tbl>
          </a:graphicData>
        </a:graphic>
      </p:graphicFrame>
    </p:spTree>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INDEXATION</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16</a:t>
            </a:fld>
            <a:endParaRPr lang="en-US"/>
          </a:p>
        </p:txBody>
      </p:sp>
      <p:sp>
        <p:nvSpPr>
          <p:cNvPr id="3" name="Content Placeholder 2"/>
          <p:cNvSpPr>
            <a:spLocks noGrp="1"/>
          </p:cNvSpPr>
          <p:nvPr>
            <p:ph sz="quarter" idx="1"/>
          </p:nvPr>
        </p:nvSpPr>
        <p:spPr/>
        <p:txBody>
          <a:bodyPr/>
          <a:lstStyle/>
          <a:p>
            <a:r>
              <a:rPr lang="en-US" u="sng" dirty="0" smtClean="0"/>
              <a:t>SITUATION – 2</a:t>
            </a:r>
          </a:p>
          <a:p>
            <a:pPr algn="just">
              <a:buNone/>
            </a:pPr>
            <a:r>
              <a:rPr lang="en-US" dirty="0" smtClean="0"/>
              <a:t>	If Capital Asset is acquired by the Assessee on or after 1</a:t>
            </a:r>
            <a:r>
              <a:rPr lang="en-US" baseline="30000" dirty="0" smtClean="0"/>
              <a:t>st</a:t>
            </a:r>
            <a:r>
              <a:rPr lang="en-US" dirty="0" smtClean="0"/>
              <a:t> April 1981</a:t>
            </a:r>
          </a:p>
          <a:p>
            <a:endParaRPr lang="en-US" dirty="0"/>
          </a:p>
        </p:txBody>
      </p:sp>
      <p:graphicFrame>
        <p:nvGraphicFramePr>
          <p:cNvPr id="4" name="Table 3"/>
          <p:cNvGraphicFramePr>
            <a:graphicFrameLocks noGrp="1"/>
          </p:cNvGraphicFramePr>
          <p:nvPr/>
        </p:nvGraphicFramePr>
        <p:xfrm>
          <a:off x="609600" y="3429000"/>
          <a:ext cx="7620000" cy="1981200"/>
        </p:xfrm>
        <a:graphic>
          <a:graphicData uri="http://schemas.openxmlformats.org/drawingml/2006/table">
            <a:tbl>
              <a:tblPr firstRow="1" bandRow="1">
                <a:tableStyleId>{5C22544A-7EE6-4342-B048-85BDC9FD1C3A}</a:tableStyleId>
              </a:tblPr>
              <a:tblGrid>
                <a:gridCol w="7620000"/>
              </a:tblGrid>
              <a:tr h="1981200">
                <a:tc>
                  <a:txBody>
                    <a:bodyPr/>
                    <a:lstStyle/>
                    <a:p>
                      <a:endParaRPr lang="en-US" sz="1800" dirty="0" smtClean="0">
                        <a:solidFill>
                          <a:schemeClr val="tx2"/>
                        </a:solidFill>
                      </a:endParaRPr>
                    </a:p>
                    <a:p>
                      <a:endParaRPr lang="en-US" sz="1800" dirty="0" smtClean="0">
                        <a:solidFill>
                          <a:schemeClr val="tx2"/>
                        </a:solidFill>
                      </a:endParaRPr>
                    </a:p>
                    <a:p>
                      <a:r>
                        <a:rPr lang="en-US" sz="1800" dirty="0" smtClean="0">
                          <a:solidFill>
                            <a:schemeClr val="tx2"/>
                          </a:solidFill>
                        </a:rPr>
                        <a:t>   Fair</a:t>
                      </a:r>
                      <a:r>
                        <a:rPr lang="en-US" sz="1800" baseline="0" dirty="0" smtClean="0">
                          <a:solidFill>
                            <a:schemeClr val="tx2"/>
                          </a:solidFill>
                        </a:rPr>
                        <a:t> Market Value on 1</a:t>
                      </a:r>
                      <a:r>
                        <a:rPr lang="en-US" sz="1800" baseline="30000" dirty="0" smtClean="0">
                          <a:solidFill>
                            <a:schemeClr val="tx2"/>
                          </a:solidFill>
                        </a:rPr>
                        <a:t>st</a:t>
                      </a:r>
                      <a:r>
                        <a:rPr lang="en-US" sz="1800" baseline="0" dirty="0" smtClean="0">
                          <a:solidFill>
                            <a:schemeClr val="tx2"/>
                          </a:solidFill>
                        </a:rPr>
                        <a:t> April 1981 or </a:t>
                      </a:r>
                    </a:p>
                    <a:p>
                      <a:r>
                        <a:rPr lang="en-US" sz="1800" u="sng" baseline="0" dirty="0" smtClean="0">
                          <a:solidFill>
                            <a:schemeClr val="tx2"/>
                          </a:solidFill>
                        </a:rPr>
                        <a:t>Cost of Acquisition Which ever is more </a:t>
                      </a:r>
                      <a:r>
                        <a:rPr lang="en-US" sz="1800" u="none" baseline="0" dirty="0" smtClean="0">
                          <a:solidFill>
                            <a:schemeClr val="tx2"/>
                          </a:solidFill>
                        </a:rPr>
                        <a:t>    x     C.I.I . of year of Transfer</a:t>
                      </a:r>
                    </a:p>
                    <a:p>
                      <a:r>
                        <a:rPr lang="en-US" sz="1800" u="none" baseline="0" dirty="0" smtClean="0">
                          <a:solidFill>
                            <a:schemeClr val="tx2"/>
                          </a:solidFill>
                        </a:rPr>
                        <a:t>             C.I.I . of 1981-1982 (100)</a:t>
                      </a:r>
                      <a:endParaRPr lang="en-US" sz="1800" u="none" dirty="0">
                        <a:solidFill>
                          <a:schemeClr val="tx2"/>
                        </a:solidFill>
                      </a:endParaRPr>
                    </a:p>
                  </a:txBody>
                  <a:tcPr>
                    <a:solidFill>
                      <a:schemeClr val="tx2">
                        <a:lumMod val="60000"/>
                        <a:lumOff val="40000"/>
                      </a:schemeClr>
                    </a:solidFill>
                  </a:tcPr>
                </a:tc>
              </a:tr>
            </a:tbl>
          </a:graphicData>
        </a:graphic>
      </p:graphicFrame>
    </p:spTree>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C.I.I.- COST INFLATION INDEX</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17</a:t>
            </a:fld>
            <a:endParaRPr lang="en-US"/>
          </a:p>
        </p:txBody>
      </p:sp>
      <p:graphicFrame>
        <p:nvGraphicFramePr>
          <p:cNvPr id="4" name="Content Placeholder 3"/>
          <p:cNvGraphicFramePr>
            <a:graphicFrameLocks noGrp="1"/>
          </p:cNvGraphicFramePr>
          <p:nvPr>
            <p:ph sz="quarter" idx="1"/>
          </p:nvPr>
        </p:nvGraphicFramePr>
        <p:xfrm>
          <a:off x="301625" y="1527175"/>
          <a:ext cx="8504238" cy="4719320"/>
        </p:xfrm>
        <a:graphic>
          <a:graphicData uri="http://schemas.openxmlformats.org/drawingml/2006/table">
            <a:tbl>
              <a:tblPr firstRow="1" bandRow="1">
                <a:tableStyleId>{5C22544A-7EE6-4342-B048-85BDC9FD1C3A}</a:tableStyleId>
              </a:tblPr>
              <a:tblGrid>
                <a:gridCol w="1417373"/>
                <a:gridCol w="1417373"/>
                <a:gridCol w="1417373"/>
                <a:gridCol w="1417373"/>
                <a:gridCol w="1417373"/>
                <a:gridCol w="1417373"/>
              </a:tblGrid>
              <a:tr h="370840">
                <a:tc>
                  <a:txBody>
                    <a:bodyPr/>
                    <a:lstStyle/>
                    <a:p>
                      <a:r>
                        <a:rPr lang="en-US" dirty="0" smtClean="0"/>
                        <a:t>Financia</a:t>
                      </a:r>
                      <a:r>
                        <a:rPr lang="en-US" baseline="0" dirty="0" smtClean="0"/>
                        <a:t>l Year</a:t>
                      </a:r>
                      <a:endParaRPr lang="en-US" dirty="0"/>
                    </a:p>
                  </a:txBody>
                  <a:tcPr marL="94492" marR="94492">
                    <a:solidFill>
                      <a:schemeClr val="tx2">
                        <a:lumMod val="60000"/>
                        <a:lumOff val="40000"/>
                      </a:schemeClr>
                    </a:solidFill>
                  </a:tcPr>
                </a:tc>
                <a:tc>
                  <a:txBody>
                    <a:bodyPr/>
                    <a:lstStyle/>
                    <a:p>
                      <a:r>
                        <a:rPr lang="en-US" dirty="0" smtClean="0"/>
                        <a:t>C.I.I.</a:t>
                      </a:r>
                      <a:endParaRPr lang="en-US" dirty="0"/>
                    </a:p>
                  </a:txBody>
                  <a:tcPr marL="94492" marR="94492">
                    <a:solidFill>
                      <a:schemeClr val="tx2">
                        <a:lumMod val="60000"/>
                        <a:lumOff val="40000"/>
                      </a:schemeClr>
                    </a:solidFill>
                  </a:tcPr>
                </a:tc>
                <a:tc>
                  <a:txBody>
                    <a:bodyPr/>
                    <a:lstStyle/>
                    <a:p>
                      <a:r>
                        <a:rPr lang="en-US" dirty="0" smtClean="0"/>
                        <a:t>Financial</a:t>
                      </a:r>
                      <a:r>
                        <a:rPr lang="en-US" baseline="0" dirty="0" smtClean="0"/>
                        <a:t> Year</a:t>
                      </a:r>
                      <a:endParaRPr lang="en-US" dirty="0"/>
                    </a:p>
                  </a:txBody>
                  <a:tcPr marL="94492" marR="94492">
                    <a:solidFill>
                      <a:schemeClr val="tx2">
                        <a:lumMod val="60000"/>
                        <a:lumOff val="40000"/>
                      </a:schemeClr>
                    </a:solidFill>
                  </a:tcPr>
                </a:tc>
                <a:tc>
                  <a:txBody>
                    <a:bodyPr/>
                    <a:lstStyle/>
                    <a:p>
                      <a:r>
                        <a:rPr lang="en-US" dirty="0" smtClean="0"/>
                        <a:t>C.I.I.</a:t>
                      </a:r>
                      <a:endParaRPr lang="en-US" dirty="0"/>
                    </a:p>
                  </a:txBody>
                  <a:tcPr marL="94492" marR="94492">
                    <a:solidFill>
                      <a:schemeClr val="tx2">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Financial</a:t>
                      </a:r>
                      <a:r>
                        <a:rPr lang="en-US" baseline="0" dirty="0" smtClean="0"/>
                        <a:t> Year</a:t>
                      </a:r>
                      <a:endParaRPr lang="en-US" dirty="0" smtClean="0"/>
                    </a:p>
                  </a:txBody>
                  <a:tcPr marL="94492" marR="94492">
                    <a:solidFill>
                      <a:schemeClr val="tx2">
                        <a:lumMod val="60000"/>
                        <a:lumOff val="40000"/>
                      </a:schemeClr>
                    </a:solidFill>
                  </a:tcPr>
                </a:tc>
                <a:tc>
                  <a:txBody>
                    <a:bodyPr/>
                    <a:lstStyle/>
                    <a:p>
                      <a:r>
                        <a:rPr lang="en-US" dirty="0" smtClean="0"/>
                        <a:t>C.I.I.</a:t>
                      </a:r>
                      <a:endParaRPr lang="en-US" dirty="0"/>
                    </a:p>
                  </a:txBody>
                  <a:tcPr marL="94492" marR="94492">
                    <a:solidFill>
                      <a:schemeClr val="tx2">
                        <a:lumMod val="60000"/>
                        <a:lumOff val="40000"/>
                      </a:schemeClr>
                    </a:solidFill>
                  </a:tcPr>
                </a:tc>
              </a:tr>
              <a:tr h="370840">
                <a:tc>
                  <a:txBody>
                    <a:bodyPr/>
                    <a:lstStyle/>
                    <a:p>
                      <a:pPr algn="ctr"/>
                      <a:r>
                        <a:rPr lang="en-US" dirty="0" smtClean="0"/>
                        <a:t>1981-82</a:t>
                      </a:r>
                      <a:endParaRPr lang="en-US" dirty="0"/>
                    </a:p>
                  </a:txBody>
                  <a:tcPr marL="94492" marR="94492">
                    <a:solidFill>
                      <a:schemeClr val="accent2">
                        <a:lumMod val="20000"/>
                        <a:lumOff val="80000"/>
                      </a:schemeClr>
                    </a:solidFill>
                  </a:tcPr>
                </a:tc>
                <a:tc>
                  <a:txBody>
                    <a:bodyPr/>
                    <a:lstStyle/>
                    <a:p>
                      <a:pPr algn="ctr"/>
                      <a:r>
                        <a:rPr lang="en-US" dirty="0" smtClean="0"/>
                        <a:t>100</a:t>
                      </a:r>
                      <a:endParaRPr lang="en-US" dirty="0"/>
                    </a:p>
                  </a:txBody>
                  <a:tcPr marL="94492" marR="94492">
                    <a:solidFill>
                      <a:schemeClr val="accent2">
                        <a:lumMod val="20000"/>
                        <a:lumOff val="80000"/>
                      </a:schemeClr>
                    </a:solidFill>
                  </a:tcPr>
                </a:tc>
                <a:tc>
                  <a:txBody>
                    <a:bodyPr/>
                    <a:lstStyle/>
                    <a:p>
                      <a:pPr algn="ctr"/>
                      <a:r>
                        <a:rPr lang="en-US" dirty="0" smtClean="0"/>
                        <a:t>1992-93</a:t>
                      </a:r>
                      <a:endParaRPr lang="en-US" dirty="0"/>
                    </a:p>
                  </a:txBody>
                  <a:tcPr marL="94492" marR="94492">
                    <a:solidFill>
                      <a:schemeClr val="accent2">
                        <a:lumMod val="20000"/>
                        <a:lumOff val="80000"/>
                      </a:schemeClr>
                    </a:solidFill>
                  </a:tcPr>
                </a:tc>
                <a:tc>
                  <a:txBody>
                    <a:bodyPr/>
                    <a:lstStyle/>
                    <a:p>
                      <a:pPr algn="ctr"/>
                      <a:r>
                        <a:rPr lang="en-US" dirty="0" smtClean="0"/>
                        <a:t>223</a:t>
                      </a:r>
                      <a:endParaRPr lang="en-US" dirty="0"/>
                    </a:p>
                  </a:txBody>
                  <a:tcPr marL="94492" marR="94492">
                    <a:solidFill>
                      <a:schemeClr val="accent2">
                        <a:lumMod val="20000"/>
                        <a:lumOff val="80000"/>
                      </a:schemeClr>
                    </a:solidFill>
                  </a:tcPr>
                </a:tc>
                <a:tc>
                  <a:txBody>
                    <a:bodyPr/>
                    <a:lstStyle/>
                    <a:p>
                      <a:pPr algn="ctr"/>
                      <a:r>
                        <a:rPr lang="en-US" dirty="0" smtClean="0"/>
                        <a:t>2003-04</a:t>
                      </a:r>
                      <a:endParaRPr lang="en-US" dirty="0"/>
                    </a:p>
                  </a:txBody>
                  <a:tcPr marL="94492" marR="94492">
                    <a:solidFill>
                      <a:schemeClr val="accent2">
                        <a:lumMod val="20000"/>
                        <a:lumOff val="80000"/>
                      </a:schemeClr>
                    </a:solidFill>
                  </a:tcPr>
                </a:tc>
                <a:tc>
                  <a:txBody>
                    <a:bodyPr/>
                    <a:lstStyle/>
                    <a:p>
                      <a:pPr algn="ctr"/>
                      <a:r>
                        <a:rPr lang="en-US" dirty="0" smtClean="0"/>
                        <a:t>463</a:t>
                      </a:r>
                      <a:endParaRPr lang="en-US" dirty="0"/>
                    </a:p>
                  </a:txBody>
                  <a:tcPr marL="94492" marR="94492">
                    <a:solidFill>
                      <a:schemeClr val="accent2">
                        <a:lumMod val="20000"/>
                        <a:lumOff val="80000"/>
                      </a:schemeClr>
                    </a:solidFill>
                  </a:tcPr>
                </a:tc>
              </a:tr>
              <a:tr h="370840">
                <a:tc>
                  <a:txBody>
                    <a:bodyPr/>
                    <a:lstStyle/>
                    <a:p>
                      <a:pPr algn="ctr"/>
                      <a:r>
                        <a:rPr lang="en-US" dirty="0" smtClean="0"/>
                        <a:t>1982-83</a:t>
                      </a:r>
                      <a:endParaRPr lang="en-US" dirty="0"/>
                    </a:p>
                  </a:txBody>
                  <a:tcPr marL="94492" marR="94492">
                    <a:solidFill>
                      <a:schemeClr val="accent2">
                        <a:lumMod val="20000"/>
                        <a:lumOff val="80000"/>
                      </a:schemeClr>
                    </a:solidFill>
                  </a:tcPr>
                </a:tc>
                <a:tc>
                  <a:txBody>
                    <a:bodyPr/>
                    <a:lstStyle/>
                    <a:p>
                      <a:pPr algn="ctr"/>
                      <a:r>
                        <a:rPr lang="en-US" dirty="0" smtClean="0"/>
                        <a:t>109</a:t>
                      </a:r>
                      <a:endParaRPr lang="en-US" dirty="0"/>
                    </a:p>
                  </a:txBody>
                  <a:tcPr marL="94492" marR="94492">
                    <a:solidFill>
                      <a:schemeClr val="accent2">
                        <a:lumMod val="20000"/>
                        <a:lumOff val="80000"/>
                      </a:schemeClr>
                    </a:solidFill>
                  </a:tcPr>
                </a:tc>
                <a:tc>
                  <a:txBody>
                    <a:bodyPr/>
                    <a:lstStyle/>
                    <a:p>
                      <a:pPr algn="ctr"/>
                      <a:r>
                        <a:rPr lang="en-US" dirty="0" smtClean="0"/>
                        <a:t>1993-94</a:t>
                      </a:r>
                      <a:endParaRPr lang="en-US" dirty="0"/>
                    </a:p>
                  </a:txBody>
                  <a:tcPr marL="94492" marR="94492">
                    <a:solidFill>
                      <a:schemeClr val="accent2">
                        <a:lumMod val="20000"/>
                        <a:lumOff val="80000"/>
                      </a:schemeClr>
                    </a:solidFill>
                  </a:tcPr>
                </a:tc>
                <a:tc>
                  <a:txBody>
                    <a:bodyPr/>
                    <a:lstStyle/>
                    <a:p>
                      <a:pPr algn="ctr"/>
                      <a:r>
                        <a:rPr lang="en-US" dirty="0" smtClean="0"/>
                        <a:t>244</a:t>
                      </a:r>
                      <a:endParaRPr lang="en-US" dirty="0"/>
                    </a:p>
                  </a:txBody>
                  <a:tcPr marL="94492" marR="94492">
                    <a:solidFill>
                      <a:schemeClr val="accent2">
                        <a:lumMod val="20000"/>
                        <a:lumOff val="80000"/>
                      </a:schemeClr>
                    </a:solidFill>
                  </a:tcPr>
                </a:tc>
                <a:tc>
                  <a:txBody>
                    <a:bodyPr/>
                    <a:lstStyle/>
                    <a:p>
                      <a:pPr algn="ctr"/>
                      <a:r>
                        <a:rPr lang="en-US" dirty="0" smtClean="0"/>
                        <a:t>2004-05</a:t>
                      </a:r>
                      <a:endParaRPr lang="en-US" dirty="0"/>
                    </a:p>
                  </a:txBody>
                  <a:tcPr marL="94492" marR="94492">
                    <a:solidFill>
                      <a:schemeClr val="accent2">
                        <a:lumMod val="20000"/>
                        <a:lumOff val="80000"/>
                      </a:schemeClr>
                    </a:solidFill>
                  </a:tcPr>
                </a:tc>
                <a:tc>
                  <a:txBody>
                    <a:bodyPr/>
                    <a:lstStyle/>
                    <a:p>
                      <a:pPr algn="ctr"/>
                      <a:r>
                        <a:rPr lang="en-US" dirty="0" smtClean="0"/>
                        <a:t>480</a:t>
                      </a:r>
                      <a:endParaRPr lang="en-US" dirty="0"/>
                    </a:p>
                  </a:txBody>
                  <a:tcPr marL="94492" marR="94492">
                    <a:solidFill>
                      <a:schemeClr val="accent2">
                        <a:lumMod val="20000"/>
                        <a:lumOff val="80000"/>
                      </a:schemeClr>
                    </a:solidFill>
                  </a:tcPr>
                </a:tc>
              </a:tr>
              <a:tr h="370840">
                <a:tc>
                  <a:txBody>
                    <a:bodyPr/>
                    <a:lstStyle/>
                    <a:p>
                      <a:pPr algn="ctr"/>
                      <a:r>
                        <a:rPr lang="en-US" dirty="0" smtClean="0"/>
                        <a:t>1983-84</a:t>
                      </a:r>
                      <a:endParaRPr lang="en-US" dirty="0"/>
                    </a:p>
                  </a:txBody>
                  <a:tcPr marL="94492" marR="94492">
                    <a:solidFill>
                      <a:schemeClr val="accent2">
                        <a:lumMod val="20000"/>
                        <a:lumOff val="80000"/>
                      </a:schemeClr>
                    </a:solidFill>
                  </a:tcPr>
                </a:tc>
                <a:tc>
                  <a:txBody>
                    <a:bodyPr/>
                    <a:lstStyle/>
                    <a:p>
                      <a:pPr algn="ctr"/>
                      <a:r>
                        <a:rPr lang="en-US" dirty="0" smtClean="0"/>
                        <a:t>116</a:t>
                      </a:r>
                      <a:endParaRPr lang="en-US" dirty="0"/>
                    </a:p>
                  </a:txBody>
                  <a:tcPr marL="94492" marR="94492">
                    <a:solidFill>
                      <a:schemeClr val="accent2">
                        <a:lumMod val="20000"/>
                        <a:lumOff val="80000"/>
                      </a:schemeClr>
                    </a:solidFill>
                  </a:tcPr>
                </a:tc>
                <a:tc>
                  <a:txBody>
                    <a:bodyPr/>
                    <a:lstStyle/>
                    <a:p>
                      <a:pPr algn="ctr"/>
                      <a:r>
                        <a:rPr lang="en-US" dirty="0" smtClean="0"/>
                        <a:t>1994-95</a:t>
                      </a:r>
                      <a:endParaRPr lang="en-US" dirty="0"/>
                    </a:p>
                  </a:txBody>
                  <a:tcPr marL="94492" marR="94492">
                    <a:solidFill>
                      <a:schemeClr val="accent2">
                        <a:lumMod val="20000"/>
                        <a:lumOff val="80000"/>
                      </a:schemeClr>
                    </a:solidFill>
                  </a:tcPr>
                </a:tc>
                <a:tc>
                  <a:txBody>
                    <a:bodyPr/>
                    <a:lstStyle/>
                    <a:p>
                      <a:pPr algn="ctr"/>
                      <a:r>
                        <a:rPr lang="en-US" dirty="0" smtClean="0"/>
                        <a:t>259</a:t>
                      </a:r>
                      <a:endParaRPr lang="en-US" dirty="0"/>
                    </a:p>
                  </a:txBody>
                  <a:tcPr marL="94492" marR="94492">
                    <a:solidFill>
                      <a:schemeClr val="accent2">
                        <a:lumMod val="20000"/>
                        <a:lumOff val="80000"/>
                      </a:schemeClr>
                    </a:solidFill>
                  </a:tcPr>
                </a:tc>
                <a:tc>
                  <a:txBody>
                    <a:bodyPr/>
                    <a:lstStyle/>
                    <a:p>
                      <a:pPr algn="ctr"/>
                      <a:r>
                        <a:rPr lang="en-US" dirty="0" smtClean="0"/>
                        <a:t>2005-06</a:t>
                      </a:r>
                      <a:endParaRPr lang="en-US" dirty="0"/>
                    </a:p>
                  </a:txBody>
                  <a:tcPr marL="94492" marR="94492">
                    <a:solidFill>
                      <a:schemeClr val="accent2">
                        <a:lumMod val="20000"/>
                        <a:lumOff val="80000"/>
                      </a:schemeClr>
                    </a:solidFill>
                  </a:tcPr>
                </a:tc>
                <a:tc>
                  <a:txBody>
                    <a:bodyPr/>
                    <a:lstStyle/>
                    <a:p>
                      <a:pPr algn="ctr"/>
                      <a:r>
                        <a:rPr lang="en-US" dirty="0" smtClean="0"/>
                        <a:t>497</a:t>
                      </a:r>
                      <a:endParaRPr lang="en-US" dirty="0"/>
                    </a:p>
                  </a:txBody>
                  <a:tcPr marL="94492" marR="94492">
                    <a:solidFill>
                      <a:schemeClr val="accent2">
                        <a:lumMod val="20000"/>
                        <a:lumOff val="80000"/>
                      </a:schemeClr>
                    </a:solidFill>
                  </a:tcPr>
                </a:tc>
              </a:tr>
              <a:tr h="370840">
                <a:tc>
                  <a:txBody>
                    <a:bodyPr/>
                    <a:lstStyle/>
                    <a:p>
                      <a:pPr algn="ctr"/>
                      <a:r>
                        <a:rPr lang="en-US" dirty="0" smtClean="0"/>
                        <a:t>1984-85</a:t>
                      </a:r>
                      <a:endParaRPr lang="en-US" dirty="0"/>
                    </a:p>
                  </a:txBody>
                  <a:tcPr marL="94492" marR="94492">
                    <a:solidFill>
                      <a:schemeClr val="accent2">
                        <a:lumMod val="20000"/>
                        <a:lumOff val="80000"/>
                      </a:schemeClr>
                    </a:solidFill>
                  </a:tcPr>
                </a:tc>
                <a:tc>
                  <a:txBody>
                    <a:bodyPr/>
                    <a:lstStyle/>
                    <a:p>
                      <a:pPr algn="ctr"/>
                      <a:r>
                        <a:rPr lang="en-US" dirty="0" smtClean="0"/>
                        <a:t>125</a:t>
                      </a:r>
                      <a:endParaRPr lang="en-US" dirty="0"/>
                    </a:p>
                  </a:txBody>
                  <a:tcPr marL="94492" marR="94492">
                    <a:solidFill>
                      <a:schemeClr val="accent2">
                        <a:lumMod val="20000"/>
                        <a:lumOff val="80000"/>
                      </a:schemeClr>
                    </a:solidFill>
                  </a:tcPr>
                </a:tc>
                <a:tc>
                  <a:txBody>
                    <a:bodyPr/>
                    <a:lstStyle/>
                    <a:p>
                      <a:pPr algn="ctr"/>
                      <a:r>
                        <a:rPr lang="en-US" dirty="0" smtClean="0"/>
                        <a:t>1995-96</a:t>
                      </a:r>
                      <a:endParaRPr lang="en-US" dirty="0"/>
                    </a:p>
                  </a:txBody>
                  <a:tcPr marL="94492" marR="94492">
                    <a:solidFill>
                      <a:schemeClr val="accent2">
                        <a:lumMod val="20000"/>
                        <a:lumOff val="80000"/>
                      </a:schemeClr>
                    </a:solidFill>
                  </a:tcPr>
                </a:tc>
                <a:tc>
                  <a:txBody>
                    <a:bodyPr/>
                    <a:lstStyle/>
                    <a:p>
                      <a:pPr algn="ctr"/>
                      <a:r>
                        <a:rPr lang="en-US" dirty="0" smtClean="0"/>
                        <a:t>281</a:t>
                      </a:r>
                      <a:endParaRPr lang="en-US" dirty="0"/>
                    </a:p>
                  </a:txBody>
                  <a:tcPr marL="94492" marR="94492">
                    <a:solidFill>
                      <a:schemeClr val="accent2">
                        <a:lumMod val="20000"/>
                        <a:lumOff val="80000"/>
                      </a:schemeClr>
                    </a:solidFill>
                  </a:tcPr>
                </a:tc>
                <a:tc>
                  <a:txBody>
                    <a:bodyPr/>
                    <a:lstStyle/>
                    <a:p>
                      <a:pPr algn="ctr"/>
                      <a:r>
                        <a:rPr lang="en-US" dirty="0" smtClean="0"/>
                        <a:t>2006-07</a:t>
                      </a:r>
                      <a:endParaRPr lang="en-US" dirty="0"/>
                    </a:p>
                  </a:txBody>
                  <a:tcPr marL="94492" marR="94492">
                    <a:solidFill>
                      <a:schemeClr val="accent2">
                        <a:lumMod val="20000"/>
                        <a:lumOff val="80000"/>
                      </a:schemeClr>
                    </a:solidFill>
                  </a:tcPr>
                </a:tc>
                <a:tc>
                  <a:txBody>
                    <a:bodyPr/>
                    <a:lstStyle/>
                    <a:p>
                      <a:pPr algn="ctr"/>
                      <a:r>
                        <a:rPr lang="en-US" dirty="0" smtClean="0"/>
                        <a:t>519</a:t>
                      </a:r>
                      <a:endParaRPr lang="en-US" dirty="0"/>
                    </a:p>
                  </a:txBody>
                  <a:tcPr marL="94492" marR="94492">
                    <a:solidFill>
                      <a:schemeClr val="accent2">
                        <a:lumMod val="20000"/>
                        <a:lumOff val="80000"/>
                      </a:schemeClr>
                    </a:solidFill>
                  </a:tcPr>
                </a:tc>
              </a:tr>
              <a:tr h="370840">
                <a:tc>
                  <a:txBody>
                    <a:bodyPr/>
                    <a:lstStyle/>
                    <a:p>
                      <a:pPr algn="ctr"/>
                      <a:r>
                        <a:rPr lang="en-US" dirty="0" smtClean="0"/>
                        <a:t>1985-86</a:t>
                      </a:r>
                      <a:endParaRPr lang="en-US" dirty="0"/>
                    </a:p>
                  </a:txBody>
                  <a:tcPr marL="94492" marR="94492">
                    <a:solidFill>
                      <a:schemeClr val="accent2">
                        <a:lumMod val="20000"/>
                        <a:lumOff val="80000"/>
                      </a:schemeClr>
                    </a:solidFill>
                  </a:tcPr>
                </a:tc>
                <a:tc>
                  <a:txBody>
                    <a:bodyPr/>
                    <a:lstStyle/>
                    <a:p>
                      <a:pPr algn="ctr"/>
                      <a:r>
                        <a:rPr lang="en-US" dirty="0" smtClean="0"/>
                        <a:t>133</a:t>
                      </a:r>
                      <a:endParaRPr lang="en-US" dirty="0"/>
                    </a:p>
                  </a:txBody>
                  <a:tcPr marL="94492" marR="94492">
                    <a:solidFill>
                      <a:schemeClr val="accent2">
                        <a:lumMod val="20000"/>
                        <a:lumOff val="80000"/>
                      </a:schemeClr>
                    </a:solidFill>
                  </a:tcPr>
                </a:tc>
                <a:tc>
                  <a:txBody>
                    <a:bodyPr/>
                    <a:lstStyle/>
                    <a:p>
                      <a:pPr algn="ctr"/>
                      <a:r>
                        <a:rPr lang="en-US" dirty="0" smtClean="0"/>
                        <a:t>1996-97</a:t>
                      </a:r>
                      <a:endParaRPr lang="en-US" dirty="0"/>
                    </a:p>
                  </a:txBody>
                  <a:tcPr marL="94492" marR="94492">
                    <a:solidFill>
                      <a:schemeClr val="accent2">
                        <a:lumMod val="20000"/>
                        <a:lumOff val="80000"/>
                      </a:schemeClr>
                    </a:solidFill>
                  </a:tcPr>
                </a:tc>
                <a:tc>
                  <a:txBody>
                    <a:bodyPr/>
                    <a:lstStyle/>
                    <a:p>
                      <a:pPr algn="ctr"/>
                      <a:r>
                        <a:rPr lang="en-US" dirty="0" smtClean="0"/>
                        <a:t>305</a:t>
                      </a:r>
                      <a:endParaRPr lang="en-US" dirty="0"/>
                    </a:p>
                  </a:txBody>
                  <a:tcPr marL="94492" marR="94492">
                    <a:solidFill>
                      <a:schemeClr val="accent2">
                        <a:lumMod val="20000"/>
                        <a:lumOff val="80000"/>
                      </a:schemeClr>
                    </a:solidFill>
                  </a:tcPr>
                </a:tc>
                <a:tc>
                  <a:txBody>
                    <a:bodyPr/>
                    <a:lstStyle/>
                    <a:p>
                      <a:pPr algn="ctr"/>
                      <a:r>
                        <a:rPr lang="en-US" dirty="0" smtClean="0"/>
                        <a:t>2007-08</a:t>
                      </a:r>
                      <a:endParaRPr lang="en-US" dirty="0"/>
                    </a:p>
                  </a:txBody>
                  <a:tcPr marL="94492" marR="94492">
                    <a:solidFill>
                      <a:schemeClr val="accent2">
                        <a:lumMod val="20000"/>
                        <a:lumOff val="80000"/>
                      </a:schemeClr>
                    </a:solidFill>
                  </a:tcPr>
                </a:tc>
                <a:tc>
                  <a:txBody>
                    <a:bodyPr/>
                    <a:lstStyle/>
                    <a:p>
                      <a:pPr algn="ctr"/>
                      <a:r>
                        <a:rPr lang="en-US" dirty="0" smtClean="0"/>
                        <a:t>551</a:t>
                      </a:r>
                      <a:endParaRPr lang="en-US" dirty="0"/>
                    </a:p>
                  </a:txBody>
                  <a:tcPr marL="94492" marR="94492">
                    <a:solidFill>
                      <a:schemeClr val="accent2">
                        <a:lumMod val="20000"/>
                        <a:lumOff val="80000"/>
                      </a:schemeClr>
                    </a:solidFill>
                  </a:tcPr>
                </a:tc>
              </a:tr>
              <a:tr h="370840">
                <a:tc>
                  <a:txBody>
                    <a:bodyPr/>
                    <a:lstStyle/>
                    <a:p>
                      <a:pPr algn="ctr"/>
                      <a:r>
                        <a:rPr lang="en-US" dirty="0" smtClean="0"/>
                        <a:t>1986-87</a:t>
                      </a:r>
                      <a:endParaRPr lang="en-US" dirty="0"/>
                    </a:p>
                  </a:txBody>
                  <a:tcPr marL="94492" marR="94492">
                    <a:solidFill>
                      <a:schemeClr val="accent2">
                        <a:lumMod val="20000"/>
                        <a:lumOff val="80000"/>
                      </a:schemeClr>
                    </a:solidFill>
                  </a:tcPr>
                </a:tc>
                <a:tc>
                  <a:txBody>
                    <a:bodyPr/>
                    <a:lstStyle/>
                    <a:p>
                      <a:pPr algn="ctr"/>
                      <a:r>
                        <a:rPr lang="en-US" dirty="0" smtClean="0"/>
                        <a:t>140</a:t>
                      </a:r>
                      <a:endParaRPr lang="en-US" dirty="0"/>
                    </a:p>
                  </a:txBody>
                  <a:tcPr marL="94492" marR="94492">
                    <a:solidFill>
                      <a:schemeClr val="accent2">
                        <a:lumMod val="20000"/>
                        <a:lumOff val="80000"/>
                      </a:schemeClr>
                    </a:solidFill>
                  </a:tcPr>
                </a:tc>
                <a:tc>
                  <a:txBody>
                    <a:bodyPr/>
                    <a:lstStyle/>
                    <a:p>
                      <a:pPr algn="ctr"/>
                      <a:r>
                        <a:rPr lang="en-US" dirty="0" smtClean="0"/>
                        <a:t>1997-98</a:t>
                      </a:r>
                      <a:endParaRPr lang="en-US" dirty="0"/>
                    </a:p>
                  </a:txBody>
                  <a:tcPr marL="94492" marR="94492">
                    <a:solidFill>
                      <a:schemeClr val="accent2">
                        <a:lumMod val="20000"/>
                        <a:lumOff val="80000"/>
                      </a:schemeClr>
                    </a:solidFill>
                  </a:tcPr>
                </a:tc>
                <a:tc>
                  <a:txBody>
                    <a:bodyPr/>
                    <a:lstStyle/>
                    <a:p>
                      <a:pPr algn="ctr"/>
                      <a:r>
                        <a:rPr lang="en-US" dirty="0" smtClean="0"/>
                        <a:t>331</a:t>
                      </a:r>
                      <a:endParaRPr lang="en-US" dirty="0"/>
                    </a:p>
                  </a:txBody>
                  <a:tcPr marL="94492" marR="94492">
                    <a:solidFill>
                      <a:schemeClr val="accent2">
                        <a:lumMod val="20000"/>
                        <a:lumOff val="80000"/>
                      </a:schemeClr>
                    </a:solidFill>
                  </a:tcPr>
                </a:tc>
                <a:tc>
                  <a:txBody>
                    <a:bodyPr/>
                    <a:lstStyle/>
                    <a:p>
                      <a:pPr algn="ctr"/>
                      <a:r>
                        <a:rPr lang="en-US" dirty="0" smtClean="0"/>
                        <a:t>2008-09</a:t>
                      </a:r>
                      <a:endParaRPr lang="en-US" dirty="0"/>
                    </a:p>
                  </a:txBody>
                  <a:tcPr marL="94492" marR="94492">
                    <a:solidFill>
                      <a:schemeClr val="accent2">
                        <a:lumMod val="20000"/>
                        <a:lumOff val="80000"/>
                      </a:schemeClr>
                    </a:solidFill>
                  </a:tcPr>
                </a:tc>
                <a:tc>
                  <a:txBody>
                    <a:bodyPr/>
                    <a:lstStyle/>
                    <a:p>
                      <a:pPr algn="ctr"/>
                      <a:r>
                        <a:rPr lang="en-US" dirty="0" smtClean="0"/>
                        <a:t>582</a:t>
                      </a:r>
                      <a:endParaRPr lang="en-US" dirty="0"/>
                    </a:p>
                  </a:txBody>
                  <a:tcPr marL="94492" marR="94492">
                    <a:solidFill>
                      <a:schemeClr val="accent2">
                        <a:lumMod val="20000"/>
                        <a:lumOff val="80000"/>
                      </a:schemeClr>
                    </a:solidFill>
                  </a:tcPr>
                </a:tc>
              </a:tr>
              <a:tr h="370840">
                <a:tc>
                  <a:txBody>
                    <a:bodyPr/>
                    <a:lstStyle/>
                    <a:p>
                      <a:pPr algn="ctr"/>
                      <a:r>
                        <a:rPr lang="en-US" dirty="0" smtClean="0"/>
                        <a:t>1987-88</a:t>
                      </a:r>
                      <a:endParaRPr lang="en-US" dirty="0"/>
                    </a:p>
                  </a:txBody>
                  <a:tcPr marL="94492" marR="94492">
                    <a:solidFill>
                      <a:schemeClr val="accent2">
                        <a:lumMod val="20000"/>
                        <a:lumOff val="80000"/>
                      </a:schemeClr>
                    </a:solidFill>
                  </a:tcPr>
                </a:tc>
                <a:tc>
                  <a:txBody>
                    <a:bodyPr/>
                    <a:lstStyle/>
                    <a:p>
                      <a:pPr algn="ctr"/>
                      <a:r>
                        <a:rPr lang="en-US" dirty="0" smtClean="0"/>
                        <a:t>150</a:t>
                      </a:r>
                      <a:endParaRPr lang="en-US" dirty="0"/>
                    </a:p>
                  </a:txBody>
                  <a:tcPr marL="94492" marR="94492">
                    <a:solidFill>
                      <a:schemeClr val="accent2">
                        <a:lumMod val="20000"/>
                        <a:lumOff val="80000"/>
                      </a:schemeClr>
                    </a:solidFill>
                  </a:tcPr>
                </a:tc>
                <a:tc>
                  <a:txBody>
                    <a:bodyPr/>
                    <a:lstStyle/>
                    <a:p>
                      <a:pPr algn="ctr"/>
                      <a:r>
                        <a:rPr lang="en-US" dirty="0" smtClean="0"/>
                        <a:t>1998-99</a:t>
                      </a:r>
                      <a:endParaRPr lang="en-US" dirty="0"/>
                    </a:p>
                  </a:txBody>
                  <a:tcPr marL="94492" marR="94492">
                    <a:solidFill>
                      <a:schemeClr val="accent2">
                        <a:lumMod val="20000"/>
                        <a:lumOff val="80000"/>
                      </a:schemeClr>
                    </a:solidFill>
                  </a:tcPr>
                </a:tc>
                <a:tc>
                  <a:txBody>
                    <a:bodyPr/>
                    <a:lstStyle/>
                    <a:p>
                      <a:pPr algn="ctr"/>
                      <a:r>
                        <a:rPr lang="en-US" dirty="0" smtClean="0"/>
                        <a:t>351</a:t>
                      </a:r>
                      <a:endParaRPr lang="en-US" dirty="0"/>
                    </a:p>
                  </a:txBody>
                  <a:tcPr marL="94492" marR="94492">
                    <a:solidFill>
                      <a:schemeClr val="accent2">
                        <a:lumMod val="20000"/>
                        <a:lumOff val="80000"/>
                      </a:schemeClr>
                    </a:solidFill>
                  </a:tcPr>
                </a:tc>
                <a:tc>
                  <a:txBody>
                    <a:bodyPr/>
                    <a:lstStyle/>
                    <a:p>
                      <a:pPr algn="ctr"/>
                      <a:r>
                        <a:rPr lang="en-US" dirty="0" smtClean="0"/>
                        <a:t>2009-10</a:t>
                      </a:r>
                      <a:endParaRPr lang="en-US" dirty="0"/>
                    </a:p>
                  </a:txBody>
                  <a:tcPr marL="94492" marR="94492">
                    <a:solidFill>
                      <a:schemeClr val="accent2">
                        <a:lumMod val="20000"/>
                        <a:lumOff val="80000"/>
                      </a:schemeClr>
                    </a:solidFill>
                  </a:tcPr>
                </a:tc>
                <a:tc>
                  <a:txBody>
                    <a:bodyPr/>
                    <a:lstStyle/>
                    <a:p>
                      <a:pPr algn="ctr"/>
                      <a:r>
                        <a:rPr lang="en-US" dirty="0" smtClean="0"/>
                        <a:t>632</a:t>
                      </a:r>
                      <a:endParaRPr lang="en-US" dirty="0"/>
                    </a:p>
                  </a:txBody>
                  <a:tcPr marL="94492" marR="94492">
                    <a:solidFill>
                      <a:schemeClr val="accent2">
                        <a:lumMod val="20000"/>
                        <a:lumOff val="80000"/>
                      </a:schemeClr>
                    </a:solidFill>
                  </a:tcPr>
                </a:tc>
              </a:tr>
              <a:tr h="370840">
                <a:tc>
                  <a:txBody>
                    <a:bodyPr/>
                    <a:lstStyle/>
                    <a:p>
                      <a:pPr algn="ctr"/>
                      <a:r>
                        <a:rPr lang="en-US" dirty="0" smtClean="0"/>
                        <a:t>1988-89</a:t>
                      </a:r>
                      <a:endParaRPr lang="en-US" dirty="0"/>
                    </a:p>
                  </a:txBody>
                  <a:tcPr marL="94492" marR="94492">
                    <a:solidFill>
                      <a:schemeClr val="accent2">
                        <a:lumMod val="20000"/>
                        <a:lumOff val="80000"/>
                      </a:schemeClr>
                    </a:solidFill>
                  </a:tcPr>
                </a:tc>
                <a:tc>
                  <a:txBody>
                    <a:bodyPr/>
                    <a:lstStyle/>
                    <a:p>
                      <a:pPr algn="ctr"/>
                      <a:r>
                        <a:rPr lang="en-US" dirty="0" smtClean="0"/>
                        <a:t>161</a:t>
                      </a:r>
                      <a:endParaRPr lang="en-US" dirty="0"/>
                    </a:p>
                  </a:txBody>
                  <a:tcPr marL="94492" marR="94492">
                    <a:solidFill>
                      <a:schemeClr val="accent2">
                        <a:lumMod val="20000"/>
                        <a:lumOff val="80000"/>
                      </a:schemeClr>
                    </a:solidFill>
                  </a:tcPr>
                </a:tc>
                <a:tc>
                  <a:txBody>
                    <a:bodyPr/>
                    <a:lstStyle/>
                    <a:p>
                      <a:pPr algn="ctr"/>
                      <a:r>
                        <a:rPr lang="en-US" dirty="0" smtClean="0"/>
                        <a:t>1999-2000</a:t>
                      </a:r>
                      <a:endParaRPr lang="en-US" dirty="0"/>
                    </a:p>
                  </a:txBody>
                  <a:tcPr marL="94492" marR="94492">
                    <a:solidFill>
                      <a:schemeClr val="accent2">
                        <a:lumMod val="20000"/>
                        <a:lumOff val="80000"/>
                      </a:schemeClr>
                    </a:solidFill>
                  </a:tcPr>
                </a:tc>
                <a:tc>
                  <a:txBody>
                    <a:bodyPr/>
                    <a:lstStyle/>
                    <a:p>
                      <a:pPr algn="ctr"/>
                      <a:r>
                        <a:rPr lang="en-US" dirty="0" smtClean="0"/>
                        <a:t>389</a:t>
                      </a:r>
                      <a:endParaRPr lang="en-US" dirty="0"/>
                    </a:p>
                  </a:txBody>
                  <a:tcPr marL="94492" marR="94492">
                    <a:solidFill>
                      <a:schemeClr val="accent2">
                        <a:lumMod val="20000"/>
                        <a:lumOff val="80000"/>
                      </a:schemeClr>
                    </a:solidFill>
                  </a:tcPr>
                </a:tc>
                <a:tc>
                  <a:txBody>
                    <a:bodyPr/>
                    <a:lstStyle/>
                    <a:p>
                      <a:pPr marL="0" algn="ctr" rtl="0" eaLnBrk="1" latinLnBrk="0" hangingPunct="1"/>
                      <a:r>
                        <a:rPr kumimoji="0" lang="en-US" kern="1200" dirty="0" smtClean="0">
                          <a:solidFill>
                            <a:schemeClr val="dk1"/>
                          </a:solidFill>
                          <a:latin typeface="+mn-lt"/>
                          <a:ea typeface="+mn-ea"/>
                          <a:cs typeface="+mn-cs"/>
                        </a:rPr>
                        <a:t>2010-11</a:t>
                      </a:r>
                    </a:p>
                  </a:txBody>
                  <a:tcPr marL="94492" marR="94492">
                    <a:solidFill>
                      <a:schemeClr val="accent2">
                        <a:lumMod val="20000"/>
                        <a:lumOff val="80000"/>
                      </a:schemeClr>
                    </a:solidFill>
                  </a:tcPr>
                </a:tc>
                <a:tc>
                  <a:txBody>
                    <a:bodyPr/>
                    <a:lstStyle/>
                    <a:p>
                      <a:pPr algn="ctr"/>
                      <a:r>
                        <a:rPr lang="en-US" dirty="0" smtClean="0"/>
                        <a:t>711</a:t>
                      </a:r>
                      <a:endParaRPr lang="en-US" dirty="0"/>
                    </a:p>
                  </a:txBody>
                  <a:tcPr marL="94492" marR="94492">
                    <a:solidFill>
                      <a:schemeClr val="accent2">
                        <a:lumMod val="20000"/>
                        <a:lumOff val="80000"/>
                      </a:schemeClr>
                    </a:solidFill>
                  </a:tcPr>
                </a:tc>
              </a:tr>
              <a:tr h="370840">
                <a:tc>
                  <a:txBody>
                    <a:bodyPr/>
                    <a:lstStyle/>
                    <a:p>
                      <a:pPr algn="ctr"/>
                      <a:r>
                        <a:rPr lang="en-US" dirty="0" smtClean="0"/>
                        <a:t>1989-90</a:t>
                      </a:r>
                      <a:endParaRPr lang="en-US" dirty="0"/>
                    </a:p>
                  </a:txBody>
                  <a:tcPr marL="94492" marR="94492">
                    <a:solidFill>
                      <a:schemeClr val="accent2">
                        <a:lumMod val="20000"/>
                        <a:lumOff val="80000"/>
                      </a:schemeClr>
                    </a:solidFill>
                  </a:tcPr>
                </a:tc>
                <a:tc>
                  <a:txBody>
                    <a:bodyPr/>
                    <a:lstStyle/>
                    <a:p>
                      <a:pPr algn="ctr"/>
                      <a:r>
                        <a:rPr lang="en-US" dirty="0" smtClean="0"/>
                        <a:t>172</a:t>
                      </a:r>
                      <a:endParaRPr lang="en-US" dirty="0"/>
                    </a:p>
                  </a:txBody>
                  <a:tcPr marL="94492" marR="94492">
                    <a:solidFill>
                      <a:schemeClr val="accent2">
                        <a:lumMod val="20000"/>
                        <a:lumOff val="80000"/>
                      </a:schemeClr>
                    </a:solidFill>
                  </a:tcPr>
                </a:tc>
                <a:tc>
                  <a:txBody>
                    <a:bodyPr/>
                    <a:lstStyle/>
                    <a:p>
                      <a:pPr algn="ctr"/>
                      <a:r>
                        <a:rPr lang="en-US" dirty="0" smtClean="0"/>
                        <a:t>2000-2001</a:t>
                      </a:r>
                      <a:endParaRPr lang="en-US" dirty="0"/>
                    </a:p>
                  </a:txBody>
                  <a:tcPr marL="94492" marR="94492">
                    <a:solidFill>
                      <a:schemeClr val="accent2">
                        <a:lumMod val="20000"/>
                        <a:lumOff val="80000"/>
                      </a:schemeClr>
                    </a:solidFill>
                  </a:tcPr>
                </a:tc>
                <a:tc>
                  <a:txBody>
                    <a:bodyPr/>
                    <a:lstStyle/>
                    <a:p>
                      <a:pPr algn="ctr"/>
                      <a:r>
                        <a:rPr lang="en-US" dirty="0" smtClean="0"/>
                        <a:t>406</a:t>
                      </a:r>
                      <a:endParaRPr lang="en-US" dirty="0"/>
                    </a:p>
                  </a:txBody>
                  <a:tcPr marL="94492" marR="94492">
                    <a:solidFill>
                      <a:schemeClr val="accent2">
                        <a:lumMod val="20000"/>
                        <a:lumOff val="80000"/>
                      </a:schemeClr>
                    </a:solidFill>
                  </a:tcPr>
                </a:tc>
                <a:tc>
                  <a:txBody>
                    <a:bodyPr/>
                    <a:lstStyle/>
                    <a:p>
                      <a:pPr algn="ctr"/>
                      <a:r>
                        <a:rPr lang="en-US" dirty="0" smtClean="0"/>
                        <a:t>2011-12</a:t>
                      </a:r>
                      <a:endParaRPr lang="en-US" dirty="0"/>
                    </a:p>
                  </a:txBody>
                  <a:tcPr marL="94492" marR="94492">
                    <a:solidFill>
                      <a:schemeClr val="accent2">
                        <a:lumMod val="20000"/>
                        <a:lumOff val="80000"/>
                      </a:schemeClr>
                    </a:solidFill>
                  </a:tcPr>
                </a:tc>
                <a:tc>
                  <a:txBody>
                    <a:bodyPr/>
                    <a:lstStyle/>
                    <a:p>
                      <a:pPr algn="ctr"/>
                      <a:r>
                        <a:rPr lang="en-US" dirty="0" smtClean="0"/>
                        <a:t>785</a:t>
                      </a:r>
                      <a:endParaRPr lang="en-US" dirty="0"/>
                    </a:p>
                  </a:txBody>
                  <a:tcPr marL="94492" marR="94492">
                    <a:solidFill>
                      <a:schemeClr val="accent2">
                        <a:lumMod val="20000"/>
                        <a:lumOff val="80000"/>
                      </a:schemeClr>
                    </a:solidFill>
                  </a:tcPr>
                </a:tc>
              </a:tr>
              <a:tr h="370840">
                <a:tc>
                  <a:txBody>
                    <a:bodyPr/>
                    <a:lstStyle/>
                    <a:p>
                      <a:pPr algn="ctr"/>
                      <a:r>
                        <a:rPr lang="en-US" dirty="0" smtClean="0"/>
                        <a:t>1990-91</a:t>
                      </a:r>
                      <a:endParaRPr lang="en-US" dirty="0"/>
                    </a:p>
                  </a:txBody>
                  <a:tcPr marL="94492" marR="94492">
                    <a:solidFill>
                      <a:schemeClr val="accent2">
                        <a:lumMod val="20000"/>
                        <a:lumOff val="80000"/>
                      </a:schemeClr>
                    </a:solidFill>
                  </a:tcPr>
                </a:tc>
                <a:tc>
                  <a:txBody>
                    <a:bodyPr/>
                    <a:lstStyle/>
                    <a:p>
                      <a:pPr algn="ctr"/>
                      <a:r>
                        <a:rPr lang="en-US" dirty="0" smtClean="0"/>
                        <a:t>182</a:t>
                      </a:r>
                      <a:endParaRPr lang="en-US" dirty="0"/>
                    </a:p>
                  </a:txBody>
                  <a:tcPr marL="94492" marR="94492">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2001-02</a:t>
                      </a:r>
                    </a:p>
                  </a:txBody>
                  <a:tcPr marL="94492" marR="94492">
                    <a:solidFill>
                      <a:schemeClr val="accent2">
                        <a:lumMod val="20000"/>
                        <a:lumOff val="80000"/>
                      </a:schemeClr>
                    </a:solidFill>
                  </a:tcPr>
                </a:tc>
                <a:tc>
                  <a:txBody>
                    <a:bodyPr/>
                    <a:lstStyle/>
                    <a:p>
                      <a:pPr algn="ctr"/>
                      <a:r>
                        <a:rPr lang="en-US" dirty="0" smtClean="0"/>
                        <a:t>426</a:t>
                      </a:r>
                      <a:endParaRPr lang="en-US" dirty="0"/>
                    </a:p>
                  </a:txBody>
                  <a:tcPr marL="94492" marR="94492">
                    <a:solidFill>
                      <a:schemeClr val="accent2">
                        <a:lumMod val="20000"/>
                        <a:lumOff val="80000"/>
                      </a:schemeClr>
                    </a:solidFill>
                  </a:tcPr>
                </a:tc>
                <a:tc>
                  <a:txBody>
                    <a:bodyPr/>
                    <a:lstStyle/>
                    <a:p>
                      <a:pPr algn="ctr"/>
                      <a:r>
                        <a:rPr lang="en-US" dirty="0" smtClean="0"/>
                        <a:t>2012-13</a:t>
                      </a:r>
                      <a:endParaRPr lang="en-US" dirty="0"/>
                    </a:p>
                  </a:txBody>
                  <a:tcPr marL="94492" marR="94492">
                    <a:solidFill>
                      <a:schemeClr val="accent2">
                        <a:lumMod val="20000"/>
                        <a:lumOff val="80000"/>
                      </a:schemeClr>
                    </a:solidFill>
                  </a:tcPr>
                </a:tc>
                <a:tc>
                  <a:txBody>
                    <a:bodyPr/>
                    <a:lstStyle/>
                    <a:p>
                      <a:pPr algn="ctr"/>
                      <a:r>
                        <a:rPr lang="en-US" dirty="0" smtClean="0"/>
                        <a:t>852</a:t>
                      </a:r>
                      <a:endParaRPr lang="en-US" dirty="0"/>
                    </a:p>
                  </a:txBody>
                  <a:tcPr marL="94492" marR="94492">
                    <a:solidFill>
                      <a:schemeClr val="accent2">
                        <a:lumMod val="20000"/>
                        <a:lumOff val="80000"/>
                      </a:schemeClr>
                    </a:solidFill>
                  </a:tcPr>
                </a:tc>
              </a:tr>
              <a:tr h="370840">
                <a:tc>
                  <a:txBody>
                    <a:bodyPr/>
                    <a:lstStyle/>
                    <a:p>
                      <a:pPr algn="ctr"/>
                      <a:r>
                        <a:rPr lang="en-US" dirty="0" smtClean="0"/>
                        <a:t>1991-92</a:t>
                      </a:r>
                      <a:endParaRPr lang="en-US" dirty="0"/>
                    </a:p>
                  </a:txBody>
                  <a:tcPr marL="94492" marR="94492">
                    <a:solidFill>
                      <a:schemeClr val="accent2">
                        <a:lumMod val="20000"/>
                        <a:lumOff val="80000"/>
                      </a:schemeClr>
                    </a:solidFill>
                  </a:tcPr>
                </a:tc>
                <a:tc>
                  <a:txBody>
                    <a:bodyPr/>
                    <a:lstStyle/>
                    <a:p>
                      <a:pPr algn="ctr"/>
                      <a:r>
                        <a:rPr lang="en-US" dirty="0" smtClean="0"/>
                        <a:t>199</a:t>
                      </a:r>
                      <a:endParaRPr lang="en-US" dirty="0"/>
                    </a:p>
                  </a:txBody>
                  <a:tcPr marL="94492" marR="94492">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2002-03</a:t>
                      </a:r>
                    </a:p>
                  </a:txBody>
                  <a:tcPr marL="94492" marR="94492">
                    <a:solidFill>
                      <a:schemeClr val="accent2">
                        <a:lumMod val="20000"/>
                        <a:lumOff val="80000"/>
                      </a:schemeClr>
                    </a:solidFill>
                  </a:tcPr>
                </a:tc>
                <a:tc>
                  <a:txBody>
                    <a:bodyPr/>
                    <a:lstStyle/>
                    <a:p>
                      <a:pPr algn="ctr"/>
                      <a:r>
                        <a:rPr lang="en-US" dirty="0" smtClean="0"/>
                        <a:t>447</a:t>
                      </a:r>
                      <a:endParaRPr lang="en-US" dirty="0"/>
                    </a:p>
                  </a:txBody>
                  <a:tcPr marL="94492" marR="94492">
                    <a:solidFill>
                      <a:schemeClr val="accent2">
                        <a:lumMod val="20000"/>
                        <a:lumOff val="80000"/>
                      </a:schemeClr>
                    </a:solidFill>
                  </a:tcPr>
                </a:tc>
                <a:tc>
                  <a:txBody>
                    <a:bodyPr/>
                    <a:lstStyle/>
                    <a:p>
                      <a:pPr marL="0" algn="ctr" rtl="0" eaLnBrk="1" latinLnBrk="0" hangingPunct="1"/>
                      <a:endParaRPr kumimoji="0" lang="en-US" kern="1200" dirty="0" smtClean="0">
                        <a:solidFill>
                          <a:schemeClr val="dk1"/>
                        </a:solidFill>
                        <a:latin typeface="+mn-lt"/>
                        <a:ea typeface="+mn-ea"/>
                        <a:cs typeface="+mn-cs"/>
                      </a:endParaRPr>
                    </a:p>
                  </a:txBody>
                  <a:tcPr marL="94492" marR="94492">
                    <a:solidFill>
                      <a:schemeClr val="accent2">
                        <a:lumMod val="20000"/>
                        <a:lumOff val="80000"/>
                      </a:schemeClr>
                    </a:solidFill>
                  </a:tcPr>
                </a:tc>
                <a:tc>
                  <a:txBody>
                    <a:bodyPr/>
                    <a:lstStyle/>
                    <a:p>
                      <a:pPr algn="ctr"/>
                      <a:endParaRPr lang="en-US" dirty="0"/>
                    </a:p>
                  </a:txBody>
                  <a:tcPr marL="94492" marR="94492">
                    <a:solidFill>
                      <a:schemeClr val="accent2">
                        <a:lumMod val="20000"/>
                        <a:lumOff val="80000"/>
                      </a:schemeClr>
                    </a:solidFill>
                  </a:tcPr>
                </a:tc>
              </a:tr>
            </a:tbl>
          </a:graphicData>
        </a:graphic>
      </p:graphicFrame>
    </p:spTree>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rmAutofit/>
          </a:bodyPr>
          <a:lstStyle/>
          <a:p>
            <a:r>
              <a:rPr lang="en-US" dirty="0" smtClean="0"/>
              <a:t>Rates of Tax on Capital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
        <p:nvSpPr>
          <p:cNvPr id="3" name="Content Placeholder 2"/>
          <p:cNvSpPr>
            <a:spLocks noGrp="1"/>
          </p:cNvSpPr>
          <p:nvPr>
            <p:ph sz="quarter" idx="1"/>
          </p:nvPr>
        </p:nvSpPr>
        <p:spPr>
          <a:xfrm>
            <a:off x="457200" y="1676400"/>
            <a:ext cx="8229600" cy="4800600"/>
          </a:xfrm>
        </p:spPr>
        <p:txBody>
          <a:bodyPr>
            <a:normAutofit fontScale="85000" lnSpcReduction="20000"/>
          </a:bodyPr>
          <a:lstStyle/>
          <a:p>
            <a:r>
              <a:rPr lang="en-US" b="1" dirty="0" smtClean="0"/>
              <a:t>Short –term Capital Gains  </a:t>
            </a:r>
            <a:r>
              <a:rPr lang="en-US" dirty="0" smtClean="0"/>
              <a:t>are included in the gross total income of the </a:t>
            </a:r>
            <a:r>
              <a:rPr lang="en-US" dirty="0" err="1" smtClean="0"/>
              <a:t>assessee</a:t>
            </a:r>
            <a:r>
              <a:rPr lang="en-US" dirty="0" smtClean="0"/>
              <a:t>  and after allowing permissible deductions ,the total income is subject to tax at the slab rates applicable to </a:t>
            </a:r>
            <a:r>
              <a:rPr lang="en-US" dirty="0" err="1" smtClean="0"/>
              <a:t>Assessee</a:t>
            </a:r>
            <a:r>
              <a:rPr lang="en-US" dirty="0" smtClean="0"/>
              <a:t> ,however short term capital  gains from transfer of equity shares/units of an equity –oriented mutual fund ,subjected to  security transaction tax ,shall be taxable at a flat rate of 15% and deductions shall not be allowable against such short term capital gains (Section 111A)</a:t>
            </a:r>
          </a:p>
          <a:p>
            <a:r>
              <a:rPr lang="en-US" b="1" dirty="0" smtClean="0"/>
              <a:t>Long term Capital Gains</a:t>
            </a:r>
            <a:r>
              <a:rPr lang="en-US" dirty="0" smtClean="0"/>
              <a:t>   are subject to a flat rate of tax@20% however ,in respect of long term capital gains arising from transfer of listed securities ,units of mutual fund/</a:t>
            </a:r>
            <a:r>
              <a:rPr lang="en-US" dirty="0" err="1" smtClean="0"/>
              <a:t>uti</a:t>
            </a:r>
            <a:r>
              <a:rPr lang="en-US" dirty="0" smtClean="0"/>
              <a:t> or zero coupon bonds ,tax shall be payable @20% of the capital gain computed after allowing indexation benefit or @10% of the capital gain computed without giving the benefit of indexation ,which ever is less.</a:t>
            </a:r>
            <a:endParaRPr lang="en-US" dirty="0"/>
          </a:p>
        </p:txBody>
      </p:sp>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Capital Gains Exempt u/s 10</a:t>
            </a:r>
            <a:endParaRPr lang="en-US" dirty="0"/>
          </a:p>
        </p:txBody>
      </p:sp>
      <p:sp>
        <p:nvSpPr>
          <p:cNvPr id="3" name="Content Placeholder 2"/>
          <p:cNvSpPr>
            <a:spLocks noGrp="1"/>
          </p:cNvSpPr>
          <p:nvPr>
            <p:ph sz="quarter" idx="1"/>
          </p:nvPr>
        </p:nvSpPr>
        <p:spPr/>
        <p:txBody>
          <a:bodyPr>
            <a:normAutofit fontScale="25000" lnSpcReduction="20000"/>
          </a:bodyPr>
          <a:lstStyle/>
          <a:p>
            <a:pPr algn="just">
              <a:buNone/>
            </a:pPr>
            <a:endParaRPr lang="en-US" sz="8000" b="1" dirty="0" smtClean="0"/>
          </a:p>
          <a:p>
            <a:pPr algn="just"/>
            <a:r>
              <a:rPr lang="en-US" sz="8000" b="1" dirty="0" smtClean="0"/>
              <a:t>Capital Gain on Compulsory Acquisition of Urban Agriculture Land u/s 10(37) provided following conditions are satisfied:-</a:t>
            </a:r>
          </a:p>
          <a:p>
            <a:pPr algn="just">
              <a:buNone/>
            </a:pPr>
            <a:r>
              <a:rPr lang="en-US" sz="8000" dirty="0" smtClean="0"/>
              <a:t>	1.	The Assessee is an Individual or a HUF.</a:t>
            </a:r>
          </a:p>
          <a:p>
            <a:pPr algn="just">
              <a:buNone/>
            </a:pPr>
            <a:r>
              <a:rPr lang="en-US" sz="8000" dirty="0" smtClean="0"/>
              <a:t>	2.	He or it owns an agriculture land situated in urban area mentioned in section 2(14)(iii)(a)/(b)</a:t>
            </a:r>
          </a:p>
          <a:p>
            <a:pPr algn="just">
              <a:buNone/>
            </a:pPr>
            <a:r>
              <a:rPr lang="en-US" sz="8000" dirty="0" smtClean="0"/>
              <a:t>	3.	There is transfer of the agriculture land by way of compulsory acquisition or the consideration for transfer is approved or determined by the Central Government or RBI</a:t>
            </a:r>
          </a:p>
          <a:p>
            <a:pPr algn="just">
              <a:buNone/>
            </a:pPr>
            <a:r>
              <a:rPr lang="en-US" sz="8000" dirty="0" smtClean="0"/>
              <a:t>	4.	The Agriculture land was used by the Assessee (and/or his parents if the land was owned by an individual) for agricultural purposes during 2 years immediately prior to the date of transfer</a:t>
            </a:r>
          </a:p>
          <a:p>
            <a:endParaRPr lang="en-US" dirty="0"/>
          </a:p>
        </p:txBody>
      </p:sp>
    </p:spTree>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685800"/>
          </a:xfrm>
        </p:spPr>
        <p:txBody>
          <a:bodyPr>
            <a:normAutofit/>
          </a:bodyPr>
          <a:lstStyle/>
          <a:p>
            <a:pPr algn="ctr"/>
            <a:r>
              <a:rPr lang="en-US" dirty="0" smtClean="0"/>
              <a:t>       CHARGEABILITY U/S 45</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
        <p:nvSpPr>
          <p:cNvPr id="3" name="Content Placeholder 2"/>
          <p:cNvSpPr>
            <a:spLocks noGrp="1"/>
          </p:cNvSpPr>
          <p:nvPr>
            <p:ph sz="quarter" idx="1"/>
          </p:nvPr>
        </p:nvSpPr>
        <p:spPr>
          <a:xfrm>
            <a:off x="457200" y="1600200"/>
            <a:ext cx="8229600" cy="4724400"/>
          </a:xfrm>
        </p:spPr>
        <p:txBody>
          <a:bodyPr>
            <a:normAutofit fontScale="85000" lnSpcReduction="20000"/>
          </a:bodyPr>
          <a:lstStyle/>
          <a:p>
            <a:pPr algn="just"/>
            <a:r>
              <a:rPr lang="en-US" sz="3000" i="1" dirty="0" smtClean="0"/>
              <a:t>Any profit or gain arising from the </a:t>
            </a:r>
            <a:r>
              <a:rPr lang="en-US" sz="3000" b="1" i="1" dirty="0" smtClean="0"/>
              <a:t>sale or transfer </a:t>
            </a:r>
            <a:r>
              <a:rPr lang="en-US" sz="3000" i="1" dirty="0" smtClean="0"/>
              <a:t>of a C</a:t>
            </a:r>
            <a:r>
              <a:rPr lang="en-US" sz="3000" b="1" i="1" dirty="0" smtClean="0"/>
              <a:t>apital Asset </a:t>
            </a:r>
            <a:r>
              <a:rPr lang="en-US" sz="3000" i="1" dirty="0" smtClean="0"/>
              <a:t>is chargeable to tax under the head “capital gains”. It is deemed to be income of the previous year in which transfer of capital asset takes place.</a:t>
            </a:r>
          </a:p>
          <a:p>
            <a:pPr algn="just"/>
            <a:r>
              <a:rPr lang="en-US" sz="2400" i="1" dirty="0" smtClean="0"/>
              <a:t>Besides above, Capital Gain also arise under certain specified circumstances </a:t>
            </a:r>
            <a:r>
              <a:rPr lang="en-US" sz="2400" i="1" dirty="0" err="1" smtClean="0"/>
              <a:t>viz</a:t>
            </a:r>
            <a:r>
              <a:rPr lang="en-US" sz="2400" i="1" dirty="0" smtClean="0"/>
              <a:t> </a:t>
            </a:r>
          </a:p>
          <a:p>
            <a:pPr algn="just">
              <a:buNone/>
            </a:pPr>
            <a:r>
              <a:rPr lang="en-US" sz="2400" i="1" dirty="0" smtClean="0"/>
              <a:t>(</a:t>
            </a:r>
            <a:r>
              <a:rPr lang="en-US" sz="2400" i="1" dirty="0" err="1" smtClean="0"/>
              <a:t>i</a:t>
            </a:r>
            <a:r>
              <a:rPr lang="en-US" sz="2400" i="1" dirty="0" smtClean="0"/>
              <a:t>) Conversion of Asset in to Stock in Trade</a:t>
            </a:r>
          </a:p>
          <a:p>
            <a:pPr algn="just">
              <a:buNone/>
            </a:pPr>
            <a:r>
              <a:rPr lang="en-US" sz="2400" i="1" dirty="0" smtClean="0"/>
              <a:t>(ii) Transfer of an Asset by a person into a firm/AOP/BOI in which he is partner.</a:t>
            </a:r>
          </a:p>
          <a:p>
            <a:pPr algn="just">
              <a:buNone/>
            </a:pPr>
            <a:r>
              <a:rPr lang="en-US" sz="2400" i="1" dirty="0" smtClean="0"/>
              <a:t>(iii) Distribution of Asset on dissolution of Firm.</a:t>
            </a:r>
          </a:p>
          <a:p>
            <a:pPr algn="just">
              <a:buNone/>
            </a:pPr>
            <a:r>
              <a:rPr lang="en-US" sz="2400" i="1" dirty="0" smtClean="0"/>
              <a:t>(iv) Compulsory Acquisition of an Asset.</a:t>
            </a:r>
          </a:p>
          <a:p>
            <a:pPr algn="just">
              <a:buNone/>
            </a:pPr>
            <a:r>
              <a:rPr lang="en-US" sz="2400" i="1" dirty="0" smtClean="0"/>
              <a:t>(v) Assets received on liquidation of company by shareholder.</a:t>
            </a:r>
          </a:p>
          <a:p>
            <a:pPr algn="just">
              <a:buNone/>
            </a:pPr>
            <a:r>
              <a:rPr lang="en-US" sz="2400" i="1" dirty="0" smtClean="0"/>
              <a:t>(vi) Receipt of money or asset from an insurer on account of damage of Capital asset. </a:t>
            </a:r>
            <a:endParaRPr lang="en-US" sz="2000" dirty="0" smtClean="0"/>
          </a:p>
        </p:txBody>
      </p:sp>
    </p:spTree>
  </p:cSld>
  <p:clrMapOvr>
    <a:masterClrMapping/>
  </p:clrMapOvr>
  <p:transition spd="med">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Capital Gains Exempt u/s 10</a:t>
            </a:r>
            <a:endParaRPr lang="en-US" dirty="0"/>
          </a:p>
        </p:txBody>
      </p:sp>
      <p:sp>
        <p:nvSpPr>
          <p:cNvPr id="3" name="Content Placeholder 2"/>
          <p:cNvSpPr>
            <a:spLocks noGrp="1"/>
          </p:cNvSpPr>
          <p:nvPr>
            <p:ph sz="quarter" idx="1"/>
          </p:nvPr>
        </p:nvSpPr>
        <p:spPr/>
        <p:txBody>
          <a:bodyPr>
            <a:normAutofit fontScale="85000" lnSpcReduction="20000"/>
          </a:bodyPr>
          <a:lstStyle/>
          <a:p>
            <a:pPr algn="just"/>
            <a:r>
              <a:rPr lang="en-US" b="1" dirty="0" smtClean="0"/>
              <a:t>Long Term Capital gain on Transfer of Securities not Chargeable to tax in cases covered by Transaction Tax U/s 10(38) provided following conditions are satisfied:-</a:t>
            </a:r>
          </a:p>
          <a:p>
            <a:pPr algn="just">
              <a:buNone/>
            </a:pPr>
            <a:r>
              <a:rPr lang="en-US" dirty="0" smtClean="0"/>
              <a:t>	1.	Taxpayer is an Individual, HUF, Firm or Company or Any other taxpayer.</a:t>
            </a:r>
          </a:p>
          <a:p>
            <a:pPr algn="just">
              <a:buNone/>
            </a:pPr>
            <a:r>
              <a:rPr lang="en-US" dirty="0" smtClean="0"/>
              <a:t>	2.	The asset which is transferred is a long-term capital asset.</a:t>
            </a:r>
          </a:p>
          <a:p>
            <a:pPr algn="just">
              <a:buNone/>
            </a:pPr>
            <a:r>
              <a:rPr lang="en-US" dirty="0" smtClean="0"/>
              <a:t>	3.	Such asset is equity share in a company or units of equity oriented mutual fund.</a:t>
            </a:r>
          </a:p>
          <a:p>
            <a:pPr algn="just">
              <a:buNone/>
            </a:pPr>
            <a:r>
              <a:rPr lang="en-US" dirty="0" smtClean="0"/>
              <a:t>	4.	At the time of transfer, the transaction is chargeable to Securities Transaction Tax.</a:t>
            </a:r>
          </a:p>
          <a:p>
            <a:pPr algn="just">
              <a:buNone/>
            </a:pPr>
            <a:r>
              <a:rPr lang="en-US" dirty="0" smtClean="0"/>
              <a:t>	5.	Else Short Term Capital Gain is Taxable u/s 111A @ 15% plus Surcharge plus Education Cess</a:t>
            </a:r>
          </a:p>
        </p:txBody>
      </p:sp>
    </p:spTree>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05800" cy="609600"/>
          </a:xfrm>
        </p:spPr>
        <p:txBody>
          <a:bodyPr/>
          <a:lstStyle/>
          <a:p>
            <a:r>
              <a:rPr lang="en-US" dirty="0" smtClean="0"/>
              <a:t>Exemptions U/s 54</a:t>
            </a:r>
            <a:endParaRPr lang="en-US" dirty="0"/>
          </a:p>
        </p:txBody>
      </p:sp>
      <p:graphicFrame>
        <p:nvGraphicFramePr>
          <p:cNvPr id="4" name="Content Placeholder 3"/>
          <p:cNvGraphicFramePr>
            <a:graphicFrameLocks noGrp="1"/>
          </p:cNvGraphicFramePr>
          <p:nvPr>
            <p:ph sz="quarter" idx="1"/>
          </p:nvPr>
        </p:nvGraphicFramePr>
        <p:xfrm>
          <a:off x="152401" y="990600"/>
          <a:ext cx="8839200" cy="5714998"/>
        </p:xfrm>
        <a:graphic>
          <a:graphicData uri="http://schemas.openxmlformats.org/drawingml/2006/table">
            <a:tbl>
              <a:tblPr firstRow="1" bandRow="1">
                <a:tableStyleId>{5C22544A-7EE6-4342-B048-85BDC9FD1C3A}</a:tableStyleId>
              </a:tblPr>
              <a:tblGrid>
                <a:gridCol w="859368"/>
                <a:gridCol w="1411817"/>
                <a:gridCol w="1595967"/>
                <a:gridCol w="920750"/>
                <a:gridCol w="2025649"/>
                <a:gridCol w="2025649"/>
              </a:tblGrid>
              <a:tr h="634999">
                <a:tc>
                  <a:txBody>
                    <a:bodyPr/>
                    <a:lstStyle/>
                    <a:p>
                      <a:endParaRPr lang="en-US" sz="1400" dirty="0"/>
                    </a:p>
                  </a:txBody>
                  <a:tcPr>
                    <a:solidFill>
                      <a:schemeClr val="tx2">
                        <a:lumMod val="60000"/>
                        <a:lumOff val="40000"/>
                      </a:schemeClr>
                    </a:solidFill>
                  </a:tcPr>
                </a:tc>
                <a:tc>
                  <a:txBody>
                    <a:bodyPr/>
                    <a:lstStyle/>
                    <a:p>
                      <a:r>
                        <a:rPr lang="en-US" sz="1400" dirty="0" smtClean="0"/>
                        <a:t>U/s 54</a:t>
                      </a:r>
                      <a:endParaRPr lang="en-US" sz="1400" dirty="0"/>
                    </a:p>
                  </a:txBody>
                  <a:tcPr>
                    <a:solidFill>
                      <a:schemeClr val="tx2">
                        <a:lumMod val="60000"/>
                        <a:lumOff val="40000"/>
                      </a:schemeClr>
                    </a:solidFill>
                  </a:tcPr>
                </a:tc>
                <a:tc>
                  <a:txBody>
                    <a:bodyPr/>
                    <a:lstStyle/>
                    <a:p>
                      <a:r>
                        <a:rPr lang="en-US" sz="1400" b="0" dirty="0" smtClean="0"/>
                        <a:t>U/s 54B</a:t>
                      </a:r>
                      <a:endParaRPr lang="en-US" sz="1400" b="0" dirty="0"/>
                    </a:p>
                  </a:txBody>
                  <a:tcPr>
                    <a:solidFill>
                      <a:schemeClr val="tx2">
                        <a:lumMod val="60000"/>
                        <a:lumOff val="40000"/>
                      </a:schemeClr>
                    </a:solidFill>
                  </a:tcPr>
                </a:tc>
                <a:tc>
                  <a:txBody>
                    <a:bodyPr/>
                    <a:lstStyle/>
                    <a:p>
                      <a:r>
                        <a:rPr lang="en-US" sz="1400" dirty="0" smtClean="0"/>
                        <a:t>U/s 54EC</a:t>
                      </a:r>
                      <a:endParaRPr lang="en-US" sz="1400" dirty="0"/>
                    </a:p>
                  </a:txBody>
                  <a:tcPr>
                    <a:solidFill>
                      <a:schemeClr val="tx2">
                        <a:lumMod val="60000"/>
                        <a:lumOff val="40000"/>
                      </a:schemeClr>
                    </a:solidFill>
                  </a:tcPr>
                </a:tc>
                <a:tc>
                  <a:txBody>
                    <a:bodyPr/>
                    <a:lstStyle/>
                    <a:p>
                      <a:r>
                        <a:rPr lang="en-US" sz="1400" dirty="0" smtClean="0"/>
                        <a:t>u/s 54F</a:t>
                      </a:r>
                      <a:endParaRPr lang="en-US" sz="1400" dirty="0"/>
                    </a:p>
                  </a:txBody>
                  <a:tcPr>
                    <a:solidFill>
                      <a:schemeClr val="tx2">
                        <a:lumMod val="60000"/>
                        <a:lumOff val="40000"/>
                      </a:schemeClr>
                    </a:solidFill>
                  </a:tcPr>
                </a:tc>
                <a:tc>
                  <a:txBody>
                    <a:bodyPr/>
                    <a:lstStyle/>
                    <a:p>
                      <a:r>
                        <a:rPr lang="en-US" sz="1400" dirty="0" smtClean="0"/>
                        <a:t>U/s</a:t>
                      </a:r>
                      <a:r>
                        <a:rPr lang="en-US" sz="1400" baseline="0" dirty="0" smtClean="0"/>
                        <a:t> 54GB</a:t>
                      </a:r>
                      <a:endParaRPr lang="en-US" sz="1400" dirty="0"/>
                    </a:p>
                  </a:txBody>
                  <a:tcPr>
                    <a:solidFill>
                      <a:schemeClr val="tx2">
                        <a:lumMod val="60000"/>
                        <a:lumOff val="40000"/>
                      </a:schemeClr>
                    </a:solidFill>
                  </a:tcPr>
                </a:tc>
              </a:tr>
              <a:tr h="907144">
                <a:tc>
                  <a:txBody>
                    <a:bodyPr/>
                    <a:lstStyle/>
                    <a:p>
                      <a:r>
                        <a:rPr lang="en-US" sz="1400" dirty="0" smtClean="0"/>
                        <a:t>Who can Claim</a:t>
                      </a:r>
                      <a:endParaRPr lang="en-US" sz="1400" dirty="0"/>
                    </a:p>
                  </a:txBody>
                  <a:tcPr>
                    <a:solidFill>
                      <a:schemeClr val="accent2">
                        <a:lumMod val="20000"/>
                        <a:lumOff val="80000"/>
                      </a:schemeClr>
                    </a:solidFill>
                  </a:tcPr>
                </a:tc>
                <a:tc>
                  <a:txBody>
                    <a:bodyPr/>
                    <a:lstStyle/>
                    <a:p>
                      <a:r>
                        <a:rPr lang="en-US" sz="1400" dirty="0" smtClean="0"/>
                        <a:t>Individual/HUF</a:t>
                      </a:r>
                      <a:endParaRPr lang="en-US" sz="1400" dirty="0"/>
                    </a:p>
                  </a:txBody>
                  <a:tcPr>
                    <a:solidFill>
                      <a:schemeClr val="accent2">
                        <a:lumMod val="20000"/>
                        <a:lumOff val="80000"/>
                      </a:schemeClr>
                    </a:solidFill>
                  </a:tcPr>
                </a:tc>
                <a:tc>
                  <a:txBody>
                    <a:bodyPr/>
                    <a:lstStyle/>
                    <a:p>
                      <a:r>
                        <a:rPr lang="en-US" sz="1400" b="0" dirty="0" smtClean="0"/>
                        <a:t>Individual</a:t>
                      </a:r>
                      <a:endParaRPr lang="en-US" sz="1400" b="0" dirty="0"/>
                    </a:p>
                  </a:txBody>
                  <a:tcPr>
                    <a:solidFill>
                      <a:schemeClr val="accent2">
                        <a:lumMod val="20000"/>
                        <a:lumOff val="80000"/>
                      </a:schemeClr>
                    </a:solidFill>
                  </a:tcPr>
                </a:tc>
                <a:tc>
                  <a:txBody>
                    <a:bodyPr/>
                    <a:lstStyle/>
                    <a:p>
                      <a:r>
                        <a:rPr lang="en-US" sz="1400" dirty="0" smtClean="0"/>
                        <a:t>Any Person</a:t>
                      </a:r>
                      <a:endParaRPr lang="en-US" sz="1400" dirty="0"/>
                    </a:p>
                  </a:txBody>
                  <a:tcPr>
                    <a:solidFill>
                      <a:schemeClr val="accent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Individual/HUF</a:t>
                      </a:r>
                    </a:p>
                  </a:txBody>
                  <a:tcPr>
                    <a:solidFill>
                      <a:schemeClr val="accent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Individual/HUF</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txBody>
                  <a:tcPr>
                    <a:solidFill>
                      <a:schemeClr val="accent2">
                        <a:lumMod val="20000"/>
                        <a:lumOff val="80000"/>
                      </a:schemeClr>
                    </a:solidFill>
                  </a:tcPr>
                </a:tc>
              </a:tr>
              <a:tr h="4172855">
                <a:tc>
                  <a:txBody>
                    <a:bodyPr/>
                    <a:lstStyle/>
                    <a:p>
                      <a:r>
                        <a:rPr lang="en-US" sz="1400" dirty="0" smtClean="0"/>
                        <a:t>Eligible assets sold</a:t>
                      </a:r>
                      <a:endParaRPr lang="en-US" sz="1400" dirty="0"/>
                    </a:p>
                  </a:txBody>
                  <a:tcPr>
                    <a:solidFill>
                      <a:schemeClr val="accent2">
                        <a:lumMod val="20000"/>
                        <a:lumOff val="80000"/>
                      </a:schemeClr>
                    </a:solidFill>
                  </a:tcPr>
                </a:tc>
                <a:tc>
                  <a:txBody>
                    <a:bodyPr/>
                    <a:lstStyle/>
                    <a:p>
                      <a:r>
                        <a:rPr lang="en-US" sz="1400" dirty="0" smtClean="0"/>
                        <a:t>A residential House property (minimum holding period 3 year)</a:t>
                      </a:r>
                      <a:endParaRPr lang="en-US" sz="1400" dirty="0"/>
                    </a:p>
                  </a:txBody>
                  <a:tcPr>
                    <a:solidFill>
                      <a:schemeClr val="accent2">
                        <a:lumMod val="20000"/>
                        <a:lumOff val="80000"/>
                      </a:schemeClr>
                    </a:solidFill>
                  </a:tcPr>
                </a:tc>
                <a:tc>
                  <a:txBody>
                    <a:bodyPr/>
                    <a:lstStyle/>
                    <a:p>
                      <a:r>
                        <a:rPr lang="en-US" sz="1400" b="0" dirty="0" smtClean="0"/>
                        <a:t>Agriculture land which  has been   used   by  Assessee  himself or by his parents for agriculture purposes during last 2 yrs of transfer</a:t>
                      </a:r>
                      <a:endParaRPr lang="en-US" sz="1400" b="0" dirty="0"/>
                    </a:p>
                  </a:txBody>
                  <a:tcPr>
                    <a:solidFill>
                      <a:schemeClr val="accent2">
                        <a:lumMod val="20000"/>
                        <a:lumOff val="80000"/>
                      </a:schemeClr>
                    </a:solidFill>
                  </a:tcPr>
                </a:tc>
                <a:tc>
                  <a:txBody>
                    <a:bodyPr/>
                    <a:lstStyle/>
                    <a:p>
                      <a:r>
                        <a:rPr lang="en-US" sz="1400" dirty="0" smtClean="0"/>
                        <a:t>Any   long-term capital assets (minimum holding period 3 years) </a:t>
                      </a:r>
                      <a:endParaRPr lang="en-US" sz="1400" dirty="0"/>
                    </a:p>
                  </a:txBody>
                  <a:tcPr>
                    <a:solidFill>
                      <a:schemeClr val="accent2">
                        <a:lumMod val="20000"/>
                        <a:lumOff val="80000"/>
                      </a:schemeClr>
                    </a:solidFill>
                  </a:tcPr>
                </a:tc>
                <a:tc>
                  <a:txBody>
                    <a:bodyPr/>
                    <a:lstStyle/>
                    <a:p>
                      <a:r>
                        <a:rPr lang="en-US" sz="1400" dirty="0" smtClean="0"/>
                        <a:t>Any long term asset (other  than  a residential  house  property ) provided on the date of transfer the taxpayer does not own more than one residential house property from  the assessment year 2001-02 (except the new house)</a:t>
                      </a:r>
                      <a:endParaRPr lang="en-US" sz="1400" dirty="0"/>
                    </a:p>
                  </a:txBody>
                  <a:tcPr>
                    <a:solidFill>
                      <a:schemeClr val="accent2">
                        <a:lumMod val="20000"/>
                        <a:lumOff val="80000"/>
                      </a:schemeClr>
                    </a:solidFill>
                  </a:tcPr>
                </a:tc>
                <a:tc>
                  <a:txBody>
                    <a:bodyPr/>
                    <a:lstStyle/>
                    <a:p>
                      <a:r>
                        <a:rPr lang="en-US" sz="1400" dirty="0" smtClean="0"/>
                        <a:t>A</a:t>
                      </a:r>
                      <a:r>
                        <a:rPr lang="en-US" sz="1400" baseline="0" dirty="0" smtClean="0"/>
                        <a:t> residential Property  effected </a:t>
                      </a:r>
                      <a:r>
                        <a:rPr lang="en-US" sz="1400" baseline="0" dirty="0" err="1" smtClean="0"/>
                        <a:t>upto</a:t>
                      </a:r>
                      <a:r>
                        <a:rPr lang="en-US" sz="1400" baseline="0" dirty="0" smtClean="0"/>
                        <a:t> 31.3.2017</a:t>
                      </a:r>
                      <a:endParaRPr lang="en-US" sz="1400" dirty="0"/>
                    </a:p>
                  </a:txBody>
                  <a:tcPr>
                    <a:solidFill>
                      <a:schemeClr val="accent2">
                        <a:lumMod val="20000"/>
                        <a:lumOff val="80000"/>
                      </a:schemeClr>
                    </a:solidFill>
                  </a:tcPr>
                </a:tc>
              </a:tr>
            </a:tbl>
          </a:graphicData>
        </a:graphic>
      </p:graphicFrame>
    </p:spTree>
  </p:cSld>
  <p:clrMapOvr>
    <a:masterClrMapping/>
  </p:clrMapOvr>
  <p:transition spd="med">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077200" cy="381000"/>
          </a:xfrm>
        </p:spPr>
        <p:txBody>
          <a:bodyPr>
            <a:normAutofit fontScale="90000"/>
          </a:bodyPr>
          <a:lstStyle/>
          <a:p>
            <a:r>
              <a:rPr lang="en-US" dirty="0" smtClean="0"/>
              <a:t>Exemptions U/s 54</a:t>
            </a:r>
            <a:endParaRPr lang="en-US" dirty="0"/>
          </a:p>
        </p:txBody>
      </p:sp>
      <p:graphicFrame>
        <p:nvGraphicFramePr>
          <p:cNvPr id="4" name="Content Placeholder 3"/>
          <p:cNvGraphicFramePr>
            <a:graphicFrameLocks noGrp="1"/>
          </p:cNvGraphicFramePr>
          <p:nvPr>
            <p:ph sz="quarter" idx="1"/>
          </p:nvPr>
        </p:nvGraphicFramePr>
        <p:xfrm>
          <a:off x="1" y="762000"/>
          <a:ext cx="9143999" cy="6095999"/>
        </p:xfrm>
        <a:graphic>
          <a:graphicData uri="http://schemas.openxmlformats.org/drawingml/2006/table">
            <a:tbl>
              <a:tblPr firstRow="1" bandRow="1">
                <a:tableStyleId>{5C22544A-7EE6-4342-B048-85BDC9FD1C3A}</a:tableStyleId>
              </a:tblPr>
              <a:tblGrid>
                <a:gridCol w="1344705"/>
                <a:gridCol w="1411941"/>
                <a:gridCol w="1479176"/>
                <a:gridCol w="1680883"/>
                <a:gridCol w="1613647"/>
                <a:gridCol w="1613647"/>
              </a:tblGrid>
              <a:tr h="1362635">
                <a:tc>
                  <a:txBody>
                    <a:bodyPr/>
                    <a:lstStyle/>
                    <a:p>
                      <a:r>
                        <a:rPr lang="en-US" sz="1400" dirty="0" smtClean="0"/>
                        <a:t>Assets to be acquired for exemption</a:t>
                      </a:r>
                      <a:endParaRPr lang="en-US" sz="1400" dirty="0"/>
                    </a:p>
                  </a:txBody>
                  <a:tcPr>
                    <a:solidFill>
                      <a:schemeClr val="tx2">
                        <a:lumMod val="60000"/>
                        <a:lumOff val="40000"/>
                      </a:schemeClr>
                    </a:solidFill>
                  </a:tcPr>
                </a:tc>
                <a:tc>
                  <a:txBody>
                    <a:bodyPr/>
                    <a:lstStyle/>
                    <a:p>
                      <a:r>
                        <a:rPr lang="en-US" sz="1400" dirty="0" smtClean="0"/>
                        <a:t>Residential house property</a:t>
                      </a:r>
                      <a:endParaRPr lang="en-US" sz="1400" dirty="0"/>
                    </a:p>
                  </a:txBody>
                  <a:tcPr>
                    <a:solidFill>
                      <a:schemeClr val="tx2">
                        <a:lumMod val="60000"/>
                        <a:lumOff val="40000"/>
                      </a:schemeClr>
                    </a:solidFill>
                  </a:tcPr>
                </a:tc>
                <a:tc>
                  <a:txBody>
                    <a:bodyPr/>
                    <a:lstStyle/>
                    <a:p>
                      <a:r>
                        <a:rPr lang="en-US" sz="1400" dirty="0" smtClean="0"/>
                        <a:t>Another agriculture land (urban or rural)</a:t>
                      </a:r>
                      <a:endParaRPr lang="en-US" sz="1400" dirty="0"/>
                    </a:p>
                  </a:txBody>
                  <a:tcPr>
                    <a:solidFill>
                      <a:schemeClr val="tx2">
                        <a:lumMod val="60000"/>
                        <a:lumOff val="40000"/>
                      </a:schemeClr>
                    </a:solidFill>
                  </a:tcPr>
                </a:tc>
                <a:tc>
                  <a:txBody>
                    <a:bodyPr/>
                    <a:lstStyle/>
                    <a:p>
                      <a:r>
                        <a:rPr lang="en-US" sz="1400" dirty="0" smtClean="0"/>
                        <a:t>Bond of NHAI or REC</a:t>
                      </a:r>
                      <a:endParaRPr lang="en-US" sz="1400" dirty="0"/>
                    </a:p>
                  </a:txBody>
                  <a:tcPr>
                    <a:solidFill>
                      <a:schemeClr val="tx2">
                        <a:lumMod val="60000"/>
                        <a:lumOff val="40000"/>
                      </a:schemeClr>
                    </a:solidFill>
                  </a:tcPr>
                </a:tc>
                <a:tc>
                  <a:txBody>
                    <a:bodyPr/>
                    <a:lstStyle/>
                    <a:p>
                      <a:r>
                        <a:rPr lang="en-US" sz="1400" dirty="0" smtClean="0"/>
                        <a:t>Residential house property</a:t>
                      </a:r>
                      <a:endParaRPr lang="en-US" sz="1400" dirty="0"/>
                    </a:p>
                  </a:txBody>
                  <a:tcPr>
                    <a:solidFill>
                      <a:schemeClr val="tx2">
                        <a:lumMod val="60000"/>
                        <a:lumOff val="40000"/>
                      </a:schemeClr>
                    </a:solidFill>
                  </a:tcPr>
                </a:tc>
                <a:tc>
                  <a:txBody>
                    <a:bodyPr/>
                    <a:lstStyle/>
                    <a:p>
                      <a:r>
                        <a:rPr lang="en-US" sz="1400" dirty="0" smtClean="0"/>
                        <a:t>Equity of new SME company in Manufacturing</a:t>
                      </a:r>
                      <a:r>
                        <a:rPr lang="en-US" sz="1400" baseline="0" dirty="0" smtClean="0"/>
                        <a:t> sector</a:t>
                      </a:r>
                      <a:endParaRPr lang="en-US" sz="1400" dirty="0"/>
                    </a:p>
                  </a:txBody>
                  <a:tcPr>
                    <a:solidFill>
                      <a:schemeClr val="tx2">
                        <a:lumMod val="60000"/>
                        <a:lumOff val="40000"/>
                      </a:schemeClr>
                    </a:solidFill>
                  </a:tcPr>
                </a:tc>
              </a:tr>
              <a:tr h="1864659">
                <a:tc>
                  <a:txBody>
                    <a:bodyPr/>
                    <a:lstStyle/>
                    <a:p>
                      <a:r>
                        <a:rPr lang="en-US" sz="1400" dirty="0" smtClean="0"/>
                        <a:t>Time limit for acquiring the new assets</a:t>
                      </a:r>
                      <a:endParaRPr lang="en-US" sz="1400" dirty="0"/>
                    </a:p>
                  </a:txBody>
                  <a:tcPr>
                    <a:solidFill>
                      <a:schemeClr val="accent2">
                        <a:lumMod val="20000"/>
                        <a:lumOff val="80000"/>
                      </a:schemeClr>
                    </a:solidFill>
                  </a:tcPr>
                </a:tc>
                <a:tc>
                  <a:txBody>
                    <a:bodyPr/>
                    <a:lstStyle/>
                    <a:p>
                      <a:r>
                        <a:rPr lang="en-US" sz="1400" dirty="0" smtClean="0"/>
                        <a:t>Purchase :1 year back or </a:t>
                      </a:r>
                      <a:r>
                        <a:rPr lang="pt-BR" sz="1400" dirty="0" smtClean="0"/>
                        <a:t>2    y e a r   f o r w a r d , Construction:   3   year forward</a:t>
                      </a:r>
                      <a:endParaRPr lang="en-US" sz="1400" dirty="0"/>
                    </a:p>
                  </a:txBody>
                  <a:tcPr>
                    <a:solidFill>
                      <a:schemeClr val="accent2">
                        <a:lumMod val="20000"/>
                        <a:lumOff val="80000"/>
                      </a:schemeClr>
                    </a:solidFill>
                  </a:tcPr>
                </a:tc>
                <a:tc>
                  <a:txBody>
                    <a:bodyPr/>
                    <a:lstStyle/>
                    <a:p>
                      <a:r>
                        <a:rPr lang="en-US" sz="1400" dirty="0" smtClean="0"/>
                        <a:t>2 yrs forward</a:t>
                      </a:r>
                      <a:endParaRPr lang="en-US" sz="1400" dirty="0"/>
                    </a:p>
                  </a:txBody>
                  <a:tcPr>
                    <a:solidFill>
                      <a:schemeClr val="accent2">
                        <a:lumMod val="20000"/>
                        <a:lumOff val="80000"/>
                      </a:schemeClr>
                    </a:solidFill>
                  </a:tcPr>
                </a:tc>
                <a:tc>
                  <a:txBody>
                    <a:bodyPr/>
                    <a:lstStyle/>
                    <a:p>
                      <a:r>
                        <a:rPr lang="en-US" sz="1400" dirty="0" smtClean="0"/>
                        <a:t>6 months forward</a:t>
                      </a:r>
                      <a:endParaRPr lang="en-US" sz="1400" dirty="0"/>
                    </a:p>
                  </a:txBody>
                  <a:tcPr>
                    <a:solidFill>
                      <a:schemeClr val="accent2">
                        <a:lumMod val="20000"/>
                        <a:lumOff val="80000"/>
                      </a:schemeClr>
                    </a:solidFill>
                  </a:tcPr>
                </a:tc>
                <a:tc>
                  <a:txBody>
                    <a:bodyPr/>
                    <a:lstStyle/>
                    <a:p>
                      <a:r>
                        <a:rPr lang="en-US" sz="1400" dirty="0" smtClean="0"/>
                        <a:t>Purchase :1 year back or 2 year forward, Construction:3 year forward</a:t>
                      </a:r>
                      <a:endParaRPr lang="en-US" sz="1400" dirty="0"/>
                    </a:p>
                  </a:txBody>
                  <a:tcPr>
                    <a:solidFill>
                      <a:schemeClr val="accent2">
                        <a:lumMod val="20000"/>
                        <a:lumOff val="80000"/>
                      </a:schemeClr>
                    </a:solidFill>
                  </a:tcPr>
                </a:tc>
                <a:tc>
                  <a:txBody>
                    <a:bodyPr/>
                    <a:lstStyle/>
                    <a:p>
                      <a:r>
                        <a:rPr lang="en-US" sz="1400" dirty="0" smtClean="0"/>
                        <a:t>Before</a:t>
                      </a:r>
                      <a:r>
                        <a:rPr lang="en-US" sz="1400" baseline="0" dirty="0" smtClean="0"/>
                        <a:t> due date for furnishing return of income u/s 139(1)</a:t>
                      </a:r>
                      <a:endParaRPr lang="en-US" sz="1400" dirty="0"/>
                    </a:p>
                  </a:txBody>
                  <a:tcPr>
                    <a:solidFill>
                      <a:schemeClr val="accent2">
                        <a:lumMod val="20000"/>
                        <a:lumOff val="80000"/>
                      </a:schemeClr>
                    </a:solidFill>
                  </a:tcPr>
                </a:tc>
              </a:tr>
              <a:tr h="2868705">
                <a:tc>
                  <a:txBody>
                    <a:bodyPr/>
                    <a:lstStyle/>
                    <a:p>
                      <a:r>
                        <a:rPr lang="en-US" sz="1400" dirty="0" smtClean="0"/>
                        <a:t>Exemption Amount</a:t>
                      </a:r>
                      <a:endParaRPr lang="en-US" sz="1400" dirty="0"/>
                    </a:p>
                  </a:txBody>
                  <a:tcPr>
                    <a:solidFill>
                      <a:schemeClr val="accent2">
                        <a:lumMod val="20000"/>
                        <a:lumOff val="80000"/>
                      </a:schemeClr>
                    </a:solidFill>
                  </a:tcPr>
                </a:tc>
                <a:tc>
                  <a:txBody>
                    <a:bodyPr/>
                    <a:lstStyle/>
                    <a:p>
                      <a:r>
                        <a:rPr lang="en-US" sz="1400" dirty="0" smtClean="0"/>
                        <a:t>Investment in the new assets or capital gain, which ever is lower</a:t>
                      </a:r>
                      <a:endParaRPr lang="en-US" sz="1400" dirty="0"/>
                    </a:p>
                  </a:txBody>
                  <a:tcPr>
                    <a:solidFill>
                      <a:schemeClr val="accent2">
                        <a:lumMod val="20000"/>
                        <a:lumOff val="80000"/>
                      </a:schemeClr>
                    </a:solidFill>
                  </a:tcPr>
                </a:tc>
                <a:tc>
                  <a:txBody>
                    <a:bodyPr/>
                    <a:lstStyle/>
                    <a:p>
                      <a:r>
                        <a:rPr lang="en-US" sz="1400" dirty="0" smtClean="0"/>
                        <a:t>Investment in the agriculture land or capital gain, which ever is lower</a:t>
                      </a:r>
                      <a:endParaRPr lang="en-US" sz="1400" dirty="0"/>
                    </a:p>
                  </a:txBody>
                  <a:tcPr>
                    <a:solidFill>
                      <a:schemeClr val="accent2">
                        <a:lumMod val="20000"/>
                        <a:lumOff val="80000"/>
                      </a:schemeClr>
                    </a:solidFill>
                  </a:tcPr>
                </a:tc>
                <a:tc>
                  <a:txBody>
                    <a:bodyPr/>
                    <a:lstStyle/>
                    <a:p>
                      <a:r>
                        <a:rPr lang="en-US" sz="1400" dirty="0" smtClean="0"/>
                        <a:t>Investment   in   the new assets or capital gain,  which  ever  is lower (Max. Rs.50 Lacs in FY)</a:t>
                      </a:r>
                      <a:endParaRPr lang="en-US" sz="1400" dirty="0"/>
                    </a:p>
                  </a:txBody>
                  <a:tcPr>
                    <a:solidFill>
                      <a:schemeClr val="accent2">
                        <a:lumMod val="20000"/>
                        <a:lumOff val="80000"/>
                      </a:schemeClr>
                    </a:solidFill>
                  </a:tcPr>
                </a:tc>
                <a:tc>
                  <a:txBody>
                    <a:bodyPr/>
                    <a:lstStyle/>
                    <a:p>
                      <a:r>
                        <a:rPr lang="en-US" sz="1400" dirty="0" smtClean="0"/>
                        <a:t>Investment in the new assets / Net Sale consideration X capital gain</a:t>
                      </a:r>
                      <a:endParaRPr lang="en-US" sz="1400" dirty="0"/>
                    </a:p>
                  </a:txBody>
                  <a:tcPr>
                    <a:solidFill>
                      <a:schemeClr val="accent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Investment in the new assets / Net Sale consideration X capital gain</a:t>
                      </a:r>
                    </a:p>
                    <a:p>
                      <a:endParaRPr lang="en-US" sz="1400" dirty="0"/>
                    </a:p>
                  </a:txBody>
                  <a:tcPr>
                    <a:solidFill>
                      <a:schemeClr val="accent2">
                        <a:lumMod val="20000"/>
                        <a:lumOff val="80000"/>
                      </a:schemeClr>
                    </a:solidFill>
                  </a:tcPr>
                </a:tc>
              </a:tr>
            </a:tbl>
          </a:graphicData>
        </a:graphic>
      </p:graphicFrame>
    </p:spTree>
  </p:cSld>
  <p:clrMapOvr>
    <a:masterClrMapping/>
  </p:clrMapOvr>
  <p:transition spd="med">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23</a:t>
            </a:fld>
            <a:endParaRPr lang="en-US"/>
          </a:p>
        </p:txBody>
      </p:sp>
      <p:graphicFrame>
        <p:nvGraphicFramePr>
          <p:cNvPr id="3" name="Table 2"/>
          <p:cNvGraphicFramePr>
            <a:graphicFrameLocks noGrp="1"/>
          </p:cNvGraphicFramePr>
          <p:nvPr/>
        </p:nvGraphicFramePr>
        <p:xfrm>
          <a:off x="228600" y="914400"/>
          <a:ext cx="8610601" cy="1371600"/>
        </p:xfrm>
        <a:graphic>
          <a:graphicData uri="http://schemas.openxmlformats.org/drawingml/2006/table">
            <a:tbl>
              <a:tblPr firstRow="1" bandRow="1">
                <a:tableStyleId>{5C22544A-7EE6-4342-B048-85BDC9FD1C3A}</a:tableStyleId>
              </a:tblPr>
              <a:tblGrid>
                <a:gridCol w="1143000"/>
                <a:gridCol w="1371600"/>
                <a:gridCol w="1295400"/>
                <a:gridCol w="1524000"/>
                <a:gridCol w="1295400"/>
                <a:gridCol w="1981201"/>
              </a:tblGrid>
              <a:tr h="1240971">
                <a:tc>
                  <a:txBody>
                    <a:bodyPr/>
                    <a:lstStyle/>
                    <a:p>
                      <a:r>
                        <a:rPr lang="en-US" sz="1400" dirty="0" smtClean="0"/>
                        <a:t>"Capital gain deposit account  scheme" applicable</a:t>
                      </a:r>
                      <a:endParaRPr lang="en-US" sz="1400" dirty="0"/>
                    </a:p>
                  </a:txBody>
                  <a:tcPr>
                    <a:solidFill>
                      <a:schemeClr val="tx2">
                        <a:lumMod val="60000"/>
                        <a:lumOff val="40000"/>
                      </a:schemeClr>
                    </a:solidFill>
                  </a:tcPr>
                </a:tc>
                <a:tc>
                  <a:txBody>
                    <a:bodyPr/>
                    <a:lstStyle/>
                    <a:p>
                      <a:r>
                        <a:rPr lang="en-US" sz="1400" dirty="0" smtClean="0"/>
                        <a:t>Yes</a:t>
                      </a:r>
                      <a:endParaRPr lang="en-US" sz="1400" dirty="0"/>
                    </a:p>
                  </a:txBody>
                  <a:tcPr>
                    <a:solidFill>
                      <a:schemeClr val="tx2">
                        <a:lumMod val="60000"/>
                        <a:lumOff val="40000"/>
                      </a:schemeClr>
                    </a:solidFill>
                  </a:tcPr>
                </a:tc>
                <a:tc>
                  <a:txBody>
                    <a:bodyPr/>
                    <a:lstStyle/>
                    <a:p>
                      <a:r>
                        <a:rPr lang="en-US" sz="1400" dirty="0" smtClean="0"/>
                        <a:t>Yes</a:t>
                      </a:r>
                      <a:endParaRPr lang="en-US" sz="1400" dirty="0"/>
                    </a:p>
                  </a:txBody>
                  <a:tcPr>
                    <a:solidFill>
                      <a:schemeClr val="tx2">
                        <a:lumMod val="60000"/>
                        <a:lumOff val="40000"/>
                      </a:schemeClr>
                    </a:solidFill>
                  </a:tcPr>
                </a:tc>
                <a:tc>
                  <a:txBody>
                    <a:bodyPr/>
                    <a:lstStyle/>
                    <a:p>
                      <a:r>
                        <a:rPr lang="en-US" sz="1400" dirty="0" smtClean="0"/>
                        <a:t>Not Applicable</a:t>
                      </a:r>
                      <a:endParaRPr lang="en-US" sz="1400" dirty="0"/>
                    </a:p>
                  </a:txBody>
                  <a:tcPr>
                    <a:solidFill>
                      <a:schemeClr val="tx2">
                        <a:lumMod val="60000"/>
                        <a:lumOff val="40000"/>
                      </a:schemeClr>
                    </a:solidFill>
                  </a:tcPr>
                </a:tc>
                <a:tc>
                  <a:txBody>
                    <a:bodyPr/>
                    <a:lstStyle/>
                    <a:p>
                      <a:r>
                        <a:rPr lang="en-US" sz="1400" dirty="0" smtClean="0"/>
                        <a:t>Yes</a:t>
                      </a:r>
                      <a:endParaRPr lang="en-US" sz="1400" dirty="0"/>
                    </a:p>
                  </a:txBody>
                  <a:tcPr>
                    <a:solidFill>
                      <a:schemeClr val="tx2">
                        <a:lumMod val="60000"/>
                        <a:lumOff val="40000"/>
                      </a:schemeClr>
                    </a:solidFill>
                  </a:tcPr>
                </a:tc>
                <a:tc>
                  <a:txBody>
                    <a:bodyPr/>
                    <a:lstStyle/>
                    <a:p>
                      <a:r>
                        <a:rPr lang="en-US" sz="1400" dirty="0" smtClean="0"/>
                        <a:t>Yes</a:t>
                      </a:r>
                      <a:endParaRPr lang="en-US" sz="1400" dirty="0"/>
                    </a:p>
                  </a:txBody>
                  <a:tcPr>
                    <a:solidFill>
                      <a:schemeClr val="tx2">
                        <a:lumMod val="60000"/>
                        <a:lumOff val="40000"/>
                      </a:schemeClr>
                    </a:solidFill>
                  </a:tcPr>
                </a:tc>
              </a:tr>
            </a:tbl>
          </a:graphicData>
        </a:graphic>
      </p:graphicFrame>
      <p:sp>
        <p:nvSpPr>
          <p:cNvPr id="5" name="Rectangle 4"/>
          <p:cNvSpPr/>
          <p:nvPr/>
        </p:nvSpPr>
        <p:spPr>
          <a:xfrm>
            <a:off x="2209800" y="381000"/>
            <a:ext cx="3793026" cy="600164"/>
          </a:xfrm>
          <a:prstGeom prst="rect">
            <a:avLst/>
          </a:prstGeom>
        </p:spPr>
        <p:txBody>
          <a:bodyPr wrap="none">
            <a:spAutoFit/>
          </a:bodyPr>
          <a:lstStyle/>
          <a:p>
            <a:r>
              <a:rPr lang="en-US" sz="3300" dirty="0" smtClean="0">
                <a:solidFill>
                  <a:srgbClr val="800000"/>
                </a:solidFill>
              </a:rPr>
              <a:t>Exemptions U/s 54</a:t>
            </a:r>
            <a:endParaRPr lang="en-US" sz="3300" dirty="0">
              <a:solidFill>
                <a:srgbClr val="800000"/>
              </a:solidFill>
            </a:endParaRPr>
          </a:p>
        </p:txBody>
      </p:sp>
      <p:graphicFrame>
        <p:nvGraphicFramePr>
          <p:cNvPr id="6" name="Table 5"/>
          <p:cNvGraphicFramePr>
            <a:graphicFrameLocks noGrp="1"/>
          </p:cNvGraphicFramePr>
          <p:nvPr/>
        </p:nvGraphicFramePr>
        <p:xfrm>
          <a:off x="228599" y="2286000"/>
          <a:ext cx="8610601" cy="2011680"/>
        </p:xfrm>
        <a:graphic>
          <a:graphicData uri="http://schemas.openxmlformats.org/drawingml/2006/table">
            <a:tbl>
              <a:tblPr firstRow="1" bandRow="1">
                <a:tableStyleId>{5C22544A-7EE6-4342-B048-85BDC9FD1C3A}</a:tableStyleId>
              </a:tblPr>
              <a:tblGrid>
                <a:gridCol w="1177519"/>
                <a:gridCol w="1324708"/>
                <a:gridCol w="1324708"/>
                <a:gridCol w="1471897"/>
                <a:gridCol w="1338507"/>
                <a:gridCol w="1973262"/>
              </a:tblGrid>
              <a:tr h="955524">
                <a:tc>
                  <a:txBody>
                    <a:bodyPr/>
                    <a:lstStyle/>
                    <a:p>
                      <a:r>
                        <a:rPr lang="en-US" sz="1400" b="0" dirty="0" smtClean="0">
                          <a:solidFill>
                            <a:schemeClr val="bg2">
                              <a:lumMod val="10000"/>
                            </a:schemeClr>
                          </a:solidFill>
                        </a:rPr>
                        <a:t>Condition</a:t>
                      </a:r>
                      <a:r>
                        <a:rPr lang="en-US" sz="1400" b="0" baseline="0" dirty="0" smtClean="0">
                          <a:solidFill>
                            <a:schemeClr val="bg2">
                              <a:lumMod val="10000"/>
                            </a:schemeClr>
                          </a:solidFill>
                        </a:rPr>
                        <a:t>  for exemption</a:t>
                      </a:r>
                      <a:endParaRPr lang="en-US" sz="1400" b="0" dirty="0">
                        <a:solidFill>
                          <a:schemeClr val="bg2">
                            <a:lumMod val="10000"/>
                          </a:schemeClr>
                        </a:solidFill>
                      </a:endParaRPr>
                    </a:p>
                  </a:txBody>
                  <a:tcPr>
                    <a:solidFill>
                      <a:schemeClr val="accent2">
                        <a:lumMod val="20000"/>
                        <a:lumOff val="80000"/>
                      </a:schemeClr>
                    </a:solidFill>
                  </a:tcPr>
                </a:tc>
                <a:tc>
                  <a:txBody>
                    <a:bodyPr/>
                    <a:lstStyle/>
                    <a:p>
                      <a:r>
                        <a:rPr lang="en-US" sz="1400" b="0" dirty="0" smtClean="0">
                          <a:solidFill>
                            <a:schemeClr val="bg2">
                              <a:lumMod val="10000"/>
                            </a:schemeClr>
                          </a:solidFill>
                        </a:rPr>
                        <a:t>Not to be transfer the new House within a period of 3 years </a:t>
                      </a:r>
                      <a:endParaRPr lang="en-US" sz="1400" b="0" dirty="0">
                        <a:solidFill>
                          <a:schemeClr val="bg2">
                            <a:lumMod val="10000"/>
                          </a:schemeClr>
                        </a:solidFill>
                      </a:endParaRPr>
                    </a:p>
                  </a:txBody>
                  <a:tcPr>
                    <a:solidFill>
                      <a:schemeClr val="accent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bg2">
                              <a:lumMod val="10000"/>
                            </a:schemeClr>
                          </a:solidFill>
                        </a:rPr>
                        <a:t>Not to be transfer the new Land within a period of 3 years </a:t>
                      </a:r>
                    </a:p>
                    <a:p>
                      <a:endParaRPr lang="en-US" sz="1400" b="0" dirty="0">
                        <a:solidFill>
                          <a:schemeClr val="bg2">
                            <a:lumMod val="10000"/>
                          </a:schemeClr>
                        </a:solidFill>
                      </a:endParaRPr>
                    </a:p>
                  </a:txBody>
                  <a:tcPr>
                    <a:solidFill>
                      <a:schemeClr val="accent2">
                        <a:lumMod val="20000"/>
                        <a:lumOff val="80000"/>
                      </a:schemeClr>
                    </a:solidFill>
                  </a:tcPr>
                </a:tc>
                <a:tc>
                  <a:txBody>
                    <a:bodyPr/>
                    <a:lstStyle/>
                    <a:p>
                      <a:r>
                        <a:rPr lang="en-US" sz="1400" b="0" dirty="0" smtClean="0">
                          <a:solidFill>
                            <a:schemeClr val="bg2">
                              <a:lumMod val="10000"/>
                            </a:schemeClr>
                          </a:solidFill>
                        </a:rPr>
                        <a:t>Not</a:t>
                      </a:r>
                      <a:r>
                        <a:rPr lang="en-US" sz="1400" b="0" baseline="0" dirty="0" smtClean="0">
                          <a:solidFill>
                            <a:schemeClr val="bg2">
                              <a:lumMod val="10000"/>
                            </a:schemeClr>
                          </a:solidFill>
                        </a:rPr>
                        <a:t> to be transfer or otherwise converted into money or taken any loan or advances within a period of 3 years</a:t>
                      </a:r>
                      <a:endParaRPr lang="en-US" sz="1400" b="0" dirty="0">
                        <a:solidFill>
                          <a:schemeClr val="bg2">
                            <a:lumMod val="10000"/>
                          </a:schemeClr>
                        </a:solidFill>
                      </a:endParaRPr>
                    </a:p>
                  </a:txBody>
                  <a:tcPr>
                    <a:solidFill>
                      <a:schemeClr val="accent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bg2">
                              <a:lumMod val="10000"/>
                            </a:schemeClr>
                          </a:solidFill>
                        </a:rPr>
                        <a:t>Not to be transfer the new House within a period of 3 years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smtClean="0">
                        <a:solidFill>
                          <a:schemeClr val="bg2">
                            <a:lumMod val="10000"/>
                          </a:schemeClr>
                        </a:solidFill>
                      </a:endParaRPr>
                    </a:p>
                  </a:txBody>
                  <a:tcPr>
                    <a:solidFill>
                      <a:schemeClr val="accent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bg2">
                              <a:lumMod val="10000"/>
                            </a:schemeClr>
                          </a:solidFill>
                        </a:rPr>
                        <a:t>Not</a:t>
                      </a:r>
                      <a:r>
                        <a:rPr lang="en-US" sz="1400" b="0" baseline="0" dirty="0" smtClean="0">
                          <a:solidFill>
                            <a:schemeClr val="bg2">
                              <a:lumMod val="10000"/>
                            </a:schemeClr>
                          </a:solidFill>
                        </a:rPr>
                        <a:t> to be transfer red for a period of five years</a:t>
                      </a:r>
                      <a:endParaRPr lang="en-US" sz="1400" b="0" dirty="0" smtClean="0">
                        <a:solidFill>
                          <a:schemeClr val="bg2">
                            <a:lumMod val="1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smtClean="0">
                        <a:solidFill>
                          <a:schemeClr val="bg2">
                            <a:lumMod val="10000"/>
                          </a:schemeClr>
                        </a:solidFill>
                      </a:endParaRPr>
                    </a:p>
                  </a:txBody>
                  <a:tcPr>
                    <a:solidFill>
                      <a:schemeClr val="accent2">
                        <a:lumMod val="20000"/>
                        <a:lumOff val="80000"/>
                      </a:schemeClr>
                    </a:solidFill>
                  </a:tcPr>
                </a:tc>
              </a:tr>
            </a:tbl>
          </a:graphicData>
        </a:graphic>
      </p:graphicFrame>
    </p:spTree>
  </p:cSld>
  <p:clrMapOvr>
    <a:masterClrMapping/>
  </p:clrMapOvr>
  <p:transition spd="med">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Capital Gains Accounts scheme ,1988</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
        <p:nvSpPr>
          <p:cNvPr id="3" name="Content Placeholder 2"/>
          <p:cNvSpPr>
            <a:spLocks noGrp="1"/>
          </p:cNvSpPr>
          <p:nvPr>
            <p:ph sz="quarter" idx="1"/>
          </p:nvPr>
        </p:nvSpPr>
        <p:spPr/>
        <p:txBody>
          <a:bodyPr>
            <a:normAutofit fontScale="92500"/>
          </a:bodyPr>
          <a:lstStyle/>
          <a:p>
            <a:r>
              <a:rPr lang="en-US" dirty="0" smtClean="0"/>
              <a:t>The scheme is open to all tax –payers who wish to claim exemption u/s 54,54B,54D,54F,54GB.The deposit should be made before the due date for furnishing of return  for the relevant previous year  and proof of deposit furnished </a:t>
            </a:r>
            <a:r>
              <a:rPr lang="en-US" dirty="0" err="1" smtClean="0"/>
              <a:t>alongwith</a:t>
            </a:r>
            <a:r>
              <a:rPr lang="en-US" dirty="0" smtClean="0"/>
              <a:t> the return . Depositor has to open a separate account under each section if he intends to avail  the benefit under more than one section.</a:t>
            </a:r>
          </a:p>
          <a:p>
            <a:r>
              <a:rPr lang="en-US" dirty="0" smtClean="0"/>
              <a:t>If the amount so deposited under the scheme is not  utilized within specific period then the unutilized amount shall be taxable in hands of the </a:t>
            </a:r>
            <a:r>
              <a:rPr lang="en-US" dirty="0" err="1" smtClean="0"/>
              <a:t>assessee</a:t>
            </a:r>
            <a:r>
              <a:rPr lang="en-US" dirty="0" smtClean="0"/>
              <a:t>  for that previous year in which specified period expires.</a:t>
            </a:r>
            <a:endParaRPr lang="en-US" dirty="0"/>
          </a:p>
        </p:txBody>
      </p:sp>
    </p:spTree>
  </p:cSld>
  <p:clrMapOvr>
    <a:masterClrMapping/>
  </p:clrMapOvr>
  <p:transition spd="med">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Capital Gains arising to NRIs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
        <p:nvSpPr>
          <p:cNvPr id="3" name="Content Placeholder 2"/>
          <p:cNvSpPr>
            <a:spLocks noGrp="1"/>
          </p:cNvSpPr>
          <p:nvPr>
            <p:ph sz="quarter" idx="1"/>
          </p:nvPr>
        </p:nvSpPr>
        <p:spPr/>
        <p:txBody>
          <a:bodyPr>
            <a:normAutofit fontScale="92500" lnSpcReduction="20000"/>
          </a:bodyPr>
          <a:lstStyle/>
          <a:p>
            <a:r>
              <a:rPr lang="en-US" dirty="0" smtClean="0"/>
              <a:t>Capital gains arising to Non-residents from the transfer of shares  or debentures of an Indian company ,shall be computed by converting the cost of acquisition ,expenditure on transfer and value of consideration ,into the same foreign currency (used for purchase of shares/debentures) . Then the capital gain so computed shall be reconverted into the Indian currency at prescribed rate of exchange. However, the provisions of Indexation shall not be available to NR on LTCG of shares/debentures of Indian Co. </a:t>
            </a:r>
          </a:p>
          <a:p>
            <a:r>
              <a:rPr lang="en-US" dirty="0" smtClean="0"/>
              <a:t>Exemption is available on long term capital gains arising from transfer of foreign exchange assets, if the net consideration is, wholly or party ,invested within 6 months in any of the specified securities.</a:t>
            </a:r>
            <a:endParaRPr lang="en-US" dirty="0"/>
          </a:p>
        </p:txBody>
      </p:sp>
    </p:spTree>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Off and Carry Forward of Capital Loss</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26</a:t>
            </a:fld>
            <a:endParaRPr lang="en-US"/>
          </a:p>
        </p:txBody>
      </p:sp>
      <p:sp>
        <p:nvSpPr>
          <p:cNvPr id="4" name="Content Placeholder 3"/>
          <p:cNvSpPr>
            <a:spLocks noGrp="1"/>
          </p:cNvSpPr>
          <p:nvPr>
            <p:ph sz="quarter" idx="1"/>
          </p:nvPr>
        </p:nvSpPr>
        <p:spPr/>
        <p:txBody>
          <a:bodyPr>
            <a:normAutofit fontScale="92500"/>
          </a:bodyPr>
          <a:lstStyle/>
          <a:p>
            <a:r>
              <a:rPr lang="en-US" dirty="0" smtClean="0"/>
              <a:t>Any short term capital loss can be set off against any capital gain (both long term and short term ) and against no other income.</a:t>
            </a:r>
          </a:p>
          <a:p>
            <a:r>
              <a:rPr lang="en-US" dirty="0" smtClean="0"/>
              <a:t>Any short term capital loss can be set off only against long term capital gain and against no other income.</a:t>
            </a:r>
          </a:p>
          <a:p>
            <a:r>
              <a:rPr lang="en-US" dirty="0" smtClean="0"/>
              <a:t>Any short term capital loss can be carried forward to the next eight assessment years and set off against ‘capital gains’( short term or long term )in those years.</a:t>
            </a:r>
          </a:p>
          <a:p>
            <a:r>
              <a:rPr lang="en-US" dirty="0" smtClean="0"/>
              <a:t>Any long term capital loss can be carried forward to the next eight assessment years and set off  only against long –term capital gains in those years.</a:t>
            </a:r>
            <a:endParaRPr lang="en-US" dirty="0"/>
          </a:p>
        </p:txBody>
      </p:sp>
    </p:spTree>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normAutofit fontScale="90000"/>
          </a:bodyPr>
          <a:lstStyle/>
          <a:p>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27</a:t>
            </a:fld>
            <a:endParaRPr lang="en-US"/>
          </a:p>
        </p:txBody>
      </p:sp>
      <p:sp>
        <p:nvSpPr>
          <p:cNvPr id="3" name="Content Placeholder 2"/>
          <p:cNvSpPr>
            <a:spLocks noGrp="1"/>
          </p:cNvSpPr>
          <p:nvPr>
            <p:ph sz="quarter" idx="1"/>
          </p:nvPr>
        </p:nvSpPr>
        <p:spPr/>
        <p:txBody>
          <a:bodyPr>
            <a:normAutofit/>
          </a:bodyPr>
          <a:lstStyle/>
          <a:p>
            <a:pPr algn="ctr"/>
            <a:endParaRPr lang="en-US" dirty="0" smtClean="0"/>
          </a:p>
          <a:p>
            <a:pPr algn="ctr"/>
            <a:endParaRPr lang="en-US" dirty="0" smtClean="0"/>
          </a:p>
          <a:p>
            <a:pPr algn="ctr">
              <a:buNone/>
            </a:pPr>
            <a:r>
              <a:rPr lang="en-US" sz="4800" b="1" dirty="0" smtClean="0"/>
              <a:t>With Thanks..</a:t>
            </a:r>
          </a:p>
          <a:p>
            <a:pPr algn="ctr">
              <a:buNone/>
            </a:pPr>
            <a:endParaRPr lang="en-US" sz="4800" b="1" dirty="0" smtClean="0"/>
          </a:p>
          <a:p>
            <a:pPr algn="ctr">
              <a:buNone/>
            </a:pPr>
            <a:endParaRPr lang="en-US" sz="4800" b="1" dirty="0" smtClean="0"/>
          </a:p>
          <a:p>
            <a:pPr>
              <a:buNone/>
            </a:pPr>
            <a:r>
              <a:rPr lang="en-US" sz="1800" b="1" dirty="0" smtClean="0"/>
              <a:t>Compiled by:</a:t>
            </a:r>
          </a:p>
          <a:p>
            <a:pPr>
              <a:buNone/>
            </a:pPr>
            <a:r>
              <a:rPr lang="en-US" sz="1800" b="1" dirty="0" smtClean="0"/>
              <a:t>CA </a:t>
            </a:r>
            <a:r>
              <a:rPr lang="en-US" sz="1800" b="1" dirty="0" err="1" smtClean="0"/>
              <a:t>Varun</a:t>
            </a:r>
            <a:r>
              <a:rPr lang="en-US" sz="1800" b="1" dirty="0" smtClean="0"/>
              <a:t> </a:t>
            </a:r>
            <a:r>
              <a:rPr lang="en-US" sz="1800" b="1" dirty="0" err="1" smtClean="0"/>
              <a:t>Chadha</a:t>
            </a:r>
            <a:endParaRPr lang="en-US" sz="1800" b="1" dirty="0" smtClean="0"/>
          </a:p>
          <a:p>
            <a:pPr algn="ctr">
              <a:buNone/>
            </a:pPr>
            <a:endParaRPr lang="en-US" sz="1500" b="1" dirty="0" smtClean="0"/>
          </a:p>
          <a:p>
            <a:pPr algn="ctr">
              <a:buNone/>
            </a:pPr>
            <a:endParaRPr lang="en-US" sz="1500" b="1" dirty="0"/>
          </a:p>
        </p:txBody>
      </p:sp>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“CAPITAL ASSET”</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
        <p:nvSpPr>
          <p:cNvPr id="3" name="Content Placeholder 2"/>
          <p:cNvSpPr>
            <a:spLocks noGrp="1"/>
          </p:cNvSpPr>
          <p:nvPr>
            <p:ph sz="quarter" idx="1"/>
          </p:nvPr>
        </p:nvSpPr>
        <p:spPr/>
        <p:txBody>
          <a:bodyPr>
            <a:normAutofit fontScale="85000" lnSpcReduction="20000"/>
          </a:bodyPr>
          <a:lstStyle/>
          <a:p>
            <a:pPr algn="just">
              <a:buNone/>
            </a:pPr>
            <a:r>
              <a:rPr lang="en-US" dirty="0" smtClean="0"/>
              <a:t>	“</a:t>
            </a:r>
            <a:r>
              <a:rPr lang="en-US" b="1" dirty="0" smtClean="0"/>
              <a:t>Capital Asset</a:t>
            </a:r>
            <a:r>
              <a:rPr lang="en-US" dirty="0" smtClean="0"/>
              <a:t>” is defined to include property of any kind, whether fixed or circulating, movable or immovable, tangible or intangible. The following assets are however, excluded from the definition of “Capital Assets”</a:t>
            </a:r>
          </a:p>
          <a:p>
            <a:pPr algn="just">
              <a:buNone/>
            </a:pPr>
            <a:endParaRPr lang="en-US" dirty="0" smtClean="0"/>
          </a:p>
          <a:p>
            <a:pPr algn="just"/>
            <a:r>
              <a:rPr lang="en-US" dirty="0" smtClean="0"/>
              <a:t>Any Stock-In-Trade, Consumable stores or raw material held for the purpose of business or profession.</a:t>
            </a:r>
          </a:p>
          <a:p>
            <a:pPr algn="just">
              <a:buNone/>
            </a:pPr>
            <a:endParaRPr lang="en-US" dirty="0" smtClean="0"/>
          </a:p>
          <a:p>
            <a:pPr algn="just"/>
            <a:r>
              <a:rPr lang="en-US" dirty="0" smtClean="0"/>
              <a:t>Personal effects of the Assessee, movable property including wearing apparel and furniture held for his personal use or for the use of any member of his family dependent upon him( Jewellery, archeological collections, drawings, paintings, sculptures, or any work of art are treated as capital asset even though it is meant for personal use of the Assessee)</a:t>
            </a:r>
            <a:endParaRPr lang="en-US" dirty="0"/>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457200"/>
          </a:xfrm>
        </p:spPr>
        <p:txBody>
          <a:bodyPr>
            <a:normAutofit fontScale="90000"/>
          </a:bodyPr>
          <a:lstStyle/>
          <a:p>
            <a:pPr algn="ctr"/>
            <a:r>
              <a:rPr lang="en-US" dirty="0" smtClean="0"/>
              <a:t>“CAPITAL ASSET”</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
        <p:nvSpPr>
          <p:cNvPr id="3" name="Content Placeholder 2"/>
          <p:cNvSpPr>
            <a:spLocks noGrp="1"/>
          </p:cNvSpPr>
          <p:nvPr>
            <p:ph sz="quarter" idx="1"/>
          </p:nvPr>
        </p:nvSpPr>
        <p:spPr>
          <a:xfrm>
            <a:off x="457200" y="1447800"/>
            <a:ext cx="8229600" cy="5181600"/>
          </a:xfrm>
        </p:spPr>
        <p:txBody>
          <a:bodyPr>
            <a:normAutofit fontScale="40000" lnSpcReduction="20000"/>
          </a:bodyPr>
          <a:lstStyle/>
          <a:p>
            <a:pPr algn="just"/>
            <a:r>
              <a:rPr lang="en-US" sz="4500" dirty="0" smtClean="0"/>
              <a:t>Agricultural land in India provided it is not situated:-</a:t>
            </a:r>
          </a:p>
          <a:p>
            <a:pPr algn="just">
              <a:buNone/>
            </a:pPr>
            <a:r>
              <a:rPr lang="en-US" sz="4500" dirty="0" smtClean="0"/>
              <a:t>	a) in any area within the jurisdiction of a municipality or a cantonment board having population of 10,000 or more or;</a:t>
            </a:r>
          </a:p>
          <a:p>
            <a:pPr algn="just">
              <a:buNone/>
            </a:pPr>
            <a:r>
              <a:rPr lang="en-US" sz="4500" dirty="0" smtClean="0"/>
              <a:t>	b) within specified distance from local limits of municipality or containment board (called urban Areas)</a:t>
            </a:r>
          </a:p>
          <a:p>
            <a:pPr algn="just">
              <a:buNone/>
            </a:pPr>
            <a:r>
              <a:rPr lang="en-US" sz="4500" dirty="0" smtClean="0"/>
              <a:t>Specified Distance measured Aerially shall be  (Applicable </a:t>
            </a:r>
            <a:r>
              <a:rPr lang="en-US" sz="4500" dirty="0" err="1" smtClean="0"/>
              <a:t>w.e.f</a:t>
            </a:r>
            <a:r>
              <a:rPr lang="en-US" sz="4500" dirty="0" smtClean="0"/>
              <a:t>  A.Y 2014-15)</a:t>
            </a:r>
          </a:p>
          <a:p>
            <a:pPr marL="571500" indent="-571500" algn="just">
              <a:buAutoNum type="romanLcParenBoth"/>
            </a:pPr>
            <a:r>
              <a:rPr lang="en-US" sz="4500" dirty="0" smtClean="0"/>
              <a:t>In case of municipalities having population more than 10000 and </a:t>
            </a:r>
            <a:r>
              <a:rPr lang="en-US" sz="4500" dirty="0" err="1" smtClean="0"/>
              <a:t>upto</a:t>
            </a:r>
            <a:r>
              <a:rPr lang="en-US" sz="4500" dirty="0" smtClean="0"/>
              <a:t> 1 </a:t>
            </a:r>
            <a:r>
              <a:rPr lang="en-US" sz="4500" dirty="0" err="1" smtClean="0"/>
              <a:t>lac</a:t>
            </a:r>
            <a:r>
              <a:rPr lang="en-US" sz="4500" dirty="0" smtClean="0"/>
              <a:t>         2km</a:t>
            </a:r>
          </a:p>
          <a:p>
            <a:pPr marL="571500" indent="-571500" algn="just">
              <a:buFont typeface="Wingdings 2"/>
              <a:buAutoNum type="romanLcParenBoth"/>
            </a:pPr>
            <a:r>
              <a:rPr lang="en-US" sz="4500" dirty="0" smtClean="0"/>
              <a:t>In case of municipalities having population more than 1 </a:t>
            </a:r>
            <a:r>
              <a:rPr lang="en-US" sz="4500" dirty="0" err="1" smtClean="0"/>
              <a:t>lac</a:t>
            </a:r>
            <a:r>
              <a:rPr lang="en-US" sz="4500" dirty="0" smtClean="0"/>
              <a:t> and </a:t>
            </a:r>
            <a:r>
              <a:rPr lang="en-US" sz="4500" dirty="0" err="1" smtClean="0"/>
              <a:t>upto</a:t>
            </a:r>
            <a:r>
              <a:rPr lang="en-US" sz="4500" dirty="0" smtClean="0"/>
              <a:t> 10 </a:t>
            </a:r>
            <a:r>
              <a:rPr lang="en-US" sz="4500" dirty="0" err="1" smtClean="0"/>
              <a:t>lac</a:t>
            </a:r>
            <a:r>
              <a:rPr lang="en-US" sz="4500" dirty="0" smtClean="0"/>
              <a:t>          6 km</a:t>
            </a:r>
          </a:p>
          <a:p>
            <a:pPr marL="571500" indent="-571500" algn="just">
              <a:buFont typeface="Wingdings 2"/>
              <a:buAutoNum type="romanLcParenBoth"/>
            </a:pPr>
            <a:r>
              <a:rPr lang="en-US" sz="4500" dirty="0" smtClean="0"/>
              <a:t>Municipalities having population more than 10 </a:t>
            </a:r>
            <a:r>
              <a:rPr lang="en-US" sz="4500" dirty="0" err="1" smtClean="0"/>
              <a:t>lac</a:t>
            </a:r>
            <a:r>
              <a:rPr lang="en-US" sz="4500" dirty="0" smtClean="0"/>
              <a:t>                                                    8 km</a:t>
            </a:r>
          </a:p>
          <a:p>
            <a:pPr marL="571500" indent="-571500" algn="just">
              <a:buNone/>
            </a:pPr>
            <a:r>
              <a:rPr lang="en-US" sz="4500" dirty="0" err="1" smtClean="0"/>
              <a:t>Upto</a:t>
            </a:r>
            <a:r>
              <a:rPr lang="en-US" sz="4500" dirty="0" smtClean="0"/>
              <a:t> A.Y 2013-14 the specified distance as notified in Notification No. 9447 dt. 06.01.94 but not more than 8 km from </a:t>
            </a:r>
            <a:r>
              <a:rPr lang="en-US" sz="4500" dirty="0" err="1" smtClean="0"/>
              <a:t>muncipal</a:t>
            </a:r>
            <a:r>
              <a:rPr lang="en-US" sz="4500" dirty="0" smtClean="0"/>
              <a:t> limits.</a:t>
            </a:r>
          </a:p>
          <a:p>
            <a:pPr algn="just"/>
            <a:r>
              <a:rPr lang="en-US" sz="4500" dirty="0" smtClean="0"/>
              <a:t>6 ½ per cent Gold Bonds, 1977 or 7 Percent Gold Bonds, 1980 or National Defence Gold Bonds, 1980 issued by Central Government.</a:t>
            </a:r>
          </a:p>
          <a:p>
            <a:pPr algn="just"/>
            <a:r>
              <a:rPr lang="en-US" sz="4500" dirty="0" smtClean="0"/>
              <a:t>Special Bearer Bonds, 1991 and</a:t>
            </a:r>
          </a:p>
          <a:p>
            <a:pPr algn="just"/>
            <a:r>
              <a:rPr lang="en-US" sz="4500" dirty="0" smtClean="0"/>
              <a:t>Gold Deposit Bonds Issued under Gold Deposit Scheme, 1999.</a:t>
            </a:r>
            <a:endParaRPr lang="en-US" sz="4500" dirty="0"/>
          </a:p>
        </p:txBody>
      </p:sp>
    </p:spTree>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TRANSFER OF CAPITAL ASSET</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3" name="Content Placeholder 2"/>
          <p:cNvSpPr>
            <a:spLocks noGrp="1"/>
          </p:cNvSpPr>
          <p:nvPr>
            <p:ph sz="quarter" idx="1"/>
          </p:nvPr>
        </p:nvSpPr>
        <p:spPr/>
        <p:txBody>
          <a:bodyPr>
            <a:normAutofit fontScale="92500" lnSpcReduction="10000"/>
          </a:bodyPr>
          <a:lstStyle/>
          <a:p>
            <a:pPr algn="just">
              <a:buNone/>
            </a:pPr>
            <a:r>
              <a:rPr lang="en-US" dirty="0" smtClean="0"/>
              <a:t>	</a:t>
            </a:r>
            <a:r>
              <a:rPr lang="en-US" b="1" dirty="0" smtClean="0"/>
              <a:t>Transfer,</a:t>
            </a:r>
            <a:r>
              <a:rPr lang="en-US" dirty="0" smtClean="0"/>
              <a:t> in relation to a Capital Asset, </a:t>
            </a:r>
            <a:r>
              <a:rPr lang="en-US" b="1" dirty="0" smtClean="0"/>
              <a:t>includes </a:t>
            </a:r>
            <a:r>
              <a:rPr lang="en-US" b="1" u="sng" dirty="0" smtClean="0">
                <a:solidFill>
                  <a:schemeClr val="tx2"/>
                </a:solidFill>
              </a:rPr>
              <a:t>Sale</a:t>
            </a:r>
            <a:r>
              <a:rPr lang="en-US" b="1" dirty="0" smtClean="0">
                <a:solidFill>
                  <a:schemeClr val="tx2"/>
                </a:solidFill>
              </a:rPr>
              <a:t>, </a:t>
            </a:r>
            <a:r>
              <a:rPr lang="en-US" b="1" u="sng" dirty="0" smtClean="0">
                <a:solidFill>
                  <a:schemeClr val="tx2"/>
                </a:solidFill>
              </a:rPr>
              <a:t>Exchange</a:t>
            </a:r>
            <a:r>
              <a:rPr lang="en-US" b="1" dirty="0" smtClean="0">
                <a:solidFill>
                  <a:schemeClr val="tx2"/>
                </a:solidFill>
              </a:rPr>
              <a:t> or </a:t>
            </a:r>
            <a:r>
              <a:rPr lang="en-US" b="1" u="sng" dirty="0" smtClean="0">
                <a:solidFill>
                  <a:schemeClr val="tx2"/>
                </a:solidFill>
              </a:rPr>
              <a:t>Relinquishment</a:t>
            </a:r>
            <a:r>
              <a:rPr lang="en-US" dirty="0" smtClean="0">
                <a:solidFill>
                  <a:schemeClr val="tx2"/>
                </a:solidFill>
              </a:rPr>
              <a:t> of the asset or the </a:t>
            </a:r>
            <a:r>
              <a:rPr lang="en-US" b="1" u="sng" dirty="0" smtClean="0">
                <a:solidFill>
                  <a:schemeClr val="tx2"/>
                </a:solidFill>
              </a:rPr>
              <a:t>Extinguishment</a:t>
            </a:r>
            <a:r>
              <a:rPr lang="en-US" dirty="0" smtClean="0">
                <a:solidFill>
                  <a:schemeClr val="tx2"/>
                </a:solidFill>
              </a:rPr>
              <a:t> of any rights therein or </a:t>
            </a:r>
            <a:r>
              <a:rPr lang="en-US" dirty="0" smtClean="0"/>
              <a:t>the compulsory acquisition thereof under any law.</a:t>
            </a:r>
          </a:p>
          <a:p>
            <a:pPr algn="just"/>
            <a:r>
              <a:rPr lang="en-US" dirty="0" smtClean="0"/>
              <a:t>Reduction of Share Capital by reducing face value amounts to extinguishment of rights.</a:t>
            </a:r>
          </a:p>
          <a:p>
            <a:pPr algn="just"/>
            <a:r>
              <a:rPr lang="en-US" dirty="0" smtClean="0"/>
              <a:t>Maturity of Zero Coupon Bonds.</a:t>
            </a:r>
          </a:p>
          <a:p>
            <a:pPr algn="just"/>
            <a:r>
              <a:rPr lang="en-US" dirty="0" smtClean="0"/>
              <a:t>Redemption of Preference Share amounts to Relinquishment of rights.</a:t>
            </a:r>
          </a:p>
          <a:p>
            <a:pPr algn="just"/>
            <a:r>
              <a:rPr lang="en-US" dirty="0" smtClean="0"/>
              <a:t>Conversion of Capital Asset into Stock-In-Trade of a business carried on by the Assessee amounts to transfer of Capital Asset.</a:t>
            </a:r>
          </a:p>
        </p:txBody>
      </p:sp>
    </p:spTree>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EXEMPT  -  TRANSFERS</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
        <p:nvSpPr>
          <p:cNvPr id="3" name="Content Placeholder 2"/>
          <p:cNvSpPr>
            <a:spLocks noGrp="1"/>
          </p:cNvSpPr>
          <p:nvPr>
            <p:ph sz="quarter" idx="1"/>
          </p:nvPr>
        </p:nvSpPr>
        <p:spPr/>
        <p:txBody>
          <a:bodyPr>
            <a:normAutofit fontScale="92500" lnSpcReduction="20000"/>
          </a:bodyPr>
          <a:lstStyle/>
          <a:p>
            <a:pPr algn="just"/>
            <a:r>
              <a:rPr lang="en-US" dirty="0" smtClean="0"/>
              <a:t>Distribution of assets in kind by company to its shareholders on its liquidation</a:t>
            </a:r>
          </a:p>
          <a:p>
            <a:pPr algn="just"/>
            <a:r>
              <a:rPr lang="en-US" dirty="0" smtClean="0"/>
              <a:t>Any distribution of capital asset in kind by a Hindu Undivided family  to its members at the time of total or partial partition.</a:t>
            </a:r>
          </a:p>
          <a:p>
            <a:pPr algn="just"/>
            <a:r>
              <a:rPr lang="en-US" dirty="0" smtClean="0"/>
              <a:t>Any distribution of capital asset under a gift or will or an irrevocable trusts</a:t>
            </a:r>
          </a:p>
          <a:p>
            <a:pPr algn="just"/>
            <a:r>
              <a:rPr lang="en-US" dirty="0" smtClean="0"/>
              <a:t>Any  transfer of capital asset by holding wholly owned subsidiary to Holding company or vice versa.</a:t>
            </a:r>
          </a:p>
          <a:p>
            <a:pPr algn="just"/>
            <a:r>
              <a:rPr lang="en-US" dirty="0" smtClean="0"/>
              <a:t>Any transfer under scheme of Amalgamation, demerger, </a:t>
            </a:r>
          </a:p>
          <a:p>
            <a:pPr algn="just"/>
            <a:r>
              <a:rPr lang="en-US" dirty="0" smtClean="0"/>
              <a:t>Transfer of Capital Assets under Reverse Mortgage Scheme.</a:t>
            </a:r>
            <a:endParaRPr lang="en-US" dirty="0"/>
          </a:p>
        </p:txBody>
      </p:sp>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Year of taxability in case of Immovable Property.</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
        <p:nvSpPr>
          <p:cNvPr id="3" name="Content Placeholder 2"/>
          <p:cNvSpPr>
            <a:spLocks noGrp="1"/>
          </p:cNvSpPr>
          <p:nvPr>
            <p:ph sz="quarter" idx="1"/>
          </p:nvPr>
        </p:nvSpPr>
        <p:spPr/>
        <p:txBody>
          <a:bodyPr/>
          <a:lstStyle/>
          <a:p>
            <a:r>
              <a:rPr lang="en-US" dirty="0" smtClean="0"/>
              <a:t>Where the transfer is by way of allowing possession of an immovable property in part performance of an agreement to sell, capital gain shall be deemed to be arisen in the year in which such possession is handed over. If the transferee already holds the property under sale, before entering into agreement to sell , the year of taxability of capital gain is the year in which the agreement is entered into.</a:t>
            </a:r>
            <a:endParaRPr lang="en-IN" dirty="0"/>
          </a:p>
        </p:txBody>
      </p:sp>
    </p:spTree>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CAPITAL ASSET</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
        <p:nvSpPr>
          <p:cNvPr id="3" name="Content Placeholder 2"/>
          <p:cNvSpPr>
            <a:spLocks noGrp="1"/>
          </p:cNvSpPr>
          <p:nvPr>
            <p:ph sz="quarter" idx="1"/>
          </p:nvPr>
        </p:nvSpPr>
        <p:spPr/>
        <p:txBody>
          <a:bodyPr>
            <a:normAutofit fontScale="85000" lnSpcReduction="20000"/>
          </a:bodyPr>
          <a:lstStyle/>
          <a:p>
            <a:pPr algn="just">
              <a:buNone/>
            </a:pPr>
            <a:r>
              <a:rPr lang="en-US" dirty="0" smtClean="0"/>
              <a:t>	</a:t>
            </a:r>
            <a:r>
              <a:rPr lang="en-US" b="1" dirty="0" smtClean="0"/>
              <a:t>Short-Term capital asset</a:t>
            </a:r>
            <a:r>
              <a:rPr lang="en-US" dirty="0" smtClean="0"/>
              <a:t> means a capital asset held by an Assessee for </a:t>
            </a:r>
            <a:r>
              <a:rPr lang="en-US" b="1" dirty="0" smtClean="0"/>
              <a:t>not more than 36 months</a:t>
            </a:r>
            <a:r>
              <a:rPr lang="en-US" dirty="0" smtClean="0"/>
              <a:t> immediately prior to its date of transfer. However, in the following cases, an asset, held for </a:t>
            </a:r>
            <a:r>
              <a:rPr lang="en-US" b="1" dirty="0" smtClean="0"/>
              <a:t>not more than 12 months</a:t>
            </a:r>
            <a:r>
              <a:rPr lang="en-US" dirty="0" smtClean="0"/>
              <a:t>, is treated as short-term capital asset:-</a:t>
            </a:r>
          </a:p>
          <a:p>
            <a:pPr algn="just">
              <a:buNone/>
            </a:pPr>
            <a:endParaRPr lang="en-US" dirty="0" smtClean="0"/>
          </a:p>
          <a:p>
            <a:pPr algn="just"/>
            <a:r>
              <a:rPr lang="en-US" dirty="0" smtClean="0"/>
              <a:t>Equity Shares &amp; Preference Shares</a:t>
            </a:r>
          </a:p>
          <a:p>
            <a:pPr algn="just"/>
            <a:r>
              <a:rPr lang="en-US" dirty="0" smtClean="0"/>
              <a:t>Securities (Debentures, Government Securities) if listed in a recognized stock exchange</a:t>
            </a:r>
          </a:p>
          <a:p>
            <a:pPr algn="just"/>
            <a:r>
              <a:rPr lang="en-US" dirty="0" smtClean="0"/>
              <a:t>Units of UTI or Mutual Fund</a:t>
            </a:r>
          </a:p>
          <a:p>
            <a:pPr algn="just"/>
            <a:r>
              <a:rPr lang="en-US" dirty="0" smtClean="0"/>
              <a:t>Zero coupon bonds</a:t>
            </a:r>
          </a:p>
          <a:p>
            <a:pPr algn="just"/>
            <a:endParaRPr lang="en-US" dirty="0" smtClean="0"/>
          </a:p>
          <a:p>
            <a:pPr algn="just">
              <a:buNone/>
            </a:pPr>
            <a:r>
              <a:rPr lang="en-US" dirty="0" smtClean="0"/>
              <a:t>	</a:t>
            </a:r>
            <a:r>
              <a:rPr lang="en-US" b="1" dirty="0" smtClean="0"/>
              <a:t>An asset other than short term capital asset is regarded as long term capital asset</a:t>
            </a:r>
          </a:p>
          <a:p>
            <a:pPr>
              <a:buNone/>
            </a:pPr>
            <a:endParaRPr lang="en-US" dirty="0"/>
          </a:p>
        </p:txBody>
      </p:sp>
    </p:spTree>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FORMULAE-CAPITAL GAIN</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9</a:t>
            </a:fld>
            <a:endParaRPr lang="en-US"/>
          </a:p>
        </p:txBody>
      </p:sp>
      <p:graphicFrame>
        <p:nvGraphicFramePr>
          <p:cNvPr id="4" name="Content Placeholder 3"/>
          <p:cNvGraphicFramePr>
            <a:graphicFrameLocks noGrp="1"/>
          </p:cNvGraphicFramePr>
          <p:nvPr>
            <p:ph sz="quarter" idx="1"/>
          </p:nvPr>
        </p:nvGraphicFramePr>
        <p:xfrm>
          <a:off x="301625" y="1527175"/>
          <a:ext cx="8504238" cy="4419917"/>
        </p:xfrm>
        <a:graphic>
          <a:graphicData uri="http://schemas.openxmlformats.org/drawingml/2006/table">
            <a:tbl>
              <a:tblPr firstRow="1" bandRow="1">
                <a:tableStyleId>{5C22544A-7EE6-4342-B048-85BDC9FD1C3A}</a:tableStyleId>
              </a:tblPr>
              <a:tblGrid>
                <a:gridCol w="4252119"/>
                <a:gridCol w="4252119"/>
              </a:tblGrid>
              <a:tr h="370840">
                <a:tc>
                  <a:txBody>
                    <a:bodyPr/>
                    <a:lstStyle/>
                    <a:p>
                      <a:r>
                        <a:rPr lang="en-US" baseline="0" dirty="0" smtClean="0"/>
                        <a:t> Short term Capital Gain</a:t>
                      </a:r>
                      <a:endParaRPr lang="en-US" dirty="0"/>
                    </a:p>
                  </a:txBody>
                  <a:tcPr marL="94492" marR="94492">
                    <a:solidFill>
                      <a:schemeClr val="tx2">
                        <a:lumMod val="60000"/>
                        <a:lumOff val="40000"/>
                      </a:schemeClr>
                    </a:solidFill>
                  </a:tcPr>
                </a:tc>
                <a:tc>
                  <a:txBody>
                    <a:bodyPr/>
                    <a:lstStyle/>
                    <a:p>
                      <a:r>
                        <a:rPr lang="en-US" dirty="0" smtClean="0"/>
                        <a:t>Long Term Capital Gain</a:t>
                      </a:r>
                      <a:endParaRPr lang="en-US" dirty="0"/>
                    </a:p>
                  </a:txBody>
                  <a:tcPr marL="94492" marR="94492">
                    <a:solidFill>
                      <a:schemeClr val="tx2">
                        <a:lumMod val="60000"/>
                        <a:lumOff val="40000"/>
                      </a:schemeClr>
                    </a:solidFill>
                  </a:tcPr>
                </a:tc>
              </a:tr>
              <a:tr h="370840">
                <a:tc>
                  <a:txBody>
                    <a:bodyPr/>
                    <a:lstStyle/>
                    <a:p>
                      <a:r>
                        <a:rPr lang="en-US" dirty="0" smtClean="0"/>
                        <a:t>Find Full Value of Consideration</a:t>
                      </a:r>
                      <a:endParaRPr lang="en-US" dirty="0"/>
                    </a:p>
                  </a:txBody>
                  <a:tcPr marL="94492" marR="94492">
                    <a:solidFill>
                      <a:schemeClr val="accent2">
                        <a:lumMod val="20000"/>
                        <a:lumOff val="80000"/>
                      </a:schemeClr>
                    </a:solidFill>
                  </a:tcPr>
                </a:tc>
                <a:tc>
                  <a:txBody>
                    <a:bodyPr/>
                    <a:lstStyle/>
                    <a:p>
                      <a:r>
                        <a:rPr lang="en-US" dirty="0" smtClean="0"/>
                        <a:t>Find full Value</a:t>
                      </a:r>
                      <a:r>
                        <a:rPr lang="en-US" baseline="0" dirty="0" smtClean="0"/>
                        <a:t> of Consideration</a:t>
                      </a:r>
                      <a:endParaRPr lang="en-US" dirty="0"/>
                    </a:p>
                  </a:txBody>
                  <a:tcPr marL="94492" marR="94492">
                    <a:solidFill>
                      <a:schemeClr val="accent2">
                        <a:lumMod val="20000"/>
                        <a:lumOff val="80000"/>
                      </a:schemeClr>
                    </a:solidFill>
                  </a:tcPr>
                </a:tc>
              </a:tr>
              <a:tr h="371157">
                <a:tc>
                  <a:txBody>
                    <a:bodyPr/>
                    <a:lstStyle/>
                    <a:p>
                      <a:r>
                        <a:rPr lang="en-US" b="1" u="sng" dirty="0" smtClean="0"/>
                        <a:t>Deduct:</a:t>
                      </a:r>
                      <a:endParaRPr lang="en-US" b="1" u="sng" dirty="0"/>
                    </a:p>
                  </a:txBody>
                  <a:tcPr marL="94492" marR="94492">
                    <a:solidFill>
                      <a:schemeClr val="accent2">
                        <a:lumMod val="20000"/>
                        <a:lumOff val="80000"/>
                      </a:schemeClr>
                    </a:solidFill>
                  </a:tcPr>
                </a:tc>
                <a:tc>
                  <a:txBody>
                    <a:bodyPr/>
                    <a:lstStyle/>
                    <a:p>
                      <a:r>
                        <a:rPr lang="en-US" b="1" u="sng" dirty="0" smtClean="0"/>
                        <a:t>Deduct:</a:t>
                      </a:r>
                      <a:endParaRPr lang="en-US" b="1" u="sng" dirty="0"/>
                    </a:p>
                  </a:txBody>
                  <a:tcPr marL="94492" marR="94492">
                    <a:solidFill>
                      <a:schemeClr val="accent2">
                        <a:lumMod val="20000"/>
                        <a:lumOff val="80000"/>
                      </a:schemeClr>
                    </a:solidFill>
                  </a:tcPr>
                </a:tc>
              </a:tr>
              <a:tr h="370840">
                <a:tc>
                  <a:txBody>
                    <a:bodyPr/>
                    <a:lstStyle/>
                    <a:p>
                      <a:r>
                        <a:rPr lang="en-US" dirty="0" smtClean="0"/>
                        <a:t>1.   Expenditure incurred wholly and exclusively</a:t>
                      </a:r>
                      <a:r>
                        <a:rPr lang="en-US" baseline="0" dirty="0" smtClean="0"/>
                        <a:t> in connection with such transfer</a:t>
                      </a:r>
                      <a:endParaRPr lang="en-US" dirty="0"/>
                    </a:p>
                  </a:txBody>
                  <a:tcPr marL="94492" marR="94492">
                    <a:solidFill>
                      <a:schemeClr val="accent2">
                        <a:lumMod val="20000"/>
                        <a:lumOff val="80000"/>
                      </a:schemeClr>
                    </a:solidFill>
                  </a:tcPr>
                </a:tc>
                <a:tc>
                  <a:txBody>
                    <a:bodyPr/>
                    <a:lstStyle/>
                    <a:p>
                      <a:r>
                        <a:rPr lang="en-US" dirty="0" smtClean="0"/>
                        <a:t>1.  Expenditure incurred wholly</a:t>
                      </a:r>
                      <a:r>
                        <a:rPr lang="en-US" baseline="0" dirty="0" smtClean="0"/>
                        <a:t> and exclusively in connection with such transfer</a:t>
                      </a:r>
                      <a:endParaRPr lang="en-US" dirty="0"/>
                    </a:p>
                  </a:txBody>
                  <a:tcPr marL="94492" marR="94492">
                    <a:solidFill>
                      <a:schemeClr val="accent2">
                        <a:lumMod val="20000"/>
                        <a:lumOff val="80000"/>
                      </a:schemeClr>
                    </a:solidFill>
                  </a:tcPr>
                </a:tc>
              </a:tr>
              <a:tr h="370840">
                <a:tc>
                  <a:txBody>
                    <a:bodyPr/>
                    <a:lstStyle/>
                    <a:p>
                      <a:r>
                        <a:rPr lang="en-US" dirty="0" smtClean="0"/>
                        <a:t>2.   Cost of Acquisition</a:t>
                      </a:r>
                      <a:endParaRPr lang="en-US" dirty="0"/>
                    </a:p>
                  </a:txBody>
                  <a:tcPr marL="94492" marR="94492">
                    <a:solidFill>
                      <a:schemeClr val="accent2">
                        <a:lumMod val="20000"/>
                        <a:lumOff val="80000"/>
                      </a:schemeClr>
                    </a:solidFill>
                  </a:tcPr>
                </a:tc>
                <a:tc>
                  <a:txBody>
                    <a:bodyPr/>
                    <a:lstStyle/>
                    <a:p>
                      <a:r>
                        <a:rPr lang="en-US" dirty="0" smtClean="0"/>
                        <a:t>2.  Indexed</a:t>
                      </a:r>
                      <a:r>
                        <a:rPr lang="en-US" baseline="0" dirty="0" smtClean="0"/>
                        <a:t> Cost of Acquisition</a:t>
                      </a:r>
                      <a:endParaRPr lang="en-US" dirty="0"/>
                    </a:p>
                  </a:txBody>
                  <a:tcPr marL="94492" marR="94492">
                    <a:solidFill>
                      <a:schemeClr val="accent2">
                        <a:lumMod val="20000"/>
                        <a:lumOff val="80000"/>
                      </a:schemeClr>
                    </a:solidFill>
                  </a:tcPr>
                </a:tc>
              </a:tr>
              <a:tr h="370840">
                <a:tc>
                  <a:txBody>
                    <a:bodyPr/>
                    <a:lstStyle/>
                    <a:p>
                      <a:r>
                        <a:rPr lang="en-US" dirty="0" smtClean="0"/>
                        <a:t>3.    Cost of Improvement</a:t>
                      </a:r>
                      <a:endParaRPr lang="en-US" dirty="0"/>
                    </a:p>
                  </a:txBody>
                  <a:tcPr marL="94492" marR="94492">
                    <a:solidFill>
                      <a:schemeClr val="accent2">
                        <a:lumMod val="20000"/>
                        <a:lumOff val="80000"/>
                      </a:schemeClr>
                    </a:solidFill>
                  </a:tcPr>
                </a:tc>
                <a:tc>
                  <a:txBody>
                    <a:bodyPr/>
                    <a:lstStyle/>
                    <a:p>
                      <a:r>
                        <a:rPr lang="en-US" dirty="0" smtClean="0"/>
                        <a:t>3.  Indexed Cost</a:t>
                      </a:r>
                      <a:r>
                        <a:rPr lang="en-US" baseline="0" dirty="0" smtClean="0"/>
                        <a:t> of Improvement</a:t>
                      </a:r>
                      <a:endParaRPr lang="en-US" dirty="0"/>
                    </a:p>
                  </a:txBody>
                  <a:tcPr marL="94492" marR="94492">
                    <a:solidFill>
                      <a:schemeClr val="accent2">
                        <a:lumMod val="20000"/>
                        <a:lumOff val="80000"/>
                      </a:schemeClr>
                    </a:solidFill>
                  </a:tcPr>
                </a:tc>
              </a:tr>
              <a:tr h="370840">
                <a:tc>
                  <a:txBody>
                    <a:bodyPr/>
                    <a:lstStyle/>
                    <a:p>
                      <a:r>
                        <a:rPr lang="en-US" b="1" u="sng" dirty="0" smtClean="0"/>
                        <a:t>Less: Exemptions:-</a:t>
                      </a:r>
                      <a:endParaRPr lang="en-US" b="1" u="sng" dirty="0"/>
                    </a:p>
                  </a:txBody>
                  <a:tcPr marL="94492" marR="94492">
                    <a:solidFill>
                      <a:schemeClr val="accent2">
                        <a:lumMod val="20000"/>
                        <a:lumOff val="80000"/>
                      </a:schemeClr>
                    </a:solidFill>
                  </a:tcPr>
                </a:tc>
                <a:tc>
                  <a:txBody>
                    <a:bodyPr/>
                    <a:lstStyle/>
                    <a:p>
                      <a:r>
                        <a:rPr lang="en-US" b="1" u="sng" dirty="0" smtClean="0"/>
                        <a:t>Less: Exemptions:-</a:t>
                      </a:r>
                      <a:endParaRPr lang="en-US" b="1" u="sng" dirty="0"/>
                    </a:p>
                  </a:txBody>
                  <a:tcPr marL="94492" marR="94492">
                    <a:solidFill>
                      <a:schemeClr val="accent2">
                        <a:lumMod val="20000"/>
                        <a:lumOff val="80000"/>
                      </a:schemeClr>
                    </a:solidFill>
                  </a:tcPr>
                </a:tc>
              </a:tr>
              <a:tr h="370840">
                <a:tc>
                  <a:txBody>
                    <a:bodyPr/>
                    <a:lstStyle/>
                    <a:p>
                      <a:r>
                        <a:rPr lang="en-US" dirty="0" smtClean="0"/>
                        <a:t>U/s 54B, 54D, 54G</a:t>
                      </a:r>
                      <a:endParaRPr lang="en-US" dirty="0"/>
                    </a:p>
                  </a:txBody>
                  <a:tcPr marL="94492" marR="94492">
                    <a:solidFill>
                      <a:schemeClr val="accent2">
                        <a:lumMod val="20000"/>
                        <a:lumOff val="80000"/>
                      </a:schemeClr>
                    </a:solidFill>
                  </a:tcPr>
                </a:tc>
                <a:tc>
                  <a:txBody>
                    <a:bodyPr/>
                    <a:lstStyle/>
                    <a:p>
                      <a:r>
                        <a:rPr lang="en-US" dirty="0" smtClean="0"/>
                        <a:t>U/s 54,54B,54D,54EC,54ED,</a:t>
                      </a:r>
                      <a:r>
                        <a:rPr lang="en-US" baseline="0" dirty="0" smtClean="0"/>
                        <a:t> 54F and 54G</a:t>
                      </a:r>
                      <a:endParaRPr lang="en-US" dirty="0"/>
                    </a:p>
                  </a:txBody>
                  <a:tcPr marL="94492" marR="94492">
                    <a:solidFill>
                      <a:schemeClr val="accent2">
                        <a:lumMod val="20000"/>
                        <a:lumOff val="80000"/>
                      </a:schemeClr>
                    </a:solidFill>
                  </a:tcPr>
                </a:tc>
              </a:tr>
              <a:tr h="370840">
                <a:tc>
                  <a:txBody>
                    <a:bodyPr/>
                    <a:lstStyle/>
                    <a:p>
                      <a:r>
                        <a:rPr lang="en-US" dirty="0" smtClean="0"/>
                        <a:t>Balance amount is Short-Term</a:t>
                      </a:r>
                      <a:r>
                        <a:rPr lang="en-US" baseline="0" dirty="0" smtClean="0"/>
                        <a:t> Capital Gain</a:t>
                      </a:r>
                      <a:endParaRPr lang="en-US" dirty="0"/>
                    </a:p>
                  </a:txBody>
                  <a:tcPr marL="94492" marR="94492">
                    <a:solidFill>
                      <a:schemeClr val="accent2">
                        <a:lumMod val="20000"/>
                        <a:lumOff val="80000"/>
                      </a:schemeClr>
                    </a:solidFill>
                  </a:tcPr>
                </a:tc>
                <a:tc>
                  <a:txBody>
                    <a:bodyPr/>
                    <a:lstStyle/>
                    <a:p>
                      <a:r>
                        <a:rPr lang="en-US" dirty="0" smtClean="0"/>
                        <a:t>Balance amount is Long-Term</a:t>
                      </a:r>
                      <a:r>
                        <a:rPr lang="en-US" baseline="0" dirty="0" smtClean="0"/>
                        <a:t> Capital Gain</a:t>
                      </a:r>
                      <a:endParaRPr lang="en-US" dirty="0"/>
                    </a:p>
                  </a:txBody>
                  <a:tcPr marL="94492" marR="94492">
                    <a:solidFill>
                      <a:schemeClr val="accent2">
                        <a:lumMod val="20000"/>
                        <a:lumOff val="80000"/>
                      </a:schemeClr>
                    </a:solidFill>
                  </a:tcPr>
                </a:tc>
              </a:tr>
            </a:tbl>
          </a:graphicData>
        </a:graphic>
      </p:graphicFrame>
    </p:spTree>
  </p:cSld>
  <p:clrMapOvr>
    <a:masterClrMapping/>
  </p:clrMapOvr>
  <p:transition spd="med">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616</TotalTime>
  <Words>2078</Words>
  <Application>Microsoft Office PowerPoint</Application>
  <PresentationFormat>On-screen Show (4:3)</PresentationFormat>
  <Paragraphs>291</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Civic</vt:lpstr>
      <vt:lpstr>.</vt:lpstr>
      <vt:lpstr>       CHARGEABILITY U/S 45</vt:lpstr>
      <vt:lpstr>“CAPITAL ASSET”</vt:lpstr>
      <vt:lpstr>“CAPITAL ASSET”</vt:lpstr>
      <vt:lpstr>TRANSFER OF CAPITAL ASSET</vt:lpstr>
      <vt:lpstr>EXEMPT  -  TRANSFERS</vt:lpstr>
      <vt:lpstr>Year of taxability in case of Immovable Property.</vt:lpstr>
      <vt:lpstr>TYPES OF CAPITAL ASSET</vt:lpstr>
      <vt:lpstr>FORMULAE-CAPITAL GAIN</vt:lpstr>
      <vt:lpstr> Full value of consideration</vt:lpstr>
      <vt:lpstr>W.E.F 01.04.2014 A.Y 14-15 43CA Similar to Sec. 50C</vt:lpstr>
      <vt:lpstr>Cost of Acquisition </vt:lpstr>
      <vt:lpstr>New Sec. 50D w.e.f 1.4.13</vt:lpstr>
      <vt:lpstr>Forfeiture of Advance money Received in In fructuous Negotiations for Transfer</vt:lpstr>
      <vt:lpstr>INDEXATION</vt:lpstr>
      <vt:lpstr>INDEXATION</vt:lpstr>
      <vt:lpstr>C.I.I.- COST INFLATION INDEX</vt:lpstr>
      <vt:lpstr>Rates of Tax on Capital</vt:lpstr>
      <vt:lpstr>Capital Gains Exempt u/s 10</vt:lpstr>
      <vt:lpstr>Capital Gains Exempt u/s 10</vt:lpstr>
      <vt:lpstr>Exemptions U/s 54</vt:lpstr>
      <vt:lpstr>Exemptions U/s 54</vt:lpstr>
      <vt:lpstr>Slide 23</vt:lpstr>
      <vt:lpstr>Capital Gains Accounts scheme ,1988</vt:lpstr>
      <vt:lpstr>Capital Gains arising to NRIs</vt:lpstr>
      <vt:lpstr>Set Off and Carry Forward of Capital Loss</vt:lpstr>
      <vt:lpst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 Tax</dc:title>
  <dc:subject>Capital Gain</dc:subject>
  <dc:creator>CA Varun Chadha</dc:creator>
  <cp:lastModifiedBy>Intel</cp:lastModifiedBy>
  <cp:revision>102</cp:revision>
  <dcterms:created xsi:type="dcterms:W3CDTF">2006-08-16T00:00:00Z</dcterms:created>
  <dcterms:modified xsi:type="dcterms:W3CDTF">2013-05-18T08:44:59Z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