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7"/>
  </p:notesMasterIdLst>
  <p:sldIdLst>
    <p:sldId id="256" r:id="rId2"/>
    <p:sldId id="257" r:id="rId3"/>
    <p:sldId id="258" r:id="rId4"/>
    <p:sldId id="259" r:id="rId5"/>
    <p:sldId id="260" r:id="rId6"/>
    <p:sldId id="261" r:id="rId7"/>
    <p:sldId id="262" r:id="rId8"/>
    <p:sldId id="345" r:id="rId9"/>
    <p:sldId id="263" r:id="rId10"/>
    <p:sldId id="264" r:id="rId11"/>
    <p:sldId id="265" r:id="rId12"/>
    <p:sldId id="269" r:id="rId13"/>
    <p:sldId id="268" r:id="rId14"/>
    <p:sldId id="270" r:id="rId15"/>
    <p:sldId id="271" r:id="rId16"/>
    <p:sldId id="346" r:id="rId17"/>
    <p:sldId id="272" r:id="rId18"/>
    <p:sldId id="274" r:id="rId19"/>
    <p:sldId id="275" r:id="rId20"/>
    <p:sldId id="276" r:id="rId21"/>
    <p:sldId id="277" r:id="rId22"/>
    <p:sldId id="280" r:id="rId23"/>
    <p:sldId id="284" r:id="rId24"/>
    <p:sldId id="282" r:id="rId25"/>
    <p:sldId id="279" r:id="rId26"/>
    <p:sldId id="285" r:id="rId27"/>
    <p:sldId id="286" r:id="rId28"/>
    <p:sldId id="287" r:id="rId29"/>
    <p:sldId id="266" r:id="rId30"/>
    <p:sldId id="288" r:id="rId31"/>
    <p:sldId id="289" r:id="rId32"/>
    <p:sldId id="290" r:id="rId33"/>
    <p:sldId id="291" r:id="rId34"/>
    <p:sldId id="292" r:id="rId35"/>
    <p:sldId id="293" r:id="rId36"/>
    <p:sldId id="294" r:id="rId37"/>
    <p:sldId id="295" r:id="rId38"/>
    <p:sldId id="347"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8" r:id="rId70"/>
    <p:sldId id="326" r:id="rId71"/>
    <p:sldId id="327" r:id="rId72"/>
    <p:sldId id="329" r:id="rId73"/>
    <p:sldId id="330" r:id="rId74"/>
    <p:sldId id="331" r:id="rId75"/>
    <p:sldId id="332" r:id="rId76"/>
    <p:sldId id="337" r:id="rId77"/>
    <p:sldId id="338" r:id="rId78"/>
    <p:sldId id="339" r:id="rId79"/>
    <p:sldId id="340" r:id="rId80"/>
    <p:sldId id="333" r:id="rId81"/>
    <p:sldId id="334" r:id="rId82"/>
    <p:sldId id="335" r:id="rId83"/>
    <p:sldId id="336" r:id="rId84"/>
    <p:sldId id="341" r:id="rId85"/>
    <p:sldId id="342"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70430" autoAdjust="0"/>
  </p:normalViewPr>
  <p:slideViewPr>
    <p:cSldViewPr>
      <p:cViewPr varScale="1">
        <p:scale>
          <a:sx n="50" d="100"/>
          <a:sy n="50" d="100"/>
        </p:scale>
        <p:origin x="-1956" y="-96"/>
      </p:cViewPr>
      <p:guideLst>
        <p:guide orient="horz" pos="2160"/>
        <p:guide pos="2880"/>
      </p:guideLst>
    </p:cSldViewPr>
  </p:slideViewPr>
  <p:outlineViewPr>
    <p:cViewPr>
      <p:scale>
        <a:sx n="33" d="100"/>
        <a:sy n="33" d="100"/>
      </p:scale>
      <p:origin x="0" y="72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ACBCE7-0545-4704-A308-09B062042998}" type="datetimeFigureOut">
              <a:rPr lang="en-US" smtClean="0"/>
              <a:pPr/>
              <a:t>9/18/2012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09E544-B96B-4C14-9352-CD26F6087013}"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endParaRPr lang="en-IN" sz="1200" dirty="0" smtClean="0"/>
          </a:p>
        </p:txBody>
      </p:sp>
      <p:sp>
        <p:nvSpPr>
          <p:cNvPr id="4" name="Slide Number Placeholder 3"/>
          <p:cNvSpPr>
            <a:spLocks noGrp="1"/>
          </p:cNvSpPr>
          <p:nvPr>
            <p:ph type="sldNum" sz="quarter" idx="10"/>
          </p:nvPr>
        </p:nvSpPr>
        <p:spPr/>
        <p:txBody>
          <a:bodyPr/>
          <a:lstStyle/>
          <a:p>
            <a:fld id="{CC09E544-B96B-4C14-9352-CD26F6087013}" type="slidenum">
              <a:rPr lang="en-IN" smtClean="0"/>
              <a:pPr/>
              <a:t>15</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1" dirty="0" smtClean="0"/>
              <a:t>Interpretation: </a:t>
            </a:r>
            <a:r>
              <a:rPr lang="en-IN" sz="1200" dirty="0" smtClean="0"/>
              <a:t>The above arrangement of splitting the investment through two subsidiaries appears to be with the intention of obtaining tax benefit under the treaty. Further, there appears to be no commercial substance in creating two subsidiaries as they do not change the economic condition of investor A Ltd. in any manner (</a:t>
            </a:r>
            <a:r>
              <a:rPr lang="en-IN" sz="1200" dirty="0" err="1" smtClean="0"/>
              <a:t>i.e</a:t>
            </a:r>
            <a:r>
              <a:rPr lang="en-IN" sz="1200" dirty="0" smtClean="0"/>
              <a:t> on business risks or cash flow), and reveals a tainted element of </a:t>
            </a:r>
            <a:r>
              <a:rPr lang="en-IN" sz="1200" b="1" dirty="0" smtClean="0"/>
              <a:t>abuse of tax laws</a:t>
            </a:r>
            <a:r>
              <a:rPr lang="en-IN" sz="1200" dirty="0" smtClean="0"/>
              <a:t>. Hence, the arrangement would be treated as an impermissible avoidance arrangement by invoking GAAR. Consequently, treaty benefit would be denied by ignoring K and L, the two subsidiaries, or by treating K and L as one and the same company for tax computation purposes. </a:t>
            </a:r>
          </a:p>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16</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i="1" kern="1200" baseline="0" dirty="0" smtClean="0">
                <a:solidFill>
                  <a:schemeClr val="tx1"/>
                </a:solidFill>
                <a:latin typeface="+mn-lt"/>
                <a:ea typeface="+mn-ea"/>
                <a:cs typeface="+mn-cs"/>
              </a:rPr>
              <a:t>The Committee recommends that above generic definition of commercial substance may be introduced in GAAR provisions by way of amendment of the Act.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17</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It implies that where substance of an arrangement is different from what is intended to be shown by the form of the arrangement, then tax consequence of a particular arrangement should be assessed based on the ―substance‖ of what took place. In other words, it reflects the inherent ability of the law to remove the corporate veil and look beyond form.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18</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kern="1200" baseline="0" dirty="0" smtClean="0">
                <a:solidFill>
                  <a:schemeClr val="tx1"/>
                </a:solidFill>
                <a:latin typeface="+mn-lt"/>
                <a:ea typeface="+mn-ea"/>
                <a:cs typeface="+mn-cs"/>
              </a:rPr>
              <a:t>The ordinary meaning of the word 'round-tripping' is 'a journey to a place and back again'</a:t>
            </a:r>
          </a:p>
        </p:txBody>
      </p:sp>
      <p:sp>
        <p:nvSpPr>
          <p:cNvPr id="4" name="Slide Number Placeholder 3"/>
          <p:cNvSpPr>
            <a:spLocks noGrp="1"/>
          </p:cNvSpPr>
          <p:nvPr>
            <p:ph type="sldNum" sz="quarter" idx="10"/>
          </p:nvPr>
        </p:nvSpPr>
        <p:spPr/>
        <p:txBody>
          <a:bodyPr/>
          <a:lstStyle/>
          <a:p>
            <a:fld id="{CC09E544-B96B-4C14-9352-CD26F6087013}" type="slidenum">
              <a:rPr lang="en-IN" smtClean="0"/>
              <a:pPr/>
              <a:t>20</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arrangement appears to be to avoid payment of tax on interest income by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in the case loan is directly provided by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to X Ltd. The arrangement involves round tripping of funds even though the funds emanating from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are not traced back to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in this case. Hence, the arrangement may be deemed to lack commercial substance. </a:t>
            </a:r>
          </a:p>
          <a:p>
            <a:r>
              <a:rPr lang="en-IN" sz="1200" kern="1200" baseline="0" dirty="0" smtClean="0">
                <a:solidFill>
                  <a:schemeClr val="tx1"/>
                </a:solidFill>
                <a:latin typeface="+mn-lt"/>
                <a:ea typeface="+mn-ea"/>
                <a:cs typeface="+mn-cs"/>
              </a:rPr>
              <a:t>Consequently, in the case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may be disregarded and the interest income may be taxed in the hands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The arrangement appears to be to avoid payment of tax on interest income by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in the case loan is directly provided by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to X Ltd. The arrangement involves round tripping of funds even though the funds emanating from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are not traced back to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in this case. Hence, the arrangement may be deemed to lack commercial substance. </a:t>
            </a:r>
          </a:p>
          <a:p>
            <a:r>
              <a:rPr lang="en-IN" sz="1200" kern="1200" baseline="0" dirty="0" smtClean="0">
                <a:solidFill>
                  <a:schemeClr val="tx1"/>
                </a:solidFill>
                <a:latin typeface="+mn-lt"/>
                <a:ea typeface="+mn-ea"/>
                <a:cs typeface="+mn-cs"/>
              </a:rPr>
              <a:t>Consequently, in the case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may be disregarded and the interest income may be taxed in the hands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21</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It means that where a party is included in an arrangement mainly for obtaining tax benefit to the taxpayer, then such party may be treated as an accommodating party and consequently the arrangement shall be deemed to lack commercial substance</a:t>
            </a:r>
            <a:r>
              <a:rPr lang="en-IN" sz="1200" b="1" kern="1200" baseline="0" dirty="0" smtClean="0">
                <a:solidFill>
                  <a:schemeClr val="tx1"/>
                </a:solidFill>
                <a:latin typeface="+mn-lt"/>
                <a:ea typeface="+mn-ea"/>
                <a:cs typeface="+mn-cs"/>
              </a:rPr>
              <a:t>. Also, it is not necessary that such party should be connected to the taxpayer. </a:t>
            </a:r>
            <a:endParaRPr lang="en-IN" b="1"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22</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23</a:t>
            </a:fld>
            <a:endParaRPr lang="en-I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An arrangement, which disguises value, source or location etc. of funds, to lack commercial substance. In other words, such arrangements have an element of deceit as regards funds. </a:t>
            </a:r>
          </a:p>
          <a:p>
            <a:r>
              <a:rPr lang="en-IN" sz="1200" kern="1200" baseline="0" dirty="0" smtClean="0">
                <a:solidFill>
                  <a:schemeClr val="tx1"/>
                </a:solidFill>
                <a:latin typeface="+mn-lt"/>
                <a:ea typeface="+mn-ea"/>
                <a:cs typeface="+mn-cs"/>
              </a:rPr>
              <a:t>INTERPRETATION - This is an arrangement whose main purpose is to bring money out of reserves in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to India without payment of due taxes. The tax benefit is saving of taxes on income to be received from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by way of dividend or deemed dividend. The arrangement disguises the source of funds by routing it through X Ltd. bank. X Ltd. bank may also be treated as an accommodating party. Hence the arrangement shall be deemed to lack commercial substance. </a:t>
            </a:r>
          </a:p>
          <a:p>
            <a:r>
              <a:rPr lang="en-IN" sz="1200" kern="1200" baseline="0" dirty="0" smtClean="0">
                <a:solidFill>
                  <a:schemeClr val="tx1"/>
                </a:solidFill>
                <a:latin typeface="+mn-lt"/>
                <a:ea typeface="+mn-ea"/>
                <a:cs typeface="+mn-cs"/>
              </a:rPr>
              <a:t>Consequently, in the case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the loan amount would be treated as dividend income received from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to the extent reserves are available in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and no expense by way of interest would be allowed. </a:t>
            </a:r>
          </a:p>
          <a:p>
            <a:r>
              <a:rPr lang="en-IN" sz="1200" kern="1200" baseline="0" dirty="0" smtClean="0">
                <a:solidFill>
                  <a:schemeClr val="tx1"/>
                </a:solidFill>
                <a:latin typeface="+mn-lt"/>
                <a:ea typeface="+mn-ea"/>
                <a:cs typeface="+mn-cs"/>
              </a:rPr>
              <a:t>In the case of bank X Ltd, exemption from tax on interest under the DTAA may not be allowed as X Ltd is not a beneficial owner of the interest, provided the DTAA has anti-avoidance rule of beneficial ownership. If such anti-avoidance rule is absent in DTAA, then GAAR may be invoked to deny treaty benefit as arrangement will be perceived as an attempt to hide the source of funds of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dirty="0" smtClean="0"/>
          </a:p>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24</a:t>
            </a:fld>
            <a:endParaRPr lang="en-I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Clause (c) deems an arrangement to lack commercial substance where it involves the location of an asset or of a transaction or of the place of residence of any party and such location is without any substantial commercial purpose. It means if a particular location is selected for an asset or transaction or residence, and such selection has no substantial commercial purpose, then such arrangement shall be deemed to lack commercial substance.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25</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a:t>
            </a:r>
            <a:r>
              <a:rPr lang="en-US" baseline="0" dirty="0" smtClean="0"/>
              <a:t> CLARIFY THIS THING FIRST WE NEED TO UNDERSTAND THE BASIC DIFFERENCE BETWEEN TAX  MITIGATION, TAX AVOIDANCE AND TAX EVASION.</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3</a:t>
            </a:fld>
            <a:endParaRPr lang="en-I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26</a:t>
            </a:fld>
            <a:endParaRPr lang="en-I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arrangement of routing investment through country F1 results into a tax benefit. Since there is no business purpose in incorporating company A Ltd. in country F1 which is a LTJ, it can be said that the main purpose of the arrangement is to obtain a tax benefit. The alternate course available in this case is direct investment in X Ltd. joint venture by Y Ltd. The tax benefit would be the difference in tax liabilities between the two available courses. </a:t>
            </a:r>
          </a:p>
          <a:p>
            <a:r>
              <a:rPr lang="en-IN" sz="1200" kern="1200" baseline="0" dirty="0" smtClean="0">
                <a:solidFill>
                  <a:schemeClr val="tx1"/>
                </a:solidFill>
                <a:latin typeface="+mn-lt"/>
                <a:ea typeface="+mn-ea"/>
                <a:cs typeface="+mn-cs"/>
              </a:rPr>
              <a:t>The next question is, does the arrangement have any tainted element? It is evident that there is no commercial substance in incorporating A Ltd. as it does not have any effect on the business risk of Y Ltd. or cash flow of Y Ltd. As the twin conditions of main purpose being tax benefit and existence of a tainted element are satisfied, GAAR may be invoked. </a:t>
            </a:r>
          </a:p>
          <a:p>
            <a:r>
              <a:rPr lang="en-IN" sz="1200" kern="1200" baseline="0" dirty="0" smtClean="0">
                <a:solidFill>
                  <a:schemeClr val="tx1"/>
                </a:solidFill>
                <a:latin typeface="+mn-lt"/>
                <a:ea typeface="+mn-ea"/>
                <a:cs typeface="+mn-cs"/>
              </a:rPr>
              <a:t>Additionally, as all rights of shareholders of X Ltd. are being exercised by Y Ltd instead of A Ltd, it again shows that A Ltd lacks commercial substance. </a:t>
            </a:r>
          </a:p>
          <a:p>
            <a:r>
              <a:rPr lang="en-IN" sz="1200" kern="1200" baseline="0" dirty="0" smtClean="0">
                <a:solidFill>
                  <a:schemeClr val="tx1"/>
                </a:solidFill>
                <a:latin typeface="+mn-lt"/>
                <a:ea typeface="+mn-ea"/>
                <a:cs typeface="+mn-cs"/>
              </a:rPr>
              <a:t>Hence, unless it is a case where Circular 789 relating Tax Residence Certificate in the case of Mauritius, or Limitation of Benefits clause in India-Singapore treaty is applicable, GAAR can be invoked. </a:t>
            </a:r>
            <a:endParaRPr lang="en-IN" dirty="0" smtClean="0"/>
          </a:p>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27</a:t>
            </a:fld>
            <a:endParaRPr lang="en-I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This is an arrangement which has been created with the main purpose of avoiding capital gains tax in India by routing investments through a favourable jurisdiction. There is neither a commercial purpose nor commercial substance in terms of business risks or cash flow to Y Ltd in setting up A Ltd. It should be immaterial here whether A Ltd has office, employee etc in country F1. Both the purpose test and tainted element tests are satisfied for the purpose of invoking GAAR. Unless it is a case where Circular 789 relating Tax Residence Certificate in the case of Mauritius, or Limitation of Benefits clause in India-Singapore treaty is applicable, the Revenue may invoke GAAR and consequently deny treaty benefit.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28</a:t>
            </a:fld>
            <a:endParaRPr lang="en-I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An analysis of these two definitions show that – </a:t>
            </a:r>
          </a:p>
          <a:p>
            <a:r>
              <a:rPr lang="en-IN" sz="1200" kern="1200" baseline="0" dirty="0" smtClean="0">
                <a:solidFill>
                  <a:schemeClr val="tx1"/>
                </a:solidFill>
                <a:latin typeface="+mn-lt"/>
                <a:ea typeface="+mn-ea"/>
                <a:cs typeface="+mn-cs"/>
              </a:rPr>
              <a:t>(</a:t>
            </a:r>
            <a:r>
              <a:rPr lang="en-IN" sz="1200" kern="1200" baseline="0" dirty="0" err="1" smtClean="0">
                <a:solidFill>
                  <a:schemeClr val="tx1"/>
                </a:solidFill>
                <a:latin typeface="+mn-lt"/>
                <a:ea typeface="+mn-ea"/>
                <a:cs typeface="+mn-cs"/>
              </a:rPr>
              <a:t>i</a:t>
            </a:r>
            <a:r>
              <a:rPr lang="en-IN" sz="1200" kern="1200" baseline="0" dirty="0" smtClean="0">
                <a:solidFill>
                  <a:schemeClr val="tx1"/>
                </a:solidFill>
                <a:latin typeface="+mn-lt"/>
                <a:ea typeface="+mn-ea"/>
                <a:cs typeface="+mn-cs"/>
              </a:rPr>
              <a:t>) the term benefit has always been used as in the phrase ―tax benefit‖ except in section 98 as ―a benefit under a tax treaty‖, which implies the tax benefit only;. Hence, there is no need to define ―benefit‖ separately; </a:t>
            </a:r>
          </a:p>
          <a:p>
            <a:r>
              <a:rPr lang="en-IN" sz="1200" kern="1200" baseline="0" dirty="0" smtClean="0">
                <a:solidFill>
                  <a:schemeClr val="tx1"/>
                </a:solidFill>
                <a:latin typeface="+mn-lt"/>
                <a:ea typeface="+mn-ea"/>
                <a:cs typeface="+mn-cs"/>
              </a:rPr>
              <a:t>(ii) tax benefit includes not only tax but also other payments which could be interest, penalty etc.; </a:t>
            </a:r>
          </a:p>
          <a:p>
            <a:r>
              <a:rPr lang="en-IN" sz="1200" kern="1200" baseline="0" dirty="0" smtClean="0">
                <a:solidFill>
                  <a:schemeClr val="tx1"/>
                </a:solidFill>
                <a:latin typeface="+mn-lt"/>
                <a:ea typeface="+mn-ea"/>
                <a:cs typeface="+mn-cs"/>
              </a:rPr>
              <a:t>(iii) tax benefit also means reduction in total income; </a:t>
            </a:r>
          </a:p>
          <a:p>
            <a:r>
              <a:rPr lang="en-IN" sz="1200" kern="1200" baseline="0" dirty="0" smtClean="0">
                <a:solidFill>
                  <a:schemeClr val="tx1"/>
                </a:solidFill>
                <a:latin typeface="+mn-lt"/>
                <a:ea typeface="+mn-ea"/>
                <a:cs typeface="+mn-cs"/>
              </a:rPr>
              <a:t>(iv) tax benefit also includes deferral of tax liability even if there is no reduction of tax liability of all years taken together; </a:t>
            </a:r>
          </a:p>
          <a:p>
            <a:r>
              <a:rPr lang="en-IN" sz="1200" kern="1200" baseline="0" dirty="0" smtClean="0">
                <a:solidFill>
                  <a:schemeClr val="tx1"/>
                </a:solidFill>
                <a:latin typeface="+mn-lt"/>
                <a:ea typeface="+mn-ea"/>
                <a:cs typeface="+mn-cs"/>
              </a:rPr>
              <a:t>(v) use of the phrase ―increase in loss‖ suggests the intention to include potential loss of revenue. An analysis of these two definitions show that – </a:t>
            </a:r>
          </a:p>
          <a:p>
            <a:r>
              <a:rPr lang="en-IN" sz="1200" kern="1200" baseline="0" dirty="0" smtClean="0">
                <a:solidFill>
                  <a:schemeClr val="tx1"/>
                </a:solidFill>
                <a:latin typeface="+mn-lt"/>
                <a:ea typeface="+mn-ea"/>
                <a:cs typeface="+mn-cs"/>
              </a:rPr>
              <a:t>(</a:t>
            </a:r>
            <a:r>
              <a:rPr lang="en-IN" sz="1200" kern="1200" baseline="0" dirty="0" err="1" smtClean="0">
                <a:solidFill>
                  <a:schemeClr val="tx1"/>
                </a:solidFill>
                <a:latin typeface="+mn-lt"/>
                <a:ea typeface="+mn-ea"/>
                <a:cs typeface="+mn-cs"/>
              </a:rPr>
              <a:t>i</a:t>
            </a:r>
            <a:r>
              <a:rPr lang="en-IN" sz="1200" kern="1200" baseline="0" dirty="0" smtClean="0">
                <a:solidFill>
                  <a:schemeClr val="tx1"/>
                </a:solidFill>
                <a:latin typeface="+mn-lt"/>
                <a:ea typeface="+mn-ea"/>
                <a:cs typeface="+mn-cs"/>
              </a:rPr>
              <a:t>) the term benefit has always been used as in the phrase ―tax benefit‖ except in section 98 as ―a benefit under a tax treaty‖, which implies the tax benefit only;. Hence, there is no need to define ―benefit‖ separately; </a:t>
            </a:r>
          </a:p>
          <a:p>
            <a:r>
              <a:rPr lang="en-IN" sz="1200" kern="1200" baseline="0" dirty="0" smtClean="0">
                <a:solidFill>
                  <a:schemeClr val="tx1"/>
                </a:solidFill>
                <a:latin typeface="+mn-lt"/>
                <a:ea typeface="+mn-ea"/>
                <a:cs typeface="+mn-cs"/>
              </a:rPr>
              <a:t>(ii) tax benefit includes not only tax but also other payments which could be interest, penalty etc.; </a:t>
            </a:r>
          </a:p>
          <a:p>
            <a:r>
              <a:rPr lang="en-IN" sz="1200" kern="1200" baseline="0" dirty="0" smtClean="0">
                <a:solidFill>
                  <a:schemeClr val="tx1"/>
                </a:solidFill>
                <a:latin typeface="+mn-lt"/>
                <a:ea typeface="+mn-ea"/>
                <a:cs typeface="+mn-cs"/>
              </a:rPr>
              <a:t>(iii) tax benefit also means reduction in total income; </a:t>
            </a:r>
          </a:p>
          <a:p>
            <a:r>
              <a:rPr lang="en-IN" sz="1200" kern="1200" baseline="0" dirty="0" smtClean="0">
                <a:solidFill>
                  <a:schemeClr val="tx1"/>
                </a:solidFill>
                <a:latin typeface="+mn-lt"/>
                <a:ea typeface="+mn-ea"/>
                <a:cs typeface="+mn-cs"/>
              </a:rPr>
              <a:t>(iv) tax benefit also includes deferral of tax liability even if there is no reduction of tax liability of all years taken together; </a:t>
            </a:r>
          </a:p>
          <a:p>
            <a:r>
              <a:rPr lang="en-IN" sz="1200" kern="1200" baseline="0" dirty="0" smtClean="0">
                <a:solidFill>
                  <a:schemeClr val="tx1"/>
                </a:solidFill>
                <a:latin typeface="+mn-lt"/>
                <a:ea typeface="+mn-ea"/>
                <a:cs typeface="+mn-cs"/>
              </a:rPr>
              <a:t>(v) use of the phrase ―increase in loss‖ suggests the intention to include potential loss of revenue.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29</a:t>
            </a:fld>
            <a:endParaRPr lang="en-I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Stakeholders raised serious doubts regarding ignoring the attributes of an arrangement in sub section (4) since they tend to reflect the intentions, </a:t>
            </a:r>
            <a:r>
              <a:rPr lang="en-IN" sz="1200" kern="1200" baseline="0" dirty="0" err="1" smtClean="0">
                <a:solidFill>
                  <a:schemeClr val="tx1"/>
                </a:solidFill>
                <a:latin typeface="+mn-lt"/>
                <a:ea typeface="+mn-ea"/>
                <a:cs typeface="+mn-cs"/>
              </a:rPr>
              <a:t>bonafide</a:t>
            </a:r>
            <a:r>
              <a:rPr lang="en-IN" sz="1200" kern="1200" baseline="0" dirty="0" smtClean="0">
                <a:solidFill>
                  <a:schemeClr val="tx1"/>
                </a:solidFill>
                <a:latin typeface="+mn-lt"/>
                <a:ea typeface="+mn-ea"/>
                <a:cs typeface="+mn-cs"/>
              </a:rPr>
              <a:t> or otherwise, behind an arrangement.</a:t>
            </a:r>
          </a:p>
          <a:p>
            <a:r>
              <a:rPr lang="en-IN" sz="1200" b="1" kern="1200" baseline="0" dirty="0" smtClean="0">
                <a:solidFill>
                  <a:schemeClr val="tx1"/>
                </a:solidFill>
                <a:latin typeface="+mn-lt"/>
                <a:ea typeface="+mn-ea"/>
                <a:cs typeface="+mn-cs"/>
              </a:rPr>
              <a:t>It should be clarified through legislative amendment that factors (</a:t>
            </a:r>
            <a:r>
              <a:rPr lang="en-IN" sz="1200" b="1" kern="1200" baseline="0" dirty="0" err="1" smtClean="0">
                <a:solidFill>
                  <a:schemeClr val="tx1"/>
                </a:solidFill>
                <a:latin typeface="+mn-lt"/>
                <a:ea typeface="+mn-ea"/>
                <a:cs typeface="+mn-cs"/>
              </a:rPr>
              <a:t>i</a:t>
            </a:r>
            <a:r>
              <a:rPr lang="en-IN" sz="1200" b="1" kern="1200" baseline="0" dirty="0" smtClean="0">
                <a:solidFill>
                  <a:schemeClr val="tx1"/>
                </a:solidFill>
                <a:latin typeface="+mn-lt"/>
                <a:ea typeface="+mn-ea"/>
                <a:cs typeface="+mn-cs"/>
              </a:rPr>
              <a:t>) to (iii) in section 97(4) of the Act are not sufficient (instead of being totally irrelevant) for an arrangement to be excluded from the commercial substance test but may be relevant in the consideration of other aspects of GAAR.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32</a:t>
            </a:fld>
            <a:endParaRPr lang="en-I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This insertion has raised the Fire of foreign investors and generated an atmosphere of deep uncertainty. Later in the Report, the Committee has recommended to refrain from treaty override where the treaty itself addresses the issue of tax avoidance.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33</a:t>
            </a:fld>
            <a:endParaRPr lang="en-I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Assessing Officer (AO) shall make a reference to the Commissioner (CIT) for invoking GAAR and on receipt of reference the Commissioner (CIT) shall hear the taxpayer and if he is not satisfied by the reply of taxpayer and is of the opinion that GAAR provisions are to be invoked, he shall refer the matter to an Approving Panel (AP). In case the assessee does not reply or object, the CIT shall make determination as to whether the arrangement is an impermissible avoidance arrangement or not. </a:t>
            </a:r>
          </a:p>
          <a:p>
            <a:r>
              <a:rPr lang="en-IN" sz="1200" kern="1200" baseline="0" dirty="0" smtClean="0">
                <a:solidFill>
                  <a:schemeClr val="tx1"/>
                </a:solidFill>
                <a:latin typeface="+mn-lt"/>
                <a:ea typeface="+mn-ea"/>
                <a:cs typeface="+mn-cs"/>
              </a:rPr>
              <a:t>The AP has to dispose of the reference within a period of six months from the end of the month in which the reference was received from the CIT. </a:t>
            </a:r>
          </a:p>
          <a:p>
            <a:r>
              <a:rPr lang="en-IN" sz="1200" kern="1200" baseline="0" dirty="0" smtClean="0">
                <a:solidFill>
                  <a:schemeClr val="tx1"/>
                </a:solidFill>
                <a:latin typeface="+mn-lt"/>
                <a:ea typeface="+mn-ea"/>
                <a:cs typeface="+mn-cs"/>
              </a:rPr>
              <a:t>(iii) The AP shall either declare an arrangement to be impermissible or declare it not to be so after examining material and getting further inquiry to be made. </a:t>
            </a:r>
          </a:p>
          <a:p>
            <a:r>
              <a:rPr lang="en-IN" sz="1200" kern="1200" baseline="0" dirty="0" smtClean="0">
                <a:solidFill>
                  <a:schemeClr val="tx1"/>
                </a:solidFill>
                <a:latin typeface="+mn-lt"/>
                <a:ea typeface="+mn-ea"/>
                <a:cs typeface="+mn-cs"/>
              </a:rPr>
              <a:t>(iv) The AO will determine the consequences of a positive declaration of arrangement as impermissible avoidance arrangement. </a:t>
            </a:r>
          </a:p>
          <a:p>
            <a:r>
              <a:rPr lang="en-IN" sz="1200" kern="1200" baseline="0" dirty="0" smtClean="0">
                <a:solidFill>
                  <a:schemeClr val="tx1"/>
                </a:solidFill>
                <a:latin typeface="+mn-lt"/>
                <a:ea typeface="+mn-ea"/>
                <a:cs typeface="+mn-cs"/>
              </a:rPr>
              <a:t>(v) The final order in case any consequence of GAAR is determined shall be passed by the AO only after approval by the CIT and, thereafter, first appeal against such order shall lie to the Appellate Tribunal. </a:t>
            </a:r>
          </a:p>
          <a:p>
            <a:r>
              <a:rPr lang="en-IN" sz="1200" kern="1200" baseline="0" dirty="0" smtClean="0">
                <a:solidFill>
                  <a:schemeClr val="tx1"/>
                </a:solidFill>
                <a:latin typeface="+mn-lt"/>
                <a:ea typeface="+mn-ea"/>
                <a:cs typeface="+mn-cs"/>
              </a:rPr>
              <a:t>(vi) The period taken by the proceedings before the CIT and AP shall be excluded from time limitation for completion of assessment. </a:t>
            </a:r>
          </a:p>
          <a:p>
            <a:r>
              <a:rPr lang="en-IN" sz="1200" kern="1200" baseline="0" smtClean="0">
                <a:solidFill>
                  <a:schemeClr val="tx1"/>
                </a:solidFill>
                <a:latin typeface="+mn-lt"/>
                <a:ea typeface="+mn-ea"/>
                <a:cs typeface="+mn-cs"/>
              </a:rPr>
              <a:t>In addition to the above, it is provided that the Board (CBDT) shall prescribe a scheme for regulating the condition and manner of application of these provisions. </a:t>
            </a:r>
            <a:endParaRPr lang="en-IN"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C09E544-B96B-4C14-9352-CD26F6087013}" type="slidenum">
              <a:rPr lang="en-IN" smtClean="0"/>
              <a:pPr/>
              <a:t>34</a:t>
            </a:fld>
            <a:endParaRPr lang="en-I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kern="1200" baseline="0" dirty="0" smtClean="0">
                <a:solidFill>
                  <a:schemeClr val="tx1"/>
                </a:solidFill>
                <a:latin typeface="+mn-lt"/>
                <a:ea typeface="+mn-ea"/>
                <a:cs typeface="+mn-cs"/>
              </a:rPr>
              <a:t>The Committee recommends that </a:t>
            </a:r>
          </a:p>
          <a:p>
            <a:r>
              <a:rPr lang="en-IN" sz="1200" b="1" kern="1200" baseline="0" dirty="0" smtClean="0">
                <a:solidFill>
                  <a:schemeClr val="tx1"/>
                </a:solidFill>
                <a:latin typeface="+mn-lt"/>
                <a:ea typeface="+mn-ea"/>
                <a:cs typeface="+mn-cs"/>
              </a:rPr>
              <a:t>(1) Tax mitigation should be distinguished from tax avoidance before invoking GAAR. </a:t>
            </a:r>
          </a:p>
          <a:p>
            <a:r>
              <a:rPr lang="en-IN" sz="1200" b="1" kern="1200" baseline="0" dirty="0" smtClean="0">
                <a:solidFill>
                  <a:schemeClr val="tx1"/>
                </a:solidFill>
                <a:latin typeface="+mn-lt"/>
                <a:ea typeface="+mn-ea"/>
                <a:cs typeface="+mn-cs"/>
              </a:rPr>
              <a:t>(2) An illustrative list of tax mitigation or a negative list for the purposes of invoking GAAR, as mentioned above, should be specified. </a:t>
            </a:r>
          </a:p>
          <a:p>
            <a:r>
              <a:rPr lang="en-IN" sz="1200" b="1" kern="1200" baseline="0" dirty="0" smtClean="0">
                <a:solidFill>
                  <a:schemeClr val="tx1"/>
                </a:solidFill>
                <a:latin typeface="+mn-lt"/>
                <a:ea typeface="+mn-ea"/>
                <a:cs typeface="+mn-cs"/>
              </a:rPr>
              <a:t>(3) The overarching principle should be that GAAR is to be applicable only in cases of abusive, contrived and artificial arrangements.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36</a:t>
            </a:fld>
            <a:endParaRPr lang="en-I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kern="1200" baseline="0" dirty="0" smtClean="0">
                <a:solidFill>
                  <a:schemeClr val="tx1"/>
                </a:solidFill>
                <a:latin typeface="+mn-lt"/>
                <a:ea typeface="+mn-ea"/>
                <a:cs typeface="+mn-cs"/>
              </a:rPr>
              <a:t>In view of the above, the Committee recommends that the Government should abolish the tax on gains arising from transfer of listed securities, whether in the nature of capital gains or business income, to both residents as well as non-residents. In order to make the proposal tax neutral, the Govt may consider to increase the rate of Securities Transaction Tax (STT) appropriately. </a:t>
            </a:r>
          </a:p>
          <a:p>
            <a:r>
              <a:rPr lang="en-IN" sz="1200" b="1" kern="1200" baseline="0" dirty="0" smtClean="0">
                <a:solidFill>
                  <a:schemeClr val="tx1"/>
                </a:solidFill>
                <a:latin typeface="+mn-lt"/>
                <a:ea typeface="+mn-ea"/>
                <a:cs typeface="+mn-cs"/>
              </a:rPr>
              <a:t>While it would make this tax aspect internationally comparable, if Government cannot accept it on political economy grounds, a second best alternative would be to retain, until the abolition of the tax as mentioned above, the Circular accepting Tax Residence Certificate issued by the Mauritius authorities.</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39</a:t>
            </a:fld>
            <a:endParaRPr lang="en-I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40</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AN EXAMPLE OF TAX MITIGATION IS THE SETTING UP OF A BUSINESS UNDERTAKING BY A TAXPAYER IN A DESIGNATED AREA SUCH AS A SPECIAL ECONOMIC ZONE (SEZ). </a:t>
            </a:r>
            <a:endParaRPr lang="en-US" dirty="0" smtClean="0"/>
          </a:p>
          <a:p>
            <a:r>
              <a:rPr lang="en-US" dirty="0" smtClean="0"/>
              <a:t>TAX EVASION IS CLEARLY</a:t>
            </a:r>
            <a:r>
              <a:rPr lang="en-US" baseline="0" dirty="0" smtClean="0"/>
              <a:t> ILLEGAL AND STRICTLY NOT ENTERTAINED BY TAX AUTHORITIES, THIS TIME WITH GAAR RULES THE PIN POINT IS TO STOP TAX AVOIDANCE. </a:t>
            </a:r>
            <a:r>
              <a:rPr lang="en-IN" sz="1200" i="1" kern="1200" baseline="0" dirty="0" smtClean="0">
                <a:solidFill>
                  <a:schemeClr val="tx1"/>
                </a:solidFill>
                <a:latin typeface="+mn-lt"/>
                <a:ea typeface="+mn-ea"/>
                <a:cs typeface="+mn-cs"/>
              </a:rPr>
              <a:t>Example –Mr. B sells his products for cash and does not bank the cash.</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a:t>
            </a:fld>
            <a:endParaRPr lang="en-IN"/>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GAAR</a:t>
            </a:r>
            <a:r>
              <a:rPr lang="en-US" baseline="0" dirty="0" smtClean="0"/>
              <a:t> SHOULD NOT BE APPLIED WITH RETROSPECTIVE EFFECT IN RESPECT OF INCOME. THIS DOES NOT MEAN THAT IT WILL KEEP VODAFONE OUT OF THE TAX NET BECAUSE GRANDFATHERING OF INCOME IS ALL  DIFFERENT FROM GRANDFATHERING OF ARRANGEMENT OR CONTRACT.</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41</a:t>
            </a:fld>
            <a:endParaRPr lang="en-I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kern="1200" baseline="0" dirty="0" smtClean="0">
                <a:solidFill>
                  <a:schemeClr val="tx1"/>
                </a:solidFill>
                <a:latin typeface="+mn-lt"/>
                <a:ea typeface="+mn-ea"/>
                <a:cs typeface="+mn-cs"/>
              </a:rPr>
              <a:t>In view of the above, the Committee recommends that all investments (though not arrangements) made by a resident or non-resident and existing as on the date of commencement of the GAAR provisions should be grandfathered so that on exit (sale of such investments) on or after this date, GAAR provisions are not invoked for examination or denial of tax benefit.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42</a:t>
            </a:fld>
            <a:endParaRPr lang="en-I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kern="1200" baseline="0" dirty="0" smtClean="0">
                <a:solidFill>
                  <a:schemeClr val="tx1"/>
                </a:solidFill>
                <a:latin typeface="+mn-lt"/>
                <a:ea typeface="+mn-ea"/>
                <a:cs typeface="+mn-cs"/>
              </a:rPr>
              <a:t>In view of the above, the Committee recommends that, where Circular No. 789 of 2000 with respect to Mauritius is applicable, GAAR provisions shall not apply to examine the genuineness of the residency of an entity set up in Mauritius. </a:t>
            </a:r>
          </a:p>
          <a:p>
            <a:r>
              <a:rPr lang="en-IN" sz="1200" kern="1200" baseline="0" dirty="0" smtClean="0">
                <a:solidFill>
                  <a:schemeClr val="tx1"/>
                </a:solidFill>
                <a:latin typeface="+mn-lt"/>
                <a:ea typeface="+mn-ea"/>
                <a:cs typeface="+mn-cs"/>
              </a:rPr>
              <a:t>As needed, the Mauritius treaty itself should be revisited if policy so dictates, rather than challenged indirectly through the use of the GAAR instrument.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43</a:t>
            </a:fld>
            <a:endParaRPr lang="en-I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kern="1200" baseline="0" dirty="0" smtClean="0">
                <a:solidFill>
                  <a:schemeClr val="tx1"/>
                </a:solidFill>
                <a:latin typeface="+mn-lt"/>
                <a:ea typeface="+mn-ea"/>
                <a:cs typeface="+mn-cs"/>
              </a:rPr>
              <a:t>In view of the above, the Committee recommends that where the treaty itself has anti-avoidance provisions, such provisions should not be substituted by GAAR provisions under the treaty override provisions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44</a:t>
            </a:fld>
            <a:endParaRPr lang="en-I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It is the Committee‘s view that such compensation across parties is not desirable since it would diminish GAAR‘s deterrent role. GAAR is after all an anti-avoidance provision that should have deterrent consequences as a potential risk faced by aggressive tax planners and corresponding adjustments across different taxpayers would militate against deterrence. </a:t>
            </a:r>
            <a:endParaRPr lang="en-IN" sz="1200" b="1" kern="1200" baseline="0" dirty="0" smtClean="0">
              <a:solidFill>
                <a:schemeClr val="tx1"/>
              </a:solidFill>
              <a:latin typeface="+mn-lt"/>
              <a:ea typeface="+mn-ea"/>
              <a:cs typeface="+mn-cs"/>
            </a:endParaRPr>
          </a:p>
          <a:p>
            <a:r>
              <a:rPr lang="en-IN" sz="1200" b="1" kern="1200" baseline="0" dirty="0" smtClean="0">
                <a:solidFill>
                  <a:schemeClr val="tx1"/>
                </a:solidFill>
                <a:latin typeface="+mn-lt"/>
                <a:ea typeface="+mn-ea"/>
                <a:cs typeface="+mn-cs"/>
              </a:rPr>
              <a:t>The Committee recommends that, while determining tax consequences of an impermissible avoidance arrangement, corresponding adjustment should be allowed in the case of the same taxpayer in the same year as well as in different years, if any. However, no relief by way of corresponding adjustment should be allowed in the case of any other taxpayer.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47</a:t>
            </a:fld>
            <a:endParaRPr lang="en-I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kern="1200" baseline="0" dirty="0" smtClean="0">
                <a:solidFill>
                  <a:schemeClr val="tx1"/>
                </a:solidFill>
                <a:latin typeface="+mn-lt"/>
                <a:ea typeface="+mn-ea"/>
                <a:cs typeface="+mn-cs"/>
              </a:rPr>
              <a:t>The Committee recommends that a requirement of detailed reasoning by the Assessing Officer in the show cause to the taxpayer may be p</a:t>
            </a:r>
          </a:p>
          <a:p>
            <a:r>
              <a:rPr lang="en-IN" sz="1200" kern="1200" baseline="0" dirty="0" smtClean="0">
                <a:solidFill>
                  <a:schemeClr val="tx1"/>
                </a:solidFill>
                <a:latin typeface="+mn-lt"/>
                <a:ea typeface="+mn-ea"/>
                <a:cs typeface="+mn-cs"/>
              </a:rPr>
              <a:t>(</a:t>
            </a:r>
            <a:r>
              <a:rPr lang="en-IN" sz="1200" kern="1200" baseline="0" dirty="0" err="1" smtClean="0">
                <a:solidFill>
                  <a:schemeClr val="tx1"/>
                </a:solidFill>
                <a:latin typeface="+mn-lt"/>
                <a:ea typeface="+mn-ea"/>
                <a:cs typeface="+mn-cs"/>
              </a:rPr>
              <a:t>i</a:t>
            </a:r>
            <a:r>
              <a:rPr lang="en-IN" sz="1200" kern="1200" baseline="0" dirty="0" smtClean="0">
                <a:solidFill>
                  <a:schemeClr val="tx1"/>
                </a:solidFill>
                <a:latin typeface="+mn-lt"/>
                <a:ea typeface="+mn-ea"/>
                <a:cs typeface="+mn-cs"/>
              </a:rPr>
              <a:t>) what is the arrangement; </a:t>
            </a:r>
          </a:p>
          <a:p>
            <a:r>
              <a:rPr lang="en-IN" sz="1200" kern="1200" baseline="0" dirty="0" smtClean="0">
                <a:solidFill>
                  <a:schemeClr val="tx1"/>
                </a:solidFill>
                <a:latin typeface="+mn-lt"/>
                <a:ea typeface="+mn-ea"/>
                <a:cs typeface="+mn-cs"/>
              </a:rPr>
              <a:t>(ii) why it results in any tax avoidance in the case of the taxpayer; </a:t>
            </a:r>
          </a:p>
          <a:p>
            <a:r>
              <a:rPr lang="en-IN" sz="1200" kern="1200" baseline="0" dirty="0" smtClean="0">
                <a:solidFill>
                  <a:schemeClr val="tx1"/>
                </a:solidFill>
                <a:latin typeface="+mn-lt"/>
                <a:ea typeface="+mn-ea"/>
                <a:cs typeface="+mn-cs"/>
              </a:rPr>
              <a:t>(iii) what is the amount of likely tax benefit and how it is initially calculated;</a:t>
            </a:r>
          </a:p>
          <a:p>
            <a:r>
              <a:rPr lang="en-IN" sz="1200" kern="1200" baseline="0" dirty="0" smtClean="0">
                <a:solidFill>
                  <a:schemeClr val="tx1"/>
                </a:solidFill>
                <a:latin typeface="+mn-lt"/>
                <a:ea typeface="+mn-ea"/>
                <a:cs typeface="+mn-cs"/>
              </a:rPr>
              <a:t>(iv) why obtaining the tax benefit is the main purpose of the arrangement, with the detailed explanation thereof, including full and exhaustive background information in the possession of the Revenue so that it may be presumed that the Revenue has no additional information on the matter; </a:t>
            </a:r>
          </a:p>
          <a:p>
            <a:r>
              <a:rPr lang="en-IN" sz="1200" kern="1200" baseline="0" dirty="0" smtClean="0">
                <a:solidFill>
                  <a:schemeClr val="tx1"/>
                </a:solidFill>
                <a:latin typeface="+mn-lt"/>
                <a:ea typeface="+mn-ea"/>
                <a:cs typeface="+mn-cs"/>
              </a:rPr>
              <a:t>(v) the show cause notice should specify what are the tainted element(s) of the arrangement;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48</a:t>
            </a:fld>
            <a:endParaRPr lang="en-I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en-IN" b="1" dirty="0" smtClean="0"/>
              <a:t>In view of the above, the Committee recommends that, while processing an application under section 195(2) or 197 of the Act pertaining to the withholding of taxes, the assessing officer -</a:t>
            </a:r>
          </a:p>
          <a:p>
            <a:pPr algn="just">
              <a:buNone/>
            </a:pPr>
            <a:endParaRPr lang="en-IN" b="1" dirty="0" smtClean="0"/>
          </a:p>
          <a:p>
            <a:pPr algn="just">
              <a:buNone/>
            </a:pPr>
            <a:r>
              <a:rPr lang="en-IN" b="1" dirty="0" smtClean="0"/>
              <a:t>(</a:t>
            </a:r>
            <a:r>
              <a:rPr lang="en-IN" b="1" dirty="0" err="1" smtClean="0"/>
              <a:t>i</a:t>
            </a:r>
            <a:r>
              <a:rPr lang="en-IN" b="1" dirty="0" smtClean="0"/>
              <a:t>) shall not invoke GAAR where the taxpayer submits a satisfactory undertaking to pay tax along with interest in case it is found that GAAR provisions are applicable in relation to the remittance during the course of assessment proceedings. </a:t>
            </a:r>
          </a:p>
          <a:p>
            <a:pPr algn="just">
              <a:buNone/>
            </a:pPr>
            <a:endParaRPr lang="en-IN" b="1" dirty="0" smtClean="0"/>
          </a:p>
          <a:p>
            <a:pPr algn="just">
              <a:buNone/>
            </a:pPr>
            <a:r>
              <a:rPr lang="en-IN" b="1" dirty="0" smtClean="0"/>
              <a:t>(ii) may invoke GAAR with the prior approval of his Commissioner in his detailed reasoned order u/s 195 (2) or 197, in case the taxpayer does not submit any satisfactory undertaking as mentioned above. </a:t>
            </a:r>
          </a:p>
          <a:p>
            <a:pPr algn="just">
              <a:buNone/>
            </a:pPr>
            <a:r>
              <a:rPr lang="en-IN" b="1" dirty="0" smtClean="0"/>
              <a:t>In view of the above, the Committee recommends that, while processing an application under section 195(2) or 197 of the Act pertaining to the withholding of taxes, the assessing officer -</a:t>
            </a:r>
          </a:p>
          <a:p>
            <a:pPr algn="just">
              <a:buNone/>
            </a:pPr>
            <a:r>
              <a:rPr lang="en-IN" b="1" dirty="0" smtClean="0"/>
              <a:t>	(</a:t>
            </a:r>
            <a:r>
              <a:rPr lang="en-IN" b="1" dirty="0" err="1" smtClean="0"/>
              <a:t>i</a:t>
            </a:r>
            <a:r>
              <a:rPr lang="en-IN" b="1" dirty="0" smtClean="0"/>
              <a:t>) shall not invoke GAAR where the taxpayer submits a satisfactory undertaking to pay tax along with interest in case it is found that GAAR provisions are applicable in relation to the remittance during the course of assessment proceedings. </a:t>
            </a:r>
          </a:p>
          <a:p>
            <a:pPr algn="just">
              <a:buNone/>
            </a:pPr>
            <a:r>
              <a:rPr lang="en-IN" b="1" dirty="0" smtClean="0"/>
              <a:t>	(ii) may invoke GAAR with the prior approval of his Commissioner in his detailed reasoned order u/s 195 (2) or 197, in case the taxpayer does not submit any satisfactory undertaking as mentioned above. </a:t>
            </a:r>
          </a:p>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49</a:t>
            </a:fld>
            <a:endParaRPr lang="en-I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kern="1200" baseline="0" dirty="0" smtClean="0">
                <a:solidFill>
                  <a:schemeClr val="tx1"/>
                </a:solidFill>
                <a:latin typeface="+mn-lt"/>
                <a:ea typeface="+mn-ea"/>
                <a:cs typeface="+mn-cs"/>
              </a:rPr>
              <a:t>To minimize the deficiency of trust between the tax administration and taxpayers, concerted training programmes should be initiated for all AO’s.</a:t>
            </a:r>
          </a:p>
          <a:p>
            <a:r>
              <a:rPr lang="en-IN" sz="1200" b="1" kern="1200" baseline="0" dirty="0" smtClean="0">
                <a:solidFill>
                  <a:schemeClr val="tx1"/>
                </a:solidFill>
                <a:latin typeface="+mn-lt"/>
                <a:ea typeface="+mn-ea"/>
                <a:cs typeface="+mn-cs"/>
              </a:rPr>
              <a:t>It may also be perspicacious for Govt. to postpone the implementation of GAAR for three years with an immediate pre-announcement of the date to remove uncertainty from the minds of stakeholders. </a:t>
            </a:r>
          </a:p>
          <a:p>
            <a:r>
              <a:rPr lang="en-IN" sz="1200" b="1" kern="1200" baseline="0" dirty="0" smtClean="0">
                <a:solidFill>
                  <a:schemeClr val="tx1"/>
                </a:solidFill>
                <a:latin typeface="+mn-lt"/>
                <a:ea typeface="+mn-ea"/>
                <a:cs typeface="+mn-cs"/>
              </a:rPr>
              <a:t>It should be considered to make Large Taxpayer Units (LTUs) compulsory for a specified class of taxpayers reflecting international practice. Considering the high threshold of tax benefit for invocation of GAAR, the majority of cases may come in LTU only. </a:t>
            </a:r>
          </a:p>
        </p:txBody>
      </p:sp>
      <p:sp>
        <p:nvSpPr>
          <p:cNvPr id="4" name="Slide Number Placeholder 3"/>
          <p:cNvSpPr>
            <a:spLocks noGrp="1"/>
          </p:cNvSpPr>
          <p:nvPr>
            <p:ph type="sldNum" sz="quarter" idx="10"/>
          </p:nvPr>
        </p:nvSpPr>
        <p:spPr/>
        <p:txBody>
          <a:bodyPr/>
          <a:lstStyle/>
          <a:p>
            <a:fld id="{CC09E544-B96B-4C14-9352-CD26F6087013}" type="slidenum">
              <a:rPr lang="en-IN" smtClean="0"/>
              <a:pPr/>
              <a:t>51</a:t>
            </a:fld>
            <a:endParaRPr lang="en-I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A CLEAR CASE</a:t>
            </a:r>
            <a:r>
              <a:rPr lang="en-US" baseline="0" dirty="0" smtClean="0"/>
              <a:t> OF TAX MITIGATION, HENCE GAAR CANNOT BE INVOKED.</a:t>
            </a:r>
          </a:p>
          <a:p>
            <a:r>
              <a:rPr lang="en-US" baseline="0" dirty="0" smtClean="0"/>
              <a:t>It’s a clear case of tax evasion, whereby </a:t>
            </a:r>
            <a:r>
              <a:rPr lang="en-IN" sz="1200" kern="1200" baseline="0" dirty="0" smtClean="0">
                <a:solidFill>
                  <a:schemeClr val="tx1"/>
                </a:solidFill>
                <a:latin typeface="+mn-lt"/>
                <a:ea typeface="+mn-ea"/>
                <a:cs typeface="+mn-cs"/>
              </a:rPr>
              <a:t>misrepresentation of facts by showing production of non-SEZ unit as production of SEZ unit has been done, hence illegal. GAAR provisions will not be invoked.</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53</a:t>
            </a:fld>
            <a:endParaRPr lang="en-I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As there is no misrepresentation of facts or false submissions, it is not a case of tax evasion. </a:t>
            </a:r>
          </a:p>
          <a:p>
            <a:r>
              <a:rPr lang="en-IN" sz="1200" kern="1200" baseline="0" dirty="0" smtClean="0">
                <a:solidFill>
                  <a:schemeClr val="tx1"/>
                </a:solidFill>
                <a:latin typeface="+mn-lt"/>
                <a:ea typeface="+mn-ea"/>
                <a:cs typeface="+mn-cs"/>
              </a:rPr>
              <a:t>Such tax avoidance is specifically dealt with through transfer pricing regulations that deny tax benefits. Hence, the Revenue would not invoke GAAR in such a case.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54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Tax avoidance is by and large not defined in taxing statutes,</a:t>
            </a:r>
            <a:r>
              <a:rPr lang="en-IN" baseline="0" dirty="0" smtClean="0"/>
              <a:t> SO WE LOOK AT OTHER DEFINITIONS OF THE SAME.</a:t>
            </a:r>
          </a:p>
          <a:p>
            <a:r>
              <a:rPr lang="en-IN" sz="1200" kern="1200" baseline="0" dirty="0" smtClean="0">
                <a:solidFill>
                  <a:schemeClr val="tx1"/>
                </a:solidFill>
                <a:latin typeface="+mn-lt"/>
                <a:ea typeface="+mn-ea"/>
                <a:cs typeface="+mn-cs"/>
              </a:rPr>
              <a:t>“Tax avoidance like tax evasion, seriously undermines the achievements of the public finance objective of collecting revenues in an efficient, equitable and effective manner.”</a:t>
            </a:r>
          </a:p>
          <a:p>
            <a:r>
              <a:rPr lang="en-US" sz="1200" kern="1200" baseline="0" dirty="0" smtClean="0">
                <a:solidFill>
                  <a:schemeClr val="tx1"/>
                </a:solidFill>
                <a:latin typeface="+mn-lt"/>
                <a:ea typeface="+mn-ea"/>
                <a:cs typeface="+mn-cs"/>
              </a:rPr>
              <a:t>By introducing GAAR government of India by large wants to tackle with the problems of TAX AVOIDANCCE.</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5</a:t>
            </a:fld>
            <a:endParaRPr lang="en-IN"/>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issue of tax avoidance through shifting/reconstruction of existing business from one unit to another has been specifically dealt with in section 59 </a:t>
            </a:r>
          </a:p>
          <a:p>
            <a:r>
              <a:rPr lang="en-IN" sz="1200" kern="1200" baseline="0" dirty="0" smtClean="0">
                <a:solidFill>
                  <a:schemeClr val="tx1"/>
                </a:solidFill>
                <a:latin typeface="+mn-lt"/>
                <a:ea typeface="+mn-ea"/>
                <a:cs typeface="+mn-cs"/>
              </a:rPr>
              <a:t>10AA of the Act. Hence, the Revenue would not invoke GAAR in such a case. Where  SAAR are </a:t>
            </a:r>
            <a:r>
              <a:rPr lang="en-IN" sz="1200" kern="1200" baseline="0" dirty="0" err="1" smtClean="0">
                <a:solidFill>
                  <a:schemeClr val="tx1"/>
                </a:solidFill>
                <a:latin typeface="+mn-lt"/>
                <a:ea typeface="+mn-ea"/>
                <a:cs typeface="+mn-cs"/>
              </a:rPr>
              <a:t>applicaable</a:t>
            </a:r>
            <a:r>
              <a:rPr lang="en-IN" sz="1200" kern="1200" baseline="0" dirty="0" smtClean="0">
                <a:solidFill>
                  <a:schemeClr val="tx1"/>
                </a:solidFill>
                <a:latin typeface="+mn-lt"/>
                <a:ea typeface="+mn-ea"/>
                <a:cs typeface="+mn-cs"/>
              </a:rPr>
              <a:t>, GAAR should not be invoked.</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55</a:t>
            </a:fld>
            <a:endParaRPr lang="en-IN"/>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Declaration/repatriation of dividend is a business choice of a company. India does not have anti-deferral provisions in the form of Controlled Foreign Company (CFC) rules in the I.T. Act. Accordingly, GAAR would not be invoked in such a case.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56</a:t>
            </a:fld>
            <a:endParaRPr lang="en-IN"/>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It is true that if Holdco declares dividends to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before merger, then, such dividend would have been taxable in India. But the timing or sequencing of an activity is a business choice available to the taxpayer. Moreover, section 47 of the Act specifically exempts capital gains on cross border merger of a foreign company into an Indian company. </a:t>
            </a:r>
          </a:p>
          <a:p>
            <a:r>
              <a:rPr lang="en-IN" sz="1200" kern="1200" baseline="0" dirty="0" smtClean="0">
                <a:solidFill>
                  <a:schemeClr val="tx1"/>
                </a:solidFill>
                <a:latin typeface="+mn-lt"/>
                <a:ea typeface="+mn-ea"/>
                <a:cs typeface="+mn-cs"/>
              </a:rPr>
              <a:t>Hence, GAAR cannot be invoked when taxpayer makes a choice about timing or sequencing of an activity to deny a tax benefit granted by the statute.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57</a:t>
            </a:fld>
            <a:endParaRPr lang="en-IN"/>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As regards setting off of losses, the provisions relating to merger and amalgamation already contain specific anti-avoidance safeguards. Therefore, GAAR would not be invoked when SAAR is applicable. </a:t>
            </a:r>
          </a:p>
          <a:p>
            <a:r>
              <a:rPr lang="en-IN" sz="1200" kern="1200" baseline="0" dirty="0" smtClean="0">
                <a:solidFill>
                  <a:schemeClr val="tx1"/>
                </a:solidFill>
                <a:latin typeface="+mn-lt"/>
                <a:ea typeface="+mn-ea"/>
                <a:cs typeface="+mn-cs"/>
              </a:rPr>
              <a:t>In case of merger of profit making company with loss making company, there is no specific anti-avoidance safeguards. However, since such merger would be under the order of High Court, GAAR cannot be invoked as it falls in the negative list (as recommended) for invoking GAAR as mentioned in guidelines.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58</a:t>
            </a:fld>
            <a:endParaRPr lang="en-IN"/>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GAAR provisions would not apply in this case as the taxpayer merely makes a selection out of the options available to him.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59</a:t>
            </a:fld>
            <a:endParaRPr lang="en-IN"/>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There is no specific provision dealing with thin-capitalization in the I.T. Act. An evaluation of whether a business should have raised funds through equity instead of debt should generally be left to commercial judgment of a taxpayer and GAAR would not be attracted. </a:t>
            </a:r>
          </a:p>
          <a:p>
            <a:r>
              <a:rPr lang="en-IN" sz="1200" kern="1200" baseline="0" dirty="0" smtClean="0">
                <a:solidFill>
                  <a:schemeClr val="tx1"/>
                </a:solidFill>
                <a:latin typeface="+mn-lt"/>
                <a:ea typeface="+mn-ea"/>
                <a:cs typeface="+mn-cs"/>
              </a:rPr>
              <a:t>This is a case where the form of the arrangement is to show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has received a debt from X Ltd. but in substance there is high likelihood that it is equity investment, as the rate of interest is directly based on the rate of return, or profit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Thus, it could be viewed as an arrangement whose main purpose is to obtain a tax benefit by claiming actual dividend payment as interest payment. The tainted element here is the abnormal manner in which such a transaction is being carried out which would not be so in case of a </a:t>
            </a:r>
            <a:r>
              <a:rPr lang="en-IN" sz="1200" kern="1200" baseline="0" dirty="0" err="1" smtClean="0">
                <a:solidFill>
                  <a:schemeClr val="tx1"/>
                </a:solidFill>
                <a:latin typeface="+mn-lt"/>
                <a:ea typeface="+mn-ea"/>
                <a:cs typeface="+mn-cs"/>
              </a:rPr>
              <a:t>bonafide</a:t>
            </a:r>
            <a:r>
              <a:rPr lang="en-IN" sz="1200" kern="1200" baseline="0" dirty="0" smtClean="0">
                <a:solidFill>
                  <a:schemeClr val="tx1"/>
                </a:solidFill>
                <a:latin typeface="+mn-lt"/>
                <a:ea typeface="+mn-ea"/>
                <a:cs typeface="+mn-cs"/>
              </a:rPr>
              <a:t> transaction (loan). Hence, GAAR provisions would be invoked in the case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to treat the arrangement as an impermissible avoidance arrangement. </a:t>
            </a:r>
          </a:p>
          <a:p>
            <a:r>
              <a:rPr lang="en-IN" sz="1200" kern="1200" baseline="0" dirty="0" smtClean="0">
                <a:solidFill>
                  <a:schemeClr val="tx1"/>
                </a:solidFill>
                <a:latin typeface="+mn-lt"/>
                <a:ea typeface="+mn-ea"/>
                <a:cs typeface="+mn-cs"/>
              </a:rPr>
              <a:t>Consequently, in the case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the loan by X Ltd. would be treated as equity for tax purposes; interest payment would not be allowed as deduction as this would be re-characterized as dividend; and dividend distribution tax (DDT) may be levied on the amount of payment made/credited to the account of X Ltd. by way of claimed interest payment. </a:t>
            </a:r>
          </a:p>
          <a:p>
            <a:r>
              <a:rPr lang="en-IN" sz="1200" kern="1200" baseline="0" dirty="0" smtClean="0">
                <a:solidFill>
                  <a:schemeClr val="tx1"/>
                </a:solidFill>
                <a:latin typeface="+mn-lt"/>
                <a:ea typeface="+mn-ea"/>
                <a:cs typeface="+mn-cs"/>
              </a:rPr>
              <a:t>No corresponding adjustment would be allowed in the case of X Ltd. for </a:t>
            </a:r>
            <a:r>
              <a:rPr lang="en-IN" sz="1200" kern="1200" baseline="0" dirty="0" err="1" smtClean="0">
                <a:solidFill>
                  <a:schemeClr val="tx1"/>
                </a:solidFill>
                <a:latin typeface="+mn-lt"/>
                <a:ea typeface="+mn-ea"/>
                <a:cs typeface="+mn-cs"/>
              </a:rPr>
              <a:t>recharacterisation</a:t>
            </a:r>
            <a:r>
              <a:rPr lang="en-IN" sz="1200" kern="1200" baseline="0" dirty="0" smtClean="0">
                <a:solidFill>
                  <a:schemeClr val="tx1"/>
                </a:solidFill>
                <a:latin typeface="+mn-lt"/>
                <a:ea typeface="+mn-ea"/>
                <a:cs typeface="+mn-cs"/>
              </a:rPr>
              <a:t> of payment received from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as dividend (which would have been exempt from taxation).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60</a:t>
            </a:fld>
            <a:endParaRPr lang="en-I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main purpose of the arrangement is to obtain interest deduction in the hands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and thereby tax benefit. There is no commercial substance in establishing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since without it there is no effect on the business risk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or any change in the cash flow (apart from the tax benefit). Moreover, it is a case of round tripping which means a case of deemed lack of commercial substance. Hence, it would be treated as an impermissible avoidance arrangement. </a:t>
            </a:r>
          </a:p>
          <a:p>
            <a:r>
              <a:rPr lang="en-IN" sz="1200" kern="1200" baseline="0" dirty="0" smtClean="0">
                <a:solidFill>
                  <a:schemeClr val="tx1"/>
                </a:solidFill>
                <a:latin typeface="+mn-lt"/>
                <a:ea typeface="+mn-ea"/>
                <a:cs typeface="+mn-cs"/>
              </a:rPr>
              <a:t>Consequently, in the case of </a:t>
            </a:r>
            <a:r>
              <a:rPr lang="en-IN" sz="1200" kern="1200" baseline="0" dirty="0" err="1" smtClean="0">
                <a:solidFill>
                  <a:schemeClr val="tx1"/>
                </a:solidFill>
                <a:latin typeface="+mn-lt"/>
                <a:ea typeface="+mn-ea"/>
                <a:cs typeface="+mn-cs"/>
              </a:rPr>
              <a:t>Indco</a:t>
            </a:r>
            <a:r>
              <a:rPr lang="en-IN" sz="1200" kern="1200" baseline="0" dirty="0" smtClean="0">
                <a:solidFill>
                  <a:schemeClr val="tx1"/>
                </a:solidFill>
                <a:latin typeface="+mn-lt"/>
                <a:ea typeface="+mn-ea"/>
                <a:cs typeface="+mn-cs"/>
              </a:rPr>
              <a:t>, interest payment would be disallowed by disregarding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No corresponding relief would be allowed in the case of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by way of refund of taxes withheld, if any.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61</a:t>
            </a:fld>
            <a:endParaRPr lang="en-IN"/>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There are specific anti avoidance provisions through transfer pricing regulations as regards transactions among related parties. GAAR will not be invoked in this case. </a:t>
            </a:r>
          </a:p>
          <a:p>
            <a:r>
              <a:rPr lang="en-IN" sz="1200" kern="1200" baseline="0" dirty="0" smtClean="0">
                <a:solidFill>
                  <a:schemeClr val="tx1"/>
                </a:solidFill>
                <a:latin typeface="+mn-lt"/>
                <a:ea typeface="+mn-ea"/>
                <a:cs typeface="+mn-cs"/>
              </a:rPr>
              <a:t>Sale/purchase through stock market transactions would not come under GAAR provisions. Moreover, timing of a transaction by a taxpayer would not be questioned under GAAR.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62</a:t>
            </a:fld>
            <a:endParaRPr lang="en-IN"/>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This is an arrangement which has been created with the main purpose of avoiding capital gains tax in India by routing investments through a favourable jurisdiction. There is neither a commercial purpose nor commercial substance in terms of business risks or cash flow to Y Ltd in setting up A Ltd. It should be immaterial here whether A Ltd has office, employee etc in country F1. Both the purpose test and tainted element tests are satisfied for the purpose of invoking GAAR. Unless it is a case where Circular 789 relating Tax Residence Certificate in the case of Mauritius, or Limitation of Benefits clause in India-Singapore treaty is applicable, the Revenue may invoke GAAR and consequently deny treaty benefit.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63</a:t>
            </a:fld>
            <a:endParaRPr lang="en-IN"/>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Whether to pay dividend to its shareholder, or buy back its shares or issue bonus shares out of the accumulated reserves is a business choice of a company. Further, at what point of time a company makes such a choice is its strategic policy decision. Such decisions cannot be questioned under GAAR.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64</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buNone/>
            </a:pPr>
            <a:r>
              <a:rPr lang="en-US" dirty="0" smtClean="0"/>
              <a:t>GAAR RULES IN THE PERIOD 2009-11 WERE HIGHLY OPPOSED BY THE INDUSTRY AND THE STAKEHOLDERS AT LARGE AND THE GLASS WAS A BIT FROSTED. TO CLARIFY AND SORT OUT THINGS THAT WERE A ROADBLOCK TO THIS NOBEL MOVE NEED TO BE SORTED OUT ASAP.</a:t>
            </a:r>
            <a:endParaRPr lang="en-US" sz="1050" dirty="0" smtClean="0"/>
          </a:p>
          <a:p>
            <a:pPr algn="just">
              <a:buNone/>
            </a:pPr>
            <a:r>
              <a:rPr lang="en-IN" dirty="0" smtClean="0"/>
              <a:t>PRIME MINISTER MANMOHAN SINGH CONSTITUTED AN EXPERT COMMITTEE ON GAAR UNDER THE CHAIRMANSHIP OF PARTHASARATHI SHOME TO UNDERTAKE STAKEHOLDER CONSULTATIONS AND FINALISE THE GUIDELINES FOR GAAR AFTER WIDESPREAD CONSULTATIONS SO THAT THERE IS A GREATER CLARITY ON GAAR ISSUES.</a:t>
            </a:r>
          </a:p>
        </p:txBody>
      </p:sp>
      <p:sp>
        <p:nvSpPr>
          <p:cNvPr id="4" name="Slide Number Placeholder 3"/>
          <p:cNvSpPr>
            <a:spLocks noGrp="1"/>
          </p:cNvSpPr>
          <p:nvPr>
            <p:ph type="sldNum" sz="quarter" idx="10"/>
          </p:nvPr>
        </p:nvSpPr>
        <p:spPr/>
        <p:txBody>
          <a:bodyPr/>
          <a:lstStyle/>
          <a:p>
            <a:fld id="{CC09E544-B96B-4C14-9352-CD26F6087013}" type="slidenum">
              <a:rPr lang="en-IN" smtClean="0"/>
              <a:pPr/>
              <a:t>6</a:t>
            </a:fld>
            <a:endParaRPr lang="en-IN"/>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Payment of dividend to its shareholder or buy back of its shares or issuing bonus shares out of the accumulated reserves is a business choice of a company, which a company is entitled to exercise at any point of time. It should be interpreted as incidental that the shareholder is entitled to a treaty benefit which exempts capital gains, but it is subject to SAAR (i.e. Limitation of Benefit clause). The decision of X Ltd. cannot be questioned under GAAR.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65</a:t>
            </a:fld>
            <a:endParaRPr lang="en-IN"/>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No dividends were distributed by X Ltd. since 1.4.2003, the day the DDT was implemented. Subsequently X Ltd. obtained tax benefit by not declaring dividend and passing this on as exempt capital gain in the hands of connected company Y Ltd. The buyback of shares was accepted only by company Y Ltd. and not by other shareholders companies D Ltd. and E Ltd.</a:t>
            </a:r>
          </a:p>
          <a:p>
            <a:r>
              <a:rPr lang="en-IN" sz="1200" kern="1200" baseline="0" dirty="0" smtClean="0">
                <a:solidFill>
                  <a:schemeClr val="tx1"/>
                </a:solidFill>
                <a:latin typeface="+mn-lt"/>
                <a:ea typeface="+mn-ea"/>
                <a:cs typeface="+mn-cs"/>
              </a:rPr>
              <a:t>D Ltd and E Ltd would have invited capital gains tax by accepting such offer. This appears to be a dubious method; at the same time, there may or may not be genuine commercial reasons for D Ltd and E Ltd for not accepting the buyback offer by X Ltd. </a:t>
            </a:r>
          </a:p>
          <a:p>
            <a:r>
              <a:rPr lang="en-IN" sz="1200" kern="1200" baseline="0" dirty="0" smtClean="0">
                <a:solidFill>
                  <a:schemeClr val="tx1"/>
                </a:solidFill>
                <a:latin typeface="+mn-lt"/>
                <a:ea typeface="+mn-ea"/>
                <a:cs typeface="+mn-cs"/>
              </a:rPr>
              <a:t>The Revenue may, therefore, examine the arrangement under GAAR to ascertain the economic substance and main purpose of the arrangement.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66</a:t>
            </a:fld>
            <a:endParaRPr lang="en-IN"/>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68</a:t>
            </a:fld>
            <a:endParaRPr lang="en-IN"/>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In Options 1 &amp; 2, there is no tax liability in India except the deemed dividend taxation to the extent reserves are available in X Ltd. This is because of the treaty between India and country F1. In option 3, tax liability arises to X Ltd., an Indian company, on sale of shares of V Ltd. Subsequently, when X Ltd. is liquidated, tax liability arises on account of deemed dividend to the extent reserves are available in X Ltd. </a:t>
            </a:r>
          </a:p>
          <a:p>
            <a:r>
              <a:rPr lang="en-IN" sz="1200" kern="1200" baseline="0" dirty="0" smtClean="0">
                <a:solidFill>
                  <a:schemeClr val="tx1"/>
                </a:solidFill>
                <a:latin typeface="+mn-lt"/>
                <a:ea typeface="+mn-ea"/>
                <a:cs typeface="+mn-cs"/>
              </a:rPr>
              <a:t>The taxpayer exercises the most tax efficient manner in disposal of its assets through proper sequencing of transactions. </a:t>
            </a:r>
          </a:p>
          <a:p>
            <a:r>
              <a:rPr lang="en-IN" sz="1200" kern="1200" baseline="0" dirty="0" smtClean="0">
                <a:solidFill>
                  <a:schemeClr val="tx1"/>
                </a:solidFill>
                <a:latin typeface="+mn-lt"/>
                <a:ea typeface="+mn-ea"/>
                <a:cs typeface="+mn-cs"/>
              </a:rPr>
              <a:t>The Revenue cannot invoke GAAR as regards this arrangement.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69</a:t>
            </a:fld>
            <a:endParaRPr lang="en-IN"/>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above arrangement of finalizing the loan from one country and assigning it to another country has been made mainly to avoid withholding tax provisions on the basis that there is no withholding provision on interest earned by F3 residents under the India-F3 treaty. There is a tainted element being abuse of the treaty and thus may be treated as an impermissible avoidance arrangement. The Revenue may invoke GAAR with regard to this arrangement.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70</a:t>
            </a:fld>
            <a:endParaRPr lang="en-IN"/>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As A Ltd. has satisfied the Limitation of Benefit (SAAR) conditions, it cannot be treated as a shell/conduit company. Hence GAAR cannot be invoked on the ground of A Ltd. being a conduit company or that it lacks commercial substance.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72</a:t>
            </a:fld>
            <a:endParaRPr lang="en-IN"/>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above facts reflect the following possibilities: </a:t>
            </a:r>
          </a:p>
          <a:p>
            <a:r>
              <a:rPr lang="en-IN" sz="1200" kern="1200" baseline="0" dirty="0" smtClean="0">
                <a:solidFill>
                  <a:schemeClr val="tx1"/>
                </a:solidFill>
                <a:latin typeface="+mn-lt"/>
                <a:ea typeface="+mn-ea"/>
                <a:cs typeface="+mn-cs"/>
              </a:rPr>
              <a:t>(A) Z Ltd. misrepresents the facts by showing on paper that everything is done outside India and therefore, nothing is taxable in India. This would be a case of tax evasion and not GAAR; or </a:t>
            </a:r>
          </a:p>
          <a:p>
            <a:r>
              <a:rPr lang="en-IN" sz="1200" kern="1200" baseline="0" dirty="0" smtClean="0">
                <a:solidFill>
                  <a:schemeClr val="tx1"/>
                </a:solidFill>
                <a:latin typeface="+mn-lt"/>
                <a:ea typeface="+mn-ea"/>
                <a:cs typeface="+mn-cs"/>
              </a:rPr>
              <a:t>(B) Z Ltd. represents that certain operations relating to A, its subsidiary, are carried out in India but it is not taxable under the relevant DTAA as these operations do not constitute a permanent establishment (PE) in India. This is not a case of tax avoidance but of determination of facts to ascertain whether there is a PE or not. </a:t>
            </a:r>
          </a:p>
          <a:p>
            <a:r>
              <a:rPr lang="en-IN" sz="1200" kern="1200" baseline="0" dirty="0" smtClean="0">
                <a:solidFill>
                  <a:schemeClr val="tx1"/>
                </a:solidFill>
                <a:latin typeface="+mn-lt"/>
                <a:ea typeface="+mn-ea"/>
                <a:cs typeface="+mn-cs"/>
              </a:rPr>
              <a:t>Again, the investigation should reveal if it is a case of correct reporting of facts or a </a:t>
            </a:r>
            <a:r>
              <a:rPr lang="en-IN" sz="1200" kern="1200" baseline="0" dirty="0" err="1" smtClean="0">
                <a:solidFill>
                  <a:schemeClr val="tx1"/>
                </a:solidFill>
                <a:latin typeface="+mn-lt"/>
                <a:ea typeface="+mn-ea"/>
                <a:cs typeface="+mn-cs"/>
              </a:rPr>
              <a:t>mis</a:t>
            </a:r>
            <a:r>
              <a:rPr lang="en-IN" sz="1200" kern="1200" baseline="0" dirty="0" smtClean="0">
                <a:solidFill>
                  <a:schemeClr val="tx1"/>
                </a:solidFill>
                <a:latin typeface="+mn-lt"/>
                <a:ea typeface="+mn-ea"/>
                <a:cs typeface="+mn-cs"/>
              </a:rPr>
              <a:t>-representation. If the latter, it would be tax evasion. Further, if any activity is being carried out by Z Ltd for A Ltd, then Z Ltd is required to be compensated at arm‘s length price which would be covered by specific anti-avoidance rules. Hence, it is not a fit case for invoking GAAR.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73</a:t>
            </a:fld>
            <a:endParaRPr lang="en-IN"/>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arrangement results into a significant tax benefit to the investors by routing their investments through country F1. Can it be said that obtaining tax benefit in India is the main purpose of the arrangement? Given the facts, it may be held that forming an SPV in an efficient jurisdiction was the main purpose of the arrangement and obtaining tax benefit was not the main purpose of the arrangement. </a:t>
            </a:r>
          </a:p>
          <a:p>
            <a:r>
              <a:rPr lang="en-IN" sz="1200" kern="1200" baseline="0" dirty="0" smtClean="0">
                <a:solidFill>
                  <a:schemeClr val="tx1"/>
                </a:solidFill>
                <a:latin typeface="+mn-lt"/>
                <a:ea typeface="+mn-ea"/>
                <a:cs typeface="+mn-cs"/>
              </a:rPr>
              <a:t>Hence, the Revenue would not invoke GAAR with regard to this arrangement.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74</a:t>
            </a:fld>
            <a:endParaRPr lang="en-IN"/>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Investigation will reveal if tax avoidance is embedded in the arrangement. If the employee has been given the </a:t>
            </a:r>
            <a:r>
              <a:rPr lang="en-IN" sz="1200" i="1" kern="1200" baseline="0" dirty="0" smtClean="0">
                <a:solidFill>
                  <a:schemeClr val="tx1"/>
                </a:solidFill>
                <a:latin typeface="+mn-lt"/>
                <a:ea typeface="+mn-ea"/>
                <a:cs typeface="+mn-cs"/>
              </a:rPr>
              <a:t>option of taking salary or bonus in the form of shares, then there is a risk attached to it. In this case, there is no tax avoidance. </a:t>
            </a:r>
          </a:p>
          <a:p>
            <a:r>
              <a:rPr lang="en-IN" sz="1200" kern="1200" baseline="0" dirty="0" smtClean="0">
                <a:solidFill>
                  <a:schemeClr val="tx1"/>
                </a:solidFill>
                <a:latin typeface="+mn-lt"/>
                <a:ea typeface="+mn-ea"/>
                <a:cs typeface="+mn-cs"/>
              </a:rPr>
              <a:t>However, if every employee‘s remuneration package comprises a mix of shares and salary in a fixed proportion, then the implications are different. </a:t>
            </a:r>
          </a:p>
          <a:p>
            <a:r>
              <a:rPr lang="en-IN" sz="1200" kern="1200" baseline="0" dirty="0" smtClean="0">
                <a:solidFill>
                  <a:schemeClr val="tx1"/>
                </a:solidFill>
                <a:latin typeface="+mn-lt"/>
                <a:ea typeface="+mn-ea"/>
                <a:cs typeface="+mn-cs"/>
              </a:rPr>
              <a:t>In the latter case, the acquisition of the preferential shares becomes part of an arrangement designed to avoid the tax that would have been required to be paid on salary. The main purpose of the arrangement is to obtain the tax benefit. The tainted elements are misuse of the tax provisions and the arrangement being not for bona fide purposes. The Revenue would invoke GAAR with regard to this arrangement and consequently, in the case of the employee, capital gains would be </a:t>
            </a:r>
            <a:r>
              <a:rPr lang="en-IN" sz="1200" kern="1200" baseline="0" dirty="0" err="1" smtClean="0">
                <a:solidFill>
                  <a:schemeClr val="tx1"/>
                </a:solidFill>
                <a:latin typeface="+mn-lt"/>
                <a:ea typeface="+mn-ea"/>
                <a:cs typeface="+mn-cs"/>
              </a:rPr>
              <a:t>recharcterised</a:t>
            </a:r>
            <a:r>
              <a:rPr lang="en-IN" sz="1200" kern="1200" baseline="0" dirty="0" smtClean="0">
                <a:solidFill>
                  <a:schemeClr val="tx1"/>
                </a:solidFill>
                <a:latin typeface="+mn-lt"/>
                <a:ea typeface="+mn-ea"/>
                <a:cs typeface="+mn-cs"/>
              </a:rPr>
              <a:t> as salary.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75</a:t>
            </a:fld>
            <a:endParaRPr lang="en-IN"/>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transfer of actionable claims in the manner as detailed above to a connected concern appears to be dubious in nature if the same is not at arm‘s length price. The income in the instant case belongs to S. The Revenue would invoke GAAR as regards this arrangement.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76</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Expert Committee consists of: </a:t>
            </a:r>
          </a:p>
          <a:p>
            <a:r>
              <a:rPr lang="en-IN" sz="1200" kern="1200" baseline="0" dirty="0" smtClean="0">
                <a:solidFill>
                  <a:schemeClr val="tx1"/>
                </a:solidFill>
                <a:latin typeface="+mn-lt"/>
                <a:ea typeface="+mn-ea"/>
                <a:cs typeface="+mn-cs"/>
              </a:rPr>
              <a:t>1) Dr. </a:t>
            </a:r>
            <a:r>
              <a:rPr lang="en-IN" sz="1200" kern="1200" baseline="0" dirty="0" err="1" smtClean="0">
                <a:solidFill>
                  <a:schemeClr val="tx1"/>
                </a:solidFill>
                <a:latin typeface="+mn-lt"/>
                <a:ea typeface="+mn-ea"/>
                <a:cs typeface="+mn-cs"/>
              </a:rPr>
              <a:t>Parthasarathi</a:t>
            </a:r>
            <a:r>
              <a:rPr lang="en-IN" sz="1200" kern="1200" baseline="0" dirty="0" smtClean="0">
                <a:solidFill>
                  <a:schemeClr val="tx1"/>
                </a:solidFill>
                <a:latin typeface="+mn-lt"/>
                <a:ea typeface="+mn-ea"/>
                <a:cs typeface="+mn-cs"/>
              </a:rPr>
              <a:t> </a:t>
            </a:r>
            <a:r>
              <a:rPr lang="en-IN" sz="1200" kern="1200" baseline="0" dirty="0" err="1" smtClean="0">
                <a:solidFill>
                  <a:schemeClr val="tx1"/>
                </a:solidFill>
                <a:latin typeface="+mn-lt"/>
                <a:ea typeface="+mn-ea"/>
                <a:cs typeface="+mn-cs"/>
              </a:rPr>
              <a:t>Shome</a:t>
            </a:r>
            <a:r>
              <a:rPr lang="en-IN" sz="1200" kern="1200" baseline="0" dirty="0" smtClean="0">
                <a:solidFill>
                  <a:schemeClr val="tx1"/>
                </a:solidFill>
                <a:latin typeface="+mn-lt"/>
                <a:ea typeface="+mn-ea"/>
                <a:cs typeface="+mn-cs"/>
              </a:rPr>
              <a:t> - Chairman </a:t>
            </a:r>
          </a:p>
          <a:p>
            <a:r>
              <a:rPr lang="en-IN" sz="1200" kern="1200" baseline="0" dirty="0" smtClean="0">
                <a:solidFill>
                  <a:schemeClr val="tx1"/>
                </a:solidFill>
                <a:latin typeface="+mn-lt"/>
                <a:ea typeface="+mn-ea"/>
                <a:cs typeface="+mn-cs"/>
              </a:rPr>
              <a:t>2) </a:t>
            </a:r>
            <a:r>
              <a:rPr lang="en-IN" sz="1200" kern="1200" baseline="0" dirty="0" err="1" smtClean="0">
                <a:solidFill>
                  <a:schemeClr val="tx1"/>
                </a:solidFill>
                <a:latin typeface="+mn-lt"/>
                <a:ea typeface="+mn-ea"/>
                <a:cs typeface="+mn-cs"/>
              </a:rPr>
              <a:t>Shri</a:t>
            </a:r>
            <a:r>
              <a:rPr lang="en-IN" sz="1200" kern="1200" baseline="0" dirty="0" smtClean="0">
                <a:solidFill>
                  <a:schemeClr val="tx1"/>
                </a:solidFill>
                <a:latin typeface="+mn-lt"/>
                <a:ea typeface="+mn-ea"/>
                <a:cs typeface="+mn-cs"/>
              </a:rPr>
              <a:t> N. </a:t>
            </a:r>
            <a:r>
              <a:rPr lang="en-IN" sz="1200" kern="1200" baseline="0" dirty="0" err="1" smtClean="0">
                <a:solidFill>
                  <a:schemeClr val="tx1"/>
                </a:solidFill>
                <a:latin typeface="+mn-lt"/>
                <a:ea typeface="+mn-ea"/>
                <a:cs typeface="+mn-cs"/>
              </a:rPr>
              <a:t>Rangachary</a:t>
            </a:r>
            <a:r>
              <a:rPr lang="en-IN" sz="1200" kern="1200" baseline="0" dirty="0" smtClean="0">
                <a:solidFill>
                  <a:schemeClr val="tx1"/>
                </a:solidFill>
                <a:latin typeface="+mn-lt"/>
                <a:ea typeface="+mn-ea"/>
                <a:cs typeface="+mn-cs"/>
              </a:rPr>
              <a:t>, former Chairman, IRDA - Member </a:t>
            </a:r>
          </a:p>
          <a:p>
            <a:r>
              <a:rPr lang="en-IN" sz="1200" kern="1200" baseline="0" dirty="0" smtClean="0">
                <a:solidFill>
                  <a:schemeClr val="tx1"/>
                </a:solidFill>
                <a:latin typeface="+mn-lt"/>
                <a:ea typeface="+mn-ea"/>
                <a:cs typeface="+mn-cs"/>
              </a:rPr>
              <a:t>3) Dr. Ajay Shah, Professor, NIPFP - Member </a:t>
            </a:r>
          </a:p>
          <a:p>
            <a:r>
              <a:rPr lang="en-IN" sz="1200" kern="1200" baseline="0" dirty="0" smtClean="0">
                <a:solidFill>
                  <a:schemeClr val="tx1"/>
                </a:solidFill>
                <a:latin typeface="+mn-lt"/>
                <a:ea typeface="+mn-ea"/>
                <a:cs typeface="+mn-cs"/>
              </a:rPr>
              <a:t>4) </a:t>
            </a:r>
            <a:r>
              <a:rPr lang="en-IN" sz="1200" kern="1200" baseline="0" dirty="0" err="1" smtClean="0">
                <a:solidFill>
                  <a:schemeClr val="tx1"/>
                </a:solidFill>
                <a:latin typeface="+mn-lt"/>
                <a:ea typeface="+mn-ea"/>
                <a:cs typeface="+mn-cs"/>
              </a:rPr>
              <a:t>Shri</a:t>
            </a:r>
            <a:r>
              <a:rPr lang="en-IN" sz="1200" kern="1200" baseline="0" dirty="0" smtClean="0">
                <a:solidFill>
                  <a:schemeClr val="tx1"/>
                </a:solidFill>
                <a:latin typeface="+mn-lt"/>
                <a:ea typeface="+mn-ea"/>
                <a:cs typeface="+mn-cs"/>
              </a:rPr>
              <a:t> Sunil Gupta, Joint Secretary, Tax Policy &amp; Legislation, Department of Revenue - Member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a:t>
            </a:fld>
            <a:endParaRPr lang="en-IN"/>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By the above arrangement, the tax payer has obtained a tax benefit and created rights or obligations which are not ordinarily created between persons dealing at arm‘s length. Since transactions of purchase and sale of shares of a closely held company at a price other than the fair market value are covered under section 56 of the Act, GAAR may not be invoked as section 56, being SAAR, is applicable. However, if SAAR is not applicable considering the limited scope of section 56 to the shares of closely held companies only, then GAAR may be invoked.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77</a:t>
            </a:fld>
            <a:endParaRPr lang="en-IN"/>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allocation of price to different parts of the contract has been decided in such a manner as to reduce tax liability of the foreign company in India. Both conditions for declaring an arrangement as impermissible are satisfied. (1) The main purpose of this arrangement is to obtain tax benefit; and (2) the transactions are not at arm‘s length. Consequently, GAAR may be invoked and prices would be reallocated. However, determination of arm‘s length price should be based on transfer pricing regulations under the Act.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78</a:t>
            </a:fld>
            <a:endParaRPr lang="en-IN"/>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ready forward contract and fixation of price based on the rate of interest clearly suggest that it was given a form of purchase and sale of goods but in fact it was a financing arrangement. The sole purpose of the arrangement is to obtain a tax benefit. The substance or effect of the arrangement as a whole, is inconsistent with the form of its individual steps. Thus, it may be deemed to lack commercial substance. Hence, GAAR may be invoked to </a:t>
            </a:r>
            <a:r>
              <a:rPr lang="en-IN" sz="1200" kern="1200" baseline="0" dirty="0" err="1" smtClean="0">
                <a:solidFill>
                  <a:schemeClr val="tx1"/>
                </a:solidFill>
                <a:latin typeface="+mn-lt"/>
                <a:ea typeface="+mn-ea"/>
                <a:cs typeface="+mn-cs"/>
              </a:rPr>
              <a:t>recharacterise</a:t>
            </a:r>
            <a:r>
              <a:rPr lang="en-IN" sz="1200" kern="1200" baseline="0" dirty="0" smtClean="0">
                <a:solidFill>
                  <a:schemeClr val="tx1"/>
                </a:solidFill>
                <a:latin typeface="+mn-lt"/>
                <a:ea typeface="+mn-ea"/>
                <a:cs typeface="+mn-cs"/>
              </a:rPr>
              <a:t> the capital gains in the hands of B Ltd as interest income and taxed at applicable rates. Further, corresponding deduction of interest expense would not be allowed in the case of A Ltd.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79</a:t>
            </a:fld>
            <a:endParaRPr lang="en-IN"/>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This case is different from example 23 since it is not a simple financing arrangement, as an element of risk is involved. If the price of the goods on 1st Jan 2021 goes beyond Rs 1100, then B Ltd would not have exercised the put option and would have sold the goods in the market at the higher price. Thus, the gains to B Ltd would be much higher than the interest income. On the other hand, when prices go down, the return to B Ltd </a:t>
            </a:r>
            <a:r>
              <a:rPr lang="en-IN" sz="1200" kern="1200" baseline="0" dirty="0" err="1" smtClean="0">
                <a:solidFill>
                  <a:schemeClr val="tx1"/>
                </a:solidFill>
                <a:latin typeface="+mn-lt"/>
                <a:ea typeface="+mn-ea"/>
                <a:cs typeface="+mn-cs"/>
              </a:rPr>
              <a:t>upto</a:t>
            </a:r>
            <a:r>
              <a:rPr lang="en-IN" sz="1200" kern="1200" baseline="0" dirty="0" smtClean="0">
                <a:solidFill>
                  <a:schemeClr val="tx1"/>
                </a:solidFill>
                <a:latin typeface="+mn-lt"/>
                <a:ea typeface="+mn-ea"/>
                <a:cs typeface="+mn-cs"/>
              </a:rPr>
              <a:t> the agreed rate of interest is secured through the put option. This being a purely commercial transaction, GAAR cannot be invoked.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80</a:t>
            </a:fld>
            <a:endParaRPr lang="en-IN"/>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only purpose of forming a partnership and transferring assets to such firm and selling the shares is to save tax from MAT liability of A Ltd. Further, there is no commercial substance in the formation of the partnership as it does alter the economic position of A Ltd in terms of business risks or cash flow. Moreover, the entire exercise is carried out in an abnormal manner. Even holding of shares by the partnership firm for a year or more is no significant economic risk to the company. Hence, GAAR may be invoked and the partnership firm may be disregarded and capital gains may be taxed under MAT in the hands of A Ltd.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81</a:t>
            </a:fld>
            <a:endParaRPr lang="en-IN"/>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It is obvious that there was no commercial necessity to create a separate firm except to obtain the tax benefit. The firm was only on paper as the manpower was drawn from the company. The firm did not have any commercial substance. Moreover, it is a case of treaty abuse. Hence, GAAR may be invoked to disregard the firm and tax payment for architectural services as fee for technical services. However, the rate of tax on such payment shall be as applicable under the treaty, if more beneficial.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82</a:t>
            </a:fld>
            <a:endParaRPr lang="en-IN"/>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GAAR may be invoked in this situation since there is no commercial substance in first transferring the property to the related company at less than fair market value (i.e. at a non-arm‘s length price) followed by transfer of that property to third party by the related company. However, GAAR may not be invoked if the property is transferred by related company after a gap of reasonable time limit after the acquisition from assessee as that would reflect that main purpose of the arrangement was not to obtain tax benefit. This would comprise a matter of GAAR query.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83</a:t>
            </a:fld>
            <a:endParaRPr lang="en-IN"/>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The borrowing by Holdco followed by the amalgamation by </a:t>
            </a:r>
            <a:r>
              <a:rPr lang="en-IN" sz="1200" kern="1200" baseline="0" dirty="0" err="1" smtClean="0">
                <a:solidFill>
                  <a:schemeClr val="tx1"/>
                </a:solidFill>
                <a:latin typeface="+mn-lt"/>
                <a:ea typeface="+mn-ea"/>
                <a:cs typeface="+mn-cs"/>
              </a:rPr>
              <a:t>Subco</a:t>
            </a:r>
            <a:r>
              <a:rPr lang="en-IN" sz="1200" kern="1200" baseline="0" dirty="0" smtClean="0">
                <a:solidFill>
                  <a:schemeClr val="tx1"/>
                </a:solidFill>
                <a:latin typeface="+mn-lt"/>
                <a:ea typeface="+mn-ea"/>
                <a:cs typeface="+mn-cs"/>
              </a:rPr>
              <a:t> is not abusive and GAAR would not apply in the case of merger which is carried out under the orders of High Court.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84</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a:t>
            </a:r>
            <a:r>
              <a:rPr lang="en-US" baseline="0" dirty="0" smtClean="0"/>
              <a:t> BASICALLY GAAR STRESSES ON PUNISHING THEE DEVIL IN DISGUISE.</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9</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THUS, THE TERM ARRANGEMENT COVERS NOT ONLY A SCHEME BUT ALSO A TRANSACTION, OPERATION, AGREEMENT OR UNDERSTANDING. IT ALSO INCLUDES ALIENATION OF ANY PROPERTY IN ALL THE AFORESAID ACTIVITIES. </a:t>
            </a:r>
            <a:endParaRPr lang="en-IN" dirty="0"/>
          </a:p>
        </p:txBody>
      </p:sp>
      <p:sp>
        <p:nvSpPr>
          <p:cNvPr id="4" name="Slide Number Placeholder 3"/>
          <p:cNvSpPr>
            <a:spLocks noGrp="1"/>
          </p:cNvSpPr>
          <p:nvPr>
            <p:ph type="sldNum" sz="quarter" idx="10"/>
          </p:nvPr>
        </p:nvSpPr>
        <p:spPr/>
        <p:txBody>
          <a:bodyPr/>
          <a:lstStyle/>
          <a:p>
            <a:fld id="{CC09E544-B96B-4C14-9352-CD26F6087013}" type="slidenum">
              <a:rPr lang="en-IN" smtClean="0"/>
              <a:pPr/>
              <a:t>10</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kern="1200" baseline="0" dirty="0" smtClean="0">
                <a:solidFill>
                  <a:schemeClr val="tx1"/>
                </a:solidFill>
                <a:latin typeface="+mn-lt"/>
                <a:ea typeface="+mn-ea"/>
                <a:cs typeface="+mn-cs"/>
              </a:rPr>
              <a:t>It has been pointed out that the original version of GAAR in DTC 2009 and DTC 2010, the purpose test required that the main purpose of the arrangement was to obtain tax benefit. However, the GAAR provisions introduced through Finance Act, 2012 provides for ―main purpose or one of the main purposes is to obtain tax benefit. GAAR can be invoked even if obtaining tax benefit is not the most predominant or the sole purpose of the arrangement. </a:t>
            </a:r>
          </a:p>
          <a:p>
            <a:r>
              <a:rPr lang="en-IN" sz="1200" b="1" kern="1200" baseline="0" dirty="0" smtClean="0">
                <a:solidFill>
                  <a:schemeClr val="tx1"/>
                </a:solidFill>
                <a:latin typeface="+mn-lt"/>
                <a:ea typeface="+mn-ea"/>
                <a:cs typeface="+mn-cs"/>
              </a:rPr>
              <a:t>The Committee recommends that the Act may be amended to provide that only arrangements which have the main purpose (and not one of the main purposes) of obtaining tax benefit should be covered under GAAR. </a:t>
            </a:r>
          </a:p>
          <a:p>
            <a:r>
              <a:rPr lang="en-IN" sz="1200" b="1" kern="1200" baseline="0" dirty="0" smtClean="0">
                <a:solidFill>
                  <a:schemeClr val="tx1"/>
                </a:solidFill>
                <a:latin typeface="+mn-lt"/>
                <a:ea typeface="+mn-ea"/>
                <a:cs typeface="+mn-cs"/>
              </a:rPr>
              <a:t>In order to allay the apprehensions of taxpayers in this regard, the Committee recommends that it should be clarified that, where only a part of the arrangement is impermissible, the tax consequences of an “impermissible avoidance arrangement” will be limited to that portion of the arrangement. </a:t>
            </a:r>
          </a:p>
          <a:p>
            <a:r>
              <a:rPr lang="en-US" sz="1200" kern="1200" baseline="0" dirty="0" smtClean="0">
                <a:solidFill>
                  <a:schemeClr val="tx1"/>
                </a:solidFill>
                <a:latin typeface="+mn-lt"/>
                <a:ea typeface="+mn-ea"/>
                <a:cs typeface="+mn-cs"/>
              </a:rPr>
              <a:t>Now let us take each of the tainted elements (a to d) with microscopic view.</a:t>
            </a:r>
          </a:p>
        </p:txBody>
      </p:sp>
      <p:sp>
        <p:nvSpPr>
          <p:cNvPr id="4" name="Slide Number Placeholder 3"/>
          <p:cNvSpPr>
            <a:spLocks noGrp="1"/>
          </p:cNvSpPr>
          <p:nvPr>
            <p:ph type="sldNum" sz="quarter" idx="10"/>
          </p:nvPr>
        </p:nvSpPr>
        <p:spPr/>
        <p:txBody>
          <a:bodyPr/>
          <a:lstStyle/>
          <a:p>
            <a:fld id="{CC09E544-B96B-4C14-9352-CD26F6087013}" type="slidenum">
              <a:rPr lang="en-IN" smtClean="0"/>
              <a:pPr/>
              <a:t>11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r>
              <a:rPr lang="en-US" smtClean="0"/>
              <a:t>9/18/2012</a:t>
            </a:r>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r>
              <a:rPr lang="en-US" smtClean="0"/>
              <a:t>CA LALIT KUNDALIA</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9/18/2012</a:t>
            </a:r>
            <a:endParaRPr lang="en-US"/>
          </a:p>
        </p:txBody>
      </p:sp>
      <p:sp>
        <p:nvSpPr>
          <p:cNvPr id="5" name="Footer Placeholder 4"/>
          <p:cNvSpPr>
            <a:spLocks noGrp="1"/>
          </p:cNvSpPr>
          <p:nvPr>
            <p:ph type="ftr" sz="quarter" idx="11"/>
          </p:nvPr>
        </p:nvSpPr>
        <p:spPr/>
        <p:txBody>
          <a:bodyPr/>
          <a:lstStyle>
            <a:extLst/>
          </a:lstStyle>
          <a:p>
            <a:r>
              <a:rPr lang="en-US" smtClean="0"/>
              <a:t>CA LALIT KUNDALIA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9/18/2012</a:t>
            </a:r>
            <a:endParaRPr lang="en-US"/>
          </a:p>
        </p:txBody>
      </p:sp>
      <p:sp>
        <p:nvSpPr>
          <p:cNvPr id="5" name="Footer Placeholder 4"/>
          <p:cNvSpPr>
            <a:spLocks noGrp="1"/>
          </p:cNvSpPr>
          <p:nvPr>
            <p:ph type="ftr" sz="quarter" idx="11"/>
          </p:nvPr>
        </p:nvSpPr>
        <p:spPr/>
        <p:txBody>
          <a:bodyPr/>
          <a:lstStyle>
            <a:extLst/>
          </a:lstStyle>
          <a:p>
            <a:r>
              <a:rPr lang="en-US" smtClean="0"/>
              <a:t>CA LALIT KUNDALIA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9/18/2012</a:t>
            </a:r>
            <a:endParaRPr lang="en-US"/>
          </a:p>
        </p:txBody>
      </p:sp>
      <p:sp>
        <p:nvSpPr>
          <p:cNvPr id="5" name="Footer Placeholder 4"/>
          <p:cNvSpPr>
            <a:spLocks noGrp="1"/>
          </p:cNvSpPr>
          <p:nvPr>
            <p:ph type="ftr" sz="quarter" idx="11"/>
          </p:nvPr>
        </p:nvSpPr>
        <p:spPr/>
        <p:txBody>
          <a:bodyPr/>
          <a:lstStyle>
            <a:extLst/>
          </a:lstStyle>
          <a:p>
            <a:r>
              <a:rPr lang="en-US" smtClean="0"/>
              <a:t>CA LALIT KUNDALIA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r>
              <a:rPr lang="en-US" smtClean="0"/>
              <a:t>9/18/2012</a:t>
            </a:r>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r>
              <a:rPr lang="en-US" smtClean="0"/>
              <a:t>CA LALIT KUNDALIA</a:t>
            </a: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r>
              <a:rPr lang="en-US" smtClean="0"/>
              <a:t>9/18/2012</a:t>
            </a:r>
            <a:endParaRPr lang="en-US"/>
          </a:p>
        </p:txBody>
      </p:sp>
      <p:sp>
        <p:nvSpPr>
          <p:cNvPr id="6" name="Footer Placeholder 5"/>
          <p:cNvSpPr>
            <a:spLocks noGrp="1"/>
          </p:cNvSpPr>
          <p:nvPr>
            <p:ph type="ftr" sz="quarter" idx="11"/>
          </p:nvPr>
        </p:nvSpPr>
        <p:spPr/>
        <p:txBody>
          <a:bodyPr/>
          <a:lstStyle>
            <a:extLst/>
          </a:lstStyle>
          <a:p>
            <a:r>
              <a:rPr lang="en-US" smtClean="0"/>
              <a:t>CA LALIT KUNDALIA</a:t>
            </a:r>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r>
              <a:rPr lang="en-US" smtClean="0"/>
              <a:t>9/18/2012</a:t>
            </a:r>
            <a:endParaRPr lang="en-US"/>
          </a:p>
        </p:txBody>
      </p:sp>
      <p:sp>
        <p:nvSpPr>
          <p:cNvPr id="8" name="Footer Placeholder 7"/>
          <p:cNvSpPr>
            <a:spLocks noGrp="1"/>
          </p:cNvSpPr>
          <p:nvPr>
            <p:ph type="ftr" sz="quarter" idx="11"/>
          </p:nvPr>
        </p:nvSpPr>
        <p:spPr/>
        <p:txBody>
          <a:bodyPr/>
          <a:lstStyle>
            <a:extLst/>
          </a:lstStyle>
          <a:p>
            <a:r>
              <a:rPr lang="en-US" smtClean="0"/>
              <a:t>CA LALIT KUNDALIA</a:t>
            </a:r>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r>
              <a:rPr lang="en-US" smtClean="0"/>
              <a:t>9/18/2012</a:t>
            </a:r>
            <a:endParaRPr lang="en-US"/>
          </a:p>
        </p:txBody>
      </p:sp>
      <p:sp>
        <p:nvSpPr>
          <p:cNvPr id="4" name="Footer Placeholder 3"/>
          <p:cNvSpPr>
            <a:spLocks noGrp="1"/>
          </p:cNvSpPr>
          <p:nvPr>
            <p:ph type="ftr" sz="quarter" idx="11"/>
          </p:nvPr>
        </p:nvSpPr>
        <p:spPr/>
        <p:txBody>
          <a:bodyPr/>
          <a:lstStyle>
            <a:extLst/>
          </a:lstStyle>
          <a:p>
            <a:r>
              <a:rPr lang="en-US" smtClean="0"/>
              <a:t>CA LALIT KUNDALIA</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r>
              <a:rPr lang="en-US" smtClean="0"/>
              <a:t>9/18/2012</a:t>
            </a:r>
            <a:endParaRPr lang="en-US"/>
          </a:p>
        </p:txBody>
      </p:sp>
      <p:sp>
        <p:nvSpPr>
          <p:cNvPr id="3" name="Footer Placeholder 2"/>
          <p:cNvSpPr>
            <a:spLocks noGrp="1"/>
          </p:cNvSpPr>
          <p:nvPr>
            <p:ph type="ftr" sz="quarter" idx="11"/>
          </p:nvPr>
        </p:nvSpPr>
        <p:spPr/>
        <p:txBody>
          <a:bodyPr/>
          <a:lstStyle>
            <a:extLst/>
          </a:lstStyle>
          <a:p>
            <a:r>
              <a:rPr lang="en-US" smtClean="0"/>
              <a:t>CA LALIT KUNDALIA</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r>
              <a:rPr lang="en-US" smtClean="0"/>
              <a:t>9/18/2012</a:t>
            </a:r>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r>
              <a:rPr lang="en-US" smtClean="0"/>
              <a:t>CA LALIT KUNDALIA</a:t>
            </a: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r>
              <a:rPr lang="en-US" smtClean="0"/>
              <a:t>9/18/2012</a:t>
            </a:r>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B6F15528-21DE-4FAA-801E-634DDDAF4B2B}"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r>
              <a:rPr lang="en-US" smtClean="0"/>
              <a:t>CA LALIT KUNDALIA</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r>
              <a:rPr lang="en-US" smtClean="0"/>
              <a:t>CA LALIT KUNDALIA</a:t>
            </a:r>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r>
              <a:rPr lang="en-US" smtClean="0"/>
              <a:t>9/18/2012</a:t>
            </a:r>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B6F15528-21DE-4FAA-801E-634DDDAF4B2B}"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9600" b="1" dirty="0" smtClean="0"/>
              <a:t>Welcome</a:t>
            </a:r>
          </a:p>
          <a:p>
            <a:pPr algn="ctr">
              <a:buNone/>
            </a:pPr>
            <a:endParaRPr lang="en-US" b="1" dirty="0" smtClean="0"/>
          </a:p>
          <a:p>
            <a:pPr>
              <a:buNone/>
            </a:pPr>
            <a:r>
              <a:rPr lang="en-US" b="1" dirty="0" smtClean="0"/>
              <a:t>CA </a:t>
            </a:r>
            <a:r>
              <a:rPr lang="en-US" b="1" dirty="0" err="1" smtClean="0"/>
              <a:t>Lalit</a:t>
            </a:r>
            <a:r>
              <a:rPr lang="en-US" b="1" dirty="0" smtClean="0"/>
              <a:t> </a:t>
            </a:r>
            <a:r>
              <a:rPr lang="en-US" b="1" dirty="0" err="1" smtClean="0"/>
              <a:t>Kundalia</a:t>
            </a:r>
            <a:endParaRPr lang="en-US" b="1" dirty="0" smtClean="0"/>
          </a:p>
          <a:p>
            <a:pPr>
              <a:buNone/>
            </a:pPr>
            <a:r>
              <a:rPr lang="en-US" b="1" dirty="0" smtClean="0"/>
              <a:t>36, </a:t>
            </a:r>
            <a:r>
              <a:rPr lang="en-US" b="1" dirty="0" err="1" smtClean="0"/>
              <a:t>Rabindra</a:t>
            </a:r>
            <a:r>
              <a:rPr lang="en-US" b="1" dirty="0" smtClean="0"/>
              <a:t> </a:t>
            </a:r>
            <a:r>
              <a:rPr lang="en-US" b="1" dirty="0" err="1" smtClean="0"/>
              <a:t>Sarani</a:t>
            </a:r>
            <a:endParaRPr lang="en-US" b="1" dirty="0" smtClean="0"/>
          </a:p>
          <a:p>
            <a:pPr>
              <a:buNone/>
            </a:pPr>
            <a:r>
              <a:rPr lang="en-US" b="1" dirty="0" err="1" smtClean="0"/>
              <a:t>Liluah</a:t>
            </a:r>
            <a:r>
              <a:rPr lang="en-US" b="1" dirty="0" smtClean="0"/>
              <a:t>, Howrah</a:t>
            </a:r>
          </a:p>
          <a:p>
            <a:pPr>
              <a:buNone/>
            </a:pPr>
            <a:r>
              <a:rPr lang="en-US" b="1" dirty="0" smtClean="0"/>
              <a:t>+919883185167</a:t>
            </a:r>
          </a:p>
          <a:p>
            <a:pPr>
              <a:buNone/>
            </a:pPr>
            <a:r>
              <a:rPr lang="en-US" b="1" dirty="0" smtClean="0"/>
              <a:t>lalitkundalia@yahoo.co.in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t>ANALYSIS AND RECOMMENDATIONS ON GAAR PROVISION</a:t>
            </a:r>
            <a:endParaRPr lang="en-IN" sz="3200" b="1" dirty="0"/>
          </a:p>
        </p:txBody>
      </p:sp>
      <p:sp>
        <p:nvSpPr>
          <p:cNvPr id="3" name="Content Placeholder 2"/>
          <p:cNvSpPr>
            <a:spLocks noGrp="1"/>
          </p:cNvSpPr>
          <p:nvPr>
            <p:ph idx="1"/>
          </p:nvPr>
        </p:nvSpPr>
        <p:spPr>
          <a:xfrm>
            <a:off x="304800" y="1600200"/>
            <a:ext cx="8534400" cy="5029200"/>
          </a:xfrm>
        </p:spPr>
        <p:txBody>
          <a:bodyPr>
            <a:normAutofit/>
          </a:bodyPr>
          <a:lstStyle/>
          <a:p>
            <a:pPr>
              <a:buNone/>
            </a:pPr>
            <a:r>
              <a:rPr lang="en-US" sz="2400" dirty="0" smtClean="0"/>
              <a:t>SECTION 95 OF THE ACT PROVIDES – </a:t>
            </a:r>
          </a:p>
          <a:p>
            <a:pPr algn="just">
              <a:buNone/>
            </a:pPr>
            <a:r>
              <a:rPr lang="en-IN" sz="2400" i="1" dirty="0" smtClean="0">
                <a:latin typeface="Monotype Corsiva" pitchFamily="66" charset="0"/>
              </a:rPr>
              <a:t>	Notwithstanding anything contained in the Act, an </a:t>
            </a:r>
            <a:r>
              <a:rPr lang="en-IN" sz="2400" b="1" i="1" dirty="0" smtClean="0">
                <a:latin typeface="Monotype Corsiva" pitchFamily="66" charset="0"/>
              </a:rPr>
              <a:t>arrangement</a:t>
            </a:r>
            <a:r>
              <a:rPr lang="en-IN" sz="2400" i="1" dirty="0" smtClean="0">
                <a:latin typeface="Monotype Corsiva" pitchFamily="66" charset="0"/>
              </a:rPr>
              <a:t> entered into by an assessee may be declared to be an </a:t>
            </a:r>
            <a:r>
              <a:rPr lang="en-IN" sz="2400" b="1" i="1" dirty="0" smtClean="0">
                <a:latin typeface="Monotype Corsiva" pitchFamily="66" charset="0"/>
              </a:rPr>
              <a:t>impermissible avoidance arrangement</a:t>
            </a:r>
            <a:r>
              <a:rPr lang="en-IN" sz="2400" i="1" dirty="0" smtClean="0">
                <a:latin typeface="Monotype Corsiva" pitchFamily="66" charset="0"/>
              </a:rPr>
              <a:t> and the consequence in relation to tax arising therefrom may be determined subject to the provisions of this Chapter. </a:t>
            </a:r>
            <a:endParaRPr lang="en-IN" dirty="0" smtClean="0"/>
          </a:p>
          <a:p>
            <a:pPr algn="just">
              <a:buNone/>
            </a:pPr>
            <a:r>
              <a:rPr lang="en-US" dirty="0" smtClean="0"/>
              <a:t>	</a:t>
            </a:r>
            <a:r>
              <a:rPr lang="en-US" sz="2400" dirty="0" smtClean="0"/>
              <a:t>To Grasp The Above Statement First Let Us Put Light On Two Important Terms – </a:t>
            </a:r>
            <a:endParaRPr lang="en-US" sz="2000" dirty="0" smtClean="0"/>
          </a:p>
          <a:p>
            <a:pPr algn="just">
              <a:buNone/>
            </a:pPr>
            <a:r>
              <a:rPr lang="en-US" sz="2000" dirty="0" smtClean="0"/>
              <a:t>	</a:t>
            </a:r>
          </a:p>
          <a:p>
            <a:pPr algn="just">
              <a:buNone/>
            </a:pPr>
            <a:r>
              <a:rPr lang="en-US" sz="2000" b="1" dirty="0" smtClean="0"/>
              <a:t>	ARRANGEMENT (SECTIION 102)- </a:t>
            </a:r>
            <a:r>
              <a:rPr lang="en-IN" sz="2400" dirty="0" smtClean="0">
                <a:latin typeface="Monotype Corsiva" pitchFamily="66" charset="0"/>
              </a:rPr>
              <a:t>"</a:t>
            </a:r>
            <a:r>
              <a:rPr lang="en-IN" sz="2400" i="1" dirty="0" smtClean="0">
                <a:latin typeface="Monotype Corsiva" pitchFamily="66" charset="0"/>
              </a:rPr>
              <a:t>arrangement" means any step in, or a part or whole of, any transaction, operation, scheme, agreement or understanding, whether enforceable or not, and includes the alienation of any property in such transaction, operation, scheme, agreement or understanding </a:t>
            </a:r>
            <a:endParaRPr lang="en-IN" i="1" dirty="0">
              <a:latin typeface="Monotype Corsiva" pitchFamily="66"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77000"/>
          </a:xfrm>
        </p:spPr>
        <p:txBody>
          <a:bodyPr>
            <a:normAutofit/>
          </a:bodyPr>
          <a:lstStyle/>
          <a:p>
            <a:pPr algn="ctr">
              <a:buNone/>
            </a:pPr>
            <a:r>
              <a:rPr lang="en-US" sz="2400" dirty="0" smtClean="0"/>
              <a:t>	</a:t>
            </a:r>
            <a:r>
              <a:rPr lang="en-IN" sz="2800" b="1" dirty="0" smtClean="0"/>
              <a:t>IMPERMISSIBLE AVOIDANCE ARRANGEMENT (SECTION 96) – </a:t>
            </a:r>
            <a:endParaRPr lang="en-IN" sz="2400" b="1" dirty="0" smtClean="0"/>
          </a:p>
          <a:p>
            <a:pPr algn="just">
              <a:buNone/>
            </a:pPr>
            <a:r>
              <a:rPr lang="en-US" sz="2000" b="1" dirty="0" smtClean="0"/>
              <a:t>	</a:t>
            </a:r>
          </a:p>
          <a:p>
            <a:pPr algn="just">
              <a:buNone/>
            </a:pPr>
            <a:r>
              <a:rPr lang="en-US" sz="2000" b="1" i="1" dirty="0" smtClean="0">
                <a:latin typeface="Monotype Corsiva" pitchFamily="66" charset="0"/>
              </a:rPr>
              <a:t>	</a:t>
            </a:r>
            <a:r>
              <a:rPr lang="en-IN" sz="2800" i="1" dirty="0" smtClean="0">
                <a:latin typeface="Monotype Corsiva" pitchFamily="66" charset="0"/>
              </a:rPr>
              <a:t>An impermissible avoidance arrangement means an arrangement, </a:t>
            </a:r>
            <a:r>
              <a:rPr lang="en-IN" sz="2800" b="1" i="1" u="sng" dirty="0" smtClean="0">
                <a:latin typeface="Monotype Corsiva" pitchFamily="66" charset="0"/>
              </a:rPr>
              <a:t>the main purpose or one of the main purposes of which </a:t>
            </a:r>
            <a:r>
              <a:rPr lang="en-IN" sz="2800" i="1" dirty="0" smtClean="0">
                <a:latin typeface="Monotype Corsiva" pitchFamily="66" charset="0"/>
              </a:rPr>
              <a:t>is to obtain a ‘</a:t>
            </a:r>
            <a:r>
              <a:rPr lang="en-IN" sz="2800" b="1" i="1" dirty="0" smtClean="0">
                <a:latin typeface="Monotype Corsiva" pitchFamily="66" charset="0"/>
              </a:rPr>
              <a:t>tax benefit ‘</a:t>
            </a:r>
            <a:r>
              <a:rPr lang="en-IN" sz="2800" i="1" dirty="0" smtClean="0">
                <a:latin typeface="Monotype Corsiva" pitchFamily="66" charset="0"/>
              </a:rPr>
              <a:t>and it— </a:t>
            </a:r>
          </a:p>
          <a:p>
            <a:pPr algn="just">
              <a:buNone/>
            </a:pPr>
            <a:r>
              <a:rPr lang="en-IN" sz="2800" i="1" dirty="0" smtClean="0">
                <a:latin typeface="Monotype Corsiva" pitchFamily="66" charset="0"/>
              </a:rPr>
              <a:t>	(a) creates rights, or obligations, which are not ordinarily created between persons dealing at arm's length; </a:t>
            </a:r>
          </a:p>
          <a:p>
            <a:pPr algn="just">
              <a:buNone/>
            </a:pPr>
            <a:r>
              <a:rPr lang="en-IN" sz="2800" i="1" dirty="0" smtClean="0">
                <a:latin typeface="Monotype Corsiva" pitchFamily="66" charset="0"/>
              </a:rPr>
              <a:t>	(b) results, directly or indirectly, in the misuse, or abuse, of the provisions of this Act; </a:t>
            </a:r>
          </a:p>
          <a:p>
            <a:pPr algn="just">
              <a:buNone/>
            </a:pPr>
            <a:r>
              <a:rPr lang="en-IN" sz="2800" i="1" dirty="0" smtClean="0">
                <a:latin typeface="Monotype Corsiva" pitchFamily="66" charset="0"/>
              </a:rPr>
              <a:t>	(c) lacks commercial substance or is deemed to lack commercial substance under section 97, in whole or in part; or </a:t>
            </a:r>
          </a:p>
          <a:p>
            <a:pPr algn="just">
              <a:buNone/>
            </a:pPr>
            <a:r>
              <a:rPr lang="en-IN" sz="2800" i="1" dirty="0" smtClean="0">
                <a:latin typeface="Monotype Corsiva" pitchFamily="66" charset="0"/>
              </a:rPr>
              <a:t>	(d) is entered into, or carried out, by means, or in a manner, which are not ordinarily employed for bona fide purposes.</a:t>
            </a:r>
            <a:endParaRPr lang="en-IN" sz="2800" i="1" dirty="0">
              <a:latin typeface="Monotype Corsiva" pitchFamily="66"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92162"/>
          </a:xfrm>
        </p:spPr>
        <p:txBody>
          <a:bodyPr>
            <a:noAutofit/>
          </a:bodyPr>
          <a:lstStyle/>
          <a:p>
            <a:pPr algn="ctr"/>
            <a:r>
              <a:rPr lang="en-IN" sz="2800" b="1" i="1" dirty="0" smtClean="0">
                <a:latin typeface="Monotype Corsiva" pitchFamily="66" charset="0"/>
              </a:rPr>
              <a:t>(a) creates rights, or obligations, which are not ordinarily created between persons dealing at arm's length; </a:t>
            </a:r>
            <a:endParaRPr lang="en-IN" sz="4000" b="1" dirty="0"/>
          </a:p>
        </p:txBody>
      </p:sp>
      <p:sp>
        <p:nvSpPr>
          <p:cNvPr id="3" name="Content Placeholder 2"/>
          <p:cNvSpPr>
            <a:spLocks noGrp="1"/>
          </p:cNvSpPr>
          <p:nvPr>
            <p:ph idx="1"/>
          </p:nvPr>
        </p:nvSpPr>
        <p:spPr>
          <a:xfrm>
            <a:off x="152400" y="1447800"/>
            <a:ext cx="8839200" cy="5181600"/>
          </a:xfrm>
        </p:spPr>
        <p:txBody>
          <a:bodyPr>
            <a:noAutofit/>
          </a:bodyPr>
          <a:lstStyle/>
          <a:p>
            <a:pPr algn="just">
              <a:buNone/>
            </a:pPr>
            <a:r>
              <a:rPr lang="en-US" sz="1600" dirty="0" smtClean="0"/>
              <a:t>	</a:t>
            </a:r>
            <a:r>
              <a:rPr lang="en-IN" sz="2400" dirty="0" smtClean="0"/>
              <a:t>The first tainted element refers to non-arm‘s length dealings where an arrangement creates rights and obligations, which are not normally created between parties dealing at arm‘s length. </a:t>
            </a:r>
            <a:endParaRPr lang="en-IN" sz="1800" dirty="0" smtClean="0"/>
          </a:p>
          <a:p>
            <a:pPr>
              <a:buNone/>
            </a:pPr>
            <a:r>
              <a:rPr lang="en-IN" sz="2000" b="1" dirty="0" smtClean="0"/>
              <a:t>	Example : </a:t>
            </a:r>
          </a:p>
          <a:p>
            <a:pPr algn="just">
              <a:buNone/>
            </a:pPr>
            <a:r>
              <a:rPr lang="en-IN" sz="2000" dirty="0" smtClean="0"/>
              <a:t>	Y Tech Ltd. is a company resident of country C1. It enters into an agreement with Z Energy Ltd., an Indian company for setting up a power plant in India. It is a composite contract for an agreed price of US$ 100million. The payment has been split in the following parts as per separate agreements- </a:t>
            </a:r>
          </a:p>
          <a:p>
            <a:pPr algn="just">
              <a:buNone/>
            </a:pPr>
            <a:r>
              <a:rPr lang="en-IN" sz="2000" dirty="0" smtClean="0"/>
              <a:t>	(</a:t>
            </a:r>
            <a:r>
              <a:rPr lang="en-IN" sz="2000" dirty="0" err="1" smtClean="0"/>
              <a:t>i</a:t>
            </a:r>
            <a:r>
              <a:rPr lang="en-IN" sz="2000" dirty="0" smtClean="0"/>
              <a:t>) US$ 10 million for design of power plant outside India (payment for which is taxable at 10% on gross basis) , (ii) US$ 70 million for offshore supplies of equipment etc (not taxable as no role is played by any PE in India. There are not subject to import duty), (iii) US$ 20 million for local supplies and installation charges (taxable on net income basis) </a:t>
            </a:r>
          </a:p>
          <a:p>
            <a:pPr algn="just">
              <a:buNone/>
            </a:pPr>
            <a:r>
              <a:rPr lang="en-IN" sz="1800" dirty="0" smtClean="0"/>
              <a:t>	</a:t>
            </a:r>
            <a:r>
              <a:rPr lang="en-IN" sz="1600" b="1" dirty="0" smtClean="0"/>
              <a:t>	</a:t>
            </a:r>
            <a:endParaRPr lang="en-IN" sz="16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763000" cy="6324600"/>
          </a:xfrm>
        </p:spPr>
        <p:txBody>
          <a:bodyPr>
            <a:normAutofit/>
          </a:bodyPr>
          <a:lstStyle/>
          <a:p>
            <a:pPr algn="just">
              <a:buNone/>
            </a:pPr>
            <a:r>
              <a:rPr lang="en-US" sz="2400" dirty="0" smtClean="0"/>
              <a:t>	</a:t>
            </a:r>
            <a:r>
              <a:rPr lang="en-IN" sz="2400" dirty="0" smtClean="0"/>
              <a:t>It is found that the fair market value of offshore design is about USD 30 million; therefore it is under invoiced. On the other hand, offshore supplies were over invoiced. The arrangement resulted in significant tax benefit to the taxpayer. Can GAAR be invoked in such a case? </a:t>
            </a:r>
          </a:p>
          <a:p>
            <a:pPr algn="just">
              <a:buNone/>
            </a:pPr>
            <a:endParaRPr lang="en-IN" sz="2400" dirty="0" smtClean="0"/>
          </a:p>
          <a:p>
            <a:pPr algn="just">
              <a:buNone/>
            </a:pPr>
            <a:r>
              <a:rPr lang="en-IN" sz="2000" b="1" dirty="0" smtClean="0"/>
              <a:t>	</a:t>
            </a:r>
            <a:r>
              <a:rPr lang="en-IN" sz="2400" b="1" dirty="0" smtClean="0"/>
              <a:t>Interpretation: </a:t>
            </a:r>
            <a:r>
              <a:rPr lang="en-IN" sz="2400" dirty="0" smtClean="0"/>
              <a:t>The allocation of price to different parts of the contract has been decided in such a manner as to reduce tax liability of the foreign company in India. Both conditions for declaring an arrangement as impermissible are satisfied. (1) The main purpose of this arrangement is to obtain tax benefit; and (2) the transactions are not at arm‘s length. Consequently, GAAR may be invoked and prices would be reallocated. However, determination of arm‘s length price should be based on transfer pricing regulations under the Act.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1143000"/>
          </a:xfrm>
        </p:spPr>
        <p:txBody>
          <a:bodyPr>
            <a:noAutofit/>
          </a:bodyPr>
          <a:lstStyle/>
          <a:p>
            <a:pPr algn="ctr"/>
            <a:r>
              <a:rPr lang="en-IN" sz="2800" b="1" i="1" dirty="0" smtClean="0">
                <a:latin typeface="Monotype Corsiva" pitchFamily="66" charset="0"/>
              </a:rPr>
              <a:t>(b) results, directly or indirectly, in the misuse, or abuse, of the provisions of this Act;</a:t>
            </a:r>
            <a:endParaRPr lang="en-IN" sz="2800" b="1" dirty="0"/>
          </a:p>
        </p:txBody>
      </p:sp>
      <p:sp>
        <p:nvSpPr>
          <p:cNvPr id="3" name="Content Placeholder 2"/>
          <p:cNvSpPr>
            <a:spLocks noGrp="1"/>
          </p:cNvSpPr>
          <p:nvPr>
            <p:ph idx="1"/>
          </p:nvPr>
        </p:nvSpPr>
        <p:spPr>
          <a:xfrm>
            <a:off x="304800" y="1447800"/>
            <a:ext cx="8610600" cy="5181600"/>
          </a:xfrm>
        </p:spPr>
        <p:txBody>
          <a:bodyPr>
            <a:normAutofit/>
          </a:bodyPr>
          <a:lstStyle/>
          <a:p>
            <a:pPr algn="just">
              <a:buNone/>
            </a:pPr>
            <a:r>
              <a:rPr lang="en-US" sz="3600" dirty="0" smtClean="0"/>
              <a:t>	</a:t>
            </a:r>
            <a:r>
              <a:rPr lang="en-IN" sz="2800" dirty="0" smtClean="0"/>
              <a:t>It implies cases where the law is followed in letter or form but not in spirit or substance, or where the arrangement results in consequences which are not intended by the legislation, revealing an intent to misuse or abuse the law. </a:t>
            </a:r>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Autofit/>
          </a:bodyPr>
          <a:lstStyle/>
          <a:p>
            <a:pPr algn="just">
              <a:buNone/>
            </a:pPr>
            <a:r>
              <a:rPr lang="en-IN" sz="900" b="1" dirty="0" smtClean="0"/>
              <a:t>	</a:t>
            </a:r>
            <a:r>
              <a:rPr lang="en-IN" sz="2400" dirty="0" smtClean="0"/>
              <a:t>Facts : Under the provisions of a tax treaty between India and country F4, any capital gains arising from the sale of shares of </a:t>
            </a:r>
            <a:r>
              <a:rPr lang="en-IN" sz="2400" dirty="0" err="1" smtClean="0"/>
              <a:t>Indco</a:t>
            </a:r>
            <a:r>
              <a:rPr lang="en-IN" sz="2400" dirty="0" smtClean="0"/>
              <a:t>, an Indian company would be taxable only in F4 if the transferor is a resident of F4 except where the transferor holds more than 10% interest in the capital stock of </a:t>
            </a:r>
            <a:r>
              <a:rPr lang="en-IN" sz="2400" dirty="0" err="1" smtClean="0"/>
              <a:t>Indco</a:t>
            </a:r>
            <a:r>
              <a:rPr lang="en-IN" sz="2400" dirty="0" smtClean="0"/>
              <a:t>. </a:t>
            </a:r>
          </a:p>
          <a:p>
            <a:pPr algn="just">
              <a:buNone/>
            </a:pPr>
            <a:endParaRPr lang="en-IN" sz="900" dirty="0"/>
          </a:p>
        </p:txBody>
      </p:sp>
      <p:pic>
        <p:nvPicPr>
          <p:cNvPr id="4" name="Picture 3" descr="illustration 15.PNG"/>
          <p:cNvPicPr>
            <a:picLocks noChangeAspect="1"/>
          </p:cNvPicPr>
          <p:nvPr/>
        </p:nvPicPr>
        <p:blipFill>
          <a:blip r:embed="rId3"/>
          <a:stretch>
            <a:fillRect/>
          </a:stretch>
        </p:blipFill>
        <p:spPr>
          <a:xfrm>
            <a:off x="228600" y="3048000"/>
            <a:ext cx="8610600" cy="3505200"/>
          </a:xfrm>
          <a:prstGeom prst="rect">
            <a:avLst/>
          </a:prstGeom>
        </p:spPr>
      </p:pic>
      <p:sp>
        <p:nvSpPr>
          <p:cNvPr id="5" name="Rectangle 4"/>
          <p:cNvSpPr/>
          <p:nvPr/>
        </p:nvSpPr>
        <p:spPr>
          <a:xfrm>
            <a:off x="228600" y="3200400"/>
            <a:ext cx="381000" cy="381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15</a:t>
            </a:fld>
            <a:endParaRPr lang="en-US"/>
          </a:p>
        </p:txBody>
      </p:sp>
      <p:sp>
        <p:nvSpPr>
          <p:cNvPr id="7" name="Footer Placeholder 6"/>
          <p:cNvSpPr>
            <a:spLocks noGrp="1"/>
          </p:cNvSpPr>
          <p:nvPr>
            <p:ph type="ftr" sz="quarter" idx="11"/>
          </p:nvPr>
        </p:nvSpPr>
        <p:spPr/>
        <p:txBody>
          <a:bodyPr/>
          <a:lstStyle/>
          <a:p>
            <a:r>
              <a:rPr lang="en-US" smtClean="0"/>
              <a:t>CA LALIT KUNDALIA</a:t>
            </a:r>
            <a:endParaRPr lang="en-US"/>
          </a:p>
        </p:txBody>
      </p:sp>
      <p:sp>
        <p:nvSpPr>
          <p:cNvPr id="8" name="Date Placeholder 7"/>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400800"/>
          </a:xfrm>
        </p:spPr>
        <p:txBody>
          <a:bodyPr>
            <a:normAutofit fontScale="85000" lnSpcReduction="20000"/>
          </a:bodyPr>
          <a:lstStyle/>
          <a:p>
            <a:pPr algn="just">
              <a:buNone/>
            </a:pPr>
            <a:r>
              <a:rPr lang="en-US" dirty="0" smtClean="0"/>
              <a:t>	</a:t>
            </a:r>
            <a:r>
              <a:rPr lang="en-IN" dirty="0" smtClean="0"/>
              <a:t> A company, A Ltd., being resident in F4, makes an investment in </a:t>
            </a:r>
            <a:r>
              <a:rPr lang="en-IN" dirty="0" err="1" smtClean="0"/>
              <a:t>Indco</a:t>
            </a:r>
            <a:r>
              <a:rPr lang="en-IN" dirty="0" smtClean="0"/>
              <a:t> through two wholly owned subsidiaries (K Ltd. and L Ltd.) located in F4. Each subsidiary holds 9.95% shareholding in the Indian Company, the total adding to 19.9% of equity of </a:t>
            </a:r>
            <a:r>
              <a:rPr lang="en-IN" dirty="0" err="1" smtClean="0"/>
              <a:t>Indco</a:t>
            </a:r>
            <a:r>
              <a:rPr lang="en-IN" dirty="0" smtClean="0"/>
              <a:t>. The subsidiaries sell the shares of </a:t>
            </a:r>
            <a:r>
              <a:rPr lang="en-IN" dirty="0" err="1" smtClean="0"/>
              <a:t>Indco</a:t>
            </a:r>
            <a:r>
              <a:rPr lang="en-IN" dirty="0" smtClean="0"/>
              <a:t> and claim exemption as each is holding less than 10% equity shares in the Indian company. Can GAAR be invoked to deny treaty benefit? A company, A Ltd., being resident in F4, makes an investment in </a:t>
            </a:r>
            <a:r>
              <a:rPr lang="en-IN" dirty="0" err="1" smtClean="0"/>
              <a:t>Indco</a:t>
            </a:r>
            <a:r>
              <a:rPr lang="en-IN" dirty="0" smtClean="0"/>
              <a:t> through two wholly owned subsidiaries (K Ltd. and L Ltd.) located in F4. Each subsidiary holds 9.95% shareholding in the Indian Company, the total adding to 19.9% of equity of </a:t>
            </a:r>
            <a:r>
              <a:rPr lang="en-IN" dirty="0" err="1" smtClean="0"/>
              <a:t>Indco</a:t>
            </a:r>
            <a:r>
              <a:rPr lang="en-IN" dirty="0" smtClean="0"/>
              <a:t>. The subsidiaries sell the shares of </a:t>
            </a:r>
            <a:r>
              <a:rPr lang="en-IN" dirty="0" err="1" smtClean="0"/>
              <a:t>Indco</a:t>
            </a:r>
            <a:r>
              <a:rPr lang="en-IN" dirty="0" smtClean="0"/>
              <a:t> and claim exemption as each is holding less than 10% equity shares in the Indian company. Can GAAR be invoked to deny treaty benefit?</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800" b="1" i="1" dirty="0" smtClean="0">
                <a:latin typeface="Monotype Corsiva" pitchFamily="66" charset="0"/>
              </a:rPr>
              <a:t>(c) l</a:t>
            </a:r>
            <a:r>
              <a:rPr lang="en-IN" sz="2800" b="1" i="1" u="sng" dirty="0" smtClean="0">
                <a:latin typeface="Monotype Corsiva" pitchFamily="66" charset="0"/>
              </a:rPr>
              <a:t>acks commercial substance </a:t>
            </a:r>
            <a:r>
              <a:rPr lang="en-IN" sz="2800" b="1" i="1" dirty="0" smtClean="0">
                <a:latin typeface="Monotype Corsiva" pitchFamily="66" charset="0"/>
              </a:rPr>
              <a:t>or is </a:t>
            </a:r>
            <a:r>
              <a:rPr lang="en-IN" sz="2800" b="1" i="1" u="sng" dirty="0" smtClean="0">
                <a:latin typeface="Monotype Corsiva" pitchFamily="66" charset="0"/>
              </a:rPr>
              <a:t>deemed to lack commercial substance</a:t>
            </a:r>
            <a:r>
              <a:rPr lang="en-IN" sz="2800" b="1" i="1" dirty="0" smtClean="0">
                <a:latin typeface="Monotype Corsiva" pitchFamily="66" charset="0"/>
              </a:rPr>
              <a:t> under section 97, in whole or in part; or</a:t>
            </a:r>
            <a:endParaRPr lang="en-IN" sz="2800" b="1" dirty="0"/>
          </a:p>
        </p:txBody>
      </p:sp>
      <p:sp>
        <p:nvSpPr>
          <p:cNvPr id="3" name="Content Placeholder 2"/>
          <p:cNvSpPr>
            <a:spLocks noGrp="1"/>
          </p:cNvSpPr>
          <p:nvPr>
            <p:ph idx="1"/>
          </p:nvPr>
        </p:nvSpPr>
        <p:spPr>
          <a:xfrm>
            <a:off x="152400" y="1447800"/>
            <a:ext cx="8763000" cy="5181600"/>
          </a:xfrm>
        </p:spPr>
        <p:txBody>
          <a:bodyPr>
            <a:normAutofit fontScale="85000" lnSpcReduction="20000"/>
          </a:bodyPr>
          <a:lstStyle/>
          <a:p>
            <a:pPr algn="just">
              <a:buNone/>
            </a:pPr>
            <a:r>
              <a:rPr lang="en-IN" dirty="0" smtClean="0"/>
              <a:t>	The phrase ― </a:t>
            </a:r>
            <a:r>
              <a:rPr lang="en-IN" u="sng" dirty="0" smtClean="0"/>
              <a:t>arrangement to lack commercial substance</a:t>
            </a:r>
            <a:r>
              <a:rPr lang="en-IN" dirty="0" smtClean="0"/>
              <a:t>‖ has not been defined. It is noted that earlier version of GAAR in the DTC Bill 2009 and 2010 defined the commercial substance as under – </a:t>
            </a:r>
          </a:p>
          <a:p>
            <a:pPr algn="just">
              <a:buNone/>
            </a:pPr>
            <a:r>
              <a:rPr lang="en-IN" i="1" dirty="0" smtClean="0"/>
              <a:t>	―an arrangement shall be deemed to be lacking commercial substance if it does not have a significant effect upon the business risks, or net cash flows, of any party to the arrangement apart from any effect attributable to the tax benefit that would be obtained but for the provisions of section…</a:t>
            </a:r>
          </a:p>
          <a:p>
            <a:pPr algn="just">
              <a:buNone/>
            </a:pPr>
            <a:r>
              <a:rPr lang="en-IN" i="1" dirty="0" smtClean="0"/>
              <a:t>	It implies that besides having a commercial purpose, the taxpayer should also have commercial substance in the arrangement, which mean change in economic position of the taxpayer by altering the business risks or net cash flow to him.</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Autofit/>
          </a:bodyPr>
          <a:lstStyle/>
          <a:p>
            <a:r>
              <a:rPr lang="en-IN" sz="3200" b="1" i="1" u="sng" dirty="0" smtClean="0">
                <a:latin typeface="Monotype Corsiva" pitchFamily="66" charset="0"/>
              </a:rPr>
              <a:t>Deemed to lack commercial substance [Section   97]</a:t>
            </a:r>
            <a:endParaRPr lang="en-IN" sz="3200" dirty="0"/>
          </a:p>
        </p:txBody>
      </p:sp>
      <p:sp>
        <p:nvSpPr>
          <p:cNvPr id="3" name="Content Placeholder 2"/>
          <p:cNvSpPr>
            <a:spLocks noGrp="1"/>
          </p:cNvSpPr>
          <p:nvPr>
            <p:ph idx="1"/>
          </p:nvPr>
        </p:nvSpPr>
        <p:spPr>
          <a:xfrm>
            <a:off x="304800" y="1066800"/>
            <a:ext cx="8534400" cy="5486400"/>
          </a:xfrm>
        </p:spPr>
        <p:txBody>
          <a:bodyPr>
            <a:normAutofit/>
          </a:bodyPr>
          <a:lstStyle/>
          <a:p>
            <a:pPr marL="514350" indent="-514350" algn="just">
              <a:buAutoNum type="alphaLcParenBoth"/>
            </a:pPr>
            <a:r>
              <a:rPr lang="en-IN" b="1" i="1" dirty="0" smtClean="0">
                <a:latin typeface="Monotype Corsiva" pitchFamily="66" charset="0"/>
              </a:rPr>
              <a:t>the substance or effect of the arrangement as a whole, is inconsistent with, or differs significantly from, the form of its individual steps or a part; or</a:t>
            </a:r>
          </a:p>
          <a:p>
            <a:pPr marL="514350" indent="-514350" algn="just">
              <a:buNone/>
            </a:pPr>
            <a:r>
              <a:rPr lang="en-IN" dirty="0" smtClean="0"/>
              <a:t>	</a:t>
            </a:r>
            <a:endParaRPr lang="en-IN" b="1" i="1"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b="1" i="1" u="sng" dirty="0" smtClean="0">
                <a:latin typeface="Monotype Corsiva" pitchFamily="66" charset="0"/>
              </a:rPr>
              <a:t>Deemed to lack commercial substance [Section   97]</a:t>
            </a:r>
            <a:endParaRPr lang="en-IN" sz="3200" dirty="0"/>
          </a:p>
        </p:txBody>
      </p:sp>
      <p:sp>
        <p:nvSpPr>
          <p:cNvPr id="3" name="Content Placeholder 2"/>
          <p:cNvSpPr>
            <a:spLocks noGrp="1"/>
          </p:cNvSpPr>
          <p:nvPr>
            <p:ph idx="1"/>
          </p:nvPr>
        </p:nvSpPr>
        <p:spPr/>
        <p:txBody>
          <a:bodyPr>
            <a:normAutofit/>
          </a:bodyPr>
          <a:lstStyle/>
          <a:p>
            <a:pPr>
              <a:buNone/>
            </a:pPr>
            <a:r>
              <a:rPr lang="en-IN" i="1" dirty="0" smtClean="0">
                <a:latin typeface="Monotype Corsiva" pitchFamily="66" charset="0"/>
              </a:rPr>
              <a:t>(</a:t>
            </a:r>
            <a:r>
              <a:rPr lang="en-IN" b="1" i="1" dirty="0" smtClean="0">
                <a:latin typeface="Monotype Corsiva" pitchFamily="66" charset="0"/>
              </a:rPr>
              <a:t>b) it involve </a:t>
            </a:r>
          </a:p>
          <a:p>
            <a:pPr>
              <a:buNone/>
            </a:pPr>
            <a:r>
              <a:rPr lang="en-IN" b="1" i="1" dirty="0" smtClean="0">
                <a:latin typeface="Monotype Corsiva" pitchFamily="66" charset="0"/>
              </a:rPr>
              <a:t>	(</a:t>
            </a:r>
            <a:r>
              <a:rPr lang="en-IN" b="1" i="1" dirty="0" err="1" smtClean="0">
                <a:latin typeface="Monotype Corsiva" pitchFamily="66" charset="0"/>
              </a:rPr>
              <a:t>i</a:t>
            </a:r>
            <a:r>
              <a:rPr lang="en-IN" b="1" i="1" dirty="0" smtClean="0">
                <a:latin typeface="Monotype Corsiva" pitchFamily="66" charset="0"/>
              </a:rPr>
              <a:t>) round trip financing; 	</a:t>
            </a:r>
          </a:p>
          <a:p>
            <a:pPr>
              <a:buNone/>
            </a:pPr>
            <a:r>
              <a:rPr lang="en-IN" b="1" i="1" dirty="0" smtClean="0">
                <a:latin typeface="Monotype Corsiva" pitchFamily="66" charset="0"/>
              </a:rPr>
              <a:t>	(ii) an accommodating party; </a:t>
            </a:r>
          </a:p>
          <a:p>
            <a:pPr>
              <a:buNone/>
            </a:pPr>
            <a:r>
              <a:rPr lang="en-IN" b="1" i="1" dirty="0" smtClean="0">
                <a:latin typeface="Monotype Corsiva" pitchFamily="66" charset="0"/>
              </a:rPr>
              <a:t>	(iii) elements that have effect of offsetting or cancelling each other; or </a:t>
            </a:r>
          </a:p>
          <a:p>
            <a:pPr>
              <a:buNone/>
            </a:pPr>
            <a:r>
              <a:rPr lang="en-IN" b="1" i="1" dirty="0" smtClean="0">
                <a:latin typeface="Monotype Corsiva" pitchFamily="66" charset="0"/>
              </a:rPr>
              <a:t>	(iv) a transaction which is conducted through one or more persons and disguises the value, location, source, ownership or control of funds which is the subject matter of such transaction; or </a:t>
            </a:r>
          </a:p>
          <a:p>
            <a:pPr>
              <a:buNone/>
            </a:pP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819400"/>
            <a:ext cx="8763000" cy="2971800"/>
          </a:xfrm>
        </p:spPr>
        <p:txBody>
          <a:bodyPr>
            <a:noAutofit/>
          </a:bodyPr>
          <a:lstStyle/>
          <a:p>
            <a:pPr algn="ctr"/>
            <a:r>
              <a:rPr lang="en-US" sz="4800" b="1" dirty="0" smtClean="0">
                <a:effectLst>
                  <a:outerShdw blurRad="38100" dist="38100" dir="2700000" algn="tl">
                    <a:srgbClr val="000000">
                      <a:alpha val="43137"/>
                    </a:srgbClr>
                  </a:outerShdw>
                </a:effectLst>
              </a:rPr>
              <a:t>GENERAL</a:t>
            </a:r>
            <a:r>
              <a:rPr lang="en-US" sz="4800" b="1" dirty="0" smtClean="0"/>
              <a:t> ANTI AVOIDANCE RULES(GAAR) IN INCOME TAX ACT, 1961 </a:t>
            </a:r>
            <a:br>
              <a:rPr lang="en-US" sz="4800" b="1" dirty="0" smtClean="0"/>
            </a:br>
            <a:r>
              <a:rPr lang="en-US" sz="2000" b="1" dirty="0" smtClean="0"/>
              <a:t>(SECOND DRAFT)</a:t>
            </a:r>
            <a:endParaRPr lang="en-IN" sz="4800" b="1" dirty="0"/>
          </a:p>
        </p:txBody>
      </p:sp>
      <p:sp>
        <p:nvSpPr>
          <p:cNvPr id="3" name="Title 1"/>
          <p:cNvSpPr txBox="1">
            <a:spLocks/>
          </p:cNvSpPr>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pPr marL="54864" lvl="0" algn="ctr">
              <a:spcBef>
                <a:spcPct val="0"/>
              </a:spcBef>
            </a:pPr>
            <a:r>
              <a:rPr lang="en-US" sz="6600" dirty="0" smtClean="0"/>
              <a:t>PRESENTATION ON</a:t>
            </a:r>
            <a:endParaRPr kumimoji="0" lang="en-IN" sz="6600" b="1" i="0" u="none" strike="noStrike" kern="1200" cap="none" spc="0" normalizeH="0" baseline="0" noProof="0" dirty="0">
              <a:ln>
                <a:noFill/>
              </a:ln>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uLnTx/>
              <a:uFillTx/>
              <a:latin typeface="+mj-lt"/>
              <a:ea typeface="+mj-ea"/>
              <a:cs typeface="+mj-cs"/>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dirty="0" smtClean="0"/>
              <a:t>I  - ROUND TRIP FINANCING</a:t>
            </a:r>
            <a:endParaRPr lang="en-IN" dirty="0"/>
          </a:p>
        </p:txBody>
      </p:sp>
      <p:sp>
        <p:nvSpPr>
          <p:cNvPr id="3" name="Content Placeholder 2"/>
          <p:cNvSpPr>
            <a:spLocks noGrp="1"/>
          </p:cNvSpPr>
          <p:nvPr>
            <p:ph idx="1"/>
          </p:nvPr>
        </p:nvSpPr>
        <p:spPr>
          <a:xfrm>
            <a:off x="228600" y="1371600"/>
            <a:ext cx="8763000" cy="5334000"/>
          </a:xfrm>
        </p:spPr>
        <p:txBody>
          <a:bodyPr>
            <a:normAutofit fontScale="85000" lnSpcReduction="10000"/>
          </a:bodyPr>
          <a:lstStyle/>
          <a:p>
            <a:pPr algn="just">
              <a:buNone/>
            </a:pPr>
            <a:r>
              <a:rPr lang="en-IN" i="1" dirty="0" smtClean="0">
                <a:latin typeface="Monotype Corsiva" pitchFamily="66" charset="0"/>
              </a:rPr>
              <a:t>Round trip financing includes any arrangement in which, through a series of transactions— </a:t>
            </a:r>
          </a:p>
          <a:p>
            <a:pPr algn="just">
              <a:buNone/>
            </a:pPr>
            <a:r>
              <a:rPr lang="en-IN" i="1" dirty="0" smtClean="0">
                <a:latin typeface="Monotype Corsiva" pitchFamily="66" charset="0"/>
              </a:rPr>
              <a:t>	(a) funds are transferred among the parties to the arrangement; and </a:t>
            </a:r>
          </a:p>
          <a:p>
            <a:pPr algn="just">
              <a:buNone/>
            </a:pPr>
            <a:r>
              <a:rPr lang="en-IN" i="1" dirty="0" smtClean="0">
                <a:latin typeface="Monotype Corsiva" pitchFamily="66" charset="0"/>
              </a:rPr>
              <a:t>	(b) such transactions do not have any substantial commercial purpose other than obtaining the tax benefit (but for the provisions of this chapter), </a:t>
            </a:r>
          </a:p>
          <a:p>
            <a:pPr algn="just">
              <a:buNone/>
            </a:pPr>
            <a:r>
              <a:rPr lang="en-IN" i="1" dirty="0" smtClean="0">
                <a:latin typeface="Monotype Corsiva" pitchFamily="66" charset="0"/>
              </a:rPr>
              <a:t>without having any regard to— </a:t>
            </a:r>
          </a:p>
          <a:p>
            <a:pPr algn="just">
              <a:buNone/>
            </a:pPr>
            <a:r>
              <a:rPr lang="en-IN" i="1" dirty="0" smtClean="0">
                <a:latin typeface="Monotype Corsiva" pitchFamily="66" charset="0"/>
              </a:rPr>
              <a:t>	(a) whether or not the funds involved in the round trip financing can be traced to any funds transferred to, or received by, any party in connection with the arrangement; 26 </a:t>
            </a:r>
          </a:p>
          <a:p>
            <a:pPr algn="just">
              <a:buNone/>
            </a:pPr>
            <a:r>
              <a:rPr lang="en-IN" i="1" dirty="0" smtClean="0">
                <a:latin typeface="Monotype Corsiva" pitchFamily="66" charset="0"/>
              </a:rPr>
              <a:t>	(b) the time, or sequence, in which the funds involved in the round trip financing are transferred or received; or </a:t>
            </a:r>
          </a:p>
          <a:p>
            <a:pPr algn="just">
              <a:buNone/>
            </a:pPr>
            <a:r>
              <a:rPr lang="en-IN" i="1" dirty="0" smtClean="0">
                <a:latin typeface="Monotype Corsiva" pitchFamily="66" charset="0"/>
              </a:rPr>
              <a:t>	(c) the means by, or manner in, or mode through, which funds involved in the round trip financing are transferred or received.</a:t>
            </a:r>
            <a:endParaRPr lang="en-IN" dirty="0">
              <a:latin typeface="Monotype Corsiva" pitchFamily="66"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324600"/>
          </a:xfrm>
        </p:spPr>
        <p:txBody>
          <a:bodyPr/>
          <a:lstStyle/>
          <a:p>
            <a:pPr algn="just">
              <a:buNone/>
            </a:pPr>
            <a:r>
              <a:rPr lang="en-IN" dirty="0" smtClean="0"/>
              <a:t>	FOR EXAMPLE - </a:t>
            </a:r>
            <a:r>
              <a:rPr lang="en-IN" sz="2400" dirty="0" smtClean="0"/>
              <a:t>INDCO INCORPORATES A SUBCO IN A NTJ WITH EQUITY OF US$100. SUBCO GIVES A LOAN OF US$100 TO ANOTHER INDIAN COMPANY (X LTD.) AT THE RATE OF 10% P.A. X LTD. CLAIMS DEDUCTION OF INTEREST PAYABLE TO SUBCO FROM THE PROFIT OF BUSINESS. THERE IS NO OTHER ACTIVITY IN SUBCO. CAN GAAR BE INVOKED IN SUCH A CASE? </a:t>
            </a:r>
            <a:endParaRPr lang="en-IN" dirty="0" smtClean="0"/>
          </a:p>
        </p:txBody>
      </p:sp>
      <p:pic>
        <p:nvPicPr>
          <p:cNvPr id="5" name="Picture 4" descr="ILLUSTRATION 7.PNG"/>
          <p:cNvPicPr>
            <a:picLocks noChangeAspect="1"/>
          </p:cNvPicPr>
          <p:nvPr/>
        </p:nvPicPr>
        <p:blipFill>
          <a:blip r:embed="rId3"/>
          <a:stretch>
            <a:fillRect/>
          </a:stretch>
        </p:blipFill>
        <p:spPr>
          <a:xfrm>
            <a:off x="228600" y="3352800"/>
            <a:ext cx="8686800" cy="3352800"/>
          </a:xfrm>
          <a:prstGeom prst="rect">
            <a:avLst/>
          </a:prstGeom>
        </p:spPr>
      </p:pic>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
        <p:nvSpPr>
          <p:cNvPr id="6" name="Footer Placeholder 5"/>
          <p:cNvSpPr>
            <a:spLocks noGrp="1"/>
          </p:cNvSpPr>
          <p:nvPr>
            <p:ph type="ftr" sz="quarter" idx="11"/>
          </p:nvPr>
        </p:nvSpPr>
        <p:spPr/>
        <p:txBody>
          <a:bodyPr/>
          <a:lstStyle/>
          <a:p>
            <a:r>
              <a:rPr lang="en-US" smtClean="0"/>
              <a:t>CA LALIT KUNDALIA</a:t>
            </a:r>
            <a:endParaRPr lang="en-US"/>
          </a:p>
        </p:txBody>
      </p:sp>
      <p:sp>
        <p:nvSpPr>
          <p:cNvPr id="7" name="Date Placeholder 6"/>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II - ACCOMODATING PARTY</a:t>
            </a:r>
            <a:endParaRPr lang="en-IN" dirty="0"/>
          </a:p>
        </p:txBody>
      </p:sp>
      <p:sp>
        <p:nvSpPr>
          <p:cNvPr id="3" name="Content Placeholder 2"/>
          <p:cNvSpPr>
            <a:spLocks noGrp="1"/>
          </p:cNvSpPr>
          <p:nvPr>
            <p:ph idx="1"/>
          </p:nvPr>
        </p:nvSpPr>
        <p:spPr>
          <a:xfrm>
            <a:off x="152400" y="1447800"/>
            <a:ext cx="8763000" cy="5105400"/>
          </a:xfrm>
        </p:spPr>
        <p:txBody>
          <a:bodyPr/>
          <a:lstStyle/>
          <a:p>
            <a:pPr algn="just">
              <a:buNone/>
            </a:pPr>
            <a:r>
              <a:rPr lang="en-IN" b="1" i="1" dirty="0" smtClean="0">
                <a:latin typeface="Monotype Corsiva" pitchFamily="66" charset="0"/>
              </a:rPr>
              <a:t>	For the purposes of this Chapter, a party to an arrangement shall be an accommodating party, if the main purpose of the direct or indirect participation of that party in the arrangement, in whole or in part, is to obtain, directly or indirectly, a tax benefit (but for the provisions of this Chapter) for the assessee </a:t>
            </a:r>
            <a:r>
              <a:rPr lang="en-IN" b="1" i="1" u="sng" dirty="0" smtClean="0">
                <a:latin typeface="Monotype Corsiva" pitchFamily="66" charset="0"/>
              </a:rPr>
              <a:t>whether or not the party is a connected person in relation to any party to the arrangement.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2800" dirty="0" smtClean="0"/>
              <a:t>III - ELEMENTS THAT HAVE EFFECT OF OFFSETTING OR CANCELLING EACH OTHER</a:t>
            </a:r>
          </a:p>
        </p:txBody>
      </p:sp>
      <p:sp>
        <p:nvSpPr>
          <p:cNvPr id="3" name="Content Placeholder 2"/>
          <p:cNvSpPr>
            <a:spLocks noGrp="1"/>
          </p:cNvSpPr>
          <p:nvPr>
            <p:ph idx="1"/>
          </p:nvPr>
        </p:nvSpPr>
        <p:spPr>
          <a:xfrm>
            <a:off x="228600" y="1524000"/>
            <a:ext cx="8610600" cy="5105399"/>
          </a:xfrm>
        </p:spPr>
        <p:txBody>
          <a:bodyPr>
            <a:normAutofit/>
          </a:bodyPr>
          <a:lstStyle/>
          <a:p>
            <a:pPr>
              <a:buNone/>
            </a:pPr>
            <a:r>
              <a:rPr lang="en-IN" sz="3600" b="1" dirty="0" smtClean="0">
                <a:latin typeface="Monotype Corsiva" pitchFamily="66" charset="0"/>
              </a:rPr>
              <a:t>	</a:t>
            </a:r>
          </a:p>
          <a:p>
            <a:pPr>
              <a:buNone/>
            </a:pPr>
            <a:r>
              <a:rPr lang="en-IN" sz="3600" b="1" dirty="0" smtClean="0">
                <a:latin typeface="Monotype Corsiva" pitchFamily="66" charset="0"/>
              </a:rPr>
              <a:t>	An arrangement, which includes elements that have effect of offsetting or cancelling each other to lack commercial substance.</a:t>
            </a:r>
            <a:endParaRPr lang="en-IN" sz="3600" b="1" dirty="0">
              <a:latin typeface="Monotype Corsiva" pitchFamily="66"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629400"/>
          </a:xfrm>
        </p:spPr>
        <p:txBody>
          <a:bodyPr>
            <a:normAutofit/>
          </a:bodyPr>
          <a:lstStyle/>
          <a:p>
            <a:pPr algn="just">
              <a:buNone/>
            </a:pPr>
            <a:r>
              <a:rPr lang="en-US" sz="2200" b="1" dirty="0" smtClean="0"/>
              <a:t>	IV - FOR EXAMPLE </a:t>
            </a:r>
            <a:r>
              <a:rPr lang="en-US" sz="2200" dirty="0" smtClean="0"/>
              <a:t>- </a:t>
            </a:r>
            <a:r>
              <a:rPr lang="en-IN" sz="2200" dirty="0" smtClean="0"/>
              <a:t>X Ltd. is a banking institution in LTJ, there is a closely held company </a:t>
            </a:r>
            <a:r>
              <a:rPr lang="en-IN" sz="2200" dirty="0" err="1" smtClean="0"/>
              <a:t>Subco</a:t>
            </a:r>
            <a:r>
              <a:rPr lang="en-IN" sz="2200" dirty="0" smtClean="0"/>
              <a:t> in low tax jurisdiction outside India (LTJ) which is a wholly owned subsidiary of another closely held Indian company </a:t>
            </a:r>
            <a:r>
              <a:rPr lang="en-IN" sz="2200" dirty="0" err="1" smtClean="0"/>
              <a:t>Indco</a:t>
            </a:r>
            <a:r>
              <a:rPr lang="en-IN" sz="2200" dirty="0" smtClean="0"/>
              <a:t>. </a:t>
            </a:r>
            <a:r>
              <a:rPr lang="en-IN" sz="2200" dirty="0" err="1" smtClean="0"/>
              <a:t>Subco</a:t>
            </a:r>
            <a:r>
              <a:rPr lang="en-IN" sz="2200" dirty="0" smtClean="0"/>
              <a:t> has reserves and, if it provides a loan to </a:t>
            </a:r>
            <a:r>
              <a:rPr lang="en-IN" sz="2200" dirty="0" err="1" smtClean="0"/>
              <a:t>Indco</a:t>
            </a:r>
            <a:r>
              <a:rPr lang="en-IN" sz="2200" dirty="0" smtClean="0"/>
              <a:t>, it may be treated as deemed dividend under section 2(22)(e) of the Act. </a:t>
            </a:r>
            <a:r>
              <a:rPr lang="en-IN" sz="2200" dirty="0" err="1" smtClean="0"/>
              <a:t>Subco</a:t>
            </a:r>
            <a:r>
              <a:rPr lang="en-IN" sz="2200" dirty="0" smtClean="0"/>
              <a:t> makes a term deposit with X Ltd. bank and X Ltd. bank based on this security provides a back to back loan to </a:t>
            </a:r>
            <a:r>
              <a:rPr lang="en-IN" sz="2200" dirty="0" err="1" smtClean="0"/>
              <a:t>Indco</a:t>
            </a:r>
            <a:r>
              <a:rPr lang="en-IN" sz="2200" dirty="0" smtClean="0"/>
              <a:t>. Say, India-LTJ tax treaty provides that interest payment to a LTJ banking company is not taxable in India. </a:t>
            </a:r>
          </a:p>
          <a:p>
            <a:pPr>
              <a:buNone/>
            </a:pPr>
            <a:r>
              <a:rPr lang="en-IN" sz="2200" dirty="0" smtClean="0"/>
              <a:t>	Can this be examined under GAAR? </a:t>
            </a:r>
            <a:endParaRPr lang="en-IN" sz="2200" dirty="0"/>
          </a:p>
        </p:txBody>
      </p:sp>
      <p:pic>
        <p:nvPicPr>
          <p:cNvPr id="5" name="Picture 4" descr="ILLUSTRATION 5B.PNG"/>
          <p:cNvPicPr>
            <a:picLocks noChangeAspect="1"/>
          </p:cNvPicPr>
          <p:nvPr/>
        </p:nvPicPr>
        <p:blipFill>
          <a:blip r:embed="rId3"/>
          <a:stretch>
            <a:fillRect/>
          </a:stretch>
        </p:blipFill>
        <p:spPr>
          <a:xfrm>
            <a:off x="228600" y="3352800"/>
            <a:ext cx="8735645" cy="3286616"/>
          </a:xfrm>
          <a:prstGeom prst="rect">
            <a:avLst/>
          </a:prstGeom>
        </p:spPr>
      </p:pic>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CA LALIT KUNDALIA</a:t>
            </a:r>
            <a:endParaRPr lang="en-US"/>
          </a:p>
        </p:txBody>
      </p:sp>
      <p:sp>
        <p:nvSpPr>
          <p:cNvPr id="7" name="Date Placeholder 6"/>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Autofit/>
          </a:bodyPr>
          <a:lstStyle/>
          <a:p>
            <a:pPr algn="ctr"/>
            <a:r>
              <a:rPr lang="en-IN" sz="3200" b="1" i="1" u="sng" dirty="0" smtClean="0">
                <a:latin typeface="Monotype Corsiva" pitchFamily="66" charset="0"/>
              </a:rPr>
              <a:t>Deemed to lack commercial substance [Section   97]</a:t>
            </a:r>
            <a:endParaRPr lang="en-IN" sz="3200" dirty="0"/>
          </a:p>
        </p:txBody>
      </p:sp>
      <p:sp>
        <p:nvSpPr>
          <p:cNvPr id="3" name="Content Placeholder 2"/>
          <p:cNvSpPr>
            <a:spLocks noGrp="1"/>
          </p:cNvSpPr>
          <p:nvPr>
            <p:ph idx="1"/>
          </p:nvPr>
        </p:nvSpPr>
        <p:spPr>
          <a:xfrm>
            <a:off x="228600" y="1447800"/>
            <a:ext cx="8610600" cy="5181600"/>
          </a:xfrm>
        </p:spPr>
        <p:txBody>
          <a:bodyPr/>
          <a:lstStyle/>
          <a:p>
            <a:pPr algn="just">
              <a:buNone/>
            </a:pPr>
            <a:r>
              <a:rPr lang="en-IN" b="1" i="1" dirty="0" smtClean="0">
                <a:latin typeface="Monotype Corsiva" pitchFamily="66" charset="0"/>
              </a:rPr>
              <a:t>	(c) it involves the location of an asset or of a transaction or of the place of residence of any party which is without any substantial commercial purpose other than obtaining a tax benefit (but for the provisions of this Chapter) for a party.</a:t>
            </a:r>
            <a:endParaRPr lang="en-IN" b="1" dirty="0" smtClean="0">
              <a:latin typeface="Monotype Corsiva" pitchFamily="66" charset="0"/>
            </a:endParaRPr>
          </a:p>
          <a:p>
            <a:pPr>
              <a:buNone/>
            </a:pPr>
            <a:r>
              <a:rPr lang="en-US" dirty="0" smtClean="0"/>
              <a:t>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77500" lnSpcReduction="20000"/>
          </a:bodyPr>
          <a:lstStyle/>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endParaRPr lang="en-US" dirty="0" smtClean="0"/>
          </a:p>
          <a:p>
            <a:pPr algn="just">
              <a:buNone/>
            </a:pPr>
            <a:endParaRPr lang="en-US" sz="2000" dirty="0" smtClean="0"/>
          </a:p>
          <a:p>
            <a:pPr algn="just">
              <a:buNone/>
            </a:pPr>
            <a:endParaRPr lang="en-US" dirty="0" smtClean="0"/>
          </a:p>
          <a:p>
            <a:pPr algn="just">
              <a:buNone/>
            </a:pPr>
            <a:endParaRPr lang="en-US" dirty="0" smtClean="0"/>
          </a:p>
          <a:p>
            <a:pPr algn="just">
              <a:buNone/>
            </a:pPr>
            <a:endParaRPr lang="en-US" dirty="0" smtClean="0"/>
          </a:p>
          <a:p>
            <a:pPr algn="just">
              <a:buNone/>
            </a:pPr>
            <a:r>
              <a:rPr lang="en-US" dirty="0" smtClean="0"/>
              <a:t>	</a:t>
            </a:r>
          </a:p>
          <a:p>
            <a:pPr algn="just">
              <a:buNone/>
            </a:pPr>
            <a:endParaRPr lang="en-US" dirty="0" smtClean="0"/>
          </a:p>
          <a:p>
            <a:pPr algn="just">
              <a:buNone/>
            </a:pPr>
            <a:r>
              <a:rPr lang="en-US" dirty="0" smtClean="0"/>
              <a:t>	</a:t>
            </a:r>
          </a:p>
          <a:p>
            <a:pPr algn="just">
              <a:buNone/>
            </a:pPr>
            <a:endParaRPr lang="en-US" dirty="0" smtClean="0"/>
          </a:p>
          <a:p>
            <a:pPr algn="just">
              <a:buNone/>
            </a:pPr>
            <a:r>
              <a:rPr lang="en-US" b="1" dirty="0" smtClean="0"/>
              <a:t>	</a:t>
            </a:r>
          </a:p>
          <a:p>
            <a:pPr algn="just">
              <a:buNone/>
            </a:pPr>
            <a:r>
              <a:rPr lang="en-US" sz="3600" b="1" dirty="0" smtClean="0"/>
              <a:t>	FOR EXAMPLE </a:t>
            </a:r>
            <a:r>
              <a:rPr lang="en-US" sz="3600" dirty="0" smtClean="0"/>
              <a:t>- </a:t>
            </a:r>
            <a:r>
              <a:rPr lang="en-IN" sz="3600" dirty="0" smtClean="0"/>
              <a:t>Y Ltd. is a company incorporated in country C1. It is a non-resident in India. Z Ltd. is a company resident in India. A Ltd. is a company incorporated in country F1 and it is a 100% subsidiary of Y Ltd.  A Ltd. and Z Ltd. form a joint venture company X Ltd. in India after the date of commencement of GAAR provisions. </a:t>
            </a:r>
            <a:endParaRPr lang="en-IN" dirty="0"/>
          </a:p>
        </p:txBody>
      </p:sp>
      <p:pic>
        <p:nvPicPr>
          <p:cNvPr id="4" name="Picture 3" descr="illustration 10.PNG"/>
          <p:cNvPicPr>
            <a:picLocks noChangeAspect="1"/>
          </p:cNvPicPr>
          <p:nvPr/>
        </p:nvPicPr>
        <p:blipFill>
          <a:blip r:embed="rId3"/>
          <a:stretch>
            <a:fillRect/>
          </a:stretch>
        </p:blipFill>
        <p:spPr>
          <a:xfrm>
            <a:off x="228600" y="228600"/>
            <a:ext cx="8686800" cy="3886200"/>
          </a:xfrm>
          <a:prstGeom prst="rect">
            <a:avLst/>
          </a:prstGeom>
        </p:spPr>
      </p:pic>
      <p:sp>
        <p:nvSpPr>
          <p:cNvPr id="5" name="Rectangle 4"/>
          <p:cNvSpPr/>
          <p:nvPr/>
        </p:nvSpPr>
        <p:spPr>
          <a:xfrm>
            <a:off x="304800" y="533400"/>
            <a:ext cx="1828800" cy="304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26</a:t>
            </a:fld>
            <a:endParaRPr lang="en-US"/>
          </a:p>
        </p:txBody>
      </p:sp>
      <p:sp>
        <p:nvSpPr>
          <p:cNvPr id="7" name="Footer Placeholder 6"/>
          <p:cNvSpPr>
            <a:spLocks noGrp="1"/>
          </p:cNvSpPr>
          <p:nvPr>
            <p:ph type="ftr" sz="quarter" idx="11"/>
          </p:nvPr>
        </p:nvSpPr>
        <p:spPr/>
        <p:txBody>
          <a:bodyPr/>
          <a:lstStyle/>
          <a:p>
            <a:r>
              <a:rPr lang="en-US" smtClean="0"/>
              <a:t>CA LALIT KUNDALIA</a:t>
            </a:r>
            <a:endParaRPr lang="en-US"/>
          </a:p>
        </p:txBody>
      </p:sp>
      <p:sp>
        <p:nvSpPr>
          <p:cNvPr id="8" name="Date Placeholder 7"/>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00800"/>
          </a:xfrm>
        </p:spPr>
        <p:txBody>
          <a:bodyPr>
            <a:normAutofit fontScale="92500" lnSpcReduction="20000"/>
          </a:bodyPr>
          <a:lstStyle/>
          <a:p>
            <a:pPr algn="just">
              <a:buNone/>
            </a:pPr>
            <a:r>
              <a:rPr lang="en-US" dirty="0" smtClean="0"/>
              <a:t>	</a:t>
            </a:r>
            <a:r>
              <a:rPr lang="en-IN" dirty="0" smtClean="0"/>
              <a:t>There is no other activity in A Ltd. The India-F1 tax treaty provides for non-taxation of capital gains in the source country and country F1 charges no capital gains tax in its domestic law. A Ltd. is also designated as a ―permitted transferee‖ of Y Ltd. ―Permitted transferee‖ means that though shares are held by A Ltd, all rights of voting, management, right to sell etc., are vested in Y Ltd. As per the joint venture agreement, 49% of X Ltd‘s equity is allotted to A Ltd. and 51% is allotted to Z Ltd. Thereafter, the shares of X Ltd. held by A Ltd. are sold to C Ltd., a company connected to the Z Ltd. group. </a:t>
            </a:r>
          </a:p>
          <a:p>
            <a:pPr algn="just">
              <a:buNone/>
            </a:pPr>
            <a:r>
              <a:rPr lang="en-IN" dirty="0" smtClean="0"/>
              <a:t>	As per the tax treaty with country F1, capital gains arising to A Ltd. are not taxable in India. Can GAAR be invoked to deny the treaty benefit?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fontScale="92500"/>
          </a:bodyPr>
          <a:lstStyle/>
          <a:p>
            <a:pPr algn="just">
              <a:buNone/>
            </a:pPr>
            <a:r>
              <a:rPr lang="en-US" dirty="0" smtClean="0"/>
              <a:t>	FOR EXAMPPLE - </a:t>
            </a:r>
            <a:r>
              <a:rPr lang="en-IN" sz="2800" dirty="0" smtClean="0"/>
              <a:t> A Ltd. is incorporated in country F1 as a wholly owned subsidiary of company Y Ltd. which is not a resident of F1 or of India. The India-F1 tax treaty provides for non-taxation of capital gains in India (the source country) and country F1 charges no capital gains tax in its domestic law. Some shares of X Ltd., an Indian company, are acquired by A Ltd in the year after date of coming into force of GAAR provisions. The entire funding for investment by A Ltd. in X Ltd. was done by Y Ltd. These shares are subsequently disposed of by A Ltd after 5 years. This results in capital gains which A Ltd. claims as not being taxable in India by virtue of the India-F1 tax treaty. A Ltd. has not made any other transaction during this period. Can GAAR be invoked? </a:t>
            </a:r>
            <a:endParaRPr lang="en-IN"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a:bodyPr>
          <a:lstStyle/>
          <a:p>
            <a:pPr algn="ctr"/>
            <a:r>
              <a:rPr lang="en-US" sz="3600" b="1" dirty="0" smtClean="0"/>
              <a:t>OTHER TERMS</a:t>
            </a:r>
            <a:endParaRPr lang="en-IN" sz="3600" b="1" dirty="0"/>
          </a:p>
        </p:txBody>
      </p:sp>
      <p:sp>
        <p:nvSpPr>
          <p:cNvPr id="3" name="Content Placeholder 2"/>
          <p:cNvSpPr>
            <a:spLocks noGrp="1"/>
          </p:cNvSpPr>
          <p:nvPr>
            <p:ph idx="1"/>
          </p:nvPr>
        </p:nvSpPr>
        <p:spPr>
          <a:xfrm>
            <a:off x="228600" y="838200"/>
            <a:ext cx="8686800" cy="5791200"/>
          </a:xfrm>
        </p:spPr>
        <p:txBody>
          <a:bodyPr>
            <a:normAutofit/>
          </a:bodyPr>
          <a:lstStyle/>
          <a:p>
            <a:pPr>
              <a:buNone/>
            </a:pPr>
            <a:r>
              <a:rPr lang="en-IN" i="1" dirty="0" smtClean="0"/>
              <a:t>	‘Tax benefit’ means [Section  102(11)]— </a:t>
            </a:r>
          </a:p>
          <a:p>
            <a:pPr>
              <a:buNone/>
            </a:pPr>
            <a:r>
              <a:rPr lang="en-IN" i="1" dirty="0" smtClean="0"/>
              <a:t>	</a:t>
            </a:r>
            <a:r>
              <a:rPr lang="en-IN" sz="2400" i="1" dirty="0" smtClean="0">
                <a:latin typeface="Monotype Corsiva" pitchFamily="66" charset="0"/>
              </a:rPr>
              <a:t>(a) a reduction or avoidance or deferral of tax or other amount payable under this Act; or </a:t>
            </a:r>
          </a:p>
          <a:p>
            <a:pPr>
              <a:buNone/>
            </a:pPr>
            <a:r>
              <a:rPr lang="en-IN" sz="2400" i="1" dirty="0" smtClean="0">
                <a:latin typeface="Monotype Corsiva" pitchFamily="66" charset="0"/>
              </a:rPr>
              <a:t>	(b) an increase in a refund of tax or other amount under this Act; or </a:t>
            </a:r>
          </a:p>
          <a:p>
            <a:pPr>
              <a:buNone/>
            </a:pPr>
            <a:r>
              <a:rPr lang="en-IN" sz="2400" i="1" dirty="0" smtClean="0">
                <a:latin typeface="Monotype Corsiva" pitchFamily="66" charset="0"/>
              </a:rPr>
              <a:t>	(c) a reduction or avoidance or deferral of tax or other amount that would be payable under this Act, as a result of a tax treaty; or </a:t>
            </a:r>
          </a:p>
          <a:p>
            <a:pPr>
              <a:buNone/>
            </a:pPr>
            <a:r>
              <a:rPr lang="en-IN" sz="2400" i="1" dirty="0" smtClean="0">
                <a:latin typeface="Monotype Corsiva" pitchFamily="66" charset="0"/>
              </a:rPr>
              <a:t>	(d) an increase in a refund of tax or other amount under this Act as a result of a tax treaty; or </a:t>
            </a:r>
          </a:p>
          <a:p>
            <a:pPr>
              <a:buNone/>
            </a:pPr>
            <a:r>
              <a:rPr lang="en-IN" sz="2400" i="1" dirty="0" smtClean="0">
                <a:latin typeface="Monotype Corsiva" pitchFamily="66" charset="0"/>
              </a:rPr>
              <a:t>	(e) a reduction in total income including increase in loss, </a:t>
            </a:r>
          </a:p>
          <a:p>
            <a:pPr>
              <a:buNone/>
            </a:pPr>
            <a:r>
              <a:rPr lang="en-IN" sz="2400" i="1" dirty="0" smtClean="0">
                <a:latin typeface="Monotype Corsiva" pitchFamily="66" charset="0"/>
              </a:rPr>
              <a:t>		in the relevant previous year or any other previous year. </a:t>
            </a:r>
          </a:p>
          <a:p>
            <a:pPr>
              <a:buNone/>
            </a:pPr>
            <a:endParaRPr lang="en-IN" sz="2000" i="1" dirty="0" smtClean="0">
              <a:latin typeface="Monotype Corsiva" pitchFamily="66" charset="0"/>
            </a:endParaRPr>
          </a:p>
          <a:p>
            <a:pPr>
              <a:buNone/>
            </a:pPr>
            <a:r>
              <a:rPr lang="en-IN" sz="2400" i="1" dirty="0" smtClean="0"/>
              <a:t>	‘</a:t>
            </a:r>
            <a:r>
              <a:rPr lang="en-IN" i="1" dirty="0" smtClean="0"/>
              <a:t>BENEFIT’ means [Section 102(4)]- </a:t>
            </a:r>
          </a:p>
          <a:p>
            <a:pPr>
              <a:buNone/>
            </a:pPr>
            <a:r>
              <a:rPr lang="en-IN" sz="2400" i="1" dirty="0" smtClean="0">
                <a:latin typeface="Monotype Corsiva" pitchFamily="66" charset="0"/>
              </a:rPr>
              <a:t>	“Benefit" includes a payment of any kind whether in tangible or intangible form;‘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t>WHY GAAR ?</a:t>
            </a:r>
            <a:endParaRPr lang="en-IN" sz="6600" b="1" dirty="0"/>
          </a:p>
        </p:txBody>
      </p:sp>
      <p:sp>
        <p:nvSpPr>
          <p:cNvPr id="3" name="Content Placeholder 2"/>
          <p:cNvSpPr>
            <a:spLocks noGrp="1"/>
          </p:cNvSpPr>
          <p:nvPr>
            <p:ph idx="1"/>
          </p:nvPr>
        </p:nvSpPr>
        <p:spPr>
          <a:xfrm>
            <a:off x="228600" y="1447800"/>
            <a:ext cx="8686800" cy="5181599"/>
          </a:xfrm>
        </p:spPr>
        <p:txBody>
          <a:bodyPr>
            <a:normAutofit/>
          </a:bodyPr>
          <a:lstStyle/>
          <a:p>
            <a:pPr algn="ctr">
              <a:buNone/>
            </a:pPr>
            <a:endParaRPr lang="en-US" sz="6000" dirty="0" smtClean="0"/>
          </a:p>
          <a:p>
            <a:pPr algn="ctr">
              <a:buNone/>
            </a:pPr>
            <a:r>
              <a:rPr lang="en-US" sz="7200" dirty="0" smtClean="0"/>
              <a:t>TO AVOID</a:t>
            </a:r>
          </a:p>
          <a:p>
            <a:pPr algn="ctr">
              <a:buNone/>
            </a:pPr>
            <a:r>
              <a:rPr lang="en-US" sz="7200" dirty="0" smtClean="0"/>
              <a:t>‘TAX AVOIDANCE’</a:t>
            </a:r>
            <a:endParaRPr lang="en-US" sz="6600" dirty="0" smtClean="0"/>
          </a:p>
          <a:p>
            <a:pPr algn="ctr">
              <a:buNone/>
            </a:pPr>
            <a:r>
              <a:rPr lang="en-US" sz="2000" dirty="0" smtClean="0"/>
              <a:t>GAAR WOULD BE A STEPPING STONE FOR DIRECT TAX CODE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295400"/>
          </a:xfrm>
        </p:spPr>
        <p:txBody>
          <a:bodyPr>
            <a:noAutofit/>
          </a:bodyPr>
          <a:lstStyle/>
          <a:p>
            <a:pPr algn="ctr"/>
            <a:r>
              <a:rPr lang="en-IN" sz="3600" b="1" dirty="0" smtClean="0"/>
              <a:t>CONSEQUENCE OF IMPERMISSIBLE AVOIDANCE ARRANGEMENT</a:t>
            </a:r>
            <a:endParaRPr lang="en-IN" sz="3600" dirty="0"/>
          </a:p>
        </p:txBody>
      </p:sp>
      <p:sp>
        <p:nvSpPr>
          <p:cNvPr id="3" name="Content Placeholder 2"/>
          <p:cNvSpPr>
            <a:spLocks noGrp="1"/>
          </p:cNvSpPr>
          <p:nvPr>
            <p:ph idx="1"/>
          </p:nvPr>
        </p:nvSpPr>
        <p:spPr>
          <a:xfrm>
            <a:off x="228600" y="1524000"/>
            <a:ext cx="8686800" cy="5105400"/>
          </a:xfrm>
        </p:spPr>
        <p:txBody>
          <a:bodyPr>
            <a:normAutofit fontScale="92500" lnSpcReduction="20000"/>
          </a:bodyPr>
          <a:lstStyle/>
          <a:p>
            <a:pPr algn="just">
              <a:buNone/>
            </a:pPr>
            <a:r>
              <a:rPr lang="en-IN" dirty="0" smtClean="0"/>
              <a:t>(a) disregarding, combining or re-characterizing any step in, or a part or whole of, the impermissible avoidance arrangement; </a:t>
            </a:r>
          </a:p>
          <a:p>
            <a:pPr algn="just">
              <a:buNone/>
            </a:pPr>
            <a:r>
              <a:rPr lang="en-IN" dirty="0" smtClean="0"/>
              <a:t>(b) treating the impermissible avoidance arrangement as if it had not been entered into or carried out;</a:t>
            </a:r>
          </a:p>
          <a:p>
            <a:pPr>
              <a:buNone/>
            </a:pPr>
            <a:r>
              <a:rPr lang="en-IN" dirty="0" smtClean="0"/>
              <a:t>(c) disregarding any accommodating party or treating any accommodating party and any other party as one and the same person; </a:t>
            </a:r>
          </a:p>
          <a:p>
            <a:pPr>
              <a:buNone/>
            </a:pPr>
            <a:r>
              <a:rPr lang="en-IN" dirty="0" smtClean="0"/>
              <a:t>(d) deeming persons who are connected persons in relation to each other to be one and the same person for the purposes of determining tax treatment of any amount; </a:t>
            </a:r>
          </a:p>
          <a:p>
            <a:pPr>
              <a:buNone/>
            </a:pPr>
            <a:endParaRPr lang="en-IN"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324600"/>
          </a:xfrm>
        </p:spPr>
        <p:txBody>
          <a:bodyPr>
            <a:normAutofit fontScale="77500" lnSpcReduction="20000"/>
          </a:bodyPr>
          <a:lstStyle/>
          <a:p>
            <a:pPr>
              <a:buNone/>
            </a:pPr>
            <a:r>
              <a:rPr lang="en-IN" dirty="0" smtClean="0"/>
              <a:t>(e) reallocating amongst the parties to the arrangement— </a:t>
            </a:r>
          </a:p>
          <a:p>
            <a:pPr>
              <a:buNone/>
            </a:pPr>
            <a:r>
              <a:rPr lang="en-IN" dirty="0" smtClean="0"/>
              <a:t>	(</a:t>
            </a:r>
            <a:r>
              <a:rPr lang="en-IN" dirty="0" err="1" smtClean="0"/>
              <a:t>i</a:t>
            </a:r>
            <a:r>
              <a:rPr lang="en-IN" dirty="0" smtClean="0"/>
              <a:t>) any accrual, or receipt, of a capital or revenue nature; </a:t>
            </a:r>
          </a:p>
          <a:p>
            <a:pPr>
              <a:buNone/>
            </a:pPr>
            <a:r>
              <a:rPr lang="en-IN" dirty="0" smtClean="0"/>
              <a:t>	(ii) any expenditure, deduction, relief or rebate; </a:t>
            </a:r>
          </a:p>
          <a:p>
            <a:pPr>
              <a:buNone/>
            </a:pPr>
            <a:endParaRPr lang="en-IN" dirty="0" smtClean="0"/>
          </a:p>
          <a:p>
            <a:pPr>
              <a:buNone/>
            </a:pPr>
            <a:r>
              <a:rPr lang="en-IN" dirty="0" smtClean="0"/>
              <a:t>(f) treating— </a:t>
            </a:r>
          </a:p>
          <a:p>
            <a:pPr>
              <a:buNone/>
            </a:pPr>
            <a:r>
              <a:rPr lang="en-IN" dirty="0" smtClean="0"/>
              <a:t>	(</a:t>
            </a:r>
            <a:r>
              <a:rPr lang="en-IN" dirty="0" err="1" smtClean="0"/>
              <a:t>i</a:t>
            </a:r>
            <a:r>
              <a:rPr lang="en-IN" dirty="0" smtClean="0"/>
              <a:t>) the place of residence of any party to the arrangement; or </a:t>
            </a:r>
          </a:p>
          <a:p>
            <a:pPr>
              <a:buNone/>
            </a:pPr>
            <a:r>
              <a:rPr lang="en-IN" dirty="0" smtClean="0"/>
              <a:t>	(ii) the </a:t>
            </a:r>
            <a:r>
              <a:rPr lang="en-IN" dirty="0" err="1" smtClean="0"/>
              <a:t>situs</a:t>
            </a:r>
            <a:r>
              <a:rPr lang="en-IN" dirty="0" smtClean="0"/>
              <a:t> of an asset or of a transaction, </a:t>
            </a:r>
          </a:p>
          <a:p>
            <a:pPr>
              <a:buNone/>
            </a:pPr>
            <a:r>
              <a:rPr lang="en-IN" dirty="0" smtClean="0"/>
              <a:t>	- at a place other than the place of residence, location of the asset or location of the transaction as provided under the arrangement; or </a:t>
            </a:r>
          </a:p>
          <a:p>
            <a:pPr>
              <a:buNone/>
            </a:pPr>
            <a:endParaRPr lang="en-IN" dirty="0" smtClean="0"/>
          </a:p>
          <a:p>
            <a:pPr>
              <a:buNone/>
            </a:pPr>
            <a:r>
              <a:rPr lang="en-IN" dirty="0" smtClean="0"/>
              <a:t>(g) considering or looking through any arrangement by disregarding any corporate structure. </a:t>
            </a:r>
          </a:p>
          <a:p>
            <a:pPr>
              <a:buNone/>
            </a:pPr>
            <a:r>
              <a:rPr lang="en-IN" dirty="0" smtClean="0"/>
              <a:t>	It has also been provided that – </a:t>
            </a:r>
          </a:p>
          <a:p>
            <a:pPr>
              <a:buNone/>
            </a:pPr>
            <a:r>
              <a:rPr lang="en-IN" dirty="0" smtClean="0"/>
              <a:t>	(</a:t>
            </a:r>
            <a:r>
              <a:rPr lang="en-IN" dirty="0" err="1" smtClean="0"/>
              <a:t>i</a:t>
            </a:r>
            <a:r>
              <a:rPr lang="en-IN" dirty="0" smtClean="0"/>
              <a:t>) any equity may be treated as debt or vice versa; </a:t>
            </a:r>
          </a:p>
          <a:p>
            <a:pPr>
              <a:buNone/>
            </a:pPr>
            <a:r>
              <a:rPr lang="en-IN" dirty="0" smtClean="0"/>
              <a:t>	(ii) any accrual, or receipt, of a capital nature may be treated as of revenue nature or vice versa; or </a:t>
            </a:r>
          </a:p>
          <a:p>
            <a:pPr>
              <a:buNone/>
            </a:pPr>
            <a:r>
              <a:rPr lang="en-IN" dirty="0" smtClean="0"/>
              <a:t>	(iii) any expenditure, deduction, relief or rebate may be </a:t>
            </a:r>
            <a:r>
              <a:rPr lang="en-IN" dirty="0" err="1" smtClean="0"/>
              <a:t>recharacterised</a:t>
            </a:r>
            <a:r>
              <a:rPr lang="en-IN" i="1" dirty="0" smtClean="0"/>
              <a:t>.</a:t>
            </a:r>
            <a:endParaRPr lang="en-IN"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t>NON RELEVANT TERMS IN REGARD TO COMMERCIAL SUBSTANCE</a:t>
            </a:r>
            <a:endParaRPr lang="en-IN" sz="3200" b="1" dirty="0"/>
          </a:p>
        </p:txBody>
      </p:sp>
      <p:sp>
        <p:nvSpPr>
          <p:cNvPr id="3" name="Content Placeholder 2"/>
          <p:cNvSpPr>
            <a:spLocks noGrp="1"/>
          </p:cNvSpPr>
          <p:nvPr>
            <p:ph idx="1"/>
          </p:nvPr>
        </p:nvSpPr>
        <p:spPr>
          <a:xfrm>
            <a:off x="228600" y="1447800"/>
            <a:ext cx="8686800" cy="5181600"/>
          </a:xfrm>
        </p:spPr>
        <p:txBody>
          <a:bodyPr>
            <a:normAutofit fontScale="92500" lnSpcReduction="10000"/>
          </a:bodyPr>
          <a:lstStyle/>
          <a:p>
            <a:pPr algn="just">
              <a:buNone/>
            </a:pPr>
            <a:r>
              <a:rPr lang="en-IN" dirty="0" smtClean="0"/>
              <a:t>	The following factors are not considered relevant for determining whether an arrangement lacks commercial substance, namely— </a:t>
            </a:r>
          </a:p>
          <a:p>
            <a:pPr algn="just">
              <a:buNone/>
            </a:pPr>
            <a:r>
              <a:rPr lang="en-IN" dirty="0" smtClean="0"/>
              <a:t>	(</a:t>
            </a:r>
            <a:r>
              <a:rPr lang="en-IN" dirty="0" err="1" smtClean="0"/>
              <a:t>i</a:t>
            </a:r>
            <a:r>
              <a:rPr lang="en-IN" dirty="0" smtClean="0"/>
              <a:t>) the period or time for which the arrangement (including operations therein) exists; </a:t>
            </a:r>
          </a:p>
          <a:p>
            <a:pPr algn="just">
              <a:buNone/>
            </a:pPr>
            <a:r>
              <a:rPr lang="en-IN" dirty="0" smtClean="0"/>
              <a:t>	(ii) the fact of payment of taxes, directly or indirectly, under the arrangement; </a:t>
            </a:r>
          </a:p>
          <a:p>
            <a:pPr algn="just">
              <a:buNone/>
            </a:pPr>
            <a:r>
              <a:rPr lang="en-IN" dirty="0" smtClean="0"/>
              <a:t>	(iii) the fact that an exit route (including transfer of any activity or business or operations) is provided by the arrangement.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914400"/>
          </a:xfrm>
        </p:spPr>
        <p:txBody>
          <a:bodyPr>
            <a:normAutofit/>
          </a:bodyPr>
          <a:lstStyle/>
          <a:p>
            <a:pPr algn="ctr"/>
            <a:r>
              <a:rPr lang="en-US" b="1" dirty="0" smtClean="0"/>
              <a:t>GAAR V. DTAA</a:t>
            </a:r>
            <a:endParaRPr lang="en-IN" b="1" dirty="0"/>
          </a:p>
        </p:txBody>
      </p:sp>
      <p:sp>
        <p:nvSpPr>
          <p:cNvPr id="3" name="Content Placeholder 2"/>
          <p:cNvSpPr>
            <a:spLocks noGrp="1"/>
          </p:cNvSpPr>
          <p:nvPr>
            <p:ph idx="1"/>
          </p:nvPr>
        </p:nvSpPr>
        <p:spPr>
          <a:xfrm>
            <a:off x="152400" y="1447800"/>
            <a:ext cx="8839200" cy="5257800"/>
          </a:xfrm>
        </p:spPr>
        <p:txBody>
          <a:bodyPr>
            <a:normAutofit fontScale="85000" lnSpcReduction="20000"/>
          </a:bodyPr>
          <a:lstStyle/>
          <a:p>
            <a:pPr algn="just">
              <a:buNone/>
            </a:pPr>
            <a:r>
              <a:rPr lang="en-IN" dirty="0" smtClean="0"/>
              <a:t>	Sections 90 and 90A of the Act provide the legal authority to the executive for entering into an agreement for avoidance of double taxation (DTAA) with another country or specified territory. Sub-section (2) of these sections provide that a taxpayer may choose any provision between domestic law and DTAA whichever is more beneficial. Thus, tax treaties have an overriding status over domestic law. </a:t>
            </a:r>
          </a:p>
          <a:p>
            <a:pPr algn="just">
              <a:buNone/>
            </a:pPr>
            <a:r>
              <a:rPr lang="en-IN" dirty="0" smtClean="0"/>
              <a:t>	The aforesaid benefit is restricted to the taxpayer for invoking GAAR by insertion of subsection (2A) through amendment in Act as under – </a:t>
            </a:r>
          </a:p>
          <a:p>
            <a:pPr algn="just">
              <a:buNone/>
            </a:pPr>
            <a:r>
              <a:rPr lang="en-IN" i="1" dirty="0" smtClean="0"/>
              <a:t>	(2A) Notwithstanding anything contained in sub-section (2), the provisions of Chapter X-A of the Act shall apply to the assessee, even if such provisions are not beneficial to him.‖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1066800"/>
          </a:xfrm>
        </p:spPr>
        <p:txBody>
          <a:bodyPr>
            <a:normAutofit fontScale="90000"/>
          </a:bodyPr>
          <a:lstStyle/>
          <a:p>
            <a:pPr algn="ctr"/>
            <a:r>
              <a:rPr lang="en-US" b="1" dirty="0" smtClean="0"/>
              <a:t>PROCEDURE TO INVOKE GAAR</a:t>
            </a:r>
            <a:endParaRPr lang="en-IN" b="1" dirty="0"/>
          </a:p>
        </p:txBody>
      </p:sp>
      <p:sp>
        <p:nvSpPr>
          <p:cNvPr id="3" name="Content Placeholder 2"/>
          <p:cNvSpPr>
            <a:spLocks noGrp="1"/>
          </p:cNvSpPr>
          <p:nvPr>
            <p:ph idx="1"/>
          </p:nvPr>
        </p:nvSpPr>
        <p:spPr>
          <a:xfrm>
            <a:off x="0" y="1371600"/>
            <a:ext cx="9144000" cy="5486400"/>
          </a:xfrm>
        </p:spPr>
        <p:txBody>
          <a:bodyPr/>
          <a:lstStyle/>
          <a:p>
            <a:pPr>
              <a:buNone/>
            </a:pPr>
            <a:r>
              <a:rPr lang="en-US" dirty="0" smtClean="0"/>
              <a:t>	</a:t>
            </a:r>
            <a:endParaRPr lang="en-IN" dirty="0"/>
          </a:p>
        </p:txBody>
      </p:sp>
      <p:sp>
        <p:nvSpPr>
          <p:cNvPr id="4" name="Rectangle 3"/>
          <p:cNvSpPr/>
          <p:nvPr/>
        </p:nvSpPr>
        <p:spPr>
          <a:xfrm>
            <a:off x="381000" y="1524000"/>
            <a:ext cx="2286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ASSESSING OFFICER</a:t>
            </a:r>
            <a:endParaRPr lang="en-IN" dirty="0"/>
          </a:p>
        </p:txBody>
      </p:sp>
      <p:sp>
        <p:nvSpPr>
          <p:cNvPr id="14" name="Right Arrow 13"/>
          <p:cNvSpPr/>
          <p:nvPr/>
        </p:nvSpPr>
        <p:spPr>
          <a:xfrm>
            <a:off x="2667000" y="1752600"/>
            <a:ext cx="381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p:cNvSpPr/>
          <p:nvPr/>
        </p:nvSpPr>
        <p:spPr>
          <a:xfrm>
            <a:off x="3124200" y="1676400"/>
            <a:ext cx="2514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REFERENCE TO CIT</a:t>
            </a:r>
            <a:endParaRPr lang="en-IN" dirty="0"/>
          </a:p>
        </p:txBody>
      </p:sp>
      <p:sp>
        <p:nvSpPr>
          <p:cNvPr id="17" name="Right Arrow 16"/>
          <p:cNvSpPr/>
          <p:nvPr/>
        </p:nvSpPr>
        <p:spPr>
          <a:xfrm>
            <a:off x="5638800" y="1828800"/>
            <a:ext cx="381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6096000" y="1600200"/>
            <a:ext cx="27432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SATISFIED WITH ASSESSEES REPLY</a:t>
            </a:r>
            <a:endParaRPr lang="en-IN" dirty="0"/>
          </a:p>
        </p:txBody>
      </p:sp>
      <p:sp>
        <p:nvSpPr>
          <p:cNvPr id="20" name="Left-Right Arrow 19"/>
          <p:cNvSpPr/>
          <p:nvPr/>
        </p:nvSpPr>
        <p:spPr>
          <a:xfrm>
            <a:off x="7010400" y="2743200"/>
            <a:ext cx="762000" cy="228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Down Arrow 20"/>
          <p:cNvSpPr/>
          <p:nvPr/>
        </p:nvSpPr>
        <p:spPr>
          <a:xfrm>
            <a:off x="7239000" y="2209800"/>
            <a:ext cx="3048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6324600" y="266700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a:t>
            </a:r>
            <a:endParaRPr lang="en-IN" dirty="0"/>
          </a:p>
        </p:txBody>
      </p:sp>
      <p:sp>
        <p:nvSpPr>
          <p:cNvPr id="24" name="Rectangle 23"/>
          <p:cNvSpPr/>
          <p:nvPr/>
        </p:nvSpPr>
        <p:spPr>
          <a:xfrm>
            <a:off x="7848600" y="266700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YES</a:t>
            </a:r>
            <a:endParaRPr lang="en-IN" dirty="0"/>
          </a:p>
        </p:txBody>
      </p:sp>
      <p:sp>
        <p:nvSpPr>
          <p:cNvPr id="25" name="Rectangle 24"/>
          <p:cNvSpPr/>
          <p:nvPr/>
        </p:nvSpPr>
        <p:spPr>
          <a:xfrm>
            <a:off x="3733800" y="2438400"/>
            <a:ext cx="2057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REFER MATTER TO APPROVING PANEL</a:t>
            </a:r>
            <a:endParaRPr lang="en-IN" dirty="0"/>
          </a:p>
        </p:txBody>
      </p:sp>
      <p:sp>
        <p:nvSpPr>
          <p:cNvPr id="26" name="Left Arrow 25"/>
          <p:cNvSpPr/>
          <p:nvPr/>
        </p:nvSpPr>
        <p:spPr>
          <a:xfrm>
            <a:off x="5867400" y="2743200"/>
            <a:ext cx="304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Rectangle 27"/>
          <p:cNvSpPr/>
          <p:nvPr/>
        </p:nvSpPr>
        <p:spPr>
          <a:xfrm>
            <a:off x="228600" y="2286000"/>
            <a:ext cx="31242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DISPOSE REFERENCE WITTHIN 6 MONTHS FROM END OF MONTH IN WHICH REFERENCE WAS MADE</a:t>
            </a:r>
            <a:endParaRPr lang="en-IN" dirty="0"/>
          </a:p>
        </p:txBody>
      </p:sp>
      <p:sp>
        <p:nvSpPr>
          <p:cNvPr id="29" name="Left Arrow 28"/>
          <p:cNvSpPr/>
          <p:nvPr/>
        </p:nvSpPr>
        <p:spPr>
          <a:xfrm>
            <a:off x="3352800" y="2667000"/>
            <a:ext cx="304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30"/>
          <p:cNvSpPr/>
          <p:nvPr/>
        </p:nvSpPr>
        <p:spPr>
          <a:xfrm>
            <a:off x="685800" y="4495800"/>
            <a:ext cx="24384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NOT AN  IMPERMISSIBLE  ARRANGEMENT </a:t>
            </a:r>
            <a:endParaRPr lang="en-IN" dirty="0"/>
          </a:p>
        </p:txBody>
      </p:sp>
      <p:sp>
        <p:nvSpPr>
          <p:cNvPr id="32" name="Rectangle 31"/>
          <p:cNvSpPr/>
          <p:nvPr/>
        </p:nvSpPr>
        <p:spPr>
          <a:xfrm>
            <a:off x="685800" y="3581400"/>
            <a:ext cx="24384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AN IMPERMISSIBLE  ARRANGEMENT</a:t>
            </a:r>
            <a:endParaRPr lang="en-IN" dirty="0"/>
          </a:p>
        </p:txBody>
      </p:sp>
      <p:sp>
        <p:nvSpPr>
          <p:cNvPr id="34" name="Right Arrow Callout 33"/>
          <p:cNvSpPr/>
          <p:nvPr/>
        </p:nvSpPr>
        <p:spPr>
          <a:xfrm>
            <a:off x="304800" y="3505200"/>
            <a:ext cx="228600" cy="83820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Right Arrow Callout 34"/>
          <p:cNvSpPr/>
          <p:nvPr/>
        </p:nvSpPr>
        <p:spPr>
          <a:xfrm>
            <a:off x="304800" y="4572000"/>
            <a:ext cx="228600" cy="83820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6" name="Right Arrow 35"/>
          <p:cNvSpPr/>
          <p:nvPr/>
        </p:nvSpPr>
        <p:spPr>
          <a:xfrm>
            <a:off x="3124200" y="3810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Rectangle 36"/>
          <p:cNvSpPr/>
          <p:nvPr/>
        </p:nvSpPr>
        <p:spPr>
          <a:xfrm>
            <a:off x="3581400" y="3352800"/>
            <a:ext cx="34290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CONSEQUENCES AND FINAL ORDER TO BE PASSED BY AO, AFTER THIS FIRST APPEAL SHALL BE MADE, IF  ANY BEFORE AT</a:t>
            </a:r>
            <a:endParaRPr lang="en-IN" dirty="0"/>
          </a:p>
        </p:txBody>
      </p:sp>
      <p:sp>
        <p:nvSpPr>
          <p:cNvPr id="41" name="Down Arrow 40"/>
          <p:cNvSpPr/>
          <p:nvPr/>
        </p:nvSpPr>
        <p:spPr>
          <a:xfrm>
            <a:off x="1676400" y="5562600"/>
            <a:ext cx="2286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2" name="Notched Right Arrow 41"/>
          <p:cNvSpPr/>
          <p:nvPr/>
        </p:nvSpPr>
        <p:spPr>
          <a:xfrm>
            <a:off x="1676400" y="5867400"/>
            <a:ext cx="4724400" cy="3048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4" name="Down Arrow 43"/>
          <p:cNvSpPr/>
          <p:nvPr/>
        </p:nvSpPr>
        <p:spPr>
          <a:xfrm>
            <a:off x="8001000" y="3124200"/>
            <a:ext cx="304800" cy="2209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5" name="Rectangle 44"/>
          <p:cNvSpPr/>
          <p:nvPr/>
        </p:nvSpPr>
        <p:spPr>
          <a:xfrm>
            <a:off x="6400800" y="5334000"/>
            <a:ext cx="22860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GAME OVER</a:t>
            </a:r>
            <a:endParaRPr lang="en-IN" sz="2800" b="1" dirty="0"/>
          </a:p>
        </p:txBody>
      </p:sp>
      <p:sp>
        <p:nvSpPr>
          <p:cNvPr id="27" name="Slide Number Placeholder 26"/>
          <p:cNvSpPr>
            <a:spLocks noGrp="1"/>
          </p:cNvSpPr>
          <p:nvPr>
            <p:ph type="sldNum" sz="quarter" idx="12"/>
          </p:nvPr>
        </p:nvSpPr>
        <p:spPr/>
        <p:txBody>
          <a:bodyPr/>
          <a:lstStyle/>
          <a:p>
            <a:fld id="{B6F15528-21DE-4FAA-801E-634DDDAF4B2B}" type="slidenum">
              <a:rPr lang="en-US" smtClean="0"/>
              <a:pPr/>
              <a:t>34</a:t>
            </a:fld>
            <a:endParaRPr lang="en-US"/>
          </a:p>
        </p:txBody>
      </p:sp>
      <p:sp>
        <p:nvSpPr>
          <p:cNvPr id="30" name="Footer Placeholder 29"/>
          <p:cNvSpPr>
            <a:spLocks noGrp="1"/>
          </p:cNvSpPr>
          <p:nvPr>
            <p:ph type="ftr" sz="quarter" idx="11"/>
          </p:nvPr>
        </p:nvSpPr>
        <p:spPr/>
        <p:txBody>
          <a:bodyPr/>
          <a:lstStyle/>
          <a:p>
            <a:r>
              <a:rPr lang="en-US" smtClean="0"/>
              <a:t>CA LALIT KUNDALIA</a:t>
            </a:r>
            <a:endParaRPr lang="en-US"/>
          </a:p>
        </p:txBody>
      </p:sp>
      <p:sp>
        <p:nvSpPr>
          <p:cNvPr id="33" name="Date Placeholder 32"/>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53536"/>
            <a:ext cx="8686800" cy="1143000"/>
          </a:xfrm>
        </p:spPr>
        <p:txBody>
          <a:bodyPr/>
          <a:lstStyle/>
          <a:p>
            <a:pPr algn="ctr"/>
            <a:r>
              <a:rPr lang="en-US" b="1" dirty="0" smtClean="0"/>
              <a:t>FORMS AND TIME LIMIT</a:t>
            </a:r>
            <a:endParaRPr lang="en-IN" b="1" dirty="0"/>
          </a:p>
        </p:txBody>
      </p:sp>
      <p:sp>
        <p:nvSpPr>
          <p:cNvPr id="3" name="Content Placeholder 2"/>
          <p:cNvSpPr>
            <a:spLocks noGrp="1"/>
          </p:cNvSpPr>
          <p:nvPr>
            <p:ph idx="1"/>
          </p:nvPr>
        </p:nvSpPr>
        <p:spPr>
          <a:xfrm>
            <a:off x="228600" y="1524000"/>
            <a:ext cx="8686800" cy="5105399"/>
          </a:xfrm>
        </p:spPr>
        <p:txBody>
          <a:bodyPr/>
          <a:lstStyle/>
          <a:p>
            <a:pPr>
              <a:buNone/>
            </a:pP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914400"/>
          </a:xfrm>
        </p:spPr>
        <p:txBody>
          <a:bodyPr/>
          <a:lstStyle/>
          <a:p>
            <a:pPr algn="ctr"/>
            <a:r>
              <a:rPr lang="en-US" b="1" dirty="0" smtClean="0"/>
              <a:t>NEED OF NEGATIVE LIST</a:t>
            </a:r>
            <a:endParaRPr lang="en-IN" b="1" dirty="0"/>
          </a:p>
        </p:txBody>
      </p:sp>
      <p:sp>
        <p:nvSpPr>
          <p:cNvPr id="3" name="Content Placeholder 2"/>
          <p:cNvSpPr>
            <a:spLocks noGrp="1"/>
          </p:cNvSpPr>
          <p:nvPr>
            <p:ph idx="1"/>
          </p:nvPr>
        </p:nvSpPr>
        <p:spPr>
          <a:xfrm>
            <a:off x="228600" y="1447800"/>
            <a:ext cx="8686800" cy="5105400"/>
          </a:xfrm>
        </p:spPr>
        <p:txBody>
          <a:bodyPr>
            <a:normAutofit/>
          </a:bodyPr>
          <a:lstStyle/>
          <a:p>
            <a:pPr algn="just">
              <a:buFont typeface="Wingdings" pitchFamily="2" charset="2"/>
              <a:buChar char="ü"/>
            </a:pPr>
            <a:r>
              <a:rPr lang="en-US" dirty="0" smtClean="0"/>
              <a:t>VERY THIN LINE BETWEEN TAX MITIGATION AND TAX AVOIDANCE.</a:t>
            </a:r>
          </a:p>
          <a:p>
            <a:pPr algn="just">
              <a:buNone/>
            </a:pPr>
            <a:endParaRPr lang="en-US" dirty="0" smtClean="0"/>
          </a:p>
          <a:p>
            <a:pPr algn="just">
              <a:buFont typeface="Wingdings" pitchFamily="2" charset="2"/>
              <a:buChar char="ü"/>
            </a:pPr>
            <a:r>
              <a:rPr lang="en-US" dirty="0" smtClean="0"/>
              <a:t>CONFUSING PROVISION WITH REGARDS TO IMPEERMISSIBLE AVOIDANCE AGREEMENT.</a:t>
            </a:r>
          </a:p>
          <a:p>
            <a:pPr algn="just">
              <a:buNone/>
            </a:pPr>
            <a:endParaRPr lang="en-US" dirty="0" smtClean="0"/>
          </a:p>
          <a:p>
            <a:pPr algn="just">
              <a:buFont typeface="Wingdings" pitchFamily="2" charset="2"/>
              <a:buChar char="ü"/>
            </a:pPr>
            <a:r>
              <a:rPr lang="en-US" dirty="0" smtClean="0"/>
              <a:t>ALL AVOIDANCE AGREEMENTS ARE NOT COVERED UNDER GAAR.</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610600" cy="6172200"/>
          </a:xfrm>
        </p:spPr>
        <p:txBody>
          <a:bodyPr>
            <a:normAutofit/>
          </a:bodyPr>
          <a:lstStyle/>
          <a:p>
            <a:pPr>
              <a:buNone/>
            </a:pPr>
            <a:r>
              <a:rPr lang="en-IN" b="1" dirty="0" smtClean="0"/>
              <a:t>	The negative list, not exhaustive however, should include – </a:t>
            </a:r>
          </a:p>
          <a:p>
            <a:pPr>
              <a:buNone/>
            </a:pPr>
            <a:endParaRPr lang="en-IN" b="1" dirty="0" smtClean="0"/>
          </a:p>
          <a:p>
            <a:pPr>
              <a:buNone/>
            </a:pPr>
            <a:r>
              <a:rPr lang="en-IN" b="1" dirty="0" smtClean="0"/>
              <a:t>(</a:t>
            </a:r>
            <a:r>
              <a:rPr lang="en-IN" b="1" dirty="0" err="1" smtClean="0"/>
              <a:t>i</a:t>
            </a:r>
            <a:r>
              <a:rPr lang="en-IN" b="1" dirty="0" smtClean="0"/>
              <a:t>) Selection of one of the options offered in law. For instance – </a:t>
            </a:r>
          </a:p>
          <a:p>
            <a:pPr>
              <a:buNone/>
            </a:pPr>
            <a:r>
              <a:rPr lang="en-IN" b="1" dirty="0" smtClean="0"/>
              <a:t>	(a) payment of dividend or buy back of shares by a company </a:t>
            </a:r>
          </a:p>
          <a:p>
            <a:pPr>
              <a:buNone/>
            </a:pPr>
            <a:r>
              <a:rPr lang="en-IN" b="1" dirty="0" smtClean="0"/>
              <a:t>	(b) setting up of a branch or subsidiary </a:t>
            </a:r>
          </a:p>
          <a:p>
            <a:pPr>
              <a:buNone/>
            </a:pPr>
            <a:r>
              <a:rPr lang="en-IN" b="1" dirty="0" smtClean="0"/>
              <a:t>	(c) setting up of a unit in SEZ or any other place </a:t>
            </a:r>
          </a:p>
          <a:p>
            <a:pPr>
              <a:buNone/>
            </a:pPr>
            <a:r>
              <a:rPr lang="en-IN" b="1" dirty="0" smtClean="0"/>
              <a:t>	(d) funding through debt or equity </a:t>
            </a:r>
          </a:p>
          <a:p>
            <a:pPr>
              <a:buNone/>
            </a:pPr>
            <a:r>
              <a:rPr lang="en-IN" b="1" dirty="0" smtClean="0"/>
              <a:t>	(f) purchase or lease of a capital asset </a:t>
            </a:r>
          </a:p>
          <a:p>
            <a:pPr>
              <a:buNone/>
            </a:pPr>
            <a:endParaRPr lang="en-IN" dirty="0" smtClean="0"/>
          </a:p>
          <a:p>
            <a:pPr>
              <a:buNone/>
            </a:pP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477000"/>
          </a:xfrm>
        </p:spPr>
        <p:txBody>
          <a:bodyPr>
            <a:normAutofit lnSpcReduction="10000"/>
          </a:bodyPr>
          <a:lstStyle/>
          <a:p>
            <a:pPr algn="just">
              <a:buNone/>
            </a:pPr>
            <a:r>
              <a:rPr lang="en-IN" b="1" dirty="0" smtClean="0"/>
              <a:t>(ii) Timing of a transaction, for instance, sale of property in loss while having profit in other transactions </a:t>
            </a:r>
          </a:p>
          <a:p>
            <a:pPr algn="just">
              <a:buNone/>
            </a:pPr>
            <a:endParaRPr lang="en-IN" b="1" dirty="0" smtClean="0"/>
          </a:p>
          <a:p>
            <a:pPr algn="just">
              <a:buNone/>
            </a:pPr>
            <a:r>
              <a:rPr lang="en-IN" b="1" dirty="0" smtClean="0"/>
              <a:t>(iii) Amalgamations and demergers (as defined in the Act) as approved by the High Court. </a:t>
            </a:r>
          </a:p>
          <a:p>
            <a:pPr algn="just">
              <a:buNone/>
            </a:pPr>
            <a:endParaRPr lang="en-IN" b="1" dirty="0" smtClean="0"/>
          </a:p>
          <a:p>
            <a:pPr algn="just">
              <a:buNone/>
            </a:pPr>
            <a:r>
              <a:rPr lang="en-IN" b="1" dirty="0" smtClean="0"/>
              <a:t>(iv) Intra-group transactions (i.e. transactions between associated persons or enterprises) which may result in tax benefit to one person but overall tax revenue is not affected either by actual loss of revenue or deferral of revenue.</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143000"/>
          </a:xfrm>
        </p:spPr>
        <p:txBody>
          <a:bodyPr/>
          <a:lstStyle/>
          <a:p>
            <a:pPr algn="ctr"/>
            <a:r>
              <a:rPr lang="en-US" b="1" dirty="0" smtClean="0"/>
              <a:t>TAXING CAPITAL GAINS</a:t>
            </a:r>
            <a:endParaRPr lang="en-IN" b="1" dirty="0"/>
          </a:p>
        </p:txBody>
      </p:sp>
      <p:sp>
        <p:nvSpPr>
          <p:cNvPr id="3" name="Content Placeholder 2"/>
          <p:cNvSpPr>
            <a:spLocks noGrp="1"/>
          </p:cNvSpPr>
          <p:nvPr>
            <p:ph idx="1"/>
          </p:nvPr>
        </p:nvSpPr>
        <p:spPr>
          <a:xfrm>
            <a:off x="228600" y="1447800"/>
            <a:ext cx="8686800" cy="5181600"/>
          </a:xfrm>
        </p:spPr>
        <p:txBody>
          <a:bodyPr>
            <a:normAutofit fontScale="70000" lnSpcReduction="20000"/>
          </a:bodyPr>
          <a:lstStyle/>
          <a:p>
            <a:pPr algn="just">
              <a:buNone/>
            </a:pPr>
            <a:r>
              <a:rPr lang="en-IN" dirty="0" smtClean="0"/>
              <a:t>	Several countries do not tax gains from the transfer of listed securities. Currently, all these transactions in listed securities are subject to Securities Transaction Tax (STT). Long term capital gains (on holdings for more than 12 months) are exempt from taxation; and short term capital gains are taxable at 15%. The tax depends also on the nature of income, whether business profit or capital gains. Thus business income is taxed at 30%. </a:t>
            </a:r>
          </a:p>
          <a:p>
            <a:pPr algn="just">
              <a:buNone/>
            </a:pPr>
            <a:endParaRPr lang="en-IN" dirty="0" smtClean="0"/>
          </a:p>
          <a:p>
            <a:pPr algn="just">
              <a:buNone/>
            </a:pPr>
            <a:r>
              <a:rPr lang="en-IN" dirty="0" smtClean="0"/>
              <a:t>	A significant outcome of the present tax regime is that fund managers of foreign investors do not base themselves in India as the presence of fund managers would constitute permanent establishment of such investors in India. Consequently, the business income of foreign investors would be taxed in India. The FDI inflow in the first quarter of 2012-13 has been less than half as compared to last year. The abolition of tax on portfolio investment may encourage fund managers to shift their bases to India.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39</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152400" y="228600"/>
            <a:ext cx="8763000" cy="6477000"/>
          </a:xfrm>
        </p:spPr>
        <p:txBody>
          <a:bodyPr>
            <a:normAutofit fontScale="92500" lnSpcReduction="10000"/>
          </a:bodyPr>
          <a:lstStyle/>
          <a:p>
            <a:pPr algn="just">
              <a:buNone/>
            </a:pPr>
            <a:r>
              <a:rPr lang="en-US" dirty="0" smtClean="0"/>
              <a:t>	</a:t>
            </a:r>
          </a:p>
          <a:p>
            <a:pPr algn="just">
              <a:buFont typeface="Wingdings" pitchFamily="2" charset="2"/>
              <a:buChar char="Ø"/>
            </a:pPr>
            <a:r>
              <a:rPr lang="en-US" b="1" dirty="0" smtClean="0"/>
              <a:t>	TAX PLANNING </a:t>
            </a:r>
            <a:r>
              <a:rPr lang="en-US" dirty="0" smtClean="0"/>
              <a:t>also called  tax  mitigation is a way to reduce tax liability by taking full advantage of various exemptions, deductions, rebates and reliefs.</a:t>
            </a:r>
          </a:p>
          <a:p>
            <a:pPr algn="just">
              <a:buFont typeface="Wingdings" pitchFamily="2" charset="2"/>
              <a:buChar char="Ø"/>
            </a:pPr>
            <a:endParaRPr lang="en-US" dirty="0" smtClean="0"/>
          </a:p>
          <a:p>
            <a:pPr algn="just">
              <a:buFont typeface="Wingdings" pitchFamily="2" charset="2"/>
              <a:buChar char="Ø"/>
            </a:pPr>
            <a:r>
              <a:rPr lang="en-IN" dirty="0" smtClean="0"/>
              <a:t>	</a:t>
            </a:r>
            <a:r>
              <a:rPr lang="en-US" b="1" dirty="0" smtClean="0"/>
              <a:t>TAX AVOIDANCE</a:t>
            </a:r>
            <a:r>
              <a:rPr lang="en-US" dirty="0" smtClean="0"/>
              <a:t> is an exercise by which assessee legally takes advantages of loopholes in the act.</a:t>
            </a:r>
          </a:p>
          <a:p>
            <a:pPr algn="just">
              <a:buFont typeface="Wingdings" pitchFamily="2" charset="2"/>
              <a:buChar char="Ø"/>
            </a:pPr>
            <a:endParaRPr lang="en-US" dirty="0" smtClean="0"/>
          </a:p>
          <a:p>
            <a:pPr algn="just">
              <a:buFont typeface="Wingdings" pitchFamily="2" charset="2"/>
              <a:buChar char="Ø"/>
            </a:pPr>
            <a:r>
              <a:rPr lang="en-US" dirty="0" smtClean="0"/>
              <a:t>	</a:t>
            </a:r>
            <a:r>
              <a:rPr lang="en-US" b="1" dirty="0" smtClean="0"/>
              <a:t>TAX EVASION</a:t>
            </a:r>
            <a:r>
              <a:rPr lang="en-US" dirty="0" smtClean="0"/>
              <a:t> Is the illegal way to reduce tax liability by  deliberately suppressing income or sale or by increasing expenses, etc. resulting in reduction of total income of assessee.</a:t>
            </a:r>
            <a:endParaRPr lang="en-US" b="1" dirty="0" smtClean="0"/>
          </a:p>
        </p:txBody>
      </p:sp>
      <p:sp>
        <p:nvSpPr>
          <p:cNvPr id="3" name="Slide Number Placeholder 2"/>
          <p:cNvSpPr>
            <a:spLocks noGrp="1"/>
          </p:cNvSpPr>
          <p:nvPr>
            <p:ph type="sldNum" sz="quarter" idx="12"/>
          </p:nvPr>
        </p:nvSpPr>
        <p:spPr/>
        <p:txBody>
          <a:bodyPr/>
          <a:lstStyle/>
          <a:p>
            <a:fld id="{B6F15528-21DE-4FAA-801E-634DDDAF4B2B}" type="slidenum">
              <a:rPr lang="en-US" smtClean="0"/>
              <a:pPr/>
              <a:t>4</a:t>
            </a:fld>
            <a:endParaRPr lang="en-US"/>
          </a:p>
        </p:txBody>
      </p:sp>
      <p:sp>
        <p:nvSpPr>
          <p:cNvPr id="4" name="Footer Placeholder 3"/>
          <p:cNvSpPr>
            <a:spLocks noGrp="1"/>
          </p:cNvSpPr>
          <p:nvPr>
            <p:ph type="ftr" sz="quarter" idx="11"/>
          </p:nvPr>
        </p:nvSpPr>
        <p:spPr/>
        <p:txBody>
          <a:bodyPr/>
          <a:lstStyle/>
          <a:p>
            <a:r>
              <a:rPr lang="en-US" smtClean="0"/>
              <a:t>CA LALIT KUNDALIA</a:t>
            </a:r>
            <a:endParaRPr lang="en-US"/>
          </a:p>
        </p:txBody>
      </p:sp>
      <p:sp>
        <p:nvSpPr>
          <p:cNvPr id="5" name="Date Placeholder 4"/>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219200"/>
          </a:xfrm>
        </p:spPr>
        <p:txBody>
          <a:bodyPr>
            <a:normAutofit fontScale="90000"/>
          </a:bodyPr>
          <a:lstStyle/>
          <a:p>
            <a:pPr algn="ctr"/>
            <a:r>
              <a:rPr lang="en-IN" b="1" dirty="0" smtClean="0"/>
              <a:t>DEFERRING IMPLEMENTATION OF GAAR</a:t>
            </a:r>
            <a:endParaRPr lang="en-IN" dirty="0"/>
          </a:p>
        </p:txBody>
      </p:sp>
      <p:sp>
        <p:nvSpPr>
          <p:cNvPr id="3" name="Content Placeholder 2"/>
          <p:cNvSpPr>
            <a:spLocks noGrp="1"/>
          </p:cNvSpPr>
          <p:nvPr>
            <p:ph idx="1"/>
          </p:nvPr>
        </p:nvSpPr>
        <p:spPr>
          <a:xfrm>
            <a:off x="228600" y="1447800"/>
            <a:ext cx="8763000" cy="5181600"/>
          </a:xfrm>
        </p:spPr>
        <p:txBody>
          <a:bodyPr>
            <a:normAutofit/>
          </a:bodyPr>
          <a:lstStyle/>
          <a:p>
            <a:pPr algn="just">
              <a:buNone/>
            </a:pPr>
            <a:r>
              <a:rPr lang="en-IN" dirty="0" smtClean="0"/>
              <a:t>	The Committee recommends that there is a need for deferring the implementation of GAAR by three years on administrative grounds. Majorly time need to be invested in following areas – </a:t>
            </a:r>
          </a:p>
          <a:p>
            <a:pPr algn="just">
              <a:buFont typeface="Wingdings" pitchFamily="2" charset="2"/>
              <a:buChar char="ü"/>
            </a:pPr>
            <a:r>
              <a:rPr lang="en-IN" b="1" dirty="0" smtClean="0"/>
              <a:t>Intensive training of tax officers.</a:t>
            </a:r>
          </a:p>
          <a:p>
            <a:pPr algn="just">
              <a:buFont typeface="Wingdings" pitchFamily="2" charset="2"/>
              <a:buChar char="ü"/>
            </a:pPr>
            <a:r>
              <a:rPr lang="en-US" b="1" dirty="0" smtClean="0"/>
              <a:t>E</a:t>
            </a:r>
            <a:r>
              <a:rPr lang="en-IN" b="1" dirty="0" err="1" smtClean="0"/>
              <a:t>stablishment</a:t>
            </a:r>
            <a:r>
              <a:rPr lang="en-IN" b="1" dirty="0" smtClean="0"/>
              <a:t> of an Approving Panel.</a:t>
            </a:r>
          </a:p>
          <a:p>
            <a:pPr algn="just">
              <a:buFont typeface="Wingdings" pitchFamily="2" charset="2"/>
              <a:buChar char="ü"/>
            </a:pPr>
            <a:r>
              <a:rPr lang="en-US" b="1" dirty="0" smtClean="0"/>
              <a:t>Passage of time will ensure </a:t>
            </a:r>
            <a:r>
              <a:rPr lang="en-IN" b="1" dirty="0" smtClean="0"/>
              <a:t>environment of certainty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40</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944562"/>
          </a:xfrm>
        </p:spPr>
        <p:txBody>
          <a:bodyPr>
            <a:normAutofit fontScale="90000"/>
          </a:bodyPr>
          <a:lstStyle/>
          <a:p>
            <a:pPr algn="ctr"/>
            <a:r>
              <a:rPr lang="en-US" b="1" dirty="0" smtClean="0"/>
              <a:t>GRANDFATHERING OF GAAR</a:t>
            </a:r>
            <a:endParaRPr lang="en-IN" b="1" dirty="0"/>
          </a:p>
        </p:txBody>
      </p:sp>
      <p:sp>
        <p:nvSpPr>
          <p:cNvPr id="3" name="Content Placeholder 2"/>
          <p:cNvSpPr>
            <a:spLocks noGrp="1"/>
          </p:cNvSpPr>
          <p:nvPr>
            <p:ph idx="1"/>
          </p:nvPr>
        </p:nvSpPr>
        <p:spPr>
          <a:xfrm>
            <a:off x="228600" y="1447800"/>
            <a:ext cx="8686800" cy="5181600"/>
          </a:xfrm>
        </p:spPr>
        <p:txBody>
          <a:bodyPr>
            <a:normAutofit fontScale="85000" lnSpcReduction="20000"/>
          </a:bodyPr>
          <a:lstStyle/>
          <a:p>
            <a:pPr algn="just">
              <a:buNone/>
            </a:pPr>
            <a:r>
              <a:rPr lang="en-US" dirty="0" smtClean="0"/>
              <a:t>	THE COMMITTEE RECOMMENDS THAT </a:t>
            </a:r>
            <a:r>
              <a:rPr lang="en-IN" b="1" dirty="0" smtClean="0"/>
              <a:t>“GAAR SHALL APPLY ONLY TO THE </a:t>
            </a:r>
            <a:r>
              <a:rPr lang="en-IN" b="1" u="sng" dirty="0" smtClean="0"/>
              <a:t>INCOME RECEIVED</a:t>
            </a:r>
            <a:r>
              <a:rPr lang="en-IN" b="1" dirty="0" smtClean="0"/>
              <a:t>, ACCRUING OR ARISING, OR DEEMED TO ACCRUE OR ARISE, TO THE TAXPAYERS ON OR AFTER 01.04.2013. IN OTHER WORDS, GAAR WILL APPLY TO INCOME OF THE PREVIOUS YEAR 2013-14 RELEVANT TO ASSESSMENT YEAR 2014-15 AND SUBSEQUENT YEARS”.</a:t>
            </a:r>
          </a:p>
          <a:p>
            <a:pPr algn="just">
              <a:buNone/>
            </a:pPr>
            <a:r>
              <a:rPr lang="en-US" b="1" dirty="0" smtClean="0"/>
              <a:t>	</a:t>
            </a:r>
            <a:r>
              <a:rPr lang="en-IN" dirty="0" smtClean="0"/>
              <a:t>WHILE EXAMINING THE DTC BILL 2010, THE PARLIAMENTARY STANDING COMMITTEE ON FINANCE RECOMMENDED THAT ALL EXISTING ARRANGEMENTS EXISTING AS ON THE DATE OF COMMENCEMENT OF THE DTC SHOULD BE GRANDFATHERED.</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41</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248400"/>
          </a:xfrm>
        </p:spPr>
        <p:txBody>
          <a:bodyPr>
            <a:normAutofit fontScale="77500" lnSpcReduction="20000"/>
          </a:bodyPr>
          <a:lstStyle/>
          <a:p>
            <a:pPr algn="just">
              <a:buNone/>
            </a:pPr>
            <a:r>
              <a:rPr lang="en-US" dirty="0" smtClean="0"/>
              <a:t>	It</a:t>
            </a:r>
            <a:r>
              <a:rPr lang="en-IN" dirty="0" smtClean="0"/>
              <a:t> would allow an impermissible arrangement to exist in perpetuity if created before commencement of GAAR and grandfathered under GAAR provisions. For instance, if a conduit company (says a letter box company) is incorporated in a favourable jurisdiction in 2008 and this arrangement is grandfathered, then, all future investments made by it would also enjoy tax exemption for the indefinite future. Once this was explained, stakeholders agreed that the intention should be to grandfather investments rather than arrangements. </a:t>
            </a:r>
          </a:p>
          <a:p>
            <a:pPr algn="just">
              <a:buNone/>
            </a:pPr>
            <a:r>
              <a:rPr lang="en-IN" dirty="0" smtClean="0"/>
              <a:t>	</a:t>
            </a:r>
          </a:p>
          <a:p>
            <a:pPr algn="just">
              <a:buNone/>
            </a:pPr>
            <a:r>
              <a:rPr lang="en-IN" dirty="0" smtClean="0"/>
              <a:t>	It was also suggested to grandfather only those investments which have remained invested in India for a number of years (say five years or so), this would be unfair to those who invested within the last five years, considering the existing law at that point of time. Thus it is important to grandfather all investments.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944562"/>
          </a:xfrm>
        </p:spPr>
        <p:txBody>
          <a:bodyPr/>
          <a:lstStyle/>
          <a:p>
            <a:pPr algn="ctr"/>
            <a:r>
              <a:rPr lang="en-IN" dirty="0" smtClean="0"/>
              <a:t>CERTIFICATE OF RESIDENCE</a:t>
            </a:r>
            <a:endParaRPr lang="en-IN" dirty="0"/>
          </a:p>
        </p:txBody>
      </p:sp>
      <p:sp>
        <p:nvSpPr>
          <p:cNvPr id="3" name="Content Placeholder 2"/>
          <p:cNvSpPr>
            <a:spLocks noGrp="1"/>
          </p:cNvSpPr>
          <p:nvPr>
            <p:ph idx="1"/>
          </p:nvPr>
        </p:nvSpPr>
        <p:spPr>
          <a:xfrm>
            <a:off x="152400" y="1524000"/>
            <a:ext cx="8839200" cy="5105400"/>
          </a:xfrm>
        </p:spPr>
        <p:txBody>
          <a:bodyPr>
            <a:normAutofit fontScale="85000" lnSpcReduction="20000"/>
          </a:bodyPr>
          <a:lstStyle/>
          <a:p>
            <a:pPr algn="just">
              <a:buNone/>
            </a:pPr>
            <a:r>
              <a:rPr lang="en-US" dirty="0" smtClean="0"/>
              <a:t>	</a:t>
            </a:r>
            <a:r>
              <a:rPr lang="en-US" dirty="0" err="1" smtClean="0"/>
              <a:t>Ce</a:t>
            </a:r>
            <a:r>
              <a:rPr lang="en-IN" dirty="0" err="1" smtClean="0"/>
              <a:t>rtificate</a:t>
            </a:r>
            <a:r>
              <a:rPr lang="en-IN" dirty="0" smtClean="0"/>
              <a:t> of Residence (</a:t>
            </a:r>
            <a:r>
              <a:rPr lang="en-IN" dirty="0" err="1" smtClean="0"/>
              <a:t>trc</a:t>
            </a:r>
            <a:r>
              <a:rPr lang="en-IN" dirty="0" smtClean="0"/>
              <a:t>) issued by the govt. of </a:t>
            </a:r>
            <a:r>
              <a:rPr lang="en-IN" dirty="0" err="1" smtClean="0"/>
              <a:t>mauritius</a:t>
            </a:r>
            <a:r>
              <a:rPr lang="en-IN" dirty="0" smtClean="0"/>
              <a:t> would constitute sufficient evidence for accepting the status of residence of a person as well as beneficial ownership for applying the tax treaty. currently, the revenue cannot look into the genuineness of residence of a company incorporated in </a:t>
            </a:r>
            <a:r>
              <a:rPr lang="en-IN" dirty="0" err="1" smtClean="0"/>
              <a:t>mauritius</a:t>
            </a:r>
            <a:r>
              <a:rPr lang="en-IN" dirty="0" smtClean="0"/>
              <a:t> based on commercial substance, or other criteria, once a </a:t>
            </a:r>
            <a:r>
              <a:rPr lang="en-IN" dirty="0" err="1" smtClean="0"/>
              <a:t>trc</a:t>
            </a:r>
            <a:r>
              <a:rPr lang="en-IN" dirty="0" smtClean="0"/>
              <a:t> is issued by the </a:t>
            </a:r>
            <a:r>
              <a:rPr lang="en-IN" dirty="0" err="1" smtClean="0"/>
              <a:t>mauritius</a:t>
            </a:r>
            <a:r>
              <a:rPr lang="en-IN" dirty="0" smtClean="0"/>
              <a:t> authorities. thus, the circular would be in direct conflict with GAAR provisions. hence, clarity was sought by stakeholders whether the circular would be withdrawn after commencement of </a:t>
            </a:r>
            <a:r>
              <a:rPr lang="en-IN" dirty="0" err="1" smtClean="0"/>
              <a:t>gaar</a:t>
            </a:r>
            <a:r>
              <a:rPr lang="en-IN" dirty="0" smtClean="0"/>
              <a:t> or, if not withdrawn, whether IT would still be applicable to avail treaty benefit.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NO DOUBLE AVOIDANCE</a:t>
            </a:r>
            <a:endParaRPr lang="en-IN" dirty="0"/>
          </a:p>
        </p:txBody>
      </p:sp>
      <p:sp>
        <p:nvSpPr>
          <p:cNvPr id="3" name="Content Placeholder 2"/>
          <p:cNvSpPr>
            <a:spLocks noGrp="1"/>
          </p:cNvSpPr>
          <p:nvPr>
            <p:ph idx="1"/>
          </p:nvPr>
        </p:nvSpPr>
        <p:spPr>
          <a:xfrm>
            <a:off x="228600" y="1447800"/>
            <a:ext cx="8686800" cy="5181600"/>
          </a:xfrm>
        </p:spPr>
        <p:txBody>
          <a:bodyPr>
            <a:normAutofit fontScale="85000" lnSpcReduction="10000"/>
          </a:bodyPr>
          <a:lstStyle/>
          <a:p>
            <a:pPr algn="just">
              <a:buNone/>
            </a:pPr>
            <a:r>
              <a:rPr lang="en-US" dirty="0" smtClean="0"/>
              <a:t>	</a:t>
            </a:r>
            <a:r>
              <a:rPr lang="en-IN" dirty="0" smtClean="0"/>
              <a:t>IF DOMESTIC LAW THAT COVERS GAAR PROVISIONS IS NOT REFLECTED IN A TAX TREATY, THEN GAAR CAN BE INVOKED SINCE THERE IS NO CONFLICT WITH THE TREATY. HOWEVER, THE OECD DOES NOT ADDRESS THE CASE IN WHICH TAX AVOIDANCE MATTERS ARE DIRECTLY OR INDIRECTLY ADDRESSED IN A TREATY. </a:t>
            </a:r>
          </a:p>
          <a:p>
            <a:pPr algn="just">
              <a:buNone/>
            </a:pPr>
            <a:r>
              <a:rPr lang="en-IN" dirty="0" smtClean="0"/>
              <a:t>	HOWEVER, IN ORDER TO PROVIDE CERTAINTY ON THIS ISSUE, SECTION 90 OF THE INCOME-TAX ACT (WHICH IS THE LEGAL BASIS OF INDIAN TAX TREATIES) HAS BEEN AMENDED VIDE FINANCE ACT 2012 TO SPECIFICALLY PROVIDE FOR TREATY OVERRIDE IN CASE WHERE GAAR IS APPLICABLE.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pPr algn="ctr"/>
            <a:r>
              <a:rPr lang="en-IN" b="1" dirty="0" smtClean="0"/>
              <a:t>THRESHOLD FOR APPLYING GAAR PROVISIONS.</a:t>
            </a:r>
            <a:endParaRPr lang="en-IN" dirty="0"/>
          </a:p>
        </p:txBody>
      </p:sp>
      <p:sp>
        <p:nvSpPr>
          <p:cNvPr id="3" name="Content Placeholder 2"/>
          <p:cNvSpPr>
            <a:spLocks noGrp="1"/>
          </p:cNvSpPr>
          <p:nvPr>
            <p:ph idx="1"/>
          </p:nvPr>
        </p:nvSpPr>
        <p:spPr>
          <a:xfrm>
            <a:off x="228600" y="1524000"/>
            <a:ext cx="8686800" cy="5105400"/>
          </a:xfrm>
        </p:spPr>
        <p:txBody>
          <a:bodyPr/>
          <a:lstStyle/>
          <a:p>
            <a:pPr algn="just">
              <a:buNone/>
            </a:pPr>
            <a:r>
              <a:rPr lang="en-IN" b="1" dirty="0" smtClean="0"/>
              <a:t>	In view of the above, the Committee recommends that a monetary threshold of Rs 3 </a:t>
            </a:r>
            <a:r>
              <a:rPr lang="en-IN" b="1" dirty="0" err="1" smtClean="0"/>
              <a:t>crore</a:t>
            </a:r>
            <a:r>
              <a:rPr lang="en-IN" b="1" dirty="0" smtClean="0"/>
              <a:t> of </a:t>
            </a:r>
            <a:r>
              <a:rPr lang="en-IN" b="1" i="1" u="sng" dirty="0" smtClean="0"/>
              <a:t>tax benefit</a:t>
            </a:r>
            <a:r>
              <a:rPr lang="en-IN" b="1" dirty="0" smtClean="0"/>
              <a:t> (including tax only, and not interest etc) to a taxpayer in a year should be used for the applicability of GAAR provisions. In case of </a:t>
            </a:r>
            <a:r>
              <a:rPr lang="en-IN" b="1" i="1" u="sng" dirty="0" smtClean="0"/>
              <a:t>tax deferral</a:t>
            </a:r>
            <a:r>
              <a:rPr lang="en-IN" b="1" dirty="0" smtClean="0"/>
              <a:t>, the tax benefit shall be determined based on the present value of money.</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GAAR vs. SAAR vs. LOB</a:t>
            </a:r>
            <a:endParaRPr lang="en-IN" dirty="0"/>
          </a:p>
        </p:txBody>
      </p:sp>
      <p:sp>
        <p:nvSpPr>
          <p:cNvPr id="3" name="Content Placeholder 2"/>
          <p:cNvSpPr>
            <a:spLocks noGrp="1"/>
          </p:cNvSpPr>
          <p:nvPr>
            <p:ph idx="1"/>
          </p:nvPr>
        </p:nvSpPr>
        <p:spPr>
          <a:xfrm>
            <a:off x="228600" y="1524000"/>
            <a:ext cx="8686800" cy="5105400"/>
          </a:xfrm>
        </p:spPr>
        <p:txBody>
          <a:bodyPr>
            <a:normAutofit fontScale="92500" lnSpcReduction="20000"/>
          </a:bodyPr>
          <a:lstStyle/>
          <a:p>
            <a:pPr algn="just">
              <a:buNone/>
            </a:pPr>
            <a:r>
              <a:rPr lang="en-IN" b="1" dirty="0" smtClean="0"/>
              <a:t>	In view of the above, the Committee recommends that that where SAAR is applicable to a particular aspect/element, then GAAR shall not be invoked to look into that aspect/element. Similarly where anti-avoidance rules are provided in a tax treaty in the form of limitation of benefit (as in the Singapore treaty) etc., the GAAR provisions shall not apply overriding the treaty. If there is evidence of violations of anti-avoidance provisions in the treaty, the treaty should be revisited, but GAAR should not override the treaty.</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46</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914400"/>
          </a:xfrm>
        </p:spPr>
        <p:txBody>
          <a:bodyPr>
            <a:noAutofit/>
          </a:bodyPr>
          <a:lstStyle/>
          <a:p>
            <a:pPr algn="ctr"/>
            <a:r>
              <a:rPr lang="en-US" sz="3600" b="1" dirty="0" smtClean="0"/>
              <a:t>CORRESPONDING ADJUSTMENTS</a:t>
            </a:r>
            <a:endParaRPr lang="en-IN" sz="3600" b="1" dirty="0"/>
          </a:p>
        </p:txBody>
      </p:sp>
      <p:sp>
        <p:nvSpPr>
          <p:cNvPr id="3" name="Content Placeholder 2"/>
          <p:cNvSpPr>
            <a:spLocks noGrp="1"/>
          </p:cNvSpPr>
          <p:nvPr>
            <p:ph idx="1"/>
          </p:nvPr>
        </p:nvSpPr>
        <p:spPr>
          <a:xfrm>
            <a:off x="228600" y="1447800"/>
            <a:ext cx="8763000" cy="5181600"/>
          </a:xfrm>
        </p:spPr>
        <p:txBody>
          <a:bodyPr>
            <a:normAutofit fontScale="85000" lnSpcReduction="10000"/>
          </a:bodyPr>
          <a:lstStyle/>
          <a:p>
            <a:pPr algn="just">
              <a:buNone/>
            </a:pPr>
            <a:r>
              <a:rPr lang="en-US" dirty="0" smtClean="0"/>
              <a:t>EX 1 – In the year 2010 some expenditure were not allowed to </a:t>
            </a:r>
            <a:r>
              <a:rPr lang="en-US" dirty="0" err="1" smtClean="0"/>
              <a:t>mr.X</a:t>
            </a:r>
            <a:r>
              <a:rPr lang="en-US" dirty="0" smtClean="0"/>
              <a:t> under </a:t>
            </a:r>
            <a:r>
              <a:rPr lang="en-US" dirty="0" err="1" smtClean="0"/>
              <a:t>gaar</a:t>
            </a:r>
            <a:r>
              <a:rPr lang="en-US" dirty="0" smtClean="0"/>
              <a:t>, hence corresponding income for the same year must not be taxable.</a:t>
            </a:r>
          </a:p>
          <a:p>
            <a:pPr algn="just">
              <a:buNone/>
            </a:pPr>
            <a:endParaRPr lang="en-US" dirty="0" smtClean="0"/>
          </a:p>
          <a:p>
            <a:pPr algn="just">
              <a:buNone/>
            </a:pPr>
            <a:r>
              <a:rPr lang="en-US" dirty="0" smtClean="0"/>
              <a:t>EX 2 – In the year 2010 deferral of income was not allowed for subsequent years under </a:t>
            </a:r>
            <a:r>
              <a:rPr lang="en-US" dirty="0" err="1" smtClean="0"/>
              <a:t>gaar</a:t>
            </a:r>
            <a:r>
              <a:rPr lang="en-US" dirty="0" smtClean="0"/>
              <a:t>, hence the income declared voluntarily by taxpayer in subsequent years should not be taxed.</a:t>
            </a:r>
          </a:p>
          <a:p>
            <a:pPr algn="just">
              <a:buNone/>
            </a:pPr>
            <a:endParaRPr lang="en-US" dirty="0" smtClean="0"/>
          </a:p>
          <a:p>
            <a:pPr algn="just">
              <a:buNone/>
            </a:pPr>
            <a:r>
              <a:rPr lang="en-US" dirty="0" smtClean="0"/>
              <a:t>EX 3 – X paid interest to y. Such interest was treated as dividend under </a:t>
            </a:r>
            <a:r>
              <a:rPr lang="en-US" dirty="0" err="1" smtClean="0"/>
              <a:t>gaar</a:t>
            </a:r>
            <a:r>
              <a:rPr lang="en-US" dirty="0" smtClean="0"/>
              <a:t> provisions  and x paid </a:t>
            </a:r>
            <a:r>
              <a:rPr lang="en-US" dirty="0" err="1" smtClean="0"/>
              <a:t>ddt</a:t>
            </a:r>
            <a:r>
              <a:rPr lang="en-US" dirty="0" smtClean="0"/>
              <a:t> on it, hence the same should be treated as </a:t>
            </a:r>
            <a:r>
              <a:rPr lang="en-US" dirty="0" err="1" smtClean="0"/>
              <a:t>dividdend</a:t>
            </a:r>
            <a:r>
              <a:rPr lang="en-US" dirty="0" smtClean="0"/>
              <a:t> in hands of y and made not taxable.</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47</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143000"/>
          </a:xfrm>
        </p:spPr>
        <p:txBody>
          <a:bodyPr/>
          <a:lstStyle/>
          <a:p>
            <a:pPr algn="ctr"/>
            <a:r>
              <a:rPr lang="en-US" b="1" dirty="0" smtClean="0"/>
              <a:t>ONUS OF PROOF</a:t>
            </a:r>
            <a:endParaRPr lang="en-IN" b="1" dirty="0"/>
          </a:p>
        </p:txBody>
      </p:sp>
      <p:sp>
        <p:nvSpPr>
          <p:cNvPr id="3" name="Content Placeholder 2"/>
          <p:cNvSpPr>
            <a:spLocks noGrp="1"/>
          </p:cNvSpPr>
          <p:nvPr>
            <p:ph idx="1"/>
          </p:nvPr>
        </p:nvSpPr>
        <p:spPr>
          <a:xfrm>
            <a:off x="228600" y="1447800"/>
            <a:ext cx="8686800" cy="5181600"/>
          </a:xfrm>
        </p:spPr>
        <p:txBody>
          <a:bodyPr>
            <a:normAutofit fontScale="92500" lnSpcReduction="10000"/>
          </a:bodyPr>
          <a:lstStyle/>
          <a:p>
            <a:pPr algn="just">
              <a:buNone/>
            </a:pPr>
            <a:r>
              <a:rPr lang="en-IN" dirty="0" smtClean="0"/>
              <a:t>The onus of initiating and demonstrating that there is an impermissible avoidance arrangement is indeed on the Revenue as has been clarified by Govt. The onus of demonstrating that - </a:t>
            </a:r>
          </a:p>
          <a:p>
            <a:pPr algn="just">
              <a:buNone/>
            </a:pPr>
            <a:r>
              <a:rPr lang="en-IN" dirty="0" smtClean="0"/>
              <a:t>	(A) there is an arrangement, </a:t>
            </a:r>
          </a:p>
          <a:p>
            <a:pPr algn="just">
              <a:buNone/>
            </a:pPr>
            <a:r>
              <a:rPr lang="en-IN" dirty="0" smtClean="0"/>
              <a:t>	(B) the arrangement leads to a tax benefit, </a:t>
            </a:r>
          </a:p>
          <a:p>
            <a:pPr algn="just">
              <a:buNone/>
            </a:pPr>
            <a:r>
              <a:rPr lang="en-IN" dirty="0" smtClean="0"/>
              <a:t>	(C) the main purpose of the arrangement is to obtain a tax benefit, and </a:t>
            </a:r>
          </a:p>
          <a:p>
            <a:pPr algn="just">
              <a:buNone/>
            </a:pPr>
            <a:r>
              <a:rPr lang="en-IN" dirty="0" smtClean="0"/>
              <a:t>	(D) the arrangement has one or more of the specified tainted elements, </a:t>
            </a:r>
          </a:p>
          <a:p>
            <a:pPr algn="just">
              <a:buNone/>
            </a:pPr>
            <a:r>
              <a:rPr lang="en-IN" dirty="0" smtClean="0"/>
              <a:t>		is on the Revenue.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944562"/>
          </a:xfrm>
        </p:spPr>
        <p:txBody>
          <a:bodyPr/>
          <a:lstStyle/>
          <a:p>
            <a:pPr algn="ctr"/>
            <a:r>
              <a:rPr lang="en-US" b="1" dirty="0" smtClean="0"/>
              <a:t>WITHHOLDING OF TAXES</a:t>
            </a:r>
            <a:endParaRPr lang="en-IN" b="1" dirty="0"/>
          </a:p>
        </p:txBody>
      </p:sp>
      <p:sp>
        <p:nvSpPr>
          <p:cNvPr id="3" name="Content Placeholder 2"/>
          <p:cNvSpPr>
            <a:spLocks noGrp="1"/>
          </p:cNvSpPr>
          <p:nvPr>
            <p:ph idx="1"/>
          </p:nvPr>
        </p:nvSpPr>
        <p:spPr>
          <a:xfrm>
            <a:off x="228600" y="1447800"/>
            <a:ext cx="8763000" cy="5410200"/>
          </a:xfrm>
        </p:spPr>
        <p:txBody>
          <a:bodyPr>
            <a:normAutofit fontScale="92500" lnSpcReduction="20000"/>
          </a:bodyPr>
          <a:lstStyle/>
          <a:p>
            <a:pPr algn="just">
              <a:buNone/>
            </a:pPr>
            <a:r>
              <a:rPr lang="en-IN" dirty="0" smtClean="0"/>
              <a:t>	Revenue provides that if remittance is allowed without consideration of GAAR, then subsequently it may not be feasible to recover the amount from a non-resident in case an instance of impermissible avoidance arrangement comes to light at a later stage. </a:t>
            </a:r>
          </a:p>
          <a:p>
            <a:pPr algn="just">
              <a:buNone/>
            </a:pPr>
            <a:r>
              <a:rPr lang="en-IN" dirty="0" smtClean="0"/>
              <a:t>	On the other hand, stakeholders felt that invoking GAAR at the stage of withholding would increase their compliance burden disproportionately and that there would be undue delay in remittance. This would, in turn, make business processes unworkable and prohibitive.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49</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pPr algn="ctr"/>
            <a:r>
              <a:rPr lang="en-US" sz="3200" b="1" dirty="0" smtClean="0"/>
              <a:t>DEFINITIONS OF TAX AVOIDANCE</a:t>
            </a:r>
            <a:endParaRPr lang="en-IN" sz="3200" b="1" dirty="0"/>
          </a:p>
        </p:txBody>
      </p:sp>
      <p:sp>
        <p:nvSpPr>
          <p:cNvPr id="3" name="Content Placeholder 2"/>
          <p:cNvSpPr>
            <a:spLocks noGrp="1"/>
          </p:cNvSpPr>
          <p:nvPr>
            <p:ph idx="1"/>
          </p:nvPr>
        </p:nvSpPr>
        <p:spPr>
          <a:xfrm>
            <a:off x="228600" y="1447800"/>
            <a:ext cx="8610600" cy="5257800"/>
          </a:xfrm>
        </p:spPr>
        <p:txBody>
          <a:bodyPr>
            <a:normAutofit/>
          </a:bodyPr>
          <a:lstStyle/>
          <a:p>
            <a:pPr>
              <a:buNone/>
            </a:pPr>
            <a:r>
              <a:rPr lang="en-IN" sz="2400" b="1" dirty="0" smtClean="0"/>
              <a:t>Taxation Review Committee (</a:t>
            </a:r>
            <a:r>
              <a:rPr lang="en-IN" sz="2400" b="1" dirty="0" err="1" smtClean="0"/>
              <a:t>Asprey</a:t>
            </a:r>
            <a:r>
              <a:rPr lang="en-IN" sz="2400" b="1" dirty="0" smtClean="0"/>
              <a:t> Committee), 1975 - </a:t>
            </a:r>
          </a:p>
          <a:p>
            <a:pPr algn="just">
              <a:buNone/>
            </a:pPr>
            <a:r>
              <a:rPr lang="en-IN" sz="2400" b="1" dirty="0" smtClean="0"/>
              <a:t>	</a:t>
            </a:r>
            <a:r>
              <a:rPr lang="en-IN" sz="2400" dirty="0" smtClean="0"/>
              <a:t>An arrangement entered into solely or primarily for the purpose of obtaining a tax advantage.</a:t>
            </a:r>
          </a:p>
          <a:p>
            <a:pPr algn="just">
              <a:buNone/>
            </a:pPr>
            <a:endParaRPr lang="en-IN" sz="2400" dirty="0" smtClean="0"/>
          </a:p>
          <a:p>
            <a:pPr algn="just">
              <a:buNone/>
            </a:pPr>
            <a:endParaRPr lang="en-IN" sz="1100" dirty="0" smtClean="0"/>
          </a:p>
          <a:p>
            <a:pPr>
              <a:buNone/>
            </a:pPr>
            <a:r>
              <a:rPr lang="en-IN" sz="2400" b="1" dirty="0" smtClean="0"/>
              <a:t>Lord Nolan in IRC v. Willoughby   - </a:t>
            </a:r>
          </a:p>
          <a:p>
            <a:pPr>
              <a:buNone/>
            </a:pPr>
            <a:r>
              <a:rPr lang="en-IN" sz="2400" dirty="0" smtClean="0"/>
              <a:t>	A course of action designed to conflict with or defeat the evident intention of Parliament</a:t>
            </a:r>
          </a:p>
          <a:p>
            <a:pPr algn="just">
              <a:buNone/>
            </a:pPr>
            <a:endParaRPr lang="en-US" sz="2400" dirty="0" smtClean="0"/>
          </a:p>
          <a:p>
            <a:pPr>
              <a:buNone/>
            </a:pPr>
            <a:r>
              <a:rPr lang="en-US" sz="2400" dirty="0" smtClean="0"/>
              <a:t>	So, in short we can summarize – </a:t>
            </a:r>
          </a:p>
          <a:p>
            <a:pPr algn="ctr">
              <a:buNone/>
            </a:pPr>
            <a:r>
              <a:rPr lang="en-US" sz="2400" dirty="0" smtClean="0"/>
              <a:t>	</a:t>
            </a:r>
            <a:r>
              <a:rPr lang="en-IN" sz="2400" dirty="0" smtClean="0"/>
              <a:t>Tax avoidance is an act that involves the </a:t>
            </a:r>
          </a:p>
          <a:p>
            <a:pPr algn="ctr">
              <a:buNone/>
            </a:pPr>
            <a:r>
              <a:rPr lang="en-IN" sz="2400" b="1" u="sng" dirty="0" smtClean="0"/>
              <a:t>legal exploitation of tax laws to one‘s own advantage</a:t>
            </a:r>
            <a:r>
              <a:rPr lang="en-IN" sz="2400"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990600"/>
          </a:xfrm>
        </p:spPr>
        <p:txBody>
          <a:bodyPr/>
          <a:lstStyle/>
          <a:p>
            <a:pPr algn="ctr"/>
            <a:r>
              <a:rPr lang="en-US" b="1" dirty="0" smtClean="0"/>
              <a:t>GAAR vs. DTAA</a:t>
            </a:r>
            <a:endParaRPr lang="en-IN" b="1" dirty="0"/>
          </a:p>
        </p:txBody>
      </p:sp>
      <p:sp>
        <p:nvSpPr>
          <p:cNvPr id="3" name="Content Placeholder 2"/>
          <p:cNvSpPr>
            <a:spLocks noGrp="1"/>
          </p:cNvSpPr>
          <p:nvPr>
            <p:ph idx="1"/>
          </p:nvPr>
        </p:nvSpPr>
        <p:spPr>
          <a:xfrm>
            <a:off x="152400" y="1447800"/>
            <a:ext cx="8763000" cy="5410200"/>
          </a:xfrm>
        </p:spPr>
        <p:txBody>
          <a:bodyPr>
            <a:normAutofit fontScale="85000" lnSpcReduction="20000"/>
          </a:bodyPr>
          <a:lstStyle/>
          <a:p>
            <a:pPr algn="just">
              <a:buNone/>
            </a:pPr>
            <a:r>
              <a:rPr lang="en-IN" b="1" dirty="0" smtClean="0"/>
              <a:t>	Where a Foreign Institutional Investor (FII) chooses not to take any benefit under an agreement entered into by India under section 90 or 90A of the Act and subjects itself to tax in accordance with domestic law provisions, then, the provisions of Chapter X-A shall not apply to such FII; </a:t>
            </a:r>
          </a:p>
          <a:p>
            <a:pPr algn="just">
              <a:buNone/>
            </a:pPr>
            <a:r>
              <a:rPr lang="en-IN" b="1" dirty="0" smtClean="0"/>
              <a:t>	Whether an FII chooses or does not chose to take a treaty benefit, GAAR provisions would not be invoked in the case of a non-resident who has invested, directly or indirectly, in the FII i.e. where the investment of the non-resident has underlying assets as investments made by the FII in India. However, this exemption to a non-resident shall be available only in respect of listed securities made by the FII in India.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50</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914400"/>
          </a:xfrm>
        </p:spPr>
        <p:txBody>
          <a:bodyPr/>
          <a:lstStyle/>
          <a:p>
            <a:pPr algn="ctr"/>
            <a:r>
              <a:rPr lang="en-US" b="1" dirty="0" smtClean="0"/>
              <a:t>IMPLEMENTATION ISSUES</a:t>
            </a:r>
            <a:endParaRPr lang="en-IN" b="1" dirty="0"/>
          </a:p>
        </p:txBody>
      </p:sp>
      <p:sp>
        <p:nvSpPr>
          <p:cNvPr id="3" name="Content Placeholder 2"/>
          <p:cNvSpPr>
            <a:spLocks noGrp="1"/>
          </p:cNvSpPr>
          <p:nvPr>
            <p:ph idx="1"/>
          </p:nvPr>
        </p:nvSpPr>
        <p:spPr>
          <a:xfrm>
            <a:off x="152400" y="1447800"/>
            <a:ext cx="8839200" cy="5181600"/>
          </a:xfrm>
        </p:spPr>
        <p:txBody>
          <a:bodyPr>
            <a:normAutofit fontScale="85000" lnSpcReduction="20000"/>
          </a:bodyPr>
          <a:lstStyle/>
          <a:p>
            <a:pPr algn="just">
              <a:buFont typeface="Wingdings" pitchFamily="2" charset="2"/>
              <a:buChar char="ü"/>
            </a:pPr>
            <a:r>
              <a:rPr lang="en-IN" dirty="0" smtClean="0"/>
              <a:t>Deficiency of trust between tax administration and taxpayers; </a:t>
            </a:r>
          </a:p>
          <a:p>
            <a:pPr algn="just">
              <a:buFont typeface="Wingdings" pitchFamily="2" charset="2"/>
              <a:buChar char="ü"/>
            </a:pPr>
            <a:r>
              <a:rPr lang="en-IN" dirty="0" smtClean="0"/>
              <a:t>Anticipated attempts to invoke GAAR in a general manner, if not in every possible case; </a:t>
            </a:r>
          </a:p>
          <a:p>
            <a:pPr algn="just">
              <a:buFont typeface="Wingdings" pitchFamily="2" charset="2"/>
              <a:buChar char="ü"/>
            </a:pPr>
            <a:r>
              <a:rPr lang="en-IN" dirty="0" smtClean="0"/>
              <a:t>Lack of accountability in the manner in which tax officers conduct business, and for its outcome; </a:t>
            </a:r>
          </a:p>
          <a:p>
            <a:pPr algn="just">
              <a:buFont typeface="Wingdings" pitchFamily="2" charset="2"/>
              <a:buChar char="ü"/>
            </a:pPr>
            <a:r>
              <a:rPr lang="en-IN" dirty="0" smtClean="0"/>
              <a:t>Fear of audit by C&amp;AG ; </a:t>
            </a:r>
          </a:p>
          <a:p>
            <a:pPr algn="just">
              <a:buFont typeface="Wingdings" pitchFamily="2" charset="2"/>
              <a:buChar char="ü"/>
            </a:pPr>
            <a:r>
              <a:rPr lang="en-IN" dirty="0" smtClean="0"/>
              <a:t>Compulsion for tax officers to meet budget targets; </a:t>
            </a:r>
          </a:p>
          <a:p>
            <a:pPr algn="just">
              <a:buFont typeface="Wingdings" pitchFamily="2" charset="2"/>
              <a:buChar char="ü"/>
            </a:pPr>
            <a:r>
              <a:rPr lang="en-IN" dirty="0" smtClean="0"/>
              <a:t>Past experience in implementing regulations pertaining to transfer pricing which gave little confidence, according to them, in fair and appropriate implementation; </a:t>
            </a:r>
          </a:p>
          <a:p>
            <a:pPr algn="just">
              <a:buFont typeface="Wingdings" pitchFamily="2" charset="2"/>
              <a:buChar char="ü"/>
            </a:pPr>
            <a:r>
              <a:rPr lang="en-IN" dirty="0" smtClean="0"/>
              <a:t>Advance ruling not being obtained in the specified period of six months.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51</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10600" cy="838200"/>
          </a:xfrm>
        </p:spPr>
        <p:txBody>
          <a:bodyPr>
            <a:noAutofit/>
          </a:bodyPr>
          <a:lstStyle/>
          <a:p>
            <a:pPr algn="ctr"/>
            <a:r>
              <a:rPr lang="en-US" sz="3600" b="1" dirty="0" smtClean="0"/>
              <a:t>AUDIT REPORT AND THRESHOLD</a:t>
            </a:r>
            <a:endParaRPr lang="en-IN" sz="3600" b="1" dirty="0"/>
          </a:p>
        </p:txBody>
      </p:sp>
      <p:sp>
        <p:nvSpPr>
          <p:cNvPr id="3" name="Content Placeholder 2"/>
          <p:cNvSpPr>
            <a:spLocks noGrp="1"/>
          </p:cNvSpPr>
          <p:nvPr>
            <p:ph idx="1"/>
          </p:nvPr>
        </p:nvSpPr>
        <p:spPr>
          <a:xfrm>
            <a:off x="228600" y="1447800"/>
            <a:ext cx="8763000" cy="5257800"/>
          </a:xfrm>
        </p:spPr>
        <p:txBody>
          <a:bodyPr>
            <a:normAutofit fontScale="92500" lnSpcReduction="10000"/>
          </a:bodyPr>
          <a:lstStyle/>
          <a:p>
            <a:pPr algn="just">
              <a:buNone/>
            </a:pPr>
            <a:r>
              <a:rPr lang="en-US" dirty="0" smtClean="0"/>
              <a:t>	</a:t>
            </a:r>
            <a:r>
              <a:rPr lang="en-IN" dirty="0" smtClean="0"/>
              <a:t>In India, taxpayers having a turnover of Rs 1 </a:t>
            </a:r>
            <a:r>
              <a:rPr lang="en-IN" dirty="0" err="1" smtClean="0"/>
              <a:t>crore</a:t>
            </a:r>
            <a:r>
              <a:rPr lang="en-IN" dirty="0" smtClean="0"/>
              <a:t> and above are required to get their accounts audited by an accountant and to obtain a tax audit report in a specified format. </a:t>
            </a:r>
          </a:p>
          <a:p>
            <a:pPr algn="just">
              <a:buNone/>
            </a:pPr>
            <a:r>
              <a:rPr lang="en-US" dirty="0" smtClean="0"/>
              <a:t>	</a:t>
            </a:r>
            <a:r>
              <a:rPr lang="en-IN" b="1" dirty="0" smtClean="0"/>
              <a:t>The Committee recommends that the tax audit report may be amended to include reporting of tax avoidance schemes above a specific threshold of tax benefit of </a:t>
            </a:r>
            <a:r>
              <a:rPr lang="en-IN" b="1" u="sng" dirty="0" smtClean="0"/>
              <a:t>Rs. 3 </a:t>
            </a:r>
            <a:r>
              <a:rPr lang="en-IN" b="1" u="sng" dirty="0" err="1" smtClean="0"/>
              <a:t>crores</a:t>
            </a:r>
            <a:r>
              <a:rPr lang="en-IN" b="1" dirty="0" smtClean="0"/>
              <a:t> or above which is considered by the tax auditor as more likely than not to be held as an impermissible avoidance arrangement under the Act.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990600"/>
          </a:xfrm>
        </p:spPr>
        <p:txBody>
          <a:bodyPr>
            <a:normAutofit fontScale="90000"/>
          </a:bodyPr>
          <a:lstStyle/>
          <a:p>
            <a:pPr algn="ctr"/>
            <a:r>
              <a:rPr lang="en-US" b="1" dirty="0" smtClean="0"/>
              <a:t>STREAM OF ILLUSTRATIONS</a:t>
            </a:r>
            <a:endParaRPr lang="en-IN" b="1" dirty="0"/>
          </a:p>
        </p:txBody>
      </p:sp>
      <p:sp>
        <p:nvSpPr>
          <p:cNvPr id="3" name="Content Placeholder 2"/>
          <p:cNvSpPr>
            <a:spLocks noGrp="1"/>
          </p:cNvSpPr>
          <p:nvPr>
            <p:ph idx="1"/>
          </p:nvPr>
        </p:nvSpPr>
        <p:spPr>
          <a:xfrm>
            <a:off x="152400" y="1447800"/>
            <a:ext cx="8839200" cy="5257800"/>
          </a:xfrm>
        </p:spPr>
        <p:txBody>
          <a:bodyPr>
            <a:normAutofit fontScale="85000" lnSpcReduction="20000"/>
          </a:bodyPr>
          <a:lstStyle/>
          <a:p>
            <a:pPr algn="just">
              <a:buNone/>
            </a:pPr>
            <a:r>
              <a:rPr lang="en-US" dirty="0" smtClean="0"/>
              <a:t>	</a:t>
            </a:r>
            <a:r>
              <a:rPr lang="en-IN" dirty="0" smtClean="0"/>
              <a:t>M/s India </a:t>
            </a:r>
            <a:r>
              <a:rPr lang="en-IN" dirty="0" err="1" smtClean="0"/>
              <a:t>Chem</a:t>
            </a:r>
            <a:r>
              <a:rPr lang="en-IN" dirty="0" smtClean="0"/>
              <a:t> Ltd. is a company incorporated in India. It sets up a unit in a Special Economic Zone (SEZ) in F.Y. 2013-14 for manufacturing of chemicals. It claims 100% deduction of profits earned from that unit in F.Y. 2021 -22 and subsequent years as per section 10AA of the Act. Is GAAR applicable in such a case? </a:t>
            </a:r>
          </a:p>
          <a:p>
            <a:pPr algn="just">
              <a:buNone/>
            </a:pPr>
            <a:endParaRPr lang="en-IN" dirty="0" smtClean="0"/>
          </a:p>
          <a:p>
            <a:pPr algn="just">
              <a:buNone/>
            </a:pPr>
            <a:r>
              <a:rPr lang="en-IN" dirty="0" smtClean="0"/>
              <a:t>	Let us presume M/s India </a:t>
            </a:r>
            <a:r>
              <a:rPr lang="en-IN" dirty="0" err="1" smtClean="0"/>
              <a:t>Chem</a:t>
            </a:r>
            <a:r>
              <a:rPr lang="en-IN" dirty="0" smtClean="0"/>
              <a:t> Ltd. has another unit for manufacturing chemicals in a non-SEZ area. It then diverts its production from such manufacturing unit and shows the same as manufactured in the tax exempt SEZ unit, while doing only process of packaging there. Is GAAR applicable in such a case?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lstStyle/>
          <a:p>
            <a:pPr algn="just">
              <a:buNone/>
            </a:pPr>
            <a:r>
              <a:rPr lang="en-US" dirty="0" smtClean="0"/>
              <a:t>	</a:t>
            </a:r>
            <a:r>
              <a:rPr lang="en-IN" dirty="0" smtClean="0"/>
              <a:t>In the above example 1A, let us presume that M/s India </a:t>
            </a:r>
            <a:r>
              <a:rPr lang="en-IN" dirty="0" err="1" smtClean="0"/>
              <a:t>Chem</a:t>
            </a:r>
            <a:r>
              <a:rPr lang="en-IN" dirty="0" smtClean="0"/>
              <a:t> Ltd. does not show production of non-SEZ unit as a production of SEZ unit but transfers the product of non-SEZ unit at a price lower than the fair market value and does only some insignificant activity in SEZ unit. Thus, it is able to show higher profits in SEZ unit than in non-SEZ unit, and consequently claims higher deduction in computation of income. Can GAAR be invoked to deny the tax benefit?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54</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lnSpcReduction="10000"/>
          </a:bodyPr>
          <a:lstStyle/>
          <a:p>
            <a:pPr algn="just">
              <a:buNone/>
            </a:pPr>
            <a:r>
              <a:rPr lang="en-US" dirty="0" smtClean="0"/>
              <a:t>	</a:t>
            </a:r>
            <a:r>
              <a:rPr lang="en-IN" dirty="0" smtClean="0"/>
              <a:t>In the above example, let us presume, that both units in SEZ area (say A) and non-SEZ area (say B) work independently. M/s India </a:t>
            </a:r>
            <a:r>
              <a:rPr lang="en-IN" dirty="0" err="1" smtClean="0"/>
              <a:t>Chem</a:t>
            </a:r>
            <a:r>
              <a:rPr lang="en-IN" dirty="0" smtClean="0"/>
              <a:t> Ltd. started taking new export orders from existing as well as new clients for unit A and gradually, the export from unit B declined. There has not been any shifting of equipment from unit B to unit A. The company offered lower profits from unit B in computation of income. Can GAAR be invoked on the ground that there has been shifting or reconstruction of business from unit B to unit A for the main purpose of obtaining tax benefit?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55</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rmAutofit/>
          </a:bodyPr>
          <a:lstStyle/>
          <a:p>
            <a:pPr algn="just">
              <a:buNone/>
            </a:pPr>
            <a:r>
              <a:rPr lang="en-US" sz="2400" dirty="0" smtClean="0"/>
              <a:t>	</a:t>
            </a:r>
            <a:r>
              <a:rPr lang="en-IN" sz="2400" dirty="0" smtClean="0"/>
              <a:t> An Indian company (</a:t>
            </a:r>
            <a:r>
              <a:rPr lang="en-IN" sz="2400" dirty="0" err="1" smtClean="0"/>
              <a:t>Indco</a:t>
            </a:r>
            <a:r>
              <a:rPr lang="en-IN" sz="2400" dirty="0" smtClean="0"/>
              <a:t>) has set up a holding company (Holdco) in a no tax jurisdiction outside India (say NTJ) which has set up further subsidiary companies (</a:t>
            </a:r>
            <a:r>
              <a:rPr lang="en-IN" sz="2400" dirty="0" err="1" smtClean="0"/>
              <a:t>Subco</a:t>
            </a:r>
            <a:r>
              <a:rPr lang="en-IN" sz="2400" dirty="0" smtClean="0"/>
              <a:t> A and </a:t>
            </a:r>
            <a:r>
              <a:rPr lang="en-IN" sz="2400" dirty="0" err="1" smtClean="0"/>
              <a:t>Subco</a:t>
            </a:r>
            <a:r>
              <a:rPr lang="en-IN" sz="2400" dirty="0" smtClean="0"/>
              <a:t> B) which pay dividends to Holdco. Such dividends are not repatriated to </a:t>
            </a:r>
            <a:r>
              <a:rPr lang="en-IN" sz="2400" dirty="0" err="1" smtClean="0"/>
              <a:t>Indco</a:t>
            </a:r>
            <a:r>
              <a:rPr lang="en-IN" sz="2400" dirty="0" smtClean="0"/>
              <a:t>. Can GAAR be invoked to look through Holdco to tax dividends in the hands of </a:t>
            </a:r>
            <a:r>
              <a:rPr lang="en-IN" sz="2400" dirty="0" err="1" smtClean="0"/>
              <a:t>Indco</a:t>
            </a:r>
            <a:r>
              <a:rPr lang="en-IN" sz="2400" dirty="0" smtClean="0"/>
              <a:t>? </a:t>
            </a:r>
          </a:p>
        </p:txBody>
      </p:sp>
      <p:pic>
        <p:nvPicPr>
          <p:cNvPr id="4" name="Picture 3" descr="example 2.PNG"/>
          <p:cNvPicPr>
            <a:picLocks noChangeAspect="1"/>
          </p:cNvPicPr>
          <p:nvPr/>
        </p:nvPicPr>
        <p:blipFill>
          <a:blip r:embed="rId3"/>
          <a:stretch>
            <a:fillRect/>
          </a:stretch>
        </p:blipFill>
        <p:spPr>
          <a:xfrm>
            <a:off x="152400" y="3048547"/>
            <a:ext cx="8839200" cy="3657053"/>
          </a:xfrm>
          <a:prstGeom prst="rect">
            <a:avLst/>
          </a:prstGeom>
        </p:spPr>
      </p:pic>
      <p:sp>
        <p:nvSpPr>
          <p:cNvPr id="5" name="Slide Number Placeholder 4"/>
          <p:cNvSpPr>
            <a:spLocks noGrp="1"/>
          </p:cNvSpPr>
          <p:nvPr>
            <p:ph type="sldNum" sz="quarter" idx="12"/>
          </p:nvPr>
        </p:nvSpPr>
        <p:spPr/>
        <p:txBody>
          <a:bodyPr/>
          <a:lstStyle/>
          <a:p>
            <a:fld id="{B6F15528-21DE-4FAA-801E-634DDDAF4B2B}" type="slidenum">
              <a:rPr lang="en-US" smtClean="0"/>
              <a:pPr/>
              <a:t>56</a:t>
            </a:fld>
            <a:endParaRPr lang="en-US"/>
          </a:p>
        </p:txBody>
      </p:sp>
      <p:sp>
        <p:nvSpPr>
          <p:cNvPr id="6" name="Footer Placeholder 5"/>
          <p:cNvSpPr>
            <a:spLocks noGrp="1"/>
          </p:cNvSpPr>
          <p:nvPr>
            <p:ph type="ftr" sz="quarter" idx="11"/>
          </p:nvPr>
        </p:nvSpPr>
        <p:spPr/>
        <p:txBody>
          <a:bodyPr/>
          <a:lstStyle/>
          <a:p>
            <a:r>
              <a:rPr lang="en-US" smtClean="0"/>
              <a:t>CA LALIT KUNDALIA</a:t>
            </a:r>
            <a:endParaRPr lang="en-US"/>
          </a:p>
        </p:txBody>
      </p:sp>
      <p:sp>
        <p:nvSpPr>
          <p:cNvPr id="7" name="Date Placeholder 6"/>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172200"/>
          </a:xfrm>
        </p:spPr>
        <p:txBody>
          <a:bodyPr/>
          <a:lstStyle/>
          <a:p>
            <a:pPr algn="just">
              <a:buNone/>
            </a:pPr>
            <a:r>
              <a:rPr lang="en-US" dirty="0" smtClean="0"/>
              <a:t>	</a:t>
            </a:r>
            <a:r>
              <a:rPr lang="en-IN" dirty="0" smtClean="0"/>
              <a:t>In the above example, dividend is accumulated in Holdco for a number of years and subsequently, Holdco is merged into </a:t>
            </a:r>
            <a:r>
              <a:rPr lang="en-IN" dirty="0" err="1" smtClean="0"/>
              <a:t>Indco</a:t>
            </a:r>
            <a:r>
              <a:rPr lang="en-IN" dirty="0" smtClean="0"/>
              <a:t> through a cross–border merger. Can GAAR be invoked on the ground that the merger route has been adopted to avoid payment of tax on dividend in India?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57</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lstStyle/>
          <a:p>
            <a:pPr algn="just">
              <a:buNone/>
            </a:pPr>
            <a:r>
              <a:rPr lang="en-US" dirty="0" smtClean="0"/>
              <a:t>	</a:t>
            </a:r>
            <a:r>
              <a:rPr lang="en-IN" dirty="0" smtClean="0"/>
              <a:t>The merger of a loss making company into a profit making one results in losses setting off profits, a lower net profit and lower tax liability for the merged company. Would the losses be disallowed under GAAR?</a:t>
            </a:r>
          </a:p>
          <a:p>
            <a:pPr algn="just">
              <a:buNone/>
            </a:pPr>
            <a:endParaRPr lang="en-IN" dirty="0" smtClean="0"/>
          </a:p>
          <a:p>
            <a:pPr algn="just">
              <a:buNone/>
            </a:pPr>
            <a:r>
              <a:rPr lang="en-US" dirty="0" smtClean="0"/>
              <a:t>	</a:t>
            </a:r>
            <a:r>
              <a:rPr lang="en-IN" dirty="0" smtClean="0"/>
              <a:t>In the above example, let us presume, the profit making company merges into a loss making one. This results in losses setting off profits, a lower net profit and lower tax liability for both companies taken together. Can this be examined under GAAR?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58</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686800" cy="6096000"/>
          </a:xfrm>
        </p:spPr>
        <p:txBody>
          <a:bodyPr/>
          <a:lstStyle/>
          <a:p>
            <a:pPr algn="just">
              <a:buNone/>
            </a:pPr>
            <a:r>
              <a:rPr lang="en-US" dirty="0" smtClean="0"/>
              <a:t>	</a:t>
            </a:r>
            <a:r>
              <a:rPr lang="en-IN" dirty="0" smtClean="0"/>
              <a:t>A choice is made by a company by acquiring an asset on lease over outright purchase. The company claims deduction for lease rentals in case of acquisition through lease rather than depreciation as in the case of purchase of the asset. Would the lease rent payment, being higher than the depreciation, be disallowed as expense under GAAR?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59</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20762"/>
          </a:xfrm>
        </p:spPr>
        <p:txBody>
          <a:bodyPr/>
          <a:lstStyle/>
          <a:p>
            <a:pPr algn="ctr"/>
            <a:r>
              <a:rPr lang="en-US" b="1" dirty="0" smtClean="0"/>
              <a:t>HISTORY</a:t>
            </a:r>
            <a:endParaRPr lang="en-IN" b="1" dirty="0"/>
          </a:p>
        </p:txBody>
      </p:sp>
      <p:sp>
        <p:nvSpPr>
          <p:cNvPr id="3" name="Content Placeholder 2"/>
          <p:cNvSpPr>
            <a:spLocks noGrp="1"/>
          </p:cNvSpPr>
          <p:nvPr>
            <p:ph idx="1"/>
          </p:nvPr>
        </p:nvSpPr>
        <p:spPr>
          <a:xfrm>
            <a:off x="304800" y="1447800"/>
            <a:ext cx="8534400" cy="5181600"/>
          </a:xfrm>
        </p:spPr>
        <p:txBody>
          <a:bodyPr>
            <a:normAutofit/>
          </a:bodyPr>
          <a:lstStyle/>
          <a:p>
            <a:pPr algn="just">
              <a:lnSpc>
                <a:spcPct val="110000"/>
              </a:lnSpc>
              <a:buFont typeface="Wingdings" pitchFamily="2" charset="2"/>
              <a:buChar char="Ø"/>
            </a:pPr>
            <a:r>
              <a:rPr lang="en-IN" dirty="0" smtClean="0"/>
              <a:t>The GAAR provisions were introduced in the public domain in 2009 through the first draft of the direct taxes code (DTC). </a:t>
            </a:r>
          </a:p>
          <a:p>
            <a:pPr algn="just">
              <a:lnSpc>
                <a:spcPct val="110000"/>
              </a:lnSpc>
              <a:buFont typeface="Wingdings" pitchFamily="2" charset="2"/>
              <a:buChar char="Ø"/>
            </a:pPr>
            <a:r>
              <a:rPr lang="en-IN" dirty="0" smtClean="0"/>
              <a:t>Subsequently, the provisions were introduced in the </a:t>
            </a:r>
            <a:r>
              <a:rPr lang="en-IN" dirty="0" err="1" smtClean="0"/>
              <a:t>dtc</a:t>
            </a:r>
            <a:r>
              <a:rPr lang="en-IN" dirty="0" smtClean="0"/>
              <a:t> bill 2010. </a:t>
            </a:r>
          </a:p>
          <a:p>
            <a:pPr algn="just">
              <a:lnSpc>
                <a:spcPct val="110000"/>
              </a:lnSpc>
              <a:buFont typeface="Wingdings" pitchFamily="2" charset="2"/>
              <a:buChar char="Ø"/>
            </a:pPr>
            <a:r>
              <a:rPr lang="en-IN" dirty="0" smtClean="0"/>
              <a:t>The standing committee on finance has had discussions with stakeholders.</a:t>
            </a:r>
          </a:p>
          <a:p>
            <a:pPr algn="just">
              <a:lnSpc>
                <a:spcPct val="110000"/>
              </a:lnSpc>
              <a:buFont typeface="Wingdings" pitchFamily="2" charset="2"/>
              <a:buChar char="Ø"/>
            </a:pPr>
            <a:r>
              <a:rPr lang="en-IN" dirty="0" smtClean="0"/>
              <a:t>The govt. has deferred it by one year from 2012 to 2013.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172200"/>
          </a:xfrm>
        </p:spPr>
        <p:txBody>
          <a:bodyPr>
            <a:normAutofit fontScale="92500"/>
          </a:bodyPr>
          <a:lstStyle/>
          <a:p>
            <a:pPr algn="just">
              <a:buNone/>
            </a:pPr>
            <a:r>
              <a:rPr lang="en-US" dirty="0" smtClean="0"/>
              <a:t>	</a:t>
            </a:r>
            <a:r>
              <a:rPr lang="en-IN" dirty="0" err="1" smtClean="0"/>
              <a:t>Indco</a:t>
            </a:r>
            <a:r>
              <a:rPr lang="en-IN" dirty="0" smtClean="0"/>
              <a:t> has raised funds from a company (X Ltd.) incorporated in a low tax jurisdiction outside India (LTJ) through borrowings, when it could have issued equity. Would the interest be denied as an expense deduction under GAAR? </a:t>
            </a:r>
          </a:p>
          <a:p>
            <a:pPr algn="just">
              <a:buNone/>
            </a:pPr>
            <a:endParaRPr lang="en-IN" dirty="0" smtClean="0"/>
          </a:p>
          <a:p>
            <a:pPr algn="just">
              <a:buNone/>
            </a:pPr>
            <a:r>
              <a:rPr lang="en-US" dirty="0" smtClean="0"/>
              <a:t>	</a:t>
            </a:r>
            <a:r>
              <a:rPr lang="en-IN" dirty="0" smtClean="0"/>
              <a:t>In the above example, the loan agreement between </a:t>
            </a:r>
            <a:r>
              <a:rPr lang="en-IN" dirty="0" err="1" smtClean="0"/>
              <a:t>Indco</a:t>
            </a:r>
            <a:r>
              <a:rPr lang="en-IN" dirty="0" smtClean="0"/>
              <a:t> and X Ltd. provide that </a:t>
            </a:r>
            <a:r>
              <a:rPr lang="en-IN" dirty="0" err="1" smtClean="0"/>
              <a:t>Indco</a:t>
            </a:r>
            <a:r>
              <a:rPr lang="en-IN" dirty="0" smtClean="0"/>
              <a:t> shall pay interest annually at the rate as mentioned below: </a:t>
            </a:r>
          </a:p>
          <a:p>
            <a:pPr algn="just">
              <a:buNone/>
            </a:pPr>
            <a:r>
              <a:rPr lang="en-IN" dirty="0" smtClean="0"/>
              <a:t>	Rate of interest = (Annual Profit of the </a:t>
            </a:r>
            <a:r>
              <a:rPr lang="en-IN" dirty="0" err="1" smtClean="0"/>
              <a:t>Indco</a:t>
            </a:r>
            <a:r>
              <a:rPr lang="en-IN" dirty="0" smtClean="0"/>
              <a:t>/Loan amount)*100 </a:t>
            </a:r>
          </a:p>
          <a:p>
            <a:pPr algn="just">
              <a:buNone/>
            </a:pPr>
            <a:r>
              <a:rPr lang="en-IN" dirty="0" smtClean="0"/>
              <a:t>	Can GAAR be invoked in such a case?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60</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lstStyle/>
          <a:p>
            <a:pPr algn="just">
              <a:buNone/>
            </a:pPr>
            <a:r>
              <a:rPr lang="en-US" dirty="0" smtClean="0"/>
              <a:t>	</a:t>
            </a:r>
            <a:r>
              <a:rPr lang="en-IN" dirty="0" err="1" smtClean="0"/>
              <a:t>Indco</a:t>
            </a:r>
            <a:r>
              <a:rPr lang="en-IN" dirty="0" smtClean="0"/>
              <a:t> incorporates a </a:t>
            </a:r>
            <a:r>
              <a:rPr lang="en-IN" dirty="0" err="1" smtClean="0"/>
              <a:t>Subco</a:t>
            </a:r>
            <a:r>
              <a:rPr lang="en-IN" dirty="0" smtClean="0"/>
              <a:t> in a NTJ with equity of US$100. </a:t>
            </a:r>
            <a:r>
              <a:rPr lang="en-IN" dirty="0" err="1" smtClean="0"/>
              <a:t>Subco</a:t>
            </a:r>
            <a:r>
              <a:rPr lang="en-IN" dirty="0" smtClean="0"/>
              <a:t> has no reserves; it gives a loan of US$100 to </a:t>
            </a:r>
            <a:r>
              <a:rPr lang="en-IN" dirty="0" err="1" smtClean="0"/>
              <a:t>Indco</a:t>
            </a:r>
            <a:r>
              <a:rPr lang="en-IN" dirty="0" smtClean="0"/>
              <a:t> at the rate of 10% p.a. which is utilized for business purposes. </a:t>
            </a:r>
            <a:r>
              <a:rPr lang="en-IN" dirty="0" err="1" smtClean="0"/>
              <a:t>Indco</a:t>
            </a:r>
            <a:r>
              <a:rPr lang="en-IN" dirty="0" smtClean="0"/>
              <a:t> claims deduction of interest payable to </a:t>
            </a:r>
            <a:r>
              <a:rPr lang="en-IN" dirty="0" err="1" smtClean="0"/>
              <a:t>Subco</a:t>
            </a:r>
            <a:r>
              <a:rPr lang="en-IN" dirty="0" smtClean="0"/>
              <a:t> from the profit of business. There is no other activity in </a:t>
            </a:r>
            <a:r>
              <a:rPr lang="en-IN" dirty="0" err="1" smtClean="0"/>
              <a:t>Subco</a:t>
            </a:r>
            <a:r>
              <a:rPr lang="en-IN" dirty="0" smtClean="0"/>
              <a:t>. Can GAAR be invoked in such a case? </a:t>
            </a:r>
          </a:p>
          <a:p>
            <a:pPr algn="just">
              <a:buNone/>
            </a:pPr>
            <a:r>
              <a:rPr lang="en-US" dirty="0" smtClean="0"/>
              <a:t>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61</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lstStyle/>
          <a:p>
            <a:pPr algn="just">
              <a:buNone/>
            </a:pPr>
            <a:r>
              <a:rPr lang="en-US" dirty="0" smtClean="0"/>
              <a:t>	</a:t>
            </a:r>
            <a:r>
              <a:rPr lang="en-IN" dirty="0" smtClean="0"/>
              <a:t>A large corporate group has created a service company to manage all its non core activities. The service company then charges each company for the services rendered on a cost plus basis. Can the mark up in the cost of services be questioned using GAAR. </a:t>
            </a:r>
          </a:p>
          <a:p>
            <a:pPr algn="just">
              <a:buNone/>
            </a:pPr>
            <a:r>
              <a:rPr lang="en-US" dirty="0" smtClean="0"/>
              <a:t>	</a:t>
            </a:r>
          </a:p>
          <a:p>
            <a:pPr algn="just">
              <a:buNone/>
            </a:pPr>
            <a:r>
              <a:rPr lang="en-US" dirty="0" smtClean="0"/>
              <a:t>	</a:t>
            </a:r>
            <a:r>
              <a:rPr lang="en-IN" dirty="0" smtClean="0"/>
              <a:t>A company sets off losses in the stock market against gains which is aimed at balancing the portfolio.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8991600" cy="6324600"/>
          </a:xfrm>
        </p:spPr>
        <p:txBody>
          <a:bodyPr>
            <a:normAutofit fontScale="92500" lnSpcReduction="20000"/>
          </a:bodyPr>
          <a:lstStyle/>
          <a:p>
            <a:pPr algn="just">
              <a:buNone/>
            </a:pPr>
            <a:r>
              <a:rPr lang="en-US" dirty="0" smtClean="0"/>
              <a:t>	</a:t>
            </a:r>
            <a:r>
              <a:rPr lang="en-IN" dirty="0" smtClean="0"/>
              <a:t>A Ltd. is incorporated in country F1 as a wholly owned subsidiary of company Y Ltd. which is not a resident of F1 or of India. The India-F1 tax treaty provides for non-taxation of capital gains in India (the source country) and country F1 charges no capital gains tax in its domestic law. Some shares of X Ltd., an Indian company, are acquired by A Ltd in the year after date of coming into force of GAAR provisions. The entire funding for investment by A Ltd. in X Ltd. was done by Y Ltd. These shares are subsequently disposed of by A Ltd after 5 years. This results in capital gains which A Ltd. claims as not being taxable in India by virtue of the India-F1 tax treaty. A Ltd. has not made any other transaction during this period. Can GAAR be invoked?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8915400" cy="6172200"/>
          </a:xfrm>
        </p:spPr>
        <p:txBody>
          <a:bodyPr>
            <a:normAutofit fontScale="92500" lnSpcReduction="20000"/>
          </a:bodyPr>
          <a:lstStyle/>
          <a:p>
            <a:pPr algn="just">
              <a:buNone/>
            </a:pPr>
            <a:r>
              <a:rPr lang="en-US" dirty="0" smtClean="0"/>
              <a:t>	</a:t>
            </a:r>
            <a:r>
              <a:rPr lang="en-IN" dirty="0" smtClean="0"/>
              <a:t>An Indian company, X Ltd., is a closely held company and it is a subsidiary of company Y Ltd. incorporated in country C1. X Ltd. was regularly distributing dividends but stopped distributing dividends from 1.4.2003, the date when DDT was introduced in India. X Ltd. allowed its reserves to grow by not paying out dividends. As a result no DDT was paid by the company. Subsequently, buyback of shares was offered by X Ltd. to its shareholder company Y Ltd. </a:t>
            </a:r>
          </a:p>
          <a:p>
            <a:pPr algn="just">
              <a:buNone/>
            </a:pPr>
            <a:r>
              <a:rPr lang="en-IN" dirty="0" smtClean="0"/>
              <a:t>	Y Ltd. paid taxes on the capital gains arising on buyback of shares at the applicable rate. Can GAAR be invoked on the ground that there is a deferral of tax liability by X Ltd., the Indian company?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64</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15400" cy="6248400"/>
          </a:xfrm>
        </p:spPr>
        <p:txBody>
          <a:bodyPr>
            <a:normAutofit fontScale="92500" lnSpcReduction="10000"/>
          </a:bodyPr>
          <a:lstStyle/>
          <a:p>
            <a:pPr algn="just">
              <a:buNone/>
            </a:pPr>
            <a:r>
              <a:rPr lang="en-US" dirty="0" smtClean="0"/>
              <a:t>	</a:t>
            </a:r>
            <a:r>
              <a:rPr lang="en-IN" dirty="0" smtClean="0"/>
              <a:t>In the above example 12, let us presume, there is a DTAA between India and Country C1 which provides that capital gains arising in India to a resident of country C1 shall not be taxed in India provided that the resident incurs $200,000 annually as operating expenditure. The shareholder Y Ltd. incurs an operating expenditure above that limit and is entitled to the treaty benefit. Y Ltd. therefore does not pay any tax on capital gains. </a:t>
            </a:r>
          </a:p>
          <a:p>
            <a:pPr algn="just">
              <a:buNone/>
            </a:pPr>
            <a:r>
              <a:rPr lang="en-IN" dirty="0" smtClean="0"/>
              <a:t>	Can GAAR be invoked on the ground that accumulation of profits by company X Ltd. and subsequent buyback is an arrangement mainly to obtain tax benefit?</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65</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763000" cy="6248400"/>
          </a:xfrm>
        </p:spPr>
        <p:txBody>
          <a:bodyPr>
            <a:normAutofit fontScale="92500" lnSpcReduction="20000"/>
          </a:bodyPr>
          <a:lstStyle/>
          <a:p>
            <a:pPr algn="just">
              <a:buNone/>
            </a:pPr>
            <a:r>
              <a:rPr lang="en-US" dirty="0" smtClean="0"/>
              <a:t>	</a:t>
            </a:r>
            <a:r>
              <a:rPr lang="en-IN" dirty="0" smtClean="0"/>
              <a:t>In the above example 12, let us presume that there are three shareholders of company X Ltd. i.e. Y Ltd. (resident of country C1), D Ltd. and E Ltd.. (resident of country C2). All three shareholders are associated enterprises. DTAA with C2 provides India the right of taxation of capital gains as per domestic law. </a:t>
            </a:r>
          </a:p>
          <a:p>
            <a:pPr algn="just">
              <a:buNone/>
            </a:pPr>
            <a:r>
              <a:rPr lang="en-IN" dirty="0" smtClean="0"/>
              <a:t>	After GAAR coming into force, X Ltd. makes an offer of buy back of shares to all its three shareholders. Only company Y Ltd. accepts that offer and other shareholders declines. In the process, all accumulated reserves of X Ltd are exhausted and Y Ltd. does not pay any tax in India. </a:t>
            </a:r>
          </a:p>
          <a:p>
            <a:pPr algn="just">
              <a:buNone/>
            </a:pPr>
            <a:r>
              <a:rPr lang="en-IN" dirty="0" smtClean="0"/>
              <a:t>	Can this be questioned under GAAR?</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66</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172200"/>
          </a:xfrm>
        </p:spPr>
        <p:txBody>
          <a:bodyPr>
            <a:normAutofit fontScale="85000" lnSpcReduction="10000"/>
          </a:bodyPr>
          <a:lstStyle/>
          <a:p>
            <a:pPr algn="just">
              <a:buNone/>
            </a:pPr>
            <a:r>
              <a:rPr lang="en-US" dirty="0" smtClean="0"/>
              <a:t>	</a:t>
            </a:r>
            <a:r>
              <a:rPr lang="en-IN" dirty="0" smtClean="0"/>
              <a:t>The shares of V Ltd., an asset owning Indian company, was held by another Indian company X Ltd. X Ltd. was in turn held by two companies G Ltd. and H Ltd., incorporated in country F2, a NTJ. The India-F2 tax treaty provides for non-taxation of capital gains in the source country and country F2 charges no capital gains tax in its domestic law. X Ltd. was liquidated by consent and without any Court Decree. This resulted in transfer of the asset/shares from X Ltd., to G Ltd. and H Ltd. Subsequently companies G Ltd and H Ltd sold the shares of V Ltd to A Ltd. which was incorporated in F2. The companies G Ltd and H Ltd claimed benefit of tax treaty and the resultant gains from the transaction are claimed to be not taxable. Can GAAR be invoked to deny treaty benefit?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67</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llustration 13.PNG"/>
          <p:cNvPicPr>
            <a:picLocks noGrp="1" noChangeAspect="1"/>
          </p:cNvPicPr>
          <p:nvPr>
            <p:ph idx="1"/>
          </p:nvPr>
        </p:nvPicPr>
        <p:blipFill>
          <a:blip r:embed="rId3"/>
          <a:stretch>
            <a:fillRect/>
          </a:stretch>
        </p:blipFill>
        <p:spPr>
          <a:xfrm>
            <a:off x="381000" y="381000"/>
            <a:ext cx="8381999" cy="6096000"/>
          </a:xfrm>
        </p:spPr>
      </p:pic>
      <p:sp>
        <p:nvSpPr>
          <p:cNvPr id="3" name="Slide Number Placeholder 2"/>
          <p:cNvSpPr>
            <a:spLocks noGrp="1"/>
          </p:cNvSpPr>
          <p:nvPr>
            <p:ph type="sldNum" sz="quarter" idx="12"/>
          </p:nvPr>
        </p:nvSpPr>
        <p:spPr/>
        <p:txBody>
          <a:bodyPr/>
          <a:lstStyle/>
          <a:p>
            <a:fld id="{B6F15528-21DE-4FAA-801E-634DDDAF4B2B}" type="slidenum">
              <a:rPr lang="en-US" smtClean="0"/>
              <a:pPr/>
              <a:t>68</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324600"/>
          </a:xfrm>
        </p:spPr>
        <p:txBody>
          <a:bodyPr>
            <a:normAutofit fontScale="92500" lnSpcReduction="10000"/>
          </a:bodyPr>
          <a:lstStyle/>
          <a:p>
            <a:pPr algn="just">
              <a:buNone/>
            </a:pPr>
            <a:r>
              <a:rPr lang="en-US" dirty="0" smtClean="0"/>
              <a:t>	</a:t>
            </a:r>
            <a:r>
              <a:rPr lang="en-IN" dirty="0" smtClean="0"/>
              <a:t>The alternative courses available to taxpayer to achieve the same result (with or without the tax benefit) are: </a:t>
            </a:r>
          </a:p>
          <a:p>
            <a:pPr algn="just">
              <a:buNone/>
            </a:pPr>
            <a:r>
              <a:rPr lang="en-IN" dirty="0" smtClean="0"/>
              <a:t>	(</a:t>
            </a:r>
            <a:r>
              <a:rPr lang="en-IN" dirty="0" err="1" smtClean="0"/>
              <a:t>i</a:t>
            </a:r>
            <a:r>
              <a:rPr lang="en-IN" dirty="0" smtClean="0"/>
              <a:t>) Option 1 (as mentioned in facts) : X Ltd. liquidated, G Ltd. and H Ltd. become shareholders of V Ltd.; A Ltd. acquires shares from G Ltd. and H Ltd.; and becomes shareholder of V Ltd. 	</a:t>
            </a:r>
          </a:p>
          <a:p>
            <a:pPr algn="just">
              <a:buNone/>
            </a:pPr>
            <a:r>
              <a:rPr lang="en-IN" dirty="0" smtClean="0"/>
              <a:t>	(ii) Option 2: A Ltd. acquires shares of X Ltd. from G Ltd. and H Ltd.; X Ltd. is liquidated; and A Ltd. becomes shareholder of V Ltd. </a:t>
            </a:r>
          </a:p>
          <a:p>
            <a:pPr algn="just">
              <a:buNone/>
            </a:pPr>
            <a:r>
              <a:rPr lang="en-IN" dirty="0" smtClean="0"/>
              <a:t>	(iii) Option 3: X Ltd. sells its entire shareholding in V Ltd. to A Ltd. and subsequently, X Ltd is liquidated.</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69</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096962"/>
          </a:xfrm>
        </p:spPr>
        <p:txBody>
          <a:bodyPr>
            <a:noAutofit/>
          </a:bodyPr>
          <a:lstStyle/>
          <a:p>
            <a:pPr algn="ctr"/>
            <a:r>
              <a:rPr lang="en-US" sz="3200" b="1" dirty="0" smtClean="0"/>
              <a:t>SCOPE OF THE STANDING COMMITTEE</a:t>
            </a:r>
            <a:endParaRPr lang="en-IN" sz="3200" b="1" dirty="0"/>
          </a:p>
        </p:txBody>
      </p:sp>
      <p:sp>
        <p:nvSpPr>
          <p:cNvPr id="3" name="Content Placeholder 2"/>
          <p:cNvSpPr>
            <a:spLocks noGrp="1"/>
          </p:cNvSpPr>
          <p:nvPr>
            <p:ph idx="1"/>
          </p:nvPr>
        </p:nvSpPr>
        <p:spPr>
          <a:xfrm>
            <a:off x="0" y="1371600"/>
            <a:ext cx="8915400" cy="5486400"/>
          </a:xfrm>
        </p:spPr>
        <p:txBody>
          <a:bodyPr/>
          <a:lstStyle/>
          <a:p>
            <a:pPr algn="just">
              <a:buNone/>
            </a:pPr>
            <a:r>
              <a:rPr lang="en-US" dirty="0" smtClean="0"/>
              <a:t>	T</a:t>
            </a:r>
            <a:r>
              <a:rPr lang="en-US" sz="2800" dirty="0" smtClean="0"/>
              <a:t>he committee received comments from shareholders and general public on earlier draft guidelines of GAAR, reworked on it based on feedbacks and drafted and published a second draft guidelines, and after  undertaking widespread  consultations on this second draft guidelines </a:t>
            </a:r>
            <a:r>
              <a:rPr lang="en-US" sz="2800" dirty="0" err="1" smtClean="0"/>
              <a:t>finalised</a:t>
            </a:r>
            <a:r>
              <a:rPr lang="en-US" sz="2800" dirty="0" smtClean="0"/>
              <a:t> this GAAR guidelines and roadmap for its implementation.</a:t>
            </a:r>
            <a:endParaRPr lang="en-IN"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CA LALIT KUNDALIA</a:t>
            </a:r>
            <a:endParaRPr lang="en-US"/>
          </a:p>
        </p:txBody>
      </p:sp>
      <p:sp>
        <p:nvSpPr>
          <p:cNvPr id="7" name="Date Placeholder 6"/>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172200"/>
          </a:xfrm>
        </p:spPr>
        <p:txBody>
          <a:bodyPr/>
          <a:lstStyle/>
          <a:p>
            <a:pPr algn="just">
              <a:buNone/>
            </a:pPr>
            <a:r>
              <a:rPr lang="en-IN" dirty="0" smtClean="0"/>
              <a:t>	A foreign bank J </a:t>
            </a:r>
            <a:r>
              <a:rPr lang="en-IN" dirty="0" err="1" smtClean="0"/>
              <a:t>Ltd.‘s</a:t>
            </a:r>
            <a:r>
              <a:rPr lang="en-IN" dirty="0" smtClean="0"/>
              <a:t> branch in India arranges loan for an Indian borrower from another branch of J located in a third country. The loan is later assigned to J‘s subsidiary in country F 3. The India-F3 Treaty provides no source based withholding tax on interest to a bank carrying out bona-fide business. This, therefore, results in no withholding tax on interest payment out of India.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70</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91600" cy="6553200"/>
          </a:xfrm>
        </p:spPr>
        <p:txBody>
          <a:bodyPr>
            <a:normAutofit/>
          </a:bodyPr>
          <a:lstStyle/>
          <a:p>
            <a:pPr algn="just">
              <a:buNone/>
            </a:pPr>
            <a:r>
              <a:rPr lang="en-US" sz="2800" dirty="0" smtClean="0"/>
              <a:t>	</a:t>
            </a:r>
            <a:r>
              <a:rPr lang="en-IN" sz="2800" dirty="0" smtClean="0"/>
              <a:t>A Ltd. is a resident of country F5 and is wholly owned by company M Ltd. in country C1. M Ltd. is a financial company with substantial reserves and is looking for investments in India. M Ltd uses A Ltd, its subsidiary company, to route its investment in Z Ltd., an Indian company, whereby A Ltd purchases the shares of Z ltd. Later, A Ltd sells the shares of Z Ltd to C Ltd., another company, and realizes capital gains. </a:t>
            </a:r>
            <a:endParaRPr lang="en-IN" sz="2800" dirty="0"/>
          </a:p>
        </p:txBody>
      </p:sp>
      <p:pic>
        <p:nvPicPr>
          <p:cNvPr id="5" name="Picture 4" descr="illustration 16.PNG"/>
          <p:cNvPicPr>
            <a:picLocks noChangeAspect="1"/>
          </p:cNvPicPr>
          <p:nvPr/>
        </p:nvPicPr>
        <p:blipFill>
          <a:blip r:embed="rId2"/>
          <a:stretch>
            <a:fillRect/>
          </a:stretch>
        </p:blipFill>
        <p:spPr>
          <a:xfrm>
            <a:off x="228600" y="3733800"/>
            <a:ext cx="8686800" cy="2895600"/>
          </a:xfrm>
          <a:prstGeom prst="rect">
            <a:avLst/>
          </a:prstGeom>
        </p:spPr>
      </p:pic>
      <p:sp>
        <p:nvSpPr>
          <p:cNvPr id="4" name="Slide Number Placeholder 3"/>
          <p:cNvSpPr>
            <a:spLocks noGrp="1"/>
          </p:cNvSpPr>
          <p:nvPr>
            <p:ph type="sldNum" sz="quarter" idx="12"/>
          </p:nvPr>
        </p:nvSpPr>
        <p:spPr/>
        <p:txBody>
          <a:bodyPr/>
          <a:lstStyle/>
          <a:p>
            <a:fld id="{B6F15528-21DE-4FAA-801E-634DDDAF4B2B}" type="slidenum">
              <a:rPr lang="en-US" smtClean="0"/>
              <a:pPr/>
              <a:t>71</a:t>
            </a:fld>
            <a:endParaRPr lang="en-US"/>
          </a:p>
        </p:txBody>
      </p:sp>
      <p:sp>
        <p:nvSpPr>
          <p:cNvPr id="6" name="Footer Placeholder 5"/>
          <p:cNvSpPr>
            <a:spLocks noGrp="1"/>
          </p:cNvSpPr>
          <p:nvPr>
            <p:ph type="ftr" sz="quarter" idx="11"/>
          </p:nvPr>
        </p:nvSpPr>
        <p:spPr/>
        <p:txBody>
          <a:bodyPr/>
          <a:lstStyle/>
          <a:p>
            <a:r>
              <a:rPr lang="en-US" smtClean="0"/>
              <a:t>CA LALIT KUNDALIA</a:t>
            </a:r>
            <a:endParaRPr lang="en-US"/>
          </a:p>
        </p:txBody>
      </p:sp>
      <p:sp>
        <p:nvSpPr>
          <p:cNvPr id="7" name="Date Placeholder 6"/>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172200"/>
          </a:xfrm>
        </p:spPr>
        <p:txBody>
          <a:bodyPr>
            <a:normAutofit fontScale="92500" lnSpcReduction="20000"/>
          </a:bodyPr>
          <a:lstStyle/>
          <a:p>
            <a:pPr algn="just">
              <a:buNone/>
            </a:pPr>
            <a:r>
              <a:rPr lang="en-US" dirty="0" smtClean="0"/>
              <a:t>	</a:t>
            </a:r>
            <a:r>
              <a:rPr lang="en-IN" dirty="0" smtClean="0"/>
              <a:t>As per the provisions of relevant DTAA between country F5 and India, a shell/conduit company is not eligible for capital gains exemption in India. However, a company shall not be deemed to be a shell/conduit company if its total annual expenditure on operations in country F5 is equal to, or more than, $ 200,000/- in the immediately preceding period of 24 months from the date the gains arise. A Ltd claims that capital gains are not taxable in India as it is not a shell company as per the relevant DTAA Protocol since it incurred $250,000/- as annual operating business expenses exceeding the limit prescribed therein. Can GAAR be invoked when Limitation of Benefit clause is satisfied?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763000" cy="6248400"/>
          </a:xfrm>
        </p:spPr>
        <p:txBody>
          <a:bodyPr>
            <a:normAutofit lnSpcReduction="10000"/>
          </a:bodyPr>
          <a:lstStyle/>
          <a:p>
            <a:pPr algn="just">
              <a:buNone/>
            </a:pPr>
            <a:r>
              <a:rPr lang="en-US" dirty="0" smtClean="0"/>
              <a:t>	</a:t>
            </a:r>
            <a:r>
              <a:rPr lang="en-IN" dirty="0" smtClean="0"/>
              <a:t>Z Ltd., an Indian company, is in the business of import and export of certain goods. It purchases goods from Country P and sells the same in country Q. It sets up a subsidiary in Country A – a zero / low tax jurisdiction. The director of Z Ltd. finalizes the contracts in India but shows the documentation of the purchase and sale in Country A. The day to day management operations are carried out in India. The goods move from P directly to Q. The transactions are recorded in the books of subsidiary in country A, where the profits are tax exempt. Can GAAR be invoked?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rmAutofit fontScale="77500" lnSpcReduction="20000"/>
          </a:bodyPr>
          <a:lstStyle/>
          <a:p>
            <a:pPr algn="just">
              <a:buNone/>
            </a:pPr>
            <a:r>
              <a:rPr lang="en-US" dirty="0" smtClean="0"/>
              <a:t>	</a:t>
            </a:r>
            <a:r>
              <a:rPr lang="en-IN" dirty="0" smtClean="0"/>
              <a:t>A company ―A in country F6, a company ―B‖ in country F7 and a company ―C‖ in country F8 pool their resources and form a special purpose vehicle (SPV) as a company N situated in country F1 which has a provision of residence based taxation of capital gains in its tax treaty with India. N further invests the funds in equities in India and earns capital gains. The taxpayer claims that – </a:t>
            </a:r>
          </a:p>
          <a:p>
            <a:pPr algn="just">
              <a:buNone/>
            </a:pPr>
            <a:r>
              <a:rPr lang="en-IN" dirty="0" smtClean="0"/>
              <a:t>	</a:t>
            </a:r>
          </a:p>
          <a:p>
            <a:pPr algn="just">
              <a:buNone/>
            </a:pPr>
            <a:r>
              <a:rPr lang="en-IN" dirty="0" smtClean="0"/>
              <a:t>	(</a:t>
            </a:r>
            <a:r>
              <a:rPr lang="en-IN" dirty="0" err="1" smtClean="0"/>
              <a:t>i</a:t>
            </a:r>
            <a:r>
              <a:rPr lang="en-IN" dirty="0" smtClean="0"/>
              <a:t>) as SPV, a neutral jurisdiction was needed and, after exploring various options, country F1 was selected; </a:t>
            </a:r>
          </a:p>
          <a:p>
            <a:pPr algn="just">
              <a:buNone/>
            </a:pPr>
            <a:r>
              <a:rPr lang="en-IN" dirty="0" smtClean="0"/>
              <a:t>	(ii) it is easy to incorporate a company in F1; it is easy to operate; cost of compliance is low; and it is easy to migrate; </a:t>
            </a:r>
          </a:p>
          <a:p>
            <a:pPr algn="just">
              <a:buNone/>
            </a:pPr>
            <a:r>
              <a:rPr lang="en-IN" dirty="0" smtClean="0"/>
              <a:t>	(iii) there is no tax liability in country F1; </a:t>
            </a:r>
          </a:p>
          <a:p>
            <a:pPr algn="just">
              <a:buNone/>
            </a:pPr>
            <a:r>
              <a:rPr lang="en-IN" dirty="0" smtClean="0"/>
              <a:t>	(iv) the treaty network of country F1 protects investments and also saves taxes in jurisdictions including India. 		Can GAAR be invoked in such a case?</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74</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8763000" cy="6096000"/>
          </a:xfrm>
        </p:spPr>
        <p:txBody>
          <a:bodyPr>
            <a:normAutofit lnSpcReduction="10000"/>
          </a:bodyPr>
          <a:lstStyle/>
          <a:p>
            <a:pPr algn="just">
              <a:buNone/>
            </a:pPr>
            <a:r>
              <a:rPr lang="en-US" dirty="0" smtClean="0"/>
              <a:t>	</a:t>
            </a:r>
            <a:r>
              <a:rPr lang="en-IN" dirty="0" smtClean="0"/>
              <a:t>An employee of a company R is to receive a bonus in the form of preferential shares or salary. The employee subscribes for preferential shares of the employer company. The preferential shares are purchased by a connected company of R, or are redeemable at a premium (which is pre-decided with the employer) that reflects a portion of the employee‘s annual salary or bonus, after a period of one year. The employee thus receives the income as long term capital gain instead of salary and saves in taxes. Can GAAR be invoked?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75</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172200"/>
          </a:xfrm>
        </p:spPr>
        <p:txBody>
          <a:bodyPr>
            <a:normAutofit lnSpcReduction="10000"/>
          </a:bodyPr>
          <a:lstStyle/>
          <a:p>
            <a:pPr algn="just">
              <a:buNone/>
            </a:pPr>
            <a:r>
              <a:rPr lang="en-US" dirty="0" smtClean="0"/>
              <a:t>	</a:t>
            </a:r>
            <a:r>
              <a:rPr lang="en-IN" dirty="0" smtClean="0"/>
              <a:t>Company S had a disputed claim with Company T. S transferred its actionable claims against T for an amount which was low, say, for example, 10% of the value of the actionable claim against T to a connected concern U by way of a transfer instrument. U transferred such claim to company V, and company V further gifted it to company W, another connected concern of S. Upon redemption of such actionable claims, W shows it as a capital receipt and claims exemption as not being in the nature of revenue receipt. Can GAAR be invoked?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76</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172200"/>
          </a:xfrm>
        </p:spPr>
        <p:txBody>
          <a:bodyPr>
            <a:normAutofit lnSpcReduction="10000"/>
          </a:bodyPr>
          <a:lstStyle/>
          <a:p>
            <a:pPr algn="just">
              <a:buNone/>
            </a:pPr>
            <a:r>
              <a:rPr lang="en-US" dirty="0" smtClean="0"/>
              <a:t>	</a:t>
            </a:r>
            <a:r>
              <a:rPr lang="en-IN" dirty="0" smtClean="0"/>
              <a:t>Company X borrowed money from Company Y and used it to buy shares in three 100% subsidiary companies of X. Though the fair market value per share was Rs.100, X paid Rs. 600. The amount received by the said subsidiary companies was transferred back to another company connected to Y. The said shares were sold by X for Rs. 100/5 each and a short-term capital loss was claimed. This was set off against short-term capital gains from other sources. All the companies are Indian companies. Can GAAR be invoked?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77</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324600"/>
          </a:xfrm>
        </p:spPr>
        <p:txBody>
          <a:bodyPr>
            <a:normAutofit fontScale="77500" lnSpcReduction="20000"/>
          </a:bodyPr>
          <a:lstStyle/>
          <a:p>
            <a:pPr algn="just">
              <a:buNone/>
            </a:pPr>
            <a:r>
              <a:rPr lang="en-US" dirty="0" smtClean="0"/>
              <a:t>	</a:t>
            </a:r>
            <a:r>
              <a:rPr lang="en-IN" dirty="0" smtClean="0"/>
              <a:t>Y Tech Ltd. is a company resident of country C1. It enters into an agreement with Z Energy Ltd., an Indian company for setting up a power plant in India. It is a composite contract for an agreed price of US$ 100million. The payment has been split in the following parts as per separate agreements </a:t>
            </a:r>
          </a:p>
          <a:p>
            <a:pPr algn="just">
              <a:buNone/>
            </a:pPr>
            <a:r>
              <a:rPr lang="en-IN" dirty="0" smtClean="0"/>
              <a:t>	</a:t>
            </a:r>
          </a:p>
          <a:p>
            <a:pPr algn="just">
              <a:buNone/>
            </a:pPr>
            <a:r>
              <a:rPr lang="en-IN" dirty="0" smtClean="0"/>
              <a:t>	(</a:t>
            </a:r>
            <a:r>
              <a:rPr lang="en-IN" dirty="0" err="1" smtClean="0"/>
              <a:t>i</a:t>
            </a:r>
            <a:r>
              <a:rPr lang="en-IN" dirty="0" smtClean="0"/>
              <a:t>) US$ 10 million for design of power plant outside India (payment for which is taxable at 10% on gross basis) </a:t>
            </a:r>
          </a:p>
          <a:p>
            <a:pPr algn="just">
              <a:buNone/>
            </a:pPr>
            <a:r>
              <a:rPr lang="en-IN" dirty="0" smtClean="0"/>
              <a:t>	(ii) US$ 70 million for offshore supplies of equipment etc (not taxable as no role is played by any PE in India. There are not subject to import duty) </a:t>
            </a:r>
          </a:p>
          <a:p>
            <a:pPr algn="just">
              <a:buNone/>
            </a:pPr>
            <a:r>
              <a:rPr lang="en-IN" dirty="0" smtClean="0"/>
              <a:t>	(iii) US$ 20 million for local supplies and installation charges (taxable on net income basis) </a:t>
            </a:r>
          </a:p>
          <a:p>
            <a:pPr algn="just">
              <a:buNone/>
            </a:pPr>
            <a:r>
              <a:rPr lang="en-IN" dirty="0" smtClean="0"/>
              <a:t>	It is found that the fair market value of offshore design is about USD 30 million; therefore it is under invoiced. On the other hand, offshore supplies were over invoiced. The arrangement resulted in significant tax benefit to the taxpayer. Can GAAR be invoked in such a case?</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78</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172200"/>
          </a:xfrm>
        </p:spPr>
        <p:txBody>
          <a:bodyPr>
            <a:normAutofit lnSpcReduction="10000"/>
          </a:bodyPr>
          <a:lstStyle/>
          <a:p>
            <a:pPr algn="just">
              <a:buNone/>
            </a:pPr>
            <a:r>
              <a:rPr lang="en-US" dirty="0" smtClean="0"/>
              <a:t>	</a:t>
            </a:r>
            <a:r>
              <a:rPr lang="en-IN" dirty="0" smtClean="0"/>
              <a:t>A company A Ltd enters into a ready forward contract with B Ltd whereby A Ltd sells its some unlisted securities to M/s B Ltd for a price of Rs 1000 on 1st Jan 2020 and on 1st Jan 2021, the company A Ltd purchases the same unlisted securities for Rs 1100 as agreed in advance. The forward contract price was based on a rate of return of 10% p.a. </a:t>
            </a:r>
          </a:p>
          <a:p>
            <a:pPr algn="just">
              <a:buNone/>
            </a:pPr>
            <a:r>
              <a:rPr lang="en-IN" dirty="0" smtClean="0"/>
              <a:t>	B Ltd claims the gain of Rs 100 as long term capital gains which are not taxable at the marginal rate of 30%. </a:t>
            </a:r>
          </a:p>
          <a:p>
            <a:pPr algn="just">
              <a:buNone/>
            </a:pPr>
            <a:r>
              <a:rPr lang="en-IN" dirty="0" smtClean="0"/>
              <a:t>	Can GAAR be invoked in this case?</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79</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990600"/>
          </a:xfrm>
        </p:spPr>
        <p:txBody>
          <a:bodyPr>
            <a:normAutofit fontScale="90000"/>
          </a:bodyPr>
          <a:lstStyle/>
          <a:p>
            <a:pPr algn="ctr"/>
            <a:r>
              <a:rPr lang="en-US" sz="3600" b="1" dirty="0" smtClean="0"/>
              <a:t>CLASSIFICATION OF ANTI AVOIDANCE RULES</a:t>
            </a:r>
            <a:endParaRPr lang="en-IN" sz="3600" b="1" dirty="0"/>
          </a:p>
        </p:txBody>
      </p:sp>
      <p:sp>
        <p:nvSpPr>
          <p:cNvPr id="3" name="Content Placeholder 2"/>
          <p:cNvSpPr>
            <a:spLocks noGrp="1"/>
          </p:cNvSpPr>
          <p:nvPr>
            <p:ph idx="1"/>
          </p:nvPr>
        </p:nvSpPr>
        <p:spPr>
          <a:xfrm>
            <a:off x="228600" y="1143000"/>
            <a:ext cx="8686800" cy="5410200"/>
          </a:xfrm>
        </p:spPr>
        <p:txBody>
          <a:bodyPr>
            <a:normAutofit fontScale="85000" lnSpcReduction="10000"/>
          </a:bodyPr>
          <a:lstStyle/>
          <a:p>
            <a:pPr algn="just">
              <a:buNone/>
            </a:pPr>
            <a:r>
              <a:rPr lang="en-IN" b="1" dirty="0" smtClean="0"/>
              <a:t>Measures based on general principles in the law</a:t>
            </a:r>
          </a:p>
          <a:p>
            <a:pPr algn="just">
              <a:buFont typeface="Wingdings" pitchFamily="2" charset="2"/>
              <a:buChar char="Ø"/>
            </a:pPr>
            <a:r>
              <a:rPr lang="en-IN" dirty="0" smtClean="0"/>
              <a:t>This refers to principles which are not codified in the legislation (non-statutory)</a:t>
            </a:r>
          </a:p>
          <a:p>
            <a:pPr algn="just">
              <a:buFont typeface="Wingdings" pitchFamily="2" charset="2"/>
              <a:buChar char="Ø"/>
            </a:pPr>
            <a:r>
              <a:rPr lang="en-IN" dirty="0" smtClean="0"/>
              <a:t>They include a range of philosophies and approaches including “substance over form” “abuse of law”</a:t>
            </a:r>
          </a:p>
          <a:p>
            <a:pPr algn="just">
              <a:buNone/>
            </a:pPr>
            <a:r>
              <a:rPr lang="en-IN" b="1" dirty="0" smtClean="0"/>
              <a:t>General Anti Avoidance rules</a:t>
            </a:r>
          </a:p>
          <a:p>
            <a:pPr algn="just">
              <a:buNone/>
            </a:pPr>
            <a:r>
              <a:rPr lang="en-IN" dirty="0" smtClean="0"/>
              <a:t>	It has same meaning as “anti avoidance rules based on general principles in law” except that it is codified and included in the legislation</a:t>
            </a:r>
          </a:p>
          <a:p>
            <a:pPr algn="just">
              <a:buNone/>
            </a:pPr>
            <a:r>
              <a:rPr lang="en-IN" b="1" dirty="0" smtClean="0"/>
              <a:t>Specific Anti Avoidance rules</a:t>
            </a:r>
          </a:p>
          <a:p>
            <a:pPr algn="just">
              <a:buNone/>
            </a:pPr>
            <a:r>
              <a:rPr lang="en-IN" dirty="0" smtClean="0"/>
              <a:t>	These are the specific anti-avoidance rules which applies to the specific situations-CFC, Thin Capitalization rules, Exit Tax etc.</a:t>
            </a:r>
          </a:p>
          <a:p>
            <a:pPr algn="just">
              <a:buNone/>
            </a:pP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763000" cy="6019800"/>
          </a:xfrm>
        </p:spPr>
        <p:txBody>
          <a:bodyPr/>
          <a:lstStyle/>
          <a:p>
            <a:pPr algn="just">
              <a:buNone/>
            </a:pPr>
            <a:r>
              <a:rPr lang="en-US" dirty="0" smtClean="0"/>
              <a:t>	</a:t>
            </a:r>
            <a:r>
              <a:rPr lang="en-IN" dirty="0" smtClean="0"/>
              <a:t>In the above example, let us presume that B Ltd instead of having a forward sale price, has a put option to sell at a rate of Rs 1100 on 1st Jan 2021. On that date, the market price of the assets is Rs 900 only. Hence, B Ltd exercises its option and sells the assets at Rs 1100 to A Ltd. as per the put option. Can GAAR be invoked in such a case?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80</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324600"/>
          </a:xfrm>
        </p:spPr>
        <p:txBody>
          <a:bodyPr>
            <a:normAutofit fontScale="85000" lnSpcReduction="20000"/>
          </a:bodyPr>
          <a:lstStyle/>
          <a:p>
            <a:pPr algn="just">
              <a:buNone/>
            </a:pPr>
            <a:r>
              <a:rPr lang="en-US" dirty="0" smtClean="0"/>
              <a:t>	</a:t>
            </a:r>
            <a:r>
              <a:rPr lang="en-IN" dirty="0" smtClean="0"/>
              <a:t>An Indian company A Ltd makes an investment of Rs 1 </a:t>
            </a:r>
            <a:r>
              <a:rPr lang="en-IN" dirty="0" err="1" smtClean="0"/>
              <a:t>crore</a:t>
            </a:r>
            <a:r>
              <a:rPr lang="en-IN" dirty="0" smtClean="0"/>
              <a:t> in shares of a listed company on 1st Jan 2020. After a year, the prices go up and fair market value of shares becomes Rs 11 </a:t>
            </a:r>
            <a:r>
              <a:rPr lang="en-IN" dirty="0" err="1" smtClean="0"/>
              <a:t>crore</a:t>
            </a:r>
            <a:r>
              <a:rPr lang="en-IN" dirty="0" smtClean="0"/>
              <a:t>. If A Ltd sells these shares, the long term capital gains of Rs 10 </a:t>
            </a:r>
            <a:r>
              <a:rPr lang="en-IN" dirty="0" err="1" smtClean="0"/>
              <a:t>crore</a:t>
            </a:r>
            <a:r>
              <a:rPr lang="en-IN" dirty="0" smtClean="0"/>
              <a:t> would be exempt but it would be liable to tax under MAT @ 20%. </a:t>
            </a:r>
          </a:p>
          <a:p>
            <a:pPr algn="just">
              <a:buNone/>
            </a:pPr>
            <a:r>
              <a:rPr lang="en-IN" dirty="0" smtClean="0"/>
              <a:t>	A Ltd forms a partnership firm with another person with nominal partnership. It transfers its shares in the firm at a cost price. No capital gain arises as per section 45 of the Act. After a year, the firm sells these shares and realises the gains of Rs 10 </a:t>
            </a:r>
            <a:r>
              <a:rPr lang="en-IN" dirty="0" err="1" smtClean="0"/>
              <a:t>crore</a:t>
            </a:r>
            <a:r>
              <a:rPr lang="en-IN" dirty="0" smtClean="0"/>
              <a:t> which is exempt from taxation and no MAT is payable. Subsequently, the firm is dissolved and share of A Ltd in the partnership firm is transferred back along with profits, which is exempt from tax under the Act. </a:t>
            </a:r>
          </a:p>
          <a:p>
            <a:pPr algn="just">
              <a:buNone/>
            </a:pPr>
            <a:r>
              <a:rPr lang="en-IN" dirty="0" smtClean="0"/>
              <a:t>	Can GAAR be invoked in this case?</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81</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91600" cy="6553200"/>
          </a:xfrm>
        </p:spPr>
        <p:txBody>
          <a:bodyPr>
            <a:normAutofit fontScale="77500" lnSpcReduction="20000"/>
          </a:bodyPr>
          <a:lstStyle/>
          <a:p>
            <a:pPr algn="just">
              <a:buNone/>
            </a:pPr>
            <a:r>
              <a:rPr lang="en-US" dirty="0" smtClean="0"/>
              <a:t>	</a:t>
            </a:r>
            <a:r>
              <a:rPr lang="en-IN" dirty="0" smtClean="0"/>
              <a:t>M/s Global Architects Inc is a company incorporated in country F1. It is engaged in the business of providing architectural design services all over the world. It receives an offer from Lovely Resorts </a:t>
            </a:r>
            <a:r>
              <a:rPr lang="en-IN" dirty="0" err="1" smtClean="0"/>
              <a:t>Pvt</a:t>
            </a:r>
            <a:r>
              <a:rPr lang="en-IN" dirty="0" smtClean="0"/>
              <a:t> Ltd, an Indian company, for design and development of resorts all over India. </a:t>
            </a:r>
          </a:p>
          <a:p>
            <a:pPr algn="just">
              <a:buNone/>
            </a:pPr>
            <a:r>
              <a:rPr lang="en-IN" dirty="0" smtClean="0"/>
              <a:t>	India-F1 tax treaty provides that architectural services are technical services and payment for the same to a company may be taxed in India. However, if such professional services are provided by a firm or individual, then payment for such services are taxable only if the firm has a fixed base in India or stay of partners/ employees in India exceed 180 days. </a:t>
            </a:r>
          </a:p>
          <a:p>
            <a:pPr algn="just">
              <a:buNone/>
            </a:pPr>
            <a:r>
              <a:rPr lang="en-IN" dirty="0" smtClean="0"/>
              <a:t>	M/s Global Architects Inc forms a partnership firm with a third party (director of the company) having only a nominal share in the F1. The firm enters into an agreement to carry out the services in India. The company seconded its trained manpower to the firm. </a:t>
            </a:r>
          </a:p>
          <a:p>
            <a:pPr algn="just">
              <a:buNone/>
            </a:pPr>
            <a:r>
              <a:rPr lang="en-IN" dirty="0" smtClean="0"/>
              <a:t>	Thus, the partnership firm claimed the treaty benefit and no tax was paid in India. Can such an arrangement be examined under GAAR?</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82</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15400" cy="6400800"/>
          </a:xfrm>
        </p:spPr>
        <p:txBody>
          <a:bodyPr>
            <a:normAutofit fontScale="85000" lnSpcReduction="10000"/>
          </a:bodyPr>
          <a:lstStyle/>
          <a:p>
            <a:pPr algn="just">
              <a:buNone/>
            </a:pPr>
            <a:r>
              <a:rPr lang="en-US" dirty="0" smtClean="0"/>
              <a:t>	</a:t>
            </a:r>
            <a:r>
              <a:rPr lang="en-IN" dirty="0" smtClean="0"/>
              <a:t>A company X Ltd. has property that it proposes to transfer to a third party. Such a transfer would result in capital gains in its hands. Another company Y Ltd. (which is related to X Ltd.) has a carried forward capital loss. X Ltd. (instead of selling the property directly to third party) transfers the property to its abovementioned related company Y Ltd. at book value, which is less than fair market value. Such a transfer does not result in any capital gains in the hands of the </a:t>
            </a:r>
          </a:p>
          <a:p>
            <a:pPr algn="just">
              <a:buNone/>
            </a:pPr>
            <a:r>
              <a:rPr lang="en-IN" dirty="0" smtClean="0"/>
              <a:t>	</a:t>
            </a:r>
          </a:p>
          <a:p>
            <a:pPr algn="just">
              <a:buNone/>
            </a:pPr>
            <a:r>
              <a:rPr lang="en-IN" dirty="0" smtClean="0"/>
              <a:t>	X Ltd. (which would have resulted had the assessee transferred the property directly to the third party). Soon after, the related company Y Ltd. transfers the property to the third party at fair market value and sets off the resulting capital gains with its carried forward capital loss. </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83</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763000" cy="6248400"/>
          </a:xfrm>
        </p:spPr>
        <p:txBody>
          <a:bodyPr/>
          <a:lstStyle/>
          <a:p>
            <a:pPr algn="just">
              <a:buNone/>
            </a:pPr>
            <a:r>
              <a:rPr lang="en-US" dirty="0" smtClean="0"/>
              <a:t>	</a:t>
            </a:r>
            <a:r>
              <a:rPr lang="en-IN" dirty="0" smtClean="0"/>
              <a:t>An Indian holding company Holdco borrows Rs. 10 </a:t>
            </a:r>
            <a:r>
              <a:rPr lang="en-IN" dirty="0" err="1" smtClean="0"/>
              <a:t>crore</a:t>
            </a:r>
            <a:r>
              <a:rPr lang="en-IN" dirty="0" smtClean="0"/>
              <a:t> for acquisition of shares of </a:t>
            </a:r>
            <a:r>
              <a:rPr lang="en-IN" dirty="0" err="1" smtClean="0"/>
              <a:t>Subco</a:t>
            </a:r>
            <a:r>
              <a:rPr lang="en-IN" dirty="0" smtClean="0"/>
              <a:t> which then became subsidiary of Holdco. Holdco and </a:t>
            </a:r>
            <a:r>
              <a:rPr lang="en-IN" dirty="0" err="1" smtClean="0"/>
              <a:t>Subco</a:t>
            </a:r>
            <a:r>
              <a:rPr lang="en-IN" dirty="0" smtClean="0"/>
              <a:t> amalgamate so that the interest payable on the monies borrowed to acquire the shares can be deducted in computing the income from the business of the amalgamated company. </a:t>
            </a:r>
          </a:p>
          <a:p>
            <a:pPr algn="just">
              <a:buNone/>
            </a:pP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84</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rmAutofit/>
          </a:bodyPr>
          <a:lstStyle/>
          <a:p>
            <a:pPr algn="ctr">
              <a:buNone/>
            </a:pPr>
            <a:endParaRPr lang="en-US" sz="7200" dirty="0" smtClean="0">
              <a:latin typeface="Castellar" pitchFamily="18" charset="0"/>
            </a:endParaRPr>
          </a:p>
          <a:p>
            <a:pPr algn="ctr">
              <a:buNone/>
            </a:pPr>
            <a:endParaRPr lang="en-US" sz="7200" dirty="0" smtClean="0">
              <a:latin typeface="Castellar" pitchFamily="18" charset="0"/>
            </a:endParaRPr>
          </a:p>
          <a:p>
            <a:pPr algn="ctr">
              <a:buNone/>
            </a:pPr>
            <a:r>
              <a:rPr lang="en-US" sz="7200" dirty="0" smtClean="0">
                <a:latin typeface="Castellar" pitchFamily="18" charset="0"/>
              </a:rPr>
              <a:t>THANK YOU</a:t>
            </a:r>
            <a:endParaRPr lang="en-IN" sz="7200" dirty="0">
              <a:latin typeface="Castellar"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85</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b="1" dirty="0" smtClean="0"/>
              <a:t>‘GURU MANTRA’ FOR GAAR</a:t>
            </a:r>
            <a:endParaRPr lang="en-IN" b="1" dirty="0"/>
          </a:p>
        </p:txBody>
      </p:sp>
      <p:sp>
        <p:nvSpPr>
          <p:cNvPr id="3" name="Content Placeholder 2"/>
          <p:cNvSpPr>
            <a:spLocks noGrp="1"/>
          </p:cNvSpPr>
          <p:nvPr>
            <p:ph idx="1"/>
          </p:nvPr>
        </p:nvSpPr>
        <p:spPr>
          <a:xfrm>
            <a:off x="228600" y="1371600"/>
            <a:ext cx="8686800" cy="5181600"/>
          </a:xfrm>
        </p:spPr>
        <p:txBody>
          <a:bodyPr>
            <a:normAutofit fontScale="92500"/>
          </a:bodyPr>
          <a:lstStyle/>
          <a:p>
            <a:pPr>
              <a:buNone/>
            </a:pPr>
            <a:r>
              <a:rPr lang="en-US" dirty="0" smtClean="0"/>
              <a:t>	DOCTRIINE OF ‘</a:t>
            </a:r>
            <a:r>
              <a:rPr lang="en-US" b="1" dirty="0" smtClean="0"/>
              <a:t>SUBSTANCE OVER FORM’</a:t>
            </a:r>
            <a:r>
              <a:rPr lang="en-US" dirty="0" smtClean="0"/>
              <a:t> – </a:t>
            </a:r>
          </a:p>
          <a:p>
            <a:pPr algn="just">
              <a:buNone/>
            </a:pPr>
            <a:r>
              <a:rPr lang="en-US" sz="2600" dirty="0" smtClean="0"/>
              <a:t>	</a:t>
            </a:r>
            <a:r>
              <a:rPr lang="en-IN" sz="2600" dirty="0" smtClean="0"/>
              <a:t>Transactions have to be real and are not to be looked at in isolation. The fact that they are legal, does not imply that they are acceptable with reference to the underlying meaning embedded in the fiscal statute. Thus, Where There Is No Business Purpose Except To Obtain A Tax Benefit, The GAAR Provisions Would Not Allow Such A Tax Benefit To Be Availed Through The Tax Statute. </a:t>
            </a:r>
          </a:p>
          <a:p>
            <a:pPr algn="just">
              <a:buNone/>
            </a:pPr>
            <a:endParaRPr lang="en-IN" sz="2600" dirty="0" smtClean="0"/>
          </a:p>
          <a:p>
            <a:pPr algn="just">
              <a:buNone/>
            </a:pPr>
            <a:r>
              <a:rPr lang="en-IN" sz="2600" dirty="0" smtClean="0"/>
              <a:t>	The GAAR provisions codify this ‘substance’ over ‘form’ basis of the tax law. It is, therefore, necessary and desirable to introduce a general anti-avoidance rule which will serve as a deterrent against such practices.</a:t>
            </a:r>
            <a:endParaRPr lang="en-IN" sz="26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CA LALIT KUNDALIA</a:t>
            </a:r>
            <a:endParaRPr lang="en-US"/>
          </a:p>
        </p:txBody>
      </p:sp>
      <p:sp>
        <p:nvSpPr>
          <p:cNvPr id="6" name="Date Placeholder 5"/>
          <p:cNvSpPr>
            <a:spLocks noGrp="1"/>
          </p:cNvSpPr>
          <p:nvPr>
            <p:ph type="dt" sz="half" idx="10"/>
          </p:nvPr>
        </p:nvSpPr>
        <p:spPr/>
        <p:txBody>
          <a:bodyPr/>
          <a:lstStyle/>
          <a:p>
            <a:r>
              <a:rPr lang="en-US" smtClean="0"/>
              <a:t>9/18/2012</a:t>
            </a: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754</TotalTime>
  <Words>7573</Words>
  <Application>Microsoft Office PowerPoint</Application>
  <PresentationFormat>On-screen Show (4:3)</PresentationFormat>
  <Paragraphs>784</Paragraphs>
  <Slides>85</Slides>
  <Notes>67</Notes>
  <HiddenSlides>0</HiddenSlides>
  <MMClips>0</MMClips>
  <ScaleCrop>false</ScaleCrop>
  <HeadingPairs>
    <vt:vector size="4" baseType="variant">
      <vt:variant>
        <vt:lpstr>Theme</vt:lpstr>
      </vt:variant>
      <vt:variant>
        <vt:i4>1</vt:i4>
      </vt:variant>
      <vt:variant>
        <vt:lpstr>Slide Titles</vt:lpstr>
      </vt:variant>
      <vt:variant>
        <vt:i4>85</vt:i4>
      </vt:variant>
    </vt:vector>
  </HeadingPairs>
  <TitlesOfParts>
    <vt:vector size="86" baseType="lpstr">
      <vt:lpstr>Foundry</vt:lpstr>
      <vt:lpstr>Slide 1</vt:lpstr>
      <vt:lpstr>GENERAL ANTI AVOIDANCE RULES(GAAR) IN INCOME TAX ACT, 1961  (SECOND DRAFT)</vt:lpstr>
      <vt:lpstr>WHY GAAR ?</vt:lpstr>
      <vt:lpstr>Slide 4</vt:lpstr>
      <vt:lpstr>DEFINITIONS OF TAX AVOIDANCE</vt:lpstr>
      <vt:lpstr>HISTORY</vt:lpstr>
      <vt:lpstr>SCOPE OF THE STANDING COMMITTEE</vt:lpstr>
      <vt:lpstr>CLASSIFICATION OF ANTI AVOIDANCE RULES</vt:lpstr>
      <vt:lpstr>‘GURU MANTRA’ FOR GAAR</vt:lpstr>
      <vt:lpstr>ANALYSIS AND RECOMMENDATIONS ON GAAR PROVISION</vt:lpstr>
      <vt:lpstr>Slide 11</vt:lpstr>
      <vt:lpstr>(a) creates rights, or obligations, which are not ordinarily created between persons dealing at arm's length; </vt:lpstr>
      <vt:lpstr>Slide 13</vt:lpstr>
      <vt:lpstr>(b) results, directly or indirectly, in the misuse, or abuse, of the provisions of this Act;</vt:lpstr>
      <vt:lpstr>Slide 15</vt:lpstr>
      <vt:lpstr>Slide 16</vt:lpstr>
      <vt:lpstr>(c) lacks commercial substance or is deemed to lack commercial substance under section 97, in whole or in part; or</vt:lpstr>
      <vt:lpstr>Deemed to lack commercial substance [Section   97]</vt:lpstr>
      <vt:lpstr>Deemed to lack commercial substance [Section   97]</vt:lpstr>
      <vt:lpstr>I  - ROUND TRIP FINANCING</vt:lpstr>
      <vt:lpstr>Slide 21</vt:lpstr>
      <vt:lpstr>II - ACCOMODATING PARTY</vt:lpstr>
      <vt:lpstr>III - ELEMENTS THAT HAVE EFFECT OF OFFSETTING OR CANCELLING EACH OTHER</vt:lpstr>
      <vt:lpstr>Slide 24</vt:lpstr>
      <vt:lpstr>Deemed to lack commercial substance [Section   97]</vt:lpstr>
      <vt:lpstr>Slide 26</vt:lpstr>
      <vt:lpstr>Slide 27</vt:lpstr>
      <vt:lpstr>Slide 28</vt:lpstr>
      <vt:lpstr>OTHER TERMS</vt:lpstr>
      <vt:lpstr>CONSEQUENCE OF IMPERMISSIBLE AVOIDANCE ARRANGEMENT</vt:lpstr>
      <vt:lpstr>Slide 31</vt:lpstr>
      <vt:lpstr>NON RELEVANT TERMS IN REGARD TO COMMERCIAL SUBSTANCE</vt:lpstr>
      <vt:lpstr>GAAR V. DTAA</vt:lpstr>
      <vt:lpstr>PROCEDURE TO INVOKE GAAR</vt:lpstr>
      <vt:lpstr>FORMS AND TIME LIMIT</vt:lpstr>
      <vt:lpstr>NEED OF NEGATIVE LIST</vt:lpstr>
      <vt:lpstr>Slide 37</vt:lpstr>
      <vt:lpstr>Slide 38</vt:lpstr>
      <vt:lpstr>TAXING CAPITAL GAINS</vt:lpstr>
      <vt:lpstr>DEFERRING IMPLEMENTATION OF GAAR</vt:lpstr>
      <vt:lpstr>GRANDFATHERING OF GAAR</vt:lpstr>
      <vt:lpstr>Slide 42</vt:lpstr>
      <vt:lpstr>CERTIFICATE OF RESIDENCE</vt:lpstr>
      <vt:lpstr>NO DOUBLE AVOIDANCE</vt:lpstr>
      <vt:lpstr>THRESHOLD FOR APPLYING GAAR PROVISIONS.</vt:lpstr>
      <vt:lpstr>GAAR vs. SAAR vs. LOB</vt:lpstr>
      <vt:lpstr>CORRESPONDING ADJUSTMENTS</vt:lpstr>
      <vt:lpstr>ONUS OF PROOF</vt:lpstr>
      <vt:lpstr>WITHHOLDING OF TAXES</vt:lpstr>
      <vt:lpstr>GAAR vs. DTAA</vt:lpstr>
      <vt:lpstr>IMPLEMENTATION ISSUES</vt:lpstr>
      <vt:lpstr>AUDIT REPORT AND THRESHOLD</vt:lpstr>
      <vt:lpstr>STREAM OF ILLUSTRATIONS</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MANAGER</dc:creator>
  <cp:lastModifiedBy>MANAGER</cp:lastModifiedBy>
  <cp:revision>123</cp:revision>
  <dcterms:created xsi:type="dcterms:W3CDTF">2006-08-16T00:00:00Z</dcterms:created>
  <dcterms:modified xsi:type="dcterms:W3CDTF">2012-09-18T02:58:46Z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