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3"/>
  </p:notesMasterIdLst>
  <p:sldIdLst>
    <p:sldId id="256" r:id="rId2"/>
    <p:sldId id="282" r:id="rId3"/>
    <p:sldId id="318" r:id="rId4"/>
    <p:sldId id="322" r:id="rId5"/>
    <p:sldId id="268" r:id="rId6"/>
    <p:sldId id="300" r:id="rId7"/>
    <p:sldId id="269" r:id="rId8"/>
    <p:sldId id="270" r:id="rId9"/>
    <p:sldId id="319" r:id="rId10"/>
    <p:sldId id="271" r:id="rId11"/>
    <p:sldId id="302" r:id="rId12"/>
    <p:sldId id="303" r:id="rId13"/>
    <p:sldId id="312" r:id="rId14"/>
    <p:sldId id="304" r:id="rId15"/>
    <p:sldId id="305" r:id="rId16"/>
    <p:sldId id="313" r:id="rId17"/>
    <p:sldId id="306" r:id="rId18"/>
    <p:sldId id="321" r:id="rId19"/>
    <p:sldId id="314" r:id="rId20"/>
    <p:sldId id="315" r:id="rId21"/>
    <p:sldId id="307" r:id="rId22"/>
    <p:sldId id="308" r:id="rId23"/>
    <p:sldId id="309" r:id="rId24"/>
    <p:sldId id="316" r:id="rId25"/>
    <p:sldId id="292" r:id="rId26"/>
    <p:sldId id="273" r:id="rId27"/>
    <p:sldId id="274" r:id="rId28"/>
    <p:sldId id="275" r:id="rId29"/>
    <p:sldId id="276" r:id="rId30"/>
    <p:sldId id="294" r:id="rId31"/>
    <p:sldId id="299" r:id="rId32"/>
    <p:sldId id="298" r:id="rId33"/>
    <p:sldId id="325" r:id="rId34"/>
    <p:sldId id="328" r:id="rId35"/>
    <p:sldId id="329" r:id="rId36"/>
    <p:sldId id="330" r:id="rId37"/>
    <p:sldId id="327" r:id="rId38"/>
    <p:sldId id="317" r:id="rId39"/>
    <p:sldId id="289" r:id="rId40"/>
    <p:sldId id="291" r:id="rId41"/>
    <p:sldId id="284"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51" autoAdjust="0"/>
    <p:restoredTop sz="94660"/>
  </p:normalViewPr>
  <p:slideViewPr>
    <p:cSldViewPr>
      <p:cViewPr varScale="1">
        <p:scale>
          <a:sx n="45" d="100"/>
          <a:sy n="45" d="100"/>
        </p:scale>
        <p:origin x="-124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154"/>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6DC919-709F-4F00-8E79-09EDADB2BE07}" type="datetimeFigureOut">
              <a:rPr lang="en-US" smtClean="0"/>
              <a:pPr/>
              <a:t>11/16/2013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8874E9-6709-46BA-AF8E-B561D20F0E7C}"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65938912-5499-4183-808A-AD5924D94E7D}" type="slidenum">
              <a:rPr lang="en-US" smtClean="0"/>
              <a:pPr>
                <a:defRPr/>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49E28A91-068A-4284-8313-764B4638A07C}" type="slidenum">
              <a:rPr lang="en-US" smtClean="0"/>
              <a:pPr>
                <a:defRPr/>
              </a:pPr>
              <a:t>15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49E28A91-068A-4284-8313-764B4638A07C}" type="slidenum">
              <a:rPr lang="en-US" smtClean="0"/>
              <a:pPr>
                <a:defRPr/>
              </a:pPr>
              <a:t>16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403539AC-D9CB-4E40-8348-0AFDCC919FE8}" type="slidenum">
              <a:rPr lang="en-US" smtClean="0"/>
              <a:pPr>
                <a:defRPr/>
              </a:pPr>
              <a:t>17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403539AC-D9CB-4E40-8348-0AFDCC919FE8}" type="slidenum">
              <a:rPr lang="en-US" smtClean="0"/>
              <a:pPr>
                <a:defRPr/>
              </a:pPr>
              <a:t>18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403539AC-D9CB-4E40-8348-0AFDCC919FE8}" type="slidenum">
              <a:rPr lang="en-US" smtClean="0"/>
              <a:pPr>
                <a:defRPr/>
              </a:pPr>
              <a:t>19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403539AC-D9CB-4E40-8348-0AFDCC919FE8}" type="slidenum">
              <a:rPr lang="en-US" smtClean="0"/>
              <a:pPr>
                <a:defRPr/>
              </a:pPr>
              <a:t>20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648648B2-671B-4668-B5A9-A8FCD226343B}" type="slidenum">
              <a:rPr lang="en-US" smtClean="0"/>
              <a:pPr>
                <a:defRPr/>
              </a:pPr>
              <a:t>21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65517182-4582-402B-88D4-DC2F37028580}" type="slidenum">
              <a:rPr lang="en-US" smtClean="0"/>
              <a:pPr>
                <a:defRPr/>
              </a:pPr>
              <a:t>22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E2146154-E9AF-46A0-9050-B29A933C5E4F}" type="slidenum">
              <a:rPr lang="en-US" smtClean="0"/>
              <a:pPr>
                <a:defRPr/>
              </a:pPr>
              <a:t>23</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E2146154-E9AF-46A0-9050-B29A933C5E4F}" type="slidenum">
              <a:rPr lang="en-US" smtClean="0"/>
              <a:pPr>
                <a:defRPr/>
              </a:pPr>
              <a:t>24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IN" smtClean="0"/>
          </a:p>
        </p:txBody>
      </p:sp>
      <p:sp>
        <p:nvSpPr>
          <p:cNvPr id="327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FA21EE-45B3-4089-83E9-6DF89CB3EF41}" type="slidenum">
              <a:rPr lang="en-US"/>
              <a:pPr fontAlgn="base">
                <a:spcBef>
                  <a:spcPct val="0"/>
                </a:spcBef>
                <a:spcAft>
                  <a:spcPct val="0"/>
                </a:spcAft>
                <a:defRPr/>
              </a:pPr>
              <a:t>5</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2C3C0236-33E1-413D-BB0F-7E3282E24BDA}" type="slidenum">
              <a:rPr lang="en-US" smtClean="0"/>
              <a:pPr>
                <a:defRPr/>
              </a:pPr>
              <a:t>26</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smtClean="0"/>
          </a:p>
        </p:txBody>
      </p:sp>
      <p:sp>
        <p:nvSpPr>
          <p:cNvPr id="512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10F1427-A73D-4CE5-A613-8B724B3DC553}" type="slidenum">
              <a:rPr lang="en-IN" smtClean="0"/>
              <a:pPr fontAlgn="base">
                <a:spcBef>
                  <a:spcPct val="0"/>
                </a:spcBef>
                <a:spcAft>
                  <a:spcPct val="0"/>
                </a:spcAft>
                <a:defRPr/>
              </a:pPr>
              <a:t>27</a:t>
            </a:fld>
            <a:endParaRPr lang="en-IN"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91162F13-8C6B-4BE6-89E5-3C7FBF448CFD}" type="slidenum">
              <a:rPr lang="en-US" smtClean="0"/>
              <a:pPr>
                <a:defRPr/>
              </a:pPr>
              <a:t>28</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693BF2B3-399E-456A-9E8B-EE48CE3B61F9}" type="slidenum">
              <a:rPr lang="en-US" smtClean="0"/>
              <a:pPr>
                <a:defRPr/>
              </a:pPr>
              <a:t>29</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62736EB1-E44D-466E-BC17-ED94E422FCD3}" type="slidenum">
              <a:rPr lang="en-US" smtClean="0"/>
              <a:pPr>
                <a:defRPr/>
              </a:pPr>
              <a:t>38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2895A470-8EDE-4E9B-958C-555159E64EB8}" type="slidenum">
              <a:rPr lang="en-US" smtClean="0"/>
              <a:pPr>
                <a:defRPr/>
              </a:pPr>
              <a:t>39</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C08F3572-0BC6-4735-93E4-BF23E92907DC}" type="slidenum">
              <a:rPr lang="en-US" smtClean="0"/>
              <a:pPr>
                <a:defRPr/>
              </a:pPr>
              <a:t>40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IN" smtClean="0"/>
          </a:p>
        </p:txBody>
      </p:sp>
      <p:sp>
        <p:nvSpPr>
          <p:cNvPr id="358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64E61B9-CACF-4CE9-84CD-B37D21F0A479}" type="slidenum">
              <a:rPr lang="en-US"/>
              <a:pPr fontAlgn="base">
                <a:spcBef>
                  <a:spcPct val="0"/>
                </a:spcBef>
                <a:spcAft>
                  <a:spcPct val="0"/>
                </a:spcAft>
                <a:defRPr/>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IN" smtClean="0"/>
          </a:p>
        </p:txBody>
      </p:sp>
      <p:sp>
        <p:nvSpPr>
          <p:cNvPr id="368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511A36-1531-469C-8FC9-C0343188B455}" type="slidenum">
              <a:rPr lang="en-US"/>
              <a:pPr fontAlgn="base">
                <a:spcBef>
                  <a:spcPct val="0"/>
                </a:spcBef>
                <a:spcAft>
                  <a:spcPct val="0"/>
                </a:spcAft>
                <a:defRPr/>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smtClean="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6803F83-1CBD-4A9F-9916-224AB78AA993}" type="slidenum">
              <a:rPr lang="en-US" smtClean="0"/>
              <a:pPr fontAlgn="base">
                <a:spcBef>
                  <a:spcPct val="0"/>
                </a:spcBef>
                <a:spcAft>
                  <a:spcPct val="0"/>
                </a:spcAft>
                <a:defRPr/>
              </a:pPr>
              <a:t>10</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smtClean="0"/>
          </a:p>
        </p:txBody>
      </p:sp>
      <p:sp>
        <p:nvSpPr>
          <p:cNvPr id="501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4C341CA-A27B-44BC-8273-731BE72F8098}" type="slidenum">
              <a:rPr lang="en-US" smtClean="0"/>
              <a:pPr fontAlgn="base">
                <a:spcBef>
                  <a:spcPct val="0"/>
                </a:spcBef>
                <a:spcAft>
                  <a:spcPct val="0"/>
                </a:spcAft>
                <a:defRPr/>
              </a:pPr>
              <a:t>11</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3B9C7B91-9F68-4204-AEAD-C2972FA57CE8}" type="slidenum">
              <a:rPr lang="en-US" smtClean="0"/>
              <a:pPr>
                <a:defRPr/>
              </a:pPr>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3B9C7B91-9F68-4204-AEAD-C2972FA57CE8}" type="slidenum">
              <a:rPr lang="en-US" smtClean="0"/>
              <a:pPr>
                <a:defRPr/>
              </a:pPr>
              <a:t>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IN" smtClean="0"/>
          </a:p>
        </p:txBody>
      </p:sp>
      <p:sp>
        <p:nvSpPr>
          <p:cNvPr id="4" name="Slide Number Placeholder 3"/>
          <p:cNvSpPr>
            <a:spLocks noGrp="1"/>
          </p:cNvSpPr>
          <p:nvPr>
            <p:ph type="sldNum" sz="quarter" idx="5"/>
          </p:nvPr>
        </p:nvSpPr>
        <p:spPr/>
        <p:txBody>
          <a:bodyPr/>
          <a:lstStyle/>
          <a:p>
            <a:pPr>
              <a:defRPr/>
            </a:pPr>
            <a:fld id="{8399C27A-CD37-404F-9C10-6E1D8C1E818F}" type="slidenum">
              <a:rPr lang="en-US" smtClean="0"/>
              <a:pPr>
                <a:defRPr/>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11/16/2013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11/16/2013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11/16/2013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11/16/2013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11/16/2013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11/16/2013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11/16/2013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11/16/2013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11/16/2013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11/16/2013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11/16/2013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11/16/2013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taxindiaonline.com/RC2/caseLawDet.php?QoPmnXyZ=OTAwMT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www.taxindiaonline.com/RC2/subCatDesc.php3?subCatDisp_Id=43&amp;filename=legal/hc/2008/2008-TIOL-321-HC-GUW-ST.ht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601"/>
            <a:ext cx="7772400" cy="1295399"/>
          </a:xfrm>
        </p:spPr>
        <p:txBody>
          <a:bodyPr>
            <a:noAutofit/>
          </a:bodyPr>
          <a:lstStyle/>
          <a:p>
            <a:r>
              <a:rPr lang="en-US" sz="3800" dirty="0" smtClean="0"/>
              <a:t>Service Tax on </a:t>
            </a:r>
            <a:r>
              <a:rPr lang="en-US" sz="3800" dirty="0" smtClean="0"/>
              <a:t>Builders &amp; Developers</a:t>
            </a:r>
            <a:endParaRPr lang="en-US" sz="3800" dirty="0"/>
          </a:p>
        </p:txBody>
      </p:sp>
      <p:sp>
        <p:nvSpPr>
          <p:cNvPr id="3" name="Subtitle 2"/>
          <p:cNvSpPr>
            <a:spLocks noGrp="1"/>
          </p:cNvSpPr>
          <p:nvPr>
            <p:ph type="subTitle" idx="1"/>
          </p:nvPr>
        </p:nvSpPr>
        <p:spPr/>
        <p:txBody>
          <a:bodyPr/>
          <a:lstStyle/>
          <a:p>
            <a:r>
              <a:rPr lang="en-US" dirty="0" smtClean="0"/>
              <a:t>Madhukar N Hiregange</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solidFill>
                  <a:schemeClr val="tx2"/>
                </a:solidFill>
              </a:rPr>
              <a:t>Works Contract – Definition – Sec. 65B(54)</a:t>
            </a:r>
            <a:endParaRPr lang="en-IN" dirty="0">
              <a:solidFill>
                <a:schemeClr val="tx2"/>
              </a:solidFill>
            </a:endParaRPr>
          </a:p>
        </p:txBody>
      </p:sp>
      <p:sp>
        <p:nvSpPr>
          <p:cNvPr id="34819" name="Content Placeholder 2"/>
          <p:cNvSpPr>
            <a:spLocks noGrp="1"/>
          </p:cNvSpPr>
          <p:nvPr>
            <p:ph idx="1"/>
          </p:nvPr>
        </p:nvSpPr>
        <p:spPr>
          <a:xfrm>
            <a:off x="457200" y="1600200"/>
            <a:ext cx="8229600" cy="4724400"/>
          </a:xfrm>
        </p:spPr>
        <p:txBody>
          <a:bodyPr rtlCol="0">
            <a:normAutofit fontScale="77500" lnSpcReduction="20000"/>
          </a:bodyPr>
          <a:lstStyle/>
          <a:p>
            <a:pPr marL="274320" indent="-274320" eaLnBrk="1" fontAlgn="auto" hangingPunct="1">
              <a:lnSpc>
                <a:spcPct val="170000"/>
              </a:lnSpc>
              <a:spcAft>
                <a:spcPts val="0"/>
              </a:spcAft>
              <a:buFont typeface="Arial" pitchFamily="34" charset="0"/>
              <a:buChar char="•"/>
              <a:defRPr/>
            </a:pPr>
            <a:r>
              <a:rPr lang="en-IN" dirty="0" smtClean="0"/>
              <a:t>Transfer of property in goods involved in the execution of such contract is leviable to tax as sale of goods.</a:t>
            </a:r>
          </a:p>
          <a:p>
            <a:pPr marL="274320" indent="-274320" eaLnBrk="1" fontAlgn="auto" hangingPunct="1">
              <a:lnSpc>
                <a:spcPct val="170000"/>
              </a:lnSpc>
              <a:spcAft>
                <a:spcPts val="0"/>
              </a:spcAft>
              <a:buFont typeface="Arial" pitchFamily="34" charset="0"/>
              <a:buChar char="•"/>
              <a:defRPr/>
            </a:pPr>
            <a:r>
              <a:rPr lang="en-US" dirty="0" smtClean="0"/>
              <a:t>Contracts are for the purposes of carrying out-</a:t>
            </a:r>
          </a:p>
          <a:p>
            <a:pPr marL="640080" lvl="1" indent="-246888" eaLnBrk="1" fontAlgn="auto" hangingPunct="1">
              <a:lnSpc>
                <a:spcPct val="170000"/>
              </a:lnSpc>
              <a:spcAft>
                <a:spcPts val="0"/>
              </a:spcAft>
              <a:buFont typeface="Arial" pitchFamily="34" charset="0"/>
              <a:buChar char="–"/>
              <a:defRPr/>
            </a:pPr>
            <a:r>
              <a:rPr lang="en-IN" dirty="0" smtClean="0"/>
              <a:t>construction, erection, commissioning, installation, completion, fitting out, repair, maintenance, renovation, alteration of </a:t>
            </a:r>
          </a:p>
          <a:p>
            <a:pPr marL="640080" lvl="1" indent="-246888" eaLnBrk="1" fontAlgn="auto" hangingPunct="1">
              <a:lnSpc>
                <a:spcPct val="170000"/>
              </a:lnSpc>
              <a:spcAft>
                <a:spcPts val="0"/>
              </a:spcAft>
              <a:buFont typeface="Arial" pitchFamily="34" charset="0"/>
              <a:buChar char="–"/>
              <a:defRPr/>
            </a:pPr>
            <a:r>
              <a:rPr lang="en-IN" dirty="0" smtClean="0"/>
              <a:t>any moveable or immovable property or </a:t>
            </a:r>
          </a:p>
          <a:p>
            <a:pPr marL="640080" lvl="1" indent="-246888" eaLnBrk="1" fontAlgn="auto" hangingPunct="1">
              <a:lnSpc>
                <a:spcPct val="170000"/>
              </a:lnSpc>
              <a:spcAft>
                <a:spcPts val="0"/>
              </a:spcAft>
              <a:buFont typeface="Arial" pitchFamily="34" charset="0"/>
              <a:buChar char="–"/>
              <a:defRPr/>
            </a:pPr>
            <a:r>
              <a:rPr lang="en-IN" dirty="0" smtClean="0"/>
              <a:t>for carrying out any other similar activity or a part thereof </a:t>
            </a:r>
          </a:p>
          <a:p>
            <a:pPr marL="640080" lvl="1" indent="-246888" eaLnBrk="1" fontAlgn="auto" hangingPunct="1">
              <a:lnSpc>
                <a:spcPct val="170000"/>
              </a:lnSpc>
              <a:spcAft>
                <a:spcPts val="0"/>
              </a:spcAft>
              <a:buFont typeface="Arial" pitchFamily="34" charset="0"/>
              <a:buChar char="–"/>
              <a:defRPr/>
            </a:pPr>
            <a:r>
              <a:rPr lang="en-IN" dirty="0" smtClean="0"/>
              <a:t>in relation to such movable or immovable property</a:t>
            </a:r>
          </a:p>
        </p:txBody>
      </p:sp>
      <p:sp>
        <p:nvSpPr>
          <p:cNvPr id="4" name="Slide Number Placeholder 3"/>
          <p:cNvSpPr>
            <a:spLocks noGrp="1"/>
          </p:cNvSpPr>
          <p:nvPr>
            <p:ph type="sldNum" sz="quarter" idx="12"/>
          </p:nvPr>
        </p:nvSpPr>
        <p:spPr/>
        <p:txBody>
          <a:bodyPr/>
          <a:lstStyle/>
          <a:p>
            <a:pPr>
              <a:defRPr/>
            </a:pPr>
            <a:fld id="{9C9E63A9-52C8-4E4D-8EB8-2E8F0BA8BA94}" type="slidenum">
              <a:rPr lang="en-US" smtClean="0"/>
              <a:pPr>
                <a:defRPr/>
              </a:pPr>
              <a:t>10</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a:spLocks noGrp="1"/>
          </p:cNvSpPr>
          <p:nvPr>
            <p:ph type="ctrTitle"/>
          </p:nvPr>
        </p:nvSpPr>
        <p:spPr/>
        <p:txBody>
          <a:bodyPr/>
          <a:lstStyle/>
          <a:p>
            <a:pPr eaLnBrk="1" hangingPunct="1"/>
            <a:r>
              <a:rPr lang="en-US" smtClean="0">
                <a:solidFill>
                  <a:schemeClr val="tx2"/>
                </a:solidFill>
              </a:rPr>
              <a:t>Exemption – Relevant Entries</a:t>
            </a:r>
            <a:endParaRPr lang="en-IN" smtClean="0">
              <a:solidFill>
                <a:schemeClr val="tx2"/>
              </a:solidFill>
            </a:endParaRPr>
          </a:p>
        </p:txBody>
      </p:sp>
      <p:sp>
        <p:nvSpPr>
          <p:cNvPr id="33795" name="Subtitle 4"/>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en-IN"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smtClean="0">
                <a:solidFill>
                  <a:schemeClr val="tx2"/>
                </a:solidFill>
              </a:rPr>
              <a:t>Exemptions – Sl. No. 12</a:t>
            </a:r>
            <a:endParaRPr lang="en-IN" smtClean="0">
              <a:solidFill>
                <a:schemeClr val="tx2"/>
              </a:solidFill>
            </a:endParaRPr>
          </a:p>
        </p:txBody>
      </p:sp>
      <p:sp>
        <p:nvSpPr>
          <p:cNvPr id="14339" name="Content Placeholder 2"/>
          <p:cNvSpPr>
            <a:spLocks noGrp="1"/>
          </p:cNvSpPr>
          <p:nvPr>
            <p:ph idx="1"/>
          </p:nvPr>
        </p:nvSpPr>
        <p:spPr/>
        <p:txBody>
          <a:bodyPr>
            <a:noAutofit/>
          </a:bodyPr>
          <a:lstStyle/>
          <a:p>
            <a:pPr algn="just" eaLnBrk="1" hangingPunct="1"/>
            <a:r>
              <a:rPr lang="en-IN" sz="2800" dirty="0" smtClean="0"/>
              <a:t>Services provided </a:t>
            </a:r>
            <a:r>
              <a:rPr lang="en-IN" sz="2800" b="1" u="sng" dirty="0" smtClean="0"/>
              <a:t>to the Government, a local authority or a governmental authority </a:t>
            </a:r>
            <a:r>
              <a:rPr lang="en-IN" sz="2800" dirty="0" smtClean="0"/>
              <a:t>by way of construction, erection, commissioning, installation, completion, fitting out, repair, maintenance, renovation, or alteration of  –</a:t>
            </a:r>
          </a:p>
          <a:p>
            <a:pPr lvl="1" algn="just" eaLnBrk="1" hangingPunct="1"/>
            <a:r>
              <a:rPr lang="en-IN" sz="2800" dirty="0" smtClean="0"/>
              <a:t>a </a:t>
            </a:r>
            <a:r>
              <a:rPr lang="en-IN" sz="2800" b="1" dirty="0" smtClean="0"/>
              <a:t>civil structure</a:t>
            </a:r>
            <a:r>
              <a:rPr lang="en-IN" sz="2800" dirty="0" smtClean="0"/>
              <a:t> or any other </a:t>
            </a:r>
            <a:r>
              <a:rPr lang="en-IN" sz="2800" b="1" dirty="0" smtClean="0"/>
              <a:t>original works</a:t>
            </a:r>
            <a:r>
              <a:rPr lang="en-IN" sz="2800" dirty="0" smtClean="0"/>
              <a:t> meant predominantly for a non-industrial or non-commercial use</a:t>
            </a:r>
            <a:r>
              <a:rPr lang="en-IN" sz="2800" dirty="0" smtClean="0"/>
              <a:t>;</a:t>
            </a:r>
            <a:endParaRPr lang="en-IN" sz="2800" dirty="0" smtClean="0"/>
          </a:p>
        </p:txBody>
      </p:sp>
      <p:sp>
        <p:nvSpPr>
          <p:cNvPr id="4" name="Slide Number Placeholder 3"/>
          <p:cNvSpPr>
            <a:spLocks noGrp="1"/>
          </p:cNvSpPr>
          <p:nvPr>
            <p:ph type="sldNum" sz="quarter" idx="12"/>
          </p:nvPr>
        </p:nvSpPr>
        <p:spPr/>
        <p:txBody>
          <a:bodyPr/>
          <a:lstStyle/>
          <a:p>
            <a:pPr>
              <a:defRPr/>
            </a:pPr>
            <a:fld id="{E5011F16-6F6A-4F54-9057-ED7D712258C7}" type="slidenum">
              <a:rPr lang="en-US" smtClean="0"/>
              <a:pPr>
                <a:defRPr/>
              </a:pPr>
              <a:t>12</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smtClean="0">
                <a:solidFill>
                  <a:schemeClr val="tx2"/>
                </a:solidFill>
              </a:rPr>
              <a:t>Exemptions – Sl. No. 12</a:t>
            </a:r>
            <a:endParaRPr lang="en-IN" smtClean="0">
              <a:solidFill>
                <a:schemeClr val="tx2"/>
              </a:solidFill>
            </a:endParaRPr>
          </a:p>
        </p:txBody>
      </p:sp>
      <p:sp>
        <p:nvSpPr>
          <p:cNvPr id="14339" name="Content Placeholder 2"/>
          <p:cNvSpPr>
            <a:spLocks noGrp="1"/>
          </p:cNvSpPr>
          <p:nvPr>
            <p:ph idx="1"/>
          </p:nvPr>
        </p:nvSpPr>
        <p:spPr/>
        <p:txBody>
          <a:bodyPr>
            <a:normAutofit/>
          </a:bodyPr>
          <a:lstStyle/>
          <a:p>
            <a:pPr lvl="1" algn="just" eaLnBrk="1" hangingPunct="1"/>
            <a:r>
              <a:rPr lang="en-IN" sz="2800" dirty="0" smtClean="0"/>
              <a:t>a </a:t>
            </a:r>
            <a:r>
              <a:rPr lang="en-IN" sz="2800" dirty="0" smtClean="0"/>
              <a:t>historical monument, archaeological site or remains of national importance, archaeological excavation, or antiquity specified under Ancient Monuments and Archaeological Sites and Remains Act, 1958 (24 of 1958);</a:t>
            </a:r>
          </a:p>
          <a:p>
            <a:pPr lvl="1" algn="just" eaLnBrk="1" hangingPunct="1"/>
            <a:r>
              <a:rPr lang="en-IN" sz="2800" dirty="0" smtClean="0"/>
              <a:t>a structure meant predominantly for use as (</a:t>
            </a:r>
            <a:r>
              <a:rPr lang="en-IN" sz="2800" dirty="0" err="1" smtClean="0"/>
              <a:t>i</a:t>
            </a:r>
            <a:r>
              <a:rPr lang="en-IN" sz="2800" dirty="0" smtClean="0"/>
              <a:t>) an educational, (ii) a clinical, or (iii) an art or cultural establishment;</a:t>
            </a:r>
          </a:p>
        </p:txBody>
      </p:sp>
      <p:sp>
        <p:nvSpPr>
          <p:cNvPr id="4" name="Slide Number Placeholder 3"/>
          <p:cNvSpPr>
            <a:spLocks noGrp="1"/>
          </p:cNvSpPr>
          <p:nvPr>
            <p:ph type="sldNum" sz="quarter" idx="12"/>
          </p:nvPr>
        </p:nvSpPr>
        <p:spPr/>
        <p:txBody>
          <a:bodyPr/>
          <a:lstStyle/>
          <a:p>
            <a:pPr>
              <a:defRPr/>
            </a:pPr>
            <a:fld id="{E5011F16-6F6A-4F54-9057-ED7D712258C7}" type="slidenum">
              <a:rPr lang="en-US" smtClean="0"/>
              <a:pPr>
                <a:defRPr/>
              </a:pPr>
              <a:t>13</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smtClean="0">
                <a:solidFill>
                  <a:schemeClr val="tx2"/>
                </a:solidFill>
              </a:rPr>
              <a:t>Exemptions – Sl. No. 12 contd..</a:t>
            </a:r>
            <a:endParaRPr lang="en-IN" smtClean="0">
              <a:solidFill>
                <a:schemeClr val="tx2"/>
              </a:solidFill>
            </a:endParaRPr>
          </a:p>
        </p:txBody>
      </p:sp>
      <p:sp>
        <p:nvSpPr>
          <p:cNvPr id="15363" name="Content Placeholder 2"/>
          <p:cNvSpPr>
            <a:spLocks noGrp="1"/>
          </p:cNvSpPr>
          <p:nvPr>
            <p:ph idx="1"/>
          </p:nvPr>
        </p:nvSpPr>
        <p:spPr/>
        <p:txBody>
          <a:bodyPr>
            <a:noAutofit/>
          </a:bodyPr>
          <a:lstStyle/>
          <a:p>
            <a:pPr lvl="1" algn="just" eaLnBrk="1" hangingPunct="1">
              <a:lnSpc>
                <a:spcPct val="150000"/>
              </a:lnSpc>
            </a:pPr>
            <a:r>
              <a:rPr lang="en-IN" sz="2400" dirty="0" smtClean="0"/>
              <a:t>canal, dam or other irrigation works;</a:t>
            </a:r>
          </a:p>
          <a:p>
            <a:pPr lvl="1" algn="just" eaLnBrk="1" hangingPunct="1">
              <a:lnSpc>
                <a:spcPct val="150000"/>
              </a:lnSpc>
            </a:pPr>
            <a:r>
              <a:rPr lang="en-IN" sz="2400" dirty="0" smtClean="0"/>
              <a:t>pipeline</a:t>
            </a:r>
            <a:r>
              <a:rPr lang="en-IN" sz="2400" dirty="0" smtClean="0"/>
              <a:t>, conduit or plant for (</a:t>
            </a:r>
            <a:r>
              <a:rPr lang="en-IN" sz="2400" dirty="0" err="1" smtClean="0"/>
              <a:t>i</a:t>
            </a:r>
            <a:r>
              <a:rPr lang="en-IN" sz="2400" dirty="0" smtClean="0"/>
              <a:t>) drinking water supply (ii) water treatment (iii)sewerage treatment or disposal; or</a:t>
            </a:r>
          </a:p>
          <a:p>
            <a:pPr lvl="1" algn="just" eaLnBrk="1" hangingPunct="1">
              <a:lnSpc>
                <a:spcPct val="150000"/>
              </a:lnSpc>
            </a:pPr>
            <a:r>
              <a:rPr lang="en-IN" sz="2400" dirty="0" smtClean="0"/>
              <a:t>a residential complex predominantly meant for </a:t>
            </a:r>
            <a:r>
              <a:rPr lang="en-IN" sz="2400" b="1" dirty="0" smtClean="0"/>
              <a:t>self-use</a:t>
            </a:r>
            <a:r>
              <a:rPr lang="en-IN" sz="2400" dirty="0" smtClean="0"/>
              <a:t> or the use of their employees or other persons specified in the Explanation 1 to clause 44 of section 65 B of the said Finance Act</a:t>
            </a:r>
            <a:r>
              <a:rPr lang="en-IN" sz="2400" dirty="0" smtClean="0"/>
              <a:t>;</a:t>
            </a:r>
            <a:endParaRPr lang="en-IN" sz="2400" dirty="0" smtClean="0"/>
          </a:p>
        </p:txBody>
      </p:sp>
      <p:sp>
        <p:nvSpPr>
          <p:cNvPr id="4" name="Slide Number Placeholder 3"/>
          <p:cNvSpPr>
            <a:spLocks noGrp="1"/>
          </p:cNvSpPr>
          <p:nvPr>
            <p:ph type="sldNum" sz="quarter" idx="12"/>
          </p:nvPr>
        </p:nvSpPr>
        <p:spPr/>
        <p:txBody>
          <a:bodyPr/>
          <a:lstStyle/>
          <a:p>
            <a:pPr>
              <a:defRPr/>
            </a:pPr>
            <a:fld id="{931C63D0-21DA-41D2-B35E-403C6A1C005A}" type="slidenum">
              <a:rPr lang="en-US" smtClean="0"/>
              <a:pPr>
                <a:defRPr/>
              </a:pPr>
              <a:t>14</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mtClean="0">
                <a:solidFill>
                  <a:schemeClr val="tx2"/>
                </a:solidFill>
              </a:rPr>
              <a:t>Exemptions – Sl. No. 13</a:t>
            </a:r>
            <a:endParaRPr lang="en-IN" smtClean="0">
              <a:solidFill>
                <a:schemeClr val="tx2"/>
              </a:solidFill>
            </a:endParaRPr>
          </a:p>
        </p:txBody>
      </p:sp>
      <p:sp>
        <p:nvSpPr>
          <p:cNvPr id="16387" name="Content Placeholder 2"/>
          <p:cNvSpPr>
            <a:spLocks noGrp="1"/>
          </p:cNvSpPr>
          <p:nvPr>
            <p:ph idx="1"/>
          </p:nvPr>
        </p:nvSpPr>
        <p:spPr/>
        <p:txBody>
          <a:bodyPr>
            <a:normAutofit/>
          </a:bodyPr>
          <a:lstStyle/>
          <a:p>
            <a:pPr algn="just" eaLnBrk="1" hangingPunct="1"/>
            <a:r>
              <a:rPr lang="en-IN" sz="2800" dirty="0" smtClean="0"/>
              <a:t>Services provided </a:t>
            </a:r>
            <a:r>
              <a:rPr lang="en-IN" sz="2800" b="1" u="sng" dirty="0" smtClean="0"/>
              <a:t>by way of</a:t>
            </a:r>
            <a:r>
              <a:rPr lang="en-IN" sz="2800" b="1" dirty="0" smtClean="0"/>
              <a:t> </a:t>
            </a:r>
            <a:r>
              <a:rPr lang="en-IN" sz="2800" dirty="0" smtClean="0"/>
              <a:t>erection, construction, maintenance, repair, alteration, renovation or restoration of,-</a:t>
            </a:r>
          </a:p>
          <a:p>
            <a:pPr lvl="1" eaLnBrk="1" hangingPunct="1"/>
            <a:r>
              <a:rPr lang="en-IN" sz="2800" dirty="0" smtClean="0"/>
              <a:t>road, bridge, tunnel, or terminal for road transportation for use by general public;</a:t>
            </a:r>
          </a:p>
          <a:p>
            <a:pPr lvl="1" eaLnBrk="1" hangingPunct="1"/>
            <a:r>
              <a:rPr lang="en-IN" sz="2800" dirty="0" smtClean="0"/>
              <a:t>building owned by an entity registered under section 12 AA of the Income tax Act, 1961(43 of 1961) and meant predominantly for religious use by general public</a:t>
            </a:r>
            <a:r>
              <a:rPr lang="en-IN" sz="2800" dirty="0" smtClean="0"/>
              <a:t>;</a:t>
            </a:r>
            <a:endParaRPr lang="en-IN" sz="2800" dirty="0" smtClean="0"/>
          </a:p>
        </p:txBody>
      </p:sp>
      <p:sp>
        <p:nvSpPr>
          <p:cNvPr id="4" name="Slide Number Placeholder 3"/>
          <p:cNvSpPr>
            <a:spLocks noGrp="1"/>
          </p:cNvSpPr>
          <p:nvPr>
            <p:ph type="sldNum" sz="quarter" idx="12"/>
          </p:nvPr>
        </p:nvSpPr>
        <p:spPr/>
        <p:txBody>
          <a:bodyPr/>
          <a:lstStyle/>
          <a:p>
            <a:pPr>
              <a:defRPr/>
            </a:pPr>
            <a:fld id="{0AA2B0D9-9CD9-491F-A2E0-908A735C78EA}" type="slidenum">
              <a:rPr lang="en-US" smtClean="0"/>
              <a:pPr>
                <a:defRPr/>
              </a:pPr>
              <a:t>15</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mtClean="0">
                <a:solidFill>
                  <a:schemeClr val="tx2"/>
                </a:solidFill>
              </a:rPr>
              <a:t>Exemptions – Sl. No. 13</a:t>
            </a:r>
            <a:endParaRPr lang="en-IN" smtClean="0">
              <a:solidFill>
                <a:schemeClr val="tx2"/>
              </a:solidFill>
            </a:endParaRPr>
          </a:p>
        </p:txBody>
      </p:sp>
      <p:sp>
        <p:nvSpPr>
          <p:cNvPr id="16387" name="Content Placeholder 2"/>
          <p:cNvSpPr>
            <a:spLocks noGrp="1"/>
          </p:cNvSpPr>
          <p:nvPr>
            <p:ph idx="1"/>
          </p:nvPr>
        </p:nvSpPr>
        <p:spPr/>
        <p:txBody>
          <a:bodyPr>
            <a:normAutofit/>
          </a:bodyPr>
          <a:lstStyle/>
          <a:p>
            <a:pPr lvl="1" eaLnBrk="1" hangingPunct="1"/>
            <a:r>
              <a:rPr lang="en-IN" sz="2800" dirty="0" smtClean="0"/>
              <a:t>pollution </a:t>
            </a:r>
            <a:r>
              <a:rPr lang="en-IN" sz="2800" dirty="0" smtClean="0"/>
              <a:t>control or effluent treatment plant, except located as a part of a factory; </a:t>
            </a:r>
            <a:endParaRPr lang="en-IN" sz="2800" dirty="0" smtClean="0"/>
          </a:p>
          <a:p>
            <a:pPr lvl="1" eaLnBrk="1" hangingPunct="1"/>
            <a:r>
              <a:rPr lang="en-IN" sz="2800" dirty="0" smtClean="0"/>
              <a:t>or</a:t>
            </a:r>
            <a:endParaRPr lang="en-IN" sz="2800" dirty="0" smtClean="0"/>
          </a:p>
          <a:p>
            <a:pPr lvl="1" eaLnBrk="1" hangingPunct="1"/>
            <a:r>
              <a:rPr lang="en-IN" sz="2800" dirty="0" smtClean="0"/>
              <a:t>electric crematorium;</a:t>
            </a:r>
          </a:p>
        </p:txBody>
      </p:sp>
      <p:sp>
        <p:nvSpPr>
          <p:cNvPr id="4" name="Slide Number Placeholder 3"/>
          <p:cNvSpPr>
            <a:spLocks noGrp="1"/>
          </p:cNvSpPr>
          <p:nvPr>
            <p:ph type="sldNum" sz="quarter" idx="12"/>
          </p:nvPr>
        </p:nvSpPr>
        <p:spPr/>
        <p:txBody>
          <a:bodyPr/>
          <a:lstStyle/>
          <a:p>
            <a:pPr>
              <a:defRPr/>
            </a:pPr>
            <a:fld id="{0AA2B0D9-9CD9-491F-A2E0-908A735C78EA}" type="slidenum">
              <a:rPr lang="en-US" smtClean="0"/>
              <a:pPr>
                <a:defRPr/>
              </a:pPr>
              <a:t>16</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09600" y="228600"/>
            <a:ext cx="8229600" cy="1143000"/>
          </a:xfrm>
        </p:spPr>
        <p:txBody>
          <a:bodyPr/>
          <a:lstStyle/>
          <a:p>
            <a:pPr eaLnBrk="1" hangingPunct="1"/>
            <a:r>
              <a:rPr lang="en-US" smtClean="0">
                <a:solidFill>
                  <a:schemeClr val="tx2"/>
                </a:solidFill>
              </a:rPr>
              <a:t>Exemptions – Sl. No. 14</a:t>
            </a:r>
            <a:endParaRPr lang="en-IN" smtClean="0">
              <a:solidFill>
                <a:schemeClr val="tx2"/>
              </a:solidFill>
            </a:endParaRPr>
          </a:p>
        </p:txBody>
      </p:sp>
      <p:sp>
        <p:nvSpPr>
          <p:cNvPr id="17411" name="Content Placeholder 2"/>
          <p:cNvSpPr>
            <a:spLocks noGrp="1"/>
          </p:cNvSpPr>
          <p:nvPr>
            <p:ph idx="1"/>
          </p:nvPr>
        </p:nvSpPr>
        <p:spPr>
          <a:xfrm>
            <a:off x="533400" y="1295400"/>
            <a:ext cx="8229600" cy="5029200"/>
          </a:xfrm>
        </p:spPr>
        <p:txBody>
          <a:bodyPr>
            <a:normAutofit/>
          </a:bodyPr>
          <a:lstStyle/>
          <a:p>
            <a:pPr algn="just" eaLnBrk="1" hangingPunct="1"/>
            <a:r>
              <a:rPr lang="en-IN" sz="2400" dirty="0" smtClean="0"/>
              <a:t>Services </a:t>
            </a:r>
            <a:r>
              <a:rPr lang="en-IN" sz="2400" b="1" u="sng" dirty="0" smtClean="0"/>
              <a:t>by way of </a:t>
            </a:r>
            <a:r>
              <a:rPr lang="en-IN" sz="2400" dirty="0" smtClean="0"/>
              <a:t>erection or construction of original works pertaining to,- </a:t>
            </a:r>
            <a:r>
              <a:rPr lang="en-IN" sz="2400" b="1" dirty="0" smtClean="0"/>
              <a:t>(does not cover repair, alteration </a:t>
            </a:r>
            <a:r>
              <a:rPr lang="en-IN" sz="2400" b="1" dirty="0" smtClean="0"/>
              <a:t>etc ??)</a:t>
            </a:r>
            <a:endParaRPr lang="en-IN" sz="2400" b="1" dirty="0" smtClean="0"/>
          </a:p>
          <a:p>
            <a:pPr lvl="1" algn="just" eaLnBrk="1" hangingPunct="1"/>
            <a:r>
              <a:rPr lang="en-IN" sz="3200" dirty="0" smtClean="0"/>
              <a:t>airport, port or railways;</a:t>
            </a:r>
          </a:p>
          <a:p>
            <a:pPr lvl="1" algn="just" eaLnBrk="1" hangingPunct="1"/>
            <a:r>
              <a:rPr lang="en-IN" sz="3200" u="sng" dirty="0" smtClean="0"/>
              <a:t>single residential unit</a:t>
            </a:r>
            <a:r>
              <a:rPr lang="en-IN" sz="3200" dirty="0" smtClean="0"/>
              <a:t> otherwise as a part of a </a:t>
            </a:r>
            <a:r>
              <a:rPr lang="en-IN" sz="3200" u="sng" dirty="0" smtClean="0"/>
              <a:t>residential complex</a:t>
            </a:r>
            <a:r>
              <a:rPr lang="en-IN" sz="3200" dirty="0" smtClean="0"/>
              <a:t>;</a:t>
            </a:r>
          </a:p>
          <a:p>
            <a:pPr lvl="1" algn="just" eaLnBrk="1" hangingPunct="1"/>
            <a:r>
              <a:rPr lang="en-IN" sz="3200" dirty="0" smtClean="0"/>
              <a:t>low- cost houses up to a carpet area of 60 square metres per house in a housing project approved by competent authority </a:t>
            </a:r>
            <a:r>
              <a:rPr lang="en-IN" sz="3200" dirty="0" smtClean="0"/>
              <a:t>…</a:t>
            </a:r>
            <a:endParaRPr lang="en-IN" sz="3200" dirty="0" smtClean="0"/>
          </a:p>
        </p:txBody>
      </p:sp>
      <p:sp>
        <p:nvSpPr>
          <p:cNvPr id="4" name="Slide Number Placeholder 3"/>
          <p:cNvSpPr>
            <a:spLocks noGrp="1"/>
          </p:cNvSpPr>
          <p:nvPr>
            <p:ph type="sldNum" sz="quarter" idx="12"/>
          </p:nvPr>
        </p:nvSpPr>
        <p:spPr/>
        <p:txBody>
          <a:bodyPr/>
          <a:lstStyle/>
          <a:p>
            <a:pPr>
              <a:defRPr/>
            </a:pPr>
            <a:fld id="{1B8DC4F6-9E0E-4DBC-8226-44263053294A}" type="slidenum">
              <a:rPr lang="en-US" smtClean="0"/>
              <a:pPr>
                <a:defRPr/>
              </a:pPr>
              <a:t>17</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09600" y="228600"/>
            <a:ext cx="8229600" cy="1143000"/>
          </a:xfrm>
        </p:spPr>
        <p:txBody>
          <a:bodyPr/>
          <a:lstStyle/>
          <a:p>
            <a:pPr eaLnBrk="1" hangingPunct="1"/>
            <a:r>
              <a:rPr lang="en-US" smtClean="0">
                <a:solidFill>
                  <a:schemeClr val="tx2"/>
                </a:solidFill>
              </a:rPr>
              <a:t>Exemptions – Sl. No. 14</a:t>
            </a:r>
            <a:endParaRPr lang="en-IN" smtClean="0">
              <a:solidFill>
                <a:schemeClr val="tx2"/>
              </a:solidFill>
            </a:endParaRPr>
          </a:p>
        </p:txBody>
      </p:sp>
      <p:sp>
        <p:nvSpPr>
          <p:cNvPr id="17411" name="Content Placeholder 2"/>
          <p:cNvSpPr>
            <a:spLocks noGrp="1"/>
          </p:cNvSpPr>
          <p:nvPr>
            <p:ph idx="1"/>
          </p:nvPr>
        </p:nvSpPr>
        <p:spPr>
          <a:xfrm>
            <a:off x="533400" y="1295400"/>
            <a:ext cx="8229600" cy="5029200"/>
          </a:xfrm>
        </p:spPr>
        <p:txBody>
          <a:bodyPr>
            <a:normAutofit/>
          </a:bodyPr>
          <a:lstStyle/>
          <a:p>
            <a:pPr algn="just" eaLnBrk="1" hangingPunct="1"/>
            <a:r>
              <a:rPr lang="en-IN" sz="2800" dirty="0" smtClean="0"/>
              <a:t>Services </a:t>
            </a:r>
            <a:r>
              <a:rPr lang="en-IN" sz="2800" b="1" u="sng" dirty="0" smtClean="0"/>
              <a:t>by way of </a:t>
            </a:r>
            <a:r>
              <a:rPr lang="en-IN" sz="2800" dirty="0" smtClean="0"/>
              <a:t>erection or construction </a:t>
            </a:r>
            <a:r>
              <a:rPr lang="en-IN" sz="2800" dirty="0" smtClean="0"/>
              <a:t>..</a:t>
            </a:r>
          </a:p>
          <a:p>
            <a:pPr lvl="1" algn="just" eaLnBrk="1" hangingPunct="1"/>
            <a:r>
              <a:rPr lang="en-IN" sz="2800" dirty="0" smtClean="0"/>
              <a:t>post- </a:t>
            </a:r>
            <a:r>
              <a:rPr lang="en-IN" sz="2800" dirty="0" smtClean="0"/>
              <a:t>harvest storage infrastructure for agricultural produce including a cold storages for such purposes; or</a:t>
            </a:r>
          </a:p>
          <a:p>
            <a:pPr lvl="1" algn="just" eaLnBrk="1" hangingPunct="1"/>
            <a:r>
              <a:rPr lang="en-IN" sz="2800" dirty="0" smtClean="0"/>
              <a:t>mechanised food grain handling system, machinery or equipment for units processing agricultural produce as food stuff excluding alcoholic beverages;</a:t>
            </a:r>
          </a:p>
        </p:txBody>
      </p:sp>
      <p:sp>
        <p:nvSpPr>
          <p:cNvPr id="4" name="Slide Number Placeholder 3"/>
          <p:cNvSpPr>
            <a:spLocks noGrp="1"/>
          </p:cNvSpPr>
          <p:nvPr>
            <p:ph type="sldNum" sz="quarter" idx="12"/>
          </p:nvPr>
        </p:nvSpPr>
        <p:spPr/>
        <p:txBody>
          <a:bodyPr/>
          <a:lstStyle/>
          <a:p>
            <a:pPr>
              <a:defRPr/>
            </a:pPr>
            <a:fld id="{1B8DC4F6-9E0E-4DBC-8226-44263053294A}" type="slidenum">
              <a:rPr lang="en-US" smtClean="0"/>
              <a:pPr>
                <a:defRPr/>
              </a:pPr>
              <a:t>18</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09600" y="228600"/>
            <a:ext cx="8229600" cy="1143000"/>
          </a:xfrm>
        </p:spPr>
        <p:txBody>
          <a:bodyPr/>
          <a:lstStyle/>
          <a:p>
            <a:pPr eaLnBrk="1" hangingPunct="1"/>
            <a:r>
              <a:rPr lang="en-US" smtClean="0">
                <a:solidFill>
                  <a:schemeClr val="tx2"/>
                </a:solidFill>
              </a:rPr>
              <a:t>Exemptions – Sl. No. 14</a:t>
            </a:r>
            <a:endParaRPr lang="en-IN" smtClean="0">
              <a:solidFill>
                <a:schemeClr val="tx2"/>
              </a:solidFill>
            </a:endParaRPr>
          </a:p>
        </p:txBody>
      </p:sp>
      <p:sp>
        <p:nvSpPr>
          <p:cNvPr id="17411" name="Content Placeholder 2"/>
          <p:cNvSpPr>
            <a:spLocks noGrp="1"/>
          </p:cNvSpPr>
          <p:nvPr>
            <p:ph idx="1"/>
          </p:nvPr>
        </p:nvSpPr>
        <p:spPr>
          <a:xfrm>
            <a:off x="533400" y="1295400"/>
            <a:ext cx="8229600" cy="5029200"/>
          </a:xfrm>
        </p:spPr>
        <p:txBody>
          <a:bodyPr>
            <a:normAutofit/>
          </a:bodyPr>
          <a:lstStyle/>
          <a:p>
            <a:pPr algn="just" eaLnBrk="1" hangingPunct="1"/>
            <a:r>
              <a:rPr lang="en-IN" sz="3600" dirty="0" smtClean="0"/>
              <a:t>Services </a:t>
            </a:r>
            <a:r>
              <a:rPr lang="en-IN" sz="3600" b="1" u="sng" dirty="0" smtClean="0"/>
              <a:t>by way of </a:t>
            </a:r>
            <a:r>
              <a:rPr lang="en-IN" sz="3600" dirty="0" smtClean="0"/>
              <a:t>erection or construction of original works pertaining to,- (does not cover repair, alteration etc)</a:t>
            </a:r>
          </a:p>
          <a:p>
            <a:pPr lvl="1" algn="just" eaLnBrk="1" hangingPunct="1"/>
            <a:r>
              <a:rPr lang="en-IN" sz="3600" dirty="0" smtClean="0"/>
              <a:t>airport, port or railways;</a:t>
            </a:r>
          </a:p>
          <a:p>
            <a:pPr lvl="1" algn="just" eaLnBrk="1" hangingPunct="1"/>
            <a:r>
              <a:rPr lang="en-IN" sz="3600" u="sng" dirty="0" smtClean="0"/>
              <a:t>single residential unit</a:t>
            </a:r>
            <a:r>
              <a:rPr lang="en-IN" sz="3600" dirty="0" smtClean="0"/>
              <a:t> otherwise as a part of a </a:t>
            </a:r>
            <a:r>
              <a:rPr lang="en-IN" sz="3600" u="sng" dirty="0" smtClean="0"/>
              <a:t>residential complex</a:t>
            </a:r>
            <a:r>
              <a:rPr lang="en-IN" sz="3600" dirty="0" smtClean="0"/>
              <a:t>;</a:t>
            </a:r>
            <a:endParaRPr lang="en-IN" sz="3600" dirty="0" smtClean="0"/>
          </a:p>
        </p:txBody>
      </p:sp>
      <p:sp>
        <p:nvSpPr>
          <p:cNvPr id="4" name="Slide Number Placeholder 3"/>
          <p:cNvSpPr>
            <a:spLocks noGrp="1"/>
          </p:cNvSpPr>
          <p:nvPr>
            <p:ph type="sldNum" sz="quarter" idx="12"/>
          </p:nvPr>
        </p:nvSpPr>
        <p:spPr/>
        <p:txBody>
          <a:bodyPr/>
          <a:lstStyle/>
          <a:p>
            <a:pPr>
              <a:defRPr/>
            </a:pPr>
            <a:fld id="{1B8DC4F6-9E0E-4DBC-8226-44263053294A}" type="slidenum">
              <a:rPr lang="en-US" smtClean="0"/>
              <a:pPr>
                <a:defRPr/>
              </a:pPr>
              <a:t>19</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n-US" smtClean="0">
                <a:solidFill>
                  <a:schemeClr val="tx2"/>
                </a:solidFill>
              </a:rPr>
              <a:t>Coverage Today</a:t>
            </a:r>
            <a:endParaRPr lang="en-IN" smtClean="0">
              <a:solidFill>
                <a:schemeClr val="tx2"/>
              </a:solidFill>
            </a:endParaRPr>
          </a:p>
        </p:txBody>
      </p:sp>
      <p:sp>
        <p:nvSpPr>
          <p:cNvPr id="3075" name="Content Placeholder 2"/>
          <p:cNvSpPr>
            <a:spLocks noGrp="1"/>
          </p:cNvSpPr>
          <p:nvPr>
            <p:ph idx="1"/>
          </p:nvPr>
        </p:nvSpPr>
        <p:spPr/>
        <p:txBody>
          <a:bodyPr/>
          <a:lstStyle/>
          <a:p>
            <a:pPr algn="just" eaLnBrk="1" hangingPunct="1"/>
            <a:r>
              <a:rPr lang="en-US" sz="4400" dirty="0" smtClean="0"/>
              <a:t>Post </a:t>
            </a:r>
            <a:r>
              <a:rPr lang="en-US" sz="4400" dirty="0" smtClean="0"/>
              <a:t>1.7.2012 – “service”, </a:t>
            </a:r>
            <a:r>
              <a:rPr lang="en-US" sz="4400" dirty="0" smtClean="0"/>
              <a:t>declared, -</a:t>
            </a:r>
            <a:r>
              <a:rPr lang="en-US" sz="4400" dirty="0" err="1" smtClean="0"/>
              <a:t>ive</a:t>
            </a:r>
            <a:r>
              <a:rPr lang="en-US" sz="4400" dirty="0" smtClean="0"/>
              <a:t> List</a:t>
            </a:r>
            <a:endParaRPr lang="en-US" sz="4400" dirty="0" smtClean="0"/>
          </a:p>
          <a:p>
            <a:pPr algn="just"/>
            <a:r>
              <a:rPr lang="en-US" sz="4400" dirty="0" smtClean="0"/>
              <a:t>Exemptions</a:t>
            </a:r>
            <a:endParaRPr lang="en-US" sz="4400" dirty="0" smtClean="0"/>
          </a:p>
          <a:p>
            <a:pPr algn="just"/>
            <a:r>
              <a:rPr lang="en-US" sz="4400" dirty="0" smtClean="0"/>
              <a:t>Valuation </a:t>
            </a:r>
          </a:p>
          <a:p>
            <a:pPr algn="just"/>
            <a:r>
              <a:rPr lang="en-US" sz="4400" dirty="0" smtClean="0"/>
              <a:t>Issues &amp; Possible Solutions</a:t>
            </a:r>
          </a:p>
          <a:p>
            <a:pPr algn="just"/>
            <a:r>
              <a:rPr lang="en-US" sz="4400" dirty="0" smtClean="0"/>
              <a:t>Q/A – time permitting</a:t>
            </a:r>
            <a:endParaRPr lang="en-US" sz="4400" dirty="0" smtClean="0"/>
          </a:p>
          <a:p>
            <a:pPr algn="just" eaLnBrk="1" hangingPunct="1"/>
            <a:endParaRPr lang="en-IN" dirty="0" smtClean="0"/>
          </a:p>
        </p:txBody>
      </p:sp>
      <p:sp>
        <p:nvSpPr>
          <p:cNvPr id="4" name="Slide Number Placeholder 3"/>
          <p:cNvSpPr>
            <a:spLocks noGrp="1"/>
          </p:cNvSpPr>
          <p:nvPr>
            <p:ph type="sldNum" sz="quarter" idx="12"/>
          </p:nvPr>
        </p:nvSpPr>
        <p:spPr/>
        <p:txBody>
          <a:bodyPr/>
          <a:lstStyle/>
          <a:p>
            <a:pPr>
              <a:defRPr/>
            </a:pPr>
            <a:fld id="{C4D5D2B2-9223-482B-9AA3-6A6E838399C5}" type="slidenum">
              <a:rPr lang="en-US" smtClean="0"/>
              <a:pPr>
                <a:defRPr/>
              </a:pPr>
              <a:t>2</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09600" y="228600"/>
            <a:ext cx="8229600" cy="1143000"/>
          </a:xfrm>
        </p:spPr>
        <p:txBody>
          <a:bodyPr/>
          <a:lstStyle/>
          <a:p>
            <a:pPr eaLnBrk="1" hangingPunct="1"/>
            <a:r>
              <a:rPr lang="en-US" smtClean="0">
                <a:solidFill>
                  <a:schemeClr val="tx2"/>
                </a:solidFill>
              </a:rPr>
              <a:t>Exemptions – Sl. No. 14</a:t>
            </a:r>
            <a:endParaRPr lang="en-IN" smtClean="0">
              <a:solidFill>
                <a:schemeClr val="tx2"/>
              </a:solidFill>
            </a:endParaRPr>
          </a:p>
        </p:txBody>
      </p:sp>
      <p:sp>
        <p:nvSpPr>
          <p:cNvPr id="17411" name="Content Placeholder 2"/>
          <p:cNvSpPr>
            <a:spLocks noGrp="1"/>
          </p:cNvSpPr>
          <p:nvPr>
            <p:ph idx="1"/>
          </p:nvPr>
        </p:nvSpPr>
        <p:spPr>
          <a:xfrm>
            <a:off x="533400" y="1295400"/>
            <a:ext cx="8229600" cy="5029200"/>
          </a:xfrm>
        </p:spPr>
        <p:txBody>
          <a:bodyPr>
            <a:normAutofit/>
          </a:bodyPr>
          <a:lstStyle/>
          <a:p>
            <a:pPr lvl="1" algn="just" eaLnBrk="1" hangingPunct="1"/>
            <a:r>
              <a:rPr lang="en-IN" sz="2400" dirty="0" smtClean="0"/>
              <a:t>low- </a:t>
            </a:r>
            <a:r>
              <a:rPr lang="en-IN" sz="2400" dirty="0" smtClean="0"/>
              <a:t>cost houses up to a carpet area of 60 square metres per house in a housing project approved by competent authority </a:t>
            </a:r>
            <a:r>
              <a:rPr lang="en-IN" sz="2400" dirty="0" smtClean="0"/>
              <a:t>..</a:t>
            </a:r>
          </a:p>
          <a:p>
            <a:pPr lvl="1" algn="just" eaLnBrk="1" hangingPunct="1"/>
            <a:endParaRPr lang="en-IN" sz="2400" dirty="0" smtClean="0"/>
          </a:p>
          <a:p>
            <a:pPr lvl="1" algn="just" eaLnBrk="1" hangingPunct="1"/>
            <a:r>
              <a:rPr lang="en-IN" sz="2400" dirty="0" smtClean="0"/>
              <a:t> post- </a:t>
            </a:r>
            <a:r>
              <a:rPr lang="en-IN" sz="2400" dirty="0" smtClean="0"/>
              <a:t>harvest storage infrastructure for agricultural produce including a cold storages for such purposes; or</a:t>
            </a:r>
          </a:p>
          <a:p>
            <a:pPr lvl="1" algn="just" eaLnBrk="1" hangingPunct="1"/>
            <a:endParaRPr lang="en-IN" sz="2400" dirty="0" smtClean="0"/>
          </a:p>
          <a:p>
            <a:pPr lvl="1" algn="just" eaLnBrk="1" hangingPunct="1"/>
            <a:r>
              <a:rPr lang="en-IN" sz="2400" dirty="0" smtClean="0"/>
              <a:t>mechanised </a:t>
            </a:r>
            <a:r>
              <a:rPr lang="en-IN" sz="2400" dirty="0" smtClean="0"/>
              <a:t>food grain handling system, machinery or equipment for units processing agricultural produce as food stuff excluding alcoholic beverages;</a:t>
            </a:r>
          </a:p>
        </p:txBody>
      </p:sp>
      <p:sp>
        <p:nvSpPr>
          <p:cNvPr id="4" name="Slide Number Placeholder 3"/>
          <p:cNvSpPr>
            <a:spLocks noGrp="1"/>
          </p:cNvSpPr>
          <p:nvPr>
            <p:ph type="sldNum" sz="quarter" idx="12"/>
          </p:nvPr>
        </p:nvSpPr>
        <p:spPr/>
        <p:txBody>
          <a:bodyPr/>
          <a:lstStyle/>
          <a:p>
            <a:pPr>
              <a:defRPr/>
            </a:pPr>
            <a:fld id="{1B8DC4F6-9E0E-4DBC-8226-44263053294A}" type="slidenum">
              <a:rPr lang="en-US" smtClean="0"/>
              <a:pPr>
                <a:defRPr/>
              </a:pPr>
              <a:t>20</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381000"/>
            <a:ext cx="8229600" cy="1143000"/>
          </a:xfrm>
        </p:spPr>
        <p:txBody>
          <a:bodyPr/>
          <a:lstStyle/>
          <a:p>
            <a:pPr eaLnBrk="1" hangingPunct="1"/>
            <a:r>
              <a:rPr lang="en-US" smtClean="0">
                <a:solidFill>
                  <a:schemeClr val="tx2"/>
                </a:solidFill>
              </a:rPr>
              <a:t>Residential Complex</a:t>
            </a:r>
            <a:endParaRPr lang="en-IN" smtClean="0">
              <a:solidFill>
                <a:schemeClr val="tx2"/>
              </a:solidFill>
            </a:endParaRPr>
          </a:p>
        </p:txBody>
      </p:sp>
      <p:sp>
        <p:nvSpPr>
          <p:cNvPr id="18435" name="Content Placeholder 2"/>
          <p:cNvSpPr>
            <a:spLocks noGrp="1"/>
          </p:cNvSpPr>
          <p:nvPr>
            <p:ph idx="1"/>
          </p:nvPr>
        </p:nvSpPr>
        <p:spPr/>
        <p:txBody>
          <a:bodyPr>
            <a:normAutofit fontScale="92500" lnSpcReduction="20000"/>
          </a:bodyPr>
          <a:lstStyle/>
          <a:p>
            <a:pPr algn="just" eaLnBrk="1" hangingPunct="1">
              <a:lnSpc>
                <a:spcPct val="150000"/>
              </a:lnSpc>
            </a:pPr>
            <a:r>
              <a:rPr lang="en-IN" sz="2800" smtClean="0"/>
              <a:t>"residential complex" means any complex comprising of a building or buildings, having more than one single residential unit</a:t>
            </a:r>
          </a:p>
          <a:p>
            <a:pPr algn="just" eaLnBrk="1" hangingPunct="1">
              <a:lnSpc>
                <a:spcPct val="150000"/>
              </a:lnSpc>
            </a:pPr>
            <a:r>
              <a:rPr lang="en-IN" sz="2800" smtClean="0"/>
              <a:t>"single residential unit" means a self-contained residential unit which is designed for use, wholly or principally, for residential purposes for one family;</a:t>
            </a:r>
          </a:p>
          <a:p>
            <a:pPr algn="just" eaLnBrk="1" hangingPunct="1">
              <a:lnSpc>
                <a:spcPct val="150000"/>
              </a:lnSpc>
            </a:pPr>
            <a:r>
              <a:rPr lang="en-IN" sz="2800" smtClean="0"/>
              <a:t>{ Common amenities???}</a:t>
            </a:r>
          </a:p>
        </p:txBody>
      </p:sp>
      <p:sp>
        <p:nvSpPr>
          <p:cNvPr id="4" name="Slide Number Placeholder 3"/>
          <p:cNvSpPr>
            <a:spLocks noGrp="1"/>
          </p:cNvSpPr>
          <p:nvPr>
            <p:ph type="sldNum" sz="quarter" idx="12"/>
          </p:nvPr>
        </p:nvSpPr>
        <p:spPr/>
        <p:txBody>
          <a:bodyPr/>
          <a:lstStyle/>
          <a:p>
            <a:pPr>
              <a:defRPr/>
            </a:pPr>
            <a:fld id="{6C2511F4-D064-4EB3-A55A-8AA0EE2A99FB}" type="slidenum">
              <a:rPr lang="en-US" smtClean="0"/>
              <a:pPr>
                <a:defRPr/>
              </a:pPr>
              <a:t>21</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smtClean="0">
                <a:solidFill>
                  <a:schemeClr val="tx2"/>
                </a:solidFill>
              </a:rPr>
              <a:t>Exemptions – Sl. No. 29 (h)</a:t>
            </a:r>
            <a:endParaRPr lang="en-IN" smtClean="0">
              <a:solidFill>
                <a:schemeClr val="tx2"/>
              </a:solidFill>
            </a:endParaRPr>
          </a:p>
        </p:txBody>
      </p:sp>
      <p:sp>
        <p:nvSpPr>
          <p:cNvPr id="39939" name="Content Placeholder 2"/>
          <p:cNvSpPr>
            <a:spLocks noGrp="1"/>
          </p:cNvSpPr>
          <p:nvPr>
            <p:ph idx="1"/>
          </p:nvPr>
        </p:nvSpPr>
        <p:spPr>
          <a:xfrm>
            <a:off x="457200" y="1600200"/>
            <a:ext cx="8229600" cy="4800600"/>
          </a:xfrm>
        </p:spPr>
        <p:txBody>
          <a:bodyPr rtlCol="0">
            <a:normAutofit fontScale="92500" lnSpcReduction="20000"/>
          </a:bodyPr>
          <a:lstStyle/>
          <a:p>
            <a:pPr algn="just" eaLnBrk="1" fontAlgn="auto" hangingPunct="1">
              <a:lnSpc>
                <a:spcPct val="150000"/>
              </a:lnSpc>
              <a:spcAft>
                <a:spcPts val="0"/>
              </a:spcAft>
              <a:buFont typeface="Arial" pitchFamily="34" charset="0"/>
              <a:buChar char="•"/>
              <a:defRPr/>
            </a:pPr>
            <a:r>
              <a:rPr lang="en-IN" dirty="0" smtClean="0"/>
              <a:t>Sub-contractor providing services by way of works contract to another contractor providing works contract services which are exempt.</a:t>
            </a:r>
          </a:p>
          <a:p>
            <a:pPr algn="just" eaLnBrk="1" fontAlgn="auto" hangingPunct="1">
              <a:lnSpc>
                <a:spcPct val="150000"/>
              </a:lnSpc>
              <a:spcAft>
                <a:spcPts val="0"/>
              </a:spcAft>
              <a:buFont typeface="Arial" pitchFamily="34" charset="0"/>
              <a:buChar char="•"/>
              <a:defRPr/>
            </a:pPr>
            <a:r>
              <a:rPr lang="en-US" dirty="0" smtClean="0"/>
              <a:t>Available only for </a:t>
            </a:r>
            <a:r>
              <a:rPr lang="en-US" b="1" dirty="0" smtClean="0"/>
              <a:t>WORKS CONTRACT </a:t>
            </a:r>
            <a:r>
              <a:rPr lang="en-US" dirty="0" smtClean="0"/>
              <a:t>sub-contract which is </a:t>
            </a:r>
            <a:r>
              <a:rPr lang="en-US" b="1" dirty="0" smtClean="0"/>
              <a:t>EXEMPTED</a:t>
            </a:r>
            <a:r>
              <a:rPr lang="en-US" dirty="0" smtClean="0"/>
              <a:t>.</a:t>
            </a:r>
          </a:p>
          <a:p>
            <a:pPr algn="just" eaLnBrk="1" fontAlgn="auto" hangingPunct="1">
              <a:lnSpc>
                <a:spcPct val="150000"/>
              </a:lnSpc>
              <a:spcAft>
                <a:spcPts val="0"/>
              </a:spcAft>
              <a:buFont typeface="Arial" pitchFamily="34" charset="0"/>
              <a:buChar char="•"/>
              <a:defRPr/>
            </a:pPr>
            <a:r>
              <a:rPr lang="en-US" dirty="0" smtClean="0"/>
              <a:t>If only </a:t>
            </a:r>
            <a:r>
              <a:rPr lang="en-US" dirty="0" err="1" smtClean="0"/>
              <a:t>labour</a:t>
            </a:r>
            <a:r>
              <a:rPr lang="en-US" dirty="0" smtClean="0"/>
              <a:t> portion is sub-contracted, exemption not available.</a:t>
            </a:r>
          </a:p>
          <a:p>
            <a:pPr algn="just" eaLnBrk="1" fontAlgn="auto" hangingPunct="1">
              <a:lnSpc>
                <a:spcPct val="150000"/>
              </a:lnSpc>
              <a:spcAft>
                <a:spcPts val="0"/>
              </a:spcAft>
              <a:buFont typeface="Arial" pitchFamily="34" charset="0"/>
              <a:buChar char="•"/>
              <a:defRPr/>
            </a:pPr>
            <a:r>
              <a:rPr lang="en-US" dirty="0" smtClean="0"/>
              <a:t>However if the activity is covered under any other entry it is possible to claim that exemption.</a:t>
            </a:r>
          </a:p>
          <a:p>
            <a:pPr algn="just" eaLnBrk="1" fontAlgn="auto" hangingPunct="1">
              <a:spcAft>
                <a:spcPts val="0"/>
              </a:spcAft>
              <a:buFont typeface="Arial" pitchFamily="34" charset="0"/>
              <a:buChar char="•"/>
              <a:defRPr/>
            </a:pPr>
            <a:endParaRPr lang="en-IN" dirty="0" smtClean="0"/>
          </a:p>
        </p:txBody>
      </p:sp>
      <p:sp>
        <p:nvSpPr>
          <p:cNvPr id="4" name="Slide Number Placeholder 3"/>
          <p:cNvSpPr>
            <a:spLocks noGrp="1"/>
          </p:cNvSpPr>
          <p:nvPr>
            <p:ph type="sldNum" sz="quarter" idx="12"/>
          </p:nvPr>
        </p:nvSpPr>
        <p:spPr/>
        <p:txBody>
          <a:bodyPr/>
          <a:lstStyle/>
          <a:p>
            <a:pPr>
              <a:defRPr/>
            </a:pPr>
            <a:fld id="{3B42345A-C3A4-42BF-86A1-1FC525A40DBA}" type="slidenum">
              <a:rPr lang="en-US" smtClean="0"/>
              <a:pPr>
                <a:defRPr/>
              </a:pPr>
              <a:t>22</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solidFill>
                  <a:schemeClr val="tx2"/>
                </a:solidFill>
              </a:rPr>
              <a:t>Abatement – Not. 26/2012-ST</a:t>
            </a:r>
            <a:endParaRPr lang="en-IN" smtClean="0">
              <a:solidFill>
                <a:schemeClr val="tx2"/>
              </a:solidFill>
            </a:endParaRPr>
          </a:p>
        </p:txBody>
      </p:sp>
      <p:sp>
        <p:nvSpPr>
          <p:cNvPr id="20483" name="Content Placeholder 2"/>
          <p:cNvSpPr>
            <a:spLocks noGrp="1"/>
          </p:cNvSpPr>
          <p:nvPr>
            <p:ph idx="1"/>
          </p:nvPr>
        </p:nvSpPr>
        <p:spPr>
          <a:xfrm>
            <a:off x="381000" y="1371600"/>
            <a:ext cx="8229600" cy="5105400"/>
          </a:xfrm>
        </p:spPr>
        <p:txBody>
          <a:bodyPr>
            <a:normAutofit/>
          </a:bodyPr>
          <a:lstStyle/>
          <a:p>
            <a:pPr algn="just" eaLnBrk="1" hangingPunct="1">
              <a:lnSpc>
                <a:spcPct val="170000"/>
              </a:lnSpc>
            </a:pPr>
            <a:r>
              <a:rPr lang="en-IN" sz="2800" dirty="0" smtClean="0"/>
              <a:t>Construction of a complex, building, civil structure or a part thereof, intended for a sale to a buyer, wholly or partly (except where entire consideration is received after issuance of completion certificate by the competent authority</a:t>
            </a:r>
            <a:r>
              <a:rPr lang="en-IN" sz="2800" dirty="0" smtClean="0"/>
              <a:t>)</a:t>
            </a:r>
            <a:endParaRPr lang="en-IN" sz="2800" dirty="0" smtClean="0"/>
          </a:p>
        </p:txBody>
      </p:sp>
      <p:sp>
        <p:nvSpPr>
          <p:cNvPr id="4" name="Slide Number Placeholder 3"/>
          <p:cNvSpPr>
            <a:spLocks noGrp="1"/>
          </p:cNvSpPr>
          <p:nvPr>
            <p:ph type="sldNum" sz="quarter" idx="12"/>
          </p:nvPr>
        </p:nvSpPr>
        <p:spPr/>
        <p:txBody>
          <a:bodyPr/>
          <a:lstStyle/>
          <a:p>
            <a:pPr>
              <a:defRPr/>
            </a:pPr>
            <a:fld id="{07140905-1604-41DB-A257-38081AA5E646}" type="slidenum">
              <a:rPr lang="en-US" smtClean="0"/>
              <a:pPr>
                <a:defRPr/>
              </a:pPr>
              <a:t>23</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solidFill>
                  <a:schemeClr val="tx2"/>
                </a:solidFill>
              </a:rPr>
              <a:t>Abatement – Not. 26/2012-ST</a:t>
            </a:r>
            <a:endParaRPr lang="en-IN" smtClean="0">
              <a:solidFill>
                <a:schemeClr val="tx2"/>
              </a:solidFill>
            </a:endParaRPr>
          </a:p>
        </p:txBody>
      </p:sp>
      <p:sp>
        <p:nvSpPr>
          <p:cNvPr id="20483" name="Content Placeholder 2"/>
          <p:cNvSpPr>
            <a:spLocks noGrp="1"/>
          </p:cNvSpPr>
          <p:nvPr>
            <p:ph idx="1"/>
          </p:nvPr>
        </p:nvSpPr>
        <p:spPr>
          <a:xfrm>
            <a:off x="381000" y="1371600"/>
            <a:ext cx="8229600" cy="5105400"/>
          </a:xfrm>
        </p:spPr>
        <p:txBody>
          <a:bodyPr>
            <a:normAutofit/>
          </a:bodyPr>
          <a:lstStyle/>
          <a:p>
            <a:pPr algn="just">
              <a:lnSpc>
                <a:spcPct val="170000"/>
              </a:lnSpc>
            </a:pPr>
            <a:r>
              <a:rPr lang="en-US" sz="2400" dirty="0" smtClean="0"/>
              <a:t>Abatement </a:t>
            </a:r>
            <a:r>
              <a:rPr lang="en-US" sz="2400" dirty="0" smtClean="0"/>
              <a:t>is 75%-(</a:t>
            </a:r>
            <a:r>
              <a:rPr lang="en-US" sz="2400" dirty="0" err="1" smtClean="0"/>
              <a:t>i</a:t>
            </a:r>
            <a:r>
              <a:rPr lang="en-US" sz="2400" dirty="0" smtClean="0"/>
              <a:t>) the carpet area of unit&lt;than 2000 sq ft; and (ii) amount charged for the unit is less than Rs 1crore;</a:t>
            </a:r>
          </a:p>
          <a:p>
            <a:pPr algn="just" eaLnBrk="1" hangingPunct="1">
              <a:lnSpc>
                <a:spcPct val="170000"/>
              </a:lnSpc>
            </a:pPr>
            <a:r>
              <a:rPr lang="en-US" sz="2400" dirty="0" smtClean="0"/>
              <a:t> or 70%</a:t>
            </a:r>
          </a:p>
          <a:p>
            <a:pPr algn="just" eaLnBrk="1" hangingPunct="1">
              <a:lnSpc>
                <a:spcPct val="170000"/>
              </a:lnSpc>
            </a:pPr>
            <a:r>
              <a:rPr lang="en-US" sz="2400" dirty="0" smtClean="0"/>
              <a:t>Conditions </a:t>
            </a:r>
            <a:r>
              <a:rPr lang="en-US" sz="2400" dirty="0" smtClean="0"/>
              <a:t>: </a:t>
            </a:r>
            <a:r>
              <a:rPr lang="en-IN" sz="2000" b="1" dirty="0" smtClean="0"/>
              <a:t>Inputs </a:t>
            </a:r>
            <a:r>
              <a:rPr lang="en-IN" sz="2000" b="1" dirty="0" smtClean="0"/>
              <a:t>credit is not taken </a:t>
            </a:r>
          </a:p>
          <a:p>
            <a:pPr lvl="1" algn="just" eaLnBrk="1" hangingPunct="1"/>
            <a:r>
              <a:rPr lang="en-IN" sz="2000" b="1" dirty="0" smtClean="0"/>
              <a:t>Value of land is included in the amount charged from the service receiver</a:t>
            </a:r>
            <a:r>
              <a:rPr lang="en-US" sz="2000" dirty="0" smtClean="0"/>
              <a:t> </a:t>
            </a:r>
            <a:endParaRPr lang="en-IN" sz="2000" dirty="0" smtClean="0"/>
          </a:p>
        </p:txBody>
      </p:sp>
      <p:sp>
        <p:nvSpPr>
          <p:cNvPr id="4" name="Slide Number Placeholder 3"/>
          <p:cNvSpPr>
            <a:spLocks noGrp="1"/>
          </p:cNvSpPr>
          <p:nvPr>
            <p:ph type="sldNum" sz="quarter" idx="12"/>
          </p:nvPr>
        </p:nvSpPr>
        <p:spPr/>
        <p:txBody>
          <a:bodyPr/>
          <a:lstStyle/>
          <a:p>
            <a:pPr>
              <a:defRPr/>
            </a:pPr>
            <a:fld id="{07140905-1604-41DB-A257-38081AA5E646}" type="slidenum">
              <a:rPr lang="en-US" smtClean="0"/>
              <a:pPr>
                <a:defRPr/>
              </a:pPr>
              <a:t>24</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Valuation</a:t>
            </a:r>
            <a:endParaRPr lang="en-IN" dirty="0"/>
          </a:p>
        </p:txBody>
      </p:sp>
      <p:sp>
        <p:nvSpPr>
          <p:cNvPr id="3" name="Subtitle 2"/>
          <p:cNvSpPr>
            <a:spLocks noGrp="1"/>
          </p:cNvSpPr>
          <p:nvPr>
            <p:ph type="subTitle" idx="1"/>
          </p:nvPr>
        </p:nvSpPr>
        <p:spPr/>
        <p:txBody>
          <a:bodyPr/>
          <a:lstStyle/>
          <a:p>
            <a:r>
              <a:rPr lang="en-US" sz="4400" dirty="0" smtClean="0"/>
              <a:t>Post </a:t>
            </a:r>
            <a:r>
              <a:rPr lang="en-US" sz="4400" dirty="0" smtClean="0"/>
              <a:t>1.7.2012</a:t>
            </a:r>
            <a:endParaRPr lang="en-IN" sz="4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smtClean="0">
                <a:solidFill>
                  <a:schemeClr val="tx2"/>
                </a:solidFill>
              </a:rPr>
              <a:t>Methods</a:t>
            </a:r>
            <a:endParaRPr lang="en-IN" smtClean="0">
              <a:solidFill>
                <a:schemeClr val="tx2"/>
              </a:solidFill>
            </a:endParaRPr>
          </a:p>
        </p:txBody>
      </p:sp>
      <p:sp>
        <p:nvSpPr>
          <p:cNvPr id="9219" name="Content Placeholder 2"/>
          <p:cNvSpPr>
            <a:spLocks noGrp="1"/>
          </p:cNvSpPr>
          <p:nvPr>
            <p:ph idx="1"/>
          </p:nvPr>
        </p:nvSpPr>
        <p:spPr/>
        <p:txBody>
          <a:bodyPr/>
          <a:lstStyle/>
          <a:p>
            <a:pPr algn="just" eaLnBrk="1" hangingPunct="1"/>
            <a:r>
              <a:rPr lang="en-US" dirty="0" smtClean="0"/>
              <a:t>In case of only </a:t>
            </a:r>
            <a:r>
              <a:rPr lang="en-US" dirty="0" err="1" smtClean="0"/>
              <a:t>labour</a:t>
            </a:r>
            <a:r>
              <a:rPr lang="en-US" dirty="0" smtClean="0"/>
              <a:t> works service tax on full value.</a:t>
            </a:r>
          </a:p>
          <a:p>
            <a:pPr algn="just" eaLnBrk="1" hangingPunct="1"/>
            <a:r>
              <a:rPr lang="en-US" dirty="0" smtClean="0"/>
              <a:t>In case of contracts which are not covered within the meaning of works contract though involves material - service tax on full value.</a:t>
            </a:r>
          </a:p>
          <a:p>
            <a:pPr algn="just" eaLnBrk="1" hangingPunct="1"/>
            <a:r>
              <a:rPr lang="en-US" dirty="0" smtClean="0"/>
              <a:t>In case of works contact as per the definition – service tax is on </a:t>
            </a:r>
            <a:r>
              <a:rPr lang="en-US" b="1" dirty="0" smtClean="0"/>
              <a:t>service portion</a:t>
            </a:r>
            <a:r>
              <a:rPr lang="en-US" dirty="0" smtClean="0"/>
              <a:t> of the contract – arrived as per valuation rules. </a:t>
            </a:r>
            <a:endParaRPr lang="en-IN" dirty="0" smtClean="0"/>
          </a:p>
        </p:txBody>
      </p:sp>
      <p:sp>
        <p:nvSpPr>
          <p:cNvPr id="4" name="Slide Number Placeholder 3"/>
          <p:cNvSpPr>
            <a:spLocks noGrp="1"/>
          </p:cNvSpPr>
          <p:nvPr>
            <p:ph type="sldNum" sz="quarter" idx="12"/>
          </p:nvPr>
        </p:nvSpPr>
        <p:spPr/>
        <p:txBody>
          <a:bodyPr/>
          <a:lstStyle/>
          <a:p>
            <a:pPr>
              <a:defRPr/>
            </a:pPr>
            <a:fld id="{C06B2A30-3721-41A9-8F7A-4B88FBDBFEE5}" type="slidenum">
              <a:rPr lang="en-US" smtClean="0"/>
              <a:pPr>
                <a:defRPr/>
              </a:pPr>
              <a:t>26</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81000" y="304800"/>
            <a:ext cx="8229600" cy="838200"/>
          </a:xfrm>
        </p:spPr>
        <p:txBody>
          <a:bodyPr/>
          <a:lstStyle/>
          <a:p>
            <a:pPr eaLnBrk="1" hangingPunct="1"/>
            <a:r>
              <a:rPr lang="en-US" smtClean="0">
                <a:solidFill>
                  <a:schemeClr val="tx2"/>
                </a:solidFill>
              </a:rPr>
              <a:t>Methods </a:t>
            </a:r>
          </a:p>
        </p:txBody>
      </p:sp>
      <p:sp>
        <p:nvSpPr>
          <p:cNvPr id="10243" name="Content Placeholder 2"/>
          <p:cNvSpPr>
            <a:spLocks noGrp="1"/>
          </p:cNvSpPr>
          <p:nvPr>
            <p:ph idx="1"/>
          </p:nvPr>
        </p:nvSpPr>
        <p:spPr>
          <a:xfrm>
            <a:off x="381000" y="1371600"/>
            <a:ext cx="8153400" cy="5257800"/>
          </a:xfrm>
        </p:spPr>
        <p:txBody>
          <a:bodyPr>
            <a:normAutofit/>
          </a:bodyPr>
          <a:lstStyle/>
          <a:p>
            <a:pPr marL="273050" indent="-273050" algn="just" eaLnBrk="1" hangingPunct="1"/>
            <a:r>
              <a:rPr lang="en-US" sz="2400" dirty="0" smtClean="0"/>
              <a:t>Service portion in execution of WC -&gt; Gross Amount Charged </a:t>
            </a:r>
            <a:r>
              <a:rPr lang="en-US" sz="2400" u="sng" dirty="0" smtClean="0"/>
              <a:t>Less</a:t>
            </a:r>
            <a:r>
              <a:rPr lang="en-US" sz="2400" dirty="0" smtClean="0"/>
              <a:t> Value of property in goods </a:t>
            </a:r>
            <a:r>
              <a:rPr lang="en-US" sz="2400" dirty="0" err="1" smtClean="0"/>
              <a:t>trfd</a:t>
            </a:r>
            <a:r>
              <a:rPr lang="en-US" sz="2400" dirty="0" smtClean="0"/>
              <a:t>. </a:t>
            </a:r>
            <a:r>
              <a:rPr lang="en-US" sz="2400" u="sng" dirty="0" smtClean="0"/>
              <a:t>Less </a:t>
            </a:r>
            <a:r>
              <a:rPr lang="en-US" sz="2400" dirty="0" smtClean="0"/>
              <a:t>VAT/Sales Tax on such value of property. </a:t>
            </a:r>
          </a:p>
          <a:p>
            <a:pPr marL="273050" indent="-273050" algn="just" eaLnBrk="1" hangingPunct="1"/>
            <a:r>
              <a:rPr lang="en-US" sz="2400" dirty="0" smtClean="0"/>
              <a:t>Value of property in goods </a:t>
            </a:r>
            <a:r>
              <a:rPr lang="en-US" sz="2400" dirty="0" err="1" smtClean="0"/>
              <a:t>trfd</a:t>
            </a:r>
            <a:r>
              <a:rPr lang="en-US" sz="2400" dirty="0" smtClean="0"/>
              <a:t>. how to </a:t>
            </a:r>
            <a:r>
              <a:rPr lang="en-US" sz="2400" dirty="0" smtClean="0"/>
              <a:t>determine:  </a:t>
            </a:r>
            <a:endParaRPr lang="en-US" sz="2400" dirty="0" smtClean="0"/>
          </a:p>
          <a:p>
            <a:pPr marL="639763" lvl="1" indent="-246063" algn="just" eaLnBrk="1" hangingPunct="1"/>
            <a:r>
              <a:rPr lang="en-US" sz="2400" dirty="0" smtClean="0"/>
              <a:t>Where VAT is paid on turnover  arrived based on records by deducting </a:t>
            </a:r>
            <a:r>
              <a:rPr lang="en-US" sz="2400" dirty="0" err="1" smtClean="0"/>
              <a:t>labour</a:t>
            </a:r>
            <a:r>
              <a:rPr lang="en-US" sz="2400" dirty="0" smtClean="0"/>
              <a:t> and other charges – Value for Service Tax is Balance Amount</a:t>
            </a:r>
          </a:p>
          <a:p>
            <a:pPr marL="639763" lvl="1" indent="-246063" algn="just" eaLnBrk="1" hangingPunct="1"/>
            <a:r>
              <a:rPr lang="en-US" sz="2400" dirty="0" smtClean="0"/>
              <a:t>Where VAT is paid on composition– Value of goods transferred to be determined </a:t>
            </a:r>
            <a:r>
              <a:rPr lang="en-US" sz="2400" b="1" dirty="0" smtClean="0"/>
              <a:t>based on records</a:t>
            </a:r>
            <a:r>
              <a:rPr lang="en-US" sz="2400" dirty="0" smtClean="0"/>
              <a:t> and deducted to arrive at taxable value</a:t>
            </a:r>
          </a:p>
          <a:p>
            <a:pPr marL="639763" lvl="1" indent="-246063" algn="just" eaLnBrk="1" hangingPunct="1"/>
            <a:r>
              <a:rPr lang="en-US" sz="2400" dirty="0" smtClean="0"/>
              <a:t>Where VAT is paid ad-hoc basis – Since it is said not possible to ascertain value of goods next option.</a:t>
            </a:r>
          </a:p>
        </p:txBody>
      </p:sp>
      <p:sp>
        <p:nvSpPr>
          <p:cNvPr id="4" name="Slide Number Placeholder 3"/>
          <p:cNvSpPr>
            <a:spLocks noGrp="1"/>
          </p:cNvSpPr>
          <p:nvPr>
            <p:ph type="sldNum" sz="quarter" idx="12"/>
          </p:nvPr>
        </p:nvSpPr>
        <p:spPr/>
        <p:txBody>
          <a:bodyPr/>
          <a:lstStyle/>
          <a:p>
            <a:pPr>
              <a:defRPr/>
            </a:pPr>
            <a:fld id="{5B4F6235-D41F-4C2D-9ED5-49E3D8DD12BC}" type="slidenum">
              <a:rPr lang="en-US" smtClean="0"/>
              <a:pPr>
                <a:defRPr/>
              </a:pPr>
              <a:t>27</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smtClean="0">
                <a:solidFill>
                  <a:schemeClr val="tx2"/>
                </a:solidFill>
              </a:rPr>
              <a:t>Methods to compute value</a:t>
            </a:r>
            <a:endParaRPr lang="en-IN" smtClean="0">
              <a:solidFill>
                <a:schemeClr val="tx2"/>
              </a:solidFill>
            </a:endParaRPr>
          </a:p>
        </p:txBody>
      </p:sp>
      <p:sp>
        <p:nvSpPr>
          <p:cNvPr id="11267" name="Content Placeholder 2"/>
          <p:cNvSpPr>
            <a:spLocks noGrp="1"/>
          </p:cNvSpPr>
          <p:nvPr>
            <p:ph idx="1"/>
          </p:nvPr>
        </p:nvSpPr>
        <p:spPr/>
        <p:txBody>
          <a:bodyPr/>
          <a:lstStyle/>
          <a:p>
            <a:pPr marL="273050" indent="-273050" algn="just" eaLnBrk="1" hangingPunct="1"/>
            <a:r>
              <a:rPr lang="en-US" smtClean="0"/>
              <a:t>If not as per above – (compulsory)</a:t>
            </a:r>
          </a:p>
          <a:p>
            <a:pPr marL="639763" lvl="1" indent="-246063" algn="just" eaLnBrk="1" hangingPunct="1"/>
            <a:r>
              <a:rPr lang="en-US" smtClean="0"/>
              <a:t>For original works – 40% of the total amount </a:t>
            </a:r>
          </a:p>
          <a:p>
            <a:pPr marL="639763" lvl="1" indent="-246063" algn="just" eaLnBrk="1" hangingPunct="1"/>
            <a:r>
              <a:rPr lang="en-US" smtClean="0"/>
              <a:t>If repair, maintenance or servicing of goods - 70%  of the total amount </a:t>
            </a:r>
          </a:p>
          <a:p>
            <a:pPr marL="639763" lvl="1" indent="-246063" algn="just" eaLnBrk="1" hangingPunct="1"/>
            <a:r>
              <a:rPr lang="en-US" smtClean="0"/>
              <a:t>Other  contracts including </a:t>
            </a:r>
            <a:r>
              <a:rPr lang="en-IN" smtClean="0"/>
              <a:t>maintenance, repair, completion and finishing services such as glazing, plastering, floor and wall tiling, installation of electrical fittings of an immovable property </a:t>
            </a:r>
            <a:r>
              <a:rPr lang="en-US" smtClean="0"/>
              <a:t>– 60% of the total amount</a:t>
            </a:r>
          </a:p>
        </p:txBody>
      </p:sp>
      <p:sp>
        <p:nvSpPr>
          <p:cNvPr id="4" name="Slide Number Placeholder 3"/>
          <p:cNvSpPr>
            <a:spLocks noGrp="1"/>
          </p:cNvSpPr>
          <p:nvPr>
            <p:ph type="sldNum" sz="quarter" idx="12"/>
          </p:nvPr>
        </p:nvSpPr>
        <p:spPr/>
        <p:txBody>
          <a:bodyPr/>
          <a:lstStyle/>
          <a:p>
            <a:pPr>
              <a:defRPr/>
            </a:pPr>
            <a:fld id="{4F171A8A-43CD-484B-92DD-8D7EDF3CC423}" type="slidenum">
              <a:rPr lang="en-US" smtClean="0"/>
              <a:pPr>
                <a:defRPr/>
              </a:pPr>
              <a:t>28</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smtClean="0">
                <a:solidFill>
                  <a:schemeClr val="tx2"/>
                </a:solidFill>
              </a:rPr>
              <a:t>Other Aspects of Valuation</a:t>
            </a:r>
            <a:endParaRPr lang="en-IN" smtClean="0">
              <a:solidFill>
                <a:schemeClr val="tx2"/>
              </a:solidFill>
            </a:endParaRPr>
          </a:p>
        </p:txBody>
      </p:sp>
      <p:sp>
        <p:nvSpPr>
          <p:cNvPr id="3" name="Content Placeholder 2"/>
          <p:cNvSpPr>
            <a:spLocks noGrp="1"/>
          </p:cNvSpPr>
          <p:nvPr>
            <p:ph idx="1"/>
          </p:nvPr>
        </p:nvSpPr>
        <p:spPr>
          <a:xfrm>
            <a:off x="457200" y="1447800"/>
            <a:ext cx="8229600" cy="5181600"/>
          </a:xfrm>
        </p:spPr>
        <p:txBody>
          <a:bodyPr rtlCol="0">
            <a:normAutofit lnSpcReduction="10000"/>
          </a:bodyPr>
          <a:lstStyle/>
          <a:p>
            <a:pPr marL="274320" indent="-274320" eaLnBrk="1" fontAlgn="auto" hangingPunct="1">
              <a:lnSpc>
                <a:spcPct val="150000"/>
              </a:lnSpc>
              <a:spcAft>
                <a:spcPts val="0"/>
              </a:spcAft>
              <a:buFont typeface="Arial" pitchFamily="34" charset="0"/>
              <a:buChar char="•"/>
              <a:defRPr/>
            </a:pPr>
            <a:r>
              <a:rPr lang="en-US" sz="2400" dirty="0" smtClean="0"/>
              <a:t>Original Works means – </a:t>
            </a:r>
          </a:p>
          <a:p>
            <a:pPr marL="640080" lvl="1" indent="-246888" eaLnBrk="1" fontAlgn="auto" hangingPunct="1">
              <a:lnSpc>
                <a:spcPct val="150000"/>
              </a:lnSpc>
              <a:spcAft>
                <a:spcPts val="0"/>
              </a:spcAft>
              <a:buFont typeface="Arial" pitchFamily="34" charset="0"/>
              <a:buChar char="–"/>
              <a:defRPr/>
            </a:pPr>
            <a:r>
              <a:rPr lang="en-US" sz="2000" dirty="0" smtClean="0"/>
              <a:t>All New Constructions; </a:t>
            </a:r>
          </a:p>
          <a:p>
            <a:pPr marL="640080" lvl="1" indent="-246888" eaLnBrk="1" fontAlgn="auto" hangingPunct="1">
              <a:lnSpc>
                <a:spcPct val="150000"/>
              </a:lnSpc>
              <a:spcAft>
                <a:spcPts val="0"/>
              </a:spcAft>
              <a:buFont typeface="Arial" pitchFamily="34" charset="0"/>
              <a:buChar char="–"/>
              <a:defRPr/>
            </a:pPr>
            <a:r>
              <a:rPr lang="en-US" sz="2000" dirty="0" smtClean="0"/>
              <a:t>Additions and alterations – to abandoned or damaged structures to make them workable</a:t>
            </a:r>
          </a:p>
          <a:p>
            <a:pPr marL="640080" lvl="1" indent="-246888" eaLnBrk="1" fontAlgn="auto" hangingPunct="1">
              <a:lnSpc>
                <a:spcPct val="150000"/>
              </a:lnSpc>
              <a:spcAft>
                <a:spcPts val="0"/>
              </a:spcAft>
              <a:buFont typeface="Arial" pitchFamily="34" charset="0"/>
              <a:buChar char="–"/>
              <a:defRPr/>
            </a:pPr>
            <a:r>
              <a:rPr lang="en-IN" sz="2000" dirty="0" smtClean="0"/>
              <a:t>erection, commissioning or installation of plant, machinery or equipment or structures, whether pre-fabricated or otherwise</a:t>
            </a:r>
            <a:endParaRPr lang="en-US" sz="2000" dirty="0" smtClean="0"/>
          </a:p>
          <a:p>
            <a:pPr marL="274320" indent="-274320" eaLnBrk="1" fontAlgn="auto" hangingPunct="1">
              <a:lnSpc>
                <a:spcPct val="150000"/>
              </a:lnSpc>
              <a:spcAft>
                <a:spcPts val="0"/>
              </a:spcAft>
              <a:buFont typeface="Arial" pitchFamily="34" charset="0"/>
              <a:buChar char="•"/>
              <a:defRPr/>
            </a:pPr>
            <a:r>
              <a:rPr lang="en-US" sz="2400" dirty="0" smtClean="0"/>
              <a:t>Total Amount = Gross Amount (+) FMV of all goods and services supplied (by the service receiver) (–) any amount charged for such supply (-) VAT. </a:t>
            </a:r>
          </a:p>
          <a:p>
            <a:pPr eaLnBrk="1" fontAlgn="auto" hangingPunct="1">
              <a:spcAft>
                <a:spcPts val="0"/>
              </a:spcAft>
              <a:buFont typeface="Arial" pitchFamily="34" charset="0"/>
              <a:buChar char="•"/>
              <a:defRPr/>
            </a:pPr>
            <a:endParaRPr lang="en-IN" dirty="0"/>
          </a:p>
        </p:txBody>
      </p:sp>
      <p:sp>
        <p:nvSpPr>
          <p:cNvPr id="4" name="Slide Number Placeholder 3"/>
          <p:cNvSpPr>
            <a:spLocks noGrp="1"/>
          </p:cNvSpPr>
          <p:nvPr>
            <p:ph type="sldNum" sz="quarter" idx="12"/>
          </p:nvPr>
        </p:nvSpPr>
        <p:spPr/>
        <p:txBody>
          <a:bodyPr/>
          <a:lstStyle/>
          <a:p>
            <a:pPr>
              <a:defRPr/>
            </a:pPr>
            <a:fld id="{D3A072C0-0B29-4C58-AA6D-EE8E5D8359F7}" type="slidenum">
              <a:rPr lang="en-US" smtClean="0"/>
              <a:pPr>
                <a:defRPr/>
              </a:pPr>
              <a:t>29</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864291"/>
          </a:xfrm>
        </p:spPr>
        <p:txBody>
          <a:bodyPr>
            <a:normAutofit fontScale="92500" lnSpcReduction="20000"/>
          </a:bodyPr>
          <a:lstStyle/>
          <a:p>
            <a:pPr marL="1024128" indent="-914400">
              <a:buNone/>
            </a:pPr>
            <a:r>
              <a:rPr lang="en-US" sz="4800" dirty="0" err="1" smtClean="0"/>
              <a:t>i.Ensure</a:t>
            </a:r>
            <a:r>
              <a:rPr lang="en-US" sz="4800" dirty="0" smtClean="0"/>
              <a:t> compliance with this</a:t>
            </a:r>
          </a:p>
          <a:p>
            <a:pPr marL="1024128" indent="-914400">
              <a:buNone/>
            </a:pPr>
            <a:r>
              <a:rPr lang="en-US" sz="4800" dirty="0" smtClean="0"/>
              <a:t>uncertain, ever changing law Understand the poor drafting/ omissions</a:t>
            </a:r>
          </a:p>
          <a:p>
            <a:pPr marL="1024128" indent="-914400">
              <a:buNone/>
            </a:pPr>
            <a:r>
              <a:rPr lang="en-US" sz="4800" dirty="0" err="1" smtClean="0"/>
              <a:t>ii.Least</a:t>
            </a:r>
            <a:r>
              <a:rPr lang="en-US" sz="4800" dirty="0" smtClean="0"/>
              <a:t> amount of disputes- SC would be decide All</a:t>
            </a:r>
          </a:p>
          <a:p>
            <a:pPr>
              <a:buNone/>
            </a:pPr>
            <a:r>
              <a:rPr lang="en-US" sz="4800" dirty="0" smtClean="0"/>
              <a:t>iii. </a:t>
            </a:r>
            <a:r>
              <a:rPr lang="en-US" sz="4800" dirty="0" err="1" smtClean="0"/>
              <a:t>Optimisation</a:t>
            </a:r>
            <a:r>
              <a:rPr lang="en-US" sz="4800" dirty="0" smtClean="0"/>
              <a:t> of Credit</a:t>
            </a:r>
          </a:p>
          <a:p>
            <a:pPr>
              <a:buNone/>
            </a:pPr>
            <a:r>
              <a:rPr lang="en-US" sz="4800" dirty="0" smtClean="0"/>
              <a:t>iv. Value additive advice</a:t>
            </a:r>
            <a:endParaRPr lang="en-IN" sz="4800" dirty="0"/>
          </a:p>
        </p:txBody>
      </p:sp>
      <p:sp>
        <p:nvSpPr>
          <p:cNvPr id="3" name="Title 2"/>
          <p:cNvSpPr>
            <a:spLocks noGrp="1"/>
          </p:cNvSpPr>
          <p:nvPr>
            <p:ph type="title"/>
          </p:nvPr>
        </p:nvSpPr>
        <p:spPr>
          <a:xfrm>
            <a:off x="457200" y="0"/>
            <a:ext cx="8229600" cy="1143000"/>
          </a:xfrm>
        </p:spPr>
        <p:txBody>
          <a:bodyPr/>
          <a:lstStyle/>
          <a:p>
            <a:r>
              <a:rPr lang="en-US" i="1" dirty="0" smtClean="0"/>
              <a:t>Objectives of Advisor..</a:t>
            </a:r>
            <a:endParaRPr lang="en-IN" i="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i="1" dirty="0" smtClean="0"/>
              <a:t>L&amp;T Limited v. State of Karnataka</a:t>
            </a:r>
            <a:r>
              <a:rPr lang="en-US" dirty="0" smtClean="0"/>
              <a:t> </a:t>
            </a:r>
            <a:r>
              <a:rPr lang="en-US" b="1" dirty="0" smtClean="0">
                <a:hlinkClick r:id="rId2"/>
              </a:rPr>
              <a:t>(2013-TIOL-46-SC-CT-LB)</a:t>
            </a:r>
            <a:r>
              <a:rPr lang="en-US" dirty="0" smtClean="0"/>
              <a:t> </a:t>
            </a:r>
          </a:p>
          <a:p>
            <a:r>
              <a:rPr lang="en-US" dirty="0" smtClean="0"/>
              <a:t>Affirmed its earlier decision in K </a:t>
            </a:r>
            <a:r>
              <a:rPr lang="en-US" dirty="0" err="1" smtClean="0"/>
              <a:t>Raheja</a:t>
            </a:r>
            <a:r>
              <a:rPr lang="en-US" dirty="0" smtClean="0"/>
              <a:t> case</a:t>
            </a:r>
          </a:p>
          <a:p>
            <a:r>
              <a:rPr lang="en-US" dirty="0" smtClean="0"/>
              <a:t>The Court in </a:t>
            </a:r>
            <a:r>
              <a:rPr lang="en-US" i="1" dirty="0" err="1" smtClean="0"/>
              <a:t>Raheja</a:t>
            </a:r>
            <a:r>
              <a:rPr lang="en-US" i="1" dirty="0" smtClean="0"/>
              <a:t> Development</a:t>
            </a:r>
            <a:r>
              <a:rPr lang="en-US" dirty="0" smtClean="0"/>
              <a:t> held:</a:t>
            </a:r>
          </a:p>
          <a:p>
            <a:pPr lvl="1"/>
            <a:r>
              <a:rPr lang="en-US" dirty="0" smtClean="0"/>
              <a:t>the developer would be liable to pay tax on works contract. </a:t>
            </a:r>
          </a:p>
          <a:p>
            <a:pPr lvl="1"/>
            <a:r>
              <a:rPr lang="en-US" dirty="0" smtClean="0"/>
              <a:t>If the agreement is entered into after the flat or unit is constructed, there would be no works contract. </a:t>
            </a:r>
          </a:p>
          <a:p>
            <a:pPr lvl="1">
              <a:buNone/>
            </a:pPr>
            <a:r>
              <a:rPr lang="en-US" dirty="0" smtClean="0"/>
              <a:t> </a:t>
            </a:r>
          </a:p>
          <a:p>
            <a:endParaRPr lang="en-US" dirty="0"/>
          </a:p>
        </p:txBody>
      </p:sp>
      <p:sp>
        <p:nvSpPr>
          <p:cNvPr id="3" name="Title 2"/>
          <p:cNvSpPr>
            <a:spLocks noGrp="1"/>
          </p:cNvSpPr>
          <p:nvPr>
            <p:ph type="title"/>
          </p:nvPr>
        </p:nvSpPr>
        <p:spPr/>
        <p:txBody>
          <a:bodyPr/>
          <a:lstStyle/>
          <a:p>
            <a:r>
              <a:rPr lang="en-US" dirty="0" smtClean="0"/>
              <a:t>Decision-L&amp;T </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dirty="0" smtClean="0"/>
              <a:t>The decisions in the </a:t>
            </a:r>
            <a:r>
              <a:rPr lang="en-US" i="1" dirty="0" smtClean="0"/>
              <a:t>Magus Construction </a:t>
            </a:r>
            <a:r>
              <a:rPr lang="en-US" i="1" dirty="0" err="1" smtClean="0"/>
              <a:t>Pvt</a:t>
            </a:r>
            <a:r>
              <a:rPr lang="en-US" i="1" dirty="0" smtClean="0"/>
              <a:t> Ltd Vs Union of India </a:t>
            </a:r>
            <a:r>
              <a:rPr lang="en-US" dirty="0" smtClean="0"/>
              <a:t>-   </a:t>
            </a:r>
            <a:r>
              <a:rPr lang="en-US" b="1" dirty="0" smtClean="0">
                <a:hlinkClick r:id="rId2"/>
              </a:rPr>
              <a:t>(2008-TIOL-321-HC-GUW-ST)</a:t>
            </a:r>
            <a:r>
              <a:rPr lang="en-US" dirty="0" smtClean="0"/>
              <a:t> and </a:t>
            </a:r>
            <a:r>
              <a:rPr lang="en-US" i="1" dirty="0" err="1" smtClean="0"/>
              <a:t>Assotech</a:t>
            </a:r>
            <a:r>
              <a:rPr lang="en-US" i="1" dirty="0" smtClean="0"/>
              <a:t> Realty </a:t>
            </a:r>
            <a:r>
              <a:rPr lang="en-US" dirty="0" smtClean="0"/>
              <a:t>no longer </a:t>
            </a:r>
            <a:r>
              <a:rPr lang="en-US" dirty="0" smtClean="0"/>
              <a:t>valid</a:t>
            </a:r>
          </a:p>
          <a:p>
            <a:pPr algn="just"/>
            <a:endParaRPr lang="en-US" dirty="0" smtClean="0"/>
          </a:p>
          <a:p>
            <a:pPr algn="just"/>
            <a:r>
              <a:rPr lang="en-US" dirty="0" smtClean="0"/>
              <a:t>JD liable on non-monetary consideration [maybe-disputed]?</a:t>
            </a:r>
            <a:endParaRPr lang="en-US" dirty="0"/>
          </a:p>
        </p:txBody>
      </p:sp>
      <p:sp>
        <p:nvSpPr>
          <p:cNvPr id="3" name="Title 2"/>
          <p:cNvSpPr>
            <a:spLocks noGrp="1"/>
          </p:cNvSpPr>
          <p:nvPr>
            <p:ph type="title"/>
          </p:nvPr>
        </p:nvSpPr>
        <p:spPr/>
        <p:txBody>
          <a:bodyPr/>
          <a:lstStyle/>
          <a:p>
            <a:r>
              <a:rPr lang="en-US" dirty="0" smtClean="0"/>
              <a:t>Decision-L&amp;T-ST implications</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Whether single agreement liable u/s 66E(b) </a:t>
            </a:r>
            <a:r>
              <a:rPr lang="en-US" dirty="0" err="1" smtClean="0"/>
              <a:t>upto</a:t>
            </a:r>
            <a:r>
              <a:rPr lang="en-US" dirty="0" smtClean="0"/>
              <a:t> date of agreement and under WC entry thereafter?</a:t>
            </a:r>
          </a:p>
          <a:p>
            <a:r>
              <a:rPr lang="en-US" i="1" dirty="0" smtClean="0"/>
              <a:t>Whether amounts received earlier to agreement date could be treated as immoveable property-excluded from Service definition?</a:t>
            </a:r>
          </a:p>
          <a:p>
            <a:r>
              <a:rPr lang="en-US" dirty="0" smtClean="0"/>
              <a:t>Whether pure service contracts alone covered in declared services entry 2?-as WC more specific entry………..</a:t>
            </a:r>
            <a:endParaRPr lang="en-US" dirty="0"/>
          </a:p>
        </p:txBody>
      </p:sp>
      <p:sp>
        <p:nvSpPr>
          <p:cNvPr id="3" name="Title 2"/>
          <p:cNvSpPr>
            <a:spLocks noGrp="1"/>
          </p:cNvSpPr>
          <p:nvPr>
            <p:ph type="title"/>
          </p:nvPr>
        </p:nvSpPr>
        <p:spPr/>
        <p:txBody>
          <a:bodyPr>
            <a:normAutofit fontScale="90000"/>
          </a:bodyPr>
          <a:lstStyle/>
          <a:p>
            <a:r>
              <a:rPr lang="en-US" dirty="0" smtClean="0"/>
              <a:t>Decision-L&amp;T-ST Issues:</a:t>
            </a:r>
            <a:br>
              <a:rPr lang="en-US" dirty="0" smtClean="0"/>
            </a:b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Inputs not allowed in WC</a:t>
            </a:r>
          </a:p>
          <a:p>
            <a:endParaRPr lang="en-US" dirty="0" smtClean="0"/>
          </a:p>
          <a:p>
            <a:r>
              <a:rPr lang="en-US" dirty="0" smtClean="0"/>
              <a:t>Capital goods used – Cranes, hoists, dumpers, tippers, concrete mixers – Allowed if used </a:t>
            </a:r>
            <a:r>
              <a:rPr lang="en-US" b="1" dirty="0" smtClean="0"/>
              <a:t>partially</a:t>
            </a:r>
          </a:p>
          <a:p>
            <a:endParaRPr lang="en-US" dirty="0" smtClean="0"/>
          </a:p>
          <a:p>
            <a:r>
              <a:rPr lang="en-US" dirty="0" smtClean="0"/>
              <a:t>Capital goods </a:t>
            </a:r>
            <a:r>
              <a:rPr lang="en-US" b="1" dirty="0" smtClean="0"/>
              <a:t>used</a:t>
            </a:r>
            <a:r>
              <a:rPr lang="en-US" dirty="0" smtClean="0"/>
              <a:t> in building/ Mall itself- lifts, DG, travellators, escalators, parking equipment? – what if part rented</a:t>
            </a:r>
          </a:p>
          <a:p>
            <a:pPr>
              <a:buNone/>
            </a:pPr>
            <a:endParaRPr lang="en-US" dirty="0" smtClean="0"/>
          </a:p>
          <a:p>
            <a:r>
              <a:rPr lang="en-US" dirty="0" smtClean="0"/>
              <a:t>Inputs services – all if eligible.</a:t>
            </a:r>
            <a:endParaRPr lang="en-IN" dirty="0"/>
          </a:p>
        </p:txBody>
      </p:sp>
      <p:sp>
        <p:nvSpPr>
          <p:cNvPr id="3" name="Title 2"/>
          <p:cNvSpPr>
            <a:spLocks noGrp="1"/>
          </p:cNvSpPr>
          <p:nvPr>
            <p:ph type="title"/>
          </p:nvPr>
        </p:nvSpPr>
        <p:spPr/>
        <p:txBody>
          <a:bodyPr/>
          <a:lstStyle/>
          <a:p>
            <a:r>
              <a:rPr lang="en-US" dirty="0" smtClean="0"/>
              <a:t>Which Credit Availability?</a:t>
            </a:r>
            <a:endParaRPr lang="en-IN"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Site Development &amp; sale- Single Contract would that be covered prior to 1.7.2012</a:t>
            </a:r>
          </a:p>
          <a:p>
            <a:endParaRPr lang="en-US" dirty="0" smtClean="0"/>
          </a:p>
          <a:p>
            <a:r>
              <a:rPr lang="en-US" dirty="0" smtClean="0"/>
              <a:t>Coverage after 1.7.12?</a:t>
            </a:r>
          </a:p>
          <a:p>
            <a:endParaRPr lang="en-US" dirty="0" smtClean="0"/>
          </a:p>
        </p:txBody>
      </p:sp>
      <p:sp>
        <p:nvSpPr>
          <p:cNvPr id="3" name="Title 2"/>
          <p:cNvSpPr>
            <a:spLocks noGrp="1"/>
          </p:cNvSpPr>
          <p:nvPr>
            <p:ph type="title"/>
          </p:nvPr>
        </p:nvSpPr>
        <p:spPr/>
        <p:txBody>
          <a:bodyPr/>
          <a:lstStyle/>
          <a:p>
            <a:r>
              <a:rPr lang="en-US" dirty="0" smtClean="0"/>
              <a:t>Issues</a:t>
            </a:r>
            <a:endParaRPr lang="en-IN"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914400"/>
            <a:ext cx="8534400" cy="4524315"/>
          </a:xfrm>
          <a:prstGeom prst="rect">
            <a:avLst/>
          </a:prstGeom>
        </p:spPr>
        <p:txBody>
          <a:bodyPr wrap="square">
            <a:spAutoFit/>
          </a:bodyPr>
          <a:lstStyle/>
          <a:p>
            <a:pPr algn="just"/>
            <a:r>
              <a:rPr lang="en-US" sz="3600" dirty="0" smtClean="0"/>
              <a:t>“Construction of a </a:t>
            </a:r>
            <a:r>
              <a:rPr lang="en-US" sz="3600" b="1" dirty="0" smtClean="0"/>
              <a:t>complex, building, civil structure or a part thereof, including a complex or building intended for sale to a buyer</a:t>
            </a:r>
            <a:r>
              <a:rPr lang="en-US" sz="3600" dirty="0" smtClean="0"/>
              <a:t>, wholly or partly, </a:t>
            </a:r>
            <a:r>
              <a:rPr lang="en-US" sz="3600" i="1" dirty="0" smtClean="0"/>
              <a:t>except where the entire consideration is received after issuance of certificate of completion by a competent authority</a:t>
            </a:r>
            <a:r>
              <a:rPr lang="en-US" sz="3600" dirty="0" smtClean="0"/>
              <a:t>”.</a:t>
            </a:r>
            <a:endParaRPr lang="en-IN" sz="3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14400"/>
            <a:ext cx="8382000" cy="4832092"/>
          </a:xfrm>
          <a:prstGeom prst="rect">
            <a:avLst/>
          </a:prstGeom>
        </p:spPr>
        <p:txBody>
          <a:bodyPr wrap="square">
            <a:spAutoFit/>
          </a:bodyPr>
          <a:lstStyle/>
          <a:p>
            <a:pPr algn="just"/>
            <a:r>
              <a:rPr lang="en-US" sz="4400" dirty="0" smtClean="0"/>
              <a:t>Possible Solution??- One </a:t>
            </a:r>
            <a:r>
              <a:rPr lang="en-US" sz="4400" dirty="0" smtClean="0"/>
              <a:t>agreement to </a:t>
            </a:r>
            <a:r>
              <a:rPr lang="en-US" sz="4400" dirty="0" smtClean="0"/>
              <a:t>sell [ completions stage wise] </a:t>
            </a:r>
            <a:r>
              <a:rPr lang="en-US" sz="4400" dirty="0" smtClean="0"/>
              <a:t>+ development agreement – Bifurcated for roads, sewage, electrical lines, drains [ 60%] + others [40%]</a:t>
            </a:r>
            <a:endParaRPr lang="en-IN" sz="4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3600" dirty="0" smtClean="0"/>
              <a:t>FOC Supply- If not part of agreement, If not charged – No liability? – </a:t>
            </a:r>
            <a:r>
              <a:rPr lang="en-US" sz="3600" dirty="0" err="1" smtClean="0"/>
              <a:t>Bhayana</a:t>
            </a:r>
            <a:r>
              <a:rPr lang="en-US" sz="3600" dirty="0" smtClean="0"/>
              <a:t> Builders</a:t>
            </a:r>
          </a:p>
          <a:p>
            <a:endParaRPr lang="en-US" sz="3600" dirty="0" smtClean="0"/>
          </a:p>
          <a:p>
            <a:r>
              <a:rPr lang="en-US" sz="3600" dirty="0" smtClean="0"/>
              <a:t>Under 33% can we continue OR have to change to pay on actual basis or 40% of 12.36 ? </a:t>
            </a:r>
            <a:r>
              <a:rPr lang="en-US" sz="3600" i="1" dirty="0" smtClean="0"/>
              <a:t> </a:t>
            </a:r>
            <a:r>
              <a:rPr lang="en-US" sz="3600" i="1" dirty="0" err="1" smtClean="0"/>
              <a:t>Nagarjuna</a:t>
            </a:r>
            <a:r>
              <a:rPr lang="en-US" sz="3600" i="1" dirty="0" smtClean="0"/>
              <a:t>- SC</a:t>
            </a:r>
          </a:p>
          <a:p>
            <a:endParaRPr lang="en-US" dirty="0" smtClean="0"/>
          </a:p>
          <a:p>
            <a:endParaRPr lang="en-US" dirty="0" smtClean="0"/>
          </a:p>
          <a:p>
            <a:endParaRPr lang="en-US" dirty="0" smtClean="0"/>
          </a:p>
          <a:p>
            <a:endParaRPr lang="en-IN" dirty="0"/>
          </a:p>
        </p:txBody>
      </p:sp>
      <p:sp>
        <p:nvSpPr>
          <p:cNvPr id="3" name="Title 2"/>
          <p:cNvSpPr>
            <a:spLocks noGrp="1"/>
          </p:cNvSpPr>
          <p:nvPr>
            <p:ph type="title"/>
          </p:nvPr>
        </p:nvSpPr>
        <p:spPr/>
        <p:txBody>
          <a:bodyPr/>
          <a:lstStyle/>
          <a:p>
            <a:r>
              <a:rPr lang="en-US" dirty="0" smtClean="0"/>
              <a:t>Issues</a:t>
            </a:r>
            <a:endParaRPr lang="en-IN"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0"/>
            <a:ext cx="8229600" cy="838200"/>
          </a:xfrm>
        </p:spPr>
        <p:txBody>
          <a:bodyPr/>
          <a:lstStyle/>
          <a:p>
            <a:pPr eaLnBrk="1" hangingPunct="1"/>
            <a:r>
              <a:rPr lang="en-US" smtClean="0">
                <a:solidFill>
                  <a:schemeClr val="tx2"/>
                </a:solidFill>
              </a:rPr>
              <a:t>Issues???</a:t>
            </a:r>
            <a:endParaRPr lang="en-IN" smtClean="0">
              <a:solidFill>
                <a:schemeClr val="tx2"/>
              </a:solidFill>
            </a:endParaRPr>
          </a:p>
        </p:txBody>
      </p:sp>
      <p:sp>
        <p:nvSpPr>
          <p:cNvPr id="21507" name="Content Placeholder 2"/>
          <p:cNvSpPr>
            <a:spLocks noGrp="1"/>
          </p:cNvSpPr>
          <p:nvPr>
            <p:ph idx="1"/>
          </p:nvPr>
        </p:nvSpPr>
        <p:spPr>
          <a:xfrm>
            <a:off x="381000" y="762000"/>
            <a:ext cx="8229600" cy="5486400"/>
          </a:xfrm>
        </p:spPr>
        <p:txBody>
          <a:bodyPr>
            <a:normAutofit/>
          </a:bodyPr>
          <a:lstStyle/>
          <a:p>
            <a:pPr algn="just" eaLnBrk="1" hangingPunct="1">
              <a:lnSpc>
                <a:spcPct val="160000"/>
              </a:lnSpc>
            </a:pPr>
            <a:r>
              <a:rPr lang="en-US" sz="2400" b="1" dirty="0" smtClean="0"/>
              <a:t>Whether </a:t>
            </a:r>
            <a:r>
              <a:rPr lang="en-US" sz="2400" b="1" dirty="0" smtClean="0"/>
              <a:t>service </a:t>
            </a:r>
            <a:r>
              <a:rPr lang="en-US" sz="2400" b="1" dirty="0" smtClean="0"/>
              <a:t>Tax can be paid on full value and take credit of duty paid </a:t>
            </a:r>
            <a:r>
              <a:rPr lang="en-US" sz="2400" b="1" dirty="0" smtClean="0"/>
              <a:t>on </a:t>
            </a:r>
            <a:r>
              <a:rPr lang="en-US" sz="2400" b="1" dirty="0" smtClean="0"/>
              <a:t>inputs in full in new law?</a:t>
            </a:r>
          </a:p>
          <a:p>
            <a:pPr>
              <a:lnSpc>
                <a:spcPct val="150000"/>
              </a:lnSpc>
              <a:buFont typeface="Arial" pitchFamily="34" charset="0"/>
              <a:buChar char="•"/>
              <a:defRPr/>
            </a:pPr>
            <a:endParaRPr lang="en-US" sz="2400" b="1" i="1" dirty="0" smtClean="0"/>
          </a:p>
          <a:p>
            <a:pPr>
              <a:lnSpc>
                <a:spcPct val="150000"/>
              </a:lnSpc>
              <a:buFont typeface="Arial" pitchFamily="34" charset="0"/>
              <a:buChar char="•"/>
              <a:defRPr/>
            </a:pPr>
            <a:endParaRPr lang="en-US" sz="2400" b="1" dirty="0" smtClean="0"/>
          </a:p>
          <a:p>
            <a:pPr>
              <a:lnSpc>
                <a:spcPct val="150000"/>
              </a:lnSpc>
              <a:buFont typeface="Arial" pitchFamily="34" charset="0"/>
              <a:buChar char="•"/>
              <a:defRPr/>
            </a:pPr>
            <a:r>
              <a:rPr lang="en-US" sz="2400" b="1" dirty="0" smtClean="0"/>
              <a:t>In </a:t>
            </a:r>
            <a:r>
              <a:rPr lang="en-US" sz="2400" b="1" dirty="0" smtClean="0"/>
              <a:t>case of joint development with land owner, whether developer is liable for share given to land owner?</a:t>
            </a:r>
          </a:p>
          <a:p>
            <a:pPr algn="just" eaLnBrk="1" hangingPunct="1">
              <a:lnSpc>
                <a:spcPct val="160000"/>
              </a:lnSpc>
            </a:pPr>
            <a:endParaRPr lang="en-US" sz="2400" dirty="0" smtClean="0"/>
          </a:p>
        </p:txBody>
      </p:sp>
      <p:sp>
        <p:nvSpPr>
          <p:cNvPr id="4" name="Slide Number Placeholder 3"/>
          <p:cNvSpPr>
            <a:spLocks noGrp="1"/>
          </p:cNvSpPr>
          <p:nvPr>
            <p:ph type="sldNum" sz="quarter" idx="12"/>
          </p:nvPr>
        </p:nvSpPr>
        <p:spPr/>
        <p:txBody>
          <a:bodyPr/>
          <a:lstStyle/>
          <a:p>
            <a:pPr>
              <a:defRPr/>
            </a:pPr>
            <a:fld id="{5C1FBA17-E169-4435-A6A7-1D95396F5116}" type="slidenum">
              <a:rPr lang="en-US" smtClean="0"/>
              <a:pPr>
                <a:defRPr/>
              </a:pPr>
              <a:t>38</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81000" y="0"/>
            <a:ext cx="8229600" cy="1143000"/>
          </a:xfrm>
        </p:spPr>
        <p:txBody>
          <a:bodyPr/>
          <a:lstStyle/>
          <a:p>
            <a:pPr eaLnBrk="1" hangingPunct="1"/>
            <a:r>
              <a:rPr lang="en-US" smtClean="0">
                <a:solidFill>
                  <a:schemeClr val="tx2"/>
                </a:solidFill>
              </a:rPr>
              <a:t>Issues ???</a:t>
            </a:r>
            <a:endParaRPr lang="en-IN" smtClean="0">
              <a:solidFill>
                <a:schemeClr val="tx2"/>
              </a:solidFill>
            </a:endParaRPr>
          </a:p>
        </p:txBody>
      </p:sp>
      <p:sp>
        <p:nvSpPr>
          <p:cNvPr id="46083" name="Content Placeholder 2"/>
          <p:cNvSpPr>
            <a:spLocks noGrp="1"/>
          </p:cNvSpPr>
          <p:nvPr>
            <p:ph idx="1"/>
          </p:nvPr>
        </p:nvSpPr>
        <p:spPr>
          <a:xfrm>
            <a:off x="457200" y="1143000"/>
            <a:ext cx="8229600" cy="5181600"/>
          </a:xfrm>
        </p:spPr>
        <p:txBody>
          <a:bodyPr rtlCol="0">
            <a:normAutofit lnSpcReduction="10000"/>
          </a:bodyPr>
          <a:lstStyle/>
          <a:p>
            <a:pPr eaLnBrk="1" fontAlgn="auto" hangingPunct="1">
              <a:lnSpc>
                <a:spcPct val="150000"/>
              </a:lnSpc>
              <a:spcAft>
                <a:spcPts val="0"/>
              </a:spcAft>
              <a:buFont typeface="Arial" pitchFamily="34" charset="0"/>
              <a:buChar char="•"/>
              <a:defRPr/>
            </a:pPr>
            <a:r>
              <a:rPr lang="en-US" sz="2400" b="1" dirty="0" smtClean="0"/>
              <a:t>If liable on what value and when it is to be paid</a:t>
            </a:r>
            <a:r>
              <a:rPr lang="en-US" sz="2400" b="1" dirty="0" smtClean="0"/>
              <a:t>?</a:t>
            </a:r>
          </a:p>
          <a:p>
            <a:pPr eaLnBrk="1" fontAlgn="auto" hangingPunct="1">
              <a:lnSpc>
                <a:spcPct val="150000"/>
              </a:lnSpc>
              <a:spcAft>
                <a:spcPts val="0"/>
              </a:spcAft>
              <a:buFont typeface="Arial" pitchFamily="34" charset="0"/>
              <a:buChar char="•"/>
              <a:defRPr/>
            </a:pPr>
            <a:endParaRPr lang="en-US" sz="2400" b="1" dirty="0" smtClean="0"/>
          </a:p>
          <a:p>
            <a:pPr eaLnBrk="1" fontAlgn="auto" hangingPunct="1">
              <a:lnSpc>
                <a:spcPct val="150000"/>
              </a:lnSpc>
              <a:spcAft>
                <a:spcPts val="0"/>
              </a:spcAft>
              <a:buFont typeface="Arial" pitchFamily="34" charset="0"/>
              <a:buChar char="•"/>
              <a:defRPr/>
            </a:pPr>
            <a:r>
              <a:rPr lang="en-US" sz="2400" b="1" i="1" dirty="0" smtClean="0"/>
              <a:t>Whether the land value claimed by the developer is in case of joint development, where land is registered directly by the land owner to buyer, is eligible for exclusion from scope service definition?</a:t>
            </a:r>
          </a:p>
          <a:p>
            <a:pPr eaLnBrk="1" fontAlgn="auto" hangingPunct="1">
              <a:lnSpc>
                <a:spcPct val="150000"/>
              </a:lnSpc>
              <a:spcAft>
                <a:spcPts val="0"/>
              </a:spcAft>
              <a:buFont typeface="Arial" pitchFamily="34" charset="0"/>
              <a:buChar char="•"/>
              <a:defRPr/>
            </a:pPr>
            <a:endParaRPr lang="en-US" sz="2400" b="1" dirty="0" smtClean="0"/>
          </a:p>
          <a:p>
            <a:pPr eaLnBrk="1" fontAlgn="auto" hangingPunct="1">
              <a:lnSpc>
                <a:spcPct val="150000"/>
              </a:lnSpc>
              <a:spcAft>
                <a:spcPts val="0"/>
              </a:spcAft>
              <a:buFont typeface="Arial" pitchFamily="34" charset="0"/>
              <a:buChar char="•"/>
              <a:defRPr/>
            </a:pPr>
            <a:r>
              <a:rPr lang="en-US" sz="2400" b="1" dirty="0" smtClean="0"/>
              <a:t>Whether </a:t>
            </a:r>
            <a:r>
              <a:rPr lang="en-US" sz="2400" b="1" dirty="0" smtClean="0"/>
              <a:t>the profit/gross amount charged by the developer on land is liable for service tax?</a:t>
            </a:r>
            <a:endParaRPr lang="en-IN" sz="2400" b="1" dirty="0" smtClean="0"/>
          </a:p>
        </p:txBody>
      </p:sp>
      <p:sp>
        <p:nvSpPr>
          <p:cNvPr id="4" name="Slide Number Placeholder 3"/>
          <p:cNvSpPr>
            <a:spLocks noGrp="1"/>
          </p:cNvSpPr>
          <p:nvPr>
            <p:ph type="sldNum" sz="quarter" idx="12"/>
          </p:nvPr>
        </p:nvSpPr>
        <p:spPr/>
        <p:txBody>
          <a:bodyPr/>
          <a:lstStyle/>
          <a:p>
            <a:pPr>
              <a:defRPr/>
            </a:pPr>
            <a:fld id="{298DF629-CC41-437C-834C-E0C172EA9DEF}" type="slidenum">
              <a:rPr lang="en-US" smtClean="0"/>
              <a:pPr>
                <a:defRPr/>
              </a:pPr>
              <a:t>39</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Activity [ not service anymore.. Much wider]</a:t>
            </a:r>
          </a:p>
          <a:p>
            <a:pPr>
              <a:buNone/>
            </a:pPr>
            <a:endParaRPr lang="en-US" dirty="0" smtClean="0"/>
          </a:p>
          <a:p>
            <a:r>
              <a:rPr lang="en-US" dirty="0" smtClean="0"/>
              <a:t>For a Consideration – “valuable benefit passed by </a:t>
            </a:r>
            <a:r>
              <a:rPr lang="en-US" dirty="0" err="1" smtClean="0"/>
              <a:t>promisor</a:t>
            </a:r>
            <a:r>
              <a:rPr lang="en-US" dirty="0" smtClean="0"/>
              <a:t> to </a:t>
            </a:r>
            <a:r>
              <a:rPr lang="en-US" dirty="0" err="1" smtClean="0"/>
              <a:t>promisee</a:t>
            </a:r>
            <a:r>
              <a:rPr lang="en-US" dirty="0" smtClean="0"/>
              <a:t>” [ Sec 67]</a:t>
            </a:r>
          </a:p>
          <a:p>
            <a:endParaRPr lang="en-US" dirty="0" smtClean="0"/>
          </a:p>
          <a:p>
            <a:r>
              <a:rPr lang="en-US" dirty="0" smtClean="0"/>
              <a:t>Excludes… Includes….</a:t>
            </a:r>
            <a:endParaRPr lang="en-IN" dirty="0"/>
          </a:p>
        </p:txBody>
      </p:sp>
      <p:sp>
        <p:nvSpPr>
          <p:cNvPr id="3" name="Title 2"/>
          <p:cNvSpPr>
            <a:spLocks noGrp="1"/>
          </p:cNvSpPr>
          <p:nvPr>
            <p:ph type="title"/>
          </p:nvPr>
        </p:nvSpPr>
        <p:spPr/>
        <p:txBody>
          <a:bodyPr/>
          <a:lstStyle/>
          <a:p>
            <a:r>
              <a:rPr lang="en-US" dirty="0" smtClean="0"/>
              <a:t>“Service” ??</a:t>
            </a:r>
            <a:endParaRPr lang="en-IN"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0"/>
            <a:ext cx="8229600" cy="1143000"/>
          </a:xfrm>
        </p:spPr>
        <p:txBody>
          <a:bodyPr/>
          <a:lstStyle/>
          <a:p>
            <a:pPr eaLnBrk="1" hangingPunct="1"/>
            <a:r>
              <a:rPr lang="en-US" smtClean="0">
                <a:solidFill>
                  <a:schemeClr val="tx2"/>
                </a:solidFill>
              </a:rPr>
              <a:t>Issues ???</a:t>
            </a:r>
            <a:endParaRPr lang="en-IN" smtClean="0">
              <a:solidFill>
                <a:schemeClr val="tx2"/>
              </a:solidFill>
            </a:endParaRPr>
          </a:p>
        </p:txBody>
      </p:sp>
      <p:sp>
        <p:nvSpPr>
          <p:cNvPr id="48131" name="Content Placeholder 2"/>
          <p:cNvSpPr>
            <a:spLocks noGrp="1"/>
          </p:cNvSpPr>
          <p:nvPr>
            <p:ph idx="1"/>
          </p:nvPr>
        </p:nvSpPr>
        <p:spPr>
          <a:xfrm>
            <a:off x="457200" y="1219200"/>
            <a:ext cx="8229600" cy="4906963"/>
          </a:xfrm>
        </p:spPr>
        <p:txBody>
          <a:bodyPr rtlCol="0">
            <a:normAutofit fontScale="92500" lnSpcReduction="20000"/>
          </a:bodyPr>
          <a:lstStyle/>
          <a:p>
            <a:pPr algn="just" eaLnBrk="1" fontAlgn="auto" hangingPunct="1">
              <a:lnSpc>
                <a:spcPct val="170000"/>
              </a:lnSpc>
              <a:spcAft>
                <a:spcPts val="0"/>
              </a:spcAft>
              <a:buFont typeface="Arial" pitchFamily="34" charset="0"/>
              <a:buChar char="•"/>
              <a:defRPr/>
            </a:pPr>
            <a:r>
              <a:rPr lang="en-US" b="1" dirty="0" smtClean="0"/>
              <a:t>Whether </a:t>
            </a:r>
            <a:r>
              <a:rPr lang="en-US" b="1" dirty="0" smtClean="0"/>
              <a:t>the said activities in relation to single residential unit can be claimed as exemption- Villa?</a:t>
            </a:r>
          </a:p>
          <a:p>
            <a:pPr algn="just" eaLnBrk="1" fontAlgn="auto" hangingPunct="1">
              <a:lnSpc>
                <a:spcPct val="170000"/>
              </a:lnSpc>
              <a:spcAft>
                <a:spcPts val="0"/>
              </a:spcAft>
              <a:buFont typeface="Arial" pitchFamily="34" charset="0"/>
              <a:buChar char="•"/>
              <a:defRPr/>
            </a:pPr>
            <a:r>
              <a:rPr lang="en-US" b="1" i="1" dirty="0" smtClean="0"/>
              <a:t>Whether </a:t>
            </a:r>
            <a:r>
              <a:rPr lang="en-US" b="1" i="1" dirty="0" smtClean="0"/>
              <a:t>compensation </a:t>
            </a:r>
            <a:r>
              <a:rPr lang="en-US" b="1" i="1" dirty="0" smtClean="0"/>
              <a:t>received for transfer of buying right is liable for service tax</a:t>
            </a:r>
            <a:r>
              <a:rPr lang="en-US" b="1" i="1" dirty="0" smtClean="0"/>
              <a:t>? Nomination/ Relinquishment</a:t>
            </a:r>
            <a:endParaRPr lang="en-US" b="1" i="1" dirty="0" smtClean="0"/>
          </a:p>
          <a:p>
            <a:pPr algn="just" eaLnBrk="1" fontAlgn="auto" hangingPunct="1">
              <a:lnSpc>
                <a:spcPct val="170000"/>
              </a:lnSpc>
              <a:spcAft>
                <a:spcPts val="0"/>
              </a:spcAft>
              <a:buFont typeface="Arial" pitchFamily="34" charset="0"/>
              <a:buChar char="•"/>
              <a:defRPr/>
            </a:pPr>
            <a:r>
              <a:rPr lang="en-US" b="1" dirty="0" smtClean="0"/>
              <a:t>Whether the amounts forfeited for non-payment of installments is liable for service tax? </a:t>
            </a:r>
          </a:p>
          <a:p>
            <a:pPr eaLnBrk="1" fontAlgn="auto" hangingPunct="1">
              <a:spcAft>
                <a:spcPts val="0"/>
              </a:spcAft>
              <a:buFont typeface="Arial" pitchFamily="34" charset="0"/>
              <a:buChar char="•"/>
              <a:defRPr/>
            </a:pPr>
            <a:endParaRPr lang="en-IN" dirty="0" smtClean="0"/>
          </a:p>
        </p:txBody>
      </p:sp>
      <p:sp>
        <p:nvSpPr>
          <p:cNvPr id="4" name="Slide Number Placeholder 3"/>
          <p:cNvSpPr>
            <a:spLocks noGrp="1"/>
          </p:cNvSpPr>
          <p:nvPr>
            <p:ph type="sldNum" sz="quarter" idx="12"/>
          </p:nvPr>
        </p:nvSpPr>
        <p:spPr/>
        <p:txBody>
          <a:bodyPr/>
          <a:lstStyle/>
          <a:p>
            <a:pPr>
              <a:defRPr/>
            </a:pPr>
            <a:fld id="{68D39F67-570B-41BF-AF4E-93F7AC16643F}" type="slidenum">
              <a:rPr lang="en-US" smtClean="0"/>
              <a:pPr>
                <a:defRPr/>
              </a:pPr>
              <a:t>40</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Questions?</a:t>
            </a:r>
            <a:endParaRPr lang="en-IN" dirty="0"/>
          </a:p>
        </p:txBody>
      </p:sp>
      <p:sp>
        <p:nvSpPr>
          <p:cNvPr id="3" name="Subtitle 2"/>
          <p:cNvSpPr>
            <a:spLocks noGrp="1"/>
          </p:cNvSpPr>
          <p:nvPr>
            <p:ph type="subTitle" idx="1"/>
          </p:nvPr>
        </p:nvSpPr>
        <p:spPr/>
        <p:txBody>
          <a:bodyPr/>
          <a:lstStyle/>
          <a:p>
            <a:r>
              <a:rPr lang="en-US" dirty="0" smtClean="0"/>
              <a:t>p</a:t>
            </a:r>
            <a:r>
              <a:rPr lang="en-US" dirty="0" smtClean="0"/>
              <a:t>dicai.org</a:t>
            </a:r>
          </a:p>
          <a:p>
            <a:r>
              <a:rPr lang="en-US" dirty="0" smtClean="0"/>
              <a:t>madhukar@hiregange.com</a:t>
            </a:r>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2"/>
          <p:cNvSpPr>
            <a:spLocks noGrp="1"/>
          </p:cNvSpPr>
          <p:nvPr>
            <p:ph type="title"/>
          </p:nvPr>
        </p:nvSpPr>
        <p:spPr>
          <a:xfrm>
            <a:off x="457200" y="381000"/>
            <a:ext cx="8229600" cy="1143000"/>
          </a:xfrm>
        </p:spPr>
        <p:txBody>
          <a:bodyPr/>
          <a:lstStyle/>
          <a:p>
            <a:pPr eaLnBrk="1" hangingPunct="1"/>
            <a:r>
              <a:rPr lang="en-US" dirty="0" smtClean="0">
                <a:solidFill>
                  <a:schemeClr val="tx2"/>
                </a:solidFill>
              </a:rPr>
              <a:t>Service excludes</a:t>
            </a:r>
          </a:p>
        </p:txBody>
      </p:sp>
      <p:sp>
        <p:nvSpPr>
          <p:cNvPr id="4099" name="Content Placeholder 1"/>
          <p:cNvSpPr>
            <a:spLocks noGrp="1"/>
          </p:cNvSpPr>
          <p:nvPr>
            <p:ph idx="1"/>
          </p:nvPr>
        </p:nvSpPr>
        <p:spPr>
          <a:xfrm>
            <a:off x="457200" y="1481138"/>
            <a:ext cx="8229600" cy="5072062"/>
          </a:xfrm>
        </p:spPr>
        <p:txBody>
          <a:bodyPr/>
          <a:lstStyle/>
          <a:p>
            <a:pPr marL="365125" indent="-255588" algn="just" eaLnBrk="1" hangingPunct="1">
              <a:lnSpc>
                <a:spcPct val="150000"/>
              </a:lnSpc>
            </a:pPr>
            <a:r>
              <a:rPr lang="en-US" dirty="0" smtClean="0"/>
              <a:t>Activity which constitutes </a:t>
            </a:r>
            <a:r>
              <a:rPr lang="en-US" u="sng" dirty="0" smtClean="0"/>
              <a:t>merely </a:t>
            </a:r>
            <a:r>
              <a:rPr lang="en-US" dirty="0" smtClean="0"/>
              <a:t>-</a:t>
            </a:r>
          </a:p>
          <a:p>
            <a:pPr marL="620713" lvl="1" algn="just" eaLnBrk="1" hangingPunct="1">
              <a:lnSpc>
                <a:spcPct val="150000"/>
              </a:lnSpc>
              <a:spcBef>
                <a:spcPts val="325"/>
              </a:spcBef>
              <a:buFont typeface="Arial" charset="0"/>
              <a:buChar char="•"/>
            </a:pPr>
            <a:r>
              <a:rPr lang="en-US" sz="2800" dirty="0" smtClean="0"/>
              <a:t>transfer of title in </a:t>
            </a:r>
            <a:r>
              <a:rPr lang="en-US" sz="2800" b="1" u="sng" dirty="0" smtClean="0"/>
              <a:t>immovable </a:t>
            </a:r>
            <a:r>
              <a:rPr lang="en-US" sz="2800" b="1" u="sng" dirty="0" smtClean="0"/>
              <a:t>property</a:t>
            </a:r>
            <a:r>
              <a:rPr lang="en-US" sz="2800" dirty="0" smtClean="0"/>
              <a:t> by way of sale, gift or in any other manner</a:t>
            </a:r>
            <a:r>
              <a:rPr lang="en-US" sz="2800" dirty="0" smtClean="0"/>
              <a:t>;</a:t>
            </a:r>
          </a:p>
          <a:p>
            <a:pPr marL="620713" lvl="1" algn="just" eaLnBrk="1" hangingPunct="1">
              <a:lnSpc>
                <a:spcPct val="150000"/>
              </a:lnSpc>
              <a:spcBef>
                <a:spcPts val="325"/>
              </a:spcBef>
              <a:buNone/>
            </a:pPr>
            <a:r>
              <a:rPr lang="en-US" sz="2800" dirty="0" smtClean="0"/>
              <a:t>-&gt; Single Agreement of Sale – Is it a transfer of Title?</a:t>
            </a:r>
          </a:p>
          <a:p>
            <a:pPr marL="620713" lvl="1" algn="just" eaLnBrk="1" hangingPunct="1">
              <a:lnSpc>
                <a:spcPct val="150000"/>
              </a:lnSpc>
              <a:spcBef>
                <a:spcPts val="325"/>
              </a:spcBef>
              <a:buNone/>
            </a:pPr>
            <a:r>
              <a:rPr lang="en-US" sz="2800" dirty="0" smtClean="0"/>
              <a:t>-&gt; </a:t>
            </a:r>
            <a:r>
              <a:rPr lang="en-US" sz="2800" dirty="0" smtClean="0"/>
              <a:t>One Agreement to Sell + 1 Construction</a:t>
            </a:r>
          </a:p>
          <a:p>
            <a:pPr marL="620713" lvl="1" algn="just" eaLnBrk="1" hangingPunct="1">
              <a:lnSpc>
                <a:spcPct val="150000"/>
              </a:lnSpc>
              <a:spcBef>
                <a:spcPts val="325"/>
              </a:spcBef>
              <a:buNone/>
            </a:pPr>
            <a:r>
              <a:rPr lang="en-US" sz="2800" dirty="0" smtClean="0"/>
              <a:t>-&gt; Joint Venture?</a:t>
            </a:r>
            <a:endParaRPr lang="en-US" sz="2800" dirty="0" smtClean="0"/>
          </a:p>
        </p:txBody>
      </p:sp>
      <p:sp>
        <p:nvSpPr>
          <p:cNvPr id="4" name="Slide Number Placeholder 3"/>
          <p:cNvSpPr>
            <a:spLocks noGrp="1"/>
          </p:cNvSpPr>
          <p:nvPr>
            <p:ph type="sldNum" sz="quarter" idx="12"/>
          </p:nvPr>
        </p:nvSpPr>
        <p:spPr/>
        <p:txBody>
          <a:bodyPr/>
          <a:lstStyle/>
          <a:p>
            <a:pPr>
              <a:defRPr/>
            </a:pPr>
            <a:fld id="{520F09E0-1C29-4BDD-9302-71C389D4180D}" type="slidenum">
              <a:rPr lang="en-US" smtClean="0"/>
              <a:pPr>
                <a:defRPr/>
              </a:pPr>
              <a:t>5</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sz="3200" dirty="0" smtClean="0"/>
              <a:t>At time of contract – agreement to sell for value of the Immovable property +</a:t>
            </a:r>
          </a:p>
          <a:p>
            <a:pPr>
              <a:buNone/>
            </a:pPr>
            <a:r>
              <a:rPr lang="en-US" sz="3200" dirty="0" smtClean="0"/>
              <a:t>	Balance value construction</a:t>
            </a:r>
          </a:p>
          <a:p>
            <a:endParaRPr lang="en-US" sz="3200" dirty="0" smtClean="0"/>
          </a:p>
          <a:p>
            <a:r>
              <a:rPr lang="en-US" sz="3200" dirty="0" smtClean="0"/>
              <a:t>As building progresses, the VAT [5%] + ST [ 5%]  would be on reduced value. Maybe at 90% complete only @ net impact of 1 %.- On average considering </a:t>
            </a:r>
            <a:r>
              <a:rPr lang="en-US" sz="3200" dirty="0" err="1" smtClean="0"/>
              <a:t>todays</a:t>
            </a:r>
            <a:r>
              <a:rPr lang="en-US" sz="3200" dirty="0" smtClean="0"/>
              <a:t> trend – 3% total.</a:t>
            </a:r>
          </a:p>
          <a:p>
            <a:pPr algn="ctr"/>
            <a:r>
              <a:rPr lang="en-US" sz="3200" b="1" i="1" dirty="0" smtClean="0"/>
              <a:t>Give Shylock his due</a:t>
            </a:r>
            <a:r>
              <a:rPr lang="en-US" dirty="0" smtClean="0"/>
              <a:t> </a:t>
            </a:r>
            <a:endParaRPr lang="en-IN" dirty="0"/>
          </a:p>
        </p:txBody>
      </p:sp>
      <p:sp>
        <p:nvSpPr>
          <p:cNvPr id="3" name="Title 2"/>
          <p:cNvSpPr>
            <a:spLocks noGrp="1"/>
          </p:cNvSpPr>
          <p:nvPr>
            <p:ph type="title"/>
          </p:nvPr>
        </p:nvSpPr>
        <p:spPr/>
        <p:txBody>
          <a:bodyPr/>
          <a:lstStyle/>
          <a:p>
            <a:r>
              <a:rPr lang="en-US" dirty="0" smtClean="0"/>
              <a:t>Best now? Post L&amp;T</a:t>
            </a: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2"/>
          <p:cNvSpPr>
            <a:spLocks noGrp="1"/>
          </p:cNvSpPr>
          <p:nvPr>
            <p:ph type="title"/>
          </p:nvPr>
        </p:nvSpPr>
        <p:spPr>
          <a:xfrm>
            <a:off x="457200" y="304800"/>
            <a:ext cx="8229600" cy="914400"/>
          </a:xfrm>
        </p:spPr>
        <p:txBody>
          <a:bodyPr/>
          <a:lstStyle/>
          <a:p>
            <a:pPr eaLnBrk="1" hangingPunct="1"/>
            <a:r>
              <a:rPr lang="en-US" dirty="0" smtClean="0">
                <a:solidFill>
                  <a:schemeClr val="tx2"/>
                </a:solidFill>
              </a:rPr>
              <a:t>Related Declared </a:t>
            </a:r>
            <a:r>
              <a:rPr lang="en-US" dirty="0" smtClean="0">
                <a:solidFill>
                  <a:schemeClr val="tx2"/>
                </a:solidFill>
              </a:rPr>
              <a:t>Service-66E</a:t>
            </a:r>
            <a:endParaRPr lang="en-US" dirty="0" smtClean="0">
              <a:solidFill>
                <a:schemeClr val="tx2"/>
              </a:solidFill>
            </a:endParaRPr>
          </a:p>
        </p:txBody>
      </p:sp>
      <p:sp>
        <p:nvSpPr>
          <p:cNvPr id="5123" name="Content Placeholder 1"/>
          <p:cNvSpPr>
            <a:spLocks noGrp="1"/>
          </p:cNvSpPr>
          <p:nvPr>
            <p:ph idx="1"/>
          </p:nvPr>
        </p:nvSpPr>
        <p:spPr>
          <a:xfrm>
            <a:off x="381000" y="1447800"/>
            <a:ext cx="8329613" cy="5019675"/>
          </a:xfrm>
        </p:spPr>
        <p:txBody>
          <a:bodyPr>
            <a:normAutofit lnSpcReduction="10000"/>
          </a:bodyPr>
          <a:lstStyle/>
          <a:p>
            <a:pPr algn="just" eaLnBrk="1" hangingPunct="1"/>
            <a:r>
              <a:rPr lang="en-IN" sz="2800" dirty="0" smtClean="0"/>
              <a:t>(b) construction of a complex, building, civil structure or a part thereof, including a complex or building intended for sale to a buyer, wholly or partly, </a:t>
            </a:r>
            <a:r>
              <a:rPr lang="en-IN" sz="2800" u="sng" dirty="0" smtClean="0"/>
              <a:t>except where the entire </a:t>
            </a:r>
            <a:r>
              <a:rPr lang="en-IN" sz="2800" b="1" i="1" u="sng" dirty="0" smtClean="0"/>
              <a:t>consideration</a:t>
            </a:r>
            <a:r>
              <a:rPr lang="en-IN" sz="2800" u="sng" dirty="0" smtClean="0"/>
              <a:t> is received after issuance of completion certificate by the competent authority</a:t>
            </a:r>
            <a:r>
              <a:rPr lang="en-IN" sz="2800" dirty="0" smtClean="0"/>
              <a:t>.</a:t>
            </a:r>
          </a:p>
          <a:p>
            <a:pPr marL="820738" lvl="4" indent="-273050" algn="just" eaLnBrk="1" hangingPunct="1">
              <a:buSzPct val="95000"/>
            </a:pPr>
            <a:r>
              <a:rPr lang="en-IN" sz="2700" dirty="0" smtClean="0"/>
              <a:t>the expression "construction" includes additions, alterations, replacements or remodelling of any existing civil structure;</a:t>
            </a:r>
          </a:p>
          <a:p>
            <a:pPr algn="just" eaLnBrk="1" hangingPunct="1"/>
            <a:r>
              <a:rPr lang="en-IN" sz="2800" dirty="0" smtClean="0"/>
              <a:t>(h) service portion in the execution of a works contract;</a:t>
            </a:r>
          </a:p>
        </p:txBody>
      </p:sp>
      <p:sp>
        <p:nvSpPr>
          <p:cNvPr id="4" name="Slide Number Placeholder 3"/>
          <p:cNvSpPr>
            <a:spLocks noGrp="1"/>
          </p:cNvSpPr>
          <p:nvPr>
            <p:ph type="sldNum" sz="quarter" idx="12"/>
          </p:nvPr>
        </p:nvSpPr>
        <p:spPr/>
        <p:txBody>
          <a:bodyPr/>
          <a:lstStyle/>
          <a:p>
            <a:pPr>
              <a:defRPr/>
            </a:pPr>
            <a:fld id="{1F6CD9A0-AA49-4F09-ACCF-441D3C79FE13}" type="slidenum">
              <a:rPr lang="en-US" smtClean="0"/>
              <a:pPr>
                <a:defRPr/>
              </a:pPr>
              <a:t>7</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2"/>
          <p:cNvSpPr>
            <a:spLocks noGrp="1"/>
          </p:cNvSpPr>
          <p:nvPr>
            <p:ph type="title"/>
          </p:nvPr>
        </p:nvSpPr>
        <p:spPr>
          <a:xfrm>
            <a:off x="304800" y="457200"/>
            <a:ext cx="8229600" cy="838200"/>
          </a:xfrm>
        </p:spPr>
        <p:txBody>
          <a:bodyPr/>
          <a:lstStyle/>
          <a:p>
            <a:pPr eaLnBrk="1" hangingPunct="1"/>
            <a:r>
              <a:rPr lang="en-US" smtClean="0">
                <a:solidFill>
                  <a:schemeClr val="tx2"/>
                </a:solidFill>
              </a:rPr>
              <a:t>Competent authority</a:t>
            </a:r>
          </a:p>
        </p:txBody>
      </p:sp>
      <p:sp>
        <p:nvSpPr>
          <p:cNvPr id="6147" name="Content Placeholder 1"/>
          <p:cNvSpPr>
            <a:spLocks noGrp="1"/>
          </p:cNvSpPr>
          <p:nvPr>
            <p:ph idx="1"/>
          </p:nvPr>
        </p:nvSpPr>
        <p:spPr>
          <a:xfrm>
            <a:off x="304800" y="1447800"/>
            <a:ext cx="8258175" cy="4876800"/>
          </a:xfrm>
        </p:spPr>
        <p:txBody>
          <a:bodyPr/>
          <a:lstStyle/>
          <a:p>
            <a:pPr marL="273050" lvl="1" indent="-273050" algn="just" eaLnBrk="1" hangingPunct="1"/>
            <a:r>
              <a:rPr lang="en-IN" smtClean="0"/>
              <a:t>"competent authority" means the Government or any authority authorised to issue completion certificate under any law for the time being in force and in case of non-requirement of such certificate from such authority, from any of the following, namely:-</a:t>
            </a:r>
          </a:p>
          <a:p>
            <a:pPr marL="546100" lvl="2" indent="-273050" algn="just" eaLnBrk="1" hangingPunct="1"/>
            <a:r>
              <a:rPr lang="en-IN" smtClean="0"/>
              <a:t>(A) architect registered with the Council of Architecture constituted under the Architects Act, 1972; or (20 of 1972.) </a:t>
            </a:r>
          </a:p>
          <a:p>
            <a:pPr marL="546100" lvl="2" indent="-273050" algn="just" eaLnBrk="1" hangingPunct="1"/>
            <a:r>
              <a:rPr lang="en-IN" smtClean="0"/>
              <a:t>(B) chartered engineer registered with the Institution of Engineers (India); or</a:t>
            </a:r>
          </a:p>
          <a:p>
            <a:pPr marL="546100" lvl="2" indent="-273050" algn="just" eaLnBrk="1" hangingPunct="1"/>
            <a:r>
              <a:rPr lang="en-IN" smtClean="0"/>
              <a:t>(C) licensed surveyor of the respective local body of the city or town or village or development or planning authority;</a:t>
            </a:r>
            <a:endParaRPr lang="en-US" smtClean="0"/>
          </a:p>
        </p:txBody>
      </p:sp>
      <p:sp>
        <p:nvSpPr>
          <p:cNvPr id="4" name="Slide Number Placeholder 3"/>
          <p:cNvSpPr>
            <a:spLocks noGrp="1"/>
          </p:cNvSpPr>
          <p:nvPr>
            <p:ph type="sldNum" sz="quarter" idx="12"/>
          </p:nvPr>
        </p:nvSpPr>
        <p:spPr/>
        <p:txBody>
          <a:bodyPr/>
          <a:lstStyle/>
          <a:p>
            <a:pPr>
              <a:defRPr/>
            </a:pPr>
            <a:fld id="{A1F3B5CF-B043-424E-9C1B-BA0C434271F6}" type="slidenum">
              <a:rPr lang="en-US" smtClean="0"/>
              <a:pPr>
                <a:defRPr/>
              </a:pPr>
              <a:t>8</a:t>
            </a:fld>
            <a:endParaRPr lang="en-US"/>
          </a:p>
        </p:txBody>
      </p:sp>
      <p:sp>
        <p:nvSpPr>
          <p:cNvPr id="5" name="Footer Placeholder 4"/>
          <p:cNvSpPr>
            <a:spLocks noGrp="1"/>
          </p:cNvSpPr>
          <p:nvPr>
            <p:ph type="ftr" sz="quarter" idx="11"/>
          </p:nvPr>
        </p:nvSpPr>
        <p:spPr/>
        <p:txBody>
          <a:bodyPr/>
          <a:lstStyle/>
          <a:p>
            <a:pPr>
              <a:defRPr/>
            </a:pPr>
            <a:r>
              <a:rPr lang="en-US"/>
              <a:t>Hiregange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Same competent authority- </a:t>
            </a:r>
            <a:r>
              <a:rPr lang="en-US" dirty="0" err="1" smtClean="0"/>
              <a:t>monthwise</a:t>
            </a:r>
            <a:r>
              <a:rPr lang="en-US" dirty="0" smtClean="0"/>
              <a:t> valuation</a:t>
            </a:r>
          </a:p>
          <a:p>
            <a:endParaRPr lang="en-US" dirty="0" smtClean="0"/>
          </a:p>
          <a:p>
            <a:r>
              <a:rPr lang="en-US" dirty="0" smtClean="0"/>
              <a:t>Add other evidences – electricity – individual meters</a:t>
            </a:r>
          </a:p>
          <a:p>
            <a:endParaRPr lang="en-US" dirty="0" smtClean="0"/>
          </a:p>
          <a:p>
            <a:endParaRPr lang="en-IN" dirty="0"/>
          </a:p>
        </p:txBody>
      </p:sp>
      <p:sp>
        <p:nvSpPr>
          <p:cNvPr id="3" name="Title 2"/>
          <p:cNvSpPr>
            <a:spLocks noGrp="1"/>
          </p:cNvSpPr>
          <p:nvPr>
            <p:ph type="title"/>
          </p:nvPr>
        </p:nvSpPr>
        <p:spPr/>
        <p:txBody>
          <a:bodyPr/>
          <a:lstStyle/>
          <a:p>
            <a:r>
              <a:rPr lang="en-US" dirty="0" smtClean="0"/>
              <a:t>Stage wise completion</a:t>
            </a:r>
            <a:endParaRPr lang="en-IN"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366</TotalTime>
  <Words>2140</Words>
  <Application>Microsoft Office PowerPoint</Application>
  <PresentationFormat>On-screen Show (4:3)</PresentationFormat>
  <Paragraphs>258</Paragraphs>
  <Slides>41</Slides>
  <Notes>26</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Concourse</vt:lpstr>
      <vt:lpstr>Service Tax on Builders &amp; Developers</vt:lpstr>
      <vt:lpstr>Coverage Today</vt:lpstr>
      <vt:lpstr>Objectives of Advisor..</vt:lpstr>
      <vt:lpstr>“Service” ??</vt:lpstr>
      <vt:lpstr>Service excludes</vt:lpstr>
      <vt:lpstr>Best now? Post L&amp;T</vt:lpstr>
      <vt:lpstr>Related Declared Service-66E</vt:lpstr>
      <vt:lpstr>Competent authority</vt:lpstr>
      <vt:lpstr>Stage wise completion</vt:lpstr>
      <vt:lpstr>Works Contract – Definition – Sec. 65B(54)</vt:lpstr>
      <vt:lpstr>Exemption – Relevant Entries</vt:lpstr>
      <vt:lpstr>Exemptions – Sl. No. 12</vt:lpstr>
      <vt:lpstr>Exemptions – Sl. No. 12</vt:lpstr>
      <vt:lpstr>Exemptions – Sl. No. 12 contd..</vt:lpstr>
      <vt:lpstr>Exemptions – Sl. No. 13</vt:lpstr>
      <vt:lpstr>Exemptions – Sl. No. 13</vt:lpstr>
      <vt:lpstr>Exemptions – Sl. No. 14</vt:lpstr>
      <vt:lpstr>Exemptions – Sl. No. 14</vt:lpstr>
      <vt:lpstr>Exemptions – Sl. No. 14</vt:lpstr>
      <vt:lpstr>Exemptions – Sl. No. 14</vt:lpstr>
      <vt:lpstr>Residential Complex</vt:lpstr>
      <vt:lpstr>Exemptions – Sl. No. 29 (h)</vt:lpstr>
      <vt:lpstr>Abatement – Not. 26/2012-ST</vt:lpstr>
      <vt:lpstr>Abatement – Not. 26/2012-ST</vt:lpstr>
      <vt:lpstr>Valuation</vt:lpstr>
      <vt:lpstr>Methods</vt:lpstr>
      <vt:lpstr>Methods </vt:lpstr>
      <vt:lpstr>Methods to compute value</vt:lpstr>
      <vt:lpstr>Other Aspects of Valuation</vt:lpstr>
      <vt:lpstr>Decision-L&amp;T </vt:lpstr>
      <vt:lpstr>Decision-L&amp;T-ST implications</vt:lpstr>
      <vt:lpstr>Decision-L&amp;T-ST Issues: </vt:lpstr>
      <vt:lpstr>Which Credit Availability?</vt:lpstr>
      <vt:lpstr>Issues</vt:lpstr>
      <vt:lpstr>Slide 35</vt:lpstr>
      <vt:lpstr>Slide 36</vt:lpstr>
      <vt:lpstr>Issues</vt:lpstr>
      <vt:lpstr>Issues???</vt:lpstr>
      <vt:lpstr>Issues ???</vt:lpstr>
      <vt:lpstr>Issues ???</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Tax on Works Contract</dc:title>
  <dc:creator>Ashok</dc:creator>
  <cp:lastModifiedBy>Madhukar</cp:lastModifiedBy>
  <cp:revision>47</cp:revision>
  <dcterms:created xsi:type="dcterms:W3CDTF">2006-08-16T00:00:00Z</dcterms:created>
  <dcterms:modified xsi:type="dcterms:W3CDTF">2013-11-16T06:28:14Z</dcterms:modified>
</cp:coreProperties>
</file>