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8"/>
  </p:notesMasterIdLst>
  <p:sldIdLst>
    <p:sldId id="267" r:id="rId2"/>
    <p:sldId id="260" r:id="rId3"/>
    <p:sldId id="270" r:id="rId4"/>
    <p:sldId id="274" r:id="rId5"/>
    <p:sldId id="269" r:id="rId6"/>
    <p:sldId id="275" r:id="rId7"/>
    <p:sldId id="301" r:id="rId8"/>
    <p:sldId id="271" r:id="rId9"/>
    <p:sldId id="272" r:id="rId10"/>
    <p:sldId id="273" r:id="rId11"/>
    <p:sldId id="276" r:id="rId12"/>
    <p:sldId id="277" r:id="rId13"/>
    <p:sldId id="278" r:id="rId14"/>
    <p:sldId id="279" r:id="rId15"/>
    <p:sldId id="280" r:id="rId16"/>
    <p:sldId id="281" r:id="rId17"/>
    <p:sldId id="283" r:id="rId18"/>
    <p:sldId id="284" r:id="rId19"/>
    <p:sldId id="285" r:id="rId20"/>
    <p:sldId id="286" r:id="rId21"/>
    <p:sldId id="287" r:id="rId22"/>
    <p:sldId id="288" r:id="rId23"/>
    <p:sldId id="293" r:id="rId24"/>
    <p:sldId id="289" r:id="rId25"/>
    <p:sldId id="290" r:id="rId26"/>
    <p:sldId id="302" r:id="rId27"/>
    <p:sldId id="291" r:id="rId28"/>
    <p:sldId id="292" r:id="rId29"/>
    <p:sldId id="294" r:id="rId30"/>
    <p:sldId id="295" r:id="rId31"/>
    <p:sldId id="296" r:id="rId32"/>
    <p:sldId id="297" r:id="rId33"/>
    <p:sldId id="298" r:id="rId34"/>
    <p:sldId id="299" r:id="rId35"/>
    <p:sldId id="303" r:id="rId36"/>
    <p:sldId id="30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ZSNY6IzfiW18E6CXzm/dEA==" hashData="VMUOp66n3PzNrfzxVbJaPiuwLwA="/>
  <p:extLst>
    <p:ext uri="{521415D9-36F7-43E2-AB2F-B90AF26B5E84}">
      <p14:sectionLst xmlns:p14="http://schemas.microsoft.com/office/powerpoint/2010/main">
        <p14:section name="Untitled Section" id="{F1CCF8FE-EDA0-41C2-9198-22F80A11973D}">
          <p14:sldIdLst>
            <p14:sldId id="267"/>
            <p14:sldId id="260"/>
            <p14:sldId id="270"/>
            <p14:sldId id="274"/>
            <p14:sldId id="269"/>
            <p14:sldId id="275"/>
            <p14:sldId id="301"/>
            <p14:sldId id="271"/>
            <p14:sldId id="272"/>
            <p14:sldId id="273"/>
            <p14:sldId id="276"/>
            <p14:sldId id="277"/>
            <p14:sldId id="278"/>
            <p14:sldId id="279"/>
            <p14:sldId id="280"/>
            <p14:sldId id="281"/>
            <p14:sldId id="283"/>
            <p14:sldId id="284"/>
            <p14:sldId id="285"/>
            <p14:sldId id="286"/>
            <p14:sldId id="287"/>
            <p14:sldId id="288"/>
            <p14:sldId id="293"/>
            <p14:sldId id="289"/>
            <p14:sldId id="290"/>
            <p14:sldId id="302"/>
            <p14:sldId id="291"/>
            <p14:sldId id="292"/>
            <p14:sldId id="294"/>
            <p14:sldId id="295"/>
            <p14:sldId id="296"/>
            <p14:sldId id="297"/>
            <p14:sldId id="298"/>
            <p14:sldId id="299"/>
            <p14:sldId id="303"/>
            <p14:sldId id="30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92" autoAdjust="0"/>
  </p:normalViewPr>
  <p:slideViewPr>
    <p:cSldViewPr>
      <p:cViewPr varScale="1">
        <p:scale>
          <a:sx n="105" d="100"/>
          <a:sy n="105" d="100"/>
        </p:scale>
        <p:origin x="-144" y="-78"/>
      </p:cViewPr>
      <p:guideLst>
        <p:guide orient="horz" pos="2160"/>
        <p:guide pos="2880"/>
      </p:guideLst>
    </p:cSldViewPr>
  </p:slideViewPr>
  <p:outlineViewPr>
    <p:cViewPr>
      <p:scale>
        <a:sx n="33" d="100"/>
        <a:sy n="33" d="100"/>
      </p:scale>
      <p:origin x="0" y="297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339980-2773-4B8F-8BD8-0195DB016E1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FC62C5D-5863-4CA5-9DD8-C37E7CC45519}">
      <dgm:prSet phldrT="[Text]"/>
      <dgm:spPr/>
      <dgm:t>
        <a:bodyPr/>
        <a:lstStyle/>
        <a:p>
          <a:r>
            <a:rPr lang="en-US" dirty="0" smtClean="0"/>
            <a:t>1</a:t>
          </a:r>
          <a:endParaRPr lang="en-US" dirty="0"/>
        </a:p>
      </dgm:t>
    </dgm:pt>
    <dgm:pt modelId="{941E4CBF-58FB-408F-B5E4-6DD28040FE0C}" type="parTrans" cxnId="{05612002-9F73-46B6-A302-D40324E45A8C}">
      <dgm:prSet/>
      <dgm:spPr/>
      <dgm:t>
        <a:bodyPr/>
        <a:lstStyle/>
        <a:p>
          <a:endParaRPr lang="en-US"/>
        </a:p>
      </dgm:t>
    </dgm:pt>
    <dgm:pt modelId="{3AEE8942-1970-4878-8195-7E32565E1AB7}" type="sibTrans" cxnId="{05612002-9F73-46B6-A302-D40324E45A8C}">
      <dgm:prSet/>
      <dgm:spPr/>
      <dgm:t>
        <a:bodyPr/>
        <a:lstStyle/>
        <a:p>
          <a:endParaRPr lang="en-US"/>
        </a:p>
      </dgm:t>
    </dgm:pt>
    <dgm:pt modelId="{EFC3ADE5-1F3E-4F7D-B4D5-98AC5BC14A2D}">
      <dgm:prSet phldrT="[Text]"/>
      <dgm:spPr/>
      <dgm:t>
        <a:bodyPr/>
        <a:lstStyle/>
        <a:p>
          <a:r>
            <a:rPr lang="en-US" dirty="0" smtClean="0"/>
            <a:t>Every listed company </a:t>
          </a:r>
          <a:endParaRPr lang="en-US" dirty="0"/>
        </a:p>
      </dgm:t>
    </dgm:pt>
    <dgm:pt modelId="{7197D0CD-D11D-4123-B579-061889E34E1A}" type="parTrans" cxnId="{4455C367-DD85-48AA-9164-DB1F680B7FC9}">
      <dgm:prSet/>
      <dgm:spPr/>
      <dgm:t>
        <a:bodyPr/>
        <a:lstStyle/>
        <a:p>
          <a:endParaRPr lang="en-US"/>
        </a:p>
      </dgm:t>
    </dgm:pt>
    <dgm:pt modelId="{78C25E4F-D55B-43A1-880F-B93F30CBED3A}" type="sibTrans" cxnId="{4455C367-DD85-48AA-9164-DB1F680B7FC9}">
      <dgm:prSet/>
      <dgm:spPr/>
      <dgm:t>
        <a:bodyPr/>
        <a:lstStyle/>
        <a:p>
          <a:endParaRPr lang="en-US"/>
        </a:p>
      </dgm:t>
    </dgm:pt>
    <dgm:pt modelId="{CF1FF718-72A2-491B-88A5-0CFE577897B5}">
      <dgm:prSet phldrT="[Text]"/>
      <dgm:spPr/>
      <dgm:t>
        <a:bodyPr/>
        <a:lstStyle/>
        <a:p>
          <a:r>
            <a:rPr lang="en-US" dirty="0" smtClean="0"/>
            <a:t>2</a:t>
          </a:r>
          <a:endParaRPr lang="en-US" dirty="0"/>
        </a:p>
      </dgm:t>
    </dgm:pt>
    <dgm:pt modelId="{BE0F8C2D-0812-4B6B-B39C-241A53912C68}" type="parTrans" cxnId="{A3255C62-C408-4606-A750-3B65454964F6}">
      <dgm:prSet/>
      <dgm:spPr/>
      <dgm:t>
        <a:bodyPr/>
        <a:lstStyle/>
        <a:p>
          <a:endParaRPr lang="en-US"/>
        </a:p>
      </dgm:t>
    </dgm:pt>
    <dgm:pt modelId="{75B9D1BB-7476-480E-85AD-0F97CD780064}" type="sibTrans" cxnId="{A3255C62-C408-4606-A750-3B65454964F6}">
      <dgm:prSet/>
      <dgm:spPr/>
      <dgm:t>
        <a:bodyPr/>
        <a:lstStyle/>
        <a:p>
          <a:endParaRPr lang="en-US"/>
        </a:p>
      </dgm:t>
    </dgm:pt>
    <dgm:pt modelId="{20131103-7813-4568-BFCB-299B6A654A76}">
      <dgm:prSet phldrT="[Text]"/>
      <dgm:spPr/>
      <dgm:t>
        <a:bodyPr/>
        <a:lstStyle/>
        <a:p>
          <a:r>
            <a:rPr lang="en-US" dirty="0" smtClean="0"/>
            <a:t>Every other public company having paid–up share capital of </a:t>
          </a:r>
          <a:r>
            <a:rPr lang="en-US" dirty="0" err="1" smtClean="0"/>
            <a:t>Rs</a:t>
          </a:r>
          <a:r>
            <a:rPr lang="en-US" dirty="0" smtClean="0"/>
            <a:t>. 100 crores or more</a:t>
          </a:r>
          <a:endParaRPr lang="en-US" dirty="0"/>
        </a:p>
      </dgm:t>
    </dgm:pt>
    <dgm:pt modelId="{45BA8561-D9B6-43CD-B8F9-C3AD0929C7F9}" type="parTrans" cxnId="{A14ADD26-FAE3-485F-87A3-4A5F344F1D8A}">
      <dgm:prSet/>
      <dgm:spPr/>
      <dgm:t>
        <a:bodyPr/>
        <a:lstStyle/>
        <a:p>
          <a:endParaRPr lang="en-US"/>
        </a:p>
      </dgm:t>
    </dgm:pt>
    <dgm:pt modelId="{39433805-106B-480F-AE8E-B860A4A855F1}" type="sibTrans" cxnId="{A14ADD26-FAE3-485F-87A3-4A5F344F1D8A}">
      <dgm:prSet/>
      <dgm:spPr/>
      <dgm:t>
        <a:bodyPr/>
        <a:lstStyle/>
        <a:p>
          <a:endParaRPr lang="en-US"/>
        </a:p>
      </dgm:t>
    </dgm:pt>
    <dgm:pt modelId="{844F667C-AB2C-4A53-AFAB-0B4F278C77A8}">
      <dgm:prSet phldrT="[Text]"/>
      <dgm:spPr/>
      <dgm:t>
        <a:bodyPr/>
        <a:lstStyle/>
        <a:p>
          <a:r>
            <a:rPr lang="en-US" dirty="0" smtClean="0"/>
            <a:t>3</a:t>
          </a:r>
          <a:endParaRPr lang="en-US" dirty="0"/>
        </a:p>
      </dgm:t>
    </dgm:pt>
    <dgm:pt modelId="{AFF1215E-24F4-4C0C-936E-4722715627A0}" type="parTrans" cxnId="{F9E8B36F-FC3A-4FF4-A9C5-A21220D0F42D}">
      <dgm:prSet/>
      <dgm:spPr/>
      <dgm:t>
        <a:bodyPr/>
        <a:lstStyle/>
        <a:p>
          <a:endParaRPr lang="en-US"/>
        </a:p>
      </dgm:t>
    </dgm:pt>
    <dgm:pt modelId="{86A3F879-0918-47F1-BC81-480F69777EF0}" type="sibTrans" cxnId="{F9E8B36F-FC3A-4FF4-A9C5-A21220D0F42D}">
      <dgm:prSet/>
      <dgm:spPr/>
      <dgm:t>
        <a:bodyPr/>
        <a:lstStyle/>
        <a:p>
          <a:endParaRPr lang="en-US"/>
        </a:p>
      </dgm:t>
    </dgm:pt>
    <dgm:pt modelId="{646D41EC-52AC-44F8-A700-DEACA00020FD}">
      <dgm:prSet phldrT="[Text]"/>
      <dgm:spPr/>
      <dgm:t>
        <a:bodyPr/>
        <a:lstStyle/>
        <a:p>
          <a:r>
            <a:rPr lang="en-US" dirty="0" smtClean="0"/>
            <a:t>Every other public company having turnover of </a:t>
          </a:r>
          <a:r>
            <a:rPr lang="en-US" dirty="0" err="1" smtClean="0"/>
            <a:t>Rs</a:t>
          </a:r>
          <a:r>
            <a:rPr lang="en-US" dirty="0" smtClean="0"/>
            <a:t>. 300 crores or more</a:t>
          </a:r>
          <a:endParaRPr lang="en-US" dirty="0"/>
        </a:p>
      </dgm:t>
    </dgm:pt>
    <dgm:pt modelId="{7787566C-5627-46CE-9B5B-64A2205ACDC8}" type="parTrans" cxnId="{AB409BD5-F208-412D-A93E-C23ED04041E8}">
      <dgm:prSet/>
      <dgm:spPr/>
      <dgm:t>
        <a:bodyPr/>
        <a:lstStyle/>
        <a:p>
          <a:endParaRPr lang="en-US"/>
        </a:p>
      </dgm:t>
    </dgm:pt>
    <dgm:pt modelId="{EFD93C28-20A8-42F3-B65C-9B98F9FCB7FE}" type="sibTrans" cxnId="{AB409BD5-F208-412D-A93E-C23ED04041E8}">
      <dgm:prSet/>
      <dgm:spPr/>
      <dgm:t>
        <a:bodyPr/>
        <a:lstStyle/>
        <a:p>
          <a:endParaRPr lang="en-US"/>
        </a:p>
      </dgm:t>
    </dgm:pt>
    <dgm:pt modelId="{F0856C6C-465E-4F41-9417-5E121653C99D}" type="pres">
      <dgm:prSet presAssocID="{87339980-2773-4B8F-8BD8-0195DB016E13}" presName="linearFlow" presStyleCnt="0">
        <dgm:presLayoutVars>
          <dgm:dir/>
          <dgm:animLvl val="lvl"/>
          <dgm:resizeHandles val="exact"/>
        </dgm:presLayoutVars>
      </dgm:prSet>
      <dgm:spPr/>
      <dgm:t>
        <a:bodyPr/>
        <a:lstStyle/>
        <a:p>
          <a:endParaRPr lang="en-US"/>
        </a:p>
      </dgm:t>
    </dgm:pt>
    <dgm:pt modelId="{6EFB9F82-6305-42E7-9CAE-AA7207138B3E}" type="pres">
      <dgm:prSet presAssocID="{3FC62C5D-5863-4CA5-9DD8-C37E7CC45519}" presName="composite" presStyleCnt="0"/>
      <dgm:spPr/>
    </dgm:pt>
    <dgm:pt modelId="{14A525B8-0691-4966-A1AB-1C90B18E1C9E}" type="pres">
      <dgm:prSet presAssocID="{3FC62C5D-5863-4CA5-9DD8-C37E7CC45519}" presName="parentText" presStyleLbl="alignNode1" presStyleIdx="0" presStyleCnt="3">
        <dgm:presLayoutVars>
          <dgm:chMax val="1"/>
          <dgm:bulletEnabled val="1"/>
        </dgm:presLayoutVars>
      </dgm:prSet>
      <dgm:spPr/>
      <dgm:t>
        <a:bodyPr/>
        <a:lstStyle/>
        <a:p>
          <a:endParaRPr lang="en-US"/>
        </a:p>
      </dgm:t>
    </dgm:pt>
    <dgm:pt modelId="{07874C8B-54ED-45C7-9B85-2A46590E8F18}" type="pres">
      <dgm:prSet presAssocID="{3FC62C5D-5863-4CA5-9DD8-C37E7CC45519}" presName="descendantText" presStyleLbl="alignAcc1" presStyleIdx="0" presStyleCnt="3">
        <dgm:presLayoutVars>
          <dgm:bulletEnabled val="1"/>
        </dgm:presLayoutVars>
      </dgm:prSet>
      <dgm:spPr/>
      <dgm:t>
        <a:bodyPr/>
        <a:lstStyle/>
        <a:p>
          <a:endParaRPr lang="en-US"/>
        </a:p>
      </dgm:t>
    </dgm:pt>
    <dgm:pt modelId="{602BD4CD-CDEB-4698-9A79-4AFEFBD5D901}" type="pres">
      <dgm:prSet presAssocID="{3AEE8942-1970-4878-8195-7E32565E1AB7}" presName="sp" presStyleCnt="0"/>
      <dgm:spPr/>
    </dgm:pt>
    <dgm:pt modelId="{A82EC984-6B3C-47D6-B25C-4F64A7AA5E7B}" type="pres">
      <dgm:prSet presAssocID="{CF1FF718-72A2-491B-88A5-0CFE577897B5}" presName="composite" presStyleCnt="0"/>
      <dgm:spPr/>
    </dgm:pt>
    <dgm:pt modelId="{D84BEE8B-DD7F-4551-82C6-F45EF8B169EC}" type="pres">
      <dgm:prSet presAssocID="{CF1FF718-72A2-491B-88A5-0CFE577897B5}" presName="parentText" presStyleLbl="alignNode1" presStyleIdx="1" presStyleCnt="3">
        <dgm:presLayoutVars>
          <dgm:chMax val="1"/>
          <dgm:bulletEnabled val="1"/>
        </dgm:presLayoutVars>
      </dgm:prSet>
      <dgm:spPr/>
      <dgm:t>
        <a:bodyPr/>
        <a:lstStyle/>
        <a:p>
          <a:endParaRPr lang="en-US"/>
        </a:p>
      </dgm:t>
    </dgm:pt>
    <dgm:pt modelId="{7E215564-1D37-489F-AD51-841D76777471}" type="pres">
      <dgm:prSet presAssocID="{CF1FF718-72A2-491B-88A5-0CFE577897B5}" presName="descendantText" presStyleLbl="alignAcc1" presStyleIdx="1" presStyleCnt="3" custLinFactNeighborX="-681" custLinFactNeighborY="576">
        <dgm:presLayoutVars>
          <dgm:bulletEnabled val="1"/>
        </dgm:presLayoutVars>
      </dgm:prSet>
      <dgm:spPr/>
      <dgm:t>
        <a:bodyPr/>
        <a:lstStyle/>
        <a:p>
          <a:endParaRPr lang="en-US"/>
        </a:p>
      </dgm:t>
    </dgm:pt>
    <dgm:pt modelId="{7CF47DEA-E15F-473A-9835-BE2EC7AFAA82}" type="pres">
      <dgm:prSet presAssocID="{75B9D1BB-7476-480E-85AD-0F97CD780064}" presName="sp" presStyleCnt="0"/>
      <dgm:spPr/>
    </dgm:pt>
    <dgm:pt modelId="{8C8B4698-9575-485B-9958-91F6C1550BC9}" type="pres">
      <dgm:prSet presAssocID="{844F667C-AB2C-4A53-AFAB-0B4F278C77A8}" presName="composite" presStyleCnt="0"/>
      <dgm:spPr/>
    </dgm:pt>
    <dgm:pt modelId="{46C101D7-E539-44F4-8AB7-4A6317DA9D95}" type="pres">
      <dgm:prSet presAssocID="{844F667C-AB2C-4A53-AFAB-0B4F278C77A8}" presName="parentText" presStyleLbl="alignNode1" presStyleIdx="2" presStyleCnt="3">
        <dgm:presLayoutVars>
          <dgm:chMax val="1"/>
          <dgm:bulletEnabled val="1"/>
        </dgm:presLayoutVars>
      </dgm:prSet>
      <dgm:spPr/>
      <dgm:t>
        <a:bodyPr/>
        <a:lstStyle/>
        <a:p>
          <a:endParaRPr lang="en-US"/>
        </a:p>
      </dgm:t>
    </dgm:pt>
    <dgm:pt modelId="{045B98A8-6FF7-4F52-914C-237EB3A4A5E0}" type="pres">
      <dgm:prSet presAssocID="{844F667C-AB2C-4A53-AFAB-0B4F278C77A8}" presName="descendantText" presStyleLbl="alignAcc1" presStyleIdx="2" presStyleCnt="3">
        <dgm:presLayoutVars>
          <dgm:bulletEnabled val="1"/>
        </dgm:presLayoutVars>
      </dgm:prSet>
      <dgm:spPr/>
      <dgm:t>
        <a:bodyPr/>
        <a:lstStyle/>
        <a:p>
          <a:endParaRPr lang="en-US"/>
        </a:p>
      </dgm:t>
    </dgm:pt>
  </dgm:ptLst>
  <dgm:cxnLst>
    <dgm:cxn modelId="{A3255C62-C408-4606-A750-3B65454964F6}" srcId="{87339980-2773-4B8F-8BD8-0195DB016E13}" destId="{CF1FF718-72A2-491B-88A5-0CFE577897B5}" srcOrd="1" destOrd="0" parTransId="{BE0F8C2D-0812-4B6B-B39C-241A53912C68}" sibTransId="{75B9D1BB-7476-480E-85AD-0F97CD780064}"/>
    <dgm:cxn modelId="{850313C2-162D-469F-9AC0-B65BA67D1A05}" type="presOf" srcId="{3FC62C5D-5863-4CA5-9DD8-C37E7CC45519}" destId="{14A525B8-0691-4966-A1AB-1C90B18E1C9E}" srcOrd="0" destOrd="0" presId="urn:microsoft.com/office/officeart/2005/8/layout/chevron2"/>
    <dgm:cxn modelId="{5523D36E-6726-4004-8022-8DAE268B9C07}" type="presOf" srcId="{EFC3ADE5-1F3E-4F7D-B4D5-98AC5BC14A2D}" destId="{07874C8B-54ED-45C7-9B85-2A46590E8F18}" srcOrd="0" destOrd="0" presId="urn:microsoft.com/office/officeart/2005/8/layout/chevron2"/>
    <dgm:cxn modelId="{B7D89E6C-8F8B-42CB-8ACC-16F499DEA1B1}" type="presOf" srcId="{20131103-7813-4568-BFCB-299B6A654A76}" destId="{7E215564-1D37-489F-AD51-841D76777471}" srcOrd="0" destOrd="0" presId="urn:microsoft.com/office/officeart/2005/8/layout/chevron2"/>
    <dgm:cxn modelId="{D343C8C7-FA36-457F-A4EB-C8B66937F4A9}" type="presOf" srcId="{CF1FF718-72A2-491B-88A5-0CFE577897B5}" destId="{D84BEE8B-DD7F-4551-82C6-F45EF8B169EC}" srcOrd="0" destOrd="0" presId="urn:microsoft.com/office/officeart/2005/8/layout/chevron2"/>
    <dgm:cxn modelId="{F9E8B36F-FC3A-4FF4-A9C5-A21220D0F42D}" srcId="{87339980-2773-4B8F-8BD8-0195DB016E13}" destId="{844F667C-AB2C-4A53-AFAB-0B4F278C77A8}" srcOrd="2" destOrd="0" parTransId="{AFF1215E-24F4-4C0C-936E-4722715627A0}" sibTransId="{86A3F879-0918-47F1-BC81-480F69777EF0}"/>
    <dgm:cxn modelId="{A14ADD26-FAE3-485F-87A3-4A5F344F1D8A}" srcId="{CF1FF718-72A2-491B-88A5-0CFE577897B5}" destId="{20131103-7813-4568-BFCB-299B6A654A76}" srcOrd="0" destOrd="0" parTransId="{45BA8561-D9B6-43CD-B8F9-C3AD0929C7F9}" sibTransId="{39433805-106B-480F-AE8E-B860A4A855F1}"/>
    <dgm:cxn modelId="{4455C367-DD85-48AA-9164-DB1F680B7FC9}" srcId="{3FC62C5D-5863-4CA5-9DD8-C37E7CC45519}" destId="{EFC3ADE5-1F3E-4F7D-B4D5-98AC5BC14A2D}" srcOrd="0" destOrd="0" parTransId="{7197D0CD-D11D-4123-B579-061889E34E1A}" sibTransId="{78C25E4F-D55B-43A1-880F-B93F30CBED3A}"/>
    <dgm:cxn modelId="{AF1FBB7F-F0E3-4114-9249-78ED34079E53}" type="presOf" srcId="{646D41EC-52AC-44F8-A700-DEACA00020FD}" destId="{045B98A8-6FF7-4F52-914C-237EB3A4A5E0}" srcOrd="0" destOrd="0" presId="urn:microsoft.com/office/officeart/2005/8/layout/chevron2"/>
    <dgm:cxn modelId="{05612002-9F73-46B6-A302-D40324E45A8C}" srcId="{87339980-2773-4B8F-8BD8-0195DB016E13}" destId="{3FC62C5D-5863-4CA5-9DD8-C37E7CC45519}" srcOrd="0" destOrd="0" parTransId="{941E4CBF-58FB-408F-B5E4-6DD28040FE0C}" sibTransId="{3AEE8942-1970-4878-8195-7E32565E1AB7}"/>
    <dgm:cxn modelId="{95A7B38A-CD39-4DBE-8F0F-B2816E71BA32}" type="presOf" srcId="{844F667C-AB2C-4A53-AFAB-0B4F278C77A8}" destId="{46C101D7-E539-44F4-8AB7-4A6317DA9D95}" srcOrd="0" destOrd="0" presId="urn:microsoft.com/office/officeart/2005/8/layout/chevron2"/>
    <dgm:cxn modelId="{AB409BD5-F208-412D-A93E-C23ED04041E8}" srcId="{844F667C-AB2C-4A53-AFAB-0B4F278C77A8}" destId="{646D41EC-52AC-44F8-A700-DEACA00020FD}" srcOrd="0" destOrd="0" parTransId="{7787566C-5627-46CE-9B5B-64A2205ACDC8}" sibTransId="{EFD93C28-20A8-42F3-B65C-9B98F9FCB7FE}"/>
    <dgm:cxn modelId="{E6D2188E-38F1-4DFC-9E31-2D33DA69372F}" type="presOf" srcId="{87339980-2773-4B8F-8BD8-0195DB016E13}" destId="{F0856C6C-465E-4F41-9417-5E121653C99D}" srcOrd="0" destOrd="0" presId="urn:microsoft.com/office/officeart/2005/8/layout/chevron2"/>
    <dgm:cxn modelId="{8090BEBD-3839-4B41-A245-A40F8829E245}" type="presParOf" srcId="{F0856C6C-465E-4F41-9417-5E121653C99D}" destId="{6EFB9F82-6305-42E7-9CAE-AA7207138B3E}" srcOrd="0" destOrd="0" presId="urn:microsoft.com/office/officeart/2005/8/layout/chevron2"/>
    <dgm:cxn modelId="{20B351C0-2BD6-443A-9FC2-AE58E2D97969}" type="presParOf" srcId="{6EFB9F82-6305-42E7-9CAE-AA7207138B3E}" destId="{14A525B8-0691-4966-A1AB-1C90B18E1C9E}" srcOrd="0" destOrd="0" presId="urn:microsoft.com/office/officeart/2005/8/layout/chevron2"/>
    <dgm:cxn modelId="{5F47FD19-E728-4FB5-8181-E56DD5AED347}" type="presParOf" srcId="{6EFB9F82-6305-42E7-9CAE-AA7207138B3E}" destId="{07874C8B-54ED-45C7-9B85-2A46590E8F18}" srcOrd="1" destOrd="0" presId="urn:microsoft.com/office/officeart/2005/8/layout/chevron2"/>
    <dgm:cxn modelId="{A66F2464-0BD6-4BF8-9FF8-492D606E96E6}" type="presParOf" srcId="{F0856C6C-465E-4F41-9417-5E121653C99D}" destId="{602BD4CD-CDEB-4698-9A79-4AFEFBD5D901}" srcOrd="1" destOrd="0" presId="urn:microsoft.com/office/officeart/2005/8/layout/chevron2"/>
    <dgm:cxn modelId="{CC18D436-B94C-4297-8D85-4B235168BD48}" type="presParOf" srcId="{F0856C6C-465E-4F41-9417-5E121653C99D}" destId="{A82EC984-6B3C-47D6-B25C-4F64A7AA5E7B}" srcOrd="2" destOrd="0" presId="urn:microsoft.com/office/officeart/2005/8/layout/chevron2"/>
    <dgm:cxn modelId="{F5E281BA-8D65-4A5A-ADD8-B985168EE341}" type="presParOf" srcId="{A82EC984-6B3C-47D6-B25C-4F64A7AA5E7B}" destId="{D84BEE8B-DD7F-4551-82C6-F45EF8B169EC}" srcOrd="0" destOrd="0" presId="urn:microsoft.com/office/officeart/2005/8/layout/chevron2"/>
    <dgm:cxn modelId="{4EE2B800-0D44-4782-8808-FFAC8DFF5A63}" type="presParOf" srcId="{A82EC984-6B3C-47D6-B25C-4F64A7AA5E7B}" destId="{7E215564-1D37-489F-AD51-841D76777471}" srcOrd="1" destOrd="0" presId="urn:microsoft.com/office/officeart/2005/8/layout/chevron2"/>
    <dgm:cxn modelId="{A2E36B0D-994D-4657-A725-BF7F01E5D7DA}" type="presParOf" srcId="{F0856C6C-465E-4F41-9417-5E121653C99D}" destId="{7CF47DEA-E15F-473A-9835-BE2EC7AFAA82}" srcOrd="3" destOrd="0" presId="urn:microsoft.com/office/officeart/2005/8/layout/chevron2"/>
    <dgm:cxn modelId="{A2023B51-CFFB-4CB4-85FE-E799986501EE}" type="presParOf" srcId="{F0856C6C-465E-4F41-9417-5E121653C99D}" destId="{8C8B4698-9575-485B-9958-91F6C1550BC9}" srcOrd="4" destOrd="0" presId="urn:microsoft.com/office/officeart/2005/8/layout/chevron2"/>
    <dgm:cxn modelId="{47174FEA-B8F6-4C99-BD32-D14B094C1E90}" type="presParOf" srcId="{8C8B4698-9575-485B-9958-91F6C1550BC9}" destId="{46C101D7-E539-44F4-8AB7-4A6317DA9D95}" srcOrd="0" destOrd="0" presId="urn:microsoft.com/office/officeart/2005/8/layout/chevron2"/>
    <dgm:cxn modelId="{145C657F-4D35-4C3B-B76A-6812F2641E13}" type="presParOf" srcId="{8C8B4698-9575-485B-9958-91F6C1550BC9}" destId="{045B98A8-6FF7-4F52-914C-237EB3A4A5E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6E2C51-E043-4140-BCEC-7C3DC6E40D1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588C70E4-4BB1-4DB4-BD62-A26E98FDB42F}">
      <dgm:prSet phldrT="[Text]"/>
      <dgm:spPr/>
      <dgm:t>
        <a:bodyPr/>
        <a:lstStyle/>
        <a:p>
          <a:r>
            <a:rPr lang="en-US" dirty="0" smtClean="0"/>
            <a:t>1/3 of total no. of directors</a:t>
          </a:r>
          <a:endParaRPr lang="en-US" dirty="0"/>
        </a:p>
      </dgm:t>
    </dgm:pt>
    <dgm:pt modelId="{5E4435FE-6BA5-48E2-AD56-B23D9AE5D82F}" type="parTrans" cxnId="{87537117-1F70-42D2-80F8-9D5C6238241F}">
      <dgm:prSet/>
      <dgm:spPr/>
      <dgm:t>
        <a:bodyPr/>
        <a:lstStyle/>
        <a:p>
          <a:endParaRPr lang="en-US"/>
        </a:p>
      </dgm:t>
    </dgm:pt>
    <dgm:pt modelId="{12C6DA04-451B-465A-BFE4-0C4E8C994600}" type="sibTrans" cxnId="{87537117-1F70-42D2-80F8-9D5C6238241F}">
      <dgm:prSet/>
      <dgm:spPr/>
      <dgm:t>
        <a:bodyPr/>
        <a:lstStyle/>
        <a:p>
          <a:endParaRPr lang="en-US"/>
        </a:p>
      </dgm:t>
    </dgm:pt>
    <dgm:pt modelId="{3ECFAB2A-812B-4367-8D79-F17A7F674E59}">
      <dgm:prSet phldrT="[Text]"/>
      <dgm:spPr/>
      <dgm:t>
        <a:bodyPr/>
        <a:lstStyle/>
        <a:p>
          <a:r>
            <a:rPr lang="en-US" dirty="0" smtClean="0"/>
            <a:t>Every listed public company </a:t>
          </a:r>
          <a:endParaRPr lang="en-US" dirty="0"/>
        </a:p>
      </dgm:t>
    </dgm:pt>
    <dgm:pt modelId="{EBDB121E-8336-49F4-A586-E472A44CA298}" type="parTrans" cxnId="{09727206-6E59-4CB7-B58F-4DA1A359FBD7}">
      <dgm:prSet/>
      <dgm:spPr/>
      <dgm:t>
        <a:bodyPr/>
        <a:lstStyle/>
        <a:p>
          <a:endParaRPr lang="en-US"/>
        </a:p>
      </dgm:t>
    </dgm:pt>
    <dgm:pt modelId="{A240B61B-1053-4756-99A7-5500B9D1B77D}" type="sibTrans" cxnId="{09727206-6E59-4CB7-B58F-4DA1A359FBD7}">
      <dgm:prSet/>
      <dgm:spPr/>
      <dgm:t>
        <a:bodyPr/>
        <a:lstStyle/>
        <a:p>
          <a:endParaRPr lang="en-US"/>
        </a:p>
      </dgm:t>
    </dgm:pt>
    <dgm:pt modelId="{91FD8C1E-2C97-4E8F-BEA0-E67122DD57C4}">
      <dgm:prSet phldrT="[Text]"/>
      <dgm:spPr/>
      <dgm:t>
        <a:bodyPr/>
        <a:lstStyle/>
        <a:p>
          <a:r>
            <a:rPr lang="en-US" dirty="0" smtClean="0"/>
            <a:t>2 directors</a:t>
          </a:r>
          <a:endParaRPr lang="en-US" dirty="0"/>
        </a:p>
      </dgm:t>
    </dgm:pt>
    <dgm:pt modelId="{D41C39EA-98A5-4E72-AF56-877D220303E5}" type="parTrans" cxnId="{06AED659-D668-4EAA-9A18-355238DD0815}">
      <dgm:prSet/>
      <dgm:spPr/>
      <dgm:t>
        <a:bodyPr/>
        <a:lstStyle/>
        <a:p>
          <a:endParaRPr lang="en-US"/>
        </a:p>
      </dgm:t>
    </dgm:pt>
    <dgm:pt modelId="{B5A19160-41FB-4E9A-B315-59551FF11ECB}" type="sibTrans" cxnId="{06AED659-D668-4EAA-9A18-355238DD0815}">
      <dgm:prSet/>
      <dgm:spPr/>
      <dgm:t>
        <a:bodyPr/>
        <a:lstStyle/>
        <a:p>
          <a:endParaRPr lang="en-US"/>
        </a:p>
      </dgm:t>
    </dgm:pt>
    <dgm:pt modelId="{17F40D92-231D-496A-B756-20B7E73EAE4F}">
      <dgm:prSet phldrT="[Text]"/>
      <dgm:spPr/>
      <dgm:t>
        <a:bodyPr/>
        <a:lstStyle/>
        <a:p>
          <a:r>
            <a:rPr lang="en-US" dirty="0" smtClean="0"/>
            <a:t>Every other public company having </a:t>
          </a:r>
        </a:p>
        <a:p>
          <a:r>
            <a:rPr lang="en-US" dirty="0" smtClean="0"/>
            <a:t>a) paid–up share capital of </a:t>
          </a:r>
          <a:r>
            <a:rPr lang="en-US" dirty="0" err="1" smtClean="0"/>
            <a:t>Rs</a:t>
          </a:r>
          <a:r>
            <a:rPr lang="en-US" dirty="0" smtClean="0"/>
            <a:t>. 10 crores or more or </a:t>
          </a:r>
        </a:p>
        <a:p>
          <a:r>
            <a:rPr lang="en-US" dirty="0" smtClean="0"/>
            <a:t>b) having turnover of </a:t>
          </a:r>
          <a:r>
            <a:rPr lang="en-US" dirty="0" err="1" smtClean="0"/>
            <a:t>Rs</a:t>
          </a:r>
          <a:r>
            <a:rPr lang="en-US" dirty="0" smtClean="0"/>
            <a:t>. 100 crores or more or</a:t>
          </a:r>
        </a:p>
        <a:p>
          <a:r>
            <a:rPr lang="en-US" dirty="0" smtClean="0"/>
            <a:t>c) have, in aggregate, outstanding loans, debentures and deposits, exceeding </a:t>
          </a:r>
          <a:r>
            <a:rPr lang="en-US" dirty="0" err="1" smtClean="0"/>
            <a:t>Rs</a:t>
          </a:r>
          <a:r>
            <a:rPr lang="en-US" dirty="0" smtClean="0"/>
            <a:t>. 50 crores or more  </a:t>
          </a:r>
          <a:endParaRPr lang="en-US" dirty="0"/>
        </a:p>
      </dgm:t>
    </dgm:pt>
    <dgm:pt modelId="{D05B12B6-3078-4F84-860C-5744A7788518}" type="parTrans" cxnId="{7326F874-12FC-4722-8C26-5CEDC76C8885}">
      <dgm:prSet/>
      <dgm:spPr/>
      <dgm:t>
        <a:bodyPr/>
        <a:lstStyle/>
        <a:p>
          <a:endParaRPr lang="en-US"/>
        </a:p>
      </dgm:t>
    </dgm:pt>
    <dgm:pt modelId="{EA03E292-F7BC-4E99-AE29-853CFBB493AD}" type="sibTrans" cxnId="{7326F874-12FC-4722-8C26-5CEDC76C8885}">
      <dgm:prSet/>
      <dgm:spPr/>
      <dgm:t>
        <a:bodyPr/>
        <a:lstStyle/>
        <a:p>
          <a:endParaRPr lang="en-US"/>
        </a:p>
      </dgm:t>
    </dgm:pt>
    <dgm:pt modelId="{9D5735E7-ACDB-493A-82E5-75A1A1AEAA8D}" type="pres">
      <dgm:prSet presAssocID="{B16E2C51-E043-4140-BCEC-7C3DC6E40D16}" presName="Name0" presStyleCnt="0">
        <dgm:presLayoutVars>
          <dgm:chPref val="3"/>
          <dgm:dir/>
          <dgm:animLvl val="lvl"/>
          <dgm:resizeHandles/>
        </dgm:presLayoutVars>
      </dgm:prSet>
      <dgm:spPr/>
      <dgm:t>
        <a:bodyPr/>
        <a:lstStyle/>
        <a:p>
          <a:endParaRPr lang="en-US"/>
        </a:p>
      </dgm:t>
    </dgm:pt>
    <dgm:pt modelId="{4EE58EAC-7C4D-4B9B-866E-07896B2983AE}" type="pres">
      <dgm:prSet presAssocID="{588C70E4-4BB1-4DB4-BD62-A26E98FDB42F}" presName="horFlow" presStyleCnt="0"/>
      <dgm:spPr/>
    </dgm:pt>
    <dgm:pt modelId="{B293F2B2-C46A-4051-A76E-39A676ADAF9C}" type="pres">
      <dgm:prSet presAssocID="{588C70E4-4BB1-4DB4-BD62-A26E98FDB42F}" presName="bigChev" presStyleLbl="node1" presStyleIdx="0" presStyleCnt="2" custScaleX="165370" custLinFactX="500000" custLinFactNeighborX="528425" custLinFactNeighborY="-66049"/>
      <dgm:spPr/>
      <dgm:t>
        <a:bodyPr/>
        <a:lstStyle/>
        <a:p>
          <a:endParaRPr lang="en-US"/>
        </a:p>
      </dgm:t>
    </dgm:pt>
    <dgm:pt modelId="{3FDE7D90-D061-4F6F-B92C-ED36C9FDD3C3}" type="pres">
      <dgm:prSet presAssocID="{EBDB121E-8336-49F4-A586-E472A44CA298}" presName="parTrans" presStyleCnt="0"/>
      <dgm:spPr/>
    </dgm:pt>
    <dgm:pt modelId="{0719D339-FAEA-4368-87F9-4C63ED8F10C0}" type="pres">
      <dgm:prSet presAssocID="{3ECFAB2A-812B-4367-8D79-F17A7F674E59}" presName="node" presStyleLbl="alignAccFollowNode1" presStyleIdx="0" presStyleCnt="2" custScaleX="686240" custScaleY="321776" custLinFactX="-136352" custLinFactNeighborX="-200000" custLinFactNeighborY="-78525">
        <dgm:presLayoutVars>
          <dgm:bulletEnabled val="1"/>
        </dgm:presLayoutVars>
      </dgm:prSet>
      <dgm:spPr/>
      <dgm:t>
        <a:bodyPr/>
        <a:lstStyle/>
        <a:p>
          <a:endParaRPr lang="en-US"/>
        </a:p>
      </dgm:t>
    </dgm:pt>
    <dgm:pt modelId="{DC6D0007-2FD8-40E4-B6F6-776F663997C6}" type="pres">
      <dgm:prSet presAssocID="{588C70E4-4BB1-4DB4-BD62-A26E98FDB42F}" presName="vSp" presStyleCnt="0"/>
      <dgm:spPr/>
    </dgm:pt>
    <dgm:pt modelId="{13E27C59-5EB1-47CC-A746-7F6A12363BBE}" type="pres">
      <dgm:prSet presAssocID="{91FD8C1E-2C97-4E8F-BEA0-E67122DD57C4}" presName="horFlow" presStyleCnt="0"/>
      <dgm:spPr/>
    </dgm:pt>
    <dgm:pt modelId="{DF085D37-24D8-4018-9D68-04AD088DB446}" type="pres">
      <dgm:prSet presAssocID="{91FD8C1E-2C97-4E8F-BEA0-E67122DD57C4}" presName="bigChev" presStyleLbl="node1" presStyleIdx="1" presStyleCnt="2" custScaleX="170868" custLinFactX="500000" custLinFactNeighborX="528425" custLinFactNeighborY="-40939"/>
      <dgm:spPr/>
      <dgm:t>
        <a:bodyPr/>
        <a:lstStyle/>
        <a:p>
          <a:endParaRPr lang="en-US"/>
        </a:p>
      </dgm:t>
    </dgm:pt>
    <dgm:pt modelId="{3B1410FD-BDFF-4B85-990C-4F5A28CC0122}" type="pres">
      <dgm:prSet presAssocID="{D05B12B6-3078-4F84-860C-5744A7788518}" presName="parTrans" presStyleCnt="0"/>
      <dgm:spPr/>
    </dgm:pt>
    <dgm:pt modelId="{F2B03414-6B36-4A2A-B4C3-9A2E5C8670E9}" type="pres">
      <dgm:prSet presAssocID="{17F40D92-231D-496A-B756-20B7E73EAE4F}" presName="node" presStyleLbl="alignAccFollowNode1" presStyleIdx="1" presStyleCnt="2" custScaleX="694127" custScaleY="619763" custLinFactX="-142976" custLinFactNeighborX="-200000" custLinFactNeighborY="-58629">
        <dgm:presLayoutVars>
          <dgm:bulletEnabled val="1"/>
        </dgm:presLayoutVars>
      </dgm:prSet>
      <dgm:spPr/>
      <dgm:t>
        <a:bodyPr/>
        <a:lstStyle/>
        <a:p>
          <a:endParaRPr lang="en-US"/>
        </a:p>
      </dgm:t>
    </dgm:pt>
  </dgm:ptLst>
  <dgm:cxnLst>
    <dgm:cxn modelId="{03386634-0B32-433F-89A1-F82E8E484C05}" type="presOf" srcId="{588C70E4-4BB1-4DB4-BD62-A26E98FDB42F}" destId="{B293F2B2-C46A-4051-A76E-39A676ADAF9C}" srcOrd="0" destOrd="0" presId="urn:microsoft.com/office/officeart/2005/8/layout/lProcess3"/>
    <dgm:cxn modelId="{06AED659-D668-4EAA-9A18-355238DD0815}" srcId="{B16E2C51-E043-4140-BCEC-7C3DC6E40D16}" destId="{91FD8C1E-2C97-4E8F-BEA0-E67122DD57C4}" srcOrd="1" destOrd="0" parTransId="{D41C39EA-98A5-4E72-AF56-877D220303E5}" sibTransId="{B5A19160-41FB-4E9A-B315-59551FF11ECB}"/>
    <dgm:cxn modelId="{7326F874-12FC-4722-8C26-5CEDC76C8885}" srcId="{91FD8C1E-2C97-4E8F-BEA0-E67122DD57C4}" destId="{17F40D92-231D-496A-B756-20B7E73EAE4F}" srcOrd="0" destOrd="0" parTransId="{D05B12B6-3078-4F84-860C-5744A7788518}" sibTransId="{EA03E292-F7BC-4E99-AE29-853CFBB493AD}"/>
    <dgm:cxn modelId="{C86EF752-EACF-4CD3-B01D-41E074D5B5D8}" type="presOf" srcId="{91FD8C1E-2C97-4E8F-BEA0-E67122DD57C4}" destId="{DF085D37-24D8-4018-9D68-04AD088DB446}" srcOrd="0" destOrd="0" presId="urn:microsoft.com/office/officeart/2005/8/layout/lProcess3"/>
    <dgm:cxn modelId="{9A5DFFC4-7F4B-4689-8CDD-E4D3446E7370}" type="presOf" srcId="{3ECFAB2A-812B-4367-8D79-F17A7F674E59}" destId="{0719D339-FAEA-4368-87F9-4C63ED8F10C0}" srcOrd="0" destOrd="0" presId="urn:microsoft.com/office/officeart/2005/8/layout/lProcess3"/>
    <dgm:cxn modelId="{47E63500-4C7A-4205-BF71-67B71B78DC2A}" type="presOf" srcId="{B16E2C51-E043-4140-BCEC-7C3DC6E40D16}" destId="{9D5735E7-ACDB-493A-82E5-75A1A1AEAA8D}" srcOrd="0" destOrd="0" presId="urn:microsoft.com/office/officeart/2005/8/layout/lProcess3"/>
    <dgm:cxn modelId="{09727206-6E59-4CB7-B58F-4DA1A359FBD7}" srcId="{588C70E4-4BB1-4DB4-BD62-A26E98FDB42F}" destId="{3ECFAB2A-812B-4367-8D79-F17A7F674E59}" srcOrd="0" destOrd="0" parTransId="{EBDB121E-8336-49F4-A586-E472A44CA298}" sibTransId="{A240B61B-1053-4756-99A7-5500B9D1B77D}"/>
    <dgm:cxn modelId="{87537117-1F70-42D2-80F8-9D5C6238241F}" srcId="{B16E2C51-E043-4140-BCEC-7C3DC6E40D16}" destId="{588C70E4-4BB1-4DB4-BD62-A26E98FDB42F}" srcOrd="0" destOrd="0" parTransId="{5E4435FE-6BA5-48E2-AD56-B23D9AE5D82F}" sibTransId="{12C6DA04-451B-465A-BFE4-0C4E8C994600}"/>
    <dgm:cxn modelId="{90A79A3A-970C-4F80-9D67-27C6FB079E13}" type="presOf" srcId="{17F40D92-231D-496A-B756-20B7E73EAE4F}" destId="{F2B03414-6B36-4A2A-B4C3-9A2E5C8670E9}" srcOrd="0" destOrd="0" presId="urn:microsoft.com/office/officeart/2005/8/layout/lProcess3"/>
    <dgm:cxn modelId="{CC458E71-1C9B-4C6C-9FF1-D11A0B4E8403}" type="presParOf" srcId="{9D5735E7-ACDB-493A-82E5-75A1A1AEAA8D}" destId="{4EE58EAC-7C4D-4B9B-866E-07896B2983AE}" srcOrd="0" destOrd="0" presId="urn:microsoft.com/office/officeart/2005/8/layout/lProcess3"/>
    <dgm:cxn modelId="{C3424FB4-900E-4C19-82A2-1999A632EF73}" type="presParOf" srcId="{4EE58EAC-7C4D-4B9B-866E-07896B2983AE}" destId="{B293F2B2-C46A-4051-A76E-39A676ADAF9C}" srcOrd="0" destOrd="0" presId="urn:microsoft.com/office/officeart/2005/8/layout/lProcess3"/>
    <dgm:cxn modelId="{2320FB43-D642-438A-B42B-2DAB79F3A78F}" type="presParOf" srcId="{4EE58EAC-7C4D-4B9B-866E-07896B2983AE}" destId="{3FDE7D90-D061-4F6F-B92C-ED36C9FDD3C3}" srcOrd="1" destOrd="0" presId="urn:microsoft.com/office/officeart/2005/8/layout/lProcess3"/>
    <dgm:cxn modelId="{DA1C21D7-65E9-47AA-8C99-D3B5C49F9F89}" type="presParOf" srcId="{4EE58EAC-7C4D-4B9B-866E-07896B2983AE}" destId="{0719D339-FAEA-4368-87F9-4C63ED8F10C0}" srcOrd="2" destOrd="0" presId="urn:microsoft.com/office/officeart/2005/8/layout/lProcess3"/>
    <dgm:cxn modelId="{CF3239DD-6688-4819-8877-C72413866B44}" type="presParOf" srcId="{9D5735E7-ACDB-493A-82E5-75A1A1AEAA8D}" destId="{DC6D0007-2FD8-40E4-B6F6-776F663997C6}" srcOrd="1" destOrd="0" presId="urn:microsoft.com/office/officeart/2005/8/layout/lProcess3"/>
    <dgm:cxn modelId="{40FEB117-6E15-4244-AF6E-AFC96808D450}" type="presParOf" srcId="{9D5735E7-ACDB-493A-82E5-75A1A1AEAA8D}" destId="{13E27C59-5EB1-47CC-A746-7F6A12363BBE}" srcOrd="2" destOrd="0" presId="urn:microsoft.com/office/officeart/2005/8/layout/lProcess3"/>
    <dgm:cxn modelId="{019F9A73-4F3A-41B2-93D3-D06EFE99046D}" type="presParOf" srcId="{13E27C59-5EB1-47CC-A746-7F6A12363BBE}" destId="{DF085D37-24D8-4018-9D68-04AD088DB446}" srcOrd="0" destOrd="0" presId="urn:microsoft.com/office/officeart/2005/8/layout/lProcess3"/>
    <dgm:cxn modelId="{9C94C6D2-A834-4E56-9EBB-8F05EB42F44B}" type="presParOf" srcId="{13E27C59-5EB1-47CC-A746-7F6A12363BBE}" destId="{3B1410FD-BDFF-4B85-990C-4F5A28CC0122}" srcOrd="1" destOrd="0" presId="urn:microsoft.com/office/officeart/2005/8/layout/lProcess3"/>
    <dgm:cxn modelId="{ECC3F9D0-526B-4457-9635-3AC0E18EFA4D}" type="presParOf" srcId="{13E27C59-5EB1-47CC-A746-7F6A12363BBE}" destId="{F2B03414-6B36-4A2A-B4C3-9A2E5C8670E9}"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525B8-0691-4966-A1AB-1C90B18E1C9E}">
      <dsp:nvSpPr>
        <dsp:cNvPr id="0" name=""/>
        <dsp:cNvSpPr/>
      </dsp:nvSpPr>
      <dsp:spPr>
        <a:xfrm rot="5400000">
          <a:off x="-151376" y="152343"/>
          <a:ext cx="1009178" cy="70642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1</a:t>
          </a:r>
          <a:endParaRPr lang="en-US" sz="1900" kern="1200" dirty="0"/>
        </a:p>
      </dsp:txBody>
      <dsp:txXfrm rot="-5400000">
        <a:off x="1" y="354180"/>
        <a:ext cx="706425" cy="302753"/>
      </dsp:txXfrm>
    </dsp:sp>
    <dsp:sp modelId="{07874C8B-54ED-45C7-9B85-2A46590E8F18}">
      <dsp:nvSpPr>
        <dsp:cNvPr id="0" name=""/>
        <dsp:cNvSpPr/>
      </dsp:nvSpPr>
      <dsp:spPr>
        <a:xfrm rot="5400000">
          <a:off x="3263729" y="-2556338"/>
          <a:ext cx="655966" cy="5770574"/>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Every listed company </a:t>
          </a:r>
          <a:endParaRPr lang="en-US" sz="1900" kern="1200" dirty="0"/>
        </a:p>
      </dsp:txBody>
      <dsp:txXfrm rot="-5400000">
        <a:off x="706425" y="32988"/>
        <a:ext cx="5738552" cy="591922"/>
      </dsp:txXfrm>
    </dsp:sp>
    <dsp:sp modelId="{D84BEE8B-DD7F-4551-82C6-F45EF8B169EC}">
      <dsp:nvSpPr>
        <dsp:cNvPr id="0" name=""/>
        <dsp:cNvSpPr/>
      </dsp:nvSpPr>
      <dsp:spPr>
        <a:xfrm rot="5400000">
          <a:off x="-151376" y="954887"/>
          <a:ext cx="1009178" cy="70642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2</a:t>
          </a:r>
          <a:endParaRPr lang="en-US" sz="1900" kern="1200" dirty="0"/>
        </a:p>
      </dsp:txBody>
      <dsp:txXfrm rot="-5400000">
        <a:off x="1" y="1156724"/>
        <a:ext cx="706425" cy="302753"/>
      </dsp:txXfrm>
    </dsp:sp>
    <dsp:sp modelId="{7E215564-1D37-489F-AD51-841D76777471}">
      <dsp:nvSpPr>
        <dsp:cNvPr id="0" name=""/>
        <dsp:cNvSpPr/>
      </dsp:nvSpPr>
      <dsp:spPr>
        <a:xfrm rot="5400000">
          <a:off x="3224431" y="-1750015"/>
          <a:ext cx="655966" cy="5770574"/>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Every other public company having paid–up share capital of </a:t>
          </a:r>
          <a:r>
            <a:rPr lang="en-US" sz="1900" kern="1200" dirty="0" err="1" smtClean="0"/>
            <a:t>Rs</a:t>
          </a:r>
          <a:r>
            <a:rPr lang="en-US" sz="1900" kern="1200" dirty="0" smtClean="0"/>
            <a:t>. 100 crores or more</a:t>
          </a:r>
          <a:endParaRPr lang="en-US" sz="1900" kern="1200" dirty="0"/>
        </a:p>
      </dsp:txBody>
      <dsp:txXfrm rot="-5400000">
        <a:off x="667127" y="839311"/>
        <a:ext cx="5738552" cy="591922"/>
      </dsp:txXfrm>
    </dsp:sp>
    <dsp:sp modelId="{46C101D7-E539-44F4-8AB7-4A6317DA9D95}">
      <dsp:nvSpPr>
        <dsp:cNvPr id="0" name=""/>
        <dsp:cNvSpPr/>
      </dsp:nvSpPr>
      <dsp:spPr>
        <a:xfrm rot="5400000">
          <a:off x="-151376" y="1757431"/>
          <a:ext cx="1009178" cy="706425"/>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3</a:t>
          </a:r>
          <a:endParaRPr lang="en-US" sz="1900" kern="1200" dirty="0"/>
        </a:p>
      </dsp:txBody>
      <dsp:txXfrm rot="-5400000">
        <a:off x="1" y="1959268"/>
        <a:ext cx="706425" cy="302753"/>
      </dsp:txXfrm>
    </dsp:sp>
    <dsp:sp modelId="{045B98A8-6FF7-4F52-914C-237EB3A4A5E0}">
      <dsp:nvSpPr>
        <dsp:cNvPr id="0" name=""/>
        <dsp:cNvSpPr/>
      </dsp:nvSpPr>
      <dsp:spPr>
        <a:xfrm rot="5400000">
          <a:off x="3263729" y="-951249"/>
          <a:ext cx="655966" cy="5770574"/>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Every other public company having turnover of </a:t>
          </a:r>
          <a:r>
            <a:rPr lang="en-US" sz="1900" kern="1200" dirty="0" err="1" smtClean="0"/>
            <a:t>Rs</a:t>
          </a:r>
          <a:r>
            <a:rPr lang="en-US" sz="1900" kern="1200" dirty="0" smtClean="0"/>
            <a:t>. 300 crores or more</a:t>
          </a:r>
          <a:endParaRPr lang="en-US" sz="1900" kern="1200" dirty="0"/>
        </a:p>
      </dsp:txBody>
      <dsp:txXfrm rot="-5400000">
        <a:off x="706425" y="1638077"/>
        <a:ext cx="5738552" cy="591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3F2B2-C46A-4051-A76E-39A676ADAF9C}">
      <dsp:nvSpPr>
        <dsp:cNvPr id="0" name=""/>
        <dsp:cNvSpPr/>
      </dsp:nvSpPr>
      <dsp:spPr>
        <a:xfrm>
          <a:off x="6552700" y="533402"/>
          <a:ext cx="1905499" cy="46090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kern="1200" dirty="0" smtClean="0"/>
            <a:t>1/3 of total no. of directors</a:t>
          </a:r>
          <a:endParaRPr lang="en-US" sz="1400" kern="1200" dirty="0"/>
        </a:p>
      </dsp:txBody>
      <dsp:txXfrm>
        <a:off x="6783153" y="533402"/>
        <a:ext cx="1444594" cy="460905"/>
      </dsp:txXfrm>
    </dsp:sp>
    <dsp:sp modelId="{0719D339-FAEA-4368-87F9-4C63ED8F10C0}">
      <dsp:nvSpPr>
        <dsp:cNvPr id="0" name=""/>
        <dsp:cNvSpPr/>
      </dsp:nvSpPr>
      <dsp:spPr>
        <a:xfrm>
          <a:off x="152401" y="152400"/>
          <a:ext cx="6563059" cy="1230959"/>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US" sz="1800" kern="1200" dirty="0" smtClean="0"/>
            <a:t>Every listed public company </a:t>
          </a:r>
          <a:endParaRPr lang="en-US" sz="1800" kern="1200" dirty="0"/>
        </a:p>
      </dsp:txBody>
      <dsp:txXfrm>
        <a:off x="767881" y="152400"/>
        <a:ext cx="5332100" cy="1230959"/>
      </dsp:txXfrm>
    </dsp:sp>
    <dsp:sp modelId="{DF085D37-24D8-4018-9D68-04AD088DB446}">
      <dsp:nvSpPr>
        <dsp:cNvPr id="0" name=""/>
        <dsp:cNvSpPr/>
      </dsp:nvSpPr>
      <dsp:spPr>
        <a:xfrm>
          <a:off x="6489348" y="2514600"/>
          <a:ext cx="1968851" cy="46090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en-US" sz="1400" kern="1200" dirty="0" smtClean="0"/>
            <a:t>2 directors</a:t>
          </a:r>
          <a:endParaRPr lang="en-US" sz="1400" kern="1200" dirty="0"/>
        </a:p>
      </dsp:txBody>
      <dsp:txXfrm>
        <a:off x="6719801" y="2514600"/>
        <a:ext cx="1507946" cy="460905"/>
      </dsp:txXfrm>
    </dsp:sp>
    <dsp:sp modelId="{F2B03414-6B36-4A2A-B4C3-9A2E5C8670E9}">
      <dsp:nvSpPr>
        <dsp:cNvPr id="0" name=""/>
        <dsp:cNvSpPr/>
      </dsp:nvSpPr>
      <dsp:spPr>
        <a:xfrm>
          <a:off x="152402" y="1523999"/>
          <a:ext cx="6638488" cy="2370914"/>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en-US" sz="1800" kern="1200" dirty="0" smtClean="0"/>
            <a:t>Every other public company having </a:t>
          </a:r>
        </a:p>
        <a:p>
          <a:pPr lvl="0" algn="ctr" defTabSz="800100">
            <a:lnSpc>
              <a:spcPct val="90000"/>
            </a:lnSpc>
            <a:spcBef>
              <a:spcPct val="0"/>
            </a:spcBef>
            <a:spcAft>
              <a:spcPct val="35000"/>
            </a:spcAft>
          </a:pPr>
          <a:r>
            <a:rPr lang="en-US" sz="1800" kern="1200" dirty="0" smtClean="0"/>
            <a:t>a) paid–up share capital of </a:t>
          </a:r>
          <a:r>
            <a:rPr lang="en-US" sz="1800" kern="1200" dirty="0" err="1" smtClean="0"/>
            <a:t>Rs</a:t>
          </a:r>
          <a:r>
            <a:rPr lang="en-US" sz="1800" kern="1200" dirty="0" smtClean="0"/>
            <a:t>. 10 crores or more or </a:t>
          </a:r>
        </a:p>
        <a:p>
          <a:pPr lvl="0" algn="ctr" defTabSz="800100">
            <a:lnSpc>
              <a:spcPct val="90000"/>
            </a:lnSpc>
            <a:spcBef>
              <a:spcPct val="0"/>
            </a:spcBef>
            <a:spcAft>
              <a:spcPct val="35000"/>
            </a:spcAft>
          </a:pPr>
          <a:r>
            <a:rPr lang="en-US" sz="1800" kern="1200" dirty="0" smtClean="0"/>
            <a:t>b) having turnover of </a:t>
          </a:r>
          <a:r>
            <a:rPr lang="en-US" sz="1800" kern="1200" dirty="0" err="1" smtClean="0"/>
            <a:t>Rs</a:t>
          </a:r>
          <a:r>
            <a:rPr lang="en-US" sz="1800" kern="1200" dirty="0" smtClean="0"/>
            <a:t>. 100 crores or more or</a:t>
          </a:r>
        </a:p>
        <a:p>
          <a:pPr lvl="0" algn="ctr" defTabSz="800100">
            <a:lnSpc>
              <a:spcPct val="90000"/>
            </a:lnSpc>
            <a:spcBef>
              <a:spcPct val="0"/>
            </a:spcBef>
            <a:spcAft>
              <a:spcPct val="35000"/>
            </a:spcAft>
          </a:pPr>
          <a:r>
            <a:rPr lang="en-US" sz="1800" kern="1200" dirty="0" smtClean="0"/>
            <a:t>c) have, in aggregate, outstanding loans, debentures and deposits, exceeding </a:t>
          </a:r>
          <a:r>
            <a:rPr lang="en-US" sz="1800" kern="1200" dirty="0" err="1" smtClean="0"/>
            <a:t>Rs</a:t>
          </a:r>
          <a:r>
            <a:rPr lang="en-US" sz="1800" kern="1200" dirty="0" smtClean="0"/>
            <a:t>. 50 crores or more  </a:t>
          </a:r>
          <a:endParaRPr lang="en-US" sz="1800" kern="1200" dirty="0"/>
        </a:p>
      </dsp:txBody>
      <dsp:txXfrm>
        <a:off x="1337859" y="1523999"/>
        <a:ext cx="4267574" cy="237091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FD5B2C-E08B-46EE-8DF9-920EEC39A3F4}" type="datetimeFigureOut">
              <a:rPr lang="en-US" smtClean="0"/>
              <a:t>5/15/2014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B521B6-B796-4722-8D5E-CFC234F90CFD}" type="slidenum">
              <a:rPr lang="en-US" smtClean="0"/>
              <a:t>‹#›</a:t>
            </a:fld>
            <a:endParaRPr lang="en-US"/>
          </a:p>
        </p:txBody>
      </p:sp>
    </p:spTree>
    <p:extLst>
      <p:ext uri="{BB962C8B-B14F-4D97-AF65-F5344CB8AC3E}">
        <p14:creationId xmlns:p14="http://schemas.microsoft.com/office/powerpoint/2010/main" val="350346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B521B6-B796-4722-8D5E-CFC234F90CFD}" type="slidenum">
              <a:rPr lang="en-US" smtClean="0"/>
              <a:t>12</a:t>
            </a:fld>
            <a:endParaRPr lang="en-US"/>
          </a:p>
        </p:txBody>
      </p:sp>
    </p:spTree>
    <p:extLst>
      <p:ext uri="{BB962C8B-B14F-4D97-AF65-F5344CB8AC3E}">
        <p14:creationId xmlns:p14="http://schemas.microsoft.com/office/powerpoint/2010/main" val="130700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1D8BD707-D9CF-40AE-B4C6-C98DA3205C09}" type="datetimeFigureOut">
              <a:rPr lang="en-US" smtClean="0"/>
              <a:pPr/>
              <a:t>5/15/2014</a:t>
            </a:fld>
            <a:endParaRPr lang="en-US" dirty="0"/>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en-US" dirty="0"/>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B6F15528-21DE-4FAA-801E-634DDDAF4B2B}" type="slidenum">
              <a:rPr lang="en-US" smtClean="0"/>
              <a:pPr/>
              <a:t>‹#›</a:t>
            </a:fld>
            <a:endParaRPr lang="en-US" dirty="0"/>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276600"/>
            <a:ext cx="7772400" cy="2133600"/>
          </a:xfrm>
        </p:spPr>
        <p:txBody>
          <a:bodyPr>
            <a:normAutofit fontScale="90000"/>
          </a:bodyPr>
          <a:lstStyle/>
          <a:p>
            <a:pPr algn="r"/>
            <a:r>
              <a:rPr lang="en-US" sz="2700" dirty="0" smtClean="0"/>
              <a:t>Dharmesh J Shah</a:t>
            </a:r>
            <a:br>
              <a:rPr lang="en-US" sz="2700" dirty="0" smtClean="0"/>
            </a:br>
            <a:r>
              <a:rPr lang="en-US" sz="2700" dirty="0" smtClean="0"/>
              <a:t>B.COM., L.L.B., A.C.S.</a:t>
            </a:r>
            <a:br>
              <a:rPr lang="en-US" sz="2700" dirty="0" smtClean="0"/>
            </a:br>
            <a:r>
              <a:rPr lang="en-US" sz="2700" dirty="0" smtClean="0"/>
              <a:t>+91 - 94095 59159</a:t>
            </a:r>
            <a:br>
              <a:rPr lang="en-US" sz="2700" dirty="0" smtClean="0"/>
            </a:br>
            <a:r>
              <a:rPr lang="en-US" sz="2700" dirty="0" smtClean="0"/>
              <a:t>csdharmesh@gmail.com</a:t>
            </a:r>
            <a:r>
              <a:rPr lang="en-US" dirty="0" smtClean="0"/>
              <a:t/>
            </a:r>
            <a:br>
              <a:rPr lang="en-US" dirty="0" smtClean="0"/>
            </a:br>
            <a:endParaRPr lang="en-US" dirty="0"/>
          </a:p>
        </p:txBody>
      </p:sp>
      <p:sp>
        <p:nvSpPr>
          <p:cNvPr id="3" name="Text Placeholder 2"/>
          <p:cNvSpPr>
            <a:spLocks noGrp="1"/>
          </p:cNvSpPr>
          <p:nvPr>
            <p:ph type="body" idx="1"/>
          </p:nvPr>
        </p:nvSpPr>
        <p:spPr>
          <a:xfrm>
            <a:off x="722313" y="1066801"/>
            <a:ext cx="7772400" cy="1295400"/>
          </a:xfrm>
        </p:spPr>
        <p:txBody>
          <a:bodyPr>
            <a:normAutofit fontScale="92500" lnSpcReduction="10000"/>
          </a:bodyPr>
          <a:lstStyle/>
          <a:p>
            <a:pPr algn="ctr"/>
            <a:r>
              <a:rPr lang="en-US" sz="4000" cap="all" dirty="0" smtClean="0">
                <a:solidFill>
                  <a:schemeClr val="tx1"/>
                </a:solidFill>
                <a:ea typeface="+mj-ea"/>
                <a:cs typeface="+mj-cs"/>
              </a:rPr>
              <a:t>DIRECTORS </a:t>
            </a:r>
          </a:p>
          <a:p>
            <a:pPr algn="ctr"/>
            <a:r>
              <a:rPr lang="en-US" sz="4000" cap="all" dirty="0" smtClean="0">
                <a:solidFill>
                  <a:schemeClr val="tx1"/>
                </a:solidFill>
                <a:ea typeface="+mj-ea"/>
                <a:cs typeface="+mj-cs"/>
              </a:rPr>
              <a:t>(</a:t>
            </a:r>
            <a:r>
              <a:rPr lang="en-US" sz="4000" cap="all" dirty="0">
                <a:solidFill>
                  <a:schemeClr val="tx1"/>
                </a:solidFill>
                <a:ea typeface="+mj-ea"/>
                <a:cs typeface="+mj-cs"/>
              </a:rPr>
              <a:t>Section </a:t>
            </a:r>
            <a:r>
              <a:rPr lang="en-US" sz="4000" cap="all" dirty="0" smtClean="0">
                <a:solidFill>
                  <a:schemeClr val="tx1"/>
                </a:solidFill>
                <a:ea typeface="+mj-ea"/>
                <a:cs typeface="+mj-cs"/>
              </a:rPr>
              <a:t>149 to 172)</a:t>
            </a:r>
            <a:endParaRPr lang="en-US" sz="4000" cap="all" dirty="0">
              <a:solidFill>
                <a:schemeClr val="tx1"/>
              </a:solidFill>
              <a:ea typeface="+mj-ea"/>
              <a:cs typeface="+mj-cs"/>
            </a:endParaRPr>
          </a:p>
        </p:txBody>
      </p:sp>
    </p:spTree>
    <p:extLst>
      <p:ext uri="{BB962C8B-B14F-4D97-AF65-F5344CB8AC3E}">
        <p14:creationId xmlns:p14="http://schemas.microsoft.com/office/powerpoint/2010/main" val="16863764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APPOINTMENT OF INDEPENDENT DIRECTOR</a:t>
            </a:r>
            <a:endParaRPr lang="en-US" dirty="0"/>
          </a:p>
        </p:txBody>
      </p:sp>
      <p:sp>
        <p:nvSpPr>
          <p:cNvPr id="3" name="Content Placeholder 2"/>
          <p:cNvSpPr>
            <a:spLocks noGrp="1"/>
          </p:cNvSpPr>
          <p:nvPr>
            <p:ph idx="1"/>
          </p:nvPr>
        </p:nvSpPr>
        <p:spPr>
          <a:xfrm>
            <a:off x="1009443" y="1371600"/>
            <a:ext cx="7125112" cy="4800599"/>
          </a:xfrm>
        </p:spPr>
        <p:txBody>
          <a:bodyPr>
            <a:normAutofit/>
          </a:bodyPr>
          <a:lstStyle/>
          <a:p>
            <a:pPr marL="0" indent="0">
              <a:buNone/>
            </a:pPr>
            <a:endParaRPr lang="en-US" dirty="0" smtClean="0"/>
          </a:p>
          <a:p>
            <a:pPr algn="just"/>
            <a:r>
              <a:rPr lang="en-US" dirty="0" smtClean="0"/>
              <a:t>To be formalized through a letter of appointment containing details as set out in Sch. 4, Part 4, Clause 4.</a:t>
            </a:r>
          </a:p>
          <a:p>
            <a:pPr algn="just"/>
            <a:r>
              <a:rPr lang="en-US" dirty="0" smtClean="0"/>
              <a:t>Shall be approved at Shareholders Meeting.</a:t>
            </a:r>
          </a:p>
          <a:p>
            <a:pPr algn="just"/>
            <a:r>
              <a:rPr lang="en-US" dirty="0" smtClean="0"/>
              <a:t>Explanatory Statement attached to Notice of the Meeting for approving the appointment of Independent Director shall include a statement regarding Compliance of Laws , Independence of Director &amp; justification for selection.</a:t>
            </a:r>
          </a:p>
          <a:p>
            <a:pPr algn="just"/>
            <a:r>
              <a:rPr lang="en-US" dirty="0" smtClean="0"/>
              <a:t>Terms &amp; Conditions of appointment of Independent Director shall be </a:t>
            </a:r>
          </a:p>
          <a:p>
            <a:pPr algn="just">
              <a:buFont typeface="+mj-lt"/>
              <a:buAutoNum type="arabicParenR"/>
            </a:pPr>
            <a:r>
              <a:rPr lang="en-US" dirty="0" smtClean="0"/>
              <a:t>open for inspection at Regd. Office by any member during normal business hours.</a:t>
            </a:r>
          </a:p>
          <a:p>
            <a:pPr algn="just">
              <a:buFont typeface="+mj-lt"/>
              <a:buAutoNum type="arabicParenR"/>
            </a:pPr>
            <a:r>
              <a:rPr lang="en-US" dirty="0" smtClean="0"/>
              <a:t>Posted on the Company’s website.</a:t>
            </a:r>
          </a:p>
          <a:p>
            <a:endParaRPr lang="en-US" dirty="0"/>
          </a:p>
        </p:txBody>
      </p:sp>
    </p:spTree>
    <p:extLst>
      <p:ext uri="{BB962C8B-B14F-4D97-AF65-F5344CB8AC3E}">
        <p14:creationId xmlns:p14="http://schemas.microsoft.com/office/powerpoint/2010/main" val="1459976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75725"/>
            <a:ext cx="8001000" cy="772076"/>
          </a:xfrm>
        </p:spPr>
        <p:txBody>
          <a:bodyPr/>
          <a:lstStyle/>
          <a:p>
            <a:r>
              <a:rPr lang="en-US" dirty="0" smtClean="0"/>
              <a:t>APPOINTMENT OF DIRECTOR ELECTED BY SMALL SHAREHOLDERS</a:t>
            </a:r>
            <a:endParaRPr lang="en-US" dirty="0"/>
          </a:p>
        </p:txBody>
      </p:sp>
      <p:sp>
        <p:nvSpPr>
          <p:cNvPr id="3" name="Content Placeholder 2"/>
          <p:cNvSpPr>
            <a:spLocks noGrp="1"/>
          </p:cNvSpPr>
          <p:nvPr>
            <p:ph idx="1"/>
          </p:nvPr>
        </p:nvSpPr>
        <p:spPr>
          <a:xfrm>
            <a:off x="1009443" y="1905000"/>
            <a:ext cx="7125112" cy="4267199"/>
          </a:xfrm>
        </p:spPr>
        <p:txBody>
          <a:bodyPr>
            <a:normAutofit fontScale="25000" lnSpcReduction="20000"/>
          </a:bodyPr>
          <a:lstStyle/>
          <a:p>
            <a:pPr marL="0" indent="0">
              <a:buNone/>
            </a:pPr>
            <a:endParaRPr lang="en-US" dirty="0" smtClean="0"/>
          </a:p>
          <a:p>
            <a:pPr algn="just"/>
            <a:r>
              <a:rPr lang="en-US" sz="6400" dirty="0"/>
              <a:t>A listed company shall have a small shareholders’ director elected by the small </a:t>
            </a:r>
            <a:r>
              <a:rPr lang="en-US" sz="6400" dirty="0" smtClean="0"/>
              <a:t>shareholders, upon </a:t>
            </a:r>
            <a:r>
              <a:rPr lang="en-US" sz="6400" dirty="0"/>
              <a:t>notice of </a:t>
            </a:r>
            <a:r>
              <a:rPr lang="en-US" sz="6400" dirty="0" smtClean="0"/>
              <a:t>lower of </a:t>
            </a:r>
          </a:p>
          <a:p>
            <a:pPr algn="just">
              <a:buFont typeface="+mj-lt"/>
              <a:buAutoNum type="alphaLcParenR"/>
            </a:pPr>
            <a:r>
              <a:rPr lang="en-US" sz="6400" dirty="0" err="1" smtClean="0"/>
              <a:t>Atleast</a:t>
            </a:r>
            <a:r>
              <a:rPr lang="en-US" sz="6400" dirty="0" smtClean="0"/>
              <a:t> 1,000 small </a:t>
            </a:r>
            <a:r>
              <a:rPr lang="en-US" sz="6400" dirty="0"/>
              <a:t>shareholders or </a:t>
            </a:r>
            <a:endParaRPr lang="en-US" sz="6400" dirty="0" smtClean="0"/>
          </a:p>
          <a:p>
            <a:pPr algn="just">
              <a:buFont typeface="+mj-lt"/>
              <a:buAutoNum type="alphaLcParenR"/>
            </a:pPr>
            <a:r>
              <a:rPr lang="en-US" sz="6400" dirty="0" smtClean="0"/>
              <a:t>1/10 of </a:t>
            </a:r>
            <a:r>
              <a:rPr lang="en-US" sz="6400" dirty="0"/>
              <a:t>the total number of such </a:t>
            </a:r>
            <a:r>
              <a:rPr lang="en-US" sz="6400" dirty="0" smtClean="0"/>
              <a:t>shareholders</a:t>
            </a:r>
          </a:p>
          <a:p>
            <a:pPr algn="just">
              <a:buFont typeface="+mj-lt"/>
              <a:buAutoNum type="alphaLcParenR"/>
            </a:pPr>
            <a:endParaRPr lang="en-US" sz="6400" dirty="0" smtClean="0"/>
          </a:p>
          <a:p>
            <a:pPr algn="just"/>
            <a:r>
              <a:rPr lang="en-US" sz="6400" dirty="0" smtClean="0"/>
              <a:t>“Small Shareholders</a:t>
            </a:r>
            <a:r>
              <a:rPr lang="en-US" sz="6400" dirty="0"/>
              <a:t>” means </a:t>
            </a:r>
            <a:r>
              <a:rPr lang="en-US" sz="6400" dirty="0" smtClean="0"/>
              <a:t>a shareholder </a:t>
            </a:r>
            <a:r>
              <a:rPr lang="en-US" sz="6400" dirty="0"/>
              <a:t>holding shares of nominal value of not more than </a:t>
            </a:r>
            <a:r>
              <a:rPr lang="en-US" sz="6400" dirty="0" err="1" smtClean="0"/>
              <a:t>Rs</a:t>
            </a:r>
            <a:r>
              <a:rPr lang="en-US" sz="6400" dirty="0" smtClean="0"/>
              <a:t>. 20,000 or such </a:t>
            </a:r>
            <a:r>
              <a:rPr lang="en-US" sz="6400" dirty="0"/>
              <a:t>other sum as may be </a:t>
            </a:r>
            <a:r>
              <a:rPr lang="en-US" sz="6400" dirty="0" smtClean="0"/>
              <a:t>prescribed</a:t>
            </a:r>
          </a:p>
          <a:p>
            <a:pPr algn="just"/>
            <a:endParaRPr lang="en-US" sz="6400" dirty="0"/>
          </a:p>
          <a:p>
            <a:pPr algn="just"/>
            <a:r>
              <a:rPr lang="en-US" sz="6400" dirty="0" smtClean="0"/>
              <a:t>Small shareholders shall leave a notice of their signed intention containing details of them &amp; intending director with Company </a:t>
            </a:r>
            <a:r>
              <a:rPr lang="en-US" sz="6400" dirty="0" err="1" smtClean="0"/>
              <a:t>atleast</a:t>
            </a:r>
            <a:r>
              <a:rPr lang="en-US" sz="6400" dirty="0" smtClean="0"/>
              <a:t> 14 days before meeting.</a:t>
            </a:r>
          </a:p>
          <a:p>
            <a:pPr algn="just"/>
            <a:endParaRPr lang="en-US" sz="6400" dirty="0" smtClean="0"/>
          </a:p>
          <a:p>
            <a:pPr algn="just"/>
            <a:r>
              <a:rPr lang="en-US" sz="6400" dirty="0" smtClean="0"/>
              <a:t>Such director shall be considered as Independent Director subject to compliance of Sec 149 (6) &amp; (7).</a:t>
            </a:r>
          </a:p>
          <a:p>
            <a:pPr algn="just"/>
            <a:endParaRPr lang="en-US" sz="6400" dirty="0" smtClean="0"/>
          </a:p>
          <a:p>
            <a:pPr algn="just"/>
            <a:r>
              <a:rPr lang="en-US" sz="6400" dirty="0"/>
              <a:t>Such director shall not be liable to retire by rotation. </a:t>
            </a:r>
            <a:endParaRPr lang="en-US" sz="6400" dirty="0" smtClean="0"/>
          </a:p>
          <a:p>
            <a:endParaRPr lang="en-US" dirty="0"/>
          </a:p>
        </p:txBody>
      </p:sp>
    </p:spTree>
    <p:extLst>
      <p:ext uri="{BB962C8B-B14F-4D97-AF65-F5344CB8AC3E}">
        <p14:creationId xmlns:p14="http://schemas.microsoft.com/office/powerpoint/2010/main" val="4193770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75725"/>
            <a:ext cx="7772400" cy="772076"/>
          </a:xfrm>
        </p:spPr>
        <p:txBody>
          <a:bodyPr/>
          <a:lstStyle/>
          <a:p>
            <a:r>
              <a:rPr lang="en-US" dirty="0" smtClean="0"/>
              <a:t>APPOINTMENT OF DIRECTOR ELECTED BY SMALL SHAREHOLDERS</a:t>
            </a:r>
            <a:endParaRPr lang="en-US" dirty="0"/>
          </a:p>
        </p:txBody>
      </p:sp>
      <p:sp>
        <p:nvSpPr>
          <p:cNvPr id="3" name="Content Placeholder 2"/>
          <p:cNvSpPr>
            <a:spLocks noGrp="1"/>
          </p:cNvSpPr>
          <p:nvPr>
            <p:ph idx="1"/>
          </p:nvPr>
        </p:nvSpPr>
        <p:spPr>
          <a:xfrm>
            <a:off x="1009443" y="1828800"/>
            <a:ext cx="7125112" cy="4343399"/>
          </a:xfrm>
        </p:spPr>
        <p:txBody>
          <a:bodyPr>
            <a:normAutofit lnSpcReduction="10000"/>
          </a:bodyPr>
          <a:lstStyle/>
          <a:p>
            <a:pPr algn="just"/>
            <a:r>
              <a:rPr lang="en-US" dirty="0" smtClean="0"/>
              <a:t>Such director’s tenure </a:t>
            </a:r>
            <a:r>
              <a:rPr lang="en-US" dirty="0"/>
              <a:t>shall not exceed a period of </a:t>
            </a:r>
            <a:r>
              <a:rPr lang="en-US" dirty="0" smtClean="0"/>
              <a:t>3 consecutive years.  </a:t>
            </a:r>
          </a:p>
          <a:p>
            <a:pPr algn="just"/>
            <a:r>
              <a:rPr lang="en-US" dirty="0" smtClean="0"/>
              <a:t>On </a:t>
            </a:r>
            <a:r>
              <a:rPr lang="en-US" dirty="0"/>
              <a:t>the expiry of the tenure, such director shall not be eligible for </a:t>
            </a:r>
            <a:r>
              <a:rPr lang="en-US" dirty="0" smtClean="0"/>
              <a:t>re-appointment.</a:t>
            </a:r>
          </a:p>
          <a:p>
            <a:pPr algn="just"/>
            <a:r>
              <a:rPr lang="en-US" dirty="0"/>
              <a:t>No person shall hold the position of small shareholders’ director in more than </a:t>
            </a:r>
            <a:r>
              <a:rPr lang="en-US" dirty="0" smtClean="0"/>
              <a:t>2 companies </a:t>
            </a:r>
            <a:r>
              <a:rPr lang="en-US" dirty="0"/>
              <a:t>at the same </a:t>
            </a:r>
            <a:r>
              <a:rPr lang="en-US" dirty="0" smtClean="0"/>
              <a:t>time.  </a:t>
            </a:r>
          </a:p>
          <a:p>
            <a:pPr marL="0" indent="0" algn="just">
              <a:buNone/>
            </a:pPr>
            <a:r>
              <a:rPr lang="en-US" dirty="0" smtClean="0"/>
              <a:t>    Provided </a:t>
            </a:r>
            <a:r>
              <a:rPr lang="en-US" dirty="0"/>
              <a:t>that the second company in which he has </a:t>
            </a:r>
            <a:r>
              <a:rPr lang="en-US" dirty="0" smtClean="0"/>
              <a:t>been </a:t>
            </a:r>
          </a:p>
          <a:p>
            <a:pPr marL="0" indent="0" algn="just">
              <a:buNone/>
            </a:pPr>
            <a:r>
              <a:rPr lang="en-US" dirty="0" smtClean="0"/>
              <a:t>    appointed shall not be in a business which is competing </a:t>
            </a:r>
          </a:p>
          <a:p>
            <a:pPr marL="0" indent="0" algn="just">
              <a:buNone/>
            </a:pPr>
            <a:r>
              <a:rPr lang="en-US" dirty="0" smtClean="0"/>
              <a:t>    or is in conflict with the business of the first company </a:t>
            </a:r>
          </a:p>
          <a:p>
            <a:pPr algn="just"/>
            <a:r>
              <a:rPr lang="en-US" dirty="0" smtClean="0"/>
              <a:t>Such director </a:t>
            </a:r>
            <a:r>
              <a:rPr lang="en-US" dirty="0"/>
              <a:t>shall not, for a period of </a:t>
            </a:r>
            <a:r>
              <a:rPr lang="en-US" dirty="0" smtClean="0"/>
              <a:t>3 years </a:t>
            </a:r>
            <a:r>
              <a:rPr lang="en-US" dirty="0"/>
              <a:t>from the date on which he ceases to </a:t>
            </a:r>
            <a:r>
              <a:rPr lang="en-US" dirty="0" smtClean="0"/>
              <a:t>be a small </a:t>
            </a:r>
            <a:r>
              <a:rPr lang="en-US" dirty="0"/>
              <a:t>shareholders’ director in a company, be appointed in or be associated with such company in any other </a:t>
            </a:r>
            <a:r>
              <a:rPr lang="en-US" dirty="0" smtClean="0"/>
              <a:t>capacity. </a:t>
            </a:r>
            <a:endParaRPr lang="en-US" dirty="0"/>
          </a:p>
        </p:txBody>
      </p:sp>
    </p:spTree>
    <p:extLst>
      <p:ext uri="{BB962C8B-B14F-4D97-AF65-F5344CB8AC3E}">
        <p14:creationId xmlns:p14="http://schemas.microsoft.com/office/powerpoint/2010/main" val="1252042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APPOINTMENT OF DIRECTORS</a:t>
            </a:r>
            <a:endParaRPr lang="en-US" dirty="0"/>
          </a:p>
        </p:txBody>
      </p:sp>
      <p:sp>
        <p:nvSpPr>
          <p:cNvPr id="3" name="Content Placeholder 2"/>
          <p:cNvSpPr>
            <a:spLocks noGrp="1"/>
          </p:cNvSpPr>
          <p:nvPr>
            <p:ph idx="1"/>
          </p:nvPr>
        </p:nvSpPr>
        <p:spPr>
          <a:xfrm>
            <a:off x="1009443" y="1371600"/>
            <a:ext cx="7125112" cy="4800599"/>
          </a:xfrm>
        </p:spPr>
        <p:txBody>
          <a:bodyPr>
            <a:normAutofit fontScale="92500" lnSpcReduction="10000"/>
          </a:bodyPr>
          <a:lstStyle/>
          <a:p>
            <a:pPr marL="0" indent="0">
              <a:buNone/>
            </a:pPr>
            <a:endParaRPr lang="en-US" dirty="0" smtClean="0"/>
          </a:p>
          <a:p>
            <a:pPr algn="just"/>
            <a:r>
              <a:rPr lang="en-US" dirty="0" smtClean="0"/>
              <a:t>Every director shall be appointed by the Company in General Meeting.</a:t>
            </a:r>
          </a:p>
          <a:p>
            <a:pPr algn="just"/>
            <a:endParaRPr lang="en-US" dirty="0" smtClean="0"/>
          </a:p>
          <a:p>
            <a:pPr algn="just"/>
            <a:r>
              <a:rPr lang="en-US" dirty="0" smtClean="0"/>
              <a:t>Every person proposed to be appointed as Director shall provide:</a:t>
            </a:r>
          </a:p>
          <a:p>
            <a:pPr algn="just">
              <a:buFont typeface="+mj-lt"/>
              <a:buAutoNum type="arabicParenR"/>
            </a:pPr>
            <a:r>
              <a:rPr lang="en-US" dirty="0" smtClean="0"/>
              <a:t>DIN</a:t>
            </a:r>
          </a:p>
          <a:p>
            <a:pPr algn="just">
              <a:buFont typeface="+mj-lt"/>
              <a:buAutoNum type="arabicParenR"/>
            </a:pPr>
            <a:r>
              <a:rPr lang="en-US" dirty="0" smtClean="0"/>
              <a:t>Declaration as to non-disqualification</a:t>
            </a:r>
          </a:p>
          <a:p>
            <a:pPr algn="just">
              <a:buFont typeface="+mj-lt"/>
              <a:buAutoNum type="arabicParenR"/>
            </a:pPr>
            <a:r>
              <a:rPr lang="en-US" dirty="0" smtClean="0"/>
              <a:t>Consent in </a:t>
            </a:r>
            <a:r>
              <a:rPr lang="en-US" dirty="0"/>
              <a:t>Form </a:t>
            </a:r>
            <a:r>
              <a:rPr lang="en-US" b="1" dirty="0"/>
              <a:t>DIR-2 </a:t>
            </a:r>
            <a:endParaRPr lang="en-US" dirty="0" smtClean="0"/>
          </a:p>
          <a:p>
            <a:pPr algn="just">
              <a:buFont typeface="+mj-lt"/>
              <a:buAutoNum type="arabicParenR"/>
            </a:pPr>
            <a:r>
              <a:rPr lang="en-US" dirty="0" smtClean="0"/>
              <a:t>Declaration of Independence (Independent Directors)</a:t>
            </a:r>
          </a:p>
          <a:p>
            <a:pPr algn="just">
              <a:buFont typeface="+mj-lt"/>
              <a:buAutoNum type="arabicParenR"/>
            </a:pPr>
            <a:endParaRPr lang="en-US" dirty="0"/>
          </a:p>
          <a:p>
            <a:pPr algn="just"/>
            <a:r>
              <a:rPr lang="en-US" dirty="0" smtClean="0"/>
              <a:t>Every person appointed as director shall give his consent in writing to the Company who shall file the same </a:t>
            </a:r>
            <a:r>
              <a:rPr lang="en-US" dirty="0"/>
              <a:t>in Form </a:t>
            </a:r>
            <a:r>
              <a:rPr lang="en-US" b="1" dirty="0"/>
              <a:t>DIR-12 </a:t>
            </a:r>
            <a:r>
              <a:rPr lang="en-US" dirty="0" smtClean="0"/>
              <a:t>with Registrar within 30 days of appointment.</a:t>
            </a:r>
          </a:p>
          <a:p>
            <a:endParaRPr lang="en-US" dirty="0"/>
          </a:p>
        </p:txBody>
      </p:sp>
    </p:spTree>
    <p:extLst>
      <p:ext uri="{BB962C8B-B14F-4D97-AF65-F5344CB8AC3E}">
        <p14:creationId xmlns:p14="http://schemas.microsoft.com/office/powerpoint/2010/main" val="24108618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RETIREMENT OF DIRECTORS</a:t>
            </a:r>
            <a:endParaRPr lang="en-US" dirty="0"/>
          </a:p>
        </p:txBody>
      </p:sp>
      <p:sp>
        <p:nvSpPr>
          <p:cNvPr id="3" name="Content Placeholder 2"/>
          <p:cNvSpPr>
            <a:spLocks noGrp="1"/>
          </p:cNvSpPr>
          <p:nvPr>
            <p:ph idx="1"/>
          </p:nvPr>
        </p:nvSpPr>
        <p:spPr>
          <a:xfrm>
            <a:off x="1009443" y="1371600"/>
            <a:ext cx="7125112" cy="4800599"/>
          </a:xfrm>
        </p:spPr>
        <p:txBody>
          <a:bodyPr>
            <a:normAutofit fontScale="92500" lnSpcReduction="20000"/>
          </a:bodyPr>
          <a:lstStyle/>
          <a:p>
            <a:pPr marL="0" indent="0">
              <a:buNone/>
            </a:pPr>
            <a:endParaRPr lang="en-US" dirty="0" smtClean="0"/>
          </a:p>
          <a:p>
            <a:pPr algn="just"/>
            <a:r>
              <a:rPr lang="en-US" dirty="0" smtClean="0"/>
              <a:t>Applicable to Public Companies only.</a:t>
            </a:r>
          </a:p>
          <a:p>
            <a:pPr algn="just">
              <a:buFont typeface="+mj-lt"/>
              <a:buAutoNum type="arabicParenR"/>
            </a:pPr>
            <a:r>
              <a:rPr lang="en-US" dirty="0" smtClean="0"/>
              <a:t>Unless Articles provide for retirement of all directors, 2/3</a:t>
            </a:r>
            <a:r>
              <a:rPr lang="en-US" baseline="30000" dirty="0" smtClean="0"/>
              <a:t>rd</a:t>
            </a:r>
            <a:r>
              <a:rPr lang="en-US" dirty="0" smtClean="0"/>
              <a:t> of total no. of directors shall be liable to retirement by Rotation.</a:t>
            </a:r>
          </a:p>
          <a:p>
            <a:pPr algn="just">
              <a:buFont typeface="+mj-lt"/>
              <a:buAutoNum type="arabicParenR"/>
            </a:pPr>
            <a:r>
              <a:rPr lang="en-US" dirty="0" smtClean="0"/>
              <a:t>1/3</a:t>
            </a:r>
            <a:r>
              <a:rPr lang="en-US" baseline="30000" dirty="0" smtClean="0"/>
              <a:t>rd</a:t>
            </a:r>
            <a:r>
              <a:rPr lang="en-US" dirty="0" smtClean="0"/>
              <a:t> of such of the determined directors are liable to retire by rotation.</a:t>
            </a:r>
          </a:p>
          <a:p>
            <a:pPr algn="just"/>
            <a:r>
              <a:rPr lang="en-US" dirty="0" smtClean="0"/>
              <a:t>Total No. of Directors shall not include Independent Directors</a:t>
            </a:r>
          </a:p>
          <a:p>
            <a:pPr algn="just"/>
            <a:r>
              <a:rPr lang="en-US" dirty="0" smtClean="0"/>
              <a:t>At AGM, where a director retires, the Company may fill up vacancy by reappointing him or some other person.</a:t>
            </a:r>
          </a:p>
          <a:p>
            <a:pPr algn="just"/>
            <a:r>
              <a:rPr lang="en-US" dirty="0" smtClean="0"/>
              <a:t>Where at a General Meeting, vacancy of retiring director is not filled up &amp; meeting has not expressly resolved not to fill the vacancy, the meeting shall adjourned for week. Where at the adjourned meeting, the same happens then retiring directory shall be deemed to have been reappointed unless disqualified u/s 152(7)(b).</a:t>
            </a:r>
          </a:p>
          <a:p>
            <a:endParaRPr lang="en-US" dirty="0"/>
          </a:p>
        </p:txBody>
      </p:sp>
    </p:spTree>
    <p:extLst>
      <p:ext uri="{BB962C8B-B14F-4D97-AF65-F5344CB8AC3E}">
        <p14:creationId xmlns:p14="http://schemas.microsoft.com/office/powerpoint/2010/main" val="2435863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DIRECTOR IDENTIFICATION NUMBER (“DIN”)</a:t>
            </a:r>
            <a:endParaRPr lang="en-US" dirty="0"/>
          </a:p>
        </p:txBody>
      </p:sp>
      <p:sp>
        <p:nvSpPr>
          <p:cNvPr id="3" name="Content Placeholder 2"/>
          <p:cNvSpPr>
            <a:spLocks noGrp="1"/>
          </p:cNvSpPr>
          <p:nvPr>
            <p:ph idx="1"/>
          </p:nvPr>
        </p:nvSpPr>
        <p:spPr>
          <a:xfrm>
            <a:off x="1009443" y="1371600"/>
            <a:ext cx="7125112" cy="4800599"/>
          </a:xfrm>
        </p:spPr>
        <p:txBody>
          <a:bodyPr>
            <a:normAutofit/>
          </a:bodyPr>
          <a:lstStyle/>
          <a:p>
            <a:pPr algn="just"/>
            <a:r>
              <a:rPr lang="en-US" dirty="0" smtClean="0"/>
              <a:t>Every individual intending to be director has to make application to Central Govt. </a:t>
            </a:r>
            <a:r>
              <a:rPr lang="en-US" dirty="0"/>
              <a:t>in Form </a:t>
            </a:r>
            <a:r>
              <a:rPr lang="en-US" b="1" dirty="0"/>
              <a:t>DIR-3 </a:t>
            </a:r>
            <a:r>
              <a:rPr lang="en-US" dirty="0" smtClean="0"/>
              <a:t>for allotment of DIN.</a:t>
            </a:r>
          </a:p>
          <a:p>
            <a:pPr algn="just"/>
            <a:r>
              <a:rPr lang="en-US" dirty="0" smtClean="0"/>
              <a:t>Central Govt. shall within 1 month of receipt of such application allot DIN to such applicant/intending Director.</a:t>
            </a:r>
          </a:p>
          <a:p>
            <a:pPr algn="just"/>
            <a:r>
              <a:rPr lang="en-US" dirty="0" smtClean="0"/>
              <a:t>Every director within 1 month of receipt of DIN from Central Govt. shall intimate such DIN to all Companies where he is director.</a:t>
            </a:r>
          </a:p>
          <a:p>
            <a:pPr algn="just"/>
            <a:r>
              <a:rPr lang="en-US" dirty="0" smtClean="0"/>
              <a:t>Every Company shall within 15 days of receipt of intimation of DIN from Director shall furnish DIN to Registrar.</a:t>
            </a:r>
            <a:endParaRPr lang="en-US" dirty="0"/>
          </a:p>
        </p:txBody>
      </p:sp>
    </p:spTree>
    <p:extLst>
      <p:ext uri="{BB962C8B-B14F-4D97-AF65-F5344CB8AC3E}">
        <p14:creationId xmlns:p14="http://schemas.microsoft.com/office/powerpoint/2010/main" val="954724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PERSONS OTHER THAN RETIRING DIRECTORS STANDING FOR DIRECTORSHIP</a:t>
            </a:r>
            <a:endParaRPr lang="en-US" dirty="0"/>
          </a:p>
        </p:txBody>
      </p:sp>
      <p:sp>
        <p:nvSpPr>
          <p:cNvPr id="3" name="Content Placeholder 2"/>
          <p:cNvSpPr>
            <a:spLocks noGrp="1"/>
          </p:cNvSpPr>
          <p:nvPr>
            <p:ph idx="1"/>
          </p:nvPr>
        </p:nvSpPr>
        <p:spPr>
          <a:xfrm>
            <a:off x="1009443" y="1828800"/>
            <a:ext cx="7125112" cy="4343399"/>
          </a:xfrm>
        </p:spPr>
        <p:txBody>
          <a:bodyPr>
            <a:normAutofit fontScale="92500" lnSpcReduction="10000"/>
          </a:bodyPr>
          <a:lstStyle/>
          <a:p>
            <a:pPr algn="just"/>
            <a:r>
              <a:rPr lang="en-US" dirty="0" smtClean="0"/>
              <a:t>Such person is eligible for appointment as director at General Meeting.</a:t>
            </a:r>
          </a:p>
          <a:p>
            <a:pPr algn="just"/>
            <a:r>
              <a:rPr lang="en-US" dirty="0" smtClean="0"/>
              <a:t>If he or some member proposing him as director has at least 14 days before such meeting left his candidature or intention of such member at Regd. Office along with deposit of </a:t>
            </a:r>
            <a:r>
              <a:rPr lang="en-US" dirty="0" err="1" smtClean="0"/>
              <a:t>Rs</a:t>
            </a:r>
            <a:r>
              <a:rPr lang="en-US" dirty="0" smtClean="0"/>
              <a:t>. 1 lakh.</a:t>
            </a:r>
          </a:p>
          <a:p>
            <a:pPr algn="just"/>
            <a:r>
              <a:rPr lang="en-US" dirty="0" smtClean="0"/>
              <a:t>Such deposit amount will be returned if:</a:t>
            </a:r>
          </a:p>
          <a:p>
            <a:pPr algn="just">
              <a:buFont typeface="+mj-lt"/>
              <a:buAutoNum type="alphaLcParenR"/>
            </a:pPr>
            <a:r>
              <a:rPr lang="en-US" dirty="0" smtClean="0"/>
              <a:t>the proposed director gets elected as director</a:t>
            </a:r>
          </a:p>
          <a:p>
            <a:pPr algn="just">
              <a:buFont typeface="+mj-lt"/>
              <a:buAutoNum type="alphaLcParenR"/>
            </a:pPr>
            <a:r>
              <a:rPr lang="en-US" dirty="0" smtClean="0"/>
              <a:t>gets more than 25% of total valid votes cast either thru show of hands or poll.</a:t>
            </a:r>
          </a:p>
          <a:p>
            <a:pPr algn="just"/>
            <a:r>
              <a:rPr lang="en-US" dirty="0" smtClean="0"/>
              <a:t>Company shall inform members about this 7 days before meeting by serving emails &amp; individual notices or publishes such notice in Vernacular &amp; English Newspapers and placing on website.</a:t>
            </a:r>
          </a:p>
          <a:p>
            <a:endParaRPr lang="en-US" dirty="0"/>
          </a:p>
        </p:txBody>
      </p:sp>
    </p:spTree>
    <p:extLst>
      <p:ext uri="{BB962C8B-B14F-4D97-AF65-F5344CB8AC3E}">
        <p14:creationId xmlns:p14="http://schemas.microsoft.com/office/powerpoint/2010/main" val="400830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4"/>
            <a:ext cx="7125113" cy="1305475"/>
          </a:xfrm>
        </p:spPr>
        <p:txBody>
          <a:bodyPr/>
          <a:lstStyle/>
          <a:p>
            <a:r>
              <a:rPr lang="en-US" dirty="0" smtClean="0"/>
              <a:t>APPOINTMENT OF ADDITIONAL, ALTERNATE &amp; NOMINEE DIRECTOR</a:t>
            </a:r>
            <a:endParaRPr lang="en-US" dirty="0"/>
          </a:p>
        </p:txBody>
      </p:sp>
      <p:sp>
        <p:nvSpPr>
          <p:cNvPr id="3" name="Content Placeholder 2"/>
          <p:cNvSpPr>
            <a:spLocks noGrp="1"/>
          </p:cNvSpPr>
          <p:nvPr>
            <p:ph idx="1"/>
          </p:nvPr>
        </p:nvSpPr>
        <p:spPr>
          <a:xfrm>
            <a:off x="1009443" y="2362200"/>
            <a:ext cx="7125112" cy="3809999"/>
          </a:xfrm>
        </p:spPr>
        <p:txBody>
          <a:bodyPr>
            <a:normAutofit/>
          </a:bodyPr>
          <a:lstStyle/>
          <a:p>
            <a:pPr marL="0" indent="0" algn="just">
              <a:buNone/>
            </a:pPr>
            <a:r>
              <a:rPr lang="en-US" dirty="0" smtClean="0"/>
              <a:t>ADDITIONAL DIRECTOR </a:t>
            </a:r>
          </a:p>
          <a:p>
            <a:pPr algn="just"/>
            <a:r>
              <a:rPr lang="en-US" dirty="0" smtClean="0"/>
              <a:t>Articles can empower the Board to appoint any person (other than a person who fails to get appointed as Director in General Meeting) as Additional Director.</a:t>
            </a:r>
          </a:p>
          <a:p>
            <a:pPr algn="just"/>
            <a:endParaRPr lang="en-US" dirty="0" smtClean="0"/>
          </a:p>
          <a:p>
            <a:pPr algn="just"/>
            <a:r>
              <a:rPr lang="en-US" dirty="0" smtClean="0"/>
              <a:t>Additional Director shall hold office upon the earlier of </a:t>
            </a:r>
          </a:p>
          <a:p>
            <a:pPr algn="just">
              <a:buFont typeface="+mj-lt"/>
              <a:buAutoNum type="arabicParenR"/>
            </a:pPr>
            <a:r>
              <a:rPr lang="en-US" dirty="0" smtClean="0"/>
              <a:t>Date of next AGM or </a:t>
            </a:r>
          </a:p>
          <a:p>
            <a:pPr algn="just">
              <a:buFont typeface="+mj-lt"/>
              <a:buAutoNum type="arabicParenR"/>
            </a:pPr>
            <a:r>
              <a:rPr lang="en-US" dirty="0" smtClean="0"/>
              <a:t>Last date on which AGM should have been held.</a:t>
            </a:r>
          </a:p>
          <a:p>
            <a:pPr>
              <a:buFont typeface="+mj-lt"/>
              <a:buAutoNum type="arabicParenR"/>
            </a:pPr>
            <a:endParaRPr lang="en-US" dirty="0"/>
          </a:p>
          <a:p>
            <a:endParaRPr lang="en-US" dirty="0"/>
          </a:p>
          <a:p>
            <a:endParaRPr lang="en-US" dirty="0"/>
          </a:p>
        </p:txBody>
      </p:sp>
    </p:spTree>
    <p:extLst>
      <p:ext uri="{BB962C8B-B14F-4D97-AF65-F5344CB8AC3E}">
        <p14:creationId xmlns:p14="http://schemas.microsoft.com/office/powerpoint/2010/main" val="2534111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4"/>
            <a:ext cx="7125113" cy="1153075"/>
          </a:xfrm>
        </p:spPr>
        <p:txBody>
          <a:bodyPr/>
          <a:lstStyle/>
          <a:p>
            <a:r>
              <a:rPr lang="en-US" dirty="0" smtClean="0"/>
              <a:t>APPOINTMENT OF ADDITIONAL, ALTERNATE &amp; NOMINEE DIRECTOR</a:t>
            </a:r>
            <a:endParaRPr lang="en-US" dirty="0"/>
          </a:p>
        </p:txBody>
      </p:sp>
      <p:sp>
        <p:nvSpPr>
          <p:cNvPr id="3" name="Content Placeholder 2"/>
          <p:cNvSpPr>
            <a:spLocks noGrp="1"/>
          </p:cNvSpPr>
          <p:nvPr>
            <p:ph idx="1"/>
          </p:nvPr>
        </p:nvSpPr>
        <p:spPr>
          <a:xfrm>
            <a:off x="1009443" y="2209800"/>
            <a:ext cx="7125112" cy="4419600"/>
          </a:xfrm>
        </p:spPr>
        <p:txBody>
          <a:bodyPr>
            <a:normAutofit fontScale="85000" lnSpcReduction="10000"/>
          </a:bodyPr>
          <a:lstStyle/>
          <a:p>
            <a:pPr marL="0" indent="0" algn="just">
              <a:buNone/>
            </a:pPr>
            <a:r>
              <a:rPr lang="en-US" dirty="0" smtClean="0"/>
              <a:t>ALTERNATE DIRECTOR </a:t>
            </a:r>
          </a:p>
          <a:p>
            <a:pPr algn="just">
              <a:buFont typeface="+mj-lt"/>
              <a:buAutoNum type="arabicParenR"/>
            </a:pPr>
            <a:r>
              <a:rPr lang="en-US" dirty="0" smtClean="0"/>
              <a:t>The </a:t>
            </a:r>
            <a:r>
              <a:rPr lang="en-US" dirty="0"/>
              <a:t>Board may if </a:t>
            </a:r>
            <a:r>
              <a:rPr lang="en-US" dirty="0" err="1"/>
              <a:t>authorised</a:t>
            </a:r>
            <a:r>
              <a:rPr lang="en-US" dirty="0"/>
              <a:t> by Articles or </a:t>
            </a:r>
            <a:endParaRPr lang="en-US" dirty="0" smtClean="0"/>
          </a:p>
          <a:p>
            <a:pPr algn="just">
              <a:buFont typeface="+mj-lt"/>
              <a:buAutoNum type="arabicParenR"/>
            </a:pPr>
            <a:r>
              <a:rPr lang="en-US" dirty="0"/>
              <a:t>B</a:t>
            </a:r>
            <a:r>
              <a:rPr lang="en-US" dirty="0" smtClean="0"/>
              <a:t>y </a:t>
            </a:r>
            <a:r>
              <a:rPr lang="en-US" dirty="0"/>
              <a:t>a resolution passed by Company in General Meeting </a:t>
            </a:r>
            <a:r>
              <a:rPr lang="en-US" dirty="0" smtClean="0"/>
              <a:t>appoint </a:t>
            </a:r>
            <a:r>
              <a:rPr lang="en-US" dirty="0"/>
              <a:t>a person (not being a person holding any alternate directorship for any other director in the Company) as alternate director for a director who is not present for more than 3 months in India</a:t>
            </a:r>
            <a:r>
              <a:rPr lang="en-US" dirty="0" smtClean="0"/>
              <a:t>.</a:t>
            </a:r>
            <a:endParaRPr lang="en-US" dirty="0"/>
          </a:p>
          <a:p>
            <a:pPr algn="just"/>
            <a:r>
              <a:rPr lang="en-US" dirty="0" smtClean="0"/>
              <a:t>A director of the Company may act in dual capacity i.e. for himself &amp; </a:t>
            </a:r>
          </a:p>
          <a:p>
            <a:pPr marL="0" indent="0" algn="just">
              <a:buNone/>
            </a:pPr>
            <a:r>
              <a:rPr lang="en-US" dirty="0"/>
              <a:t> </a:t>
            </a:r>
            <a:r>
              <a:rPr lang="en-US" dirty="0" smtClean="0"/>
              <a:t>    as an Alternate Director for any other Director in the Company. </a:t>
            </a:r>
          </a:p>
          <a:p>
            <a:pPr algn="just"/>
            <a:r>
              <a:rPr lang="en-US" dirty="0" smtClean="0"/>
              <a:t>Alternate director appointed in place of Independent Director should be a qualified Independent Director.</a:t>
            </a:r>
          </a:p>
          <a:p>
            <a:pPr algn="just"/>
            <a:endParaRPr lang="en-US" dirty="0"/>
          </a:p>
          <a:p>
            <a:pPr algn="just"/>
            <a:r>
              <a:rPr lang="en-US" dirty="0" smtClean="0"/>
              <a:t>Alternate director shall hold office up to earlier of:</a:t>
            </a:r>
          </a:p>
          <a:p>
            <a:pPr algn="just">
              <a:buFont typeface="+mj-lt"/>
              <a:buAutoNum type="arabicParenR"/>
            </a:pPr>
            <a:r>
              <a:rPr lang="en-US" dirty="0" smtClean="0"/>
              <a:t>The tenure of the director in whose place he is appointed or</a:t>
            </a:r>
          </a:p>
          <a:p>
            <a:pPr algn="just">
              <a:buFont typeface="+mj-lt"/>
              <a:buAutoNum type="arabicParenR"/>
            </a:pPr>
            <a:r>
              <a:rPr lang="en-US" dirty="0" smtClean="0"/>
              <a:t>Upon the return of any such director in India</a:t>
            </a:r>
            <a:endParaRPr lang="en-US" dirty="0"/>
          </a:p>
        </p:txBody>
      </p:sp>
    </p:spTree>
    <p:extLst>
      <p:ext uri="{BB962C8B-B14F-4D97-AF65-F5344CB8AC3E}">
        <p14:creationId xmlns:p14="http://schemas.microsoft.com/office/powerpoint/2010/main" val="432012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4"/>
            <a:ext cx="7125113" cy="1229276"/>
          </a:xfrm>
        </p:spPr>
        <p:txBody>
          <a:bodyPr/>
          <a:lstStyle/>
          <a:p>
            <a:r>
              <a:rPr lang="en-US" dirty="0" smtClean="0"/>
              <a:t>APPOINTMENT OF ADDITIONAL, ALTERNATE &amp; NOMINEE DIRECTOR</a:t>
            </a:r>
            <a:endParaRPr lang="en-US" dirty="0"/>
          </a:p>
        </p:txBody>
      </p:sp>
      <p:sp>
        <p:nvSpPr>
          <p:cNvPr id="3" name="Content Placeholder 2"/>
          <p:cNvSpPr>
            <a:spLocks noGrp="1"/>
          </p:cNvSpPr>
          <p:nvPr>
            <p:ph idx="1"/>
          </p:nvPr>
        </p:nvSpPr>
        <p:spPr>
          <a:xfrm>
            <a:off x="990600" y="2209800"/>
            <a:ext cx="7125112" cy="4343399"/>
          </a:xfrm>
        </p:spPr>
        <p:txBody>
          <a:bodyPr>
            <a:normAutofit fontScale="92500" lnSpcReduction="10000"/>
          </a:bodyPr>
          <a:lstStyle/>
          <a:p>
            <a:pPr marL="0" indent="0" algn="just">
              <a:buNone/>
            </a:pPr>
            <a:r>
              <a:rPr lang="en-US" dirty="0" smtClean="0"/>
              <a:t>NOMINEE DIRECTOR  </a:t>
            </a:r>
          </a:p>
          <a:p>
            <a:pPr algn="just"/>
            <a:r>
              <a:rPr lang="en-US" dirty="0" smtClean="0"/>
              <a:t>Subject to Articles, Board may appoint any person as director nominated by any institution or by Central Govt. or State Govt. </a:t>
            </a:r>
          </a:p>
          <a:p>
            <a:pPr algn="just"/>
            <a:endParaRPr lang="en-US" dirty="0" smtClean="0"/>
          </a:p>
          <a:p>
            <a:pPr marL="0" indent="0" algn="just">
              <a:buNone/>
            </a:pPr>
            <a:r>
              <a:rPr lang="en-US" dirty="0" smtClean="0"/>
              <a:t>CASUAL VACANCY IN PUBLIC COMPANY</a:t>
            </a:r>
          </a:p>
          <a:p>
            <a:pPr algn="just"/>
            <a:r>
              <a:rPr lang="en-US" dirty="0" smtClean="0"/>
              <a:t>If office of any director of public company appointed in General Meeting is vacated before the expiry of his term, such casual vacancy subject to Articles be filled by the Board in the Board Meeting.</a:t>
            </a:r>
          </a:p>
          <a:p>
            <a:pPr algn="just"/>
            <a:endParaRPr lang="en-US" dirty="0"/>
          </a:p>
          <a:p>
            <a:pPr algn="just"/>
            <a:r>
              <a:rPr lang="en-US" dirty="0" smtClean="0"/>
              <a:t>Such person shall hold office only up to date up to which the director in whose place he is appointed would have held office if it had not been vacated.</a:t>
            </a:r>
            <a:endParaRPr lang="en-US" dirty="0"/>
          </a:p>
        </p:txBody>
      </p:sp>
    </p:spTree>
    <p:extLst>
      <p:ext uri="{BB962C8B-B14F-4D97-AF65-F5344CB8AC3E}">
        <p14:creationId xmlns:p14="http://schemas.microsoft.com/office/powerpoint/2010/main" val="1041920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NO. OF DIRECTORS</a:t>
            </a:r>
            <a:endParaRPr lang="en-US" dirty="0"/>
          </a:p>
        </p:txBody>
      </p:sp>
      <p:sp>
        <p:nvSpPr>
          <p:cNvPr id="3" name="Content Placeholder 2"/>
          <p:cNvSpPr>
            <a:spLocks noGrp="1"/>
          </p:cNvSpPr>
          <p:nvPr>
            <p:ph idx="1"/>
          </p:nvPr>
        </p:nvSpPr>
        <p:spPr>
          <a:xfrm>
            <a:off x="1009443" y="1371600"/>
            <a:ext cx="7125112" cy="4800599"/>
          </a:xfrm>
        </p:spPr>
        <p:txBody>
          <a:bodyPr>
            <a:normAutofit/>
          </a:bodyPr>
          <a:lstStyle/>
          <a:p>
            <a:r>
              <a:rPr lang="en-US" dirty="0" smtClean="0"/>
              <a:t>Minimum Directors </a:t>
            </a:r>
          </a:p>
          <a:p>
            <a:endParaRPr lang="en-US" dirty="0" smtClean="0"/>
          </a:p>
          <a:p>
            <a:endParaRPr lang="en-US" dirty="0" smtClean="0"/>
          </a:p>
          <a:p>
            <a:endParaRPr lang="en-US" dirty="0" smtClean="0"/>
          </a:p>
          <a:p>
            <a:pPr algn="just"/>
            <a:r>
              <a:rPr lang="en-US" dirty="0" smtClean="0"/>
              <a:t>Maximum Directors – 15 directors in any Company</a:t>
            </a:r>
          </a:p>
          <a:p>
            <a:pPr marL="0" indent="0" algn="just">
              <a:buNone/>
            </a:pPr>
            <a:r>
              <a:rPr lang="en-US" dirty="0" smtClean="0"/>
              <a:t>    However a Company can appoint more than maximum </a:t>
            </a:r>
          </a:p>
          <a:p>
            <a:pPr marL="0" indent="0" algn="just">
              <a:buNone/>
            </a:pPr>
            <a:r>
              <a:rPr lang="en-US" dirty="0"/>
              <a:t> </a:t>
            </a:r>
            <a:r>
              <a:rPr lang="en-US" dirty="0" smtClean="0"/>
              <a:t>   no. of directors - 15 by passing a special resolution.</a:t>
            </a:r>
          </a:p>
          <a:p>
            <a:pPr marL="0" indent="0" algn="just">
              <a:buNone/>
            </a:pPr>
            <a:endParaRPr lang="en-US" dirty="0" smtClean="0"/>
          </a:p>
          <a:p>
            <a:pPr algn="just"/>
            <a:r>
              <a:rPr lang="en-US" dirty="0" smtClean="0"/>
              <a:t>Every </a:t>
            </a:r>
            <a:r>
              <a:rPr lang="en-US" dirty="0"/>
              <a:t>Company shall have at least 1 director who has stayed in India for minimum 182 days in previous calendar year</a:t>
            </a:r>
            <a:r>
              <a:rPr lang="en-US" dirty="0" smtClean="0"/>
              <a:t>.</a:t>
            </a:r>
          </a:p>
          <a:p>
            <a:pPr marL="0" indent="0">
              <a:buNone/>
            </a:pPr>
            <a:endParaRPr lang="en-US" dirty="0" smtClean="0"/>
          </a:p>
        </p:txBody>
      </p:sp>
      <p:graphicFrame>
        <p:nvGraphicFramePr>
          <p:cNvPr id="5" name="Table 4"/>
          <p:cNvGraphicFramePr>
            <a:graphicFrameLocks noGrp="1"/>
          </p:cNvGraphicFramePr>
          <p:nvPr>
            <p:extLst>
              <p:ext uri="{D42A27DB-BD31-4B8C-83A1-F6EECF244321}">
                <p14:modId xmlns:p14="http://schemas.microsoft.com/office/powerpoint/2010/main" val="634231103"/>
              </p:ext>
            </p:extLst>
          </p:nvPr>
        </p:nvGraphicFramePr>
        <p:xfrm>
          <a:off x="1447800" y="1981200"/>
          <a:ext cx="6096000" cy="10109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en-US" dirty="0" smtClean="0"/>
                        <a:t>Public</a:t>
                      </a:r>
                      <a:r>
                        <a:rPr lang="en-US" baseline="0" dirty="0" smtClean="0"/>
                        <a:t> Company</a:t>
                      </a:r>
                      <a:endParaRPr lang="en-US" dirty="0"/>
                    </a:p>
                  </a:txBody>
                  <a:tcPr/>
                </a:tc>
                <a:tc>
                  <a:txBody>
                    <a:bodyPr/>
                    <a:lstStyle/>
                    <a:p>
                      <a:pPr algn="ctr"/>
                      <a:r>
                        <a:rPr lang="en-US" dirty="0" smtClean="0"/>
                        <a:t>Private Company</a:t>
                      </a:r>
                      <a:endParaRPr lang="en-US" dirty="0"/>
                    </a:p>
                  </a:txBody>
                  <a:tcPr/>
                </a:tc>
                <a:tc>
                  <a:txBody>
                    <a:bodyPr/>
                    <a:lstStyle/>
                    <a:p>
                      <a:pPr algn="ctr"/>
                      <a:r>
                        <a:rPr lang="en-US" dirty="0" smtClean="0"/>
                        <a:t>One Person Company</a:t>
                      </a:r>
                      <a:endParaRPr lang="en-US" dirty="0"/>
                    </a:p>
                  </a:txBody>
                  <a:tcPr/>
                </a:tc>
              </a:tr>
              <a:tr h="370840">
                <a:tc>
                  <a:txBody>
                    <a:bodyPr/>
                    <a:lstStyle/>
                    <a:p>
                      <a:pPr algn="ctr"/>
                      <a:r>
                        <a:rPr lang="en-US" dirty="0" smtClean="0"/>
                        <a:t>3</a:t>
                      </a:r>
                      <a:endParaRPr lang="en-US" dirty="0"/>
                    </a:p>
                  </a:txBody>
                  <a:tcPr/>
                </a:tc>
                <a:tc>
                  <a:txBody>
                    <a:bodyPr/>
                    <a:lstStyle/>
                    <a:p>
                      <a:pPr algn="ctr"/>
                      <a:r>
                        <a:rPr lang="en-US" dirty="0" smtClean="0"/>
                        <a:t>2</a:t>
                      </a:r>
                      <a:endParaRPr lang="en-US" dirty="0"/>
                    </a:p>
                  </a:txBody>
                  <a:tcPr/>
                </a:tc>
                <a:tc>
                  <a:txBody>
                    <a:bodyPr/>
                    <a:lstStyle/>
                    <a:p>
                      <a:pPr algn="ctr"/>
                      <a:r>
                        <a:rPr lang="en-US" dirty="0" smtClean="0"/>
                        <a:t>1</a:t>
                      </a:r>
                      <a:endParaRPr lang="en-US" dirty="0"/>
                    </a:p>
                  </a:txBody>
                  <a:tcPr/>
                </a:tc>
              </a:tr>
            </a:tbl>
          </a:graphicData>
        </a:graphic>
      </p:graphicFrame>
    </p:spTree>
    <p:extLst>
      <p:ext uri="{BB962C8B-B14F-4D97-AF65-F5344CB8AC3E}">
        <p14:creationId xmlns:p14="http://schemas.microsoft.com/office/powerpoint/2010/main" val="212315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APPOINTMENT OF DIRECTORS TO BE VOTED INDIVIDUALLY</a:t>
            </a:r>
            <a:endParaRPr lang="en-US" dirty="0"/>
          </a:p>
        </p:txBody>
      </p:sp>
      <p:sp>
        <p:nvSpPr>
          <p:cNvPr id="3" name="Content Placeholder 2"/>
          <p:cNvSpPr>
            <a:spLocks noGrp="1"/>
          </p:cNvSpPr>
          <p:nvPr>
            <p:ph idx="1"/>
          </p:nvPr>
        </p:nvSpPr>
        <p:spPr>
          <a:xfrm>
            <a:off x="1009443" y="1828800"/>
            <a:ext cx="7125112" cy="4343399"/>
          </a:xfrm>
        </p:spPr>
        <p:txBody>
          <a:bodyPr>
            <a:normAutofit fontScale="92500" lnSpcReduction="10000"/>
          </a:bodyPr>
          <a:lstStyle/>
          <a:p>
            <a:pPr algn="just"/>
            <a:r>
              <a:rPr lang="en-US" dirty="0" smtClean="0"/>
              <a:t>At general meeting of the Company, a motion for appointment of 2 or more persons as directors of the Company by a single resolution shall not be moved unless a proposal to move such a motion has first been agreed to at the meeting without any vote being cast against it.</a:t>
            </a:r>
          </a:p>
          <a:p>
            <a:pPr algn="just"/>
            <a:endParaRPr lang="en-US" dirty="0"/>
          </a:p>
          <a:p>
            <a:pPr algn="just"/>
            <a:r>
              <a:rPr lang="en-US" dirty="0" smtClean="0"/>
              <a:t>A motion for: </a:t>
            </a:r>
          </a:p>
          <a:p>
            <a:pPr algn="just">
              <a:buFont typeface="+mj-lt"/>
              <a:buAutoNum type="arabicParenR"/>
            </a:pPr>
            <a:r>
              <a:rPr lang="en-US" dirty="0" smtClean="0"/>
              <a:t>approving a person for appointment or </a:t>
            </a:r>
          </a:p>
          <a:p>
            <a:pPr algn="just">
              <a:buFont typeface="+mj-lt"/>
              <a:buAutoNum type="arabicParenR"/>
            </a:pPr>
            <a:r>
              <a:rPr lang="en-US" dirty="0" smtClean="0"/>
              <a:t>nominating a person for appointment as a director </a:t>
            </a:r>
          </a:p>
          <a:p>
            <a:pPr marL="0" indent="0" algn="just">
              <a:buNone/>
            </a:pPr>
            <a:r>
              <a:rPr lang="en-US" dirty="0"/>
              <a:t> </a:t>
            </a:r>
            <a:r>
              <a:rPr lang="en-US" dirty="0" smtClean="0"/>
              <a:t>   shall be treated as a motion for his appointment.</a:t>
            </a:r>
          </a:p>
          <a:p>
            <a:pPr algn="just"/>
            <a:endParaRPr lang="en-US" dirty="0" smtClean="0"/>
          </a:p>
          <a:p>
            <a:pPr algn="just"/>
            <a:r>
              <a:rPr lang="en-US" dirty="0" smtClean="0"/>
              <a:t>In case the appointment becomes void because of the default under the Section, the provision for automatic reappointment of directors retiring by rotation shall apply.</a:t>
            </a:r>
            <a:endParaRPr lang="en-US" dirty="0"/>
          </a:p>
        </p:txBody>
      </p:sp>
    </p:spTree>
    <p:extLst>
      <p:ext uri="{BB962C8B-B14F-4D97-AF65-F5344CB8AC3E}">
        <p14:creationId xmlns:p14="http://schemas.microsoft.com/office/powerpoint/2010/main" val="28285365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DISQUALIFICATION OF DIRECTORS</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pPr algn="just"/>
            <a:r>
              <a:rPr lang="en-US" sz="1200" dirty="0"/>
              <a:t>A person shall not be eligible for appointment as a director of a company, if —</a:t>
            </a:r>
          </a:p>
          <a:p>
            <a:pPr algn="just">
              <a:buFont typeface="+mj-lt"/>
              <a:buAutoNum type="alphaLcParenR"/>
            </a:pPr>
            <a:r>
              <a:rPr lang="en-US" sz="1200" dirty="0" smtClean="0"/>
              <a:t>he </a:t>
            </a:r>
            <a:r>
              <a:rPr lang="en-US" sz="1200" dirty="0"/>
              <a:t>is of unsound mind and stands so declared by a competent court;</a:t>
            </a:r>
          </a:p>
          <a:p>
            <a:pPr algn="just">
              <a:buFont typeface="+mj-lt"/>
              <a:buAutoNum type="alphaLcParenR"/>
            </a:pPr>
            <a:r>
              <a:rPr lang="en-US" sz="1200" dirty="0" smtClean="0"/>
              <a:t>he </a:t>
            </a:r>
            <a:r>
              <a:rPr lang="en-US" sz="1200" dirty="0"/>
              <a:t>is an undischarged insolvent;</a:t>
            </a:r>
          </a:p>
          <a:p>
            <a:pPr algn="just">
              <a:buFont typeface="+mj-lt"/>
              <a:buAutoNum type="alphaLcParenR"/>
            </a:pPr>
            <a:r>
              <a:rPr lang="en-US" sz="1200" dirty="0" smtClean="0"/>
              <a:t>he </a:t>
            </a:r>
            <a:r>
              <a:rPr lang="en-US" sz="1200" dirty="0"/>
              <a:t>has applied to be adjudicated as an insolvent and his application is pending;</a:t>
            </a:r>
          </a:p>
          <a:p>
            <a:pPr algn="just">
              <a:buFont typeface="+mj-lt"/>
              <a:buAutoNum type="alphaLcParenR"/>
            </a:pPr>
            <a:r>
              <a:rPr lang="en-US" sz="1200" dirty="0" smtClean="0"/>
              <a:t>he </a:t>
            </a:r>
            <a:r>
              <a:rPr lang="en-US" sz="1200" dirty="0"/>
              <a:t>has been convicted by a court of any offence, whether involving </a:t>
            </a:r>
            <a:r>
              <a:rPr lang="en-US" sz="1200" dirty="0" smtClean="0"/>
              <a:t>moral turpitude </a:t>
            </a:r>
            <a:r>
              <a:rPr lang="en-US" sz="1200" dirty="0"/>
              <a:t>or otherwise, and sentenced in respect thereof to imprisonment for not </a:t>
            </a:r>
            <a:r>
              <a:rPr lang="en-US" sz="1200" dirty="0" smtClean="0"/>
              <a:t>less than 6 </a:t>
            </a:r>
            <a:r>
              <a:rPr lang="en-US" sz="1200" dirty="0"/>
              <a:t>months and a period of </a:t>
            </a:r>
            <a:r>
              <a:rPr lang="en-US" sz="1200" dirty="0" smtClean="0"/>
              <a:t>5 years </a:t>
            </a:r>
            <a:r>
              <a:rPr lang="en-US" sz="1200" dirty="0"/>
              <a:t>has not elapsed from the date of expiry of </a:t>
            </a:r>
            <a:r>
              <a:rPr lang="en-US" sz="1200" dirty="0" smtClean="0"/>
              <a:t>the sentence:</a:t>
            </a:r>
          </a:p>
          <a:p>
            <a:pPr algn="just">
              <a:buFont typeface="+mj-lt"/>
              <a:buAutoNum type="alphaLcParenR" startAt="5"/>
            </a:pPr>
            <a:r>
              <a:rPr lang="en-US" sz="1200" dirty="0" smtClean="0"/>
              <a:t>an </a:t>
            </a:r>
            <a:r>
              <a:rPr lang="en-US" sz="1200" dirty="0"/>
              <a:t>order disqualifying him for appointment as a director has been passed </a:t>
            </a:r>
            <a:r>
              <a:rPr lang="en-US" sz="1200" dirty="0" smtClean="0"/>
              <a:t>by a </a:t>
            </a:r>
            <a:r>
              <a:rPr lang="en-US" sz="1200" dirty="0"/>
              <a:t>court or Tribunal and the order is in force;</a:t>
            </a:r>
          </a:p>
          <a:p>
            <a:pPr algn="just">
              <a:buFont typeface="+mj-lt"/>
              <a:buAutoNum type="alphaLcParenR" startAt="5"/>
            </a:pPr>
            <a:r>
              <a:rPr lang="en-US" sz="1200" dirty="0" smtClean="0"/>
              <a:t>he </a:t>
            </a:r>
            <a:r>
              <a:rPr lang="en-US" sz="1200" dirty="0"/>
              <a:t>has not paid any calls in respect of any shares of the company held by him</a:t>
            </a:r>
            <a:r>
              <a:rPr lang="en-US" sz="1200" dirty="0" smtClean="0"/>
              <a:t>, whether </a:t>
            </a:r>
            <a:r>
              <a:rPr lang="en-US" sz="1200" dirty="0"/>
              <a:t>alone or jointly with others, and </a:t>
            </a:r>
            <a:r>
              <a:rPr lang="en-US" sz="1200" dirty="0" smtClean="0"/>
              <a:t>6 months </a:t>
            </a:r>
            <a:r>
              <a:rPr lang="en-US" sz="1200" dirty="0"/>
              <a:t>have elapsed from the last </a:t>
            </a:r>
            <a:r>
              <a:rPr lang="en-US" sz="1200" dirty="0" smtClean="0"/>
              <a:t>day fixed </a:t>
            </a:r>
            <a:r>
              <a:rPr lang="en-US" sz="1200" dirty="0"/>
              <a:t>for the payment of the call;</a:t>
            </a:r>
          </a:p>
          <a:p>
            <a:pPr algn="just">
              <a:buFont typeface="+mj-lt"/>
              <a:buAutoNum type="alphaLcParenR" startAt="5"/>
            </a:pPr>
            <a:r>
              <a:rPr lang="en-US" sz="1200" dirty="0" smtClean="0"/>
              <a:t>he </a:t>
            </a:r>
            <a:r>
              <a:rPr lang="en-US" sz="1200" dirty="0"/>
              <a:t>has been convicted of the offence dealing with related party </a:t>
            </a:r>
            <a:r>
              <a:rPr lang="en-US" sz="1200" dirty="0" smtClean="0"/>
              <a:t>transactions under </a:t>
            </a:r>
            <a:r>
              <a:rPr lang="en-US" sz="1200" dirty="0"/>
              <a:t>section 188 at any time during the last preceding </a:t>
            </a:r>
            <a:r>
              <a:rPr lang="en-US" sz="1200" dirty="0" smtClean="0"/>
              <a:t>5 years</a:t>
            </a:r>
            <a:r>
              <a:rPr lang="en-US" sz="1200" dirty="0"/>
              <a:t>; or</a:t>
            </a:r>
          </a:p>
          <a:p>
            <a:pPr algn="just">
              <a:buFont typeface="+mj-lt"/>
              <a:buAutoNum type="alphaLcParenR" startAt="5"/>
            </a:pPr>
            <a:r>
              <a:rPr lang="en-US" sz="1200" dirty="0" smtClean="0"/>
              <a:t>he </a:t>
            </a:r>
            <a:r>
              <a:rPr lang="en-US" sz="1200" dirty="0"/>
              <a:t>has not complied with </a:t>
            </a:r>
            <a:r>
              <a:rPr lang="en-US" sz="1200" dirty="0" smtClean="0"/>
              <a:t>section 152(3).</a:t>
            </a:r>
          </a:p>
          <a:p>
            <a:pPr marL="0" lvl="1" indent="0" algn="just">
              <a:buNone/>
            </a:pPr>
            <a:r>
              <a:rPr lang="en-US" sz="1200" dirty="0">
                <a:solidFill>
                  <a:schemeClr val="bg1"/>
                </a:solidFill>
              </a:rPr>
              <a:t>Provided that if a person has been convicted of any offence and sentenced in respect       thereof to imprisonment for a period of 7 years or more, he shall not be eligible to be appointed as a director in any company;</a:t>
            </a:r>
          </a:p>
          <a:p>
            <a:pPr marL="0" indent="0">
              <a:buNone/>
            </a:pPr>
            <a:endParaRPr lang="en-US" sz="1200" dirty="0"/>
          </a:p>
        </p:txBody>
      </p:sp>
    </p:spTree>
    <p:extLst>
      <p:ext uri="{BB962C8B-B14F-4D97-AF65-F5344CB8AC3E}">
        <p14:creationId xmlns:p14="http://schemas.microsoft.com/office/powerpoint/2010/main" val="3757807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DISQUALIFICATION OF DIRECTORS</a:t>
            </a:r>
            <a:endParaRPr lang="en-US" dirty="0"/>
          </a:p>
        </p:txBody>
      </p:sp>
      <p:sp>
        <p:nvSpPr>
          <p:cNvPr id="3" name="Content Placeholder 2"/>
          <p:cNvSpPr>
            <a:spLocks noGrp="1"/>
          </p:cNvSpPr>
          <p:nvPr>
            <p:ph idx="1"/>
          </p:nvPr>
        </p:nvSpPr>
        <p:spPr>
          <a:xfrm>
            <a:off x="1009443" y="1828800"/>
            <a:ext cx="7125112" cy="4343399"/>
          </a:xfrm>
        </p:spPr>
        <p:txBody>
          <a:bodyPr>
            <a:normAutofit fontScale="77500" lnSpcReduction="20000"/>
          </a:bodyPr>
          <a:lstStyle/>
          <a:p>
            <a:pPr algn="just"/>
            <a:r>
              <a:rPr lang="en-US" dirty="0"/>
              <a:t>No person who is or has been a director of a company which—</a:t>
            </a:r>
          </a:p>
          <a:p>
            <a:pPr algn="just">
              <a:buFont typeface="+mj-lt"/>
              <a:buAutoNum type="alphaLcParenR"/>
            </a:pPr>
            <a:r>
              <a:rPr lang="en-US" dirty="0" smtClean="0"/>
              <a:t>has </a:t>
            </a:r>
            <a:r>
              <a:rPr lang="en-US" dirty="0"/>
              <a:t>not filed financial statements or annual returns for any continuous </a:t>
            </a:r>
            <a:r>
              <a:rPr lang="en-US" dirty="0" smtClean="0"/>
              <a:t>period of 3 FY’s; </a:t>
            </a:r>
            <a:r>
              <a:rPr lang="en-US" dirty="0"/>
              <a:t>or</a:t>
            </a:r>
          </a:p>
          <a:p>
            <a:pPr algn="just">
              <a:buFont typeface="+mj-lt"/>
              <a:buAutoNum type="alphaLcParenR"/>
            </a:pPr>
            <a:r>
              <a:rPr lang="en-US" dirty="0" smtClean="0"/>
              <a:t>has </a:t>
            </a:r>
            <a:r>
              <a:rPr lang="en-US" dirty="0"/>
              <a:t>failed to repay the deposits accepted by it or pay interest thereon or </a:t>
            </a:r>
            <a:r>
              <a:rPr lang="en-US" dirty="0" smtClean="0"/>
              <a:t>to redeem </a:t>
            </a:r>
            <a:r>
              <a:rPr lang="en-US" dirty="0"/>
              <a:t>any debentures on the due date or pay interest due thereon or pay any </a:t>
            </a:r>
            <a:r>
              <a:rPr lang="en-US" dirty="0" smtClean="0"/>
              <a:t>dividend declared </a:t>
            </a:r>
            <a:r>
              <a:rPr lang="en-US" dirty="0"/>
              <a:t>and such failure to pay or redeem continues for </a:t>
            </a:r>
            <a:r>
              <a:rPr lang="en-US" dirty="0" smtClean="0"/>
              <a:t>1 year </a:t>
            </a:r>
            <a:r>
              <a:rPr lang="en-US" dirty="0"/>
              <a:t>or more</a:t>
            </a:r>
            <a:r>
              <a:rPr lang="en-US" dirty="0" smtClean="0"/>
              <a:t>, </a:t>
            </a:r>
            <a:endParaRPr lang="en-US" dirty="0"/>
          </a:p>
          <a:p>
            <a:pPr marL="0" indent="0" algn="just">
              <a:buNone/>
            </a:pPr>
            <a:endParaRPr lang="en-US" dirty="0" smtClean="0"/>
          </a:p>
          <a:p>
            <a:pPr marL="400050" lvl="1" indent="0" algn="just">
              <a:buNone/>
            </a:pPr>
            <a:r>
              <a:rPr lang="en-US" sz="1800" dirty="0" smtClean="0"/>
              <a:t>shall </a:t>
            </a:r>
            <a:r>
              <a:rPr lang="en-US" sz="1800" dirty="0"/>
              <a:t>be eligible to be re-appointed as a director </a:t>
            </a:r>
            <a:r>
              <a:rPr lang="en-US" sz="1800" dirty="0" smtClean="0"/>
              <a:t>in any company for a period of 5 years from the date on which the said company fails to do so.</a:t>
            </a:r>
          </a:p>
          <a:p>
            <a:pPr marL="400050" lvl="1" indent="0" algn="just">
              <a:buNone/>
            </a:pPr>
            <a:endParaRPr lang="en-US" dirty="0" smtClean="0"/>
          </a:p>
          <a:p>
            <a:pPr algn="just"/>
            <a:r>
              <a:rPr lang="en-US" dirty="0"/>
              <a:t>A private company may by its articles provide for any disqualifications for appointment as a director in addition to those above &amp; in previous slide.</a:t>
            </a:r>
          </a:p>
          <a:p>
            <a:pPr algn="just"/>
            <a:endParaRPr lang="en-US" dirty="0" smtClean="0"/>
          </a:p>
          <a:p>
            <a:pPr algn="just"/>
            <a:r>
              <a:rPr lang="en-US" dirty="0" smtClean="0"/>
              <a:t>Every </a:t>
            </a:r>
            <a:r>
              <a:rPr lang="en-US" dirty="0"/>
              <a:t>director shall inform to the company concerned about his </a:t>
            </a:r>
            <a:r>
              <a:rPr lang="en-US" dirty="0" smtClean="0"/>
              <a:t>above disqualification if </a:t>
            </a:r>
            <a:r>
              <a:rPr lang="en-US" dirty="0"/>
              <a:t>any, in </a:t>
            </a:r>
            <a:r>
              <a:rPr lang="en-US" dirty="0" smtClean="0"/>
              <a:t>Form </a:t>
            </a:r>
            <a:r>
              <a:rPr lang="en-US" b="1" dirty="0"/>
              <a:t>DIR-8 </a:t>
            </a:r>
            <a:r>
              <a:rPr lang="en-US" dirty="0" smtClean="0"/>
              <a:t>before </a:t>
            </a:r>
            <a:r>
              <a:rPr lang="en-US" dirty="0"/>
              <a:t>he is appointed or re-appointed.</a:t>
            </a:r>
            <a:endParaRPr lang="en-US" dirty="0" smtClean="0"/>
          </a:p>
          <a:p>
            <a:endParaRPr lang="en-US" dirty="0"/>
          </a:p>
        </p:txBody>
      </p:sp>
    </p:spTree>
    <p:extLst>
      <p:ext uri="{BB962C8B-B14F-4D97-AF65-F5344CB8AC3E}">
        <p14:creationId xmlns:p14="http://schemas.microsoft.com/office/powerpoint/2010/main" val="3978672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DISQUALIFICATION OF DIRECTORS</a:t>
            </a:r>
            <a:endParaRPr lang="en-US" dirty="0"/>
          </a:p>
        </p:txBody>
      </p:sp>
      <p:sp>
        <p:nvSpPr>
          <p:cNvPr id="3" name="Content Placeholder 2"/>
          <p:cNvSpPr>
            <a:spLocks noGrp="1"/>
          </p:cNvSpPr>
          <p:nvPr>
            <p:ph idx="1"/>
          </p:nvPr>
        </p:nvSpPr>
        <p:spPr>
          <a:xfrm>
            <a:off x="1009443" y="1828800"/>
            <a:ext cx="7125112" cy="4343399"/>
          </a:xfrm>
        </p:spPr>
        <p:txBody>
          <a:bodyPr>
            <a:normAutofit/>
          </a:bodyPr>
          <a:lstStyle/>
          <a:p>
            <a:pPr algn="just"/>
            <a:r>
              <a:rPr lang="en-US" dirty="0"/>
              <a:t>Whenever a company fails to file the financial statements or annual returns, or fails to repay any deposit, interest, dividend, or fails to redeem its </a:t>
            </a:r>
            <a:r>
              <a:rPr lang="en-US" dirty="0" smtClean="0"/>
              <a:t>debentures as specified in Section 164(2), the </a:t>
            </a:r>
            <a:r>
              <a:rPr lang="en-US" dirty="0"/>
              <a:t>company shall immediately file </a:t>
            </a:r>
            <a:r>
              <a:rPr lang="en-US" b="1" dirty="0" smtClean="0"/>
              <a:t>DIR–9</a:t>
            </a:r>
            <a:r>
              <a:rPr lang="en-US" dirty="0" smtClean="0"/>
              <a:t> to </a:t>
            </a:r>
            <a:r>
              <a:rPr lang="en-US" dirty="0"/>
              <a:t>the Registrar furnishing therein the names and addresses of all the directors of the company during the relevant </a:t>
            </a:r>
            <a:r>
              <a:rPr lang="en-US" dirty="0" smtClean="0"/>
              <a:t>FY’s.</a:t>
            </a:r>
          </a:p>
          <a:p>
            <a:pPr algn="just"/>
            <a:endParaRPr lang="en-US" dirty="0"/>
          </a:p>
          <a:p>
            <a:pPr algn="just"/>
            <a:r>
              <a:rPr lang="en-US" dirty="0" smtClean="0"/>
              <a:t>If the Company fails to file </a:t>
            </a:r>
            <a:r>
              <a:rPr lang="en-US" b="1" dirty="0" smtClean="0"/>
              <a:t>DIR–9</a:t>
            </a:r>
            <a:r>
              <a:rPr lang="en-US" dirty="0" smtClean="0"/>
              <a:t> within 30 days of such failure provided under Sec. 164(2), officers of the Company specified in Sec. 2(60) shall be the officers in default.</a:t>
            </a:r>
            <a:endParaRPr lang="en-US" dirty="0"/>
          </a:p>
          <a:p>
            <a:endParaRPr lang="en-US" dirty="0" smtClean="0"/>
          </a:p>
          <a:p>
            <a:endParaRPr lang="en-US" dirty="0"/>
          </a:p>
        </p:txBody>
      </p:sp>
    </p:spTree>
    <p:extLst>
      <p:ext uri="{BB962C8B-B14F-4D97-AF65-F5344CB8AC3E}">
        <p14:creationId xmlns:p14="http://schemas.microsoft.com/office/powerpoint/2010/main" val="3132631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NO. OF DIRECTORSHIP</a:t>
            </a:r>
            <a:endParaRPr lang="en-US" dirty="0"/>
          </a:p>
        </p:txBody>
      </p:sp>
      <p:sp>
        <p:nvSpPr>
          <p:cNvPr id="3" name="Content Placeholder 2"/>
          <p:cNvSpPr>
            <a:spLocks noGrp="1"/>
          </p:cNvSpPr>
          <p:nvPr>
            <p:ph idx="1"/>
          </p:nvPr>
        </p:nvSpPr>
        <p:spPr>
          <a:xfrm>
            <a:off x="1009443" y="1828800"/>
            <a:ext cx="7125112" cy="4343399"/>
          </a:xfrm>
        </p:spPr>
        <p:txBody>
          <a:bodyPr>
            <a:normAutofit/>
          </a:bodyPr>
          <a:lstStyle/>
          <a:p>
            <a:pPr algn="just"/>
            <a:r>
              <a:rPr lang="en-US" dirty="0" smtClean="0"/>
              <a:t>No person can hold office as Director (including alternate director) </a:t>
            </a:r>
          </a:p>
          <a:p>
            <a:pPr algn="just">
              <a:buFont typeface="+mj-lt"/>
              <a:buAutoNum type="arabicParenR"/>
            </a:pPr>
            <a:r>
              <a:rPr lang="en-US" dirty="0" smtClean="0"/>
              <a:t>in more than any 20 Companies at a time.</a:t>
            </a:r>
          </a:p>
          <a:p>
            <a:pPr algn="just">
              <a:buFont typeface="+mj-lt"/>
              <a:buAutoNum type="arabicParenR"/>
            </a:pPr>
            <a:r>
              <a:rPr lang="en-US" dirty="0" smtClean="0"/>
              <a:t>in </a:t>
            </a:r>
            <a:r>
              <a:rPr lang="en-US" dirty="0"/>
              <a:t>more than </a:t>
            </a:r>
            <a:r>
              <a:rPr lang="en-US" dirty="0" smtClean="0"/>
              <a:t>10 Public Companies </a:t>
            </a:r>
            <a:r>
              <a:rPr lang="en-US" dirty="0"/>
              <a:t>at a time.</a:t>
            </a:r>
          </a:p>
          <a:p>
            <a:pPr algn="just"/>
            <a:endParaRPr lang="en-US" dirty="0" smtClean="0"/>
          </a:p>
          <a:p>
            <a:pPr marL="0" indent="0" algn="just">
              <a:buNone/>
            </a:pPr>
            <a:r>
              <a:rPr lang="en-US" dirty="0" smtClean="0"/>
              <a:t>(Private Companies which are either holding or subsidiary company of a public company shall be counted as public company for above purpose)</a:t>
            </a:r>
          </a:p>
          <a:p>
            <a:pPr algn="just"/>
            <a:endParaRPr lang="en-US" dirty="0"/>
          </a:p>
          <a:p>
            <a:pPr algn="just"/>
            <a:r>
              <a:rPr lang="en-US" dirty="0" smtClean="0"/>
              <a:t>Subject to above limit, members of Company may by special resolution specify less no. of companies in which a director of the Company may act as directors.</a:t>
            </a:r>
          </a:p>
          <a:p>
            <a:pPr algn="just"/>
            <a:endParaRPr lang="en-US" dirty="0"/>
          </a:p>
        </p:txBody>
      </p:sp>
    </p:spTree>
    <p:extLst>
      <p:ext uri="{BB962C8B-B14F-4D97-AF65-F5344CB8AC3E}">
        <p14:creationId xmlns:p14="http://schemas.microsoft.com/office/powerpoint/2010/main" val="23956448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DUTIES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pPr algn="just"/>
            <a:r>
              <a:rPr lang="en-US" sz="1600" dirty="0"/>
              <a:t>A</a:t>
            </a:r>
            <a:r>
              <a:rPr lang="en-US" sz="1600" dirty="0" smtClean="0"/>
              <a:t> </a:t>
            </a:r>
            <a:r>
              <a:rPr lang="en-US" sz="1600" dirty="0"/>
              <a:t>director of a company </a:t>
            </a:r>
            <a:r>
              <a:rPr lang="en-US" sz="1600" dirty="0" smtClean="0"/>
              <a:t>shall:</a:t>
            </a:r>
          </a:p>
          <a:p>
            <a:pPr algn="just">
              <a:buFont typeface="+mj-lt"/>
              <a:buAutoNum type="arabicParenR"/>
            </a:pPr>
            <a:r>
              <a:rPr lang="en-US" sz="1600" dirty="0" smtClean="0"/>
              <a:t>act in accordance </a:t>
            </a:r>
            <a:r>
              <a:rPr lang="en-US" sz="1600" dirty="0"/>
              <a:t>with the articles of the company</a:t>
            </a:r>
            <a:r>
              <a:rPr lang="en-US" sz="1600" dirty="0" smtClean="0"/>
              <a:t>. </a:t>
            </a:r>
            <a:endParaRPr lang="en-US" sz="1600" dirty="0"/>
          </a:p>
          <a:p>
            <a:pPr algn="just">
              <a:buFont typeface="+mj-lt"/>
              <a:buAutoNum type="arabicParenR"/>
            </a:pPr>
            <a:r>
              <a:rPr lang="en-US" sz="1600" dirty="0" smtClean="0"/>
              <a:t>act </a:t>
            </a:r>
            <a:r>
              <a:rPr lang="en-US" sz="1600" dirty="0"/>
              <a:t>in good faith in order to promote the objects of </a:t>
            </a:r>
            <a:r>
              <a:rPr lang="en-US" sz="1600" dirty="0" smtClean="0"/>
              <a:t>the company </a:t>
            </a:r>
            <a:r>
              <a:rPr lang="en-US" sz="1600" dirty="0"/>
              <a:t>for the benefit of its members as a whole, and in the best interests of the company</a:t>
            </a:r>
            <a:r>
              <a:rPr lang="en-US" sz="1600" dirty="0" smtClean="0"/>
              <a:t>, its </a:t>
            </a:r>
            <a:r>
              <a:rPr lang="en-US" sz="1600" dirty="0"/>
              <a:t>employees, the shareholders, the community and for the protection of environment.</a:t>
            </a:r>
          </a:p>
          <a:p>
            <a:pPr algn="just">
              <a:buFont typeface="+mj-lt"/>
              <a:buAutoNum type="arabicParenR"/>
            </a:pPr>
            <a:r>
              <a:rPr lang="en-US" sz="1600" dirty="0" smtClean="0"/>
              <a:t>exercise </a:t>
            </a:r>
            <a:r>
              <a:rPr lang="en-US" sz="1600" dirty="0"/>
              <a:t>his duties with due and reasonable care, </a:t>
            </a:r>
            <a:r>
              <a:rPr lang="en-US" sz="1600" dirty="0" smtClean="0"/>
              <a:t>skill and </a:t>
            </a:r>
            <a:r>
              <a:rPr lang="en-US" sz="1600" dirty="0"/>
              <a:t>diligence and shall exercise independent judgment.</a:t>
            </a:r>
          </a:p>
          <a:p>
            <a:pPr algn="just">
              <a:buFont typeface="+mj-lt"/>
              <a:buAutoNum type="arabicParenR"/>
            </a:pPr>
            <a:r>
              <a:rPr lang="en-US" sz="1600" dirty="0" smtClean="0"/>
              <a:t>not </a:t>
            </a:r>
            <a:r>
              <a:rPr lang="en-US" sz="1600" dirty="0"/>
              <a:t>involve in a situation in which he may have </a:t>
            </a:r>
            <a:r>
              <a:rPr lang="en-US" sz="1600" dirty="0" smtClean="0"/>
              <a:t>a direct </a:t>
            </a:r>
            <a:r>
              <a:rPr lang="en-US" sz="1600" dirty="0"/>
              <a:t>or indirect interest that conflicts, or possibly may conflict, with the interest of </a:t>
            </a:r>
            <a:r>
              <a:rPr lang="en-US" sz="1600" dirty="0" smtClean="0"/>
              <a:t>the company</a:t>
            </a:r>
            <a:r>
              <a:rPr lang="en-US" sz="1600" dirty="0"/>
              <a:t>.</a:t>
            </a:r>
          </a:p>
          <a:p>
            <a:pPr algn="just">
              <a:buFont typeface="+mj-lt"/>
              <a:buAutoNum type="arabicParenR"/>
            </a:pPr>
            <a:r>
              <a:rPr lang="en-US" sz="1600" dirty="0" smtClean="0"/>
              <a:t>not </a:t>
            </a:r>
            <a:r>
              <a:rPr lang="en-US" sz="1600" dirty="0"/>
              <a:t>achieve or attempt to achieve any undue gain </a:t>
            </a:r>
            <a:r>
              <a:rPr lang="en-US" sz="1600" dirty="0" smtClean="0"/>
              <a:t>or advantage </a:t>
            </a:r>
            <a:r>
              <a:rPr lang="en-US" sz="1600" dirty="0"/>
              <a:t>either to himself or to his relatives, partners, or associates and if such director </a:t>
            </a:r>
            <a:r>
              <a:rPr lang="en-US" sz="1600" dirty="0" smtClean="0"/>
              <a:t>is found </a:t>
            </a:r>
            <a:r>
              <a:rPr lang="en-US" sz="1600" dirty="0"/>
              <a:t>guilty of making any undue gain, he shall be liable to pay an amount equal to that </a:t>
            </a:r>
            <a:r>
              <a:rPr lang="en-US" sz="1600" dirty="0" smtClean="0"/>
              <a:t>gain to </a:t>
            </a:r>
            <a:r>
              <a:rPr lang="en-US" sz="1600" dirty="0"/>
              <a:t>the company.</a:t>
            </a:r>
          </a:p>
          <a:p>
            <a:pPr algn="just">
              <a:buFont typeface="+mj-lt"/>
              <a:buAutoNum type="arabicParenR"/>
            </a:pPr>
            <a:r>
              <a:rPr lang="en-US" sz="1600" dirty="0" smtClean="0"/>
              <a:t>not </a:t>
            </a:r>
            <a:r>
              <a:rPr lang="en-US" sz="1600" dirty="0"/>
              <a:t>assign his office and any assignment so </a:t>
            </a:r>
            <a:r>
              <a:rPr lang="en-US" sz="1600" dirty="0" smtClean="0"/>
              <a:t>made shall </a:t>
            </a:r>
            <a:r>
              <a:rPr lang="en-US" sz="1600" dirty="0"/>
              <a:t>be void</a:t>
            </a:r>
            <a:r>
              <a:rPr lang="en-US" sz="1600" dirty="0" smtClean="0"/>
              <a:t>.</a:t>
            </a:r>
            <a:endParaRPr lang="en-US" sz="1600" dirty="0"/>
          </a:p>
        </p:txBody>
      </p:sp>
    </p:spTree>
    <p:extLst>
      <p:ext uri="{BB962C8B-B14F-4D97-AF65-F5344CB8AC3E}">
        <p14:creationId xmlns:p14="http://schemas.microsoft.com/office/powerpoint/2010/main" val="3206319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VACATION OF OFFICE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pPr algn="just"/>
            <a:r>
              <a:rPr lang="en-US" sz="1300" dirty="0" smtClean="0"/>
              <a:t>The </a:t>
            </a:r>
            <a:r>
              <a:rPr lang="en-US" sz="1300" dirty="0"/>
              <a:t>office of a director shall become vacant in </a:t>
            </a:r>
            <a:r>
              <a:rPr lang="en-US" sz="1300" dirty="0" smtClean="0"/>
              <a:t>case the director —</a:t>
            </a:r>
            <a:endParaRPr lang="en-US" sz="1300" dirty="0"/>
          </a:p>
          <a:p>
            <a:pPr algn="just">
              <a:buFont typeface="+mj-lt"/>
              <a:buAutoNum type="alphaLcParenR"/>
            </a:pPr>
            <a:r>
              <a:rPr lang="en-US" sz="1300" dirty="0" smtClean="0"/>
              <a:t>incurs </a:t>
            </a:r>
            <a:r>
              <a:rPr lang="en-US" sz="1300" dirty="0"/>
              <a:t>any of the disqualifications specified in section 164;</a:t>
            </a:r>
          </a:p>
          <a:p>
            <a:pPr algn="just">
              <a:buFont typeface="+mj-lt"/>
              <a:buAutoNum type="alphaLcParenR"/>
            </a:pPr>
            <a:r>
              <a:rPr lang="en-US" sz="1300" dirty="0" smtClean="0"/>
              <a:t>absents </a:t>
            </a:r>
            <a:r>
              <a:rPr lang="en-US" sz="1300" dirty="0"/>
              <a:t>himself from all </a:t>
            </a:r>
            <a:r>
              <a:rPr lang="en-US" sz="1300" dirty="0" smtClean="0"/>
              <a:t>Board Meetings held during </a:t>
            </a:r>
            <a:r>
              <a:rPr lang="en-US" sz="1300" dirty="0"/>
              <a:t>a period of </a:t>
            </a:r>
            <a:r>
              <a:rPr lang="en-US" sz="1300" dirty="0" smtClean="0"/>
              <a:t>12 months;</a:t>
            </a:r>
            <a:endParaRPr lang="en-US" sz="1300" dirty="0"/>
          </a:p>
          <a:p>
            <a:pPr algn="just">
              <a:buFont typeface="+mj-lt"/>
              <a:buAutoNum type="alphaLcParenR"/>
            </a:pPr>
            <a:r>
              <a:rPr lang="en-US" sz="1300" dirty="0" smtClean="0"/>
              <a:t>contravenes the </a:t>
            </a:r>
            <a:r>
              <a:rPr lang="en-US" sz="1300" dirty="0"/>
              <a:t>provisions of section </a:t>
            </a:r>
            <a:r>
              <a:rPr lang="en-US" sz="1300" dirty="0" smtClean="0"/>
              <a:t>184;</a:t>
            </a:r>
            <a:endParaRPr lang="en-US" sz="1300" dirty="0"/>
          </a:p>
          <a:p>
            <a:pPr algn="just">
              <a:buFont typeface="+mj-lt"/>
              <a:buAutoNum type="alphaLcParenR"/>
            </a:pPr>
            <a:r>
              <a:rPr lang="en-US" sz="1300" dirty="0" smtClean="0"/>
              <a:t>becomes </a:t>
            </a:r>
            <a:r>
              <a:rPr lang="en-US" sz="1300" dirty="0"/>
              <a:t>disqualified by an order of a court or the Tribunal;</a:t>
            </a:r>
          </a:p>
          <a:p>
            <a:pPr algn="just">
              <a:buFont typeface="+mj-lt"/>
              <a:buAutoNum type="alphaLcParenR"/>
            </a:pPr>
            <a:r>
              <a:rPr lang="en-US" sz="1300" dirty="0" smtClean="0"/>
              <a:t>is </a:t>
            </a:r>
            <a:r>
              <a:rPr lang="en-US" sz="1300" dirty="0"/>
              <a:t>convicted by a court of any offence, whether involving moral </a:t>
            </a:r>
            <a:r>
              <a:rPr lang="en-US" sz="1300" dirty="0" smtClean="0"/>
              <a:t>turpitude or </a:t>
            </a:r>
            <a:r>
              <a:rPr lang="en-US" sz="1300" dirty="0"/>
              <a:t>otherwise and sentenced in respect thereof to imprisonment for not less than </a:t>
            </a:r>
            <a:r>
              <a:rPr lang="en-US" sz="1300" dirty="0" smtClean="0"/>
              <a:t>6 months</a:t>
            </a:r>
          </a:p>
          <a:p>
            <a:pPr marL="0" indent="0" algn="just">
              <a:buNone/>
            </a:pPr>
            <a:r>
              <a:rPr lang="en-US" sz="1300" dirty="0" smtClean="0"/>
              <a:t>      (shall vacate office even if an appeal is filed against the order of such court)</a:t>
            </a:r>
          </a:p>
          <a:p>
            <a:pPr algn="just">
              <a:buFont typeface="+mj-lt"/>
              <a:buAutoNum type="alphaLcParenR" startAt="6"/>
            </a:pPr>
            <a:r>
              <a:rPr lang="en-US" sz="1300" dirty="0" smtClean="0"/>
              <a:t>he </a:t>
            </a:r>
            <a:r>
              <a:rPr lang="en-US" sz="1300" dirty="0"/>
              <a:t>is removed in pursuance of the provisions of this Act;</a:t>
            </a:r>
          </a:p>
          <a:p>
            <a:pPr algn="just">
              <a:buFont typeface="+mj-lt"/>
              <a:buAutoNum type="alphaLcParenR" startAt="6"/>
            </a:pPr>
            <a:r>
              <a:rPr lang="en-US" sz="1300" dirty="0" smtClean="0"/>
              <a:t>having </a:t>
            </a:r>
            <a:r>
              <a:rPr lang="en-US" sz="1300" dirty="0"/>
              <a:t>been appointed a director by virtue of his holding any office </a:t>
            </a:r>
            <a:r>
              <a:rPr lang="en-US" sz="1300" dirty="0" smtClean="0"/>
              <a:t>or other </a:t>
            </a:r>
            <a:r>
              <a:rPr lang="en-US" sz="1300" dirty="0"/>
              <a:t>employment in the holding, subsidiary or associate company, ceases to </a:t>
            </a:r>
            <a:r>
              <a:rPr lang="en-US" sz="1300" dirty="0" smtClean="0"/>
              <a:t>hold such </a:t>
            </a:r>
            <a:r>
              <a:rPr lang="en-US" sz="1300" dirty="0"/>
              <a:t>office or other employment in that company</a:t>
            </a:r>
            <a:r>
              <a:rPr lang="en-US" sz="1300" dirty="0" smtClean="0"/>
              <a:t>.</a:t>
            </a:r>
          </a:p>
          <a:p>
            <a:pPr algn="just">
              <a:buFont typeface="+mj-lt"/>
              <a:buAutoNum type="alphaLcParenR" startAt="6"/>
            </a:pPr>
            <a:r>
              <a:rPr lang="en-US" sz="1300" dirty="0" smtClean="0"/>
              <a:t>Where Company fails to file financial statement or Annual Return for 3 years continuously or fails to pay deposit, debenture, </a:t>
            </a:r>
            <a:r>
              <a:rPr lang="en-US" sz="1300" dirty="0"/>
              <a:t>interest thereon</a:t>
            </a:r>
            <a:r>
              <a:rPr lang="en-US" sz="1300" dirty="0" smtClean="0"/>
              <a:t> or pay dividend.</a:t>
            </a:r>
            <a:endParaRPr lang="en-US" sz="1300" dirty="0"/>
          </a:p>
          <a:p>
            <a:pPr algn="just"/>
            <a:r>
              <a:rPr lang="en-US" sz="1300" dirty="0"/>
              <a:t>A private company may, by its articles, provide any other ground for the </a:t>
            </a:r>
            <a:r>
              <a:rPr lang="en-US" sz="1300" dirty="0" smtClean="0"/>
              <a:t>vacation of </a:t>
            </a:r>
            <a:r>
              <a:rPr lang="en-US" sz="1300" dirty="0"/>
              <a:t>the office of a director in addition to those </a:t>
            </a:r>
            <a:r>
              <a:rPr lang="en-US" sz="1300" dirty="0" smtClean="0"/>
              <a:t>specified above.</a:t>
            </a:r>
            <a:endParaRPr lang="en-US" sz="1300" dirty="0"/>
          </a:p>
        </p:txBody>
      </p:sp>
    </p:spTree>
    <p:extLst>
      <p:ext uri="{BB962C8B-B14F-4D97-AF65-F5344CB8AC3E}">
        <p14:creationId xmlns:p14="http://schemas.microsoft.com/office/powerpoint/2010/main" val="11671022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VACATION OF OFFICE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pPr algn="just"/>
            <a:r>
              <a:rPr lang="en-US" dirty="0"/>
              <a:t>Where all the directors of a company vacate their offices under any of </a:t>
            </a:r>
            <a:r>
              <a:rPr lang="en-US" dirty="0" smtClean="0"/>
              <a:t>the disqualifications </a:t>
            </a:r>
            <a:r>
              <a:rPr lang="en-US" dirty="0"/>
              <a:t>specified in </a:t>
            </a:r>
            <a:r>
              <a:rPr lang="en-US" dirty="0" smtClean="0"/>
              <a:t>previous slide: </a:t>
            </a:r>
          </a:p>
          <a:p>
            <a:pPr algn="just">
              <a:buFont typeface="+mj-lt"/>
              <a:buAutoNum type="arabicParenR"/>
            </a:pPr>
            <a:r>
              <a:rPr lang="en-US" dirty="0" smtClean="0"/>
              <a:t>the </a:t>
            </a:r>
            <a:r>
              <a:rPr lang="en-US" dirty="0"/>
              <a:t>promoter or, in his absence, </a:t>
            </a:r>
            <a:endParaRPr lang="en-US" dirty="0" smtClean="0"/>
          </a:p>
          <a:p>
            <a:pPr algn="just">
              <a:buFont typeface="+mj-lt"/>
              <a:buAutoNum type="arabicParenR"/>
            </a:pPr>
            <a:r>
              <a:rPr lang="en-US" dirty="0" smtClean="0"/>
              <a:t>the Central Government </a:t>
            </a:r>
          </a:p>
          <a:p>
            <a:pPr marL="0" indent="0" algn="just">
              <a:buNone/>
            </a:pPr>
            <a:r>
              <a:rPr lang="en-US" dirty="0" smtClean="0"/>
              <a:t>     shall appoint the required number of directors who shall 	hold office till the directors are appointed by the 	company in the general meeting.</a:t>
            </a:r>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29380764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RESIGNATION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pPr algn="just"/>
            <a:endParaRPr lang="en-US" sz="1400" dirty="0"/>
          </a:p>
          <a:p>
            <a:pPr marL="0" indent="0" algn="just">
              <a:buNone/>
            </a:pPr>
            <a:endParaRPr lang="en-US" sz="1400" dirty="0" smtClean="0"/>
          </a:p>
          <a:p>
            <a:pPr marL="0" indent="0" algn="just">
              <a:buNone/>
            </a:pPr>
            <a:endParaRPr lang="en-US" sz="1400" dirty="0"/>
          </a:p>
          <a:p>
            <a:pPr marL="0" indent="0" algn="just">
              <a:buNone/>
            </a:pPr>
            <a:endParaRPr lang="en-US" sz="1400" dirty="0" smtClean="0"/>
          </a:p>
          <a:p>
            <a:pPr algn="just"/>
            <a:r>
              <a:rPr lang="en-US" sz="1600" dirty="0" smtClean="0"/>
              <a:t>The director shall: </a:t>
            </a:r>
          </a:p>
          <a:p>
            <a:pPr algn="just">
              <a:buFont typeface="+mj-lt"/>
              <a:buAutoNum type="alphaLcParenR"/>
            </a:pPr>
            <a:r>
              <a:rPr lang="en-US" sz="1600" dirty="0" smtClean="0"/>
              <a:t>give written notice to the Company &amp; the Board</a:t>
            </a:r>
          </a:p>
          <a:p>
            <a:pPr algn="just">
              <a:buFont typeface="+mj-lt"/>
              <a:buAutoNum type="alphaLcParenR"/>
            </a:pPr>
            <a:r>
              <a:rPr lang="en-US" sz="1600" dirty="0" smtClean="0"/>
              <a:t>give copy of the resignation along with reasons to Registrar within 30 days of </a:t>
            </a:r>
            <a:r>
              <a:rPr lang="en-US" sz="1600" dirty="0"/>
              <a:t>resignation in Form </a:t>
            </a:r>
            <a:r>
              <a:rPr lang="en-US" sz="1600" b="1" dirty="0" smtClean="0"/>
              <a:t>DIR-11</a:t>
            </a:r>
            <a:r>
              <a:rPr lang="en-US" sz="1600" dirty="0" smtClean="0"/>
              <a:t> .</a:t>
            </a:r>
          </a:p>
          <a:p>
            <a:pPr algn="just">
              <a:buFont typeface="+mj-lt"/>
              <a:buAutoNum type="alphaLcParenR"/>
            </a:pPr>
            <a:endParaRPr lang="en-US" sz="1600" dirty="0" smtClean="0"/>
          </a:p>
          <a:p>
            <a:pPr algn="just"/>
            <a:r>
              <a:rPr lang="en-US" sz="1600" dirty="0" smtClean="0"/>
              <a:t>Board on receipt of such notice shall take note of the same</a:t>
            </a:r>
          </a:p>
          <a:p>
            <a:pPr algn="just"/>
            <a:endParaRPr lang="en-US" sz="1600" dirty="0" smtClean="0"/>
          </a:p>
          <a:p>
            <a:pPr algn="just"/>
            <a:r>
              <a:rPr lang="en-US" sz="1600" dirty="0" smtClean="0"/>
              <a:t>Company shall: </a:t>
            </a:r>
          </a:p>
          <a:p>
            <a:pPr algn="just">
              <a:buFont typeface="+mj-lt"/>
              <a:buAutoNum type="arabicParenR"/>
            </a:pPr>
            <a:r>
              <a:rPr lang="en-US" sz="1600" dirty="0" smtClean="0"/>
              <a:t>intimate the Registrar </a:t>
            </a:r>
            <a:r>
              <a:rPr lang="en-US" sz="1600" dirty="0"/>
              <a:t>in Form </a:t>
            </a:r>
            <a:r>
              <a:rPr lang="en-US" sz="1600" b="1" dirty="0"/>
              <a:t>DIR-12 </a:t>
            </a:r>
            <a:r>
              <a:rPr lang="en-US" sz="1600" dirty="0" smtClean="0"/>
              <a:t>within 30 days from the receipt of notice of resignation and </a:t>
            </a:r>
          </a:p>
          <a:p>
            <a:pPr algn="just">
              <a:buFont typeface="+mj-lt"/>
              <a:buAutoNum type="arabicParenR"/>
            </a:pPr>
            <a:r>
              <a:rPr lang="en-US" sz="1600" dirty="0" smtClean="0"/>
              <a:t>post </a:t>
            </a:r>
            <a:r>
              <a:rPr lang="en-US" sz="1600" dirty="0"/>
              <a:t>the information on its website, if any </a:t>
            </a:r>
            <a:endParaRPr lang="en-US" sz="1600" dirty="0" smtClean="0"/>
          </a:p>
          <a:p>
            <a:pPr algn="just">
              <a:buFont typeface="+mj-lt"/>
              <a:buAutoNum type="arabicParenR"/>
            </a:pPr>
            <a:r>
              <a:rPr lang="en-US" sz="1600" dirty="0" smtClean="0"/>
              <a:t>place the fact of such resignation in the Board Report prepared for the next AGM.</a:t>
            </a:r>
            <a:endParaRPr lang="en-US" sz="1400" dirty="0" smtClean="0"/>
          </a:p>
          <a:p>
            <a:pPr algn="just"/>
            <a:endParaRPr lang="en-US" sz="1400" dirty="0" smtClean="0"/>
          </a:p>
          <a:p>
            <a:pPr algn="just"/>
            <a:endParaRPr lang="en-US" sz="1400" dirty="0"/>
          </a:p>
          <a:p>
            <a:pPr marL="0" indent="0" algn="just">
              <a:buNone/>
            </a:pPr>
            <a:endParaRPr lang="en-US" sz="1400" dirty="0" smtClean="0"/>
          </a:p>
          <a:p>
            <a:pPr marL="0" indent="0" algn="just">
              <a:buNone/>
            </a:pPr>
            <a:endParaRPr lang="en-US" sz="1400" dirty="0"/>
          </a:p>
        </p:txBody>
      </p:sp>
    </p:spTree>
    <p:extLst>
      <p:ext uri="{BB962C8B-B14F-4D97-AF65-F5344CB8AC3E}">
        <p14:creationId xmlns:p14="http://schemas.microsoft.com/office/powerpoint/2010/main" val="41879428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RESIGNATION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algn="just"/>
            <a:r>
              <a:rPr lang="en-US" dirty="0" smtClean="0"/>
              <a:t>Resignation effective from later of: </a:t>
            </a:r>
          </a:p>
          <a:p>
            <a:pPr algn="just">
              <a:buFont typeface="+mj-lt"/>
              <a:buAutoNum type="arabicParenR"/>
            </a:pPr>
            <a:r>
              <a:rPr lang="en-US" dirty="0" smtClean="0"/>
              <a:t>Date on which notice is received by the Company or </a:t>
            </a:r>
          </a:p>
          <a:p>
            <a:pPr algn="just">
              <a:buFont typeface="+mj-lt"/>
              <a:buAutoNum type="arabicParenR"/>
            </a:pPr>
            <a:r>
              <a:rPr lang="en-US" dirty="0" smtClean="0"/>
              <a:t>Date specified in the notice</a:t>
            </a:r>
          </a:p>
          <a:p>
            <a:pPr algn="just"/>
            <a:endParaRPr lang="en-US" dirty="0" smtClean="0"/>
          </a:p>
          <a:p>
            <a:pPr algn="just"/>
            <a:r>
              <a:rPr lang="en-US" dirty="0"/>
              <a:t>Where all the directors of a company </a:t>
            </a:r>
            <a:r>
              <a:rPr lang="en-US" dirty="0" smtClean="0"/>
              <a:t>resign from their offices: </a:t>
            </a:r>
            <a:endParaRPr lang="en-US" dirty="0"/>
          </a:p>
          <a:p>
            <a:pPr algn="just">
              <a:buFont typeface="+mj-lt"/>
              <a:buAutoNum type="arabicParenR"/>
            </a:pPr>
            <a:r>
              <a:rPr lang="en-US" dirty="0"/>
              <a:t>the promoter or, in his absence, </a:t>
            </a:r>
          </a:p>
          <a:p>
            <a:pPr algn="just">
              <a:buFont typeface="+mj-lt"/>
              <a:buAutoNum type="arabicParenR"/>
            </a:pPr>
            <a:r>
              <a:rPr lang="en-US" dirty="0"/>
              <a:t>the Central Government </a:t>
            </a:r>
          </a:p>
          <a:p>
            <a:pPr marL="0" indent="0" algn="just">
              <a:buNone/>
            </a:pPr>
            <a:r>
              <a:rPr lang="en-US" dirty="0"/>
              <a:t>    </a:t>
            </a:r>
            <a:r>
              <a:rPr lang="en-US" dirty="0" smtClean="0"/>
              <a:t> shall appoint the required number of directors who shall 	hold office till the directors are appointed by the 	company in the general meeting.</a:t>
            </a:r>
            <a:endParaRPr lang="en-US" sz="1400" dirty="0"/>
          </a:p>
          <a:p>
            <a:pPr marL="0" indent="0">
              <a:buNone/>
            </a:pPr>
            <a:endParaRPr lang="en-US" sz="1400" dirty="0"/>
          </a:p>
          <a:p>
            <a:endParaRPr lang="en-US" sz="1400" dirty="0" smtClean="0"/>
          </a:p>
          <a:p>
            <a:endParaRPr lang="en-US" sz="1400" dirty="0" smtClean="0"/>
          </a:p>
          <a:p>
            <a:endParaRPr lang="en-US" sz="1400" dirty="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732418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WOMAN DIRECTOR</a:t>
            </a:r>
            <a:endParaRPr lang="en-US" dirty="0"/>
          </a:p>
        </p:txBody>
      </p:sp>
      <p:sp>
        <p:nvSpPr>
          <p:cNvPr id="3" name="Content Placeholder 2"/>
          <p:cNvSpPr>
            <a:spLocks noGrp="1"/>
          </p:cNvSpPr>
          <p:nvPr>
            <p:ph idx="1"/>
          </p:nvPr>
        </p:nvSpPr>
        <p:spPr>
          <a:xfrm>
            <a:off x="1009443" y="1600200"/>
            <a:ext cx="6534357" cy="3810000"/>
          </a:xfrm>
        </p:spPr>
        <p:txBody>
          <a:bodyPr>
            <a:normAutofit/>
          </a:bodyPr>
          <a:lstStyle/>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endParaRPr lang="en-US" dirty="0" smtClean="0"/>
          </a:p>
          <a:p>
            <a:r>
              <a:rPr lang="en-US" dirty="0" smtClean="0"/>
              <a:t>Appointment of Woman Director mandatory for: </a:t>
            </a:r>
          </a:p>
          <a:p>
            <a:pPr>
              <a:buFont typeface="+mj-lt"/>
              <a:buAutoNum type="alphaLcParenR"/>
            </a:pPr>
            <a:endParaRPr lang="en-US" dirty="0" smtClean="0"/>
          </a:p>
          <a:p>
            <a:pPr>
              <a:buFont typeface="+mj-lt"/>
              <a:buAutoNum type="alphaLcParenR"/>
            </a:pPr>
            <a:endParaRPr lang="en-US" dirty="0" smtClean="0"/>
          </a:p>
          <a:p>
            <a:pPr>
              <a:buFont typeface="+mj-lt"/>
              <a:buAutoNum type="alphaLcParenR"/>
            </a:pPr>
            <a:endParaRPr lang="en-US" dirty="0" smtClean="0"/>
          </a:p>
          <a:p>
            <a:pPr>
              <a:buFont typeface="+mj-lt"/>
              <a:buAutoNum type="alphaLcParenR"/>
            </a:pPr>
            <a:endParaRPr lang="en-US" dirty="0"/>
          </a:p>
          <a:p>
            <a:pPr>
              <a:buFont typeface="+mj-lt"/>
              <a:buAutoNum type="alphaLcParenR"/>
            </a:pPr>
            <a:endParaRPr lang="en-US" dirty="0" smtClean="0"/>
          </a:p>
          <a:p>
            <a:pPr>
              <a:buFont typeface="+mj-lt"/>
              <a:buAutoNum type="alphaLcParenR"/>
            </a:pPr>
            <a:endParaRPr lang="en-US" dirty="0"/>
          </a:p>
          <a:p>
            <a:pPr>
              <a:buFont typeface="+mj-lt"/>
              <a:buAutoNum type="alphaLcParenR"/>
            </a:pPr>
            <a:endParaRPr lang="en-US" dirty="0" smtClean="0"/>
          </a:p>
          <a:p>
            <a:pPr>
              <a:buFont typeface="+mj-lt"/>
              <a:buAutoNum type="alphaLcParenR"/>
            </a:pPr>
            <a:endParaRPr lang="en-US" dirty="0" smtClean="0"/>
          </a:p>
          <a:p>
            <a:pPr>
              <a:buFont typeface="+mj-lt"/>
              <a:buAutoNum type="alphaLcParenR"/>
            </a:pPr>
            <a:endParaRPr lang="en-US" dirty="0" smtClean="0"/>
          </a:p>
          <a:p>
            <a:pPr>
              <a:buFont typeface="+mj-lt"/>
              <a:buAutoNum type="alphaLcParenR"/>
            </a:pPr>
            <a:endParaRPr lang="en-US" dirty="0" smtClean="0"/>
          </a:p>
          <a:p>
            <a:endParaRPr lang="en-US" dirty="0" smtClean="0"/>
          </a:p>
          <a:p>
            <a:endParaRPr lang="en-US" dirty="0"/>
          </a:p>
        </p:txBody>
      </p:sp>
      <p:graphicFrame>
        <p:nvGraphicFramePr>
          <p:cNvPr id="11" name="Diagram 10"/>
          <p:cNvGraphicFramePr/>
          <p:nvPr>
            <p:extLst>
              <p:ext uri="{D42A27DB-BD31-4B8C-83A1-F6EECF244321}">
                <p14:modId xmlns:p14="http://schemas.microsoft.com/office/powerpoint/2010/main" val="3951206437"/>
              </p:ext>
            </p:extLst>
          </p:nvPr>
        </p:nvGraphicFramePr>
        <p:xfrm>
          <a:off x="990600" y="2743200"/>
          <a:ext cx="6477000" cy="261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5569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REMOVAL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r>
              <a:rPr lang="en-US" sz="1700" dirty="0"/>
              <a:t>A company may, by ordinary resolution, remove a </a:t>
            </a:r>
            <a:r>
              <a:rPr lang="en-US" sz="1700" dirty="0" smtClean="0"/>
              <a:t>director (not </a:t>
            </a:r>
            <a:r>
              <a:rPr lang="en-US" sz="1700" dirty="0"/>
              <a:t>being a </a:t>
            </a:r>
            <a:r>
              <a:rPr lang="en-US" sz="1700" dirty="0" smtClean="0"/>
              <a:t>director appointed </a:t>
            </a:r>
            <a:r>
              <a:rPr lang="en-US" sz="1700" dirty="0"/>
              <a:t>by the Tribunal </a:t>
            </a:r>
            <a:r>
              <a:rPr lang="en-US" sz="1700" dirty="0" smtClean="0"/>
              <a:t>u/s 242) </a:t>
            </a:r>
            <a:r>
              <a:rPr lang="en-US" sz="1700" dirty="0"/>
              <a:t>before the expiry of the period of his </a:t>
            </a:r>
            <a:r>
              <a:rPr lang="en-US" sz="1700" dirty="0" smtClean="0"/>
              <a:t>office. (N.A. to provision of Section 163)</a:t>
            </a:r>
          </a:p>
          <a:p>
            <a:endParaRPr lang="en-US" sz="1700" dirty="0"/>
          </a:p>
          <a:p>
            <a:r>
              <a:rPr lang="en-US" sz="1700" dirty="0"/>
              <a:t>A special notice shall be required of any resolution, </a:t>
            </a:r>
            <a:endParaRPr lang="en-US" sz="1700" dirty="0" smtClean="0"/>
          </a:p>
          <a:p>
            <a:pPr>
              <a:buFont typeface="+mj-lt"/>
              <a:buAutoNum type="arabicParenR"/>
            </a:pPr>
            <a:r>
              <a:rPr lang="en-US" sz="1700" dirty="0" smtClean="0"/>
              <a:t>to </a:t>
            </a:r>
            <a:r>
              <a:rPr lang="en-US" sz="1700" dirty="0"/>
              <a:t>remove a director </a:t>
            </a:r>
            <a:r>
              <a:rPr lang="en-US" sz="1700" dirty="0" smtClean="0"/>
              <a:t>or </a:t>
            </a:r>
          </a:p>
          <a:p>
            <a:pPr>
              <a:buFont typeface="+mj-lt"/>
              <a:buAutoNum type="arabicParenR"/>
            </a:pPr>
            <a:r>
              <a:rPr lang="en-US" sz="1700" dirty="0" smtClean="0"/>
              <a:t>to </a:t>
            </a:r>
            <a:r>
              <a:rPr lang="en-US" sz="1700" dirty="0"/>
              <a:t>appoint somebody in place of a director so removed, at the meeting at which </a:t>
            </a:r>
            <a:r>
              <a:rPr lang="en-US" sz="1700" dirty="0" smtClean="0"/>
              <a:t>he is </a:t>
            </a:r>
            <a:r>
              <a:rPr lang="en-US" sz="1700" dirty="0"/>
              <a:t>removed</a:t>
            </a:r>
            <a:r>
              <a:rPr lang="en-US" sz="1700" dirty="0" smtClean="0"/>
              <a:t>.</a:t>
            </a:r>
          </a:p>
          <a:p>
            <a:pPr>
              <a:buFont typeface="+mj-lt"/>
              <a:buAutoNum type="arabicParenR"/>
            </a:pPr>
            <a:endParaRPr lang="en-US" sz="1700" dirty="0" smtClean="0"/>
          </a:p>
          <a:p>
            <a:r>
              <a:rPr lang="en-US" sz="1700" dirty="0"/>
              <a:t>On receipt of </a:t>
            </a:r>
            <a:r>
              <a:rPr lang="en-US" sz="1700" dirty="0" smtClean="0"/>
              <a:t>special notice </a:t>
            </a:r>
            <a:r>
              <a:rPr lang="en-US" sz="1700" dirty="0"/>
              <a:t>of a resolution to remove a </a:t>
            </a:r>
            <a:r>
              <a:rPr lang="en-US" sz="1700" dirty="0" smtClean="0"/>
              <a:t>director, the company </a:t>
            </a:r>
            <a:r>
              <a:rPr lang="en-US" sz="1700" dirty="0"/>
              <a:t>shall forthwith send a copy thereof to the director concerned, and the </a:t>
            </a:r>
            <a:r>
              <a:rPr lang="en-US" sz="1700" dirty="0" smtClean="0"/>
              <a:t>director shall </a:t>
            </a:r>
            <a:r>
              <a:rPr lang="en-US" sz="1700" dirty="0"/>
              <a:t>be entitled to be heard on the </a:t>
            </a:r>
            <a:r>
              <a:rPr lang="en-US" sz="1700" dirty="0" smtClean="0"/>
              <a:t>resolution at </a:t>
            </a:r>
            <a:r>
              <a:rPr lang="en-US" sz="1700" dirty="0"/>
              <a:t>the meeting</a:t>
            </a:r>
            <a:r>
              <a:rPr lang="en-US" sz="1700" dirty="0" smtClean="0"/>
              <a:t>.</a:t>
            </a:r>
            <a:endParaRPr lang="en-US" sz="1400" dirty="0"/>
          </a:p>
        </p:txBody>
      </p:sp>
    </p:spTree>
    <p:extLst>
      <p:ext uri="{BB962C8B-B14F-4D97-AF65-F5344CB8AC3E}">
        <p14:creationId xmlns:p14="http://schemas.microsoft.com/office/powerpoint/2010/main" val="3542194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REMOVAL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r>
              <a:rPr lang="en-US" dirty="0" smtClean="0"/>
              <a:t>Representation made by director in </a:t>
            </a:r>
            <a:r>
              <a:rPr lang="en-US" dirty="0"/>
              <a:t>writing </a:t>
            </a:r>
            <a:r>
              <a:rPr lang="en-US" dirty="0" smtClean="0"/>
              <a:t>shall be presented to members on request of such director</a:t>
            </a:r>
          </a:p>
          <a:p>
            <a:pPr>
              <a:buFont typeface="+mj-lt"/>
              <a:buAutoNum type="arabicParenR"/>
            </a:pPr>
            <a:r>
              <a:rPr lang="en-US" dirty="0" smtClean="0"/>
              <a:t>Circulate the same with or without notice or</a:t>
            </a:r>
          </a:p>
          <a:p>
            <a:pPr>
              <a:buFont typeface="+mj-lt"/>
              <a:buAutoNum type="arabicParenR"/>
            </a:pPr>
            <a:r>
              <a:rPr lang="en-US" dirty="0" smtClean="0"/>
              <a:t>Shall be read out at the meeting</a:t>
            </a:r>
          </a:p>
          <a:p>
            <a:pPr>
              <a:buFont typeface="+mj-lt"/>
              <a:buAutoNum type="arabicParenR"/>
            </a:pPr>
            <a:endParaRPr lang="en-US" dirty="0"/>
          </a:p>
          <a:p>
            <a:r>
              <a:rPr lang="en-US" dirty="0" smtClean="0"/>
              <a:t>Tribunal can cancel out such circulation of representation on application by company or aggrieved party. </a:t>
            </a:r>
          </a:p>
          <a:p>
            <a:endParaRPr lang="en-US" dirty="0"/>
          </a:p>
          <a:p>
            <a:r>
              <a:rPr lang="en-US" dirty="0" smtClean="0"/>
              <a:t>Vacancy created by removal of director be filled by appointment of another director in his place at meeting where he is removed.</a:t>
            </a:r>
            <a:endParaRPr lang="en-US" dirty="0"/>
          </a:p>
        </p:txBody>
      </p:sp>
    </p:spTree>
    <p:extLst>
      <p:ext uri="{BB962C8B-B14F-4D97-AF65-F5344CB8AC3E}">
        <p14:creationId xmlns:p14="http://schemas.microsoft.com/office/powerpoint/2010/main" val="5141563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REMOVAL OF DIRECTOR</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endParaRPr lang="en-US" dirty="0"/>
          </a:p>
          <a:p>
            <a:r>
              <a:rPr lang="en-US" dirty="0" smtClean="0"/>
              <a:t>Such appointed director shall hold office till the remaining tenure of director who has been removed.</a:t>
            </a:r>
          </a:p>
          <a:p>
            <a:endParaRPr lang="en-US" dirty="0"/>
          </a:p>
          <a:p>
            <a:r>
              <a:rPr lang="en-US" dirty="0" smtClean="0"/>
              <a:t>If at the meeting where any director is removed &amp; no another director is appointed in his place, then such vacancy shall be filled up as casual vacancy.</a:t>
            </a:r>
          </a:p>
          <a:p>
            <a:endParaRPr lang="en-US" dirty="0"/>
          </a:p>
          <a:p>
            <a:pPr marL="0" indent="0">
              <a:buNone/>
            </a:pP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1329630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REGISTER OF DIRECTORS &amp; KMP</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r>
              <a:rPr lang="en-US" sz="1200" dirty="0" smtClean="0"/>
              <a:t>Shall be kept at Registered Office &amp; shall contain:</a:t>
            </a:r>
          </a:p>
          <a:p>
            <a:pPr marL="0" indent="0">
              <a:buNone/>
            </a:pPr>
            <a:r>
              <a:rPr lang="en-US" sz="1200" dirty="0"/>
              <a:t> </a:t>
            </a:r>
            <a:r>
              <a:rPr lang="en-US" sz="1200" dirty="0" smtClean="0"/>
              <a:t>      GENERAL INFORMATION</a:t>
            </a:r>
          </a:p>
          <a:p>
            <a:pPr>
              <a:buFont typeface="+mj-lt"/>
              <a:buAutoNum type="alphaLcParenR"/>
            </a:pPr>
            <a:r>
              <a:rPr lang="en-US" sz="1200" dirty="0" smtClean="0"/>
              <a:t>DIN (optional </a:t>
            </a:r>
            <a:r>
              <a:rPr lang="en-US" sz="1200" dirty="0"/>
              <a:t>for key managerial personnel); </a:t>
            </a:r>
          </a:p>
          <a:p>
            <a:pPr>
              <a:buFont typeface="+mj-lt"/>
              <a:buAutoNum type="alphaLcParenR"/>
            </a:pPr>
            <a:r>
              <a:rPr lang="en-US" sz="1200" dirty="0" smtClean="0"/>
              <a:t>present </a:t>
            </a:r>
            <a:r>
              <a:rPr lang="en-US" sz="1200" dirty="0"/>
              <a:t>name and surname in full; </a:t>
            </a:r>
          </a:p>
          <a:p>
            <a:pPr>
              <a:buFont typeface="+mj-lt"/>
              <a:buAutoNum type="alphaLcParenR"/>
            </a:pPr>
            <a:r>
              <a:rPr lang="en-US" sz="1200" dirty="0" smtClean="0"/>
              <a:t>any </a:t>
            </a:r>
            <a:r>
              <a:rPr lang="en-US" sz="1200" dirty="0"/>
              <a:t>former name or surname in full; </a:t>
            </a:r>
          </a:p>
          <a:p>
            <a:pPr>
              <a:buFont typeface="+mj-lt"/>
              <a:buAutoNum type="alphaLcParenR"/>
            </a:pPr>
            <a:r>
              <a:rPr lang="en-US" sz="1200" dirty="0" smtClean="0"/>
              <a:t>father’s </a:t>
            </a:r>
            <a:r>
              <a:rPr lang="en-US" sz="1200" dirty="0"/>
              <a:t>name, mother’s name and spouse’s name(if married) and surnames in full; </a:t>
            </a:r>
          </a:p>
          <a:p>
            <a:pPr>
              <a:buFont typeface="+mj-lt"/>
              <a:buAutoNum type="alphaLcParenR"/>
            </a:pPr>
            <a:r>
              <a:rPr lang="en-US" sz="1200" dirty="0" smtClean="0"/>
              <a:t>date </a:t>
            </a:r>
            <a:r>
              <a:rPr lang="en-US" sz="1200" dirty="0"/>
              <a:t>of birth; </a:t>
            </a:r>
            <a:endParaRPr lang="en-US" sz="1200" dirty="0" smtClean="0"/>
          </a:p>
          <a:p>
            <a:pPr>
              <a:buFont typeface="+mj-lt"/>
              <a:buAutoNum type="alphaLcParenR"/>
            </a:pPr>
            <a:r>
              <a:rPr lang="en-US" sz="1200" dirty="0" smtClean="0"/>
              <a:t>residential </a:t>
            </a:r>
            <a:r>
              <a:rPr lang="en-US" sz="1200" dirty="0"/>
              <a:t>address (present as well as permanent); </a:t>
            </a:r>
          </a:p>
          <a:p>
            <a:pPr>
              <a:buFont typeface="+mj-lt"/>
              <a:buAutoNum type="alphaLcParenR"/>
            </a:pPr>
            <a:r>
              <a:rPr lang="en-US" sz="1200" dirty="0" smtClean="0"/>
              <a:t>nationality </a:t>
            </a:r>
            <a:r>
              <a:rPr lang="en-US" sz="1200" dirty="0"/>
              <a:t>(including the nationality of origin, if different); </a:t>
            </a:r>
          </a:p>
          <a:p>
            <a:pPr>
              <a:buFont typeface="+mj-lt"/>
              <a:buAutoNum type="alphaLcParenR"/>
            </a:pPr>
            <a:r>
              <a:rPr lang="en-US" sz="1200" dirty="0" smtClean="0"/>
              <a:t>occupation</a:t>
            </a:r>
            <a:r>
              <a:rPr lang="en-US" sz="1200" dirty="0"/>
              <a:t>; </a:t>
            </a:r>
          </a:p>
          <a:p>
            <a:pPr>
              <a:buFont typeface="+mj-lt"/>
              <a:buAutoNum type="alphaLcParenR"/>
            </a:pPr>
            <a:r>
              <a:rPr lang="en-US" sz="1200" dirty="0" smtClean="0"/>
              <a:t>date </a:t>
            </a:r>
            <a:r>
              <a:rPr lang="en-US" sz="1200" dirty="0"/>
              <a:t>of the board resolution in which the appointment was made; </a:t>
            </a:r>
          </a:p>
          <a:p>
            <a:pPr>
              <a:buFont typeface="+mj-lt"/>
              <a:buAutoNum type="alphaLcParenR"/>
            </a:pPr>
            <a:r>
              <a:rPr lang="en-US" sz="1200" dirty="0" smtClean="0"/>
              <a:t>date </a:t>
            </a:r>
            <a:r>
              <a:rPr lang="en-US" sz="1200" dirty="0"/>
              <a:t>of appointment and reappointment in the company; </a:t>
            </a:r>
          </a:p>
          <a:p>
            <a:pPr>
              <a:buFont typeface="+mj-lt"/>
              <a:buAutoNum type="alphaLcParenR"/>
            </a:pPr>
            <a:r>
              <a:rPr lang="en-US" sz="1200" dirty="0" smtClean="0"/>
              <a:t>date </a:t>
            </a:r>
            <a:r>
              <a:rPr lang="en-US" sz="1200" dirty="0"/>
              <a:t>of cessation of office and reasons therefor; </a:t>
            </a:r>
          </a:p>
          <a:p>
            <a:pPr>
              <a:buFont typeface="+mj-lt"/>
              <a:buAutoNum type="alphaLcParenR"/>
            </a:pPr>
            <a:r>
              <a:rPr lang="en-US" sz="1200" dirty="0" smtClean="0"/>
              <a:t>office </a:t>
            </a:r>
            <a:r>
              <a:rPr lang="en-US" sz="1200" dirty="0"/>
              <a:t>of director or key managerial personnel held or relinquished in any other body corporate; </a:t>
            </a:r>
          </a:p>
          <a:p>
            <a:pPr>
              <a:buFont typeface="+mj-lt"/>
              <a:buAutoNum type="alphaLcParenR"/>
            </a:pPr>
            <a:r>
              <a:rPr lang="en-US" sz="1200" dirty="0" smtClean="0"/>
              <a:t>membership </a:t>
            </a:r>
            <a:r>
              <a:rPr lang="en-US" sz="1200" dirty="0"/>
              <a:t>number of the </a:t>
            </a:r>
            <a:r>
              <a:rPr lang="en-US" sz="1200" dirty="0" smtClean="0"/>
              <a:t>ICSI in </a:t>
            </a:r>
            <a:r>
              <a:rPr lang="en-US" sz="1200" dirty="0"/>
              <a:t>case of Company Secretary, if applicable; and </a:t>
            </a:r>
          </a:p>
          <a:p>
            <a:pPr>
              <a:buFont typeface="+mj-lt"/>
              <a:buAutoNum type="alphaLcParenR"/>
            </a:pPr>
            <a:r>
              <a:rPr lang="en-US" sz="1200" dirty="0" smtClean="0"/>
              <a:t>PAN (mandatory </a:t>
            </a:r>
            <a:r>
              <a:rPr lang="en-US" sz="1200" dirty="0"/>
              <a:t>for key managerial personnel if not having DIN); </a:t>
            </a:r>
          </a:p>
          <a:p>
            <a:endParaRPr lang="en-US" sz="1000" dirty="0"/>
          </a:p>
          <a:p>
            <a:endParaRPr lang="en-US" sz="1000" b="1" dirty="0" smtClean="0"/>
          </a:p>
          <a:p>
            <a:endParaRPr lang="en-US" sz="1000" dirty="0"/>
          </a:p>
          <a:p>
            <a:endParaRPr lang="en-US" sz="1000" dirty="0" smtClean="0"/>
          </a:p>
          <a:p>
            <a:endParaRPr lang="en-US" sz="1000" dirty="0"/>
          </a:p>
          <a:p>
            <a:endParaRPr lang="en-US" sz="1000" dirty="0"/>
          </a:p>
        </p:txBody>
      </p:sp>
    </p:spTree>
    <p:extLst>
      <p:ext uri="{BB962C8B-B14F-4D97-AF65-F5344CB8AC3E}">
        <p14:creationId xmlns:p14="http://schemas.microsoft.com/office/powerpoint/2010/main" val="33984731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REGISTER OF DIRECTORS &amp; KMP</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pPr marL="0" indent="0">
              <a:buNone/>
            </a:pPr>
            <a:r>
              <a:rPr lang="en-US" sz="1400" dirty="0" smtClean="0"/>
              <a:t>      </a:t>
            </a:r>
          </a:p>
          <a:p>
            <a:pPr marL="0" indent="0">
              <a:buNone/>
            </a:pPr>
            <a:r>
              <a:rPr lang="en-US" sz="1400" dirty="0" smtClean="0"/>
              <a:t>      </a:t>
            </a:r>
            <a:r>
              <a:rPr lang="en-US" sz="1600" dirty="0" smtClean="0"/>
              <a:t>SHAREHOLDING INFORMATION</a:t>
            </a:r>
          </a:p>
          <a:p>
            <a:pPr marL="400050" lvl="1" indent="0">
              <a:buNone/>
            </a:pPr>
            <a:r>
              <a:rPr lang="en-US" dirty="0" smtClean="0"/>
              <a:t>Details </a:t>
            </a:r>
            <a:r>
              <a:rPr lang="en-US" dirty="0"/>
              <a:t>of securities held by them in the company, its holding </a:t>
            </a:r>
            <a:r>
              <a:rPr lang="en-US" dirty="0" smtClean="0"/>
              <a:t>company</a:t>
            </a:r>
            <a:r>
              <a:rPr lang="en-US" dirty="0"/>
              <a:t>, subsidiaries, subsidiaries of the company’s holding company and associate companies relating to- </a:t>
            </a:r>
          </a:p>
          <a:p>
            <a:pPr>
              <a:buFont typeface="+mj-lt"/>
              <a:buAutoNum type="alphaLcParenR"/>
            </a:pPr>
            <a:r>
              <a:rPr lang="en-US" sz="1600" dirty="0" smtClean="0"/>
              <a:t>the </a:t>
            </a:r>
            <a:r>
              <a:rPr lang="en-US" sz="1600" dirty="0"/>
              <a:t>number, description and nominal value of securities; </a:t>
            </a:r>
          </a:p>
          <a:p>
            <a:pPr>
              <a:buFont typeface="+mj-lt"/>
              <a:buAutoNum type="alphaLcParenR"/>
            </a:pPr>
            <a:r>
              <a:rPr lang="en-US" sz="1600" dirty="0" smtClean="0"/>
              <a:t>the </a:t>
            </a:r>
            <a:r>
              <a:rPr lang="en-US" sz="1600" dirty="0"/>
              <a:t>date of acquisition and the price or other consideration paid; </a:t>
            </a:r>
          </a:p>
          <a:p>
            <a:pPr>
              <a:buFont typeface="+mj-lt"/>
              <a:buAutoNum type="alphaLcParenR"/>
            </a:pPr>
            <a:r>
              <a:rPr lang="en-US" sz="1600" dirty="0" smtClean="0"/>
              <a:t>date </a:t>
            </a:r>
            <a:r>
              <a:rPr lang="en-US" sz="1600" dirty="0"/>
              <a:t>of disposal and price and other consideration received; </a:t>
            </a:r>
          </a:p>
          <a:p>
            <a:pPr>
              <a:buFont typeface="+mj-lt"/>
              <a:buAutoNum type="alphaLcParenR"/>
            </a:pPr>
            <a:r>
              <a:rPr lang="en-US" sz="1600" dirty="0" smtClean="0"/>
              <a:t>cumulative </a:t>
            </a:r>
            <a:r>
              <a:rPr lang="en-US" sz="1600" dirty="0"/>
              <a:t>balance and number of securities held after each transaction; </a:t>
            </a:r>
          </a:p>
          <a:p>
            <a:pPr>
              <a:buFont typeface="+mj-lt"/>
              <a:buAutoNum type="alphaLcParenR"/>
            </a:pPr>
            <a:r>
              <a:rPr lang="en-US" sz="1600" dirty="0" smtClean="0"/>
              <a:t>mode </a:t>
            </a:r>
            <a:r>
              <a:rPr lang="en-US" sz="1600" dirty="0"/>
              <a:t>of acquisition of securities ; </a:t>
            </a:r>
          </a:p>
          <a:p>
            <a:pPr>
              <a:buFont typeface="+mj-lt"/>
              <a:buAutoNum type="alphaLcParenR"/>
            </a:pPr>
            <a:r>
              <a:rPr lang="en-US" sz="1600" dirty="0" smtClean="0"/>
              <a:t>mode </a:t>
            </a:r>
            <a:r>
              <a:rPr lang="en-US" sz="1600" dirty="0"/>
              <a:t>of holding – physical or in dematerialized form; and </a:t>
            </a:r>
          </a:p>
          <a:p>
            <a:pPr>
              <a:buFont typeface="+mj-lt"/>
              <a:buAutoNum type="alphaLcParenR"/>
            </a:pPr>
            <a:r>
              <a:rPr lang="en-US" sz="1600" dirty="0" smtClean="0"/>
              <a:t>whether </a:t>
            </a:r>
            <a:r>
              <a:rPr lang="en-US" sz="1600" dirty="0"/>
              <a:t>securities have been pledged or any encumbrance has been created on the securities. </a:t>
            </a:r>
          </a:p>
          <a:p>
            <a:endParaRPr lang="en-US" sz="1000" dirty="0"/>
          </a:p>
          <a:p>
            <a:endParaRPr lang="en-US" sz="1000" b="1" dirty="0" smtClean="0"/>
          </a:p>
          <a:p>
            <a:endParaRPr lang="en-US" sz="1000" dirty="0"/>
          </a:p>
          <a:p>
            <a:endParaRPr lang="en-US" sz="1000" dirty="0" smtClean="0"/>
          </a:p>
          <a:p>
            <a:endParaRPr lang="en-US" sz="1000" dirty="0"/>
          </a:p>
          <a:p>
            <a:endParaRPr lang="en-US" sz="1000" dirty="0"/>
          </a:p>
        </p:txBody>
      </p:sp>
    </p:spTree>
    <p:extLst>
      <p:ext uri="{BB962C8B-B14F-4D97-AF65-F5344CB8AC3E}">
        <p14:creationId xmlns:p14="http://schemas.microsoft.com/office/powerpoint/2010/main" val="26252555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REGISTER OF DIRECTORS &amp; KMP</a:t>
            </a:r>
            <a:endParaRPr lang="en-US" dirty="0"/>
          </a:p>
        </p:txBody>
      </p:sp>
      <p:sp>
        <p:nvSpPr>
          <p:cNvPr id="3" name="Content Placeholder 2"/>
          <p:cNvSpPr>
            <a:spLocks noGrp="1"/>
          </p:cNvSpPr>
          <p:nvPr>
            <p:ph idx="1"/>
          </p:nvPr>
        </p:nvSpPr>
        <p:spPr>
          <a:xfrm>
            <a:off x="1009443" y="1828800"/>
            <a:ext cx="7125112" cy="4343399"/>
          </a:xfrm>
        </p:spPr>
        <p:txBody>
          <a:bodyPr>
            <a:noAutofit/>
          </a:bodyPr>
          <a:lstStyle/>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pPr marL="0" indent="0">
              <a:buNone/>
            </a:pPr>
            <a:r>
              <a:rPr lang="en-US" sz="1400" dirty="0" smtClean="0"/>
              <a:t>      </a:t>
            </a:r>
          </a:p>
          <a:p>
            <a:r>
              <a:rPr lang="en-US" sz="1600" dirty="0" smtClean="0"/>
              <a:t>Such register—</a:t>
            </a:r>
            <a:endParaRPr lang="en-US" sz="1600" dirty="0"/>
          </a:p>
          <a:p>
            <a:pPr>
              <a:buFont typeface="+mj-lt"/>
              <a:buAutoNum type="alphaLcParenR"/>
            </a:pPr>
            <a:r>
              <a:rPr lang="en-US" sz="1600" dirty="0" smtClean="0"/>
              <a:t>shall </a:t>
            </a:r>
            <a:r>
              <a:rPr lang="en-US" sz="1600" dirty="0"/>
              <a:t>be open for inspection during business hours and the members </a:t>
            </a:r>
            <a:r>
              <a:rPr lang="en-US" sz="1600" dirty="0" smtClean="0"/>
              <a:t>shall have </a:t>
            </a:r>
            <a:r>
              <a:rPr lang="en-US" sz="1600" dirty="0"/>
              <a:t>a right to take extracts therefrom and copies thereof, on a request by the members</a:t>
            </a:r>
            <a:r>
              <a:rPr lang="en-US" sz="1600" dirty="0" smtClean="0"/>
              <a:t>, be </a:t>
            </a:r>
            <a:r>
              <a:rPr lang="en-US" sz="1600" dirty="0"/>
              <a:t>provided to them free of cost within </a:t>
            </a:r>
            <a:r>
              <a:rPr lang="en-US" sz="1600" dirty="0" smtClean="0"/>
              <a:t>30 days</a:t>
            </a:r>
            <a:r>
              <a:rPr lang="en-US" sz="1600" dirty="0"/>
              <a:t>; and</a:t>
            </a:r>
          </a:p>
          <a:p>
            <a:pPr>
              <a:buFont typeface="+mj-lt"/>
              <a:buAutoNum type="alphaLcParenR"/>
            </a:pPr>
            <a:r>
              <a:rPr lang="en-US" sz="1600" dirty="0" smtClean="0"/>
              <a:t>shall </a:t>
            </a:r>
            <a:r>
              <a:rPr lang="en-US" sz="1600" dirty="0"/>
              <a:t>also be kept open for inspection at </a:t>
            </a:r>
            <a:r>
              <a:rPr lang="en-US" sz="1600" dirty="0" smtClean="0"/>
              <a:t>AGM and </a:t>
            </a:r>
            <a:r>
              <a:rPr lang="en-US" sz="1600" dirty="0"/>
              <a:t>shall be made accessible to any person attending the meeting. </a:t>
            </a:r>
            <a:endParaRPr lang="en-US" sz="1600" dirty="0" smtClean="0"/>
          </a:p>
          <a:p>
            <a:endParaRPr lang="en-US" sz="1600" dirty="0" smtClean="0"/>
          </a:p>
          <a:p>
            <a:r>
              <a:rPr lang="en-US" sz="1600" dirty="0" smtClean="0"/>
              <a:t>If any inspection as provided above is refused, or if any copy required under that clause is not sent within 30 days from the date of receipt of such request, the Registrar shall on an application made to him order immediate inspection and supply of copies required thereunder.</a:t>
            </a:r>
          </a:p>
          <a:p>
            <a:endParaRPr lang="en-US" sz="1600" dirty="0"/>
          </a:p>
          <a:p>
            <a:endParaRPr lang="en-US" sz="1600" dirty="0" smtClean="0"/>
          </a:p>
          <a:p>
            <a:endParaRPr lang="en-US" sz="1000" dirty="0" smtClean="0"/>
          </a:p>
          <a:p>
            <a:endParaRPr lang="en-US" sz="1000" b="1" dirty="0" smtClean="0"/>
          </a:p>
          <a:p>
            <a:endParaRPr lang="en-US" sz="1000" dirty="0"/>
          </a:p>
          <a:p>
            <a:endParaRPr lang="en-US" sz="1000" dirty="0" smtClean="0"/>
          </a:p>
          <a:p>
            <a:endParaRPr lang="en-US" sz="1000" dirty="0"/>
          </a:p>
          <a:p>
            <a:endParaRPr lang="en-US" sz="1000" dirty="0"/>
          </a:p>
        </p:txBody>
      </p:sp>
    </p:spTree>
    <p:extLst>
      <p:ext uri="{BB962C8B-B14F-4D97-AF65-F5344CB8AC3E}">
        <p14:creationId xmlns:p14="http://schemas.microsoft.com/office/powerpoint/2010/main" val="3963642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RETURN OF </a:t>
            </a:r>
            <a:r>
              <a:rPr lang="en-US" dirty="0"/>
              <a:t>DIRECTORS &amp; KMP</a:t>
            </a:r>
          </a:p>
        </p:txBody>
      </p:sp>
      <p:sp>
        <p:nvSpPr>
          <p:cNvPr id="3" name="Content Placeholder 2"/>
          <p:cNvSpPr>
            <a:spLocks noGrp="1"/>
          </p:cNvSpPr>
          <p:nvPr>
            <p:ph idx="1"/>
          </p:nvPr>
        </p:nvSpPr>
        <p:spPr>
          <a:xfrm>
            <a:off x="1009443" y="1828800"/>
            <a:ext cx="7125112" cy="4343399"/>
          </a:xfrm>
        </p:spPr>
        <p:txBody>
          <a:bodyPr>
            <a:noAutofit/>
          </a:bodyPr>
          <a:lstStyle/>
          <a:p>
            <a:endParaRPr lang="en-US" dirty="0"/>
          </a:p>
          <a:p>
            <a:r>
              <a:rPr lang="en-US" dirty="0"/>
              <a:t>A return containing </a:t>
            </a:r>
            <a:r>
              <a:rPr lang="en-US" dirty="0" smtClean="0"/>
              <a:t>the: </a:t>
            </a:r>
          </a:p>
          <a:p>
            <a:pPr>
              <a:buFont typeface="+mj-lt"/>
              <a:buAutoNum type="arabicParenR"/>
            </a:pPr>
            <a:r>
              <a:rPr lang="en-US" dirty="0" smtClean="0"/>
              <a:t>particulars </a:t>
            </a:r>
            <a:r>
              <a:rPr lang="en-US" dirty="0"/>
              <a:t>of appointment of director or key managerial personnel and </a:t>
            </a:r>
            <a:endParaRPr lang="en-US" dirty="0" smtClean="0"/>
          </a:p>
          <a:p>
            <a:pPr>
              <a:buFont typeface="+mj-lt"/>
              <a:buAutoNum type="arabicParenR"/>
            </a:pPr>
            <a:r>
              <a:rPr lang="en-US" dirty="0" smtClean="0"/>
              <a:t>changes in</a:t>
            </a:r>
            <a:r>
              <a:rPr lang="en-US" dirty="0"/>
              <a:t> director or key managerial </a:t>
            </a:r>
            <a:r>
              <a:rPr lang="en-US" dirty="0" smtClean="0"/>
              <a:t>personnel </a:t>
            </a:r>
          </a:p>
          <a:p>
            <a:pPr marL="400050" lvl="1" indent="0">
              <a:buNone/>
            </a:pPr>
            <a:r>
              <a:rPr lang="en-US" sz="1800" dirty="0" smtClean="0"/>
              <a:t>shall </a:t>
            </a:r>
            <a:r>
              <a:rPr lang="en-US" sz="1800" dirty="0"/>
              <a:t>be filed with the Registrar in Form </a:t>
            </a:r>
            <a:r>
              <a:rPr lang="en-US" sz="1800" b="1" dirty="0"/>
              <a:t>DIR-12 </a:t>
            </a:r>
            <a:r>
              <a:rPr lang="en-US" sz="1800" dirty="0" smtClean="0"/>
              <a:t>within 30 days </a:t>
            </a:r>
            <a:r>
              <a:rPr lang="en-US" sz="1800" dirty="0"/>
              <a:t>of such appointment or change, as the case may be</a:t>
            </a:r>
            <a:r>
              <a:rPr lang="en-US" sz="1800" dirty="0" smtClean="0"/>
              <a:t>.</a:t>
            </a:r>
          </a:p>
          <a:p>
            <a:endParaRPr lang="en-US" dirty="0"/>
          </a:p>
          <a:p>
            <a:pPr marL="0" indent="0">
              <a:buNone/>
            </a:pP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2407720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WOMAN DIRECTOR</a:t>
            </a:r>
            <a:endParaRPr lang="en-US" dirty="0"/>
          </a:p>
        </p:txBody>
      </p:sp>
      <p:sp>
        <p:nvSpPr>
          <p:cNvPr id="3" name="Content Placeholder 2"/>
          <p:cNvSpPr>
            <a:spLocks noGrp="1"/>
          </p:cNvSpPr>
          <p:nvPr>
            <p:ph idx="1"/>
          </p:nvPr>
        </p:nvSpPr>
        <p:spPr>
          <a:xfrm>
            <a:off x="1009443" y="1371600"/>
            <a:ext cx="7125112" cy="4800599"/>
          </a:xfrm>
        </p:spPr>
        <p:txBody>
          <a:bodyPr>
            <a:normAutofit fontScale="92500" lnSpcReduction="20000"/>
          </a:bodyPr>
          <a:lstStyle/>
          <a:p>
            <a:endParaRPr lang="en-US" dirty="0" smtClean="0"/>
          </a:p>
          <a:p>
            <a:pPr algn="just"/>
            <a:r>
              <a:rPr lang="en-US" sz="1900" dirty="0" smtClean="0"/>
              <a:t>Paid </a:t>
            </a:r>
            <a:r>
              <a:rPr lang="en-US" sz="1900" dirty="0"/>
              <a:t>up share capital or turnover, </a:t>
            </a:r>
            <a:r>
              <a:rPr lang="en-US" sz="1900" dirty="0" smtClean="0"/>
              <a:t>as </a:t>
            </a:r>
            <a:r>
              <a:rPr lang="en-US" sz="1900" dirty="0"/>
              <a:t>on the last date of latest audited financial statements </a:t>
            </a:r>
            <a:r>
              <a:rPr lang="en-US" sz="1900" dirty="0" smtClean="0"/>
              <a:t>to be consider.</a:t>
            </a:r>
            <a:endParaRPr lang="en-US" sz="1900" dirty="0"/>
          </a:p>
          <a:p>
            <a:pPr algn="just"/>
            <a:endParaRPr lang="en-US" sz="1900" dirty="0" smtClean="0"/>
          </a:p>
          <a:p>
            <a:pPr algn="just"/>
            <a:r>
              <a:rPr lang="en-US" sz="1900" dirty="0" smtClean="0"/>
              <a:t>Appointment of Woman Director to be made within </a:t>
            </a:r>
          </a:p>
          <a:p>
            <a:pPr algn="just">
              <a:buFont typeface="+mj-lt"/>
              <a:buAutoNum type="alphaLcParenR"/>
            </a:pPr>
            <a:r>
              <a:rPr lang="en-US" sz="1900" dirty="0" smtClean="0"/>
              <a:t>a </a:t>
            </a:r>
            <a:r>
              <a:rPr lang="en-US" sz="1900" dirty="0"/>
              <a:t>period of </a:t>
            </a:r>
            <a:r>
              <a:rPr lang="en-US" sz="1900" dirty="0" smtClean="0"/>
              <a:t>6 months from </a:t>
            </a:r>
            <a:r>
              <a:rPr lang="en-US" sz="1900" dirty="0"/>
              <a:t>the date of </a:t>
            </a:r>
            <a:r>
              <a:rPr lang="en-US" sz="1900" dirty="0" smtClean="0"/>
              <a:t>incorporation of the Company or </a:t>
            </a:r>
          </a:p>
          <a:p>
            <a:pPr algn="just">
              <a:buFont typeface="+mj-lt"/>
              <a:buAutoNum type="alphaLcParenR"/>
            </a:pPr>
            <a:r>
              <a:rPr lang="en-US" sz="1900" dirty="0" smtClean="0"/>
              <a:t>a period of 12 months from implementation of this Act.</a:t>
            </a:r>
          </a:p>
          <a:p>
            <a:pPr algn="just">
              <a:buFont typeface="+mj-lt"/>
              <a:buAutoNum type="alphaLcParenR"/>
            </a:pPr>
            <a:endParaRPr lang="en-US" sz="1900" dirty="0" smtClean="0"/>
          </a:p>
          <a:p>
            <a:pPr algn="just"/>
            <a:r>
              <a:rPr lang="en-US" sz="1900" dirty="0" smtClean="0"/>
              <a:t>Any </a:t>
            </a:r>
            <a:r>
              <a:rPr lang="en-US" sz="1900" dirty="0"/>
              <a:t>intermittent vacancy of a woman director shall be filled-up by the Board at the earliest but </a:t>
            </a:r>
            <a:endParaRPr lang="en-US" sz="1900" dirty="0" smtClean="0"/>
          </a:p>
          <a:p>
            <a:pPr algn="just">
              <a:buFont typeface="+mj-lt"/>
              <a:buAutoNum type="alphaLcParenR"/>
            </a:pPr>
            <a:r>
              <a:rPr lang="en-US" sz="1900" dirty="0" smtClean="0"/>
              <a:t>not </a:t>
            </a:r>
            <a:r>
              <a:rPr lang="en-US" sz="1900" dirty="0"/>
              <a:t>later than immediate next Board meeting or </a:t>
            </a:r>
            <a:endParaRPr lang="en-US" sz="1900" dirty="0" smtClean="0"/>
          </a:p>
          <a:p>
            <a:pPr algn="just">
              <a:buFont typeface="+mj-lt"/>
              <a:buAutoNum type="alphaLcParenR"/>
            </a:pPr>
            <a:r>
              <a:rPr lang="en-US" sz="1900" dirty="0" smtClean="0"/>
              <a:t>three </a:t>
            </a:r>
            <a:r>
              <a:rPr lang="en-US" sz="1900" dirty="0"/>
              <a:t>months from the date of such vacancy </a:t>
            </a:r>
            <a:endParaRPr lang="en-US" sz="1900" dirty="0" smtClean="0"/>
          </a:p>
          <a:p>
            <a:pPr marL="0" indent="0" algn="just">
              <a:buNone/>
            </a:pPr>
            <a:r>
              <a:rPr lang="en-US" sz="1900" dirty="0"/>
              <a:t> </a:t>
            </a:r>
            <a:r>
              <a:rPr lang="en-US" sz="1900" dirty="0" smtClean="0"/>
              <a:t>   whichever </a:t>
            </a:r>
            <a:r>
              <a:rPr lang="en-US" sz="1900" dirty="0"/>
              <a:t>is later. </a:t>
            </a:r>
            <a:endParaRPr lang="en-US" sz="1900" dirty="0" smtClean="0"/>
          </a:p>
          <a:p>
            <a:endParaRPr lang="en-US" dirty="0" smtClean="0"/>
          </a:p>
          <a:p>
            <a:endParaRPr lang="en-US" dirty="0"/>
          </a:p>
        </p:txBody>
      </p:sp>
    </p:spTree>
    <p:extLst>
      <p:ext uri="{BB962C8B-B14F-4D97-AF65-F5344CB8AC3E}">
        <p14:creationId xmlns:p14="http://schemas.microsoft.com/office/powerpoint/2010/main" val="497839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INDEPENDENT DIRECTOR</a:t>
            </a:r>
            <a:endParaRPr lang="en-US" dirty="0"/>
          </a:p>
        </p:txBody>
      </p:sp>
      <p:sp>
        <p:nvSpPr>
          <p:cNvPr id="3" name="Content Placeholder 2"/>
          <p:cNvSpPr>
            <a:spLocks noGrp="1"/>
          </p:cNvSpPr>
          <p:nvPr>
            <p:ph idx="1"/>
          </p:nvPr>
        </p:nvSpPr>
        <p:spPr>
          <a:xfrm>
            <a:off x="1009443" y="1371600"/>
            <a:ext cx="7125112" cy="4800599"/>
          </a:xfrm>
        </p:spPr>
        <p:txBody>
          <a:bodyPr>
            <a:normAutofit/>
          </a:bodyPr>
          <a:lstStyle/>
          <a:p>
            <a:pPr marL="0" indent="0">
              <a:buNone/>
            </a:pPr>
            <a:endParaRPr lang="en-US" dirty="0" smtClean="0"/>
          </a:p>
          <a:p>
            <a:endParaRPr lang="en-US" dirty="0" smtClean="0"/>
          </a:p>
          <a:p>
            <a:r>
              <a:rPr lang="en-US" dirty="0" smtClean="0"/>
              <a:t>Appointment of No. of Independent Directors </a:t>
            </a:r>
            <a:r>
              <a:rPr lang="en-US" dirty="0"/>
              <a:t>mandatory for </a:t>
            </a:r>
          </a:p>
          <a:p>
            <a:pPr marL="400050" indent="-400050">
              <a:buFont typeface="+mj-lt"/>
              <a:buAutoNum type="romanLcPeriod"/>
            </a:pPr>
            <a:endParaRPr lang="en-US" dirty="0" smtClean="0"/>
          </a:p>
          <a:p>
            <a:pPr marL="400050" indent="-400050">
              <a:buFont typeface="+mj-lt"/>
              <a:buAutoNum type="romanLcPeriod"/>
            </a:pPr>
            <a:endParaRPr lang="en-US" dirty="0"/>
          </a:p>
          <a:p>
            <a:pPr marL="400050" indent="-400050">
              <a:buFont typeface="+mj-lt"/>
              <a:buAutoNum type="romanLcPeriod"/>
            </a:pPr>
            <a:endParaRPr lang="en-US" dirty="0" smtClean="0"/>
          </a:p>
          <a:p>
            <a:pPr marL="400050" indent="-400050">
              <a:buFont typeface="+mj-lt"/>
              <a:buAutoNum type="romanLcPeriod"/>
            </a:pPr>
            <a:endParaRPr lang="en-US" dirty="0"/>
          </a:p>
          <a:p>
            <a:pPr marL="400050" indent="-400050">
              <a:buFont typeface="+mj-lt"/>
              <a:buAutoNum type="romanLcPeriod"/>
            </a:pPr>
            <a:endParaRPr lang="en-US" dirty="0" smtClean="0"/>
          </a:p>
          <a:p>
            <a:pPr marL="400050" indent="-400050">
              <a:buFont typeface="+mj-lt"/>
              <a:buAutoNum type="romanLcPeriod"/>
            </a:pPr>
            <a:endParaRPr lang="en-US" dirty="0"/>
          </a:p>
          <a:p>
            <a:pPr marL="400050" indent="-400050">
              <a:buFont typeface="+mj-lt"/>
              <a:buAutoNum type="romanLcPeriod"/>
            </a:pPr>
            <a:endParaRPr lang="en-US" dirty="0" smtClean="0"/>
          </a:p>
          <a:p>
            <a:pPr marL="400050" indent="-400050">
              <a:buFont typeface="+mj-lt"/>
              <a:buAutoNum type="romanLcPeriod"/>
            </a:pPr>
            <a:endParaRPr lang="en-US" dirty="0"/>
          </a:p>
          <a:p>
            <a:pPr marL="400050" indent="-400050">
              <a:buFont typeface="+mj-lt"/>
              <a:buAutoNum type="romanLcPeriod"/>
            </a:pPr>
            <a:endParaRPr lang="en-US" dirty="0" smtClean="0"/>
          </a:p>
          <a:p>
            <a:pPr marL="400050" indent="-400050">
              <a:buFont typeface="+mj-lt"/>
              <a:buAutoNum type="romanLcPeriod"/>
            </a:pPr>
            <a:endParaRPr lang="en-US" dirty="0" smtClean="0"/>
          </a:p>
          <a:p>
            <a:endParaRPr lang="en-US" dirty="0" smtClean="0"/>
          </a:p>
          <a:p>
            <a:endParaRPr lang="en-US" dirty="0"/>
          </a:p>
        </p:txBody>
      </p:sp>
      <p:graphicFrame>
        <p:nvGraphicFramePr>
          <p:cNvPr id="8" name="Diagram 7"/>
          <p:cNvGraphicFramePr/>
          <p:nvPr>
            <p:extLst>
              <p:ext uri="{D42A27DB-BD31-4B8C-83A1-F6EECF244321}">
                <p14:modId xmlns:p14="http://schemas.microsoft.com/office/powerpoint/2010/main" val="3459785864"/>
              </p:ext>
            </p:extLst>
          </p:nvPr>
        </p:nvGraphicFramePr>
        <p:xfrm>
          <a:off x="304800" y="2133600"/>
          <a:ext cx="8458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4760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76201"/>
            <a:ext cx="7125113" cy="457200"/>
          </a:xfrm>
        </p:spPr>
        <p:txBody>
          <a:bodyPr/>
          <a:lstStyle/>
          <a:p>
            <a:r>
              <a:rPr lang="en-US" dirty="0" smtClean="0"/>
              <a:t>INDEPENDENT DIRECTOR</a:t>
            </a:r>
            <a:endParaRPr lang="en-US" dirty="0"/>
          </a:p>
        </p:txBody>
      </p:sp>
      <p:sp>
        <p:nvSpPr>
          <p:cNvPr id="3" name="Content Placeholder 2"/>
          <p:cNvSpPr>
            <a:spLocks noGrp="1"/>
          </p:cNvSpPr>
          <p:nvPr>
            <p:ph idx="1"/>
          </p:nvPr>
        </p:nvSpPr>
        <p:spPr>
          <a:xfrm>
            <a:off x="1009443" y="533400"/>
            <a:ext cx="7125112" cy="6172201"/>
          </a:xfrm>
        </p:spPr>
        <p:txBody>
          <a:bodyPr>
            <a:noAutofit/>
          </a:bodyPr>
          <a:lstStyle/>
          <a:p>
            <a:endParaRPr lang="en-US" sz="800" dirty="0" smtClean="0"/>
          </a:p>
          <a:p>
            <a:pPr algn="just"/>
            <a:r>
              <a:rPr lang="en-US" sz="1000" dirty="0" smtClean="0"/>
              <a:t>An </a:t>
            </a:r>
            <a:r>
              <a:rPr lang="en-US" sz="1000" dirty="0"/>
              <a:t>independent director in relation to a company, means a director other than </a:t>
            </a:r>
            <a:r>
              <a:rPr lang="en-US" sz="1000" dirty="0" smtClean="0"/>
              <a:t>a managing </a:t>
            </a:r>
            <a:r>
              <a:rPr lang="en-US" sz="1000" dirty="0"/>
              <a:t>director or a whole-time director or a nominee director,—</a:t>
            </a:r>
          </a:p>
          <a:p>
            <a:pPr marL="0" indent="0" algn="just">
              <a:buNone/>
            </a:pPr>
            <a:r>
              <a:rPr lang="en-US" sz="1000" dirty="0"/>
              <a:t>(a) who, in the opinion of the Board, is a person of integrity and </a:t>
            </a:r>
            <a:r>
              <a:rPr lang="en-US" sz="1000" dirty="0" smtClean="0"/>
              <a:t>possesses relevant </a:t>
            </a:r>
            <a:r>
              <a:rPr lang="en-US" sz="1000" dirty="0"/>
              <a:t>expertise and experience;</a:t>
            </a:r>
          </a:p>
          <a:p>
            <a:pPr marL="0" indent="0" algn="just">
              <a:buNone/>
            </a:pPr>
            <a:r>
              <a:rPr lang="en-US" sz="1000" dirty="0"/>
              <a:t>(b) (</a:t>
            </a:r>
            <a:r>
              <a:rPr lang="en-US" sz="1000" dirty="0" err="1"/>
              <a:t>i</a:t>
            </a:r>
            <a:r>
              <a:rPr lang="en-US" sz="1000" dirty="0"/>
              <a:t>) who is or was not a promoter of the company or its holding, subsidiary </a:t>
            </a:r>
            <a:r>
              <a:rPr lang="en-US" sz="1000" dirty="0" smtClean="0"/>
              <a:t>or associate </a:t>
            </a:r>
            <a:r>
              <a:rPr lang="en-US" sz="1000" dirty="0"/>
              <a:t>company;</a:t>
            </a:r>
          </a:p>
          <a:p>
            <a:pPr marL="0" indent="0" algn="just">
              <a:buNone/>
            </a:pPr>
            <a:r>
              <a:rPr lang="en-US" sz="1000" dirty="0"/>
              <a:t>(ii) who is not related to promoters or directors in the company, its holding</a:t>
            </a:r>
            <a:r>
              <a:rPr lang="en-US" sz="1000" dirty="0" smtClean="0"/>
              <a:t>, subsidiary </a:t>
            </a:r>
            <a:r>
              <a:rPr lang="en-US" sz="1000" dirty="0"/>
              <a:t>or associate company;</a:t>
            </a:r>
          </a:p>
          <a:p>
            <a:pPr marL="0" indent="0" algn="just">
              <a:buNone/>
            </a:pPr>
            <a:r>
              <a:rPr lang="en-US" sz="1000" dirty="0"/>
              <a:t>(c) who has or had no pecuniary relationship with the company, its holding</a:t>
            </a:r>
            <a:r>
              <a:rPr lang="en-US" sz="1000" dirty="0" smtClean="0"/>
              <a:t>, subsidiary </a:t>
            </a:r>
            <a:r>
              <a:rPr lang="en-US" sz="1000" dirty="0"/>
              <a:t>or associate company, or their promoters, or directors, during the </a:t>
            </a:r>
            <a:r>
              <a:rPr lang="en-US" sz="1000" dirty="0" smtClean="0"/>
              <a:t>2 immediately preceding FY’s or </a:t>
            </a:r>
            <a:r>
              <a:rPr lang="en-US" sz="1000" dirty="0"/>
              <a:t>during the current </a:t>
            </a:r>
            <a:r>
              <a:rPr lang="en-US" sz="1000" dirty="0" smtClean="0"/>
              <a:t>FY;</a:t>
            </a:r>
            <a:endParaRPr lang="en-US" sz="1000" dirty="0"/>
          </a:p>
          <a:p>
            <a:pPr marL="0" indent="0" algn="just">
              <a:buNone/>
            </a:pPr>
            <a:r>
              <a:rPr lang="en-US" sz="1000" dirty="0"/>
              <a:t>(d) none of whose relatives has or had pecuniary relationship or </a:t>
            </a:r>
            <a:r>
              <a:rPr lang="en-US" sz="1000" dirty="0" smtClean="0"/>
              <a:t>transaction with </a:t>
            </a:r>
            <a:r>
              <a:rPr lang="en-US" sz="1000" dirty="0"/>
              <a:t>the company, its holding, subsidiary or associate company, or their promoters, </a:t>
            </a:r>
            <a:r>
              <a:rPr lang="en-US" sz="1000" dirty="0" smtClean="0"/>
              <a:t>or directors</a:t>
            </a:r>
            <a:r>
              <a:rPr lang="en-US" sz="1000" dirty="0"/>
              <a:t>, amounting to </a:t>
            </a:r>
            <a:r>
              <a:rPr lang="en-US" sz="1000" dirty="0" smtClean="0"/>
              <a:t>2% or </a:t>
            </a:r>
            <a:r>
              <a:rPr lang="en-US" sz="1000" dirty="0"/>
              <a:t>more of its gross turnover or total income </a:t>
            </a:r>
            <a:r>
              <a:rPr lang="en-US" sz="1000" dirty="0" smtClean="0"/>
              <a:t>or </a:t>
            </a:r>
            <a:r>
              <a:rPr lang="en-US" sz="1000" dirty="0" err="1" smtClean="0"/>
              <a:t>Rs</a:t>
            </a:r>
            <a:r>
              <a:rPr lang="en-US" sz="1000" dirty="0" smtClean="0"/>
              <a:t>. 50 lakh rupees </a:t>
            </a:r>
            <a:r>
              <a:rPr lang="en-US" sz="1000" dirty="0"/>
              <a:t>or such higher amount as may be prescribed, whichever is lower</a:t>
            </a:r>
            <a:r>
              <a:rPr lang="en-US" sz="1000" dirty="0" smtClean="0"/>
              <a:t>, during </a:t>
            </a:r>
            <a:r>
              <a:rPr lang="en-US" sz="1000" dirty="0"/>
              <a:t>the two immediately preceding </a:t>
            </a:r>
            <a:r>
              <a:rPr lang="en-US" sz="1000" dirty="0" smtClean="0"/>
              <a:t>FY’s or </a:t>
            </a:r>
            <a:r>
              <a:rPr lang="en-US" sz="1000" dirty="0"/>
              <a:t>during the current </a:t>
            </a:r>
            <a:r>
              <a:rPr lang="en-US" sz="1000" dirty="0" smtClean="0"/>
              <a:t>FY;</a:t>
            </a:r>
            <a:endParaRPr lang="en-US" sz="1000" dirty="0"/>
          </a:p>
          <a:p>
            <a:pPr marL="0" indent="0" algn="just">
              <a:buNone/>
            </a:pPr>
            <a:r>
              <a:rPr lang="en-US" sz="1000" dirty="0"/>
              <a:t>(e) who, neither himself nor any of his relatives—</a:t>
            </a:r>
          </a:p>
          <a:p>
            <a:pPr marL="0" indent="0" algn="just">
              <a:buNone/>
            </a:pPr>
            <a:r>
              <a:rPr lang="en-US" sz="1000" dirty="0"/>
              <a:t>(</a:t>
            </a:r>
            <a:r>
              <a:rPr lang="en-US" sz="1000" dirty="0" err="1"/>
              <a:t>i</a:t>
            </a:r>
            <a:r>
              <a:rPr lang="en-US" sz="1000" dirty="0"/>
              <a:t>) holds or has held the position of a </a:t>
            </a:r>
            <a:r>
              <a:rPr lang="en-US" sz="1000" dirty="0" smtClean="0"/>
              <a:t>KMP or </a:t>
            </a:r>
            <a:r>
              <a:rPr lang="en-US" sz="1000" dirty="0"/>
              <a:t>is </a:t>
            </a:r>
            <a:r>
              <a:rPr lang="en-US" sz="1000" dirty="0" smtClean="0"/>
              <a:t>or has </a:t>
            </a:r>
            <a:r>
              <a:rPr lang="en-US" sz="1000" dirty="0"/>
              <a:t>been employee of the company or its </a:t>
            </a:r>
            <a:r>
              <a:rPr lang="en-US" sz="1000" dirty="0" smtClean="0"/>
              <a:t>holding, subsidiary </a:t>
            </a:r>
            <a:r>
              <a:rPr lang="en-US" sz="1000" dirty="0"/>
              <a:t>or </a:t>
            </a:r>
            <a:r>
              <a:rPr lang="en-US" sz="1000" dirty="0" smtClean="0"/>
              <a:t>associate company </a:t>
            </a:r>
            <a:r>
              <a:rPr lang="en-US" sz="1000" dirty="0"/>
              <a:t>in any of the three </a:t>
            </a:r>
            <a:r>
              <a:rPr lang="en-US" sz="1000" dirty="0" smtClean="0"/>
              <a:t>FY’s immediately </a:t>
            </a:r>
            <a:r>
              <a:rPr lang="en-US" sz="1000" dirty="0"/>
              <a:t>preceding the </a:t>
            </a:r>
            <a:r>
              <a:rPr lang="en-US" sz="1000" dirty="0" smtClean="0"/>
              <a:t>FY in </a:t>
            </a:r>
            <a:r>
              <a:rPr lang="en-US" sz="1000" dirty="0"/>
              <a:t>which he is proposed to be appointed;</a:t>
            </a:r>
          </a:p>
          <a:p>
            <a:pPr marL="0" indent="0" algn="just">
              <a:buNone/>
            </a:pPr>
            <a:r>
              <a:rPr lang="en-US" sz="1000" dirty="0"/>
              <a:t>(ii) is or has been an employee or proprietor or a partner, in any of </a:t>
            </a:r>
            <a:r>
              <a:rPr lang="en-US" sz="1000" dirty="0" smtClean="0"/>
              <a:t>the 3 FY’s immediately </a:t>
            </a:r>
            <a:r>
              <a:rPr lang="en-US" sz="1000" dirty="0"/>
              <a:t>preceding the </a:t>
            </a:r>
            <a:r>
              <a:rPr lang="en-US" sz="1000" dirty="0" smtClean="0"/>
              <a:t>FY </a:t>
            </a:r>
            <a:r>
              <a:rPr lang="en-US" sz="1000" dirty="0"/>
              <a:t>in which he </a:t>
            </a:r>
            <a:r>
              <a:rPr lang="en-US" sz="1000" dirty="0" smtClean="0"/>
              <a:t>is proposed </a:t>
            </a:r>
            <a:r>
              <a:rPr lang="en-US" sz="1000" dirty="0"/>
              <a:t>to be appointed, of—</a:t>
            </a:r>
          </a:p>
          <a:p>
            <a:pPr marL="0" indent="0" algn="just">
              <a:buNone/>
            </a:pPr>
            <a:r>
              <a:rPr lang="en-US" sz="1000" dirty="0"/>
              <a:t>(A) a firm of auditors or company secretaries in practice or cost </a:t>
            </a:r>
            <a:r>
              <a:rPr lang="en-US" sz="1000" dirty="0" smtClean="0"/>
              <a:t>auditors of </a:t>
            </a:r>
            <a:r>
              <a:rPr lang="en-US" sz="1000" dirty="0"/>
              <a:t>the company or its holding, subsidiary or associate company; or</a:t>
            </a:r>
          </a:p>
          <a:p>
            <a:pPr marL="0" indent="0" algn="just">
              <a:buNone/>
            </a:pPr>
            <a:r>
              <a:rPr lang="en-US" sz="1000" dirty="0"/>
              <a:t>(B) any legal or a consulting firm that has or had any </a:t>
            </a:r>
            <a:r>
              <a:rPr lang="en-US" sz="1000" dirty="0" smtClean="0"/>
              <a:t>transaction with </a:t>
            </a:r>
            <a:r>
              <a:rPr lang="en-US" sz="1000" dirty="0"/>
              <a:t>the company, its holding, subsidiary or associate company </a:t>
            </a:r>
            <a:r>
              <a:rPr lang="en-US" sz="1000" dirty="0" smtClean="0"/>
              <a:t>amounting to 10% or </a:t>
            </a:r>
            <a:r>
              <a:rPr lang="en-US" sz="1000" dirty="0"/>
              <a:t>more of the gross turnover of such firm;</a:t>
            </a:r>
          </a:p>
          <a:p>
            <a:pPr marL="0" indent="0" algn="just">
              <a:buNone/>
            </a:pPr>
            <a:r>
              <a:rPr lang="en-US" sz="1000" dirty="0"/>
              <a:t>(iii) holds together with his relatives </a:t>
            </a:r>
            <a:r>
              <a:rPr lang="en-US" sz="1000" dirty="0" smtClean="0"/>
              <a:t>2% or </a:t>
            </a:r>
            <a:r>
              <a:rPr lang="en-US" sz="1000" dirty="0"/>
              <a:t>more of the </a:t>
            </a:r>
            <a:r>
              <a:rPr lang="en-US" sz="1000" dirty="0" smtClean="0"/>
              <a:t>total voting </a:t>
            </a:r>
            <a:r>
              <a:rPr lang="en-US" sz="1000" dirty="0"/>
              <a:t>power of the company; or</a:t>
            </a:r>
          </a:p>
          <a:p>
            <a:pPr marL="0" indent="0" algn="just">
              <a:buNone/>
            </a:pPr>
            <a:r>
              <a:rPr lang="en-US" sz="1000" dirty="0"/>
              <a:t>(iv) is a Chief Executive or director, by whatever name called, of any </a:t>
            </a:r>
            <a:r>
              <a:rPr lang="en-US" sz="1000" dirty="0" smtClean="0"/>
              <a:t>nonprofit </a:t>
            </a:r>
            <a:r>
              <a:rPr lang="en-US" sz="1000" dirty="0" err="1" smtClean="0"/>
              <a:t>organisation</a:t>
            </a:r>
            <a:r>
              <a:rPr lang="en-US" sz="1000" dirty="0" smtClean="0"/>
              <a:t> </a:t>
            </a:r>
            <a:r>
              <a:rPr lang="en-US" sz="1000" dirty="0"/>
              <a:t>that receives </a:t>
            </a:r>
            <a:r>
              <a:rPr lang="en-US" sz="1000" dirty="0" smtClean="0"/>
              <a:t>25% or </a:t>
            </a:r>
            <a:r>
              <a:rPr lang="en-US" sz="1000" dirty="0"/>
              <a:t>more of its receipts </a:t>
            </a:r>
            <a:r>
              <a:rPr lang="en-US" sz="1000" dirty="0" smtClean="0"/>
              <a:t>from the </a:t>
            </a:r>
            <a:r>
              <a:rPr lang="en-US" sz="1000" dirty="0"/>
              <a:t>company, any of its promoters, directors or its holding, subsidiary or </a:t>
            </a:r>
            <a:r>
              <a:rPr lang="en-US" sz="1000" dirty="0" smtClean="0"/>
              <a:t>associate company </a:t>
            </a:r>
            <a:r>
              <a:rPr lang="en-US" sz="1000" dirty="0"/>
              <a:t>or that holds </a:t>
            </a:r>
            <a:r>
              <a:rPr lang="en-US" sz="1000" dirty="0" smtClean="0"/>
              <a:t>2% or </a:t>
            </a:r>
            <a:r>
              <a:rPr lang="en-US" sz="1000" dirty="0"/>
              <a:t>more of the total voting power of </a:t>
            </a:r>
            <a:r>
              <a:rPr lang="en-US" sz="1000" dirty="0" smtClean="0"/>
              <a:t>the company</a:t>
            </a:r>
            <a:r>
              <a:rPr lang="en-US" sz="1000" dirty="0"/>
              <a:t>; or</a:t>
            </a:r>
          </a:p>
          <a:p>
            <a:pPr marL="0" indent="0" algn="just">
              <a:buNone/>
            </a:pPr>
            <a:r>
              <a:rPr lang="en-US" sz="1000" dirty="0"/>
              <a:t>(f) who possesses such other qualifications as may be prescribed</a:t>
            </a:r>
            <a:r>
              <a:rPr lang="en-US" sz="1000" dirty="0" smtClean="0"/>
              <a:t>.</a:t>
            </a:r>
          </a:p>
          <a:p>
            <a:endParaRPr lang="en-US" sz="800" dirty="0"/>
          </a:p>
        </p:txBody>
      </p:sp>
    </p:spTree>
    <p:extLst>
      <p:ext uri="{BB962C8B-B14F-4D97-AF65-F5344CB8AC3E}">
        <p14:creationId xmlns:p14="http://schemas.microsoft.com/office/powerpoint/2010/main" val="2645592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INDEPENDENT DIRECTOR</a:t>
            </a:r>
            <a:endParaRPr lang="en-US" dirty="0"/>
          </a:p>
        </p:txBody>
      </p:sp>
      <p:sp>
        <p:nvSpPr>
          <p:cNvPr id="3" name="Content Placeholder 2"/>
          <p:cNvSpPr>
            <a:spLocks noGrp="1"/>
          </p:cNvSpPr>
          <p:nvPr>
            <p:ph idx="1"/>
          </p:nvPr>
        </p:nvSpPr>
        <p:spPr>
          <a:xfrm>
            <a:off x="1009443" y="1371600"/>
            <a:ext cx="7125112" cy="4800599"/>
          </a:xfrm>
        </p:spPr>
        <p:txBody>
          <a:bodyPr>
            <a:normAutofit fontScale="25000" lnSpcReduction="20000"/>
          </a:bodyPr>
          <a:lstStyle/>
          <a:p>
            <a:endParaRPr lang="en-US" dirty="0" smtClean="0"/>
          </a:p>
          <a:p>
            <a:endParaRPr lang="en-US" dirty="0" smtClean="0"/>
          </a:p>
          <a:p>
            <a:pPr algn="just"/>
            <a:r>
              <a:rPr lang="en-US" sz="7200" dirty="0" smtClean="0"/>
              <a:t>Paid up share capital or turnover or outstanding loans, debentures and deposits, as on the last date of latest audited financial statements to be consider.</a:t>
            </a:r>
          </a:p>
          <a:p>
            <a:pPr algn="just"/>
            <a:endParaRPr lang="en-US" sz="7200" dirty="0"/>
          </a:p>
          <a:p>
            <a:pPr algn="just"/>
            <a:r>
              <a:rPr lang="en-US" sz="7200" dirty="0"/>
              <a:t>Any intermittent vacancy of an Independent director shall be filled-up by the Board at the earliest but </a:t>
            </a:r>
          </a:p>
          <a:p>
            <a:pPr algn="just">
              <a:buFont typeface="+mj-lt"/>
              <a:buAutoNum type="alphaLcParenR"/>
            </a:pPr>
            <a:r>
              <a:rPr lang="en-US" sz="7200" dirty="0"/>
              <a:t>not later than immediate next Board meeting or </a:t>
            </a:r>
          </a:p>
          <a:p>
            <a:pPr algn="just">
              <a:buFont typeface="+mj-lt"/>
              <a:buAutoNum type="alphaLcParenR"/>
            </a:pPr>
            <a:r>
              <a:rPr lang="en-US" sz="7200" dirty="0"/>
              <a:t>three months from the date of such vacancy </a:t>
            </a:r>
          </a:p>
          <a:p>
            <a:pPr marL="0" indent="0" algn="just">
              <a:buNone/>
            </a:pPr>
            <a:r>
              <a:rPr lang="en-US" sz="7200" dirty="0"/>
              <a:t>    whichever is later. </a:t>
            </a:r>
          </a:p>
          <a:p>
            <a:pPr marL="0" indent="0" algn="just">
              <a:buNone/>
            </a:pPr>
            <a:endParaRPr lang="en-US" sz="7200" dirty="0"/>
          </a:p>
          <a:p>
            <a:pPr algn="just"/>
            <a:r>
              <a:rPr lang="en-US" sz="7200" dirty="0"/>
              <a:t>Vacancy caused by resignation or removal of Independent Director to be filled up within 180 days of such event.</a:t>
            </a:r>
          </a:p>
          <a:p>
            <a:pPr algn="just"/>
            <a:endParaRPr lang="en-US" sz="7200" dirty="0" smtClean="0"/>
          </a:p>
          <a:p>
            <a:pPr algn="just"/>
            <a:r>
              <a:rPr lang="en-US" sz="7200" dirty="0" smtClean="0"/>
              <a:t>Independent Directors shall hold at least one meeting in year without attendance of Non-independent directors &amp; management.</a:t>
            </a:r>
          </a:p>
          <a:p>
            <a:endParaRPr lang="en-US" dirty="0"/>
          </a:p>
        </p:txBody>
      </p:sp>
    </p:spTree>
    <p:extLst>
      <p:ext uri="{BB962C8B-B14F-4D97-AF65-F5344CB8AC3E}">
        <p14:creationId xmlns:p14="http://schemas.microsoft.com/office/powerpoint/2010/main" val="782866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INDEPENDENT DIRECTOR</a:t>
            </a:r>
            <a:endParaRPr lang="en-US" dirty="0"/>
          </a:p>
        </p:txBody>
      </p:sp>
      <p:sp>
        <p:nvSpPr>
          <p:cNvPr id="3" name="Content Placeholder 2"/>
          <p:cNvSpPr>
            <a:spLocks noGrp="1"/>
          </p:cNvSpPr>
          <p:nvPr>
            <p:ph idx="1"/>
          </p:nvPr>
        </p:nvSpPr>
        <p:spPr>
          <a:xfrm>
            <a:off x="1009443" y="1371600"/>
            <a:ext cx="7125112" cy="5105400"/>
          </a:xfrm>
        </p:spPr>
        <p:txBody>
          <a:bodyPr>
            <a:normAutofit fontScale="25000" lnSpcReduction="20000"/>
          </a:bodyPr>
          <a:lstStyle/>
          <a:p>
            <a:pPr marL="0" indent="0">
              <a:buNone/>
            </a:pPr>
            <a:endParaRPr lang="en-US" dirty="0" smtClean="0"/>
          </a:p>
          <a:p>
            <a:pPr marL="0" indent="0">
              <a:buNone/>
            </a:pPr>
            <a:endParaRPr lang="en-US" dirty="0" smtClean="0"/>
          </a:p>
          <a:p>
            <a:endParaRPr lang="en-US" sz="8000" dirty="0" smtClean="0"/>
          </a:p>
          <a:p>
            <a:pPr algn="just"/>
            <a:r>
              <a:rPr lang="en-US" sz="8000" dirty="0" smtClean="0"/>
              <a:t>Shall </a:t>
            </a:r>
            <a:r>
              <a:rPr lang="en-US" sz="8000" dirty="0"/>
              <a:t>be entitled only to: </a:t>
            </a:r>
          </a:p>
          <a:p>
            <a:pPr marL="514350" indent="-514350" algn="just">
              <a:buFont typeface="+mj-lt"/>
              <a:buAutoNum type="arabicPeriod"/>
            </a:pPr>
            <a:r>
              <a:rPr lang="en-US" sz="8000" dirty="0" smtClean="0"/>
              <a:t>Sitting </a:t>
            </a:r>
            <a:r>
              <a:rPr lang="en-US" sz="8000" dirty="0"/>
              <a:t>Fees shall not exceed </a:t>
            </a:r>
            <a:r>
              <a:rPr lang="en-US" sz="8000" dirty="0" smtClean="0"/>
              <a:t>Rs.1 lac per </a:t>
            </a:r>
            <a:r>
              <a:rPr lang="en-US" sz="8000" dirty="0"/>
              <a:t>meeting of the Board or committee thereof</a:t>
            </a:r>
            <a:endParaRPr lang="en-US" sz="8000" dirty="0" smtClean="0"/>
          </a:p>
          <a:p>
            <a:pPr marL="514350" indent="-514350" algn="just">
              <a:buFont typeface="+mj-lt"/>
              <a:buAutoNum type="arabicPeriod"/>
            </a:pPr>
            <a:r>
              <a:rPr lang="en-US" sz="8000" dirty="0" smtClean="0"/>
              <a:t>Reimbursement </a:t>
            </a:r>
            <a:r>
              <a:rPr lang="en-US" sz="8000" dirty="0"/>
              <a:t>of </a:t>
            </a:r>
            <a:r>
              <a:rPr lang="en-US" sz="8000" dirty="0" err="1"/>
              <a:t>Exps</a:t>
            </a:r>
            <a:r>
              <a:rPr lang="en-US" sz="8000" dirty="0"/>
              <a:t>. for attending Meetings.</a:t>
            </a:r>
          </a:p>
          <a:p>
            <a:pPr marL="514350" indent="-514350" algn="just">
              <a:buFont typeface="+mj-lt"/>
              <a:buAutoNum type="arabicPeriod"/>
            </a:pPr>
            <a:r>
              <a:rPr lang="en-US" sz="8000" dirty="0"/>
              <a:t>Profit related commission as approved by </a:t>
            </a:r>
            <a:r>
              <a:rPr lang="en-US" sz="8000" dirty="0" smtClean="0"/>
              <a:t>members</a:t>
            </a:r>
          </a:p>
          <a:p>
            <a:pPr marL="514350" indent="-514350" algn="just">
              <a:buFont typeface="+mj-lt"/>
              <a:buAutoNum type="arabicPeriod"/>
            </a:pPr>
            <a:endParaRPr lang="en-US" sz="8000" dirty="0"/>
          </a:p>
          <a:p>
            <a:pPr algn="just"/>
            <a:r>
              <a:rPr lang="en-US" sz="8000" dirty="0" smtClean="0"/>
              <a:t>Shall </a:t>
            </a:r>
            <a:r>
              <a:rPr lang="en-US" sz="8000" dirty="0"/>
              <a:t>not be entitled to:</a:t>
            </a:r>
          </a:p>
          <a:p>
            <a:pPr marL="514350" indent="-514350" algn="just">
              <a:buFont typeface="+mj-lt"/>
              <a:buAutoNum type="arabicPeriod"/>
            </a:pPr>
            <a:r>
              <a:rPr lang="en-US" sz="8000" dirty="0"/>
              <a:t>Stock option </a:t>
            </a:r>
            <a:endParaRPr lang="en-US" sz="8000" dirty="0" smtClean="0"/>
          </a:p>
          <a:p>
            <a:pPr marL="514350" indent="-514350" algn="just">
              <a:buFont typeface="+mj-lt"/>
              <a:buAutoNum type="arabicPeriod"/>
            </a:pPr>
            <a:endParaRPr lang="en-US" sz="8000" dirty="0" smtClean="0"/>
          </a:p>
          <a:p>
            <a:pPr algn="just"/>
            <a:r>
              <a:rPr lang="en-US" sz="8000" dirty="0" smtClean="0"/>
              <a:t>In </a:t>
            </a:r>
            <a:r>
              <a:rPr lang="en-US" sz="8000" dirty="0"/>
              <a:t>his first Board Meeting, First Board Meeting in every FY &amp; change in his status has to give a declaration regarding meeting the criteria of </a:t>
            </a:r>
            <a:r>
              <a:rPr lang="en-US" sz="8000" dirty="0" smtClean="0"/>
              <a:t>Independence as provided in Sec 149(6).</a:t>
            </a:r>
            <a:endParaRPr lang="en-US" sz="8000" dirty="0"/>
          </a:p>
          <a:p>
            <a:pPr marL="514350" indent="-514350">
              <a:buFont typeface="+mj-lt"/>
              <a:buAutoNum type="arabicPeriod"/>
            </a:pPr>
            <a:endParaRPr lang="en-US" dirty="0"/>
          </a:p>
          <a:p>
            <a:endParaRPr lang="en-US" dirty="0" smtClean="0"/>
          </a:p>
          <a:p>
            <a:endParaRPr lang="en-US" dirty="0"/>
          </a:p>
        </p:txBody>
      </p:sp>
    </p:spTree>
    <p:extLst>
      <p:ext uri="{BB962C8B-B14F-4D97-AF65-F5344CB8AC3E}">
        <p14:creationId xmlns:p14="http://schemas.microsoft.com/office/powerpoint/2010/main" val="569546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5"/>
            <a:ext cx="7125113" cy="772076"/>
          </a:xfrm>
        </p:spPr>
        <p:txBody>
          <a:bodyPr/>
          <a:lstStyle/>
          <a:p>
            <a:r>
              <a:rPr lang="en-US" dirty="0" smtClean="0"/>
              <a:t>INDEPENDENT DIRECTOR</a:t>
            </a:r>
            <a:endParaRPr lang="en-US" dirty="0"/>
          </a:p>
        </p:txBody>
      </p:sp>
      <p:sp>
        <p:nvSpPr>
          <p:cNvPr id="3" name="Content Placeholder 2"/>
          <p:cNvSpPr>
            <a:spLocks noGrp="1"/>
          </p:cNvSpPr>
          <p:nvPr>
            <p:ph idx="1"/>
          </p:nvPr>
        </p:nvSpPr>
        <p:spPr>
          <a:xfrm>
            <a:off x="1009443" y="1371600"/>
            <a:ext cx="7125112" cy="4800599"/>
          </a:xfrm>
        </p:spPr>
        <p:txBody>
          <a:bodyPr>
            <a:normAutofit fontScale="92500" lnSpcReduction="20000"/>
          </a:bodyPr>
          <a:lstStyle/>
          <a:p>
            <a:endParaRPr lang="en-US" dirty="0" smtClean="0"/>
          </a:p>
          <a:p>
            <a:pPr algn="just"/>
            <a:r>
              <a:rPr lang="en-US" dirty="0" smtClean="0"/>
              <a:t>Shall </a:t>
            </a:r>
            <a:r>
              <a:rPr lang="en-US" dirty="0"/>
              <a:t>hold office </a:t>
            </a:r>
            <a:r>
              <a:rPr lang="en-US" dirty="0" err="1"/>
              <a:t>upto</a:t>
            </a:r>
            <a:r>
              <a:rPr lang="en-US" dirty="0"/>
              <a:t> 5 </a:t>
            </a:r>
            <a:r>
              <a:rPr lang="en-US" dirty="0" smtClean="0"/>
              <a:t>consecutive years </a:t>
            </a:r>
            <a:r>
              <a:rPr lang="en-US" dirty="0"/>
              <a:t>and </a:t>
            </a:r>
            <a:endParaRPr lang="en-US" dirty="0" smtClean="0"/>
          </a:p>
          <a:p>
            <a:pPr algn="just"/>
            <a:r>
              <a:rPr lang="en-US" dirty="0" smtClean="0"/>
              <a:t>Is eligible </a:t>
            </a:r>
            <a:r>
              <a:rPr lang="en-US" dirty="0"/>
              <a:t>for </a:t>
            </a:r>
            <a:r>
              <a:rPr lang="en-US" dirty="0" smtClean="0"/>
              <a:t>reappointment for further </a:t>
            </a:r>
            <a:r>
              <a:rPr lang="en-US" dirty="0"/>
              <a:t>5 years </a:t>
            </a:r>
          </a:p>
          <a:p>
            <a:pPr algn="just">
              <a:buFont typeface="+mj-lt"/>
              <a:buAutoNum type="alphaLcParenR"/>
            </a:pPr>
            <a:r>
              <a:rPr lang="en-US" dirty="0"/>
              <a:t>by passing of special resolution by Company &amp; </a:t>
            </a:r>
          </a:p>
          <a:p>
            <a:pPr algn="just">
              <a:buFont typeface="+mj-lt"/>
              <a:buAutoNum type="alphaLcParenR"/>
            </a:pPr>
            <a:r>
              <a:rPr lang="en-US" dirty="0"/>
              <a:t>disclosing such appointment in Board’s Report.</a:t>
            </a:r>
          </a:p>
          <a:p>
            <a:pPr marL="0" indent="0" algn="just">
              <a:buNone/>
            </a:pPr>
            <a:endParaRPr lang="en-US" dirty="0" smtClean="0"/>
          </a:p>
          <a:p>
            <a:pPr algn="just"/>
            <a:r>
              <a:rPr lang="en-US" dirty="0" smtClean="0"/>
              <a:t>Shall be eligible for appointment after expiration of 3 years of ceasing to become an Independent Director.</a:t>
            </a:r>
          </a:p>
          <a:p>
            <a:pPr algn="just"/>
            <a:endParaRPr lang="en-US" dirty="0"/>
          </a:p>
          <a:p>
            <a:pPr marL="0" indent="0" algn="just">
              <a:buNone/>
            </a:pPr>
            <a:r>
              <a:rPr lang="en-US" dirty="0" smtClean="0"/>
              <a:t>    Provided during those 3 years, he should not be appointed </a:t>
            </a:r>
          </a:p>
          <a:p>
            <a:pPr marL="0" indent="0" algn="just">
              <a:buNone/>
            </a:pPr>
            <a:r>
              <a:rPr lang="en-US" dirty="0"/>
              <a:t> </a:t>
            </a:r>
            <a:r>
              <a:rPr lang="en-US" dirty="0" smtClean="0"/>
              <a:t>   or associated with Company in any other capacity.</a:t>
            </a:r>
          </a:p>
          <a:p>
            <a:pPr marL="0" indent="0" algn="just">
              <a:buNone/>
            </a:pPr>
            <a:endParaRPr lang="en-US" dirty="0"/>
          </a:p>
          <a:p>
            <a:pPr algn="just"/>
            <a:r>
              <a:rPr lang="en-US" dirty="0" smtClean="0"/>
              <a:t>Sec. 152(6) &amp; (7) relating to retirement of directors by rotation not applicable to appointment of Independent Directors.</a:t>
            </a:r>
          </a:p>
          <a:p>
            <a:endParaRPr lang="en-US" dirty="0"/>
          </a:p>
        </p:txBody>
      </p:sp>
    </p:spTree>
    <p:extLst>
      <p:ext uri="{BB962C8B-B14F-4D97-AF65-F5344CB8AC3E}">
        <p14:creationId xmlns:p14="http://schemas.microsoft.com/office/powerpoint/2010/main" val="2239631853"/>
      </p:ext>
    </p:extLst>
  </p:cSld>
  <p:clrMapOvr>
    <a:masterClrMapping/>
  </p:clrMapOvr>
  <p:timing>
    <p:tnLst>
      <p:par>
        <p:cTn id="1" dur="indefinite" restart="never" nodeType="tmRoot"/>
      </p:par>
    </p:tn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Autumn</Template>
  <TotalTime>1680</TotalTime>
  <Words>4131</Words>
  <Application>Microsoft Office PowerPoint</Application>
  <PresentationFormat>On-screen Show (4:3)</PresentationFormat>
  <Paragraphs>422</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Autumn</vt:lpstr>
      <vt:lpstr>Dharmesh J Shah B.COM., L.L.B., A.C.S. +91 - 94095 59159 csdharmesh@gmail.com </vt:lpstr>
      <vt:lpstr>NO. OF DIRECTORS</vt:lpstr>
      <vt:lpstr>WOMAN DIRECTOR</vt:lpstr>
      <vt:lpstr>WOMAN DIRECTOR</vt:lpstr>
      <vt:lpstr>INDEPENDENT DIRECTOR</vt:lpstr>
      <vt:lpstr>INDEPENDENT DIRECTOR</vt:lpstr>
      <vt:lpstr>INDEPENDENT DIRECTOR</vt:lpstr>
      <vt:lpstr>INDEPENDENT DIRECTOR</vt:lpstr>
      <vt:lpstr>INDEPENDENT DIRECTOR</vt:lpstr>
      <vt:lpstr>APPOINTMENT OF INDEPENDENT DIRECTOR</vt:lpstr>
      <vt:lpstr>APPOINTMENT OF DIRECTOR ELECTED BY SMALL SHAREHOLDERS</vt:lpstr>
      <vt:lpstr>APPOINTMENT OF DIRECTOR ELECTED BY SMALL SHAREHOLDERS</vt:lpstr>
      <vt:lpstr>APPOINTMENT OF DIRECTORS</vt:lpstr>
      <vt:lpstr>RETIREMENT OF DIRECTORS</vt:lpstr>
      <vt:lpstr>DIRECTOR IDENTIFICATION NUMBER (“DIN”)</vt:lpstr>
      <vt:lpstr>PERSONS OTHER THAN RETIRING DIRECTORS STANDING FOR DIRECTORSHIP</vt:lpstr>
      <vt:lpstr>APPOINTMENT OF ADDITIONAL, ALTERNATE &amp; NOMINEE DIRECTOR</vt:lpstr>
      <vt:lpstr>APPOINTMENT OF ADDITIONAL, ALTERNATE &amp; NOMINEE DIRECTOR</vt:lpstr>
      <vt:lpstr>APPOINTMENT OF ADDITIONAL, ALTERNATE &amp; NOMINEE DIRECTOR</vt:lpstr>
      <vt:lpstr>APPOINTMENT OF DIRECTORS TO BE VOTED INDIVIDUALLY</vt:lpstr>
      <vt:lpstr>DISQUALIFICATION OF DIRECTORS</vt:lpstr>
      <vt:lpstr>DISQUALIFICATION OF DIRECTORS</vt:lpstr>
      <vt:lpstr>DISQUALIFICATION OF DIRECTORS</vt:lpstr>
      <vt:lpstr>NO. OF DIRECTORSHIP</vt:lpstr>
      <vt:lpstr>DUTIES OF DIRECTOR</vt:lpstr>
      <vt:lpstr>VACATION OF OFFICE OF DIRECTOR</vt:lpstr>
      <vt:lpstr>VACATION OF OFFICE OF DIRECTOR</vt:lpstr>
      <vt:lpstr>RESIGNATION OF DIRECTOR</vt:lpstr>
      <vt:lpstr>RESIGNATION OF DIRECTOR</vt:lpstr>
      <vt:lpstr>REMOVAL OF DIRECTOR</vt:lpstr>
      <vt:lpstr>REMOVAL OF DIRECTOR</vt:lpstr>
      <vt:lpstr>REMOVAL OF DIRECTOR</vt:lpstr>
      <vt:lpstr>REGISTER OF DIRECTORS &amp; KMP</vt:lpstr>
      <vt:lpstr>REGISTER OF DIRECTORS &amp; KMP</vt:lpstr>
      <vt:lpstr>REGISTER OF DIRECTORS &amp; KMP</vt:lpstr>
      <vt:lpstr>RETURN OF DIRECTORS &amp; KMP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Deposits from members</dc:title>
  <dc:creator>Shah, Dharmesh</dc:creator>
  <cp:lastModifiedBy>Shah, Dharmesh</cp:lastModifiedBy>
  <cp:revision>387</cp:revision>
  <dcterms:created xsi:type="dcterms:W3CDTF">2006-08-16T00:00:00Z</dcterms:created>
  <dcterms:modified xsi:type="dcterms:W3CDTF">2014-05-15T12:07:09Z</dcterms:modified>
</cp:coreProperties>
</file>