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2" r:id="rId5"/>
    <p:sldId id="261" r:id="rId6"/>
    <p:sldId id="263" r:id="rId7"/>
    <p:sldId id="264" r:id="rId8"/>
    <p:sldId id="266" r:id="rId9"/>
    <p:sldId id="268" r:id="rId10"/>
    <p:sldId id="267" r:id="rId11"/>
    <p:sldId id="269" r:id="rId12"/>
    <p:sldId id="270" r:id="rId13"/>
    <p:sldId id="271" r:id="rId14"/>
    <p:sldId id="272" r:id="rId15"/>
    <p:sldId id="273" r:id="rId16"/>
    <p:sldId id="274" r:id="rId17"/>
    <p:sldId id="275" r:id="rId18"/>
    <p:sldId id="276" r:id="rId19"/>
    <p:sldId id="259" r:id="rId20"/>
    <p:sldId id="260" r:id="rId21"/>
    <p:sldId id="277" r:id="rId22"/>
    <p:sldId id="279" r:id="rId23"/>
    <p:sldId id="280" r:id="rId24"/>
    <p:sldId id="281" r:id="rId25"/>
    <p:sldId id="282" r:id="rId26"/>
    <p:sldId id="278" r:id="rId27"/>
    <p:sldId id="283"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1" autoAdjust="0"/>
    <p:restoredTop sz="94660"/>
  </p:normalViewPr>
  <p:slideViewPr>
    <p:cSldViewPr snapToGrid="0">
      <p:cViewPr varScale="1">
        <p:scale>
          <a:sx n="92" d="100"/>
          <a:sy n="92" d="100"/>
        </p:scale>
        <p:origin x="35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A08072-042C-41C3-A259-5D687823D98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5D1A45B4-08CC-4F21-AE57-8676BFC14D4D}">
      <dgm:prSet phldrT="[Text]" custT="1"/>
      <dgm:spPr/>
      <dgm:t>
        <a:bodyPr/>
        <a:lstStyle/>
        <a:p>
          <a:r>
            <a:rPr lang="en-GB" sz="2000" dirty="0" smtClean="0"/>
            <a:t>WAYS OF KNOWING TRADE SECRETS</a:t>
          </a:r>
          <a:endParaRPr lang="en-IN" sz="2000" dirty="0"/>
        </a:p>
      </dgm:t>
    </dgm:pt>
    <dgm:pt modelId="{061A528A-A052-4DE5-9E40-5A2E2AEC6CBE}" type="parTrans" cxnId="{4C73BCA7-5A8B-41A2-8086-5F3F30ACD716}">
      <dgm:prSet/>
      <dgm:spPr/>
      <dgm:t>
        <a:bodyPr/>
        <a:lstStyle/>
        <a:p>
          <a:endParaRPr lang="en-IN"/>
        </a:p>
      </dgm:t>
    </dgm:pt>
    <dgm:pt modelId="{0874D738-018B-4486-821E-E3C3F21FE1CE}" type="sibTrans" cxnId="{4C73BCA7-5A8B-41A2-8086-5F3F30ACD716}">
      <dgm:prSet/>
      <dgm:spPr/>
      <dgm:t>
        <a:bodyPr/>
        <a:lstStyle/>
        <a:p>
          <a:endParaRPr lang="en-IN"/>
        </a:p>
      </dgm:t>
    </dgm:pt>
    <dgm:pt modelId="{5BEA6A0A-8FCC-4B50-8167-267556E731EA}">
      <dgm:prSet phldrT="[Text]" custT="1"/>
      <dgm:spPr/>
      <dgm:t>
        <a:bodyPr/>
        <a:lstStyle/>
        <a:p>
          <a:r>
            <a:rPr lang="en-GB" sz="2000" b="1" dirty="0" smtClean="0"/>
            <a:t>Reverse Engineering</a:t>
          </a:r>
          <a:endParaRPr lang="en-IN" sz="2000" dirty="0"/>
        </a:p>
      </dgm:t>
    </dgm:pt>
    <dgm:pt modelId="{7CFDD10A-BB0B-4F68-844A-6688588FEFBE}" type="parTrans" cxnId="{2E9B981F-18BB-45FD-8125-F5AD6AB469FE}">
      <dgm:prSet/>
      <dgm:spPr/>
      <dgm:t>
        <a:bodyPr/>
        <a:lstStyle/>
        <a:p>
          <a:endParaRPr lang="en-IN"/>
        </a:p>
      </dgm:t>
    </dgm:pt>
    <dgm:pt modelId="{93BF0F6F-1A00-4C64-8E4E-AC4E4AE57407}" type="sibTrans" cxnId="{2E9B981F-18BB-45FD-8125-F5AD6AB469FE}">
      <dgm:prSet/>
      <dgm:spPr/>
      <dgm:t>
        <a:bodyPr/>
        <a:lstStyle/>
        <a:p>
          <a:endParaRPr lang="en-IN"/>
        </a:p>
      </dgm:t>
    </dgm:pt>
    <dgm:pt modelId="{43028D07-F1C7-4AD4-BC64-69E3A4FB414D}">
      <dgm:prSet phldrT="[Text]" custT="1"/>
      <dgm:spPr/>
      <dgm:t>
        <a:bodyPr/>
        <a:lstStyle/>
        <a:p>
          <a:r>
            <a:rPr lang="en-GB" sz="2000" b="1" dirty="0" smtClean="0"/>
            <a:t>Industrial Espionage </a:t>
          </a:r>
          <a:endParaRPr lang="en-IN" sz="2000" dirty="0"/>
        </a:p>
      </dgm:t>
    </dgm:pt>
    <dgm:pt modelId="{225E913E-FEE8-460C-9861-3DC0C9ABD974}" type="parTrans" cxnId="{DF9AF158-DDA0-4F63-A83B-493282A9ADB8}">
      <dgm:prSet/>
      <dgm:spPr/>
      <dgm:t>
        <a:bodyPr/>
        <a:lstStyle/>
        <a:p>
          <a:endParaRPr lang="en-IN"/>
        </a:p>
      </dgm:t>
    </dgm:pt>
    <dgm:pt modelId="{6679E5C9-C96F-4828-88C9-C81E047FFB91}" type="sibTrans" cxnId="{DF9AF158-DDA0-4F63-A83B-493282A9ADB8}">
      <dgm:prSet/>
      <dgm:spPr/>
      <dgm:t>
        <a:bodyPr/>
        <a:lstStyle/>
        <a:p>
          <a:endParaRPr lang="en-IN"/>
        </a:p>
      </dgm:t>
    </dgm:pt>
    <dgm:pt modelId="{70F4BB74-EB76-45A2-A0FE-8428693B53DD}" type="pres">
      <dgm:prSet presAssocID="{FBA08072-042C-41C3-A259-5D687823D98C}" presName="hierChild1" presStyleCnt="0">
        <dgm:presLayoutVars>
          <dgm:orgChart val="1"/>
          <dgm:chPref val="1"/>
          <dgm:dir/>
          <dgm:animOne val="branch"/>
          <dgm:animLvl val="lvl"/>
          <dgm:resizeHandles/>
        </dgm:presLayoutVars>
      </dgm:prSet>
      <dgm:spPr/>
      <dgm:t>
        <a:bodyPr/>
        <a:lstStyle/>
        <a:p>
          <a:endParaRPr lang="en-IN"/>
        </a:p>
      </dgm:t>
    </dgm:pt>
    <dgm:pt modelId="{91E63F44-4DB6-4FBA-B569-D90C29CCF9A7}" type="pres">
      <dgm:prSet presAssocID="{5D1A45B4-08CC-4F21-AE57-8676BFC14D4D}" presName="hierRoot1" presStyleCnt="0">
        <dgm:presLayoutVars>
          <dgm:hierBranch val="init"/>
        </dgm:presLayoutVars>
      </dgm:prSet>
      <dgm:spPr/>
    </dgm:pt>
    <dgm:pt modelId="{5F6BFB06-57B6-4E36-B795-EDD363E68059}" type="pres">
      <dgm:prSet presAssocID="{5D1A45B4-08CC-4F21-AE57-8676BFC14D4D}" presName="rootComposite1" presStyleCnt="0"/>
      <dgm:spPr/>
    </dgm:pt>
    <dgm:pt modelId="{684D048A-7255-47C0-B710-8295FA166F20}" type="pres">
      <dgm:prSet presAssocID="{5D1A45B4-08CC-4F21-AE57-8676BFC14D4D}" presName="rootText1" presStyleLbl="node0" presStyleIdx="0" presStyleCnt="1">
        <dgm:presLayoutVars>
          <dgm:chPref val="3"/>
        </dgm:presLayoutVars>
      </dgm:prSet>
      <dgm:spPr/>
      <dgm:t>
        <a:bodyPr/>
        <a:lstStyle/>
        <a:p>
          <a:endParaRPr lang="en-IN"/>
        </a:p>
      </dgm:t>
    </dgm:pt>
    <dgm:pt modelId="{DE30A131-D5AB-4D58-B2F8-49565A9F41CF}" type="pres">
      <dgm:prSet presAssocID="{5D1A45B4-08CC-4F21-AE57-8676BFC14D4D}" presName="rootConnector1" presStyleLbl="node1" presStyleIdx="0" presStyleCnt="0"/>
      <dgm:spPr/>
      <dgm:t>
        <a:bodyPr/>
        <a:lstStyle/>
        <a:p>
          <a:endParaRPr lang="en-IN"/>
        </a:p>
      </dgm:t>
    </dgm:pt>
    <dgm:pt modelId="{491DB596-8F53-4686-9D5B-002C225979FF}" type="pres">
      <dgm:prSet presAssocID="{5D1A45B4-08CC-4F21-AE57-8676BFC14D4D}" presName="hierChild2" presStyleCnt="0"/>
      <dgm:spPr/>
    </dgm:pt>
    <dgm:pt modelId="{52AD7328-7013-41AF-AB1A-3FDD0C213C90}" type="pres">
      <dgm:prSet presAssocID="{7CFDD10A-BB0B-4F68-844A-6688588FEFBE}" presName="Name37" presStyleLbl="parChTrans1D2" presStyleIdx="0" presStyleCnt="2"/>
      <dgm:spPr/>
      <dgm:t>
        <a:bodyPr/>
        <a:lstStyle/>
        <a:p>
          <a:endParaRPr lang="en-IN"/>
        </a:p>
      </dgm:t>
    </dgm:pt>
    <dgm:pt modelId="{6FF9F455-35EE-4028-BF6D-24536765343C}" type="pres">
      <dgm:prSet presAssocID="{5BEA6A0A-8FCC-4B50-8167-267556E731EA}" presName="hierRoot2" presStyleCnt="0">
        <dgm:presLayoutVars>
          <dgm:hierBranch val="init"/>
        </dgm:presLayoutVars>
      </dgm:prSet>
      <dgm:spPr/>
    </dgm:pt>
    <dgm:pt modelId="{98E86CCE-9B12-4E2D-91CD-1A2E83264AFE}" type="pres">
      <dgm:prSet presAssocID="{5BEA6A0A-8FCC-4B50-8167-267556E731EA}" presName="rootComposite" presStyleCnt="0"/>
      <dgm:spPr/>
    </dgm:pt>
    <dgm:pt modelId="{DD4CB3A3-C0A4-4316-BFCB-72BF9F3A7D02}" type="pres">
      <dgm:prSet presAssocID="{5BEA6A0A-8FCC-4B50-8167-267556E731EA}" presName="rootText" presStyleLbl="node2" presStyleIdx="0" presStyleCnt="2">
        <dgm:presLayoutVars>
          <dgm:chPref val="3"/>
        </dgm:presLayoutVars>
      </dgm:prSet>
      <dgm:spPr/>
      <dgm:t>
        <a:bodyPr/>
        <a:lstStyle/>
        <a:p>
          <a:endParaRPr lang="en-IN"/>
        </a:p>
      </dgm:t>
    </dgm:pt>
    <dgm:pt modelId="{00DB5289-A7B1-4A4D-B941-5827D7293C6C}" type="pres">
      <dgm:prSet presAssocID="{5BEA6A0A-8FCC-4B50-8167-267556E731EA}" presName="rootConnector" presStyleLbl="node2" presStyleIdx="0" presStyleCnt="2"/>
      <dgm:spPr/>
      <dgm:t>
        <a:bodyPr/>
        <a:lstStyle/>
        <a:p>
          <a:endParaRPr lang="en-IN"/>
        </a:p>
      </dgm:t>
    </dgm:pt>
    <dgm:pt modelId="{47C71B92-824E-4675-8265-5C3137C426CE}" type="pres">
      <dgm:prSet presAssocID="{5BEA6A0A-8FCC-4B50-8167-267556E731EA}" presName="hierChild4" presStyleCnt="0"/>
      <dgm:spPr/>
    </dgm:pt>
    <dgm:pt modelId="{0C6D35C2-AAD5-414D-A115-4D087F353196}" type="pres">
      <dgm:prSet presAssocID="{5BEA6A0A-8FCC-4B50-8167-267556E731EA}" presName="hierChild5" presStyleCnt="0"/>
      <dgm:spPr/>
    </dgm:pt>
    <dgm:pt modelId="{38148770-99FA-4BF1-BD60-997A8F911979}" type="pres">
      <dgm:prSet presAssocID="{225E913E-FEE8-460C-9861-3DC0C9ABD974}" presName="Name37" presStyleLbl="parChTrans1D2" presStyleIdx="1" presStyleCnt="2"/>
      <dgm:spPr/>
      <dgm:t>
        <a:bodyPr/>
        <a:lstStyle/>
        <a:p>
          <a:endParaRPr lang="en-IN"/>
        </a:p>
      </dgm:t>
    </dgm:pt>
    <dgm:pt modelId="{8A0A2763-2093-402A-9350-B58E02FF7C9F}" type="pres">
      <dgm:prSet presAssocID="{43028D07-F1C7-4AD4-BC64-69E3A4FB414D}" presName="hierRoot2" presStyleCnt="0">
        <dgm:presLayoutVars>
          <dgm:hierBranch val="init"/>
        </dgm:presLayoutVars>
      </dgm:prSet>
      <dgm:spPr/>
    </dgm:pt>
    <dgm:pt modelId="{C381AE94-2879-4E22-9283-1A0DE608D177}" type="pres">
      <dgm:prSet presAssocID="{43028D07-F1C7-4AD4-BC64-69E3A4FB414D}" presName="rootComposite" presStyleCnt="0"/>
      <dgm:spPr/>
    </dgm:pt>
    <dgm:pt modelId="{87A1B9EB-35B9-47EF-A624-A8F47C767758}" type="pres">
      <dgm:prSet presAssocID="{43028D07-F1C7-4AD4-BC64-69E3A4FB414D}" presName="rootText" presStyleLbl="node2" presStyleIdx="1" presStyleCnt="2">
        <dgm:presLayoutVars>
          <dgm:chPref val="3"/>
        </dgm:presLayoutVars>
      </dgm:prSet>
      <dgm:spPr/>
      <dgm:t>
        <a:bodyPr/>
        <a:lstStyle/>
        <a:p>
          <a:endParaRPr lang="en-IN"/>
        </a:p>
      </dgm:t>
    </dgm:pt>
    <dgm:pt modelId="{529F41F0-4696-4EDD-8178-EC00BD75A2FF}" type="pres">
      <dgm:prSet presAssocID="{43028D07-F1C7-4AD4-BC64-69E3A4FB414D}" presName="rootConnector" presStyleLbl="node2" presStyleIdx="1" presStyleCnt="2"/>
      <dgm:spPr/>
      <dgm:t>
        <a:bodyPr/>
        <a:lstStyle/>
        <a:p>
          <a:endParaRPr lang="en-IN"/>
        </a:p>
      </dgm:t>
    </dgm:pt>
    <dgm:pt modelId="{0F109292-7CF1-41A1-99CC-A25AEC34486F}" type="pres">
      <dgm:prSet presAssocID="{43028D07-F1C7-4AD4-BC64-69E3A4FB414D}" presName="hierChild4" presStyleCnt="0"/>
      <dgm:spPr/>
    </dgm:pt>
    <dgm:pt modelId="{35E94BA9-F7AD-4B12-BEE3-A92EA3689F4C}" type="pres">
      <dgm:prSet presAssocID="{43028D07-F1C7-4AD4-BC64-69E3A4FB414D}" presName="hierChild5" presStyleCnt="0"/>
      <dgm:spPr/>
    </dgm:pt>
    <dgm:pt modelId="{6BBAC5AD-3827-4525-9516-BE512C50F8D3}" type="pres">
      <dgm:prSet presAssocID="{5D1A45B4-08CC-4F21-AE57-8676BFC14D4D}" presName="hierChild3" presStyleCnt="0"/>
      <dgm:spPr/>
    </dgm:pt>
  </dgm:ptLst>
  <dgm:cxnLst>
    <dgm:cxn modelId="{91EECE9A-E59C-4356-922F-2336188DA8D7}" type="presOf" srcId="{43028D07-F1C7-4AD4-BC64-69E3A4FB414D}" destId="{529F41F0-4696-4EDD-8178-EC00BD75A2FF}" srcOrd="1" destOrd="0" presId="urn:microsoft.com/office/officeart/2005/8/layout/orgChart1"/>
    <dgm:cxn modelId="{FFE97DA2-910A-4908-A138-7F4BAFC2BD08}" type="presOf" srcId="{7CFDD10A-BB0B-4F68-844A-6688588FEFBE}" destId="{52AD7328-7013-41AF-AB1A-3FDD0C213C90}" srcOrd="0" destOrd="0" presId="urn:microsoft.com/office/officeart/2005/8/layout/orgChart1"/>
    <dgm:cxn modelId="{8023DE33-C5A6-499D-9454-945C4FFE6890}" type="presOf" srcId="{225E913E-FEE8-460C-9861-3DC0C9ABD974}" destId="{38148770-99FA-4BF1-BD60-997A8F911979}" srcOrd="0" destOrd="0" presId="urn:microsoft.com/office/officeart/2005/8/layout/orgChart1"/>
    <dgm:cxn modelId="{0963BF9F-F769-45C4-A897-62290B41616B}" type="presOf" srcId="{5D1A45B4-08CC-4F21-AE57-8676BFC14D4D}" destId="{DE30A131-D5AB-4D58-B2F8-49565A9F41CF}" srcOrd="1" destOrd="0" presId="urn:microsoft.com/office/officeart/2005/8/layout/orgChart1"/>
    <dgm:cxn modelId="{B387C35F-C3DE-48AC-8FAF-E05E1AA628DA}" type="presOf" srcId="{43028D07-F1C7-4AD4-BC64-69E3A4FB414D}" destId="{87A1B9EB-35B9-47EF-A624-A8F47C767758}" srcOrd="0" destOrd="0" presId="urn:microsoft.com/office/officeart/2005/8/layout/orgChart1"/>
    <dgm:cxn modelId="{B7FB1BBD-14E8-4C61-B09E-8DFAECC9204E}" type="presOf" srcId="{FBA08072-042C-41C3-A259-5D687823D98C}" destId="{70F4BB74-EB76-45A2-A0FE-8428693B53DD}" srcOrd="0" destOrd="0" presId="urn:microsoft.com/office/officeart/2005/8/layout/orgChart1"/>
    <dgm:cxn modelId="{2E9B981F-18BB-45FD-8125-F5AD6AB469FE}" srcId="{5D1A45B4-08CC-4F21-AE57-8676BFC14D4D}" destId="{5BEA6A0A-8FCC-4B50-8167-267556E731EA}" srcOrd="0" destOrd="0" parTransId="{7CFDD10A-BB0B-4F68-844A-6688588FEFBE}" sibTransId="{93BF0F6F-1A00-4C64-8E4E-AC4E4AE57407}"/>
    <dgm:cxn modelId="{3190CF53-7F17-4A53-8FD9-25081957BD9B}" type="presOf" srcId="{5BEA6A0A-8FCC-4B50-8167-267556E731EA}" destId="{00DB5289-A7B1-4A4D-B941-5827D7293C6C}" srcOrd="1" destOrd="0" presId="urn:microsoft.com/office/officeart/2005/8/layout/orgChart1"/>
    <dgm:cxn modelId="{099CB7B7-EFC0-4212-8CAA-6BF2D2DB6901}" type="presOf" srcId="{5D1A45B4-08CC-4F21-AE57-8676BFC14D4D}" destId="{684D048A-7255-47C0-B710-8295FA166F20}" srcOrd="0" destOrd="0" presId="urn:microsoft.com/office/officeart/2005/8/layout/orgChart1"/>
    <dgm:cxn modelId="{DF9AF158-DDA0-4F63-A83B-493282A9ADB8}" srcId="{5D1A45B4-08CC-4F21-AE57-8676BFC14D4D}" destId="{43028D07-F1C7-4AD4-BC64-69E3A4FB414D}" srcOrd="1" destOrd="0" parTransId="{225E913E-FEE8-460C-9861-3DC0C9ABD974}" sibTransId="{6679E5C9-C96F-4828-88C9-C81E047FFB91}"/>
    <dgm:cxn modelId="{4C73BCA7-5A8B-41A2-8086-5F3F30ACD716}" srcId="{FBA08072-042C-41C3-A259-5D687823D98C}" destId="{5D1A45B4-08CC-4F21-AE57-8676BFC14D4D}" srcOrd="0" destOrd="0" parTransId="{061A528A-A052-4DE5-9E40-5A2E2AEC6CBE}" sibTransId="{0874D738-018B-4486-821E-E3C3F21FE1CE}"/>
    <dgm:cxn modelId="{67956C35-9B75-4A14-9782-AD8A2D2CE308}" type="presOf" srcId="{5BEA6A0A-8FCC-4B50-8167-267556E731EA}" destId="{DD4CB3A3-C0A4-4316-BFCB-72BF9F3A7D02}" srcOrd="0" destOrd="0" presId="urn:microsoft.com/office/officeart/2005/8/layout/orgChart1"/>
    <dgm:cxn modelId="{8691A0EC-A6D3-4E01-89DF-3D6DE37F82F7}" type="presParOf" srcId="{70F4BB74-EB76-45A2-A0FE-8428693B53DD}" destId="{91E63F44-4DB6-4FBA-B569-D90C29CCF9A7}" srcOrd="0" destOrd="0" presId="urn:microsoft.com/office/officeart/2005/8/layout/orgChart1"/>
    <dgm:cxn modelId="{85313F80-31E3-4BE1-80C6-2F2DC6E3B077}" type="presParOf" srcId="{91E63F44-4DB6-4FBA-B569-D90C29CCF9A7}" destId="{5F6BFB06-57B6-4E36-B795-EDD363E68059}" srcOrd="0" destOrd="0" presId="urn:microsoft.com/office/officeart/2005/8/layout/orgChart1"/>
    <dgm:cxn modelId="{785E5109-61A9-43BD-9C9E-3068D01DDE52}" type="presParOf" srcId="{5F6BFB06-57B6-4E36-B795-EDD363E68059}" destId="{684D048A-7255-47C0-B710-8295FA166F20}" srcOrd="0" destOrd="0" presId="urn:microsoft.com/office/officeart/2005/8/layout/orgChart1"/>
    <dgm:cxn modelId="{F204FB54-C5D5-4E84-8ECD-3204A57376CD}" type="presParOf" srcId="{5F6BFB06-57B6-4E36-B795-EDD363E68059}" destId="{DE30A131-D5AB-4D58-B2F8-49565A9F41CF}" srcOrd="1" destOrd="0" presId="urn:microsoft.com/office/officeart/2005/8/layout/orgChart1"/>
    <dgm:cxn modelId="{362E37BF-9EDE-4516-B754-08ECB7C6804A}" type="presParOf" srcId="{91E63F44-4DB6-4FBA-B569-D90C29CCF9A7}" destId="{491DB596-8F53-4686-9D5B-002C225979FF}" srcOrd="1" destOrd="0" presId="urn:microsoft.com/office/officeart/2005/8/layout/orgChart1"/>
    <dgm:cxn modelId="{F64D4BC6-DC60-422C-8963-322D216A8D9B}" type="presParOf" srcId="{491DB596-8F53-4686-9D5B-002C225979FF}" destId="{52AD7328-7013-41AF-AB1A-3FDD0C213C90}" srcOrd="0" destOrd="0" presId="urn:microsoft.com/office/officeart/2005/8/layout/orgChart1"/>
    <dgm:cxn modelId="{9B1305FF-A66A-4E0B-874E-27DDC9934C77}" type="presParOf" srcId="{491DB596-8F53-4686-9D5B-002C225979FF}" destId="{6FF9F455-35EE-4028-BF6D-24536765343C}" srcOrd="1" destOrd="0" presId="urn:microsoft.com/office/officeart/2005/8/layout/orgChart1"/>
    <dgm:cxn modelId="{7D1316D8-5BB6-44D8-91C9-FB39D7E3002F}" type="presParOf" srcId="{6FF9F455-35EE-4028-BF6D-24536765343C}" destId="{98E86CCE-9B12-4E2D-91CD-1A2E83264AFE}" srcOrd="0" destOrd="0" presId="urn:microsoft.com/office/officeart/2005/8/layout/orgChart1"/>
    <dgm:cxn modelId="{E4BDE28D-B9E1-4168-80C9-65E84E6DAD07}" type="presParOf" srcId="{98E86CCE-9B12-4E2D-91CD-1A2E83264AFE}" destId="{DD4CB3A3-C0A4-4316-BFCB-72BF9F3A7D02}" srcOrd="0" destOrd="0" presId="urn:microsoft.com/office/officeart/2005/8/layout/orgChart1"/>
    <dgm:cxn modelId="{766B0631-149D-4A07-A9B2-C7156BCB68FA}" type="presParOf" srcId="{98E86CCE-9B12-4E2D-91CD-1A2E83264AFE}" destId="{00DB5289-A7B1-4A4D-B941-5827D7293C6C}" srcOrd="1" destOrd="0" presId="urn:microsoft.com/office/officeart/2005/8/layout/orgChart1"/>
    <dgm:cxn modelId="{336938C2-BED6-4D6C-8CED-8247FB5A45E4}" type="presParOf" srcId="{6FF9F455-35EE-4028-BF6D-24536765343C}" destId="{47C71B92-824E-4675-8265-5C3137C426CE}" srcOrd="1" destOrd="0" presId="urn:microsoft.com/office/officeart/2005/8/layout/orgChart1"/>
    <dgm:cxn modelId="{BCE6C23B-2C45-42C4-B874-E987F3C4C5AE}" type="presParOf" srcId="{6FF9F455-35EE-4028-BF6D-24536765343C}" destId="{0C6D35C2-AAD5-414D-A115-4D087F353196}" srcOrd="2" destOrd="0" presId="urn:microsoft.com/office/officeart/2005/8/layout/orgChart1"/>
    <dgm:cxn modelId="{209EF962-9BAD-478A-8B7E-F9573C611660}" type="presParOf" srcId="{491DB596-8F53-4686-9D5B-002C225979FF}" destId="{38148770-99FA-4BF1-BD60-997A8F911979}" srcOrd="2" destOrd="0" presId="urn:microsoft.com/office/officeart/2005/8/layout/orgChart1"/>
    <dgm:cxn modelId="{F0C72604-156B-419D-A43A-A663474691DA}" type="presParOf" srcId="{491DB596-8F53-4686-9D5B-002C225979FF}" destId="{8A0A2763-2093-402A-9350-B58E02FF7C9F}" srcOrd="3" destOrd="0" presId="urn:microsoft.com/office/officeart/2005/8/layout/orgChart1"/>
    <dgm:cxn modelId="{A22CD09D-0D6D-42BF-B8CF-ACD85AC743AD}" type="presParOf" srcId="{8A0A2763-2093-402A-9350-B58E02FF7C9F}" destId="{C381AE94-2879-4E22-9283-1A0DE608D177}" srcOrd="0" destOrd="0" presId="urn:microsoft.com/office/officeart/2005/8/layout/orgChart1"/>
    <dgm:cxn modelId="{253C5822-9E0B-4953-B204-7D821D3DF432}" type="presParOf" srcId="{C381AE94-2879-4E22-9283-1A0DE608D177}" destId="{87A1B9EB-35B9-47EF-A624-A8F47C767758}" srcOrd="0" destOrd="0" presId="urn:microsoft.com/office/officeart/2005/8/layout/orgChart1"/>
    <dgm:cxn modelId="{0D02D301-0CB0-4E38-94D2-EC6F8C618B92}" type="presParOf" srcId="{C381AE94-2879-4E22-9283-1A0DE608D177}" destId="{529F41F0-4696-4EDD-8178-EC00BD75A2FF}" srcOrd="1" destOrd="0" presId="urn:microsoft.com/office/officeart/2005/8/layout/orgChart1"/>
    <dgm:cxn modelId="{143C354B-76B3-42A3-868F-5D16D0341D17}" type="presParOf" srcId="{8A0A2763-2093-402A-9350-B58E02FF7C9F}" destId="{0F109292-7CF1-41A1-99CC-A25AEC34486F}" srcOrd="1" destOrd="0" presId="urn:microsoft.com/office/officeart/2005/8/layout/orgChart1"/>
    <dgm:cxn modelId="{DDDEE038-6778-4028-92B7-6C6BBB1F2C41}" type="presParOf" srcId="{8A0A2763-2093-402A-9350-B58E02FF7C9F}" destId="{35E94BA9-F7AD-4B12-BEE3-A92EA3689F4C}" srcOrd="2" destOrd="0" presId="urn:microsoft.com/office/officeart/2005/8/layout/orgChart1"/>
    <dgm:cxn modelId="{5C031AE3-04DA-4B15-8B69-835FD406AD29}" type="presParOf" srcId="{91E63F44-4DB6-4FBA-B569-D90C29CCF9A7}" destId="{6BBAC5AD-3827-4525-9516-BE512C50F8D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148770-99FA-4BF1-BD60-997A8F911979}">
      <dsp:nvSpPr>
        <dsp:cNvPr id="0" name=""/>
        <dsp:cNvSpPr/>
      </dsp:nvSpPr>
      <dsp:spPr>
        <a:xfrm>
          <a:off x="5514974" y="1519964"/>
          <a:ext cx="1838936" cy="638308"/>
        </a:xfrm>
        <a:custGeom>
          <a:avLst/>
          <a:gdLst/>
          <a:ahLst/>
          <a:cxnLst/>
          <a:rect l="0" t="0" r="0" b="0"/>
          <a:pathLst>
            <a:path>
              <a:moveTo>
                <a:pt x="0" y="0"/>
              </a:moveTo>
              <a:lnTo>
                <a:pt x="0" y="319154"/>
              </a:lnTo>
              <a:lnTo>
                <a:pt x="1838936" y="319154"/>
              </a:lnTo>
              <a:lnTo>
                <a:pt x="1838936" y="638308"/>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AD7328-7013-41AF-AB1A-3FDD0C213C90}">
      <dsp:nvSpPr>
        <dsp:cNvPr id="0" name=""/>
        <dsp:cNvSpPr/>
      </dsp:nvSpPr>
      <dsp:spPr>
        <a:xfrm>
          <a:off x="3676038" y="1519964"/>
          <a:ext cx="1838936" cy="638308"/>
        </a:xfrm>
        <a:custGeom>
          <a:avLst/>
          <a:gdLst/>
          <a:ahLst/>
          <a:cxnLst/>
          <a:rect l="0" t="0" r="0" b="0"/>
          <a:pathLst>
            <a:path>
              <a:moveTo>
                <a:pt x="1838936" y="0"/>
              </a:moveTo>
              <a:lnTo>
                <a:pt x="1838936" y="319154"/>
              </a:lnTo>
              <a:lnTo>
                <a:pt x="0" y="319154"/>
              </a:lnTo>
              <a:lnTo>
                <a:pt x="0" y="638308"/>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4D048A-7255-47C0-B710-8295FA166F20}">
      <dsp:nvSpPr>
        <dsp:cNvPr id="0" name=""/>
        <dsp:cNvSpPr/>
      </dsp:nvSpPr>
      <dsp:spPr>
        <a:xfrm>
          <a:off x="3995192" y="182"/>
          <a:ext cx="3039564" cy="151978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kern="1200" dirty="0" smtClean="0"/>
            <a:t>WAYS OF KNOWING TRADE SECRETS</a:t>
          </a:r>
          <a:endParaRPr lang="en-IN" sz="2000" kern="1200" dirty="0"/>
        </a:p>
      </dsp:txBody>
      <dsp:txXfrm>
        <a:off x="3995192" y="182"/>
        <a:ext cx="3039564" cy="1519782"/>
      </dsp:txXfrm>
    </dsp:sp>
    <dsp:sp modelId="{DD4CB3A3-C0A4-4316-BFCB-72BF9F3A7D02}">
      <dsp:nvSpPr>
        <dsp:cNvPr id="0" name=""/>
        <dsp:cNvSpPr/>
      </dsp:nvSpPr>
      <dsp:spPr>
        <a:xfrm>
          <a:off x="2156256" y="2158273"/>
          <a:ext cx="3039564" cy="151978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b="1" kern="1200" dirty="0" smtClean="0"/>
            <a:t>Reverse Engineering</a:t>
          </a:r>
          <a:endParaRPr lang="en-IN" sz="2000" kern="1200" dirty="0"/>
        </a:p>
      </dsp:txBody>
      <dsp:txXfrm>
        <a:off x="2156256" y="2158273"/>
        <a:ext cx="3039564" cy="1519782"/>
      </dsp:txXfrm>
    </dsp:sp>
    <dsp:sp modelId="{87A1B9EB-35B9-47EF-A624-A8F47C767758}">
      <dsp:nvSpPr>
        <dsp:cNvPr id="0" name=""/>
        <dsp:cNvSpPr/>
      </dsp:nvSpPr>
      <dsp:spPr>
        <a:xfrm>
          <a:off x="5834129" y="2158273"/>
          <a:ext cx="3039564" cy="151978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b="1" kern="1200" dirty="0" smtClean="0"/>
            <a:t>Industrial Espionage </a:t>
          </a:r>
          <a:endParaRPr lang="en-IN" sz="2000" kern="1200" dirty="0"/>
        </a:p>
      </dsp:txBody>
      <dsp:txXfrm>
        <a:off x="5834129" y="2158273"/>
        <a:ext cx="3039564" cy="151978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1/10/2016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transition spd="slow">
    <p:plus/>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lus/>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1/10/2016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transition spd="slow">
    <p:plu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transition spd="slow">
    <p:plus/>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1/10/2016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transition spd="slow">
    <p:plus/>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lus/>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lus/>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lus/>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1/10/2016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lus/>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1/10/2016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transition spd="slow">
    <p:plus/>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lus/>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1/10/2016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lus/>
  </p:transition>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PROTECTION OF TRADE SECRETS</a:t>
            </a:r>
            <a:endParaRPr lang="en-US" dirty="0"/>
          </a:p>
        </p:txBody>
      </p:sp>
      <p:sp>
        <p:nvSpPr>
          <p:cNvPr id="3" name="Subtitle 2"/>
          <p:cNvSpPr>
            <a:spLocks noGrp="1"/>
          </p:cNvSpPr>
          <p:nvPr>
            <p:ph type="subTitle" idx="1"/>
          </p:nvPr>
        </p:nvSpPr>
        <p:spPr/>
        <p:txBody>
          <a:bodyPr/>
          <a:lstStyle/>
          <a:p>
            <a:r>
              <a:rPr lang="en-US" dirty="0" smtClean="0"/>
              <a:t>A short presentation on protection of trade secrets regarding intellectual property rights</a:t>
            </a:r>
            <a:endParaRPr lang="en-US" dirty="0"/>
          </a:p>
        </p:txBody>
      </p:sp>
      <p:sp>
        <p:nvSpPr>
          <p:cNvPr id="4" name="TextBox 3"/>
          <p:cNvSpPr txBox="1"/>
          <p:nvPr/>
        </p:nvSpPr>
        <p:spPr>
          <a:xfrm>
            <a:off x="8354291" y="5237018"/>
            <a:ext cx="3002973" cy="369332"/>
          </a:xfrm>
          <a:prstGeom prst="rect">
            <a:avLst/>
          </a:prstGeom>
          <a:noFill/>
        </p:spPr>
        <p:txBody>
          <a:bodyPr wrap="square" rtlCol="0">
            <a:spAutoFit/>
          </a:bodyPr>
          <a:lstStyle/>
          <a:p>
            <a:r>
              <a:rPr lang="en-GB" spc="600" dirty="0" smtClean="0">
                <a:solidFill>
                  <a:schemeClr val="bg1"/>
                </a:solidFill>
              </a:rPr>
              <a:t> Rajat Agrawal</a:t>
            </a:r>
            <a:endParaRPr lang="en-IN" spc="600" dirty="0">
              <a:solidFill>
                <a:schemeClr val="bg1"/>
              </a:solidFill>
            </a:endParaRPr>
          </a:p>
        </p:txBody>
      </p:sp>
    </p:spTree>
    <p:extLst>
      <p:ext uri="{BB962C8B-B14F-4D97-AF65-F5344CB8AC3E}">
        <p14:creationId xmlns:p14="http://schemas.microsoft.com/office/powerpoint/2010/main" val="401567019"/>
      </p:ext>
    </p:extLst>
  </p:cSld>
  <p:clrMapOvr>
    <a:masterClrMapping/>
  </p:clrMapOvr>
  <p:transition spd="slow">
    <p:plus/>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industrial espionage is done?</a:t>
            </a:r>
            <a:endParaRPr lang="en-IN" dirty="0"/>
          </a:p>
        </p:txBody>
      </p:sp>
      <p:sp>
        <p:nvSpPr>
          <p:cNvPr id="3" name="Content Placeholder 2"/>
          <p:cNvSpPr>
            <a:spLocks noGrp="1"/>
          </p:cNvSpPr>
          <p:nvPr>
            <p:ph idx="1"/>
          </p:nvPr>
        </p:nvSpPr>
        <p:spPr/>
        <p:txBody>
          <a:bodyPr/>
          <a:lstStyle/>
          <a:p>
            <a:pPr algn="just">
              <a:buFont typeface="Courier New" panose="02070309020205020404" pitchFamily="49" charset="0"/>
              <a:buChar char="o"/>
            </a:pPr>
            <a:r>
              <a:rPr lang="en-GB" dirty="0" smtClean="0"/>
              <a:t>Revealing information by a dissatisfied employee having mala-fide intentions to its competitors to damage company structure and financials voluntarily.</a:t>
            </a:r>
          </a:p>
          <a:p>
            <a:pPr algn="just">
              <a:buFont typeface="Courier New" panose="02070309020205020404" pitchFamily="49" charset="0"/>
              <a:buChar char="o"/>
            </a:pPr>
            <a:r>
              <a:rPr lang="en-GB" dirty="0" smtClean="0"/>
              <a:t>Insiders may provide secret information in exchange of bribe or employment at higher positions at competitors company.</a:t>
            </a:r>
          </a:p>
          <a:p>
            <a:pPr algn="just">
              <a:buFont typeface="Courier New" panose="02070309020205020404" pitchFamily="49" charset="0"/>
              <a:buChar char="o"/>
            </a:pPr>
            <a:r>
              <a:rPr lang="en-GB" dirty="0" smtClean="0"/>
              <a:t>Outgoing employee may provide information to new company.</a:t>
            </a:r>
          </a:p>
          <a:p>
            <a:pPr algn="just">
              <a:buFont typeface="Courier New" panose="02070309020205020404" pitchFamily="49" charset="0"/>
              <a:buChar char="o"/>
            </a:pPr>
            <a:r>
              <a:rPr lang="en-GB" dirty="0" smtClean="0"/>
              <a:t>Intrusion of a ‘spy’ – engineer, cleaner, insurance salesman or inspector who has legitimate access to premises.</a:t>
            </a:r>
          </a:p>
          <a:p>
            <a:pPr algn="just">
              <a:buFont typeface="Courier New" panose="02070309020205020404" pitchFamily="49" charset="0"/>
              <a:buChar char="o"/>
            </a:pPr>
            <a:r>
              <a:rPr lang="en-GB" dirty="0" smtClean="0"/>
              <a:t>Search may be made through waste paper refuse, (dumpster diving).</a:t>
            </a:r>
          </a:p>
          <a:p>
            <a:pPr algn="just">
              <a:buFont typeface="Courier New" panose="02070309020205020404" pitchFamily="49" charset="0"/>
              <a:buChar char="o"/>
            </a:pPr>
            <a:r>
              <a:rPr lang="en-GB" dirty="0" smtClean="0"/>
              <a:t>Data may be transferred via internet (paperless unauthorized disclosure of information).</a:t>
            </a:r>
            <a:endParaRPr lang="en-IN" dirty="0"/>
          </a:p>
        </p:txBody>
      </p:sp>
    </p:spTree>
    <p:extLst>
      <p:ext uri="{BB962C8B-B14F-4D97-AF65-F5344CB8AC3E}">
        <p14:creationId xmlns:p14="http://schemas.microsoft.com/office/powerpoint/2010/main" val="3267543541"/>
      </p:ext>
    </p:extLst>
  </p:cSld>
  <p:clrMapOvr>
    <a:masterClrMapping/>
  </p:clrMapOvr>
  <p:transition spd="slow">
    <p:plus/>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law</a:t>
            </a:r>
            <a:endParaRPr lang="en-IN" dirty="0"/>
          </a:p>
        </p:txBody>
      </p:sp>
      <p:sp>
        <p:nvSpPr>
          <p:cNvPr id="3" name="Content Placeholder 2"/>
          <p:cNvSpPr>
            <a:spLocks noGrp="1"/>
          </p:cNvSpPr>
          <p:nvPr>
            <p:ph idx="1"/>
          </p:nvPr>
        </p:nvSpPr>
        <p:spPr/>
        <p:txBody>
          <a:bodyPr/>
          <a:lstStyle/>
          <a:p>
            <a:pPr marL="0" indent="0" algn="just">
              <a:buNone/>
            </a:pPr>
            <a:r>
              <a:rPr lang="en-IN" dirty="0" smtClean="0"/>
              <a:t>UK Supreme Court confirmed </a:t>
            </a:r>
            <a:r>
              <a:rPr lang="en-IN" dirty="0"/>
              <a:t>that there can be no liability for misuse of trade secrets unless and until confidential information is </a:t>
            </a:r>
            <a:r>
              <a:rPr lang="en-IN" dirty="0" smtClean="0"/>
              <a:t>acquired. </a:t>
            </a:r>
            <a:r>
              <a:rPr lang="en-GB" dirty="0" smtClean="0"/>
              <a:t>Test for cause of action for breach of confidence is given in case of </a:t>
            </a:r>
            <a:r>
              <a:rPr lang="en-GB" i="1" dirty="0" smtClean="0"/>
              <a:t>Coco vs.  A.N. Clark (Engineers) Ltd.</a:t>
            </a:r>
            <a:r>
              <a:rPr lang="en-GB" dirty="0" smtClean="0"/>
              <a:t> </a:t>
            </a:r>
          </a:p>
          <a:p>
            <a:pPr marL="0" indent="0" algn="just">
              <a:buNone/>
            </a:pPr>
            <a:r>
              <a:rPr lang="en-GB" dirty="0" smtClean="0"/>
              <a:t>Elements laid down if in case a breach of confidence is to succeed:</a:t>
            </a:r>
          </a:p>
          <a:p>
            <a:pPr algn="just">
              <a:buFont typeface="Wingdings" panose="05000000000000000000" pitchFamily="2" charset="2"/>
              <a:buChar char="v"/>
            </a:pPr>
            <a:r>
              <a:rPr lang="en-GB" dirty="0" smtClean="0"/>
              <a:t>The information itself must have the necessary quality of confidence about it.</a:t>
            </a:r>
          </a:p>
          <a:p>
            <a:pPr algn="just">
              <a:buFont typeface="Wingdings" panose="05000000000000000000" pitchFamily="2" charset="2"/>
              <a:buChar char="v"/>
            </a:pPr>
            <a:r>
              <a:rPr lang="en-GB" dirty="0" smtClean="0"/>
              <a:t>That information must have been imparted in circumstances imparting an obligation of confidence.</a:t>
            </a:r>
          </a:p>
          <a:p>
            <a:pPr algn="just">
              <a:buFont typeface="Wingdings" panose="05000000000000000000" pitchFamily="2" charset="2"/>
              <a:buChar char="v"/>
            </a:pPr>
            <a:r>
              <a:rPr lang="en-GB" dirty="0" smtClean="0"/>
              <a:t>There must be an unauthorized use of that information to the detriment of the party communicating it.</a:t>
            </a:r>
            <a:endParaRPr lang="en-IN" dirty="0"/>
          </a:p>
        </p:txBody>
      </p:sp>
    </p:spTree>
    <p:extLst>
      <p:ext uri="{BB962C8B-B14F-4D97-AF65-F5344CB8AC3E}">
        <p14:creationId xmlns:p14="http://schemas.microsoft.com/office/powerpoint/2010/main" val="1796822603"/>
      </p:ext>
    </p:extLst>
  </p:cSld>
  <p:clrMapOvr>
    <a:masterClrMapping/>
  </p:clrMapOvr>
  <p:transition spd="slow">
    <p:plus/>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International trade &amp; trade secrets - checklist</a:t>
            </a:r>
            <a:endParaRPr lang="en-IN" dirty="0"/>
          </a:p>
        </p:txBody>
      </p:sp>
      <p:sp>
        <p:nvSpPr>
          <p:cNvPr id="3" name="Content Placeholder 2"/>
          <p:cNvSpPr>
            <a:spLocks noGrp="1"/>
          </p:cNvSpPr>
          <p:nvPr>
            <p:ph idx="1"/>
          </p:nvPr>
        </p:nvSpPr>
        <p:spPr/>
        <p:txBody>
          <a:bodyPr/>
          <a:lstStyle/>
          <a:p>
            <a:pPr marL="400050" indent="-400050">
              <a:buFont typeface="+mj-lt"/>
              <a:buAutoNum type="romanUcPeriod"/>
            </a:pPr>
            <a:r>
              <a:rPr lang="en-GB" dirty="0" smtClean="0"/>
              <a:t>Technical information/ research and development</a:t>
            </a:r>
          </a:p>
          <a:p>
            <a:pPr marL="400050" indent="-400050">
              <a:buFont typeface="+mj-lt"/>
              <a:buAutoNum type="romanUcPeriod"/>
            </a:pPr>
            <a:r>
              <a:rPr lang="en-GB" dirty="0" smtClean="0"/>
              <a:t>Proprietary technology information</a:t>
            </a:r>
          </a:p>
          <a:p>
            <a:pPr marL="400050" indent="-400050">
              <a:buFont typeface="+mj-lt"/>
              <a:buAutoNum type="romanUcPeriod"/>
            </a:pPr>
            <a:r>
              <a:rPr lang="en-GB" dirty="0" smtClean="0"/>
              <a:t>Proprietary information concerning research and development</a:t>
            </a:r>
          </a:p>
          <a:p>
            <a:pPr marL="400050" indent="-400050">
              <a:buFont typeface="+mj-lt"/>
              <a:buAutoNum type="romanUcPeriod"/>
            </a:pPr>
            <a:r>
              <a:rPr lang="en-GB" dirty="0" smtClean="0"/>
              <a:t>Formulas</a:t>
            </a:r>
          </a:p>
          <a:p>
            <a:pPr marL="400050" indent="-400050">
              <a:buFont typeface="+mj-lt"/>
              <a:buAutoNum type="romanUcPeriod"/>
            </a:pPr>
            <a:r>
              <a:rPr lang="en-GB" dirty="0" smtClean="0"/>
              <a:t>Compounds</a:t>
            </a:r>
          </a:p>
          <a:p>
            <a:pPr marL="400050" indent="-400050">
              <a:buFont typeface="+mj-lt"/>
              <a:buAutoNum type="romanUcPeriod"/>
            </a:pPr>
            <a:r>
              <a:rPr lang="en-GB" dirty="0" smtClean="0"/>
              <a:t>Prototypes</a:t>
            </a:r>
          </a:p>
          <a:p>
            <a:pPr marL="400050" indent="-400050">
              <a:buFont typeface="+mj-lt"/>
              <a:buAutoNum type="romanUcPeriod"/>
            </a:pPr>
            <a:r>
              <a:rPr lang="en-GB" dirty="0" smtClean="0"/>
              <a:t>Processes</a:t>
            </a:r>
          </a:p>
          <a:p>
            <a:pPr marL="400050" indent="-400050">
              <a:buFont typeface="+mj-lt"/>
              <a:buAutoNum type="romanUcPeriod"/>
            </a:pPr>
            <a:r>
              <a:rPr lang="en-GB" dirty="0" smtClean="0"/>
              <a:t>Laboratory notebooks</a:t>
            </a:r>
          </a:p>
          <a:p>
            <a:pPr marL="400050" indent="-400050">
              <a:buFont typeface="+mj-lt"/>
              <a:buAutoNum type="romanUcPeriod"/>
            </a:pPr>
            <a:r>
              <a:rPr lang="en-GB" dirty="0" smtClean="0"/>
              <a:t>Experiments and experimental data</a:t>
            </a:r>
            <a:endParaRPr lang="en-IN" dirty="0"/>
          </a:p>
        </p:txBody>
      </p:sp>
    </p:spTree>
    <p:extLst>
      <p:ext uri="{BB962C8B-B14F-4D97-AF65-F5344CB8AC3E}">
        <p14:creationId xmlns:p14="http://schemas.microsoft.com/office/powerpoint/2010/main" val="58863111"/>
      </p:ext>
    </p:extLst>
  </p:cSld>
  <p:clrMapOvr>
    <a:masterClrMapping/>
  </p:clrMapOvr>
  <p:transition spd="slow">
    <p:plus/>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International trade &amp; trade secrets – checklist (contd..)</a:t>
            </a:r>
            <a:endParaRPr lang="en-IN" dirty="0"/>
          </a:p>
        </p:txBody>
      </p:sp>
      <p:sp>
        <p:nvSpPr>
          <p:cNvPr id="3" name="Content Placeholder 2"/>
          <p:cNvSpPr>
            <a:spLocks noGrp="1"/>
          </p:cNvSpPr>
          <p:nvPr>
            <p:ph idx="1"/>
          </p:nvPr>
        </p:nvSpPr>
        <p:spPr/>
        <p:txBody>
          <a:bodyPr/>
          <a:lstStyle/>
          <a:p>
            <a:pPr marL="400050" indent="-400050">
              <a:buAutoNum type="romanUcPeriod" startAt="10"/>
            </a:pPr>
            <a:r>
              <a:rPr lang="en-GB" dirty="0" smtClean="0"/>
              <a:t>Analytical data</a:t>
            </a:r>
          </a:p>
          <a:p>
            <a:pPr marL="400050" indent="-400050">
              <a:buAutoNum type="romanUcPeriod" startAt="10"/>
            </a:pPr>
            <a:r>
              <a:rPr lang="en-GB" dirty="0" smtClean="0"/>
              <a:t>Calculations</a:t>
            </a:r>
          </a:p>
          <a:p>
            <a:pPr marL="400050" indent="-400050">
              <a:buAutoNum type="romanUcPeriod" startAt="10"/>
            </a:pPr>
            <a:r>
              <a:rPr lang="en-GB" dirty="0" smtClean="0"/>
              <a:t>Drawings – all types</a:t>
            </a:r>
          </a:p>
          <a:p>
            <a:pPr marL="400050" indent="-400050">
              <a:buAutoNum type="romanUcPeriod" startAt="10"/>
            </a:pPr>
            <a:r>
              <a:rPr lang="en-GB" dirty="0" smtClean="0"/>
              <a:t>Diagrams – all types</a:t>
            </a:r>
          </a:p>
          <a:p>
            <a:pPr marL="400050" indent="-400050">
              <a:buAutoNum type="romanUcPeriod" startAt="10"/>
            </a:pPr>
            <a:r>
              <a:rPr lang="en-GB" dirty="0" smtClean="0"/>
              <a:t>Design data and design manuals</a:t>
            </a:r>
          </a:p>
          <a:p>
            <a:pPr marL="400050" indent="-400050">
              <a:buAutoNum type="romanUcPeriod" startAt="10"/>
            </a:pPr>
            <a:r>
              <a:rPr lang="en-GB" dirty="0" smtClean="0"/>
              <a:t>R&amp;D reports – all types</a:t>
            </a:r>
          </a:p>
          <a:p>
            <a:pPr marL="400050" indent="-400050">
              <a:buAutoNum type="romanUcPeriod" startAt="10"/>
            </a:pPr>
            <a:r>
              <a:rPr lang="en-GB" dirty="0" smtClean="0"/>
              <a:t>R&amp;D know-how and negative know-how (i.e. what does not work)</a:t>
            </a:r>
          </a:p>
          <a:p>
            <a:pPr marL="400050" indent="-400050">
              <a:buAutoNum type="romanUcPeriod" startAt="10"/>
            </a:pPr>
            <a:r>
              <a:rPr lang="en-GB" dirty="0" smtClean="0"/>
              <a:t>Production/ process information</a:t>
            </a:r>
          </a:p>
          <a:p>
            <a:pPr marL="400050" indent="-400050">
              <a:buAutoNum type="romanUcPeriod" startAt="10"/>
            </a:pPr>
            <a:r>
              <a:rPr lang="en-GB" dirty="0" smtClean="0"/>
              <a:t>Proprietary information concerning production/ process etc.</a:t>
            </a:r>
            <a:endParaRPr lang="en-IN" dirty="0"/>
          </a:p>
        </p:txBody>
      </p:sp>
    </p:spTree>
    <p:extLst>
      <p:ext uri="{BB962C8B-B14F-4D97-AF65-F5344CB8AC3E}">
        <p14:creationId xmlns:p14="http://schemas.microsoft.com/office/powerpoint/2010/main" val="656306583"/>
      </p:ext>
    </p:extLst>
  </p:cSld>
  <p:clrMapOvr>
    <a:masterClrMapping/>
  </p:clrMapOvr>
  <p:transition spd="slow">
    <p:plus/>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Factors to be taken to determine appropriate level of security to protect trade secrets</a:t>
            </a:r>
            <a:endParaRPr lang="en-IN" dirty="0"/>
          </a:p>
        </p:txBody>
      </p:sp>
      <p:sp>
        <p:nvSpPr>
          <p:cNvPr id="3" name="Content Placeholder 2"/>
          <p:cNvSpPr>
            <a:spLocks noGrp="1"/>
          </p:cNvSpPr>
          <p:nvPr>
            <p:ph idx="1"/>
          </p:nvPr>
        </p:nvSpPr>
        <p:spPr/>
        <p:txBody>
          <a:bodyPr/>
          <a:lstStyle/>
          <a:p>
            <a:r>
              <a:rPr lang="en-GB" dirty="0" smtClean="0"/>
              <a:t>Extent to which the information is known outside the company</a:t>
            </a:r>
          </a:p>
          <a:p>
            <a:r>
              <a:rPr lang="en-GB" dirty="0" smtClean="0"/>
              <a:t>Extent to which the information is known by employees and others involved in the company</a:t>
            </a:r>
          </a:p>
          <a:p>
            <a:r>
              <a:rPr lang="en-GB" dirty="0" smtClean="0"/>
              <a:t>Extent of measures taken by the company to guard the secrecy of the information</a:t>
            </a:r>
          </a:p>
          <a:p>
            <a:r>
              <a:rPr lang="en-GB" dirty="0" smtClean="0"/>
              <a:t>Value of the information to the company and competitors</a:t>
            </a:r>
          </a:p>
          <a:p>
            <a:r>
              <a:rPr lang="en-GB" dirty="0" smtClean="0"/>
              <a:t>Expenditure by the company (time, money and effort) in developing the information</a:t>
            </a:r>
          </a:p>
          <a:p>
            <a:r>
              <a:rPr lang="en-GB" dirty="0" smtClean="0"/>
              <a:t>Ease or difficulty with which the information could be properly acquired or duplicated by others.</a:t>
            </a:r>
            <a:endParaRPr lang="en-IN" dirty="0"/>
          </a:p>
        </p:txBody>
      </p:sp>
    </p:spTree>
    <p:extLst>
      <p:ext uri="{BB962C8B-B14F-4D97-AF65-F5344CB8AC3E}">
        <p14:creationId xmlns:p14="http://schemas.microsoft.com/office/powerpoint/2010/main" val="3118204128"/>
      </p:ext>
    </p:extLst>
  </p:cSld>
  <p:clrMapOvr>
    <a:masterClrMapping/>
  </p:clrMapOvr>
  <p:transition spd="slow">
    <p:plus/>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protect trade secrets</a:t>
            </a:r>
            <a:endParaRPr lang="en-IN" dirty="0"/>
          </a:p>
        </p:txBody>
      </p:sp>
      <p:sp>
        <p:nvSpPr>
          <p:cNvPr id="3" name="Content Placeholder 2"/>
          <p:cNvSpPr>
            <a:spLocks noGrp="1"/>
          </p:cNvSpPr>
          <p:nvPr>
            <p:ph idx="1"/>
          </p:nvPr>
        </p:nvSpPr>
        <p:spPr/>
        <p:txBody>
          <a:bodyPr/>
          <a:lstStyle/>
          <a:p>
            <a:r>
              <a:rPr lang="en-GB" dirty="0" smtClean="0"/>
              <a:t>Keeping a check and watching information being provided to outside party.</a:t>
            </a:r>
          </a:p>
          <a:p>
            <a:r>
              <a:rPr lang="en-GB" dirty="0" smtClean="0"/>
              <a:t>Use of a warning label.</a:t>
            </a:r>
          </a:p>
          <a:p>
            <a:r>
              <a:rPr lang="en-GB" dirty="0" smtClean="0"/>
              <a:t>Restrict of physical and electronic access to information data base.</a:t>
            </a:r>
          </a:p>
          <a:p>
            <a:r>
              <a:rPr lang="en-GB" dirty="0" smtClean="0"/>
              <a:t>Continue the use of NDAs (Non Disclosure Agreements)</a:t>
            </a:r>
          </a:p>
          <a:p>
            <a:r>
              <a:rPr lang="en-GB" dirty="0" smtClean="0"/>
              <a:t>Create a decoy memory dump or an information pool.</a:t>
            </a:r>
            <a:endParaRPr lang="en-IN" dirty="0"/>
          </a:p>
        </p:txBody>
      </p:sp>
    </p:spTree>
    <p:extLst>
      <p:ext uri="{BB962C8B-B14F-4D97-AF65-F5344CB8AC3E}">
        <p14:creationId xmlns:p14="http://schemas.microsoft.com/office/powerpoint/2010/main" val="237376649"/>
      </p:ext>
    </p:extLst>
  </p:cSld>
  <p:clrMapOvr>
    <a:masterClrMapping/>
  </p:clrMapOvr>
  <p:transition spd="slow">
    <p:plus/>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Is stealing trade secrets a crime?</a:t>
            </a:r>
            <a:endParaRPr lang="en-IN" dirty="0"/>
          </a:p>
        </p:txBody>
      </p:sp>
      <p:sp>
        <p:nvSpPr>
          <p:cNvPr id="3" name="Content Placeholder 2"/>
          <p:cNvSpPr>
            <a:spLocks noGrp="1"/>
          </p:cNvSpPr>
          <p:nvPr>
            <p:ph idx="1"/>
          </p:nvPr>
        </p:nvSpPr>
        <p:spPr/>
        <p:txBody>
          <a:bodyPr/>
          <a:lstStyle/>
          <a:p>
            <a:pPr algn="just"/>
            <a:r>
              <a:rPr lang="en-GB" dirty="0" smtClean="0"/>
              <a:t>No specific law covering trade secrecy crime in India.</a:t>
            </a:r>
          </a:p>
          <a:p>
            <a:pPr algn="just"/>
            <a:r>
              <a:rPr lang="en-GB" dirty="0" smtClean="0"/>
              <a:t>Enforced using common law or contractually.</a:t>
            </a:r>
          </a:p>
          <a:p>
            <a:pPr algn="just"/>
            <a:r>
              <a:rPr lang="en-IN" dirty="0" smtClean="0"/>
              <a:t>Common </a:t>
            </a:r>
            <a:r>
              <a:rPr lang="en-IN" dirty="0"/>
              <a:t>law action of breach of </a:t>
            </a:r>
            <a:r>
              <a:rPr lang="en-IN" dirty="0" smtClean="0"/>
              <a:t>confidence [</a:t>
            </a:r>
            <a:r>
              <a:rPr lang="en-GB" i="1" dirty="0" smtClean="0"/>
              <a:t>Coco </a:t>
            </a:r>
            <a:r>
              <a:rPr lang="en-GB" i="1" dirty="0"/>
              <a:t>vs.  A.N. Clark (Engineers) </a:t>
            </a:r>
            <a:r>
              <a:rPr lang="en-GB" i="1" dirty="0" smtClean="0"/>
              <a:t>Ltd</a:t>
            </a:r>
            <a:r>
              <a:rPr lang="en-GB" dirty="0" smtClean="0"/>
              <a:t>].</a:t>
            </a:r>
          </a:p>
          <a:p>
            <a:pPr algn="just"/>
            <a:r>
              <a:rPr lang="en-GB" dirty="0" smtClean="0"/>
              <a:t>Injunction preventing offender from disclosing trade secrets, return of information or payment of damages or losses suffered.</a:t>
            </a:r>
            <a:endParaRPr lang="en-IN" dirty="0"/>
          </a:p>
        </p:txBody>
      </p:sp>
    </p:spTree>
    <p:extLst>
      <p:ext uri="{BB962C8B-B14F-4D97-AF65-F5344CB8AC3E}">
        <p14:creationId xmlns:p14="http://schemas.microsoft.com/office/powerpoint/2010/main" val="542079237"/>
      </p:ext>
    </p:extLst>
  </p:cSld>
  <p:clrMapOvr>
    <a:masterClrMapping/>
  </p:clrMapOvr>
  <p:transition spd="slow">
    <p:plus/>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Present scenario regarding protection of trade secrets in India</a:t>
            </a:r>
            <a:endParaRPr lang="en-IN" dirty="0"/>
          </a:p>
        </p:txBody>
      </p:sp>
      <p:sp>
        <p:nvSpPr>
          <p:cNvPr id="3" name="Content Placeholder 2"/>
          <p:cNvSpPr>
            <a:spLocks noGrp="1"/>
          </p:cNvSpPr>
          <p:nvPr>
            <p:ph idx="1"/>
          </p:nvPr>
        </p:nvSpPr>
        <p:spPr/>
        <p:txBody>
          <a:bodyPr/>
          <a:lstStyle/>
          <a:p>
            <a:pPr marL="0" indent="0" algn="just">
              <a:buNone/>
            </a:pPr>
            <a:r>
              <a:rPr lang="en-GB" dirty="0" smtClean="0"/>
              <a:t>The current scenario on protection of trade secrets in India is not enough because:</a:t>
            </a:r>
          </a:p>
          <a:p>
            <a:pPr algn="just">
              <a:buFont typeface="Wingdings" panose="05000000000000000000" pitchFamily="2" charset="2"/>
              <a:buChar char="§"/>
            </a:pPr>
            <a:r>
              <a:rPr lang="en-GB" dirty="0" smtClean="0"/>
              <a:t>Onus to prove breach of confidentiality lies on aggrieved party than the perpetrator.</a:t>
            </a:r>
          </a:p>
          <a:p>
            <a:pPr algn="just">
              <a:buFont typeface="Wingdings" panose="05000000000000000000" pitchFamily="2" charset="2"/>
              <a:buChar char="§"/>
            </a:pPr>
            <a:r>
              <a:rPr lang="en-GB" dirty="0" smtClean="0"/>
              <a:t>Remedies are easier to obtain under civil law since under criminal law establishes the aggrieved party to establish that trade secrets is property of which the theft is committed.</a:t>
            </a:r>
          </a:p>
          <a:p>
            <a:pPr algn="just">
              <a:buFont typeface="Wingdings" panose="05000000000000000000" pitchFamily="2" charset="2"/>
              <a:buChar char="§"/>
            </a:pPr>
            <a:r>
              <a:rPr lang="en-GB" dirty="0" smtClean="0"/>
              <a:t>Since burden to prove is on aggrieved party, ultimate beneficiary of theft is the offender is rarely prosecuted since its difficult to cite evidence regarding the theft.</a:t>
            </a:r>
          </a:p>
          <a:p>
            <a:pPr algn="just">
              <a:buFont typeface="Wingdings" panose="05000000000000000000" pitchFamily="2" charset="2"/>
              <a:buChar char="§"/>
            </a:pPr>
            <a:r>
              <a:rPr lang="en-GB" dirty="0" smtClean="0"/>
              <a:t>No fixed law to deal with theft of trade secrets in reality.</a:t>
            </a:r>
          </a:p>
          <a:p>
            <a:pPr algn="just">
              <a:buFont typeface="Wingdings" panose="05000000000000000000" pitchFamily="2" charset="2"/>
              <a:buChar char="§"/>
            </a:pPr>
            <a:r>
              <a:rPr lang="en-GB" dirty="0" smtClean="0"/>
              <a:t>Cumbersome criminal procedure in awarding justice in India.</a:t>
            </a:r>
          </a:p>
          <a:p>
            <a:pPr marL="0" indent="0" algn="just">
              <a:buNone/>
            </a:pPr>
            <a:endParaRPr lang="en-IN" dirty="0"/>
          </a:p>
        </p:txBody>
      </p:sp>
    </p:spTree>
    <p:extLst>
      <p:ext uri="{BB962C8B-B14F-4D97-AF65-F5344CB8AC3E}">
        <p14:creationId xmlns:p14="http://schemas.microsoft.com/office/powerpoint/2010/main" val="1604896746"/>
      </p:ext>
    </p:extLst>
  </p:cSld>
  <p:clrMapOvr>
    <a:masterClrMapping/>
  </p:clrMapOvr>
  <p:transition spd="slow">
    <p:plus/>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n-GB" dirty="0" smtClean="0"/>
              <a:t>Enter, the trips agreement</a:t>
            </a:r>
            <a:endParaRPr lang="en-IN" dirty="0"/>
          </a:p>
        </p:txBody>
      </p:sp>
      <p:sp>
        <p:nvSpPr>
          <p:cNvPr id="5" name="Text Placeholder 4"/>
          <p:cNvSpPr>
            <a:spLocks noGrp="1"/>
          </p:cNvSpPr>
          <p:nvPr>
            <p:ph type="body" idx="1"/>
          </p:nvPr>
        </p:nvSpPr>
        <p:spPr/>
        <p:txBody>
          <a:bodyPr/>
          <a:lstStyle/>
          <a:p>
            <a:pPr algn="r"/>
            <a:r>
              <a:rPr lang="en-GB" dirty="0" smtClean="0"/>
              <a:t>Introduction &amp; Possible remedy for trade secret theft in India</a:t>
            </a:r>
            <a:endParaRPr lang="en-IN" dirty="0"/>
          </a:p>
        </p:txBody>
      </p:sp>
    </p:spTree>
    <p:extLst>
      <p:ext uri="{BB962C8B-B14F-4D97-AF65-F5344CB8AC3E}">
        <p14:creationId xmlns:p14="http://schemas.microsoft.com/office/powerpoint/2010/main" val="238205774"/>
      </p:ext>
    </p:extLst>
  </p:cSld>
  <p:clrMapOvr>
    <a:masterClrMapping/>
  </p:clrMapOvr>
  <p:transition spd="slow">
    <p:plus/>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Trips agreement</a:t>
            </a:r>
            <a:endParaRPr lang="en-IN" dirty="0"/>
          </a:p>
        </p:txBody>
      </p:sp>
      <p:sp>
        <p:nvSpPr>
          <p:cNvPr id="3" name="Content Placeholder 2"/>
          <p:cNvSpPr>
            <a:spLocks noGrp="1"/>
          </p:cNvSpPr>
          <p:nvPr>
            <p:ph idx="1"/>
          </p:nvPr>
        </p:nvSpPr>
        <p:spPr/>
        <p:txBody>
          <a:bodyPr/>
          <a:lstStyle/>
          <a:p>
            <a:pPr marL="0" indent="0" algn="just">
              <a:buNone/>
            </a:pPr>
            <a:r>
              <a:rPr lang="en-GB" b="1" u="sng" dirty="0" smtClean="0"/>
              <a:t>TRIPS Agreement </a:t>
            </a:r>
            <a:r>
              <a:rPr lang="en-GB" dirty="0" smtClean="0"/>
              <a:t>(Agreement on Trade Related Aspects of Intellectual Property Rights) is an international agreement administered by World Trade Organisation (WTO).</a:t>
            </a:r>
          </a:p>
          <a:p>
            <a:pPr marL="0" indent="0" algn="just">
              <a:buNone/>
            </a:pPr>
            <a:r>
              <a:rPr lang="en-GB" dirty="0" smtClean="0"/>
              <a:t>Role of  WTO with respect to TRIPS Agreement:</a:t>
            </a:r>
          </a:p>
          <a:p>
            <a:pPr marL="342900" indent="-342900" algn="just">
              <a:buFont typeface="+mj-lt"/>
              <a:buAutoNum type="arabicParenR"/>
            </a:pPr>
            <a:r>
              <a:rPr lang="en-GB" dirty="0" smtClean="0"/>
              <a:t>Setting down minimum standards for intellectual property.</a:t>
            </a:r>
          </a:p>
          <a:p>
            <a:pPr marL="342900" indent="-342900" algn="just">
              <a:buFont typeface="+mj-lt"/>
              <a:buAutoNum type="arabicParenR"/>
            </a:pPr>
            <a:r>
              <a:rPr lang="en-GB" dirty="0" smtClean="0"/>
              <a:t>Providing enforcement procedures</a:t>
            </a:r>
          </a:p>
          <a:p>
            <a:pPr marL="342900" indent="-342900" algn="just">
              <a:buFont typeface="+mj-lt"/>
              <a:buAutoNum type="arabicParenR"/>
            </a:pPr>
            <a:r>
              <a:rPr lang="en-GB" dirty="0" smtClean="0"/>
              <a:t>Provision of remedies</a:t>
            </a:r>
          </a:p>
          <a:p>
            <a:pPr marL="342900" indent="-342900" algn="just">
              <a:buFont typeface="+mj-lt"/>
              <a:buAutoNum type="arabicParenR"/>
            </a:pPr>
            <a:r>
              <a:rPr lang="en-GB" dirty="0" smtClean="0"/>
              <a:t>Dispute resolution procedures</a:t>
            </a:r>
            <a:endParaRPr lang="en-IN" dirty="0"/>
          </a:p>
        </p:txBody>
      </p:sp>
    </p:spTree>
    <p:extLst>
      <p:ext uri="{BB962C8B-B14F-4D97-AF65-F5344CB8AC3E}">
        <p14:creationId xmlns:p14="http://schemas.microsoft.com/office/powerpoint/2010/main" val="3419457662"/>
      </p:ext>
    </p:extLst>
  </p:cSld>
  <p:clrMapOvr>
    <a:masterClrMapping/>
  </p:clrMapOvr>
  <p:transition spd="slow">
    <p:plus/>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IN" dirty="0"/>
          </a:p>
        </p:txBody>
      </p:sp>
      <p:sp>
        <p:nvSpPr>
          <p:cNvPr id="3" name="Content Placeholder 2"/>
          <p:cNvSpPr>
            <a:spLocks noGrp="1"/>
          </p:cNvSpPr>
          <p:nvPr>
            <p:ph idx="1"/>
          </p:nvPr>
        </p:nvSpPr>
        <p:spPr/>
        <p:txBody>
          <a:bodyPr/>
          <a:lstStyle/>
          <a:p>
            <a:pPr marL="0" indent="0">
              <a:buNone/>
            </a:pPr>
            <a:r>
              <a:rPr lang="en-GB" b="1" i="1" dirty="0" smtClean="0"/>
              <a:t>Trade secret </a:t>
            </a:r>
            <a:r>
              <a:rPr lang="en-GB" dirty="0" smtClean="0"/>
              <a:t>is:</a:t>
            </a:r>
          </a:p>
          <a:p>
            <a:pPr>
              <a:buFont typeface="Arial" panose="020B0604020202020204" pitchFamily="34" charset="0"/>
              <a:buChar char="•"/>
            </a:pPr>
            <a:r>
              <a:rPr lang="en-GB" dirty="0" smtClean="0"/>
              <a:t>Information</a:t>
            </a:r>
          </a:p>
          <a:p>
            <a:pPr>
              <a:buFont typeface="Arial" panose="020B0604020202020204" pitchFamily="34" charset="0"/>
              <a:buChar char="•"/>
            </a:pPr>
            <a:r>
              <a:rPr lang="en-GB" dirty="0" smtClean="0"/>
              <a:t>A secret or not generally known in relevant industry</a:t>
            </a:r>
          </a:p>
          <a:p>
            <a:pPr>
              <a:buFont typeface="Arial" panose="020B0604020202020204" pitchFamily="34" charset="0"/>
              <a:buChar char="•"/>
            </a:pPr>
            <a:r>
              <a:rPr lang="en-GB" dirty="0" smtClean="0"/>
              <a:t>Giving the owner an advantage over competitors</a:t>
            </a:r>
          </a:p>
          <a:p>
            <a:pPr>
              <a:buFont typeface="Arial" panose="020B0604020202020204" pitchFamily="34" charset="0"/>
              <a:buChar char="•"/>
            </a:pPr>
            <a:r>
              <a:rPr lang="en-GB" dirty="0" smtClean="0"/>
              <a:t>It is subject of reasonable efforts to maintain its secrecy</a:t>
            </a:r>
          </a:p>
          <a:p>
            <a:pPr>
              <a:buFont typeface="Arial" panose="020B0604020202020204" pitchFamily="34" charset="0"/>
              <a:buChar char="•"/>
            </a:pPr>
            <a:r>
              <a:rPr lang="en-GB" dirty="0" smtClean="0"/>
              <a:t>Examples:- formulas, patterns, methods, programs, techniques, processes or compilations </a:t>
            </a:r>
            <a:endParaRPr lang="en-IN" dirty="0"/>
          </a:p>
        </p:txBody>
      </p:sp>
    </p:spTree>
    <p:extLst>
      <p:ext uri="{BB962C8B-B14F-4D97-AF65-F5344CB8AC3E}">
        <p14:creationId xmlns:p14="http://schemas.microsoft.com/office/powerpoint/2010/main" val="1251949820"/>
      </p:ext>
    </p:extLst>
  </p:cSld>
  <p:clrMapOvr>
    <a:masterClrMapping/>
  </p:clrMapOvr>
  <p:transition spd="slow">
    <p:plus/>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TRIPS AGREEMENT	</a:t>
            </a:r>
            <a:endParaRPr lang="en-IN" dirty="0"/>
          </a:p>
        </p:txBody>
      </p:sp>
      <p:sp>
        <p:nvSpPr>
          <p:cNvPr id="3" name="Content Placeholder 2"/>
          <p:cNvSpPr>
            <a:spLocks noGrp="1"/>
          </p:cNvSpPr>
          <p:nvPr>
            <p:ph idx="1"/>
          </p:nvPr>
        </p:nvSpPr>
        <p:spPr/>
        <p:txBody>
          <a:bodyPr/>
          <a:lstStyle/>
          <a:p>
            <a:pPr marL="0" indent="0" algn="just">
              <a:buNone/>
            </a:pPr>
            <a:r>
              <a:rPr lang="en-GB" dirty="0" smtClean="0"/>
              <a:t>Article 39 </a:t>
            </a:r>
            <a:r>
              <a:rPr lang="en-GB" b="1" dirty="0" smtClean="0"/>
              <a:t>protects</a:t>
            </a:r>
            <a:r>
              <a:rPr lang="en-GB" dirty="0" smtClean="0"/>
              <a:t> trade secrets in the form of </a:t>
            </a:r>
            <a:r>
              <a:rPr lang="en-GB" u="sng" dirty="0" smtClean="0"/>
              <a:t>undisclosed information </a:t>
            </a:r>
            <a:r>
              <a:rPr lang="en-GB" dirty="0" smtClean="0"/>
              <a:t>and </a:t>
            </a:r>
            <a:r>
              <a:rPr lang="en-GB" b="1" dirty="0" smtClean="0"/>
              <a:t>provides</a:t>
            </a:r>
            <a:r>
              <a:rPr lang="en-GB" dirty="0" smtClean="0"/>
              <a:t> a </a:t>
            </a:r>
            <a:r>
              <a:rPr lang="en-GB" u="sng" dirty="0" smtClean="0"/>
              <a:t>uniform mechanism</a:t>
            </a:r>
            <a:r>
              <a:rPr lang="en-GB" dirty="0" smtClean="0"/>
              <a:t> for the </a:t>
            </a:r>
            <a:r>
              <a:rPr lang="en-GB" u="sng" dirty="0" smtClean="0"/>
              <a:t>international protection of trade secrets</a:t>
            </a:r>
            <a:r>
              <a:rPr lang="en-GB" dirty="0" smtClean="0"/>
              <a:t>.</a:t>
            </a:r>
          </a:p>
          <a:p>
            <a:pPr marL="0" indent="0" algn="just">
              <a:buNone/>
            </a:pPr>
            <a:r>
              <a:rPr lang="en-GB" dirty="0" smtClean="0"/>
              <a:t>Such information must be a </a:t>
            </a:r>
            <a:r>
              <a:rPr lang="en-GB" u="sng" dirty="0" smtClean="0"/>
              <a:t>secret</a:t>
            </a:r>
            <a:r>
              <a:rPr lang="en-GB" dirty="0" smtClean="0"/>
              <a:t>.</a:t>
            </a:r>
          </a:p>
          <a:p>
            <a:pPr marL="0" indent="0" algn="just">
              <a:buNone/>
            </a:pPr>
            <a:r>
              <a:rPr lang="en-GB" dirty="0" smtClean="0"/>
              <a:t>The information must have </a:t>
            </a:r>
            <a:r>
              <a:rPr lang="en-GB" u="sng" dirty="0" smtClean="0"/>
              <a:t>commercial value</a:t>
            </a:r>
            <a:r>
              <a:rPr lang="en-GB" dirty="0" smtClean="0"/>
              <a:t>.</a:t>
            </a:r>
          </a:p>
          <a:p>
            <a:pPr marL="0" indent="0" algn="just">
              <a:buNone/>
            </a:pPr>
            <a:r>
              <a:rPr lang="en-GB" u="sng" dirty="0" smtClean="0"/>
              <a:t>Reasonable steps </a:t>
            </a:r>
            <a:r>
              <a:rPr lang="en-GB" dirty="0" smtClean="0"/>
              <a:t>must be taken by owners to </a:t>
            </a:r>
            <a:r>
              <a:rPr lang="en-GB" u="sng" dirty="0" smtClean="0"/>
              <a:t>protect the secrecy</a:t>
            </a:r>
            <a:r>
              <a:rPr lang="en-GB" dirty="0" smtClean="0"/>
              <a:t>.</a:t>
            </a:r>
            <a:endParaRPr lang="en-IN" dirty="0"/>
          </a:p>
        </p:txBody>
      </p:sp>
    </p:spTree>
    <p:extLst>
      <p:ext uri="{BB962C8B-B14F-4D97-AF65-F5344CB8AC3E}">
        <p14:creationId xmlns:p14="http://schemas.microsoft.com/office/powerpoint/2010/main" val="2447395210"/>
      </p:ext>
    </p:extLst>
  </p:cSld>
  <p:clrMapOvr>
    <a:masterClrMapping/>
  </p:clrMapOvr>
  <p:transition spd="slow">
    <p:plus/>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on Article 39 of trips agreement</a:t>
            </a:r>
            <a:endParaRPr lang="en-IN" dirty="0"/>
          </a:p>
        </p:txBody>
      </p:sp>
      <p:sp>
        <p:nvSpPr>
          <p:cNvPr id="3" name="Content Placeholder 2"/>
          <p:cNvSpPr>
            <a:spLocks noGrp="1"/>
          </p:cNvSpPr>
          <p:nvPr>
            <p:ph idx="1"/>
          </p:nvPr>
        </p:nvSpPr>
        <p:spPr/>
        <p:txBody>
          <a:bodyPr/>
          <a:lstStyle/>
          <a:p>
            <a:pPr algn="just"/>
            <a:r>
              <a:rPr lang="en-GB" dirty="0" smtClean="0"/>
              <a:t>Fulfilling trade secret requirements under Article 39.2 of the WTO Agreement on TRIPS</a:t>
            </a:r>
          </a:p>
          <a:p>
            <a:pPr algn="just"/>
            <a:r>
              <a:rPr lang="en-GB" dirty="0" smtClean="0"/>
              <a:t>In India, now under </a:t>
            </a:r>
            <a:r>
              <a:rPr lang="en-IN" dirty="0"/>
              <a:t>National Innovation Act of </a:t>
            </a:r>
            <a:r>
              <a:rPr lang="en-IN" dirty="0" smtClean="0"/>
              <a:t>2008, parties may enforce any rights relating to breach of confidence covering equitable and tortious claims.</a:t>
            </a:r>
          </a:p>
          <a:p>
            <a:pPr algn="just"/>
            <a:r>
              <a:rPr lang="en-GB" dirty="0" err="1" smtClean="0"/>
              <a:t>Narendra</a:t>
            </a:r>
            <a:r>
              <a:rPr lang="en-GB" dirty="0" smtClean="0"/>
              <a:t> </a:t>
            </a:r>
            <a:r>
              <a:rPr lang="en-GB" dirty="0" err="1" smtClean="0"/>
              <a:t>Modi</a:t>
            </a:r>
            <a:r>
              <a:rPr lang="en-GB" dirty="0" smtClean="0"/>
              <a:t> seeks to further his ‘Make in India’ concept by creating a stringent law on protection of trade secrets to attract foreign companies to conduct research and development and knowledge intensive activities in India.</a:t>
            </a:r>
            <a:endParaRPr lang="en-IN" dirty="0"/>
          </a:p>
        </p:txBody>
      </p:sp>
    </p:spTree>
    <p:extLst>
      <p:ext uri="{BB962C8B-B14F-4D97-AF65-F5344CB8AC3E}">
        <p14:creationId xmlns:p14="http://schemas.microsoft.com/office/powerpoint/2010/main" val="3700072371"/>
      </p:ext>
    </p:extLst>
  </p:cSld>
  <p:clrMapOvr>
    <a:masterClrMapping/>
  </p:clrMapOvr>
  <p:transition spd="slow">
    <p:plus/>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HOW </a:t>
            </a:r>
            <a:r>
              <a:rPr lang="en-GB" b="1" dirty="0" smtClean="0"/>
              <a:t>coca cola company </a:t>
            </a:r>
            <a:r>
              <a:rPr lang="en-GB" dirty="0" smtClean="0"/>
              <a:t>protects its trade secrets?</a:t>
            </a:r>
            <a:endParaRPr lang="en-IN" dirty="0"/>
          </a:p>
        </p:txBody>
      </p:sp>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rcRect t="18499" b="18499"/>
          <a:stretch>
            <a:fillRect/>
          </a:stretch>
        </p:blipFill>
        <p:spPr/>
      </p:pic>
      <p:sp>
        <p:nvSpPr>
          <p:cNvPr id="6" name="Text Placeholder 5"/>
          <p:cNvSpPr>
            <a:spLocks noGrp="1"/>
          </p:cNvSpPr>
          <p:nvPr>
            <p:ph type="body" sz="half" idx="2"/>
          </p:nvPr>
        </p:nvSpPr>
        <p:spPr/>
        <p:txBody>
          <a:bodyPr/>
          <a:lstStyle/>
          <a:p>
            <a:r>
              <a:rPr lang="en-GB" dirty="0" smtClean="0"/>
              <a:t>How the world famous beverage company manages to keep its famous taste of cola, a secret since a long time..</a:t>
            </a:r>
            <a:endParaRPr lang="en-IN" dirty="0"/>
          </a:p>
        </p:txBody>
      </p:sp>
    </p:spTree>
    <p:extLst>
      <p:ext uri="{BB962C8B-B14F-4D97-AF65-F5344CB8AC3E}">
        <p14:creationId xmlns:p14="http://schemas.microsoft.com/office/powerpoint/2010/main" val="2355215605"/>
      </p:ext>
    </p:extLst>
  </p:cSld>
  <p:clrMapOvr>
    <a:masterClrMapping/>
  </p:clrMapOvr>
  <p:transition spd="slow">
    <p:plus/>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Some important points</a:t>
            </a:r>
            <a:endParaRPr lang="en-IN" dirty="0"/>
          </a:p>
        </p:txBody>
      </p:sp>
      <p:sp>
        <p:nvSpPr>
          <p:cNvPr id="6" name="Content Placeholder 5"/>
          <p:cNvSpPr>
            <a:spLocks noGrp="1"/>
          </p:cNvSpPr>
          <p:nvPr>
            <p:ph idx="1"/>
          </p:nvPr>
        </p:nvSpPr>
        <p:spPr/>
        <p:txBody>
          <a:bodyPr>
            <a:normAutofit/>
          </a:bodyPr>
          <a:lstStyle/>
          <a:p>
            <a:pPr algn="just"/>
            <a:r>
              <a:rPr lang="en-GB" dirty="0" smtClean="0"/>
              <a:t>Coca Cola’s recipe is one of the best kept secrets in the world.</a:t>
            </a:r>
          </a:p>
          <a:p>
            <a:pPr algn="just"/>
            <a:r>
              <a:rPr lang="en-GB" dirty="0" smtClean="0"/>
              <a:t>It was developed by a pharmacist and kept secret for more than 100 years.</a:t>
            </a:r>
          </a:p>
          <a:p>
            <a:pPr algn="just"/>
            <a:r>
              <a:rPr lang="en-GB" dirty="0" smtClean="0"/>
              <a:t>The secret recipe circulating the internet is a myth and even if it isn’t, the ingredients are made known and NOT the procedure.</a:t>
            </a:r>
          </a:p>
          <a:p>
            <a:pPr algn="just"/>
            <a:r>
              <a:rPr lang="en-GB" dirty="0" smtClean="0"/>
              <a:t>The recipe is kept in a vault. Debatable since many argue it is a marketing gimmick, some do not.</a:t>
            </a:r>
          </a:p>
          <a:p>
            <a:pPr algn="just"/>
            <a:r>
              <a:rPr lang="en-GB" dirty="0" smtClean="0"/>
              <a:t>Bags containing contents are marked with alphabets numbered ‘X’ or ‘Y’ to prevent spilling knowledge of contents of bags with instructions on how and when to mix them.</a:t>
            </a:r>
          </a:p>
          <a:p>
            <a:pPr algn="just"/>
            <a:r>
              <a:rPr lang="en-GB" dirty="0" smtClean="0"/>
              <a:t>Distribution facilities are given raw mixture in powdered/ syrup form and mixed with carbonated water.</a:t>
            </a:r>
          </a:p>
          <a:p>
            <a:pPr algn="just"/>
            <a:r>
              <a:rPr lang="en-GB" dirty="0" smtClean="0"/>
              <a:t>If actual syrup making plants are abroad, then instructions are issued like “</a:t>
            </a:r>
            <a:r>
              <a:rPr lang="en-IN" dirty="0"/>
              <a:t>Mix Bag X with Bag&amp;3 at 30 degrees in 5 </a:t>
            </a:r>
            <a:r>
              <a:rPr lang="en-IN" dirty="0" err="1"/>
              <a:t>mins</a:t>
            </a:r>
            <a:r>
              <a:rPr lang="en-IN" dirty="0"/>
              <a:t> after Bag Y as been </a:t>
            </a:r>
            <a:r>
              <a:rPr lang="en-IN" dirty="0" smtClean="0"/>
              <a:t>introduced”</a:t>
            </a:r>
          </a:p>
        </p:txBody>
      </p:sp>
    </p:spTree>
    <p:extLst>
      <p:ext uri="{BB962C8B-B14F-4D97-AF65-F5344CB8AC3E}">
        <p14:creationId xmlns:p14="http://schemas.microsoft.com/office/powerpoint/2010/main" val="3609109916"/>
      </p:ext>
    </p:extLst>
  </p:cSld>
  <p:clrMapOvr>
    <a:masterClrMapping/>
  </p:clrMapOvr>
  <p:transition spd="slow">
    <p:plus/>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Some important points</a:t>
            </a:r>
            <a:endParaRPr lang="en-IN" dirty="0"/>
          </a:p>
        </p:txBody>
      </p:sp>
      <p:sp>
        <p:nvSpPr>
          <p:cNvPr id="6" name="Content Placeholder 5"/>
          <p:cNvSpPr>
            <a:spLocks noGrp="1"/>
          </p:cNvSpPr>
          <p:nvPr>
            <p:ph idx="1"/>
          </p:nvPr>
        </p:nvSpPr>
        <p:spPr/>
        <p:txBody>
          <a:bodyPr>
            <a:normAutofit/>
          </a:bodyPr>
          <a:lstStyle/>
          <a:p>
            <a:pPr algn="just"/>
            <a:r>
              <a:rPr lang="en-GB" dirty="0" smtClean="0"/>
              <a:t>Many companies have tried fractionally distilling coca cola and even went to know the ingredients, but NOT the formula and procedure.</a:t>
            </a:r>
          </a:p>
          <a:p>
            <a:pPr algn="just"/>
            <a:r>
              <a:rPr lang="en-GB" dirty="0" smtClean="0"/>
              <a:t>Even if someone manages to replicate formula of coke, and manages to bottle it, it is immensely difficult to do it consistency because it is still NOT COCA COLA. Beware of brand power!</a:t>
            </a:r>
          </a:p>
          <a:p>
            <a:pPr algn="just"/>
            <a:r>
              <a:rPr lang="en-GB" dirty="0" smtClean="0"/>
              <a:t>The recipe is supposedly locked away at SunTrust Bank in Atlanta, Georgia, USA who own shares of coke and have two executives of coke sitting in their Board.</a:t>
            </a:r>
          </a:p>
          <a:p>
            <a:pPr algn="just"/>
            <a:r>
              <a:rPr lang="en-GB" dirty="0" smtClean="0"/>
              <a:t>Coca-Cola has still not converted or registered its trade secret as a patent – for reasons obvious.</a:t>
            </a:r>
          </a:p>
          <a:p>
            <a:pPr algn="just"/>
            <a:r>
              <a:rPr lang="en-GB" dirty="0" smtClean="0"/>
              <a:t>The assembly line of coca cola is highly automated and not manual. Chances of leakage of ingredients, process is thus lowered.</a:t>
            </a:r>
            <a:endParaRPr lang="en-IN" dirty="0" smtClean="0"/>
          </a:p>
        </p:txBody>
      </p:sp>
    </p:spTree>
    <p:extLst>
      <p:ext uri="{BB962C8B-B14F-4D97-AF65-F5344CB8AC3E}">
        <p14:creationId xmlns:p14="http://schemas.microsoft.com/office/powerpoint/2010/main" val="4058911727"/>
      </p:ext>
    </p:extLst>
  </p:cSld>
  <p:clrMapOvr>
    <a:masterClrMapping/>
  </p:clrMapOvr>
  <p:transition spd="slow">
    <p:plus/>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IF I find out the secret formula of Coca-Cola, can I copyright it and sue the company?</a:t>
            </a:r>
            <a:endParaRPr lang="en-IN" dirty="0"/>
          </a:p>
        </p:txBody>
      </p:sp>
      <p:sp>
        <p:nvSpPr>
          <p:cNvPr id="3" name="Content Placeholder 2"/>
          <p:cNvSpPr>
            <a:spLocks noGrp="1"/>
          </p:cNvSpPr>
          <p:nvPr>
            <p:ph idx="1"/>
          </p:nvPr>
        </p:nvSpPr>
        <p:spPr/>
        <p:txBody>
          <a:bodyPr/>
          <a:lstStyle/>
          <a:p>
            <a:pPr algn="just"/>
            <a:r>
              <a:rPr lang="en-GB" dirty="0" smtClean="0"/>
              <a:t>Recipes are list of ingredients. You cannot copyright a list of ingredients.</a:t>
            </a:r>
          </a:p>
          <a:p>
            <a:pPr algn="just"/>
            <a:r>
              <a:rPr lang="en-GB" dirty="0" smtClean="0"/>
              <a:t>Even if you could copyright a list of ingredients, it would not matter because there is no limit in producing the final product because it is injunction on </a:t>
            </a:r>
            <a:r>
              <a:rPr lang="en-GB" i="1" dirty="0" smtClean="0"/>
              <a:t>distribution of ingredients</a:t>
            </a:r>
            <a:r>
              <a:rPr lang="en-GB" dirty="0" smtClean="0"/>
              <a:t> only.</a:t>
            </a:r>
          </a:p>
          <a:p>
            <a:pPr algn="just"/>
            <a:r>
              <a:rPr lang="en-GB" dirty="0" smtClean="0"/>
              <a:t>Coca-Cola can of course, demonstrate that their production pre-dates your copyright.</a:t>
            </a:r>
          </a:p>
          <a:p>
            <a:pPr algn="just"/>
            <a:r>
              <a:rPr lang="en-GB" dirty="0" smtClean="0"/>
              <a:t>Recipes use existing process which are not patentable.</a:t>
            </a:r>
          </a:p>
          <a:p>
            <a:pPr algn="just"/>
            <a:r>
              <a:rPr lang="en-GB" dirty="0" smtClean="0"/>
              <a:t>If you are an employee of Coca-Cola, they can sue you if you disseminate the recipe publicly because there are plans and policies of company limiting release of recipe.</a:t>
            </a:r>
          </a:p>
          <a:p>
            <a:pPr algn="just"/>
            <a:r>
              <a:rPr lang="en-GB" dirty="0" smtClean="0"/>
              <a:t>It does not attract the case if someone independently discovers the formula.</a:t>
            </a:r>
            <a:endParaRPr lang="en-IN" dirty="0"/>
          </a:p>
        </p:txBody>
      </p:sp>
      <p:sp>
        <p:nvSpPr>
          <p:cNvPr id="4" name="TextBox 3"/>
          <p:cNvSpPr txBox="1"/>
          <p:nvPr/>
        </p:nvSpPr>
        <p:spPr>
          <a:xfrm>
            <a:off x="8458200" y="5858799"/>
            <a:ext cx="2452255" cy="369332"/>
          </a:xfrm>
          <a:prstGeom prst="rect">
            <a:avLst/>
          </a:prstGeom>
          <a:noFill/>
        </p:spPr>
        <p:txBody>
          <a:bodyPr wrap="square" rtlCol="0">
            <a:spAutoFit/>
          </a:bodyPr>
          <a:lstStyle/>
          <a:p>
            <a:r>
              <a:rPr lang="en-GB" dirty="0" smtClean="0"/>
              <a:t>P.S. Recipes ≠ Formula </a:t>
            </a:r>
            <a:endParaRPr lang="en-IN" dirty="0"/>
          </a:p>
        </p:txBody>
      </p:sp>
    </p:spTree>
    <p:extLst>
      <p:ext uri="{BB962C8B-B14F-4D97-AF65-F5344CB8AC3E}">
        <p14:creationId xmlns:p14="http://schemas.microsoft.com/office/powerpoint/2010/main" val="628744709"/>
      </p:ext>
    </p:extLst>
  </p:cSld>
  <p:clrMapOvr>
    <a:masterClrMapping/>
  </p:clrMapOvr>
  <p:transition spd="slow">
    <p:plus/>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a:t>
            </a:r>
            <a:endParaRPr lang="en-IN" dirty="0"/>
          </a:p>
        </p:txBody>
      </p:sp>
      <p:sp>
        <p:nvSpPr>
          <p:cNvPr id="3" name="Content Placeholder 2"/>
          <p:cNvSpPr>
            <a:spLocks noGrp="1"/>
          </p:cNvSpPr>
          <p:nvPr>
            <p:ph idx="1"/>
          </p:nvPr>
        </p:nvSpPr>
        <p:spPr/>
        <p:txBody>
          <a:bodyPr/>
          <a:lstStyle/>
          <a:p>
            <a:pPr marL="0" indent="0" algn="just">
              <a:buNone/>
            </a:pPr>
            <a:r>
              <a:rPr lang="en-GB" dirty="0" smtClean="0"/>
              <a:t>If a trade secret is well protected, there is no term of protection. It can extend indefinitely and till it extends, it continues providing user with benefits over competitors.</a:t>
            </a:r>
            <a:endParaRPr lang="en-IN" dirty="0"/>
          </a:p>
        </p:txBody>
      </p:sp>
    </p:spTree>
    <p:extLst>
      <p:ext uri="{BB962C8B-B14F-4D97-AF65-F5344CB8AC3E}">
        <p14:creationId xmlns:p14="http://schemas.microsoft.com/office/powerpoint/2010/main" val="3302709519"/>
      </p:ext>
    </p:extLst>
  </p:cSld>
  <p:clrMapOvr>
    <a:masterClrMapping/>
  </p:clrMapOvr>
  <p:transition spd="slow">
    <p:plus/>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r"/>
            <a:r>
              <a:rPr lang="en-GB" sz="9600" dirty="0" smtClean="0"/>
              <a:t>THANK YOU!</a:t>
            </a:r>
            <a:endParaRPr lang="en-IN" sz="9600" dirty="0"/>
          </a:p>
        </p:txBody>
      </p:sp>
      <p:sp>
        <p:nvSpPr>
          <p:cNvPr id="5" name="Text Placeholder 4"/>
          <p:cNvSpPr>
            <a:spLocks noGrp="1"/>
          </p:cNvSpPr>
          <p:nvPr>
            <p:ph type="body" idx="1"/>
          </p:nvPr>
        </p:nvSpPr>
        <p:spPr/>
        <p:txBody>
          <a:bodyPr>
            <a:normAutofit fontScale="85000" lnSpcReduction="20000"/>
          </a:bodyPr>
          <a:lstStyle/>
          <a:p>
            <a:r>
              <a:rPr lang="en-GB" dirty="0" smtClean="0"/>
              <a:t>By Rajat agrawal </a:t>
            </a:r>
          </a:p>
          <a:p>
            <a:r>
              <a:rPr lang="en-GB" b="1" dirty="0" smtClean="0"/>
              <a:t>(rajatagrawal21@gmail.com)</a:t>
            </a:r>
            <a:endParaRPr lang="en-IN" b="1" dirty="0"/>
          </a:p>
        </p:txBody>
      </p:sp>
    </p:spTree>
    <p:extLst>
      <p:ext uri="{BB962C8B-B14F-4D97-AF65-F5344CB8AC3E}">
        <p14:creationId xmlns:p14="http://schemas.microsoft.com/office/powerpoint/2010/main" val="1333790689"/>
      </p:ext>
    </p:extLst>
  </p:cSld>
  <p:clrMapOvr>
    <a:masterClrMapping/>
  </p:clrMapOvr>
  <p:transition spd="slow">
    <p:plus/>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TRADE SECRET</a:t>
            </a:r>
            <a:endParaRPr lang="en-IN" dirty="0"/>
          </a:p>
        </p:txBody>
      </p:sp>
      <p:sp>
        <p:nvSpPr>
          <p:cNvPr id="3" name="Content Placeholder 2"/>
          <p:cNvSpPr>
            <a:spLocks noGrp="1"/>
          </p:cNvSpPr>
          <p:nvPr>
            <p:ph idx="1"/>
          </p:nvPr>
        </p:nvSpPr>
        <p:spPr/>
        <p:txBody>
          <a:bodyPr/>
          <a:lstStyle/>
          <a:p>
            <a:pPr>
              <a:buFont typeface="Wingdings" panose="05000000000000000000" pitchFamily="2" charset="2"/>
              <a:buChar char="§"/>
            </a:pPr>
            <a:r>
              <a:rPr lang="en-GB" dirty="0" smtClean="0"/>
              <a:t>Not protected by law</a:t>
            </a:r>
          </a:p>
          <a:p>
            <a:pPr>
              <a:buFont typeface="Wingdings" panose="05000000000000000000" pitchFamily="2" charset="2"/>
              <a:buChar char="§"/>
            </a:pPr>
            <a:r>
              <a:rPr lang="en-GB" dirty="0" smtClean="0"/>
              <a:t>Protected without disclosure of the secret</a:t>
            </a:r>
          </a:p>
          <a:p>
            <a:pPr>
              <a:buFont typeface="Wingdings" panose="05000000000000000000" pitchFamily="2" charset="2"/>
              <a:buChar char="§"/>
            </a:pPr>
            <a:r>
              <a:rPr lang="en-GB" dirty="0" smtClean="0"/>
              <a:t>Does not need to pass the test of novelty</a:t>
            </a:r>
          </a:p>
          <a:p>
            <a:pPr>
              <a:buFont typeface="Wingdings" panose="05000000000000000000" pitchFamily="2" charset="2"/>
              <a:buChar char="§"/>
            </a:pPr>
            <a:r>
              <a:rPr lang="en-GB" dirty="0" smtClean="0"/>
              <a:t>Must be somewhat new, unfamiliar to many people including many in the </a:t>
            </a:r>
            <a:r>
              <a:rPr lang="en-GB" i="1" dirty="0" smtClean="0"/>
              <a:t>same trade</a:t>
            </a:r>
          </a:p>
          <a:p>
            <a:pPr>
              <a:buFont typeface="Wingdings" panose="05000000000000000000" pitchFamily="2" charset="2"/>
              <a:buChar char="§"/>
            </a:pPr>
            <a:r>
              <a:rPr lang="en-GB" dirty="0" smtClean="0"/>
              <a:t>Unregistered</a:t>
            </a:r>
            <a:r>
              <a:rPr lang="en-IN" dirty="0" smtClean="0"/>
              <a:t> and not created via a statute</a:t>
            </a:r>
            <a:endParaRPr lang="en-GB" dirty="0" smtClean="0"/>
          </a:p>
        </p:txBody>
      </p:sp>
    </p:spTree>
    <p:extLst>
      <p:ext uri="{BB962C8B-B14F-4D97-AF65-F5344CB8AC3E}">
        <p14:creationId xmlns:p14="http://schemas.microsoft.com/office/powerpoint/2010/main" val="2077617225"/>
      </p:ext>
    </p:extLst>
  </p:cSld>
  <p:clrMapOvr>
    <a:masterClrMapping/>
  </p:clrMapOvr>
  <p:transition spd="slow">
    <p:plus/>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about trade secrets</a:t>
            </a:r>
            <a:endParaRPr lang="en-IN" dirty="0"/>
          </a:p>
        </p:txBody>
      </p:sp>
      <p:sp>
        <p:nvSpPr>
          <p:cNvPr id="3" name="Content Placeholder 2"/>
          <p:cNvSpPr>
            <a:spLocks noGrp="1"/>
          </p:cNvSpPr>
          <p:nvPr>
            <p:ph idx="1"/>
          </p:nvPr>
        </p:nvSpPr>
        <p:spPr/>
        <p:txBody>
          <a:bodyPr/>
          <a:lstStyle/>
          <a:p>
            <a:r>
              <a:rPr lang="en-GB" dirty="0" smtClean="0"/>
              <a:t>Trade secrets are not disclosed to the world</a:t>
            </a:r>
          </a:p>
          <a:p>
            <a:r>
              <a:rPr lang="en-GB" dirty="0" smtClean="0"/>
              <a:t>As long as it remains a secret, it remains valuable for the entity owning it.</a:t>
            </a:r>
          </a:p>
          <a:p>
            <a:r>
              <a:rPr lang="en-GB" dirty="0" smtClean="0"/>
              <a:t>Stringent measures to be taken to protect it from competitors through civil and commercial means.</a:t>
            </a:r>
          </a:p>
          <a:p>
            <a:r>
              <a:rPr lang="en-GB" dirty="0" smtClean="0"/>
              <a:t>Violation of agreement should carry stiff financial penalties, which should be agreed to in writing by the parties</a:t>
            </a:r>
          </a:p>
          <a:p>
            <a:r>
              <a:rPr lang="en-GB" dirty="0" smtClean="0"/>
              <a:t>Entity may not offer to register trade secret as a patent in order to protect its ingenuity (Coca Cola Company)</a:t>
            </a:r>
            <a:endParaRPr lang="en-IN" dirty="0"/>
          </a:p>
        </p:txBody>
      </p:sp>
    </p:spTree>
    <p:extLst>
      <p:ext uri="{BB962C8B-B14F-4D97-AF65-F5344CB8AC3E}">
        <p14:creationId xmlns:p14="http://schemas.microsoft.com/office/powerpoint/2010/main" val="2512703006"/>
      </p:ext>
    </p:extLst>
  </p:cSld>
  <p:clrMapOvr>
    <a:masterClrMapping/>
  </p:clrMapOvr>
  <p:transition spd="slow">
    <p:plus/>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Ways of knowing trade secrets of competitors 	</a:t>
            </a:r>
            <a:endParaRPr lang="en-IN"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69026375"/>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800007"/>
      </p:ext>
    </p:extLst>
  </p:cSld>
  <p:clrMapOvr>
    <a:masterClrMapping/>
  </p:clrMapOvr>
  <p:transition spd="slow">
    <p:plus/>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Reverse engineering</a:t>
            </a:r>
            <a:endParaRPr lang="en-IN" dirty="0"/>
          </a:p>
        </p:txBody>
      </p:sp>
      <p:sp>
        <p:nvSpPr>
          <p:cNvPr id="3" name="Content Placeholder 2"/>
          <p:cNvSpPr>
            <a:spLocks noGrp="1"/>
          </p:cNvSpPr>
          <p:nvPr>
            <p:ph idx="1"/>
          </p:nvPr>
        </p:nvSpPr>
        <p:spPr/>
        <p:txBody>
          <a:bodyPr/>
          <a:lstStyle/>
          <a:p>
            <a:pPr algn="just"/>
            <a:r>
              <a:rPr lang="en-GB" dirty="0" smtClean="0"/>
              <a:t>Process of extracting information or knowledge or design from man made and reproducing it.</a:t>
            </a:r>
          </a:p>
          <a:p>
            <a:pPr algn="just"/>
            <a:r>
              <a:rPr lang="en-GB" dirty="0" smtClean="0"/>
              <a:t>Dissembling of components, analysing it and working in detail.</a:t>
            </a:r>
          </a:p>
          <a:p>
            <a:pPr algn="just"/>
            <a:r>
              <a:rPr lang="en-GB" dirty="0" smtClean="0"/>
              <a:t>Intentions may be socially beneficial or criminal, depending upon situation.</a:t>
            </a:r>
          </a:p>
          <a:p>
            <a:pPr algn="just"/>
            <a:r>
              <a:rPr lang="en-GB" dirty="0" smtClean="0"/>
              <a:t>No IPRs are breached as information is reverse engineered to find what it does and how it does it.</a:t>
            </a:r>
          </a:p>
          <a:p>
            <a:pPr algn="just"/>
            <a:r>
              <a:rPr lang="en-GB" dirty="0" smtClean="0"/>
              <a:t>Doesn’t create a copy or duplicate; it’s only design to deduce features from products with little or no knowledge about procedures involved in original production.</a:t>
            </a:r>
          </a:p>
          <a:p>
            <a:endParaRPr lang="en-IN" dirty="0"/>
          </a:p>
        </p:txBody>
      </p:sp>
    </p:spTree>
    <p:extLst>
      <p:ext uri="{BB962C8B-B14F-4D97-AF65-F5344CB8AC3E}">
        <p14:creationId xmlns:p14="http://schemas.microsoft.com/office/powerpoint/2010/main" val="3858720066"/>
      </p:ext>
    </p:extLst>
  </p:cSld>
  <p:clrMapOvr>
    <a:masterClrMapping/>
  </p:clrMapOvr>
  <p:transition spd="slow">
    <p:plu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Reverse engineering</a:t>
            </a:r>
            <a:endParaRPr lang="en-IN" dirty="0"/>
          </a:p>
        </p:txBody>
      </p:sp>
      <p:sp>
        <p:nvSpPr>
          <p:cNvPr id="3" name="Content Placeholder 2"/>
          <p:cNvSpPr>
            <a:spLocks noGrp="1"/>
          </p:cNvSpPr>
          <p:nvPr>
            <p:ph idx="1"/>
          </p:nvPr>
        </p:nvSpPr>
        <p:spPr/>
        <p:txBody>
          <a:bodyPr/>
          <a:lstStyle/>
          <a:p>
            <a:pPr marL="0" indent="0">
              <a:buNone/>
            </a:pPr>
            <a:r>
              <a:rPr lang="en-GB" dirty="0" smtClean="0"/>
              <a:t>Reasons for reverse engineering:</a:t>
            </a:r>
          </a:p>
          <a:p>
            <a:pPr marL="342900" indent="-342900">
              <a:buFont typeface="+mj-lt"/>
              <a:buAutoNum type="arabicParenR"/>
            </a:pPr>
            <a:r>
              <a:rPr lang="en-GB" dirty="0" smtClean="0"/>
              <a:t>Product security analysis</a:t>
            </a:r>
          </a:p>
          <a:p>
            <a:pPr marL="342900" indent="-342900">
              <a:buFont typeface="+mj-lt"/>
              <a:buAutoNum type="arabicParenR"/>
            </a:pPr>
            <a:r>
              <a:rPr lang="en-GB" dirty="0" smtClean="0"/>
              <a:t>Bug fixing</a:t>
            </a:r>
          </a:p>
          <a:p>
            <a:pPr marL="342900" indent="-342900">
              <a:buFont typeface="+mj-lt"/>
              <a:buAutoNum type="arabicParenR"/>
            </a:pPr>
            <a:r>
              <a:rPr lang="en-GB" dirty="0" smtClean="0"/>
              <a:t>Improving documentary shortcomings</a:t>
            </a:r>
          </a:p>
          <a:p>
            <a:pPr marL="342900" indent="-342900">
              <a:buFont typeface="+mj-lt"/>
              <a:buAutoNum type="arabicParenR"/>
            </a:pPr>
            <a:r>
              <a:rPr lang="en-GB" dirty="0" smtClean="0"/>
              <a:t>Obsolescence</a:t>
            </a:r>
          </a:p>
          <a:p>
            <a:pPr marL="342900" indent="-342900">
              <a:buFont typeface="+mj-lt"/>
              <a:buAutoNum type="arabicParenR"/>
            </a:pPr>
            <a:r>
              <a:rPr lang="en-GB" dirty="0" smtClean="0"/>
              <a:t>Saving money</a:t>
            </a:r>
          </a:p>
          <a:p>
            <a:pPr marL="342900" indent="-342900">
              <a:buFont typeface="+mj-lt"/>
              <a:buAutoNum type="arabicParenR"/>
            </a:pPr>
            <a:r>
              <a:rPr lang="en-GB" dirty="0" smtClean="0"/>
              <a:t>Academic/ learning purpose</a:t>
            </a:r>
          </a:p>
          <a:p>
            <a:pPr marL="342900" indent="-342900">
              <a:buFont typeface="+mj-lt"/>
              <a:buAutoNum type="arabicParenR"/>
            </a:pPr>
            <a:r>
              <a:rPr lang="en-GB" dirty="0" smtClean="0"/>
              <a:t>Repurposing &amp; modernization </a:t>
            </a:r>
            <a:endParaRPr lang="en-IN" dirty="0"/>
          </a:p>
        </p:txBody>
      </p:sp>
    </p:spTree>
    <p:extLst>
      <p:ext uri="{BB962C8B-B14F-4D97-AF65-F5344CB8AC3E}">
        <p14:creationId xmlns:p14="http://schemas.microsoft.com/office/powerpoint/2010/main" val="3780034253"/>
      </p:ext>
    </p:extLst>
  </p:cSld>
  <p:clrMapOvr>
    <a:masterClrMapping/>
  </p:clrMapOvr>
  <p:transition spd="slow">
    <p:plus/>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Industrial espionage</a:t>
            </a:r>
            <a:endParaRPr lang="en-IN" dirty="0"/>
          </a:p>
        </p:txBody>
      </p:sp>
      <p:sp>
        <p:nvSpPr>
          <p:cNvPr id="5" name="Content Placeholder 4"/>
          <p:cNvSpPr>
            <a:spLocks noGrp="1"/>
          </p:cNvSpPr>
          <p:nvPr>
            <p:ph idx="1"/>
          </p:nvPr>
        </p:nvSpPr>
        <p:spPr/>
        <p:txBody>
          <a:bodyPr/>
          <a:lstStyle/>
          <a:p>
            <a:pPr algn="just"/>
            <a:r>
              <a:rPr lang="en-GB" dirty="0" smtClean="0"/>
              <a:t>It is a form of espionage i.e. an illegal practice by a commercial concern with acts of spying to gain a business advantage.</a:t>
            </a:r>
          </a:p>
          <a:p>
            <a:pPr algn="just"/>
            <a:r>
              <a:rPr lang="en-GB" dirty="0" smtClean="0"/>
              <a:t>Intention is to acquire a trade secret such a proprietary product specification or formula or information about business plans.</a:t>
            </a:r>
          </a:p>
          <a:p>
            <a:pPr algn="just"/>
            <a:r>
              <a:rPr lang="en-GB" dirty="0" smtClean="0"/>
              <a:t>Either IPR is acquired or proprietary information is captured.</a:t>
            </a:r>
          </a:p>
          <a:p>
            <a:pPr algn="just"/>
            <a:r>
              <a:rPr lang="en-GB" dirty="0" smtClean="0"/>
              <a:t>A successful industrial espionage makes a level competitive playing field.</a:t>
            </a:r>
          </a:p>
          <a:p>
            <a:pPr algn="just"/>
            <a:r>
              <a:rPr lang="en-GB" dirty="0" smtClean="0"/>
              <a:t>Either a dissatisfied employee reveals secret information to competitors to damage existing entity or favouring interest or competitors acquire it to advance its own financial interest.</a:t>
            </a:r>
          </a:p>
        </p:txBody>
      </p:sp>
    </p:spTree>
    <p:extLst>
      <p:ext uri="{BB962C8B-B14F-4D97-AF65-F5344CB8AC3E}">
        <p14:creationId xmlns:p14="http://schemas.microsoft.com/office/powerpoint/2010/main" val="84655929"/>
      </p:ext>
    </p:extLst>
  </p:cSld>
  <p:clrMapOvr>
    <a:masterClrMapping/>
  </p:clrMapOvr>
  <p:transition spd="slow">
    <p:plu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Industrial espionage</a:t>
            </a:r>
            <a:endParaRPr lang="en-IN" dirty="0"/>
          </a:p>
        </p:txBody>
      </p:sp>
      <p:sp>
        <p:nvSpPr>
          <p:cNvPr id="3" name="Content Placeholder 2"/>
          <p:cNvSpPr>
            <a:spLocks noGrp="1"/>
          </p:cNvSpPr>
          <p:nvPr>
            <p:ph idx="1"/>
          </p:nvPr>
        </p:nvSpPr>
        <p:spPr/>
        <p:txBody>
          <a:bodyPr/>
          <a:lstStyle/>
          <a:p>
            <a:pPr marL="0" indent="0" algn="just">
              <a:buNone/>
            </a:pPr>
            <a:r>
              <a:rPr lang="en-GB" dirty="0" smtClean="0"/>
              <a:t>Reasons for industrial espionage:</a:t>
            </a:r>
          </a:p>
          <a:p>
            <a:pPr marL="342900" indent="-342900" algn="just">
              <a:buFont typeface="+mj-lt"/>
              <a:buAutoNum type="arabicParenR"/>
            </a:pPr>
            <a:r>
              <a:rPr lang="en-GB" dirty="0" smtClean="0"/>
              <a:t>Get in and out of information field without being noticed.</a:t>
            </a:r>
          </a:p>
          <a:p>
            <a:pPr marL="342900" indent="-342900" algn="just">
              <a:buFont typeface="+mj-lt"/>
              <a:buAutoNum type="arabicParenR"/>
            </a:pPr>
            <a:r>
              <a:rPr lang="en-GB" dirty="0" smtClean="0"/>
              <a:t>Competitive environment.</a:t>
            </a:r>
          </a:p>
          <a:p>
            <a:pPr marL="342900" indent="-342900" algn="just">
              <a:buFont typeface="+mj-lt"/>
              <a:buAutoNum type="arabicParenR"/>
            </a:pPr>
            <a:r>
              <a:rPr lang="en-GB" dirty="0" smtClean="0"/>
              <a:t>Stealing personal information for ransom from target company.</a:t>
            </a:r>
          </a:p>
          <a:p>
            <a:pPr marL="342900" indent="-342900" algn="just">
              <a:buFont typeface="+mj-lt"/>
              <a:buAutoNum type="arabicParenR"/>
            </a:pPr>
            <a:r>
              <a:rPr lang="en-GB" dirty="0" smtClean="0"/>
              <a:t>Stealing personal information NOT for own use but for selling to another rival company.</a:t>
            </a:r>
          </a:p>
          <a:p>
            <a:pPr marL="342900" indent="-342900" algn="just">
              <a:buFont typeface="+mj-lt"/>
              <a:buAutoNum type="arabicParenR"/>
            </a:pPr>
            <a:r>
              <a:rPr lang="en-GB" dirty="0" smtClean="0"/>
              <a:t>Giving out of information by a disgruntled employee for a price or coercion.</a:t>
            </a:r>
          </a:p>
          <a:p>
            <a:pPr marL="342900" indent="-342900" algn="just">
              <a:buFont typeface="+mj-lt"/>
              <a:buAutoNum type="arabicParenR"/>
            </a:pPr>
            <a:r>
              <a:rPr lang="en-GB" dirty="0" smtClean="0"/>
              <a:t>Future plans and prospects.</a:t>
            </a:r>
          </a:p>
          <a:p>
            <a:pPr marL="342900" indent="-342900" algn="just">
              <a:buFont typeface="+mj-lt"/>
              <a:buAutoNum type="arabicParenR"/>
            </a:pPr>
            <a:r>
              <a:rPr lang="en-GB" dirty="0" smtClean="0"/>
              <a:t>Hacking into information field to disrupt and/ or damage existing information present.</a:t>
            </a:r>
            <a:endParaRPr lang="en-IN" dirty="0"/>
          </a:p>
        </p:txBody>
      </p:sp>
    </p:spTree>
    <p:extLst>
      <p:ext uri="{BB962C8B-B14F-4D97-AF65-F5344CB8AC3E}">
        <p14:creationId xmlns:p14="http://schemas.microsoft.com/office/powerpoint/2010/main" val="3064160312"/>
      </p:ext>
    </p:extLst>
  </p:cSld>
  <p:clrMapOvr>
    <a:masterClrMapping/>
  </p:clrMapOvr>
  <p:transition spd="slow">
    <p:plus/>
  </p:transition>
  <p:timing>
    <p:tnLst>
      <p:par>
        <p:cTn id="1" dur="indefinite" restart="never" nodeType="tmRoot"/>
      </p:par>
    </p:tnLst>
  </p:timing>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TC103457464[[fn=Dividend]]</Template>
  <TotalTime>198</TotalTime>
  <Words>1836</Words>
  <Application>Microsoft Office PowerPoint</Application>
  <PresentationFormat>Widescreen</PresentationFormat>
  <Paragraphs>161</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Courier New</vt:lpstr>
      <vt:lpstr>Gill Sans MT</vt:lpstr>
      <vt:lpstr>Wingdings</vt:lpstr>
      <vt:lpstr>Wingdings 2</vt:lpstr>
      <vt:lpstr>Dividend</vt:lpstr>
      <vt:lpstr>PROTECTION OF TRADE SECRETS</vt:lpstr>
      <vt:lpstr>Introduction</vt:lpstr>
      <vt:lpstr>TRADE SECRET</vt:lpstr>
      <vt:lpstr>More about trade secrets</vt:lpstr>
      <vt:lpstr>Ways of knowing trade secrets of competitors  </vt:lpstr>
      <vt:lpstr>Reverse engineering</vt:lpstr>
      <vt:lpstr>Reverse engineering</vt:lpstr>
      <vt:lpstr>Industrial espionage</vt:lpstr>
      <vt:lpstr>Industrial espionage</vt:lpstr>
      <vt:lpstr>How industrial espionage is done?</vt:lpstr>
      <vt:lpstr>Case law</vt:lpstr>
      <vt:lpstr>International trade &amp; trade secrets - checklist</vt:lpstr>
      <vt:lpstr>International trade &amp; trade secrets – checklist (contd..)</vt:lpstr>
      <vt:lpstr>Factors to be taken to determine appropriate level of security to protect trade secrets</vt:lpstr>
      <vt:lpstr>How to protect trade secrets</vt:lpstr>
      <vt:lpstr>Is stealing trade secrets a crime?</vt:lpstr>
      <vt:lpstr>Present scenario regarding protection of trade secrets in India</vt:lpstr>
      <vt:lpstr>Enter, the trips agreement</vt:lpstr>
      <vt:lpstr>Trips agreement</vt:lpstr>
      <vt:lpstr>TRIPS AGREEMENT </vt:lpstr>
      <vt:lpstr>More on Article 39 of trips agreement</vt:lpstr>
      <vt:lpstr>HOW coca cola company protects its trade secrets?</vt:lpstr>
      <vt:lpstr>Some important points</vt:lpstr>
      <vt:lpstr>Some important points</vt:lpstr>
      <vt:lpstr>IF I find out the secret formula of Coca-Cola, can I copyright it and sue the company?</vt:lpstr>
      <vt:lpstr>conclusion</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Rajat Agrawal</cp:lastModifiedBy>
  <cp:revision>86</cp:revision>
  <dcterms:created xsi:type="dcterms:W3CDTF">2014-08-26T23:51:37Z</dcterms:created>
  <dcterms:modified xsi:type="dcterms:W3CDTF">2016-01-10T13:23:39Z</dcterms:modified>
</cp:coreProperties>
</file>