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3"/>
  </p:notesMasterIdLst>
  <p:sldIdLst>
    <p:sldId id="261" r:id="rId2"/>
    <p:sldId id="258" r:id="rId3"/>
    <p:sldId id="263" r:id="rId4"/>
    <p:sldId id="262" r:id="rId5"/>
    <p:sldId id="264" r:id="rId6"/>
    <p:sldId id="265" r:id="rId7"/>
    <p:sldId id="266" r:id="rId8"/>
    <p:sldId id="268" r:id="rId9"/>
    <p:sldId id="267" r:id="rId10"/>
    <p:sldId id="269" r:id="rId11"/>
    <p:sldId id="270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670A94-DDE6-4C07-874C-CACC510BAC28}" type="datetimeFigureOut">
              <a:rPr lang="en-US" smtClean="0"/>
              <a:t>10/26/2010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CB7CBF-8D7C-4B4A-89A7-B141E3D0ED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5496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CB7CBF-8D7C-4B4A-89A7-B141E3D0ED6F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61499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CB7CBF-8D7C-4B4A-89A7-B141E3D0ED6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3430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CB7CBF-8D7C-4B4A-89A7-B141E3D0ED6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3430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CB7CBF-8D7C-4B4A-89A7-B141E3D0ED6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3430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CB7CBF-8D7C-4B4A-89A7-B141E3D0ED6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3430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CB7CBF-8D7C-4B4A-89A7-B141E3D0ED6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3430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CB7CBF-8D7C-4B4A-89A7-B141E3D0ED6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3430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CB7CBF-8D7C-4B4A-89A7-B141E3D0ED6F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61499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CB7CBF-8D7C-4B4A-89A7-B141E3D0ED6F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61499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CB7CBF-8D7C-4B4A-89A7-B141E3D0ED6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3430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xmlns:mc="http://schemas.openxmlformats.org/markup-compatibility/2006" xmlns:a14="http://schemas.microsoft.com/office/drawing/2010/main" val="000000" mc:Ignorable="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19-Oct-10</a:t>
            </a:r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Prepared By: Avin Shettigar, SOATECH Solutions Pvt. Ltd.</a:t>
            </a:r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421F6-905F-4131-A297-70011FAC9B61}" type="slidenum">
              <a:rPr lang="en-US" smtClean="0"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19-Oct-10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Prepared By: Avin Shettigar, SOATECH Solutions Pvt. Ltd.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421F6-905F-4131-A297-70011FAC9B61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19-Oct-10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Prepared By: Avin Shettigar, SOATECH Solutions Pvt. Ltd.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421F6-905F-4131-A297-70011FAC9B61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19-Oct-10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Prepared By: Avin Shettigar, SOATECH Solutions Pvt. Ltd.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421F6-905F-4131-A297-70011FAC9B61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xmlns:mc="http://schemas.openxmlformats.org/markup-compatibility/2006" xmlns:a14="http://schemas.microsoft.com/office/drawing/2010/main" val="000000" mc:Ignorable="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19-Oct-10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Prepared By: Avin Shettigar, SOATECH Solutions Pvt. Ltd.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421F6-905F-4131-A297-70011FAC9B61}" type="slidenum">
              <a:rPr lang="en-US" smtClean="0"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19-Oct-10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Prepared By: Avin Shettigar, SOATECH Solutions Pvt. Ltd.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421F6-905F-4131-A297-70011FAC9B61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19-Oct-10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Prepared By: Avin Shettigar, SOATECH Solutions Pvt. Ltd.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421F6-905F-4131-A297-70011FAC9B61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19-Oct-10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Prepared By: Avin Shettigar, SOATECH Solutions Pvt. Ltd.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421F6-905F-4131-A297-70011FAC9B61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19-Oct-10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Prepared By: Avin Shettigar, SOATECH Solutions Pvt. Ltd.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421F6-905F-4131-A297-70011FAC9B61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19-Oct-10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Prepared By: Avin Shettigar, SOATECH Solutions Pvt. Ltd.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421F6-905F-4131-A297-70011FAC9B61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xmlns:mc="http://schemas.openxmlformats.org/markup-compatibility/2006" xmlns:a14="http://schemas.microsoft.com/office/drawing/2010/main" val="FFFFFF" mc:Ignorable=""/>
          </a:solidFill>
          <a:ln w="3175" cap="rnd" cmpd="sng" algn="ctr">
            <a:solidFill>
              <a:srgbClr xmlns:mc="http://schemas.openxmlformats.org/markup-compatibility/2006" xmlns:a14="http://schemas.microsoft.com/office/drawing/2010/main" val="C0C0C0" mc:Ignorable=""/>
            </a:solidFill>
            <a:prstDash val="solid"/>
          </a:ln>
          <a:effectLst>
            <a:outerShdw blurRad="63500" dist="38500" dir="7500000" sx="98500" sy="100080" kx="100000" algn="tl" rotWithShape="0">
              <a:srgbClr xmlns:mc="http://schemas.openxmlformats.org/markup-compatibility/2006" xmlns:a14="http://schemas.microsoft.com/office/drawing/2010/main" val="000000" mc:Ignorable="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xmlns:mc="http://schemas.openxmlformats.org/markup-compatibility/2006" xmlns:a14="http://schemas.microsoft.com/office/drawing/2010/main" val="FFFFFF" mc:Ignorable=""/>
          </a:solidFill>
          <a:ln w="12700" cap="flat" cmpd="sng" algn="ctr">
            <a:solidFill>
              <a:srgbClr xmlns:mc="http://schemas.openxmlformats.org/markup-compatibility/2006" xmlns:a14="http://schemas.microsoft.com/office/drawing/2010/main" val="FFFFFF" mc:Ignorable=""/>
            </a:solidFill>
            <a:prstDash val="solid"/>
            <a:bevel/>
          </a:ln>
          <a:effectLst>
            <a:outerShdw blurRad="19685" dist="6350" dir="12900000" algn="tl" rotWithShape="0">
              <a:srgbClr xmlns:mc="http://schemas.openxmlformats.org/markup-compatibility/2006" xmlns:a14="http://schemas.microsoft.com/office/drawing/2010/main" val="000000" mc:Ignorable="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19-Oct-10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Prepared By: Avin Shettigar, SOATECH Solutions Pvt. Ltd.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12421F6-905F-4131-A297-70011FAC9B6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xmlns:mc="http://schemas.openxmlformats.org/markup-compatibility/2006" xmlns:a14="http://schemas.microsoft.com/office/drawing/2010/main" val="C0C0C0" mc:Ignorable="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r>
              <a:rPr lang="en-US" smtClean="0"/>
              <a:t>19-Oct-10</a:t>
            </a:r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r>
              <a:rPr lang="en-US" smtClean="0"/>
              <a:t>Prepared By: Avin Shettigar, SOATECH Solutions Pvt. Ltd.</a:t>
            </a:r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12421F6-905F-4131-A297-70011FAC9B61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1752600" y="2667000"/>
            <a:ext cx="5410200" cy="2514600"/>
            <a:chOff x="1676400" y="1371600"/>
            <a:chExt cx="5410200" cy="2514600"/>
          </a:xfrm>
        </p:grpSpPr>
        <p:sp>
          <p:nvSpPr>
            <p:cNvPr id="4" name="Rectangle 3"/>
            <p:cNvSpPr/>
            <p:nvPr/>
          </p:nvSpPr>
          <p:spPr>
            <a:xfrm>
              <a:off x="2590800" y="1371600"/>
              <a:ext cx="3429000" cy="762000"/>
            </a:xfrm>
            <a:prstGeom prst="rect">
              <a:avLst/>
            </a:prstGeom>
            <a:solidFill>
              <a:schemeClr val="accent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Methods of Accounting</a:t>
              </a:r>
              <a:endParaRPr lang="en-US" dirty="0"/>
            </a:p>
          </p:txBody>
        </p:sp>
        <p:cxnSp>
          <p:nvCxnSpPr>
            <p:cNvPr id="6" name="Straight Arrow Connector 5"/>
            <p:cNvCxnSpPr>
              <a:stCxn id="4" idx="2"/>
            </p:cNvCxnSpPr>
            <p:nvPr/>
          </p:nvCxnSpPr>
          <p:spPr>
            <a:xfrm>
              <a:off x="4305300" y="2133600"/>
              <a:ext cx="0" cy="5334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6"/>
            <p:cNvSpPr/>
            <p:nvPr/>
          </p:nvSpPr>
          <p:spPr>
            <a:xfrm>
              <a:off x="1676400" y="3200400"/>
              <a:ext cx="2286000" cy="6858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1. Cash Basis</a:t>
              </a:r>
              <a:endParaRPr lang="en-US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4800600" y="3200400"/>
              <a:ext cx="2286000" cy="6858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2. Accrual Basis</a:t>
              </a:r>
              <a:endParaRPr lang="en-US" dirty="0"/>
            </a:p>
          </p:txBody>
        </p:sp>
        <p:cxnSp>
          <p:nvCxnSpPr>
            <p:cNvPr id="10" name="Straight Connector 9"/>
            <p:cNvCxnSpPr/>
            <p:nvPr/>
          </p:nvCxnSpPr>
          <p:spPr>
            <a:xfrm flipH="1">
              <a:off x="2743200" y="2667000"/>
              <a:ext cx="32004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>
              <a:off x="2743200" y="2667000"/>
              <a:ext cx="0" cy="5334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>
              <a:off x="5943600" y="2667000"/>
              <a:ext cx="0" cy="5334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extBox 16"/>
          <p:cNvSpPr txBox="1"/>
          <p:nvPr/>
        </p:nvSpPr>
        <p:spPr>
          <a:xfrm>
            <a:off x="609600" y="990600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Methods of Accounting: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09600" y="1447800"/>
            <a:ext cx="7696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It means the system of accounting for a transactions  i.e. the timing of recording a  transaction. The two methods are:</a:t>
            </a:r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Prepared By: Avin Shettigar, SOATECH Solutions Pvt. Ltd.</a:t>
            </a:r>
            <a:endParaRPr lang="en-US" dirty="0"/>
          </a:p>
        </p:txBody>
      </p:sp>
      <p:sp>
        <p:nvSpPr>
          <p:cNvPr id="23" name="Date Placeholder 2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19-Oct-10</a:t>
            </a:r>
            <a:endParaRPr lang="en-US" dirty="0"/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421F6-905F-4131-A297-70011FAC9B61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58404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Prepared By: Avin Shettigar, SOATECH Solutions Pvt. Ltd.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19-Oct-10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421F6-905F-4131-A297-70011FAC9B61}" type="slidenum">
              <a:rPr lang="en-US" smtClean="0"/>
              <a:t>10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09600" y="838200"/>
            <a:ext cx="1447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Example:</a:t>
            </a:r>
            <a:endParaRPr lang="en-US" sz="16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609600" y="1143000"/>
            <a:ext cx="8229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Mindspace got a architectural service contract from ABC Ltd on 1</a:t>
            </a:r>
            <a:r>
              <a:rPr lang="en-US" sz="1600" baseline="30000" dirty="0" smtClean="0"/>
              <a:t>st</a:t>
            </a:r>
            <a:r>
              <a:rPr lang="en-US" sz="1600" dirty="0" smtClean="0"/>
              <a:t> Jan 2011 for a value Rs. 5Lakh, the contract work was completed at end of May 2011. 60% of the contract is completed by Mindspace during the FY 2010-11 and the balance is completed in the FY 2011-12. Comment on Revenue Recognition.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09600" y="2404646"/>
            <a:ext cx="5943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u="sng" dirty="0" smtClean="0"/>
              <a:t>a. Under Completed Service Contract Method: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9600" y="2895600"/>
            <a:ext cx="822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Contract was completed on May 2011 i.e. during FY 2011-12. Hence, entire revenue of Rs. 5Lakh will be recognised in the FY 2011-12. There is no revenue recognition during FY 2010-11.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09600" y="3886200"/>
            <a:ext cx="5943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u="sng" dirty="0" smtClean="0"/>
              <a:t>b. Under Proportionate Completion Method: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09600" y="4419600"/>
            <a:ext cx="8229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As on 31</a:t>
            </a:r>
            <a:r>
              <a:rPr lang="en-US" sz="1600" baseline="30000" dirty="0" smtClean="0"/>
              <a:t>st</a:t>
            </a:r>
            <a:r>
              <a:rPr lang="en-US" sz="1600" dirty="0" smtClean="0"/>
              <a:t> March 2011 the percentage of completion of contract is 60%. Hence, Rs. 3Lakh i.e. 60% of the contract value will be recognised in the FY 2010-11. </a:t>
            </a:r>
          </a:p>
          <a:p>
            <a:r>
              <a:rPr lang="en-US" sz="1600" dirty="0" smtClean="0"/>
              <a:t>Balance 40% of the work is completed on 31</a:t>
            </a:r>
            <a:r>
              <a:rPr lang="en-US" sz="1600" baseline="30000" dirty="0" smtClean="0"/>
              <a:t>st</a:t>
            </a:r>
            <a:r>
              <a:rPr lang="en-US" sz="1600" dirty="0" smtClean="0"/>
              <a:t> May 2011. Therefore the revenue will be recognised in the FY 2011-12 is Rs. 2Lakh. i.e. 40% of the contract value of Rs. 5Lakh.</a:t>
            </a:r>
          </a:p>
        </p:txBody>
      </p:sp>
    </p:spTree>
    <p:extLst>
      <p:ext uri="{BB962C8B-B14F-4D97-AF65-F5344CB8AC3E}">
        <p14:creationId xmlns:p14="http://schemas.microsoft.com/office/powerpoint/2010/main" val="30058743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19-Oct-10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Prepared By: Avin Shettigar, SOATECH Solutions Pvt. Ltd.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421F6-905F-4131-A297-70011FAC9B61}" type="slidenum">
              <a:rPr lang="en-US" smtClean="0"/>
              <a:t>11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362200" y="2674203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/>
              <a:t>THANK YOU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4591975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33400" y="1411069"/>
            <a:ext cx="182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 smtClean="0"/>
              <a:t>Meaning:</a:t>
            </a:r>
            <a:endParaRPr lang="en-US" sz="2000" u="sng" dirty="0"/>
          </a:p>
        </p:txBody>
      </p:sp>
      <p:sp>
        <p:nvSpPr>
          <p:cNvPr id="9" name="TextBox 8"/>
          <p:cNvSpPr txBox="1"/>
          <p:nvPr/>
        </p:nvSpPr>
        <p:spPr>
          <a:xfrm>
            <a:off x="533400" y="2069068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1. Cash Basis of Accounting</a:t>
            </a:r>
            <a:endParaRPr lang="en-US" u="sng" dirty="0"/>
          </a:p>
        </p:txBody>
      </p:sp>
      <p:sp>
        <p:nvSpPr>
          <p:cNvPr id="10" name="TextBox 9"/>
          <p:cNvSpPr txBox="1"/>
          <p:nvPr/>
        </p:nvSpPr>
        <p:spPr>
          <a:xfrm>
            <a:off x="762000" y="2630269"/>
            <a:ext cx="777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It means recording the transactions as and when cash is received /paid irrespective of the year in which it belongs.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3400" y="3516868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2. Accrual Basis of Accounting</a:t>
            </a:r>
            <a:endParaRPr lang="en-US" u="sng" dirty="0"/>
          </a:p>
        </p:txBody>
      </p:sp>
      <p:sp>
        <p:nvSpPr>
          <p:cNvPr id="12" name="TextBox 11"/>
          <p:cNvSpPr txBox="1"/>
          <p:nvPr/>
        </p:nvSpPr>
        <p:spPr>
          <a:xfrm>
            <a:off x="762000" y="4078069"/>
            <a:ext cx="777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It means recording the transactions as and when they occur irrespective of whether cash is received /paid or not.</a:t>
            </a:r>
            <a:endParaRPr lang="en-US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Prepared By: Avin Shettigar, SOATECH Solutions Pvt. Ltd.</a:t>
            </a:r>
            <a:endParaRPr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19-Oct-10</a:t>
            </a:r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421F6-905F-4131-A297-70011FAC9B61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00560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33400" y="838200"/>
            <a:ext cx="182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 smtClean="0"/>
              <a:t>Example 1:</a:t>
            </a:r>
            <a:endParaRPr lang="en-US" sz="2000" u="sng" dirty="0"/>
          </a:p>
        </p:txBody>
      </p:sp>
      <p:sp>
        <p:nvSpPr>
          <p:cNvPr id="9" name="TextBox 8"/>
          <p:cNvSpPr txBox="1"/>
          <p:nvPr/>
        </p:nvSpPr>
        <p:spPr>
          <a:xfrm>
            <a:off x="533400" y="1295400"/>
            <a:ext cx="792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Financial Year 2010-11, sale took place on 10</a:t>
            </a:r>
            <a:r>
              <a:rPr lang="en-US" baseline="30000" dirty="0" smtClean="0"/>
              <a:t>th</a:t>
            </a:r>
            <a:r>
              <a:rPr lang="en-US" dirty="0" smtClean="0"/>
              <a:t> March 2011, Rs. 50,000. Amount received on 4</a:t>
            </a:r>
            <a:r>
              <a:rPr lang="en-US" baseline="30000" dirty="0" smtClean="0"/>
              <a:t>th</a:t>
            </a:r>
            <a:r>
              <a:rPr lang="en-US" dirty="0" smtClean="0"/>
              <a:t> April 2011.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33400" y="2297668"/>
            <a:ext cx="426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sales entry shall be passed: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33400" y="2895600"/>
            <a:ext cx="426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a) Under Cash Basis of Accounting:</a:t>
            </a:r>
            <a:endParaRPr lang="en-US" u="sng" dirty="0"/>
          </a:p>
        </p:txBody>
      </p:sp>
      <p:sp>
        <p:nvSpPr>
          <p:cNvPr id="6" name="TextBox 5"/>
          <p:cNvSpPr txBox="1"/>
          <p:nvPr/>
        </p:nvSpPr>
        <p:spPr>
          <a:xfrm>
            <a:off x="533400" y="3676471"/>
            <a:ext cx="5257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On 4</a:t>
            </a:r>
            <a:r>
              <a:rPr lang="en-US" baseline="30000" dirty="0" smtClean="0"/>
              <a:t>th</a:t>
            </a:r>
            <a:r>
              <a:rPr lang="en-US" dirty="0" smtClean="0"/>
              <a:t> April 2011  (Financial Year 2011-12)</a:t>
            </a:r>
          </a:p>
          <a:p>
            <a:endParaRPr lang="en-US" dirty="0" smtClean="0"/>
          </a:p>
          <a:p>
            <a:r>
              <a:rPr lang="en-US" dirty="0" smtClean="0"/>
              <a:t>Cash or Bank A/c     Dr</a:t>
            </a:r>
            <a:r>
              <a:rPr lang="en-US" dirty="0"/>
              <a:t>	 </a:t>
            </a:r>
            <a:r>
              <a:rPr lang="en-US" dirty="0" smtClean="0"/>
              <a:t>   50,000</a:t>
            </a:r>
          </a:p>
          <a:p>
            <a:r>
              <a:rPr lang="en-US" dirty="0"/>
              <a:t> </a:t>
            </a:r>
            <a:r>
              <a:rPr lang="en-US" dirty="0" smtClean="0"/>
              <a:t>          To Sales A/c			50,000                                       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7696200" y="57912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Contd……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Prepared By: Avin Shettigar, SOATECH Solutions Pvt. Ltd.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19-Oct-10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421F6-905F-4131-A297-70011FAC9B61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89420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33400" y="990600"/>
            <a:ext cx="426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b) Under Accrual Basis of Accounting:</a:t>
            </a:r>
            <a:endParaRPr lang="en-US" u="sng" dirty="0"/>
          </a:p>
        </p:txBody>
      </p:sp>
      <p:sp>
        <p:nvSpPr>
          <p:cNvPr id="8" name="TextBox 7"/>
          <p:cNvSpPr txBox="1"/>
          <p:nvPr/>
        </p:nvSpPr>
        <p:spPr>
          <a:xfrm>
            <a:off x="609600" y="1524000"/>
            <a:ext cx="5562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(i) On 10</a:t>
            </a:r>
            <a:r>
              <a:rPr lang="en-US" baseline="30000" dirty="0" smtClean="0"/>
              <a:t>th</a:t>
            </a:r>
            <a:r>
              <a:rPr lang="en-US" dirty="0" smtClean="0"/>
              <a:t> March 2011  (Financial Year 2010-11)</a:t>
            </a:r>
          </a:p>
          <a:p>
            <a:endParaRPr lang="en-US" dirty="0" smtClean="0"/>
          </a:p>
          <a:p>
            <a:r>
              <a:rPr lang="en-US" dirty="0" smtClean="0"/>
              <a:t>    Debtors A/c     Dr</a:t>
            </a:r>
            <a:r>
              <a:rPr lang="en-US" dirty="0"/>
              <a:t>	 </a:t>
            </a:r>
            <a:r>
              <a:rPr lang="en-US" dirty="0" smtClean="0"/>
              <a:t>   50,000</a:t>
            </a:r>
          </a:p>
          <a:p>
            <a:r>
              <a:rPr lang="en-US" dirty="0"/>
              <a:t> </a:t>
            </a:r>
            <a:r>
              <a:rPr lang="en-US" dirty="0" smtClean="0"/>
              <a:t>           To Sales A/c		50,000                                       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09600" y="3371671"/>
            <a:ext cx="5562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(ii) On 4</a:t>
            </a:r>
            <a:r>
              <a:rPr lang="en-US" baseline="30000" dirty="0" smtClean="0"/>
              <a:t>th</a:t>
            </a:r>
            <a:r>
              <a:rPr lang="en-US" dirty="0" smtClean="0"/>
              <a:t> April 2011  (Financial Year 2011-12)</a:t>
            </a:r>
          </a:p>
          <a:p>
            <a:endParaRPr lang="en-US" dirty="0" smtClean="0"/>
          </a:p>
          <a:p>
            <a:r>
              <a:rPr lang="en-US" dirty="0" smtClean="0"/>
              <a:t>     Cash or Bank A/c     Dr</a:t>
            </a:r>
            <a:r>
              <a:rPr lang="en-US" dirty="0"/>
              <a:t>	 </a:t>
            </a:r>
            <a:r>
              <a:rPr lang="en-US" dirty="0" smtClean="0"/>
              <a:t>   50,000</a:t>
            </a:r>
          </a:p>
          <a:p>
            <a:r>
              <a:rPr lang="en-US" dirty="0"/>
              <a:t> </a:t>
            </a:r>
            <a:r>
              <a:rPr lang="en-US" dirty="0" smtClean="0"/>
              <a:t>              To Debtors A/c		50,000                                      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Prepared By: Avin Shettigar, SOATECH Solutions Pvt. Ltd.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19-Oct-10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421F6-905F-4131-A297-70011FAC9B61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01497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33400" y="838200"/>
            <a:ext cx="182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 smtClean="0"/>
              <a:t>Example 2:</a:t>
            </a:r>
            <a:endParaRPr lang="en-US" sz="2000" u="sng" dirty="0"/>
          </a:p>
        </p:txBody>
      </p:sp>
      <p:sp>
        <p:nvSpPr>
          <p:cNvPr id="9" name="TextBox 8"/>
          <p:cNvSpPr txBox="1"/>
          <p:nvPr/>
        </p:nvSpPr>
        <p:spPr>
          <a:xfrm>
            <a:off x="533400" y="1295400"/>
            <a:ext cx="792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Financial Year 2010-11, Goods purchased from ABC Ltd on 25</a:t>
            </a:r>
            <a:r>
              <a:rPr lang="en-US" baseline="30000" dirty="0" smtClean="0"/>
              <a:t>th</a:t>
            </a:r>
            <a:r>
              <a:rPr lang="en-US" dirty="0" smtClean="0"/>
              <a:t> March 2011, Rs. 1,50,000. Payment made on 20</a:t>
            </a:r>
            <a:r>
              <a:rPr lang="en-US" baseline="30000" dirty="0" smtClean="0"/>
              <a:t>th</a:t>
            </a:r>
            <a:r>
              <a:rPr lang="en-US" dirty="0" smtClean="0"/>
              <a:t> April 2011.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33400" y="2297668"/>
            <a:ext cx="426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purchase entry shall be passed: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33400" y="2895600"/>
            <a:ext cx="426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a) Under Cash Basis of Accounting:</a:t>
            </a:r>
            <a:endParaRPr lang="en-US" u="sng" dirty="0"/>
          </a:p>
        </p:txBody>
      </p:sp>
      <p:sp>
        <p:nvSpPr>
          <p:cNvPr id="6" name="TextBox 5"/>
          <p:cNvSpPr txBox="1"/>
          <p:nvPr/>
        </p:nvSpPr>
        <p:spPr>
          <a:xfrm>
            <a:off x="533400" y="3676471"/>
            <a:ext cx="5562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On 20</a:t>
            </a:r>
            <a:r>
              <a:rPr lang="en-US" baseline="30000" dirty="0" smtClean="0"/>
              <a:t>th</a:t>
            </a:r>
            <a:r>
              <a:rPr lang="en-US" dirty="0" smtClean="0"/>
              <a:t> April 2011  (Financial Year 2011-12)</a:t>
            </a:r>
          </a:p>
          <a:p>
            <a:endParaRPr lang="en-US" dirty="0" smtClean="0"/>
          </a:p>
          <a:p>
            <a:r>
              <a:rPr lang="en-US" dirty="0" smtClean="0"/>
              <a:t>Purchases  A/c     Dr</a:t>
            </a:r>
            <a:r>
              <a:rPr lang="en-US" dirty="0"/>
              <a:t>	 </a:t>
            </a:r>
            <a:r>
              <a:rPr lang="en-US" dirty="0" smtClean="0"/>
              <a:t>   1,50,000</a:t>
            </a:r>
          </a:p>
          <a:p>
            <a:r>
              <a:rPr lang="en-US" dirty="0"/>
              <a:t> </a:t>
            </a:r>
            <a:r>
              <a:rPr lang="en-US" dirty="0" smtClean="0"/>
              <a:t>          To Cash or Bank A/c		</a:t>
            </a:r>
            <a:r>
              <a:rPr lang="en-US" dirty="0"/>
              <a:t> </a:t>
            </a:r>
            <a:r>
              <a:rPr lang="en-US" dirty="0" smtClean="0"/>
              <a:t> 1,50,000                                       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7696200" y="57912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Contd……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Prepared By: Avin Shettigar, SOATECH Solutions Pvt. Ltd.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19-Oct-10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421F6-905F-4131-A297-70011FAC9B61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47679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33400" y="990600"/>
            <a:ext cx="426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b) Under Accrual Basis of Accounting:</a:t>
            </a:r>
            <a:endParaRPr lang="en-US" u="sng" dirty="0"/>
          </a:p>
        </p:txBody>
      </p:sp>
      <p:sp>
        <p:nvSpPr>
          <p:cNvPr id="8" name="TextBox 7"/>
          <p:cNvSpPr txBox="1"/>
          <p:nvPr/>
        </p:nvSpPr>
        <p:spPr>
          <a:xfrm>
            <a:off x="609600" y="1524000"/>
            <a:ext cx="5562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(i) On 25</a:t>
            </a:r>
            <a:r>
              <a:rPr lang="en-US" baseline="30000" dirty="0" smtClean="0"/>
              <a:t>th</a:t>
            </a:r>
            <a:r>
              <a:rPr lang="en-US" dirty="0" smtClean="0"/>
              <a:t> March 2011  (Financial Year 2010-11)</a:t>
            </a:r>
          </a:p>
          <a:p>
            <a:endParaRPr lang="en-US" dirty="0" smtClean="0"/>
          </a:p>
          <a:p>
            <a:r>
              <a:rPr lang="en-US" dirty="0" smtClean="0"/>
              <a:t>    Purchases  A/c     Dr</a:t>
            </a:r>
            <a:r>
              <a:rPr lang="en-US" dirty="0"/>
              <a:t>	 </a:t>
            </a:r>
            <a:r>
              <a:rPr lang="en-US" dirty="0" smtClean="0"/>
              <a:t>   1,50,000</a:t>
            </a:r>
          </a:p>
          <a:p>
            <a:r>
              <a:rPr lang="en-US" dirty="0"/>
              <a:t> </a:t>
            </a:r>
            <a:r>
              <a:rPr lang="en-US" dirty="0" smtClean="0"/>
              <a:t>           To </a:t>
            </a:r>
            <a:r>
              <a:rPr lang="en-US" dirty="0"/>
              <a:t>ABC Ltd’s</a:t>
            </a:r>
            <a:r>
              <a:rPr lang="en-US" dirty="0" smtClean="0"/>
              <a:t> A/c		1,50,000                                       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09600" y="3371671"/>
            <a:ext cx="5562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(ii) On 20</a:t>
            </a:r>
            <a:r>
              <a:rPr lang="en-US" baseline="30000" dirty="0" smtClean="0"/>
              <a:t>th</a:t>
            </a:r>
            <a:r>
              <a:rPr lang="en-US" dirty="0" smtClean="0"/>
              <a:t> April 2011  (Financial Year 2011-12)</a:t>
            </a:r>
          </a:p>
          <a:p>
            <a:endParaRPr lang="en-US" dirty="0" smtClean="0"/>
          </a:p>
          <a:p>
            <a:r>
              <a:rPr lang="en-US" dirty="0" smtClean="0"/>
              <a:t>     ABC Ltd’s A/c     Dr</a:t>
            </a:r>
            <a:r>
              <a:rPr lang="en-US" dirty="0"/>
              <a:t>	 </a:t>
            </a:r>
            <a:r>
              <a:rPr lang="en-US" dirty="0" smtClean="0"/>
              <a:t>   1,50,000</a:t>
            </a:r>
          </a:p>
          <a:p>
            <a:r>
              <a:rPr lang="en-US" dirty="0"/>
              <a:t> </a:t>
            </a:r>
            <a:r>
              <a:rPr lang="en-US" dirty="0" smtClean="0"/>
              <a:t>            To Cash or Bank A/c		  1,50,000                                      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Prepared By: Avin Shettigar, SOATECH Solutions Pvt. Ltd.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19-Oct-10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421F6-905F-4131-A297-70011FAC9B61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2021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609600" y="912674"/>
            <a:ext cx="8229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Revenue means gross inflow of cash, receivables or other  consideration arising in the course of ordinary activities of an enterprise such as:-</a:t>
            </a:r>
          </a:p>
          <a:p>
            <a:r>
              <a:rPr lang="en-US" sz="1600" dirty="0" smtClean="0"/>
              <a:t>           - The sale of goods</a:t>
            </a:r>
          </a:p>
          <a:p>
            <a:r>
              <a:rPr lang="en-US" sz="1600" dirty="0" smtClean="0"/>
              <a:t>           - Rendering the services</a:t>
            </a:r>
          </a:p>
          <a:p>
            <a:r>
              <a:rPr lang="en-US" sz="1600" dirty="0" smtClean="0"/>
              <a:t>           - Use of the enterprises resources by others yielding interest, dividend and 	royalties.</a:t>
            </a:r>
          </a:p>
          <a:p>
            <a:endParaRPr lang="en-US" sz="1600" dirty="0" smtClean="0"/>
          </a:p>
          <a:p>
            <a:r>
              <a:rPr lang="en-US" sz="1600" dirty="0" smtClean="0"/>
              <a:t>Revenue Recognition is mainly concerned with the timing of recognition of revenue in the statement of Profit and Loss.</a:t>
            </a:r>
            <a:endParaRPr lang="en-US" sz="1600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Prepared By: Avin Shettigar, SOATECH Solutions Pvt. Ltd.</a:t>
            </a:r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2590800" y="533400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Revenue Recognition:</a:t>
            </a:r>
          </a:p>
        </p:txBody>
      </p:sp>
      <p:grpSp>
        <p:nvGrpSpPr>
          <p:cNvPr id="38" name="Group 37"/>
          <p:cNvGrpSpPr/>
          <p:nvPr/>
        </p:nvGrpSpPr>
        <p:grpSpPr>
          <a:xfrm>
            <a:off x="1219200" y="3276600"/>
            <a:ext cx="7162800" cy="2810256"/>
            <a:chOff x="1371600" y="3276600"/>
            <a:chExt cx="7162800" cy="2810256"/>
          </a:xfrm>
        </p:grpSpPr>
        <p:sp>
          <p:nvSpPr>
            <p:cNvPr id="4" name="Rectangle 3"/>
            <p:cNvSpPr/>
            <p:nvPr/>
          </p:nvSpPr>
          <p:spPr>
            <a:xfrm>
              <a:off x="2438400" y="3276600"/>
              <a:ext cx="3276600" cy="457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/>
                <a:t>Revenue Recognition</a:t>
              </a:r>
              <a:endParaRPr lang="en-US" sz="1600" dirty="0"/>
            </a:p>
          </p:txBody>
        </p:sp>
        <p:cxnSp>
          <p:nvCxnSpPr>
            <p:cNvPr id="6" name="Straight Arrow Connector 5"/>
            <p:cNvCxnSpPr/>
            <p:nvPr/>
          </p:nvCxnSpPr>
          <p:spPr>
            <a:xfrm>
              <a:off x="4038600" y="3733800"/>
              <a:ext cx="0" cy="3048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6"/>
            <p:cNvSpPr/>
            <p:nvPr/>
          </p:nvSpPr>
          <p:spPr>
            <a:xfrm>
              <a:off x="1371600" y="4334256"/>
              <a:ext cx="2286000" cy="533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/>
                <a:t>Sale – at the time of transfer of goods.</a:t>
              </a:r>
              <a:endParaRPr lang="en-US" sz="1600" dirty="0"/>
            </a:p>
          </p:txBody>
        </p:sp>
        <p:cxnSp>
          <p:nvCxnSpPr>
            <p:cNvPr id="10" name="Straight Connector 9"/>
            <p:cNvCxnSpPr/>
            <p:nvPr/>
          </p:nvCxnSpPr>
          <p:spPr>
            <a:xfrm flipH="1">
              <a:off x="2438400" y="4038600"/>
              <a:ext cx="32004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>
              <a:off x="2438400" y="4038600"/>
              <a:ext cx="0" cy="29565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/>
            <p:cNvSpPr/>
            <p:nvPr/>
          </p:nvSpPr>
          <p:spPr>
            <a:xfrm>
              <a:off x="4495800" y="4334256"/>
              <a:ext cx="2286000" cy="533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/>
                <a:t>Services</a:t>
              </a:r>
              <a:endParaRPr lang="en-US" sz="1600" dirty="0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2743200" y="5553456"/>
              <a:ext cx="2895600" cy="533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/>
                <a:t>Completed Service Contract Method</a:t>
              </a:r>
              <a:endParaRPr lang="en-US" sz="1600" dirty="0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6248400" y="5553456"/>
              <a:ext cx="2286000" cy="533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/>
                <a:t>Proportionate Completion Method</a:t>
              </a:r>
              <a:endParaRPr lang="en-US" sz="1600" dirty="0"/>
            </a:p>
          </p:txBody>
        </p:sp>
        <p:cxnSp>
          <p:nvCxnSpPr>
            <p:cNvPr id="24" name="Straight Arrow Connector 23"/>
            <p:cNvCxnSpPr/>
            <p:nvPr/>
          </p:nvCxnSpPr>
          <p:spPr>
            <a:xfrm>
              <a:off x="5676900" y="4867656"/>
              <a:ext cx="0" cy="3810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flipH="1">
              <a:off x="4114800" y="5248656"/>
              <a:ext cx="32004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/>
            <p:nvPr/>
          </p:nvCxnSpPr>
          <p:spPr>
            <a:xfrm>
              <a:off x="7315200" y="5248656"/>
              <a:ext cx="0" cy="3048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/>
            <p:cNvCxnSpPr/>
            <p:nvPr/>
          </p:nvCxnSpPr>
          <p:spPr>
            <a:xfrm>
              <a:off x="4114800" y="5257800"/>
              <a:ext cx="0" cy="3048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/>
            <p:cNvCxnSpPr/>
            <p:nvPr/>
          </p:nvCxnSpPr>
          <p:spPr>
            <a:xfrm>
              <a:off x="5638800" y="4047744"/>
              <a:ext cx="0" cy="29565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Date Placeholder 3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19-Oct-10</a:t>
            </a:r>
            <a:endParaRPr lang="en-US" dirty="0"/>
          </a:p>
        </p:txBody>
      </p:sp>
      <p:sp>
        <p:nvSpPr>
          <p:cNvPr id="40" name="Slide Number Placeholder 3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421F6-905F-4131-A297-70011FAC9B61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90670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609600" y="1447800"/>
            <a:ext cx="8229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The two methods of recognising the revenue are:</a:t>
            </a: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Prepared By: Avin Shettigar, SOATECH Solutions Pvt. Ltd.</a:t>
            </a:r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1371600" y="2133600"/>
            <a:ext cx="5486400" cy="2057400"/>
            <a:chOff x="2819400" y="3962400"/>
            <a:chExt cx="5486400" cy="2057400"/>
          </a:xfrm>
        </p:grpSpPr>
        <p:sp>
          <p:nvSpPr>
            <p:cNvPr id="20" name="Rectangle 19"/>
            <p:cNvSpPr/>
            <p:nvPr/>
          </p:nvSpPr>
          <p:spPr>
            <a:xfrm>
              <a:off x="4114800" y="3962400"/>
              <a:ext cx="2743200" cy="609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Architectural Services – Revenue Recognition</a:t>
              </a:r>
              <a:endParaRPr lang="en-US" dirty="0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2819400" y="5478780"/>
              <a:ext cx="2580132" cy="533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1. Completed Service Contract Method</a:t>
              </a:r>
              <a:endParaRPr lang="en-US" dirty="0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6019800" y="5486400"/>
              <a:ext cx="2286000" cy="533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2. Proportionate Completion Method</a:t>
              </a:r>
              <a:endParaRPr lang="en-US" dirty="0"/>
            </a:p>
          </p:txBody>
        </p:sp>
        <p:cxnSp>
          <p:nvCxnSpPr>
            <p:cNvPr id="24" name="Straight Arrow Connector 23"/>
            <p:cNvCxnSpPr/>
            <p:nvPr/>
          </p:nvCxnSpPr>
          <p:spPr>
            <a:xfrm>
              <a:off x="5448300" y="4572000"/>
              <a:ext cx="0" cy="4572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flipH="1">
              <a:off x="3886200" y="5029200"/>
              <a:ext cx="32004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/>
            <p:nvPr/>
          </p:nvCxnSpPr>
          <p:spPr>
            <a:xfrm>
              <a:off x="7086600" y="5029200"/>
              <a:ext cx="0" cy="4572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/>
            <p:nvPr/>
          </p:nvCxnSpPr>
          <p:spPr>
            <a:xfrm>
              <a:off x="3886200" y="5029200"/>
              <a:ext cx="0" cy="4572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TextBox 31"/>
          <p:cNvSpPr txBox="1"/>
          <p:nvPr/>
        </p:nvSpPr>
        <p:spPr>
          <a:xfrm>
            <a:off x="609600" y="990600"/>
            <a:ext cx="594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Revenue Recognition in case of Architectural Services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19-Oct-10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421F6-905F-4131-A297-70011FAC9B61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83516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Prepared By: Avin Shettigar, SOATECH Solutions Pvt. Ltd.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09600" y="1383268"/>
            <a:ext cx="594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1. Completed Service Contract Method: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9600" y="1800761"/>
            <a:ext cx="822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It is </a:t>
            </a:r>
            <a:r>
              <a:rPr lang="en-US" sz="1600" dirty="0"/>
              <a:t>a method of accounting </a:t>
            </a:r>
            <a:r>
              <a:rPr lang="en-US" sz="1600" dirty="0" smtClean="0"/>
              <a:t>which recognises </a:t>
            </a:r>
            <a:r>
              <a:rPr lang="en-US" sz="1600" dirty="0"/>
              <a:t>revenue in the statement of profit and loss </a:t>
            </a:r>
            <a:r>
              <a:rPr lang="en-US" sz="1600" dirty="0" smtClean="0"/>
              <a:t>only when </a:t>
            </a:r>
            <a:r>
              <a:rPr lang="en-US" sz="1600" dirty="0"/>
              <a:t>the </a:t>
            </a:r>
            <a:r>
              <a:rPr lang="en-US" sz="1600" dirty="0" smtClean="0"/>
              <a:t>rendering of </a:t>
            </a:r>
            <a:r>
              <a:rPr lang="en-US" sz="1600" dirty="0"/>
              <a:t>services under a contract is completed or substantially </a:t>
            </a:r>
            <a:r>
              <a:rPr lang="en-US" sz="1600" dirty="0" smtClean="0"/>
              <a:t>completed.</a:t>
            </a:r>
          </a:p>
          <a:p>
            <a:endParaRPr lang="en-US" sz="1600" dirty="0" smtClean="0"/>
          </a:p>
          <a:p>
            <a:r>
              <a:rPr lang="en-US" sz="1600" dirty="0"/>
              <a:t>Performance consists </a:t>
            </a:r>
            <a:r>
              <a:rPr lang="en-US" sz="1600" dirty="0" smtClean="0"/>
              <a:t>of the </a:t>
            </a:r>
            <a:r>
              <a:rPr lang="en-US" sz="1600" dirty="0"/>
              <a:t>execution of a single act</a:t>
            </a:r>
            <a:r>
              <a:rPr lang="en-US" sz="1600" dirty="0" smtClean="0"/>
              <a:t>. 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19-Oct-10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421F6-905F-4131-A297-70011FAC9B61}" type="slidenum">
              <a:rPr lang="en-US" smtClean="0"/>
              <a:t>9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09600" y="3288268"/>
            <a:ext cx="594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2</a:t>
            </a:r>
            <a:r>
              <a:rPr lang="en-US" u="sng" dirty="0" smtClean="0"/>
              <a:t>. Proportionate  Completion Method: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09600" y="3733800"/>
            <a:ext cx="8229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It is method of accounting which recognises </a:t>
            </a:r>
            <a:r>
              <a:rPr lang="en-US" sz="1600" dirty="0"/>
              <a:t>revenue in the statement of profit and loss proportionately </a:t>
            </a:r>
            <a:r>
              <a:rPr lang="en-US" sz="1600" dirty="0" smtClean="0"/>
              <a:t>with the </a:t>
            </a:r>
            <a:r>
              <a:rPr lang="en-US" sz="1600" dirty="0"/>
              <a:t>degree of completion </a:t>
            </a:r>
            <a:r>
              <a:rPr lang="en-US" sz="1600" dirty="0" smtClean="0"/>
              <a:t>/ performance of </a:t>
            </a:r>
            <a:r>
              <a:rPr lang="en-US" sz="1600" dirty="0"/>
              <a:t>services under a contract</a:t>
            </a:r>
            <a:r>
              <a:rPr lang="en-US" sz="1600" dirty="0" smtClean="0"/>
              <a:t>.</a:t>
            </a:r>
          </a:p>
          <a:p>
            <a:endParaRPr lang="en-US" sz="1600" dirty="0"/>
          </a:p>
          <a:p>
            <a:r>
              <a:rPr lang="en-US" sz="1600" dirty="0" smtClean="0"/>
              <a:t>Performance consist of the execution of more than one act. </a:t>
            </a:r>
          </a:p>
        </p:txBody>
      </p:sp>
    </p:spTree>
    <p:extLst>
      <p:ext uri="{BB962C8B-B14F-4D97-AF65-F5344CB8AC3E}">
        <p14:creationId xmlns:p14="http://schemas.microsoft.com/office/powerpoint/2010/main" val="6341407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xmlns:mc="http://schemas.openxmlformats.org/markup-compatibility/2006" xmlns:a14="http://schemas.microsoft.com/office/drawing/2010/main" val="04617B" mc:Ignorable=""/>
      </a:dk2>
      <a:lt2>
        <a:srgbClr xmlns:mc="http://schemas.openxmlformats.org/markup-compatibility/2006" xmlns:a14="http://schemas.microsoft.com/office/drawing/2010/main" val="DBF5F9" mc:Ignorable=""/>
      </a:lt2>
      <a:accent1>
        <a:srgbClr xmlns:mc="http://schemas.openxmlformats.org/markup-compatibility/2006" xmlns:a14="http://schemas.microsoft.com/office/drawing/2010/main" val="0F6FC6" mc:Ignorable=""/>
      </a:accent1>
      <a:accent2>
        <a:srgbClr xmlns:mc="http://schemas.openxmlformats.org/markup-compatibility/2006" xmlns:a14="http://schemas.microsoft.com/office/drawing/2010/main" val="009DD9" mc:Ignorable=""/>
      </a:accent2>
      <a:accent3>
        <a:srgbClr xmlns:mc="http://schemas.openxmlformats.org/markup-compatibility/2006" xmlns:a14="http://schemas.microsoft.com/office/drawing/2010/main" val="0BD0D9" mc:Ignorable=""/>
      </a:accent3>
      <a:accent4>
        <a:srgbClr xmlns:mc="http://schemas.openxmlformats.org/markup-compatibility/2006" xmlns:a14="http://schemas.microsoft.com/office/drawing/2010/main" val="10CF9B" mc:Ignorable=""/>
      </a:accent4>
      <a:accent5>
        <a:srgbClr xmlns:mc="http://schemas.openxmlformats.org/markup-compatibility/2006" xmlns:a14="http://schemas.microsoft.com/office/drawing/2010/main" val="7CCA62" mc:Ignorable=""/>
      </a:accent5>
      <a:accent6>
        <a:srgbClr xmlns:mc="http://schemas.openxmlformats.org/markup-compatibility/2006" xmlns:a14="http://schemas.microsoft.com/office/drawing/2010/main" val="A5C249" mc:Ignorable=""/>
      </a:accent6>
      <a:hlink>
        <a:srgbClr xmlns:mc="http://schemas.openxmlformats.org/markup-compatibility/2006" xmlns:a14="http://schemas.microsoft.com/office/drawing/2010/main" val="F49100" mc:Ignorable=""/>
      </a:hlink>
      <a:folHlink>
        <a:srgbClr xmlns:mc="http://schemas.openxmlformats.org/markup-compatibility/2006" xmlns:a14="http://schemas.microsoft.com/office/drawing/2010/main" val="85DFD0" mc:Ignorable="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xmlns:mc="http://schemas.openxmlformats.org/markup-compatibility/2006" xmlns:a14="http://schemas.microsoft.com/office/drawing/2010/main" val="1F497D" mc:Ignorable=""/>
      </a:dk2>
      <a:lt2>
        <a:srgbClr xmlns:mc="http://schemas.openxmlformats.org/markup-compatibility/2006" xmlns:a14="http://schemas.microsoft.com/office/drawing/2010/main" val="EEECE1" mc:Ignorable=""/>
      </a:lt2>
      <a:accent1>
        <a:srgbClr xmlns:mc="http://schemas.openxmlformats.org/markup-compatibility/2006" xmlns:a14="http://schemas.microsoft.com/office/drawing/2010/main" val="4F81BD" mc:Ignorable=""/>
      </a:accent1>
      <a:accent2>
        <a:srgbClr xmlns:mc="http://schemas.openxmlformats.org/markup-compatibility/2006" xmlns:a14="http://schemas.microsoft.com/office/drawing/2010/main" val="C0504D" mc:Ignorable=""/>
      </a:accent2>
      <a:accent3>
        <a:srgbClr xmlns:mc="http://schemas.openxmlformats.org/markup-compatibility/2006" xmlns:a14="http://schemas.microsoft.com/office/drawing/2010/main" val="9BBB59" mc:Ignorable=""/>
      </a:accent3>
      <a:accent4>
        <a:srgbClr xmlns:mc="http://schemas.openxmlformats.org/markup-compatibility/2006" xmlns:a14="http://schemas.microsoft.com/office/drawing/2010/main" val="8064A2" mc:Ignorable=""/>
      </a:accent4>
      <a:accent5>
        <a:srgbClr xmlns:mc="http://schemas.openxmlformats.org/markup-compatibility/2006" xmlns:a14="http://schemas.microsoft.com/office/drawing/2010/main" val="4BACC6" mc:Ignorable=""/>
      </a:accent5>
      <a:accent6>
        <a:srgbClr xmlns:mc="http://schemas.openxmlformats.org/markup-compatibility/2006" xmlns:a14="http://schemas.microsoft.com/office/drawing/2010/main" val="F79646" mc:Ignorable=""/>
      </a:accent6>
      <a:hlink>
        <a:srgbClr xmlns:mc="http://schemas.openxmlformats.org/markup-compatibility/2006" xmlns:a14="http://schemas.microsoft.com/office/drawing/2010/main" val="0000FF" mc:Ignorable=""/>
      </a:hlink>
      <a:folHlink>
        <a:srgbClr xmlns:mc="http://schemas.openxmlformats.org/markup-compatibility/2006" xmlns:a14="http://schemas.microsoft.com/office/drawing/2010/main" val="800080" mc:Ignorable="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xmlns:mc="http://schemas.openxmlformats.org/markup-compatibility/2006" xmlns:a14="http://schemas.microsoft.com/office/drawing/2010/main" val="000000" mc:Ignorable="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xmlns:mc="http://schemas.openxmlformats.org/markup-compatibility/2006" xmlns:a14="http://schemas.microsoft.com/office/drawing/2010/main" val="000000" mc:Ignorable="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xmlns:mc="http://schemas.openxmlformats.org/markup-compatibility/2006" xmlns:a14="http://schemas.microsoft.com/office/drawing/2010/main" val="000000" mc:Ignorable="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287</TotalTime>
  <Words>847</Words>
  <Application>Microsoft Office PowerPoint</Application>
  <PresentationFormat>On-screen Show (4:3)</PresentationFormat>
  <Paragraphs>122</Paragraphs>
  <Slides>11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Flow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SOATECH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Amendments  on TDS</dc:title>
  <dc:creator>Nihar</dc:creator>
  <cp:lastModifiedBy>Avin shettigar</cp:lastModifiedBy>
  <cp:revision>48</cp:revision>
  <dcterms:created xsi:type="dcterms:W3CDTF">2010-09-29T10:42:07Z</dcterms:created>
  <dcterms:modified xsi:type="dcterms:W3CDTF">2010-10-26T06:27:51Z</dcterms:modified>
</cp:coreProperties>
</file>