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 id="2147483662" r:id="rId3"/>
  </p:sldMasterIdLst>
  <p:handoutMasterIdLst>
    <p:handoutMasterId r:id="rId15"/>
  </p:handoutMasterIdLst>
  <p:sldIdLst>
    <p:sldId id="256" r:id="rId4"/>
    <p:sldId id="257" r:id="rId5"/>
    <p:sldId id="258" r:id="rId6"/>
    <p:sldId id="259" r:id="rId7"/>
    <p:sldId id="260" r:id="rId8"/>
    <p:sldId id="261" r:id="rId9"/>
    <p:sldId id="262" r:id="rId10"/>
    <p:sldId id="263" r:id="rId11"/>
    <p:sldId id="264" r:id="rId12"/>
    <p:sldId id="265" r:id="rId13"/>
    <p:sldId id="266"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452" y="-114"/>
      </p:cViewPr>
      <p:guideLst>
        <p:guide orient="horz" pos="2160"/>
        <p:guide pos="2880"/>
      </p:guideLst>
    </p:cSldViewPr>
  </p:slideViewPr>
  <p:notesTextViewPr>
    <p:cViewPr>
      <p:scale>
        <a:sx n="100" d="100"/>
        <a:sy n="100" d="100"/>
      </p:scale>
      <p:origin x="0" y="0"/>
    </p:cViewPr>
  </p:notesTextViewPr>
  <p:notesViewPr>
    <p:cSldViewPr>
      <p:cViewPr varScale="1">
        <p:scale>
          <a:sx n="70" d="100"/>
          <a:sy n="70" d="100"/>
        </p:scale>
        <p:origin x="-2814"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74608F6-FAF0-4D29-BDD4-32191B711A37}" type="datetimeFigureOut">
              <a:rPr lang="en-US"/>
              <a:pPr>
                <a:defRPr/>
              </a:pPr>
              <a:t>09/10/2012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2E34EC78-7C01-43AA-AF2F-3461E8DA289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DBAFEE4-4562-460C-B65C-393245C1B3FD}"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B8ABE60-120D-4242-949D-104D1ADEE3D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3ACC2F6-9E9F-4C65-ACC5-44548BE980E3}"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9740BC0-749C-4449-A551-1BA108E892C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318443E-A259-4843-8BE7-1306D236F5C7}"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277BD4-DDB3-425A-BBD2-B5040A32BF0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AE165B0-B893-4212-9542-2CA6BEAD724E}" type="datetimeFigureOut">
              <a:rPr lang="en-US"/>
              <a:pPr>
                <a:defRPr/>
              </a:pPr>
              <a:t>09/10/2012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BD78697-5824-4F4C-89AD-18F22E29FB7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2E381DC-AF09-46C4-BC5D-3BA039D07833}" type="datetimeFigureOut">
              <a:rPr lang="en-US"/>
              <a:pPr>
                <a:defRPr/>
              </a:pPr>
              <a:t>09/10/2012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49E9902-7EF3-494C-B4BC-8B0AA7CE5FD2}"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BF12F86-7BB0-4E76-B59A-526C9B8BC9B0}"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7FD88B-AF9A-4E05-B896-6379DCC1BFBE}"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67E2B71-89F7-4AF2-BDB0-4A3512F77080}"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180A6D1-9502-4852-8E74-BFA8209A6E9E}"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343F8EB-2D1E-48D0-B549-DB1A03E8341C}"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EC690EF-7B4C-40C2-AAD5-A4893F5A9AC6}"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ADF43C4-C076-4EB7-969A-011659A452B8}" type="datetimeFigureOut">
              <a:rPr lang="en-US"/>
              <a:pPr>
                <a:defRPr/>
              </a:pPr>
              <a:t>09/10/2012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726B260-3E8E-4901-A366-9DB9D73695C6}"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596D898-8D36-4EF3-B443-077795F9F868}" type="datetimeFigureOut">
              <a:rPr lang="en-US"/>
              <a:pPr>
                <a:defRPr/>
              </a:pPr>
              <a:t>09/10/2012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5D3EA09-5F58-4104-844F-61FF8EE468CE}"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876F9ED-1F72-4FE1-9EC0-4E14E5D54A56}" type="datetimeFigureOut">
              <a:rPr lang="en-US"/>
              <a:pPr>
                <a:defRPr/>
              </a:pPr>
              <a:t>09/10/2012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728476E-64EB-40C3-A399-BE1AAB8AF6C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96F54AC-E671-4FE3-8672-19E61CEC6621}"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DB6095-B953-452A-9291-7D1AAC36E384}"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55E9190-E4A0-4C80-BF92-50C79528BCEC}" type="datetimeFigureOut">
              <a:rPr lang="en-US"/>
              <a:pPr>
                <a:defRPr/>
              </a:pPr>
              <a:t>09/10/2012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5DC10AC-2C8A-4C69-B491-45A6395725B2}"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9C7D4A2-FB7B-480B-B7BA-7EA979B886B6}" type="datetimeFigureOut">
              <a:rPr lang="en-US"/>
              <a:pPr>
                <a:defRPr/>
              </a:pPr>
              <a:t>09/10/2012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C4A754C-BAAD-4C0A-B964-6FF41C18222C}"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DEB1D87-6766-4291-B639-D6DA0BB01BFB}" type="datetimeFigureOut">
              <a:rPr lang="en-US"/>
              <a:pPr>
                <a:defRPr/>
              </a:pPr>
              <a:t>09/10/2012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FEFE9C5-D17C-442F-8207-6425489BD512}"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B2E13B7-BD4E-4DD5-AB0E-D8E32BE1F0B7}"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80366F-8831-4EDB-B06E-4FBE750B6677}"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BEE1DCC-8E62-4932-91FA-667CA0D1A82F}"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A5454A9-68B8-46CC-B873-4F71ACDC4787}"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09C0E0B-DC6D-45BF-BF6C-CBC5AC14A2CA}"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BC50B63-9C8D-4407-9FF4-759EE602E2A0}"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7F1C1F9-9866-439E-BD5D-AB21DA1BD270}"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2193598-B29A-4D60-90D0-119ADC867D4B}"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8599865-4727-4EEB-B02C-66270DF864A8}"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B0B14D-96D0-4334-B663-B7ED04BF0BFB}"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AB2DF6A-2408-4CA8-964F-0203C2FBE6E0}" type="datetimeFigureOut">
              <a:rPr lang="en-US"/>
              <a:pPr>
                <a:defRPr/>
              </a:pPr>
              <a:t>09/10/2012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9D84213-A19F-4BEB-B4CB-F4EE58728E3E}"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2CA8BE8-2B53-41D1-8679-6BB35AAD830A}" type="datetimeFigureOut">
              <a:rPr lang="en-US"/>
              <a:pPr>
                <a:defRPr/>
              </a:pPr>
              <a:t>09/10/2012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9E6D2FA-8567-468C-9B3F-79C06191A69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01AD367-2824-4FEF-A4ED-66C41FD15474}"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68D541-D1D4-466B-BA0F-CD6AA57CAF9F}"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222575E-BE3B-445F-94BB-C21C9F48BB65}" type="datetimeFigureOut">
              <a:rPr lang="en-US"/>
              <a:pPr>
                <a:defRPr/>
              </a:pPr>
              <a:t>09/10/2012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956A13F-6EC6-411B-AD9D-D78B285CF2E1}"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D77D85F-DB33-4271-9638-63630605B890}" type="datetimeFigureOut">
              <a:rPr lang="en-US"/>
              <a:pPr>
                <a:defRPr/>
              </a:pPr>
              <a:t>09/10/2012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13ED950-4280-4C71-8435-43358F331602}"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0097F9F-05C8-4392-9B4B-C51204496F6A}" type="datetimeFigureOut">
              <a:rPr lang="en-US"/>
              <a:pPr>
                <a:defRPr/>
              </a:pPr>
              <a:t>09/10/2012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3E1575A-587A-4741-B998-9B8F385771B1}"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6A68B34-31A4-4263-89D4-A8607A4A1C85}" type="datetimeFigureOut">
              <a:rPr lang="en-US"/>
              <a:pPr>
                <a:defRPr/>
              </a:pPr>
              <a:t>09/10/2012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DE02198-2F29-4D18-98C1-F693B354348C}"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107618D-90BD-4349-934A-9C349E84B726}"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DA7928-EC6A-4922-97A2-E7D40229C0A6}"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3A913E8-964F-47E3-AE12-AD8E23932F9E}" type="datetimeFigureOut">
              <a:rPr lang="en-US"/>
              <a:pPr>
                <a:defRPr/>
              </a:pPr>
              <a:t>09/10/2012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B9C9578-6DD0-4D5F-88B6-900C47ED4D9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A58176E-39B1-48C8-BBDD-CFF95A719895}" type="datetimeFigureOut">
              <a:rPr lang="en-US"/>
              <a:pPr>
                <a:defRPr/>
              </a:pPr>
              <a:t>09/10/2012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BEB9DB1-DF06-4044-ABC7-683216D455A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36B7325-D814-4EB9-8209-D284A86F7517}" type="datetimeFigureOut">
              <a:rPr lang="en-US"/>
              <a:pPr>
                <a:defRPr/>
              </a:pPr>
              <a:t>09/10/2012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30EAC09-6CA6-49CE-8606-8C905DDCF7B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4AD8ED0-EC6F-4D08-819A-15CD45793C08}" type="datetimeFigureOut">
              <a:rPr lang="en-US"/>
              <a:pPr>
                <a:defRPr/>
              </a:pPr>
              <a:t>09/10/2012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81F8115-F7E7-4878-8CD4-F72A5345918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B3D8122-5A45-4BBA-A372-E53C57E1E00B}" type="datetimeFigureOut">
              <a:rPr lang="en-US"/>
              <a:pPr>
                <a:defRPr/>
              </a:pPr>
              <a:t>09/10/2012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1E1A0F1-E91B-47B7-B246-400F0C7C359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66DAC35-DFA6-45BD-B293-E00C85ACFD8A}" type="datetimeFigureOut">
              <a:rPr lang="en-US"/>
              <a:pPr>
                <a:defRPr/>
              </a:pPr>
              <a:t>09/10/2012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688000F-678C-4198-BA1F-A7C1A28AB46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FBB3425-440F-4ECC-95E3-DA9FDA73833C}" type="datetimeFigureOut">
              <a:rPr lang="en-US"/>
              <a:pPr>
                <a:defRPr/>
              </a:pPr>
              <a:t>09/10/2012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1E0A982-D0D8-4E0B-AEA7-2D41CECC365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48E81C2-BECB-4F41-9C0E-C90BE771D913}" type="datetimeFigureOut">
              <a:rPr lang="en-US"/>
              <a:pPr>
                <a:defRPr/>
              </a:pPr>
              <a:t>09/10/2012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F1E3E546-6A12-4DE9-850B-34CE762312C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63FF6A8B-17B4-404C-BE74-217D264EC3EB}" type="datetimeFigureOut">
              <a:rPr lang="en-US"/>
              <a:pPr>
                <a:defRPr/>
              </a:pPr>
              <a:t>09/10/2012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0D27479B-F1A3-4A87-B04F-3657EC4A3BF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2A98397-5D00-47DB-8CF3-5E631194FE95}" type="datetimeFigureOut">
              <a:rPr lang="en-US"/>
              <a:pPr>
                <a:defRPr/>
              </a:pPr>
              <a:t>09/10/2012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83FE3C1-C8EA-41B3-995D-3029BC027EB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upload.wikimedia.org/wikipedia/commons/d/d2/National_Stock_Exchange_of_India_2.jpg" TargetMode="Externa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www.nseindia.com/homepage.htm"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www.nseindia.com/homepage.htm"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nseindia.com/homepage.ht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nseindia.com/homepage.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nseindia.com/homepage.htm"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hyperlink" Target="http://www.nseindia.com/homepage.htm"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hyperlink" Target="http://www.nseindia.com/homepage.htm"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nseindia.com/homepage.ht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ile:National Stock Exchange of India 2.jpg">
            <a:hlinkClick r:id="rId2"/>
          </p:cNvPr>
          <p:cNvPicPr>
            <a:picLocks noChangeAspect="1" noChangeArrowheads="1"/>
          </p:cNvPicPr>
          <p:nvPr/>
        </p:nvPicPr>
        <p:blipFill>
          <a:blip r:embed="rId3">
            <a:duotone>
              <a:schemeClr val="bg2">
                <a:shade val="45000"/>
                <a:satMod val="135000"/>
              </a:schemeClr>
              <a:prstClr val="white"/>
            </a:duotone>
          </a:blip>
          <a:srcRect/>
          <a:stretch>
            <a:fillRect/>
          </a:stretch>
        </p:blipFill>
        <p:spPr bwMode="auto">
          <a:xfrm>
            <a:off x="0" y="0"/>
            <a:ext cx="9144000" cy="6858000"/>
          </a:xfrm>
          <a:prstGeom prst="rect">
            <a:avLst/>
          </a:prstGeom>
          <a:noFill/>
        </p:spPr>
      </p:pic>
      <p:sp>
        <p:nvSpPr>
          <p:cNvPr id="4099" name="Title 1"/>
          <p:cNvSpPr>
            <a:spLocks noGrp="1"/>
          </p:cNvSpPr>
          <p:nvPr>
            <p:ph type="ctrTitle"/>
          </p:nvPr>
        </p:nvSpPr>
        <p:spPr/>
        <p:txBody>
          <a:bodyPr/>
          <a:lstStyle/>
          <a:p>
            <a:pPr eaLnBrk="1" hangingPunct="1"/>
            <a:r>
              <a:rPr lang="en-US" smtClean="0"/>
              <a:t>National Stock Exchange</a:t>
            </a:r>
          </a:p>
        </p:txBody>
      </p:sp>
      <p:sp>
        <p:nvSpPr>
          <p:cNvPr id="4100" name="Subtitle 2"/>
          <p:cNvSpPr>
            <a:spLocks noGrp="1"/>
          </p:cNvSpPr>
          <p:nvPr>
            <p:ph type="subTitle" idx="1"/>
          </p:nvPr>
        </p:nvSpPr>
        <p:spPr/>
        <p:txBody>
          <a:bodyPr/>
          <a:lstStyle/>
          <a:p>
            <a:pPr eaLnBrk="1" hangingPunct="1"/>
            <a:r>
              <a:rPr lang="en-US" smtClean="0">
                <a:solidFill>
                  <a:schemeClr val="tx1"/>
                </a:solidFill>
              </a:rPr>
              <a:t>By</a:t>
            </a:r>
          </a:p>
          <a:p>
            <a:pPr eaLnBrk="1" hangingPunct="1"/>
            <a:r>
              <a:rPr lang="en-US" smtClean="0">
                <a:solidFill>
                  <a:schemeClr val="tx1"/>
                </a:solidFill>
              </a:rPr>
              <a:t>CA. SAYANTAN  BASU </a:t>
            </a:r>
          </a:p>
        </p:txBody>
      </p:sp>
      <p:pic>
        <p:nvPicPr>
          <p:cNvPr id="4101" name="Picture 2" descr="http://www.nseindia.com/images/nse_new_logo.gif">
            <a:hlinkClick r:id="rId4"/>
          </p:cNvPr>
          <p:cNvPicPr>
            <a:picLocks noChangeAspect="1" noChangeArrowheads="1"/>
          </p:cNvPicPr>
          <p:nvPr/>
        </p:nvPicPr>
        <p:blipFill>
          <a:blip r:embed="rId5"/>
          <a:srcRect/>
          <a:stretch>
            <a:fillRect/>
          </a:stretch>
        </p:blipFill>
        <p:spPr bwMode="auto">
          <a:xfrm>
            <a:off x="0" y="0"/>
            <a:ext cx="4572000"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533400" y="0"/>
            <a:ext cx="8229600" cy="1143000"/>
          </a:xfrm>
        </p:spPr>
        <p:txBody>
          <a:bodyPr/>
          <a:lstStyle/>
          <a:p>
            <a:pPr eaLnBrk="1" hangingPunct="1"/>
            <a:r>
              <a:rPr lang="en-US" smtClean="0"/>
              <a:t>NCFM modules</a:t>
            </a:r>
          </a:p>
        </p:txBody>
      </p:sp>
      <p:pic>
        <p:nvPicPr>
          <p:cNvPr id="13315" name="Picture 2"/>
          <p:cNvPicPr>
            <a:picLocks noChangeAspect="1" noChangeArrowheads="1"/>
          </p:cNvPicPr>
          <p:nvPr/>
        </p:nvPicPr>
        <p:blipFill>
          <a:blip r:embed="rId2"/>
          <a:srcRect/>
          <a:stretch>
            <a:fillRect/>
          </a:stretch>
        </p:blipFill>
        <p:spPr bwMode="auto">
          <a:xfrm>
            <a:off x="914400" y="914400"/>
            <a:ext cx="7543800" cy="5657850"/>
          </a:xfrm>
          <a:prstGeom prst="rect">
            <a:avLst/>
          </a:prstGeom>
          <a:noFill/>
          <a:ln w="9525">
            <a:noFill/>
            <a:miter lim="800000"/>
            <a:headEnd/>
            <a:tailEnd/>
          </a:ln>
        </p:spPr>
      </p:pic>
      <p:pic>
        <p:nvPicPr>
          <p:cNvPr id="13316" name="Picture 2" descr="http://www.nseindia.com/images/nse_new_logo.gif">
            <a:hlinkClick r:id="rId3"/>
          </p:cNvPr>
          <p:cNvPicPr>
            <a:picLocks noChangeAspect="1" noChangeArrowheads="1"/>
          </p:cNvPicPr>
          <p:nvPr/>
        </p:nvPicPr>
        <p:blipFill>
          <a:blip r:embed="rId4"/>
          <a:srcRect/>
          <a:stretch>
            <a:fillRect/>
          </a:stretch>
        </p:blipFill>
        <p:spPr bwMode="auto">
          <a:xfrm>
            <a:off x="7391400" y="381000"/>
            <a:ext cx="1390650" cy="552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 descr="http://www.mouse.webby.com/images2/thani.gif"/>
          <p:cNvPicPr>
            <a:picLocks noChangeAspect="1" noChangeArrowheads="1" noCrop="1"/>
          </p:cNvPicPr>
          <p:nvPr/>
        </p:nvPicPr>
        <p:blipFill>
          <a:blip r:embed="rId2"/>
          <a:srcRect/>
          <a:stretch>
            <a:fillRect/>
          </a:stretch>
        </p:blipFill>
        <p:spPr bwMode="auto">
          <a:xfrm>
            <a:off x="1219200" y="190500"/>
            <a:ext cx="6705600" cy="6438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US" smtClean="0"/>
              <a:t> What is NSE?</a:t>
            </a:r>
          </a:p>
        </p:txBody>
      </p:sp>
      <p:sp>
        <p:nvSpPr>
          <p:cNvPr id="5123" name="Content Placeholder 2"/>
          <p:cNvSpPr>
            <a:spLocks noGrp="1"/>
          </p:cNvSpPr>
          <p:nvPr>
            <p:ph idx="1"/>
          </p:nvPr>
        </p:nvSpPr>
        <p:spPr/>
        <p:txBody>
          <a:bodyPr/>
          <a:lstStyle/>
          <a:p>
            <a:pPr eaLnBrk="1" hangingPunct="1"/>
            <a:r>
              <a:rPr lang="en-US" smtClean="0"/>
              <a:t>The </a:t>
            </a:r>
            <a:r>
              <a:rPr lang="en-US" b="1" smtClean="0"/>
              <a:t>National Stock Exchange</a:t>
            </a:r>
            <a:r>
              <a:rPr lang="en-US" smtClean="0"/>
              <a:t> (</a:t>
            </a:r>
            <a:r>
              <a:rPr lang="en-US" b="1" smtClean="0"/>
              <a:t>NSE</a:t>
            </a:r>
            <a:r>
              <a:rPr lang="en-US" smtClean="0"/>
              <a:t>) (Hindi: राष्ट्रीय शेअर बाज़ार </a:t>
            </a:r>
            <a:r>
              <a:rPr lang="en-US" i="1" smtClean="0"/>
              <a:t>Rashtriya Śhare Bāzaār</a:t>
            </a:r>
            <a:r>
              <a:rPr lang="en-US" smtClean="0"/>
              <a:t>) is a stock exchange located at Mumbai, India. It is the 9th largest stock exchange in the world by market capitalization and largest in India by daily turnover and number of trades, for both equities and derivative trading.</a:t>
            </a:r>
          </a:p>
        </p:txBody>
      </p:sp>
      <p:pic>
        <p:nvPicPr>
          <p:cNvPr id="5124" name="Picture 2" descr="http://www.nseindia.com/images/nse_new_logo.gif">
            <a:hlinkClick r:id="rId2"/>
          </p:cNvPr>
          <p:cNvPicPr>
            <a:picLocks noChangeAspect="1" noChangeArrowheads="1"/>
          </p:cNvPicPr>
          <p:nvPr/>
        </p:nvPicPr>
        <p:blipFill>
          <a:blip r:embed="rId3"/>
          <a:srcRect/>
          <a:stretch>
            <a:fillRect/>
          </a:stretch>
        </p:blipFill>
        <p:spPr bwMode="auto">
          <a:xfrm>
            <a:off x="7467600" y="228600"/>
            <a:ext cx="1390650" cy="552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smtClean="0"/>
              <a:t>Origin of NSE</a:t>
            </a:r>
          </a:p>
        </p:txBody>
      </p:sp>
      <p:sp>
        <p:nvSpPr>
          <p:cNvPr id="6147" name="Content Placeholder 2"/>
          <p:cNvSpPr>
            <a:spLocks noGrp="1"/>
          </p:cNvSpPr>
          <p:nvPr>
            <p:ph idx="1"/>
          </p:nvPr>
        </p:nvSpPr>
        <p:spPr/>
        <p:txBody>
          <a:bodyPr/>
          <a:lstStyle/>
          <a:p>
            <a:pPr eaLnBrk="1" hangingPunct="1"/>
            <a:r>
              <a:rPr lang="en-US" smtClean="0"/>
              <a:t>The National Stock Exchange of India was promoted by leading Financial institutions at the behest of the Government of India.</a:t>
            </a:r>
          </a:p>
          <a:p>
            <a:pPr eaLnBrk="1" hangingPunct="1"/>
            <a:r>
              <a:rPr lang="en-US" smtClean="0"/>
              <a:t>It was incorporated in November 1992 as a tax-paying company. </a:t>
            </a:r>
          </a:p>
          <a:p>
            <a:pPr eaLnBrk="1" hangingPunct="1"/>
            <a:r>
              <a:rPr lang="en-US" smtClean="0"/>
              <a:t>In April 1993, it was recognized as a stock exchange under the Securities Contracts (Regulation) Act, 1956</a:t>
            </a:r>
          </a:p>
        </p:txBody>
      </p:sp>
      <p:pic>
        <p:nvPicPr>
          <p:cNvPr id="6148" name="Picture 2" descr="http://www.nseindia.com/images/nse_new_logo.gif">
            <a:hlinkClick r:id="rId2"/>
          </p:cNvPr>
          <p:cNvPicPr>
            <a:picLocks noChangeAspect="1" noChangeArrowheads="1"/>
          </p:cNvPicPr>
          <p:nvPr/>
        </p:nvPicPr>
        <p:blipFill>
          <a:blip r:embed="rId3"/>
          <a:srcRect/>
          <a:stretch>
            <a:fillRect/>
          </a:stretch>
        </p:blipFill>
        <p:spPr bwMode="auto">
          <a:xfrm>
            <a:off x="7467600" y="152400"/>
            <a:ext cx="1390650" cy="552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
            </a:r>
            <a:br>
              <a:rPr lang="en-US" dirty="0" smtClean="0"/>
            </a:br>
            <a:r>
              <a:rPr lang="en-US" dirty="0" smtClean="0"/>
              <a:t>NSE Milestones</a:t>
            </a:r>
            <a:br>
              <a:rPr lang="en-US" dirty="0" smtClean="0"/>
            </a:br>
            <a:r>
              <a:rPr lang="en-US" dirty="0" smtClean="0"/>
              <a:t/>
            </a:r>
            <a:br>
              <a:rPr lang="en-US" dirty="0" smtClean="0"/>
            </a:br>
            <a:endParaRPr lang="en-US" dirty="0" smtClean="0"/>
          </a:p>
        </p:txBody>
      </p:sp>
      <p:pic>
        <p:nvPicPr>
          <p:cNvPr id="7171" name="Picture 2"/>
          <p:cNvPicPr>
            <a:picLocks noGrp="1" noChangeAspect="1" noChangeArrowheads="1"/>
          </p:cNvPicPr>
          <p:nvPr>
            <p:ph idx="1"/>
          </p:nvPr>
        </p:nvPicPr>
        <p:blipFill>
          <a:blip r:embed="rId2"/>
          <a:srcRect/>
          <a:stretch>
            <a:fillRect/>
          </a:stretch>
        </p:blipFill>
        <p:spPr>
          <a:xfrm>
            <a:off x="1524000" y="990600"/>
            <a:ext cx="6477000" cy="5334000"/>
          </a:xfrm>
          <a:noFill/>
        </p:spPr>
      </p:pic>
      <p:pic>
        <p:nvPicPr>
          <p:cNvPr id="7172" name="Picture 2" descr="http://www.nseindia.com/images/nse_new_logo.gif">
            <a:hlinkClick r:id="rId3"/>
          </p:cNvPr>
          <p:cNvPicPr>
            <a:picLocks noChangeAspect="1" noChangeArrowheads="1"/>
          </p:cNvPicPr>
          <p:nvPr/>
        </p:nvPicPr>
        <p:blipFill>
          <a:blip r:embed="rId4"/>
          <a:srcRect/>
          <a:stretch>
            <a:fillRect/>
          </a:stretch>
        </p:blipFill>
        <p:spPr bwMode="auto">
          <a:xfrm>
            <a:off x="7467600" y="152400"/>
            <a:ext cx="1390650" cy="552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smtClean="0"/>
              <a:t>NSE milestones</a:t>
            </a:r>
          </a:p>
        </p:txBody>
      </p:sp>
      <p:pic>
        <p:nvPicPr>
          <p:cNvPr id="8195" name="Picture 3"/>
          <p:cNvPicPr>
            <a:picLocks noChangeAspect="1" noChangeArrowheads="1"/>
          </p:cNvPicPr>
          <p:nvPr/>
        </p:nvPicPr>
        <p:blipFill>
          <a:blip r:embed="rId2"/>
          <a:srcRect/>
          <a:stretch>
            <a:fillRect/>
          </a:stretch>
        </p:blipFill>
        <p:spPr bwMode="auto">
          <a:xfrm>
            <a:off x="1524000" y="1143000"/>
            <a:ext cx="6553200" cy="5524500"/>
          </a:xfrm>
          <a:prstGeom prst="rect">
            <a:avLst/>
          </a:prstGeom>
          <a:noFill/>
          <a:ln w="9525">
            <a:noFill/>
            <a:miter lim="800000"/>
            <a:headEnd/>
            <a:tailEnd/>
          </a:ln>
        </p:spPr>
      </p:pic>
      <p:pic>
        <p:nvPicPr>
          <p:cNvPr id="8196" name="Picture 2" descr="http://www.nseindia.com/images/nse_new_logo.gif">
            <a:hlinkClick r:id="rId3"/>
          </p:cNvPr>
          <p:cNvPicPr>
            <a:picLocks noChangeAspect="1" noChangeArrowheads="1"/>
          </p:cNvPicPr>
          <p:nvPr/>
        </p:nvPicPr>
        <p:blipFill>
          <a:blip r:embed="rId4"/>
          <a:srcRect/>
          <a:stretch>
            <a:fillRect/>
          </a:stretch>
        </p:blipFill>
        <p:spPr bwMode="auto">
          <a:xfrm>
            <a:off x="7467600" y="152400"/>
            <a:ext cx="1390650" cy="552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81000" y="0"/>
            <a:ext cx="8229600" cy="1143000"/>
          </a:xfrm>
        </p:spPr>
        <p:txBody>
          <a:bodyPr/>
          <a:lstStyle/>
          <a:p>
            <a:pPr eaLnBrk="1" hangingPunct="1"/>
            <a:r>
              <a:rPr lang="en-US" smtClean="0"/>
              <a:t>NSE milestones</a:t>
            </a:r>
          </a:p>
        </p:txBody>
      </p:sp>
      <p:pic>
        <p:nvPicPr>
          <p:cNvPr id="9219" name="Picture 2"/>
          <p:cNvPicPr>
            <a:picLocks noChangeAspect="1" noChangeArrowheads="1"/>
          </p:cNvPicPr>
          <p:nvPr/>
        </p:nvPicPr>
        <p:blipFill>
          <a:blip r:embed="rId2"/>
          <a:srcRect/>
          <a:stretch>
            <a:fillRect/>
          </a:stretch>
        </p:blipFill>
        <p:spPr bwMode="auto">
          <a:xfrm>
            <a:off x="1371600" y="914400"/>
            <a:ext cx="6248400" cy="5819775"/>
          </a:xfrm>
          <a:prstGeom prst="rect">
            <a:avLst/>
          </a:prstGeom>
          <a:noFill/>
          <a:ln w="9525">
            <a:noFill/>
            <a:miter lim="800000"/>
            <a:headEnd/>
            <a:tailEnd/>
          </a:ln>
        </p:spPr>
      </p:pic>
      <p:pic>
        <p:nvPicPr>
          <p:cNvPr id="9220" name="Picture 2" descr="http://www.nseindia.com/images/nse_new_logo.gif">
            <a:hlinkClick r:id="rId3"/>
          </p:cNvPr>
          <p:cNvPicPr>
            <a:picLocks noChangeAspect="1" noChangeArrowheads="1"/>
          </p:cNvPicPr>
          <p:nvPr/>
        </p:nvPicPr>
        <p:blipFill>
          <a:blip r:embed="rId4"/>
          <a:srcRect/>
          <a:stretch>
            <a:fillRect/>
          </a:stretch>
        </p:blipFill>
        <p:spPr bwMode="auto">
          <a:xfrm>
            <a:off x="7467600" y="152400"/>
            <a:ext cx="1390650" cy="552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smtClean="0"/>
              <a:t>Line of Business in NSE</a:t>
            </a:r>
          </a:p>
        </p:txBody>
      </p:sp>
      <p:pic>
        <p:nvPicPr>
          <p:cNvPr id="10243" name="Picture 2"/>
          <p:cNvPicPr>
            <a:picLocks noChangeAspect="1" noChangeArrowheads="1"/>
          </p:cNvPicPr>
          <p:nvPr/>
        </p:nvPicPr>
        <p:blipFill>
          <a:blip r:embed="rId2"/>
          <a:srcRect/>
          <a:stretch>
            <a:fillRect/>
          </a:stretch>
        </p:blipFill>
        <p:spPr bwMode="auto">
          <a:xfrm>
            <a:off x="685800" y="1295400"/>
            <a:ext cx="7696200" cy="5197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381000"/>
            <a:ext cx="8229600" cy="1143000"/>
          </a:xfrm>
        </p:spPr>
        <p:txBody>
          <a:bodyPr/>
          <a:lstStyle/>
          <a:p>
            <a:pPr eaLnBrk="1" hangingPunct="1"/>
            <a:r>
              <a:rPr lang="en-US" sz="3200" smtClean="0">
                <a:latin typeface="Arial" charset="0"/>
                <a:cs typeface="Arial" charset="0"/>
              </a:rPr>
              <a:t>www.nseindia.com</a:t>
            </a:r>
          </a:p>
        </p:txBody>
      </p:sp>
      <p:pic>
        <p:nvPicPr>
          <p:cNvPr id="11267" name="Picture 2"/>
          <p:cNvPicPr>
            <a:picLocks noChangeAspect="1" noChangeArrowheads="1"/>
          </p:cNvPicPr>
          <p:nvPr/>
        </p:nvPicPr>
        <p:blipFill>
          <a:blip r:embed="rId2"/>
          <a:srcRect/>
          <a:stretch>
            <a:fillRect/>
          </a:stretch>
        </p:blipFill>
        <p:spPr bwMode="auto">
          <a:xfrm>
            <a:off x="0" y="381000"/>
            <a:ext cx="9144000" cy="617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smtClean="0"/>
              <a:t>NCFM – NSE’s Certification in Financial Markets</a:t>
            </a:r>
          </a:p>
        </p:txBody>
      </p:sp>
      <p:sp>
        <p:nvSpPr>
          <p:cNvPr id="12291" name="Content Placeholder 2"/>
          <p:cNvSpPr>
            <a:spLocks noGrp="1"/>
          </p:cNvSpPr>
          <p:nvPr>
            <p:ph idx="1"/>
          </p:nvPr>
        </p:nvSpPr>
        <p:spPr>
          <a:xfrm>
            <a:off x="457200" y="1600200"/>
            <a:ext cx="8229600" cy="4876800"/>
          </a:xfrm>
        </p:spPr>
        <p:txBody>
          <a:bodyPr/>
          <a:lstStyle/>
          <a:p>
            <a:pPr eaLnBrk="1" hangingPunct="1"/>
            <a:r>
              <a:rPr lang="en-US" sz="2000" smtClean="0"/>
              <a:t>NSE also conducts online examination and awards certification, under its programmes of NSE's Certification in Financial Markets (NCFM). Currently, certifications are available in 19 modules, covering different sectors of financial and capital markets. Branches of the NSE are located throughout India.</a:t>
            </a:r>
          </a:p>
          <a:p>
            <a:pPr eaLnBrk="1" hangingPunct="1"/>
            <a:r>
              <a:rPr lang="en-US" sz="2000" smtClean="0"/>
              <a:t>Taking into account international experience and the needs of the Indian financial markets, National Stock Exchange introduced in 1998 a facility for testing and certification by launching NSE's Certification in Financial Markets (NCFM).</a:t>
            </a:r>
          </a:p>
          <a:p>
            <a:pPr eaLnBrk="1" hangingPunct="1"/>
            <a:r>
              <a:rPr lang="en-US" sz="2000" smtClean="0"/>
              <a:t>NCFM is an online testing and certification programme. It tests the practical knowledge and skills required to operate in the financial markets. Tests are conducted in a secure and unbiased manner and certificates awarded based on merit of the candidate to qualify the on-line test. </a:t>
            </a:r>
            <a:br>
              <a:rPr lang="en-US" sz="2000" smtClean="0"/>
            </a:br>
            <a:r>
              <a:rPr lang="en-US" sz="2000" smtClean="0"/>
              <a:t/>
            </a:r>
            <a:br>
              <a:rPr lang="en-US" sz="2000" smtClean="0"/>
            </a:br>
            <a:r>
              <a:rPr lang="en-US" sz="2000" smtClean="0"/>
              <a:t> </a:t>
            </a:r>
            <a:br>
              <a:rPr lang="en-US" sz="2000" smtClean="0"/>
            </a:br>
            <a:r>
              <a:rPr lang="en-US" sz="2000" smtClean="0"/>
              <a:t/>
            </a:r>
            <a:br>
              <a:rPr lang="en-US" sz="2000" smtClean="0"/>
            </a:br>
            <a:endParaRPr lang="en-US" sz="2000" smtClean="0"/>
          </a:p>
          <a:p>
            <a:pPr eaLnBrk="1" hangingPunct="1"/>
            <a:endParaRPr lang="en-US" sz="2000" smtClean="0"/>
          </a:p>
        </p:txBody>
      </p:sp>
      <p:pic>
        <p:nvPicPr>
          <p:cNvPr id="12292" name="Picture 2" descr="http://www.nseindia.com/images/nse_new_logo.gif">
            <a:hlinkClick r:id="rId2"/>
          </p:cNvPr>
          <p:cNvPicPr>
            <a:picLocks noChangeAspect="1" noChangeArrowheads="1"/>
          </p:cNvPicPr>
          <p:nvPr/>
        </p:nvPicPr>
        <p:blipFill>
          <a:blip r:embed="rId3"/>
          <a:srcRect/>
          <a:stretch>
            <a:fillRect/>
          </a:stretch>
        </p:blipFill>
        <p:spPr bwMode="auto">
          <a:xfrm>
            <a:off x="7391400" y="990600"/>
            <a:ext cx="1390650" cy="552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279</Words>
  <Application>Microsoft Office PowerPoint</Application>
  <PresentationFormat>On-screen Show (4:3)</PresentationFormat>
  <Paragraphs>19</Paragraphs>
  <Slides>11</Slides>
  <Notes>0</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11</vt:i4>
      </vt:variant>
    </vt:vector>
  </HeadingPairs>
  <TitlesOfParts>
    <vt:vector size="16" baseType="lpstr">
      <vt:lpstr>Arial</vt:lpstr>
      <vt:lpstr>Calibri</vt:lpstr>
      <vt:lpstr>Office Theme</vt:lpstr>
      <vt:lpstr>1_Custom Design</vt:lpstr>
      <vt:lpstr>Custom Design</vt:lpstr>
      <vt:lpstr>National Stock Exchange</vt:lpstr>
      <vt:lpstr> What is NSE?</vt:lpstr>
      <vt:lpstr>Origin of NSE</vt:lpstr>
      <vt:lpstr> NSE Milestones  </vt:lpstr>
      <vt:lpstr>NSE milestones</vt:lpstr>
      <vt:lpstr>NSE milestones</vt:lpstr>
      <vt:lpstr>Line of Business in NSE</vt:lpstr>
      <vt:lpstr>www.nseindia.com</vt:lpstr>
      <vt:lpstr>NCFM – NSE’s Certification in Financial Markets</vt:lpstr>
      <vt:lpstr>NCFM modules</vt:lpstr>
      <vt:lpstr>Slide 11</vt:lpstr>
    </vt:vector>
  </TitlesOfParts>
  <Company>ayngaranbrowsingand xerox</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Stock Exchange</dc:title>
  <dc:creator>ayngaran2</dc:creator>
  <cp:lastModifiedBy>user</cp:lastModifiedBy>
  <cp:revision>28</cp:revision>
  <dcterms:created xsi:type="dcterms:W3CDTF">2011-03-02T14:22:17Z</dcterms:created>
  <dcterms:modified xsi:type="dcterms:W3CDTF">2012-10-09T13:28:47Z</dcterms:modified>
</cp:coreProperties>
</file>