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73" r:id="rId3"/>
    <p:sldId id="272" r:id="rId4"/>
    <p:sldId id="274" r:id="rId5"/>
    <p:sldId id="257" r:id="rId6"/>
    <p:sldId id="275" r:id="rId7"/>
    <p:sldId id="258" r:id="rId8"/>
    <p:sldId id="276" r:id="rId9"/>
    <p:sldId id="259" r:id="rId10"/>
    <p:sldId id="277" r:id="rId11"/>
    <p:sldId id="260" r:id="rId12"/>
    <p:sldId id="261" r:id="rId13"/>
    <p:sldId id="278" r:id="rId14"/>
    <p:sldId id="270" r:id="rId15"/>
    <p:sldId id="279" r:id="rId16"/>
    <p:sldId id="262" r:id="rId17"/>
    <p:sldId id="263" r:id="rId18"/>
    <p:sldId id="280" r:id="rId19"/>
    <p:sldId id="264" r:id="rId20"/>
    <p:sldId id="265" r:id="rId21"/>
    <p:sldId id="266" r:id="rId22"/>
    <p:sldId id="281" r:id="rId23"/>
    <p:sldId id="267" r:id="rId24"/>
    <p:sldId id="268" r:id="rId25"/>
    <p:sldId id="269" r:id="rId26"/>
    <p:sldId id="27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6134C919-8A08-44D9-AC9D-81D0EB1D1932}" type="datetimeFigureOut">
              <a:rPr lang="en-US" smtClean="0"/>
              <a:pPr/>
              <a:t>10/6/2015</a:t>
            </a:fld>
            <a:endParaRPr lang="en-US"/>
          </a:p>
        </p:txBody>
      </p:sp>
      <p:sp>
        <p:nvSpPr>
          <p:cNvPr id="16" name="Slide Number Placeholder 15"/>
          <p:cNvSpPr>
            <a:spLocks noGrp="1"/>
          </p:cNvSpPr>
          <p:nvPr>
            <p:ph type="sldNum" sz="quarter" idx="11"/>
          </p:nvPr>
        </p:nvSpPr>
        <p:spPr/>
        <p:txBody>
          <a:bodyPr/>
          <a:lstStyle/>
          <a:p>
            <a:fld id="{AB10A7C4-7C99-4A00-984F-B9817B127C40}"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134C919-8A08-44D9-AC9D-81D0EB1D1932}" type="datetimeFigureOut">
              <a:rPr lang="en-US" smtClean="0"/>
              <a:pPr/>
              <a:t>10/6/2015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10A7C4-7C99-4A00-984F-B9817B127C4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134C919-8A08-44D9-AC9D-81D0EB1D1932}" type="datetimeFigureOut">
              <a:rPr lang="en-US" smtClean="0"/>
              <a:pPr/>
              <a:t>10/6/2015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10A7C4-7C99-4A00-984F-B9817B127C4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6134C919-8A08-44D9-AC9D-81D0EB1D1932}" type="datetimeFigureOut">
              <a:rPr lang="en-US" smtClean="0"/>
              <a:pPr/>
              <a:t>10/6/2015</a:t>
            </a:fld>
            <a:endParaRPr lang="en-US"/>
          </a:p>
        </p:txBody>
      </p:sp>
      <p:sp>
        <p:nvSpPr>
          <p:cNvPr id="15" name="Slide Number Placeholder 14"/>
          <p:cNvSpPr>
            <a:spLocks noGrp="1"/>
          </p:cNvSpPr>
          <p:nvPr>
            <p:ph type="sldNum" sz="quarter" idx="15"/>
          </p:nvPr>
        </p:nvSpPr>
        <p:spPr/>
        <p:txBody>
          <a:bodyPr/>
          <a:lstStyle>
            <a:lvl1pPr algn="ctr">
              <a:defRPr/>
            </a:lvl1pPr>
          </a:lstStyle>
          <a:p>
            <a:fld id="{AB10A7C4-7C99-4A00-984F-B9817B127C40}"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134C919-8A08-44D9-AC9D-81D0EB1D1932}" type="datetimeFigureOut">
              <a:rPr lang="en-US" smtClean="0"/>
              <a:pPr/>
              <a:t>10/6/2015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10A7C4-7C99-4A00-984F-B9817B127C40}"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134C919-8A08-44D9-AC9D-81D0EB1D1932}" type="datetimeFigureOut">
              <a:rPr lang="en-US" smtClean="0"/>
              <a:pPr/>
              <a:t>10/6/2015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10A7C4-7C99-4A00-984F-B9817B127C40}"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AB10A7C4-7C99-4A00-984F-B9817B127C40}"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6134C919-8A08-44D9-AC9D-81D0EB1D1932}" type="datetimeFigureOut">
              <a:rPr lang="en-US" smtClean="0"/>
              <a:pPr/>
              <a:t>10/6/2015</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134C919-8A08-44D9-AC9D-81D0EB1D1932}" type="datetimeFigureOut">
              <a:rPr lang="en-US" smtClean="0"/>
              <a:pPr/>
              <a:t>10/6/2015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10A7C4-7C99-4A00-984F-B9817B127C40}"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34C919-8A08-44D9-AC9D-81D0EB1D1932}" type="datetimeFigureOut">
              <a:rPr lang="en-US" smtClean="0"/>
              <a:pPr/>
              <a:t>10/6/2015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10A7C4-7C99-4A00-984F-B9817B127C4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6134C919-8A08-44D9-AC9D-81D0EB1D1932}" type="datetimeFigureOut">
              <a:rPr lang="en-US" smtClean="0"/>
              <a:pPr/>
              <a:t>10/6/2015</a:t>
            </a:fld>
            <a:endParaRPr lang="en-US"/>
          </a:p>
        </p:txBody>
      </p:sp>
      <p:sp>
        <p:nvSpPr>
          <p:cNvPr id="9" name="Slide Number Placeholder 8"/>
          <p:cNvSpPr>
            <a:spLocks noGrp="1"/>
          </p:cNvSpPr>
          <p:nvPr>
            <p:ph type="sldNum" sz="quarter" idx="15"/>
          </p:nvPr>
        </p:nvSpPr>
        <p:spPr/>
        <p:txBody>
          <a:bodyPr/>
          <a:lstStyle/>
          <a:p>
            <a:fld id="{AB10A7C4-7C99-4A00-984F-B9817B127C40}"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6134C919-8A08-44D9-AC9D-81D0EB1D1932}" type="datetimeFigureOut">
              <a:rPr lang="en-US" smtClean="0"/>
              <a:pPr/>
              <a:t>10/6/2015</a:t>
            </a:fld>
            <a:endParaRPr lang="en-US"/>
          </a:p>
        </p:txBody>
      </p:sp>
      <p:sp>
        <p:nvSpPr>
          <p:cNvPr id="9" name="Slide Number Placeholder 8"/>
          <p:cNvSpPr>
            <a:spLocks noGrp="1"/>
          </p:cNvSpPr>
          <p:nvPr>
            <p:ph type="sldNum" sz="quarter" idx="11"/>
          </p:nvPr>
        </p:nvSpPr>
        <p:spPr/>
        <p:txBody>
          <a:bodyPr/>
          <a:lstStyle/>
          <a:p>
            <a:fld id="{AB10A7C4-7C99-4A00-984F-B9817B127C40}"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6134C919-8A08-44D9-AC9D-81D0EB1D1932}" type="datetimeFigureOut">
              <a:rPr lang="en-US" smtClean="0"/>
              <a:pPr/>
              <a:t>10/6/2015</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AB10A7C4-7C99-4A00-984F-B9817B127C40}"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Pranavrastogi74@gmail.com" TargetMode="External"/><Relationship Id="rId2" Type="http://schemas.openxmlformats.org/officeDocument/2006/relationships/hyperlink" Target="mailto:Pranrast44@gmil.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3733800"/>
            <a:ext cx="7854696" cy="2057400"/>
          </a:xfrm>
        </p:spPr>
        <p:style>
          <a:lnRef idx="1">
            <a:schemeClr val="accent2"/>
          </a:lnRef>
          <a:fillRef idx="3">
            <a:schemeClr val="accent2"/>
          </a:fillRef>
          <a:effectRef idx="2">
            <a:schemeClr val="accent2"/>
          </a:effectRef>
          <a:fontRef idx="minor">
            <a:schemeClr val="lt1"/>
          </a:fontRef>
        </p:style>
        <p:txBody>
          <a:bodyPr/>
          <a:lstStyle/>
          <a:p>
            <a:pPr algn="ctr"/>
            <a:endParaRPr lang="en-US" b="1" dirty="0" smtClean="0">
              <a:solidFill>
                <a:schemeClr val="tx1"/>
              </a:solidFill>
            </a:endParaRPr>
          </a:p>
          <a:p>
            <a:pPr algn="ctr"/>
            <a:r>
              <a:rPr lang="en-US" b="1" dirty="0" smtClean="0">
                <a:solidFill>
                  <a:schemeClr val="tx1"/>
                </a:solidFill>
              </a:rPr>
              <a:t>Meeting of Board of Directors </a:t>
            </a:r>
          </a:p>
          <a:p>
            <a:pPr algn="ctr"/>
            <a:r>
              <a:rPr lang="en-US" b="1" dirty="0" smtClean="0">
                <a:solidFill>
                  <a:schemeClr val="tx1"/>
                </a:solidFill>
              </a:rPr>
              <a:t>(Including Board Committees)</a:t>
            </a:r>
          </a:p>
          <a:p>
            <a:pPr algn="ctr"/>
            <a:r>
              <a:rPr lang="en-US" b="1" dirty="0" smtClean="0">
                <a:solidFill>
                  <a:schemeClr val="tx1"/>
                </a:solidFill>
              </a:rPr>
              <a:t>Secretarial Standard- 1</a:t>
            </a:r>
            <a:endParaRPr lang="en-US" b="1" dirty="0">
              <a:solidFill>
                <a:schemeClr val="tx1"/>
              </a:solidFill>
            </a:endParaRPr>
          </a:p>
        </p:txBody>
      </p:sp>
      <p:sp>
        <p:nvSpPr>
          <p:cNvPr id="2" name="Title 1"/>
          <p:cNvSpPr>
            <a:spLocks noGrp="1"/>
          </p:cNvSpPr>
          <p:nvPr>
            <p:ph type="ctrTitle"/>
          </p:nvPr>
        </p:nvSpPr>
        <p:spPr>
          <a:xfrm>
            <a:off x="533400" y="914400"/>
            <a:ext cx="7851648" cy="2286000"/>
          </a:xfrm>
        </p:spPr>
        <p:txBody>
          <a:bodyPr>
            <a:normAutofit/>
          </a:bodyPr>
          <a:lstStyle/>
          <a:p>
            <a:pPr algn="ctr"/>
            <a:r>
              <a:rPr lang="en-US" dirty="0" smtClean="0"/>
              <a:t>Secretarial Standards</a:t>
            </a:r>
            <a:br>
              <a:rPr lang="en-US" dirty="0" smtClean="0"/>
            </a:br>
            <a:r>
              <a:rPr lang="en-US" dirty="0" smtClean="0"/>
              <a:t>The Institute of Company Secretaries of India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 (1).jpg"/>
          <p:cNvPicPr>
            <a:picLocks noGrp="1" noChangeAspect="1"/>
          </p:cNvPicPr>
          <p:nvPr>
            <p:ph idx="1"/>
          </p:nvPr>
        </p:nvPicPr>
        <p:blipFill>
          <a:blip r:embed="rId2"/>
          <a:stretch>
            <a:fillRect/>
          </a:stretch>
        </p:blipFill>
        <p:spPr>
          <a:xfrm>
            <a:off x="1066800" y="3886200"/>
            <a:ext cx="3505200" cy="2133600"/>
          </a:xfrm>
        </p:spPr>
      </p:pic>
      <p:pic>
        <p:nvPicPr>
          <p:cNvPr id="5" name="Picture 4" descr="images (2).jpg"/>
          <p:cNvPicPr>
            <a:picLocks noChangeAspect="1"/>
          </p:cNvPicPr>
          <p:nvPr/>
        </p:nvPicPr>
        <p:blipFill>
          <a:blip r:embed="rId3"/>
          <a:stretch>
            <a:fillRect/>
          </a:stretch>
        </p:blipFill>
        <p:spPr>
          <a:xfrm>
            <a:off x="4800600" y="3886200"/>
            <a:ext cx="3429000" cy="2133600"/>
          </a:xfrm>
          <a:prstGeom prst="rect">
            <a:avLst/>
          </a:prstGeom>
        </p:spPr>
      </p:pic>
      <p:pic>
        <p:nvPicPr>
          <p:cNvPr id="6" name="Picture 5" descr="download (2).jpg"/>
          <p:cNvPicPr>
            <a:picLocks noChangeAspect="1"/>
          </p:cNvPicPr>
          <p:nvPr/>
        </p:nvPicPr>
        <p:blipFill>
          <a:blip r:embed="rId4"/>
          <a:stretch>
            <a:fillRect/>
          </a:stretch>
        </p:blipFill>
        <p:spPr>
          <a:xfrm>
            <a:off x="3352800" y="1371600"/>
            <a:ext cx="2667000" cy="2133600"/>
          </a:xfrm>
          <a:prstGeom prst="rect">
            <a:avLst/>
          </a:prstGeom>
        </p:spPr>
      </p:pic>
      <p:sp>
        <p:nvSpPr>
          <p:cNvPr id="7" name="TextBox 6"/>
          <p:cNvSpPr txBox="1"/>
          <p:nvPr/>
        </p:nvSpPr>
        <p:spPr>
          <a:xfrm>
            <a:off x="2133600" y="762000"/>
            <a:ext cx="5334000" cy="400110"/>
          </a:xfrm>
          <a:prstGeom prst="rect">
            <a:avLst/>
          </a:prstGeom>
          <a:noFill/>
        </p:spPr>
        <p:txBody>
          <a:bodyPr wrap="square" rtlCol="0">
            <a:spAutoFit/>
          </a:bodyPr>
          <a:lstStyle/>
          <a:p>
            <a:pPr algn="ctr"/>
            <a:r>
              <a:rPr lang="en-US" sz="2000" b="1" dirty="0" smtClean="0">
                <a:solidFill>
                  <a:srgbClr val="FFFF00"/>
                </a:solidFill>
              </a:rPr>
              <a:t>AGENDA FOR THE BOARD MEETING</a:t>
            </a:r>
            <a:endParaRPr lang="en-US" sz="2000" b="1" dirty="0">
              <a:solidFill>
                <a:srgbClr val="FFFF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4724400"/>
          </a:xfrm>
        </p:spPr>
        <p:style>
          <a:lnRef idx="1">
            <a:schemeClr val="accent2"/>
          </a:lnRef>
          <a:fillRef idx="3">
            <a:schemeClr val="accent2"/>
          </a:fillRef>
          <a:effectRef idx="2">
            <a:schemeClr val="accent2"/>
          </a:effectRef>
          <a:fontRef idx="minor">
            <a:schemeClr val="lt1"/>
          </a:fontRef>
        </p:style>
        <p:txBody>
          <a:bodyPr>
            <a:normAutofit fontScale="92500" lnSpcReduction="10000"/>
          </a:bodyPr>
          <a:lstStyle/>
          <a:p>
            <a:pPr algn="just"/>
            <a:r>
              <a:rPr lang="en-US" sz="2200" dirty="0" smtClean="0"/>
              <a:t>Agenda shall be given at least 7 days in advance along with notes on agenda( notes on agenda are explanation for each matter)</a:t>
            </a:r>
          </a:p>
          <a:p>
            <a:pPr algn="just">
              <a:buNone/>
            </a:pPr>
            <a:endParaRPr lang="en-US" sz="2200" dirty="0" smtClean="0"/>
          </a:p>
          <a:p>
            <a:pPr algn="just"/>
            <a:r>
              <a:rPr lang="en-US" sz="2200" dirty="0" smtClean="0"/>
              <a:t>To transact urgent business, agenda and notes on agenda may be given at shorter period provided at least one ID is present at that meeting. In case ID is not there in meeting, decision taken at that meeting relating to that business shall be ratified by ID</a:t>
            </a:r>
          </a:p>
          <a:p>
            <a:pPr algn="just"/>
            <a:endParaRPr lang="en-US" sz="2200" dirty="0" smtClean="0"/>
          </a:p>
          <a:p>
            <a:pPr algn="just"/>
            <a:r>
              <a:rPr lang="en-US" sz="2200" dirty="0" smtClean="0"/>
              <a:t>Notes on agenda, which are in nature of UPSI(Like financials) may be given at shorter period with consent of majority of Directors which shall include one ID.</a:t>
            </a:r>
          </a:p>
          <a:p>
            <a:pPr algn="just"/>
            <a:endParaRPr lang="en-US" sz="2200" dirty="0" smtClean="0"/>
          </a:p>
          <a:p>
            <a:pPr algn="just"/>
            <a:r>
              <a:rPr lang="en-US" sz="2200" dirty="0" smtClean="0"/>
              <a:t>General consent can be taken at start of financial year in first board meeting for giving notes on agenda at shorter period which are in the nature of UPSI.</a:t>
            </a:r>
          </a:p>
          <a:p>
            <a:pPr algn="just"/>
            <a:endParaRPr lang="en-US" sz="2200" dirty="0" smtClean="0"/>
          </a:p>
        </p:txBody>
      </p:sp>
      <p:sp>
        <p:nvSpPr>
          <p:cNvPr id="3" name="Title 2"/>
          <p:cNvSpPr>
            <a:spLocks noGrp="1"/>
          </p:cNvSpPr>
          <p:nvPr>
            <p:ph type="title"/>
          </p:nvPr>
        </p:nvSpPr>
        <p:spPr/>
        <p:txBody>
          <a:bodyPr/>
          <a:lstStyle/>
          <a:p>
            <a:pPr algn="ctr"/>
            <a:r>
              <a:rPr smtClean="0">
                <a:solidFill>
                  <a:srgbClr val="FF0000"/>
                </a:solidFill>
              </a:rPr>
              <a:t>AGENDA</a:t>
            </a:r>
            <a:endParaRPr lang="en-US"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3">
            <a:schemeClr val="accent2"/>
          </a:fillRef>
          <a:effectRef idx="2">
            <a:schemeClr val="accent2"/>
          </a:effectRef>
          <a:fontRef idx="minor">
            <a:schemeClr val="lt1"/>
          </a:fontRef>
        </p:style>
        <p:txBody>
          <a:bodyPr>
            <a:normAutofit fontScale="92500"/>
          </a:bodyPr>
          <a:lstStyle/>
          <a:p>
            <a:pPr algn="just"/>
            <a:r>
              <a:rPr lang="en-US" sz="2200" dirty="0" smtClean="0"/>
              <a:t>Any item not included in agenda may be taken up at meeting provided consent of Chairman and majority of Directors is sought  which shall include one ID. In absence of ID at that meeting, that matter shall be ratified by ID.</a:t>
            </a:r>
          </a:p>
          <a:p>
            <a:pPr algn="just"/>
            <a:endParaRPr lang="en-US" sz="2200" dirty="0" smtClean="0"/>
          </a:p>
          <a:p>
            <a:pPr algn="just"/>
            <a:r>
              <a:rPr lang="en-US" sz="2200" dirty="0" smtClean="0"/>
              <a:t>Board shall approve the item through resolution if mandatorily required by law, or through narration (in case passing of resolution is not mandatory), if matter is to be passed through resolution in that case draft resolutions shall be placed before the Board.</a:t>
            </a:r>
          </a:p>
          <a:p>
            <a:pPr algn="just"/>
            <a:endParaRPr lang="en-US" sz="2200" dirty="0" smtClean="0"/>
          </a:p>
          <a:p>
            <a:pPr algn="just"/>
            <a:r>
              <a:rPr lang="en-US" sz="2200" dirty="0" smtClean="0"/>
              <a:t>Mode of sending agenda is same as notice.</a:t>
            </a:r>
          </a:p>
          <a:p>
            <a:pPr algn="just"/>
            <a:endParaRPr lang="en-US" sz="2200" dirty="0" smtClean="0"/>
          </a:p>
          <a:p>
            <a:pPr algn="just"/>
            <a:r>
              <a:rPr lang="en-US" sz="2200" dirty="0" smtClean="0"/>
              <a:t>Each item in the agenda shall be serially numbered.</a:t>
            </a:r>
          </a:p>
          <a:p>
            <a:pPr algn="just"/>
            <a:endParaRPr lang="en-US" sz="2200" dirty="0" smtClean="0"/>
          </a:p>
          <a:p>
            <a:endParaRPr lang="en-US" dirty="0"/>
          </a:p>
        </p:txBody>
      </p:sp>
      <p:sp>
        <p:nvSpPr>
          <p:cNvPr id="3" name="Title 2"/>
          <p:cNvSpPr>
            <a:spLocks noGrp="1"/>
          </p:cNvSpPr>
          <p:nvPr>
            <p:ph type="title"/>
          </p:nvPr>
        </p:nvSpPr>
        <p:spPr/>
        <p:txBody>
          <a:bodyPr/>
          <a:lstStyle/>
          <a:p>
            <a:pPr algn="ctr"/>
            <a:r>
              <a:rPr smtClean="0">
                <a:solidFill>
                  <a:srgbClr val="FF0000"/>
                </a:solidFill>
              </a:rPr>
              <a:t>AGENDA (Contd)</a:t>
            </a:r>
            <a:endParaRPr lang="en-US"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ownload (3).jpg"/>
          <p:cNvPicPr>
            <a:picLocks noGrp="1" noChangeAspect="1"/>
          </p:cNvPicPr>
          <p:nvPr>
            <p:ph idx="1"/>
          </p:nvPr>
        </p:nvPicPr>
        <p:blipFill>
          <a:blip r:embed="rId2"/>
          <a:stretch>
            <a:fillRect/>
          </a:stretch>
        </p:blipFill>
        <p:spPr>
          <a:xfrm>
            <a:off x="914400" y="2438400"/>
            <a:ext cx="3276600" cy="2438400"/>
          </a:xfrm>
        </p:spPr>
      </p:pic>
      <p:sp>
        <p:nvSpPr>
          <p:cNvPr id="4" name="TextBox 3"/>
          <p:cNvSpPr txBox="1"/>
          <p:nvPr/>
        </p:nvSpPr>
        <p:spPr>
          <a:xfrm>
            <a:off x="1143000" y="1295400"/>
            <a:ext cx="5791200" cy="400110"/>
          </a:xfrm>
          <a:prstGeom prst="rect">
            <a:avLst/>
          </a:prstGeom>
          <a:noFill/>
        </p:spPr>
        <p:txBody>
          <a:bodyPr wrap="square" rtlCol="0">
            <a:spAutoFit/>
          </a:bodyPr>
          <a:lstStyle/>
          <a:p>
            <a:pPr algn="ctr"/>
            <a:r>
              <a:rPr lang="en-US" sz="2000" b="1" dirty="0" smtClean="0">
                <a:solidFill>
                  <a:srgbClr val="FFFF00"/>
                </a:solidFill>
              </a:rPr>
              <a:t>      CHAIRMAN AND QUORUM</a:t>
            </a:r>
            <a:endParaRPr lang="en-US" sz="2000" b="1" dirty="0">
              <a:solidFill>
                <a:srgbClr val="FFFF00"/>
              </a:solidFill>
            </a:endParaRPr>
          </a:p>
        </p:txBody>
      </p:sp>
      <p:pic>
        <p:nvPicPr>
          <p:cNvPr id="6" name="Picture 5" descr="download (4).jpg"/>
          <p:cNvPicPr>
            <a:picLocks noChangeAspect="1"/>
          </p:cNvPicPr>
          <p:nvPr/>
        </p:nvPicPr>
        <p:blipFill>
          <a:blip r:embed="rId3"/>
          <a:stretch>
            <a:fillRect/>
          </a:stretch>
        </p:blipFill>
        <p:spPr>
          <a:xfrm>
            <a:off x="4343400" y="2438400"/>
            <a:ext cx="3619500" cy="2438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229600" cy="5257800"/>
          </a:xfrm>
          <a:ln/>
        </p:spPr>
        <p:style>
          <a:lnRef idx="1">
            <a:schemeClr val="accent2"/>
          </a:lnRef>
          <a:fillRef idx="3">
            <a:schemeClr val="accent2"/>
          </a:fillRef>
          <a:effectRef idx="2">
            <a:schemeClr val="accent2"/>
          </a:effectRef>
          <a:fontRef idx="minor">
            <a:schemeClr val="lt1"/>
          </a:fontRef>
        </p:style>
        <p:txBody>
          <a:bodyPr/>
          <a:lstStyle/>
          <a:p>
            <a:pPr algn="just"/>
            <a:r>
              <a:rPr lang="en-US" sz="2000" dirty="0" smtClean="0"/>
              <a:t>Chairman of the Company shall be the Chairman of the Board. In case co does not have chairman, Directors may elect one of them to be the chairman.</a:t>
            </a:r>
          </a:p>
          <a:p>
            <a:pPr algn="just"/>
            <a:r>
              <a:rPr lang="en-US" sz="2000" dirty="0" smtClean="0"/>
              <a:t>Where Chairman himself is not interested in any matter, he shall with the consent of members entrust the conduct of proceedings to any </a:t>
            </a:r>
            <a:r>
              <a:rPr lang="en-US" sz="2000" dirty="0" err="1" smtClean="0"/>
              <a:t>dis</a:t>
            </a:r>
            <a:r>
              <a:rPr lang="en-US" sz="2000" dirty="0" smtClean="0"/>
              <a:t>- interested Director and shall not be present while discussion is </a:t>
            </a:r>
            <a:r>
              <a:rPr lang="en-US" sz="2000" dirty="0" err="1" smtClean="0"/>
              <a:t>goin</a:t>
            </a:r>
            <a:r>
              <a:rPr lang="en-US" sz="2000" dirty="0" smtClean="0"/>
              <a:t> on such matter.</a:t>
            </a:r>
          </a:p>
          <a:p>
            <a:pPr algn="just"/>
            <a:r>
              <a:rPr lang="en-US" sz="2000" dirty="0" smtClean="0"/>
              <a:t>Quorum shall be present throughout the meeting (from commencement till the end.)</a:t>
            </a:r>
          </a:p>
          <a:p>
            <a:pPr algn="just"/>
            <a:r>
              <a:rPr lang="en-US" sz="2000" dirty="0" smtClean="0"/>
              <a:t>Interested Director shall not be Counted in Quorum and shall not be present while discussion is going on such matter.</a:t>
            </a:r>
          </a:p>
          <a:p>
            <a:pPr algn="just"/>
            <a:r>
              <a:rPr lang="en-US" sz="2000" dirty="0" smtClean="0"/>
              <a:t>Directors participating through VC are counted for the purpose of the Quorum.</a:t>
            </a:r>
          </a:p>
          <a:p>
            <a:pPr algn="just"/>
            <a:r>
              <a:rPr lang="en-US" sz="2000" dirty="0" smtClean="0"/>
              <a:t>Meaning of Interested IS explained in SS-1 in detail.</a:t>
            </a:r>
          </a:p>
          <a:p>
            <a:pPr algn="just"/>
            <a:endParaRPr lang="en-US" sz="2000" dirty="0" smtClean="0"/>
          </a:p>
          <a:p>
            <a:pPr algn="just"/>
            <a:endParaRPr lang="en-US" dirty="0"/>
          </a:p>
        </p:txBody>
      </p:sp>
      <p:sp>
        <p:nvSpPr>
          <p:cNvPr id="3" name="Title 2"/>
          <p:cNvSpPr>
            <a:spLocks noGrp="1"/>
          </p:cNvSpPr>
          <p:nvPr>
            <p:ph type="title"/>
          </p:nvPr>
        </p:nvSpPr>
        <p:spPr>
          <a:xfrm>
            <a:off x="457200" y="152400"/>
            <a:ext cx="8229600" cy="685800"/>
          </a:xfrm>
        </p:spPr>
        <p:txBody>
          <a:bodyPr>
            <a:normAutofit fontScale="90000"/>
          </a:bodyPr>
          <a:lstStyle/>
          <a:p>
            <a:pPr algn="ctr"/>
            <a:r>
              <a:rPr smtClean="0">
                <a:solidFill>
                  <a:srgbClr val="FF0000"/>
                </a:solidFill>
              </a:rPr>
              <a:t>CHAIRMAN &amp; QUORUM</a:t>
            </a:r>
            <a:endParaRPr lang="en-US"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TTENDANCE.png"/>
          <p:cNvPicPr>
            <a:picLocks noGrp="1" noChangeAspect="1"/>
          </p:cNvPicPr>
          <p:nvPr>
            <p:ph idx="1"/>
          </p:nvPr>
        </p:nvPicPr>
        <p:blipFill>
          <a:blip r:embed="rId2"/>
          <a:stretch>
            <a:fillRect/>
          </a:stretch>
        </p:blipFill>
        <p:spPr>
          <a:xfrm>
            <a:off x="1828800" y="2514600"/>
            <a:ext cx="5410200" cy="1581150"/>
          </a:xfrm>
        </p:spPr>
      </p:pic>
      <p:pic>
        <p:nvPicPr>
          <p:cNvPr id="5" name="Picture 4" descr="ATTA.jpg"/>
          <p:cNvPicPr>
            <a:picLocks noChangeAspect="1"/>
          </p:cNvPicPr>
          <p:nvPr/>
        </p:nvPicPr>
        <p:blipFill>
          <a:blip r:embed="rId3"/>
          <a:stretch>
            <a:fillRect/>
          </a:stretch>
        </p:blipFill>
        <p:spPr>
          <a:xfrm>
            <a:off x="1828800" y="4114800"/>
            <a:ext cx="5410200" cy="2371725"/>
          </a:xfrm>
          <a:prstGeom prst="rect">
            <a:avLst/>
          </a:prstGeom>
        </p:spPr>
      </p:pic>
      <p:sp>
        <p:nvSpPr>
          <p:cNvPr id="7" name="TextBox 6"/>
          <p:cNvSpPr txBox="1"/>
          <p:nvPr/>
        </p:nvSpPr>
        <p:spPr>
          <a:xfrm>
            <a:off x="1905000" y="1524000"/>
            <a:ext cx="5410200" cy="430887"/>
          </a:xfrm>
          <a:prstGeom prst="rect">
            <a:avLst/>
          </a:prstGeom>
          <a:noFill/>
        </p:spPr>
        <p:txBody>
          <a:bodyPr wrap="square" rtlCol="0">
            <a:spAutoFit/>
          </a:bodyPr>
          <a:lstStyle/>
          <a:p>
            <a:pPr algn="ctr"/>
            <a:r>
              <a:rPr lang="en-US" sz="2200" dirty="0" smtClean="0">
                <a:solidFill>
                  <a:srgbClr val="FFFF00"/>
                </a:solidFill>
              </a:rPr>
              <a:t>ATTENDANCE REGISTER</a:t>
            </a:r>
            <a:endParaRPr lang="en-US" sz="2200" dirty="0">
              <a:solidFill>
                <a:srgbClr val="FFFF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3">
            <a:schemeClr val="accent2"/>
          </a:fillRef>
          <a:effectRef idx="2">
            <a:schemeClr val="accent2"/>
          </a:effectRef>
          <a:fontRef idx="minor">
            <a:schemeClr val="lt1"/>
          </a:fontRef>
        </p:style>
        <p:txBody>
          <a:bodyPr/>
          <a:lstStyle/>
          <a:p>
            <a:pPr algn="just"/>
            <a:r>
              <a:rPr lang="en-US" sz="2000" dirty="0" smtClean="0"/>
              <a:t>Separate Attendance register for Meeting of Board and Each Committee thereof.</a:t>
            </a:r>
          </a:p>
          <a:p>
            <a:pPr algn="ctr">
              <a:buNone/>
            </a:pPr>
            <a:r>
              <a:rPr lang="en-US" sz="2000" u="sng" dirty="0" smtClean="0"/>
              <a:t>SPECIMEN FORMAT FOR ATTENDANCE REGISTER</a:t>
            </a:r>
          </a:p>
          <a:p>
            <a:pPr algn="ctr">
              <a:buNone/>
            </a:pPr>
            <a:r>
              <a:rPr lang="en-US" sz="2000" dirty="0" smtClean="0"/>
              <a:t>35</a:t>
            </a:r>
            <a:r>
              <a:rPr lang="en-US" sz="2000" baseline="30000" dirty="0" smtClean="0"/>
              <a:t>TH</a:t>
            </a:r>
            <a:r>
              <a:rPr lang="en-US" sz="2000" dirty="0" smtClean="0"/>
              <a:t> Board Meeting of ABC Ltd.</a:t>
            </a:r>
          </a:p>
          <a:p>
            <a:pPr algn="ctr">
              <a:buNone/>
            </a:pPr>
            <a:r>
              <a:rPr lang="en-US" sz="2000" dirty="0" smtClean="0"/>
              <a:t>5</a:t>
            </a:r>
            <a:r>
              <a:rPr lang="en-US" sz="2000" baseline="30000" dirty="0" smtClean="0"/>
              <a:t>th</a:t>
            </a:r>
            <a:r>
              <a:rPr lang="en-US" sz="2000" dirty="0" smtClean="0"/>
              <a:t> July, 2015</a:t>
            </a:r>
            <a:r>
              <a:rPr lang="en-US" sz="2000" dirty="0" smtClean="0"/>
              <a:t>, </a:t>
            </a:r>
            <a:r>
              <a:rPr lang="en-US" sz="2000" smtClean="0"/>
              <a:t>10 a.m. </a:t>
            </a:r>
            <a:r>
              <a:rPr lang="en-US" sz="2000" dirty="0" smtClean="0"/>
              <a:t>Sector 16, Noida</a:t>
            </a:r>
          </a:p>
          <a:p>
            <a:pPr algn="ctr">
              <a:buNone/>
            </a:pPr>
            <a:endParaRPr lang="en-US" sz="2200" dirty="0" smtClean="0"/>
          </a:p>
          <a:p>
            <a:pPr algn="ctr">
              <a:buNone/>
            </a:pPr>
            <a:endParaRPr lang="en-US" sz="2200" dirty="0"/>
          </a:p>
        </p:txBody>
      </p:sp>
      <p:sp>
        <p:nvSpPr>
          <p:cNvPr id="3" name="Title 2"/>
          <p:cNvSpPr>
            <a:spLocks noGrp="1"/>
          </p:cNvSpPr>
          <p:nvPr>
            <p:ph type="title"/>
          </p:nvPr>
        </p:nvSpPr>
        <p:spPr/>
        <p:txBody>
          <a:bodyPr/>
          <a:lstStyle/>
          <a:p>
            <a:pPr algn="ctr"/>
            <a:r>
              <a:rPr smtClean="0">
                <a:solidFill>
                  <a:srgbClr val="FF0000"/>
                </a:solidFill>
              </a:rPr>
              <a:t>ATTENDANCE</a:t>
            </a:r>
            <a:r>
              <a:rPr u="sng" smtClean="0">
                <a:solidFill>
                  <a:srgbClr val="FF0000"/>
                </a:solidFill>
              </a:rPr>
              <a:t> </a:t>
            </a:r>
            <a:r>
              <a:rPr smtClean="0">
                <a:solidFill>
                  <a:srgbClr val="FF0000"/>
                </a:solidFill>
              </a:rPr>
              <a:t>REGISTER</a:t>
            </a:r>
            <a:r>
              <a:rPr u="sng" smtClean="0">
                <a:solidFill>
                  <a:srgbClr val="FF0000"/>
                </a:solidFill>
              </a:rPr>
              <a:t> </a:t>
            </a:r>
            <a:endParaRPr lang="en-US" u="sng" dirty="0">
              <a:solidFill>
                <a:srgbClr val="FF0000"/>
              </a:solidFill>
            </a:endParaRPr>
          </a:p>
        </p:txBody>
      </p:sp>
      <p:graphicFrame>
        <p:nvGraphicFramePr>
          <p:cNvPr id="4" name="Table 3"/>
          <p:cNvGraphicFramePr>
            <a:graphicFrameLocks noGrp="1"/>
          </p:cNvGraphicFramePr>
          <p:nvPr/>
        </p:nvGraphicFramePr>
        <p:xfrm>
          <a:off x="1143000" y="3437544"/>
          <a:ext cx="6858000" cy="2560320"/>
        </p:xfrm>
        <a:graphic>
          <a:graphicData uri="http://schemas.openxmlformats.org/drawingml/2006/table">
            <a:tbl>
              <a:tblPr firstRow="1" bandRow="1">
                <a:tableStyleId>{5C22544A-7EE6-4342-B048-85BDC9FD1C3A}</a:tableStyleId>
              </a:tblPr>
              <a:tblGrid>
                <a:gridCol w="3429000"/>
                <a:gridCol w="3429000"/>
              </a:tblGrid>
              <a:tr h="362063">
                <a:tc>
                  <a:txBody>
                    <a:bodyPr/>
                    <a:lstStyle/>
                    <a:p>
                      <a:r>
                        <a:rPr lang="en-US" sz="1800" dirty="0" smtClean="0">
                          <a:solidFill>
                            <a:schemeClr val="tx1"/>
                          </a:solidFill>
                        </a:rPr>
                        <a:t>Name of Director</a:t>
                      </a:r>
                      <a:endParaRPr lang="en-US" dirty="0">
                        <a:solidFill>
                          <a:schemeClr val="tx1"/>
                        </a:solidFill>
                      </a:endParaRPr>
                    </a:p>
                  </a:txBody>
                  <a:tcPr>
                    <a:solidFill>
                      <a:srgbClr val="FF0000"/>
                    </a:solidFill>
                  </a:tcPr>
                </a:tc>
                <a:tc>
                  <a:txBody>
                    <a:bodyPr/>
                    <a:lstStyle/>
                    <a:p>
                      <a:r>
                        <a:rPr lang="en-US" sz="1800" dirty="0" smtClean="0">
                          <a:solidFill>
                            <a:schemeClr val="tx1"/>
                          </a:solidFill>
                        </a:rPr>
                        <a:t>Signatures </a:t>
                      </a:r>
                      <a:endParaRPr lang="en-US" dirty="0">
                        <a:solidFill>
                          <a:schemeClr val="tx1"/>
                        </a:solidFill>
                      </a:endParaRPr>
                    </a:p>
                  </a:txBody>
                  <a:tcPr>
                    <a:solidFill>
                      <a:srgbClr val="FF0000"/>
                    </a:solidFill>
                  </a:tcPr>
                </a:tc>
              </a:tr>
              <a:tr h="362063">
                <a:tc>
                  <a:txBody>
                    <a:bodyPr/>
                    <a:lstStyle/>
                    <a:p>
                      <a:r>
                        <a:rPr lang="en-US" dirty="0" smtClean="0">
                          <a:solidFill>
                            <a:schemeClr val="tx1"/>
                          </a:solidFill>
                        </a:rPr>
                        <a:t>A (Chairman)</a:t>
                      </a:r>
                      <a:endParaRPr lang="en-US" dirty="0">
                        <a:solidFill>
                          <a:schemeClr val="tx1"/>
                        </a:solidFill>
                      </a:endParaRPr>
                    </a:p>
                  </a:txBody>
                  <a:tcPr>
                    <a:solidFill>
                      <a:schemeClr val="bg1">
                        <a:lumMod val="85000"/>
                        <a:lumOff val="15000"/>
                      </a:schemeClr>
                    </a:solidFill>
                  </a:tcPr>
                </a:tc>
                <a:tc>
                  <a:txBody>
                    <a:bodyPr/>
                    <a:lstStyle/>
                    <a:p>
                      <a:endParaRPr lang="en-US" dirty="0">
                        <a:solidFill>
                          <a:schemeClr val="tx1"/>
                        </a:solidFill>
                      </a:endParaRPr>
                    </a:p>
                  </a:txBody>
                  <a:tcPr>
                    <a:solidFill>
                      <a:schemeClr val="bg1">
                        <a:lumMod val="85000"/>
                        <a:lumOff val="15000"/>
                      </a:schemeClr>
                    </a:solidFill>
                  </a:tcPr>
                </a:tc>
              </a:tr>
              <a:tr h="354967">
                <a:tc>
                  <a:txBody>
                    <a:bodyPr/>
                    <a:lstStyle/>
                    <a:p>
                      <a:r>
                        <a:rPr lang="en-US" dirty="0" smtClean="0">
                          <a:solidFill>
                            <a:schemeClr val="tx1"/>
                          </a:solidFill>
                        </a:rPr>
                        <a:t>B</a:t>
                      </a:r>
                      <a:r>
                        <a:rPr lang="en-US" baseline="0" dirty="0" smtClean="0">
                          <a:solidFill>
                            <a:schemeClr val="tx1"/>
                          </a:solidFill>
                        </a:rPr>
                        <a:t> (WTD)</a:t>
                      </a:r>
                      <a:endParaRPr lang="en-US" dirty="0">
                        <a:solidFill>
                          <a:schemeClr val="tx1"/>
                        </a:solidFill>
                      </a:endParaRPr>
                    </a:p>
                  </a:txBody>
                  <a:tcPr>
                    <a:solidFill>
                      <a:schemeClr val="bg1">
                        <a:lumMod val="85000"/>
                        <a:lumOff val="15000"/>
                      </a:schemeClr>
                    </a:solidFill>
                  </a:tcPr>
                </a:tc>
                <a:tc>
                  <a:txBody>
                    <a:bodyPr/>
                    <a:lstStyle/>
                    <a:p>
                      <a:endParaRPr lang="en-US" dirty="0">
                        <a:solidFill>
                          <a:schemeClr val="tx1"/>
                        </a:solidFill>
                      </a:endParaRPr>
                    </a:p>
                  </a:txBody>
                  <a:tcPr>
                    <a:solidFill>
                      <a:schemeClr val="bg1">
                        <a:lumMod val="85000"/>
                        <a:lumOff val="15000"/>
                      </a:schemeClr>
                    </a:solidFill>
                  </a:tcPr>
                </a:tc>
              </a:tr>
              <a:tr h="354967">
                <a:tc>
                  <a:txBody>
                    <a:bodyPr/>
                    <a:lstStyle/>
                    <a:p>
                      <a:r>
                        <a:rPr lang="en-US" dirty="0" smtClean="0">
                          <a:solidFill>
                            <a:schemeClr val="tx1"/>
                          </a:solidFill>
                        </a:rPr>
                        <a:t>CS</a:t>
                      </a:r>
                      <a:endParaRPr lang="en-US" dirty="0">
                        <a:solidFill>
                          <a:schemeClr val="tx1"/>
                        </a:solidFill>
                      </a:endParaRPr>
                    </a:p>
                  </a:txBody>
                  <a:tcPr>
                    <a:solidFill>
                      <a:schemeClr val="bg1">
                        <a:lumMod val="85000"/>
                        <a:lumOff val="15000"/>
                      </a:schemeClr>
                    </a:solidFill>
                  </a:tcPr>
                </a:tc>
                <a:tc>
                  <a:txBody>
                    <a:bodyPr/>
                    <a:lstStyle/>
                    <a:p>
                      <a:endParaRPr lang="en-US" dirty="0">
                        <a:solidFill>
                          <a:schemeClr val="tx1"/>
                        </a:solidFill>
                      </a:endParaRPr>
                    </a:p>
                  </a:txBody>
                  <a:tcPr>
                    <a:solidFill>
                      <a:schemeClr val="bg1">
                        <a:lumMod val="85000"/>
                        <a:lumOff val="15000"/>
                      </a:schemeClr>
                    </a:solidFill>
                  </a:tcPr>
                </a:tc>
              </a:tr>
              <a:tr h="354967">
                <a:tc>
                  <a:txBody>
                    <a:bodyPr/>
                    <a:lstStyle/>
                    <a:p>
                      <a:r>
                        <a:rPr lang="en-US" dirty="0" smtClean="0">
                          <a:solidFill>
                            <a:schemeClr val="tx1"/>
                          </a:solidFill>
                        </a:rPr>
                        <a:t>Special</a:t>
                      </a:r>
                      <a:r>
                        <a:rPr lang="en-US" baseline="0" dirty="0" smtClean="0">
                          <a:solidFill>
                            <a:schemeClr val="tx1"/>
                          </a:solidFill>
                        </a:rPr>
                        <a:t> Invitees</a:t>
                      </a:r>
                      <a:endParaRPr lang="en-US" dirty="0">
                        <a:solidFill>
                          <a:schemeClr val="tx1"/>
                        </a:solidFill>
                      </a:endParaRPr>
                    </a:p>
                  </a:txBody>
                  <a:tcPr>
                    <a:solidFill>
                      <a:srgbClr val="FF0000"/>
                    </a:solidFill>
                  </a:tcPr>
                </a:tc>
                <a:tc>
                  <a:txBody>
                    <a:bodyPr/>
                    <a:lstStyle/>
                    <a:p>
                      <a:r>
                        <a:rPr lang="en-US" dirty="0" smtClean="0">
                          <a:solidFill>
                            <a:schemeClr val="tx1"/>
                          </a:solidFill>
                        </a:rPr>
                        <a:t>Signatures</a:t>
                      </a:r>
                      <a:endParaRPr lang="en-US" dirty="0">
                        <a:solidFill>
                          <a:schemeClr val="tx1"/>
                        </a:solidFill>
                      </a:endParaRPr>
                    </a:p>
                  </a:txBody>
                  <a:tcPr>
                    <a:solidFill>
                      <a:srgbClr val="FF0000"/>
                    </a:solidFill>
                  </a:tcPr>
                </a:tc>
              </a:tr>
              <a:tr h="354967">
                <a:tc>
                  <a:txBody>
                    <a:bodyPr/>
                    <a:lstStyle/>
                    <a:p>
                      <a:r>
                        <a:rPr lang="en-US" dirty="0" smtClean="0">
                          <a:solidFill>
                            <a:schemeClr val="tx1"/>
                          </a:solidFill>
                        </a:rPr>
                        <a:t>A (CFO)</a:t>
                      </a:r>
                      <a:endParaRPr lang="en-US" dirty="0">
                        <a:solidFill>
                          <a:schemeClr val="tx1"/>
                        </a:solidFill>
                      </a:endParaRPr>
                    </a:p>
                  </a:txBody>
                  <a:tcPr>
                    <a:solidFill>
                      <a:srgbClr val="FF0000"/>
                    </a:solidFill>
                  </a:tcPr>
                </a:tc>
                <a:tc>
                  <a:txBody>
                    <a:bodyPr/>
                    <a:lstStyle/>
                    <a:p>
                      <a:endParaRPr lang="en-US" dirty="0">
                        <a:solidFill>
                          <a:schemeClr val="tx1"/>
                        </a:solidFill>
                      </a:endParaRPr>
                    </a:p>
                  </a:txBody>
                  <a:tcPr>
                    <a:solidFill>
                      <a:srgbClr val="FF0000"/>
                    </a:solidFill>
                  </a:tcPr>
                </a:tc>
              </a:tr>
              <a:tr h="362063">
                <a:tc>
                  <a:txBody>
                    <a:bodyPr/>
                    <a:lstStyle/>
                    <a:p>
                      <a:r>
                        <a:rPr lang="en-US" dirty="0" smtClean="0">
                          <a:solidFill>
                            <a:schemeClr val="tx1"/>
                          </a:solidFill>
                        </a:rPr>
                        <a:t>B(Head</a:t>
                      </a:r>
                      <a:r>
                        <a:rPr lang="en-US" baseline="0" dirty="0" smtClean="0">
                          <a:solidFill>
                            <a:schemeClr val="tx1"/>
                          </a:solidFill>
                        </a:rPr>
                        <a:t> Supply Chain)</a:t>
                      </a:r>
                      <a:endParaRPr lang="en-US" dirty="0">
                        <a:solidFill>
                          <a:schemeClr val="tx1"/>
                        </a:solidFill>
                      </a:endParaRPr>
                    </a:p>
                  </a:txBody>
                  <a:tcPr>
                    <a:solidFill>
                      <a:schemeClr val="bg1">
                        <a:lumMod val="85000"/>
                        <a:lumOff val="15000"/>
                      </a:schemeClr>
                    </a:solidFill>
                  </a:tcPr>
                </a:tc>
                <a:tc>
                  <a:txBody>
                    <a:bodyPr/>
                    <a:lstStyle/>
                    <a:p>
                      <a:endParaRPr lang="en-US" dirty="0">
                        <a:solidFill>
                          <a:schemeClr val="tx1"/>
                        </a:solidFill>
                      </a:endParaRPr>
                    </a:p>
                  </a:txBody>
                  <a:tcPr>
                    <a:solidFill>
                      <a:schemeClr val="bg1">
                        <a:lumMod val="85000"/>
                        <a:lumOff val="15000"/>
                      </a:schemeClr>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3">
            <a:schemeClr val="accent2"/>
          </a:fillRef>
          <a:effectRef idx="2">
            <a:schemeClr val="accent2"/>
          </a:effectRef>
          <a:fontRef idx="minor">
            <a:schemeClr val="lt1"/>
          </a:fontRef>
        </p:style>
        <p:txBody>
          <a:bodyPr>
            <a:normAutofit/>
          </a:bodyPr>
          <a:lstStyle/>
          <a:p>
            <a:pPr algn="just"/>
            <a:r>
              <a:rPr lang="en-US" sz="2000" dirty="0" smtClean="0"/>
              <a:t>Attendance Register shall be signed by every Director, CS and each special invitee</a:t>
            </a:r>
          </a:p>
          <a:p>
            <a:pPr algn="just"/>
            <a:r>
              <a:rPr lang="en-US" sz="2000" dirty="0" smtClean="0"/>
              <a:t>Attendance Register shall be maintained at the Regd. Office or other place approved by the Board and must be kept in the custody of CS.</a:t>
            </a:r>
          </a:p>
          <a:p>
            <a:pPr algn="just"/>
            <a:r>
              <a:rPr lang="en-US" sz="2000" dirty="0" smtClean="0"/>
              <a:t>Entries in the Register shall be authenticated by CS, in his absence by the Chairman. </a:t>
            </a:r>
          </a:p>
          <a:p>
            <a:pPr algn="just"/>
            <a:r>
              <a:rPr lang="en-US" sz="2000" dirty="0" smtClean="0"/>
              <a:t>Register shall be preserved for 8 FYs , and may be destroyed thereafter with approval of the Board.</a:t>
            </a:r>
          </a:p>
          <a:p>
            <a:pPr algn="just"/>
            <a:r>
              <a:rPr lang="en-US" sz="2000" dirty="0" smtClean="0"/>
              <a:t> Register is open for Inspection by Directors, and also PCS (Secretarial Auditors) &amp; Statutory Auditors for performance of their duties.   </a:t>
            </a:r>
          </a:p>
          <a:p>
            <a:pPr algn="just"/>
            <a:r>
              <a:rPr lang="en-US" sz="2000" dirty="0" smtClean="0"/>
              <a:t>In case of Special Invitees, name and the capacity in which they are attending the meeting shall be mentioned. </a:t>
            </a:r>
          </a:p>
          <a:p>
            <a:pPr algn="just">
              <a:buNone/>
            </a:pPr>
            <a:endParaRPr lang="en-US" sz="2000" dirty="0"/>
          </a:p>
        </p:txBody>
      </p:sp>
      <p:sp>
        <p:nvSpPr>
          <p:cNvPr id="3" name="Title 2"/>
          <p:cNvSpPr>
            <a:spLocks noGrp="1"/>
          </p:cNvSpPr>
          <p:nvPr>
            <p:ph type="title"/>
          </p:nvPr>
        </p:nvSpPr>
        <p:spPr/>
        <p:txBody>
          <a:bodyPr/>
          <a:lstStyle/>
          <a:p>
            <a:pPr algn="ctr"/>
            <a:r>
              <a:rPr smtClean="0">
                <a:solidFill>
                  <a:srgbClr val="FF0000"/>
                </a:solidFill>
              </a:rPr>
              <a:t>ATTENDANCE</a:t>
            </a:r>
            <a:r>
              <a:rPr u="sng" smtClean="0">
                <a:solidFill>
                  <a:srgbClr val="FF0000"/>
                </a:solidFill>
              </a:rPr>
              <a:t> </a:t>
            </a:r>
            <a:r>
              <a:rPr smtClean="0">
                <a:solidFill>
                  <a:srgbClr val="FF0000"/>
                </a:solidFill>
              </a:rPr>
              <a:t>REGISTER</a:t>
            </a:r>
            <a:r>
              <a:rPr u="sng" smtClean="0">
                <a:solidFill>
                  <a:srgbClr val="FF0000"/>
                </a:solidFill>
              </a:rPr>
              <a:t> </a:t>
            </a:r>
            <a:endParaRPr lang="en-US"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secretarial-standard-1-55-638.jpg"/>
          <p:cNvPicPr/>
          <p:nvPr/>
        </p:nvPicPr>
        <p:blipFill rotWithShape="1">
          <a:blip r:embed="rId2"/>
          <a:srcRect t="2" b="9563"/>
          <a:stretch/>
        </p:blipFill>
        <p:spPr bwMode="auto">
          <a:xfrm>
            <a:off x="1541780" y="1828800"/>
            <a:ext cx="5925820" cy="4023360"/>
          </a:xfrm>
          <a:prstGeom prst="rect">
            <a:avLst/>
          </a:prstGeom>
          <a:ln>
            <a:noFill/>
          </a:ln>
          <a:extLst>
            <a:ext uri="{53640926-AAD7-44D8-BBD7-CCE9431645EC}">
              <a14:shadowObscured xmlns:a14="http://schemas.microsoft.com/office/drawing/2010/main"/>
            </a:ext>
          </a:extLst>
        </p:spPr>
      </p:pic>
      <p:sp>
        <p:nvSpPr>
          <p:cNvPr id="8" name="Content Placeholder 1"/>
          <p:cNvSpPr txBox="1">
            <a:spLocks/>
          </p:cNvSpPr>
          <p:nvPr/>
        </p:nvSpPr>
        <p:spPr>
          <a:xfrm>
            <a:off x="609600" y="1371600"/>
            <a:ext cx="8229600" cy="45719"/>
          </a:xfrm>
          <a:prstGeom prst="rect">
            <a:avLst/>
          </a:prstGeom>
        </p:spPr>
        <p:txBody>
          <a:bodyPr vert="horz">
            <a:normAutofit fontScale="25000" lnSpcReduction="20000"/>
          </a:bodyPr>
          <a:lst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a:lstStyle>
          <a:p>
            <a:endParaRPr lang="en-US" dirty="0"/>
          </a:p>
        </p:txBody>
      </p:sp>
      <p:sp>
        <p:nvSpPr>
          <p:cNvPr id="3" name="TextBox 2"/>
          <p:cNvSpPr txBox="1"/>
          <p:nvPr/>
        </p:nvSpPr>
        <p:spPr>
          <a:xfrm>
            <a:off x="1676400" y="1066800"/>
            <a:ext cx="6019800" cy="400110"/>
          </a:xfrm>
          <a:prstGeom prst="rect">
            <a:avLst/>
          </a:prstGeom>
          <a:noFill/>
        </p:spPr>
        <p:txBody>
          <a:bodyPr wrap="square" rtlCol="0">
            <a:spAutoFit/>
          </a:bodyPr>
          <a:lstStyle/>
          <a:p>
            <a:pPr algn="ctr"/>
            <a:r>
              <a:rPr lang="en-US" sz="2000" b="1" dirty="0" smtClean="0">
                <a:solidFill>
                  <a:srgbClr val="FFFF00"/>
                </a:solidFill>
              </a:rPr>
              <a:t>RESOLUTION BY CIRCULATION</a:t>
            </a:r>
            <a:endParaRPr lang="en-US" sz="2000" b="1" dirty="0">
              <a:solidFill>
                <a:srgbClr val="FFFF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3">
            <a:schemeClr val="accent2"/>
          </a:fillRef>
          <a:effectRef idx="2">
            <a:schemeClr val="accent2"/>
          </a:effectRef>
          <a:fontRef idx="minor">
            <a:schemeClr val="lt1"/>
          </a:fontRef>
        </p:style>
        <p:txBody>
          <a:bodyPr/>
          <a:lstStyle/>
          <a:p>
            <a:pPr algn="just">
              <a:buFont typeface="Wingdings" pitchFamily="2" charset="2"/>
              <a:buChar char="Ø"/>
            </a:pPr>
            <a:r>
              <a:rPr lang="en-US" sz="2000" dirty="0" smtClean="0"/>
              <a:t>Chairman of the Board is the authority to decide whether particular matter is to be approved by RBC or in a Meeting. In absence of Chairman by the MD or WTD.</a:t>
            </a:r>
          </a:p>
          <a:p>
            <a:pPr algn="just">
              <a:buFont typeface="Wingdings" pitchFamily="2" charset="2"/>
              <a:buChar char="Ø"/>
            </a:pPr>
            <a:endParaRPr lang="en-US" sz="2000" dirty="0" smtClean="0"/>
          </a:p>
          <a:p>
            <a:pPr algn="just">
              <a:buFont typeface="Wingdings" pitchFamily="2" charset="2"/>
              <a:buChar char="Ø"/>
            </a:pPr>
            <a:r>
              <a:rPr lang="en-US" sz="2000" dirty="0" smtClean="0"/>
              <a:t>Before floating RBC, CS will take approval from Chairperson of the Board, and in case of Committee from the Chairperson of the Committee.</a:t>
            </a:r>
          </a:p>
          <a:p>
            <a:pPr algn="just">
              <a:buFont typeface="Wingdings" pitchFamily="2" charset="2"/>
              <a:buChar char="Ø"/>
            </a:pPr>
            <a:endParaRPr lang="en-US" sz="2000" dirty="0" smtClean="0"/>
          </a:p>
          <a:p>
            <a:pPr algn="just">
              <a:buFont typeface="Wingdings" pitchFamily="2" charset="2"/>
              <a:buChar char="Ø"/>
            </a:pPr>
            <a:r>
              <a:rPr lang="en-US" sz="2000" dirty="0" smtClean="0"/>
              <a:t> However if 1/3</a:t>
            </a:r>
            <a:r>
              <a:rPr lang="en-US" sz="2000" baseline="30000" dirty="0" smtClean="0"/>
              <a:t>RD</a:t>
            </a:r>
            <a:r>
              <a:rPr lang="en-US" sz="2000" dirty="0" smtClean="0"/>
              <a:t>  Directors oppose and want the matter to be passed at meeting, then such matter shall be taken up at the meeting.</a:t>
            </a:r>
          </a:p>
          <a:p>
            <a:pPr algn="just">
              <a:buFont typeface="Wingdings" pitchFamily="2" charset="2"/>
              <a:buChar char="Ø"/>
            </a:pPr>
            <a:endParaRPr lang="en-US" sz="2000" dirty="0" smtClean="0"/>
          </a:p>
          <a:p>
            <a:pPr algn="just">
              <a:buFont typeface="Wingdings" pitchFamily="2" charset="2"/>
              <a:buChar char="Ø"/>
            </a:pPr>
            <a:r>
              <a:rPr lang="en-US" sz="2000" dirty="0" smtClean="0"/>
              <a:t>Section 175 of the CA, 2013, rule 8 of the meeting of )board and its power) and Annexure “A” of SS-1 has to be read together with SS-1.</a:t>
            </a:r>
          </a:p>
          <a:p>
            <a:pPr algn="just">
              <a:buFont typeface="Wingdings" pitchFamily="2" charset="2"/>
              <a:buChar char="Ø"/>
            </a:pPr>
            <a:endParaRPr lang="en-US" sz="2000" dirty="0" smtClean="0"/>
          </a:p>
          <a:p>
            <a:pPr algn="just">
              <a:buFont typeface="Wingdings" pitchFamily="2" charset="2"/>
              <a:buChar char="Ø"/>
            </a:pPr>
            <a:endParaRPr lang="en-US" sz="2000" dirty="0" smtClean="0"/>
          </a:p>
          <a:p>
            <a:pPr algn="just">
              <a:buFont typeface="Wingdings" pitchFamily="2" charset="2"/>
              <a:buChar char="Ø"/>
            </a:pPr>
            <a:endParaRPr lang="en-US" sz="2000" dirty="0" smtClean="0"/>
          </a:p>
          <a:p>
            <a:pPr algn="just">
              <a:buFont typeface="Wingdings" pitchFamily="2" charset="2"/>
              <a:buChar char="Ø"/>
            </a:pPr>
            <a:endParaRPr lang="en-US" sz="2200" dirty="0" smtClean="0"/>
          </a:p>
          <a:p>
            <a:pPr algn="just"/>
            <a:endParaRPr lang="en-US" dirty="0" smtClean="0"/>
          </a:p>
          <a:p>
            <a:pPr algn="just"/>
            <a:endParaRPr lang="en-US" dirty="0" smtClean="0"/>
          </a:p>
          <a:p>
            <a:pPr algn="just"/>
            <a:endParaRPr lang="en-US" dirty="0"/>
          </a:p>
        </p:txBody>
      </p:sp>
      <p:sp>
        <p:nvSpPr>
          <p:cNvPr id="3" name="Title 2"/>
          <p:cNvSpPr>
            <a:spLocks noGrp="1"/>
          </p:cNvSpPr>
          <p:nvPr>
            <p:ph type="title"/>
          </p:nvPr>
        </p:nvSpPr>
        <p:spPr/>
        <p:txBody>
          <a:bodyPr/>
          <a:lstStyle/>
          <a:p>
            <a:r>
              <a:rPr smtClean="0">
                <a:solidFill>
                  <a:srgbClr val="FF0000"/>
                </a:solidFill>
              </a:rPr>
              <a:t>RESOLUTION BY CIRCULATION</a:t>
            </a:r>
            <a:endParaRPr lang="en-US"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S.png"/>
          <p:cNvPicPr>
            <a:picLocks noGrp="1" noChangeAspect="1"/>
          </p:cNvPicPr>
          <p:nvPr>
            <p:ph idx="1"/>
          </p:nvPr>
        </p:nvPicPr>
        <p:blipFill>
          <a:blip r:embed="rId2"/>
          <a:stretch>
            <a:fillRect/>
          </a:stretch>
        </p:blipFill>
        <p:spPr>
          <a:xfrm>
            <a:off x="762000" y="1905000"/>
            <a:ext cx="7315200" cy="4419600"/>
          </a:xfrm>
        </p:spPr>
      </p:pic>
      <p:pic>
        <p:nvPicPr>
          <p:cNvPr id="5" name="Picture 4" descr="cs logo.jpg"/>
          <p:cNvPicPr>
            <a:picLocks noChangeAspect="1"/>
          </p:cNvPicPr>
          <p:nvPr/>
        </p:nvPicPr>
        <p:blipFill>
          <a:blip r:embed="rId3"/>
          <a:stretch>
            <a:fillRect/>
          </a:stretch>
        </p:blipFill>
        <p:spPr>
          <a:xfrm>
            <a:off x="838200" y="609600"/>
            <a:ext cx="7162800" cy="1143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105400"/>
          </a:xfrm>
        </p:spPr>
        <p:style>
          <a:lnRef idx="1">
            <a:schemeClr val="accent2"/>
          </a:lnRef>
          <a:fillRef idx="3">
            <a:schemeClr val="accent2"/>
          </a:fillRef>
          <a:effectRef idx="2">
            <a:schemeClr val="accent2"/>
          </a:effectRef>
          <a:fontRef idx="minor">
            <a:schemeClr val="lt1"/>
          </a:fontRef>
        </p:style>
        <p:txBody>
          <a:bodyPr>
            <a:normAutofit lnSpcReduction="10000"/>
          </a:bodyPr>
          <a:lstStyle/>
          <a:p>
            <a:pPr algn="just"/>
            <a:r>
              <a:rPr lang="en-US" sz="2200" dirty="0" smtClean="0"/>
              <a:t>CS will take permission from Chairperson, In his absence by the MD, and in his absence by the WTD.</a:t>
            </a:r>
          </a:p>
          <a:p>
            <a:pPr algn="just"/>
            <a:endParaRPr lang="en-US" sz="2200" dirty="0" smtClean="0"/>
          </a:p>
          <a:p>
            <a:pPr algn="just"/>
            <a:r>
              <a:rPr lang="en-US" sz="2200" dirty="0" smtClean="0"/>
              <a:t>Once permission is given, and 1/3</a:t>
            </a:r>
            <a:r>
              <a:rPr lang="en-US" sz="2200" baseline="30000" dirty="0" smtClean="0"/>
              <a:t>rd</a:t>
            </a:r>
            <a:r>
              <a:rPr lang="en-US" sz="2200" dirty="0" smtClean="0"/>
              <a:t> Directors dint oppose, then CS will prepare the Relevant Documents.</a:t>
            </a:r>
          </a:p>
          <a:p>
            <a:pPr algn="just"/>
            <a:endParaRPr lang="en-US" sz="2200" dirty="0" smtClean="0"/>
          </a:p>
          <a:p>
            <a:pPr algn="just"/>
            <a:r>
              <a:rPr lang="en-US" sz="2200" dirty="0" smtClean="0"/>
              <a:t>CS will have to prepare draft resolutions to be approved through RBC and ensure that relevant necessary notes are attached for each item for directors to understand the scope and implication of each matter.</a:t>
            </a:r>
          </a:p>
          <a:p>
            <a:pPr algn="just"/>
            <a:endParaRPr lang="en-US" sz="2200" dirty="0" smtClean="0"/>
          </a:p>
          <a:p>
            <a:pPr algn="just"/>
            <a:r>
              <a:rPr lang="en-US" sz="2200" dirty="0" smtClean="0"/>
              <a:t>Every Resolution has to be separately explained as each matter is required to be approved separately by putting signatures  under each resolution.</a:t>
            </a:r>
            <a:endParaRPr lang="en-US" sz="2200" dirty="0"/>
          </a:p>
        </p:txBody>
      </p:sp>
      <p:sp>
        <p:nvSpPr>
          <p:cNvPr id="3" name="Title 2"/>
          <p:cNvSpPr>
            <a:spLocks noGrp="1"/>
          </p:cNvSpPr>
          <p:nvPr>
            <p:ph type="title"/>
          </p:nvPr>
        </p:nvSpPr>
        <p:spPr>
          <a:xfrm>
            <a:off x="381000" y="152400"/>
            <a:ext cx="8229600" cy="838200"/>
          </a:xfrm>
        </p:spPr>
        <p:txBody>
          <a:bodyPr/>
          <a:lstStyle/>
          <a:p>
            <a:pPr algn="ctr"/>
            <a:r>
              <a:rPr lang="en-US" dirty="0" smtClean="0">
                <a:solidFill>
                  <a:srgbClr val="FF0000"/>
                </a:solidFill>
              </a:rPr>
              <a:t>PROCESS FOR RBC </a:t>
            </a:r>
            <a:endParaRPr lang="en-US"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153400" cy="4572000"/>
          </a:xfrm>
        </p:spPr>
        <p:style>
          <a:lnRef idx="1">
            <a:schemeClr val="accent2"/>
          </a:lnRef>
          <a:fillRef idx="3">
            <a:schemeClr val="accent2"/>
          </a:fillRef>
          <a:effectRef idx="2">
            <a:schemeClr val="accent2"/>
          </a:effectRef>
          <a:fontRef idx="minor">
            <a:schemeClr val="lt1"/>
          </a:fontRef>
        </p:style>
        <p:txBody>
          <a:bodyPr>
            <a:normAutofit/>
          </a:bodyPr>
          <a:lstStyle/>
          <a:p>
            <a:pPr algn="just"/>
            <a:r>
              <a:rPr lang="en-US" sz="2200" dirty="0" smtClean="0"/>
              <a:t>Once all documents are ready along with draft resolutions, same has to be sent through various modes approved like hand delivery or mail, to very director.</a:t>
            </a:r>
          </a:p>
          <a:p>
            <a:pPr algn="just"/>
            <a:r>
              <a:rPr lang="en-US" sz="2200" dirty="0" smtClean="0"/>
              <a:t>Same has to be sent to Interested Directors as well, however they will not have any right to approve the matter.</a:t>
            </a:r>
          </a:p>
          <a:p>
            <a:pPr algn="just"/>
            <a:r>
              <a:rPr lang="en-US" sz="2200" dirty="0" smtClean="0"/>
              <a:t>Directors have only 7 days time from circulation of draft to respond, in case directors don’t respond within 7 days it will be  taken as deemed approved.</a:t>
            </a:r>
          </a:p>
          <a:p>
            <a:pPr algn="just"/>
            <a:r>
              <a:rPr lang="en-US" sz="2200" dirty="0" smtClean="0"/>
              <a:t>Resolution is passed when it is approved by majority of Directors entitled to approve.</a:t>
            </a:r>
          </a:p>
          <a:p>
            <a:pPr algn="just"/>
            <a:r>
              <a:rPr lang="en-US" sz="2200" dirty="0" smtClean="0"/>
              <a:t>Resolution passed by Circulations shall be noted at the subsequent meeting Board or the Committee thereof.</a:t>
            </a:r>
          </a:p>
          <a:p>
            <a:pPr algn="just"/>
            <a:endParaRPr lang="en-US" sz="2200" dirty="0" smtClean="0"/>
          </a:p>
          <a:p>
            <a:pPr algn="just"/>
            <a:endParaRPr lang="en-US" sz="2200" dirty="0" smtClean="0"/>
          </a:p>
          <a:p>
            <a:pPr algn="just"/>
            <a:endParaRPr lang="en-US" sz="2200" dirty="0"/>
          </a:p>
        </p:txBody>
      </p:sp>
      <p:sp>
        <p:nvSpPr>
          <p:cNvPr id="3" name="Title 2"/>
          <p:cNvSpPr>
            <a:spLocks noGrp="1"/>
          </p:cNvSpPr>
          <p:nvPr>
            <p:ph type="title"/>
          </p:nvPr>
        </p:nvSpPr>
        <p:spPr/>
        <p:txBody>
          <a:bodyPr/>
          <a:lstStyle/>
          <a:p>
            <a:pPr algn="ctr"/>
            <a:r>
              <a:rPr lang="en-US" dirty="0" smtClean="0">
                <a:solidFill>
                  <a:srgbClr val="FF0000"/>
                </a:solidFill>
              </a:rPr>
              <a:t>PROCESS FOR RBC (CONTD…..)</a:t>
            </a:r>
            <a:endParaRPr lang="en-US"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 (3).jpg"/>
          <p:cNvPicPr>
            <a:picLocks noGrp="1" noChangeAspect="1"/>
          </p:cNvPicPr>
          <p:nvPr>
            <p:ph idx="1"/>
          </p:nvPr>
        </p:nvPicPr>
        <p:blipFill>
          <a:blip r:embed="rId2"/>
          <a:stretch>
            <a:fillRect/>
          </a:stretch>
        </p:blipFill>
        <p:spPr>
          <a:xfrm>
            <a:off x="3276600" y="2514600"/>
            <a:ext cx="2219325" cy="3581400"/>
          </a:xfrm>
        </p:spPr>
      </p:pic>
      <p:pic>
        <p:nvPicPr>
          <p:cNvPr id="5" name="Picture 4" descr="images (3).jpg"/>
          <p:cNvPicPr>
            <a:picLocks noChangeAspect="1"/>
          </p:cNvPicPr>
          <p:nvPr/>
        </p:nvPicPr>
        <p:blipFill>
          <a:blip r:embed="rId3"/>
          <a:stretch>
            <a:fillRect/>
          </a:stretch>
        </p:blipFill>
        <p:spPr>
          <a:xfrm>
            <a:off x="5791200" y="2362200"/>
            <a:ext cx="2143125" cy="2143125"/>
          </a:xfrm>
          <a:prstGeom prst="rect">
            <a:avLst/>
          </a:prstGeom>
        </p:spPr>
      </p:pic>
      <p:pic>
        <p:nvPicPr>
          <p:cNvPr id="6" name="Picture 5" descr="images (4).jpg"/>
          <p:cNvPicPr>
            <a:picLocks noChangeAspect="1"/>
          </p:cNvPicPr>
          <p:nvPr/>
        </p:nvPicPr>
        <p:blipFill>
          <a:blip r:embed="rId4"/>
          <a:stretch>
            <a:fillRect/>
          </a:stretch>
        </p:blipFill>
        <p:spPr>
          <a:xfrm>
            <a:off x="1143000" y="2438400"/>
            <a:ext cx="1743075" cy="2619375"/>
          </a:xfrm>
          <a:prstGeom prst="rect">
            <a:avLst/>
          </a:prstGeom>
        </p:spPr>
      </p:pic>
      <p:sp>
        <p:nvSpPr>
          <p:cNvPr id="7" name="TextBox 6"/>
          <p:cNvSpPr txBox="1"/>
          <p:nvPr/>
        </p:nvSpPr>
        <p:spPr>
          <a:xfrm>
            <a:off x="1524000" y="1295400"/>
            <a:ext cx="5867400" cy="430887"/>
          </a:xfrm>
          <a:prstGeom prst="rect">
            <a:avLst/>
          </a:prstGeom>
          <a:noFill/>
        </p:spPr>
        <p:txBody>
          <a:bodyPr wrap="square" rtlCol="0">
            <a:spAutoFit/>
          </a:bodyPr>
          <a:lstStyle/>
          <a:p>
            <a:pPr algn="ctr"/>
            <a:r>
              <a:rPr lang="en-US" sz="2200" b="1" dirty="0" smtClean="0">
                <a:solidFill>
                  <a:srgbClr val="FFFF00"/>
                </a:solidFill>
              </a:rPr>
              <a:t>MINUTES OF BOARD MEETING</a:t>
            </a:r>
            <a:endParaRPr lang="en-US" sz="2200" b="1" dirty="0">
              <a:solidFill>
                <a:srgbClr val="FFFF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181600"/>
          </a:xfrm>
        </p:spPr>
        <p:style>
          <a:lnRef idx="1">
            <a:schemeClr val="accent2"/>
          </a:lnRef>
          <a:fillRef idx="3">
            <a:schemeClr val="accent2"/>
          </a:fillRef>
          <a:effectRef idx="2">
            <a:schemeClr val="accent2"/>
          </a:effectRef>
          <a:fontRef idx="minor">
            <a:schemeClr val="lt1"/>
          </a:fontRef>
        </p:style>
        <p:txBody>
          <a:bodyPr>
            <a:normAutofit lnSpcReduction="10000"/>
          </a:bodyPr>
          <a:lstStyle/>
          <a:p>
            <a:pPr algn="just"/>
            <a:r>
              <a:rPr lang="en-US" sz="2000" dirty="0" smtClean="0"/>
              <a:t>CO. may maintain Minutes in Physical form or electronic form with time stamp. ( ICSI Comments on time stamp are still awaited)</a:t>
            </a:r>
          </a:p>
          <a:p>
            <a:pPr algn="just"/>
            <a:r>
              <a:rPr lang="en-US" sz="2000" dirty="0" smtClean="0"/>
              <a:t>Distinct Minutes Book shall be maintained for Board and each of the Committee.</a:t>
            </a:r>
          </a:p>
          <a:p>
            <a:pPr algn="just"/>
            <a:r>
              <a:rPr lang="en-US" sz="2000" dirty="0" smtClean="0"/>
              <a:t>Minutes if maintained in loose form, shall be bound periodically.</a:t>
            </a:r>
          </a:p>
          <a:p>
            <a:pPr algn="just"/>
            <a:r>
              <a:rPr lang="en-US" sz="2000" dirty="0" smtClean="0"/>
              <a:t>Pages of the minutes book shall be serially numbered.</a:t>
            </a:r>
          </a:p>
          <a:p>
            <a:pPr algn="just"/>
            <a:r>
              <a:rPr lang="en-US" sz="2000" dirty="0" smtClean="0"/>
              <a:t>Minutes shall not be pasted or attached to the minutes book nor tampered in any manner.</a:t>
            </a:r>
          </a:p>
          <a:p>
            <a:pPr algn="just"/>
            <a:r>
              <a:rPr lang="en-US" sz="2000" dirty="0" smtClean="0"/>
              <a:t>Minutes shall be written in clear, concise, and plain language.</a:t>
            </a:r>
          </a:p>
          <a:p>
            <a:pPr algn="just"/>
            <a:r>
              <a:rPr lang="en-US" sz="2000" dirty="0" smtClean="0"/>
              <a:t>Minutes shall be written in third person and past tense.</a:t>
            </a:r>
          </a:p>
          <a:p>
            <a:pPr algn="just"/>
            <a:r>
              <a:rPr lang="en-US" sz="2000" dirty="0" smtClean="0"/>
              <a:t>Minutes of earlier meeting shall be noted at the next meeting.</a:t>
            </a:r>
          </a:p>
          <a:p>
            <a:pPr algn="just"/>
            <a:r>
              <a:rPr lang="en-US" sz="2000" dirty="0" smtClean="0"/>
              <a:t>In case of Special Invitees, name and the capacity in which they are attending the meeting shall be mentioned. </a:t>
            </a:r>
          </a:p>
          <a:p>
            <a:pPr algn="just"/>
            <a:r>
              <a:rPr lang="en-US" sz="2000" dirty="0" smtClean="0"/>
              <a:t>Where any resolution is superseded or modified, minutes shall contain reference of earlier resolution.</a:t>
            </a:r>
          </a:p>
          <a:p>
            <a:pPr algn="just"/>
            <a:endParaRPr lang="en-US" sz="2000" dirty="0" smtClean="0"/>
          </a:p>
          <a:p>
            <a:pPr algn="just"/>
            <a:endParaRPr lang="en-US" sz="2000" dirty="0" smtClean="0"/>
          </a:p>
          <a:p>
            <a:pPr algn="just"/>
            <a:endParaRPr lang="en-US" sz="2200" dirty="0" smtClean="0"/>
          </a:p>
          <a:p>
            <a:pPr algn="just"/>
            <a:endParaRPr lang="en-US" sz="2200" dirty="0"/>
          </a:p>
        </p:txBody>
      </p:sp>
      <p:sp>
        <p:nvSpPr>
          <p:cNvPr id="3" name="Title 2"/>
          <p:cNvSpPr>
            <a:spLocks noGrp="1"/>
          </p:cNvSpPr>
          <p:nvPr>
            <p:ph type="title"/>
          </p:nvPr>
        </p:nvSpPr>
        <p:spPr>
          <a:xfrm>
            <a:off x="457200" y="152400"/>
            <a:ext cx="8229600" cy="762000"/>
          </a:xfrm>
        </p:spPr>
        <p:txBody>
          <a:bodyPr/>
          <a:lstStyle/>
          <a:p>
            <a:pPr algn="ctr"/>
            <a:r>
              <a:rPr smtClean="0">
                <a:solidFill>
                  <a:srgbClr val="FF0000"/>
                </a:solidFill>
              </a:rPr>
              <a:t>MINUTES</a:t>
            </a:r>
            <a:endParaRPr lang="en-US" dirty="0">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800600"/>
          </a:xfrm>
        </p:spPr>
        <p:style>
          <a:lnRef idx="1">
            <a:schemeClr val="accent2"/>
          </a:lnRef>
          <a:fillRef idx="3">
            <a:schemeClr val="accent2"/>
          </a:fillRef>
          <a:effectRef idx="2">
            <a:schemeClr val="accent2"/>
          </a:effectRef>
          <a:fontRef idx="minor">
            <a:schemeClr val="lt1"/>
          </a:fontRef>
        </p:style>
        <p:txBody>
          <a:bodyPr>
            <a:normAutofit/>
          </a:bodyPr>
          <a:lstStyle/>
          <a:p>
            <a:pPr algn="just"/>
            <a:r>
              <a:rPr lang="en-US" sz="2000" dirty="0" smtClean="0"/>
              <a:t>Any document, paper placed before board or refereed in minutes hall be identified by initialing on such document by the Chairperson or CS.</a:t>
            </a:r>
          </a:p>
          <a:p>
            <a:pPr algn="just"/>
            <a:r>
              <a:rPr lang="en-US" sz="2000" dirty="0" smtClean="0"/>
              <a:t>General Contents and Specific Contents to be included in minutes are mentioned in clause 7.2 (Basically the new points are mentioning concluding time of the meeting, writing of names of all Directors and invitees in the alphabetical order or any other logical manner.</a:t>
            </a:r>
          </a:p>
          <a:p>
            <a:pPr algn="just"/>
            <a:r>
              <a:rPr lang="en-US" sz="2000" dirty="0" smtClean="0"/>
              <a:t>After the meeting, within 15 days, draft minutes shall be sent to every director for their comments, and directors have 7 days time to offer comments ( If minutes are sent by post 2 days extra shall be added)</a:t>
            </a:r>
          </a:p>
          <a:p>
            <a:pPr algn="just"/>
            <a:r>
              <a:rPr lang="en-US" sz="2000" dirty="0" smtClean="0"/>
              <a:t>In case directors doesn’t offer any comment. It shall be deemed as approved.</a:t>
            </a:r>
          </a:p>
          <a:p>
            <a:pPr algn="just"/>
            <a:r>
              <a:rPr lang="en-US" sz="2000" dirty="0" smtClean="0"/>
              <a:t>Minutes shall be entered in the minutes book within 30 days of the Conclusion of the Meeting and once entered shall not be altered.</a:t>
            </a:r>
          </a:p>
          <a:p>
            <a:pPr algn="just"/>
            <a:endParaRPr lang="en-US" sz="2000" dirty="0" smtClean="0"/>
          </a:p>
          <a:p>
            <a:pPr algn="just"/>
            <a:endParaRPr lang="en-US" sz="2200" dirty="0" smtClean="0"/>
          </a:p>
          <a:p>
            <a:pPr algn="just"/>
            <a:endParaRPr lang="en-US" sz="2200" dirty="0" smtClean="0"/>
          </a:p>
          <a:p>
            <a:pPr algn="just"/>
            <a:endParaRPr lang="en-US" sz="2200" dirty="0" smtClean="0"/>
          </a:p>
          <a:p>
            <a:pPr algn="just"/>
            <a:endParaRPr lang="en-US" sz="2200" dirty="0" smtClean="0"/>
          </a:p>
          <a:p>
            <a:pPr algn="just"/>
            <a:endParaRPr lang="en-US" sz="2200" dirty="0" smtClean="0"/>
          </a:p>
          <a:p>
            <a:endParaRPr lang="en-US" dirty="0"/>
          </a:p>
        </p:txBody>
      </p:sp>
      <p:sp>
        <p:nvSpPr>
          <p:cNvPr id="3" name="Title 2"/>
          <p:cNvSpPr>
            <a:spLocks noGrp="1"/>
          </p:cNvSpPr>
          <p:nvPr>
            <p:ph type="title"/>
          </p:nvPr>
        </p:nvSpPr>
        <p:spPr/>
        <p:txBody>
          <a:bodyPr/>
          <a:lstStyle/>
          <a:p>
            <a:pPr algn="ctr"/>
            <a:r>
              <a:rPr smtClean="0">
                <a:solidFill>
                  <a:srgbClr val="FF0000"/>
                </a:solidFill>
              </a:rPr>
              <a:t>MINUTES (Contd.)</a:t>
            </a:r>
            <a:endParaRPr lang="en-US"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3">
            <a:schemeClr val="accent2"/>
          </a:fillRef>
          <a:effectRef idx="2">
            <a:schemeClr val="accent2"/>
          </a:effectRef>
          <a:fontRef idx="minor">
            <a:schemeClr val="lt1"/>
          </a:fontRef>
        </p:style>
        <p:txBody>
          <a:bodyPr>
            <a:normAutofit/>
          </a:bodyPr>
          <a:lstStyle/>
          <a:p>
            <a:pPr marL="0" indent="0" algn="just">
              <a:buNone/>
            </a:pPr>
            <a:endParaRPr lang="en-US" sz="2000" dirty="0" smtClean="0"/>
          </a:p>
          <a:p>
            <a:pPr algn="just"/>
            <a:r>
              <a:rPr lang="en-US" sz="2000" dirty="0" smtClean="0"/>
              <a:t>Minutes shall be signed by the Chairman of meeting or the Chairman of the next meeting.</a:t>
            </a:r>
          </a:p>
          <a:p>
            <a:pPr algn="just"/>
            <a:r>
              <a:rPr lang="en-US" sz="2000" dirty="0" smtClean="0"/>
              <a:t>Each page shall be initialed and last page shall be dated and signed along with the place where it is signed.</a:t>
            </a:r>
          </a:p>
          <a:p>
            <a:pPr algn="just"/>
            <a:r>
              <a:rPr lang="en-US" sz="2000" dirty="0" smtClean="0"/>
              <a:t>Date of entry in the minutes book shall be recorded by the Company Secretary</a:t>
            </a:r>
            <a:r>
              <a:rPr lang="en-US" sz="2000" dirty="0" smtClean="0"/>
              <a:t>.</a:t>
            </a:r>
          </a:p>
          <a:p>
            <a:pPr algn="just"/>
            <a:r>
              <a:rPr lang="en-US" sz="2000" dirty="0" smtClean="0"/>
              <a:t>Signed Minutes certified by CS or  where there is no CS by any director authorized shall be circulated within 15 days of meeting to Directors.</a:t>
            </a:r>
            <a:endParaRPr lang="en-US" sz="2000" dirty="0" smtClean="0"/>
          </a:p>
          <a:p>
            <a:pPr algn="just"/>
            <a:r>
              <a:rPr lang="en-US" sz="2000" dirty="0" smtClean="0"/>
              <a:t>Extract </a:t>
            </a:r>
            <a:r>
              <a:rPr lang="en-US" sz="2000" dirty="0" smtClean="0"/>
              <a:t>of the Minutes shall be given only after entry in the minutes book, however certified true copy of the resolution may be given earlier if text of the resolution was placed before the meeting.</a:t>
            </a:r>
          </a:p>
          <a:p>
            <a:pPr algn="just"/>
            <a:r>
              <a:rPr lang="en-US" sz="2000" dirty="0" smtClean="0"/>
              <a:t>Minutes are open for Inspection by the Directors.</a:t>
            </a:r>
          </a:p>
          <a:p>
            <a:pPr algn="just"/>
            <a:endParaRPr lang="en-US" sz="2200" dirty="0" smtClean="0"/>
          </a:p>
          <a:p>
            <a:pPr algn="just"/>
            <a:endParaRPr lang="en-US" sz="2200" dirty="0" smtClean="0"/>
          </a:p>
          <a:p>
            <a:endParaRPr lang="en-US" sz="2200" dirty="0"/>
          </a:p>
        </p:txBody>
      </p:sp>
      <p:sp>
        <p:nvSpPr>
          <p:cNvPr id="3" name="Title 2"/>
          <p:cNvSpPr>
            <a:spLocks noGrp="1"/>
          </p:cNvSpPr>
          <p:nvPr>
            <p:ph type="title"/>
          </p:nvPr>
        </p:nvSpPr>
        <p:spPr/>
        <p:txBody>
          <a:bodyPr/>
          <a:lstStyle/>
          <a:p>
            <a:pPr algn="ctr"/>
            <a:r>
              <a:rPr smtClean="0">
                <a:solidFill>
                  <a:srgbClr val="FF0000"/>
                </a:solidFill>
              </a:rPr>
              <a:t>MINUTES (Contd.)</a:t>
            </a:r>
            <a:endParaRPr lang="en-US" dirty="0">
              <a:solidFill>
                <a:srgbClr val="FF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3">
            <a:schemeClr val="accent2"/>
          </a:fillRef>
          <a:effectRef idx="2">
            <a:schemeClr val="accent2"/>
          </a:effectRef>
          <a:fontRef idx="minor">
            <a:schemeClr val="lt1"/>
          </a:fontRef>
        </p:style>
        <p:txBody>
          <a:bodyPr>
            <a:normAutofit/>
          </a:bodyPr>
          <a:lstStyle/>
          <a:p>
            <a:pPr algn="just"/>
            <a:endParaRPr lang="en-US" sz="2000" dirty="0" smtClean="0"/>
          </a:p>
          <a:p>
            <a:pPr algn="just"/>
            <a:r>
              <a:rPr lang="en-US" sz="2000" dirty="0" smtClean="0"/>
              <a:t>Board shall meet at least once in every calendar quarter with max gap of 120 days between 2 consecutive meetings, such that at least 4 meetings are conducted in a calendar year.(Section 173 also talks about the same only calendar word is specified in SS-1).</a:t>
            </a:r>
          </a:p>
          <a:p>
            <a:pPr algn="just"/>
            <a:r>
              <a:rPr lang="en-US" sz="2000" dirty="0" smtClean="0"/>
              <a:t>At least one meeting of IDs in a calendar year and CS shall facilitate such meeting if desired by IDs.</a:t>
            </a:r>
          </a:p>
          <a:p>
            <a:pPr algn="just"/>
            <a:r>
              <a:rPr lang="en-US" sz="2000" dirty="0" smtClean="0"/>
              <a:t>Office Copies of Agenda, Notices, Notes on Agenda shall be preserved in good order for as long as they remain current or 8 FYs whichever is later.</a:t>
            </a:r>
          </a:p>
          <a:p>
            <a:pPr algn="just"/>
            <a:r>
              <a:rPr lang="en-US" sz="2000" dirty="0" smtClean="0"/>
              <a:t>Annual Return and Annual Report of the Company shall contain Disclosure of the number of meetings of the Board and Committees in a FY and meetings attended by each Director.</a:t>
            </a:r>
          </a:p>
          <a:p>
            <a:pPr algn="just"/>
            <a:endParaRPr lang="en-US" sz="2200" dirty="0" smtClean="0"/>
          </a:p>
          <a:p>
            <a:pPr algn="just"/>
            <a:endParaRPr lang="en-US" sz="2200" dirty="0"/>
          </a:p>
        </p:txBody>
      </p:sp>
      <p:sp>
        <p:nvSpPr>
          <p:cNvPr id="3" name="Title 2"/>
          <p:cNvSpPr>
            <a:spLocks noGrp="1"/>
          </p:cNvSpPr>
          <p:nvPr>
            <p:ph type="title"/>
          </p:nvPr>
        </p:nvSpPr>
        <p:spPr/>
        <p:txBody>
          <a:bodyPr/>
          <a:lstStyle/>
          <a:p>
            <a:pPr algn="ctr"/>
            <a:r>
              <a:rPr smtClean="0">
                <a:solidFill>
                  <a:srgbClr val="FF0000"/>
                </a:solidFill>
              </a:rPr>
              <a:t>OTHER POINTS</a:t>
            </a:r>
            <a:endParaRPr lang="en-US" dirty="0">
              <a:solidFill>
                <a:srgbClr val="FF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762000"/>
            <a:ext cx="8229600" cy="4953000"/>
          </a:xfrm>
        </p:spPr>
        <p:style>
          <a:lnRef idx="1">
            <a:schemeClr val="accent2"/>
          </a:lnRef>
          <a:fillRef idx="3">
            <a:schemeClr val="accent2"/>
          </a:fillRef>
          <a:effectRef idx="2">
            <a:schemeClr val="accent2"/>
          </a:effectRef>
          <a:fontRef idx="minor">
            <a:schemeClr val="lt1"/>
          </a:fontRef>
        </p:style>
        <p:txBody>
          <a:bodyPr/>
          <a:lstStyle/>
          <a:p>
            <a:pPr>
              <a:buNone/>
            </a:pPr>
            <a:r>
              <a:rPr lang="en-US" b="1" u="sng" dirty="0" smtClean="0"/>
              <a:t>PREPARED BY</a:t>
            </a:r>
          </a:p>
          <a:p>
            <a:pPr>
              <a:buNone/>
            </a:pPr>
            <a:endParaRPr lang="en-US" dirty="0" smtClean="0"/>
          </a:p>
          <a:p>
            <a:pPr>
              <a:buNone/>
            </a:pPr>
            <a:r>
              <a:rPr lang="en-US" dirty="0" err="1" smtClean="0"/>
              <a:t>Pranav</a:t>
            </a:r>
            <a:r>
              <a:rPr lang="en-US" dirty="0" smtClean="0"/>
              <a:t> Rastogi</a:t>
            </a:r>
          </a:p>
          <a:p>
            <a:pPr>
              <a:buNone/>
            </a:pPr>
            <a:r>
              <a:rPr lang="en-US" dirty="0" smtClean="0"/>
              <a:t>CS Management Trainee </a:t>
            </a:r>
          </a:p>
          <a:p>
            <a:pPr>
              <a:buNone/>
            </a:pPr>
            <a:r>
              <a:rPr lang="en-US" dirty="0" smtClean="0"/>
              <a:t>Jubilant </a:t>
            </a:r>
            <a:r>
              <a:rPr lang="en-US" dirty="0" err="1" smtClean="0"/>
              <a:t>FoodWorks</a:t>
            </a:r>
            <a:r>
              <a:rPr lang="en-US" dirty="0" smtClean="0"/>
              <a:t> Limited (Dominos Pizza India)</a:t>
            </a:r>
          </a:p>
          <a:p>
            <a:pPr>
              <a:buNone/>
            </a:pPr>
            <a:endParaRPr lang="en-US" dirty="0" smtClean="0"/>
          </a:p>
          <a:p>
            <a:pPr>
              <a:buNone/>
            </a:pPr>
            <a:r>
              <a:rPr lang="en-US" b="1" u="sng" dirty="0" smtClean="0"/>
              <a:t>CONTACT</a:t>
            </a:r>
          </a:p>
          <a:p>
            <a:pPr>
              <a:buNone/>
            </a:pPr>
            <a:r>
              <a:rPr lang="en-US" dirty="0" smtClean="0">
                <a:hlinkClick r:id="rId2"/>
              </a:rPr>
              <a:t>Pranrast44@gmil.com</a:t>
            </a:r>
            <a:r>
              <a:rPr lang="en-US" dirty="0" smtClean="0"/>
              <a:t>  or </a:t>
            </a:r>
            <a:r>
              <a:rPr lang="en-US" dirty="0" smtClean="0">
                <a:hlinkClick r:id="rId3"/>
              </a:rPr>
              <a:t>Pranavrastogi74@gmail.com</a:t>
            </a:r>
            <a:endParaRPr lang="en-US" dirty="0" smtClean="0"/>
          </a:p>
          <a:p>
            <a:pPr>
              <a:buNone/>
            </a:pPr>
            <a:r>
              <a:rPr lang="en-US" dirty="0" smtClean="0"/>
              <a:t>#9899371652 </a:t>
            </a:r>
          </a:p>
          <a:p>
            <a:pPr>
              <a:buNone/>
            </a:pPr>
            <a:endParaRPr lang="en-US" dirty="0" smtClean="0"/>
          </a:p>
          <a:p>
            <a:pPr>
              <a:buNone/>
            </a:pPr>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1">
            <a:schemeClr val="accent2"/>
          </a:lnRef>
          <a:fillRef idx="3">
            <a:schemeClr val="accent2"/>
          </a:fillRef>
          <a:effectRef idx="2">
            <a:schemeClr val="accent2"/>
          </a:effectRef>
          <a:fontRef idx="minor">
            <a:schemeClr val="lt1"/>
          </a:fontRef>
        </p:style>
        <p:txBody>
          <a:bodyPr/>
          <a:lstStyle/>
          <a:p>
            <a:pPr algn="just"/>
            <a:r>
              <a:rPr lang="en-US" sz="2200" dirty="0" smtClean="0"/>
              <a:t>According to Section 118(10) of the CS, 2013, Every Co. shall observe Secretarial Standards (SS)with Respect to Board and General Meetings specified by ICSI and approved by the CG.</a:t>
            </a:r>
          </a:p>
          <a:p>
            <a:pPr algn="just"/>
            <a:r>
              <a:rPr lang="en-US" sz="2200" dirty="0" smtClean="0"/>
              <a:t>SS-1 Board Meetings and SS-2 General Meetings are approved by parliament and effective since July 1, 2015</a:t>
            </a:r>
          </a:p>
          <a:p>
            <a:pPr algn="just"/>
            <a:endParaRPr lang="en-US" dirty="0" smtClean="0"/>
          </a:p>
          <a:p>
            <a:pPr algn="ctr">
              <a:buNone/>
            </a:pPr>
            <a:r>
              <a:rPr lang="en-US" b="1" u="sng" dirty="0" smtClean="0">
                <a:solidFill>
                  <a:schemeClr val="tx2">
                    <a:lumMod val="50000"/>
                  </a:schemeClr>
                </a:solidFill>
              </a:rPr>
              <a:t>Full form of certain words used n the Slide</a:t>
            </a:r>
          </a:p>
          <a:p>
            <a:pPr algn="just"/>
            <a:r>
              <a:rPr lang="en-US" b="1" dirty="0" smtClean="0">
                <a:solidFill>
                  <a:schemeClr val="tx2">
                    <a:lumMod val="50000"/>
                  </a:schemeClr>
                </a:solidFill>
              </a:rPr>
              <a:t>“</a:t>
            </a:r>
            <a:r>
              <a:rPr lang="en-US" sz="2200" b="1" dirty="0" smtClean="0">
                <a:solidFill>
                  <a:schemeClr val="tx2">
                    <a:lumMod val="50000"/>
                  </a:schemeClr>
                </a:solidFill>
              </a:rPr>
              <a:t>IDs” </a:t>
            </a:r>
            <a:r>
              <a:rPr lang="en-US" sz="2200" dirty="0" smtClean="0"/>
              <a:t>shall mean Independent Directors.</a:t>
            </a:r>
          </a:p>
          <a:p>
            <a:pPr algn="just"/>
            <a:r>
              <a:rPr lang="en-US" sz="2200" b="1" dirty="0" smtClean="0">
                <a:solidFill>
                  <a:schemeClr val="tx2">
                    <a:lumMod val="50000"/>
                  </a:schemeClr>
                </a:solidFill>
              </a:rPr>
              <a:t>“FY”</a:t>
            </a:r>
            <a:r>
              <a:rPr lang="en-US" sz="2200" dirty="0" smtClean="0">
                <a:solidFill>
                  <a:schemeClr val="tx2">
                    <a:lumMod val="50000"/>
                  </a:schemeClr>
                </a:solidFill>
              </a:rPr>
              <a:t> </a:t>
            </a:r>
            <a:r>
              <a:rPr lang="en-US" sz="2200" dirty="0" smtClean="0"/>
              <a:t>shall mean Financial Year</a:t>
            </a:r>
          </a:p>
          <a:p>
            <a:pPr algn="just"/>
            <a:r>
              <a:rPr lang="en-US" sz="2200" b="1" dirty="0" smtClean="0">
                <a:solidFill>
                  <a:schemeClr val="tx2">
                    <a:lumMod val="50000"/>
                  </a:schemeClr>
                </a:solidFill>
              </a:rPr>
              <a:t>“RBC” </a:t>
            </a:r>
            <a:r>
              <a:rPr lang="en-US" sz="2200" dirty="0" smtClean="0"/>
              <a:t>shall mean Resolution by Circulation</a:t>
            </a:r>
          </a:p>
          <a:p>
            <a:pPr algn="just"/>
            <a:r>
              <a:rPr lang="en-US" sz="2200" dirty="0" smtClean="0"/>
              <a:t>“SS” shall mean Secretarial Standard</a:t>
            </a:r>
          </a:p>
        </p:txBody>
      </p:sp>
      <p:sp>
        <p:nvSpPr>
          <p:cNvPr id="3" name="Title 2"/>
          <p:cNvSpPr>
            <a:spLocks noGrp="1"/>
          </p:cNvSpPr>
          <p:nvPr>
            <p:ph type="title"/>
          </p:nvPr>
        </p:nvSpPr>
        <p:spPr/>
        <p:txBody>
          <a:bodyPr/>
          <a:lstStyle/>
          <a:p>
            <a:pPr algn="ctr"/>
            <a:r>
              <a:rPr smtClean="0">
                <a:solidFill>
                  <a:srgbClr val="FF0000"/>
                </a:solidFill>
              </a:rPr>
              <a:t>Companies Act , 2013</a:t>
            </a:r>
            <a:endParaRPr lang="en-US"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png"/>
          <p:cNvPicPr>
            <a:picLocks noGrp="1" noChangeAspect="1"/>
          </p:cNvPicPr>
          <p:nvPr>
            <p:ph idx="1"/>
          </p:nvPr>
        </p:nvPicPr>
        <p:blipFill>
          <a:blip r:embed="rId2"/>
          <a:stretch>
            <a:fillRect/>
          </a:stretch>
        </p:blipFill>
        <p:spPr>
          <a:xfrm>
            <a:off x="914400" y="3505200"/>
            <a:ext cx="7391400" cy="2438400"/>
          </a:xfrm>
        </p:spPr>
      </p:pic>
      <p:pic>
        <p:nvPicPr>
          <p:cNvPr id="5" name="Picture 4" descr="download.jpg"/>
          <p:cNvPicPr>
            <a:picLocks noChangeAspect="1"/>
          </p:cNvPicPr>
          <p:nvPr/>
        </p:nvPicPr>
        <p:blipFill>
          <a:blip r:embed="rId3"/>
          <a:stretch>
            <a:fillRect/>
          </a:stretch>
        </p:blipFill>
        <p:spPr>
          <a:xfrm>
            <a:off x="914400" y="1676400"/>
            <a:ext cx="7391400" cy="1828800"/>
          </a:xfrm>
          <a:prstGeom prst="rect">
            <a:avLst/>
          </a:prstGeom>
        </p:spPr>
      </p:pic>
      <p:sp>
        <p:nvSpPr>
          <p:cNvPr id="6" name="TextBox 5"/>
          <p:cNvSpPr txBox="1"/>
          <p:nvPr/>
        </p:nvSpPr>
        <p:spPr>
          <a:xfrm>
            <a:off x="1371600" y="685800"/>
            <a:ext cx="6019800" cy="400110"/>
          </a:xfrm>
          <a:prstGeom prst="rect">
            <a:avLst/>
          </a:prstGeom>
          <a:noFill/>
        </p:spPr>
        <p:txBody>
          <a:bodyPr wrap="square" rtlCol="0">
            <a:spAutoFit/>
          </a:bodyPr>
          <a:lstStyle/>
          <a:p>
            <a:pPr algn="ctr"/>
            <a:r>
              <a:rPr lang="en-US" sz="2000" b="1" dirty="0" smtClean="0">
                <a:solidFill>
                  <a:srgbClr val="FFFF00"/>
                </a:solidFill>
              </a:rPr>
              <a:t>SCOPE AND APPLICABILITY</a:t>
            </a:r>
            <a:endParaRPr lang="en-US" sz="2000" b="1" dirty="0">
              <a:solidFill>
                <a:srgbClr val="FFFF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2"/>
          </a:lnRef>
          <a:fillRef idx="3">
            <a:schemeClr val="accent2"/>
          </a:fillRef>
          <a:effectRef idx="2">
            <a:schemeClr val="accent2"/>
          </a:effectRef>
          <a:fontRef idx="minor">
            <a:schemeClr val="lt1"/>
          </a:fontRef>
        </p:style>
        <p:txBody>
          <a:bodyPr/>
          <a:lstStyle/>
          <a:p>
            <a:pPr algn="just"/>
            <a:r>
              <a:rPr lang="en-US" dirty="0" smtClean="0"/>
              <a:t>Applicable on Meeting of Board of Directors of all Companies incorporated under the Act except OPC in which there is only one Director on the Board.</a:t>
            </a:r>
          </a:p>
          <a:p>
            <a:pPr algn="just"/>
            <a:r>
              <a:rPr lang="en-US" dirty="0" smtClean="0"/>
              <a:t>Equally applicable on Committees of the Board unless otherwise stated or stipulated by any other rules &amp; regulations.</a:t>
            </a:r>
          </a:p>
          <a:p>
            <a:pPr algn="just"/>
            <a:r>
              <a:rPr lang="en-US" dirty="0" smtClean="0"/>
              <a:t>Standards shall be read in conformity with the act, and in case of overlap the provisions of the Act shall prevail.</a:t>
            </a:r>
            <a:endParaRPr lang="en-US" dirty="0"/>
          </a:p>
        </p:txBody>
      </p:sp>
      <p:sp>
        <p:nvSpPr>
          <p:cNvPr id="2" name="Title 1"/>
          <p:cNvSpPr>
            <a:spLocks noGrp="1"/>
          </p:cNvSpPr>
          <p:nvPr>
            <p:ph type="title"/>
          </p:nvPr>
        </p:nvSpPr>
        <p:spPr/>
        <p:txBody>
          <a:bodyPr/>
          <a:lstStyle/>
          <a:p>
            <a:pPr algn="ctr"/>
            <a:r>
              <a:rPr lang="en-US" b="1" i="1" dirty="0" smtClean="0">
                <a:solidFill>
                  <a:srgbClr val="FF0000"/>
                </a:solidFill>
              </a:rPr>
              <a:t>SCOPE </a:t>
            </a:r>
            <a:endParaRPr lang="en-US" b="1" i="1"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 (1).jpg"/>
          <p:cNvPicPr>
            <a:picLocks noGrp="1" noChangeAspect="1"/>
          </p:cNvPicPr>
          <p:nvPr>
            <p:ph idx="1"/>
          </p:nvPr>
        </p:nvPicPr>
        <p:blipFill>
          <a:blip r:embed="rId2"/>
          <a:stretch>
            <a:fillRect/>
          </a:stretch>
        </p:blipFill>
        <p:spPr>
          <a:xfrm>
            <a:off x="5105400" y="1600200"/>
            <a:ext cx="3581400" cy="4343400"/>
          </a:xfrm>
        </p:spPr>
      </p:pic>
      <p:pic>
        <p:nvPicPr>
          <p:cNvPr id="5" name="Picture 4" descr="35522a4 (1).jpg"/>
          <p:cNvPicPr>
            <a:picLocks noChangeAspect="1"/>
          </p:cNvPicPr>
          <p:nvPr/>
        </p:nvPicPr>
        <p:blipFill>
          <a:blip r:embed="rId3"/>
          <a:stretch>
            <a:fillRect/>
          </a:stretch>
        </p:blipFill>
        <p:spPr>
          <a:xfrm>
            <a:off x="533400" y="1600200"/>
            <a:ext cx="4419600" cy="4362450"/>
          </a:xfrm>
          <a:prstGeom prst="rect">
            <a:avLst/>
          </a:prstGeom>
        </p:spPr>
      </p:pic>
      <p:sp>
        <p:nvSpPr>
          <p:cNvPr id="6" name="TextBox 5"/>
          <p:cNvSpPr txBox="1"/>
          <p:nvPr/>
        </p:nvSpPr>
        <p:spPr>
          <a:xfrm>
            <a:off x="533400" y="685800"/>
            <a:ext cx="7848600" cy="400110"/>
          </a:xfrm>
          <a:prstGeom prst="rect">
            <a:avLst/>
          </a:prstGeom>
          <a:noFill/>
        </p:spPr>
        <p:txBody>
          <a:bodyPr wrap="square" rtlCol="0">
            <a:spAutoFit/>
          </a:bodyPr>
          <a:lstStyle/>
          <a:p>
            <a:pPr algn="ctr"/>
            <a:r>
              <a:rPr lang="en-US" sz="2000" dirty="0" smtClean="0">
                <a:solidFill>
                  <a:srgbClr val="FFFF00"/>
                </a:solidFill>
              </a:rPr>
              <a:t>SUMMONING A MEETING OF THE BOARD OR COMMITEE</a:t>
            </a:r>
            <a:endParaRPr lang="en-US" sz="2000" dirty="0">
              <a:solidFill>
                <a:srgbClr val="FFFF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solidFill>
                  <a:srgbClr val="FF0000"/>
                </a:solidFill>
              </a:rPr>
              <a:t>SUMMONING A MEETING</a:t>
            </a:r>
            <a:endParaRPr lang="en-US" dirty="0">
              <a:solidFill>
                <a:srgbClr val="FF0000"/>
              </a:solidFill>
            </a:endParaRPr>
          </a:p>
        </p:txBody>
      </p:sp>
      <p:sp>
        <p:nvSpPr>
          <p:cNvPr id="2" name="Content Placeholder 1"/>
          <p:cNvSpPr>
            <a:spLocks noGrp="1"/>
          </p:cNvSpPr>
          <p:nvPr>
            <p:ph idx="1"/>
          </p:nvPr>
        </p:nvSpPr>
        <p:spPr/>
        <p:style>
          <a:lnRef idx="1">
            <a:schemeClr val="accent2"/>
          </a:lnRef>
          <a:fillRef idx="3">
            <a:schemeClr val="accent2"/>
          </a:fillRef>
          <a:effectRef idx="2">
            <a:schemeClr val="accent2"/>
          </a:effectRef>
          <a:fontRef idx="minor">
            <a:schemeClr val="lt1"/>
          </a:fontRef>
        </p:style>
        <p:txBody>
          <a:bodyPr>
            <a:normAutofit/>
          </a:bodyPr>
          <a:lstStyle/>
          <a:p>
            <a:pPr algn="just"/>
            <a:r>
              <a:rPr lang="en-US" sz="2200" dirty="0" smtClean="0"/>
              <a:t>Any Director may give requisition to summon a meeting of the Board.</a:t>
            </a:r>
          </a:p>
          <a:p>
            <a:pPr algn="just"/>
            <a:r>
              <a:rPr lang="en-US" sz="2200" dirty="0" smtClean="0"/>
              <a:t>After receiving requisition from Director, CS or in absence of CS, any person authorized shall convene a meeting of the Board.</a:t>
            </a:r>
          </a:p>
          <a:p>
            <a:pPr algn="just"/>
            <a:r>
              <a:rPr lang="en-US" sz="2200" dirty="0" smtClean="0"/>
              <a:t>CS or any other person authorized will have to consult Chairman, or in his absence MD, or in his absence WTD, if any.</a:t>
            </a:r>
          </a:p>
          <a:p>
            <a:pPr algn="just"/>
            <a:r>
              <a:rPr lang="en-US" sz="2200" dirty="0" smtClean="0"/>
              <a:t>Article of the Company may provide otherwise.</a:t>
            </a:r>
          </a:p>
          <a:p>
            <a:pPr algn="just">
              <a:buNone/>
            </a:pPr>
            <a:endParaRPr lang="en-US" sz="2200" dirty="0" smtClean="0"/>
          </a:p>
          <a:p>
            <a:pPr algn="ctr">
              <a:buNone/>
            </a:pPr>
            <a:r>
              <a:rPr lang="en-US" sz="2200" b="1" dirty="0" smtClean="0">
                <a:solidFill>
                  <a:schemeClr val="tx2">
                    <a:lumMod val="50000"/>
                  </a:schemeClr>
                </a:solidFill>
              </a:rPr>
              <a:t>NOTE</a:t>
            </a:r>
          </a:p>
          <a:p>
            <a:pPr algn="ctr">
              <a:buNone/>
            </a:pPr>
            <a:r>
              <a:rPr lang="en-US" sz="2200" dirty="0" smtClean="0"/>
              <a:t>Chairman may at any time adjourn a meeting at which quorum is present unless dissented by majority of Directors.</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jpg"/>
          <p:cNvPicPr>
            <a:picLocks noGrp="1" noChangeAspect="1"/>
          </p:cNvPicPr>
          <p:nvPr>
            <p:ph idx="1"/>
          </p:nvPr>
        </p:nvPicPr>
        <p:blipFill>
          <a:blip r:embed="rId2"/>
          <a:stretch>
            <a:fillRect/>
          </a:stretch>
        </p:blipFill>
        <p:spPr>
          <a:xfrm>
            <a:off x="685800" y="2133600"/>
            <a:ext cx="3581400" cy="2971800"/>
          </a:xfrm>
        </p:spPr>
      </p:pic>
      <p:pic>
        <p:nvPicPr>
          <p:cNvPr id="5" name="Picture 4" descr="images (1).jpg"/>
          <p:cNvPicPr>
            <a:picLocks noChangeAspect="1"/>
          </p:cNvPicPr>
          <p:nvPr/>
        </p:nvPicPr>
        <p:blipFill>
          <a:blip r:embed="rId3"/>
          <a:stretch>
            <a:fillRect/>
          </a:stretch>
        </p:blipFill>
        <p:spPr>
          <a:xfrm>
            <a:off x="4800600" y="2133600"/>
            <a:ext cx="3429000" cy="2971800"/>
          </a:xfrm>
          <a:prstGeom prst="rect">
            <a:avLst/>
          </a:prstGeom>
        </p:spPr>
      </p:pic>
      <p:sp>
        <p:nvSpPr>
          <p:cNvPr id="6" name="TextBox 5"/>
          <p:cNvSpPr txBox="1"/>
          <p:nvPr/>
        </p:nvSpPr>
        <p:spPr>
          <a:xfrm>
            <a:off x="2057400" y="914400"/>
            <a:ext cx="4648200" cy="400110"/>
          </a:xfrm>
          <a:prstGeom prst="rect">
            <a:avLst/>
          </a:prstGeom>
          <a:noFill/>
        </p:spPr>
        <p:txBody>
          <a:bodyPr wrap="square" rtlCol="0">
            <a:spAutoFit/>
          </a:bodyPr>
          <a:lstStyle/>
          <a:p>
            <a:pPr algn="ctr"/>
            <a:r>
              <a:rPr lang="en-US" sz="2000" b="1" dirty="0" smtClean="0">
                <a:solidFill>
                  <a:srgbClr val="FFFF00"/>
                </a:solidFill>
              </a:rPr>
              <a:t>NOTICE OF BOARD MEETIN</a:t>
            </a:r>
            <a:r>
              <a:rPr lang="en-US" sz="2000" dirty="0" smtClean="0">
                <a:solidFill>
                  <a:srgbClr val="FFFF00"/>
                </a:solidFill>
              </a:rPr>
              <a:t>G</a:t>
            </a:r>
            <a:endParaRPr lang="en-US" sz="2000" dirty="0">
              <a:solidFill>
                <a:srgbClr val="FFFF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4724400"/>
          </a:xfrm>
        </p:spPr>
        <p:style>
          <a:lnRef idx="1">
            <a:schemeClr val="accent2"/>
          </a:lnRef>
          <a:fillRef idx="3">
            <a:schemeClr val="accent2"/>
          </a:fillRef>
          <a:effectRef idx="2">
            <a:schemeClr val="accent2"/>
          </a:effectRef>
          <a:fontRef idx="minor">
            <a:schemeClr val="lt1"/>
          </a:fontRef>
        </p:style>
        <p:txBody>
          <a:bodyPr>
            <a:normAutofit lnSpcReduction="10000"/>
          </a:bodyPr>
          <a:lstStyle/>
          <a:p>
            <a:pPr algn="just"/>
            <a:r>
              <a:rPr lang="en-US" sz="2200" dirty="0" smtClean="0"/>
              <a:t>Notice to be given to every Director at his registered address by hand delivery (ensure delivery is acknowledged by signature of Director), by speed post, regd. post, courier, fax, email.</a:t>
            </a:r>
          </a:p>
          <a:p>
            <a:pPr algn="just"/>
            <a:r>
              <a:rPr lang="en-US" sz="2200" dirty="0" smtClean="0"/>
              <a:t>Notice shall be given at least 7 days in advance  and is the prime responsibility of CS. In case CS is not thee, by any Director or person authorized by the Board.</a:t>
            </a:r>
          </a:p>
          <a:p>
            <a:pPr algn="just"/>
            <a:r>
              <a:rPr lang="en-US" sz="2200" dirty="0" smtClean="0"/>
              <a:t>Notice shall be given even if  meetings are held on predetermined dates.</a:t>
            </a:r>
          </a:p>
          <a:p>
            <a:pPr algn="ctr">
              <a:buNone/>
            </a:pPr>
            <a:r>
              <a:rPr lang="en-US" sz="2200" b="1" u="sng" dirty="0" smtClean="0">
                <a:solidFill>
                  <a:schemeClr val="tx2">
                    <a:lumMod val="50000"/>
                  </a:schemeClr>
                </a:solidFill>
              </a:rPr>
              <a:t>Contents of the Notice</a:t>
            </a:r>
          </a:p>
          <a:p>
            <a:pPr algn="just"/>
            <a:r>
              <a:rPr lang="en-US" sz="2200" dirty="0" smtClean="0"/>
              <a:t>Serial number, day , date , time and full venue (ensure that meeting is not held on national holiday)</a:t>
            </a:r>
          </a:p>
          <a:p>
            <a:pPr algn="just"/>
            <a:r>
              <a:rPr lang="en-US" sz="2200" dirty="0" smtClean="0"/>
              <a:t>If facility of participation is given ensure complete details as required in Rule 3 of (Meeting of Board) rules are specified.</a:t>
            </a:r>
          </a:p>
          <a:p>
            <a:pPr algn="just"/>
            <a:endParaRPr lang="en-US" sz="2200" dirty="0" smtClean="0"/>
          </a:p>
          <a:p>
            <a:pPr algn="just"/>
            <a:endParaRPr lang="en-US" sz="2200" b="1" dirty="0" smtClean="0"/>
          </a:p>
          <a:p>
            <a:pPr algn="ctr"/>
            <a:endParaRPr lang="en-US" sz="2200" b="1" dirty="0" smtClean="0"/>
          </a:p>
          <a:p>
            <a:pPr algn="ctr"/>
            <a:endParaRPr lang="en-US" sz="2200" b="1" dirty="0" smtClean="0"/>
          </a:p>
          <a:p>
            <a:pPr algn="just"/>
            <a:endParaRPr lang="en-US" dirty="0" smtClean="0"/>
          </a:p>
          <a:p>
            <a:endParaRPr lang="en-US" dirty="0"/>
          </a:p>
        </p:txBody>
      </p:sp>
      <p:sp>
        <p:nvSpPr>
          <p:cNvPr id="3" name="Title 2"/>
          <p:cNvSpPr>
            <a:spLocks noGrp="1"/>
          </p:cNvSpPr>
          <p:nvPr>
            <p:ph type="title"/>
          </p:nvPr>
        </p:nvSpPr>
        <p:spPr/>
        <p:txBody>
          <a:bodyPr/>
          <a:lstStyle/>
          <a:p>
            <a:pPr algn="ctr"/>
            <a:r>
              <a:rPr lang="en-US" dirty="0" smtClean="0">
                <a:solidFill>
                  <a:srgbClr val="FF0000"/>
                </a:solidFill>
              </a:rPr>
              <a:t>NOTICE OF BOARD MEETING</a:t>
            </a:r>
            <a:endParaRPr lang="en-US" dirty="0">
              <a:solidFill>
                <a:srgbClr val="FF0000"/>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3552083</TotalTime>
  <Words>1957</Words>
  <Application>Microsoft Office PowerPoint</Application>
  <PresentationFormat>On-screen Show (4:3)</PresentationFormat>
  <Paragraphs>165</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Paper</vt:lpstr>
      <vt:lpstr>Secretarial Standards The Institute of Company Secretaries of India</vt:lpstr>
      <vt:lpstr>PowerPoint Presentation</vt:lpstr>
      <vt:lpstr>Companies Act , 2013</vt:lpstr>
      <vt:lpstr>PowerPoint Presentation</vt:lpstr>
      <vt:lpstr>SCOPE </vt:lpstr>
      <vt:lpstr>PowerPoint Presentation</vt:lpstr>
      <vt:lpstr>SUMMONING A MEETING</vt:lpstr>
      <vt:lpstr>PowerPoint Presentation</vt:lpstr>
      <vt:lpstr>NOTICE OF BOARD MEETING</vt:lpstr>
      <vt:lpstr>PowerPoint Presentation</vt:lpstr>
      <vt:lpstr>AGENDA</vt:lpstr>
      <vt:lpstr>AGENDA (Contd)</vt:lpstr>
      <vt:lpstr>PowerPoint Presentation</vt:lpstr>
      <vt:lpstr>CHAIRMAN &amp; QUORUM</vt:lpstr>
      <vt:lpstr>PowerPoint Presentation</vt:lpstr>
      <vt:lpstr>ATTENDANCE REGISTER </vt:lpstr>
      <vt:lpstr>ATTENDANCE REGISTER </vt:lpstr>
      <vt:lpstr>PowerPoint Presentation</vt:lpstr>
      <vt:lpstr>RESOLUTION BY CIRCULATION</vt:lpstr>
      <vt:lpstr>PROCESS FOR RBC </vt:lpstr>
      <vt:lpstr>PROCESS FOR RBC (CONTD…..)</vt:lpstr>
      <vt:lpstr>PowerPoint Presentation</vt:lpstr>
      <vt:lpstr>MINUTES</vt:lpstr>
      <vt:lpstr>MINUTES (Contd.)</vt:lpstr>
      <vt:lpstr>MINUTES (Contd.)</vt:lpstr>
      <vt:lpstr>OTHER POINTS</vt:lpstr>
      <vt:lpstr>PowerPoint Presentation</vt:lpstr>
    </vt:vector>
  </TitlesOfParts>
  <Company>gmg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Secretarial Standards The Institute of Company Secretaries of India</dc:title>
  <dc:creator>abcd</dc:creator>
  <cp:lastModifiedBy>CS Support</cp:lastModifiedBy>
  <cp:revision>36</cp:revision>
  <dcterms:created xsi:type="dcterms:W3CDTF">2008-12-31T18:31:01Z</dcterms:created>
  <dcterms:modified xsi:type="dcterms:W3CDTF">2015-10-06T08:24:15Z</dcterms:modified>
</cp:coreProperties>
</file>