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794B6E-9494-4704-86B0-96FB3D2EF0DC}" type="datetimeFigureOut">
              <a:rPr lang="en-US" smtClean="0"/>
              <a:t>04/07/2016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07A32C-C617-44D6-8A1A-1A19C7BC7616}"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07A32C-C617-44D6-8A1A-1A19C7BC7616}" type="slidenum">
              <a:rPr lang="en-US" smtClean="0"/>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025CD70-2C7B-4F1F-8ABE-D6CA5A06E89F}" type="datetime1">
              <a:rPr lang="en-US" smtClean="0"/>
              <a:t>04/07/2016</a:t>
            </a:fld>
            <a:endParaRPr lang="en-US"/>
          </a:p>
        </p:txBody>
      </p:sp>
      <p:sp>
        <p:nvSpPr>
          <p:cNvPr id="20" name="Footer Placeholder 19"/>
          <p:cNvSpPr>
            <a:spLocks noGrp="1"/>
          </p:cNvSpPr>
          <p:nvPr>
            <p:ph type="ftr" sz="quarter" idx="11"/>
          </p:nvPr>
        </p:nvSpPr>
        <p:spPr/>
        <p:txBody>
          <a:bodyPr/>
          <a:lstStyle>
            <a:extLst/>
          </a:lstStyle>
          <a:p>
            <a:r>
              <a:rPr lang="en-US" smtClean="0"/>
              <a:t>CA  VIPIN MISHRA                                       CONTACT - 9711998585</a:t>
            </a:r>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02A516-EA3B-411E-AFBC-F9C675F2F955}" type="datetime1">
              <a:rPr lang="en-US" smtClean="0"/>
              <a:t>04/07/2016</a:t>
            </a:fld>
            <a:endParaRPr lang="en-US"/>
          </a:p>
        </p:txBody>
      </p:sp>
      <p:sp>
        <p:nvSpPr>
          <p:cNvPr id="5" name="Footer Placeholder 4"/>
          <p:cNvSpPr>
            <a:spLocks noGrp="1"/>
          </p:cNvSpPr>
          <p:nvPr>
            <p:ph type="ftr" sz="quarter" idx="11"/>
          </p:nvPr>
        </p:nvSpPr>
        <p:spPr/>
        <p:txBody>
          <a:bodyPr/>
          <a:lstStyle>
            <a:extLst/>
          </a:lstStyle>
          <a:p>
            <a:r>
              <a:rPr lang="en-US" smtClean="0"/>
              <a:t>CA  VIPIN MISHRA                                       CONTACT - 9711998585</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31B2D5C-7D4E-44B8-8F90-E015412F108B}" type="datetime1">
              <a:rPr lang="en-US" smtClean="0"/>
              <a:t>04/07/2016</a:t>
            </a:fld>
            <a:endParaRPr lang="en-US"/>
          </a:p>
        </p:txBody>
      </p:sp>
      <p:sp>
        <p:nvSpPr>
          <p:cNvPr id="5" name="Footer Placeholder 4"/>
          <p:cNvSpPr>
            <a:spLocks noGrp="1"/>
          </p:cNvSpPr>
          <p:nvPr>
            <p:ph type="ftr" sz="quarter" idx="11"/>
          </p:nvPr>
        </p:nvSpPr>
        <p:spPr/>
        <p:txBody>
          <a:bodyPr/>
          <a:lstStyle>
            <a:extLst/>
          </a:lstStyle>
          <a:p>
            <a:r>
              <a:rPr lang="en-US" smtClean="0"/>
              <a:t>CA  VIPIN MISHRA                                       CONTACT - 9711998585</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FBD8BE9-4FBC-44BB-BE0A-15CE8475C8CA}" type="datetime1">
              <a:rPr lang="en-US" smtClean="0"/>
              <a:t>04/07/2016</a:t>
            </a:fld>
            <a:endParaRPr lang="en-US"/>
          </a:p>
        </p:txBody>
      </p:sp>
      <p:sp>
        <p:nvSpPr>
          <p:cNvPr id="5" name="Footer Placeholder 4"/>
          <p:cNvSpPr>
            <a:spLocks noGrp="1"/>
          </p:cNvSpPr>
          <p:nvPr>
            <p:ph type="ftr" sz="quarter" idx="11"/>
          </p:nvPr>
        </p:nvSpPr>
        <p:spPr/>
        <p:txBody>
          <a:bodyPr/>
          <a:lstStyle>
            <a:extLst/>
          </a:lstStyle>
          <a:p>
            <a:r>
              <a:rPr lang="en-US" smtClean="0"/>
              <a:t>CA  VIPIN MISHRA                                       CONTACT - 9711998585</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35FD06F-8EF8-49D7-A643-B77A3044CE7F}" type="datetime1">
              <a:rPr lang="en-US" smtClean="0"/>
              <a:t>04/07/2016</a:t>
            </a:fld>
            <a:endParaRPr lang="en-US"/>
          </a:p>
        </p:txBody>
      </p:sp>
      <p:sp>
        <p:nvSpPr>
          <p:cNvPr id="5" name="Footer Placeholder 4"/>
          <p:cNvSpPr>
            <a:spLocks noGrp="1"/>
          </p:cNvSpPr>
          <p:nvPr>
            <p:ph type="ftr" sz="quarter" idx="11"/>
          </p:nvPr>
        </p:nvSpPr>
        <p:spPr/>
        <p:txBody>
          <a:bodyPr/>
          <a:lstStyle>
            <a:extLst/>
          </a:lstStyle>
          <a:p>
            <a:r>
              <a:rPr lang="en-US" smtClean="0"/>
              <a:t>CA  VIPIN MISHRA                                       CONTACT - 9711998585</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F79D91B-867E-400D-AE8F-4404136D848A}" type="datetime1">
              <a:rPr lang="en-US" smtClean="0"/>
              <a:t>04/07/2016</a:t>
            </a:fld>
            <a:endParaRPr lang="en-US"/>
          </a:p>
        </p:txBody>
      </p:sp>
      <p:sp>
        <p:nvSpPr>
          <p:cNvPr id="6" name="Footer Placeholder 5"/>
          <p:cNvSpPr>
            <a:spLocks noGrp="1"/>
          </p:cNvSpPr>
          <p:nvPr>
            <p:ph type="ftr" sz="quarter" idx="11"/>
          </p:nvPr>
        </p:nvSpPr>
        <p:spPr/>
        <p:txBody>
          <a:bodyPr/>
          <a:lstStyle>
            <a:extLst/>
          </a:lstStyle>
          <a:p>
            <a:r>
              <a:rPr lang="en-US" smtClean="0"/>
              <a:t>CA  VIPIN MISHRA                                       CONTACT - 9711998585</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1A5131F-20A0-4AC9-B877-AC41AA455F06}" type="datetime1">
              <a:rPr lang="en-US" smtClean="0"/>
              <a:t>04/07/2016</a:t>
            </a:fld>
            <a:endParaRPr lang="en-US"/>
          </a:p>
        </p:txBody>
      </p:sp>
      <p:sp>
        <p:nvSpPr>
          <p:cNvPr id="8" name="Footer Placeholder 7"/>
          <p:cNvSpPr>
            <a:spLocks noGrp="1"/>
          </p:cNvSpPr>
          <p:nvPr>
            <p:ph type="ftr" sz="quarter" idx="11"/>
          </p:nvPr>
        </p:nvSpPr>
        <p:spPr/>
        <p:txBody>
          <a:bodyPr/>
          <a:lstStyle>
            <a:extLst/>
          </a:lstStyle>
          <a:p>
            <a:r>
              <a:rPr lang="en-US" smtClean="0"/>
              <a:t>CA  VIPIN MISHRA                                       CONTACT - 9711998585</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5603777-F7E6-4436-B377-9521314681F2}" type="datetime1">
              <a:rPr lang="en-US" smtClean="0"/>
              <a:t>04/07/2016</a:t>
            </a:fld>
            <a:endParaRPr lang="en-US"/>
          </a:p>
        </p:txBody>
      </p:sp>
      <p:sp>
        <p:nvSpPr>
          <p:cNvPr id="4" name="Footer Placeholder 3"/>
          <p:cNvSpPr>
            <a:spLocks noGrp="1"/>
          </p:cNvSpPr>
          <p:nvPr>
            <p:ph type="ftr" sz="quarter" idx="11"/>
          </p:nvPr>
        </p:nvSpPr>
        <p:spPr/>
        <p:txBody>
          <a:bodyPr/>
          <a:lstStyle>
            <a:extLst/>
          </a:lstStyle>
          <a:p>
            <a:r>
              <a:rPr lang="en-US" smtClean="0"/>
              <a:t>CA  VIPIN MISHRA                                       CONTACT - 9711998585</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76D1ED2-F807-41C7-8320-60747D14879B}" type="datetime1">
              <a:rPr lang="en-US" smtClean="0"/>
              <a:t>04/07/2016</a:t>
            </a:fld>
            <a:endParaRPr lang="en-US"/>
          </a:p>
        </p:txBody>
      </p:sp>
      <p:sp>
        <p:nvSpPr>
          <p:cNvPr id="3" name="Footer Placeholder 2"/>
          <p:cNvSpPr>
            <a:spLocks noGrp="1"/>
          </p:cNvSpPr>
          <p:nvPr>
            <p:ph type="ftr" sz="quarter" idx="11"/>
          </p:nvPr>
        </p:nvSpPr>
        <p:spPr/>
        <p:txBody>
          <a:bodyPr/>
          <a:lstStyle>
            <a:extLst/>
          </a:lstStyle>
          <a:p>
            <a:r>
              <a:rPr lang="en-US" smtClean="0"/>
              <a:t>CA  VIPIN MISHRA                                       CONTACT - 9711998585</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3E43C50-8B6F-4915-84A8-F3415FEBC145}" type="datetime1">
              <a:rPr lang="en-US" smtClean="0"/>
              <a:t>04/07/2016</a:t>
            </a:fld>
            <a:endParaRPr lang="en-US"/>
          </a:p>
        </p:txBody>
      </p:sp>
      <p:sp>
        <p:nvSpPr>
          <p:cNvPr id="6" name="Footer Placeholder 5"/>
          <p:cNvSpPr>
            <a:spLocks noGrp="1"/>
          </p:cNvSpPr>
          <p:nvPr>
            <p:ph type="ftr" sz="quarter" idx="11"/>
          </p:nvPr>
        </p:nvSpPr>
        <p:spPr/>
        <p:txBody>
          <a:bodyPr/>
          <a:lstStyle>
            <a:extLst/>
          </a:lstStyle>
          <a:p>
            <a:r>
              <a:rPr lang="en-US" smtClean="0"/>
              <a:t>CA  VIPIN MISHRA                                       CONTACT - 9711998585</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BBB42F6-203C-4488-8E48-706CB420E4AE}" type="datetime1">
              <a:rPr lang="en-US" smtClean="0"/>
              <a:t>04/07/2016</a:t>
            </a:fld>
            <a:endParaRPr lang="en-US"/>
          </a:p>
        </p:txBody>
      </p:sp>
      <p:sp>
        <p:nvSpPr>
          <p:cNvPr id="6" name="Footer Placeholder 5"/>
          <p:cNvSpPr>
            <a:spLocks noGrp="1"/>
          </p:cNvSpPr>
          <p:nvPr>
            <p:ph type="ftr" sz="quarter" idx="11"/>
          </p:nvPr>
        </p:nvSpPr>
        <p:spPr/>
        <p:txBody>
          <a:bodyPr/>
          <a:lstStyle>
            <a:extLst/>
          </a:lstStyle>
          <a:p>
            <a:r>
              <a:rPr lang="en-US" smtClean="0"/>
              <a:t>CA  VIPIN MISHRA                                       CONTACT - 9711998585</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C1BE929-06CA-4E4A-A4A8-E3BFC11D1063}" type="datetime1">
              <a:rPr lang="en-US" smtClean="0"/>
              <a:t>04/07/2016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smtClean="0"/>
              <a:t>CA  VIPIN MISHRA                                       CONTACT - 9711998585</a:t>
            </a: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rbidocs.rbi.org.in/rdocs/Forms/PDFs/FNC260315.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rbi.org.in/"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rbi.org.in/Scripts/NotificationUser.aspx?Id=7589&amp;Mode=0" TargetMode="External"/><Relationship Id="rId2" Type="http://schemas.openxmlformats.org/officeDocument/2006/relationships/hyperlink" Target="https://www.rbi.org.in/Scripts/NotificationUser.aspx?Id=5441&amp;Mode=0"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rbi.org.in/Scripts/NotificationUser.aspx?Id=8939&amp;Mode=0"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3600" b="1" dirty="0" smtClean="0"/>
              <a:t>How can foreign companies open Liaison /Branch office in India?</a:t>
            </a:r>
            <a:endParaRPr lang="en-IN" sz="3600" dirty="0"/>
          </a:p>
        </p:txBody>
      </p:sp>
      <p:sp>
        <p:nvSpPr>
          <p:cNvPr id="3" name="Subtitle 2"/>
          <p:cNvSpPr>
            <a:spLocks noGrp="1"/>
          </p:cNvSpPr>
          <p:nvPr>
            <p:ph type="subTitle" idx="1"/>
          </p:nvPr>
        </p:nvSpPr>
        <p:spPr>
          <a:xfrm>
            <a:off x="1432560" y="3048000"/>
            <a:ext cx="7406640" cy="2667000"/>
          </a:xfrm>
        </p:spPr>
        <p:txBody>
          <a:bodyPr>
            <a:normAutofit fontScale="92500"/>
          </a:bodyPr>
          <a:lstStyle/>
          <a:p>
            <a:r>
              <a:rPr lang="en-IN" sz="2300" dirty="0" smtClean="0"/>
              <a:t>Foreign companies/entities desirous of setting up of Liaison Office / Branch Office (LO/BO) are required to submit their application in </a:t>
            </a:r>
            <a:r>
              <a:rPr lang="en-IN" sz="2300" dirty="0" smtClean="0">
                <a:hlinkClick r:id="rId3"/>
              </a:rPr>
              <a:t>Form FNC</a:t>
            </a:r>
            <a:r>
              <a:rPr lang="en-IN" sz="2300" dirty="0" smtClean="0"/>
              <a:t> along with the documents mentioned therein to </a:t>
            </a:r>
            <a:r>
              <a:rPr lang="en-IN" sz="2300" b="1" dirty="0" smtClean="0"/>
              <a:t>the General Manager, Foreign Exchange Department, Central Office Cell, Reserve Bank of India, New Delhi Regional Office, 6, Parliament Street, New Delhi-110 001, India</a:t>
            </a:r>
            <a:r>
              <a:rPr lang="en-IN" sz="2300" dirty="0" smtClean="0"/>
              <a:t> through an Authorised Dealer bank. This form is available at </a:t>
            </a:r>
            <a:r>
              <a:rPr lang="en-IN" sz="2300" dirty="0" smtClean="0">
                <a:hlinkClick r:id="rId4"/>
              </a:rPr>
              <a:t>www.rbi.org.in</a:t>
            </a:r>
            <a:endParaRPr lang="en-IN" sz="2300" dirty="0" smtClean="0"/>
          </a:p>
          <a:p>
            <a:endParaRPr lang="en-IN" dirty="0" smtClean="0"/>
          </a:p>
          <a:p>
            <a:endParaRPr lang="en-IN" dirty="0"/>
          </a:p>
        </p:txBody>
      </p:sp>
      <p:sp>
        <p:nvSpPr>
          <p:cNvPr id="4" name="Footer Placeholder 3"/>
          <p:cNvSpPr>
            <a:spLocks noGrp="1"/>
          </p:cNvSpPr>
          <p:nvPr>
            <p:ph type="ftr" sz="quarter" idx="11"/>
          </p:nvPr>
        </p:nvSpPr>
        <p:spPr/>
        <p:txBody>
          <a:bodyPr/>
          <a:lstStyle/>
          <a:p>
            <a:r>
              <a:rPr lang="en-US" dirty="0" smtClean="0"/>
              <a:t>CA  VIPIN MISHRA                                       CONTACT - 9711998585</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28601"/>
            <a:ext cx="7315200" cy="6740307"/>
          </a:xfrm>
          <a:prstGeom prst="rect">
            <a:avLst/>
          </a:prstGeom>
        </p:spPr>
        <p:txBody>
          <a:bodyPr wrap="square">
            <a:spAutoFit/>
          </a:bodyPr>
          <a:lstStyle/>
          <a:p>
            <a:r>
              <a:rPr lang="en-IN" dirty="0" smtClean="0"/>
              <a:t>(viii) Permission to establish offices, in India by foreign Non-Government Organisations/Non-Profit Organisations/Foreign Government Bodies/Departments, by whatever name called, are under the Government Route as specified in </a:t>
            </a:r>
            <a:r>
              <a:rPr lang="en-IN" dirty="0" smtClean="0">
                <a:hlinkClick r:id="rId2"/>
              </a:rPr>
              <a:t>A. P. (DIR Series) Circular No. 23 dated December 30, 2009</a:t>
            </a:r>
            <a:r>
              <a:rPr lang="en-IN" dirty="0" smtClean="0"/>
              <a:t>. Such entities are required to apply to the Reserve Bank for prior permission to establish an office in India, whether Project Office or otherwise.</a:t>
            </a:r>
          </a:p>
          <a:p>
            <a:r>
              <a:rPr lang="en-IN" dirty="0" smtClean="0"/>
              <a:t>F. All the new entities setting up LO/BO/PO shall also:</a:t>
            </a:r>
          </a:p>
          <a:p>
            <a:r>
              <a:rPr lang="en-IN" dirty="0" smtClean="0"/>
              <a:t>submit a report containing information as per Annex (given in </a:t>
            </a:r>
            <a:r>
              <a:rPr lang="en-IN" dirty="0" smtClean="0">
                <a:hlinkClick r:id="rId3"/>
              </a:rPr>
              <a:t>AP DIR.Circular.35 dated September 25, 2012</a:t>
            </a:r>
            <a:r>
              <a:rPr lang="en-IN" dirty="0" smtClean="0"/>
              <a:t>) within five working days of the LO/BO/PO becoming functional to the DGP of the state concerned in which LO/BO/PO has established its office; if there are more than one office of such a foreign entity, in such cases to each of the DGP concerned of the state where it has established office in India;</a:t>
            </a:r>
          </a:p>
          <a:p>
            <a:r>
              <a:rPr lang="en-IN" dirty="0" smtClean="0"/>
              <a:t>a copy of the report as per above mentioned Annex shall also be filed with the DGP concerned on annual basis along with a copy of the Annual Activity Certificate/Annual report required to be submitted by LO/BO/PO concerned, as the case may be.</a:t>
            </a:r>
          </a:p>
          <a:p>
            <a:r>
              <a:rPr lang="en-IN" dirty="0" smtClean="0"/>
              <a:t>A copy of report thus filed as above shall also be filed with AD by LO/BO/PO concerned.</a:t>
            </a:r>
          </a:p>
          <a:p>
            <a:r>
              <a:rPr lang="en-IN" dirty="0" smtClean="0"/>
              <a:t>G. The existing LO/BO/PO shall henceforth report the information as per above mentioned Annex along with the copy of Annual Activity Certificate/Annual report to DGP of state concerned and also file a copy of the same with AD bank</a:t>
            </a:r>
            <a:endParaRPr lang="en-IN" dirty="0"/>
          </a:p>
        </p:txBody>
      </p:sp>
      <p:sp>
        <p:nvSpPr>
          <p:cNvPr id="3" name="Footer Placeholder 2"/>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600" b="1" dirty="0" smtClean="0"/>
              <a:t>What are the permitted activities of Liaison Office/ Representative Office?</a:t>
            </a:r>
            <a:endParaRPr lang="en-IN" sz="3600" dirty="0"/>
          </a:p>
        </p:txBody>
      </p:sp>
      <p:sp>
        <p:nvSpPr>
          <p:cNvPr id="3" name="Content Placeholder 2"/>
          <p:cNvSpPr>
            <a:spLocks noGrp="1"/>
          </p:cNvSpPr>
          <p:nvPr>
            <p:ph idx="1"/>
          </p:nvPr>
        </p:nvSpPr>
        <p:spPr>
          <a:xfrm>
            <a:off x="1435608" y="2667000"/>
            <a:ext cx="7498080" cy="2819400"/>
          </a:xfrm>
        </p:spPr>
        <p:txBody>
          <a:bodyPr>
            <a:normAutofit/>
          </a:bodyPr>
          <a:lstStyle/>
          <a:p>
            <a:r>
              <a:rPr lang="en-IN" sz="1800" dirty="0" smtClean="0"/>
              <a:t>Representing in India the parent company / group compa­nies.</a:t>
            </a:r>
          </a:p>
          <a:p>
            <a:r>
              <a:rPr lang="en-IN" sz="1800" dirty="0" smtClean="0"/>
              <a:t>Promoting export / import from / to India.</a:t>
            </a:r>
          </a:p>
          <a:p>
            <a:r>
              <a:rPr lang="en-IN" sz="1800" dirty="0" smtClean="0"/>
              <a:t>Promoting technical/financial collaborations be­tween parent/group companies and companies in India.</a:t>
            </a:r>
          </a:p>
          <a:p>
            <a:r>
              <a:rPr lang="en-IN" sz="1800" dirty="0" smtClean="0"/>
              <a:t>Acting as a communication channel between the parent company and Indian companies.</a:t>
            </a:r>
          </a:p>
          <a:p>
            <a:endParaRPr lang="en-IN" dirty="0"/>
          </a:p>
        </p:txBody>
      </p:sp>
      <p:sp>
        <p:nvSpPr>
          <p:cNvPr id="4" name="Footer Placeholder 3"/>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600" b="1" dirty="0" smtClean="0"/>
              <a:t>What are the permitted activities of Branch Office?</a:t>
            </a:r>
            <a:endParaRPr lang="en-IN" sz="3600" dirty="0"/>
          </a:p>
        </p:txBody>
      </p:sp>
      <p:sp>
        <p:nvSpPr>
          <p:cNvPr id="3" name="Content Placeholder 2"/>
          <p:cNvSpPr>
            <a:spLocks noGrp="1"/>
          </p:cNvSpPr>
          <p:nvPr>
            <p:ph idx="1"/>
          </p:nvPr>
        </p:nvSpPr>
        <p:spPr>
          <a:xfrm>
            <a:off x="1435608" y="2209800"/>
            <a:ext cx="7498080" cy="4038600"/>
          </a:xfrm>
        </p:spPr>
        <p:txBody>
          <a:bodyPr>
            <a:normAutofit fontScale="77500" lnSpcReduction="20000"/>
          </a:bodyPr>
          <a:lstStyle/>
          <a:p>
            <a:r>
              <a:rPr lang="en-IN" sz="2600" dirty="0" smtClean="0"/>
              <a:t>Export / Import of goods.</a:t>
            </a:r>
          </a:p>
          <a:p>
            <a:r>
              <a:rPr lang="en-IN" sz="2600" dirty="0" smtClean="0"/>
              <a:t>Rendering professional or consultancy services.</a:t>
            </a:r>
          </a:p>
          <a:p>
            <a:r>
              <a:rPr lang="en-IN" sz="2600" dirty="0" smtClean="0"/>
              <a:t>Carrying out research work, in areas in which the parent company is engaged.</a:t>
            </a:r>
          </a:p>
          <a:p>
            <a:r>
              <a:rPr lang="en-IN" sz="2600" dirty="0" smtClean="0"/>
              <a:t>Promoting technical or financial collaborations between Indian companies and parent or overseas group company.</a:t>
            </a:r>
          </a:p>
          <a:p>
            <a:r>
              <a:rPr lang="en-IN" sz="2600" dirty="0" smtClean="0"/>
              <a:t>Representing the parent company in India and acting as buying / selling agent in India.</a:t>
            </a:r>
          </a:p>
          <a:p>
            <a:r>
              <a:rPr lang="en-IN" sz="2600" dirty="0" smtClean="0"/>
              <a:t>Rendering services in information technology and devel­opment of software in India.</a:t>
            </a:r>
          </a:p>
          <a:p>
            <a:r>
              <a:rPr lang="en-IN" sz="2600" dirty="0" smtClean="0"/>
              <a:t>Rendering technical support to the products sup­plied by parent/group companies.</a:t>
            </a:r>
          </a:p>
          <a:p>
            <a:r>
              <a:rPr lang="en-IN" sz="2600" dirty="0" smtClean="0"/>
              <a:t>Foreign airline / shipping company.</a:t>
            </a:r>
          </a:p>
          <a:p>
            <a:endParaRPr lang="en-IN" dirty="0"/>
          </a:p>
        </p:txBody>
      </p:sp>
      <p:sp>
        <p:nvSpPr>
          <p:cNvPr id="4" name="Footer Placeholder 3"/>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554162"/>
          </a:xfrm>
        </p:spPr>
        <p:txBody>
          <a:bodyPr>
            <a:normAutofit fontScale="90000"/>
          </a:bodyPr>
          <a:lstStyle/>
          <a:p>
            <a:r>
              <a:rPr lang="en-IN" sz="3600" dirty="0" smtClean="0"/>
              <a:t>Normally, the Branch Office should be engaged in the activity in which the parent company is engaged</a:t>
            </a:r>
            <a:r>
              <a:rPr lang="en-IN" sz="2700" dirty="0" smtClean="0"/>
              <a:t>.</a:t>
            </a:r>
            <a:endParaRPr lang="en-IN" dirty="0"/>
          </a:p>
        </p:txBody>
      </p:sp>
      <p:sp>
        <p:nvSpPr>
          <p:cNvPr id="3" name="Content Placeholder 2"/>
          <p:cNvSpPr>
            <a:spLocks noGrp="1"/>
          </p:cNvSpPr>
          <p:nvPr>
            <p:ph idx="1"/>
          </p:nvPr>
        </p:nvSpPr>
        <p:spPr>
          <a:xfrm>
            <a:off x="1435608" y="2895600"/>
            <a:ext cx="7498080" cy="2514600"/>
          </a:xfrm>
        </p:spPr>
        <p:txBody>
          <a:bodyPr/>
          <a:lstStyle/>
          <a:p>
            <a:r>
              <a:rPr lang="en-IN" sz="1800" dirty="0" smtClean="0"/>
              <a:t>Retail trading activities of any nature is not allowed for a Branch Office in India.</a:t>
            </a:r>
          </a:p>
          <a:p>
            <a:r>
              <a:rPr lang="en-IN" sz="1800" dirty="0" smtClean="0"/>
              <a:t>A Branch Office is not allowed to carry out manufacturing or processing activities in India, directly or indirectly.</a:t>
            </a:r>
          </a:p>
          <a:p>
            <a:r>
              <a:rPr lang="en-IN" sz="1800" dirty="0" smtClean="0"/>
              <a:t>Profits earned by the Branch Offices are freely </a:t>
            </a:r>
            <a:r>
              <a:rPr lang="en-IN" sz="1800" dirty="0" err="1" smtClean="0"/>
              <a:t>remittable</a:t>
            </a:r>
            <a:r>
              <a:rPr lang="en-IN" sz="1800" dirty="0" smtClean="0"/>
              <a:t> from India, subject to payment of applicable taxes</a:t>
            </a:r>
          </a:p>
          <a:p>
            <a:endParaRPr lang="en-IN" dirty="0"/>
          </a:p>
        </p:txBody>
      </p:sp>
      <p:sp>
        <p:nvSpPr>
          <p:cNvPr id="4" name="Footer Placeholder 3"/>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98080" cy="1676400"/>
          </a:xfrm>
        </p:spPr>
        <p:txBody>
          <a:bodyPr>
            <a:noAutofit/>
          </a:bodyPr>
          <a:lstStyle/>
          <a:p>
            <a:r>
              <a:rPr lang="en-IN" sz="3600" b="1" dirty="0" smtClean="0"/>
              <a:t>Whether Branch Offices are permitted to remit profit outside India?</a:t>
            </a:r>
            <a:endParaRPr lang="en-IN" sz="3600" dirty="0"/>
          </a:p>
        </p:txBody>
      </p:sp>
      <p:sp>
        <p:nvSpPr>
          <p:cNvPr id="3" name="Content Placeholder 2"/>
          <p:cNvSpPr>
            <a:spLocks noGrp="1"/>
          </p:cNvSpPr>
          <p:nvPr>
            <p:ph idx="1"/>
          </p:nvPr>
        </p:nvSpPr>
        <p:spPr>
          <a:xfrm>
            <a:off x="1435608" y="2819400"/>
            <a:ext cx="7498080" cy="2971800"/>
          </a:xfrm>
        </p:spPr>
        <p:txBody>
          <a:bodyPr>
            <a:normAutofit/>
          </a:bodyPr>
          <a:lstStyle/>
          <a:p>
            <a:r>
              <a:rPr lang="en-IN" sz="1900" dirty="0" smtClean="0"/>
              <a:t>a. A Certified copy of the audited Balance Sheet and Profit and Loss account for the relevant year;</a:t>
            </a:r>
          </a:p>
          <a:p>
            <a:r>
              <a:rPr lang="en-IN" sz="1900" dirty="0" smtClean="0"/>
              <a:t>b. A Chartered Accountant’s certificate certifying -</a:t>
            </a:r>
          </a:p>
          <a:p>
            <a:r>
              <a:rPr lang="en-IN" sz="1900" dirty="0" err="1" smtClean="0"/>
              <a:t>i</a:t>
            </a:r>
            <a:r>
              <a:rPr lang="en-IN" sz="1900" dirty="0" smtClean="0"/>
              <a:t>. the manner of arriving at the </a:t>
            </a:r>
            <a:r>
              <a:rPr lang="en-IN" sz="1900" dirty="0" err="1" smtClean="0"/>
              <a:t>remittable</a:t>
            </a:r>
            <a:r>
              <a:rPr lang="en-IN" sz="1900" dirty="0" smtClean="0"/>
              <a:t> profit</a:t>
            </a:r>
          </a:p>
          <a:p>
            <a:r>
              <a:rPr lang="en-IN" sz="1900" dirty="0" smtClean="0"/>
              <a:t>ii. that the entire </a:t>
            </a:r>
            <a:r>
              <a:rPr lang="en-IN" sz="1900" dirty="0" err="1" smtClean="0"/>
              <a:t>remittable</a:t>
            </a:r>
            <a:r>
              <a:rPr lang="en-IN" sz="1900" dirty="0" smtClean="0"/>
              <a:t> profit has been earned by undertaking the permitted activities</a:t>
            </a:r>
          </a:p>
          <a:p>
            <a:r>
              <a:rPr lang="en-IN" sz="1900" dirty="0" smtClean="0"/>
              <a:t>iii. that the profit does not include any profit on revaluation of the assets of the branch.</a:t>
            </a:r>
          </a:p>
          <a:p>
            <a:endParaRPr lang="en-IN" dirty="0"/>
          </a:p>
        </p:txBody>
      </p:sp>
      <p:sp>
        <p:nvSpPr>
          <p:cNvPr id="4" name="Footer Placeholder 3"/>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7498080" cy="1477962"/>
          </a:xfrm>
        </p:spPr>
        <p:txBody>
          <a:bodyPr>
            <a:noAutofit/>
          </a:bodyPr>
          <a:lstStyle/>
          <a:p>
            <a:r>
              <a:rPr lang="en-IN" sz="3600" b="1" dirty="0" smtClean="0"/>
              <a:t>What is the procedure for setting up Project Office?</a:t>
            </a:r>
            <a:endParaRPr lang="en-IN" sz="3600" dirty="0"/>
          </a:p>
        </p:txBody>
      </p:sp>
      <p:sp>
        <p:nvSpPr>
          <p:cNvPr id="3" name="Content Placeholder 2"/>
          <p:cNvSpPr>
            <a:spLocks noGrp="1"/>
          </p:cNvSpPr>
          <p:nvPr>
            <p:ph idx="1"/>
          </p:nvPr>
        </p:nvSpPr>
        <p:spPr>
          <a:xfrm>
            <a:off x="1435608" y="3048000"/>
            <a:ext cx="7498080" cy="2590800"/>
          </a:xfrm>
        </p:spPr>
        <p:txBody>
          <a:bodyPr>
            <a:normAutofit/>
          </a:bodyPr>
          <a:lstStyle/>
          <a:p>
            <a:r>
              <a:rPr lang="en-IN" sz="1900" dirty="0" smtClean="0"/>
              <a:t>the project is funded directly by inward remittance from abroad; or</a:t>
            </a:r>
          </a:p>
          <a:p>
            <a:r>
              <a:rPr lang="en-IN" sz="1900" dirty="0" smtClean="0"/>
              <a:t>the project is funded by a bilateral or multilateral International Financing Agency; or</a:t>
            </a:r>
          </a:p>
          <a:p>
            <a:r>
              <a:rPr lang="en-IN" sz="1900" dirty="0" smtClean="0"/>
              <a:t>the project has been cleared by an appropriate authority; or</a:t>
            </a:r>
          </a:p>
          <a:p>
            <a:r>
              <a:rPr lang="en-IN" sz="1900" dirty="0" smtClean="0"/>
              <a:t>a company or entity in India awarding the contract has been granted Term Loan by a Public Financial Institution or a bank in India for the project.</a:t>
            </a:r>
          </a:p>
          <a:p>
            <a:endParaRPr lang="en-IN" dirty="0"/>
          </a:p>
        </p:txBody>
      </p:sp>
      <p:sp>
        <p:nvSpPr>
          <p:cNvPr id="4" name="Footer Placeholder 3"/>
          <p:cNvSpPr>
            <a:spLocks noGrp="1"/>
          </p:cNvSpPr>
          <p:nvPr>
            <p:ph type="ftr" sz="quarter" idx="11"/>
          </p:nvPr>
        </p:nvSpPr>
        <p:spPr/>
        <p:txBody>
          <a:bodyPr/>
          <a:lstStyle/>
          <a:p>
            <a:r>
              <a:rPr lang="en-US" dirty="0" smtClean="0"/>
              <a:t>CA  VIPIN MISHRA                                       CONTACT - 9711998585</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600" b="1" dirty="0" smtClean="0"/>
              <a:t> What are the bank accounts permitted to a Project Office?</a:t>
            </a:r>
            <a:endParaRPr lang="en-IN" sz="3600" dirty="0"/>
          </a:p>
        </p:txBody>
      </p:sp>
      <p:sp>
        <p:nvSpPr>
          <p:cNvPr id="3" name="Content Placeholder 2"/>
          <p:cNvSpPr>
            <a:spLocks noGrp="1"/>
          </p:cNvSpPr>
          <p:nvPr>
            <p:ph idx="1"/>
          </p:nvPr>
        </p:nvSpPr>
        <p:spPr>
          <a:xfrm>
            <a:off x="1435608" y="2057400"/>
            <a:ext cx="7498080" cy="4191000"/>
          </a:xfrm>
        </p:spPr>
        <p:txBody>
          <a:bodyPr>
            <a:normAutofit fontScale="40000" lnSpcReduction="20000"/>
          </a:bodyPr>
          <a:lstStyle/>
          <a:p>
            <a:r>
              <a:rPr lang="en-IN" sz="3800" dirty="0" smtClean="0"/>
              <a:t>AD Category – I banks can open non-interest bearing Foreign Currency Account for Project Offices in India subject to the following:</a:t>
            </a:r>
          </a:p>
          <a:p>
            <a:r>
              <a:rPr lang="en-IN" sz="3800" dirty="0" smtClean="0"/>
              <a:t>The Project Office has been established in India, with the general / specific permission of Reserve Bank, having the requisite approval from the concerned Project Sanctioning Authority concerned.</a:t>
            </a:r>
          </a:p>
          <a:p>
            <a:r>
              <a:rPr lang="en-IN" sz="3800" dirty="0" smtClean="0"/>
              <a:t>The contract, under which the project has been sanctioned, specifically provides for payment in foreign currency.</a:t>
            </a:r>
          </a:p>
          <a:p>
            <a:r>
              <a:rPr lang="en-IN" sz="3800" dirty="0" smtClean="0"/>
              <a:t>Each Project Office can open two Foreign Currency Accounts, usually one denominated in USD and other in home currency, provided both are maintained with the same AD category–I bank.</a:t>
            </a:r>
          </a:p>
          <a:p>
            <a:r>
              <a:rPr lang="en-IN" sz="3800" dirty="0" smtClean="0"/>
              <a:t>The permissible debits to the account shall be payment of project related expenditure and credits shall be foreign currency receipts from the Project Sanctioning Authority, and remittances from parent/ group company abroad or bilateral / multilateral international financing agency.</a:t>
            </a:r>
          </a:p>
          <a:p>
            <a:r>
              <a:rPr lang="en-IN" sz="3800" dirty="0" smtClean="0"/>
              <a:t>The responsibility of ensuring that only the approved debits and credits are allowed in the Foreign Currency Account shall rest solely with the branch concerned of the AD. Further, the Accounts shall be subject to 100 per cent scrutiny by the Concurrent Auditor of the respective AD banks.</a:t>
            </a:r>
          </a:p>
          <a:p>
            <a:r>
              <a:rPr lang="en-IN" sz="3800" dirty="0" smtClean="0"/>
              <a:t>The Foreign Currency accounts have to be closed at the completion of the Project.</a:t>
            </a:r>
          </a:p>
          <a:p>
            <a:endParaRPr lang="en-IN" dirty="0"/>
          </a:p>
        </p:txBody>
      </p:sp>
      <p:sp>
        <p:nvSpPr>
          <p:cNvPr id="4" name="Footer Placeholder 3"/>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98080" cy="2057400"/>
          </a:xfrm>
        </p:spPr>
        <p:txBody>
          <a:bodyPr>
            <a:noAutofit/>
          </a:bodyPr>
          <a:lstStyle/>
          <a:p>
            <a:r>
              <a:rPr lang="en-IN" sz="3600" b="1" dirty="0" smtClean="0"/>
              <a:t>What are the general conditions applicable to Liaison / Branch / Project Office of foreign entities in India?</a:t>
            </a:r>
            <a:endParaRPr lang="en-IN" sz="3600" dirty="0"/>
          </a:p>
        </p:txBody>
      </p:sp>
      <p:sp>
        <p:nvSpPr>
          <p:cNvPr id="3" name="Content Placeholder 2"/>
          <p:cNvSpPr>
            <a:spLocks noGrp="1"/>
          </p:cNvSpPr>
          <p:nvPr>
            <p:ph idx="1"/>
          </p:nvPr>
        </p:nvSpPr>
        <p:spPr>
          <a:xfrm>
            <a:off x="1524000" y="3429000"/>
            <a:ext cx="7391400" cy="2971800"/>
          </a:xfrm>
        </p:spPr>
        <p:txBody>
          <a:bodyPr>
            <a:noAutofit/>
          </a:bodyPr>
          <a:lstStyle/>
          <a:p>
            <a:r>
              <a:rPr lang="en-IN" sz="1800" dirty="0" smtClean="0"/>
              <a:t>The general conditions applicable to Liaison/Branch/Project Office of foreign entities in India are as under;</a:t>
            </a:r>
          </a:p>
          <a:p>
            <a:r>
              <a:rPr lang="en-IN" sz="1800" dirty="0" smtClean="0"/>
              <a:t>(</a:t>
            </a:r>
            <a:r>
              <a:rPr lang="en-IN" sz="1800" dirty="0" err="1" smtClean="0"/>
              <a:t>i</a:t>
            </a:r>
            <a:r>
              <a:rPr lang="en-IN" sz="1800" dirty="0" smtClean="0"/>
              <a:t>) Without prior permission of the Reserve Bank, no person being a citizen of/ registered in Pakistan, Bangladesh, Sri Lanka, Afghanistan, Iran, China, Hong Kong or Macau can establish in India, a Branch or a Liaison Office or a Project Office or any other place of business.</a:t>
            </a:r>
          </a:p>
          <a:p>
            <a:r>
              <a:rPr lang="en-IN" sz="1800" dirty="0" smtClean="0"/>
              <a:t>(ii) Proprietary concerns set up abroad are not allowed to establish Branch /Liaison/Project Offices in India.</a:t>
            </a:r>
          </a:p>
          <a:p>
            <a:r>
              <a:rPr lang="en-IN" sz="1800" dirty="0" smtClean="0"/>
              <a:t>(iii) Entities from Nepal are allowed to establish only Liaison Offices in India.</a:t>
            </a:r>
          </a:p>
          <a:p>
            <a:endParaRPr lang="en-IN" sz="1050" dirty="0"/>
          </a:p>
        </p:txBody>
      </p:sp>
      <p:sp>
        <p:nvSpPr>
          <p:cNvPr id="4" name="Footer Placeholder 3"/>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838200"/>
            <a:ext cx="7162800" cy="6186309"/>
          </a:xfrm>
          <a:prstGeom prst="rect">
            <a:avLst/>
          </a:prstGeom>
        </p:spPr>
        <p:txBody>
          <a:bodyPr wrap="square">
            <a:spAutoFit/>
          </a:bodyPr>
          <a:lstStyle/>
          <a:p>
            <a:r>
              <a:rPr lang="en-IN" dirty="0" smtClean="0"/>
              <a:t>(iv) Branch/Project Offices of a foreign entity, excluding a Liaison Office are permitted to acquire property for their own use and to carry out permitted/incidental activities but not for leasing or renting out the property. However, entities from Pakistan, Bangladesh, Sri Lanka, Afghanistan, Iran, Nepal, Bhutan, China, Hong Kong and Macau are not allowed to acquire immovable property in India even for a Branch Office. These entities are allowed to lease such property for a period not exceeding five years.</a:t>
            </a:r>
          </a:p>
          <a:p>
            <a:r>
              <a:rPr lang="en-IN" dirty="0" smtClean="0"/>
              <a:t>(v) Branch / Liaison / Project Offices are allowed to open non-interest bearing INR current accounts in India.</a:t>
            </a:r>
          </a:p>
          <a:p>
            <a:r>
              <a:rPr lang="en-IN" dirty="0" smtClean="0"/>
              <a:t>(vi) Powers relating to transfer of assets of Liaison / Branch Office/Project Office have been delegated to AD Category-1 Banks subject to compliance with certain stipulations as mentioned in </a:t>
            </a:r>
            <a:r>
              <a:rPr lang="en-IN" dirty="0" smtClean="0">
                <a:hlinkClick r:id="rId2"/>
              </a:rPr>
              <a:t>A.P.DIR (Series Circular) No. 142 dated June 12, 2014</a:t>
            </a:r>
            <a:r>
              <a:rPr lang="en-IN" dirty="0" smtClean="0"/>
              <a:t>.</a:t>
            </a:r>
          </a:p>
          <a:p>
            <a:r>
              <a:rPr lang="en-IN" dirty="0" smtClean="0"/>
              <a:t>(vii) Authorised Dealers can allow term deposit account for a period not exceeding 6 months in </a:t>
            </a:r>
            <a:r>
              <a:rPr lang="en-IN" dirty="0" err="1" smtClean="0"/>
              <a:t>favor</a:t>
            </a:r>
            <a:r>
              <a:rPr lang="en-IN" dirty="0" smtClean="0"/>
              <a:t> of a branch/office of a person resident outside India provided the bank is satisfied that the term deposit is out of temporary surplus funds and the branch / office furnishes an undertaking that the maturity proceeds of the term deposit will be utilised for their business in India within 3 months of maturity. However, such facility may not be extended to shipping/airline companies.</a:t>
            </a:r>
          </a:p>
          <a:p>
            <a:endParaRPr lang="en-IN" dirty="0" smtClean="0"/>
          </a:p>
        </p:txBody>
      </p:sp>
      <p:sp>
        <p:nvSpPr>
          <p:cNvPr id="3" name="Footer Placeholder 2"/>
          <p:cNvSpPr>
            <a:spLocks noGrp="1"/>
          </p:cNvSpPr>
          <p:nvPr>
            <p:ph type="ftr" sz="quarter" idx="11"/>
          </p:nvPr>
        </p:nvSpPr>
        <p:spPr/>
        <p:txBody>
          <a:bodyPr/>
          <a:lstStyle/>
          <a:p>
            <a:r>
              <a:rPr lang="en-US" smtClean="0"/>
              <a:t>CA  VIPIN MISHRA                                       CONTACT - 9711998585</a:t>
            </a: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27</TotalTime>
  <Words>997</Words>
  <Application>Microsoft Office PowerPoint</Application>
  <PresentationFormat>On-screen Show (4:3)</PresentationFormat>
  <Paragraphs>65</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Solstice</vt:lpstr>
      <vt:lpstr>How can foreign companies open Liaison /Branch office in India?</vt:lpstr>
      <vt:lpstr>What are the permitted activities of Liaison Office/ Representative Office?</vt:lpstr>
      <vt:lpstr>What are the permitted activities of Branch Office?</vt:lpstr>
      <vt:lpstr>Normally, the Branch Office should be engaged in the activity in which the parent company is engaged.</vt:lpstr>
      <vt:lpstr>Whether Branch Offices are permitted to remit profit outside India?</vt:lpstr>
      <vt:lpstr>What is the procedure for setting up Project Office?</vt:lpstr>
      <vt:lpstr> What are the bank accounts permitted to a Project Office?</vt:lpstr>
      <vt:lpstr>What are the general conditions applicable to Liaison / Branch / Project Office of foreign entities in India?</vt:lpstr>
      <vt:lpstr>Slide 9</vt:lpstr>
      <vt:lpstr>Slide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foreign companies open Liaison /Branch office in India?</dc:title>
  <dc:creator>CA VIPIN</dc:creator>
  <cp:lastModifiedBy>PC-12</cp:lastModifiedBy>
  <cp:revision>7</cp:revision>
  <dcterms:created xsi:type="dcterms:W3CDTF">2006-08-16T00:00:00Z</dcterms:created>
  <dcterms:modified xsi:type="dcterms:W3CDTF">2016-07-04T05:46:58Z</dcterms:modified>
</cp:coreProperties>
</file>