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68" r:id="rId4"/>
    <p:sldId id="258" r:id="rId5"/>
    <p:sldId id="259" r:id="rId6"/>
    <p:sldId id="260" r:id="rId7"/>
    <p:sldId id="261" r:id="rId8"/>
    <p:sldId id="264" r:id="rId9"/>
    <p:sldId id="265" r:id="rId10"/>
    <p:sldId id="262" r:id="rId11"/>
    <p:sldId id="270" r:id="rId12"/>
    <p:sldId id="271" r:id="rId13"/>
    <p:sldId id="272" r:id="rId14"/>
    <p:sldId id="263" r:id="rId15"/>
    <p:sldId id="266" r:id="rId16"/>
    <p:sldId id="269" r:id="rId17"/>
    <p:sldId id="273" r:id="rId18"/>
    <p:sldId id="274" r:id="rId19"/>
    <p:sldId id="285" r:id="rId20"/>
    <p:sldId id="286" r:id="rId21"/>
    <p:sldId id="275" r:id="rId22"/>
    <p:sldId id="276" r:id="rId23"/>
    <p:sldId id="281" r:id="rId24"/>
    <p:sldId id="277" r:id="rId25"/>
    <p:sldId id="282" r:id="rId26"/>
    <p:sldId id="283" r:id="rId27"/>
    <p:sldId id="278" r:id="rId28"/>
    <p:sldId id="279" r:id="rId29"/>
    <p:sldId id="284" r:id="rId30"/>
    <p:sldId id="280" r:id="rId31"/>
    <p:sldId id="290" r:id="rId32"/>
    <p:sldId id="287" r:id="rId33"/>
    <p:sldId id="288" r:id="rId34"/>
    <p:sldId id="289" r:id="rId35"/>
    <p:sldId id="291"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7" d="100"/>
          <a:sy n="67" d="100"/>
        </p:scale>
        <p:origin x="-948" y="-23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3E736A-2C73-4D88-9135-C407D2C70253}" type="datetimeFigureOut">
              <a:rPr lang="en-US" smtClean="0"/>
              <a:pPr/>
              <a:t>8/10/2013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A99550-5A5C-41DD-AD90-4BB47F5A15D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A99550-5A5C-41DD-AD90-4BB47F5A15D2}"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8200" y="1"/>
            <a:ext cx="4495800" cy="6857999"/>
          </a:xfrm>
        </p:spPr>
        <p:txBody>
          <a:bodyPr>
            <a:normAutofit/>
          </a:bodyPr>
          <a:lstStyle/>
          <a:p>
            <a:endParaRPr lang="en-US" dirty="0"/>
          </a:p>
        </p:txBody>
      </p:sp>
      <p:pic>
        <p:nvPicPr>
          <p:cNvPr id="3" name="Picture 2" descr="ESOP TRUSTS.jpg"/>
          <p:cNvPicPr>
            <a:picLocks noChangeAspect="1"/>
          </p:cNvPicPr>
          <p:nvPr/>
        </p:nvPicPr>
        <p:blipFill>
          <a:blip r:embed="rId2"/>
          <a:stretch>
            <a:fillRect/>
          </a:stretch>
        </p:blipFill>
        <p:spPr>
          <a:xfrm>
            <a:off x="0" y="0"/>
            <a:ext cx="9144000" cy="6858000"/>
          </a:xfrm>
          <a:prstGeom prst="rect">
            <a:avLst/>
          </a:prstGeom>
        </p:spPr>
      </p:pic>
      <p:sp>
        <p:nvSpPr>
          <p:cNvPr id="4" name="TextBox 3"/>
          <p:cNvSpPr txBox="1"/>
          <p:nvPr/>
        </p:nvSpPr>
        <p:spPr>
          <a:xfrm>
            <a:off x="0" y="0"/>
            <a:ext cx="9144000" cy="144655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4400" b="1" dirty="0" smtClean="0">
                <a:ln w="11430"/>
                <a:solidFill>
                  <a:srgbClr val="FFFF00"/>
                </a:solidFill>
                <a:effectLst>
                  <a:outerShdw blurRad="80000" dist="40000" dir="5040000" algn="tl">
                    <a:srgbClr val="000000">
                      <a:alpha val="30000"/>
                    </a:srgbClr>
                  </a:outerShdw>
                </a:effectLst>
              </a:rPr>
              <a:t>                    Accounting For</a:t>
            </a:r>
            <a:br>
              <a:rPr lang="en-US" sz="4400" b="1" dirty="0" smtClean="0">
                <a:ln w="11430"/>
                <a:solidFill>
                  <a:srgbClr val="FFFF00"/>
                </a:solidFill>
                <a:effectLst>
                  <a:outerShdw blurRad="80000" dist="40000" dir="5040000" algn="tl">
                    <a:srgbClr val="000000">
                      <a:alpha val="30000"/>
                    </a:srgbClr>
                  </a:outerShdw>
                </a:effectLst>
              </a:rPr>
            </a:br>
            <a:r>
              <a:rPr lang="en-US" sz="4400" b="1" dirty="0" smtClean="0">
                <a:ln w="11430"/>
                <a:solidFill>
                  <a:srgbClr val="FFFF00"/>
                </a:solidFill>
                <a:effectLst>
                  <a:outerShdw blurRad="80000" dist="40000" dir="5040000" algn="tl">
                    <a:srgbClr val="000000">
                      <a:alpha val="30000"/>
                    </a:srgbClr>
                  </a:outerShdw>
                </a:effectLst>
              </a:rPr>
              <a:t>     Employee Share Based Payments.</a:t>
            </a:r>
            <a:endParaRPr lang="en-US" sz="4400" b="1" dirty="0">
              <a:ln w="11430"/>
              <a:solidFill>
                <a:srgbClr val="FFFF00"/>
              </a:soli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2800" dirty="0" smtClean="0">
                <a:solidFill>
                  <a:srgbClr val="FF0000"/>
                </a:solidFill>
              </a:rPr>
              <a:t>Practical Example</a:t>
            </a:r>
            <a:endParaRPr lang="en-US" sz="2800" dirty="0">
              <a:solidFill>
                <a:srgbClr val="FF0000"/>
              </a:solidFill>
            </a:endParaRPr>
          </a:p>
        </p:txBody>
      </p:sp>
      <p:sp>
        <p:nvSpPr>
          <p:cNvPr id="3" name="Content Placeholder 2"/>
          <p:cNvSpPr>
            <a:spLocks noGrp="1"/>
          </p:cNvSpPr>
          <p:nvPr>
            <p:ph idx="1"/>
          </p:nvPr>
        </p:nvSpPr>
        <p:spPr>
          <a:xfrm>
            <a:off x="0" y="1371600"/>
            <a:ext cx="9144000" cy="5486400"/>
          </a:xfrm>
        </p:spPr>
        <p:txBody>
          <a:bodyPr>
            <a:normAutofit/>
          </a:bodyPr>
          <a:lstStyle/>
          <a:p>
            <a:r>
              <a:rPr lang="en-US" sz="2200" dirty="0" smtClean="0">
                <a:solidFill>
                  <a:srgbClr val="FF0000"/>
                </a:solidFill>
              </a:rPr>
              <a:t>Practical example on ESOP and ESPP :-</a:t>
            </a:r>
          </a:p>
          <a:p>
            <a:pPr>
              <a:buNone/>
            </a:pPr>
            <a:endParaRPr lang="en-US" sz="2200" dirty="0" smtClean="0"/>
          </a:p>
          <a:p>
            <a:pPr>
              <a:buNone/>
            </a:pPr>
            <a:r>
              <a:rPr lang="en-US" sz="2200" dirty="0" smtClean="0"/>
              <a:t>    Often companies adopt indirect route for </a:t>
            </a:r>
            <a:r>
              <a:rPr lang="en-US" sz="2200" dirty="0" err="1" smtClean="0"/>
              <a:t>alloting</a:t>
            </a:r>
            <a:r>
              <a:rPr lang="en-US" sz="2200" dirty="0" smtClean="0"/>
              <a:t> shares to the companies.</a:t>
            </a:r>
          </a:p>
          <a:p>
            <a:pPr>
              <a:buNone/>
            </a:pPr>
            <a:endParaRPr lang="en-US" sz="2200" dirty="0" smtClean="0"/>
          </a:p>
          <a:p>
            <a:pPr>
              <a:buNone/>
            </a:pPr>
            <a:r>
              <a:rPr lang="en-US" sz="2200" dirty="0" smtClean="0"/>
              <a:t>    It works Like this :</a:t>
            </a:r>
          </a:p>
          <a:p>
            <a:pPr>
              <a:buNone/>
            </a:pPr>
            <a:r>
              <a:rPr lang="en-US" sz="2200" dirty="0" smtClean="0"/>
              <a:t>      </a:t>
            </a:r>
            <a:r>
              <a:rPr lang="en-US" sz="2200" dirty="0" smtClean="0"/>
              <a:t>A company creates a trust for the employees and the trust receives its stock either by fresh allotment or by purchase of shares from shareholders or the promoters may sell their shares to the trust.</a:t>
            </a:r>
          </a:p>
          <a:p>
            <a:pPr>
              <a:buNone/>
            </a:pPr>
            <a:endParaRPr lang="en-US" sz="2200" dirty="0" smtClean="0"/>
          </a:p>
          <a:p>
            <a:pPr>
              <a:buNone/>
            </a:pPr>
            <a:endParaRPr lang="en-US" sz="2200" dirty="0" smtClean="0"/>
          </a:p>
          <a:p>
            <a:pPr>
              <a:buNone/>
            </a:pPr>
            <a:r>
              <a:rPr lang="en-US" sz="2200" dirty="0" smtClean="0"/>
              <a:t>     The trust obtains its funds through loans and allots these shares to the employees on exercise of their right in exchange for cash and repays its loan.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2000"/>
                                        <p:tgtEl>
                                          <p:spTgt spid="3">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 to="" calcmode="lin" valueType="num">
                                      <p:cBhvr>
                                        <p:cTn id="24"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3733800"/>
          </a:xfrm>
        </p:spPr>
        <p:txBody>
          <a:bodyPr>
            <a:normAutofit/>
          </a:bodyPr>
          <a:lstStyle/>
          <a:p>
            <a:r>
              <a:rPr lang="en-US" sz="2800" dirty="0" smtClean="0">
                <a:solidFill>
                  <a:srgbClr val="7030A0"/>
                </a:solidFill>
              </a:rPr>
              <a:t>The various forms of Employee Shares-based Payments</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r>
              <a:rPr lang="en-US" sz="2800" dirty="0" smtClean="0">
                <a:solidFill>
                  <a:srgbClr val="7030A0"/>
                </a:solidFill>
              </a:rPr>
              <a:t/>
            </a:r>
            <a:br>
              <a:rPr lang="en-US" sz="2800" dirty="0" smtClean="0">
                <a:solidFill>
                  <a:srgbClr val="7030A0"/>
                </a:solidFill>
              </a:rPr>
            </a:br>
            <a:endParaRPr lang="en-US" sz="2800" dirty="0">
              <a:solidFill>
                <a:srgbClr val="7030A0"/>
              </a:solidFill>
            </a:endParaRPr>
          </a:p>
        </p:txBody>
      </p:sp>
      <p:sp>
        <p:nvSpPr>
          <p:cNvPr id="3" name="Content Placeholder 2"/>
          <p:cNvSpPr>
            <a:spLocks noGrp="1"/>
          </p:cNvSpPr>
          <p:nvPr>
            <p:ph idx="1"/>
          </p:nvPr>
        </p:nvSpPr>
        <p:spPr>
          <a:xfrm>
            <a:off x="0" y="2209800"/>
            <a:ext cx="9144000" cy="4648200"/>
          </a:xfrm>
        </p:spPr>
        <p:txBody>
          <a:bodyPr>
            <a:normAutofit/>
          </a:bodyPr>
          <a:lstStyle/>
          <a:p>
            <a:pPr marL="514350" indent="-514350">
              <a:buFont typeface="+mj-lt"/>
              <a:buAutoNum type="arabicPeriod"/>
            </a:pPr>
            <a:r>
              <a:rPr lang="en-US" sz="2500" dirty="0" smtClean="0"/>
              <a:t>Employee Stock Option Plan [ESOP]</a:t>
            </a:r>
          </a:p>
          <a:p>
            <a:pPr marL="514350" indent="-514350">
              <a:buFont typeface="+mj-lt"/>
              <a:buAutoNum type="arabicPeriod"/>
            </a:pPr>
            <a:endParaRPr lang="en-US" sz="2500" dirty="0" smtClean="0"/>
          </a:p>
          <a:p>
            <a:pPr marL="514350" indent="-514350">
              <a:buFont typeface="+mj-lt"/>
              <a:buAutoNum type="arabicPeriod"/>
            </a:pPr>
            <a:r>
              <a:rPr lang="en-US" sz="2500" dirty="0" smtClean="0"/>
              <a:t>Employee Stock Purchase Plan [ESPP]</a:t>
            </a:r>
          </a:p>
          <a:p>
            <a:pPr marL="514350" indent="-514350">
              <a:buFont typeface="+mj-lt"/>
              <a:buAutoNum type="arabicPeriod"/>
            </a:pPr>
            <a:endParaRPr lang="en-US" sz="2500" dirty="0" smtClean="0"/>
          </a:p>
          <a:p>
            <a:pPr marL="514350" indent="-514350">
              <a:buFont typeface="+mj-lt"/>
              <a:buAutoNum type="arabicPeriod"/>
            </a:pPr>
            <a:r>
              <a:rPr lang="en-US" sz="2500" dirty="0" smtClean="0"/>
              <a:t>Stock Appreciation Rights [SARs]</a:t>
            </a:r>
          </a:p>
          <a:p>
            <a:pPr marL="514350" indent="-514350">
              <a:buFont typeface="+mj-lt"/>
              <a:buAutoNum type="arabicPeriod"/>
            </a:pPr>
            <a:endParaRPr lang="en-US" sz="2500" dirty="0" smtClean="0"/>
          </a:p>
          <a:p>
            <a:pPr marL="514350" indent="-514350">
              <a:buFont typeface="+mj-lt"/>
              <a:buAutoNum type="arabicPeriod"/>
            </a:pPr>
            <a:endParaRPr lang="en-US" sz="2500" dirty="0" smtClean="0"/>
          </a:p>
          <a:p>
            <a:pPr marL="514350" indent="-514350">
              <a:buFont typeface="+mj-lt"/>
              <a:buAutoNum type="arabicPeriod"/>
            </a:pPr>
            <a:endParaRPr lang="en-US" sz="2500" dirty="0" smtClean="0"/>
          </a:p>
          <a:p>
            <a:pPr marL="514350" indent="-514350">
              <a:buNone/>
            </a:pPr>
            <a:endParaRPr lang="en-US" sz="2500" dirty="0"/>
          </a:p>
        </p:txBody>
      </p:sp>
      <p:pic>
        <p:nvPicPr>
          <p:cNvPr id="1028" name="Picture 4" descr="C:\Documents and Settings\Administrator\Desktop\images (2).jpg"/>
          <p:cNvPicPr>
            <a:picLocks noChangeAspect="1" noChangeArrowheads="1"/>
          </p:cNvPicPr>
          <p:nvPr/>
        </p:nvPicPr>
        <p:blipFill>
          <a:blip r:embed="rId2"/>
          <a:srcRect/>
          <a:stretch>
            <a:fillRect/>
          </a:stretch>
        </p:blipFill>
        <p:spPr bwMode="auto">
          <a:xfrm>
            <a:off x="5715000" y="914400"/>
            <a:ext cx="3429000" cy="43433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to="" calcmode="lin" valueType="num">
                                      <p:cBhvr>
                                        <p:cTn id="13" dur="1" fill="hold"/>
                                        <p:tgtEl>
                                          <p:spTgt spid="3">
                                            <p:txEl>
                                              <p:pRg st="0" end="0"/>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990600"/>
          </a:xfrm>
        </p:spPr>
        <p:txBody>
          <a:bodyPr>
            <a:normAutofit/>
          </a:bodyPr>
          <a:lstStyle/>
          <a:p>
            <a:r>
              <a:rPr lang="en-US" sz="2800" dirty="0" smtClean="0"/>
              <a:t>Employee Stock Option Plan [ESOP]</a:t>
            </a:r>
            <a:endParaRPr lang="en-US" sz="2800" dirty="0"/>
          </a:p>
        </p:txBody>
      </p:sp>
      <p:sp>
        <p:nvSpPr>
          <p:cNvPr id="3" name="Content Placeholder 2"/>
          <p:cNvSpPr>
            <a:spLocks noGrp="1"/>
          </p:cNvSpPr>
          <p:nvPr>
            <p:ph idx="1"/>
          </p:nvPr>
        </p:nvSpPr>
        <p:spPr>
          <a:xfrm>
            <a:off x="381000" y="3810000"/>
            <a:ext cx="8534400" cy="2819400"/>
          </a:xfrm>
        </p:spPr>
        <p:txBody>
          <a:bodyPr>
            <a:noAutofit/>
          </a:bodyPr>
          <a:lstStyle/>
          <a:p>
            <a:r>
              <a:rPr lang="en-US" sz="2400" dirty="0" smtClean="0"/>
              <a:t>It is a plan under which the enterprise grants employee stock option. </a:t>
            </a:r>
          </a:p>
          <a:p>
            <a:r>
              <a:rPr lang="en-US" sz="2400" dirty="0" smtClean="0"/>
              <a:t>It is a contract that gives the employees of the enterprise the right, but not the obligation, for a specified period of time to purchase or subscribe to the shares of the enterprise at a fixed or determinable price.</a:t>
            </a:r>
          </a:p>
          <a:p>
            <a:endParaRPr lang="en-US" sz="2400" dirty="0"/>
          </a:p>
        </p:txBody>
      </p:sp>
      <p:pic>
        <p:nvPicPr>
          <p:cNvPr id="4" name="Picture 3" descr="esop.jpg"/>
          <p:cNvPicPr>
            <a:picLocks noChangeAspect="1"/>
          </p:cNvPicPr>
          <p:nvPr/>
        </p:nvPicPr>
        <p:blipFill>
          <a:blip r:embed="rId2"/>
          <a:stretch>
            <a:fillRect/>
          </a:stretch>
        </p:blipFill>
        <p:spPr>
          <a:xfrm>
            <a:off x="0" y="0"/>
            <a:ext cx="9144000" cy="3505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dissolv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dissolv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534400" cy="5821363"/>
          </a:xfrm>
        </p:spPr>
        <p:txBody>
          <a:bodyPr>
            <a:normAutofit/>
          </a:bodyPr>
          <a:lstStyle/>
          <a:p>
            <a:r>
              <a:rPr lang="en-US" sz="2800" dirty="0" smtClean="0">
                <a:solidFill>
                  <a:srgbClr val="FF0000"/>
                </a:solidFill>
              </a:rPr>
              <a:t>Employee Stock Purchase Plan [ESPP]: </a:t>
            </a:r>
          </a:p>
          <a:p>
            <a:pPr>
              <a:buNone/>
            </a:pPr>
            <a:endParaRPr lang="en-US" sz="2800" dirty="0" smtClean="0"/>
          </a:p>
          <a:p>
            <a:pPr>
              <a:buNone/>
            </a:pPr>
            <a:r>
              <a:rPr lang="en-US" sz="2200" dirty="0" smtClean="0"/>
              <a:t>        It is the plan under which the enterprise grants rights to its</a:t>
            </a:r>
          </a:p>
          <a:p>
            <a:pPr>
              <a:buNone/>
            </a:pPr>
            <a:r>
              <a:rPr lang="en-US" sz="2200" dirty="0" smtClean="0"/>
              <a:t>       employees to purchase its shares at a stated price at the time of</a:t>
            </a:r>
          </a:p>
          <a:p>
            <a:pPr>
              <a:buNone/>
            </a:pPr>
            <a:r>
              <a:rPr lang="en-US" sz="2200" dirty="0" smtClean="0"/>
              <a:t>       public issue or otherwise.</a:t>
            </a:r>
          </a:p>
          <a:p>
            <a:pPr>
              <a:buNone/>
            </a:pPr>
            <a:r>
              <a:rPr lang="en-US" sz="2200" dirty="0" smtClean="0"/>
              <a:t>        </a:t>
            </a:r>
          </a:p>
          <a:p>
            <a:r>
              <a:rPr lang="en-US" sz="2800" dirty="0" smtClean="0">
                <a:solidFill>
                  <a:srgbClr val="FF0000"/>
                </a:solidFill>
              </a:rPr>
              <a:t>Stock Appreciation Rights [SARs]:</a:t>
            </a:r>
          </a:p>
          <a:p>
            <a:pPr>
              <a:buNone/>
            </a:pPr>
            <a:r>
              <a:rPr lang="en-US" dirty="0" smtClean="0"/>
              <a:t>    </a:t>
            </a:r>
            <a:r>
              <a:rPr lang="en-US" sz="2200" dirty="0" smtClean="0"/>
              <a:t>It is the right that entitles the employees to receive the cash or shares for an amount equivalent to any excess of the market value of a stated number of enterprise’s shares over a stated price. </a:t>
            </a:r>
          </a:p>
          <a:p>
            <a:pPr>
              <a:buNone/>
            </a:pPr>
            <a:endParaRPr lang="en-US" sz="1000" dirty="0" smtClean="0"/>
          </a:p>
          <a:p>
            <a:pPr>
              <a:buNone/>
            </a:pPr>
            <a:r>
              <a:rPr lang="en-US" sz="1000" dirty="0" smtClean="0"/>
              <a:t>          </a:t>
            </a:r>
            <a:r>
              <a:rPr lang="en-US" sz="2200" dirty="0" smtClean="0"/>
              <a:t>The form of payment may be specified when the rights are granted or may  be determined when they are exercised. However, in some plans, the employee may choose the form of payment.</a:t>
            </a:r>
            <a:r>
              <a:rPr lang="en-US" sz="1700" dirty="0" smtClean="0"/>
              <a:t> </a:t>
            </a:r>
            <a:endParaRPr lang="en-US"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to="" calcmode="lin" valueType="num">
                                      <p:cBhvr>
                                        <p:cTn id="13" dur="1" fill="hold"/>
                                        <p:tgtEl>
                                          <p:spTgt spid="3">
                                            <p:txEl>
                                              <p:pRg st="4" end="4"/>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 to="" calcmode="lin" valueType="num">
                                      <p:cBhvr>
                                        <p:cTn id="16" dur="1" fill="hold"/>
                                        <p:tgtEl>
                                          <p:spTgt spid="3">
                                            <p:txEl>
                                              <p:pRg st="5" end="5"/>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to="" calcmode="lin" valueType="num">
                                      <p:cBhvr>
                                        <p:cTn id="21" dur="1" fill="hold"/>
                                        <p:tgtEl>
                                          <p:spTgt spid="3">
                                            <p:txEl>
                                              <p:pRg st="6" end="6"/>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 to="" calcmode="lin" valueType="num">
                                      <p:cBhvr>
                                        <p:cTn id="26" dur="1" fill="hold"/>
                                        <p:tgtEl>
                                          <p:spTgt spid="3">
                                            <p:txEl>
                                              <p:pRg st="7" end="7"/>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to="" calcmode="lin" valueType="num">
                                      <p:cBhvr>
                                        <p:cTn id="31"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dirty="0" smtClean="0"/>
              <a:t>Types of Transactions</a:t>
            </a:r>
            <a:endParaRPr lang="en-US" sz="2900" dirty="0"/>
          </a:p>
        </p:txBody>
      </p:sp>
      <p:sp>
        <p:nvSpPr>
          <p:cNvPr id="3" name="Content Placeholder 2"/>
          <p:cNvSpPr>
            <a:spLocks noGrp="1"/>
          </p:cNvSpPr>
          <p:nvPr>
            <p:ph idx="1"/>
          </p:nvPr>
        </p:nvSpPr>
        <p:spPr/>
        <p:txBody>
          <a:bodyPr/>
          <a:lstStyle/>
          <a:p>
            <a:pPr>
              <a:buNone/>
            </a:pPr>
            <a:r>
              <a:rPr lang="en-US" dirty="0" smtClean="0"/>
              <a:t>    </a:t>
            </a:r>
            <a:r>
              <a:rPr lang="en-US" sz="2500" dirty="0" smtClean="0"/>
              <a:t>There are three types of standard that can be identified</a:t>
            </a:r>
          </a:p>
          <a:p>
            <a:pPr>
              <a:buNone/>
            </a:pPr>
            <a:endParaRPr lang="en-US" sz="2500" dirty="0" smtClean="0"/>
          </a:p>
          <a:p>
            <a:pPr>
              <a:buNone/>
            </a:pPr>
            <a:r>
              <a:rPr lang="en-US" sz="2500" dirty="0" smtClean="0"/>
              <a:t>           1.  Equity Settled.</a:t>
            </a:r>
          </a:p>
          <a:p>
            <a:pPr>
              <a:buNone/>
            </a:pPr>
            <a:endParaRPr lang="en-US" sz="2500" dirty="0" smtClean="0"/>
          </a:p>
          <a:p>
            <a:pPr>
              <a:buNone/>
            </a:pPr>
            <a:r>
              <a:rPr lang="en-US" sz="2500" dirty="0" smtClean="0"/>
              <a:t>           2.  Cash Settled.</a:t>
            </a:r>
          </a:p>
          <a:p>
            <a:pPr>
              <a:buNone/>
            </a:pPr>
            <a:endParaRPr lang="en-US" sz="2500" dirty="0" smtClean="0"/>
          </a:p>
          <a:p>
            <a:pPr>
              <a:buNone/>
            </a:pPr>
            <a:r>
              <a:rPr lang="en-US" sz="2500" dirty="0" smtClean="0"/>
              <a:t>           3.  Share based with cash alternative</a:t>
            </a:r>
            <a:r>
              <a:rPr lang="en-US" sz="1600" dirty="0" smtClean="0"/>
              <a:t>s</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981200"/>
          </a:xfrm>
        </p:spPr>
        <p:txBody>
          <a:bodyPr>
            <a:normAutofit/>
          </a:bodyPr>
          <a:lstStyle/>
          <a:p>
            <a:r>
              <a:rPr lang="en-US" sz="2800" dirty="0" smtClean="0"/>
              <a:t>Transactions are not treated as Employee Share – Based Payment.</a:t>
            </a:r>
            <a:endParaRPr lang="en-US" sz="2800" dirty="0"/>
          </a:p>
        </p:txBody>
      </p:sp>
      <p:sp>
        <p:nvSpPr>
          <p:cNvPr id="3" name="Content Placeholder 2"/>
          <p:cNvSpPr>
            <a:spLocks noGrp="1"/>
          </p:cNvSpPr>
          <p:nvPr>
            <p:ph idx="1"/>
          </p:nvPr>
        </p:nvSpPr>
        <p:spPr>
          <a:xfrm>
            <a:off x="0" y="2057400"/>
            <a:ext cx="8686800" cy="3733800"/>
          </a:xfrm>
        </p:spPr>
        <p:txBody>
          <a:bodyPr>
            <a:normAutofit/>
          </a:bodyPr>
          <a:lstStyle/>
          <a:p>
            <a:pPr marL="514350" indent="-514350">
              <a:buAutoNum type="arabicPeriod"/>
            </a:pPr>
            <a:endParaRPr lang="en-US" sz="2500" dirty="0" smtClean="0"/>
          </a:p>
          <a:p>
            <a:pPr marL="514350" indent="-514350">
              <a:buAutoNum type="arabicPeriod"/>
            </a:pPr>
            <a:r>
              <a:rPr lang="en-US" sz="2500" dirty="0" smtClean="0"/>
              <a:t>Transaction in the capacity of Share holder.</a:t>
            </a:r>
          </a:p>
          <a:p>
            <a:pPr marL="514350" indent="-514350">
              <a:buNone/>
            </a:pPr>
            <a:endParaRPr lang="en-US" sz="2500" dirty="0" smtClean="0"/>
          </a:p>
          <a:p>
            <a:pPr marL="514350" indent="-514350">
              <a:buNone/>
            </a:pPr>
            <a:r>
              <a:rPr lang="en-US" sz="2500" dirty="0" smtClean="0"/>
              <a:t>2.    Right to acquire Shares on the same terms as applicable to the investors.</a:t>
            </a:r>
            <a:endParaRPr lang="en-US" sz="25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pPr algn="l"/>
            <a:r>
              <a:rPr lang="en-US" dirty="0" smtClean="0"/>
              <a:t>   		</a:t>
            </a:r>
            <a:r>
              <a:rPr lang="en-US" sz="2800" dirty="0" smtClean="0">
                <a:solidFill>
                  <a:srgbClr val="FF0000"/>
                </a:solidFill>
              </a:rPr>
              <a:t> Methods of accounting Employee</a:t>
            </a:r>
            <a:br>
              <a:rPr lang="en-US" sz="2800" dirty="0" smtClean="0">
                <a:solidFill>
                  <a:srgbClr val="FF0000"/>
                </a:solidFill>
              </a:rPr>
            </a:br>
            <a:r>
              <a:rPr lang="en-US" sz="1000" dirty="0" smtClean="0"/>
              <a:t/>
            </a:r>
            <a:br>
              <a:rPr lang="en-US" sz="1000" dirty="0" smtClean="0"/>
            </a:br>
            <a:r>
              <a:rPr lang="en-US" sz="1000" dirty="0" smtClean="0"/>
              <a:t>          			</a:t>
            </a:r>
            <a:r>
              <a:rPr lang="en-US" sz="2800" dirty="0" smtClean="0">
                <a:solidFill>
                  <a:srgbClr val="FF0000"/>
                </a:solidFill>
              </a:rPr>
              <a:t>Share based payments.</a:t>
            </a:r>
            <a:r>
              <a:rPr lang="en-US" sz="2800" dirty="0" smtClean="0"/>
              <a:t/>
            </a:r>
            <a:br>
              <a:rPr lang="en-US" sz="2800" dirty="0" smtClean="0"/>
            </a:br>
            <a:r>
              <a:rPr lang="en-US" dirty="0" smtClean="0"/>
              <a:t/>
            </a:r>
            <a:br>
              <a:rPr lang="en-US" dirty="0" smtClean="0"/>
            </a:br>
            <a:r>
              <a:rPr lang="en-US" dirty="0" smtClean="0"/>
              <a:t>         </a:t>
            </a:r>
            <a:r>
              <a:rPr lang="en-US" sz="1600" dirty="0" smtClean="0"/>
              <a:t>Fair Value Method</a:t>
            </a:r>
            <a:r>
              <a:rPr lang="en-US" sz="2200" dirty="0" smtClean="0"/>
              <a:t>		</a:t>
            </a:r>
            <a:r>
              <a:rPr lang="en-US" sz="1600" dirty="0" smtClean="0"/>
              <a:t>                                   Intrinsic Value Method</a:t>
            </a:r>
            <a:r>
              <a:rPr lang="en-US" sz="2200" dirty="0" smtClean="0"/>
              <a:t/>
            </a:r>
            <a:br>
              <a:rPr lang="en-US" sz="2200" dirty="0" smtClean="0"/>
            </a:br>
            <a:r>
              <a:rPr lang="en-US" sz="2200" dirty="0" smtClean="0"/>
              <a:t> </a:t>
            </a:r>
            <a:br>
              <a:rPr lang="en-US" sz="2200" dirty="0" smtClean="0"/>
            </a:br>
            <a:r>
              <a:rPr lang="en-US" sz="2200" dirty="0" smtClean="0"/>
              <a:t>Fair Value Method </a:t>
            </a:r>
            <a:r>
              <a:rPr lang="en-US" sz="1600" dirty="0" smtClean="0"/>
              <a:t>: A fair value is the amount for which stock option granted or a</a:t>
            </a:r>
            <a:br>
              <a:rPr lang="en-US" sz="1600" dirty="0" smtClean="0"/>
            </a:br>
            <a:r>
              <a:rPr lang="en-US" sz="1600" dirty="0" smtClean="0"/>
              <a:t>                                                 share offered for purchase could be exchanged between the</a:t>
            </a:r>
            <a:br>
              <a:rPr lang="en-US" sz="1600" dirty="0" smtClean="0"/>
            </a:br>
            <a:r>
              <a:rPr lang="en-US" sz="1600" dirty="0" smtClean="0"/>
              <a:t>                                                 knowledgeable, willing parties in an arms length transaction.</a:t>
            </a:r>
            <a:br>
              <a:rPr lang="en-US" sz="1600" dirty="0" smtClean="0"/>
            </a:br>
            <a:r>
              <a:rPr lang="en-US" sz="2200" dirty="0" smtClean="0"/>
              <a:t/>
            </a:r>
            <a:br>
              <a:rPr lang="en-US" sz="2200" dirty="0" smtClean="0"/>
            </a:br>
            <a:r>
              <a:rPr lang="en-US" sz="2200" dirty="0" smtClean="0"/>
              <a:t>Intrinsic value         </a:t>
            </a:r>
            <a:r>
              <a:rPr lang="en-US" sz="1600" dirty="0" smtClean="0"/>
              <a:t>:  An intrinsic value is the amount by which the quoted market</a:t>
            </a:r>
            <a:br>
              <a:rPr lang="en-US" sz="1600" dirty="0" smtClean="0"/>
            </a:br>
            <a:r>
              <a:rPr lang="en-US" sz="1600" dirty="0" smtClean="0"/>
              <a:t>                                                  price of the underlying share in case of a listed enterprise or</a:t>
            </a:r>
            <a:br>
              <a:rPr lang="en-US" sz="1600" dirty="0" smtClean="0"/>
            </a:br>
            <a:r>
              <a:rPr lang="en-US" sz="1600" dirty="0" smtClean="0"/>
              <a:t>                                                  the value of the underlying share determined by a independent </a:t>
            </a:r>
            <a:br>
              <a:rPr lang="en-US" sz="1600" dirty="0" smtClean="0"/>
            </a:br>
            <a:r>
              <a:rPr lang="en-US" sz="1600" dirty="0" smtClean="0"/>
              <a:t>                                                  </a:t>
            </a:r>
            <a:r>
              <a:rPr lang="en-US" sz="1600" dirty="0" err="1" smtClean="0"/>
              <a:t>valuer</a:t>
            </a:r>
            <a:r>
              <a:rPr lang="en-US" sz="1600" dirty="0" smtClean="0"/>
              <a:t> in case of an unlisted enterprise exceeds the exercise price </a:t>
            </a:r>
            <a:br>
              <a:rPr lang="en-US" sz="1600" dirty="0" smtClean="0"/>
            </a:br>
            <a:r>
              <a:rPr lang="en-US" sz="1600" dirty="0" smtClean="0"/>
              <a:t>                                                  of an option. This method may be followed as an alternative but </a:t>
            </a:r>
            <a:br>
              <a:rPr lang="en-US" sz="1600" dirty="0" smtClean="0"/>
            </a:br>
            <a:r>
              <a:rPr lang="en-US" sz="1600" dirty="0" smtClean="0"/>
              <a:t>                                                  with fair value disclosure.</a:t>
            </a:r>
            <a:endParaRPr lang="en-US" sz="1600" dirty="0"/>
          </a:p>
        </p:txBody>
      </p:sp>
      <p:cxnSp>
        <p:nvCxnSpPr>
          <p:cNvPr id="5" name="Straight Connector 4"/>
          <p:cNvCxnSpPr/>
          <p:nvPr/>
        </p:nvCxnSpPr>
        <p:spPr>
          <a:xfrm rot="5400000">
            <a:off x="3848894" y="2323306"/>
            <a:ext cx="381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828800" y="2514600"/>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114800" y="2514600"/>
            <a:ext cx="2286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1677194" y="2666206"/>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6249194" y="2666206"/>
            <a:ext cx="304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10600" cy="1447800"/>
          </a:xfrm>
        </p:spPr>
        <p:txBody>
          <a:bodyPr>
            <a:normAutofit fontScale="90000"/>
          </a:bodyPr>
          <a:lstStyle/>
          <a:p>
            <a:pPr algn="l"/>
            <a:r>
              <a:rPr lang="en-US" sz="2400" dirty="0" smtClean="0"/>
              <a:t>Illustration - 1</a:t>
            </a:r>
            <a:br>
              <a:rPr lang="en-US" sz="2400" dirty="0" smtClean="0"/>
            </a:br>
            <a:r>
              <a:rPr lang="en-US" sz="2400" dirty="0" smtClean="0"/>
              <a:t>Determine the amount of Fair Value of options expected  to vest to be recognized as an expense during each accounting year in respect of the employee stock option plan:</a:t>
            </a:r>
            <a:endParaRPr lang="en-US" sz="2400" dirty="0"/>
          </a:p>
        </p:txBody>
      </p:sp>
      <p:graphicFrame>
        <p:nvGraphicFramePr>
          <p:cNvPr id="4" name="Content Placeholder 3"/>
          <p:cNvGraphicFramePr>
            <a:graphicFrameLocks noGrp="1"/>
          </p:cNvGraphicFramePr>
          <p:nvPr>
            <p:ph idx="1"/>
          </p:nvPr>
        </p:nvGraphicFramePr>
        <p:xfrm>
          <a:off x="228600" y="1524000"/>
          <a:ext cx="8534400" cy="3817800"/>
        </p:xfrm>
        <a:graphic>
          <a:graphicData uri="http://schemas.openxmlformats.org/drawingml/2006/table">
            <a:tbl>
              <a:tblPr firstRow="1" bandRow="1">
                <a:tableStyleId>{5C22544A-7EE6-4342-B048-85BDC9FD1C3A}</a:tableStyleId>
              </a:tblPr>
              <a:tblGrid>
                <a:gridCol w="7467600"/>
                <a:gridCol w="1066800"/>
              </a:tblGrid>
              <a:tr h="394200">
                <a:tc>
                  <a:txBody>
                    <a:bodyPr/>
                    <a:lstStyle/>
                    <a:p>
                      <a:r>
                        <a:rPr lang="en-US" dirty="0" smtClean="0">
                          <a:solidFill>
                            <a:srgbClr val="FF0000"/>
                          </a:solidFill>
                        </a:rPr>
                        <a:t>No. of employees</a:t>
                      </a:r>
                      <a:endParaRPr lang="en-US" dirty="0">
                        <a:solidFill>
                          <a:srgbClr val="FF0000"/>
                        </a:solidFill>
                      </a:endParaRPr>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en-US" dirty="0" smtClean="0">
                          <a:solidFill>
                            <a:srgbClr val="FF0000"/>
                          </a:solidFill>
                        </a:rPr>
                        <a:t>2500</a:t>
                      </a:r>
                      <a:endParaRPr lang="en-US" dirty="0">
                        <a:solidFill>
                          <a:srgbClr val="FF0000"/>
                        </a:solidFill>
                      </a:endParaRPr>
                    </a:p>
                  </a:txBody>
                  <a:tcPr/>
                </a:tc>
              </a:tr>
              <a:tr h="394200">
                <a:tc>
                  <a:txBody>
                    <a:bodyPr/>
                    <a:lstStyle/>
                    <a:p>
                      <a:r>
                        <a:rPr lang="en-US" dirty="0" smtClean="0">
                          <a:solidFill>
                            <a:srgbClr val="FF0000"/>
                          </a:solidFill>
                        </a:rPr>
                        <a:t>No. of options</a:t>
                      </a:r>
                      <a:r>
                        <a:rPr lang="en-US" baseline="0" dirty="0" smtClean="0">
                          <a:solidFill>
                            <a:srgbClr val="FF0000"/>
                          </a:solidFill>
                        </a:rPr>
                        <a:t> to be granted to each employee</a:t>
                      </a:r>
                      <a:endParaRPr lang="en-US" dirty="0">
                        <a:solidFill>
                          <a:srgbClr val="FF0000"/>
                        </a:solidFill>
                      </a:endParaRPr>
                    </a:p>
                  </a:txBody>
                  <a:tcPr/>
                </a:tc>
                <a:tc>
                  <a:txBody>
                    <a:bodyPr/>
                    <a:lstStyle/>
                    <a:p>
                      <a:r>
                        <a:rPr lang="en-US" dirty="0" smtClean="0">
                          <a:solidFill>
                            <a:srgbClr val="FF0000"/>
                          </a:solidFill>
                        </a:rPr>
                        <a:t>500</a:t>
                      </a:r>
                      <a:endParaRPr lang="en-US" dirty="0">
                        <a:solidFill>
                          <a:srgbClr val="FF0000"/>
                        </a:solidFill>
                      </a:endParaRPr>
                    </a:p>
                  </a:txBody>
                  <a:tcPr/>
                </a:tc>
              </a:tr>
              <a:tr h="388800">
                <a:tc>
                  <a:txBody>
                    <a:bodyPr/>
                    <a:lstStyle/>
                    <a:p>
                      <a:r>
                        <a:rPr lang="en-US" dirty="0" smtClean="0">
                          <a:solidFill>
                            <a:srgbClr val="FF0000"/>
                          </a:solidFill>
                        </a:rPr>
                        <a:t>Vesting period</a:t>
                      </a:r>
                      <a:endParaRPr lang="en-US" dirty="0">
                        <a:solidFill>
                          <a:srgbClr val="FF0000"/>
                        </a:solidFill>
                      </a:endParaRPr>
                    </a:p>
                  </a:txBody>
                  <a:tcPr/>
                </a:tc>
                <a:tc>
                  <a:txBody>
                    <a:bodyPr/>
                    <a:lstStyle/>
                    <a:p>
                      <a:r>
                        <a:rPr lang="en-US" dirty="0" smtClean="0">
                          <a:solidFill>
                            <a:srgbClr val="FF0000"/>
                          </a:solidFill>
                        </a:rPr>
                        <a:t>4 years</a:t>
                      </a:r>
                      <a:endParaRPr lang="en-US" dirty="0">
                        <a:solidFill>
                          <a:srgbClr val="FF0000"/>
                        </a:solidFill>
                      </a:endParaRPr>
                    </a:p>
                  </a:txBody>
                  <a:tcPr/>
                </a:tc>
              </a:tr>
              <a:tr h="680400">
                <a:tc>
                  <a:txBody>
                    <a:bodyPr/>
                    <a:lstStyle/>
                    <a:p>
                      <a:r>
                        <a:rPr lang="en-US" dirty="0" smtClean="0">
                          <a:solidFill>
                            <a:srgbClr val="FF0000"/>
                          </a:solidFill>
                        </a:rPr>
                        <a:t>No. of employees not expected to fulfill the vesting conditions other than the market conditions</a:t>
                      </a:r>
                      <a:endParaRPr lang="en-US" dirty="0">
                        <a:solidFill>
                          <a:srgbClr val="FF0000"/>
                        </a:solidFill>
                      </a:endParaRPr>
                    </a:p>
                  </a:txBody>
                  <a:tcPr>
                    <a:gradFill flip="none" rotWithShape="1">
                      <a:gsLst>
                        <a:gs pos="0">
                          <a:srgbClr val="000082"/>
                        </a:gs>
                        <a:gs pos="30000">
                          <a:srgbClr val="66008F"/>
                        </a:gs>
                        <a:gs pos="64999">
                          <a:srgbClr val="BA0066"/>
                        </a:gs>
                        <a:gs pos="89999">
                          <a:srgbClr val="FF0000"/>
                        </a:gs>
                        <a:gs pos="100000">
                          <a:srgbClr val="FF8200"/>
                        </a:gs>
                      </a:gsLst>
                      <a:lin ang="4800000" scaled="0"/>
                      <a:tileRect r="-100000" b="-100000"/>
                    </a:gradFill>
                  </a:tcPr>
                </a:tc>
                <a:tc>
                  <a:txBody>
                    <a:bodyPr/>
                    <a:lstStyle/>
                    <a:p>
                      <a:endParaRPr lang="en-US" dirty="0"/>
                    </a:p>
                  </a:txBody>
                  <a:tcPr/>
                </a:tc>
              </a:tr>
              <a:tr h="394200">
                <a:tc>
                  <a:txBody>
                    <a:bodyPr/>
                    <a:lstStyle/>
                    <a:p>
                      <a:r>
                        <a:rPr lang="en-US" dirty="0" smtClean="0">
                          <a:solidFill>
                            <a:srgbClr val="FF0000"/>
                          </a:solidFill>
                        </a:rPr>
                        <a:t>1</a:t>
                      </a:r>
                      <a:r>
                        <a:rPr lang="en-US" baseline="30000" dirty="0" smtClean="0">
                          <a:solidFill>
                            <a:srgbClr val="FF0000"/>
                          </a:solidFill>
                        </a:rPr>
                        <a:t>st</a:t>
                      </a:r>
                      <a:r>
                        <a:rPr lang="en-US" dirty="0" smtClean="0">
                          <a:solidFill>
                            <a:srgbClr val="FF0000"/>
                          </a:solidFill>
                        </a:rPr>
                        <a:t> year</a:t>
                      </a:r>
                      <a:endParaRPr lang="en-US" dirty="0">
                        <a:solidFill>
                          <a:srgbClr val="FF0000"/>
                        </a:solidFill>
                      </a:endParaRPr>
                    </a:p>
                  </a:txBody>
                  <a:tcPr/>
                </a:tc>
                <a:tc>
                  <a:txBody>
                    <a:bodyPr/>
                    <a:lstStyle/>
                    <a:p>
                      <a:r>
                        <a:rPr lang="en-US" dirty="0" smtClean="0">
                          <a:solidFill>
                            <a:srgbClr val="FF0000"/>
                          </a:solidFill>
                        </a:rPr>
                        <a:t>20%</a:t>
                      </a:r>
                      <a:endParaRPr lang="en-US" dirty="0">
                        <a:solidFill>
                          <a:srgbClr val="FF0000"/>
                        </a:solidFill>
                      </a:endParaRPr>
                    </a:p>
                  </a:txBody>
                  <a:tcPr/>
                </a:tc>
              </a:tr>
              <a:tr h="394200">
                <a:tc>
                  <a:txBody>
                    <a:bodyPr/>
                    <a:lstStyle/>
                    <a:p>
                      <a:r>
                        <a:rPr lang="en-US" dirty="0" smtClean="0">
                          <a:solidFill>
                            <a:srgbClr val="FF0000"/>
                          </a:solidFill>
                        </a:rPr>
                        <a:t>2</a:t>
                      </a:r>
                      <a:r>
                        <a:rPr lang="en-US" baseline="30000" dirty="0" smtClean="0">
                          <a:solidFill>
                            <a:srgbClr val="FF0000"/>
                          </a:solidFill>
                        </a:rPr>
                        <a:t>nd</a:t>
                      </a:r>
                      <a:r>
                        <a:rPr lang="en-US" dirty="0" smtClean="0">
                          <a:solidFill>
                            <a:srgbClr val="FF0000"/>
                          </a:solidFill>
                        </a:rPr>
                        <a:t> year</a:t>
                      </a:r>
                      <a:endParaRPr lang="en-US" dirty="0">
                        <a:solidFill>
                          <a:srgbClr val="FF0000"/>
                        </a:solidFill>
                      </a:endParaRPr>
                    </a:p>
                  </a:txBody>
                  <a:tcPr/>
                </a:tc>
                <a:tc>
                  <a:txBody>
                    <a:bodyPr/>
                    <a:lstStyle/>
                    <a:p>
                      <a:r>
                        <a:rPr lang="en-US" dirty="0" smtClean="0">
                          <a:solidFill>
                            <a:srgbClr val="FF0000"/>
                          </a:solidFill>
                        </a:rPr>
                        <a:t>15%</a:t>
                      </a:r>
                      <a:endParaRPr lang="en-US" dirty="0">
                        <a:solidFill>
                          <a:srgbClr val="FF0000"/>
                        </a:solidFill>
                      </a:endParaRPr>
                    </a:p>
                  </a:txBody>
                  <a:tcPr/>
                </a:tc>
              </a:tr>
              <a:tr h="394200">
                <a:tc>
                  <a:txBody>
                    <a:bodyPr/>
                    <a:lstStyle/>
                    <a:p>
                      <a:r>
                        <a:rPr lang="en-US" dirty="0" smtClean="0">
                          <a:solidFill>
                            <a:srgbClr val="FF0000"/>
                          </a:solidFill>
                        </a:rPr>
                        <a:t>3</a:t>
                      </a:r>
                      <a:r>
                        <a:rPr lang="en-US" baseline="30000" dirty="0" smtClean="0">
                          <a:solidFill>
                            <a:srgbClr val="FF0000"/>
                          </a:solidFill>
                        </a:rPr>
                        <a:t>rd</a:t>
                      </a:r>
                      <a:r>
                        <a:rPr lang="en-US" dirty="0" smtClean="0">
                          <a:solidFill>
                            <a:srgbClr val="FF0000"/>
                          </a:solidFill>
                        </a:rPr>
                        <a:t> year</a:t>
                      </a:r>
                      <a:endParaRPr lang="en-US" dirty="0">
                        <a:solidFill>
                          <a:srgbClr val="FF0000"/>
                        </a:solidFill>
                      </a:endParaRPr>
                    </a:p>
                  </a:txBody>
                  <a:tcPr/>
                </a:tc>
                <a:tc>
                  <a:txBody>
                    <a:bodyPr/>
                    <a:lstStyle/>
                    <a:p>
                      <a:r>
                        <a:rPr lang="en-US" dirty="0" smtClean="0">
                          <a:solidFill>
                            <a:srgbClr val="FF0000"/>
                          </a:solidFill>
                        </a:rPr>
                        <a:t>10%</a:t>
                      </a:r>
                      <a:endParaRPr lang="en-US" dirty="0">
                        <a:solidFill>
                          <a:srgbClr val="FF0000"/>
                        </a:solidFill>
                      </a:endParaRPr>
                    </a:p>
                  </a:txBody>
                  <a:tcPr/>
                </a:tc>
              </a:tr>
              <a:tr h="388800">
                <a:tc>
                  <a:txBody>
                    <a:bodyPr/>
                    <a:lstStyle/>
                    <a:p>
                      <a:r>
                        <a:rPr lang="en-US" dirty="0" smtClean="0">
                          <a:solidFill>
                            <a:srgbClr val="FF0000"/>
                          </a:solidFill>
                        </a:rPr>
                        <a:t>4</a:t>
                      </a:r>
                      <a:r>
                        <a:rPr lang="en-US" baseline="30000" dirty="0" smtClean="0">
                          <a:solidFill>
                            <a:srgbClr val="FF0000"/>
                          </a:solidFill>
                        </a:rPr>
                        <a:t>th</a:t>
                      </a:r>
                      <a:r>
                        <a:rPr lang="en-US" dirty="0" smtClean="0">
                          <a:solidFill>
                            <a:srgbClr val="FF0000"/>
                          </a:solidFill>
                        </a:rPr>
                        <a:t> year</a:t>
                      </a:r>
                      <a:endParaRPr lang="en-US" dirty="0">
                        <a:solidFill>
                          <a:srgbClr val="FF0000"/>
                        </a:solidFill>
                      </a:endParaRPr>
                    </a:p>
                  </a:txBody>
                  <a:tcPr/>
                </a:tc>
                <a:tc>
                  <a:txBody>
                    <a:bodyPr/>
                    <a:lstStyle/>
                    <a:p>
                      <a:r>
                        <a:rPr lang="en-US" dirty="0" smtClean="0">
                          <a:solidFill>
                            <a:srgbClr val="FF0000"/>
                          </a:solidFill>
                        </a:rPr>
                        <a:t>10%</a:t>
                      </a:r>
                      <a:endParaRPr lang="en-US" dirty="0">
                        <a:solidFill>
                          <a:srgbClr val="FF0000"/>
                        </a:solidFill>
                      </a:endParaRPr>
                    </a:p>
                  </a:txBody>
                  <a:tcPr/>
                </a:tc>
              </a:tr>
              <a:tr h="388800">
                <a:tc>
                  <a:txBody>
                    <a:bodyPr/>
                    <a:lstStyle/>
                    <a:p>
                      <a:r>
                        <a:rPr lang="en-US" dirty="0" smtClean="0">
                          <a:solidFill>
                            <a:srgbClr val="FF0000"/>
                          </a:solidFill>
                        </a:rPr>
                        <a:t>Fair</a:t>
                      </a:r>
                      <a:r>
                        <a:rPr lang="en-US" baseline="0" dirty="0" smtClean="0">
                          <a:solidFill>
                            <a:srgbClr val="FF0000"/>
                          </a:solidFill>
                        </a:rPr>
                        <a:t> value of the option</a:t>
                      </a:r>
                      <a:endParaRPr lang="en-US" dirty="0">
                        <a:solidFill>
                          <a:srgbClr val="FF0000"/>
                        </a:solidFill>
                      </a:endParaRPr>
                    </a:p>
                  </a:txBody>
                  <a:tcPr/>
                </a:tc>
                <a:tc>
                  <a:txBody>
                    <a:bodyPr/>
                    <a:lstStyle/>
                    <a:p>
                      <a:r>
                        <a:rPr lang="en-US" dirty="0" smtClean="0">
                          <a:solidFill>
                            <a:srgbClr val="FF0000"/>
                          </a:solidFill>
                        </a:rPr>
                        <a:t>Rs 5</a:t>
                      </a:r>
                      <a:endParaRPr lang="en-US" dirty="0">
                        <a:solidFill>
                          <a:srgbClr val="FF0000"/>
                        </a:solidFill>
                      </a:endParaRPr>
                    </a:p>
                  </a:txBody>
                  <a:tcPr/>
                </a:tc>
              </a:tr>
            </a:tbl>
          </a:graphicData>
        </a:graphic>
      </p:graphicFrame>
      <p:sp>
        <p:nvSpPr>
          <p:cNvPr id="5" name="TextBox 4"/>
          <p:cNvSpPr txBox="1"/>
          <p:nvPr/>
        </p:nvSpPr>
        <p:spPr>
          <a:xfrm>
            <a:off x="0" y="5638800"/>
            <a:ext cx="9144000" cy="1107996"/>
          </a:xfrm>
          <a:prstGeom prst="rect">
            <a:avLst/>
          </a:prstGeom>
          <a:noFill/>
        </p:spPr>
        <p:txBody>
          <a:bodyPr wrap="square" rtlCol="0">
            <a:spAutoFit/>
          </a:bodyPr>
          <a:lstStyle/>
          <a:p>
            <a:r>
              <a:rPr lang="en-US" sz="2200" dirty="0" smtClean="0"/>
              <a:t>At the end of third year it has been re-estimated that  all vesting conditions have been fulfilled  and no other further conditions are required for options to vests</a:t>
            </a:r>
            <a:endParaRPr lang="en-US" sz="2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endParaRPr lang="en-US" sz="1600" dirty="0" smtClean="0"/>
          </a:p>
          <a:p>
            <a:pPr>
              <a:buNone/>
            </a:pPr>
            <a:r>
              <a:rPr lang="en-US" sz="2000" dirty="0" smtClean="0"/>
              <a:t>                                                                       </a:t>
            </a:r>
            <a:r>
              <a:rPr lang="en-US" sz="2000" b="1" dirty="0" smtClean="0"/>
              <a:t>Solution</a:t>
            </a:r>
          </a:p>
          <a:p>
            <a:pPr>
              <a:buNone/>
            </a:pPr>
            <a:endParaRPr lang="en-US" sz="2000" b="1" dirty="0" smtClean="0"/>
          </a:p>
          <a:p>
            <a:pPr>
              <a:buFont typeface="+mj-lt"/>
              <a:buAutoNum type="alphaUcPeriod"/>
            </a:pPr>
            <a:r>
              <a:rPr lang="en-US" sz="2000" dirty="0" smtClean="0"/>
              <a:t>No. of employees expected to take options = 2500 * 0.8*0.85*0.90*0.90 = 1377</a:t>
            </a:r>
          </a:p>
          <a:p>
            <a:pPr>
              <a:buFont typeface="+mj-lt"/>
              <a:buAutoNum type="alphaUcPeriod"/>
            </a:pPr>
            <a:r>
              <a:rPr lang="en-US" sz="2000" dirty="0" smtClean="0"/>
              <a:t>No. of options to be granted to each employee = 500</a:t>
            </a:r>
          </a:p>
          <a:p>
            <a:pPr>
              <a:buFont typeface="+mj-lt"/>
              <a:buAutoNum type="alphaUcPeriod"/>
            </a:pPr>
            <a:r>
              <a:rPr lang="en-US" sz="2000" dirty="0" smtClean="0"/>
              <a:t>Fair value of each option = 5</a:t>
            </a:r>
          </a:p>
          <a:p>
            <a:pPr>
              <a:buFont typeface="+mj-lt"/>
              <a:buAutoNum type="alphaUcPeriod"/>
            </a:pPr>
            <a:r>
              <a:rPr lang="en-US" sz="2000" dirty="0" smtClean="0"/>
              <a:t>Total fair value of each options expected to vest ( A*B*C) = Rs 3442500</a:t>
            </a:r>
          </a:p>
          <a:p>
            <a:pPr>
              <a:buFont typeface="+mj-lt"/>
              <a:buAutoNum type="alphaUcPeriod"/>
            </a:pPr>
            <a:r>
              <a:rPr lang="en-US" sz="2000" dirty="0" smtClean="0"/>
              <a:t>Amount of fair value of options to be recognized as an expense </a:t>
            </a:r>
          </a:p>
          <a:p>
            <a:pPr>
              <a:buNone/>
            </a:pPr>
            <a:r>
              <a:rPr lang="en-US" sz="2000" dirty="0" smtClean="0"/>
              <a:t>        </a:t>
            </a:r>
          </a:p>
          <a:p>
            <a:pPr>
              <a:buNone/>
            </a:pPr>
            <a:r>
              <a:rPr lang="en-US" sz="2000" dirty="0" smtClean="0"/>
              <a:t>      1</a:t>
            </a:r>
            <a:r>
              <a:rPr lang="en-US" sz="2000" baseline="30000" dirty="0" smtClean="0"/>
              <a:t>st</a:t>
            </a:r>
            <a:r>
              <a:rPr lang="en-US" sz="2000" dirty="0" smtClean="0"/>
              <a:t> year  [3442500/4]                                                                             = Rs  8,60,625 </a:t>
            </a:r>
          </a:p>
          <a:p>
            <a:pPr>
              <a:buNone/>
            </a:pPr>
            <a:r>
              <a:rPr lang="en-US" sz="2000" dirty="0" smtClean="0"/>
              <a:t>      2</a:t>
            </a:r>
            <a:r>
              <a:rPr lang="en-US" sz="2000" baseline="30000" dirty="0" smtClean="0"/>
              <a:t>nd</a:t>
            </a:r>
            <a:r>
              <a:rPr lang="en-US" sz="2000" dirty="0" smtClean="0"/>
              <a:t> year [3442500* (2/4) – 860625]                                                   = Rs  8,60,625</a:t>
            </a:r>
          </a:p>
          <a:p>
            <a:pPr>
              <a:buNone/>
            </a:pPr>
            <a:r>
              <a:rPr lang="en-US" sz="2000" dirty="0" smtClean="0"/>
              <a:t>     3</a:t>
            </a:r>
            <a:r>
              <a:rPr lang="en-US" sz="2000" baseline="30000" dirty="0" smtClean="0"/>
              <a:t>rd</a:t>
            </a:r>
            <a:r>
              <a:rPr lang="en-US" sz="2000" dirty="0" smtClean="0"/>
              <a:t> year  </a:t>
            </a:r>
            <a:r>
              <a:rPr lang="en-US" sz="1800" dirty="0" smtClean="0"/>
              <a:t>[(1530 employees*500 options*Rs 5) – (860625 + 86025)]</a:t>
            </a:r>
            <a:r>
              <a:rPr lang="en-US" sz="2000" dirty="0" smtClean="0"/>
              <a:t>      = Rs 21,03,750</a:t>
            </a:r>
          </a:p>
          <a:p>
            <a:pPr>
              <a:buNone/>
            </a:pPr>
            <a:endParaRPr lang="en-US" sz="2000" dirty="0" smtClean="0"/>
          </a:p>
          <a:p>
            <a:pPr>
              <a:buNone/>
            </a:pPr>
            <a:r>
              <a:rPr lang="en-US" sz="2000" dirty="0" smtClean="0"/>
              <a:t>      Since vesting period has been revised in 3</a:t>
            </a:r>
            <a:r>
              <a:rPr lang="en-US" sz="2000" baseline="30000" dirty="0" smtClean="0"/>
              <a:t>rd</a:t>
            </a:r>
            <a:r>
              <a:rPr lang="en-US" sz="2000" dirty="0" smtClean="0"/>
              <a:t> year all the remaining liabilities in respect of employees stock option plan has been recognized at the end of 3</a:t>
            </a:r>
            <a:r>
              <a:rPr lang="en-US" sz="2000" baseline="30000" dirty="0" smtClean="0"/>
              <a:t>rd</a:t>
            </a:r>
            <a:r>
              <a:rPr lang="en-US" sz="2000" dirty="0" smtClean="0"/>
              <a:t> year and data for the 4</a:t>
            </a:r>
            <a:r>
              <a:rPr lang="en-US" sz="2000" baseline="30000" dirty="0" smtClean="0"/>
              <a:t>th</a:t>
            </a:r>
            <a:r>
              <a:rPr lang="en-US" sz="2000" dirty="0" smtClean="0"/>
              <a:t> year has been ignored.</a:t>
            </a:r>
          </a:p>
          <a:p>
            <a:pPr>
              <a:buNone/>
            </a:pPr>
            <a:endParaRPr lang="en-US" sz="2000" dirty="0" smtClean="0"/>
          </a:p>
          <a:p>
            <a:pPr>
              <a:buNone/>
            </a:pPr>
            <a:r>
              <a:rPr lang="en-US" sz="2000" dirty="0" smtClean="0"/>
              <a:t>      Note: where the right to obtain shares or stock option expires unexercised, the balance standing to the credit of the relevant equity account should be transferred to General Reserve.</a:t>
            </a:r>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dissolv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dissolv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p:cTn id="23"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24"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25" dur="10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iterate type="lt">
                                    <p:tmPct val="5000"/>
                                  </p:iterate>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p:cTn id="30"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dissolve">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dissolve">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dissolve">
                                      <p:cBhvr>
                                        <p:cTn id="48" dur="500"/>
                                        <p:tgtEl>
                                          <p:spTgt spid="3">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3">
                                            <p:txEl>
                                              <p:pRg st="13" end="13"/>
                                            </p:txEl>
                                          </p:spTgt>
                                        </p:tgtEl>
                                        <p:attrNameLst>
                                          <p:attrName>style.visibility</p:attrName>
                                        </p:attrNameLst>
                                      </p:cBhvr>
                                      <p:to>
                                        <p:strVal val="visible"/>
                                      </p:to>
                                    </p:set>
                                    <p:animEffect transition="in" filter="dissolve">
                                      <p:cBhvr>
                                        <p:cTn id="53" dur="500"/>
                                        <p:tgtEl>
                                          <p:spTgt spid="3">
                                            <p:txEl>
                                              <p:pRg st="13" end="1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iterate type="lt">
                                    <p:tmPct val="5000"/>
                                  </p:iterate>
                                  <p:childTnLst>
                                    <p:set>
                                      <p:cBhvr>
                                        <p:cTn id="57" dur="1" fill="hold">
                                          <p:stCondLst>
                                            <p:cond delay="0"/>
                                          </p:stCondLst>
                                        </p:cTn>
                                        <p:tgtEl>
                                          <p:spTgt spid="3">
                                            <p:txEl>
                                              <p:pRg st="15" end="15"/>
                                            </p:txEl>
                                          </p:spTgt>
                                        </p:tgtEl>
                                        <p:attrNameLst>
                                          <p:attrName>style.visibility</p:attrName>
                                        </p:attrNameLst>
                                      </p:cBhvr>
                                      <p:to>
                                        <p:strVal val="visible"/>
                                      </p:to>
                                    </p:set>
                                    <p:anim calcmode="lin" valueType="num">
                                      <p:cBhvr>
                                        <p:cTn id="58"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59"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60" dur="1000" fill="hold"/>
                                        <p:tgtEl>
                                          <p:spTgt spid="3">
                                            <p:txEl>
                                              <p:pRg st="15" end="15"/>
                                            </p:txEl>
                                          </p:spTgt>
                                        </p:tgtEl>
                                        <p:attrNameLst>
                                          <p:attrName>style.rotation</p:attrName>
                                        </p:attrNameLst>
                                      </p:cBhvr>
                                      <p:tavLst>
                                        <p:tav tm="0">
                                          <p:val>
                                            <p:fltVal val="90"/>
                                          </p:val>
                                        </p:tav>
                                        <p:tav tm="100000">
                                          <p:val>
                                            <p:fltVal val="0"/>
                                          </p:val>
                                        </p:tav>
                                      </p:tavLst>
                                    </p:anim>
                                    <p:animEffect transition="in" filter="fade">
                                      <p:cBhvr>
                                        <p:cTn id="61" dur="1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a:solidFill>
            <a:srgbClr val="7030A0"/>
          </a:solidFill>
        </p:spPr>
        <p:txBody>
          <a:bodyPr>
            <a:normAutofit fontScale="90000"/>
          </a:bodyPr>
          <a:lstStyle/>
          <a:p>
            <a:r>
              <a:rPr lang="en-US" dirty="0" smtClean="0">
                <a:solidFill>
                  <a:schemeClr val="bg1">
                    <a:lumMod val="95000"/>
                  </a:schemeClr>
                </a:solidFill>
              </a:rPr>
              <a:t>Accounting Treatment for Employees Share Based Payment.</a:t>
            </a:r>
            <a:endParaRPr lang="en-US" dirty="0">
              <a:solidFill>
                <a:schemeClr val="bg1">
                  <a:lumMod val="95000"/>
                </a:schemeClr>
              </a:solidFill>
            </a:endParaRPr>
          </a:p>
        </p:txBody>
      </p:sp>
      <p:sp>
        <p:nvSpPr>
          <p:cNvPr id="3" name="Content Placeholder 2"/>
          <p:cNvSpPr>
            <a:spLocks noGrp="1"/>
          </p:cNvSpPr>
          <p:nvPr>
            <p:ph idx="1"/>
          </p:nvPr>
        </p:nvSpPr>
        <p:spPr>
          <a:xfrm>
            <a:off x="0" y="1143000"/>
            <a:ext cx="9144000" cy="5715000"/>
          </a:xfrm>
          <a:solidFill>
            <a:srgbClr val="7030A0"/>
          </a:solidFill>
        </p:spPr>
        <p:txBody>
          <a:bodyPr>
            <a:normAutofit fontScale="77500" lnSpcReduction="20000"/>
          </a:bodyPr>
          <a:lstStyle/>
          <a:p>
            <a:pPr>
              <a:buNone/>
            </a:pPr>
            <a:r>
              <a:rPr lang="en-US" dirty="0" smtClean="0">
                <a:solidFill>
                  <a:schemeClr val="bg1">
                    <a:lumMod val="95000"/>
                  </a:schemeClr>
                </a:solidFill>
              </a:rPr>
              <a:t>Journal Entries.</a:t>
            </a:r>
          </a:p>
          <a:p>
            <a:pPr>
              <a:buNone/>
            </a:pPr>
            <a:endParaRPr lang="en-US" dirty="0" smtClean="0"/>
          </a:p>
          <a:p>
            <a:pPr>
              <a:buNone/>
            </a:pPr>
            <a:r>
              <a:rPr lang="en-US" dirty="0" smtClean="0">
                <a:solidFill>
                  <a:schemeClr val="bg1">
                    <a:lumMod val="95000"/>
                  </a:schemeClr>
                </a:solidFill>
              </a:rPr>
              <a:t>1.To recognize an appropriate proportion of the Total Fair value of Options or Shares Expected to Vest as an Expense at the end of each accounting Period during the vesting period.</a:t>
            </a:r>
          </a:p>
          <a:p>
            <a:pPr>
              <a:buNone/>
            </a:pPr>
            <a:endParaRPr lang="en-US" dirty="0" smtClean="0"/>
          </a:p>
          <a:p>
            <a:pPr>
              <a:buNone/>
            </a:pPr>
            <a:r>
              <a:rPr lang="en-US" dirty="0" smtClean="0">
                <a:solidFill>
                  <a:srgbClr val="FFFF00"/>
                </a:solidFill>
              </a:rPr>
              <a:t>Employee’s Compensation Expense A/c  …… Dr</a:t>
            </a:r>
          </a:p>
          <a:p>
            <a:pPr>
              <a:buNone/>
            </a:pPr>
            <a:r>
              <a:rPr lang="en-US" dirty="0" smtClean="0">
                <a:solidFill>
                  <a:srgbClr val="FFFF00"/>
                </a:solidFill>
              </a:rPr>
              <a:t>       To Employee Stock Option O/S A/c</a:t>
            </a:r>
          </a:p>
          <a:p>
            <a:pPr>
              <a:buNone/>
            </a:pPr>
            <a:endParaRPr lang="en-US" dirty="0" smtClean="0"/>
          </a:p>
          <a:p>
            <a:pPr>
              <a:buNone/>
            </a:pPr>
            <a:r>
              <a:rPr lang="en-US" dirty="0" smtClean="0">
                <a:solidFill>
                  <a:schemeClr val="bg1">
                    <a:lumMod val="95000"/>
                  </a:schemeClr>
                </a:solidFill>
              </a:rPr>
              <a:t>2. To transfer Employees Compensation Expenses Account to Profit and Loss Account at the end of each Accounting Period during the vesting Period.</a:t>
            </a:r>
          </a:p>
          <a:p>
            <a:pPr>
              <a:buNone/>
            </a:pPr>
            <a:endParaRPr lang="en-US" dirty="0" smtClean="0"/>
          </a:p>
          <a:p>
            <a:pPr>
              <a:buNone/>
            </a:pPr>
            <a:r>
              <a:rPr lang="en-US" dirty="0" smtClean="0">
                <a:solidFill>
                  <a:srgbClr val="FFFF00"/>
                </a:solidFill>
              </a:rPr>
              <a:t>Profit and Loss Account ………………………………….Dr</a:t>
            </a:r>
          </a:p>
          <a:p>
            <a:pPr>
              <a:buNone/>
            </a:pPr>
            <a:r>
              <a:rPr lang="en-US" dirty="0" smtClean="0">
                <a:solidFill>
                  <a:srgbClr val="FFFF00"/>
                </a:solidFill>
              </a:rPr>
              <a:t>        To  Employee’ Compensation Expense A/c </a:t>
            </a:r>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2000"/>
                                        <p:tgtEl>
                                          <p:spTgt spid="3">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2000"/>
                                        <p:tgtEl>
                                          <p:spTgt spid="3">
                                            <p:txEl>
                                              <p:pRg st="9" end="9"/>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47500" lnSpcReduction="20000"/>
          </a:bodyPr>
          <a:lstStyle/>
          <a:p>
            <a:pPr>
              <a:buNone/>
            </a:pPr>
            <a:r>
              <a:rPr lang="en-US" sz="5000" dirty="0" smtClean="0"/>
              <a:t>                      What we are discussing today.</a:t>
            </a:r>
          </a:p>
          <a:p>
            <a:pPr>
              <a:buNone/>
            </a:pPr>
            <a:endParaRPr lang="en-US" sz="1800" dirty="0" smtClean="0"/>
          </a:p>
          <a:p>
            <a:pPr>
              <a:buFont typeface="Wingdings" pitchFamily="2" charset="2"/>
              <a:buChar char="Ø"/>
            </a:pPr>
            <a:r>
              <a:rPr lang="en-US" sz="3800" dirty="0" smtClean="0"/>
              <a:t>Objective and Importance.</a:t>
            </a:r>
          </a:p>
          <a:p>
            <a:pPr>
              <a:buFont typeface="Wingdings" pitchFamily="2" charset="2"/>
              <a:buChar char="Ø"/>
            </a:pPr>
            <a:endParaRPr lang="en-US" sz="1800" dirty="0" smtClean="0"/>
          </a:p>
          <a:p>
            <a:pPr>
              <a:buFont typeface="Wingdings" pitchFamily="2" charset="2"/>
              <a:buChar char="Ø"/>
            </a:pPr>
            <a:r>
              <a:rPr lang="en-US" sz="3800" dirty="0" smtClean="0"/>
              <a:t>Some important Terms.</a:t>
            </a:r>
          </a:p>
          <a:p>
            <a:pPr>
              <a:buFont typeface="Wingdings" pitchFamily="2" charset="2"/>
              <a:buChar char="Ø"/>
            </a:pPr>
            <a:endParaRPr lang="en-US" sz="1800" dirty="0" smtClean="0"/>
          </a:p>
          <a:p>
            <a:pPr>
              <a:buFont typeface="Wingdings" pitchFamily="2" charset="2"/>
              <a:buChar char="Ø"/>
            </a:pPr>
            <a:r>
              <a:rPr lang="en-US" sz="3800" dirty="0" smtClean="0"/>
              <a:t>Practical Example</a:t>
            </a:r>
            <a:r>
              <a:rPr lang="en-US" dirty="0" smtClean="0"/>
              <a:t>.</a:t>
            </a:r>
          </a:p>
          <a:p>
            <a:pPr>
              <a:buFont typeface="Wingdings" pitchFamily="2" charset="2"/>
              <a:buChar char="Ø"/>
            </a:pPr>
            <a:endParaRPr lang="en-US" sz="1800" dirty="0" smtClean="0"/>
          </a:p>
          <a:p>
            <a:pPr>
              <a:buFont typeface="Wingdings" pitchFamily="2" charset="2"/>
              <a:buChar char="Ø"/>
            </a:pPr>
            <a:r>
              <a:rPr lang="en-US" sz="3800" dirty="0" smtClean="0"/>
              <a:t>Various Forms of Employee Share Based Pla</a:t>
            </a:r>
            <a:r>
              <a:rPr lang="en-US" dirty="0" smtClean="0"/>
              <a:t>n.</a:t>
            </a:r>
          </a:p>
          <a:p>
            <a:pPr>
              <a:buFont typeface="Wingdings" pitchFamily="2" charset="2"/>
              <a:buChar char="Ø"/>
            </a:pPr>
            <a:endParaRPr lang="en-US" sz="1800" dirty="0" smtClean="0"/>
          </a:p>
          <a:p>
            <a:pPr>
              <a:buFont typeface="Wingdings" pitchFamily="2" charset="2"/>
              <a:buChar char="Ø"/>
            </a:pPr>
            <a:r>
              <a:rPr lang="en-US" sz="3800" dirty="0" smtClean="0"/>
              <a:t>Types of Transactions</a:t>
            </a:r>
            <a:endParaRPr lang="en-US" dirty="0" smtClean="0"/>
          </a:p>
          <a:p>
            <a:pPr>
              <a:buFont typeface="Wingdings" pitchFamily="2" charset="2"/>
              <a:buChar char="Ø"/>
            </a:pPr>
            <a:endParaRPr lang="en-US" sz="1800" dirty="0" smtClean="0"/>
          </a:p>
          <a:p>
            <a:pPr>
              <a:buFont typeface="Wingdings" pitchFamily="2" charset="2"/>
              <a:buChar char="Ø"/>
            </a:pPr>
            <a:r>
              <a:rPr lang="en-US" sz="3800" dirty="0" smtClean="0"/>
              <a:t>Transactions Not treated as Employee Share Based Payments</a:t>
            </a:r>
          </a:p>
          <a:p>
            <a:pPr>
              <a:buFont typeface="Wingdings" pitchFamily="2" charset="2"/>
              <a:buChar char="Ø"/>
            </a:pPr>
            <a:endParaRPr lang="en-US" sz="1800" dirty="0" smtClean="0"/>
          </a:p>
          <a:p>
            <a:pPr>
              <a:buFont typeface="Wingdings" pitchFamily="2" charset="2"/>
              <a:buChar char="Ø"/>
            </a:pPr>
            <a:r>
              <a:rPr lang="en-US" sz="3800" dirty="0" smtClean="0"/>
              <a:t>Methods of Employee share based Payment and a Illustration.</a:t>
            </a:r>
          </a:p>
          <a:p>
            <a:pPr>
              <a:buNone/>
            </a:pPr>
            <a:endParaRPr lang="en-US" sz="1800" dirty="0" smtClean="0"/>
          </a:p>
          <a:p>
            <a:pPr>
              <a:buFont typeface="Wingdings" pitchFamily="2" charset="2"/>
              <a:buChar char="Ø"/>
            </a:pPr>
            <a:r>
              <a:rPr lang="en-US" sz="3800" dirty="0" smtClean="0"/>
              <a:t>Accounting Treatment for ESOP.</a:t>
            </a:r>
          </a:p>
          <a:p>
            <a:pPr>
              <a:buFont typeface="Wingdings" pitchFamily="2" charset="2"/>
              <a:buChar char="Ø"/>
            </a:pPr>
            <a:endParaRPr lang="en-US" sz="1800" dirty="0" smtClean="0"/>
          </a:p>
          <a:p>
            <a:pPr>
              <a:buFont typeface="Wingdings" pitchFamily="2" charset="2"/>
              <a:buChar char="Ø"/>
            </a:pPr>
            <a:r>
              <a:rPr lang="en-US" sz="3800" dirty="0" smtClean="0"/>
              <a:t>Variation in vesting Period</a:t>
            </a:r>
          </a:p>
          <a:p>
            <a:pPr>
              <a:buFont typeface="Wingdings" pitchFamily="2" charset="2"/>
              <a:buChar char="Ø"/>
            </a:pPr>
            <a:endParaRPr lang="en-US" sz="1500" dirty="0" smtClean="0"/>
          </a:p>
          <a:p>
            <a:pPr>
              <a:buFont typeface="Wingdings" pitchFamily="2" charset="2"/>
              <a:buChar char="Ø"/>
            </a:pPr>
            <a:r>
              <a:rPr lang="en-US" sz="3800" dirty="0" smtClean="0"/>
              <a:t>Graded Vesting</a:t>
            </a:r>
          </a:p>
          <a:p>
            <a:pPr>
              <a:buFont typeface="Wingdings" pitchFamily="2" charset="2"/>
              <a:buChar char="Ø"/>
            </a:pPr>
            <a:endParaRPr lang="en-US" sz="1500" dirty="0" smtClean="0"/>
          </a:p>
          <a:p>
            <a:pPr>
              <a:buFont typeface="Wingdings" pitchFamily="2" charset="2"/>
              <a:buChar char="Ø"/>
            </a:pPr>
            <a:r>
              <a:rPr lang="en-US" sz="3800" dirty="0" smtClean="0"/>
              <a:t>Accounting Treatment for Modification</a:t>
            </a:r>
            <a:r>
              <a:rPr lang="en-US" dirty="0" smtClean="0"/>
              <a:t>.</a:t>
            </a:r>
          </a:p>
          <a:p>
            <a:pPr>
              <a:buFont typeface="Wingdings" pitchFamily="2" charset="2"/>
              <a:buChar char="Ø"/>
            </a:pPr>
            <a:endParaRPr lang="en-US" sz="1500" dirty="0" smtClean="0"/>
          </a:p>
          <a:p>
            <a:pPr>
              <a:buFont typeface="Wingdings" pitchFamily="2" charset="2"/>
              <a:buChar char="Ø"/>
            </a:pPr>
            <a:r>
              <a:rPr lang="en-US" sz="3800" dirty="0" smtClean="0"/>
              <a:t>Cancellation and Settlement during the vesting Period</a:t>
            </a:r>
            <a:r>
              <a:rPr lang="en-US" dirty="0" smtClean="0"/>
              <a:t>.</a:t>
            </a:r>
          </a:p>
          <a:p>
            <a:pPr>
              <a:buFont typeface="Wingdings" pitchFamily="2" charset="2"/>
              <a:buChar char="Ø"/>
            </a:pPr>
            <a:endParaRPr lang="en-US" sz="1500" dirty="0" smtClean="0"/>
          </a:p>
          <a:p>
            <a:pPr>
              <a:buFont typeface="Wingdings" pitchFamily="2" charset="2"/>
              <a:buChar char="Ø"/>
            </a:pPr>
            <a:r>
              <a:rPr lang="en-US" sz="3800" dirty="0" smtClean="0"/>
              <a:t>Dilution of Earning Per share</a:t>
            </a:r>
            <a:r>
              <a:rPr lang="en-US" dirty="0" smtClean="0"/>
              <a:t>.</a:t>
            </a:r>
          </a:p>
          <a:p>
            <a:pPr>
              <a:buFont typeface="Wingdings" pitchFamily="2" charset="2"/>
              <a:buChar char="Ø"/>
            </a:pPr>
            <a:endParaRPr lang="en-US" sz="1500" dirty="0" smtClean="0"/>
          </a:p>
          <a:p>
            <a:pPr>
              <a:buFont typeface="Wingdings" pitchFamily="2" charset="2"/>
              <a:buChar char="Ø"/>
            </a:pPr>
            <a:r>
              <a:rPr lang="en-US" sz="3800" dirty="0" smtClean="0"/>
              <a:t>Accounting treatment for Employees Stock Purchase Plan (ESPP)</a:t>
            </a:r>
          </a:p>
          <a:p>
            <a:pPr>
              <a:buFont typeface="Wingdings" pitchFamily="2" charset="2"/>
              <a:buChar char="Ø"/>
            </a:pPr>
            <a:endParaRPr lang="en-US" sz="1500" dirty="0" smtClean="0"/>
          </a:p>
          <a:p>
            <a:pPr>
              <a:buFont typeface="Wingdings" pitchFamily="2" charset="2"/>
              <a:buChar char="Ø"/>
            </a:pPr>
            <a:r>
              <a:rPr lang="en-US" sz="3800" dirty="0" smtClean="0"/>
              <a:t>Accounting treatment for Stock Appreciation Rights (SAR’S)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to="" calcmode="lin" valueType="num">
                                      <p:cBhvr>
                                        <p:cTn id="18" dur="1" fill="hold"/>
                                        <p:tgtEl>
                                          <p:spTgt spid="3">
                                            <p:txEl>
                                              <p:pRg st="4" end="4"/>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to="" calcmode="lin" valueType="num">
                                      <p:cBhvr>
                                        <p:cTn id="21" dur="1" fill="hold"/>
                                        <p:tgtEl>
                                          <p:spTgt spid="3">
                                            <p:txEl>
                                              <p:pRg st="6" end="6"/>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 to="" calcmode="lin" valueType="num">
                                      <p:cBhvr>
                                        <p:cTn id="26" dur="1" fill="hold"/>
                                        <p:tgtEl>
                                          <p:spTgt spid="3">
                                            <p:txEl>
                                              <p:pRg st="8" end="8"/>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 to="" calcmode="lin" valueType="num">
                                      <p:cBhvr>
                                        <p:cTn id="29" dur="1" fill="hold"/>
                                        <p:tgtEl>
                                          <p:spTgt spid="3">
                                            <p:txEl>
                                              <p:pRg st="10" end="10"/>
                                            </p:txEl>
                                          </p:spTgt>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nodeType="clickEffect">
                                  <p:stCondLst>
                                    <p:cond delay="0"/>
                                  </p:stCondLst>
                                  <p:childTnLst>
                                    <p:set>
                                      <p:cBhvr>
                                        <p:cTn id="33" dur="1" fill="hold">
                                          <p:stCondLst>
                                            <p:cond delay="0"/>
                                          </p:stCondLst>
                                        </p:cTn>
                                        <p:tgtEl>
                                          <p:spTgt spid="3">
                                            <p:txEl>
                                              <p:pRg st="12" end="12"/>
                                            </p:txEl>
                                          </p:spTgt>
                                        </p:tgtEl>
                                        <p:attrNameLst>
                                          <p:attrName>style.visibility</p:attrName>
                                        </p:attrNameLst>
                                      </p:cBhvr>
                                      <p:to>
                                        <p:strVal val="visible"/>
                                      </p:to>
                                    </p:set>
                                    <p:anim to="" calcmode="lin" valueType="num">
                                      <p:cBhvr>
                                        <p:cTn id="34" dur="1" fill="hold"/>
                                        <p:tgtEl>
                                          <p:spTgt spid="3">
                                            <p:txEl>
                                              <p:pRg st="12" end="12"/>
                                            </p:txEl>
                                          </p:spTgt>
                                        </p:tgtEl>
                                        <p:attrNameLst>
                                          <p:attrName/>
                                        </p:attrNameLst>
                                      </p:cBhvr>
                                    </p:anim>
                                  </p:childTnLst>
                                </p:cTn>
                              </p:par>
                              <p:par>
                                <p:cTn id="35" presetID="24"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anim to="" calcmode="lin" valueType="num">
                                      <p:cBhvr>
                                        <p:cTn id="37" dur="1" fill="hold"/>
                                        <p:tgtEl>
                                          <p:spTgt spid="3">
                                            <p:txEl>
                                              <p:pRg st="14" end="1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16" end="16"/>
                                            </p:txEl>
                                          </p:spTgt>
                                        </p:tgtEl>
                                        <p:attrNameLst>
                                          <p:attrName>style.visibility</p:attrName>
                                        </p:attrNameLst>
                                      </p:cBhvr>
                                      <p:to>
                                        <p:strVal val="visible"/>
                                      </p:to>
                                    </p:set>
                                    <p:anim to="" calcmode="lin" valueType="num">
                                      <p:cBhvr>
                                        <p:cTn id="42" dur="1" fill="hold"/>
                                        <p:tgtEl>
                                          <p:spTgt spid="3">
                                            <p:txEl>
                                              <p:pRg st="16" end="1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18" end="18"/>
                                            </p:txEl>
                                          </p:spTgt>
                                        </p:tgtEl>
                                        <p:attrNameLst>
                                          <p:attrName>style.visibility</p:attrName>
                                        </p:attrNameLst>
                                      </p:cBhvr>
                                      <p:to>
                                        <p:strVal val="visible"/>
                                      </p:to>
                                    </p:set>
                                    <p:anim to="" calcmode="lin" valueType="num">
                                      <p:cBhvr>
                                        <p:cTn id="47" dur="1" fill="hold"/>
                                        <p:tgtEl>
                                          <p:spTgt spid="3">
                                            <p:txEl>
                                              <p:pRg st="18" end="18"/>
                                            </p:txEl>
                                          </p:spTgt>
                                        </p:tgtEl>
                                        <p:attrNameLst>
                                          <p:attrName/>
                                        </p:attrNameLst>
                                      </p:cBhvr>
                                    </p:anim>
                                  </p:childTnLst>
                                </p:cTn>
                              </p:par>
                              <p:par>
                                <p:cTn id="48" presetID="24" presetClass="entr" presetSubtype="0" fill="hold" nodeType="withEffect">
                                  <p:stCondLst>
                                    <p:cond delay="0"/>
                                  </p:stCondLst>
                                  <p:childTnLst>
                                    <p:set>
                                      <p:cBhvr>
                                        <p:cTn id="49" dur="1" fill="hold">
                                          <p:stCondLst>
                                            <p:cond delay="0"/>
                                          </p:stCondLst>
                                        </p:cTn>
                                        <p:tgtEl>
                                          <p:spTgt spid="3">
                                            <p:txEl>
                                              <p:pRg st="20" end="20"/>
                                            </p:txEl>
                                          </p:spTgt>
                                        </p:tgtEl>
                                        <p:attrNameLst>
                                          <p:attrName>style.visibility</p:attrName>
                                        </p:attrNameLst>
                                      </p:cBhvr>
                                      <p:to>
                                        <p:strVal val="visible"/>
                                      </p:to>
                                    </p:set>
                                    <p:anim to="" calcmode="lin" valueType="num">
                                      <p:cBhvr>
                                        <p:cTn id="50" dur="1" fill="hold"/>
                                        <p:tgtEl>
                                          <p:spTgt spid="3">
                                            <p:txEl>
                                              <p:pRg st="20" end="20"/>
                                            </p:txEl>
                                          </p:spTgt>
                                        </p:tgtEl>
                                        <p:attrNameLst>
                                          <p:attrName/>
                                        </p:attrNameLst>
                                      </p:cBhvr>
                                    </p:anim>
                                  </p:childTnLst>
                                </p:cTn>
                              </p:par>
                            </p:childTnLst>
                          </p:cTn>
                        </p:par>
                      </p:childTnLst>
                    </p:cTn>
                  </p:par>
                  <p:par>
                    <p:cTn id="51" fill="hold">
                      <p:stCondLst>
                        <p:cond delay="indefinite"/>
                      </p:stCondLst>
                      <p:childTnLst>
                        <p:par>
                          <p:cTn id="52" fill="hold">
                            <p:stCondLst>
                              <p:cond delay="0"/>
                            </p:stCondLst>
                            <p:childTnLst>
                              <p:par>
                                <p:cTn id="53" presetID="24" presetClass="entr" presetSubtype="0" fill="hold" nodeType="clickEffect">
                                  <p:stCondLst>
                                    <p:cond delay="0"/>
                                  </p:stCondLst>
                                  <p:childTnLst>
                                    <p:set>
                                      <p:cBhvr>
                                        <p:cTn id="54" dur="1" fill="hold">
                                          <p:stCondLst>
                                            <p:cond delay="0"/>
                                          </p:stCondLst>
                                        </p:cTn>
                                        <p:tgtEl>
                                          <p:spTgt spid="3">
                                            <p:txEl>
                                              <p:pRg st="22" end="22"/>
                                            </p:txEl>
                                          </p:spTgt>
                                        </p:tgtEl>
                                        <p:attrNameLst>
                                          <p:attrName>style.visibility</p:attrName>
                                        </p:attrNameLst>
                                      </p:cBhvr>
                                      <p:to>
                                        <p:strVal val="visible"/>
                                      </p:to>
                                    </p:set>
                                    <p:anim to="" calcmode="lin" valueType="num">
                                      <p:cBhvr>
                                        <p:cTn id="55" dur="1" fill="hold"/>
                                        <p:tgtEl>
                                          <p:spTgt spid="3">
                                            <p:txEl>
                                              <p:pRg st="22" end="22"/>
                                            </p:txEl>
                                          </p:spTgt>
                                        </p:tgtEl>
                                        <p:attrNameLst>
                                          <p:attrName/>
                                        </p:attrNameLst>
                                      </p:cBhvr>
                                    </p:anim>
                                  </p:childTnLst>
                                </p:cTn>
                              </p:par>
                            </p:childTnLst>
                          </p:cTn>
                        </p:par>
                      </p:childTnLst>
                    </p:cTn>
                  </p:par>
                  <p:par>
                    <p:cTn id="56" fill="hold">
                      <p:stCondLst>
                        <p:cond delay="indefinite"/>
                      </p:stCondLst>
                      <p:childTnLst>
                        <p:par>
                          <p:cTn id="57" fill="hold">
                            <p:stCondLst>
                              <p:cond delay="0"/>
                            </p:stCondLst>
                            <p:childTnLst>
                              <p:par>
                                <p:cTn id="58" presetID="24" presetClass="entr" presetSubtype="0" fill="hold" nodeType="clickEffect">
                                  <p:stCondLst>
                                    <p:cond delay="0"/>
                                  </p:stCondLst>
                                  <p:childTnLst>
                                    <p:set>
                                      <p:cBhvr>
                                        <p:cTn id="59" dur="1" fill="hold">
                                          <p:stCondLst>
                                            <p:cond delay="0"/>
                                          </p:stCondLst>
                                        </p:cTn>
                                        <p:tgtEl>
                                          <p:spTgt spid="3">
                                            <p:txEl>
                                              <p:pRg st="24" end="24"/>
                                            </p:txEl>
                                          </p:spTgt>
                                        </p:tgtEl>
                                        <p:attrNameLst>
                                          <p:attrName>style.visibility</p:attrName>
                                        </p:attrNameLst>
                                      </p:cBhvr>
                                      <p:to>
                                        <p:strVal val="visible"/>
                                      </p:to>
                                    </p:set>
                                    <p:anim to="" calcmode="lin" valueType="num">
                                      <p:cBhvr>
                                        <p:cTn id="60" dur="1" fill="hold"/>
                                        <p:tgtEl>
                                          <p:spTgt spid="3">
                                            <p:txEl>
                                              <p:pRg st="24" end="24"/>
                                            </p:txEl>
                                          </p:spTgt>
                                        </p:tgtEl>
                                        <p:attrNameLst>
                                          <p:attrName/>
                                        </p:attrNameLst>
                                      </p:cBhvr>
                                    </p:anim>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iterate type="lt">
                                    <p:tmPct val="5000"/>
                                  </p:iterate>
                                  <p:childTnLst>
                                    <p:set>
                                      <p:cBhvr>
                                        <p:cTn id="64" dur="1" fill="hold">
                                          <p:stCondLst>
                                            <p:cond delay="0"/>
                                          </p:stCondLst>
                                        </p:cTn>
                                        <p:tgtEl>
                                          <p:spTgt spid="3">
                                            <p:txEl>
                                              <p:pRg st="26" end="26"/>
                                            </p:txEl>
                                          </p:spTgt>
                                        </p:tgtEl>
                                        <p:attrNameLst>
                                          <p:attrName>style.visibility</p:attrName>
                                        </p:attrNameLst>
                                      </p:cBhvr>
                                      <p:to>
                                        <p:strVal val="visible"/>
                                      </p:to>
                                    </p:set>
                                    <p:anim calcmode="lin" valueType="num">
                                      <p:cBhvr>
                                        <p:cTn id="65" dur="1000" fill="hold"/>
                                        <p:tgtEl>
                                          <p:spTgt spid="3">
                                            <p:txEl>
                                              <p:pRg st="26" end="26"/>
                                            </p:txEl>
                                          </p:spTgt>
                                        </p:tgtEl>
                                        <p:attrNameLst>
                                          <p:attrName>ppt_w</p:attrName>
                                        </p:attrNameLst>
                                      </p:cBhvr>
                                      <p:tavLst>
                                        <p:tav tm="0">
                                          <p:val>
                                            <p:fltVal val="0"/>
                                          </p:val>
                                        </p:tav>
                                        <p:tav tm="100000">
                                          <p:val>
                                            <p:strVal val="#ppt_w"/>
                                          </p:val>
                                        </p:tav>
                                      </p:tavLst>
                                    </p:anim>
                                    <p:anim calcmode="lin" valueType="num">
                                      <p:cBhvr>
                                        <p:cTn id="66" dur="1000" fill="hold"/>
                                        <p:tgtEl>
                                          <p:spTgt spid="3">
                                            <p:txEl>
                                              <p:pRg st="26" end="26"/>
                                            </p:txEl>
                                          </p:spTgt>
                                        </p:tgtEl>
                                        <p:attrNameLst>
                                          <p:attrName>ppt_h</p:attrName>
                                        </p:attrNameLst>
                                      </p:cBhvr>
                                      <p:tavLst>
                                        <p:tav tm="0">
                                          <p:val>
                                            <p:fltVal val="0"/>
                                          </p:val>
                                        </p:tav>
                                        <p:tav tm="100000">
                                          <p:val>
                                            <p:strVal val="#ppt_h"/>
                                          </p:val>
                                        </p:tav>
                                      </p:tavLst>
                                    </p:anim>
                                    <p:anim calcmode="lin" valueType="num">
                                      <p:cBhvr>
                                        <p:cTn id="67" dur="1000" fill="hold"/>
                                        <p:tgtEl>
                                          <p:spTgt spid="3">
                                            <p:txEl>
                                              <p:pRg st="26" end="26"/>
                                            </p:txEl>
                                          </p:spTgt>
                                        </p:tgtEl>
                                        <p:attrNameLst>
                                          <p:attrName>style.rotation</p:attrName>
                                        </p:attrNameLst>
                                      </p:cBhvr>
                                      <p:tavLst>
                                        <p:tav tm="0">
                                          <p:val>
                                            <p:fltVal val="90"/>
                                          </p:val>
                                        </p:tav>
                                        <p:tav tm="100000">
                                          <p:val>
                                            <p:fltVal val="0"/>
                                          </p:val>
                                        </p:tav>
                                      </p:tavLst>
                                    </p:anim>
                                    <p:animEffect transition="in" filter="fade">
                                      <p:cBhvr>
                                        <p:cTn id="68" dur="1000"/>
                                        <p:tgtEl>
                                          <p:spTgt spid="3">
                                            <p:txEl>
                                              <p:pRg st="26" end="2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4" presetClass="entr" presetSubtype="0" fill="hold" nodeType="clickEffect">
                                  <p:stCondLst>
                                    <p:cond delay="0"/>
                                  </p:stCondLst>
                                  <p:childTnLst>
                                    <p:set>
                                      <p:cBhvr>
                                        <p:cTn id="72" dur="1" fill="hold">
                                          <p:stCondLst>
                                            <p:cond delay="0"/>
                                          </p:stCondLst>
                                        </p:cTn>
                                        <p:tgtEl>
                                          <p:spTgt spid="3">
                                            <p:txEl>
                                              <p:pRg st="28" end="28"/>
                                            </p:txEl>
                                          </p:spTgt>
                                        </p:tgtEl>
                                        <p:attrNameLst>
                                          <p:attrName>style.visibility</p:attrName>
                                        </p:attrNameLst>
                                      </p:cBhvr>
                                      <p:to>
                                        <p:strVal val="visible"/>
                                      </p:to>
                                    </p:set>
                                    <p:anim to="" calcmode="lin" valueType="num">
                                      <p:cBhvr>
                                        <p:cTn id="73" dur="1" fill="hold"/>
                                        <p:tgtEl>
                                          <p:spTgt spid="3">
                                            <p:txEl>
                                              <p:pRg st="28" end="28"/>
                                            </p:txEl>
                                          </p:spTgt>
                                        </p:tgtEl>
                                        <p:attrNameLst>
                                          <p:attrName/>
                                        </p:attrNameLst>
                                      </p:cBhvr>
                                    </p:anim>
                                  </p:childTnLst>
                                </p:cTn>
                              </p:par>
                            </p:childTnLst>
                          </p:cTn>
                        </p:par>
                      </p:childTnLst>
                    </p:cTn>
                  </p:par>
                  <p:par>
                    <p:cTn id="74" fill="hold">
                      <p:stCondLst>
                        <p:cond delay="indefinite"/>
                      </p:stCondLst>
                      <p:childTnLst>
                        <p:par>
                          <p:cTn id="75" fill="hold">
                            <p:stCondLst>
                              <p:cond delay="0"/>
                            </p:stCondLst>
                            <p:childTnLst>
                              <p:par>
                                <p:cTn id="76" presetID="24" presetClass="entr" presetSubtype="0" fill="hold" nodeType="clickEffect">
                                  <p:stCondLst>
                                    <p:cond delay="0"/>
                                  </p:stCondLst>
                                  <p:childTnLst>
                                    <p:set>
                                      <p:cBhvr>
                                        <p:cTn id="77" dur="1" fill="hold">
                                          <p:stCondLst>
                                            <p:cond delay="0"/>
                                          </p:stCondLst>
                                        </p:cTn>
                                        <p:tgtEl>
                                          <p:spTgt spid="3">
                                            <p:txEl>
                                              <p:pRg st="30" end="30"/>
                                            </p:txEl>
                                          </p:spTgt>
                                        </p:tgtEl>
                                        <p:attrNameLst>
                                          <p:attrName>style.visibility</p:attrName>
                                        </p:attrNameLst>
                                      </p:cBhvr>
                                      <p:to>
                                        <p:strVal val="visible"/>
                                      </p:to>
                                    </p:set>
                                    <p:anim to="" calcmode="lin" valueType="num">
                                      <p:cBhvr>
                                        <p:cTn id="78" dur="1" fill="hold"/>
                                        <p:tgtEl>
                                          <p:spTgt spid="3">
                                            <p:txEl>
                                              <p:pRg st="30" end="3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7030A0"/>
          </a:solidFill>
        </p:spPr>
        <p:txBody>
          <a:bodyPr>
            <a:normAutofit fontScale="85000" lnSpcReduction="20000"/>
          </a:bodyPr>
          <a:lstStyle/>
          <a:p>
            <a:pPr>
              <a:buNone/>
            </a:pPr>
            <a:r>
              <a:rPr lang="en-US" dirty="0" smtClean="0">
                <a:solidFill>
                  <a:schemeClr val="bg1">
                    <a:lumMod val="95000"/>
                  </a:schemeClr>
                </a:solidFill>
              </a:rPr>
              <a:t>3. To record the issue of Shares when the options are exercised during the exercise Period</a:t>
            </a:r>
          </a:p>
          <a:p>
            <a:pPr>
              <a:buNone/>
            </a:pPr>
            <a:endParaRPr lang="en-US" dirty="0" smtClean="0">
              <a:solidFill>
                <a:schemeClr val="bg1">
                  <a:lumMod val="95000"/>
                </a:schemeClr>
              </a:solidFill>
            </a:endParaRPr>
          </a:p>
          <a:p>
            <a:pPr>
              <a:buNone/>
            </a:pPr>
            <a:r>
              <a:rPr lang="en-US" dirty="0" smtClean="0">
                <a:solidFill>
                  <a:srgbClr val="FFFF00"/>
                </a:solidFill>
              </a:rPr>
              <a:t>Bank A/c ……………………………………..        Dr</a:t>
            </a:r>
          </a:p>
          <a:p>
            <a:pPr>
              <a:buNone/>
            </a:pPr>
            <a:r>
              <a:rPr lang="en-US" dirty="0" smtClean="0">
                <a:solidFill>
                  <a:srgbClr val="FFFF00"/>
                </a:solidFill>
              </a:rPr>
              <a:t>Employee stock Option O/S ……………     Dr</a:t>
            </a:r>
          </a:p>
          <a:p>
            <a:pPr>
              <a:buNone/>
            </a:pPr>
            <a:r>
              <a:rPr lang="en-US" dirty="0" smtClean="0">
                <a:solidFill>
                  <a:srgbClr val="FFFF00"/>
                </a:solidFill>
              </a:rPr>
              <a:t>            To Share Capital A/c</a:t>
            </a:r>
          </a:p>
          <a:p>
            <a:pPr>
              <a:buNone/>
            </a:pPr>
            <a:r>
              <a:rPr lang="en-US" dirty="0" smtClean="0">
                <a:solidFill>
                  <a:srgbClr val="FFFF00"/>
                </a:solidFill>
              </a:rPr>
              <a:t>             To Securities Premium A/c</a:t>
            </a:r>
          </a:p>
          <a:p>
            <a:pPr>
              <a:buNone/>
            </a:pPr>
            <a:endParaRPr lang="en-US" dirty="0" smtClean="0">
              <a:solidFill>
                <a:srgbClr val="FFFF00"/>
              </a:solidFill>
            </a:endParaRPr>
          </a:p>
          <a:p>
            <a:pPr>
              <a:buNone/>
            </a:pPr>
            <a:r>
              <a:rPr lang="en-US" dirty="0" smtClean="0">
                <a:solidFill>
                  <a:schemeClr val="bg1"/>
                </a:solidFill>
              </a:rPr>
              <a:t>4. To Cancel Fair Value of Options Lapsed.</a:t>
            </a:r>
          </a:p>
          <a:p>
            <a:pPr>
              <a:buNone/>
            </a:pPr>
            <a:endParaRPr lang="en-US" dirty="0" smtClean="0">
              <a:solidFill>
                <a:schemeClr val="bg1"/>
              </a:solidFill>
            </a:endParaRPr>
          </a:p>
          <a:p>
            <a:pPr>
              <a:buNone/>
            </a:pPr>
            <a:r>
              <a:rPr lang="en-US" dirty="0" smtClean="0">
                <a:solidFill>
                  <a:srgbClr val="FFFF00"/>
                </a:solidFill>
              </a:rPr>
              <a:t>Employee Stock Option O/s A/c ………….  Dr</a:t>
            </a:r>
          </a:p>
          <a:p>
            <a:pPr>
              <a:buNone/>
            </a:pPr>
            <a:r>
              <a:rPr lang="en-US" dirty="0" smtClean="0">
                <a:solidFill>
                  <a:srgbClr val="FFFF00"/>
                </a:solidFill>
              </a:rPr>
              <a:t>           To General Reserve   </a:t>
            </a:r>
          </a:p>
          <a:p>
            <a:pPr>
              <a:buNone/>
            </a:pPr>
            <a:r>
              <a:rPr lang="en-US" dirty="0" smtClean="0">
                <a:solidFill>
                  <a:srgbClr val="FFFF00"/>
                </a:solidFill>
              </a:rPr>
              <a:t>        </a:t>
            </a:r>
          </a:p>
          <a:p>
            <a:pPr>
              <a:buNone/>
            </a:pPr>
            <a:r>
              <a:rPr lang="en-US" dirty="0" smtClean="0">
                <a:solidFill>
                  <a:schemeClr val="bg1"/>
                </a:solidFill>
              </a:rPr>
              <a:t>    Note : Stock options outstanding account will continue to appear on the liabilities side of the Balance Sheet under the head Share Capital until the options are lapsed or exercised.</a:t>
            </a:r>
            <a:endParaRPr lang="en-US"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par>
                                <p:cTn id="19" presetID="31" presetClass="entr" presetSubtype="0" fill="hold" nodeType="withEffect">
                                  <p:stCondLst>
                                    <p:cond delay="0"/>
                                  </p:stCondLst>
                                  <p:iterate type="lt">
                                    <p:tmPct val="5000"/>
                                  </p:iterate>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3" end="3"/>
                                            </p:txEl>
                                          </p:spTgt>
                                        </p:tgtEl>
                                      </p:cBhvr>
                                    </p:animEffect>
                                  </p:childTnLst>
                                </p:cTn>
                              </p:par>
                              <p:par>
                                <p:cTn id="25" presetID="31" presetClass="entr" presetSubtype="0" fill="hold" nodeType="withEffect">
                                  <p:stCondLst>
                                    <p:cond delay="0"/>
                                  </p:stCondLst>
                                  <p:iterate type="lt">
                                    <p:tmPct val="5000"/>
                                  </p:iterate>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4" end="4"/>
                                            </p:txEl>
                                          </p:spTgt>
                                        </p:tgtEl>
                                      </p:cBhvr>
                                    </p:animEffect>
                                  </p:childTnLst>
                                </p:cTn>
                              </p:par>
                              <p:par>
                                <p:cTn id="31" presetID="31" presetClass="entr" presetSubtype="0" fill="hold" nodeType="withEffect">
                                  <p:stCondLst>
                                    <p:cond delay="0"/>
                                  </p:stCondLst>
                                  <p:iterate type="lt">
                                    <p:tmPct val="5000"/>
                                  </p:iterate>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iterate type="lt">
                                    <p:tmPct val="5000"/>
                                  </p:iterate>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p:cTn id="4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slide(fromBottom)">
                                      <p:cBhvr>
                                        <p:cTn id="49" dur="500"/>
                                        <p:tgtEl>
                                          <p:spTgt spid="3">
                                            <p:txEl>
                                              <p:pRg st="9" end="9"/>
                                            </p:txEl>
                                          </p:spTgt>
                                        </p:tgtEl>
                                      </p:cBhvr>
                                    </p:animEffect>
                                  </p:childTnLst>
                                </p:cTn>
                              </p:par>
                              <p:par>
                                <p:cTn id="50" presetID="12" presetClass="entr" presetSubtype="4"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slide(fromBottom)">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iterate type="lt">
                                    <p:tmPct val="5000"/>
                                  </p:iterate>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p:cTn id="57"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58"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59"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60" dur="1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 in vesting period</a:t>
            </a:r>
            <a:endParaRPr lang="en-US" dirty="0"/>
          </a:p>
        </p:txBody>
      </p:sp>
      <p:sp>
        <p:nvSpPr>
          <p:cNvPr id="3" name="Content Placeholder 2"/>
          <p:cNvSpPr>
            <a:spLocks noGrp="1"/>
          </p:cNvSpPr>
          <p:nvPr>
            <p:ph idx="1"/>
          </p:nvPr>
        </p:nvSpPr>
        <p:spPr>
          <a:xfrm>
            <a:off x="0" y="1524000"/>
            <a:ext cx="8763000" cy="5334000"/>
          </a:xfrm>
        </p:spPr>
        <p:txBody>
          <a:bodyPr>
            <a:normAutofit fontScale="92500" lnSpcReduction="10000"/>
          </a:bodyPr>
          <a:lstStyle/>
          <a:p>
            <a:pPr algn="just">
              <a:buNone/>
            </a:pPr>
            <a:r>
              <a:rPr lang="en-US" dirty="0" smtClean="0"/>
              <a:t>    </a:t>
            </a:r>
            <a:r>
              <a:rPr lang="en-US" sz="2400" dirty="0" smtClean="0"/>
              <a:t>The vesting period i.e. the time taken to satisfy the vesting conditions can be uncertain. </a:t>
            </a:r>
          </a:p>
          <a:p>
            <a:pPr algn="just">
              <a:buNone/>
            </a:pPr>
            <a:endParaRPr lang="en-US" sz="2400" dirty="0" smtClean="0"/>
          </a:p>
          <a:p>
            <a:pPr algn="just">
              <a:buNone/>
            </a:pPr>
            <a:r>
              <a:rPr lang="en-US" sz="2400" dirty="0" smtClean="0"/>
              <a:t>      For ex, if employees are granted ESOP </a:t>
            </a:r>
            <a:r>
              <a:rPr lang="en-US" sz="2400" dirty="0" err="1" smtClean="0"/>
              <a:t>subect</a:t>
            </a:r>
            <a:r>
              <a:rPr lang="en-US" sz="2400" dirty="0" smtClean="0"/>
              <a:t> condition that the enterprise achieves a 50% market share, the vesting period can be known only when the market share of the company actually reaches the specified 50% level. </a:t>
            </a:r>
          </a:p>
          <a:p>
            <a:pPr algn="just">
              <a:buNone/>
            </a:pPr>
            <a:r>
              <a:rPr lang="en-US" sz="2400" dirty="0" smtClean="0"/>
              <a:t>     </a:t>
            </a:r>
          </a:p>
          <a:p>
            <a:pPr algn="just">
              <a:buNone/>
            </a:pPr>
            <a:r>
              <a:rPr lang="en-US" sz="2400" dirty="0" smtClean="0"/>
              <a:t>     In these cases, allocation of option value for recognition as expense in a particular accounting period should be based on estimated vesting period. The initial estimate of vesting period on grant date should be reviewed and revised if necessary, at the end of each accounting period. In case of revision of vesting period, the basis of allocation of option value to a particular accounting period should be based on revised estimate of vesting period.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style>
          <a:lnRef idx="1">
            <a:schemeClr val="accent3"/>
          </a:lnRef>
          <a:fillRef idx="2">
            <a:schemeClr val="accent3"/>
          </a:fillRef>
          <a:effectRef idx="1">
            <a:schemeClr val="accent3"/>
          </a:effectRef>
          <a:fontRef idx="minor">
            <a:schemeClr val="dk1"/>
          </a:fontRef>
        </p:style>
        <p:txBody>
          <a:bodyPr/>
          <a:lstStyle/>
          <a:p>
            <a:r>
              <a:rPr lang="en-US" dirty="0" smtClean="0">
                <a:solidFill>
                  <a:srgbClr val="FF0000"/>
                </a:solidFill>
              </a:rPr>
              <a:t>Graded vesting	</a:t>
            </a:r>
            <a:endParaRPr lang="en-US" dirty="0">
              <a:solidFill>
                <a:srgbClr val="FF0000"/>
              </a:solidFill>
            </a:endParaRPr>
          </a:p>
        </p:txBody>
      </p:sp>
      <p:pic>
        <p:nvPicPr>
          <p:cNvPr id="4" name="Picture 3" descr="graded vesting.jpg"/>
          <p:cNvPicPr>
            <a:picLocks noChangeAspect="1"/>
          </p:cNvPicPr>
          <p:nvPr/>
        </p:nvPicPr>
        <p:blipFill>
          <a:blip r:embed="rId2"/>
          <a:stretch>
            <a:fillRect/>
          </a:stretch>
        </p:blipFill>
        <p:spPr>
          <a:xfrm>
            <a:off x="457200" y="1371600"/>
            <a:ext cx="7848600" cy="4953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sz="2600" dirty="0" smtClean="0"/>
              <a:t>Graded vesting refers to a situation where options under a plan vest on different dates. </a:t>
            </a:r>
          </a:p>
          <a:p>
            <a:pPr>
              <a:buNone/>
            </a:pPr>
            <a:endParaRPr lang="en-US" sz="2600" dirty="0" smtClean="0"/>
          </a:p>
          <a:p>
            <a:r>
              <a:rPr lang="en-US" sz="2600" dirty="0" smtClean="0"/>
              <a:t>For ex, a plan may provide that shares offered to an employee shall vest in proportion of 2:3:5 in three years commencing from fourth year. Thus if an employee is offered 100 shares under the plan, 20 shares shall vest in year 4, 30 shares shall vest in year 5 and 50 shares shall vest in year 6. in these cases, based on vesting dates, the plan is segregated in into different groups. </a:t>
            </a:r>
          </a:p>
          <a:p>
            <a:endParaRPr lang="en-US" sz="2600" dirty="0" smtClean="0"/>
          </a:p>
          <a:p>
            <a:r>
              <a:rPr lang="en-US" sz="2600" dirty="0" smtClean="0"/>
              <a:t>Each of these groups is then treated as a separate plan with specific vesting period and expected life.</a:t>
            </a:r>
          </a:p>
          <a:p>
            <a:endParaRPr lang="en-US" sz="2600" dirty="0" smtClean="0"/>
          </a:p>
          <a:p>
            <a:r>
              <a:rPr lang="en-US" sz="2600" dirty="0" smtClean="0"/>
              <a:t>Since one of the factors affecting fair value of an option is expected life, the fair value for each group should be computed separately. Fair value of a group is then allocated to accounting periods and recognized as expense for the period with reference to vesting period for the group.</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p:cTn id="2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Modifications</a:t>
            </a:r>
            <a:endParaRPr lang="en-US" dirty="0"/>
          </a:p>
        </p:txBody>
      </p:sp>
      <p:sp>
        <p:nvSpPr>
          <p:cNvPr id="3" name="Content Placeholder 2"/>
          <p:cNvSpPr>
            <a:spLocks noGrp="1"/>
          </p:cNvSpPr>
          <p:nvPr>
            <p:ph idx="1"/>
          </p:nvPr>
        </p:nvSpPr>
        <p:spPr>
          <a:xfrm>
            <a:off x="0" y="1143000"/>
            <a:ext cx="5410200" cy="5715000"/>
          </a:xfrm>
        </p:spPr>
        <p:txBody>
          <a:bodyPr>
            <a:normAutofit fontScale="92500" lnSpcReduction="10000"/>
          </a:bodyPr>
          <a:lstStyle/>
          <a:p>
            <a:pPr>
              <a:buNone/>
            </a:pPr>
            <a:r>
              <a:rPr lang="en-US" dirty="0" smtClean="0"/>
              <a:t>     </a:t>
            </a:r>
          </a:p>
          <a:p>
            <a:pPr>
              <a:buNone/>
            </a:pPr>
            <a:r>
              <a:rPr lang="en-US" dirty="0" smtClean="0"/>
              <a:t>    If the modification reduces the fair value of the options granted, the modifications should be ignored. If the modification increases the fair value of the options granted, the incremental fair value is recognized as expense over the remaining vesting period.</a:t>
            </a:r>
          </a:p>
          <a:p>
            <a:pPr>
              <a:buNone/>
            </a:pPr>
            <a:r>
              <a:rPr lang="en-US" dirty="0" smtClean="0"/>
              <a:t>    </a:t>
            </a:r>
          </a:p>
          <a:p>
            <a:pPr>
              <a:buNone/>
            </a:pPr>
            <a:r>
              <a:rPr lang="en-US" dirty="0" smtClean="0"/>
              <a:t> </a:t>
            </a:r>
            <a:endParaRPr lang="en-US" dirty="0"/>
          </a:p>
        </p:txBody>
      </p:sp>
      <p:pic>
        <p:nvPicPr>
          <p:cNvPr id="4" name="Picture 3" descr="modification.jpg"/>
          <p:cNvPicPr>
            <a:picLocks noChangeAspect="1"/>
          </p:cNvPicPr>
          <p:nvPr/>
        </p:nvPicPr>
        <p:blipFill>
          <a:blip r:embed="rId2"/>
          <a:stretch>
            <a:fillRect/>
          </a:stretch>
        </p:blipFill>
        <p:spPr>
          <a:xfrm>
            <a:off x="5715000" y="1981200"/>
            <a:ext cx="3124200" cy="31242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5745163"/>
          </a:xfrm>
        </p:spPr>
        <p:txBody>
          <a:bodyPr>
            <a:normAutofit fontScale="85000" lnSpcReduction="10000"/>
          </a:bodyPr>
          <a:lstStyle/>
          <a:p>
            <a:pPr>
              <a:buNone/>
            </a:pPr>
            <a:r>
              <a:rPr lang="en-US" dirty="0" smtClean="0"/>
              <a:t> The incremental fair value is difference between</a:t>
            </a:r>
          </a:p>
          <a:p>
            <a:pPr>
              <a:buNone/>
            </a:pPr>
            <a:r>
              <a:rPr lang="en-US" dirty="0" smtClean="0"/>
              <a:t>      (</a:t>
            </a:r>
            <a:r>
              <a:rPr lang="en-US" dirty="0" err="1" smtClean="0"/>
              <a:t>i</a:t>
            </a:r>
            <a:r>
              <a:rPr lang="en-US" dirty="0" smtClean="0"/>
              <a:t>) Fair value of the option modified option</a:t>
            </a:r>
          </a:p>
          <a:p>
            <a:pPr>
              <a:buNone/>
            </a:pPr>
            <a:r>
              <a:rPr lang="en-US" dirty="0" smtClean="0"/>
              <a:t>            estimated on the date of the modification </a:t>
            </a:r>
          </a:p>
          <a:p>
            <a:pPr>
              <a:buNone/>
            </a:pPr>
            <a:r>
              <a:rPr lang="en-US" dirty="0" smtClean="0"/>
              <a:t>      (ii) Fair value of the original option estimated on the </a:t>
            </a:r>
          </a:p>
          <a:p>
            <a:pPr>
              <a:buNone/>
            </a:pPr>
            <a:r>
              <a:rPr lang="en-US" dirty="0" smtClean="0"/>
              <a:t>            date of modification.</a:t>
            </a:r>
          </a:p>
          <a:p>
            <a:pPr>
              <a:buNone/>
            </a:pPr>
            <a:r>
              <a:rPr lang="en-US" dirty="0" smtClean="0"/>
              <a:t> </a:t>
            </a:r>
          </a:p>
          <a:p>
            <a:pPr>
              <a:buNone/>
            </a:pPr>
            <a:r>
              <a:rPr lang="en-US" dirty="0" smtClean="0"/>
              <a:t>If the modification occurs after vesting date, the incremental fair value </a:t>
            </a:r>
          </a:p>
          <a:p>
            <a:pPr>
              <a:buNone/>
            </a:pPr>
            <a:r>
              <a:rPr lang="en-US" dirty="0" smtClean="0"/>
              <a:t>Is recognized immediately, or over the additional vesting period if the</a:t>
            </a:r>
          </a:p>
          <a:p>
            <a:pPr>
              <a:buNone/>
            </a:pPr>
            <a:r>
              <a:rPr lang="en-US" dirty="0" smtClean="0"/>
              <a:t>Employee is required to complete an additional period of service</a:t>
            </a:r>
          </a:p>
          <a:p>
            <a:pPr>
              <a:buNone/>
            </a:pPr>
            <a:r>
              <a:rPr lang="en-US" dirty="0" smtClean="0"/>
              <a:t>Before becoming unconditionally entitled to the options.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Accounting treatment of modification</a:t>
            </a:r>
            <a:endParaRPr lang="en-US" dirty="0"/>
          </a:p>
        </p:txBody>
      </p:sp>
      <p:sp>
        <p:nvSpPr>
          <p:cNvPr id="3" name="Text Placeholder 2"/>
          <p:cNvSpPr>
            <a:spLocks noGrp="1"/>
          </p:cNvSpPr>
          <p:nvPr>
            <p:ph type="body" idx="1"/>
          </p:nvPr>
        </p:nvSpPr>
        <p:spPr>
          <a:xfrm>
            <a:off x="533400" y="1219200"/>
            <a:ext cx="4040188" cy="685800"/>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smtClean="0"/>
              <a:t>Occurrence of modification</a:t>
            </a:r>
            <a:endParaRPr lang="en-US" dirty="0"/>
          </a:p>
        </p:txBody>
      </p:sp>
      <p:sp>
        <p:nvSpPr>
          <p:cNvPr id="4" name="Content Placeholder 3"/>
          <p:cNvSpPr>
            <a:spLocks noGrp="1"/>
          </p:cNvSpPr>
          <p:nvPr>
            <p:ph sz="half" idx="2"/>
          </p:nvPr>
        </p:nvSpPr>
        <p:spPr>
          <a:xfrm>
            <a:off x="457200" y="1828800"/>
            <a:ext cx="4040188" cy="4800600"/>
          </a:xfrm>
        </p:spPr>
        <p:txBody>
          <a:bodyPr>
            <a:normAutofit/>
          </a:bodyPr>
          <a:lstStyle/>
          <a:p>
            <a:pPr marL="457200" indent="-457200">
              <a:buFont typeface="+mj-lt"/>
              <a:buAutoNum type="arabicPeriod"/>
            </a:pPr>
            <a:endParaRPr lang="en-US" sz="200" dirty="0" smtClean="0"/>
          </a:p>
          <a:p>
            <a:pPr marL="457200" indent="-457200">
              <a:buFont typeface="+mj-lt"/>
              <a:buAutoNum type="arabicPeriod"/>
            </a:pPr>
            <a:r>
              <a:rPr lang="en-US" dirty="0" smtClean="0"/>
              <a:t>If the modification occurs before the vesting date</a:t>
            </a:r>
          </a:p>
          <a:p>
            <a:pPr marL="857250" lvl="1" indent="-457200">
              <a:buFont typeface="+mj-lt"/>
              <a:buAutoNum type="alphaLcParenR"/>
            </a:pPr>
            <a:r>
              <a:rPr lang="en-US" dirty="0" smtClean="0"/>
              <a:t>If the modification reduces the fair value of the option granted</a:t>
            </a:r>
          </a:p>
          <a:p>
            <a:pPr marL="857250" lvl="1" indent="-457200">
              <a:buFont typeface="+mj-lt"/>
              <a:buAutoNum type="alphaLcParenR"/>
            </a:pPr>
            <a:r>
              <a:rPr lang="en-US" dirty="0" smtClean="0"/>
              <a:t>If  the modification increases the fair value of the options granted. (Ex: when exercise price is reduced)</a:t>
            </a:r>
          </a:p>
          <a:p>
            <a:pPr marL="457200" indent="-457200">
              <a:buFont typeface="+mj-lt"/>
              <a:buAutoNum type="arabicPeriod"/>
            </a:pPr>
            <a:r>
              <a:rPr lang="en-US" dirty="0" smtClean="0"/>
              <a:t>If the modification occurs after the vesting date</a:t>
            </a:r>
            <a:endParaRPr lang="en-US" dirty="0"/>
          </a:p>
        </p:txBody>
      </p:sp>
      <p:sp>
        <p:nvSpPr>
          <p:cNvPr id="5" name="Text Placeholder 4"/>
          <p:cNvSpPr>
            <a:spLocks noGrp="1"/>
          </p:cNvSpPr>
          <p:nvPr>
            <p:ph type="body" sz="quarter" idx="3"/>
          </p:nvPr>
        </p:nvSpPr>
        <p:spPr>
          <a:xfrm>
            <a:off x="4648200" y="1219200"/>
            <a:ext cx="4041775" cy="685800"/>
          </a:xfrm>
        </p:spPr>
        <p:style>
          <a:lnRef idx="1">
            <a:schemeClr val="accent2"/>
          </a:lnRef>
          <a:fillRef idx="2">
            <a:schemeClr val="accent2"/>
          </a:fillRef>
          <a:effectRef idx="1">
            <a:schemeClr val="accent2"/>
          </a:effectRef>
          <a:fontRef idx="minor">
            <a:schemeClr val="dk1"/>
          </a:fontRef>
        </p:style>
        <p:txBody>
          <a:bodyPr/>
          <a:lstStyle/>
          <a:p>
            <a:r>
              <a:rPr lang="en-US" dirty="0" smtClean="0"/>
              <a:t>Accounting treatment</a:t>
            </a:r>
            <a:endParaRPr lang="en-US" dirty="0"/>
          </a:p>
        </p:txBody>
      </p:sp>
      <p:sp>
        <p:nvSpPr>
          <p:cNvPr id="6" name="Content Placeholder 5"/>
          <p:cNvSpPr>
            <a:spLocks noGrp="1"/>
          </p:cNvSpPr>
          <p:nvPr>
            <p:ph sz="quarter" idx="4"/>
          </p:nvPr>
        </p:nvSpPr>
        <p:spPr>
          <a:xfrm>
            <a:off x="4645025" y="1752600"/>
            <a:ext cx="4498975" cy="5105400"/>
          </a:xfrm>
        </p:spPr>
        <p:txBody>
          <a:bodyPr>
            <a:normAutofit fontScale="62500" lnSpcReduction="20000"/>
          </a:bodyPr>
          <a:lstStyle/>
          <a:p>
            <a:endParaRPr lang="en-US" dirty="0" smtClean="0"/>
          </a:p>
          <a:p>
            <a:endParaRPr lang="en-US" sz="2000" dirty="0" smtClean="0"/>
          </a:p>
          <a:p>
            <a:endParaRPr lang="en-US" sz="2000" dirty="0" smtClean="0"/>
          </a:p>
          <a:p>
            <a:pPr algn="just">
              <a:buNone/>
            </a:pPr>
            <a:r>
              <a:rPr lang="en-US" sz="2000" dirty="0" smtClean="0"/>
              <a:t>    </a:t>
            </a:r>
            <a:r>
              <a:rPr lang="en-US" sz="2000" dirty="0" smtClean="0"/>
              <a:t>  </a:t>
            </a:r>
            <a:r>
              <a:rPr lang="en-US" sz="3300" dirty="0" smtClean="0"/>
              <a:t>Modification should be ignored.</a:t>
            </a:r>
          </a:p>
          <a:p>
            <a:pPr algn="just">
              <a:buNone/>
            </a:pPr>
            <a:endParaRPr lang="en-US" sz="3300" dirty="0" smtClean="0"/>
          </a:p>
          <a:p>
            <a:pPr algn="just"/>
            <a:endParaRPr lang="en-US" sz="3300" dirty="0" smtClean="0"/>
          </a:p>
          <a:p>
            <a:pPr algn="just">
              <a:buNone/>
            </a:pPr>
            <a:r>
              <a:rPr lang="en-US" sz="3300" dirty="0" smtClean="0"/>
              <a:t>       The incremental fair value is </a:t>
            </a:r>
            <a:r>
              <a:rPr lang="en-US" sz="3300" dirty="0" err="1" smtClean="0"/>
              <a:t>recognised</a:t>
            </a:r>
            <a:r>
              <a:rPr lang="en-US" sz="3300" dirty="0" smtClean="0"/>
              <a:t> as an expense over the remaining vesting period</a:t>
            </a:r>
          </a:p>
          <a:p>
            <a:pPr algn="just"/>
            <a:endParaRPr lang="en-US" sz="3300" dirty="0" smtClean="0"/>
          </a:p>
          <a:p>
            <a:pPr algn="just"/>
            <a:endParaRPr lang="en-US" sz="3300" dirty="0" smtClean="0"/>
          </a:p>
          <a:p>
            <a:pPr algn="just">
              <a:buNone/>
            </a:pPr>
            <a:r>
              <a:rPr lang="en-US" sz="3300" dirty="0" smtClean="0"/>
              <a:t>       The incremental fair value is recognized immediately or over the additional vesting period, if the employee is required to complete an additional period of service before becoming unconditionally entitled to the option.</a:t>
            </a:r>
          </a:p>
        </p:txBody>
      </p:sp>
      <p:sp>
        <p:nvSpPr>
          <p:cNvPr id="13" name="Right Arrow 12"/>
          <p:cNvSpPr/>
          <p:nvPr/>
        </p:nvSpPr>
        <p:spPr>
          <a:xfrm>
            <a:off x="4343400" y="2819400"/>
            <a:ext cx="609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419600" y="3962400"/>
            <a:ext cx="609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419600" y="5334000"/>
            <a:ext cx="6096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200" dirty="0" smtClean="0"/>
              <a:t>Cancellation and  settlements during vesting period</a:t>
            </a:r>
            <a:endParaRPr lang="en-US" sz="3200" dirty="0"/>
          </a:p>
        </p:txBody>
      </p:sp>
      <p:sp>
        <p:nvSpPr>
          <p:cNvPr id="3" name="Content Placeholder 2"/>
          <p:cNvSpPr>
            <a:spLocks noGrp="1"/>
          </p:cNvSpPr>
          <p:nvPr>
            <p:ph idx="1"/>
          </p:nvPr>
        </p:nvSpPr>
        <p:spPr>
          <a:xfrm>
            <a:off x="228600" y="914400"/>
            <a:ext cx="8534400" cy="5943600"/>
          </a:xfrm>
        </p:spPr>
        <p:txBody>
          <a:bodyPr>
            <a:normAutofit/>
          </a:bodyPr>
          <a:lstStyle/>
          <a:p>
            <a:pPr>
              <a:buNone/>
            </a:pPr>
            <a:r>
              <a:rPr lang="en-US" sz="700" dirty="0" smtClean="0"/>
              <a:t>    j</a:t>
            </a:r>
          </a:p>
          <a:p>
            <a:pPr algn="just">
              <a:buNone/>
            </a:pPr>
            <a:r>
              <a:rPr lang="en-US" sz="2000" dirty="0" smtClean="0"/>
              <a:t>      If an enterprise cancels or settles a grant of shares or stock options during the vesting  period (other than a grant cancelled by forfeiture when the vesting conditions are not satisfied):</a:t>
            </a:r>
          </a:p>
          <a:p>
            <a:pPr algn="just">
              <a:buNone/>
            </a:pPr>
            <a:endParaRPr lang="en-US" sz="1000" dirty="0" smtClean="0"/>
          </a:p>
          <a:p>
            <a:pPr lvl="1" algn="just"/>
            <a:r>
              <a:rPr lang="en-US" sz="2000" dirty="0" smtClean="0"/>
              <a:t>The entire amount of unamortized value  of option should be recognized immediately.</a:t>
            </a:r>
          </a:p>
          <a:p>
            <a:pPr lvl="1" algn="just"/>
            <a:endParaRPr lang="en-US" sz="1000" dirty="0" smtClean="0"/>
          </a:p>
          <a:p>
            <a:pPr lvl="1" algn="just"/>
            <a:r>
              <a:rPr lang="en-US" sz="2000" dirty="0" smtClean="0"/>
              <a:t>Payments made to the employees on cancellation or settlement should be debited to ESOP Outstanding A/c to the maximum extent of fair value of options granted, measured at the cancellation/ settlement date. Any payment in excess of the fair value is recognized as an expense</a:t>
            </a:r>
            <a:r>
              <a:rPr lang="en-US" sz="2000" dirty="0" smtClean="0"/>
              <a:t>.</a:t>
            </a:r>
          </a:p>
          <a:p>
            <a:pPr lvl="1" algn="just">
              <a:buNone/>
            </a:pPr>
            <a:endParaRPr lang="en-US" sz="2000" dirty="0" smtClean="0"/>
          </a:p>
          <a:p>
            <a:pPr lvl="1" algn="just"/>
            <a:r>
              <a:rPr lang="en-US" sz="2000" dirty="0" smtClean="0"/>
              <a:t>If new options are granted to the employees in replacement for the cancelled options, the replacements is regarded as modification. </a:t>
            </a:r>
          </a:p>
          <a:p>
            <a:pPr lvl="1" algn="just"/>
            <a:endParaRPr lang="en-US" sz="2000" dirty="0" smtClean="0"/>
          </a:p>
          <a:p>
            <a:pPr lvl="1" algn="just"/>
            <a:r>
              <a:rPr lang="en-US" sz="2000" dirty="0" smtClean="0"/>
              <a:t>The incremental fair value for the purpose is the difference between the fair value of replaced option and net fair value of cancelled option, as on the date of replacement.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 calcmode="lin" valueType="num">
                                      <p:cBhvr additive="base">
                                        <p:cTn id="2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iterate type="lt">
                                    <p:tmPct val="5000"/>
                                  </p:iterate>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p:cTn id="30"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 calcmode="lin" valueType="num">
                                      <p:cBhvr additive="base">
                                        <p:cTn id="3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Autofit/>
          </a:bodyPr>
          <a:lstStyle/>
          <a:p>
            <a:pPr algn="l"/>
            <a:r>
              <a:rPr lang="en-US" sz="3100" dirty="0" smtClean="0"/>
              <a:t>Dilution of Earning Per Share (EPS) due to ESOP granted</a:t>
            </a:r>
            <a:endParaRPr lang="en-US" sz="3100" dirty="0"/>
          </a:p>
        </p:txBody>
      </p:sp>
      <p:sp>
        <p:nvSpPr>
          <p:cNvPr id="3" name="Content Placeholder 2"/>
          <p:cNvSpPr>
            <a:spLocks noGrp="1"/>
          </p:cNvSpPr>
          <p:nvPr>
            <p:ph idx="1"/>
          </p:nvPr>
        </p:nvSpPr>
        <p:spPr>
          <a:xfrm>
            <a:off x="0" y="990600"/>
            <a:ext cx="9144000" cy="5867400"/>
          </a:xfrm>
        </p:spPr>
        <p:txBody>
          <a:bodyPr>
            <a:normAutofit lnSpcReduction="10000"/>
          </a:bodyPr>
          <a:lstStyle/>
          <a:p>
            <a:r>
              <a:rPr lang="en-US" sz="2200" dirty="0" smtClean="0"/>
              <a:t>Dilution of EPS is anticipated fall in EPS. </a:t>
            </a:r>
          </a:p>
          <a:p>
            <a:endParaRPr lang="en-US" sz="2200" dirty="0" smtClean="0"/>
          </a:p>
          <a:p>
            <a:r>
              <a:rPr lang="en-US" sz="2200" dirty="0" smtClean="0"/>
              <a:t>Dilution occurs when expected proportionate increase in number of shares is more than expected proportionate increase in profit available to equity shareholders.</a:t>
            </a:r>
          </a:p>
          <a:p>
            <a:endParaRPr lang="en-US" sz="2200" dirty="0" smtClean="0"/>
          </a:p>
          <a:p>
            <a:r>
              <a:rPr lang="en-US" sz="2200" dirty="0" smtClean="0"/>
              <a:t> For ex: if number of shares increases from 10000 to 11000 (10% increase) and profit available to equity shareholders increases from Rs 50000 to Rs 52500 (5% increase) the EPS falls from Rs 5 to Rs 4.77.  The Accounting Standard (AS) 20, Earning Per Share, requires disclosure of basic and diluted EPS.</a:t>
            </a:r>
          </a:p>
          <a:p>
            <a:pPr>
              <a:buNone/>
            </a:pPr>
            <a:endParaRPr lang="en-US" sz="2200" dirty="0" smtClean="0"/>
          </a:p>
          <a:p>
            <a:r>
              <a:rPr lang="en-US" sz="2200" dirty="0" smtClean="0"/>
              <a:t>One factor contributing to dilution of EPS is issue of shares at less than fair value.</a:t>
            </a:r>
          </a:p>
          <a:p>
            <a:endParaRPr lang="en-US" sz="2200" dirty="0" smtClean="0"/>
          </a:p>
          <a:p>
            <a:r>
              <a:rPr lang="en-US" sz="2200" dirty="0" smtClean="0"/>
              <a:t>Issue of shares at less than fair value implies issue of certain number of shares for no consideration. </a:t>
            </a:r>
          </a:p>
          <a:p>
            <a:endParaRPr lang="en-US" sz="2200" dirty="0" smtClean="0"/>
          </a:p>
          <a:p>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ssolv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ssolv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ssolve">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dissolve">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7500" lnSpcReduction="20000"/>
          </a:bodyPr>
          <a:lstStyle/>
          <a:p>
            <a:pPr>
              <a:buNone/>
            </a:pPr>
            <a:r>
              <a:rPr lang="en-US" dirty="0" smtClean="0"/>
              <a:t>     For example, </a:t>
            </a:r>
          </a:p>
          <a:p>
            <a:pPr>
              <a:buNone/>
            </a:pPr>
            <a:endParaRPr lang="en-US" dirty="0" smtClean="0"/>
          </a:p>
          <a:p>
            <a:r>
              <a:rPr lang="en-US" dirty="0" smtClean="0"/>
              <a:t>Consider the case of a share warrant for 4000 shares at exercise price Rs 40. </a:t>
            </a:r>
          </a:p>
          <a:p>
            <a:endParaRPr lang="en-US" dirty="0" smtClean="0"/>
          </a:p>
          <a:p>
            <a:r>
              <a:rPr lang="en-US" dirty="0" smtClean="0"/>
              <a:t>On exercise of the warrant, the issuer collects Rs 160000. </a:t>
            </a:r>
          </a:p>
          <a:p>
            <a:endParaRPr lang="en-US" dirty="0" smtClean="0"/>
          </a:p>
          <a:p>
            <a:r>
              <a:rPr lang="en-US" dirty="0" smtClean="0"/>
              <a:t>If fair of the shares is Rs 50, the issue proceed is equivalent of price of price 3200. </a:t>
            </a:r>
          </a:p>
          <a:p>
            <a:endParaRPr lang="en-US" dirty="0" smtClean="0"/>
          </a:p>
          <a:p>
            <a:r>
              <a:rPr lang="en-US" dirty="0" smtClean="0"/>
              <a:t>The issuer, by setting the exercise price at Rs 40, instead of Rs 50, allows the warrant holder to have 800 shares for no consideration. </a:t>
            </a:r>
          </a:p>
          <a:p>
            <a:endParaRPr lang="en-US" dirty="0" smtClean="0"/>
          </a:p>
          <a:p>
            <a:r>
              <a:rPr lang="en-US" dirty="0" smtClean="0"/>
              <a:t>The shares issued for no consideration increase number of shares but does no increase resources available to the issuer and consequently, no increase in profit can be  anticipated. </a:t>
            </a:r>
          </a:p>
          <a:p>
            <a:endParaRPr lang="en-US" dirty="0" smtClean="0"/>
          </a:p>
          <a:p>
            <a:r>
              <a:rPr lang="en-US" dirty="0" smtClean="0"/>
              <a:t>These shares are taken in computation of diluted EPS as potential equity.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slide(fromBottom)">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3">
                                            <p:txEl>
                                              <p:pRg st="12" end="12"/>
                                            </p:txEl>
                                          </p:spTgt>
                                        </p:tgtEl>
                                        <p:attrNameLst>
                                          <p:attrName>style.visibility</p:attrName>
                                        </p:attrNameLst>
                                      </p:cBhvr>
                                      <p:to>
                                        <p:strVal val="visible"/>
                                      </p:to>
                                    </p:set>
                                    <p:animEffect transition="in" filter="slide(fromBottom)">
                                      <p:cBhvr>
                                        <p:cTn id="42"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869911"/>
        </p:xfrm>
        <a:graphic>
          <a:graphicData uri="http://schemas.openxmlformats.org/drawingml/2006/table">
            <a:tbl>
              <a:tblPr firstRow="1" bandRow="1">
                <a:tableStyleId>{073A0DAA-6AF3-43AB-8588-CEC1D06C72B9}</a:tableStyleId>
              </a:tblPr>
              <a:tblGrid>
                <a:gridCol w="2438400"/>
                <a:gridCol w="6705600"/>
              </a:tblGrid>
              <a:tr h="1451129">
                <a:tc>
                  <a:txBody>
                    <a:bodyPr/>
                    <a:lstStyle/>
                    <a:p>
                      <a:pPr algn="l"/>
                      <a:r>
                        <a:rPr lang="en-US" baseline="0" dirty="0" smtClean="0"/>
                        <a:t> </a:t>
                      </a:r>
                    </a:p>
                    <a:p>
                      <a:pPr algn="l"/>
                      <a:r>
                        <a:rPr lang="en-US" sz="2500" baseline="0" dirty="0" smtClean="0"/>
                        <a:t>Objective</a:t>
                      </a:r>
                      <a:endParaRPr lang="en-US" sz="2500" dirty="0"/>
                    </a:p>
                  </a:txBody>
                  <a:tcPr/>
                </a:tc>
                <a:tc>
                  <a:txBody>
                    <a:bodyPr/>
                    <a:lstStyle/>
                    <a:p>
                      <a:endParaRPr lang="en-US" sz="1200" dirty="0" smtClean="0"/>
                    </a:p>
                    <a:p>
                      <a:r>
                        <a:rPr lang="en-US" sz="2200" dirty="0" smtClean="0"/>
                        <a:t>The </a:t>
                      </a:r>
                      <a:r>
                        <a:rPr lang="en-US" sz="2200" dirty="0" err="1" smtClean="0"/>
                        <a:t>objetive</a:t>
                      </a:r>
                      <a:r>
                        <a:rPr lang="en-US" sz="2200" baseline="0" dirty="0" smtClean="0"/>
                        <a:t> of Employee Share – Based payments is to encourage employees to have a higher participation in the company.</a:t>
                      </a:r>
                    </a:p>
                    <a:p>
                      <a:endParaRPr lang="en-US" sz="1200" dirty="0"/>
                    </a:p>
                  </a:txBody>
                  <a:tcPr/>
                </a:tc>
              </a:tr>
              <a:tr h="5406871">
                <a:tc>
                  <a:txBody>
                    <a:bodyPr/>
                    <a:lstStyle/>
                    <a:p>
                      <a:pPr algn="l"/>
                      <a:r>
                        <a:rPr lang="en-US" sz="2500" dirty="0" smtClean="0"/>
                        <a:t>Importance </a:t>
                      </a:r>
                      <a:endParaRPr lang="en-US" sz="2500" dirty="0"/>
                    </a:p>
                  </a:txBody>
                  <a:tcPr/>
                </a:tc>
                <a:tc>
                  <a:txBody>
                    <a:bodyPr/>
                    <a:lstStyle/>
                    <a:p>
                      <a:pPr marL="457200" indent="-457200">
                        <a:buAutoNum type="arabicPeriod"/>
                      </a:pPr>
                      <a:endParaRPr lang="en-US" sz="2200" dirty="0" smtClean="0"/>
                    </a:p>
                    <a:p>
                      <a:pPr marL="457200" indent="-457200">
                        <a:buAutoNum type="arabicPeriod"/>
                      </a:pPr>
                      <a:r>
                        <a:rPr lang="en-US" sz="2200" dirty="0" smtClean="0"/>
                        <a:t>Stock</a:t>
                      </a:r>
                      <a:r>
                        <a:rPr lang="en-US" sz="2200" baseline="0" dirty="0" smtClean="0"/>
                        <a:t> Options provide an opportunity to employees to share in the growth of t he company.</a:t>
                      </a:r>
                    </a:p>
                    <a:p>
                      <a:pPr marL="457200" indent="-457200">
                        <a:buNone/>
                      </a:pPr>
                      <a:endParaRPr lang="en-US" sz="2200" baseline="0" dirty="0" smtClean="0"/>
                    </a:p>
                    <a:p>
                      <a:pPr marL="457200" indent="-457200">
                        <a:buAutoNum type="arabicPeriod" startAt="2"/>
                      </a:pPr>
                      <a:r>
                        <a:rPr lang="en-US" sz="2200" baseline="0" dirty="0" smtClean="0"/>
                        <a:t>Stock options create long term wealth in the hands of the employees.</a:t>
                      </a:r>
                    </a:p>
                    <a:p>
                      <a:pPr marL="457200" indent="-457200">
                        <a:buNone/>
                      </a:pPr>
                      <a:r>
                        <a:rPr lang="en-US" sz="2200" baseline="0" dirty="0" smtClean="0"/>
                        <a:t> </a:t>
                      </a:r>
                    </a:p>
                    <a:p>
                      <a:pPr marL="457200" indent="-457200">
                        <a:buAutoNum type="arabicPeriod" startAt="3"/>
                      </a:pPr>
                      <a:r>
                        <a:rPr lang="en-US" sz="2200" baseline="0" dirty="0" smtClean="0"/>
                        <a:t>Stock options create a common sense of ownership between the company and its employees paving the way for a unified approach to the common objective of enhancing overall </a:t>
                      </a:r>
                      <a:r>
                        <a:rPr lang="en-US" sz="2200" baseline="0" dirty="0" smtClean="0"/>
                        <a:t>shareholder’s </a:t>
                      </a:r>
                      <a:r>
                        <a:rPr lang="en-US" sz="2200" baseline="0" dirty="0" smtClean="0"/>
                        <a:t>value</a:t>
                      </a:r>
                    </a:p>
                    <a:p>
                      <a:pPr marL="457200" indent="-457200">
                        <a:buNone/>
                      </a:pPr>
                      <a:endParaRPr lang="en-US" sz="2200" baseline="0" dirty="0" smtClean="0"/>
                    </a:p>
                    <a:p>
                      <a:pPr marL="457200" indent="-457200">
                        <a:buNone/>
                      </a:pPr>
                      <a:r>
                        <a:rPr lang="en-US" sz="2200" baseline="0" dirty="0" smtClean="0"/>
                        <a:t>4.     Stock Options are important means to attract, retain and motivate the best available talent for the company.</a:t>
                      </a:r>
                      <a:endParaRPr lang="en-US" sz="2200" dirty="0"/>
                    </a:p>
                  </a:txBody>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0"/>
            <a:ext cx="9144000" cy="3048000"/>
          </a:xfrm>
        </p:spPr>
        <p:txBody>
          <a:bodyPr>
            <a:normAutofit/>
          </a:bodyPr>
          <a:lstStyle/>
          <a:p>
            <a:pPr>
              <a:buNone/>
            </a:pPr>
            <a:r>
              <a:rPr lang="en-US" sz="2400" dirty="0" smtClean="0"/>
              <a:t>     In calculating the number of shares issued for no consideration, the expected proceeds from the exercise of option is taken as sum of </a:t>
            </a:r>
          </a:p>
          <a:p>
            <a:pPr lvl="1"/>
            <a:r>
              <a:rPr lang="en-US" sz="2000" dirty="0" smtClean="0"/>
              <a:t>Exercise price</a:t>
            </a:r>
          </a:p>
          <a:p>
            <a:pPr lvl="1"/>
            <a:r>
              <a:rPr lang="en-US" sz="2000" dirty="0" smtClean="0"/>
              <a:t>Value of services to be rendered by employees in future </a:t>
            </a:r>
            <a:r>
              <a:rPr lang="en-US" sz="2000" dirty="0" err="1" smtClean="0"/>
              <a:t>upto</a:t>
            </a:r>
            <a:r>
              <a:rPr lang="en-US" sz="2000" dirty="0" smtClean="0"/>
              <a:t> the vesting date. This value of services is measured as unamortized value of option.</a:t>
            </a:r>
            <a:endParaRPr lang="en-US" sz="2000" dirty="0"/>
          </a:p>
        </p:txBody>
      </p:sp>
      <p:sp>
        <p:nvSpPr>
          <p:cNvPr id="4" name="Rectangle 3"/>
          <p:cNvSpPr/>
          <p:nvPr/>
        </p:nvSpPr>
        <p:spPr>
          <a:xfrm>
            <a:off x="0" y="304800"/>
            <a:ext cx="8991600" cy="3170099"/>
          </a:xfrm>
          <a:prstGeom prst="rect">
            <a:avLst/>
          </a:prstGeom>
        </p:spPr>
        <p:txBody>
          <a:bodyPr wrap="square">
            <a:spAutoFit/>
          </a:bodyPr>
          <a:lstStyle/>
          <a:p>
            <a:pPr algn="just"/>
            <a:r>
              <a:rPr lang="en-US" sz="2000" dirty="0" smtClean="0"/>
              <a:t>Number of shares issued for consideration = expected issue proceeds/ fair value per    share</a:t>
            </a:r>
          </a:p>
          <a:p>
            <a:endParaRPr lang="en-US" sz="2000" dirty="0" smtClean="0"/>
          </a:p>
          <a:p>
            <a:r>
              <a:rPr lang="en-US" sz="2000" dirty="0" smtClean="0"/>
              <a:t>Number of shares issued for no consideration = number of shares issued – number of shares issued for consideration.</a:t>
            </a:r>
          </a:p>
          <a:p>
            <a:endParaRPr lang="en-US" sz="2000" dirty="0" smtClean="0"/>
          </a:p>
          <a:p>
            <a:r>
              <a:rPr lang="en-US" sz="2000" dirty="0" smtClean="0"/>
              <a:t>Issue of shares under a scheme of share based payment, increases the number of shares outstanding. Since the shares are issued at exercise price, which is lower than </a:t>
            </a:r>
          </a:p>
          <a:p>
            <a:r>
              <a:rPr lang="en-US" sz="2000" dirty="0" smtClean="0"/>
              <a:t>the fair value of shares issued , in the same way as share warrants, an ESOP gives rise to situation of dilution of EPS</a:t>
            </a:r>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Treatment for ESPP</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Same as that of ESOP</a:t>
            </a:r>
          </a:p>
          <a:p>
            <a:endParaRPr lang="en-US" dirty="0" smtClean="0"/>
          </a:p>
          <a:p>
            <a:r>
              <a:rPr lang="en-US" dirty="0" smtClean="0"/>
              <a:t>Step 1 : Compute the total Fair Value of ESPP</a:t>
            </a:r>
          </a:p>
          <a:p>
            <a:endParaRPr lang="en-US" dirty="0" smtClean="0"/>
          </a:p>
          <a:p>
            <a:r>
              <a:rPr lang="en-US" dirty="0" smtClean="0"/>
              <a:t>Step 2 : </a:t>
            </a:r>
            <a:r>
              <a:rPr lang="en-US" dirty="0" err="1" smtClean="0"/>
              <a:t>Recognise</a:t>
            </a:r>
            <a:r>
              <a:rPr lang="en-US" dirty="0" smtClean="0"/>
              <a:t> Expense over the vesting period in the same way as ESOP. </a:t>
            </a:r>
          </a:p>
          <a:p>
            <a:endParaRPr lang="en-US" dirty="0" smtClean="0"/>
          </a:p>
          <a:p>
            <a:r>
              <a:rPr lang="en-US" dirty="0" smtClean="0"/>
              <a:t>Journal Entry :</a:t>
            </a:r>
          </a:p>
          <a:p>
            <a:endParaRPr lang="en-US" dirty="0" smtClean="0"/>
          </a:p>
          <a:p>
            <a:pPr>
              <a:buNone/>
            </a:pPr>
            <a:r>
              <a:rPr lang="en-US" dirty="0" smtClean="0"/>
              <a:t>Bank A/c ……………………..                          Dr</a:t>
            </a:r>
          </a:p>
          <a:p>
            <a:pPr>
              <a:buNone/>
            </a:pPr>
            <a:r>
              <a:rPr lang="en-US" dirty="0" smtClean="0"/>
              <a:t>Employees compensation A/c……………. Dr</a:t>
            </a:r>
          </a:p>
          <a:p>
            <a:pPr>
              <a:buNone/>
            </a:pPr>
            <a:r>
              <a:rPr lang="en-US" dirty="0" smtClean="0"/>
              <a:t>       To Share Capital A/c</a:t>
            </a:r>
          </a:p>
          <a:p>
            <a:pPr>
              <a:buNone/>
            </a:pPr>
            <a:r>
              <a:rPr lang="en-US" dirty="0" smtClean="0"/>
              <a:t>        To Securities Premium A/c</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a:solidFill>
            <a:srgbClr val="7030A0"/>
          </a:solidFill>
        </p:spPr>
        <p:txBody>
          <a:bodyPr>
            <a:noAutofit/>
          </a:bodyPr>
          <a:lstStyle/>
          <a:p>
            <a:r>
              <a:rPr lang="en-US" sz="3600" dirty="0" smtClean="0">
                <a:solidFill>
                  <a:schemeClr val="bg1"/>
                </a:solidFill>
              </a:rPr>
              <a:t>Accounting Treatment of Stock Appreciation Rights (SARs)</a:t>
            </a:r>
            <a:endParaRPr lang="en-US" sz="3600" dirty="0">
              <a:solidFill>
                <a:schemeClr val="bg1"/>
              </a:solidFill>
            </a:endParaRPr>
          </a:p>
        </p:txBody>
      </p:sp>
      <p:sp>
        <p:nvSpPr>
          <p:cNvPr id="3" name="Content Placeholder 2"/>
          <p:cNvSpPr>
            <a:spLocks noGrp="1"/>
          </p:cNvSpPr>
          <p:nvPr>
            <p:ph idx="1"/>
          </p:nvPr>
        </p:nvSpPr>
        <p:spPr>
          <a:xfrm>
            <a:off x="0" y="1219200"/>
            <a:ext cx="9144000" cy="5638800"/>
          </a:xfrm>
          <a:solidFill>
            <a:srgbClr val="7030A0"/>
          </a:solidFill>
        </p:spPr>
        <p:txBody>
          <a:bodyPr>
            <a:normAutofit fontScale="70000" lnSpcReduction="20000"/>
          </a:bodyPr>
          <a:lstStyle/>
          <a:p>
            <a:pPr>
              <a:buNone/>
            </a:pPr>
            <a:r>
              <a:rPr lang="en-US" dirty="0" smtClean="0">
                <a:solidFill>
                  <a:schemeClr val="bg1"/>
                </a:solidFill>
              </a:rPr>
              <a:t>     </a:t>
            </a:r>
          </a:p>
          <a:p>
            <a:pPr>
              <a:buNone/>
            </a:pPr>
            <a:r>
              <a:rPr lang="en-US" dirty="0" smtClean="0">
                <a:solidFill>
                  <a:schemeClr val="bg1"/>
                </a:solidFill>
              </a:rPr>
              <a:t>     Meaning :  SAR is a call option held by employees who are entitled to claim cash payment to the extent of Excess of Market Price of underlying shares on exercise date over the Exercise Period.</a:t>
            </a:r>
          </a:p>
          <a:p>
            <a:pPr>
              <a:buNone/>
            </a:pPr>
            <a:endParaRPr lang="en-US" dirty="0" smtClean="0">
              <a:solidFill>
                <a:schemeClr val="bg1"/>
              </a:solidFill>
            </a:endParaRPr>
          </a:p>
          <a:p>
            <a:pPr>
              <a:buNone/>
            </a:pPr>
            <a:r>
              <a:rPr lang="en-US" dirty="0" smtClean="0">
                <a:solidFill>
                  <a:schemeClr val="bg1"/>
                </a:solidFill>
              </a:rPr>
              <a:t>    SAR are not exercised if MP of the underlying shares on exercise date is less than the Exercise Price.</a:t>
            </a:r>
          </a:p>
          <a:p>
            <a:pPr>
              <a:buNone/>
            </a:pPr>
            <a:endParaRPr lang="en-US" dirty="0" smtClean="0">
              <a:solidFill>
                <a:schemeClr val="bg1"/>
              </a:solidFill>
            </a:endParaRPr>
          </a:p>
          <a:p>
            <a:pPr algn="ctr">
              <a:buNone/>
            </a:pPr>
            <a:r>
              <a:rPr lang="en-US" b="1" u="sng" dirty="0" smtClean="0">
                <a:solidFill>
                  <a:schemeClr val="bg1"/>
                </a:solidFill>
              </a:rPr>
              <a:t>Accounting Treatment :</a:t>
            </a:r>
          </a:p>
          <a:p>
            <a:pPr algn="ctr">
              <a:buNone/>
            </a:pPr>
            <a:endParaRPr lang="en-US" sz="2000" b="1" u="sng" dirty="0" smtClean="0">
              <a:solidFill>
                <a:schemeClr val="bg1"/>
              </a:solidFill>
            </a:endParaRPr>
          </a:p>
          <a:p>
            <a:pPr>
              <a:buNone/>
            </a:pPr>
            <a:r>
              <a:rPr lang="en-US" dirty="0" smtClean="0">
                <a:solidFill>
                  <a:schemeClr val="bg1"/>
                </a:solidFill>
              </a:rPr>
              <a:t>1. The employer recognizes the value of call as an expense over the vesting period.</a:t>
            </a:r>
          </a:p>
          <a:p>
            <a:pPr>
              <a:buNone/>
            </a:pPr>
            <a:endParaRPr lang="en-US" dirty="0" smtClean="0">
              <a:solidFill>
                <a:schemeClr val="bg1"/>
              </a:solidFill>
            </a:endParaRPr>
          </a:p>
          <a:p>
            <a:pPr>
              <a:buNone/>
            </a:pPr>
            <a:r>
              <a:rPr lang="en-US" dirty="0" smtClean="0">
                <a:solidFill>
                  <a:schemeClr val="bg1"/>
                </a:solidFill>
              </a:rPr>
              <a:t>2. The accounting procedure for ESOP and SAR are similar except that the liability for SAR is </a:t>
            </a:r>
            <a:r>
              <a:rPr lang="en-US" dirty="0" err="1" smtClean="0">
                <a:solidFill>
                  <a:schemeClr val="bg1"/>
                </a:solidFill>
              </a:rPr>
              <a:t>recognised</a:t>
            </a:r>
            <a:r>
              <a:rPr lang="en-US" dirty="0" smtClean="0">
                <a:solidFill>
                  <a:schemeClr val="bg1"/>
                </a:solidFill>
              </a:rPr>
              <a:t> as provision instead of ESOP Outstanding and Value per option is reassessed at each reporting date.</a:t>
            </a:r>
            <a:r>
              <a:rPr lang="en-US" u="sng" dirty="0" smtClean="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slide(fromBottom)">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slide(fromBottom)">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nodeType="click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edge">
                                      <p:cBhvr>
                                        <p:cTn id="34"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a:solidFill>
            <a:srgbClr val="7030A0"/>
          </a:solidFill>
        </p:spPr>
        <p:txBody>
          <a:bodyPr>
            <a:normAutofit/>
          </a:bodyPr>
          <a:lstStyle/>
          <a:p>
            <a:r>
              <a:rPr lang="en-US" sz="3000" dirty="0" smtClean="0">
                <a:solidFill>
                  <a:schemeClr val="bg1"/>
                </a:solidFill>
              </a:rPr>
              <a:t>Accounting on the date of grant date and during vesting period</a:t>
            </a:r>
            <a:endParaRPr lang="en-US" sz="3000" dirty="0">
              <a:solidFill>
                <a:schemeClr val="bg1"/>
              </a:solidFill>
            </a:endParaRPr>
          </a:p>
        </p:txBody>
      </p:sp>
      <p:sp>
        <p:nvSpPr>
          <p:cNvPr id="3" name="Content Placeholder 2"/>
          <p:cNvSpPr>
            <a:spLocks noGrp="1"/>
          </p:cNvSpPr>
          <p:nvPr>
            <p:ph idx="1"/>
          </p:nvPr>
        </p:nvSpPr>
        <p:spPr>
          <a:xfrm>
            <a:off x="0" y="1371600"/>
            <a:ext cx="9144000" cy="5486400"/>
          </a:xfrm>
          <a:solidFill>
            <a:srgbClr val="7030A0"/>
          </a:solidFill>
        </p:spPr>
        <p:txBody>
          <a:bodyPr>
            <a:normAutofit/>
          </a:bodyPr>
          <a:lstStyle/>
          <a:p>
            <a:pPr marL="514350" indent="-514350">
              <a:buAutoNum type="arabicPeriod"/>
            </a:pPr>
            <a:r>
              <a:rPr lang="en-US" sz="2800" dirty="0" smtClean="0">
                <a:solidFill>
                  <a:schemeClr val="bg1"/>
                </a:solidFill>
              </a:rPr>
              <a:t>Calculate Fair Value of SAR to be recognized as expense each year.</a:t>
            </a:r>
          </a:p>
          <a:p>
            <a:pPr marL="514350" indent="-514350">
              <a:buNone/>
            </a:pPr>
            <a:endParaRPr lang="en-US" sz="1800" dirty="0" smtClean="0">
              <a:solidFill>
                <a:schemeClr val="bg1"/>
              </a:solidFill>
            </a:endParaRPr>
          </a:p>
          <a:p>
            <a:pPr marL="514350" indent="-514350">
              <a:buNone/>
            </a:pPr>
            <a:r>
              <a:rPr lang="en-US" sz="2800" dirty="0" smtClean="0">
                <a:solidFill>
                  <a:schemeClr val="bg1"/>
                </a:solidFill>
              </a:rPr>
              <a:t>2. Recognize Liability for SAR as Provision.</a:t>
            </a:r>
          </a:p>
          <a:p>
            <a:pPr marL="514350" indent="-514350">
              <a:buNone/>
            </a:pPr>
            <a:r>
              <a:rPr lang="en-US" sz="2800" dirty="0" smtClean="0">
                <a:solidFill>
                  <a:srgbClr val="FFFF00"/>
                </a:solidFill>
              </a:rPr>
              <a:t> Employee Compensation A/c ……………… Dr</a:t>
            </a:r>
          </a:p>
          <a:p>
            <a:pPr marL="514350" indent="-514350">
              <a:buNone/>
            </a:pPr>
            <a:r>
              <a:rPr lang="en-US" sz="2800" dirty="0" smtClean="0">
                <a:solidFill>
                  <a:srgbClr val="FFFF00"/>
                </a:solidFill>
              </a:rPr>
              <a:t>       To Provision for Liability A/c</a:t>
            </a:r>
          </a:p>
          <a:p>
            <a:pPr marL="514350" indent="-514350">
              <a:buNone/>
            </a:pPr>
            <a:endParaRPr lang="en-US" sz="2800" dirty="0" smtClean="0">
              <a:solidFill>
                <a:srgbClr val="FFFF00"/>
              </a:solidFill>
            </a:endParaRPr>
          </a:p>
          <a:p>
            <a:pPr marL="514350" indent="-514350">
              <a:buNone/>
            </a:pPr>
            <a:r>
              <a:rPr lang="en-US" sz="2800" dirty="0" smtClean="0">
                <a:solidFill>
                  <a:schemeClr val="bg1"/>
                </a:solidFill>
              </a:rPr>
              <a:t>3. Transfer Recognized total expense each year to Profit and Loss A/c</a:t>
            </a:r>
          </a:p>
          <a:p>
            <a:pPr marL="514350" indent="-514350">
              <a:buNone/>
            </a:pPr>
            <a:r>
              <a:rPr lang="en-US" sz="2800" dirty="0" smtClean="0">
                <a:solidFill>
                  <a:srgbClr val="FFFF00"/>
                </a:solidFill>
              </a:rPr>
              <a:t> Profit and Loss account …………………………  Dr</a:t>
            </a:r>
          </a:p>
          <a:p>
            <a:pPr marL="514350" indent="-514350">
              <a:buNone/>
            </a:pPr>
            <a:r>
              <a:rPr lang="en-US" sz="2800" dirty="0" smtClean="0">
                <a:solidFill>
                  <a:srgbClr val="FFFF00"/>
                </a:solidFill>
              </a:rPr>
              <a:t>      To Employees Compensation A/c</a:t>
            </a:r>
          </a:p>
          <a:p>
            <a:pPr marL="514350" indent="-514350">
              <a:buNone/>
            </a:pPr>
            <a:endParaRPr lang="en-US" sz="28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additive="base">
                                        <p:cTn id="2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calcmode="lin" valueType="num">
                                      <p:cBhvr additive="base">
                                        <p:cTn id="3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 calcmode="lin" valueType="num">
                                      <p:cBhvr additive="base">
                                        <p:cTn id="3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657600"/>
          </a:xfrm>
          <a:solidFill>
            <a:srgbClr val="7030A0"/>
          </a:solidFill>
        </p:spPr>
        <p:txBody>
          <a:bodyPr/>
          <a:lstStyle/>
          <a:p>
            <a:r>
              <a:rPr lang="en-US" dirty="0" smtClean="0">
                <a:solidFill>
                  <a:srgbClr val="FFFF00"/>
                </a:solidFill>
              </a:rPr>
              <a:t>                          Accounting of</a:t>
            </a:r>
            <a:br>
              <a:rPr lang="en-US" dirty="0" smtClean="0">
                <a:solidFill>
                  <a:srgbClr val="FFFF00"/>
                </a:solidFill>
              </a:rPr>
            </a:br>
            <a:r>
              <a:rPr lang="en-US" dirty="0" smtClean="0">
                <a:solidFill>
                  <a:srgbClr val="FFFF00"/>
                </a:solidFill>
              </a:rPr>
              <a:t>                             Settlement Date</a:t>
            </a:r>
            <a:endParaRPr lang="en-US" dirty="0">
              <a:solidFill>
                <a:srgbClr val="FFFF00"/>
              </a:solidFill>
            </a:endParaRPr>
          </a:p>
        </p:txBody>
      </p:sp>
      <p:sp>
        <p:nvSpPr>
          <p:cNvPr id="3" name="Content Placeholder 2"/>
          <p:cNvSpPr>
            <a:spLocks noGrp="1"/>
          </p:cNvSpPr>
          <p:nvPr>
            <p:ph idx="1"/>
          </p:nvPr>
        </p:nvSpPr>
        <p:spPr>
          <a:xfrm>
            <a:off x="0" y="3505200"/>
            <a:ext cx="9144000" cy="3352800"/>
          </a:xfrm>
          <a:solidFill>
            <a:srgbClr val="7030A0"/>
          </a:solidFill>
        </p:spPr>
        <p:txBody>
          <a:bodyPr/>
          <a:lstStyle/>
          <a:p>
            <a:pPr>
              <a:buNone/>
            </a:pPr>
            <a:r>
              <a:rPr lang="en-US" dirty="0" smtClean="0">
                <a:solidFill>
                  <a:srgbClr val="FFFF00"/>
                </a:solidFill>
              </a:rPr>
              <a:t>Provision for Liability A/c ………….. Dr </a:t>
            </a:r>
          </a:p>
          <a:p>
            <a:pPr>
              <a:buNone/>
            </a:pPr>
            <a:r>
              <a:rPr lang="en-US" dirty="0" smtClean="0">
                <a:solidFill>
                  <a:srgbClr val="FFFF00"/>
                </a:solidFill>
              </a:rPr>
              <a:t>         To Bank A/c</a:t>
            </a:r>
          </a:p>
          <a:p>
            <a:pPr>
              <a:buNone/>
            </a:pPr>
            <a:endParaRPr lang="en-US" dirty="0" smtClean="0">
              <a:solidFill>
                <a:srgbClr val="FFFF00"/>
              </a:solidFill>
            </a:endParaRPr>
          </a:p>
          <a:p>
            <a:pPr>
              <a:buNone/>
            </a:pPr>
            <a:r>
              <a:rPr lang="en-US" dirty="0" smtClean="0">
                <a:solidFill>
                  <a:schemeClr val="bg1"/>
                </a:solidFill>
              </a:rPr>
              <a:t>    Cash Paid is multiplication of No of SAR’s and Intrinsic Value of SAR Per Unit.</a:t>
            </a:r>
          </a:p>
        </p:txBody>
      </p:sp>
      <p:pic>
        <p:nvPicPr>
          <p:cNvPr id="1026" name="Picture 2" descr="C:\Documents and Settings\Administrator\Desktop\images (1).jpg"/>
          <p:cNvPicPr>
            <a:picLocks noChangeAspect="1" noChangeArrowheads="1"/>
          </p:cNvPicPr>
          <p:nvPr/>
        </p:nvPicPr>
        <p:blipFill>
          <a:blip r:embed="rId2"/>
          <a:srcRect/>
          <a:stretch>
            <a:fillRect/>
          </a:stretch>
        </p:blipFill>
        <p:spPr bwMode="auto">
          <a:xfrm>
            <a:off x="0" y="0"/>
            <a:ext cx="4419600"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1000" fill="hold"/>
                                        <p:tgtEl>
                                          <p:spTgt spid="1026"/>
                                        </p:tgtEl>
                                        <p:attrNameLst>
                                          <p:attrName>ppt_w</p:attrName>
                                        </p:attrNameLst>
                                      </p:cBhvr>
                                      <p:tavLst>
                                        <p:tav tm="0">
                                          <p:val>
                                            <p:strVal val="#ppt_w*0.70"/>
                                          </p:val>
                                        </p:tav>
                                        <p:tav tm="100000">
                                          <p:val>
                                            <p:strVal val="#ppt_w"/>
                                          </p:val>
                                        </p:tav>
                                      </p:tavLst>
                                    </p:anim>
                                    <p:anim calcmode="lin" valueType="num">
                                      <p:cBhvr>
                                        <p:cTn id="29" dur="1000" fill="hold"/>
                                        <p:tgtEl>
                                          <p:spTgt spid="1026"/>
                                        </p:tgtEl>
                                        <p:attrNameLst>
                                          <p:attrName>ppt_h</p:attrName>
                                        </p:attrNameLst>
                                      </p:cBhvr>
                                      <p:tavLst>
                                        <p:tav tm="0">
                                          <p:val>
                                            <p:strVal val="#ppt_h"/>
                                          </p:val>
                                        </p:tav>
                                        <p:tav tm="100000">
                                          <p:val>
                                            <p:strVal val="#ppt_h"/>
                                          </p:val>
                                        </p:tav>
                                      </p:tavLst>
                                    </p:anim>
                                    <p:animEffect transition="in" filter="fade">
                                      <p:cBhvr>
                                        <p:cTn id="3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Doubts</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4373562"/>
          </a:xfrm>
        </p:spPr>
        <p:txBody>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962400"/>
            <a:ext cx="8610600" cy="2590800"/>
          </a:xfrm>
        </p:spPr>
        <p:txBody>
          <a:bodyPr>
            <a:normAutofit/>
          </a:bodyPr>
          <a:lstStyle/>
          <a:p>
            <a:r>
              <a:rPr lang="en-US" sz="3200" dirty="0" smtClean="0"/>
              <a:t>Terms which should be known before understanding the accounting for ESOP.</a:t>
            </a:r>
            <a:endParaRPr lang="en-US" sz="3200" dirty="0"/>
          </a:p>
        </p:txBody>
      </p:sp>
      <p:pic>
        <p:nvPicPr>
          <p:cNvPr id="3" name="Picture 2" descr="esopp.jpg"/>
          <p:cNvPicPr>
            <a:picLocks noChangeAspect="1"/>
          </p:cNvPicPr>
          <p:nvPr/>
        </p:nvPicPr>
        <p:blipFill>
          <a:blip r:embed="rId2"/>
          <a:stretch>
            <a:fillRect/>
          </a:stretch>
        </p:blipFill>
        <p:spPr>
          <a:xfrm>
            <a:off x="609600" y="304800"/>
            <a:ext cx="7391400" cy="411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514350" indent="-514350" algn="ctr">
              <a:buAutoNum type="arabicPeriod"/>
            </a:pPr>
            <a:endParaRPr lang="en-US" sz="2000" dirty="0" smtClean="0"/>
          </a:p>
          <a:p>
            <a:pPr marL="514350" indent="-514350" algn="ctr">
              <a:buAutoNum type="arabicPeriod"/>
            </a:pPr>
            <a:r>
              <a:rPr lang="en-US" sz="2800" dirty="0" smtClean="0">
                <a:latin typeface="+mj-lt"/>
              </a:rPr>
              <a:t>Vesting</a:t>
            </a:r>
          </a:p>
          <a:p>
            <a:pPr marL="514350" indent="-514350">
              <a:buNone/>
            </a:pPr>
            <a:r>
              <a:rPr lang="en-US" dirty="0" smtClean="0"/>
              <a:t>     </a:t>
            </a:r>
          </a:p>
          <a:p>
            <a:pPr marL="514350" indent="-514350">
              <a:buNone/>
            </a:pPr>
            <a:r>
              <a:rPr lang="en-US" sz="2200" dirty="0" smtClean="0"/>
              <a:t>Vesting means the process by which the employee gets the right to apply for and </a:t>
            </a:r>
            <a:r>
              <a:rPr lang="en-US" sz="2200" dirty="0" smtClean="0"/>
              <a:t>for which the shares are issued </a:t>
            </a:r>
            <a:r>
              <a:rPr lang="en-US" sz="2200" dirty="0" smtClean="0"/>
              <a:t>under </a:t>
            </a:r>
            <a:r>
              <a:rPr lang="en-US" sz="2200" dirty="0" smtClean="0"/>
              <a:t>the option granted to him.</a:t>
            </a:r>
          </a:p>
          <a:p>
            <a:pPr marL="514350" indent="-514350">
              <a:buNone/>
            </a:pPr>
            <a:endParaRPr lang="en-US" sz="2200" dirty="0" smtClean="0"/>
          </a:p>
          <a:p>
            <a:pPr marL="514350" indent="-514350">
              <a:buNone/>
            </a:pPr>
            <a:r>
              <a:rPr lang="en-US" sz="2200" dirty="0" smtClean="0"/>
              <a:t>Ex : If ABC Ltd issues 100 shares to every employee who has worked for more than 20 years  and if those employees apply for these shares, then we say that these shares are vested to the employee.</a:t>
            </a:r>
          </a:p>
          <a:p>
            <a:pPr marL="514350" indent="-514350">
              <a:buNone/>
            </a:pPr>
            <a:endParaRPr lang="en-US" dirty="0" smtClean="0"/>
          </a:p>
          <a:p>
            <a:pPr marL="514350" indent="-514350">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 to="" calcmode="lin" valueType="num">
                                      <p:cBhvr>
                                        <p:cTn id="1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2.</a:t>
            </a:r>
            <a:r>
              <a:rPr lang="en-US" dirty="0" smtClean="0"/>
              <a:t>  </a:t>
            </a:r>
            <a:r>
              <a:rPr lang="en-US" sz="2800" dirty="0" smtClean="0"/>
              <a:t>Vesting Period</a:t>
            </a:r>
            <a:endParaRPr lang="en-US" sz="2800" dirty="0"/>
          </a:p>
        </p:txBody>
      </p:sp>
      <p:sp>
        <p:nvSpPr>
          <p:cNvPr id="3" name="Content Placeholder 2"/>
          <p:cNvSpPr>
            <a:spLocks noGrp="1"/>
          </p:cNvSpPr>
          <p:nvPr>
            <p:ph idx="1"/>
          </p:nvPr>
        </p:nvSpPr>
        <p:spPr/>
        <p:txBody>
          <a:bodyPr>
            <a:normAutofit/>
          </a:bodyPr>
          <a:lstStyle/>
          <a:p>
            <a:pPr>
              <a:buNone/>
            </a:pPr>
            <a:r>
              <a:rPr lang="en-US" sz="2200" dirty="0" smtClean="0"/>
              <a:t>   Vesting period means the time period over which the vesting of the options of the employee take place.</a:t>
            </a:r>
          </a:p>
          <a:p>
            <a:pPr>
              <a:buNone/>
            </a:pPr>
            <a:endParaRPr lang="en-US" sz="2200" dirty="0" smtClean="0"/>
          </a:p>
          <a:p>
            <a:pPr>
              <a:buNone/>
            </a:pPr>
            <a:r>
              <a:rPr lang="en-US" sz="2200" dirty="0" smtClean="0"/>
              <a:t>Ex : ABC Ltd issues 1000 shares to employees who work for a continuous period of three years from today.</a:t>
            </a:r>
          </a:p>
          <a:p>
            <a:pPr>
              <a:buNone/>
            </a:pPr>
            <a:r>
              <a:rPr lang="en-US" sz="2200" dirty="0" smtClean="0"/>
              <a:t>    Here, the period of 3 years from today is the vesting period.</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2800" dirty="0" smtClean="0"/>
              <a:t>3. Exercise Period</a:t>
            </a:r>
            <a:endParaRPr lang="en-US" sz="2800" dirty="0"/>
          </a:p>
        </p:txBody>
      </p:sp>
      <p:sp>
        <p:nvSpPr>
          <p:cNvPr id="3" name="Content Placeholder 2"/>
          <p:cNvSpPr>
            <a:spLocks noGrp="1"/>
          </p:cNvSpPr>
          <p:nvPr>
            <p:ph idx="1"/>
          </p:nvPr>
        </p:nvSpPr>
        <p:spPr>
          <a:xfrm>
            <a:off x="0" y="990600"/>
            <a:ext cx="9144000" cy="5867400"/>
          </a:xfrm>
        </p:spPr>
        <p:txBody>
          <a:bodyPr>
            <a:normAutofit/>
          </a:bodyPr>
          <a:lstStyle/>
          <a:p>
            <a:pPr>
              <a:buNone/>
            </a:pPr>
            <a:r>
              <a:rPr lang="en-US" sz="1600" dirty="0" smtClean="0"/>
              <a:t>    </a:t>
            </a:r>
            <a:r>
              <a:rPr lang="en-US" sz="2200" dirty="0" smtClean="0"/>
              <a:t>It means the time period after vesting within which the employee should exercise his right to buy the shares by payment of the option price on the options vested in him.</a:t>
            </a:r>
          </a:p>
          <a:p>
            <a:pPr>
              <a:buNone/>
            </a:pPr>
            <a:r>
              <a:rPr lang="en-US" sz="2200" dirty="0" smtClean="0"/>
              <a:t>  </a:t>
            </a:r>
          </a:p>
          <a:p>
            <a:pPr>
              <a:buNone/>
            </a:pPr>
            <a:r>
              <a:rPr lang="en-US" sz="2200" dirty="0" smtClean="0"/>
              <a:t>    If the exercise period lapses the vested option lapses and no right shall accrue to the Employee thereafter.</a:t>
            </a:r>
          </a:p>
          <a:p>
            <a:pPr>
              <a:buNone/>
            </a:pPr>
            <a:endParaRPr lang="en-US" sz="2200" dirty="0" smtClean="0"/>
          </a:p>
          <a:p>
            <a:pPr>
              <a:buNone/>
            </a:pPr>
            <a:r>
              <a:rPr lang="en-US" sz="2200" dirty="0" smtClean="0"/>
              <a:t>    The act of exercise implies an application being made by the employee to the company to have the options vested in him </a:t>
            </a:r>
            <a:r>
              <a:rPr lang="en-US" sz="2200" dirty="0" smtClean="0"/>
              <a:t>be issued </a:t>
            </a:r>
            <a:r>
              <a:rPr lang="en-US" sz="2200" dirty="0" smtClean="0"/>
              <a:t>as shares upon payment of option price.</a:t>
            </a:r>
          </a:p>
          <a:p>
            <a:pPr>
              <a:buNone/>
            </a:pP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slide(fromBottom)">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4. Share Option</a:t>
            </a:r>
            <a:endParaRPr lang="en-US" sz="2800"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    </a:t>
            </a:r>
            <a:r>
              <a:rPr lang="en-US" sz="2200" dirty="0" smtClean="0"/>
              <a:t>A contract that gives the holder the right, but not the obligation to subscribe to the entity’s shares at a fixed price for a specified period of time.</a:t>
            </a:r>
          </a:p>
          <a:p>
            <a:pPr>
              <a:buNone/>
            </a:pP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5. Vesting Conditions</a:t>
            </a:r>
            <a:endParaRPr lang="en-US" sz="2800" dirty="0"/>
          </a:p>
        </p:txBody>
      </p:sp>
      <p:sp>
        <p:nvSpPr>
          <p:cNvPr id="3" name="Content Placeholder 2"/>
          <p:cNvSpPr>
            <a:spLocks noGrp="1"/>
          </p:cNvSpPr>
          <p:nvPr>
            <p:ph idx="1"/>
          </p:nvPr>
        </p:nvSpPr>
        <p:spPr/>
        <p:txBody>
          <a:bodyPr/>
          <a:lstStyle/>
          <a:p>
            <a:pPr>
              <a:buNone/>
            </a:pPr>
            <a:r>
              <a:rPr lang="en-US" dirty="0" smtClean="0"/>
              <a:t>    </a:t>
            </a:r>
            <a:r>
              <a:rPr lang="en-US" sz="2200" dirty="0" smtClean="0"/>
              <a:t>The conditions that must be satisfied for a person to become entitled to receive cash, other assets or equity instruments under a share based payment arrangement.</a:t>
            </a:r>
          </a:p>
          <a:p>
            <a:pPr>
              <a:buNone/>
            </a:pPr>
            <a:endParaRPr lang="en-US" sz="2200" dirty="0" smtClean="0"/>
          </a:p>
          <a:p>
            <a:pPr>
              <a:buNone/>
            </a:pPr>
            <a:r>
              <a:rPr lang="en-US" sz="2200" dirty="0" smtClean="0"/>
              <a:t>    </a:t>
            </a:r>
            <a:r>
              <a:rPr lang="en-US" sz="2200" dirty="0" err="1" smtClean="0"/>
              <a:t>Eg</a:t>
            </a:r>
            <a:r>
              <a:rPr lang="en-US" sz="2200" dirty="0" smtClean="0"/>
              <a:t> : Employees service period or the employees Performance level or </a:t>
            </a:r>
            <a:r>
              <a:rPr lang="en-US" sz="2200" dirty="0" err="1" smtClean="0"/>
              <a:t>traget</a:t>
            </a:r>
            <a:r>
              <a:rPr lang="en-US" sz="2200" dirty="0" smtClean="0"/>
              <a:t> sales or target market price and many more</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912</TotalTime>
  <Words>2781</Words>
  <Application>Microsoft Office PowerPoint</Application>
  <PresentationFormat>On-screen Show (4:3)</PresentationFormat>
  <Paragraphs>318</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Slide 2</vt:lpstr>
      <vt:lpstr>Slide 3</vt:lpstr>
      <vt:lpstr>Terms which should be known before understanding the accounting for ESOP.</vt:lpstr>
      <vt:lpstr>Slide 5</vt:lpstr>
      <vt:lpstr>2.  Vesting Period</vt:lpstr>
      <vt:lpstr>3. Exercise Period</vt:lpstr>
      <vt:lpstr>4. Share Option</vt:lpstr>
      <vt:lpstr>5. Vesting Conditions</vt:lpstr>
      <vt:lpstr>Practical Example</vt:lpstr>
      <vt:lpstr>The various forms of Employee Shares-based Payments       </vt:lpstr>
      <vt:lpstr>Employee Stock Option Plan [ESOP]</vt:lpstr>
      <vt:lpstr>Slide 13</vt:lpstr>
      <vt:lpstr>Types of Transactions</vt:lpstr>
      <vt:lpstr>Transactions are not treated as Employee Share – Based Payment.</vt:lpstr>
      <vt:lpstr>      Methods of accounting Employee               Share based payments.           Fair Value Method                                     Intrinsic Value Method   Fair Value Method : A fair value is the amount for which stock option granted or a                                                  share offered for purchase could be exchanged between the                                                  knowledgeable, willing parties in an arms length transaction.  Intrinsic value         :  An intrinsic value is the amount by which the quoted market                                                   price of the underlying share in case of a listed enterprise or                                                   the value of the underlying share determined by a independent                                                    valuer in case of an unlisted enterprise exceeds the exercise price                                                    of an option. This method may be followed as an alternative but                                                    with fair value disclosure.</vt:lpstr>
      <vt:lpstr>Illustration - 1 Determine the amount of Fair Value of options expected  to vest to be recognized as an expense during each accounting year in respect of the employee stock option plan:</vt:lpstr>
      <vt:lpstr>Slide 18</vt:lpstr>
      <vt:lpstr>Accounting Treatment for Employees Share Based Payment.</vt:lpstr>
      <vt:lpstr>Slide 20</vt:lpstr>
      <vt:lpstr>Variation in vesting period</vt:lpstr>
      <vt:lpstr>Graded vesting </vt:lpstr>
      <vt:lpstr>Slide 23</vt:lpstr>
      <vt:lpstr>Modifications</vt:lpstr>
      <vt:lpstr>Slide 25</vt:lpstr>
      <vt:lpstr>Accounting treatment of modification</vt:lpstr>
      <vt:lpstr>Cancellation and  settlements during vesting period</vt:lpstr>
      <vt:lpstr>Dilution of Earning Per Share (EPS) due to ESOP granted</vt:lpstr>
      <vt:lpstr>Slide 29</vt:lpstr>
      <vt:lpstr>Slide 30</vt:lpstr>
      <vt:lpstr>Accounting Treatment for ESPP</vt:lpstr>
      <vt:lpstr>Accounting Treatment of Stock Appreciation Rights (SARs)</vt:lpstr>
      <vt:lpstr>Accounting on the date of grant date and during vesting period</vt:lpstr>
      <vt:lpstr>                          Accounting of                              Settlement Date</vt:lpstr>
      <vt:lpstr>Doubts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For Employee Share Based Payments</dc:title>
  <dc:creator/>
  <cp:lastModifiedBy>LENOVO</cp:lastModifiedBy>
  <cp:revision>67</cp:revision>
  <dcterms:created xsi:type="dcterms:W3CDTF">2006-08-16T00:00:00Z</dcterms:created>
  <dcterms:modified xsi:type="dcterms:W3CDTF">2013-08-10T03:08:34Z</dcterms:modified>
</cp:coreProperties>
</file>