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0" r:id="rId3"/>
    <p:sldId id="260" r:id="rId4"/>
    <p:sldId id="258" r:id="rId5"/>
    <p:sldId id="271" r:id="rId6"/>
    <p:sldId id="272" r:id="rId7"/>
    <p:sldId id="273" r:id="rId8"/>
    <p:sldId id="274" r:id="rId9"/>
    <p:sldId id="278" r:id="rId10"/>
    <p:sldId id="279" r:id="rId11"/>
    <p:sldId id="276" r:id="rId12"/>
    <p:sldId id="277" r:id="rId13"/>
    <p:sldId id="259" r:id="rId14"/>
    <p:sldId id="261" r:id="rId15"/>
    <p:sldId id="264" r:id="rId16"/>
    <p:sldId id="266" r:id="rId17"/>
    <p:sldId id="275" r:id="rId18"/>
    <p:sldId id="268" r:id="rId19"/>
    <p:sldId id="269" r:id="rId20"/>
    <p:sldId id="25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BCBC"/>
    <a:srgbClr val="D8D6D6"/>
    <a:srgbClr val="BCB8B8"/>
    <a:srgbClr val="DDDBDB"/>
    <a:srgbClr val="FDF1E9"/>
    <a:srgbClr val="FFC50D"/>
    <a:srgbClr val="FEE2CA"/>
    <a:srgbClr val="FCAC6A"/>
    <a:srgbClr val="0A95D4"/>
    <a:srgbClr val="D9F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4" autoAdjust="0"/>
  </p:normalViewPr>
  <p:slideViewPr>
    <p:cSldViewPr snapToGrid="0">
      <p:cViewPr varScale="1">
        <p:scale>
          <a:sx n="67" d="100"/>
          <a:sy n="67" d="100"/>
        </p:scale>
        <p:origin x="756"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554625-C7E8-4743-A258-A9BDCE777ADB}" type="doc">
      <dgm:prSet loTypeId="urn:microsoft.com/office/officeart/2005/8/layout/hierarchy6" loCatId="hierarchy" qsTypeId="urn:microsoft.com/office/officeart/2005/8/quickstyle/3d1" qsCatId="3D" csTypeId="urn:microsoft.com/office/officeart/2005/8/colors/accent1_2" csCatId="accent1" phldr="1"/>
      <dgm:spPr/>
      <dgm:t>
        <a:bodyPr/>
        <a:lstStyle/>
        <a:p>
          <a:endParaRPr lang="en-US"/>
        </a:p>
      </dgm:t>
    </dgm:pt>
    <dgm:pt modelId="{58CA1517-BDBB-47D1-83CD-283A805586E3}">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Derivatives</a:t>
          </a:r>
          <a:endParaRPr lang="en-US" sz="1400" b="1" dirty="0">
            <a:latin typeface="Times New Roman" panose="02020603050405020304" pitchFamily="18" charset="0"/>
            <a:cs typeface="Times New Roman" panose="02020603050405020304" pitchFamily="18" charset="0"/>
          </a:endParaRPr>
        </a:p>
      </dgm:t>
    </dgm:pt>
    <dgm:pt modelId="{20E32220-ECDA-4286-A4BA-5AEFA3A3D0B1}" type="parTrans" cxnId="{121D51E7-2963-497B-9DD1-46D2ADD35C73}">
      <dgm:prSet/>
      <dgm:spPr/>
      <dgm:t>
        <a:bodyPr/>
        <a:lstStyle/>
        <a:p>
          <a:endParaRPr lang="en-US"/>
        </a:p>
      </dgm:t>
    </dgm:pt>
    <dgm:pt modelId="{F72E4B04-C5E7-40FC-B486-086242F98D96}" type="sibTrans" cxnId="{121D51E7-2963-497B-9DD1-46D2ADD35C73}">
      <dgm:prSet/>
      <dgm:spPr/>
      <dgm:t>
        <a:bodyPr/>
        <a:lstStyle/>
        <a:p>
          <a:endParaRPr lang="en-US"/>
        </a:p>
      </dgm:t>
    </dgm:pt>
    <dgm:pt modelId="{D9BECAE7-7FC0-4EEB-880C-FA6EE20456D1}">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Basic Variable</a:t>
          </a:r>
          <a:endParaRPr lang="en-US" sz="1400" b="1" dirty="0">
            <a:latin typeface="Times New Roman" panose="02020603050405020304" pitchFamily="18" charset="0"/>
            <a:cs typeface="Times New Roman" panose="02020603050405020304" pitchFamily="18" charset="0"/>
          </a:endParaRPr>
        </a:p>
      </dgm:t>
    </dgm:pt>
    <dgm:pt modelId="{2875BB81-12B6-4E7D-ADC9-2EF3609DE2DB}" type="parTrans" cxnId="{2C4FB5AD-E90B-4CA2-859F-575F0F34ADE3}">
      <dgm:prSet/>
      <dgm:spPr/>
      <dgm:t>
        <a:bodyPr/>
        <a:lstStyle/>
        <a:p>
          <a:endParaRPr lang="en-US"/>
        </a:p>
      </dgm:t>
    </dgm:pt>
    <dgm:pt modelId="{8C4D93FD-78E0-4BC4-9CE9-4E435B7D33D8}" type="sibTrans" cxnId="{2C4FB5AD-E90B-4CA2-859F-575F0F34ADE3}">
      <dgm:prSet/>
      <dgm:spPr/>
      <dgm:t>
        <a:bodyPr/>
        <a:lstStyle/>
        <a:p>
          <a:endParaRPr lang="en-US"/>
        </a:p>
      </dgm:t>
    </dgm:pt>
    <dgm:pt modelId="{2AAE80FE-9A79-4266-8193-0D9880EC6FDB}">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Real Assets</a:t>
          </a:r>
        </a:p>
        <a:p>
          <a:pPr algn="l"/>
          <a:r>
            <a:rPr lang="en-US" sz="1400" dirty="0" smtClean="0">
              <a:latin typeface="Times New Roman" panose="02020603050405020304" pitchFamily="18" charset="0"/>
              <a:cs typeface="Times New Roman" panose="02020603050405020304" pitchFamily="18" charset="0"/>
            </a:rPr>
            <a:t>Commodities</a:t>
          </a:r>
        </a:p>
        <a:p>
          <a:pPr algn="l"/>
          <a:r>
            <a:rPr lang="en-US" sz="1400" dirty="0" smtClean="0">
              <a:latin typeface="Times New Roman" panose="02020603050405020304" pitchFamily="18" charset="0"/>
              <a:cs typeface="Times New Roman" panose="02020603050405020304" pitchFamily="18" charset="0"/>
            </a:rPr>
            <a:t>Metals</a:t>
          </a:r>
        </a:p>
        <a:p>
          <a:pPr algn="l"/>
          <a:r>
            <a:rPr lang="en-US" sz="1400" dirty="0" smtClean="0">
              <a:latin typeface="Times New Roman" panose="02020603050405020304" pitchFamily="18" charset="0"/>
              <a:cs typeface="Times New Roman" panose="02020603050405020304" pitchFamily="18" charset="0"/>
            </a:rPr>
            <a:t>Real Estates</a:t>
          </a:r>
        </a:p>
        <a:p>
          <a:pPr algn="l"/>
          <a:r>
            <a:rPr lang="en-US" sz="1400" dirty="0" smtClean="0">
              <a:latin typeface="Times New Roman" panose="02020603050405020304" pitchFamily="18" charset="0"/>
              <a:cs typeface="Times New Roman" panose="02020603050405020304" pitchFamily="18" charset="0"/>
            </a:rPr>
            <a:t>Plant &amp;  Equipment</a:t>
          </a:r>
          <a:endParaRPr lang="en-US" sz="1400" dirty="0">
            <a:latin typeface="Times New Roman" panose="02020603050405020304" pitchFamily="18" charset="0"/>
            <a:cs typeface="Times New Roman" panose="02020603050405020304" pitchFamily="18" charset="0"/>
          </a:endParaRPr>
        </a:p>
      </dgm:t>
    </dgm:pt>
    <dgm:pt modelId="{231D593A-EB97-441A-A290-9042A556C135}" type="parTrans" cxnId="{D210B955-ED36-40C9-9D6A-09624F6E03C9}">
      <dgm:prSet/>
      <dgm:spPr/>
      <dgm:t>
        <a:bodyPr/>
        <a:lstStyle/>
        <a:p>
          <a:endParaRPr lang="en-US"/>
        </a:p>
      </dgm:t>
    </dgm:pt>
    <dgm:pt modelId="{A0969920-5680-4500-B696-0D35E9F76A8B}" type="sibTrans" cxnId="{D210B955-ED36-40C9-9D6A-09624F6E03C9}">
      <dgm:prSet/>
      <dgm:spPr/>
      <dgm:t>
        <a:bodyPr/>
        <a:lstStyle/>
        <a:p>
          <a:endParaRPr lang="en-US"/>
        </a:p>
      </dgm:t>
    </dgm:pt>
    <dgm:pt modelId="{2FB43212-37A2-46AB-A793-570BE5BBAF7C}">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Others</a:t>
          </a:r>
        </a:p>
        <a:p>
          <a:pPr algn="l"/>
          <a:r>
            <a:rPr lang="en-US" sz="1400" dirty="0" smtClean="0">
              <a:latin typeface="Times New Roman" panose="02020603050405020304" pitchFamily="18" charset="0"/>
              <a:cs typeface="Times New Roman" panose="02020603050405020304" pitchFamily="18" charset="0"/>
            </a:rPr>
            <a:t>Weather</a:t>
          </a:r>
        </a:p>
        <a:p>
          <a:pPr algn="l"/>
          <a:r>
            <a:rPr lang="en-US" sz="1400" dirty="0" smtClean="0">
              <a:latin typeface="Times New Roman" panose="02020603050405020304" pitchFamily="18" charset="0"/>
              <a:cs typeface="Times New Roman" panose="02020603050405020304" pitchFamily="18" charset="0"/>
            </a:rPr>
            <a:t>Power</a:t>
          </a:r>
        </a:p>
        <a:p>
          <a:pPr algn="l"/>
          <a:r>
            <a:rPr lang="en-US" sz="1400" dirty="0" smtClean="0">
              <a:latin typeface="Times New Roman" panose="02020603050405020304" pitchFamily="18" charset="0"/>
              <a:cs typeface="Times New Roman" panose="02020603050405020304" pitchFamily="18" charset="0"/>
            </a:rPr>
            <a:t>Insurance</a:t>
          </a:r>
          <a:endParaRPr lang="en-US" sz="1400" dirty="0">
            <a:latin typeface="Times New Roman" panose="02020603050405020304" pitchFamily="18" charset="0"/>
            <a:cs typeface="Times New Roman" panose="02020603050405020304" pitchFamily="18" charset="0"/>
          </a:endParaRPr>
        </a:p>
      </dgm:t>
    </dgm:pt>
    <dgm:pt modelId="{E061409A-6A67-454B-82AB-511DF33A7267}" type="parTrans" cxnId="{D086B4C8-9DE1-48C4-A718-E296969BAAEF}">
      <dgm:prSet/>
      <dgm:spPr/>
      <dgm:t>
        <a:bodyPr/>
        <a:lstStyle/>
        <a:p>
          <a:endParaRPr lang="en-US"/>
        </a:p>
      </dgm:t>
    </dgm:pt>
    <dgm:pt modelId="{4661DD46-D684-4303-B0CD-18227FADC7EB}" type="sibTrans" cxnId="{D086B4C8-9DE1-48C4-A718-E296969BAAEF}">
      <dgm:prSet/>
      <dgm:spPr/>
      <dgm:t>
        <a:bodyPr/>
        <a:lstStyle/>
        <a:p>
          <a:endParaRPr lang="en-US"/>
        </a:p>
      </dgm:t>
    </dgm:pt>
    <dgm:pt modelId="{D4AFA989-5107-4B90-A2E0-6557B5C8AD2B}">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Location</a:t>
          </a:r>
          <a:endParaRPr lang="en-US" sz="1400" b="1" dirty="0">
            <a:latin typeface="Times New Roman" panose="02020603050405020304" pitchFamily="18" charset="0"/>
            <a:cs typeface="Times New Roman" panose="02020603050405020304" pitchFamily="18" charset="0"/>
          </a:endParaRPr>
        </a:p>
      </dgm:t>
    </dgm:pt>
    <dgm:pt modelId="{D9ECCD57-5DC7-4C14-884D-53D0F5032CC2}" type="parTrans" cxnId="{2C204CBD-674A-458B-8FAA-2DB67284BF7D}">
      <dgm:prSet/>
      <dgm:spPr/>
      <dgm:t>
        <a:bodyPr/>
        <a:lstStyle/>
        <a:p>
          <a:endParaRPr lang="en-US"/>
        </a:p>
      </dgm:t>
    </dgm:pt>
    <dgm:pt modelId="{70F6C090-7E1C-4574-A17A-3D44DF978EB5}" type="sibTrans" cxnId="{2C204CBD-674A-458B-8FAA-2DB67284BF7D}">
      <dgm:prSet/>
      <dgm:spPr/>
      <dgm:t>
        <a:bodyPr/>
        <a:lstStyle/>
        <a:p>
          <a:endParaRPr lang="en-US"/>
        </a:p>
      </dgm:t>
    </dgm:pt>
    <dgm:pt modelId="{0784B7F4-6648-4DE7-A1E8-F86C2EF2B257}">
      <dgm:prSet phldrT="[Text]" custT="1"/>
      <dgm:spPr/>
      <dgm:t>
        <a:bodyPr/>
        <a:lstStyle/>
        <a:p>
          <a:pPr algn="ctr"/>
          <a:r>
            <a:rPr lang="en-US" sz="1200" b="1" dirty="0" smtClean="0">
              <a:latin typeface="Times New Roman" panose="02020603050405020304" pitchFamily="18" charset="0"/>
              <a:cs typeface="Times New Roman" panose="02020603050405020304" pitchFamily="18" charset="0"/>
            </a:rPr>
            <a:t>OTC</a:t>
          </a:r>
        </a:p>
        <a:p>
          <a:pPr algn="l"/>
          <a:r>
            <a:rPr lang="en-US" sz="1400" dirty="0" smtClean="0">
              <a:latin typeface="Times New Roman" panose="02020603050405020304" pitchFamily="18" charset="0"/>
              <a:cs typeface="Times New Roman" panose="02020603050405020304" pitchFamily="18" charset="0"/>
            </a:rPr>
            <a:t>Forwards</a:t>
          </a:r>
        </a:p>
        <a:p>
          <a:pPr algn="l"/>
          <a:r>
            <a:rPr lang="en-US" sz="1400" dirty="0" smtClean="0">
              <a:latin typeface="Times New Roman" panose="02020603050405020304" pitchFamily="18" charset="0"/>
              <a:cs typeface="Times New Roman" panose="02020603050405020304" pitchFamily="18" charset="0"/>
            </a:rPr>
            <a:t>Options</a:t>
          </a:r>
        </a:p>
        <a:p>
          <a:pPr algn="l"/>
          <a:r>
            <a:rPr lang="en-US" sz="1400" dirty="0" smtClean="0">
              <a:latin typeface="Times New Roman" panose="02020603050405020304" pitchFamily="18" charset="0"/>
              <a:cs typeface="Times New Roman" panose="02020603050405020304" pitchFamily="18" charset="0"/>
            </a:rPr>
            <a:t>Swaps</a:t>
          </a:r>
        </a:p>
      </dgm:t>
    </dgm:pt>
    <dgm:pt modelId="{899BE1C4-22DD-4649-94CA-1B529573E4C3}" type="parTrans" cxnId="{411AB775-05D0-49EA-9ADE-739B8466460A}">
      <dgm:prSet/>
      <dgm:spPr/>
      <dgm:t>
        <a:bodyPr/>
        <a:lstStyle/>
        <a:p>
          <a:endParaRPr lang="en-US"/>
        </a:p>
      </dgm:t>
    </dgm:pt>
    <dgm:pt modelId="{F1C1840B-05EF-4C6F-9522-44B6AA785F17}" type="sibTrans" cxnId="{411AB775-05D0-49EA-9ADE-739B8466460A}">
      <dgm:prSet/>
      <dgm:spPr/>
      <dgm:t>
        <a:bodyPr/>
        <a:lstStyle/>
        <a:p>
          <a:endParaRPr lang="en-US"/>
        </a:p>
      </dgm:t>
    </dgm:pt>
    <dgm:pt modelId="{C2E952CA-2807-4832-8301-8014A298AE60}">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Financial Assets</a:t>
          </a:r>
        </a:p>
        <a:p>
          <a:pPr algn="l"/>
          <a:r>
            <a:rPr lang="en-US" sz="1400" dirty="0" smtClean="0">
              <a:latin typeface="Times New Roman" panose="02020603050405020304" pitchFamily="18" charset="0"/>
              <a:cs typeface="Times New Roman" panose="02020603050405020304" pitchFamily="18" charset="0"/>
            </a:rPr>
            <a:t>Bonds </a:t>
          </a:r>
        </a:p>
        <a:p>
          <a:pPr algn="l"/>
          <a:r>
            <a:rPr lang="en-US" sz="1400" dirty="0" smtClean="0">
              <a:latin typeface="Times New Roman" panose="02020603050405020304" pitchFamily="18" charset="0"/>
              <a:cs typeface="Times New Roman" panose="02020603050405020304" pitchFamily="18" charset="0"/>
            </a:rPr>
            <a:t>Shares</a:t>
          </a:r>
        </a:p>
        <a:p>
          <a:pPr algn="l"/>
          <a:r>
            <a:rPr lang="en-US" sz="1400" dirty="0" smtClean="0">
              <a:latin typeface="Times New Roman" panose="02020603050405020304" pitchFamily="18" charset="0"/>
              <a:cs typeface="Times New Roman" panose="02020603050405020304" pitchFamily="18" charset="0"/>
            </a:rPr>
            <a:t>Loan</a:t>
          </a:r>
        </a:p>
        <a:p>
          <a:pPr algn="l"/>
          <a:r>
            <a:rPr lang="en-US" sz="1400" dirty="0" smtClean="0">
              <a:latin typeface="Times New Roman" panose="02020603050405020304" pitchFamily="18" charset="0"/>
              <a:cs typeface="Times New Roman" panose="02020603050405020304" pitchFamily="18" charset="0"/>
            </a:rPr>
            <a:t>Currencies</a:t>
          </a:r>
          <a:endParaRPr lang="en-US" sz="1400" dirty="0">
            <a:latin typeface="Times New Roman" panose="02020603050405020304" pitchFamily="18" charset="0"/>
            <a:cs typeface="Times New Roman" panose="02020603050405020304" pitchFamily="18" charset="0"/>
          </a:endParaRPr>
        </a:p>
      </dgm:t>
    </dgm:pt>
    <dgm:pt modelId="{4B9013E8-97B9-4E68-A12D-E01BB8D177E6}" type="parTrans" cxnId="{7FF8806E-ED0C-4E3A-85DD-6551A804132E}">
      <dgm:prSet/>
      <dgm:spPr/>
      <dgm:t>
        <a:bodyPr/>
        <a:lstStyle/>
        <a:p>
          <a:endParaRPr lang="en-US"/>
        </a:p>
      </dgm:t>
    </dgm:pt>
    <dgm:pt modelId="{C58A9AFF-CD49-48D4-97D6-7DD07EC8F1C0}" type="sibTrans" cxnId="{7FF8806E-ED0C-4E3A-85DD-6551A804132E}">
      <dgm:prSet/>
      <dgm:spPr/>
      <dgm:t>
        <a:bodyPr/>
        <a:lstStyle/>
        <a:p>
          <a:endParaRPr lang="en-US"/>
        </a:p>
      </dgm:t>
    </dgm:pt>
    <dgm:pt modelId="{BB2950E9-793F-41BF-9229-B1A86FFDAD7F}">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Nature</a:t>
          </a:r>
        </a:p>
        <a:p>
          <a:pPr algn="l"/>
          <a:r>
            <a:rPr lang="en-US" sz="1400" dirty="0" smtClean="0">
              <a:latin typeface="Times New Roman" panose="02020603050405020304" pitchFamily="18" charset="0"/>
              <a:cs typeface="Times New Roman" panose="02020603050405020304" pitchFamily="18" charset="0"/>
            </a:rPr>
            <a:t>Forwards</a:t>
          </a:r>
        </a:p>
        <a:p>
          <a:pPr algn="l"/>
          <a:r>
            <a:rPr lang="en-US" sz="1400" dirty="0" smtClean="0">
              <a:latin typeface="Times New Roman" panose="02020603050405020304" pitchFamily="18" charset="0"/>
              <a:cs typeface="Times New Roman" panose="02020603050405020304" pitchFamily="18" charset="0"/>
            </a:rPr>
            <a:t>Future</a:t>
          </a:r>
        </a:p>
        <a:p>
          <a:pPr algn="l"/>
          <a:r>
            <a:rPr lang="en-US" sz="1400" dirty="0" smtClean="0">
              <a:latin typeface="Times New Roman" panose="02020603050405020304" pitchFamily="18" charset="0"/>
              <a:cs typeface="Times New Roman" panose="02020603050405020304" pitchFamily="18" charset="0"/>
            </a:rPr>
            <a:t>Options</a:t>
          </a:r>
        </a:p>
        <a:p>
          <a:pPr algn="l"/>
          <a:r>
            <a:rPr lang="en-US" sz="1400" dirty="0" smtClean="0">
              <a:latin typeface="Times New Roman" panose="02020603050405020304" pitchFamily="18" charset="0"/>
              <a:cs typeface="Times New Roman" panose="02020603050405020304" pitchFamily="18" charset="0"/>
            </a:rPr>
            <a:t>Swap</a:t>
          </a:r>
        </a:p>
      </dgm:t>
    </dgm:pt>
    <dgm:pt modelId="{9FE1FA10-7B5E-49FF-8897-37B6D036DAE7}" type="parTrans" cxnId="{432E48E0-2613-4F4A-9DCE-60D3AB38F224}">
      <dgm:prSet/>
      <dgm:spPr/>
      <dgm:t>
        <a:bodyPr/>
        <a:lstStyle/>
        <a:p>
          <a:endParaRPr lang="en-US"/>
        </a:p>
      </dgm:t>
    </dgm:pt>
    <dgm:pt modelId="{FBA3BD01-B0E7-4E58-A774-C86CDE27592D}" type="sibTrans" cxnId="{432E48E0-2613-4F4A-9DCE-60D3AB38F224}">
      <dgm:prSet/>
      <dgm:spPr/>
      <dgm:t>
        <a:bodyPr/>
        <a:lstStyle/>
        <a:p>
          <a:endParaRPr lang="en-US"/>
        </a:p>
      </dgm:t>
    </dgm:pt>
    <dgm:pt modelId="{79B06DCD-FF49-413C-86F9-2CC1F7BACAE1}">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ETC</a:t>
          </a:r>
        </a:p>
        <a:p>
          <a:pPr algn="l"/>
          <a:r>
            <a:rPr lang="en-US" sz="1400" dirty="0" smtClean="0">
              <a:latin typeface="Times New Roman" panose="02020603050405020304" pitchFamily="18" charset="0"/>
              <a:cs typeface="Times New Roman" panose="02020603050405020304" pitchFamily="18" charset="0"/>
            </a:rPr>
            <a:t>Futures</a:t>
          </a:r>
        </a:p>
        <a:p>
          <a:pPr algn="l"/>
          <a:r>
            <a:rPr lang="en-US" sz="1400" dirty="0" smtClean="0">
              <a:latin typeface="Times New Roman" panose="02020603050405020304" pitchFamily="18" charset="0"/>
              <a:cs typeface="Times New Roman" panose="02020603050405020304" pitchFamily="18" charset="0"/>
            </a:rPr>
            <a:t>Options</a:t>
          </a:r>
        </a:p>
      </dgm:t>
    </dgm:pt>
    <dgm:pt modelId="{9DBFE526-A090-41BA-830D-23024F123AAE}" type="parTrans" cxnId="{A3368DC1-C012-4048-9A74-AD1E813DBF07}">
      <dgm:prSet/>
      <dgm:spPr/>
      <dgm:t>
        <a:bodyPr/>
        <a:lstStyle/>
        <a:p>
          <a:endParaRPr lang="en-US"/>
        </a:p>
      </dgm:t>
    </dgm:pt>
    <dgm:pt modelId="{C17262D1-9D60-4D57-B2FE-C088E68EF204}" type="sibTrans" cxnId="{A3368DC1-C012-4048-9A74-AD1E813DBF07}">
      <dgm:prSet/>
      <dgm:spPr/>
      <dgm:t>
        <a:bodyPr/>
        <a:lstStyle/>
        <a:p>
          <a:endParaRPr lang="en-US"/>
        </a:p>
      </dgm:t>
    </dgm:pt>
    <dgm:pt modelId="{3B357C6D-9BCD-4D6D-8D0C-2ADDEB3A6FE7}">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Price Risk</a:t>
          </a:r>
        </a:p>
        <a:p>
          <a:pPr algn="l"/>
          <a:r>
            <a:rPr lang="en-US" sz="1400" dirty="0" smtClean="0">
              <a:latin typeface="Times New Roman" panose="02020603050405020304" pitchFamily="18" charset="0"/>
              <a:cs typeface="Times New Roman" panose="02020603050405020304" pitchFamily="18" charset="0"/>
            </a:rPr>
            <a:t>Forwards</a:t>
          </a:r>
        </a:p>
        <a:p>
          <a:pPr algn="l"/>
          <a:r>
            <a:rPr lang="en-US" sz="1400" dirty="0" smtClean="0">
              <a:latin typeface="Times New Roman" panose="02020603050405020304" pitchFamily="18" charset="0"/>
              <a:cs typeface="Times New Roman" panose="02020603050405020304" pitchFamily="18" charset="0"/>
            </a:rPr>
            <a:t>Futures</a:t>
          </a:r>
        </a:p>
        <a:p>
          <a:pPr algn="l"/>
          <a:r>
            <a:rPr lang="en-US" sz="1400" dirty="0" smtClean="0">
              <a:latin typeface="Times New Roman" panose="02020603050405020304" pitchFamily="18" charset="0"/>
              <a:cs typeface="Times New Roman" panose="02020603050405020304" pitchFamily="18" charset="0"/>
            </a:rPr>
            <a:t>Options</a:t>
          </a:r>
          <a:endParaRPr lang="en-US" sz="1400" dirty="0">
            <a:latin typeface="Times New Roman" panose="02020603050405020304" pitchFamily="18" charset="0"/>
            <a:cs typeface="Times New Roman" panose="02020603050405020304" pitchFamily="18" charset="0"/>
          </a:endParaRPr>
        </a:p>
      </dgm:t>
    </dgm:pt>
    <dgm:pt modelId="{0DBA17D8-D321-4863-B8F6-BB069E460B6D}" type="parTrans" cxnId="{B9AA4127-41AF-4179-9D33-B2206DD52B4E}">
      <dgm:prSet/>
      <dgm:spPr/>
      <dgm:t>
        <a:bodyPr/>
        <a:lstStyle/>
        <a:p>
          <a:endParaRPr lang="en-US"/>
        </a:p>
      </dgm:t>
    </dgm:pt>
    <dgm:pt modelId="{FDFD5881-F1BD-4BEC-986B-DD0D462744C9}" type="sibTrans" cxnId="{B9AA4127-41AF-4179-9D33-B2206DD52B4E}">
      <dgm:prSet/>
      <dgm:spPr/>
      <dgm:t>
        <a:bodyPr/>
        <a:lstStyle/>
        <a:p>
          <a:endParaRPr lang="en-US"/>
        </a:p>
      </dgm:t>
    </dgm:pt>
    <dgm:pt modelId="{F105D902-3D52-4675-8E9F-16496925C2BC}">
      <dgm:prSet phldrT="[Text]" custT="1"/>
      <dgm:spPr/>
      <dgm:t>
        <a:bodyPr/>
        <a:lstStyle/>
        <a:p>
          <a:pPr algn="ctr"/>
          <a:r>
            <a:rPr lang="en-US" sz="1400" b="1" dirty="0" smtClean="0">
              <a:latin typeface="Times New Roman" panose="02020603050405020304" pitchFamily="18" charset="0"/>
              <a:cs typeface="Times New Roman" panose="02020603050405020304" pitchFamily="18" charset="0"/>
            </a:rPr>
            <a:t>Interest Rate Risk</a:t>
          </a:r>
        </a:p>
        <a:p>
          <a:pPr algn="l"/>
          <a:r>
            <a:rPr lang="en-US" sz="1400" dirty="0" smtClean="0">
              <a:latin typeface="Times New Roman" panose="02020603050405020304" pitchFamily="18" charset="0"/>
              <a:cs typeface="Times New Roman" panose="02020603050405020304" pitchFamily="18" charset="0"/>
            </a:rPr>
            <a:t>Swaps</a:t>
          </a:r>
        </a:p>
        <a:p>
          <a:pPr algn="l"/>
          <a:r>
            <a:rPr lang="en-US" sz="1400" dirty="0" smtClean="0">
              <a:latin typeface="Times New Roman" panose="02020603050405020304" pitchFamily="18" charset="0"/>
              <a:cs typeface="Times New Roman" panose="02020603050405020304" pitchFamily="18" charset="0"/>
            </a:rPr>
            <a:t>Futures</a:t>
          </a:r>
        </a:p>
        <a:p>
          <a:pPr algn="l"/>
          <a:r>
            <a:rPr lang="en-US" sz="1400" dirty="0" smtClean="0">
              <a:latin typeface="Times New Roman" panose="02020603050405020304" pitchFamily="18" charset="0"/>
              <a:cs typeface="Times New Roman" panose="02020603050405020304" pitchFamily="18" charset="0"/>
            </a:rPr>
            <a:t>Options</a:t>
          </a:r>
          <a:endParaRPr lang="en-US" sz="1400" dirty="0">
            <a:latin typeface="Times New Roman" panose="02020603050405020304" pitchFamily="18" charset="0"/>
            <a:cs typeface="Times New Roman" panose="02020603050405020304" pitchFamily="18" charset="0"/>
          </a:endParaRPr>
        </a:p>
      </dgm:t>
    </dgm:pt>
    <dgm:pt modelId="{CDDAFBCA-7E41-4BAA-B192-3032B549A8F5}" type="parTrans" cxnId="{577633D7-26A2-49C2-8CDC-2C80AC3CFD2F}">
      <dgm:prSet/>
      <dgm:spPr/>
      <dgm:t>
        <a:bodyPr/>
        <a:lstStyle/>
        <a:p>
          <a:endParaRPr lang="en-US"/>
        </a:p>
      </dgm:t>
    </dgm:pt>
    <dgm:pt modelId="{1C9F9ABC-A7DC-4938-8332-A98EC74A21A6}" type="sibTrans" cxnId="{577633D7-26A2-49C2-8CDC-2C80AC3CFD2F}">
      <dgm:prSet/>
      <dgm:spPr/>
      <dgm:t>
        <a:bodyPr/>
        <a:lstStyle/>
        <a:p>
          <a:endParaRPr lang="en-US"/>
        </a:p>
      </dgm:t>
    </dgm:pt>
    <dgm:pt modelId="{220BD6F0-9B0B-42A4-8342-EAB7ED2052F1}" type="pres">
      <dgm:prSet presAssocID="{10554625-C7E8-4743-A258-A9BDCE777ADB}" presName="mainComposite" presStyleCnt="0">
        <dgm:presLayoutVars>
          <dgm:chPref val="1"/>
          <dgm:dir/>
          <dgm:animOne val="branch"/>
          <dgm:animLvl val="lvl"/>
          <dgm:resizeHandles val="exact"/>
        </dgm:presLayoutVars>
      </dgm:prSet>
      <dgm:spPr/>
      <dgm:t>
        <a:bodyPr/>
        <a:lstStyle/>
        <a:p>
          <a:endParaRPr lang="en-US"/>
        </a:p>
      </dgm:t>
    </dgm:pt>
    <dgm:pt modelId="{F6DA8B0B-109F-4160-8908-8B82EE5A414F}" type="pres">
      <dgm:prSet presAssocID="{10554625-C7E8-4743-A258-A9BDCE777ADB}" presName="hierFlow" presStyleCnt="0"/>
      <dgm:spPr/>
    </dgm:pt>
    <dgm:pt modelId="{25191073-7E95-4468-B433-1FD78CF48BF6}" type="pres">
      <dgm:prSet presAssocID="{10554625-C7E8-4743-A258-A9BDCE777ADB}" presName="hierChild1" presStyleCnt="0">
        <dgm:presLayoutVars>
          <dgm:chPref val="1"/>
          <dgm:animOne val="branch"/>
          <dgm:animLvl val="lvl"/>
        </dgm:presLayoutVars>
      </dgm:prSet>
      <dgm:spPr/>
    </dgm:pt>
    <dgm:pt modelId="{59D9C272-0AB0-4C3D-BE66-DCAF43EAF1E4}" type="pres">
      <dgm:prSet presAssocID="{58CA1517-BDBB-47D1-83CD-283A805586E3}" presName="Name14" presStyleCnt="0"/>
      <dgm:spPr/>
    </dgm:pt>
    <dgm:pt modelId="{2179E408-614F-4F56-BF5E-B4DC464CE9D1}" type="pres">
      <dgm:prSet presAssocID="{58CA1517-BDBB-47D1-83CD-283A805586E3}" presName="level1Shape" presStyleLbl="node0" presStyleIdx="0" presStyleCnt="1" custScaleY="49526">
        <dgm:presLayoutVars>
          <dgm:chPref val="3"/>
        </dgm:presLayoutVars>
      </dgm:prSet>
      <dgm:spPr/>
      <dgm:t>
        <a:bodyPr/>
        <a:lstStyle/>
        <a:p>
          <a:endParaRPr lang="en-US"/>
        </a:p>
      </dgm:t>
    </dgm:pt>
    <dgm:pt modelId="{6CF9AE1E-5CB0-4D6D-A0F2-ED9568E61244}" type="pres">
      <dgm:prSet presAssocID="{58CA1517-BDBB-47D1-83CD-283A805586E3}" presName="hierChild2" presStyleCnt="0"/>
      <dgm:spPr/>
    </dgm:pt>
    <dgm:pt modelId="{87366EC3-A1AA-4205-B3B4-11AC69D4A059}" type="pres">
      <dgm:prSet presAssocID="{2875BB81-12B6-4E7D-ADC9-2EF3609DE2DB}" presName="Name19" presStyleLbl="parChTrans1D2" presStyleIdx="0" presStyleCnt="3"/>
      <dgm:spPr/>
      <dgm:t>
        <a:bodyPr/>
        <a:lstStyle/>
        <a:p>
          <a:endParaRPr lang="en-US"/>
        </a:p>
      </dgm:t>
    </dgm:pt>
    <dgm:pt modelId="{0E3EE404-5099-4806-AE24-DE77CF369B74}" type="pres">
      <dgm:prSet presAssocID="{D9BECAE7-7FC0-4EEB-880C-FA6EE20456D1}" presName="Name21" presStyleCnt="0"/>
      <dgm:spPr/>
    </dgm:pt>
    <dgm:pt modelId="{2DBA1076-99BE-4A8E-A109-32CFC237E850}" type="pres">
      <dgm:prSet presAssocID="{D9BECAE7-7FC0-4EEB-880C-FA6EE20456D1}" presName="level2Shape" presStyleLbl="node2" presStyleIdx="0" presStyleCnt="3" custScaleY="69617" custLinFactNeighborY="5417"/>
      <dgm:spPr/>
      <dgm:t>
        <a:bodyPr/>
        <a:lstStyle/>
        <a:p>
          <a:endParaRPr lang="en-US"/>
        </a:p>
      </dgm:t>
    </dgm:pt>
    <dgm:pt modelId="{46967693-94E7-4DA5-B256-23FA3341A81A}" type="pres">
      <dgm:prSet presAssocID="{D9BECAE7-7FC0-4EEB-880C-FA6EE20456D1}" presName="hierChild3" presStyleCnt="0"/>
      <dgm:spPr/>
    </dgm:pt>
    <dgm:pt modelId="{A69889AF-FB84-40E9-8293-D248D36468F6}" type="pres">
      <dgm:prSet presAssocID="{231D593A-EB97-441A-A290-9042A556C135}" presName="Name19" presStyleLbl="parChTrans1D3" presStyleIdx="0" presStyleCnt="5"/>
      <dgm:spPr/>
      <dgm:t>
        <a:bodyPr/>
        <a:lstStyle/>
        <a:p>
          <a:endParaRPr lang="en-US"/>
        </a:p>
      </dgm:t>
    </dgm:pt>
    <dgm:pt modelId="{63616040-0AE5-466A-8E01-68DE9D52725D}" type="pres">
      <dgm:prSet presAssocID="{2AAE80FE-9A79-4266-8193-0D9880EC6FDB}" presName="Name21" presStyleCnt="0"/>
      <dgm:spPr/>
    </dgm:pt>
    <dgm:pt modelId="{A123F068-2B3F-469B-81D2-3EDC96B7379C}" type="pres">
      <dgm:prSet presAssocID="{2AAE80FE-9A79-4266-8193-0D9880EC6FDB}" presName="level2Shape" presStyleLbl="node3" presStyleIdx="0" presStyleCnt="5" custScaleX="93356" custScaleY="157063"/>
      <dgm:spPr/>
      <dgm:t>
        <a:bodyPr/>
        <a:lstStyle/>
        <a:p>
          <a:endParaRPr lang="en-US"/>
        </a:p>
      </dgm:t>
    </dgm:pt>
    <dgm:pt modelId="{3A0271C6-E709-4364-9BD4-8E6CF1C502EB}" type="pres">
      <dgm:prSet presAssocID="{2AAE80FE-9A79-4266-8193-0D9880EC6FDB}" presName="hierChild3" presStyleCnt="0"/>
      <dgm:spPr/>
    </dgm:pt>
    <dgm:pt modelId="{951B74EA-07AA-4AE5-97BD-15D7EA4E6E39}" type="pres">
      <dgm:prSet presAssocID="{4B9013E8-97B9-4E68-A12D-E01BB8D177E6}" presName="Name19" presStyleLbl="parChTrans1D3" presStyleIdx="1" presStyleCnt="5"/>
      <dgm:spPr/>
      <dgm:t>
        <a:bodyPr/>
        <a:lstStyle/>
        <a:p>
          <a:endParaRPr lang="en-US"/>
        </a:p>
      </dgm:t>
    </dgm:pt>
    <dgm:pt modelId="{2F580705-BFC0-4714-91D3-297F602418C9}" type="pres">
      <dgm:prSet presAssocID="{C2E952CA-2807-4832-8301-8014A298AE60}" presName="Name21" presStyleCnt="0"/>
      <dgm:spPr/>
    </dgm:pt>
    <dgm:pt modelId="{5486F4D5-1C0D-484F-898E-E79B263624B5}" type="pres">
      <dgm:prSet presAssocID="{C2E952CA-2807-4832-8301-8014A298AE60}" presName="level2Shape" presStyleLbl="node3" presStyleIdx="1" presStyleCnt="5" custScaleX="113079" custScaleY="152183" custLinFactNeighborX="-8222" custLinFactNeighborY="1651"/>
      <dgm:spPr/>
      <dgm:t>
        <a:bodyPr/>
        <a:lstStyle/>
        <a:p>
          <a:endParaRPr lang="en-US"/>
        </a:p>
      </dgm:t>
    </dgm:pt>
    <dgm:pt modelId="{6E9078AB-AB93-43D7-889E-D9379BD36448}" type="pres">
      <dgm:prSet presAssocID="{C2E952CA-2807-4832-8301-8014A298AE60}" presName="hierChild3" presStyleCnt="0"/>
      <dgm:spPr/>
    </dgm:pt>
    <dgm:pt modelId="{258D8B46-A72F-417C-B2A1-A905F6C74834}" type="pres">
      <dgm:prSet presAssocID="{0DBA17D8-D321-4863-B8F6-BB069E460B6D}" presName="Name19" presStyleLbl="parChTrans1D4" presStyleIdx="0" presStyleCnt="2"/>
      <dgm:spPr/>
      <dgm:t>
        <a:bodyPr/>
        <a:lstStyle/>
        <a:p>
          <a:endParaRPr lang="en-US"/>
        </a:p>
      </dgm:t>
    </dgm:pt>
    <dgm:pt modelId="{DDB61D8F-4C3E-4962-B8EA-B895E4E40AC6}" type="pres">
      <dgm:prSet presAssocID="{3B357C6D-9BCD-4D6D-8D0C-2ADDEB3A6FE7}" presName="Name21" presStyleCnt="0"/>
      <dgm:spPr/>
    </dgm:pt>
    <dgm:pt modelId="{CB525704-5C20-4208-969A-2E52A1C49BDB}" type="pres">
      <dgm:prSet presAssocID="{3B357C6D-9BCD-4D6D-8D0C-2ADDEB3A6FE7}" presName="level2Shape" presStyleLbl="node4" presStyleIdx="0" presStyleCnt="2" custScaleX="92704" custScaleY="110393"/>
      <dgm:spPr/>
      <dgm:t>
        <a:bodyPr/>
        <a:lstStyle/>
        <a:p>
          <a:endParaRPr lang="en-US"/>
        </a:p>
      </dgm:t>
    </dgm:pt>
    <dgm:pt modelId="{9B8A4394-E515-4DCB-A351-A1F426EFDAD3}" type="pres">
      <dgm:prSet presAssocID="{3B357C6D-9BCD-4D6D-8D0C-2ADDEB3A6FE7}" presName="hierChild3" presStyleCnt="0"/>
      <dgm:spPr/>
    </dgm:pt>
    <dgm:pt modelId="{85262D8B-B27A-4C92-9B66-812BFCDA0904}" type="pres">
      <dgm:prSet presAssocID="{CDDAFBCA-7E41-4BAA-B192-3032B549A8F5}" presName="Name19" presStyleLbl="parChTrans1D4" presStyleIdx="1" presStyleCnt="2"/>
      <dgm:spPr/>
      <dgm:t>
        <a:bodyPr/>
        <a:lstStyle/>
        <a:p>
          <a:endParaRPr lang="en-US"/>
        </a:p>
      </dgm:t>
    </dgm:pt>
    <dgm:pt modelId="{6AE295AB-CA1C-4B6B-A8BC-E170C59F9772}" type="pres">
      <dgm:prSet presAssocID="{F105D902-3D52-4675-8E9F-16496925C2BC}" presName="Name21" presStyleCnt="0"/>
      <dgm:spPr/>
    </dgm:pt>
    <dgm:pt modelId="{15A3A548-6C86-4F4C-B38A-F9409FF70BD8}" type="pres">
      <dgm:prSet presAssocID="{F105D902-3D52-4675-8E9F-16496925C2BC}" presName="level2Shape" presStyleLbl="node4" presStyleIdx="1" presStyleCnt="2" custScaleX="107205" custScaleY="108442" custLinFactNeighborX="950"/>
      <dgm:spPr/>
      <dgm:t>
        <a:bodyPr/>
        <a:lstStyle/>
        <a:p>
          <a:endParaRPr lang="en-US"/>
        </a:p>
      </dgm:t>
    </dgm:pt>
    <dgm:pt modelId="{077049C1-4E3C-43E0-8333-356D70E3E855}" type="pres">
      <dgm:prSet presAssocID="{F105D902-3D52-4675-8E9F-16496925C2BC}" presName="hierChild3" presStyleCnt="0"/>
      <dgm:spPr/>
    </dgm:pt>
    <dgm:pt modelId="{D888DC56-FD1B-4FA6-BBF3-D10D78A9459C}" type="pres">
      <dgm:prSet presAssocID="{E061409A-6A67-454B-82AB-511DF33A7267}" presName="Name19" presStyleLbl="parChTrans1D3" presStyleIdx="2" presStyleCnt="5"/>
      <dgm:spPr/>
      <dgm:t>
        <a:bodyPr/>
        <a:lstStyle/>
        <a:p>
          <a:endParaRPr lang="en-US"/>
        </a:p>
      </dgm:t>
    </dgm:pt>
    <dgm:pt modelId="{624DF3CE-397D-41C1-8B02-73AE089B1F48}" type="pres">
      <dgm:prSet presAssocID="{2FB43212-37A2-46AB-A793-570BE5BBAF7C}" presName="Name21" presStyleCnt="0"/>
      <dgm:spPr/>
    </dgm:pt>
    <dgm:pt modelId="{CA5DB7CE-7562-48AE-B4E7-4461AA9AFC24}" type="pres">
      <dgm:prSet presAssocID="{2FB43212-37A2-46AB-A793-570BE5BBAF7C}" presName="level2Shape" presStyleLbl="node3" presStyleIdx="2" presStyleCnt="5" custScaleX="75788" custScaleY="139606"/>
      <dgm:spPr/>
      <dgm:t>
        <a:bodyPr/>
        <a:lstStyle/>
        <a:p>
          <a:endParaRPr lang="en-US"/>
        </a:p>
      </dgm:t>
    </dgm:pt>
    <dgm:pt modelId="{16EC0A9C-4D11-4517-A38D-9B32BA09E2FA}" type="pres">
      <dgm:prSet presAssocID="{2FB43212-37A2-46AB-A793-570BE5BBAF7C}" presName="hierChild3" presStyleCnt="0"/>
      <dgm:spPr/>
    </dgm:pt>
    <dgm:pt modelId="{F977572B-2229-472F-8EF1-CBC96DAA0225}" type="pres">
      <dgm:prSet presAssocID="{D9ECCD57-5DC7-4C14-884D-53D0F5032CC2}" presName="Name19" presStyleLbl="parChTrans1D2" presStyleIdx="1" presStyleCnt="3"/>
      <dgm:spPr/>
      <dgm:t>
        <a:bodyPr/>
        <a:lstStyle/>
        <a:p>
          <a:endParaRPr lang="en-US"/>
        </a:p>
      </dgm:t>
    </dgm:pt>
    <dgm:pt modelId="{04492828-8A5B-4008-A69A-2FC461E664E4}" type="pres">
      <dgm:prSet presAssocID="{D4AFA989-5107-4B90-A2E0-6557B5C8AD2B}" presName="Name21" presStyleCnt="0"/>
      <dgm:spPr/>
    </dgm:pt>
    <dgm:pt modelId="{C4450B7C-A03D-4F8A-B01C-3E6DC5A1EDB8}" type="pres">
      <dgm:prSet presAssocID="{D4AFA989-5107-4B90-A2E0-6557B5C8AD2B}" presName="level2Shape" presStyleLbl="node2" presStyleIdx="1" presStyleCnt="3" custScaleY="64677" custLinFactNeighborX="861" custLinFactNeighborY="3876"/>
      <dgm:spPr/>
      <dgm:t>
        <a:bodyPr/>
        <a:lstStyle/>
        <a:p>
          <a:endParaRPr lang="en-US"/>
        </a:p>
      </dgm:t>
    </dgm:pt>
    <dgm:pt modelId="{460CB522-4F58-41A7-A93E-A0F2E40F68D5}" type="pres">
      <dgm:prSet presAssocID="{D4AFA989-5107-4B90-A2E0-6557B5C8AD2B}" presName="hierChild3" presStyleCnt="0"/>
      <dgm:spPr/>
    </dgm:pt>
    <dgm:pt modelId="{9963ECA2-8AB1-4E79-82F0-57F01E003506}" type="pres">
      <dgm:prSet presAssocID="{899BE1C4-22DD-4649-94CA-1B529573E4C3}" presName="Name19" presStyleLbl="parChTrans1D3" presStyleIdx="3" presStyleCnt="5"/>
      <dgm:spPr/>
      <dgm:t>
        <a:bodyPr/>
        <a:lstStyle/>
        <a:p>
          <a:endParaRPr lang="en-US"/>
        </a:p>
      </dgm:t>
    </dgm:pt>
    <dgm:pt modelId="{60F4B506-0550-4480-BCF9-204E900D016A}" type="pres">
      <dgm:prSet presAssocID="{0784B7F4-6648-4DE7-A1E8-F86C2EF2B257}" presName="Name21" presStyleCnt="0"/>
      <dgm:spPr/>
    </dgm:pt>
    <dgm:pt modelId="{0F1B16DF-9BBC-46D9-9A34-914600FB8234}" type="pres">
      <dgm:prSet presAssocID="{0784B7F4-6648-4DE7-A1E8-F86C2EF2B257}" presName="level2Shape" presStyleLbl="node3" presStyleIdx="3" presStyleCnt="5" custScaleX="77497" custScaleY="119508" custLinFactNeighborX="-887" custLinFactNeighborY="8266"/>
      <dgm:spPr/>
      <dgm:t>
        <a:bodyPr/>
        <a:lstStyle/>
        <a:p>
          <a:endParaRPr lang="en-US"/>
        </a:p>
      </dgm:t>
    </dgm:pt>
    <dgm:pt modelId="{4A8A0A69-81F2-4535-A313-0C2CFA672302}" type="pres">
      <dgm:prSet presAssocID="{0784B7F4-6648-4DE7-A1E8-F86C2EF2B257}" presName="hierChild3" presStyleCnt="0"/>
      <dgm:spPr/>
    </dgm:pt>
    <dgm:pt modelId="{24FE1427-FC60-42F6-A41A-7E93305EF66F}" type="pres">
      <dgm:prSet presAssocID="{9DBFE526-A090-41BA-830D-23024F123AAE}" presName="Name19" presStyleLbl="parChTrans1D3" presStyleIdx="4" presStyleCnt="5"/>
      <dgm:spPr/>
      <dgm:t>
        <a:bodyPr/>
        <a:lstStyle/>
        <a:p>
          <a:endParaRPr lang="en-US"/>
        </a:p>
      </dgm:t>
    </dgm:pt>
    <dgm:pt modelId="{25C6E59A-E471-4D31-ABBE-74F0F20A67A4}" type="pres">
      <dgm:prSet presAssocID="{79B06DCD-FF49-413C-86F9-2CC1F7BACAE1}" presName="Name21" presStyleCnt="0"/>
      <dgm:spPr/>
    </dgm:pt>
    <dgm:pt modelId="{C1ED5FFB-4B7C-4011-81E6-6CF48A59DD25}" type="pres">
      <dgm:prSet presAssocID="{79B06DCD-FF49-413C-86F9-2CC1F7BACAE1}" presName="level2Shape" presStyleLbl="node3" presStyleIdx="4" presStyleCnt="5" custScaleX="71349" custScaleY="110623" custLinFactNeighborX="-4864" custLinFactNeighborY="8740"/>
      <dgm:spPr/>
      <dgm:t>
        <a:bodyPr/>
        <a:lstStyle/>
        <a:p>
          <a:endParaRPr lang="en-US"/>
        </a:p>
      </dgm:t>
    </dgm:pt>
    <dgm:pt modelId="{CDE794C8-AE2E-4519-8942-30B4F8B5BE5D}" type="pres">
      <dgm:prSet presAssocID="{79B06DCD-FF49-413C-86F9-2CC1F7BACAE1}" presName="hierChild3" presStyleCnt="0"/>
      <dgm:spPr/>
    </dgm:pt>
    <dgm:pt modelId="{AD1A7614-B741-4D85-BD35-A323F7007E2E}" type="pres">
      <dgm:prSet presAssocID="{9FE1FA10-7B5E-49FF-8897-37B6D036DAE7}" presName="Name19" presStyleLbl="parChTrans1D2" presStyleIdx="2" presStyleCnt="3"/>
      <dgm:spPr/>
      <dgm:t>
        <a:bodyPr/>
        <a:lstStyle/>
        <a:p>
          <a:endParaRPr lang="en-US"/>
        </a:p>
      </dgm:t>
    </dgm:pt>
    <dgm:pt modelId="{0911D9DF-FB69-4FD2-A5D9-465A059A5F7A}" type="pres">
      <dgm:prSet presAssocID="{BB2950E9-793F-41BF-9229-B1A86FFDAD7F}" presName="Name21" presStyleCnt="0"/>
      <dgm:spPr/>
    </dgm:pt>
    <dgm:pt modelId="{9E280FCE-C1DA-441E-93EA-8D1F7DADA00B}" type="pres">
      <dgm:prSet presAssocID="{BB2950E9-793F-41BF-9229-B1A86FFDAD7F}" presName="level2Shape" presStyleLbl="node2" presStyleIdx="2" presStyleCnt="3" custScaleX="82245" custScaleY="154111"/>
      <dgm:spPr/>
      <dgm:t>
        <a:bodyPr/>
        <a:lstStyle/>
        <a:p>
          <a:endParaRPr lang="en-US"/>
        </a:p>
      </dgm:t>
    </dgm:pt>
    <dgm:pt modelId="{C5C4BA48-A5B4-42C5-81B8-1350624DA262}" type="pres">
      <dgm:prSet presAssocID="{BB2950E9-793F-41BF-9229-B1A86FFDAD7F}" presName="hierChild3" presStyleCnt="0"/>
      <dgm:spPr/>
    </dgm:pt>
    <dgm:pt modelId="{D8E79CCA-22CD-41EB-A844-7776EA587C2A}" type="pres">
      <dgm:prSet presAssocID="{10554625-C7E8-4743-A258-A9BDCE777ADB}" presName="bgShapesFlow" presStyleCnt="0"/>
      <dgm:spPr/>
    </dgm:pt>
  </dgm:ptLst>
  <dgm:cxnLst>
    <dgm:cxn modelId="{163C8757-E16F-4CFF-8DBE-057E72ECB714}" type="presOf" srcId="{F105D902-3D52-4675-8E9F-16496925C2BC}" destId="{15A3A548-6C86-4F4C-B38A-F9409FF70BD8}" srcOrd="0" destOrd="0" presId="urn:microsoft.com/office/officeart/2005/8/layout/hierarchy6"/>
    <dgm:cxn modelId="{7FF8806E-ED0C-4E3A-85DD-6551A804132E}" srcId="{D9BECAE7-7FC0-4EEB-880C-FA6EE20456D1}" destId="{C2E952CA-2807-4832-8301-8014A298AE60}" srcOrd="1" destOrd="0" parTransId="{4B9013E8-97B9-4E68-A12D-E01BB8D177E6}" sibTransId="{C58A9AFF-CD49-48D4-97D6-7DD07EC8F1C0}"/>
    <dgm:cxn modelId="{6E2CB8EE-5541-4232-AE7C-DE681E97E501}" type="presOf" srcId="{C2E952CA-2807-4832-8301-8014A298AE60}" destId="{5486F4D5-1C0D-484F-898E-E79B263624B5}" srcOrd="0" destOrd="0" presId="urn:microsoft.com/office/officeart/2005/8/layout/hierarchy6"/>
    <dgm:cxn modelId="{A0B48B1B-3D9F-40B0-86B8-AA30CC03C8ED}" type="presOf" srcId="{899BE1C4-22DD-4649-94CA-1B529573E4C3}" destId="{9963ECA2-8AB1-4E79-82F0-57F01E003506}" srcOrd="0" destOrd="0" presId="urn:microsoft.com/office/officeart/2005/8/layout/hierarchy6"/>
    <dgm:cxn modelId="{2C4FB5AD-E90B-4CA2-859F-575F0F34ADE3}" srcId="{58CA1517-BDBB-47D1-83CD-283A805586E3}" destId="{D9BECAE7-7FC0-4EEB-880C-FA6EE20456D1}" srcOrd="0" destOrd="0" parTransId="{2875BB81-12B6-4E7D-ADC9-2EF3609DE2DB}" sibTransId="{8C4D93FD-78E0-4BC4-9CE9-4E435B7D33D8}"/>
    <dgm:cxn modelId="{577633D7-26A2-49C2-8CDC-2C80AC3CFD2F}" srcId="{C2E952CA-2807-4832-8301-8014A298AE60}" destId="{F105D902-3D52-4675-8E9F-16496925C2BC}" srcOrd="1" destOrd="0" parTransId="{CDDAFBCA-7E41-4BAA-B192-3032B549A8F5}" sibTransId="{1C9F9ABC-A7DC-4938-8332-A98EC74A21A6}"/>
    <dgm:cxn modelId="{0F8DF01B-F473-4D43-9C4B-7BF029C8FF0E}" type="presOf" srcId="{231D593A-EB97-441A-A290-9042A556C135}" destId="{A69889AF-FB84-40E9-8293-D248D36468F6}" srcOrd="0" destOrd="0" presId="urn:microsoft.com/office/officeart/2005/8/layout/hierarchy6"/>
    <dgm:cxn modelId="{ABD894C0-1FDB-4D19-9386-9AE6FEDBE888}" type="presOf" srcId="{9DBFE526-A090-41BA-830D-23024F123AAE}" destId="{24FE1427-FC60-42F6-A41A-7E93305EF66F}" srcOrd="0" destOrd="0" presId="urn:microsoft.com/office/officeart/2005/8/layout/hierarchy6"/>
    <dgm:cxn modelId="{002D1285-C78D-4F8E-9D26-190348E18F15}" type="presOf" srcId="{9FE1FA10-7B5E-49FF-8897-37B6D036DAE7}" destId="{AD1A7614-B741-4D85-BD35-A323F7007E2E}" srcOrd="0" destOrd="0" presId="urn:microsoft.com/office/officeart/2005/8/layout/hierarchy6"/>
    <dgm:cxn modelId="{D086B4C8-9DE1-48C4-A718-E296969BAAEF}" srcId="{D9BECAE7-7FC0-4EEB-880C-FA6EE20456D1}" destId="{2FB43212-37A2-46AB-A793-570BE5BBAF7C}" srcOrd="2" destOrd="0" parTransId="{E061409A-6A67-454B-82AB-511DF33A7267}" sibTransId="{4661DD46-D684-4303-B0CD-18227FADC7EB}"/>
    <dgm:cxn modelId="{1106850A-7992-464F-A25A-959B347B3BAC}" type="presOf" srcId="{D9ECCD57-5DC7-4C14-884D-53D0F5032CC2}" destId="{F977572B-2229-472F-8EF1-CBC96DAA0225}" srcOrd="0" destOrd="0" presId="urn:microsoft.com/office/officeart/2005/8/layout/hierarchy6"/>
    <dgm:cxn modelId="{2C204CBD-674A-458B-8FAA-2DB67284BF7D}" srcId="{58CA1517-BDBB-47D1-83CD-283A805586E3}" destId="{D4AFA989-5107-4B90-A2E0-6557B5C8AD2B}" srcOrd="1" destOrd="0" parTransId="{D9ECCD57-5DC7-4C14-884D-53D0F5032CC2}" sibTransId="{70F6C090-7E1C-4574-A17A-3D44DF978EB5}"/>
    <dgm:cxn modelId="{D1D477A8-6C94-42F9-BB46-B92E5E840965}" type="presOf" srcId="{E061409A-6A67-454B-82AB-511DF33A7267}" destId="{D888DC56-FD1B-4FA6-BBF3-D10D78A9459C}" srcOrd="0" destOrd="0" presId="urn:microsoft.com/office/officeart/2005/8/layout/hierarchy6"/>
    <dgm:cxn modelId="{432E48E0-2613-4F4A-9DCE-60D3AB38F224}" srcId="{58CA1517-BDBB-47D1-83CD-283A805586E3}" destId="{BB2950E9-793F-41BF-9229-B1A86FFDAD7F}" srcOrd="2" destOrd="0" parTransId="{9FE1FA10-7B5E-49FF-8897-37B6D036DAE7}" sibTransId="{FBA3BD01-B0E7-4E58-A774-C86CDE27592D}"/>
    <dgm:cxn modelId="{411AB775-05D0-49EA-9ADE-739B8466460A}" srcId="{D4AFA989-5107-4B90-A2E0-6557B5C8AD2B}" destId="{0784B7F4-6648-4DE7-A1E8-F86C2EF2B257}" srcOrd="0" destOrd="0" parTransId="{899BE1C4-22DD-4649-94CA-1B529573E4C3}" sibTransId="{F1C1840B-05EF-4C6F-9522-44B6AA785F17}"/>
    <dgm:cxn modelId="{07E76FAA-540E-4FC1-A5D2-CA633A63007C}" type="presOf" srcId="{D4AFA989-5107-4B90-A2E0-6557B5C8AD2B}" destId="{C4450B7C-A03D-4F8A-B01C-3E6DC5A1EDB8}" srcOrd="0" destOrd="0" presId="urn:microsoft.com/office/officeart/2005/8/layout/hierarchy6"/>
    <dgm:cxn modelId="{5C823171-B477-4CF4-8716-4C97434B002E}" type="presOf" srcId="{0DBA17D8-D321-4863-B8F6-BB069E460B6D}" destId="{258D8B46-A72F-417C-B2A1-A905F6C74834}" srcOrd="0" destOrd="0" presId="urn:microsoft.com/office/officeart/2005/8/layout/hierarchy6"/>
    <dgm:cxn modelId="{A542D6FE-53F2-4B25-9979-DBB4939EC57A}" type="presOf" srcId="{D9BECAE7-7FC0-4EEB-880C-FA6EE20456D1}" destId="{2DBA1076-99BE-4A8E-A109-32CFC237E850}" srcOrd="0" destOrd="0" presId="urn:microsoft.com/office/officeart/2005/8/layout/hierarchy6"/>
    <dgm:cxn modelId="{4799124C-57FB-4065-9883-EF01F61E17AE}" type="presOf" srcId="{2FB43212-37A2-46AB-A793-570BE5BBAF7C}" destId="{CA5DB7CE-7562-48AE-B4E7-4461AA9AFC24}" srcOrd="0" destOrd="0" presId="urn:microsoft.com/office/officeart/2005/8/layout/hierarchy6"/>
    <dgm:cxn modelId="{A09136CA-AD41-465A-BCBD-3D725440C56B}" type="presOf" srcId="{79B06DCD-FF49-413C-86F9-2CC1F7BACAE1}" destId="{C1ED5FFB-4B7C-4011-81E6-6CF48A59DD25}" srcOrd="0" destOrd="0" presId="urn:microsoft.com/office/officeart/2005/8/layout/hierarchy6"/>
    <dgm:cxn modelId="{A3368DC1-C012-4048-9A74-AD1E813DBF07}" srcId="{D4AFA989-5107-4B90-A2E0-6557B5C8AD2B}" destId="{79B06DCD-FF49-413C-86F9-2CC1F7BACAE1}" srcOrd="1" destOrd="0" parTransId="{9DBFE526-A090-41BA-830D-23024F123AAE}" sibTransId="{C17262D1-9D60-4D57-B2FE-C088E68EF204}"/>
    <dgm:cxn modelId="{121D51E7-2963-497B-9DD1-46D2ADD35C73}" srcId="{10554625-C7E8-4743-A258-A9BDCE777ADB}" destId="{58CA1517-BDBB-47D1-83CD-283A805586E3}" srcOrd="0" destOrd="0" parTransId="{20E32220-ECDA-4286-A4BA-5AEFA3A3D0B1}" sibTransId="{F72E4B04-C5E7-40FC-B486-086242F98D96}"/>
    <dgm:cxn modelId="{E619DF17-1785-4240-A1C3-AE715211CED9}" type="presOf" srcId="{2875BB81-12B6-4E7D-ADC9-2EF3609DE2DB}" destId="{87366EC3-A1AA-4205-B3B4-11AC69D4A059}" srcOrd="0" destOrd="0" presId="urn:microsoft.com/office/officeart/2005/8/layout/hierarchy6"/>
    <dgm:cxn modelId="{D210B955-ED36-40C9-9D6A-09624F6E03C9}" srcId="{D9BECAE7-7FC0-4EEB-880C-FA6EE20456D1}" destId="{2AAE80FE-9A79-4266-8193-0D9880EC6FDB}" srcOrd="0" destOrd="0" parTransId="{231D593A-EB97-441A-A290-9042A556C135}" sibTransId="{A0969920-5680-4500-B696-0D35E9F76A8B}"/>
    <dgm:cxn modelId="{B9AA4127-41AF-4179-9D33-B2206DD52B4E}" srcId="{C2E952CA-2807-4832-8301-8014A298AE60}" destId="{3B357C6D-9BCD-4D6D-8D0C-2ADDEB3A6FE7}" srcOrd="0" destOrd="0" parTransId="{0DBA17D8-D321-4863-B8F6-BB069E460B6D}" sibTransId="{FDFD5881-F1BD-4BEC-986B-DD0D462744C9}"/>
    <dgm:cxn modelId="{DFFECD03-5EA9-49EA-ABD3-5F3FF09F2768}" type="presOf" srcId="{4B9013E8-97B9-4E68-A12D-E01BB8D177E6}" destId="{951B74EA-07AA-4AE5-97BD-15D7EA4E6E39}" srcOrd="0" destOrd="0" presId="urn:microsoft.com/office/officeart/2005/8/layout/hierarchy6"/>
    <dgm:cxn modelId="{C0EE0C21-56B8-44A6-8BD6-B3AA028B4721}" type="presOf" srcId="{58CA1517-BDBB-47D1-83CD-283A805586E3}" destId="{2179E408-614F-4F56-BF5E-B4DC464CE9D1}" srcOrd="0" destOrd="0" presId="urn:microsoft.com/office/officeart/2005/8/layout/hierarchy6"/>
    <dgm:cxn modelId="{7435289F-A483-41E9-B75A-9B2A81D570E5}" type="presOf" srcId="{BB2950E9-793F-41BF-9229-B1A86FFDAD7F}" destId="{9E280FCE-C1DA-441E-93EA-8D1F7DADA00B}" srcOrd="0" destOrd="0" presId="urn:microsoft.com/office/officeart/2005/8/layout/hierarchy6"/>
    <dgm:cxn modelId="{A3BA0CAF-50AF-45E0-8005-CDC077A528FC}" type="presOf" srcId="{CDDAFBCA-7E41-4BAA-B192-3032B549A8F5}" destId="{85262D8B-B27A-4C92-9B66-812BFCDA0904}" srcOrd="0" destOrd="0" presId="urn:microsoft.com/office/officeart/2005/8/layout/hierarchy6"/>
    <dgm:cxn modelId="{A070CE4B-ED6E-4968-9D5B-95EE3B6E1AE2}" type="presOf" srcId="{0784B7F4-6648-4DE7-A1E8-F86C2EF2B257}" destId="{0F1B16DF-9BBC-46D9-9A34-914600FB8234}" srcOrd="0" destOrd="0" presId="urn:microsoft.com/office/officeart/2005/8/layout/hierarchy6"/>
    <dgm:cxn modelId="{88BDCA54-9FBF-4AEE-B8AE-B73CBC451025}" type="presOf" srcId="{10554625-C7E8-4743-A258-A9BDCE777ADB}" destId="{220BD6F0-9B0B-42A4-8342-EAB7ED2052F1}" srcOrd="0" destOrd="0" presId="urn:microsoft.com/office/officeart/2005/8/layout/hierarchy6"/>
    <dgm:cxn modelId="{7D986F6F-DF17-4B30-B059-9974E9B0623D}" type="presOf" srcId="{3B357C6D-9BCD-4D6D-8D0C-2ADDEB3A6FE7}" destId="{CB525704-5C20-4208-969A-2E52A1C49BDB}" srcOrd="0" destOrd="0" presId="urn:microsoft.com/office/officeart/2005/8/layout/hierarchy6"/>
    <dgm:cxn modelId="{B6DBA638-0A87-48B3-9A1A-3969CA626C55}" type="presOf" srcId="{2AAE80FE-9A79-4266-8193-0D9880EC6FDB}" destId="{A123F068-2B3F-469B-81D2-3EDC96B7379C}" srcOrd="0" destOrd="0" presId="urn:microsoft.com/office/officeart/2005/8/layout/hierarchy6"/>
    <dgm:cxn modelId="{B94773A3-8273-4762-A77A-BAF74B8D68D9}" type="presParOf" srcId="{220BD6F0-9B0B-42A4-8342-EAB7ED2052F1}" destId="{F6DA8B0B-109F-4160-8908-8B82EE5A414F}" srcOrd="0" destOrd="0" presId="urn:microsoft.com/office/officeart/2005/8/layout/hierarchy6"/>
    <dgm:cxn modelId="{CD37738B-EE3E-417B-9585-31EF08389537}" type="presParOf" srcId="{F6DA8B0B-109F-4160-8908-8B82EE5A414F}" destId="{25191073-7E95-4468-B433-1FD78CF48BF6}" srcOrd="0" destOrd="0" presId="urn:microsoft.com/office/officeart/2005/8/layout/hierarchy6"/>
    <dgm:cxn modelId="{2C980DD4-8EAA-458C-B201-A916E5541F58}" type="presParOf" srcId="{25191073-7E95-4468-B433-1FD78CF48BF6}" destId="{59D9C272-0AB0-4C3D-BE66-DCAF43EAF1E4}" srcOrd="0" destOrd="0" presId="urn:microsoft.com/office/officeart/2005/8/layout/hierarchy6"/>
    <dgm:cxn modelId="{3C137E89-153A-4691-BC48-68EB61D1E6DD}" type="presParOf" srcId="{59D9C272-0AB0-4C3D-BE66-DCAF43EAF1E4}" destId="{2179E408-614F-4F56-BF5E-B4DC464CE9D1}" srcOrd="0" destOrd="0" presId="urn:microsoft.com/office/officeart/2005/8/layout/hierarchy6"/>
    <dgm:cxn modelId="{E19B6C7C-05F8-43FC-AFB8-F5584E23EEBE}" type="presParOf" srcId="{59D9C272-0AB0-4C3D-BE66-DCAF43EAF1E4}" destId="{6CF9AE1E-5CB0-4D6D-A0F2-ED9568E61244}" srcOrd="1" destOrd="0" presId="urn:microsoft.com/office/officeart/2005/8/layout/hierarchy6"/>
    <dgm:cxn modelId="{1E997890-CC43-46A7-86F8-5A19F87D0875}" type="presParOf" srcId="{6CF9AE1E-5CB0-4D6D-A0F2-ED9568E61244}" destId="{87366EC3-A1AA-4205-B3B4-11AC69D4A059}" srcOrd="0" destOrd="0" presId="urn:microsoft.com/office/officeart/2005/8/layout/hierarchy6"/>
    <dgm:cxn modelId="{858986BB-B594-4125-87DB-98BB6DC59F52}" type="presParOf" srcId="{6CF9AE1E-5CB0-4D6D-A0F2-ED9568E61244}" destId="{0E3EE404-5099-4806-AE24-DE77CF369B74}" srcOrd="1" destOrd="0" presId="urn:microsoft.com/office/officeart/2005/8/layout/hierarchy6"/>
    <dgm:cxn modelId="{C808724C-641D-4177-BEB7-074C2B7E911D}" type="presParOf" srcId="{0E3EE404-5099-4806-AE24-DE77CF369B74}" destId="{2DBA1076-99BE-4A8E-A109-32CFC237E850}" srcOrd="0" destOrd="0" presId="urn:microsoft.com/office/officeart/2005/8/layout/hierarchy6"/>
    <dgm:cxn modelId="{0CD83690-7DE2-4E26-8DDB-AA05844D04DA}" type="presParOf" srcId="{0E3EE404-5099-4806-AE24-DE77CF369B74}" destId="{46967693-94E7-4DA5-B256-23FA3341A81A}" srcOrd="1" destOrd="0" presId="urn:microsoft.com/office/officeart/2005/8/layout/hierarchy6"/>
    <dgm:cxn modelId="{43216904-D68E-45DB-8179-C48061094B12}" type="presParOf" srcId="{46967693-94E7-4DA5-B256-23FA3341A81A}" destId="{A69889AF-FB84-40E9-8293-D248D36468F6}" srcOrd="0" destOrd="0" presId="urn:microsoft.com/office/officeart/2005/8/layout/hierarchy6"/>
    <dgm:cxn modelId="{5BA69086-FFD4-4632-AAAF-EA44F7A9B8B6}" type="presParOf" srcId="{46967693-94E7-4DA5-B256-23FA3341A81A}" destId="{63616040-0AE5-466A-8E01-68DE9D52725D}" srcOrd="1" destOrd="0" presId="urn:microsoft.com/office/officeart/2005/8/layout/hierarchy6"/>
    <dgm:cxn modelId="{0A8879EA-E03D-4E2B-BDEE-DAB04A9283A9}" type="presParOf" srcId="{63616040-0AE5-466A-8E01-68DE9D52725D}" destId="{A123F068-2B3F-469B-81D2-3EDC96B7379C}" srcOrd="0" destOrd="0" presId="urn:microsoft.com/office/officeart/2005/8/layout/hierarchy6"/>
    <dgm:cxn modelId="{915BDFD2-79D6-4F12-9BCF-0E9938E04428}" type="presParOf" srcId="{63616040-0AE5-466A-8E01-68DE9D52725D}" destId="{3A0271C6-E709-4364-9BD4-8E6CF1C502EB}" srcOrd="1" destOrd="0" presId="urn:microsoft.com/office/officeart/2005/8/layout/hierarchy6"/>
    <dgm:cxn modelId="{7F8B8B89-C1B3-4E89-9A49-6E9597637C06}" type="presParOf" srcId="{46967693-94E7-4DA5-B256-23FA3341A81A}" destId="{951B74EA-07AA-4AE5-97BD-15D7EA4E6E39}" srcOrd="2" destOrd="0" presId="urn:microsoft.com/office/officeart/2005/8/layout/hierarchy6"/>
    <dgm:cxn modelId="{554D9605-9DF2-45F4-89D4-3DE0022E2EF9}" type="presParOf" srcId="{46967693-94E7-4DA5-B256-23FA3341A81A}" destId="{2F580705-BFC0-4714-91D3-297F602418C9}" srcOrd="3" destOrd="0" presId="urn:microsoft.com/office/officeart/2005/8/layout/hierarchy6"/>
    <dgm:cxn modelId="{F5378345-39BE-4A79-94D1-80EBC31FA22E}" type="presParOf" srcId="{2F580705-BFC0-4714-91D3-297F602418C9}" destId="{5486F4D5-1C0D-484F-898E-E79B263624B5}" srcOrd="0" destOrd="0" presId="urn:microsoft.com/office/officeart/2005/8/layout/hierarchy6"/>
    <dgm:cxn modelId="{A1B14CFA-3371-418A-802A-93893A79D5CE}" type="presParOf" srcId="{2F580705-BFC0-4714-91D3-297F602418C9}" destId="{6E9078AB-AB93-43D7-889E-D9379BD36448}" srcOrd="1" destOrd="0" presId="urn:microsoft.com/office/officeart/2005/8/layout/hierarchy6"/>
    <dgm:cxn modelId="{B3EE29B4-D6A3-4BE1-BFF7-B3BFF0AD031B}" type="presParOf" srcId="{6E9078AB-AB93-43D7-889E-D9379BD36448}" destId="{258D8B46-A72F-417C-B2A1-A905F6C74834}" srcOrd="0" destOrd="0" presId="urn:microsoft.com/office/officeart/2005/8/layout/hierarchy6"/>
    <dgm:cxn modelId="{52149575-F5DD-4901-A997-FDB6E1DBB202}" type="presParOf" srcId="{6E9078AB-AB93-43D7-889E-D9379BD36448}" destId="{DDB61D8F-4C3E-4962-B8EA-B895E4E40AC6}" srcOrd="1" destOrd="0" presId="urn:microsoft.com/office/officeart/2005/8/layout/hierarchy6"/>
    <dgm:cxn modelId="{561B35EE-8DE3-4F00-824D-A8CC63374DA9}" type="presParOf" srcId="{DDB61D8F-4C3E-4962-B8EA-B895E4E40AC6}" destId="{CB525704-5C20-4208-969A-2E52A1C49BDB}" srcOrd="0" destOrd="0" presId="urn:microsoft.com/office/officeart/2005/8/layout/hierarchy6"/>
    <dgm:cxn modelId="{E283C8A8-C7FF-4657-9193-30ED4A726A5E}" type="presParOf" srcId="{DDB61D8F-4C3E-4962-B8EA-B895E4E40AC6}" destId="{9B8A4394-E515-4DCB-A351-A1F426EFDAD3}" srcOrd="1" destOrd="0" presId="urn:microsoft.com/office/officeart/2005/8/layout/hierarchy6"/>
    <dgm:cxn modelId="{7B11172D-51EB-4742-B569-CADD00ACFD48}" type="presParOf" srcId="{6E9078AB-AB93-43D7-889E-D9379BD36448}" destId="{85262D8B-B27A-4C92-9B66-812BFCDA0904}" srcOrd="2" destOrd="0" presId="urn:microsoft.com/office/officeart/2005/8/layout/hierarchy6"/>
    <dgm:cxn modelId="{F4969028-6910-44A9-A1AA-9BF6E3E05772}" type="presParOf" srcId="{6E9078AB-AB93-43D7-889E-D9379BD36448}" destId="{6AE295AB-CA1C-4B6B-A8BC-E170C59F9772}" srcOrd="3" destOrd="0" presId="urn:microsoft.com/office/officeart/2005/8/layout/hierarchy6"/>
    <dgm:cxn modelId="{5F303BEF-4877-4F16-BB70-8F1D97932713}" type="presParOf" srcId="{6AE295AB-CA1C-4B6B-A8BC-E170C59F9772}" destId="{15A3A548-6C86-4F4C-B38A-F9409FF70BD8}" srcOrd="0" destOrd="0" presId="urn:microsoft.com/office/officeart/2005/8/layout/hierarchy6"/>
    <dgm:cxn modelId="{B6E9DB70-0441-4FAE-803C-ED574852276D}" type="presParOf" srcId="{6AE295AB-CA1C-4B6B-A8BC-E170C59F9772}" destId="{077049C1-4E3C-43E0-8333-356D70E3E855}" srcOrd="1" destOrd="0" presId="urn:microsoft.com/office/officeart/2005/8/layout/hierarchy6"/>
    <dgm:cxn modelId="{A1BDF6DC-8DA8-4604-881B-D2023357270C}" type="presParOf" srcId="{46967693-94E7-4DA5-B256-23FA3341A81A}" destId="{D888DC56-FD1B-4FA6-BBF3-D10D78A9459C}" srcOrd="4" destOrd="0" presId="urn:microsoft.com/office/officeart/2005/8/layout/hierarchy6"/>
    <dgm:cxn modelId="{8844F33F-0751-4117-BEE3-F348A18B6346}" type="presParOf" srcId="{46967693-94E7-4DA5-B256-23FA3341A81A}" destId="{624DF3CE-397D-41C1-8B02-73AE089B1F48}" srcOrd="5" destOrd="0" presId="urn:microsoft.com/office/officeart/2005/8/layout/hierarchy6"/>
    <dgm:cxn modelId="{D919EAD4-516E-4E5A-B7D0-EB4E422299D7}" type="presParOf" srcId="{624DF3CE-397D-41C1-8B02-73AE089B1F48}" destId="{CA5DB7CE-7562-48AE-B4E7-4461AA9AFC24}" srcOrd="0" destOrd="0" presId="urn:microsoft.com/office/officeart/2005/8/layout/hierarchy6"/>
    <dgm:cxn modelId="{C8C193EE-216B-43DB-9569-621CF146412A}" type="presParOf" srcId="{624DF3CE-397D-41C1-8B02-73AE089B1F48}" destId="{16EC0A9C-4D11-4517-A38D-9B32BA09E2FA}" srcOrd="1" destOrd="0" presId="urn:microsoft.com/office/officeart/2005/8/layout/hierarchy6"/>
    <dgm:cxn modelId="{36481379-BB6E-4DF3-A239-0032F6E76113}" type="presParOf" srcId="{6CF9AE1E-5CB0-4D6D-A0F2-ED9568E61244}" destId="{F977572B-2229-472F-8EF1-CBC96DAA0225}" srcOrd="2" destOrd="0" presId="urn:microsoft.com/office/officeart/2005/8/layout/hierarchy6"/>
    <dgm:cxn modelId="{6AB5FA6F-D2E8-4CFD-888C-2BA74FF133A0}" type="presParOf" srcId="{6CF9AE1E-5CB0-4D6D-A0F2-ED9568E61244}" destId="{04492828-8A5B-4008-A69A-2FC461E664E4}" srcOrd="3" destOrd="0" presId="urn:microsoft.com/office/officeart/2005/8/layout/hierarchy6"/>
    <dgm:cxn modelId="{5EB30C95-B1D9-4D2B-A60A-C093F9D1C61E}" type="presParOf" srcId="{04492828-8A5B-4008-A69A-2FC461E664E4}" destId="{C4450B7C-A03D-4F8A-B01C-3E6DC5A1EDB8}" srcOrd="0" destOrd="0" presId="urn:microsoft.com/office/officeart/2005/8/layout/hierarchy6"/>
    <dgm:cxn modelId="{5FC638CA-F8E4-493B-A123-6F57C236C041}" type="presParOf" srcId="{04492828-8A5B-4008-A69A-2FC461E664E4}" destId="{460CB522-4F58-41A7-A93E-A0F2E40F68D5}" srcOrd="1" destOrd="0" presId="urn:microsoft.com/office/officeart/2005/8/layout/hierarchy6"/>
    <dgm:cxn modelId="{48C6C464-FAB6-4E15-BFF2-40B721A322C8}" type="presParOf" srcId="{460CB522-4F58-41A7-A93E-A0F2E40F68D5}" destId="{9963ECA2-8AB1-4E79-82F0-57F01E003506}" srcOrd="0" destOrd="0" presId="urn:microsoft.com/office/officeart/2005/8/layout/hierarchy6"/>
    <dgm:cxn modelId="{D8F1C006-8919-47AE-B3F7-A84D35E13585}" type="presParOf" srcId="{460CB522-4F58-41A7-A93E-A0F2E40F68D5}" destId="{60F4B506-0550-4480-BCF9-204E900D016A}" srcOrd="1" destOrd="0" presId="urn:microsoft.com/office/officeart/2005/8/layout/hierarchy6"/>
    <dgm:cxn modelId="{BD17BE94-9123-44C4-8D03-6A5D4A222074}" type="presParOf" srcId="{60F4B506-0550-4480-BCF9-204E900D016A}" destId="{0F1B16DF-9BBC-46D9-9A34-914600FB8234}" srcOrd="0" destOrd="0" presId="urn:microsoft.com/office/officeart/2005/8/layout/hierarchy6"/>
    <dgm:cxn modelId="{935F3325-26AC-42F3-B1BA-14AB7733CE41}" type="presParOf" srcId="{60F4B506-0550-4480-BCF9-204E900D016A}" destId="{4A8A0A69-81F2-4535-A313-0C2CFA672302}" srcOrd="1" destOrd="0" presId="urn:microsoft.com/office/officeart/2005/8/layout/hierarchy6"/>
    <dgm:cxn modelId="{DD345089-CD2A-4F38-A634-DFDAF3B68165}" type="presParOf" srcId="{460CB522-4F58-41A7-A93E-A0F2E40F68D5}" destId="{24FE1427-FC60-42F6-A41A-7E93305EF66F}" srcOrd="2" destOrd="0" presId="urn:microsoft.com/office/officeart/2005/8/layout/hierarchy6"/>
    <dgm:cxn modelId="{B3921952-7A45-4437-96B1-578959F6D6C5}" type="presParOf" srcId="{460CB522-4F58-41A7-A93E-A0F2E40F68D5}" destId="{25C6E59A-E471-4D31-ABBE-74F0F20A67A4}" srcOrd="3" destOrd="0" presId="urn:microsoft.com/office/officeart/2005/8/layout/hierarchy6"/>
    <dgm:cxn modelId="{1C6649F6-00CE-4BBA-B887-8925CEE56E35}" type="presParOf" srcId="{25C6E59A-E471-4D31-ABBE-74F0F20A67A4}" destId="{C1ED5FFB-4B7C-4011-81E6-6CF48A59DD25}" srcOrd="0" destOrd="0" presId="urn:microsoft.com/office/officeart/2005/8/layout/hierarchy6"/>
    <dgm:cxn modelId="{2AEE6ABF-3DD1-438A-8F3A-51CF131B0594}" type="presParOf" srcId="{25C6E59A-E471-4D31-ABBE-74F0F20A67A4}" destId="{CDE794C8-AE2E-4519-8942-30B4F8B5BE5D}" srcOrd="1" destOrd="0" presId="urn:microsoft.com/office/officeart/2005/8/layout/hierarchy6"/>
    <dgm:cxn modelId="{1CF1E7B8-11A6-4AF9-845B-4A25C5A2BF47}" type="presParOf" srcId="{6CF9AE1E-5CB0-4D6D-A0F2-ED9568E61244}" destId="{AD1A7614-B741-4D85-BD35-A323F7007E2E}" srcOrd="4" destOrd="0" presId="urn:microsoft.com/office/officeart/2005/8/layout/hierarchy6"/>
    <dgm:cxn modelId="{4F3EB647-50D4-4D7C-9D29-ED2AA7C1459E}" type="presParOf" srcId="{6CF9AE1E-5CB0-4D6D-A0F2-ED9568E61244}" destId="{0911D9DF-FB69-4FD2-A5D9-465A059A5F7A}" srcOrd="5" destOrd="0" presId="urn:microsoft.com/office/officeart/2005/8/layout/hierarchy6"/>
    <dgm:cxn modelId="{0B968433-49DE-46BC-ABBA-F50426406F62}" type="presParOf" srcId="{0911D9DF-FB69-4FD2-A5D9-465A059A5F7A}" destId="{9E280FCE-C1DA-441E-93EA-8D1F7DADA00B}" srcOrd="0" destOrd="0" presId="urn:microsoft.com/office/officeart/2005/8/layout/hierarchy6"/>
    <dgm:cxn modelId="{1177A178-0E5C-477C-B4A3-FA3BC79DE990}" type="presParOf" srcId="{0911D9DF-FB69-4FD2-A5D9-465A059A5F7A}" destId="{C5C4BA48-A5B4-42C5-81B8-1350624DA262}" srcOrd="1" destOrd="0" presId="urn:microsoft.com/office/officeart/2005/8/layout/hierarchy6"/>
    <dgm:cxn modelId="{A59694F5-AE89-4ACF-BFA5-DE93281D6527}" type="presParOf" srcId="{220BD6F0-9B0B-42A4-8342-EAB7ED2052F1}" destId="{D8E79CCA-22CD-41EB-A844-7776EA587C2A}"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A7A2C3-076E-46F3-8141-D6094BCBDC68}" type="doc">
      <dgm:prSet loTypeId="urn:microsoft.com/office/officeart/2005/8/layout/hierarchy4" loCatId="hierarchy" qsTypeId="urn:microsoft.com/office/officeart/2005/8/quickstyle/simple5" qsCatId="simple" csTypeId="urn:microsoft.com/office/officeart/2005/8/colors/accent1_2" csCatId="accent1" phldr="1"/>
      <dgm:spPr/>
      <dgm:t>
        <a:bodyPr/>
        <a:lstStyle/>
        <a:p>
          <a:endParaRPr lang="en-US"/>
        </a:p>
      </dgm:t>
    </dgm:pt>
    <dgm:pt modelId="{6441187E-8D1E-4BAA-86BB-79E606860175}">
      <dgm:prSet phldrT="[Text]" custT="1"/>
      <dgm:spPr/>
      <dgm:t>
        <a:bodyPr/>
        <a:lstStyle/>
        <a:p>
          <a:r>
            <a:rPr lang="en-US" sz="2400" b="1" dirty="0"/>
            <a:t>Option</a:t>
          </a:r>
        </a:p>
      </dgm:t>
    </dgm:pt>
    <dgm:pt modelId="{9758A2FD-04BC-4E10-AFD5-68AC564CD304}" type="parTrans" cxnId="{41DB0AD0-EE45-4959-8A39-6B8D2D3DC43C}">
      <dgm:prSet/>
      <dgm:spPr/>
      <dgm:t>
        <a:bodyPr/>
        <a:lstStyle/>
        <a:p>
          <a:endParaRPr lang="en-US" sz="1400"/>
        </a:p>
      </dgm:t>
    </dgm:pt>
    <dgm:pt modelId="{0167EB49-4F99-444D-8075-B3CBFF124403}" type="sibTrans" cxnId="{41DB0AD0-EE45-4959-8A39-6B8D2D3DC43C}">
      <dgm:prSet/>
      <dgm:spPr/>
      <dgm:t>
        <a:bodyPr/>
        <a:lstStyle/>
        <a:p>
          <a:endParaRPr lang="en-US" sz="1400"/>
        </a:p>
      </dgm:t>
    </dgm:pt>
    <dgm:pt modelId="{6056003A-D575-4ECD-88BA-09E64614707B}">
      <dgm:prSet phldrT="[Text]" custT="1"/>
      <dgm:spPr/>
      <dgm:t>
        <a:bodyPr/>
        <a:lstStyle/>
        <a:p>
          <a:r>
            <a:rPr lang="en-US" sz="2400" b="1" dirty="0"/>
            <a:t>Call</a:t>
          </a:r>
        </a:p>
      </dgm:t>
    </dgm:pt>
    <dgm:pt modelId="{87838DD0-6AD6-41A2-AC33-BD216226839C}" type="parTrans" cxnId="{A8A82384-9EB2-44A8-9A9C-479B9C4A3E3B}">
      <dgm:prSet/>
      <dgm:spPr/>
      <dgm:t>
        <a:bodyPr/>
        <a:lstStyle/>
        <a:p>
          <a:endParaRPr lang="en-US" sz="1400"/>
        </a:p>
      </dgm:t>
    </dgm:pt>
    <dgm:pt modelId="{C0CB2D44-2924-403D-8969-E435F0F2CF73}" type="sibTrans" cxnId="{A8A82384-9EB2-44A8-9A9C-479B9C4A3E3B}">
      <dgm:prSet/>
      <dgm:spPr/>
      <dgm:t>
        <a:bodyPr/>
        <a:lstStyle/>
        <a:p>
          <a:endParaRPr lang="en-US" sz="1400"/>
        </a:p>
      </dgm:t>
    </dgm:pt>
    <dgm:pt modelId="{1C24237D-3A55-4105-9596-2138336040CD}">
      <dgm:prSet phldrT="[Text]" custT="1"/>
      <dgm:spPr/>
      <dgm:t>
        <a:bodyPr/>
        <a:lstStyle/>
        <a:p>
          <a:r>
            <a:rPr lang="en-US" sz="2400" b="1" dirty="0"/>
            <a:t>Buy</a:t>
          </a:r>
        </a:p>
      </dgm:t>
    </dgm:pt>
    <dgm:pt modelId="{D764B581-AAA2-4743-979E-09485A5DD53D}" type="parTrans" cxnId="{B76317E6-9DD1-473F-89CB-5266083A0710}">
      <dgm:prSet/>
      <dgm:spPr/>
      <dgm:t>
        <a:bodyPr/>
        <a:lstStyle/>
        <a:p>
          <a:endParaRPr lang="en-US" sz="1400"/>
        </a:p>
      </dgm:t>
    </dgm:pt>
    <dgm:pt modelId="{70BF2889-5834-415E-9704-C758DE6CD2C9}" type="sibTrans" cxnId="{B76317E6-9DD1-473F-89CB-5266083A0710}">
      <dgm:prSet/>
      <dgm:spPr/>
      <dgm:t>
        <a:bodyPr/>
        <a:lstStyle/>
        <a:p>
          <a:endParaRPr lang="en-US" sz="1400"/>
        </a:p>
      </dgm:t>
    </dgm:pt>
    <dgm:pt modelId="{C6B6195E-8034-4278-9F1B-03A99E0F3915}">
      <dgm:prSet phldrT="[Text]" custT="1"/>
      <dgm:spPr/>
      <dgm:t>
        <a:bodyPr/>
        <a:lstStyle/>
        <a:p>
          <a:r>
            <a:rPr lang="en-US" sz="2400" b="1"/>
            <a:t>Sell</a:t>
          </a:r>
        </a:p>
      </dgm:t>
    </dgm:pt>
    <dgm:pt modelId="{9A0E8135-7CF2-411B-A372-1A023D1C1B06}" type="parTrans" cxnId="{FE4B9C7C-6545-49ED-A557-0F272AFA6F65}">
      <dgm:prSet/>
      <dgm:spPr/>
      <dgm:t>
        <a:bodyPr/>
        <a:lstStyle/>
        <a:p>
          <a:endParaRPr lang="en-US" sz="1400"/>
        </a:p>
      </dgm:t>
    </dgm:pt>
    <dgm:pt modelId="{4D3021E8-E4CA-4507-8052-304B92D67864}" type="sibTrans" cxnId="{FE4B9C7C-6545-49ED-A557-0F272AFA6F65}">
      <dgm:prSet/>
      <dgm:spPr/>
      <dgm:t>
        <a:bodyPr/>
        <a:lstStyle/>
        <a:p>
          <a:endParaRPr lang="en-US" sz="1400"/>
        </a:p>
      </dgm:t>
    </dgm:pt>
    <dgm:pt modelId="{7518E306-42C5-48DF-95C9-DBC7B074A625}">
      <dgm:prSet phldrT="[Text]" custT="1"/>
      <dgm:spPr/>
      <dgm:t>
        <a:bodyPr/>
        <a:lstStyle/>
        <a:p>
          <a:r>
            <a:rPr lang="en-US" sz="2400" b="1"/>
            <a:t>Put</a:t>
          </a:r>
        </a:p>
      </dgm:t>
    </dgm:pt>
    <dgm:pt modelId="{9CC65AF6-4EA5-43B1-B08E-61C7A0ECB63C}" type="parTrans" cxnId="{71B32190-294B-4174-B291-962BED9CD4F0}">
      <dgm:prSet/>
      <dgm:spPr/>
      <dgm:t>
        <a:bodyPr/>
        <a:lstStyle/>
        <a:p>
          <a:endParaRPr lang="en-US" sz="1400"/>
        </a:p>
      </dgm:t>
    </dgm:pt>
    <dgm:pt modelId="{C6CA9FC0-666A-4771-9778-C7DE4BB2F925}" type="sibTrans" cxnId="{71B32190-294B-4174-B291-962BED9CD4F0}">
      <dgm:prSet/>
      <dgm:spPr/>
      <dgm:t>
        <a:bodyPr/>
        <a:lstStyle/>
        <a:p>
          <a:endParaRPr lang="en-US" sz="1400"/>
        </a:p>
      </dgm:t>
    </dgm:pt>
    <dgm:pt modelId="{0EEDC1E9-B63A-4880-91D2-46381D849465}">
      <dgm:prSet phldrT="[Text]" custT="1"/>
      <dgm:spPr/>
      <dgm:t>
        <a:bodyPr/>
        <a:lstStyle/>
        <a:p>
          <a:r>
            <a:rPr lang="en-US" sz="2400" b="1" dirty="0"/>
            <a:t>Buy</a:t>
          </a:r>
        </a:p>
      </dgm:t>
    </dgm:pt>
    <dgm:pt modelId="{2A8C83EC-40C9-4A87-8E9B-D56A2B96DF3A}" type="parTrans" cxnId="{2F1D827A-52E2-4CAF-ABD2-294F8A73909F}">
      <dgm:prSet/>
      <dgm:spPr/>
      <dgm:t>
        <a:bodyPr/>
        <a:lstStyle/>
        <a:p>
          <a:endParaRPr lang="en-US" sz="1400"/>
        </a:p>
      </dgm:t>
    </dgm:pt>
    <dgm:pt modelId="{FA9E7A55-7DE5-43B9-B3DB-33A0968A453B}" type="sibTrans" cxnId="{2F1D827A-52E2-4CAF-ABD2-294F8A73909F}">
      <dgm:prSet/>
      <dgm:spPr/>
      <dgm:t>
        <a:bodyPr/>
        <a:lstStyle/>
        <a:p>
          <a:endParaRPr lang="en-US" sz="1400"/>
        </a:p>
      </dgm:t>
    </dgm:pt>
    <dgm:pt modelId="{212DF296-4BB1-4D7B-9307-BCAA376A8AEC}">
      <dgm:prSet phldrT="[Text]" custT="1"/>
      <dgm:spPr/>
      <dgm:t>
        <a:bodyPr/>
        <a:lstStyle/>
        <a:p>
          <a:r>
            <a:rPr lang="en-US" sz="2400" b="1"/>
            <a:t>Sell</a:t>
          </a:r>
        </a:p>
      </dgm:t>
    </dgm:pt>
    <dgm:pt modelId="{2E7D04C7-C9AB-45B3-8F1A-7E9A5C2BE44F}" type="parTrans" cxnId="{A85DD627-F76E-4421-BCB3-E35FDCDFFA8C}">
      <dgm:prSet/>
      <dgm:spPr/>
      <dgm:t>
        <a:bodyPr/>
        <a:lstStyle/>
        <a:p>
          <a:endParaRPr lang="en-US" sz="1400"/>
        </a:p>
      </dgm:t>
    </dgm:pt>
    <dgm:pt modelId="{D0FF5E2E-327A-4894-A392-EFEB4C247478}" type="sibTrans" cxnId="{A85DD627-F76E-4421-BCB3-E35FDCDFFA8C}">
      <dgm:prSet/>
      <dgm:spPr/>
      <dgm:t>
        <a:bodyPr/>
        <a:lstStyle/>
        <a:p>
          <a:endParaRPr lang="en-US" sz="1400"/>
        </a:p>
      </dgm:t>
    </dgm:pt>
    <dgm:pt modelId="{92735017-A7E4-4CE0-B128-597542BC70A7}">
      <dgm:prSet phldrT="[Text]" custT="1"/>
      <dgm:spPr/>
      <dgm:t>
        <a:bodyPr/>
        <a:lstStyle/>
        <a:p>
          <a:r>
            <a:rPr lang="en-US" sz="2400" b="1" dirty="0"/>
            <a:t>Importer </a:t>
          </a:r>
        </a:p>
      </dgm:t>
    </dgm:pt>
    <dgm:pt modelId="{0432EB83-44C6-4007-8440-7AD99804F354}" type="parTrans" cxnId="{93DD8C8A-DC84-4DE1-8CCE-DA02CA8418B9}">
      <dgm:prSet/>
      <dgm:spPr/>
      <dgm:t>
        <a:bodyPr/>
        <a:lstStyle/>
        <a:p>
          <a:endParaRPr lang="en-US" sz="1400"/>
        </a:p>
      </dgm:t>
    </dgm:pt>
    <dgm:pt modelId="{66030B84-21E9-44F7-B020-31AC9720B40E}" type="sibTrans" cxnId="{93DD8C8A-DC84-4DE1-8CCE-DA02CA8418B9}">
      <dgm:prSet/>
      <dgm:spPr/>
      <dgm:t>
        <a:bodyPr/>
        <a:lstStyle/>
        <a:p>
          <a:endParaRPr lang="en-US" sz="1400"/>
        </a:p>
      </dgm:t>
    </dgm:pt>
    <dgm:pt modelId="{C2F91541-9913-4A9E-9E70-60F2AE58B997}">
      <dgm:prSet phldrT="[Text]" custT="1"/>
      <dgm:spPr/>
      <dgm:t>
        <a:bodyPr/>
        <a:lstStyle/>
        <a:p>
          <a:r>
            <a:rPr lang="en-US" sz="2400" b="1" dirty="0"/>
            <a:t>Right to Buy</a:t>
          </a:r>
        </a:p>
      </dgm:t>
    </dgm:pt>
    <dgm:pt modelId="{CD1DBDB7-C38C-434E-817F-57FBC93F5AC8}" type="parTrans" cxnId="{5273EF4B-4DEA-4329-8E41-2E145D58CE7C}">
      <dgm:prSet/>
      <dgm:spPr/>
      <dgm:t>
        <a:bodyPr/>
        <a:lstStyle/>
        <a:p>
          <a:endParaRPr lang="en-US" sz="1400"/>
        </a:p>
      </dgm:t>
    </dgm:pt>
    <dgm:pt modelId="{24C6087F-3E27-408D-BE76-28997E26925B}" type="sibTrans" cxnId="{5273EF4B-4DEA-4329-8E41-2E145D58CE7C}">
      <dgm:prSet/>
      <dgm:spPr/>
      <dgm:t>
        <a:bodyPr/>
        <a:lstStyle/>
        <a:p>
          <a:endParaRPr lang="en-US" sz="1400"/>
        </a:p>
      </dgm:t>
    </dgm:pt>
    <dgm:pt modelId="{A06FC212-14E1-4661-B07F-2F222B0C2A53}">
      <dgm:prSet phldrT="[Text]" custT="1"/>
      <dgm:spPr/>
      <dgm:t>
        <a:bodyPr/>
        <a:lstStyle/>
        <a:p>
          <a:r>
            <a:rPr lang="en-US" sz="2400" b="1" dirty="0"/>
            <a:t>Exporter</a:t>
          </a:r>
        </a:p>
      </dgm:t>
    </dgm:pt>
    <dgm:pt modelId="{80B1E9DA-344D-4AD5-9D13-3229690CFF96}" type="parTrans" cxnId="{8343D509-3381-4DAE-98E8-22E2165701F8}">
      <dgm:prSet/>
      <dgm:spPr/>
      <dgm:t>
        <a:bodyPr/>
        <a:lstStyle/>
        <a:p>
          <a:endParaRPr lang="en-US" sz="1400"/>
        </a:p>
      </dgm:t>
    </dgm:pt>
    <dgm:pt modelId="{7922A45E-3225-4E1D-A8BC-E77A61C024D1}" type="sibTrans" cxnId="{8343D509-3381-4DAE-98E8-22E2165701F8}">
      <dgm:prSet/>
      <dgm:spPr/>
      <dgm:t>
        <a:bodyPr/>
        <a:lstStyle/>
        <a:p>
          <a:endParaRPr lang="en-US" sz="1400"/>
        </a:p>
      </dgm:t>
    </dgm:pt>
    <dgm:pt modelId="{86FE06B7-8F2E-4B23-A14D-3D38B619D06C}">
      <dgm:prSet phldrT="[Text]" custT="1"/>
      <dgm:spPr/>
      <dgm:t>
        <a:bodyPr/>
        <a:lstStyle/>
        <a:p>
          <a:r>
            <a:rPr lang="en-US" sz="2400" b="1" dirty="0"/>
            <a:t>Obligation to Sell</a:t>
          </a:r>
        </a:p>
      </dgm:t>
    </dgm:pt>
    <dgm:pt modelId="{2DA42206-19BA-4ACA-814D-4C4C9010EEDD}" type="parTrans" cxnId="{85A6D85F-B040-4CB5-BFF5-49AA75AE329F}">
      <dgm:prSet/>
      <dgm:spPr/>
      <dgm:t>
        <a:bodyPr/>
        <a:lstStyle/>
        <a:p>
          <a:endParaRPr lang="en-US" sz="1400"/>
        </a:p>
      </dgm:t>
    </dgm:pt>
    <dgm:pt modelId="{DC77743D-3397-4742-AD7F-07EE61C0D711}" type="sibTrans" cxnId="{85A6D85F-B040-4CB5-BFF5-49AA75AE329F}">
      <dgm:prSet/>
      <dgm:spPr/>
      <dgm:t>
        <a:bodyPr/>
        <a:lstStyle/>
        <a:p>
          <a:endParaRPr lang="en-US" sz="1400"/>
        </a:p>
      </dgm:t>
    </dgm:pt>
    <dgm:pt modelId="{42092266-2A70-4666-92DF-B488C1443FBA}">
      <dgm:prSet phldrT="[Text]" custT="1"/>
      <dgm:spPr/>
      <dgm:t>
        <a:bodyPr/>
        <a:lstStyle/>
        <a:p>
          <a:r>
            <a:rPr lang="en-US" sz="2400" b="1"/>
            <a:t>Exporter</a:t>
          </a:r>
        </a:p>
      </dgm:t>
    </dgm:pt>
    <dgm:pt modelId="{62A5480C-26F7-4A8E-B114-E0681E0197AA}" type="parTrans" cxnId="{D376C558-3A96-45AA-90F7-7401D067690C}">
      <dgm:prSet/>
      <dgm:spPr/>
      <dgm:t>
        <a:bodyPr/>
        <a:lstStyle/>
        <a:p>
          <a:endParaRPr lang="en-US" sz="1400"/>
        </a:p>
      </dgm:t>
    </dgm:pt>
    <dgm:pt modelId="{5BC7F8D1-2996-452F-BE68-2661962805E8}" type="sibTrans" cxnId="{D376C558-3A96-45AA-90F7-7401D067690C}">
      <dgm:prSet/>
      <dgm:spPr/>
      <dgm:t>
        <a:bodyPr/>
        <a:lstStyle/>
        <a:p>
          <a:endParaRPr lang="en-US" sz="1400"/>
        </a:p>
      </dgm:t>
    </dgm:pt>
    <dgm:pt modelId="{06BA497D-CAED-444D-BE79-1148B0B1EDDB}">
      <dgm:prSet phldrT="[Text]" custT="1"/>
      <dgm:spPr/>
      <dgm:t>
        <a:bodyPr/>
        <a:lstStyle/>
        <a:p>
          <a:r>
            <a:rPr lang="en-US" sz="2400" b="1" dirty="0"/>
            <a:t>Right to Sell</a:t>
          </a:r>
        </a:p>
      </dgm:t>
    </dgm:pt>
    <dgm:pt modelId="{A3C2A1E7-4F7F-4657-8B66-9A5289F75C4C}" type="parTrans" cxnId="{76392BF9-6752-41DB-A1C0-028BFE154396}">
      <dgm:prSet/>
      <dgm:spPr/>
      <dgm:t>
        <a:bodyPr/>
        <a:lstStyle/>
        <a:p>
          <a:endParaRPr lang="en-US" sz="1400"/>
        </a:p>
      </dgm:t>
    </dgm:pt>
    <dgm:pt modelId="{30E261CF-05A1-4D49-955B-F118714D7CA1}" type="sibTrans" cxnId="{76392BF9-6752-41DB-A1C0-028BFE154396}">
      <dgm:prSet/>
      <dgm:spPr/>
      <dgm:t>
        <a:bodyPr/>
        <a:lstStyle/>
        <a:p>
          <a:endParaRPr lang="en-US" sz="1400"/>
        </a:p>
      </dgm:t>
    </dgm:pt>
    <dgm:pt modelId="{98142EC7-99A1-4BA2-B22A-1D446EC732A5}">
      <dgm:prSet phldrT="[Text]" custT="1"/>
      <dgm:spPr/>
      <dgm:t>
        <a:bodyPr/>
        <a:lstStyle/>
        <a:p>
          <a:r>
            <a:rPr lang="en-US" sz="2400" b="1" dirty="0"/>
            <a:t>Importer</a:t>
          </a:r>
        </a:p>
      </dgm:t>
    </dgm:pt>
    <dgm:pt modelId="{5A6D738D-D532-4DE3-9CC3-B20C2BC3F817}" type="parTrans" cxnId="{182C0967-7144-4DE3-9C2A-A439DDC0F71E}">
      <dgm:prSet/>
      <dgm:spPr/>
      <dgm:t>
        <a:bodyPr/>
        <a:lstStyle/>
        <a:p>
          <a:endParaRPr lang="en-US" sz="1400"/>
        </a:p>
      </dgm:t>
    </dgm:pt>
    <dgm:pt modelId="{B4D59B24-28C8-48EF-92E5-1B85056895AC}" type="sibTrans" cxnId="{182C0967-7144-4DE3-9C2A-A439DDC0F71E}">
      <dgm:prSet/>
      <dgm:spPr/>
      <dgm:t>
        <a:bodyPr/>
        <a:lstStyle/>
        <a:p>
          <a:endParaRPr lang="en-US" sz="1400"/>
        </a:p>
      </dgm:t>
    </dgm:pt>
    <dgm:pt modelId="{A8A61ED7-0451-4F0F-87E8-AC021EE722A0}">
      <dgm:prSet phldrT="[Text]" custT="1"/>
      <dgm:spPr/>
      <dgm:t>
        <a:bodyPr/>
        <a:lstStyle/>
        <a:p>
          <a:r>
            <a:rPr lang="en-US" sz="2400" b="1" dirty="0"/>
            <a:t>Obligation to Buy</a:t>
          </a:r>
        </a:p>
      </dgm:t>
    </dgm:pt>
    <dgm:pt modelId="{582C8FE3-D908-456F-BFEB-BE7E4F416E97}" type="parTrans" cxnId="{43701BBC-3615-469A-814E-591066B7A0AB}">
      <dgm:prSet/>
      <dgm:spPr/>
      <dgm:t>
        <a:bodyPr/>
        <a:lstStyle/>
        <a:p>
          <a:endParaRPr lang="en-US" sz="1400"/>
        </a:p>
      </dgm:t>
    </dgm:pt>
    <dgm:pt modelId="{984D14D1-9E61-40D5-832E-DCFCCDC3994E}" type="sibTrans" cxnId="{43701BBC-3615-469A-814E-591066B7A0AB}">
      <dgm:prSet/>
      <dgm:spPr/>
      <dgm:t>
        <a:bodyPr/>
        <a:lstStyle/>
        <a:p>
          <a:endParaRPr lang="en-US" sz="1400"/>
        </a:p>
      </dgm:t>
    </dgm:pt>
    <dgm:pt modelId="{1A0625E4-33B5-4823-9769-D8A2ECF4CBD5}" type="pres">
      <dgm:prSet presAssocID="{04A7A2C3-076E-46F3-8141-D6094BCBDC68}" presName="Name0" presStyleCnt="0">
        <dgm:presLayoutVars>
          <dgm:chPref val="1"/>
          <dgm:dir/>
          <dgm:animOne val="branch"/>
          <dgm:animLvl val="lvl"/>
          <dgm:resizeHandles/>
        </dgm:presLayoutVars>
      </dgm:prSet>
      <dgm:spPr/>
      <dgm:t>
        <a:bodyPr/>
        <a:lstStyle/>
        <a:p>
          <a:endParaRPr lang="en-US"/>
        </a:p>
      </dgm:t>
    </dgm:pt>
    <dgm:pt modelId="{230F806F-FD85-431A-BBC1-773461538DF8}" type="pres">
      <dgm:prSet presAssocID="{6441187E-8D1E-4BAA-86BB-79E606860175}" presName="vertOne" presStyleCnt="0"/>
      <dgm:spPr/>
      <dgm:t>
        <a:bodyPr/>
        <a:lstStyle/>
        <a:p>
          <a:endParaRPr lang="en-US"/>
        </a:p>
      </dgm:t>
    </dgm:pt>
    <dgm:pt modelId="{8EF22ADB-2E31-4152-991C-FB568E804257}" type="pres">
      <dgm:prSet presAssocID="{6441187E-8D1E-4BAA-86BB-79E606860175}" presName="txOne" presStyleLbl="node0" presStyleIdx="0" presStyleCnt="1">
        <dgm:presLayoutVars>
          <dgm:chPref val="3"/>
        </dgm:presLayoutVars>
      </dgm:prSet>
      <dgm:spPr/>
      <dgm:t>
        <a:bodyPr/>
        <a:lstStyle/>
        <a:p>
          <a:endParaRPr lang="en-US"/>
        </a:p>
      </dgm:t>
    </dgm:pt>
    <dgm:pt modelId="{162D6F81-3299-485C-943D-427458F52B43}" type="pres">
      <dgm:prSet presAssocID="{6441187E-8D1E-4BAA-86BB-79E606860175}" presName="parTransOne" presStyleCnt="0"/>
      <dgm:spPr/>
      <dgm:t>
        <a:bodyPr/>
        <a:lstStyle/>
        <a:p>
          <a:endParaRPr lang="en-US"/>
        </a:p>
      </dgm:t>
    </dgm:pt>
    <dgm:pt modelId="{7F04FA34-0E67-4C5F-BB15-092781E3C2AC}" type="pres">
      <dgm:prSet presAssocID="{6441187E-8D1E-4BAA-86BB-79E606860175}" presName="horzOne" presStyleCnt="0"/>
      <dgm:spPr/>
      <dgm:t>
        <a:bodyPr/>
        <a:lstStyle/>
        <a:p>
          <a:endParaRPr lang="en-US"/>
        </a:p>
      </dgm:t>
    </dgm:pt>
    <dgm:pt modelId="{1980AFFC-F4B2-4C63-B1E7-87287B4ED3FD}" type="pres">
      <dgm:prSet presAssocID="{6056003A-D575-4ECD-88BA-09E64614707B}" presName="vertTwo" presStyleCnt="0"/>
      <dgm:spPr/>
      <dgm:t>
        <a:bodyPr/>
        <a:lstStyle/>
        <a:p>
          <a:endParaRPr lang="en-US"/>
        </a:p>
      </dgm:t>
    </dgm:pt>
    <dgm:pt modelId="{9EBD4A2B-6B8E-4279-B65E-2EEEEB614BB1}" type="pres">
      <dgm:prSet presAssocID="{6056003A-D575-4ECD-88BA-09E64614707B}" presName="txTwo" presStyleLbl="node2" presStyleIdx="0" presStyleCnt="2">
        <dgm:presLayoutVars>
          <dgm:chPref val="3"/>
        </dgm:presLayoutVars>
      </dgm:prSet>
      <dgm:spPr/>
      <dgm:t>
        <a:bodyPr/>
        <a:lstStyle/>
        <a:p>
          <a:endParaRPr lang="en-US"/>
        </a:p>
      </dgm:t>
    </dgm:pt>
    <dgm:pt modelId="{656A56CF-67B5-49FB-9A3C-A577608ABC92}" type="pres">
      <dgm:prSet presAssocID="{6056003A-D575-4ECD-88BA-09E64614707B}" presName="parTransTwo" presStyleCnt="0"/>
      <dgm:spPr/>
      <dgm:t>
        <a:bodyPr/>
        <a:lstStyle/>
        <a:p>
          <a:endParaRPr lang="en-US"/>
        </a:p>
      </dgm:t>
    </dgm:pt>
    <dgm:pt modelId="{F7CF9700-0B22-4991-9A58-35BF5F853BD9}" type="pres">
      <dgm:prSet presAssocID="{6056003A-D575-4ECD-88BA-09E64614707B}" presName="horzTwo" presStyleCnt="0"/>
      <dgm:spPr/>
      <dgm:t>
        <a:bodyPr/>
        <a:lstStyle/>
        <a:p>
          <a:endParaRPr lang="en-US"/>
        </a:p>
      </dgm:t>
    </dgm:pt>
    <dgm:pt modelId="{0A44624D-2542-4AAC-BDA7-514F09038F9D}" type="pres">
      <dgm:prSet presAssocID="{1C24237D-3A55-4105-9596-2138336040CD}" presName="vertThree" presStyleCnt="0"/>
      <dgm:spPr/>
      <dgm:t>
        <a:bodyPr/>
        <a:lstStyle/>
        <a:p>
          <a:endParaRPr lang="en-US"/>
        </a:p>
      </dgm:t>
    </dgm:pt>
    <dgm:pt modelId="{891F89D4-DA28-40A5-8A54-F8C28ACC1871}" type="pres">
      <dgm:prSet presAssocID="{1C24237D-3A55-4105-9596-2138336040CD}" presName="txThree" presStyleLbl="node3" presStyleIdx="0" presStyleCnt="4">
        <dgm:presLayoutVars>
          <dgm:chPref val="3"/>
        </dgm:presLayoutVars>
      </dgm:prSet>
      <dgm:spPr/>
      <dgm:t>
        <a:bodyPr/>
        <a:lstStyle/>
        <a:p>
          <a:endParaRPr lang="en-US"/>
        </a:p>
      </dgm:t>
    </dgm:pt>
    <dgm:pt modelId="{00654D89-81F6-4FFE-8B51-E1EF56502C53}" type="pres">
      <dgm:prSet presAssocID="{1C24237D-3A55-4105-9596-2138336040CD}" presName="parTransThree" presStyleCnt="0"/>
      <dgm:spPr/>
      <dgm:t>
        <a:bodyPr/>
        <a:lstStyle/>
        <a:p>
          <a:endParaRPr lang="en-US"/>
        </a:p>
      </dgm:t>
    </dgm:pt>
    <dgm:pt modelId="{A64434B9-A467-4CA4-B455-726F1A4D7B7F}" type="pres">
      <dgm:prSet presAssocID="{1C24237D-3A55-4105-9596-2138336040CD}" presName="horzThree" presStyleCnt="0"/>
      <dgm:spPr/>
      <dgm:t>
        <a:bodyPr/>
        <a:lstStyle/>
        <a:p>
          <a:endParaRPr lang="en-US"/>
        </a:p>
      </dgm:t>
    </dgm:pt>
    <dgm:pt modelId="{DC3C15AD-CED9-4A7A-B213-DA7C70DA6C7F}" type="pres">
      <dgm:prSet presAssocID="{92735017-A7E4-4CE0-B128-597542BC70A7}" presName="vertFour" presStyleCnt="0">
        <dgm:presLayoutVars>
          <dgm:chPref val="3"/>
        </dgm:presLayoutVars>
      </dgm:prSet>
      <dgm:spPr/>
      <dgm:t>
        <a:bodyPr/>
        <a:lstStyle/>
        <a:p>
          <a:endParaRPr lang="en-US"/>
        </a:p>
      </dgm:t>
    </dgm:pt>
    <dgm:pt modelId="{D7C28345-00AA-4F68-BA58-0856B9F8637E}" type="pres">
      <dgm:prSet presAssocID="{92735017-A7E4-4CE0-B128-597542BC70A7}" presName="txFour" presStyleLbl="node4" presStyleIdx="0" presStyleCnt="8">
        <dgm:presLayoutVars>
          <dgm:chPref val="3"/>
        </dgm:presLayoutVars>
      </dgm:prSet>
      <dgm:spPr/>
      <dgm:t>
        <a:bodyPr/>
        <a:lstStyle/>
        <a:p>
          <a:endParaRPr lang="en-US"/>
        </a:p>
      </dgm:t>
    </dgm:pt>
    <dgm:pt modelId="{E22971A7-3C07-4B8F-AAE7-B0248EA04A2F}" type="pres">
      <dgm:prSet presAssocID="{92735017-A7E4-4CE0-B128-597542BC70A7}" presName="parTransFour" presStyleCnt="0"/>
      <dgm:spPr/>
      <dgm:t>
        <a:bodyPr/>
        <a:lstStyle/>
        <a:p>
          <a:endParaRPr lang="en-US"/>
        </a:p>
      </dgm:t>
    </dgm:pt>
    <dgm:pt modelId="{5FA0BD44-06C2-445A-BDE0-F9075147E4C3}" type="pres">
      <dgm:prSet presAssocID="{92735017-A7E4-4CE0-B128-597542BC70A7}" presName="horzFour" presStyleCnt="0"/>
      <dgm:spPr/>
      <dgm:t>
        <a:bodyPr/>
        <a:lstStyle/>
        <a:p>
          <a:endParaRPr lang="en-US"/>
        </a:p>
      </dgm:t>
    </dgm:pt>
    <dgm:pt modelId="{3F2644BA-0E8E-4AF2-A8A6-F23E1F3FCD4E}" type="pres">
      <dgm:prSet presAssocID="{C2F91541-9913-4A9E-9E70-60F2AE58B997}" presName="vertFour" presStyleCnt="0">
        <dgm:presLayoutVars>
          <dgm:chPref val="3"/>
        </dgm:presLayoutVars>
      </dgm:prSet>
      <dgm:spPr/>
      <dgm:t>
        <a:bodyPr/>
        <a:lstStyle/>
        <a:p>
          <a:endParaRPr lang="en-US"/>
        </a:p>
      </dgm:t>
    </dgm:pt>
    <dgm:pt modelId="{D9060E96-DCD6-4AB8-A8D3-3E9F447E4CE1}" type="pres">
      <dgm:prSet presAssocID="{C2F91541-9913-4A9E-9E70-60F2AE58B997}" presName="txFour" presStyleLbl="node4" presStyleIdx="1" presStyleCnt="8">
        <dgm:presLayoutVars>
          <dgm:chPref val="3"/>
        </dgm:presLayoutVars>
      </dgm:prSet>
      <dgm:spPr/>
      <dgm:t>
        <a:bodyPr/>
        <a:lstStyle/>
        <a:p>
          <a:endParaRPr lang="en-US"/>
        </a:p>
      </dgm:t>
    </dgm:pt>
    <dgm:pt modelId="{340E0F08-13C2-486C-94F8-51B385298FEA}" type="pres">
      <dgm:prSet presAssocID="{C2F91541-9913-4A9E-9E70-60F2AE58B997}" presName="horzFour" presStyleCnt="0"/>
      <dgm:spPr/>
      <dgm:t>
        <a:bodyPr/>
        <a:lstStyle/>
        <a:p>
          <a:endParaRPr lang="en-US"/>
        </a:p>
      </dgm:t>
    </dgm:pt>
    <dgm:pt modelId="{E07FAE10-3295-4FE2-A395-8A863EFDBC3B}" type="pres">
      <dgm:prSet presAssocID="{70BF2889-5834-415E-9704-C758DE6CD2C9}" presName="sibSpaceThree" presStyleCnt="0"/>
      <dgm:spPr/>
      <dgm:t>
        <a:bodyPr/>
        <a:lstStyle/>
        <a:p>
          <a:endParaRPr lang="en-US"/>
        </a:p>
      </dgm:t>
    </dgm:pt>
    <dgm:pt modelId="{3F8495E0-0224-484B-8E26-159BA97B0E68}" type="pres">
      <dgm:prSet presAssocID="{C6B6195E-8034-4278-9F1B-03A99E0F3915}" presName="vertThree" presStyleCnt="0"/>
      <dgm:spPr/>
      <dgm:t>
        <a:bodyPr/>
        <a:lstStyle/>
        <a:p>
          <a:endParaRPr lang="en-US"/>
        </a:p>
      </dgm:t>
    </dgm:pt>
    <dgm:pt modelId="{C507A607-ADF1-4641-8847-CE12E91DAD66}" type="pres">
      <dgm:prSet presAssocID="{C6B6195E-8034-4278-9F1B-03A99E0F3915}" presName="txThree" presStyleLbl="node3" presStyleIdx="1" presStyleCnt="4" custScaleX="100001" custScaleY="100001">
        <dgm:presLayoutVars>
          <dgm:chPref val="3"/>
        </dgm:presLayoutVars>
      </dgm:prSet>
      <dgm:spPr/>
      <dgm:t>
        <a:bodyPr/>
        <a:lstStyle/>
        <a:p>
          <a:endParaRPr lang="en-US"/>
        </a:p>
      </dgm:t>
    </dgm:pt>
    <dgm:pt modelId="{A8BFEA94-365C-4389-9977-B96C1EC050A6}" type="pres">
      <dgm:prSet presAssocID="{C6B6195E-8034-4278-9F1B-03A99E0F3915}" presName="parTransThree" presStyleCnt="0"/>
      <dgm:spPr/>
      <dgm:t>
        <a:bodyPr/>
        <a:lstStyle/>
        <a:p>
          <a:endParaRPr lang="en-US"/>
        </a:p>
      </dgm:t>
    </dgm:pt>
    <dgm:pt modelId="{5C27F5C8-B1C6-438B-BF4A-82624F825AEE}" type="pres">
      <dgm:prSet presAssocID="{C6B6195E-8034-4278-9F1B-03A99E0F3915}" presName="horzThree" presStyleCnt="0"/>
      <dgm:spPr/>
      <dgm:t>
        <a:bodyPr/>
        <a:lstStyle/>
        <a:p>
          <a:endParaRPr lang="en-US"/>
        </a:p>
      </dgm:t>
    </dgm:pt>
    <dgm:pt modelId="{7C1B7BAB-8800-4EF4-93FF-7F051489A68F}" type="pres">
      <dgm:prSet presAssocID="{A06FC212-14E1-4661-B07F-2F222B0C2A53}" presName="vertFour" presStyleCnt="0">
        <dgm:presLayoutVars>
          <dgm:chPref val="3"/>
        </dgm:presLayoutVars>
      </dgm:prSet>
      <dgm:spPr/>
      <dgm:t>
        <a:bodyPr/>
        <a:lstStyle/>
        <a:p>
          <a:endParaRPr lang="en-US"/>
        </a:p>
      </dgm:t>
    </dgm:pt>
    <dgm:pt modelId="{659B12E7-0F71-49DB-83E2-F1A0C4E869B9}" type="pres">
      <dgm:prSet presAssocID="{A06FC212-14E1-4661-B07F-2F222B0C2A53}" presName="txFour" presStyleLbl="node4" presStyleIdx="2" presStyleCnt="8">
        <dgm:presLayoutVars>
          <dgm:chPref val="3"/>
        </dgm:presLayoutVars>
      </dgm:prSet>
      <dgm:spPr/>
      <dgm:t>
        <a:bodyPr/>
        <a:lstStyle/>
        <a:p>
          <a:endParaRPr lang="en-US"/>
        </a:p>
      </dgm:t>
    </dgm:pt>
    <dgm:pt modelId="{782F6D22-E3A2-4431-933A-20D82BEAD478}" type="pres">
      <dgm:prSet presAssocID="{A06FC212-14E1-4661-B07F-2F222B0C2A53}" presName="parTransFour" presStyleCnt="0"/>
      <dgm:spPr/>
      <dgm:t>
        <a:bodyPr/>
        <a:lstStyle/>
        <a:p>
          <a:endParaRPr lang="en-US"/>
        </a:p>
      </dgm:t>
    </dgm:pt>
    <dgm:pt modelId="{F4AEF2FE-CF1C-499A-B6DF-C068ADB1AFC5}" type="pres">
      <dgm:prSet presAssocID="{A06FC212-14E1-4661-B07F-2F222B0C2A53}" presName="horzFour" presStyleCnt="0"/>
      <dgm:spPr/>
      <dgm:t>
        <a:bodyPr/>
        <a:lstStyle/>
        <a:p>
          <a:endParaRPr lang="en-US"/>
        </a:p>
      </dgm:t>
    </dgm:pt>
    <dgm:pt modelId="{5CD1B444-247E-4C02-9111-1F5DF35DBAB2}" type="pres">
      <dgm:prSet presAssocID="{86FE06B7-8F2E-4B23-A14D-3D38B619D06C}" presName="vertFour" presStyleCnt="0">
        <dgm:presLayoutVars>
          <dgm:chPref val="3"/>
        </dgm:presLayoutVars>
      </dgm:prSet>
      <dgm:spPr/>
      <dgm:t>
        <a:bodyPr/>
        <a:lstStyle/>
        <a:p>
          <a:endParaRPr lang="en-US"/>
        </a:p>
      </dgm:t>
    </dgm:pt>
    <dgm:pt modelId="{4C858AC9-B8DF-473D-8038-5FC764736286}" type="pres">
      <dgm:prSet presAssocID="{86FE06B7-8F2E-4B23-A14D-3D38B619D06C}" presName="txFour" presStyleLbl="node4" presStyleIdx="3" presStyleCnt="8">
        <dgm:presLayoutVars>
          <dgm:chPref val="3"/>
        </dgm:presLayoutVars>
      </dgm:prSet>
      <dgm:spPr/>
      <dgm:t>
        <a:bodyPr/>
        <a:lstStyle/>
        <a:p>
          <a:endParaRPr lang="en-US"/>
        </a:p>
      </dgm:t>
    </dgm:pt>
    <dgm:pt modelId="{84414302-B98A-49F2-BE98-088468EB3463}" type="pres">
      <dgm:prSet presAssocID="{86FE06B7-8F2E-4B23-A14D-3D38B619D06C}" presName="horzFour" presStyleCnt="0"/>
      <dgm:spPr/>
      <dgm:t>
        <a:bodyPr/>
        <a:lstStyle/>
        <a:p>
          <a:endParaRPr lang="en-US"/>
        </a:p>
      </dgm:t>
    </dgm:pt>
    <dgm:pt modelId="{B43100EA-5E8A-4185-B966-597A88234EFB}" type="pres">
      <dgm:prSet presAssocID="{C0CB2D44-2924-403D-8969-E435F0F2CF73}" presName="sibSpaceTwo" presStyleCnt="0"/>
      <dgm:spPr/>
      <dgm:t>
        <a:bodyPr/>
        <a:lstStyle/>
        <a:p>
          <a:endParaRPr lang="en-US"/>
        </a:p>
      </dgm:t>
    </dgm:pt>
    <dgm:pt modelId="{F6CE6360-B52A-4676-A04C-6911E1229D83}" type="pres">
      <dgm:prSet presAssocID="{7518E306-42C5-48DF-95C9-DBC7B074A625}" presName="vertTwo" presStyleCnt="0"/>
      <dgm:spPr/>
      <dgm:t>
        <a:bodyPr/>
        <a:lstStyle/>
        <a:p>
          <a:endParaRPr lang="en-US"/>
        </a:p>
      </dgm:t>
    </dgm:pt>
    <dgm:pt modelId="{33DA3CA7-3856-4119-B00A-05037CE58181}" type="pres">
      <dgm:prSet presAssocID="{7518E306-42C5-48DF-95C9-DBC7B074A625}" presName="txTwo" presStyleLbl="node2" presStyleIdx="1" presStyleCnt="2">
        <dgm:presLayoutVars>
          <dgm:chPref val="3"/>
        </dgm:presLayoutVars>
      </dgm:prSet>
      <dgm:spPr/>
      <dgm:t>
        <a:bodyPr/>
        <a:lstStyle/>
        <a:p>
          <a:endParaRPr lang="en-US"/>
        </a:p>
      </dgm:t>
    </dgm:pt>
    <dgm:pt modelId="{174068EE-A090-4C8A-A8BA-7EEFD14C8B78}" type="pres">
      <dgm:prSet presAssocID="{7518E306-42C5-48DF-95C9-DBC7B074A625}" presName="parTransTwo" presStyleCnt="0"/>
      <dgm:spPr/>
      <dgm:t>
        <a:bodyPr/>
        <a:lstStyle/>
        <a:p>
          <a:endParaRPr lang="en-US"/>
        </a:p>
      </dgm:t>
    </dgm:pt>
    <dgm:pt modelId="{BFCD8C1E-F392-4E9E-9484-1BCCB3997C93}" type="pres">
      <dgm:prSet presAssocID="{7518E306-42C5-48DF-95C9-DBC7B074A625}" presName="horzTwo" presStyleCnt="0"/>
      <dgm:spPr/>
      <dgm:t>
        <a:bodyPr/>
        <a:lstStyle/>
        <a:p>
          <a:endParaRPr lang="en-US"/>
        </a:p>
      </dgm:t>
    </dgm:pt>
    <dgm:pt modelId="{2DE6D69F-7FB1-4952-A1E4-52B45661B083}" type="pres">
      <dgm:prSet presAssocID="{0EEDC1E9-B63A-4880-91D2-46381D849465}" presName="vertThree" presStyleCnt="0"/>
      <dgm:spPr/>
      <dgm:t>
        <a:bodyPr/>
        <a:lstStyle/>
        <a:p>
          <a:endParaRPr lang="en-US"/>
        </a:p>
      </dgm:t>
    </dgm:pt>
    <dgm:pt modelId="{ECA83C7F-E788-4BBA-98AB-B1FA79323335}" type="pres">
      <dgm:prSet presAssocID="{0EEDC1E9-B63A-4880-91D2-46381D849465}" presName="txThree" presStyleLbl="node3" presStyleIdx="2" presStyleCnt="4">
        <dgm:presLayoutVars>
          <dgm:chPref val="3"/>
        </dgm:presLayoutVars>
      </dgm:prSet>
      <dgm:spPr/>
      <dgm:t>
        <a:bodyPr/>
        <a:lstStyle/>
        <a:p>
          <a:endParaRPr lang="en-US"/>
        </a:p>
      </dgm:t>
    </dgm:pt>
    <dgm:pt modelId="{7918D001-089F-4DDE-9038-B814D9A3368A}" type="pres">
      <dgm:prSet presAssocID="{0EEDC1E9-B63A-4880-91D2-46381D849465}" presName="parTransThree" presStyleCnt="0"/>
      <dgm:spPr/>
      <dgm:t>
        <a:bodyPr/>
        <a:lstStyle/>
        <a:p>
          <a:endParaRPr lang="en-US"/>
        </a:p>
      </dgm:t>
    </dgm:pt>
    <dgm:pt modelId="{0B2634F3-F68A-47DC-A7B5-0456542334D7}" type="pres">
      <dgm:prSet presAssocID="{0EEDC1E9-B63A-4880-91D2-46381D849465}" presName="horzThree" presStyleCnt="0"/>
      <dgm:spPr/>
      <dgm:t>
        <a:bodyPr/>
        <a:lstStyle/>
        <a:p>
          <a:endParaRPr lang="en-US"/>
        </a:p>
      </dgm:t>
    </dgm:pt>
    <dgm:pt modelId="{CEAB251B-CBD8-43AE-9DBD-86C552342EB4}" type="pres">
      <dgm:prSet presAssocID="{42092266-2A70-4666-92DF-B488C1443FBA}" presName="vertFour" presStyleCnt="0">
        <dgm:presLayoutVars>
          <dgm:chPref val="3"/>
        </dgm:presLayoutVars>
      </dgm:prSet>
      <dgm:spPr/>
      <dgm:t>
        <a:bodyPr/>
        <a:lstStyle/>
        <a:p>
          <a:endParaRPr lang="en-US"/>
        </a:p>
      </dgm:t>
    </dgm:pt>
    <dgm:pt modelId="{D4D03CF8-22A2-4D56-BBC0-B09E000D8E2F}" type="pres">
      <dgm:prSet presAssocID="{42092266-2A70-4666-92DF-B488C1443FBA}" presName="txFour" presStyleLbl="node4" presStyleIdx="4" presStyleCnt="8">
        <dgm:presLayoutVars>
          <dgm:chPref val="3"/>
        </dgm:presLayoutVars>
      </dgm:prSet>
      <dgm:spPr/>
      <dgm:t>
        <a:bodyPr/>
        <a:lstStyle/>
        <a:p>
          <a:endParaRPr lang="en-US"/>
        </a:p>
      </dgm:t>
    </dgm:pt>
    <dgm:pt modelId="{27A5710C-0633-49D6-9F77-F9F3628F1EC7}" type="pres">
      <dgm:prSet presAssocID="{42092266-2A70-4666-92DF-B488C1443FBA}" presName="parTransFour" presStyleCnt="0"/>
      <dgm:spPr/>
      <dgm:t>
        <a:bodyPr/>
        <a:lstStyle/>
        <a:p>
          <a:endParaRPr lang="en-US"/>
        </a:p>
      </dgm:t>
    </dgm:pt>
    <dgm:pt modelId="{8F12997C-916C-407E-8675-8869E623EAFC}" type="pres">
      <dgm:prSet presAssocID="{42092266-2A70-4666-92DF-B488C1443FBA}" presName="horzFour" presStyleCnt="0"/>
      <dgm:spPr/>
      <dgm:t>
        <a:bodyPr/>
        <a:lstStyle/>
        <a:p>
          <a:endParaRPr lang="en-US"/>
        </a:p>
      </dgm:t>
    </dgm:pt>
    <dgm:pt modelId="{4E3CAB27-962D-449E-9563-E77452AFD273}" type="pres">
      <dgm:prSet presAssocID="{06BA497D-CAED-444D-BE79-1148B0B1EDDB}" presName="vertFour" presStyleCnt="0">
        <dgm:presLayoutVars>
          <dgm:chPref val="3"/>
        </dgm:presLayoutVars>
      </dgm:prSet>
      <dgm:spPr/>
      <dgm:t>
        <a:bodyPr/>
        <a:lstStyle/>
        <a:p>
          <a:endParaRPr lang="en-US"/>
        </a:p>
      </dgm:t>
    </dgm:pt>
    <dgm:pt modelId="{1DD2ADFE-A77D-4FDA-8D12-0C4CF35A4F7F}" type="pres">
      <dgm:prSet presAssocID="{06BA497D-CAED-444D-BE79-1148B0B1EDDB}" presName="txFour" presStyleLbl="node4" presStyleIdx="5" presStyleCnt="8">
        <dgm:presLayoutVars>
          <dgm:chPref val="3"/>
        </dgm:presLayoutVars>
      </dgm:prSet>
      <dgm:spPr/>
      <dgm:t>
        <a:bodyPr/>
        <a:lstStyle/>
        <a:p>
          <a:endParaRPr lang="en-US"/>
        </a:p>
      </dgm:t>
    </dgm:pt>
    <dgm:pt modelId="{09D70705-E43F-495B-9C2E-3B932DCF1C36}" type="pres">
      <dgm:prSet presAssocID="{06BA497D-CAED-444D-BE79-1148B0B1EDDB}" presName="horzFour" presStyleCnt="0"/>
      <dgm:spPr/>
      <dgm:t>
        <a:bodyPr/>
        <a:lstStyle/>
        <a:p>
          <a:endParaRPr lang="en-US"/>
        </a:p>
      </dgm:t>
    </dgm:pt>
    <dgm:pt modelId="{FB1F6C7C-A847-4ED8-B1E7-B7B0FC0AC432}" type="pres">
      <dgm:prSet presAssocID="{FA9E7A55-7DE5-43B9-B3DB-33A0968A453B}" presName="sibSpaceThree" presStyleCnt="0"/>
      <dgm:spPr/>
      <dgm:t>
        <a:bodyPr/>
        <a:lstStyle/>
        <a:p>
          <a:endParaRPr lang="en-US"/>
        </a:p>
      </dgm:t>
    </dgm:pt>
    <dgm:pt modelId="{A5C833F6-15F1-47F1-A60E-6ADF4E8594A9}" type="pres">
      <dgm:prSet presAssocID="{212DF296-4BB1-4D7B-9307-BCAA376A8AEC}" presName="vertThree" presStyleCnt="0"/>
      <dgm:spPr/>
      <dgm:t>
        <a:bodyPr/>
        <a:lstStyle/>
        <a:p>
          <a:endParaRPr lang="en-US"/>
        </a:p>
      </dgm:t>
    </dgm:pt>
    <dgm:pt modelId="{D27F1062-AF88-4636-9470-1E4CBF9311A4}" type="pres">
      <dgm:prSet presAssocID="{212DF296-4BB1-4D7B-9307-BCAA376A8AEC}" presName="txThree" presStyleLbl="node3" presStyleIdx="3" presStyleCnt="4">
        <dgm:presLayoutVars>
          <dgm:chPref val="3"/>
        </dgm:presLayoutVars>
      </dgm:prSet>
      <dgm:spPr/>
      <dgm:t>
        <a:bodyPr/>
        <a:lstStyle/>
        <a:p>
          <a:endParaRPr lang="en-US"/>
        </a:p>
      </dgm:t>
    </dgm:pt>
    <dgm:pt modelId="{D05F2610-CDD3-4262-84CF-DC82EC06D343}" type="pres">
      <dgm:prSet presAssocID="{212DF296-4BB1-4D7B-9307-BCAA376A8AEC}" presName="parTransThree" presStyleCnt="0"/>
      <dgm:spPr/>
      <dgm:t>
        <a:bodyPr/>
        <a:lstStyle/>
        <a:p>
          <a:endParaRPr lang="en-US"/>
        </a:p>
      </dgm:t>
    </dgm:pt>
    <dgm:pt modelId="{48F2160C-167D-49B1-B04A-1156D132B0B5}" type="pres">
      <dgm:prSet presAssocID="{212DF296-4BB1-4D7B-9307-BCAA376A8AEC}" presName="horzThree" presStyleCnt="0"/>
      <dgm:spPr/>
      <dgm:t>
        <a:bodyPr/>
        <a:lstStyle/>
        <a:p>
          <a:endParaRPr lang="en-US"/>
        </a:p>
      </dgm:t>
    </dgm:pt>
    <dgm:pt modelId="{E2B31183-E68D-445C-BB0F-6AE74D0A0A94}" type="pres">
      <dgm:prSet presAssocID="{98142EC7-99A1-4BA2-B22A-1D446EC732A5}" presName="vertFour" presStyleCnt="0">
        <dgm:presLayoutVars>
          <dgm:chPref val="3"/>
        </dgm:presLayoutVars>
      </dgm:prSet>
      <dgm:spPr/>
      <dgm:t>
        <a:bodyPr/>
        <a:lstStyle/>
        <a:p>
          <a:endParaRPr lang="en-US"/>
        </a:p>
      </dgm:t>
    </dgm:pt>
    <dgm:pt modelId="{68055193-DCE3-4E26-8736-558AED828ADD}" type="pres">
      <dgm:prSet presAssocID="{98142EC7-99A1-4BA2-B22A-1D446EC732A5}" presName="txFour" presStyleLbl="node4" presStyleIdx="6" presStyleCnt="8">
        <dgm:presLayoutVars>
          <dgm:chPref val="3"/>
        </dgm:presLayoutVars>
      </dgm:prSet>
      <dgm:spPr/>
      <dgm:t>
        <a:bodyPr/>
        <a:lstStyle/>
        <a:p>
          <a:endParaRPr lang="en-US"/>
        </a:p>
      </dgm:t>
    </dgm:pt>
    <dgm:pt modelId="{1EA70BAA-9F1A-4758-84A1-E938FF24EBF8}" type="pres">
      <dgm:prSet presAssocID="{98142EC7-99A1-4BA2-B22A-1D446EC732A5}" presName="parTransFour" presStyleCnt="0"/>
      <dgm:spPr/>
      <dgm:t>
        <a:bodyPr/>
        <a:lstStyle/>
        <a:p>
          <a:endParaRPr lang="en-US"/>
        </a:p>
      </dgm:t>
    </dgm:pt>
    <dgm:pt modelId="{8C453F9E-070A-4C84-B231-3853A25AB023}" type="pres">
      <dgm:prSet presAssocID="{98142EC7-99A1-4BA2-B22A-1D446EC732A5}" presName="horzFour" presStyleCnt="0"/>
      <dgm:spPr/>
      <dgm:t>
        <a:bodyPr/>
        <a:lstStyle/>
        <a:p>
          <a:endParaRPr lang="en-US"/>
        </a:p>
      </dgm:t>
    </dgm:pt>
    <dgm:pt modelId="{AFDD0B9B-FB96-4137-99A2-5CE7285E2CFF}" type="pres">
      <dgm:prSet presAssocID="{A8A61ED7-0451-4F0F-87E8-AC021EE722A0}" presName="vertFour" presStyleCnt="0">
        <dgm:presLayoutVars>
          <dgm:chPref val="3"/>
        </dgm:presLayoutVars>
      </dgm:prSet>
      <dgm:spPr/>
      <dgm:t>
        <a:bodyPr/>
        <a:lstStyle/>
        <a:p>
          <a:endParaRPr lang="en-US"/>
        </a:p>
      </dgm:t>
    </dgm:pt>
    <dgm:pt modelId="{106D82EC-2C06-4E5D-B4AA-29F9E8CF25E0}" type="pres">
      <dgm:prSet presAssocID="{A8A61ED7-0451-4F0F-87E8-AC021EE722A0}" presName="txFour" presStyleLbl="node4" presStyleIdx="7" presStyleCnt="8">
        <dgm:presLayoutVars>
          <dgm:chPref val="3"/>
        </dgm:presLayoutVars>
      </dgm:prSet>
      <dgm:spPr/>
      <dgm:t>
        <a:bodyPr/>
        <a:lstStyle/>
        <a:p>
          <a:endParaRPr lang="en-US"/>
        </a:p>
      </dgm:t>
    </dgm:pt>
    <dgm:pt modelId="{96A70734-9FF6-4A89-8999-E49C42F2F75D}" type="pres">
      <dgm:prSet presAssocID="{A8A61ED7-0451-4F0F-87E8-AC021EE722A0}" presName="horzFour" presStyleCnt="0"/>
      <dgm:spPr/>
      <dgm:t>
        <a:bodyPr/>
        <a:lstStyle/>
        <a:p>
          <a:endParaRPr lang="en-US"/>
        </a:p>
      </dgm:t>
    </dgm:pt>
  </dgm:ptLst>
  <dgm:cxnLst>
    <dgm:cxn modelId="{39EE3EAC-23F4-41DC-AFEE-F23E7B759C07}" type="presOf" srcId="{212DF296-4BB1-4D7B-9307-BCAA376A8AEC}" destId="{D27F1062-AF88-4636-9470-1E4CBF9311A4}" srcOrd="0" destOrd="0" presId="urn:microsoft.com/office/officeart/2005/8/layout/hierarchy4"/>
    <dgm:cxn modelId="{85A6D85F-B040-4CB5-BFF5-49AA75AE329F}" srcId="{A06FC212-14E1-4661-B07F-2F222B0C2A53}" destId="{86FE06B7-8F2E-4B23-A14D-3D38B619D06C}" srcOrd="0" destOrd="0" parTransId="{2DA42206-19BA-4ACA-814D-4C4C9010EEDD}" sibTransId="{DC77743D-3397-4742-AD7F-07EE61C0D711}"/>
    <dgm:cxn modelId="{A8A82384-9EB2-44A8-9A9C-479B9C4A3E3B}" srcId="{6441187E-8D1E-4BAA-86BB-79E606860175}" destId="{6056003A-D575-4ECD-88BA-09E64614707B}" srcOrd="0" destOrd="0" parTransId="{87838DD0-6AD6-41A2-AC33-BD216226839C}" sibTransId="{C0CB2D44-2924-403D-8969-E435F0F2CF73}"/>
    <dgm:cxn modelId="{FE4B9C7C-6545-49ED-A557-0F272AFA6F65}" srcId="{6056003A-D575-4ECD-88BA-09E64614707B}" destId="{C6B6195E-8034-4278-9F1B-03A99E0F3915}" srcOrd="1" destOrd="0" parTransId="{9A0E8135-7CF2-411B-A372-1A023D1C1B06}" sibTransId="{4D3021E8-E4CA-4507-8052-304B92D67864}"/>
    <dgm:cxn modelId="{8343D509-3381-4DAE-98E8-22E2165701F8}" srcId="{C6B6195E-8034-4278-9F1B-03A99E0F3915}" destId="{A06FC212-14E1-4661-B07F-2F222B0C2A53}" srcOrd="0" destOrd="0" parTransId="{80B1E9DA-344D-4AD5-9D13-3229690CFF96}" sibTransId="{7922A45E-3225-4E1D-A8BC-E77A61C024D1}"/>
    <dgm:cxn modelId="{DE33C9A0-5C54-40F6-B370-392DBF0BBB1A}" type="presOf" srcId="{A06FC212-14E1-4661-B07F-2F222B0C2A53}" destId="{659B12E7-0F71-49DB-83E2-F1A0C4E869B9}" srcOrd="0" destOrd="0" presId="urn:microsoft.com/office/officeart/2005/8/layout/hierarchy4"/>
    <dgm:cxn modelId="{28F67994-3B53-4A80-BB74-D491980CD660}" type="presOf" srcId="{0EEDC1E9-B63A-4880-91D2-46381D849465}" destId="{ECA83C7F-E788-4BBA-98AB-B1FA79323335}" srcOrd="0" destOrd="0" presId="urn:microsoft.com/office/officeart/2005/8/layout/hierarchy4"/>
    <dgm:cxn modelId="{182C0967-7144-4DE3-9C2A-A439DDC0F71E}" srcId="{212DF296-4BB1-4D7B-9307-BCAA376A8AEC}" destId="{98142EC7-99A1-4BA2-B22A-1D446EC732A5}" srcOrd="0" destOrd="0" parTransId="{5A6D738D-D532-4DE3-9CC3-B20C2BC3F817}" sibTransId="{B4D59B24-28C8-48EF-92E5-1B85056895AC}"/>
    <dgm:cxn modelId="{5E368238-ABCD-4758-A121-6B8157682955}" type="presOf" srcId="{86FE06B7-8F2E-4B23-A14D-3D38B619D06C}" destId="{4C858AC9-B8DF-473D-8038-5FC764736286}" srcOrd="0" destOrd="0" presId="urn:microsoft.com/office/officeart/2005/8/layout/hierarchy4"/>
    <dgm:cxn modelId="{E3D478E1-9DAB-43D8-A8E2-A3019BB1E335}" type="presOf" srcId="{04A7A2C3-076E-46F3-8141-D6094BCBDC68}" destId="{1A0625E4-33B5-4823-9769-D8A2ECF4CBD5}" srcOrd="0" destOrd="0" presId="urn:microsoft.com/office/officeart/2005/8/layout/hierarchy4"/>
    <dgm:cxn modelId="{76392BF9-6752-41DB-A1C0-028BFE154396}" srcId="{42092266-2A70-4666-92DF-B488C1443FBA}" destId="{06BA497D-CAED-444D-BE79-1148B0B1EDDB}" srcOrd="0" destOrd="0" parTransId="{A3C2A1E7-4F7F-4657-8B66-9A5289F75C4C}" sibTransId="{30E261CF-05A1-4D49-955B-F118714D7CA1}"/>
    <dgm:cxn modelId="{B76317E6-9DD1-473F-89CB-5266083A0710}" srcId="{6056003A-D575-4ECD-88BA-09E64614707B}" destId="{1C24237D-3A55-4105-9596-2138336040CD}" srcOrd="0" destOrd="0" parTransId="{D764B581-AAA2-4743-979E-09485A5DD53D}" sibTransId="{70BF2889-5834-415E-9704-C758DE6CD2C9}"/>
    <dgm:cxn modelId="{6EE58CF6-A2ED-4F4F-8EA2-6D5A35B6F71C}" type="presOf" srcId="{7518E306-42C5-48DF-95C9-DBC7B074A625}" destId="{33DA3CA7-3856-4119-B00A-05037CE58181}" srcOrd="0" destOrd="0" presId="urn:microsoft.com/office/officeart/2005/8/layout/hierarchy4"/>
    <dgm:cxn modelId="{89EF319B-EADB-4E6B-8F3F-383931BCF2A0}" type="presOf" srcId="{1C24237D-3A55-4105-9596-2138336040CD}" destId="{891F89D4-DA28-40A5-8A54-F8C28ACC1871}" srcOrd="0" destOrd="0" presId="urn:microsoft.com/office/officeart/2005/8/layout/hierarchy4"/>
    <dgm:cxn modelId="{A85DD627-F76E-4421-BCB3-E35FDCDFFA8C}" srcId="{7518E306-42C5-48DF-95C9-DBC7B074A625}" destId="{212DF296-4BB1-4D7B-9307-BCAA376A8AEC}" srcOrd="1" destOrd="0" parTransId="{2E7D04C7-C9AB-45B3-8F1A-7E9A5C2BE44F}" sibTransId="{D0FF5E2E-327A-4894-A392-EFEB4C247478}"/>
    <dgm:cxn modelId="{93DD8C8A-DC84-4DE1-8CCE-DA02CA8418B9}" srcId="{1C24237D-3A55-4105-9596-2138336040CD}" destId="{92735017-A7E4-4CE0-B128-597542BC70A7}" srcOrd="0" destOrd="0" parTransId="{0432EB83-44C6-4007-8440-7AD99804F354}" sibTransId="{66030B84-21E9-44F7-B020-31AC9720B40E}"/>
    <dgm:cxn modelId="{53FEBE8D-A24C-49B3-A262-253D93C33384}" type="presOf" srcId="{C6B6195E-8034-4278-9F1B-03A99E0F3915}" destId="{C507A607-ADF1-4641-8847-CE12E91DAD66}" srcOrd="0" destOrd="0" presId="urn:microsoft.com/office/officeart/2005/8/layout/hierarchy4"/>
    <dgm:cxn modelId="{81B8D1B6-9C46-4599-B2FB-F4517F6B8D70}" type="presOf" srcId="{92735017-A7E4-4CE0-B128-597542BC70A7}" destId="{D7C28345-00AA-4F68-BA58-0856B9F8637E}" srcOrd="0" destOrd="0" presId="urn:microsoft.com/office/officeart/2005/8/layout/hierarchy4"/>
    <dgm:cxn modelId="{6A6AC1C3-A6CB-47BA-995E-7DB04729D012}" type="presOf" srcId="{98142EC7-99A1-4BA2-B22A-1D446EC732A5}" destId="{68055193-DCE3-4E26-8736-558AED828ADD}" srcOrd="0" destOrd="0" presId="urn:microsoft.com/office/officeart/2005/8/layout/hierarchy4"/>
    <dgm:cxn modelId="{83D7ED33-F670-485D-8207-2A865FC6B6F1}" type="presOf" srcId="{6056003A-D575-4ECD-88BA-09E64614707B}" destId="{9EBD4A2B-6B8E-4279-B65E-2EEEEB614BB1}" srcOrd="0" destOrd="0" presId="urn:microsoft.com/office/officeart/2005/8/layout/hierarchy4"/>
    <dgm:cxn modelId="{2F1D827A-52E2-4CAF-ABD2-294F8A73909F}" srcId="{7518E306-42C5-48DF-95C9-DBC7B074A625}" destId="{0EEDC1E9-B63A-4880-91D2-46381D849465}" srcOrd="0" destOrd="0" parTransId="{2A8C83EC-40C9-4A87-8E9B-D56A2B96DF3A}" sibTransId="{FA9E7A55-7DE5-43B9-B3DB-33A0968A453B}"/>
    <dgm:cxn modelId="{71B32190-294B-4174-B291-962BED9CD4F0}" srcId="{6441187E-8D1E-4BAA-86BB-79E606860175}" destId="{7518E306-42C5-48DF-95C9-DBC7B074A625}" srcOrd="1" destOrd="0" parTransId="{9CC65AF6-4EA5-43B1-B08E-61C7A0ECB63C}" sibTransId="{C6CA9FC0-666A-4771-9778-C7DE4BB2F925}"/>
    <dgm:cxn modelId="{41DB0AD0-EE45-4959-8A39-6B8D2D3DC43C}" srcId="{04A7A2C3-076E-46F3-8141-D6094BCBDC68}" destId="{6441187E-8D1E-4BAA-86BB-79E606860175}" srcOrd="0" destOrd="0" parTransId="{9758A2FD-04BC-4E10-AFD5-68AC564CD304}" sibTransId="{0167EB49-4F99-444D-8075-B3CBFF124403}"/>
    <dgm:cxn modelId="{43701BBC-3615-469A-814E-591066B7A0AB}" srcId="{98142EC7-99A1-4BA2-B22A-1D446EC732A5}" destId="{A8A61ED7-0451-4F0F-87E8-AC021EE722A0}" srcOrd="0" destOrd="0" parTransId="{582C8FE3-D908-456F-BFEB-BE7E4F416E97}" sibTransId="{984D14D1-9E61-40D5-832E-DCFCCDC3994E}"/>
    <dgm:cxn modelId="{6858CC11-105F-4E2E-8B80-0DD6B461F539}" type="presOf" srcId="{06BA497D-CAED-444D-BE79-1148B0B1EDDB}" destId="{1DD2ADFE-A77D-4FDA-8D12-0C4CF35A4F7F}" srcOrd="0" destOrd="0" presId="urn:microsoft.com/office/officeart/2005/8/layout/hierarchy4"/>
    <dgm:cxn modelId="{30F3A61E-6482-4248-BCDF-92C349F6B9FD}" type="presOf" srcId="{6441187E-8D1E-4BAA-86BB-79E606860175}" destId="{8EF22ADB-2E31-4152-991C-FB568E804257}" srcOrd="0" destOrd="0" presId="urn:microsoft.com/office/officeart/2005/8/layout/hierarchy4"/>
    <dgm:cxn modelId="{D376C558-3A96-45AA-90F7-7401D067690C}" srcId="{0EEDC1E9-B63A-4880-91D2-46381D849465}" destId="{42092266-2A70-4666-92DF-B488C1443FBA}" srcOrd="0" destOrd="0" parTransId="{62A5480C-26F7-4A8E-B114-E0681E0197AA}" sibTransId="{5BC7F8D1-2996-452F-BE68-2661962805E8}"/>
    <dgm:cxn modelId="{767320C6-A8B7-40A1-909A-B3DDEEF23F84}" type="presOf" srcId="{A8A61ED7-0451-4F0F-87E8-AC021EE722A0}" destId="{106D82EC-2C06-4E5D-B4AA-29F9E8CF25E0}" srcOrd="0" destOrd="0" presId="urn:microsoft.com/office/officeart/2005/8/layout/hierarchy4"/>
    <dgm:cxn modelId="{43BC2C06-CC2E-4DE1-AF9A-4234B6E91ACE}" type="presOf" srcId="{42092266-2A70-4666-92DF-B488C1443FBA}" destId="{D4D03CF8-22A2-4D56-BBC0-B09E000D8E2F}" srcOrd="0" destOrd="0" presId="urn:microsoft.com/office/officeart/2005/8/layout/hierarchy4"/>
    <dgm:cxn modelId="{C843459F-E7D0-412B-AF44-CB8687E3FCCD}" type="presOf" srcId="{C2F91541-9913-4A9E-9E70-60F2AE58B997}" destId="{D9060E96-DCD6-4AB8-A8D3-3E9F447E4CE1}" srcOrd="0" destOrd="0" presId="urn:microsoft.com/office/officeart/2005/8/layout/hierarchy4"/>
    <dgm:cxn modelId="{5273EF4B-4DEA-4329-8E41-2E145D58CE7C}" srcId="{92735017-A7E4-4CE0-B128-597542BC70A7}" destId="{C2F91541-9913-4A9E-9E70-60F2AE58B997}" srcOrd="0" destOrd="0" parTransId="{CD1DBDB7-C38C-434E-817F-57FBC93F5AC8}" sibTransId="{24C6087F-3E27-408D-BE76-28997E26925B}"/>
    <dgm:cxn modelId="{CCFAEEF7-C0D2-4F83-81B9-AD1BF1918433}" type="presParOf" srcId="{1A0625E4-33B5-4823-9769-D8A2ECF4CBD5}" destId="{230F806F-FD85-431A-BBC1-773461538DF8}" srcOrd="0" destOrd="0" presId="urn:microsoft.com/office/officeart/2005/8/layout/hierarchy4"/>
    <dgm:cxn modelId="{B900FE09-7989-4C09-BD53-39833B6874B6}" type="presParOf" srcId="{230F806F-FD85-431A-BBC1-773461538DF8}" destId="{8EF22ADB-2E31-4152-991C-FB568E804257}" srcOrd="0" destOrd="0" presId="urn:microsoft.com/office/officeart/2005/8/layout/hierarchy4"/>
    <dgm:cxn modelId="{C6DDC40B-1CF1-4A96-B9B3-A3B4462A3D26}" type="presParOf" srcId="{230F806F-FD85-431A-BBC1-773461538DF8}" destId="{162D6F81-3299-485C-943D-427458F52B43}" srcOrd="1" destOrd="0" presId="urn:microsoft.com/office/officeart/2005/8/layout/hierarchy4"/>
    <dgm:cxn modelId="{BC7983AA-7F1C-48D6-A650-666F77430FF6}" type="presParOf" srcId="{230F806F-FD85-431A-BBC1-773461538DF8}" destId="{7F04FA34-0E67-4C5F-BB15-092781E3C2AC}" srcOrd="2" destOrd="0" presId="urn:microsoft.com/office/officeart/2005/8/layout/hierarchy4"/>
    <dgm:cxn modelId="{C5365A61-5670-4158-A166-0D9909F5A908}" type="presParOf" srcId="{7F04FA34-0E67-4C5F-BB15-092781E3C2AC}" destId="{1980AFFC-F4B2-4C63-B1E7-87287B4ED3FD}" srcOrd="0" destOrd="0" presId="urn:microsoft.com/office/officeart/2005/8/layout/hierarchy4"/>
    <dgm:cxn modelId="{5021986A-8E22-44DB-A85B-E838E0B35294}" type="presParOf" srcId="{1980AFFC-F4B2-4C63-B1E7-87287B4ED3FD}" destId="{9EBD4A2B-6B8E-4279-B65E-2EEEEB614BB1}" srcOrd="0" destOrd="0" presId="urn:microsoft.com/office/officeart/2005/8/layout/hierarchy4"/>
    <dgm:cxn modelId="{E73373B4-0B7A-4246-8344-512218D559C3}" type="presParOf" srcId="{1980AFFC-F4B2-4C63-B1E7-87287B4ED3FD}" destId="{656A56CF-67B5-49FB-9A3C-A577608ABC92}" srcOrd="1" destOrd="0" presId="urn:microsoft.com/office/officeart/2005/8/layout/hierarchy4"/>
    <dgm:cxn modelId="{7368A5B9-F155-4892-9D0A-15F194576DA0}" type="presParOf" srcId="{1980AFFC-F4B2-4C63-B1E7-87287B4ED3FD}" destId="{F7CF9700-0B22-4991-9A58-35BF5F853BD9}" srcOrd="2" destOrd="0" presId="urn:microsoft.com/office/officeart/2005/8/layout/hierarchy4"/>
    <dgm:cxn modelId="{8AD8E2DE-BF38-428E-B938-453F17BC8147}" type="presParOf" srcId="{F7CF9700-0B22-4991-9A58-35BF5F853BD9}" destId="{0A44624D-2542-4AAC-BDA7-514F09038F9D}" srcOrd="0" destOrd="0" presId="urn:microsoft.com/office/officeart/2005/8/layout/hierarchy4"/>
    <dgm:cxn modelId="{B72A3A7D-4314-48BA-89B9-97B2453EE156}" type="presParOf" srcId="{0A44624D-2542-4AAC-BDA7-514F09038F9D}" destId="{891F89D4-DA28-40A5-8A54-F8C28ACC1871}" srcOrd="0" destOrd="0" presId="urn:microsoft.com/office/officeart/2005/8/layout/hierarchy4"/>
    <dgm:cxn modelId="{CE7BE87D-3CFE-453B-8F7B-67A9C0FE9EBE}" type="presParOf" srcId="{0A44624D-2542-4AAC-BDA7-514F09038F9D}" destId="{00654D89-81F6-4FFE-8B51-E1EF56502C53}" srcOrd="1" destOrd="0" presId="urn:microsoft.com/office/officeart/2005/8/layout/hierarchy4"/>
    <dgm:cxn modelId="{A15C18C9-FB0C-4E02-A3ED-8182E6B1EFD1}" type="presParOf" srcId="{0A44624D-2542-4AAC-BDA7-514F09038F9D}" destId="{A64434B9-A467-4CA4-B455-726F1A4D7B7F}" srcOrd="2" destOrd="0" presId="urn:microsoft.com/office/officeart/2005/8/layout/hierarchy4"/>
    <dgm:cxn modelId="{5C96D25D-DBB4-4EAC-B163-748FA9E679A5}" type="presParOf" srcId="{A64434B9-A467-4CA4-B455-726F1A4D7B7F}" destId="{DC3C15AD-CED9-4A7A-B213-DA7C70DA6C7F}" srcOrd="0" destOrd="0" presId="urn:microsoft.com/office/officeart/2005/8/layout/hierarchy4"/>
    <dgm:cxn modelId="{5D64E02C-A3D1-4A14-BE76-9859ADAB394A}" type="presParOf" srcId="{DC3C15AD-CED9-4A7A-B213-DA7C70DA6C7F}" destId="{D7C28345-00AA-4F68-BA58-0856B9F8637E}" srcOrd="0" destOrd="0" presId="urn:microsoft.com/office/officeart/2005/8/layout/hierarchy4"/>
    <dgm:cxn modelId="{0CF199B3-8F5F-4BF5-B154-DA495211A648}" type="presParOf" srcId="{DC3C15AD-CED9-4A7A-B213-DA7C70DA6C7F}" destId="{E22971A7-3C07-4B8F-AAE7-B0248EA04A2F}" srcOrd="1" destOrd="0" presId="urn:microsoft.com/office/officeart/2005/8/layout/hierarchy4"/>
    <dgm:cxn modelId="{D8BF098D-E294-46A0-9C47-C5EEA2FA29B9}" type="presParOf" srcId="{DC3C15AD-CED9-4A7A-B213-DA7C70DA6C7F}" destId="{5FA0BD44-06C2-445A-BDE0-F9075147E4C3}" srcOrd="2" destOrd="0" presId="urn:microsoft.com/office/officeart/2005/8/layout/hierarchy4"/>
    <dgm:cxn modelId="{F9067843-8759-447F-94DD-2CAFADEBB2D4}" type="presParOf" srcId="{5FA0BD44-06C2-445A-BDE0-F9075147E4C3}" destId="{3F2644BA-0E8E-4AF2-A8A6-F23E1F3FCD4E}" srcOrd="0" destOrd="0" presId="urn:microsoft.com/office/officeart/2005/8/layout/hierarchy4"/>
    <dgm:cxn modelId="{B43257C4-53F8-4A61-BF48-8C8C58D67879}" type="presParOf" srcId="{3F2644BA-0E8E-4AF2-A8A6-F23E1F3FCD4E}" destId="{D9060E96-DCD6-4AB8-A8D3-3E9F447E4CE1}" srcOrd="0" destOrd="0" presId="urn:microsoft.com/office/officeart/2005/8/layout/hierarchy4"/>
    <dgm:cxn modelId="{CC245D51-C9E5-4998-96DC-FD1B7D75D18A}" type="presParOf" srcId="{3F2644BA-0E8E-4AF2-A8A6-F23E1F3FCD4E}" destId="{340E0F08-13C2-486C-94F8-51B385298FEA}" srcOrd="1" destOrd="0" presId="urn:microsoft.com/office/officeart/2005/8/layout/hierarchy4"/>
    <dgm:cxn modelId="{EEA8AD7C-99D1-4118-975E-A94E0E44BA38}" type="presParOf" srcId="{F7CF9700-0B22-4991-9A58-35BF5F853BD9}" destId="{E07FAE10-3295-4FE2-A395-8A863EFDBC3B}" srcOrd="1" destOrd="0" presId="urn:microsoft.com/office/officeart/2005/8/layout/hierarchy4"/>
    <dgm:cxn modelId="{1311458B-98EF-4FBE-9E78-69498322256A}" type="presParOf" srcId="{F7CF9700-0B22-4991-9A58-35BF5F853BD9}" destId="{3F8495E0-0224-484B-8E26-159BA97B0E68}" srcOrd="2" destOrd="0" presId="urn:microsoft.com/office/officeart/2005/8/layout/hierarchy4"/>
    <dgm:cxn modelId="{6635ACDC-7876-4C0D-9EEB-C45177FDA22B}" type="presParOf" srcId="{3F8495E0-0224-484B-8E26-159BA97B0E68}" destId="{C507A607-ADF1-4641-8847-CE12E91DAD66}" srcOrd="0" destOrd="0" presId="urn:microsoft.com/office/officeart/2005/8/layout/hierarchy4"/>
    <dgm:cxn modelId="{4E8818F7-3A03-4CAA-AEC5-F7BA14FA7DC9}" type="presParOf" srcId="{3F8495E0-0224-484B-8E26-159BA97B0E68}" destId="{A8BFEA94-365C-4389-9977-B96C1EC050A6}" srcOrd="1" destOrd="0" presId="urn:microsoft.com/office/officeart/2005/8/layout/hierarchy4"/>
    <dgm:cxn modelId="{E18D3C97-1B34-43A2-A5A3-318BB5E8DAA6}" type="presParOf" srcId="{3F8495E0-0224-484B-8E26-159BA97B0E68}" destId="{5C27F5C8-B1C6-438B-BF4A-82624F825AEE}" srcOrd="2" destOrd="0" presId="urn:microsoft.com/office/officeart/2005/8/layout/hierarchy4"/>
    <dgm:cxn modelId="{A60543F2-BF65-495C-82C4-3DE3FA24E590}" type="presParOf" srcId="{5C27F5C8-B1C6-438B-BF4A-82624F825AEE}" destId="{7C1B7BAB-8800-4EF4-93FF-7F051489A68F}" srcOrd="0" destOrd="0" presId="urn:microsoft.com/office/officeart/2005/8/layout/hierarchy4"/>
    <dgm:cxn modelId="{DDB5D5D0-069F-4221-9DF9-9FC8C19A6BCA}" type="presParOf" srcId="{7C1B7BAB-8800-4EF4-93FF-7F051489A68F}" destId="{659B12E7-0F71-49DB-83E2-F1A0C4E869B9}" srcOrd="0" destOrd="0" presId="urn:microsoft.com/office/officeart/2005/8/layout/hierarchy4"/>
    <dgm:cxn modelId="{BE8D479E-1D63-4BD4-AE72-2758A274FD6E}" type="presParOf" srcId="{7C1B7BAB-8800-4EF4-93FF-7F051489A68F}" destId="{782F6D22-E3A2-4431-933A-20D82BEAD478}" srcOrd="1" destOrd="0" presId="urn:microsoft.com/office/officeart/2005/8/layout/hierarchy4"/>
    <dgm:cxn modelId="{1EAAD7CF-C129-46E2-9EB1-DAF17301FA7C}" type="presParOf" srcId="{7C1B7BAB-8800-4EF4-93FF-7F051489A68F}" destId="{F4AEF2FE-CF1C-499A-B6DF-C068ADB1AFC5}" srcOrd="2" destOrd="0" presId="urn:microsoft.com/office/officeart/2005/8/layout/hierarchy4"/>
    <dgm:cxn modelId="{980E3C92-AD86-4883-A539-EC7DA2EBC98D}" type="presParOf" srcId="{F4AEF2FE-CF1C-499A-B6DF-C068ADB1AFC5}" destId="{5CD1B444-247E-4C02-9111-1F5DF35DBAB2}" srcOrd="0" destOrd="0" presId="urn:microsoft.com/office/officeart/2005/8/layout/hierarchy4"/>
    <dgm:cxn modelId="{35A3DAEF-08E6-467F-98E4-87F3B32397EE}" type="presParOf" srcId="{5CD1B444-247E-4C02-9111-1F5DF35DBAB2}" destId="{4C858AC9-B8DF-473D-8038-5FC764736286}" srcOrd="0" destOrd="0" presId="urn:microsoft.com/office/officeart/2005/8/layout/hierarchy4"/>
    <dgm:cxn modelId="{C4B5059E-75D8-40C1-8D22-30DC046F33B5}" type="presParOf" srcId="{5CD1B444-247E-4C02-9111-1F5DF35DBAB2}" destId="{84414302-B98A-49F2-BE98-088468EB3463}" srcOrd="1" destOrd="0" presId="urn:microsoft.com/office/officeart/2005/8/layout/hierarchy4"/>
    <dgm:cxn modelId="{B1B3F25C-E756-4E89-927F-4C99CA89559A}" type="presParOf" srcId="{7F04FA34-0E67-4C5F-BB15-092781E3C2AC}" destId="{B43100EA-5E8A-4185-B966-597A88234EFB}" srcOrd="1" destOrd="0" presId="urn:microsoft.com/office/officeart/2005/8/layout/hierarchy4"/>
    <dgm:cxn modelId="{93AA90CC-5CE4-4DA2-AA5F-BE1804B59D57}" type="presParOf" srcId="{7F04FA34-0E67-4C5F-BB15-092781E3C2AC}" destId="{F6CE6360-B52A-4676-A04C-6911E1229D83}" srcOrd="2" destOrd="0" presId="urn:microsoft.com/office/officeart/2005/8/layout/hierarchy4"/>
    <dgm:cxn modelId="{186B9EF6-F76C-4A9A-9F88-ED53876B2BC5}" type="presParOf" srcId="{F6CE6360-B52A-4676-A04C-6911E1229D83}" destId="{33DA3CA7-3856-4119-B00A-05037CE58181}" srcOrd="0" destOrd="0" presId="urn:microsoft.com/office/officeart/2005/8/layout/hierarchy4"/>
    <dgm:cxn modelId="{DFBE9BF6-7479-4B83-A8EE-1A847578CD05}" type="presParOf" srcId="{F6CE6360-B52A-4676-A04C-6911E1229D83}" destId="{174068EE-A090-4C8A-A8BA-7EEFD14C8B78}" srcOrd="1" destOrd="0" presId="urn:microsoft.com/office/officeart/2005/8/layout/hierarchy4"/>
    <dgm:cxn modelId="{3BC20A98-12C0-4B81-80D1-B3BADB3968C6}" type="presParOf" srcId="{F6CE6360-B52A-4676-A04C-6911E1229D83}" destId="{BFCD8C1E-F392-4E9E-9484-1BCCB3997C93}" srcOrd="2" destOrd="0" presId="urn:microsoft.com/office/officeart/2005/8/layout/hierarchy4"/>
    <dgm:cxn modelId="{66D047E3-627A-4B74-BAD7-93728EDF8F6C}" type="presParOf" srcId="{BFCD8C1E-F392-4E9E-9484-1BCCB3997C93}" destId="{2DE6D69F-7FB1-4952-A1E4-52B45661B083}" srcOrd="0" destOrd="0" presId="urn:microsoft.com/office/officeart/2005/8/layout/hierarchy4"/>
    <dgm:cxn modelId="{C0B3C594-1874-4505-B163-E6F59350C40E}" type="presParOf" srcId="{2DE6D69F-7FB1-4952-A1E4-52B45661B083}" destId="{ECA83C7F-E788-4BBA-98AB-B1FA79323335}" srcOrd="0" destOrd="0" presId="urn:microsoft.com/office/officeart/2005/8/layout/hierarchy4"/>
    <dgm:cxn modelId="{874C209E-F95D-4EB5-9E38-02ECBD78B324}" type="presParOf" srcId="{2DE6D69F-7FB1-4952-A1E4-52B45661B083}" destId="{7918D001-089F-4DDE-9038-B814D9A3368A}" srcOrd="1" destOrd="0" presId="urn:microsoft.com/office/officeart/2005/8/layout/hierarchy4"/>
    <dgm:cxn modelId="{113923D4-9B13-4125-96B4-EBEBA3A7E600}" type="presParOf" srcId="{2DE6D69F-7FB1-4952-A1E4-52B45661B083}" destId="{0B2634F3-F68A-47DC-A7B5-0456542334D7}" srcOrd="2" destOrd="0" presId="urn:microsoft.com/office/officeart/2005/8/layout/hierarchy4"/>
    <dgm:cxn modelId="{E0C8337F-3C8C-4006-8261-856D9B9B6FFA}" type="presParOf" srcId="{0B2634F3-F68A-47DC-A7B5-0456542334D7}" destId="{CEAB251B-CBD8-43AE-9DBD-86C552342EB4}" srcOrd="0" destOrd="0" presId="urn:microsoft.com/office/officeart/2005/8/layout/hierarchy4"/>
    <dgm:cxn modelId="{79AF90DC-16A1-4896-AEDE-E6B16FD32AFE}" type="presParOf" srcId="{CEAB251B-CBD8-43AE-9DBD-86C552342EB4}" destId="{D4D03CF8-22A2-4D56-BBC0-B09E000D8E2F}" srcOrd="0" destOrd="0" presId="urn:microsoft.com/office/officeart/2005/8/layout/hierarchy4"/>
    <dgm:cxn modelId="{3A02726A-62DA-40F4-9847-C3E802E43E49}" type="presParOf" srcId="{CEAB251B-CBD8-43AE-9DBD-86C552342EB4}" destId="{27A5710C-0633-49D6-9F77-F9F3628F1EC7}" srcOrd="1" destOrd="0" presId="urn:microsoft.com/office/officeart/2005/8/layout/hierarchy4"/>
    <dgm:cxn modelId="{0CB8F508-68DF-43BD-8883-A5A4C1FABFAA}" type="presParOf" srcId="{CEAB251B-CBD8-43AE-9DBD-86C552342EB4}" destId="{8F12997C-916C-407E-8675-8869E623EAFC}" srcOrd="2" destOrd="0" presId="urn:microsoft.com/office/officeart/2005/8/layout/hierarchy4"/>
    <dgm:cxn modelId="{0988ADD1-1786-4886-ADD2-B13B7B863F2F}" type="presParOf" srcId="{8F12997C-916C-407E-8675-8869E623EAFC}" destId="{4E3CAB27-962D-449E-9563-E77452AFD273}" srcOrd="0" destOrd="0" presId="urn:microsoft.com/office/officeart/2005/8/layout/hierarchy4"/>
    <dgm:cxn modelId="{791ED559-E55B-49B7-998B-E0E7E960C1BE}" type="presParOf" srcId="{4E3CAB27-962D-449E-9563-E77452AFD273}" destId="{1DD2ADFE-A77D-4FDA-8D12-0C4CF35A4F7F}" srcOrd="0" destOrd="0" presId="urn:microsoft.com/office/officeart/2005/8/layout/hierarchy4"/>
    <dgm:cxn modelId="{AA75AA59-9943-40D8-AEA9-A2A3B67E81EE}" type="presParOf" srcId="{4E3CAB27-962D-449E-9563-E77452AFD273}" destId="{09D70705-E43F-495B-9C2E-3B932DCF1C36}" srcOrd="1" destOrd="0" presId="urn:microsoft.com/office/officeart/2005/8/layout/hierarchy4"/>
    <dgm:cxn modelId="{DFE8AC2F-38C7-4ACA-8AD5-1A9C75DE8050}" type="presParOf" srcId="{BFCD8C1E-F392-4E9E-9484-1BCCB3997C93}" destId="{FB1F6C7C-A847-4ED8-B1E7-B7B0FC0AC432}" srcOrd="1" destOrd="0" presId="urn:microsoft.com/office/officeart/2005/8/layout/hierarchy4"/>
    <dgm:cxn modelId="{A91A0581-FBD6-4DB2-8BC5-52BF46C0064D}" type="presParOf" srcId="{BFCD8C1E-F392-4E9E-9484-1BCCB3997C93}" destId="{A5C833F6-15F1-47F1-A60E-6ADF4E8594A9}" srcOrd="2" destOrd="0" presId="urn:microsoft.com/office/officeart/2005/8/layout/hierarchy4"/>
    <dgm:cxn modelId="{BB255FD8-E725-4266-A64F-C07B5B7F3414}" type="presParOf" srcId="{A5C833F6-15F1-47F1-A60E-6ADF4E8594A9}" destId="{D27F1062-AF88-4636-9470-1E4CBF9311A4}" srcOrd="0" destOrd="0" presId="urn:microsoft.com/office/officeart/2005/8/layout/hierarchy4"/>
    <dgm:cxn modelId="{44CD187B-FAC2-4BB5-A5C3-0B3FA7612CE7}" type="presParOf" srcId="{A5C833F6-15F1-47F1-A60E-6ADF4E8594A9}" destId="{D05F2610-CDD3-4262-84CF-DC82EC06D343}" srcOrd="1" destOrd="0" presId="urn:microsoft.com/office/officeart/2005/8/layout/hierarchy4"/>
    <dgm:cxn modelId="{2444017A-3631-418B-B789-A5A5B4587DEE}" type="presParOf" srcId="{A5C833F6-15F1-47F1-A60E-6ADF4E8594A9}" destId="{48F2160C-167D-49B1-B04A-1156D132B0B5}" srcOrd="2" destOrd="0" presId="urn:microsoft.com/office/officeart/2005/8/layout/hierarchy4"/>
    <dgm:cxn modelId="{74C2664D-1D22-4759-8597-58A7C60E540B}" type="presParOf" srcId="{48F2160C-167D-49B1-B04A-1156D132B0B5}" destId="{E2B31183-E68D-445C-BB0F-6AE74D0A0A94}" srcOrd="0" destOrd="0" presId="urn:microsoft.com/office/officeart/2005/8/layout/hierarchy4"/>
    <dgm:cxn modelId="{56E9F54F-B9A4-4D97-8EA8-D63169B3F830}" type="presParOf" srcId="{E2B31183-E68D-445C-BB0F-6AE74D0A0A94}" destId="{68055193-DCE3-4E26-8736-558AED828ADD}" srcOrd="0" destOrd="0" presId="urn:microsoft.com/office/officeart/2005/8/layout/hierarchy4"/>
    <dgm:cxn modelId="{E3F795DB-D0D3-4158-BFD8-9F61610BFD78}" type="presParOf" srcId="{E2B31183-E68D-445C-BB0F-6AE74D0A0A94}" destId="{1EA70BAA-9F1A-4758-84A1-E938FF24EBF8}" srcOrd="1" destOrd="0" presId="urn:microsoft.com/office/officeart/2005/8/layout/hierarchy4"/>
    <dgm:cxn modelId="{6EC500AE-BD62-4305-8065-92C09A6CBB03}" type="presParOf" srcId="{E2B31183-E68D-445C-BB0F-6AE74D0A0A94}" destId="{8C453F9E-070A-4C84-B231-3853A25AB023}" srcOrd="2" destOrd="0" presId="urn:microsoft.com/office/officeart/2005/8/layout/hierarchy4"/>
    <dgm:cxn modelId="{452D9027-E811-44F7-AE2B-6524403413F6}" type="presParOf" srcId="{8C453F9E-070A-4C84-B231-3853A25AB023}" destId="{AFDD0B9B-FB96-4137-99A2-5CE7285E2CFF}" srcOrd="0" destOrd="0" presId="urn:microsoft.com/office/officeart/2005/8/layout/hierarchy4"/>
    <dgm:cxn modelId="{4BC25214-3BA5-40D4-8825-5E4DE0C3F3D4}" type="presParOf" srcId="{AFDD0B9B-FB96-4137-99A2-5CE7285E2CFF}" destId="{106D82EC-2C06-4E5D-B4AA-29F9E8CF25E0}" srcOrd="0" destOrd="0" presId="urn:microsoft.com/office/officeart/2005/8/layout/hierarchy4"/>
    <dgm:cxn modelId="{4751F948-514E-4F58-83E5-C1120E7109C1}" type="presParOf" srcId="{AFDD0B9B-FB96-4137-99A2-5CE7285E2CFF}" destId="{96A70734-9FF6-4A89-8999-E49C42F2F75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9E408-614F-4F56-BF5E-B4DC464CE9D1}">
      <dsp:nvSpPr>
        <dsp:cNvPr id="0" name=""/>
        <dsp:cNvSpPr/>
      </dsp:nvSpPr>
      <dsp:spPr>
        <a:xfrm>
          <a:off x="5467600" y="147119"/>
          <a:ext cx="1464988" cy="4837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Derivatives</a:t>
          </a:r>
          <a:endParaRPr lang="en-US" sz="1400" b="1" kern="1200" dirty="0">
            <a:latin typeface="Times New Roman" panose="02020603050405020304" pitchFamily="18" charset="0"/>
            <a:cs typeface="Times New Roman" panose="02020603050405020304" pitchFamily="18" charset="0"/>
          </a:endParaRPr>
        </a:p>
      </dsp:txBody>
      <dsp:txXfrm>
        <a:off x="5481767" y="161286"/>
        <a:ext cx="1436654" cy="455366"/>
      </dsp:txXfrm>
    </dsp:sp>
    <dsp:sp modelId="{87366EC3-A1AA-4205-B3B4-11AC69D4A059}">
      <dsp:nvSpPr>
        <dsp:cNvPr id="0" name=""/>
        <dsp:cNvSpPr/>
      </dsp:nvSpPr>
      <dsp:spPr>
        <a:xfrm>
          <a:off x="2960986" y="630820"/>
          <a:ext cx="3239108" cy="443569"/>
        </a:xfrm>
        <a:custGeom>
          <a:avLst/>
          <a:gdLst/>
          <a:ahLst/>
          <a:cxnLst/>
          <a:rect l="0" t="0" r="0" b="0"/>
          <a:pathLst>
            <a:path>
              <a:moveTo>
                <a:pt x="3239108" y="0"/>
              </a:moveTo>
              <a:lnTo>
                <a:pt x="3239108" y="221784"/>
              </a:lnTo>
              <a:lnTo>
                <a:pt x="0" y="221784"/>
              </a:lnTo>
              <a:lnTo>
                <a:pt x="0" y="44356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BA1076-99BE-4A8E-A109-32CFC237E850}">
      <dsp:nvSpPr>
        <dsp:cNvPr id="0" name=""/>
        <dsp:cNvSpPr/>
      </dsp:nvSpPr>
      <dsp:spPr>
        <a:xfrm>
          <a:off x="2228491" y="1074389"/>
          <a:ext cx="1464988" cy="6799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Basic Variable</a:t>
          </a:r>
          <a:endParaRPr lang="en-US" sz="1400" b="1" kern="1200" dirty="0">
            <a:latin typeface="Times New Roman" panose="02020603050405020304" pitchFamily="18" charset="0"/>
            <a:cs typeface="Times New Roman" panose="02020603050405020304" pitchFamily="18" charset="0"/>
          </a:endParaRPr>
        </a:p>
      </dsp:txBody>
      <dsp:txXfrm>
        <a:off x="2248405" y="1094303"/>
        <a:ext cx="1425160" cy="640092"/>
      </dsp:txXfrm>
    </dsp:sp>
    <dsp:sp modelId="{A69889AF-FB84-40E9-8293-D248D36468F6}">
      <dsp:nvSpPr>
        <dsp:cNvPr id="0" name=""/>
        <dsp:cNvSpPr/>
      </dsp:nvSpPr>
      <dsp:spPr>
        <a:xfrm>
          <a:off x="1138049" y="1754310"/>
          <a:ext cx="1822936" cy="337758"/>
        </a:xfrm>
        <a:custGeom>
          <a:avLst/>
          <a:gdLst/>
          <a:ahLst/>
          <a:cxnLst/>
          <a:rect l="0" t="0" r="0" b="0"/>
          <a:pathLst>
            <a:path>
              <a:moveTo>
                <a:pt x="1822936" y="0"/>
              </a:moveTo>
              <a:lnTo>
                <a:pt x="1822936" y="168879"/>
              </a:lnTo>
              <a:lnTo>
                <a:pt x="0" y="168879"/>
              </a:lnTo>
              <a:lnTo>
                <a:pt x="0" y="33775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123F068-2B3F-469B-81D2-3EDC96B7379C}">
      <dsp:nvSpPr>
        <dsp:cNvPr id="0" name=""/>
        <dsp:cNvSpPr/>
      </dsp:nvSpPr>
      <dsp:spPr>
        <a:xfrm>
          <a:off x="454222" y="2092068"/>
          <a:ext cx="1367654" cy="153397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Real Assets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Commodities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Metals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Real Estates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Plant &amp;  Equipment</a:t>
          </a:r>
          <a:endParaRPr lang="en-US" sz="1400" kern="1200" dirty="0">
            <a:latin typeface="Times New Roman" panose="02020603050405020304" pitchFamily="18" charset="0"/>
            <a:cs typeface="Times New Roman" panose="02020603050405020304" pitchFamily="18" charset="0"/>
          </a:endParaRPr>
        </a:p>
      </dsp:txBody>
      <dsp:txXfrm>
        <a:off x="494279" y="2132125"/>
        <a:ext cx="1287540" cy="1453856"/>
      </dsp:txXfrm>
    </dsp:sp>
    <dsp:sp modelId="{951B74EA-07AA-4AE5-97BD-15D7EA4E6E39}">
      <dsp:nvSpPr>
        <dsp:cNvPr id="0" name=""/>
        <dsp:cNvSpPr/>
      </dsp:nvSpPr>
      <dsp:spPr>
        <a:xfrm>
          <a:off x="2915266" y="1754310"/>
          <a:ext cx="91440" cy="353882"/>
        </a:xfrm>
        <a:custGeom>
          <a:avLst/>
          <a:gdLst/>
          <a:ahLst/>
          <a:cxnLst/>
          <a:rect l="0" t="0" r="0" b="0"/>
          <a:pathLst>
            <a:path>
              <a:moveTo>
                <a:pt x="45720" y="0"/>
              </a:moveTo>
              <a:lnTo>
                <a:pt x="45720" y="176941"/>
              </a:lnTo>
              <a:lnTo>
                <a:pt x="53953" y="176941"/>
              </a:lnTo>
              <a:lnTo>
                <a:pt x="53953" y="353882"/>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86F4D5-1C0D-484F-898E-E79B263624B5}">
      <dsp:nvSpPr>
        <dsp:cNvPr id="0" name=""/>
        <dsp:cNvSpPr/>
      </dsp:nvSpPr>
      <dsp:spPr>
        <a:xfrm>
          <a:off x="2140922" y="2108192"/>
          <a:ext cx="1656594" cy="148630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Financial Assets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Bonds </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Shares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Loan</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Currencies</a:t>
          </a:r>
          <a:endParaRPr lang="en-US" sz="1400" kern="1200" dirty="0">
            <a:latin typeface="Times New Roman" panose="02020603050405020304" pitchFamily="18" charset="0"/>
            <a:cs typeface="Times New Roman" panose="02020603050405020304" pitchFamily="18" charset="0"/>
          </a:endParaRPr>
        </a:p>
      </dsp:txBody>
      <dsp:txXfrm>
        <a:off x="2184455" y="2151725"/>
        <a:ext cx="1569528" cy="1399243"/>
      </dsp:txXfrm>
    </dsp:sp>
    <dsp:sp modelId="{258D8B46-A72F-417C-B2A1-A905F6C74834}">
      <dsp:nvSpPr>
        <dsp:cNvPr id="0" name=""/>
        <dsp:cNvSpPr/>
      </dsp:nvSpPr>
      <dsp:spPr>
        <a:xfrm>
          <a:off x="2084651" y="3594501"/>
          <a:ext cx="884567" cy="374538"/>
        </a:xfrm>
        <a:custGeom>
          <a:avLst/>
          <a:gdLst/>
          <a:ahLst/>
          <a:cxnLst/>
          <a:rect l="0" t="0" r="0" b="0"/>
          <a:pathLst>
            <a:path>
              <a:moveTo>
                <a:pt x="884567" y="0"/>
              </a:moveTo>
              <a:lnTo>
                <a:pt x="884567" y="187269"/>
              </a:lnTo>
              <a:lnTo>
                <a:pt x="0" y="187269"/>
              </a:lnTo>
              <a:lnTo>
                <a:pt x="0" y="37453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B525704-5C20-4208-969A-2E52A1C49BDB}">
      <dsp:nvSpPr>
        <dsp:cNvPr id="0" name=""/>
        <dsp:cNvSpPr/>
      </dsp:nvSpPr>
      <dsp:spPr>
        <a:xfrm>
          <a:off x="1405600" y="3969040"/>
          <a:ext cx="1358103" cy="107816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Price Risk</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Forwards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Futures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Options</a:t>
          </a:r>
          <a:endParaRPr lang="en-US" sz="1400" kern="1200" dirty="0">
            <a:latin typeface="Times New Roman" panose="02020603050405020304" pitchFamily="18" charset="0"/>
            <a:cs typeface="Times New Roman" panose="02020603050405020304" pitchFamily="18" charset="0"/>
          </a:endParaRPr>
        </a:p>
      </dsp:txBody>
      <dsp:txXfrm>
        <a:off x="1437178" y="4000618"/>
        <a:ext cx="1294947" cy="1015007"/>
      </dsp:txXfrm>
    </dsp:sp>
    <dsp:sp modelId="{85262D8B-B27A-4C92-9B66-812BFCDA0904}">
      <dsp:nvSpPr>
        <dsp:cNvPr id="0" name=""/>
        <dsp:cNvSpPr/>
      </dsp:nvSpPr>
      <dsp:spPr>
        <a:xfrm>
          <a:off x="2969219" y="3594501"/>
          <a:ext cx="1033168" cy="374538"/>
        </a:xfrm>
        <a:custGeom>
          <a:avLst/>
          <a:gdLst/>
          <a:ahLst/>
          <a:cxnLst/>
          <a:rect l="0" t="0" r="0" b="0"/>
          <a:pathLst>
            <a:path>
              <a:moveTo>
                <a:pt x="0" y="0"/>
              </a:moveTo>
              <a:lnTo>
                <a:pt x="0" y="187269"/>
              </a:lnTo>
              <a:lnTo>
                <a:pt x="1033168" y="187269"/>
              </a:lnTo>
              <a:lnTo>
                <a:pt x="1033168" y="37453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5A3A548-6C86-4F4C-B38A-F9409FF70BD8}">
      <dsp:nvSpPr>
        <dsp:cNvPr id="0" name=""/>
        <dsp:cNvSpPr/>
      </dsp:nvSpPr>
      <dsp:spPr>
        <a:xfrm>
          <a:off x="3217117" y="3969040"/>
          <a:ext cx="1570541" cy="1059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Interest Rate Risk</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Swaps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Futures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Options</a:t>
          </a:r>
          <a:endParaRPr lang="en-US" sz="1400" kern="1200" dirty="0">
            <a:latin typeface="Times New Roman" panose="02020603050405020304" pitchFamily="18" charset="0"/>
            <a:cs typeface="Times New Roman" panose="02020603050405020304" pitchFamily="18" charset="0"/>
          </a:endParaRPr>
        </a:p>
      </dsp:txBody>
      <dsp:txXfrm>
        <a:off x="3248137" y="4000060"/>
        <a:ext cx="1508501" cy="997068"/>
      </dsp:txXfrm>
    </dsp:sp>
    <dsp:sp modelId="{D888DC56-FD1B-4FA6-BBF3-D10D78A9459C}">
      <dsp:nvSpPr>
        <dsp:cNvPr id="0" name=""/>
        <dsp:cNvSpPr/>
      </dsp:nvSpPr>
      <dsp:spPr>
        <a:xfrm>
          <a:off x="2960986" y="1754310"/>
          <a:ext cx="1951621" cy="337758"/>
        </a:xfrm>
        <a:custGeom>
          <a:avLst/>
          <a:gdLst/>
          <a:ahLst/>
          <a:cxnLst/>
          <a:rect l="0" t="0" r="0" b="0"/>
          <a:pathLst>
            <a:path>
              <a:moveTo>
                <a:pt x="0" y="0"/>
              </a:moveTo>
              <a:lnTo>
                <a:pt x="0" y="168879"/>
              </a:lnTo>
              <a:lnTo>
                <a:pt x="1951621" y="168879"/>
              </a:lnTo>
              <a:lnTo>
                <a:pt x="1951621" y="33775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A5DB7CE-7562-48AE-B4E7-4461AA9AFC24}">
      <dsp:nvSpPr>
        <dsp:cNvPr id="0" name=""/>
        <dsp:cNvSpPr/>
      </dsp:nvSpPr>
      <dsp:spPr>
        <a:xfrm>
          <a:off x="4357464" y="2092068"/>
          <a:ext cx="1110285" cy="136347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Others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Weather</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Power</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Insurance</a:t>
          </a:r>
          <a:endParaRPr lang="en-US" sz="1400" kern="1200" dirty="0">
            <a:latin typeface="Times New Roman" panose="02020603050405020304" pitchFamily="18" charset="0"/>
            <a:cs typeface="Times New Roman" panose="02020603050405020304" pitchFamily="18" charset="0"/>
          </a:endParaRPr>
        </a:p>
      </dsp:txBody>
      <dsp:txXfrm>
        <a:off x="4389983" y="2124587"/>
        <a:ext cx="1045247" cy="1298436"/>
      </dsp:txXfrm>
    </dsp:sp>
    <dsp:sp modelId="{F977572B-2229-472F-8EF1-CBC96DAA0225}">
      <dsp:nvSpPr>
        <dsp:cNvPr id="0" name=""/>
        <dsp:cNvSpPr/>
      </dsp:nvSpPr>
      <dsp:spPr>
        <a:xfrm>
          <a:off x="6200094" y="630820"/>
          <a:ext cx="1029802" cy="428518"/>
        </a:xfrm>
        <a:custGeom>
          <a:avLst/>
          <a:gdLst/>
          <a:ahLst/>
          <a:cxnLst/>
          <a:rect l="0" t="0" r="0" b="0"/>
          <a:pathLst>
            <a:path>
              <a:moveTo>
                <a:pt x="0" y="0"/>
              </a:moveTo>
              <a:lnTo>
                <a:pt x="0" y="214259"/>
              </a:lnTo>
              <a:lnTo>
                <a:pt x="1029802" y="214259"/>
              </a:lnTo>
              <a:lnTo>
                <a:pt x="1029802" y="42851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4450B7C-A03D-4F8A-B01C-3E6DC5A1EDB8}">
      <dsp:nvSpPr>
        <dsp:cNvPr id="0" name=""/>
        <dsp:cNvSpPr/>
      </dsp:nvSpPr>
      <dsp:spPr>
        <a:xfrm>
          <a:off x="6497402" y="1059339"/>
          <a:ext cx="1464988" cy="63167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Location</a:t>
          </a:r>
          <a:endParaRPr lang="en-US" sz="1400" b="1" kern="1200" dirty="0">
            <a:latin typeface="Times New Roman" panose="02020603050405020304" pitchFamily="18" charset="0"/>
            <a:cs typeface="Times New Roman" panose="02020603050405020304" pitchFamily="18" charset="0"/>
          </a:endParaRPr>
        </a:p>
      </dsp:txBody>
      <dsp:txXfrm>
        <a:off x="6515903" y="1077840"/>
        <a:ext cx="1427986" cy="594671"/>
      </dsp:txXfrm>
    </dsp:sp>
    <dsp:sp modelId="{9963ECA2-8AB1-4E79-82F0-57F01E003506}">
      <dsp:nvSpPr>
        <dsp:cNvPr id="0" name=""/>
        <dsp:cNvSpPr/>
      </dsp:nvSpPr>
      <dsp:spPr>
        <a:xfrm>
          <a:off x="6461913" y="1691012"/>
          <a:ext cx="767983" cy="433538"/>
        </a:xfrm>
        <a:custGeom>
          <a:avLst/>
          <a:gdLst/>
          <a:ahLst/>
          <a:cxnLst/>
          <a:rect l="0" t="0" r="0" b="0"/>
          <a:pathLst>
            <a:path>
              <a:moveTo>
                <a:pt x="767983" y="0"/>
              </a:moveTo>
              <a:lnTo>
                <a:pt x="767983" y="216769"/>
              </a:lnTo>
              <a:lnTo>
                <a:pt x="0" y="216769"/>
              </a:lnTo>
              <a:lnTo>
                <a:pt x="0" y="43353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F1B16DF-9BBC-46D9-9A34-914600FB8234}">
      <dsp:nvSpPr>
        <dsp:cNvPr id="0" name=""/>
        <dsp:cNvSpPr/>
      </dsp:nvSpPr>
      <dsp:spPr>
        <a:xfrm>
          <a:off x="5894252" y="2124551"/>
          <a:ext cx="1135322" cy="116718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Times New Roman" panose="02020603050405020304" pitchFamily="18" charset="0"/>
              <a:cs typeface="Times New Roman" panose="02020603050405020304" pitchFamily="18" charset="0"/>
            </a:rPr>
            <a:t>OTC</a:t>
          </a:r>
        </a:p>
        <a:p>
          <a:pPr lvl="0" algn="l" defTabSz="5334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Forwards</a:t>
          </a:r>
        </a:p>
        <a:p>
          <a:pPr lvl="0" algn="l" defTabSz="5334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Options</a:t>
          </a:r>
        </a:p>
        <a:p>
          <a:pPr lvl="0" algn="l" defTabSz="5334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Swaps</a:t>
          </a:r>
        </a:p>
      </dsp:txBody>
      <dsp:txXfrm>
        <a:off x="5927504" y="2157803"/>
        <a:ext cx="1068818" cy="1100681"/>
      </dsp:txXfrm>
    </dsp:sp>
    <dsp:sp modelId="{24FE1427-FC60-42F6-A41A-7E93305EF66F}">
      <dsp:nvSpPr>
        <dsp:cNvPr id="0" name=""/>
        <dsp:cNvSpPr/>
      </dsp:nvSpPr>
      <dsp:spPr>
        <a:xfrm>
          <a:off x="7229897" y="1691012"/>
          <a:ext cx="703538" cy="438168"/>
        </a:xfrm>
        <a:custGeom>
          <a:avLst/>
          <a:gdLst/>
          <a:ahLst/>
          <a:cxnLst/>
          <a:rect l="0" t="0" r="0" b="0"/>
          <a:pathLst>
            <a:path>
              <a:moveTo>
                <a:pt x="0" y="0"/>
              </a:moveTo>
              <a:lnTo>
                <a:pt x="0" y="219084"/>
              </a:lnTo>
              <a:lnTo>
                <a:pt x="703538" y="219084"/>
              </a:lnTo>
              <a:lnTo>
                <a:pt x="703538" y="43816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ED5FFB-4B7C-4011-81E6-6CF48A59DD25}">
      <dsp:nvSpPr>
        <dsp:cNvPr id="0" name=""/>
        <dsp:cNvSpPr/>
      </dsp:nvSpPr>
      <dsp:spPr>
        <a:xfrm>
          <a:off x="7410808" y="2129181"/>
          <a:ext cx="1045254" cy="108040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ETC</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Futures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Options</a:t>
          </a:r>
        </a:p>
      </dsp:txBody>
      <dsp:txXfrm>
        <a:off x="7441422" y="2159795"/>
        <a:ext cx="984026" cy="1019181"/>
      </dsp:txXfrm>
    </dsp:sp>
    <dsp:sp modelId="{AD1A7614-B741-4D85-BD35-A323F7007E2E}">
      <dsp:nvSpPr>
        <dsp:cNvPr id="0" name=""/>
        <dsp:cNvSpPr/>
      </dsp:nvSpPr>
      <dsp:spPr>
        <a:xfrm>
          <a:off x="6200094" y="630820"/>
          <a:ext cx="3369162" cy="390663"/>
        </a:xfrm>
        <a:custGeom>
          <a:avLst/>
          <a:gdLst/>
          <a:ahLst/>
          <a:cxnLst/>
          <a:rect l="0" t="0" r="0" b="0"/>
          <a:pathLst>
            <a:path>
              <a:moveTo>
                <a:pt x="0" y="0"/>
              </a:moveTo>
              <a:lnTo>
                <a:pt x="0" y="195331"/>
              </a:lnTo>
              <a:lnTo>
                <a:pt x="3369162" y="195331"/>
              </a:lnTo>
              <a:lnTo>
                <a:pt x="3369162" y="39066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E280FCE-C1DA-441E-93EA-8D1F7DADA00B}">
      <dsp:nvSpPr>
        <dsp:cNvPr id="0" name=""/>
        <dsp:cNvSpPr/>
      </dsp:nvSpPr>
      <dsp:spPr>
        <a:xfrm>
          <a:off x="8966816" y="1021483"/>
          <a:ext cx="1204879" cy="150513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Nature</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Forwards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Future</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Options</a:t>
          </a:r>
        </a:p>
        <a:p>
          <a:pPr lvl="0" algn="l" defTabSz="622300">
            <a:lnSpc>
              <a:spcPct val="90000"/>
            </a:lnSpc>
            <a:spcBef>
              <a:spcPct val="0"/>
            </a:spcBef>
            <a:spcAft>
              <a:spcPct val="35000"/>
            </a:spcAft>
          </a:pPr>
          <a:r>
            <a:rPr lang="en-US" sz="1400" kern="1200" dirty="0" smtClean="0">
              <a:latin typeface="Times New Roman" panose="02020603050405020304" pitchFamily="18" charset="0"/>
              <a:cs typeface="Times New Roman" panose="02020603050405020304" pitchFamily="18" charset="0"/>
            </a:rPr>
            <a:t>Swap</a:t>
          </a:r>
        </a:p>
      </dsp:txBody>
      <dsp:txXfrm>
        <a:off x="9002106" y="1056773"/>
        <a:ext cx="1134299" cy="1434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22ADB-2E31-4152-991C-FB568E804257}">
      <dsp:nvSpPr>
        <dsp:cNvPr id="0" name=""/>
        <dsp:cNvSpPr/>
      </dsp:nvSpPr>
      <dsp:spPr>
        <a:xfrm>
          <a:off x="4024" y="341"/>
          <a:ext cx="10507551"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Option</a:t>
          </a:r>
        </a:p>
      </dsp:txBody>
      <dsp:txXfrm>
        <a:off x="14276" y="10593"/>
        <a:ext cx="10487047" cy="329538"/>
      </dsp:txXfrm>
    </dsp:sp>
    <dsp:sp modelId="{9EBD4A2B-6B8E-4279-B65E-2EEEEB614BB1}">
      <dsp:nvSpPr>
        <dsp:cNvPr id="0" name=""/>
        <dsp:cNvSpPr/>
      </dsp:nvSpPr>
      <dsp:spPr>
        <a:xfrm>
          <a:off x="14280" y="446852"/>
          <a:ext cx="5138008"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Call</a:t>
          </a:r>
        </a:p>
      </dsp:txBody>
      <dsp:txXfrm>
        <a:off x="24532" y="457104"/>
        <a:ext cx="5117504" cy="329538"/>
      </dsp:txXfrm>
    </dsp:sp>
    <dsp:sp modelId="{891F89D4-DA28-40A5-8A54-F8C28ACC1871}">
      <dsp:nvSpPr>
        <dsp:cNvPr id="0" name=""/>
        <dsp:cNvSpPr/>
      </dsp:nvSpPr>
      <dsp:spPr>
        <a:xfrm>
          <a:off x="24300" y="893364"/>
          <a:ext cx="2506338"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Buy</a:t>
          </a:r>
        </a:p>
      </dsp:txBody>
      <dsp:txXfrm>
        <a:off x="34552" y="903616"/>
        <a:ext cx="2485834" cy="329538"/>
      </dsp:txXfrm>
    </dsp:sp>
    <dsp:sp modelId="{D7C28345-00AA-4F68-BA58-0856B9F8637E}">
      <dsp:nvSpPr>
        <dsp:cNvPr id="0" name=""/>
        <dsp:cNvSpPr/>
      </dsp:nvSpPr>
      <dsp:spPr>
        <a:xfrm>
          <a:off x="24300" y="1339875"/>
          <a:ext cx="2506338"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Importer </a:t>
          </a:r>
        </a:p>
      </dsp:txBody>
      <dsp:txXfrm>
        <a:off x="34552" y="1350127"/>
        <a:ext cx="2485834" cy="329538"/>
      </dsp:txXfrm>
    </dsp:sp>
    <dsp:sp modelId="{D9060E96-DCD6-4AB8-A8D3-3E9F447E4CE1}">
      <dsp:nvSpPr>
        <dsp:cNvPr id="0" name=""/>
        <dsp:cNvSpPr/>
      </dsp:nvSpPr>
      <dsp:spPr>
        <a:xfrm>
          <a:off x="24300" y="1786386"/>
          <a:ext cx="2506338"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Right to Buy</a:t>
          </a:r>
        </a:p>
      </dsp:txBody>
      <dsp:txXfrm>
        <a:off x="34552" y="1796638"/>
        <a:ext cx="2485834" cy="329538"/>
      </dsp:txXfrm>
    </dsp:sp>
    <dsp:sp modelId="{C507A607-ADF1-4641-8847-CE12E91DAD66}">
      <dsp:nvSpPr>
        <dsp:cNvPr id="0" name=""/>
        <dsp:cNvSpPr/>
      </dsp:nvSpPr>
      <dsp:spPr>
        <a:xfrm>
          <a:off x="2635905" y="893364"/>
          <a:ext cx="2506363" cy="350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t>Sell</a:t>
          </a:r>
        </a:p>
      </dsp:txBody>
      <dsp:txXfrm>
        <a:off x="2646157" y="903616"/>
        <a:ext cx="2485859" cy="329542"/>
      </dsp:txXfrm>
    </dsp:sp>
    <dsp:sp modelId="{659B12E7-0F71-49DB-83E2-F1A0C4E869B9}">
      <dsp:nvSpPr>
        <dsp:cNvPr id="0" name=""/>
        <dsp:cNvSpPr/>
      </dsp:nvSpPr>
      <dsp:spPr>
        <a:xfrm>
          <a:off x="2635917" y="1339879"/>
          <a:ext cx="2506338"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Exporter</a:t>
          </a:r>
        </a:p>
      </dsp:txBody>
      <dsp:txXfrm>
        <a:off x="2646169" y="1350131"/>
        <a:ext cx="2485834" cy="329538"/>
      </dsp:txXfrm>
    </dsp:sp>
    <dsp:sp modelId="{4C858AC9-B8DF-473D-8038-5FC764736286}">
      <dsp:nvSpPr>
        <dsp:cNvPr id="0" name=""/>
        <dsp:cNvSpPr/>
      </dsp:nvSpPr>
      <dsp:spPr>
        <a:xfrm>
          <a:off x="2635917" y="1786390"/>
          <a:ext cx="2506338"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Obligation to Sell</a:t>
          </a:r>
        </a:p>
      </dsp:txBody>
      <dsp:txXfrm>
        <a:off x="2646169" y="1796642"/>
        <a:ext cx="2485834" cy="329538"/>
      </dsp:txXfrm>
    </dsp:sp>
    <dsp:sp modelId="{33DA3CA7-3856-4119-B00A-05037CE58181}">
      <dsp:nvSpPr>
        <dsp:cNvPr id="0" name=""/>
        <dsp:cNvSpPr/>
      </dsp:nvSpPr>
      <dsp:spPr>
        <a:xfrm>
          <a:off x="5363439" y="446852"/>
          <a:ext cx="5137880"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t>Put</a:t>
          </a:r>
        </a:p>
      </dsp:txBody>
      <dsp:txXfrm>
        <a:off x="5373691" y="457104"/>
        <a:ext cx="5117376" cy="329538"/>
      </dsp:txXfrm>
    </dsp:sp>
    <dsp:sp modelId="{ECA83C7F-E788-4BBA-98AB-B1FA79323335}">
      <dsp:nvSpPr>
        <dsp:cNvPr id="0" name=""/>
        <dsp:cNvSpPr/>
      </dsp:nvSpPr>
      <dsp:spPr>
        <a:xfrm>
          <a:off x="5363593" y="893364"/>
          <a:ext cx="2516152"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Buy</a:t>
          </a:r>
        </a:p>
      </dsp:txBody>
      <dsp:txXfrm>
        <a:off x="5373845" y="903616"/>
        <a:ext cx="2495648" cy="329538"/>
      </dsp:txXfrm>
    </dsp:sp>
    <dsp:sp modelId="{D4D03CF8-22A2-4D56-BBC0-B09E000D8E2F}">
      <dsp:nvSpPr>
        <dsp:cNvPr id="0" name=""/>
        <dsp:cNvSpPr/>
      </dsp:nvSpPr>
      <dsp:spPr>
        <a:xfrm>
          <a:off x="5363593" y="1339875"/>
          <a:ext cx="2516152"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t>Exporter</a:t>
          </a:r>
        </a:p>
      </dsp:txBody>
      <dsp:txXfrm>
        <a:off x="5373845" y="1350127"/>
        <a:ext cx="2495648" cy="329538"/>
      </dsp:txXfrm>
    </dsp:sp>
    <dsp:sp modelId="{1DD2ADFE-A77D-4FDA-8D12-0C4CF35A4F7F}">
      <dsp:nvSpPr>
        <dsp:cNvPr id="0" name=""/>
        <dsp:cNvSpPr/>
      </dsp:nvSpPr>
      <dsp:spPr>
        <a:xfrm>
          <a:off x="5363593" y="1786386"/>
          <a:ext cx="2516152"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Right to Sell</a:t>
          </a:r>
        </a:p>
      </dsp:txBody>
      <dsp:txXfrm>
        <a:off x="5373845" y="1796638"/>
        <a:ext cx="2495648" cy="329538"/>
      </dsp:txXfrm>
    </dsp:sp>
    <dsp:sp modelId="{D27F1062-AF88-4636-9470-1E4CBF9311A4}">
      <dsp:nvSpPr>
        <dsp:cNvPr id="0" name=""/>
        <dsp:cNvSpPr/>
      </dsp:nvSpPr>
      <dsp:spPr>
        <a:xfrm>
          <a:off x="7985012" y="893364"/>
          <a:ext cx="2516152"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t>Sell</a:t>
          </a:r>
        </a:p>
      </dsp:txBody>
      <dsp:txXfrm>
        <a:off x="7995264" y="903616"/>
        <a:ext cx="2495648" cy="329538"/>
      </dsp:txXfrm>
    </dsp:sp>
    <dsp:sp modelId="{68055193-DCE3-4E26-8736-558AED828ADD}">
      <dsp:nvSpPr>
        <dsp:cNvPr id="0" name=""/>
        <dsp:cNvSpPr/>
      </dsp:nvSpPr>
      <dsp:spPr>
        <a:xfrm>
          <a:off x="7985012" y="1339875"/>
          <a:ext cx="2516152"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Importer</a:t>
          </a:r>
        </a:p>
      </dsp:txBody>
      <dsp:txXfrm>
        <a:off x="7995264" y="1350127"/>
        <a:ext cx="2495648" cy="329538"/>
      </dsp:txXfrm>
    </dsp:sp>
    <dsp:sp modelId="{106D82EC-2C06-4E5D-B4AA-29F9E8CF25E0}">
      <dsp:nvSpPr>
        <dsp:cNvPr id="0" name=""/>
        <dsp:cNvSpPr/>
      </dsp:nvSpPr>
      <dsp:spPr>
        <a:xfrm>
          <a:off x="7985012" y="1786386"/>
          <a:ext cx="2516152" cy="3500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Obligation to Buy</a:t>
          </a:r>
        </a:p>
      </dsp:txBody>
      <dsp:txXfrm>
        <a:off x="7995264" y="1796638"/>
        <a:ext cx="2495648" cy="32953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8DDC1A-6921-47B8-827C-2E6319A34535}" type="datetimeFigureOut">
              <a:rPr lang="en-US" smtClean="0"/>
              <a:t>15/10/2014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6443F-33D8-41AC-9077-3F5FCF1D3A68}" type="slidenum">
              <a:rPr lang="en-US" smtClean="0"/>
              <a:t>‹#›</a:t>
            </a:fld>
            <a:endParaRPr lang="en-US"/>
          </a:p>
        </p:txBody>
      </p:sp>
    </p:spTree>
    <p:extLst>
      <p:ext uri="{BB962C8B-B14F-4D97-AF65-F5344CB8AC3E}">
        <p14:creationId xmlns:p14="http://schemas.microsoft.com/office/powerpoint/2010/main" val="4241555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C6443F-33D8-41AC-9077-3F5FCF1D3A68}" type="slidenum">
              <a:rPr lang="en-US" smtClean="0"/>
              <a:t>4</a:t>
            </a:fld>
            <a:endParaRPr lang="en-US"/>
          </a:p>
        </p:txBody>
      </p:sp>
    </p:spTree>
    <p:extLst>
      <p:ext uri="{BB962C8B-B14F-4D97-AF65-F5344CB8AC3E}">
        <p14:creationId xmlns:p14="http://schemas.microsoft.com/office/powerpoint/2010/main" val="3947001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852A88-5AE4-430F-BAD0-34691FDEB011}" type="datetimeFigureOut">
              <a:rPr lang="en-US" smtClean="0"/>
              <a:t>15/10/2014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33122866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52A88-5AE4-430F-BAD0-34691FDEB011}" type="datetimeFigureOut">
              <a:rPr lang="en-US" smtClean="0"/>
              <a:t>15/10/2014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2218201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52A88-5AE4-430F-BAD0-34691FDEB011}" type="datetimeFigureOut">
              <a:rPr lang="en-US" smtClean="0"/>
              <a:t>15/10/2014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4246950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52A88-5AE4-430F-BAD0-34691FDEB011}" type="datetimeFigureOut">
              <a:rPr lang="en-US" smtClean="0"/>
              <a:t>15/10/2014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36926774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852A88-5AE4-430F-BAD0-34691FDEB011}" type="datetimeFigureOut">
              <a:rPr lang="en-US" smtClean="0"/>
              <a:t>15/10/2014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8617549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852A88-5AE4-430F-BAD0-34691FDEB011}" type="datetimeFigureOut">
              <a:rPr lang="en-US" smtClean="0"/>
              <a:t>15/10/2014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3742230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852A88-5AE4-430F-BAD0-34691FDEB011}" type="datetimeFigureOut">
              <a:rPr lang="en-US" smtClean="0"/>
              <a:t>15/10/2014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10807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852A88-5AE4-430F-BAD0-34691FDEB011}" type="datetimeFigureOut">
              <a:rPr lang="en-US" smtClean="0"/>
              <a:t>15/10/2014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11841562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852A88-5AE4-430F-BAD0-34691FDEB011}" type="datetimeFigureOut">
              <a:rPr lang="en-US" smtClean="0"/>
              <a:t>15/10/2014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3239960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52A88-5AE4-430F-BAD0-34691FDEB011}" type="datetimeFigureOut">
              <a:rPr lang="en-US" smtClean="0"/>
              <a:t>15/10/2014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4148094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52A88-5AE4-430F-BAD0-34691FDEB011}" type="datetimeFigureOut">
              <a:rPr lang="en-US" smtClean="0"/>
              <a:t>15/10/2014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623E19-F97A-4FC8-9188-5E187B7335BF}" type="slidenum">
              <a:rPr lang="en-US" smtClean="0"/>
              <a:t>‹#›</a:t>
            </a:fld>
            <a:endParaRPr lang="en-US"/>
          </a:p>
        </p:txBody>
      </p:sp>
    </p:spTree>
    <p:extLst>
      <p:ext uri="{BB962C8B-B14F-4D97-AF65-F5344CB8AC3E}">
        <p14:creationId xmlns:p14="http://schemas.microsoft.com/office/powerpoint/2010/main" val="3579837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852A88-5AE4-430F-BAD0-34691FDEB011}" type="datetimeFigureOut">
              <a:rPr lang="en-US" smtClean="0"/>
              <a:t>15/10/2014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623E19-F97A-4FC8-9188-5E187B7335BF}" type="slidenum">
              <a:rPr lang="en-US" smtClean="0"/>
              <a:t>‹#›</a:t>
            </a:fld>
            <a:endParaRPr lang="en-US"/>
          </a:p>
        </p:txBody>
      </p:sp>
    </p:spTree>
    <p:extLst>
      <p:ext uri="{BB962C8B-B14F-4D97-AF65-F5344CB8AC3E}">
        <p14:creationId xmlns:p14="http://schemas.microsoft.com/office/powerpoint/2010/main" val="4106780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75656"/>
            <a:ext cx="9144000" cy="3718152"/>
          </a:xfrm>
        </p:spPr>
        <p:txBody>
          <a:bodyPr anchor="t" anchorCtr="0">
            <a:normAutofit/>
          </a:bodyPr>
          <a:lstStyle/>
          <a:p>
            <a:r>
              <a:rPr lang="en-US" sz="4800" b="1" dirty="0" smtClean="0"/>
              <a:t>Derivatives Markets In Interest Rate &amp; Foreign Exchange Rate </a:t>
            </a:r>
            <a:r>
              <a:rPr lang="en-US" b="1" dirty="0" smtClean="0"/>
              <a:t/>
            </a:r>
            <a:br>
              <a:rPr lang="en-US" b="1" dirty="0" smtClean="0"/>
            </a:br>
            <a:r>
              <a:rPr lang="en-US" sz="2200" dirty="0" smtClean="0"/>
              <a:t/>
            </a:r>
            <a:br>
              <a:rPr lang="en-US" sz="2200" dirty="0" smtClean="0"/>
            </a:br>
            <a:r>
              <a:rPr lang="en-US" sz="3600" dirty="0" smtClean="0"/>
              <a:t>Utility For Importer &amp; Exporter</a:t>
            </a:r>
            <a:endParaRPr lang="en-US" sz="3600" dirty="0">
              <a:effectLst/>
            </a:endParaRPr>
          </a:p>
        </p:txBody>
      </p:sp>
      <p:sp>
        <p:nvSpPr>
          <p:cNvPr id="3" name="Subtitle 2"/>
          <p:cNvSpPr>
            <a:spLocks noGrp="1"/>
          </p:cNvSpPr>
          <p:nvPr>
            <p:ph type="subTitle" idx="1"/>
          </p:nvPr>
        </p:nvSpPr>
        <p:spPr>
          <a:xfrm>
            <a:off x="1524000" y="4893808"/>
            <a:ext cx="9144000" cy="1655762"/>
          </a:xfrm>
        </p:spPr>
        <p:txBody>
          <a:bodyPr/>
          <a:lstStyle/>
          <a:p>
            <a:pPr algn="r"/>
            <a:r>
              <a:rPr lang="en-US" dirty="0"/>
              <a:t>NEHA ABHISHEK, BANGALORE</a:t>
            </a:r>
          </a:p>
          <a:p>
            <a:pPr algn="r"/>
            <a:r>
              <a:rPr lang="en-US" dirty="0"/>
              <a:t>Batch: 22, (5</a:t>
            </a:r>
            <a:r>
              <a:rPr lang="en-US" baseline="30000" dirty="0"/>
              <a:t>th</a:t>
            </a:r>
            <a:r>
              <a:rPr lang="en-US" dirty="0"/>
              <a:t> July to 30</a:t>
            </a:r>
            <a:r>
              <a:rPr lang="en-US" baseline="30000" dirty="0"/>
              <a:t>th</a:t>
            </a:r>
            <a:r>
              <a:rPr lang="en-US" dirty="0"/>
              <a:t> August, 2014)</a:t>
            </a:r>
          </a:p>
        </p:txBody>
      </p:sp>
    </p:spTree>
    <p:extLst>
      <p:ext uri="{BB962C8B-B14F-4D97-AF65-F5344CB8AC3E}">
        <p14:creationId xmlns:p14="http://schemas.microsoft.com/office/powerpoint/2010/main" val="14120447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6538"/>
            <a:ext cx="10515600" cy="506413"/>
          </a:xfrm>
        </p:spPr>
        <p:txBody>
          <a:bodyPr>
            <a:normAutofit fontScale="90000"/>
          </a:bodyPr>
          <a:lstStyle/>
          <a:p>
            <a:r>
              <a:rPr lang="en-US" dirty="0" smtClean="0"/>
              <a:t>Option - Importer</a:t>
            </a:r>
            <a:endParaRPr lang="en-US" dirty="0"/>
          </a:p>
        </p:txBody>
      </p:sp>
      <p:sp>
        <p:nvSpPr>
          <p:cNvPr id="4" name="TextBox 3"/>
          <p:cNvSpPr txBox="1"/>
          <p:nvPr/>
        </p:nvSpPr>
        <p:spPr>
          <a:xfrm>
            <a:off x="904875" y="604044"/>
            <a:ext cx="10382250" cy="1477328"/>
          </a:xfrm>
          <a:prstGeom prst="rect">
            <a:avLst/>
          </a:prstGeom>
          <a:noFill/>
        </p:spPr>
        <p:txBody>
          <a:bodyPr wrap="square" rtlCol="0">
            <a:spAutoFit/>
          </a:bodyPr>
          <a:lstStyle/>
          <a:p>
            <a:r>
              <a:rPr lang="en-US" sz="1500" dirty="0"/>
              <a:t>Assume that FRR for maturity on 31</a:t>
            </a:r>
            <a:r>
              <a:rPr lang="en-US" sz="1500" baseline="30000" dirty="0"/>
              <a:t>st</a:t>
            </a:r>
            <a:r>
              <a:rPr lang="en-US" sz="1500" dirty="0"/>
              <a:t> December 2011 is INR 45 for USD/ INR currency pair.</a:t>
            </a:r>
          </a:p>
          <a:p>
            <a:r>
              <a:rPr lang="en-US" sz="1500" dirty="0"/>
              <a:t>Buy USD Call at INR 45 (ATM Option) – premium paid upfront INR 1.</a:t>
            </a:r>
          </a:p>
          <a:p>
            <a:r>
              <a:rPr lang="en-US" sz="1500" dirty="0"/>
              <a:t>Buy USD Call at INR 46 (OTM Option) – premium paid upfront INR 0.50.</a:t>
            </a:r>
          </a:p>
          <a:p>
            <a:r>
              <a:rPr lang="en-US" sz="1500" dirty="0"/>
              <a:t>Buy USD Call at INR 44 (ITM Option) – premium paid upfront INR 2.</a:t>
            </a:r>
          </a:p>
          <a:p>
            <a:r>
              <a:rPr lang="en-US" sz="1500" b="1" dirty="0"/>
              <a:t>Table plot the exercisability and payoff matrix for maturity by taking some random market rates.</a:t>
            </a:r>
            <a:endParaRPr lang="en-US" sz="1500" dirty="0"/>
          </a:p>
          <a:p>
            <a:endParaRPr lang="en-US" sz="1500" dirty="0"/>
          </a:p>
        </p:txBody>
      </p:sp>
      <p:sp>
        <p:nvSpPr>
          <p:cNvPr id="5" name="TextBox 4"/>
          <p:cNvSpPr txBox="1"/>
          <p:nvPr/>
        </p:nvSpPr>
        <p:spPr>
          <a:xfrm>
            <a:off x="904875" y="3457576"/>
            <a:ext cx="9958388" cy="1292662"/>
          </a:xfrm>
          <a:prstGeom prst="rect">
            <a:avLst/>
          </a:prstGeom>
          <a:noFill/>
        </p:spPr>
        <p:txBody>
          <a:bodyPr wrap="square" rtlCol="0">
            <a:spAutoFit/>
          </a:bodyPr>
          <a:lstStyle/>
          <a:p>
            <a:r>
              <a:rPr lang="en-US" sz="1500" dirty="0"/>
              <a:t>Assume that FRR for maturity on 31</a:t>
            </a:r>
            <a:r>
              <a:rPr lang="en-US" sz="1500" baseline="30000" dirty="0"/>
              <a:t>st</a:t>
            </a:r>
            <a:r>
              <a:rPr lang="en-US" sz="1500" dirty="0"/>
              <a:t> December 2011 is INR 45 for USD/ INR currency pair.</a:t>
            </a:r>
          </a:p>
          <a:p>
            <a:r>
              <a:rPr lang="en-US" sz="1500" dirty="0"/>
              <a:t>Sell USD Put at INR 45 (ATM Option) – premium paid upfront INR 1.</a:t>
            </a:r>
          </a:p>
          <a:p>
            <a:r>
              <a:rPr lang="en-US" sz="1500" dirty="0"/>
              <a:t>Sell USD Put at INR 46 (ITM Option) – premium paid upfront INR 2.</a:t>
            </a:r>
          </a:p>
          <a:p>
            <a:r>
              <a:rPr lang="en-US" sz="1500" dirty="0"/>
              <a:t>Sell USD Put at INR 44 (OTM Option) – premium paid upfront INR 0.50.</a:t>
            </a:r>
          </a:p>
          <a:p>
            <a:r>
              <a:rPr lang="en-US" sz="1500" b="1" dirty="0"/>
              <a:t>Table plot the exercisability and payoff matrix for maturity by taking some random market rates</a:t>
            </a:r>
            <a:r>
              <a:rPr lang="en-US" b="1" dirty="0"/>
              <a:t>.</a:t>
            </a:r>
            <a:endParaRPr lang="en-US" dirty="0">
              <a:effectLst/>
            </a:endParaRPr>
          </a:p>
        </p:txBody>
      </p:sp>
      <p:graphicFrame>
        <p:nvGraphicFramePr>
          <p:cNvPr id="7" name="Table 6"/>
          <p:cNvGraphicFramePr>
            <a:graphicFrameLocks noGrp="1"/>
          </p:cNvGraphicFramePr>
          <p:nvPr>
            <p:extLst>
              <p:ext uri="{D42A27DB-BD31-4B8C-83A1-F6EECF244321}">
                <p14:modId xmlns:p14="http://schemas.microsoft.com/office/powerpoint/2010/main" val="1591535581"/>
              </p:ext>
            </p:extLst>
          </p:nvPr>
        </p:nvGraphicFramePr>
        <p:xfrm>
          <a:off x="954882" y="1784115"/>
          <a:ext cx="9858374" cy="1704657"/>
        </p:xfrm>
        <a:graphic>
          <a:graphicData uri="http://schemas.openxmlformats.org/drawingml/2006/table">
            <a:tbl>
              <a:tblPr firstRow="1" firstCol="1" bandRow="1">
                <a:tableStyleId>{5C22544A-7EE6-4342-B048-85BDC9FD1C3A}</a:tableStyleId>
              </a:tblPr>
              <a:tblGrid>
                <a:gridCol w="1109199"/>
                <a:gridCol w="1017469"/>
                <a:gridCol w="1092329"/>
                <a:gridCol w="1194603"/>
                <a:gridCol w="1067024"/>
                <a:gridCol w="1194603"/>
                <a:gridCol w="1217799"/>
                <a:gridCol w="1965348"/>
              </a:tblGrid>
              <a:tr h="710685">
                <a:tc>
                  <a:txBody>
                    <a:bodyPr/>
                    <a:lstStyle/>
                    <a:p>
                      <a:pPr algn="ctr"/>
                      <a:r>
                        <a:rPr lang="en-US" sz="1500" dirty="0">
                          <a:effectLst/>
                        </a:rPr>
                        <a:t>Market Rate</a:t>
                      </a:r>
                      <a:endParaRPr lang="en-US" sz="1500" dirty="0">
                        <a:effectLst/>
                        <a:latin typeface="Calibri" panose="020F0502020204030204" pitchFamily="34" charset="0"/>
                      </a:endParaRPr>
                    </a:p>
                  </a:txBody>
                  <a:tcPr marL="68580" marR="68580" marT="0" marB="0"/>
                </a:tc>
                <a:tc>
                  <a:txBody>
                    <a:bodyPr/>
                    <a:lstStyle/>
                    <a:p>
                      <a:pPr algn="ctr"/>
                      <a:r>
                        <a:rPr lang="en-US" sz="1500" dirty="0">
                          <a:effectLst/>
                        </a:rPr>
                        <a:t>FRR = 45</a:t>
                      </a:r>
                      <a:endParaRPr lang="en-US" sz="1500" dirty="0">
                        <a:effectLst/>
                        <a:latin typeface="Calibri" panose="020F0502020204030204" pitchFamily="34" charset="0"/>
                      </a:endParaRPr>
                    </a:p>
                  </a:txBody>
                  <a:tcPr marL="68580" marR="68580" marT="0" marB="0"/>
                </a:tc>
                <a:tc>
                  <a:txBody>
                    <a:bodyPr/>
                    <a:lstStyle/>
                    <a:p>
                      <a:pPr algn="ctr"/>
                      <a:r>
                        <a:rPr lang="en-US" sz="1500" dirty="0">
                          <a:effectLst/>
                        </a:rPr>
                        <a:t>BC = 45</a:t>
                      </a:r>
                    </a:p>
                    <a:p>
                      <a:pPr algn="ctr"/>
                      <a:r>
                        <a:rPr lang="en-US" sz="1500" dirty="0">
                          <a:effectLst/>
                        </a:rPr>
                        <a:t>Prem. =1 (ATM)</a:t>
                      </a:r>
                      <a:endParaRPr lang="en-US" sz="1500" dirty="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BC = 44</a:t>
                      </a:r>
                    </a:p>
                    <a:p>
                      <a:pPr algn="ctr"/>
                      <a:r>
                        <a:rPr lang="en-US" sz="1500">
                          <a:effectLst/>
                        </a:rPr>
                        <a:t>Prem. = 2</a:t>
                      </a:r>
                    </a:p>
                    <a:p>
                      <a:pPr algn="ctr"/>
                      <a:r>
                        <a:rPr lang="en-US" sz="1500">
                          <a:effectLst/>
                        </a:rPr>
                        <a:t>(ITM)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BC = 46</a:t>
                      </a:r>
                    </a:p>
                    <a:p>
                      <a:pPr algn="ctr"/>
                      <a:r>
                        <a:rPr lang="en-US" sz="1500">
                          <a:effectLst/>
                        </a:rPr>
                        <a:t>Prem. = 0.5</a:t>
                      </a:r>
                    </a:p>
                    <a:p>
                      <a:pPr algn="ctr"/>
                      <a:r>
                        <a:rPr lang="en-US" sz="1500">
                          <a:effectLst/>
                        </a:rPr>
                        <a:t>(OTM)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r>
              <a:tr h="236895">
                <a:tc>
                  <a:txBody>
                    <a:bodyPr/>
                    <a:lstStyle/>
                    <a:p>
                      <a:pPr algn="ctr"/>
                      <a:r>
                        <a:rPr lang="en-US" sz="1500">
                          <a:effectLst/>
                        </a:rPr>
                        <a:t>43</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dirty="0">
                          <a:effectLst/>
                        </a:rPr>
                        <a:t>1</a:t>
                      </a:r>
                      <a:endParaRPr lang="en-US" sz="1500" dirty="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1.5</a:t>
                      </a:r>
                      <a:endParaRPr lang="en-US" sz="1500">
                        <a:effectLst/>
                        <a:latin typeface="Calibri" panose="020F0502020204030204" pitchFamily="34" charset="0"/>
                      </a:endParaRPr>
                    </a:p>
                  </a:txBody>
                  <a:tcPr marL="68580" marR="68580" marT="0" marB="0"/>
                </a:tc>
              </a:tr>
              <a:tr h="236895">
                <a:tc>
                  <a:txBody>
                    <a:bodyPr/>
                    <a:lstStyle/>
                    <a:p>
                      <a:pPr algn="ctr"/>
                      <a:r>
                        <a:rPr lang="en-US" sz="1500">
                          <a:effectLst/>
                        </a:rPr>
                        <a:t>44</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dirty="0">
                          <a:effectLst/>
                        </a:rPr>
                        <a:t>0</a:t>
                      </a:r>
                      <a:endParaRPr lang="en-US" sz="1500" dirty="0">
                        <a:effectLst/>
                        <a:latin typeface="Calibri" panose="020F0502020204030204" pitchFamily="34" charset="0"/>
                      </a:endParaRPr>
                    </a:p>
                  </a:txBody>
                  <a:tcPr marL="68580" marR="68580" marT="0" marB="0"/>
                </a:tc>
                <a:tc>
                  <a:txBody>
                    <a:bodyPr/>
                    <a:lstStyle/>
                    <a:p>
                      <a:pPr algn="ctr"/>
                      <a:r>
                        <a:rPr lang="en-US" sz="1500" dirty="0">
                          <a:effectLst/>
                        </a:rPr>
                        <a:t>Y</a:t>
                      </a:r>
                      <a:endParaRPr lang="en-US" sz="1500" dirty="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36895">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dirty="0">
                          <a:effectLst/>
                        </a:rPr>
                        <a:t>Y</a:t>
                      </a:r>
                      <a:endParaRPr lang="en-US" sz="1500" dirty="0">
                        <a:effectLst/>
                        <a:latin typeface="Calibri" panose="020F0502020204030204" pitchFamily="34" charset="0"/>
                      </a:endParaRPr>
                    </a:p>
                  </a:txBody>
                  <a:tcPr marL="68580" marR="68580" marT="0" marB="0"/>
                </a:tc>
                <a:tc>
                  <a:txBody>
                    <a:bodyPr/>
                    <a:lstStyle/>
                    <a:p>
                      <a:pPr algn="ctr"/>
                      <a:r>
                        <a:rPr lang="en-US" sz="1500" dirty="0">
                          <a:effectLst/>
                        </a:rPr>
                        <a:t>-1</a:t>
                      </a:r>
                      <a:endParaRPr lang="en-US" sz="1500" dirty="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dirty="0">
                          <a:effectLst/>
                        </a:rPr>
                        <a:t>-0.5</a:t>
                      </a:r>
                      <a:endParaRPr lang="en-US" sz="1500" dirty="0">
                        <a:effectLst/>
                        <a:latin typeface="Calibri" panose="020F0502020204030204" pitchFamily="34" charset="0"/>
                      </a:endParaRPr>
                    </a:p>
                  </a:txBody>
                  <a:tcPr marL="68580" marR="68580" marT="0" marB="0"/>
                </a:tc>
              </a:tr>
              <a:tr h="283287">
                <a:tc>
                  <a:txBody>
                    <a:bodyPr/>
                    <a:lstStyle/>
                    <a:p>
                      <a:pPr algn="ctr"/>
                      <a:r>
                        <a:rPr lang="en-US" sz="1500">
                          <a:effectLst/>
                        </a:rPr>
                        <a:t>46</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dirty="0">
                          <a:effectLst/>
                        </a:rPr>
                        <a:t>-1</a:t>
                      </a:r>
                      <a:endParaRPr lang="en-US" sz="1500" dirty="0">
                        <a:effectLst/>
                        <a:latin typeface="Calibri" panose="020F0502020204030204" pitchFamily="34" charset="0"/>
                      </a:endParaRPr>
                    </a:p>
                  </a:txBody>
                  <a:tcPr marL="68580" marR="68580" marT="0" marB="0"/>
                </a:tc>
                <a:tc>
                  <a:txBody>
                    <a:bodyPr/>
                    <a:lstStyle/>
                    <a:p>
                      <a:pPr algn="ctr"/>
                      <a:r>
                        <a:rPr lang="en-US" sz="1500" dirty="0">
                          <a:effectLst/>
                        </a:rPr>
                        <a:t>Y</a:t>
                      </a:r>
                      <a:endParaRPr lang="en-US" sz="1500" dirty="0">
                        <a:effectLst/>
                        <a:latin typeface="Calibri" panose="020F0502020204030204" pitchFamily="34" charset="0"/>
                      </a:endParaRPr>
                    </a:p>
                  </a:txBody>
                  <a:tcPr marL="68580" marR="68580" marT="0" marB="0"/>
                </a:tc>
                <a:tc>
                  <a:txBody>
                    <a:bodyPr/>
                    <a:lstStyle/>
                    <a:p>
                      <a:pPr algn="ctr"/>
                      <a:r>
                        <a:rPr lang="en-US" sz="1500" dirty="0">
                          <a:effectLst/>
                        </a:rPr>
                        <a:t>-1.5</a:t>
                      </a:r>
                      <a:endParaRPr lang="en-US" sz="1500" dirty="0">
                        <a:effectLst/>
                        <a:latin typeface="Calibri" panose="020F0502020204030204" pitchFamily="34" charset="0"/>
                      </a:endParaRPr>
                    </a:p>
                  </a:txBody>
                  <a:tcPr marL="68580" marR="68580" marT="0" marB="0"/>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476176716"/>
              </p:ext>
            </p:extLst>
          </p:nvPr>
        </p:nvGraphicFramePr>
        <p:xfrm>
          <a:off x="947738" y="4707841"/>
          <a:ext cx="10025061" cy="1616943"/>
        </p:xfrm>
        <a:graphic>
          <a:graphicData uri="http://schemas.openxmlformats.org/drawingml/2006/table">
            <a:tbl>
              <a:tblPr firstRow="1" firstCol="1" bandRow="1">
                <a:tableStyleId>{5C22544A-7EE6-4342-B048-85BDC9FD1C3A}</a:tableStyleId>
              </a:tblPr>
              <a:tblGrid>
                <a:gridCol w="1127953"/>
                <a:gridCol w="1033599"/>
                <a:gridCol w="1110799"/>
                <a:gridCol w="1214801"/>
                <a:gridCol w="1085066"/>
                <a:gridCol w="1214801"/>
                <a:gridCol w="1116160"/>
                <a:gridCol w="2121882"/>
              </a:tblGrid>
              <a:tr h="673802">
                <a:tc>
                  <a:txBody>
                    <a:bodyPr/>
                    <a:lstStyle/>
                    <a:p>
                      <a:pPr algn="ctr"/>
                      <a:r>
                        <a:rPr lang="en-US" sz="1500" dirty="0">
                          <a:effectLst/>
                        </a:rPr>
                        <a:t>Market Rate</a:t>
                      </a:r>
                      <a:endParaRPr lang="en-US" sz="1500" dirty="0">
                        <a:effectLst/>
                        <a:latin typeface="Calibri" panose="020F0502020204030204" pitchFamily="34" charset="0"/>
                      </a:endParaRPr>
                    </a:p>
                  </a:txBody>
                  <a:tcPr marL="68580" marR="68580" marT="0" marB="0"/>
                </a:tc>
                <a:tc>
                  <a:txBody>
                    <a:bodyPr/>
                    <a:lstStyle/>
                    <a:p>
                      <a:pPr algn="ctr"/>
                      <a:r>
                        <a:rPr lang="en-US" sz="1500">
                          <a:effectLst/>
                        </a:rPr>
                        <a:t>FRR = 45</a:t>
                      </a:r>
                      <a:endParaRPr lang="en-US" sz="1500">
                        <a:effectLst/>
                        <a:latin typeface="Calibri" panose="020F0502020204030204" pitchFamily="34" charset="0"/>
                      </a:endParaRPr>
                    </a:p>
                  </a:txBody>
                  <a:tcPr marL="68580" marR="68580" marT="0" marB="0"/>
                </a:tc>
                <a:tc>
                  <a:txBody>
                    <a:bodyPr/>
                    <a:lstStyle/>
                    <a:p>
                      <a:pPr algn="ctr"/>
                      <a:r>
                        <a:rPr lang="en-US" sz="1500">
                          <a:effectLst/>
                        </a:rPr>
                        <a:t>BP = 45</a:t>
                      </a:r>
                    </a:p>
                    <a:p>
                      <a:pPr algn="ctr"/>
                      <a:r>
                        <a:rPr lang="en-US" sz="1500">
                          <a:effectLst/>
                        </a:rPr>
                        <a:t>Prem. =1 (ATM)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BP = 46</a:t>
                      </a:r>
                    </a:p>
                    <a:p>
                      <a:pPr algn="ctr"/>
                      <a:r>
                        <a:rPr lang="en-US" sz="1500">
                          <a:effectLst/>
                        </a:rPr>
                        <a:t>Prem. = 2</a:t>
                      </a:r>
                    </a:p>
                    <a:p>
                      <a:pPr algn="ctr"/>
                      <a:r>
                        <a:rPr lang="en-US" sz="1500">
                          <a:effectLst/>
                        </a:rPr>
                        <a:t>(ITM)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BP = 44</a:t>
                      </a:r>
                    </a:p>
                    <a:p>
                      <a:pPr algn="ctr"/>
                      <a:r>
                        <a:rPr lang="en-US" sz="1500">
                          <a:effectLst/>
                        </a:rPr>
                        <a:t>Prem. = .5</a:t>
                      </a:r>
                    </a:p>
                    <a:p>
                      <a:pPr algn="ctr"/>
                      <a:r>
                        <a:rPr lang="en-US" sz="1500">
                          <a:effectLst/>
                        </a:rPr>
                        <a:t>(OTM)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r>
              <a:tr h="224601">
                <a:tc>
                  <a:txBody>
                    <a:bodyPr/>
                    <a:lstStyle/>
                    <a:p>
                      <a:pPr algn="ctr"/>
                      <a:r>
                        <a:rPr lang="en-US" sz="1500">
                          <a:effectLst/>
                        </a:rPr>
                        <a:t>43</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dirty="0">
                          <a:effectLst/>
                        </a:rPr>
                        <a:t>-0.5</a:t>
                      </a:r>
                      <a:endParaRPr lang="en-US" sz="1500" dirty="0">
                        <a:effectLst/>
                        <a:latin typeface="Calibri" panose="020F0502020204030204" pitchFamily="34" charset="0"/>
                      </a:endParaRPr>
                    </a:p>
                  </a:txBody>
                  <a:tcPr marL="68580" marR="68580" marT="0" marB="0"/>
                </a:tc>
              </a:tr>
              <a:tr h="224601">
                <a:tc>
                  <a:txBody>
                    <a:bodyPr/>
                    <a:lstStyle/>
                    <a:p>
                      <a:pPr algn="ctr"/>
                      <a:r>
                        <a:rPr lang="en-US" sz="1500">
                          <a:effectLst/>
                        </a:rPr>
                        <a:t>44</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0</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0</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24601">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45343">
                <a:tc>
                  <a:txBody>
                    <a:bodyPr/>
                    <a:lstStyle/>
                    <a:p>
                      <a:pPr algn="ctr"/>
                      <a:r>
                        <a:rPr lang="en-US" sz="1500">
                          <a:effectLst/>
                        </a:rPr>
                        <a:t>46</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2</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dirty="0">
                          <a:effectLst/>
                        </a:rPr>
                        <a:t>0.5</a:t>
                      </a:r>
                      <a:endParaRPr lang="en-US" sz="1500" dirty="0">
                        <a:effectLst/>
                        <a:latin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197553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449263"/>
          </a:xfrm>
        </p:spPr>
        <p:txBody>
          <a:bodyPr>
            <a:normAutofit fontScale="90000"/>
          </a:bodyPr>
          <a:lstStyle/>
          <a:p>
            <a:r>
              <a:rPr lang="en-US" dirty="0" smtClean="0"/>
              <a:t>Exchange Rate Derivatives - Importer Perspective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28879872"/>
              </p:ext>
            </p:extLst>
          </p:nvPr>
        </p:nvGraphicFramePr>
        <p:xfrm>
          <a:off x="838201" y="1000126"/>
          <a:ext cx="10515599" cy="5407881"/>
        </p:xfrm>
        <a:graphic>
          <a:graphicData uri="http://schemas.openxmlformats.org/drawingml/2006/table">
            <a:tbl>
              <a:tblPr firstRow="1" firstCol="1" bandRow="1"/>
              <a:tblGrid>
                <a:gridCol w="1863184"/>
                <a:gridCol w="8652415"/>
              </a:tblGrid>
              <a:tr h="1018761">
                <a:tc gridSpan="2">
                  <a:txBody>
                    <a:bodyPr/>
                    <a:lstStyle/>
                    <a:p>
                      <a:pPr marL="0" marR="0">
                        <a:spcBef>
                          <a:spcPts val="0"/>
                        </a:spcBef>
                        <a:spcAft>
                          <a:spcPts val="0"/>
                        </a:spcAft>
                        <a:tabLst>
                          <a:tab pos="228600" algn="l"/>
                        </a:tabLst>
                      </a:pP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On 12</a:t>
                      </a:r>
                      <a:r>
                        <a:rPr lang="en-US" sz="1600" b="1" i="1"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 Jan, an Indian Firm knows that it has $600000 payable, on 12</a:t>
                      </a:r>
                      <a:r>
                        <a:rPr lang="en-US" sz="1600" b="1" i="1"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 March. The Spot Rate is 40.45/$, while 2month forward rate is Rs.40.62/$. 2month INR/USD Interest Rate is 10%/4% p.a. resp. $ future for maturity ending March is Rs.40.65/$. Call and Put option on $ at E = Rs.40.60/$ traded at premium of .40p &amp; .50p respectively. On 12</a:t>
                      </a:r>
                      <a:r>
                        <a:rPr lang="en-US" sz="1600" b="1" i="1"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 March Spot Rate Rs.40.7/$. Future traded at Rs.40.74/$. The outflow in the following situation will be as follows: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hMerge="1">
                  <a:txBody>
                    <a:bodyPr/>
                    <a:lstStyle/>
                    <a:p>
                      <a:endParaRPr lang="en-US"/>
                    </a:p>
                  </a:txBody>
                  <a:tcPr/>
                </a:tc>
              </a:tr>
              <a:tr h="407505">
                <a:tc>
                  <a:txBody>
                    <a:bodyP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No Hedging</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Outflow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on 12</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March= Total $ Payable × Spot Rate on 12</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March</a:t>
                      </a:r>
                    </a:p>
                    <a:p>
                      <a:pPr marL="0" marR="0">
                        <a:spcBef>
                          <a:spcPts val="0"/>
                        </a:spcBef>
                        <a:spcAft>
                          <a:spcPts val="0"/>
                        </a:spcAft>
                        <a:tabLst>
                          <a:tab pos="1504950" algn="l"/>
                          <a:tab pos="2381250" algn="l"/>
                          <a:tab pos="2924175"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600,000×Rs.40.7/$ = Rs.24,420,000</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1222512">
                <a:tc>
                  <a:txBody>
                    <a:bodyP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Money Market </a:t>
                      </a:r>
                      <a:r>
                        <a:rPr lang="en-US" sz="1600" b="1" dirty="0">
                          <a:effectLst/>
                          <a:latin typeface="+mn-lt"/>
                          <a:ea typeface="Calibri" panose="020F0502020204030204" pitchFamily="34" charset="0"/>
                          <a:cs typeface="Times New Roman" panose="02020603050405020304" pitchFamily="18" charset="0"/>
                        </a:rPr>
                        <a:t>Cover</a:t>
                      </a:r>
                    </a:p>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(Invest- Buy- Borrow)</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firm will invest in PV of $600000 i.e. </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$600,000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$ 596,027</a:t>
                      </a:r>
                    </a:p>
                    <a:p>
                      <a:pPr marL="0" marR="0">
                        <a:spcBef>
                          <a:spcPts val="0"/>
                        </a:spcBef>
                        <a:spcAft>
                          <a:spcPts val="0"/>
                        </a:spcAft>
                        <a:tabLst>
                          <a:tab pos="24003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.04</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tabLst>
                          <a:tab pos="27051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6</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tabLst>
                          <a:tab pos="27051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Therefore, Present Outflow = $596,027 × Rs.40.45/$ = Rs.24,109,292</a:t>
                      </a:r>
                    </a:p>
                    <a:p>
                      <a:pPr marL="0" marR="0">
                        <a:spcBef>
                          <a:spcPts val="0"/>
                        </a:spcBef>
                        <a:spcAft>
                          <a:spcPts val="0"/>
                        </a:spcAft>
                        <a:tabLst>
                          <a:tab pos="27051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And, Total Outflow = Rs.24,109,292 ( 1 + </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0.1</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 Rs.24,511,114</a:t>
                      </a:r>
                    </a:p>
                    <a:p>
                      <a:pPr marL="0" marR="0">
                        <a:spcBef>
                          <a:spcPts val="0"/>
                        </a:spcBef>
                        <a:spcAft>
                          <a:spcPts val="0"/>
                        </a:spcAft>
                        <a:tabLst>
                          <a:tab pos="2447925"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6</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407505">
                <a:tc>
                  <a:txBody>
                    <a:bodyP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Forward Cover</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Outflow on 12</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March = Total $ Payable × Forward Rate</a:t>
                      </a:r>
                    </a:p>
                    <a:p>
                      <a:pPr marL="0" marR="0">
                        <a:spcBef>
                          <a:spcPts val="0"/>
                        </a:spcBef>
                        <a:spcAft>
                          <a:spcPts val="0"/>
                        </a:spcAft>
                        <a:tabLst>
                          <a:tab pos="14859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$600,000 × Rs.40.62/$ = 24,372,000</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815008">
                <a:tc>
                  <a:txBody>
                    <a:bodyP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Future Cover</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Profit on Squaring Future on 12</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March = ( Rs.40.74/$ - Rs.40.65/$ ) × $600,000</a:t>
                      </a:r>
                    </a:p>
                    <a:p>
                      <a:pPr marL="0" marR="0" algn="ctr">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Rs.54,000</a:t>
                      </a:r>
                    </a:p>
                    <a:p>
                      <a:pPr marL="0" marR="0">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On 12</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March $ Purchase at $600,000 × Rs.40.7/$ = Rs.24,420,000</a:t>
                      </a:r>
                    </a:p>
                    <a:p>
                      <a:pPr marL="0" marR="0">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Therefore, Total Outflow under Future = Rs.24,420,000 – Rs.54,000 = Rs.24,366,000</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815008">
                <a:tc>
                  <a:txBody>
                    <a:bodyPr/>
                    <a:lstStyle/>
                    <a:p>
                      <a:pPr marL="0" marR="0">
                        <a:spcBef>
                          <a:spcPts val="0"/>
                        </a:spcBef>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Option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FV of Premium Outflow on C+ = ( $600,000 × 0.4p ) × ( 1 + </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0.1</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 Rs. 244,000</a:t>
                      </a:r>
                    </a:p>
                    <a:p>
                      <a:pPr marL="0" marR="0">
                        <a:spcBef>
                          <a:spcPts val="0"/>
                        </a:spcBef>
                        <a:spcAft>
                          <a:spcPts val="0"/>
                        </a:spcAft>
                        <a:tabLst>
                          <a:tab pos="3124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6</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tabLst>
                          <a:tab pos="3124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Call exercised as Spot Price &gt; E, therefore Buy $ at $600,000 × Rs.40.6/$ = Rs.24,360,000</a:t>
                      </a:r>
                    </a:p>
                    <a:p>
                      <a:pPr marL="0" marR="0">
                        <a:spcBef>
                          <a:spcPts val="0"/>
                        </a:spcBef>
                        <a:spcAft>
                          <a:spcPts val="0"/>
                        </a:spcAft>
                        <a:tabLst>
                          <a:tab pos="3124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Total Outflow on 12</a:t>
                      </a:r>
                      <a:r>
                        <a:rPr lang="en-US" sz="16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March = Rs.24,360,000 + Rs.244,000 = Rs.24,604,000.</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847015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50825"/>
            <a:ext cx="10515600" cy="677863"/>
          </a:xfrm>
        </p:spPr>
        <p:txBody>
          <a:bodyPr>
            <a:normAutofit fontScale="90000"/>
          </a:bodyPr>
          <a:lstStyle/>
          <a:p>
            <a:r>
              <a:rPr lang="en-US" dirty="0"/>
              <a:t>Exchange Rate Derivatives - </a:t>
            </a:r>
            <a:r>
              <a:rPr lang="en-US" dirty="0" smtClean="0"/>
              <a:t>Exporter </a:t>
            </a:r>
            <a:r>
              <a:rPr lang="en-US" dirty="0"/>
              <a:t>Perspective</a:t>
            </a:r>
          </a:p>
        </p:txBody>
      </p:sp>
      <p:graphicFrame>
        <p:nvGraphicFramePr>
          <p:cNvPr id="2" name="Table 1"/>
          <p:cNvGraphicFramePr>
            <a:graphicFrameLocks noGrp="1"/>
          </p:cNvGraphicFramePr>
          <p:nvPr>
            <p:extLst>
              <p:ext uri="{D42A27DB-BD31-4B8C-83A1-F6EECF244321}">
                <p14:modId xmlns:p14="http://schemas.microsoft.com/office/powerpoint/2010/main" val="918020200"/>
              </p:ext>
            </p:extLst>
          </p:nvPr>
        </p:nvGraphicFramePr>
        <p:xfrm>
          <a:off x="942976" y="1100138"/>
          <a:ext cx="10587038" cy="5505211"/>
        </p:xfrm>
        <a:graphic>
          <a:graphicData uri="http://schemas.openxmlformats.org/drawingml/2006/table">
            <a:tbl>
              <a:tblPr firstRow="1" firstCol="1" bandRow="1">
                <a:tableStyleId>{8799B23B-EC83-4686-B30A-512413B5E67A}</a:tableStyleId>
              </a:tblPr>
              <a:tblGrid>
                <a:gridCol w="1686212"/>
                <a:gridCol w="8900826"/>
              </a:tblGrid>
              <a:tr h="799385">
                <a:tc gridSpan="2">
                  <a:txBody>
                    <a:bodyPr/>
                    <a:lstStyle/>
                    <a:p>
                      <a:pPr marL="0" marR="0">
                        <a:spcBef>
                          <a:spcPts val="0"/>
                        </a:spcBef>
                        <a:spcAft>
                          <a:spcPts val="0"/>
                        </a:spcAft>
                        <a:tabLst>
                          <a:tab pos="228600" algn="l"/>
                        </a:tabLst>
                      </a:pPr>
                      <a:r>
                        <a:rPr lang="en-US" sz="1600" dirty="0">
                          <a:effectLst/>
                        </a:rPr>
                        <a:t>On 12</a:t>
                      </a:r>
                      <a:r>
                        <a:rPr lang="en-US" sz="1600" baseline="30000" dirty="0">
                          <a:effectLst/>
                        </a:rPr>
                        <a:t>th</a:t>
                      </a:r>
                      <a:r>
                        <a:rPr lang="en-US" sz="1600" dirty="0">
                          <a:effectLst/>
                        </a:rPr>
                        <a:t> Dec, an Indian Firm knows that it has $600000 receivable, on 12</a:t>
                      </a:r>
                      <a:r>
                        <a:rPr lang="en-US" sz="1600" baseline="30000" dirty="0">
                          <a:effectLst/>
                        </a:rPr>
                        <a:t>th</a:t>
                      </a:r>
                      <a:r>
                        <a:rPr lang="en-US" sz="1600" dirty="0">
                          <a:effectLst/>
                        </a:rPr>
                        <a:t> March. The Spot Rate is 60.45/$, while 2month forward rate is Rs.60.62/$. 2month INR/USD Interest Rate is 10%/4% p.a. resp. $ future for maturity ending March is Rs.60.65/$. Call and Put option on $ at E = Rs.60.60/$ traded at premium of .40p &amp; .50p respectively. On 12</a:t>
                      </a:r>
                      <a:r>
                        <a:rPr lang="en-US" sz="1600" baseline="30000" dirty="0">
                          <a:effectLst/>
                        </a:rPr>
                        <a:t>th</a:t>
                      </a:r>
                      <a:r>
                        <a:rPr lang="en-US" sz="1600" dirty="0">
                          <a:effectLst/>
                        </a:rPr>
                        <a:t> March Spot Rate Rs.60.7/$. Future traded at Rs.60.74/$. The Inflow in the following situation will be as follows:</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532924">
                <a:tc>
                  <a:txBody>
                    <a:bodyPr/>
                    <a:lstStyle/>
                    <a:p>
                      <a:pPr marL="0" marR="0">
                        <a:spcBef>
                          <a:spcPts val="0"/>
                        </a:spcBef>
                        <a:spcAft>
                          <a:spcPts val="0"/>
                        </a:spcAft>
                      </a:pPr>
                      <a:r>
                        <a:rPr lang="en-US" sz="1600" dirty="0">
                          <a:effectLst/>
                        </a:rPr>
                        <a:t>No Hedging</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600" dirty="0">
                          <a:effectLst/>
                        </a:rPr>
                        <a:t>Inflow on 12</a:t>
                      </a:r>
                      <a:r>
                        <a:rPr lang="en-US" sz="1600" baseline="30000" dirty="0">
                          <a:effectLst/>
                        </a:rPr>
                        <a:t>th</a:t>
                      </a:r>
                      <a:r>
                        <a:rPr lang="en-US" sz="1600" dirty="0">
                          <a:effectLst/>
                        </a:rPr>
                        <a:t> March= Total $ Receivable × Spot Rate on 12</a:t>
                      </a:r>
                      <a:r>
                        <a:rPr lang="en-US" sz="1600" baseline="30000" dirty="0">
                          <a:effectLst/>
                        </a:rPr>
                        <a:t>th</a:t>
                      </a:r>
                      <a:r>
                        <a:rPr lang="en-US" sz="1600" dirty="0">
                          <a:effectLst/>
                        </a:rPr>
                        <a:t> March</a:t>
                      </a:r>
                    </a:p>
                    <a:p>
                      <a:pPr marL="0" marR="0">
                        <a:spcBef>
                          <a:spcPts val="0"/>
                        </a:spcBef>
                        <a:spcAft>
                          <a:spcPts val="0"/>
                        </a:spcAft>
                        <a:tabLst>
                          <a:tab pos="1504950" algn="l"/>
                          <a:tab pos="2381250" algn="l"/>
                          <a:tab pos="2924175" algn="l"/>
                        </a:tabLst>
                      </a:pPr>
                      <a:r>
                        <a:rPr lang="en-US" sz="1600" dirty="0">
                          <a:effectLst/>
                        </a:rPr>
                        <a:t>	</a:t>
                      </a:r>
                      <a:r>
                        <a:rPr lang="en-US" sz="1600" dirty="0" smtClean="0">
                          <a:effectLst/>
                        </a:rPr>
                        <a:t>            $</a:t>
                      </a:r>
                      <a:r>
                        <a:rPr lang="en-US" sz="1600" dirty="0">
                          <a:effectLst/>
                        </a:rPr>
                        <a:t>600,000×Rs.60.7/$ = Rs.36,420,000</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oFill/>
                  </a:tcPr>
                </a:tc>
              </a:tr>
              <a:tr h="1598771">
                <a:tc>
                  <a:txBody>
                    <a:bodyPr/>
                    <a:lstStyle/>
                    <a:p>
                      <a:pPr marL="0" marR="0">
                        <a:spcBef>
                          <a:spcPts val="0"/>
                        </a:spcBef>
                        <a:spcAft>
                          <a:spcPts val="0"/>
                        </a:spcAft>
                      </a:pPr>
                      <a:r>
                        <a:rPr lang="en-US" sz="1600" dirty="0">
                          <a:effectLst/>
                        </a:rPr>
                        <a:t>Money Market Cover</a:t>
                      </a:r>
                    </a:p>
                    <a:p>
                      <a:pPr marL="0" marR="0">
                        <a:spcBef>
                          <a:spcPts val="0"/>
                        </a:spcBef>
                        <a:spcAft>
                          <a:spcPts val="0"/>
                        </a:spcAft>
                      </a:pPr>
                      <a:r>
                        <a:rPr lang="en-US" sz="1600" dirty="0">
                          <a:effectLst/>
                        </a:rPr>
                        <a:t>(Borrow-Sell- Invest)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600" dirty="0">
                          <a:effectLst/>
                        </a:rPr>
                        <a:t>The firm will Borrow in PV of $600000 i.e. </a:t>
                      </a:r>
                      <a:r>
                        <a:rPr lang="en-US" sz="1600" u="sng" dirty="0">
                          <a:effectLst/>
                        </a:rPr>
                        <a:t>$600,000 </a:t>
                      </a:r>
                      <a:r>
                        <a:rPr lang="en-US" sz="1600" dirty="0">
                          <a:effectLst/>
                        </a:rPr>
                        <a:t>= $ 594,059</a:t>
                      </a:r>
                    </a:p>
                    <a:p>
                      <a:pPr marL="0" marR="0">
                        <a:spcBef>
                          <a:spcPts val="0"/>
                        </a:spcBef>
                        <a:spcAft>
                          <a:spcPts val="0"/>
                        </a:spcAft>
                        <a:tabLst>
                          <a:tab pos="2400300" algn="l"/>
                        </a:tabLst>
                      </a:pPr>
                      <a:r>
                        <a:rPr lang="en-US" sz="1600" dirty="0">
                          <a:effectLst/>
                        </a:rPr>
                        <a:t>	   </a:t>
                      </a:r>
                      <a:r>
                        <a:rPr lang="en-US" sz="1600" dirty="0" smtClean="0">
                          <a:effectLst/>
                        </a:rPr>
                        <a:t>                       </a:t>
                      </a:r>
                      <a:r>
                        <a:rPr lang="en-US" sz="1600" dirty="0">
                          <a:effectLst/>
                        </a:rPr>
                        <a:t>1 + </a:t>
                      </a:r>
                      <a:r>
                        <a:rPr lang="en-US" sz="1600" u="sng" dirty="0">
                          <a:effectLst/>
                        </a:rPr>
                        <a:t>.04</a:t>
                      </a:r>
                      <a:endParaRPr lang="en-US" sz="1600" dirty="0">
                        <a:effectLst/>
                      </a:endParaRPr>
                    </a:p>
                    <a:p>
                      <a:pPr marL="0" marR="0">
                        <a:spcBef>
                          <a:spcPts val="0"/>
                        </a:spcBef>
                        <a:spcAft>
                          <a:spcPts val="0"/>
                        </a:spcAft>
                        <a:tabLst>
                          <a:tab pos="2705100" algn="l"/>
                        </a:tabLst>
                      </a:pPr>
                      <a:r>
                        <a:rPr lang="en-US" sz="1600" dirty="0">
                          <a:effectLst/>
                        </a:rPr>
                        <a:t>	   </a:t>
                      </a:r>
                      <a:r>
                        <a:rPr lang="en-US" sz="1600" dirty="0" smtClean="0">
                          <a:effectLst/>
                        </a:rPr>
                        <a:t>                         4</a:t>
                      </a:r>
                      <a:endParaRPr lang="en-US" sz="1600" dirty="0">
                        <a:effectLst/>
                      </a:endParaRPr>
                    </a:p>
                    <a:p>
                      <a:pPr marL="0" marR="0">
                        <a:spcBef>
                          <a:spcPts val="0"/>
                        </a:spcBef>
                        <a:spcAft>
                          <a:spcPts val="0"/>
                        </a:spcAft>
                      </a:pPr>
                      <a:r>
                        <a:rPr lang="en-US" sz="1600" dirty="0">
                          <a:effectLst/>
                        </a:rPr>
                        <a:t>Therefore, Present Inflow = $594,059</a:t>
                      </a:r>
                      <a:r>
                        <a:rPr lang="en-US" sz="1600" u="sng" dirty="0">
                          <a:effectLst/>
                        </a:rPr>
                        <a:t> </a:t>
                      </a:r>
                      <a:r>
                        <a:rPr lang="en-US" sz="1600" dirty="0">
                          <a:effectLst/>
                        </a:rPr>
                        <a:t>× Rs.60.45/$ = Rs.35,910,867</a:t>
                      </a:r>
                    </a:p>
                    <a:p>
                      <a:pPr marL="0" marR="0">
                        <a:spcBef>
                          <a:spcPts val="0"/>
                        </a:spcBef>
                        <a:spcAft>
                          <a:spcPts val="0"/>
                        </a:spcAft>
                        <a:tabLst>
                          <a:tab pos="2705100" algn="l"/>
                        </a:tabLst>
                      </a:pPr>
                      <a:r>
                        <a:rPr lang="en-US" sz="1600" dirty="0">
                          <a:effectLst/>
                        </a:rPr>
                        <a:t>And, Total Inflow = Rs. 35,910,867 ( 1 + </a:t>
                      </a:r>
                      <a:r>
                        <a:rPr lang="en-US" sz="1600" u="sng" dirty="0">
                          <a:effectLst/>
                        </a:rPr>
                        <a:t>0.1</a:t>
                      </a:r>
                      <a:r>
                        <a:rPr lang="en-US" sz="1600" dirty="0">
                          <a:effectLst/>
                        </a:rPr>
                        <a:t> ) = Rs.36,808,639</a:t>
                      </a:r>
                    </a:p>
                    <a:p>
                      <a:pPr marL="0" marR="0">
                        <a:spcBef>
                          <a:spcPts val="0"/>
                        </a:spcBef>
                        <a:spcAft>
                          <a:spcPts val="0"/>
                        </a:spcAft>
                        <a:tabLst>
                          <a:tab pos="2447925" algn="l"/>
                        </a:tabLst>
                      </a:pPr>
                      <a:r>
                        <a:rPr lang="en-US" sz="1600" dirty="0">
                          <a:effectLst/>
                        </a:rPr>
                        <a:t>                                                                         4</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r>
              <a:tr h="532924">
                <a:tc>
                  <a:txBody>
                    <a:bodyPr/>
                    <a:lstStyle/>
                    <a:p>
                      <a:pPr marL="0" marR="0">
                        <a:spcBef>
                          <a:spcPts val="0"/>
                        </a:spcBef>
                        <a:spcAft>
                          <a:spcPts val="0"/>
                        </a:spcAft>
                      </a:pPr>
                      <a:r>
                        <a:rPr lang="en-US" sz="1600" dirty="0">
                          <a:effectLst/>
                        </a:rPr>
                        <a:t>Forward Cover</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600" dirty="0">
                          <a:effectLst/>
                        </a:rPr>
                        <a:t>Inflow on 12</a:t>
                      </a:r>
                      <a:r>
                        <a:rPr lang="en-US" sz="1600" baseline="30000" dirty="0">
                          <a:effectLst/>
                        </a:rPr>
                        <a:t>th</a:t>
                      </a:r>
                      <a:r>
                        <a:rPr lang="en-US" sz="1600" dirty="0">
                          <a:effectLst/>
                        </a:rPr>
                        <a:t> March = Total $ Receivable × Forward Rate</a:t>
                      </a:r>
                    </a:p>
                    <a:p>
                      <a:pPr marL="0" marR="0">
                        <a:spcBef>
                          <a:spcPts val="0"/>
                        </a:spcBef>
                        <a:spcAft>
                          <a:spcPts val="0"/>
                        </a:spcAft>
                        <a:tabLst>
                          <a:tab pos="1485900" algn="l"/>
                        </a:tabLst>
                      </a:pPr>
                      <a:r>
                        <a:rPr lang="en-US" sz="1600" dirty="0">
                          <a:effectLst/>
                        </a:rPr>
                        <a:t>                                          $600,000 × Rs.60.62/$ = 36,372,000</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oFill/>
                  </a:tcPr>
                </a:tc>
              </a:tr>
              <a:tr h="799385">
                <a:tc>
                  <a:txBody>
                    <a:bodyPr/>
                    <a:lstStyle/>
                    <a:p>
                      <a:pPr marL="0" marR="0">
                        <a:spcBef>
                          <a:spcPts val="0"/>
                        </a:spcBef>
                        <a:spcAft>
                          <a:spcPts val="0"/>
                        </a:spcAft>
                      </a:pPr>
                      <a:r>
                        <a:rPr lang="en-US" sz="1600">
                          <a:effectLst/>
                        </a:rPr>
                        <a:t>Future Cover</a:t>
                      </a:r>
                      <a:endParaRPr lang="en-US" sz="16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600" dirty="0">
                          <a:effectLst/>
                        </a:rPr>
                        <a:t>Profit on Squaring Future on 12</a:t>
                      </a:r>
                      <a:r>
                        <a:rPr lang="en-US" sz="1600" baseline="30000" dirty="0">
                          <a:effectLst/>
                        </a:rPr>
                        <a:t>th</a:t>
                      </a:r>
                      <a:r>
                        <a:rPr lang="en-US" sz="1600" dirty="0">
                          <a:effectLst/>
                        </a:rPr>
                        <a:t> March = ( Rs.60.74/$ - Rs.60.65/$ ) × $600,000 = Rs.54,000</a:t>
                      </a:r>
                    </a:p>
                    <a:p>
                      <a:pPr marL="0" marR="0">
                        <a:spcBef>
                          <a:spcPts val="0"/>
                        </a:spcBef>
                        <a:spcAft>
                          <a:spcPts val="0"/>
                        </a:spcAft>
                      </a:pPr>
                      <a:r>
                        <a:rPr lang="en-US" sz="1600" dirty="0">
                          <a:effectLst/>
                        </a:rPr>
                        <a:t>On 12</a:t>
                      </a:r>
                      <a:r>
                        <a:rPr lang="en-US" sz="1600" baseline="30000" dirty="0">
                          <a:effectLst/>
                        </a:rPr>
                        <a:t>th</a:t>
                      </a:r>
                      <a:r>
                        <a:rPr lang="en-US" sz="1600" dirty="0">
                          <a:effectLst/>
                        </a:rPr>
                        <a:t> March $ Purchase at $600,000 × Rs.60.7/$ = Rs. 36,420,000</a:t>
                      </a:r>
                    </a:p>
                    <a:p>
                      <a:pPr marL="0" marR="0">
                        <a:spcBef>
                          <a:spcPts val="0"/>
                        </a:spcBef>
                        <a:spcAft>
                          <a:spcPts val="0"/>
                        </a:spcAft>
                      </a:pPr>
                      <a:r>
                        <a:rPr lang="en-US" sz="1600" dirty="0">
                          <a:effectLst/>
                        </a:rPr>
                        <a:t>Therefore, Total Inflow under Future = Rs. 36,420,000 + Rs.54,000 = Rs.36,474,000</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r>
              <a:tr h="1065847">
                <a:tc>
                  <a:txBody>
                    <a:bodyPr/>
                    <a:lstStyle/>
                    <a:p>
                      <a:pPr marL="0" marR="0">
                        <a:spcBef>
                          <a:spcPts val="0"/>
                        </a:spcBef>
                        <a:spcAft>
                          <a:spcPts val="0"/>
                        </a:spcAft>
                      </a:pPr>
                      <a:r>
                        <a:rPr lang="en-US" sz="1600" dirty="0">
                          <a:effectLst/>
                        </a:rPr>
                        <a:t>Option</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600" dirty="0">
                          <a:effectLst/>
                        </a:rPr>
                        <a:t>FV of Premium Outflow on P+ = ( $600,000 × </a:t>
                      </a:r>
                      <a:r>
                        <a:rPr lang="en-US" sz="1600" dirty="0" smtClean="0">
                          <a:effectLst/>
                        </a:rPr>
                        <a:t>0.5p </a:t>
                      </a:r>
                      <a:r>
                        <a:rPr lang="en-US" sz="1600" dirty="0">
                          <a:effectLst/>
                        </a:rPr>
                        <a:t>) × ( 1 + </a:t>
                      </a:r>
                      <a:r>
                        <a:rPr lang="en-US" sz="1600" u="sng" dirty="0">
                          <a:effectLst/>
                        </a:rPr>
                        <a:t>0.1</a:t>
                      </a:r>
                      <a:r>
                        <a:rPr lang="en-US" sz="1600" dirty="0">
                          <a:effectLst/>
                        </a:rPr>
                        <a:t> ) = Rs. </a:t>
                      </a:r>
                      <a:r>
                        <a:rPr lang="en-US" sz="1600" dirty="0" smtClean="0">
                          <a:effectLst/>
                        </a:rPr>
                        <a:t>307,500</a:t>
                      </a:r>
                      <a:endParaRPr lang="en-US" sz="1600" dirty="0">
                        <a:effectLst/>
                      </a:endParaRPr>
                    </a:p>
                    <a:p>
                      <a:pPr marL="0" marR="0">
                        <a:spcBef>
                          <a:spcPts val="0"/>
                        </a:spcBef>
                        <a:spcAft>
                          <a:spcPts val="0"/>
                        </a:spcAft>
                        <a:tabLst>
                          <a:tab pos="3124200" algn="l"/>
                        </a:tabLst>
                      </a:pPr>
                      <a:r>
                        <a:rPr lang="en-US" sz="1600" dirty="0">
                          <a:effectLst/>
                        </a:rPr>
                        <a:t>	       </a:t>
                      </a:r>
                      <a:r>
                        <a:rPr lang="en-US" sz="1600" dirty="0" smtClean="0">
                          <a:effectLst/>
                        </a:rPr>
                        <a:t>                               4</a:t>
                      </a:r>
                      <a:endParaRPr lang="en-US" sz="1600" dirty="0">
                        <a:effectLst/>
                      </a:endParaRPr>
                    </a:p>
                    <a:p>
                      <a:pPr marL="0" marR="0">
                        <a:spcBef>
                          <a:spcPts val="0"/>
                        </a:spcBef>
                        <a:spcAft>
                          <a:spcPts val="0"/>
                        </a:spcAft>
                        <a:tabLst>
                          <a:tab pos="3124200" algn="l"/>
                        </a:tabLst>
                      </a:pPr>
                      <a:r>
                        <a:rPr lang="en-US" sz="1600" dirty="0">
                          <a:effectLst/>
                        </a:rPr>
                        <a:t>Put not exercised as Spot Price &gt; E, therefore Buy $ at $600,000 × Rs.40.7/$ = Rs. 36,420,000</a:t>
                      </a:r>
                    </a:p>
                    <a:p>
                      <a:pPr marL="0" marR="0">
                        <a:spcBef>
                          <a:spcPts val="0"/>
                        </a:spcBef>
                        <a:spcAft>
                          <a:spcPts val="0"/>
                        </a:spcAft>
                        <a:tabLst>
                          <a:tab pos="3124200" algn="l"/>
                        </a:tabLst>
                      </a:pPr>
                      <a:r>
                        <a:rPr lang="en-US" sz="1600" dirty="0">
                          <a:effectLst/>
                        </a:rPr>
                        <a:t>Total Inflow on 12</a:t>
                      </a:r>
                      <a:r>
                        <a:rPr lang="en-US" sz="1600" baseline="30000" dirty="0">
                          <a:effectLst/>
                        </a:rPr>
                        <a:t>th</a:t>
                      </a:r>
                      <a:r>
                        <a:rPr lang="en-US" sz="1600" dirty="0">
                          <a:effectLst/>
                        </a:rPr>
                        <a:t> March = Rs. 36,420,000 - </a:t>
                      </a:r>
                      <a:r>
                        <a:rPr lang="en-US" sz="1600" dirty="0" smtClean="0">
                          <a:effectLst/>
                        </a:rPr>
                        <a:t>Rs.307,500 </a:t>
                      </a:r>
                      <a:r>
                        <a:rPr lang="en-US" sz="1600" dirty="0">
                          <a:effectLst/>
                        </a:rPr>
                        <a:t>= </a:t>
                      </a:r>
                      <a:r>
                        <a:rPr lang="en-US" sz="1600" dirty="0" smtClean="0">
                          <a:effectLst/>
                        </a:rPr>
                        <a:t>Rs.36,112,500.</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oFill/>
                  </a:tcPr>
                </a:tc>
              </a:tr>
            </a:tbl>
          </a:graphicData>
        </a:graphic>
      </p:graphicFrame>
    </p:spTree>
    <p:extLst>
      <p:ext uri="{BB962C8B-B14F-4D97-AF65-F5344CB8AC3E}">
        <p14:creationId xmlns:p14="http://schemas.microsoft.com/office/powerpoint/2010/main" val="681682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Interest Rate Derivatives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Over-the-counter (OTC) interest rate derivatives include instruments such as </a:t>
            </a:r>
            <a:endParaRPr lang="en-US" dirty="0" smtClean="0"/>
          </a:p>
          <a:p>
            <a:r>
              <a:rPr lang="en-US" dirty="0" smtClean="0"/>
              <a:t>Forward Rate Agreements(FRAS): </a:t>
            </a:r>
            <a:r>
              <a:rPr lang="en-US" dirty="0"/>
              <a:t>A Forward Rate Agreement (FRA) is a financial contract between two parties to exchange interest payments for a 'notional principal' amount on settlement date, for a specified period from start date to maturity date.</a:t>
            </a:r>
          </a:p>
          <a:p>
            <a:r>
              <a:rPr lang="en-US" dirty="0" smtClean="0"/>
              <a:t>Interest Rate Swaps (IRS):</a:t>
            </a:r>
            <a:r>
              <a:rPr lang="en-US" dirty="0"/>
              <a:t>provide for the exchange of payments based on differences between </a:t>
            </a:r>
            <a:r>
              <a:rPr lang="en-US" dirty="0" smtClean="0"/>
              <a:t>two different </a:t>
            </a:r>
            <a:r>
              <a:rPr lang="en-US" dirty="0"/>
              <a:t>interest </a:t>
            </a:r>
            <a:r>
              <a:rPr lang="en-US" dirty="0" smtClean="0"/>
              <a:t>rates</a:t>
            </a:r>
            <a:r>
              <a:rPr lang="en-US" dirty="0"/>
              <a:t>.</a:t>
            </a:r>
            <a:endParaRPr lang="en-US" dirty="0" smtClean="0"/>
          </a:p>
          <a:p>
            <a:r>
              <a:rPr lang="en-US" dirty="0" smtClean="0"/>
              <a:t>Caps, Floors, And Collars: </a:t>
            </a:r>
            <a:r>
              <a:rPr lang="en-US" dirty="0"/>
              <a:t>are option-like agreements that require </a:t>
            </a:r>
            <a:r>
              <a:rPr lang="en-US" dirty="0" smtClean="0"/>
              <a:t>one party </a:t>
            </a:r>
            <a:r>
              <a:rPr lang="en-US" dirty="0"/>
              <a:t>to make payments to the other when a stipulated interest rate, most often a specified maturity </a:t>
            </a:r>
            <a:r>
              <a:rPr lang="en-US" dirty="0" smtClean="0"/>
              <a:t>of LIBOR</a:t>
            </a:r>
            <a:r>
              <a:rPr lang="en-US" dirty="0"/>
              <a:t>, moves outside of some predetermined range.</a:t>
            </a:r>
          </a:p>
          <a:p>
            <a:endParaRPr lang="en-US" dirty="0"/>
          </a:p>
        </p:txBody>
      </p:sp>
    </p:spTree>
    <p:extLst>
      <p:ext uri="{BB962C8B-B14F-4D97-AF65-F5344CB8AC3E}">
        <p14:creationId xmlns:p14="http://schemas.microsoft.com/office/powerpoint/2010/main" val="695319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Settlement under FRA</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HDFC </a:t>
            </a:r>
            <a:r>
              <a:rPr lang="en-US" dirty="0"/>
              <a:t>Bank quotes on 15 march its 6×9 FRA at (MIBOR) 5.35 – 5.45. ABC barrows Rs. 5 crores under FRA. MIBOR on 13</a:t>
            </a:r>
            <a:r>
              <a:rPr lang="en-US" baseline="30000" dirty="0"/>
              <a:t>th</a:t>
            </a:r>
            <a:r>
              <a:rPr lang="en-US" dirty="0"/>
              <a:t> September is 6%.</a:t>
            </a:r>
          </a:p>
          <a:p>
            <a:pPr marL="0" indent="0">
              <a:buNone/>
            </a:pPr>
            <a:r>
              <a:rPr lang="en-US" dirty="0"/>
              <a:t>The following formula applied in calculating the compensation payable under FRA:</a:t>
            </a:r>
          </a:p>
          <a:p>
            <a:pPr marL="0" indent="0">
              <a:buNone/>
            </a:pPr>
            <a:r>
              <a:rPr lang="en-US" b="1" dirty="0"/>
              <a:t>Compensation =</a:t>
            </a:r>
            <a:r>
              <a:rPr lang="en-US" dirty="0"/>
              <a:t> (</a:t>
            </a:r>
            <a:r>
              <a:rPr lang="en-US" b="1" u="sng" dirty="0"/>
              <a:t>L-R) or (R-L) × D × A</a:t>
            </a:r>
            <a:endParaRPr lang="en-US" dirty="0"/>
          </a:p>
          <a:p>
            <a:pPr marL="0" indent="0">
              <a:buNone/>
            </a:pPr>
            <a:r>
              <a:rPr lang="en-US" dirty="0"/>
              <a:t>	 </a:t>
            </a:r>
            <a:r>
              <a:rPr lang="en-US" dirty="0" smtClean="0"/>
              <a:t>               </a:t>
            </a:r>
            <a:r>
              <a:rPr lang="en-US" b="1" dirty="0" smtClean="0"/>
              <a:t>(</a:t>
            </a:r>
            <a:r>
              <a:rPr lang="en-US" b="1" dirty="0"/>
              <a:t>B × 100) + D × L</a:t>
            </a:r>
            <a:endParaRPr lang="en-US" dirty="0"/>
          </a:p>
          <a:p>
            <a:pPr marL="0" indent="0">
              <a:buNone/>
            </a:pPr>
            <a:r>
              <a:rPr lang="en-US" dirty="0"/>
              <a:t>Where, 	L = Settlement Rate (LIBOR, MIBOR, etc.) i.e. 6%</a:t>
            </a:r>
          </a:p>
          <a:p>
            <a:pPr marL="0" indent="0">
              <a:buNone/>
            </a:pPr>
            <a:r>
              <a:rPr lang="en-US" dirty="0"/>
              <a:t>		R = Contract reference rate i.e. 5.45%</a:t>
            </a:r>
          </a:p>
          <a:p>
            <a:pPr marL="0" indent="0">
              <a:buNone/>
            </a:pPr>
            <a:r>
              <a:rPr lang="en-US" dirty="0"/>
              <a:t>		D = No. of days in contract period i.e. 91 days</a:t>
            </a:r>
          </a:p>
          <a:p>
            <a:pPr marL="0" indent="0">
              <a:buNone/>
            </a:pPr>
            <a:r>
              <a:rPr lang="en-US" dirty="0"/>
              <a:t>		B = Days basis that is, 360 or 365 days in a year</a:t>
            </a:r>
          </a:p>
          <a:p>
            <a:pPr marL="0" indent="0">
              <a:buNone/>
            </a:pPr>
            <a:r>
              <a:rPr lang="en-US" dirty="0"/>
              <a:t>		A = Notional principal amount i.e. Rs.50,000,000		</a:t>
            </a:r>
          </a:p>
          <a:p>
            <a:pPr marL="0" indent="0">
              <a:buNone/>
            </a:pPr>
            <a:r>
              <a:rPr lang="en-US" b="1" dirty="0" smtClean="0"/>
              <a:t>Compensation </a:t>
            </a:r>
            <a:r>
              <a:rPr lang="en-US" b="1" dirty="0"/>
              <a:t>=</a:t>
            </a:r>
            <a:r>
              <a:rPr lang="en-US" dirty="0"/>
              <a:t> (</a:t>
            </a:r>
            <a:r>
              <a:rPr lang="en-US" b="1" u="sng" dirty="0"/>
              <a:t>6 - 5.45) × 91 × 50,000,000</a:t>
            </a:r>
            <a:r>
              <a:rPr lang="en-US" b="1" dirty="0"/>
              <a:t>   = Rs.67551.15</a:t>
            </a:r>
            <a:endParaRPr lang="en-US" dirty="0"/>
          </a:p>
          <a:p>
            <a:pPr marL="0" indent="0">
              <a:buNone/>
            </a:pPr>
            <a:r>
              <a:rPr lang="en-US" dirty="0"/>
              <a:t>		      </a:t>
            </a:r>
            <a:r>
              <a:rPr lang="en-US" b="1" dirty="0"/>
              <a:t>(365 × 100) + 91 × 6</a:t>
            </a:r>
            <a:endParaRPr lang="en-US" dirty="0"/>
          </a:p>
          <a:p>
            <a:endParaRPr lang="en-US" dirty="0"/>
          </a:p>
        </p:txBody>
      </p:sp>
    </p:spTree>
    <p:extLst>
      <p:ext uri="{BB962C8B-B14F-4D97-AF65-F5344CB8AC3E}">
        <p14:creationId xmlns:p14="http://schemas.microsoft.com/office/powerpoint/2010/main" val="697811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94934"/>
          </a:xfrm>
        </p:spPr>
        <p:txBody>
          <a:bodyPr/>
          <a:lstStyle/>
          <a:p>
            <a:r>
              <a:rPr lang="en-US" dirty="0"/>
              <a:t>SWAP</a:t>
            </a:r>
          </a:p>
        </p:txBody>
      </p:sp>
      <p:grpSp>
        <p:nvGrpSpPr>
          <p:cNvPr id="6" name="Group 5"/>
          <p:cNvGrpSpPr/>
          <p:nvPr/>
        </p:nvGrpSpPr>
        <p:grpSpPr>
          <a:xfrm>
            <a:off x="853158" y="1310187"/>
            <a:ext cx="10505330" cy="4790362"/>
            <a:chOff x="843334" y="2292858"/>
            <a:chExt cx="10505330" cy="3024261"/>
          </a:xfrm>
        </p:grpSpPr>
        <p:sp>
          <p:nvSpPr>
            <p:cNvPr id="7" name="Freeform 6"/>
            <p:cNvSpPr/>
            <p:nvPr/>
          </p:nvSpPr>
          <p:spPr>
            <a:xfrm>
              <a:off x="5647661" y="2292858"/>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SWAP</a:t>
              </a:r>
              <a:endParaRPr lang="en-US" sz="1600" kern="1200" dirty="0"/>
            </a:p>
          </p:txBody>
        </p:sp>
        <p:sp>
          <p:nvSpPr>
            <p:cNvPr id="8" name="Freeform 7"/>
            <p:cNvSpPr/>
            <p:nvPr/>
          </p:nvSpPr>
          <p:spPr>
            <a:xfrm>
              <a:off x="4544076" y="3088716"/>
              <a:ext cx="1700478" cy="318343"/>
            </a:xfrm>
            <a:custGeom>
              <a:avLst/>
              <a:gdLst/>
              <a:ahLst/>
              <a:cxnLst/>
              <a:rect l="0" t="0" r="0" b="0"/>
              <a:pathLst>
                <a:path>
                  <a:moveTo>
                    <a:pt x="1700478" y="0"/>
                  </a:moveTo>
                  <a:lnTo>
                    <a:pt x="1700478" y="159171"/>
                  </a:lnTo>
                  <a:lnTo>
                    <a:pt x="0" y="159171"/>
                  </a:lnTo>
                  <a:lnTo>
                    <a:pt x="0" y="31834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3947182" y="3407059"/>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Currency Swaps</a:t>
              </a:r>
              <a:endParaRPr lang="en-US" sz="1600" kern="1200" dirty="0"/>
            </a:p>
          </p:txBody>
        </p:sp>
        <p:sp>
          <p:nvSpPr>
            <p:cNvPr id="10" name="Freeform 9"/>
            <p:cNvSpPr/>
            <p:nvPr/>
          </p:nvSpPr>
          <p:spPr>
            <a:xfrm>
              <a:off x="6096000" y="3088716"/>
              <a:ext cx="148554" cy="318343"/>
            </a:xfrm>
            <a:custGeom>
              <a:avLst/>
              <a:gdLst/>
              <a:ahLst/>
              <a:cxnLst/>
              <a:rect l="0" t="0" r="0" b="0"/>
              <a:pathLst>
                <a:path>
                  <a:moveTo>
                    <a:pt x="148554" y="0"/>
                  </a:moveTo>
                  <a:lnTo>
                    <a:pt x="148554" y="159171"/>
                  </a:lnTo>
                  <a:lnTo>
                    <a:pt x="0" y="159171"/>
                  </a:lnTo>
                  <a:lnTo>
                    <a:pt x="0" y="31834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5499106" y="3407059"/>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Interest Rate Swap</a:t>
              </a:r>
              <a:endParaRPr lang="en-US" sz="1600" kern="1200" dirty="0"/>
            </a:p>
          </p:txBody>
        </p:sp>
        <p:sp>
          <p:nvSpPr>
            <p:cNvPr id="12" name="Freeform 11"/>
            <p:cNvSpPr/>
            <p:nvPr/>
          </p:nvSpPr>
          <p:spPr>
            <a:xfrm>
              <a:off x="1440228" y="4202918"/>
              <a:ext cx="4655771" cy="318343"/>
            </a:xfrm>
            <a:custGeom>
              <a:avLst/>
              <a:gdLst/>
              <a:ahLst/>
              <a:cxnLst/>
              <a:rect l="0" t="0" r="0" b="0"/>
              <a:pathLst>
                <a:path>
                  <a:moveTo>
                    <a:pt x="4655771" y="0"/>
                  </a:moveTo>
                  <a:lnTo>
                    <a:pt x="4655771" y="159171"/>
                  </a:lnTo>
                  <a:lnTo>
                    <a:pt x="0" y="159171"/>
                  </a:lnTo>
                  <a:lnTo>
                    <a:pt x="0"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843334"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A Plain Vanilla Swap</a:t>
              </a:r>
              <a:endParaRPr lang="en-US" sz="1600" kern="1200" dirty="0"/>
            </a:p>
          </p:txBody>
        </p:sp>
        <p:sp>
          <p:nvSpPr>
            <p:cNvPr id="14" name="Freeform 13"/>
            <p:cNvSpPr/>
            <p:nvPr/>
          </p:nvSpPr>
          <p:spPr>
            <a:xfrm>
              <a:off x="2992152" y="4202918"/>
              <a:ext cx="3103847" cy="318343"/>
            </a:xfrm>
            <a:custGeom>
              <a:avLst/>
              <a:gdLst/>
              <a:ahLst/>
              <a:cxnLst/>
              <a:rect l="0" t="0" r="0" b="0"/>
              <a:pathLst>
                <a:path>
                  <a:moveTo>
                    <a:pt x="3103847" y="0"/>
                  </a:moveTo>
                  <a:lnTo>
                    <a:pt x="3103847" y="159171"/>
                  </a:lnTo>
                  <a:lnTo>
                    <a:pt x="0" y="159171"/>
                  </a:lnTo>
                  <a:lnTo>
                    <a:pt x="0"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2395258"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A Basis Swap rate</a:t>
              </a:r>
            </a:p>
          </p:txBody>
        </p:sp>
        <p:sp>
          <p:nvSpPr>
            <p:cNvPr id="16" name="Freeform 15"/>
            <p:cNvSpPr/>
            <p:nvPr/>
          </p:nvSpPr>
          <p:spPr>
            <a:xfrm>
              <a:off x="4544076" y="4202918"/>
              <a:ext cx="1551923" cy="318343"/>
            </a:xfrm>
            <a:custGeom>
              <a:avLst/>
              <a:gdLst/>
              <a:ahLst/>
              <a:cxnLst/>
              <a:rect l="0" t="0" r="0" b="0"/>
              <a:pathLst>
                <a:path>
                  <a:moveTo>
                    <a:pt x="1551923" y="0"/>
                  </a:moveTo>
                  <a:lnTo>
                    <a:pt x="1551923" y="159171"/>
                  </a:lnTo>
                  <a:lnTo>
                    <a:pt x="0" y="159171"/>
                  </a:lnTo>
                  <a:lnTo>
                    <a:pt x="0"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3947182"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An Amortizing Swap</a:t>
              </a:r>
            </a:p>
          </p:txBody>
        </p:sp>
        <p:sp>
          <p:nvSpPr>
            <p:cNvPr id="18" name="Freeform 17"/>
            <p:cNvSpPr/>
            <p:nvPr/>
          </p:nvSpPr>
          <p:spPr>
            <a:xfrm>
              <a:off x="6050280" y="4202918"/>
              <a:ext cx="91440" cy="318343"/>
            </a:xfrm>
            <a:custGeom>
              <a:avLst/>
              <a:gdLst/>
              <a:ahLst/>
              <a:cxnLst/>
              <a:rect l="0" t="0" r="0" b="0"/>
              <a:pathLst>
                <a:path>
                  <a:moveTo>
                    <a:pt x="45720" y="0"/>
                  </a:moveTo>
                  <a:lnTo>
                    <a:pt x="45720"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5499106"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Step up Swap</a:t>
              </a:r>
            </a:p>
          </p:txBody>
        </p:sp>
        <p:sp>
          <p:nvSpPr>
            <p:cNvPr id="20" name="Freeform 19"/>
            <p:cNvSpPr/>
            <p:nvPr/>
          </p:nvSpPr>
          <p:spPr>
            <a:xfrm>
              <a:off x="6096000" y="4202918"/>
              <a:ext cx="1551923" cy="318343"/>
            </a:xfrm>
            <a:custGeom>
              <a:avLst/>
              <a:gdLst/>
              <a:ahLst/>
              <a:cxnLst/>
              <a:rect l="0" t="0" r="0" b="0"/>
              <a:pathLst>
                <a:path>
                  <a:moveTo>
                    <a:pt x="0" y="0"/>
                  </a:moveTo>
                  <a:lnTo>
                    <a:pt x="0" y="159171"/>
                  </a:lnTo>
                  <a:lnTo>
                    <a:pt x="1551923" y="159171"/>
                  </a:lnTo>
                  <a:lnTo>
                    <a:pt x="1551923"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7051030"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Extendable Swap</a:t>
              </a:r>
            </a:p>
          </p:txBody>
        </p:sp>
        <p:sp>
          <p:nvSpPr>
            <p:cNvPr id="22" name="Freeform 21"/>
            <p:cNvSpPr/>
            <p:nvPr/>
          </p:nvSpPr>
          <p:spPr>
            <a:xfrm>
              <a:off x="6096000" y="4202918"/>
              <a:ext cx="3103847" cy="318343"/>
            </a:xfrm>
            <a:custGeom>
              <a:avLst/>
              <a:gdLst/>
              <a:ahLst/>
              <a:cxnLst/>
              <a:rect l="0" t="0" r="0" b="0"/>
              <a:pathLst>
                <a:path>
                  <a:moveTo>
                    <a:pt x="0" y="0"/>
                  </a:moveTo>
                  <a:lnTo>
                    <a:pt x="0" y="159171"/>
                  </a:lnTo>
                  <a:lnTo>
                    <a:pt x="3103847" y="159171"/>
                  </a:lnTo>
                  <a:lnTo>
                    <a:pt x="3103847"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8602953"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Delayed Start Swaps/ Forward Swap</a:t>
              </a:r>
            </a:p>
          </p:txBody>
        </p:sp>
        <p:sp>
          <p:nvSpPr>
            <p:cNvPr id="24" name="Freeform 23"/>
            <p:cNvSpPr/>
            <p:nvPr/>
          </p:nvSpPr>
          <p:spPr>
            <a:xfrm>
              <a:off x="6096000" y="4202918"/>
              <a:ext cx="4655771" cy="318343"/>
            </a:xfrm>
            <a:custGeom>
              <a:avLst/>
              <a:gdLst/>
              <a:ahLst/>
              <a:cxnLst/>
              <a:rect l="0" t="0" r="0" b="0"/>
              <a:pathLst>
                <a:path>
                  <a:moveTo>
                    <a:pt x="0" y="0"/>
                  </a:moveTo>
                  <a:lnTo>
                    <a:pt x="0" y="159171"/>
                  </a:lnTo>
                  <a:lnTo>
                    <a:pt x="4655771" y="159171"/>
                  </a:lnTo>
                  <a:lnTo>
                    <a:pt x="4655771" y="31834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Freeform 24"/>
            <p:cNvSpPr/>
            <p:nvPr/>
          </p:nvSpPr>
          <p:spPr>
            <a:xfrm>
              <a:off x="10154877" y="4521261"/>
              <a:ext cx="1193787" cy="795858"/>
            </a:xfrm>
            <a:custGeom>
              <a:avLst/>
              <a:gdLst>
                <a:gd name="connsiteX0" fmla="*/ 0 w 1193787"/>
                <a:gd name="connsiteY0" fmla="*/ 79586 h 795858"/>
                <a:gd name="connsiteX1" fmla="*/ 79586 w 1193787"/>
                <a:gd name="connsiteY1" fmla="*/ 0 h 795858"/>
                <a:gd name="connsiteX2" fmla="*/ 1114201 w 1193787"/>
                <a:gd name="connsiteY2" fmla="*/ 0 h 795858"/>
                <a:gd name="connsiteX3" fmla="*/ 1193787 w 1193787"/>
                <a:gd name="connsiteY3" fmla="*/ 79586 h 795858"/>
                <a:gd name="connsiteX4" fmla="*/ 1193787 w 1193787"/>
                <a:gd name="connsiteY4" fmla="*/ 716272 h 795858"/>
                <a:gd name="connsiteX5" fmla="*/ 1114201 w 1193787"/>
                <a:gd name="connsiteY5" fmla="*/ 795858 h 795858"/>
                <a:gd name="connsiteX6" fmla="*/ 79586 w 1193787"/>
                <a:gd name="connsiteY6" fmla="*/ 795858 h 795858"/>
                <a:gd name="connsiteX7" fmla="*/ 0 w 1193787"/>
                <a:gd name="connsiteY7" fmla="*/ 716272 h 795858"/>
                <a:gd name="connsiteX8" fmla="*/ 0 w 119378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787" h="795858">
                  <a:moveTo>
                    <a:pt x="0" y="79586"/>
                  </a:moveTo>
                  <a:cubicBezTo>
                    <a:pt x="0" y="35632"/>
                    <a:pt x="35632" y="0"/>
                    <a:pt x="79586" y="0"/>
                  </a:cubicBezTo>
                  <a:lnTo>
                    <a:pt x="1114201" y="0"/>
                  </a:lnTo>
                  <a:cubicBezTo>
                    <a:pt x="1158155" y="0"/>
                    <a:pt x="1193787" y="35632"/>
                    <a:pt x="1193787" y="79586"/>
                  </a:cubicBezTo>
                  <a:lnTo>
                    <a:pt x="1193787" y="716272"/>
                  </a:lnTo>
                  <a:cubicBezTo>
                    <a:pt x="1193787" y="760226"/>
                    <a:pt x="1158155" y="795858"/>
                    <a:pt x="111420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Differential Swap</a:t>
              </a:r>
            </a:p>
          </p:txBody>
        </p:sp>
        <p:sp>
          <p:nvSpPr>
            <p:cNvPr id="26" name="Freeform 25"/>
            <p:cNvSpPr/>
            <p:nvPr/>
          </p:nvSpPr>
          <p:spPr>
            <a:xfrm>
              <a:off x="6244554" y="3088716"/>
              <a:ext cx="1551923" cy="318343"/>
            </a:xfrm>
            <a:custGeom>
              <a:avLst/>
              <a:gdLst/>
              <a:ahLst/>
              <a:cxnLst/>
              <a:rect l="0" t="0" r="0" b="0"/>
              <a:pathLst>
                <a:path>
                  <a:moveTo>
                    <a:pt x="0" y="0"/>
                  </a:moveTo>
                  <a:lnTo>
                    <a:pt x="0" y="159171"/>
                  </a:lnTo>
                  <a:lnTo>
                    <a:pt x="1551923" y="159171"/>
                  </a:lnTo>
                  <a:lnTo>
                    <a:pt x="1551923" y="31834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Freeform 26"/>
            <p:cNvSpPr/>
            <p:nvPr/>
          </p:nvSpPr>
          <p:spPr>
            <a:xfrm>
              <a:off x="7051030" y="3407059"/>
              <a:ext cx="1490897" cy="795858"/>
            </a:xfrm>
            <a:custGeom>
              <a:avLst/>
              <a:gdLst>
                <a:gd name="connsiteX0" fmla="*/ 0 w 1490897"/>
                <a:gd name="connsiteY0" fmla="*/ 79586 h 795858"/>
                <a:gd name="connsiteX1" fmla="*/ 79586 w 1490897"/>
                <a:gd name="connsiteY1" fmla="*/ 0 h 795858"/>
                <a:gd name="connsiteX2" fmla="*/ 1411311 w 1490897"/>
                <a:gd name="connsiteY2" fmla="*/ 0 h 795858"/>
                <a:gd name="connsiteX3" fmla="*/ 1490897 w 1490897"/>
                <a:gd name="connsiteY3" fmla="*/ 79586 h 795858"/>
                <a:gd name="connsiteX4" fmla="*/ 1490897 w 1490897"/>
                <a:gd name="connsiteY4" fmla="*/ 716272 h 795858"/>
                <a:gd name="connsiteX5" fmla="*/ 1411311 w 1490897"/>
                <a:gd name="connsiteY5" fmla="*/ 795858 h 795858"/>
                <a:gd name="connsiteX6" fmla="*/ 79586 w 1490897"/>
                <a:gd name="connsiteY6" fmla="*/ 795858 h 795858"/>
                <a:gd name="connsiteX7" fmla="*/ 0 w 1490897"/>
                <a:gd name="connsiteY7" fmla="*/ 716272 h 795858"/>
                <a:gd name="connsiteX8" fmla="*/ 0 w 1490897"/>
                <a:gd name="connsiteY8" fmla="*/ 79586 h 7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0897" h="795858">
                  <a:moveTo>
                    <a:pt x="0" y="79586"/>
                  </a:moveTo>
                  <a:cubicBezTo>
                    <a:pt x="0" y="35632"/>
                    <a:pt x="35632" y="0"/>
                    <a:pt x="79586" y="0"/>
                  </a:cubicBezTo>
                  <a:lnTo>
                    <a:pt x="1411311" y="0"/>
                  </a:lnTo>
                  <a:cubicBezTo>
                    <a:pt x="1455265" y="0"/>
                    <a:pt x="1490897" y="35632"/>
                    <a:pt x="1490897" y="79586"/>
                  </a:cubicBezTo>
                  <a:lnTo>
                    <a:pt x="1490897" y="716272"/>
                  </a:lnTo>
                  <a:cubicBezTo>
                    <a:pt x="1490897" y="760226"/>
                    <a:pt x="1455265" y="795858"/>
                    <a:pt x="1411311" y="795858"/>
                  </a:cubicBezTo>
                  <a:lnTo>
                    <a:pt x="79586" y="795858"/>
                  </a:lnTo>
                  <a:cubicBezTo>
                    <a:pt x="35632" y="795858"/>
                    <a:pt x="0" y="760226"/>
                    <a:pt x="0" y="716272"/>
                  </a:cubicBezTo>
                  <a:lnTo>
                    <a:pt x="0" y="79586"/>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84270" tIns="84270" rIns="84270" bIns="84270" numCol="1" spcCol="1270" anchor="ctr" anchorCtr="0">
              <a:noAutofit/>
            </a:bodyPr>
            <a:lstStyle/>
            <a:p>
              <a:pPr lvl="0" algn="ctr" defTabSz="711200">
                <a:lnSpc>
                  <a:spcPct val="90000"/>
                </a:lnSpc>
                <a:spcBef>
                  <a:spcPct val="0"/>
                </a:spcBef>
                <a:spcAft>
                  <a:spcPct val="35000"/>
                </a:spcAft>
              </a:pPr>
              <a:r>
                <a:rPr lang="en-US" sz="1600" b="1" kern="1200" dirty="0" smtClean="0"/>
                <a:t>Cross Currencies Interest Rate Swap</a:t>
              </a:r>
            </a:p>
          </p:txBody>
        </p:sp>
      </p:grpSp>
    </p:spTree>
    <p:extLst>
      <p:ext uri="{BB962C8B-B14F-4D97-AF65-F5344CB8AC3E}">
        <p14:creationId xmlns:p14="http://schemas.microsoft.com/office/powerpoint/2010/main" val="1540484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7673" y="365125"/>
            <a:ext cx="10037926" cy="739013"/>
          </a:xfrm>
        </p:spPr>
        <p:txBody>
          <a:bodyPr/>
          <a:lstStyle/>
          <a:p>
            <a:r>
              <a:rPr lang="en-US" dirty="0" smtClean="0"/>
              <a:t>Interest Rate Swap Structure</a:t>
            </a:r>
            <a:endParaRPr lang="en-US" dirty="0"/>
          </a:p>
        </p:txBody>
      </p:sp>
      <p:sp>
        <p:nvSpPr>
          <p:cNvPr id="4" name="TextBox 3"/>
          <p:cNvSpPr txBox="1"/>
          <p:nvPr/>
        </p:nvSpPr>
        <p:spPr>
          <a:xfrm>
            <a:off x="477673" y="1269242"/>
            <a:ext cx="10863048" cy="175432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Companies A and B faces the following Interest Rates:		A			B</a:t>
            </a:r>
          </a:p>
          <a:p>
            <a:r>
              <a:rPr lang="en-US" dirty="0"/>
              <a:t>U.S. Dollars (Floating Rate)				 </a:t>
            </a:r>
            <a:r>
              <a:rPr lang="en-US" dirty="0" smtClean="0"/>
              <a:t>     LIBOR </a:t>
            </a:r>
            <a:r>
              <a:rPr lang="en-US" dirty="0"/>
              <a:t>+ 0.5%		</a:t>
            </a:r>
            <a:r>
              <a:rPr lang="en-US" dirty="0" smtClean="0"/>
              <a:t>        LIBOR </a:t>
            </a:r>
            <a:r>
              <a:rPr lang="en-US" dirty="0"/>
              <a:t>+ 1%	</a:t>
            </a:r>
          </a:p>
          <a:p>
            <a:r>
              <a:rPr lang="en-US" dirty="0"/>
              <a:t>Canadian (Fixed Rate)				</a:t>
            </a:r>
            <a:r>
              <a:rPr lang="en-US" dirty="0" smtClean="0"/>
              <a:t>                5</a:t>
            </a:r>
            <a:r>
              <a:rPr lang="en-US" dirty="0"/>
              <a:t>%		</a:t>
            </a:r>
            <a:r>
              <a:rPr lang="en-US" dirty="0" smtClean="0"/>
              <a:t>              6.5</a:t>
            </a:r>
            <a:r>
              <a:rPr lang="en-US" dirty="0"/>
              <a:t>%</a:t>
            </a:r>
          </a:p>
          <a:p>
            <a:r>
              <a:rPr lang="en-US" dirty="0"/>
              <a:t>Assume that A wants to borrow U.S. Dollars at a floating rate of interest and B wants to borrow Canadian dollars at a fixed rate of interest. A Bank is planning to arrange a swap and requires 50 basis point spread. If swap is equally attractive to A and B, what interest rate will A and B end up paying</a:t>
            </a:r>
            <a:r>
              <a:rPr lang="en-US" dirty="0" smtClean="0"/>
              <a:t>?</a:t>
            </a:r>
            <a:endParaRPr lang="en-US" dirty="0"/>
          </a:p>
        </p:txBody>
      </p:sp>
      <p:sp>
        <p:nvSpPr>
          <p:cNvPr id="48" name="Rectangle 49"/>
          <p:cNvSpPr>
            <a:spLocks noChangeArrowheads="1"/>
          </p:cNvSpPr>
          <p:nvPr/>
        </p:nvSpPr>
        <p:spPr bwMode="auto">
          <a:xfrm>
            <a:off x="862086" y="-22018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anose="020B0604020202020204" pitchFamily="34" charset="0"/>
              </a:rPr>
              <a:t/>
            </a:r>
            <a:br>
              <a:rPr kumimoji="0" lang="en-US" sz="1800" b="0" i="0" u="none" strike="noStrike" cap="none" normalizeH="0" baseline="0" smtClean="0">
                <a:ln>
                  <a:noFill/>
                </a:ln>
                <a:solidFill>
                  <a:schemeClr val="tx1"/>
                </a:solidFill>
                <a:effectLst/>
                <a:latin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9" name="Rectangle 50"/>
          <p:cNvSpPr>
            <a:spLocks noChangeArrowheads="1"/>
          </p:cNvSpPr>
          <p:nvPr/>
        </p:nvSpPr>
        <p:spPr bwMode="auto">
          <a:xfrm>
            <a:off x="862086" y="-22018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0" name="Rectangle 51"/>
          <p:cNvSpPr>
            <a:spLocks noChangeArrowheads="1"/>
          </p:cNvSpPr>
          <p:nvPr/>
        </p:nvSpPr>
        <p:spPr bwMode="auto">
          <a:xfrm>
            <a:off x="862086" y="-22018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tabLst>
                <a:tab pos="1114425" algn="l"/>
              </a:tabLst>
              <a:defRPr>
                <a:solidFill>
                  <a:schemeClr val="tx1"/>
                </a:solidFill>
                <a:latin typeface="Arial" panose="020B0604020202020204" pitchFamily="34" charset="0"/>
              </a:defRPr>
            </a:lvl1pPr>
            <a:lvl2pPr eaLnBrk="0" fontAlgn="base" hangingPunct="0">
              <a:spcBef>
                <a:spcPct val="0"/>
              </a:spcBef>
              <a:spcAft>
                <a:spcPct val="0"/>
              </a:spcAft>
              <a:tabLst>
                <a:tab pos="1114425" algn="l"/>
              </a:tabLst>
              <a:defRPr>
                <a:solidFill>
                  <a:schemeClr val="tx1"/>
                </a:solidFill>
                <a:latin typeface="Arial" panose="020B0604020202020204" pitchFamily="34" charset="0"/>
              </a:defRPr>
            </a:lvl2pPr>
            <a:lvl3pPr eaLnBrk="0" fontAlgn="base" hangingPunct="0">
              <a:spcBef>
                <a:spcPct val="0"/>
              </a:spcBef>
              <a:spcAft>
                <a:spcPct val="0"/>
              </a:spcAft>
              <a:tabLst>
                <a:tab pos="1114425" algn="l"/>
              </a:tabLst>
              <a:defRPr>
                <a:solidFill>
                  <a:schemeClr val="tx1"/>
                </a:solidFill>
                <a:latin typeface="Arial" panose="020B0604020202020204" pitchFamily="34" charset="0"/>
              </a:defRPr>
            </a:lvl3pPr>
            <a:lvl4pPr eaLnBrk="0" fontAlgn="base" hangingPunct="0">
              <a:spcBef>
                <a:spcPct val="0"/>
              </a:spcBef>
              <a:spcAft>
                <a:spcPct val="0"/>
              </a:spcAft>
              <a:tabLst>
                <a:tab pos="1114425" algn="l"/>
              </a:tabLst>
              <a:defRPr>
                <a:solidFill>
                  <a:schemeClr val="tx1"/>
                </a:solidFill>
                <a:latin typeface="Arial" panose="020B0604020202020204" pitchFamily="34" charset="0"/>
              </a:defRPr>
            </a:lvl4pPr>
            <a:lvl5pPr eaLnBrk="0" fontAlgn="base" hangingPunct="0">
              <a:spcBef>
                <a:spcPct val="0"/>
              </a:spcBef>
              <a:spcAft>
                <a:spcPct val="0"/>
              </a:spcAft>
              <a:tabLst>
                <a:tab pos="1114425" algn="l"/>
              </a:tabLst>
              <a:defRPr>
                <a:solidFill>
                  <a:schemeClr val="tx1"/>
                </a:solidFill>
                <a:latin typeface="Arial" panose="020B0604020202020204" pitchFamily="34" charset="0"/>
              </a:defRPr>
            </a:lvl5pPr>
            <a:lvl6pPr eaLnBrk="0" fontAlgn="base" hangingPunct="0">
              <a:spcBef>
                <a:spcPct val="0"/>
              </a:spcBef>
              <a:spcAft>
                <a:spcPct val="0"/>
              </a:spcAft>
              <a:tabLst>
                <a:tab pos="1114425" algn="l"/>
              </a:tabLst>
              <a:defRPr>
                <a:solidFill>
                  <a:schemeClr val="tx1"/>
                </a:solidFill>
                <a:latin typeface="Arial" panose="020B0604020202020204" pitchFamily="34" charset="0"/>
              </a:defRPr>
            </a:lvl6pPr>
            <a:lvl7pPr eaLnBrk="0" fontAlgn="base" hangingPunct="0">
              <a:spcBef>
                <a:spcPct val="0"/>
              </a:spcBef>
              <a:spcAft>
                <a:spcPct val="0"/>
              </a:spcAft>
              <a:tabLst>
                <a:tab pos="1114425" algn="l"/>
              </a:tabLst>
              <a:defRPr>
                <a:solidFill>
                  <a:schemeClr val="tx1"/>
                </a:solidFill>
                <a:latin typeface="Arial" panose="020B0604020202020204" pitchFamily="34" charset="0"/>
              </a:defRPr>
            </a:lvl7pPr>
            <a:lvl8pPr eaLnBrk="0" fontAlgn="base" hangingPunct="0">
              <a:spcBef>
                <a:spcPct val="0"/>
              </a:spcBef>
              <a:spcAft>
                <a:spcPct val="0"/>
              </a:spcAft>
              <a:tabLst>
                <a:tab pos="1114425" algn="l"/>
              </a:tabLst>
              <a:defRPr>
                <a:solidFill>
                  <a:schemeClr val="tx1"/>
                </a:solidFill>
                <a:latin typeface="Arial" panose="020B0604020202020204" pitchFamily="34" charset="0"/>
              </a:defRPr>
            </a:lvl8pPr>
            <a:lvl9pPr eaLnBrk="0" fontAlgn="base" hangingPunct="0">
              <a:spcBef>
                <a:spcPct val="0"/>
              </a:spcBef>
              <a:spcAft>
                <a:spcPct val="0"/>
              </a:spcAft>
              <a:tabLst>
                <a:tab pos="1114425" algn="l"/>
              </a:tabLs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tab pos="1114425" algn="l"/>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sz="1100" b="0" i="0" u="none" strike="noStrike" cap="none" normalizeH="0" baseline="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tab pos="1114425" algn="l"/>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5%		L + 0.25%		</a:t>
            </a:r>
            <a:endParaRPr kumimoji="0" lang="en-US" sz="1100" b="0" i="0" u="none" strike="noStrike" cap="none" normalizeH="0" baseline="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tab pos="1114425" algn="l"/>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1" name="Rectangle 53"/>
          <p:cNvSpPr>
            <a:spLocks noChangeArrowheads="1"/>
          </p:cNvSpPr>
          <p:nvPr/>
        </p:nvSpPr>
        <p:spPr bwMode="auto">
          <a:xfrm>
            <a:off x="862086" y="-22018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 + 1%	           6.5%</a:t>
            </a:r>
            <a:endParaRPr kumimoji="0" lang="en-US" sz="1100" b="0" i="0" u="none" strike="noStrike" cap="none" normalizeH="0" baseline="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2" name="Rectangle 55"/>
          <p:cNvSpPr>
            <a:spLocks noChangeArrowheads="1"/>
          </p:cNvSpPr>
          <p:nvPr/>
        </p:nvSpPr>
        <p:spPr bwMode="auto">
          <a:xfrm>
            <a:off x="862086" y="-22018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1pPr>
            <a:lvl2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2pPr>
            <a:lvl3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3pPr>
            <a:lvl4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4pPr>
            <a:lvl5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5pPr>
            <a:lvl6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6pPr>
            <a:lvl7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7pPr>
            <a:lvl8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8pPr>
            <a:lvl9pPr eaLnBrk="0" fontAlgn="base" hangingPunct="0">
              <a:spcBef>
                <a:spcPct val="0"/>
              </a:spcBef>
              <a:spcAft>
                <a:spcPct val="0"/>
              </a:spcAft>
              <a:tabLst>
                <a:tab pos="2076450" algn="l"/>
                <a:tab pos="4371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076450" algn="l"/>
                <a:tab pos="4371975" algn="l"/>
              </a:tabLst>
            </a:pPr>
            <a:endParaRPr kumimoji="0" lang="en-US"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076450" algn="l"/>
                <a:tab pos="4371975" algn="l"/>
              </a:tabLst>
            </a:pPr>
            <a:r>
              <a:rPr kumimoji="0" lang="en-US" sz="1800" b="0" i="0" u="none" strike="noStrike" cap="none" normalizeH="0" baseline="0" smtClean="0">
                <a:ln>
                  <a:noFill/>
                </a:ln>
                <a:solidFill>
                  <a:schemeClr val="tx1"/>
                </a:solidFill>
                <a:effectLst/>
                <a:latin typeface="Arial" panose="020B0604020202020204" pitchFamily="34" charset="0"/>
              </a:rPr>
              <a:t/>
            </a:r>
            <a:br>
              <a:rPr kumimoji="0" lang="en-US" sz="1800" b="0" i="0" u="none" strike="noStrike" cap="none" normalizeH="0" baseline="0" smtClean="0">
                <a:ln>
                  <a:noFill/>
                </a:ln>
                <a:solidFill>
                  <a:schemeClr val="tx1"/>
                </a:solidFill>
                <a:effectLst/>
                <a:latin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76450" algn="l"/>
                <a:tab pos="4371975" algn="l"/>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5%	Spread = 0.5%	L + 1%</a:t>
            </a:r>
            <a:endParaRPr kumimoji="0" lang="en-US"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076450" algn="l"/>
                <a:tab pos="4371975" algn="l"/>
              </a:tabLst>
            </a:pPr>
            <a:r>
              <a:rPr kumimoji="0" lang="en-US"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 + 0.25%								6.25%</a:t>
            </a: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3" name="Group 2"/>
          <p:cNvGrpSpPr/>
          <p:nvPr/>
        </p:nvGrpSpPr>
        <p:grpSpPr>
          <a:xfrm>
            <a:off x="477674" y="2983510"/>
            <a:ext cx="10863048" cy="3322641"/>
            <a:chOff x="477674" y="2983510"/>
            <a:chExt cx="10863048" cy="3322641"/>
          </a:xfrm>
        </p:grpSpPr>
        <p:sp>
          <p:nvSpPr>
            <p:cNvPr id="53" name="TextBox 52"/>
            <p:cNvSpPr txBox="1"/>
            <p:nvPr/>
          </p:nvSpPr>
          <p:spPr>
            <a:xfrm>
              <a:off x="477674" y="2983510"/>
              <a:ext cx="10863048" cy="33226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ln w="0"/>
                <a:effectLst>
                  <a:outerShdw blurRad="38100" dist="19050" dir="2700000" algn="tl" rotWithShape="0">
                    <a:schemeClr val="dk1">
                      <a:alpha val="40000"/>
                    </a:schemeClr>
                  </a:outerShdw>
                </a:effectLst>
              </a:endParaRPr>
            </a:p>
          </p:txBody>
        </p:sp>
        <p:sp>
          <p:nvSpPr>
            <p:cNvPr id="86" name="Rounded Rectangle 85"/>
            <p:cNvSpPr/>
            <p:nvPr/>
          </p:nvSpPr>
          <p:spPr>
            <a:xfrm>
              <a:off x="4776716" y="3152633"/>
              <a:ext cx="1487606" cy="5186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Bank</a:t>
              </a:r>
              <a:endParaRPr lang="en-US" dirty="0">
                <a:solidFill>
                  <a:schemeClr val="bg1"/>
                </a:solidFill>
              </a:endParaRPr>
            </a:p>
          </p:txBody>
        </p:sp>
        <p:sp>
          <p:nvSpPr>
            <p:cNvPr id="87" name="Rounded Rectangle 86"/>
            <p:cNvSpPr/>
            <p:nvPr/>
          </p:nvSpPr>
          <p:spPr>
            <a:xfrm>
              <a:off x="1448937" y="3929959"/>
              <a:ext cx="1487606" cy="5186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88" name="Rounded Rectangle 87"/>
            <p:cNvSpPr/>
            <p:nvPr/>
          </p:nvSpPr>
          <p:spPr>
            <a:xfrm>
              <a:off x="8561695" y="3927685"/>
              <a:ext cx="1487606" cy="5186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t>
              </a:r>
              <a:endParaRPr lang="en-US" dirty="0"/>
            </a:p>
          </p:txBody>
        </p:sp>
        <p:cxnSp>
          <p:nvCxnSpPr>
            <p:cNvPr id="92" name="Straight Arrow Connector 91"/>
            <p:cNvCxnSpPr>
              <a:endCxn id="86" idx="1"/>
            </p:cNvCxnSpPr>
            <p:nvPr/>
          </p:nvCxnSpPr>
          <p:spPr>
            <a:xfrm flipV="1">
              <a:off x="2192740" y="3411941"/>
              <a:ext cx="2583976" cy="515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H="1">
              <a:off x="2936543" y="3669813"/>
              <a:ext cx="2583977" cy="5878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5520519" y="3669813"/>
              <a:ext cx="3041176" cy="6392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H="1" flipV="1">
              <a:off x="6264322" y="3411940"/>
              <a:ext cx="3041176" cy="515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endCxn id="113" idx="0"/>
            </p:cNvCxnSpPr>
            <p:nvPr/>
          </p:nvCxnSpPr>
          <p:spPr>
            <a:xfrm flipH="1">
              <a:off x="2183357" y="4446300"/>
              <a:ext cx="9383" cy="1360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9305498" y="4446300"/>
              <a:ext cx="0" cy="1360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3289110" y="3281440"/>
              <a:ext cx="1252752" cy="369332"/>
            </a:xfrm>
            <a:prstGeom prst="rect">
              <a:avLst/>
            </a:prstGeom>
            <a:noFill/>
          </p:spPr>
          <p:txBody>
            <a:bodyPr wrap="square" rtlCol="0">
              <a:spAutoFit/>
            </a:bodyPr>
            <a:lstStyle/>
            <a:p>
              <a:r>
                <a:rPr lang="en-US" dirty="0" smtClean="0"/>
                <a:t>L + 0.25%</a:t>
              </a:r>
              <a:endParaRPr lang="en-US" dirty="0"/>
            </a:p>
          </p:txBody>
        </p:sp>
        <p:sp>
          <p:nvSpPr>
            <p:cNvPr id="106" name="Left Brace 105"/>
            <p:cNvSpPr/>
            <p:nvPr/>
          </p:nvSpPr>
          <p:spPr>
            <a:xfrm rot="16200000">
              <a:off x="5209494" y="2900940"/>
              <a:ext cx="707351" cy="302184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7" name="TextBox 106"/>
            <p:cNvSpPr txBox="1"/>
            <p:nvPr/>
          </p:nvSpPr>
          <p:spPr>
            <a:xfrm>
              <a:off x="4821071" y="4818545"/>
              <a:ext cx="1856096" cy="368489"/>
            </a:xfrm>
            <a:prstGeom prst="rect">
              <a:avLst/>
            </a:prstGeom>
            <a:noFill/>
          </p:spPr>
          <p:txBody>
            <a:bodyPr wrap="square" rtlCol="0">
              <a:spAutoFit/>
            </a:bodyPr>
            <a:lstStyle/>
            <a:p>
              <a:r>
                <a:rPr lang="en-US" dirty="0" smtClean="0"/>
                <a:t>Spread = 0.5%</a:t>
              </a:r>
              <a:endParaRPr lang="en-US" dirty="0"/>
            </a:p>
          </p:txBody>
        </p:sp>
        <p:sp>
          <p:nvSpPr>
            <p:cNvPr id="108" name="TextBox 107"/>
            <p:cNvSpPr txBox="1"/>
            <p:nvPr/>
          </p:nvSpPr>
          <p:spPr>
            <a:xfrm>
              <a:off x="7256058" y="3238475"/>
              <a:ext cx="848437" cy="369332"/>
            </a:xfrm>
            <a:prstGeom prst="rect">
              <a:avLst/>
            </a:prstGeom>
            <a:noFill/>
          </p:spPr>
          <p:txBody>
            <a:bodyPr wrap="square" rtlCol="0">
              <a:spAutoFit/>
            </a:bodyPr>
            <a:lstStyle/>
            <a:p>
              <a:r>
                <a:rPr lang="en-US" dirty="0" smtClean="0"/>
                <a:t>6.25%</a:t>
              </a:r>
              <a:endParaRPr lang="en-US" dirty="0"/>
            </a:p>
          </p:txBody>
        </p:sp>
        <p:sp>
          <p:nvSpPr>
            <p:cNvPr id="109" name="TextBox 108"/>
            <p:cNvSpPr txBox="1"/>
            <p:nvPr/>
          </p:nvSpPr>
          <p:spPr>
            <a:xfrm>
              <a:off x="3248451" y="3773847"/>
              <a:ext cx="536529" cy="369332"/>
            </a:xfrm>
            <a:prstGeom prst="rect">
              <a:avLst/>
            </a:prstGeom>
            <a:noFill/>
          </p:spPr>
          <p:txBody>
            <a:bodyPr wrap="square" rtlCol="0">
              <a:spAutoFit/>
            </a:bodyPr>
            <a:lstStyle/>
            <a:p>
              <a:r>
                <a:rPr lang="en-US" dirty="0" smtClean="0"/>
                <a:t>5%</a:t>
              </a:r>
              <a:endParaRPr lang="en-US" dirty="0"/>
            </a:p>
          </p:txBody>
        </p:sp>
        <p:sp>
          <p:nvSpPr>
            <p:cNvPr id="110" name="TextBox 109"/>
            <p:cNvSpPr txBox="1"/>
            <p:nvPr/>
          </p:nvSpPr>
          <p:spPr>
            <a:xfrm>
              <a:off x="6849327" y="3746677"/>
              <a:ext cx="813462" cy="369332"/>
            </a:xfrm>
            <a:prstGeom prst="rect">
              <a:avLst/>
            </a:prstGeom>
            <a:noFill/>
          </p:spPr>
          <p:txBody>
            <a:bodyPr wrap="square" rtlCol="0">
              <a:spAutoFit/>
            </a:bodyPr>
            <a:lstStyle/>
            <a:p>
              <a:r>
                <a:rPr lang="en-US" dirty="0" smtClean="0"/>
                <a:t>L + 1%</a:t>
              </a:r>
              <a:endParaRPr lang="en-US" dirty="0"/>
            </a:p>
          </p:txBody>
        </p:sp>
        <p:sp>
          <p:nvSpPr>
            <p:cNvPr id="111" name="TextBox 110"/>
            <p:cNvSpPr txBox="1"/>
            <p:nvPr/>
          </p:nvSpPr>
          <p:spPr>
            <a:xfrm>
              <a:off x="1665027" y="5002789"/>
              <a:ext cx="527713" cy="369332"/>
            </a:xfrm>
            <a:prstGeom prst="rect">
              <a:avLst/>
            </a:prstGeom>
            <a:noFill/>
          </p:spPr>
          <p:txBody>
            <a:bodyPr wrap="square" rtlCol="0">
              <a:spAutoFit/>
            </a:bodyPr>
            <a:lstStyle/>
            <a:p>
              <a:r>
                <a:rPr lang="en-US" dirty="0" smtClean="0"/>
                <a:t>5%</a:t>
              </a:r>
              <a:endParaRPr lang="en-US" dirty="0"/>
            </a:p>
          </p:txBody>
        </p:sp>
        <p:sp>
          <p:nvSpPr>
            <p:cNvPr id="112" name="TextBox 111"/>
            <p:cNvSpPr txBox="1"/>
            <p:nvPr/>
          </p:nvSpPr>
          <p:spPr>
            <a:xfrm>
              <a:off x="8561695" y="5055060"/>
              <a:ext cx="851848" cy="369332"/>
            </a:xfrm>
            <a:prstGeom prst="rect">
              <a:avLst/>
            </a:prstGeom>
            <a:noFill/>
          </p:spPr>
          <p:txBody>
            <a:bodyPr wrap="square" rtlCol="0">
              <a:spAutoFit/>
            </a:bodyPr>
            <a:lstStyle/>
            <a:p>
              <a:r>
                <a:rPr lang="en-US" dirty="0" smtClean="0"/>
                <a:t>L + 1%</a:t>
              </a:r>
              <a:endParaRPr lang="en-US" dirty="0"/>
            </a:p>
          </p:txBody>
        </p:sp>
        <p:sp>
          <p:nvSpPr>
            <p:cNvPr id="113" name="TextBox 112"/>
            <p:cNvSpPr txBox="1"/>
            <p:nvPr/>
          </p:nvSpPr>
          <p:spPr>
            <a:xfrm>
              <a:off x="1646261" y="5806701"/>
              <a:ext cx="1074192" cy="369332"/>
            </a:xfrm>
            <a:prstGeom prst="rect">
              <a:avLst/>
            </a:prstGeom>
            <a:noFill/>
          </p:spPr>
          <p:txBody>
            <a:bodyPr wrap="square" rtlCol="0">
              <a:spAutoFit/>
            </a:bodyPr>
            <a:lstStyle/>
            <a:p>
              <a:r>
                <a:rPr lang="en-US" dirty="0" smtClean="0"/>
                <a:t>L + 0.25%</a:t>
              </a:r>
              <a:endParaRPr lang="en-US" dirty="0"/>
            </a:p>
          </p:txBody>
        </p:sp>
        <p:sp>
          <p:nvSpPr>
            <p:cNvPr id="114" name="TextBox 113"/>
            <p:cNvSpPr txBox="1"/>
            <p:nvPr/>
          </p:nvSpPr>
          <p:spPr>
            <a:xfrm>
              <a:off x="8987619" y="5779180"/>
              <a:ext cx="1061682" cy="369332"/>
            </a:xfrm>
            <a:prstGeom prst="rect">
              <a:avLst/>
            </a:prstGeom>
            <a:noFill/>
          </p:spPr>
          <p:txBody>
            <a:bodyPr wrap="square" rtlCol="0">
              <a:spAutoFit/>
            </a:bodyPr>
            <a:lstStyle/>
            <a:p>
              <a:r>
                <a:rPr lang="en-US" dirty="0" smtClean="0"/>
                <a:t>6.25%</a:t>
              </a:r>
              <a:endParaRPr lang="en-US" dirty="0"/>
            </a:p>
          </p:txBody>
        </p:sp>
      </p:grpSp>
      <p:sp>
        <p:nvSpPr>
          <p:cNvPr id="117" name="TextBox 116"/>
          <p:cNvSpPr txBox="1"/>
          <p:nvPr/>
        </p:nvSpPr>
        <p:spPr>
          <a:xfrm>
            <a:off x="587422" y="3023568"/>
            <a:ext cx="2114268" cy="369332"/>
          </a:xfrm>
          <a:prstGeom prst="rect">
            <a:avLst/>
          </a:prstGeom>
          <a:noFill/>
        </p:spPr>
        <p:txBody>
          <a:bodyPr wrap="square" rtlCol="0">
            <a:spAutoFit/>
          </a:bodyPr>
          <a:lstStyle/>
          <a:p>
            <a:r>
              <a:rPr lang="en-US" b="1" dirty="0" smtClean="0"/>
              <a:t>SWAP STRUCTURE</a:t>
            </a:r>
            <a:endParaRPr lang="en-US" b="1" dirty="0"/>
          </a:p>
        </p:txBody>
      </p:sp>
    </p:spTree>
    <p:extLst>
      <p:ext uri="{BB962C8B-B14F-4D97-AF65-F5344CB8AC3E}">
        <p14:creationId xmlns:p14="http://schemas.microsoft.com/office/powerpoint/2010/main" val="1992719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Interest Rate Option </a:t>
            </a:r>
            <a:endParaRPr lang="en-US" dirty="0"/>
          </a:p>
        </p:txBody>
      </p:sp>
      <p:sp>
        <p:nvSpPr>
          <p:cNvPr id="3" name="Content Placeholder 2"/>
          <p:cNvSpPr>
            <a:spLocks noGrp="1"/>
          </p:cNvSpPr>
          <p:nvPr>
            <p:ph idx="1"/>
          </p:nvPr>
        </p:nvSpPr>
        <p:spPr/>
        <p:txBody>
          <a:bodyPr>
            <a:normAutofit fontScale="92500"/>
          </a:bodyPr>
          <a:lstStyle/>
          <a:p>
            <a:r>
              <a:rPr lang="en-US" dirty="0"/>
              <a:t>A</a:t>
            </a:r>
            <a:r>
              <a:rPr lang="en-US" dirty="0" smtClean="0"/>
              <a:t>llows </a:t>
            </a:r>
            <a:r>
              <a:rPr lang="en-US" dirty="0"/>
              <a:t>the buyer of the option to borrow or lend the specified amount of a specified currency at a specified future date at a specified rate of interest without any obligation to do </a:t>
            </a:r>
            <a:r>
              <a:rPr lang="en-US" dirty="0" smtClean="0"/>
              <a:t>so.</a:t>
            </a:r>
          </a:p>
          <a:p>
            <a:r>
              <a:rPr lang="en-US" dirty="0"/>
              <a:t>A buy call option means a buyer with right to borrow </a:t>
            </a:r>
            <a:endParaRPr lang="en-US" dirty="0" smtClean="0"/>
          </a:p>
          <a:p>
            <a:r>
              <a:rPr lang="en-US" dirty="0" smtClean="0"/>
              <a:t>A </a:t>
            </a:r>
            <a:r>
              <a:rPr lang="en-US" dirty="0"/>
              <a:t>buy put option mean right to invest</a:t>
            </a:r>
            <a:r>
              <a:rPr lang="en-US" dirty="0" smtClean="0"/>
              <a:t>.</a:t>
            </a:r>
          </a:p>
          <a:p>
            <a:r>
              <a:rPr lang="en-US" dirty="0"/>
              <a:t>Interest Rate Cap </a:t>
            </a:r>
            <a:r>
              <a:rPr lang="en-US" dirty="0" smtClean="0"/>
              <a:t>enforce </a:t>
            </a:r>
            <a:r>
              <a:rPr lang="en-US" dirty="0"/>
              <a:t>an upper limit on the floating rate payment and the risk of higher interest rates is crystallized into a single payment to be made upfront, without sacrificing downside risk</a:t>
            </a:r>
            <a:r>
              <a:rPr lang="en-US" dirty="0" smtClean="0"/>
              <a:t>.</a:t>
            </a:r>
          </a:p>
          <a:p>
            <a:r>
              <a:rPr lang="en-US" dirty="0"/>
              <a:t>Interest Rate Floor is a series of put option meant to protect the lender against drop in interest below a specified rate in a floating rate asset.</a:t>
            </a:r>
          </a:p>
        </p:txBody>
      </p:sp>
    </p:spTree>
    <p:extLst>
      <p:ext uri="{BB962C8B-B14F-4D97-AF65-F5344CB8AC3E}">
        <p14:creationId xmlns:p14="http://schemas.microsoft.com/office/powerpoint/2010/main" val="14584274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7765"/>
          </a:xfrm>
        </p:spPr>
        <p:txBody>
          <a:bodyPr/>
          <a:lstStyle/>
          <a:p>
            <a:r>
              <a:rPr lang="en-US" dirty="0" smtClean="0"/>
              <a:t>Collar</a:t>
            </a:r>
            <a:r>
              <a:rPr lang="en-US" dirty="0"/>
              <a:t>: Interest Rate Risk Hedging Strategy</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366890738"/>
              </p:ext>
            </p:extLst>
          </p:nvPr>
        </p:nvGraphicFramePr>
        <p:xfrm>
          <a:off x="838200" y="3739487"/>
          <a:ext cx="10366612" cy="2524835"/>
        </p:xfrm>
        <a:graphic>
          <a:graphicData uri="http://schemas.openxmlformats.org/drawingml/2006/table">
            <a:tbl>
              <a:tblPr firstRow="1" firstCol="1" bandRow="1">
                <a:tableStyleId>{5C22544A-7EE6-4342-B048-85BDC9FD1C3A}</a:tableStyleId>
              </a:tblPr>
              <a:tblGrid>
                <a:gridCol w="1727399"/>
                <a:gridCol w="1727399"/>
                <a:gridCol w="1727399"/>
                <a:gridCol w="1727399"/>
                <a:gridCol w="1728508"/>
                <a:gridCol w="1728508"/>
              </a:tblGrid>
              <a:tr h="694090">
                <a:tc rowSpan="2">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dirty="0">
                          <a:effectLst/>
                        </a:rPr>
                        <a:t>LIBOR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effectLst/>
                        </a:rPr>
                        <a:t>On ECB /</a:t>
                      </a:r>
                    </a:p>
                    <a:p>
                      <a:pPr marL="0" marR="0" algn="ctr">
                        <a:lnSpc>
                          <a:spcPct val="107000"/>
                        </a:lnSpc>
                        <a:spcBef>
                          <a:spcPts val="0"/>
                        </a:spcBef>
                        <a:spcAft>
                          <a:spcPts val="0"/>
                        </a:spcAft>
                      </a:pPr>
                      <a:r>
                        <a:rPr lang="en-US" sz="1600" dirty="0">
                          <a:effectLst/>
                        </a:rPr>
                        <a:t>FCY loan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3">
                  <a:txBody>
                    <a:bodyPr/>
                    <a:lstStyle/>
                    <a:p>
                      <a:pPr marL="0" marR="0" algn="ctr">
                        <a:lnSpc>
                          <a:spcPct val="107000"/>
                        </a:lnSpc>
                        <a:spcBef>
                          <a:spcPts val="0"/>
                        </a:spcBef>
                        <a:spcAft>
                          <a:spcPts val="0"/>
                        </a:spcAft>
                      </a:pPr>
                      <a:r>
                        <a:rPr lang="en-US" sz="1600" dirty="0">
                          <a:effectLst/>
                        </a:rPr>
                        <a:t>On collar</a:t>
                      </a:r>
                    </a:p>
                    <a:p>
                      <a:pPr marL="0" marR="0" algn="ctr">
                        <a:lnSpc>
                          <a:spcPct val="107000"/>
                        </a:lnSpc>
                        <a:spcBef>
                          <a:spcPts val="0"/>
                        </a:spcBef>
                        <a:spcAft>
                          <a:spcPts val="0"/>
                        </a:spcAft>
                      </a:pPr>
                      <a:r>
                        <a:rPr lang="en-US" sz="1600" dirty="0">
                          <a:effectLst/>
                        </a:rPr>
                        <a:t>(Floor at 2.50%, Cap at 3.75%)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Net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540597">
                <a:tc vMerge="1">
                  <a:txBody>
                    <a:bodyPr/>
                    <a:lstStyle/>
                    <a:p>
                      <a:pPr marL="0" marR="0" algn="ctr">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Pay</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Receive from/ Pay out</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Receive</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Pays</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Pays</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322537">
                <a:tc>
                  <a:txBody>
                    <a:bodyPr/>
                    <a:lstStyle/>
                    <a:p>
                      <a:pPr marL="0" marR="0">
                        <a:lnSpc>
                          <a:spcPct val="107000"/>
                        </a:lnSpc>
                        <a:spcBef>
                          <a:spcPts val="0"/>
                        </a:spcBef>
                        <a:spcAft>
                          <a:spcPts val="0"/>
                        </a:spcAft>
                      </a:pPr>
                      <a:r>
                        <a:rPr lang="en-US" sz="1600" b="0" dirty="0">
                          <a:effectLst/>
                        </a:rPr>
                        <a:t>2.25%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4.50%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Pays</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0.25%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4.75%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322537">
                <a:tc>
                  <a:txBody>
                    <a:bodyPr/>
                    <a:lstStyle/>
                    <a:p>
                      <a:pPr marL="0" marR="0">
                        <a:lnSpc>
                          <a:spcPct val="107000"/>
                        </a:lnSpc>
                        <a:spcBef>
                          <a:spcPts val="0"/>
                        </a:spcBef>
                        <a:spcAft>
                          <a:spcPts val="0"/>
                        </a:spcAft>
                      </a:pPr>
                      <a:r>
                        <a:rPr lang="en-US" sz="1600" b="0" dirty="0">
                          <a:effectLst/>
                        </a:rPr>
                        <a:t>3.25%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5.50%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5.50%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322537">
                <a:tc>
                  <a:txBody>
                    <a:bodyPr/>
                    <a:lstStyle/>
                    <a:p>
                      <a:pPr marL="0" marR="0">
                        <a:lnSpc>
                          <a:spcPct val="107000"/>
                        </a:lnSpc>
                        <a:spcBef>
                          <a:spcPts val="0"/>
                        </a:spcBef>
                        <a:spcAft>
                          <a:spcPts val="0"/>
                        </a:spcAft>
                      </a:pPr>
                      <a:r>
                        <a:rPr lang="en-US" sz="1600" b="0" dirty="0">
                          <a:effectLst/>
                        </a:rPr>
                        <a:t>4.25%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6.50%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Receive</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0.50%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6.00%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322537">
                <a:tc>
                  <a:txBody>
                    <a:bodyPr/>
                    <a:lstStyle/>
                    <a:p>
                      <a:pPr marL="0" marR="0">
                        <a:lnSpc>
                          <a:spcPct val="107000"/>
                        </a:lnSpc>
                        <a:spcBef>
                          <a:spcPts val="0"/>
                        </a:spcBef>
                        <a:spcAft>
                          <a:spcPts val="0"/>
                        </a:spcAft>
                      </a:pPr>
                      <a:r>
                        <a:rPr lang="en-US" sz="1600" b="0" dirty="0">
                          <a:effectLst/>
                        </a:rPr>
                        <a:t>4.75%</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7.00%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Receive</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a:solidFill>
                            <a:schemeClr val="bg1"/>
                          </a:solidFill>
                          <a:effectLst/>
                        </a:rPr>
                        <a:t>1.00%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nSpc>
                          <a:spcPct val="107000"/>
                        </a:lnSpc>
                        <a:spcBef>
                          <a:spcPts val="0"/>
                        </a:spcBef>
                        <a:spcAft>
                          <a:spcPts val="0"/>
                        </a:spcAft>
                      </a:pPr>
                      <a:r>
                        <a:rPr lang="en-US" sz="1600" dirty="0">
                          <a:solidFill>
                            <a:schemeClr val="bg1"/>
                          </a:solidFill>
                          <a:effectLst/>
                        </a:rPr>
                        <a:t>6.00%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bl>
          </a:graphicData>
        </a:graphic>
      </p:graphicFrame>
      <p:sp>
        <p:nvSpPr>
          <p:cNvPr id="6" name="TextBox 5"/>
          <p:cNvSpPr txBox="1"/>
          <p:nvPr/>
        </p:nvSpPr>
        <p:spPr>
          <a:xfrm>
            <a:off x="838200" y="1498079"/>
            <a:ext cx="10366612" cy="2031325"/>
          </a:xfrm>
          <a:prstGeom prst="rect">
            <a:avLst/>
          </a:prstGeom>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Index			USD 6 months LIBOR</a:t>
            </a:r>
          </a:p>
          <a:p>
            <a:r>
              <a:rPr lang="en-US" dirty="0"/>
              <a:t>Notional		</a:t>
            </a:r>
            <a:r>
              <a:rPr lang="en-US" dirty="0" smtClean="0"/>
              <a:t>	USD </a:t>
            </a:r>
            <a:r>
              <a:rPr lang="en-US" dirty="0"/>
              <a:t>10 Million</a:t>
            </a:r>
          </a:p>
          <a:p>
            <a:r>
              <a:rPr lang="en-US" dirty="0"/>
              <a:t>Tenor			5 years</a:t>
            </a:r>
          </a:p>
          <a:p>
            <a:r>
              <a:rPr lang="en-US" dirty="0"/>
              <a:t>Cap strike		</a:t>
            </a:r>
            <a:r>
              <a:rPr lang="en-US" dirty="0" smtClean="0"/>
              <a:t>	3.75</a:t>
            </a:r>
            <a:r>
              <a:rPr lang="en-US" dirty="0"/>
              <a:t>%</a:t>
            </a:r>
          </a:p>
          <a:p>
            <a:r>
              <a:rPr lang="en-US" dirty="0"/>
              <a:t>Floor strike		2.50%</a:t>
            </a:r>
          </a:p>
          <a:p>
            <a:r>
              <a:rPr lang="en-US" dirty="0"/>
              <a:t>Bank will charge 225 </a:t>
            </a:r>
            <a:r>
              <a:rPr lang="en-US" dirty="0" smtClean="0"/>
              <a:t>bps</a:t>
            </a:r>
          </a:p>
          <a:p>
            <a:r>
              <a:rPr lang="en-US" dirty="0"/>
              <a:t>Here the interest coupon is floored at 2.50% + 2.25% = 4.75% and cap at 3.75% + 2.25% = 6</a:t>
            </a:r>
            <a:r>
              <a:rPr lang="en-US" dirty="0" smtClean="0"/>
              <a:t>%</a:t>
            </a:r>
            <a:endParaRPr lang="en-US" dirty="0"/>
          </a:p>
        </p:txBody>
      </p:sp>
    </p:spTree>
    <p:extLst>
      <p:ext uri="{BB962C8B-B14F-4D97-AF65-F5344CB8AC3E}">
        <p14:creationId xmlns:p14="http://schemas.microsoft.com/office/powerpoint/2010/main" val="1207942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5753"/>
          </a:xfrm>
        </p:spPr>
        <p:txBody>
          <a:bodyPr>
            <a:normAutofit fontScale="90000"/>
          </a:bodyPr>
          <a:lstStyle/>
          <a:p>
            <a:r>
              <a:rPr lang="en-US" dirty="0" smtClean="0"/>
              <a:t>Seagull: Interest </a:t>
            </a:r>
            <a:r>
              <a:rPr lang="en-US" dirty="0"/>
              <a:t>Rate </a:t>
            </a:r>
            <a:r>
              <a:rPr lang="en-US" dirty="0" smtClean="0"/>
              <a:t>Risk Hedging Strategy</a:t>
            </a:r>
            <a:endParaRPr lang="en-US" dirty="0"/>
          </a:p>
        </p:txBody>
      </p:sp>
      <p:sp>
        <p:nvSpPr>
          <p:cNvPr id="3" name="TextBox 2"/>
          <p:cNvSpPr txBox="1"/>
          <p:nvPr/>
        </p:nvSpPr>
        <p:spPr>
          <a:xfrm>
            <a:off x="838200" y="1201001"/>
            <a:ext cx="10515600" cy="2585323"/>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Index			USD 6 months LIBOR</a:t>
            </a:r>
          </a:p>
          <a:p>
            <a:r>
              <a:rPr lang="en-US" dirty="0"/>
              <a:t>Notional		</a:t>
            </a:r>
            <a:r>
              <a:rPr lang="en-US" dirty="0" smtClean="0"/>
              <a:t>	USD </a:t>
            </a:r>
            <a:r>
              <a:rPr lang="en-US" dirty="0"/>
              <a:t>10 Million</a:t>
            </a:r>
          </a:p>
          <a:p>
            <a:r>
              <a:rPr lang="en-US" dirty="0"/>
              <a:t>Tenor			5 years</a:t>
            </a:r>
          </a:p>
          <a:p>
            <a:r>
              <a:rPr lang="en-US" dirty="0"/>
              <a:t>Cap 1 strike		3.75%</a:t>
            </a:r>
          </a:p>
          <a:p>
            <a:r>
              <a:rPr lang="en-US" dirty="0"/>
              <a:t>Cap 2 strike		4.50%</a:t>
            </a:r>
          </a:p>
          <a:p>
            <a:r>
              <a:rPr lang="en-US" dirty="0"/>
              <a:t>Floor strike		1.75%</a:t>
            </a:r>
          </a:p>
          <a:p>
            <a:r>
              <a:rPr lang="en-US" dirty="0"/>
              <a:t>Bank will charge 225 bps.</a:t>
            </a:r>
          </a:p>
          <a:p>
            <a:r>
              <a:rPr lang="en-US" dirty="0"/>
              <a:t>In the above illustration contract holder sell two deep out of money floor at interest coupon of 4% and cap 2 at interest coupon of 6.75%. Buy single cap 1 which is relatively less out of the money at interest coupon of 6</a:t>
            </a:r>
            <a:r>
              <a:rPr lang="en-US" dirty="0" smtClean="0"/>
              <a: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955580939"/>
              </p:ext>
            </p:extLst>
          </p:nvPr>
        </p:nvGraphicFramePr>
        <p:xfrm>
          <a:off x="838199" y="3827268"/>
          <a:ext cx="10515600" cy="2578137"/>
        </p:xfrm>
        <a:graphic>
          <a:graphicData uri="http://schemas.openxmlformats.org/drawingml/2006/table">
            <a:tbl>
              <a:tblPr firstRow="1" firstCol="1" bandRow="1">
                <a:tableStyleId>{5C22544A-7EE6-4342-B048-85BDC9FD1C3A}</a:tableStyleId>
              </a:tblPr>
              <a:tblGrid>
                <a:gridCol w="1752225"/>
                <a:gridCol w="1752225"/>
                <a:gridCol w="1752225"/>
                <a:gridCol w="1752225"/>
                <a:gridCol w="1753350"/>
                <a:gridCol w="1753350"/>
              </a:tblGrid>
              <a:tr h="751684">
                <a:tc rowSpan="2">
                  <a:txBody>
                    <a:bodyPr/>
                    <a:lstStyle/>
                    <a:p>
                      <a:pPr marL="0" marR="0" algn="ctr">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dirty="0">
                          <a:effectLst/>
                        </a:rPr>
                        <a:t>LIBOR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effectLst/>
                        </a:rPr>
                        <a:t>On ECB /</a:t>
                      </a:r>
                    </a:p>
                    <a:p>
                      <a:pPr marL="0" marR="0" algn="ctr">
                        <a:lnSpc>
                          <a:spcPct val="107000"/>
                        </a:lnSpc>
                        <a:spcBef>
                          <a:spcPts val="0"/>
                        </a:spcBef>
                        <a:spcAft>
                          <a:spcPts val="0"/>
                        </a:spcAft>
                      </a:pPr>
                      <a:r>
                        <a:rPr lang="en-US" sz="1600" dirty="0">
                          <a:effectLst/>
                        </a:rPr>
                        <a:t>FCY loan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gridSpan="3">
                  <a:txBody>
                    <a:bodyPr/>
                    <a:lstStyle/>
                    <a:p>
                      <a:pPr marL="0" marR="0" algn="ctr">
                        <a:lnSpc>
                          <a:spcPct val="107000"/>
                        </a:lnSpc>
                        <a:spcBef>
                          <a:spcPts val="0"/>
                        </a:spcBef>
                        <a:spcAft>
                          <a:spcPts val="0"/>
                        </a:spcAft>
                      </a:pPr>
                      <a:r>
                        <a:rPr lang="en-US" sz="1600" dirty="0">
                          <a:effectLst/>
                        </a:rPr>
                        <a:t>On collar</a:t>
                      </a:r>
                    </a:p>
                    <a:p>
                      <a:pPr marL="0" marR="0" algn="ctr">
                        <a:lnSpc>
                          <a:spcPct val="107000"/>
                        </a:lnSpc>
                        <a:spcBef>
                          <a:spcPts val="0"/>
                        </a:spcBef>
                        <a:spcAft>
                          <a:spcPts val="0"/>
                        </a:spcAft>
                      </a:pPr>
                      <a:r>
                        <a:rPr lang="en-US" sz="1600" dirty="0">
                          <a:effectLst/>
                        </a:rPr>
                        <a:t>(Floor at 1.75%, Cap 1 at 3.75% and Cap 2 at 4.50%)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Net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497372">
                <a:tc vMerge="1">
                  <a:txBody>
                    <a:bodyPr/>
                    <a:lstStyle/>
                    <a:p>
                      <a:pPr marL="0" marR="0" algn="ctr">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solidFill>
                            <a:schemeClr val="bg1"/>
                          </a:solidFill>
                          <a:effectLst/>
                        </a:rPr>
                        <a:t>Pay</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Receive from/ Pay out</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Receive</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Pays</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Pays</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243059">
                <a:tc>
                  <a:txBody>
                    <a:bodyPr/>
                    <a:lstStyle/>
                    <a:p>
                      <a:pPr marL="0" marR="0" algn="ctr">
                        <a:lnSpc>
                          <a:spcPct val="107000"/>
                        </a:lnSpc>
                        <a:spcBef>
                          <a:spcPts val="0"/>
                        </a:spcBef>
                        <a:spcAft>
                          <a:spcPts val="0"/>
                        </a:spcAft>
                      </a:pPr>
                      <a:r>
                        <a:rPr lang="en-US" sz="1600" b="0" dirty="0">
                          <a:effectLst/>
                        </a:rPr>
                        <a:t>1.00%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3.25%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Pays</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0.75%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4.00%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243059">
                <a:tc>
                  <a:txBody>
                    <a:bodyPr/>
                    <a:lstStyle/>
                    <a:p>
                      <a:pPr marL="0" marR="0" algn="ctr">
                        <a:lnSpc>
                          <a:spcPct val="107000"/>
                        </a:lnSpc>
                        <a:spcBef>
                          <a:spcPts val="0"/>
                        </a:spcBef>
                        <a:spcAft>
                          <a:spcPts val="0"/>
                        </a:spcAft>
                      </a:pPr>
                      <a:r>
                        <a:rPr lang="en-US" sz="1600" b="0" dirty="0">
                          <a:effectLst/>
                        </a:rPr>
                        <a:t>2.50%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4.75%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4.75%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243059">
                <a:tc>
                  <a:txBody>
                    <a:bodyPr/>
                    <a:lstStyle/>
                    <a:p>
                      <a:pPr marL="0" marR="0" algn="ctr">
                        <a:lnSpc>
                          <a:spcPct val="107000"/>
                        </a:lnSpc>
                        <a:spcBef>
                          <a:spcPts val="0"/>
                        </a:spcBef>
                        <a:spcAft>
                          <a:spcPts val="0"/>
                        </a:spcAft>
                      </a:pPr>
                      <a:r>
                        <a:rPr lang="en-US" sz="1600" b="0" dirty="0">
                          <a:effectLst/>
                        </a:rPr>
                        <a:t>3.50%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5.75%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5.75%</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243059">
                <a:tc>
                  <a:txBody>
                    <a:bodyPr/>
                    <a:lstStyle/>
                    <a:p>
                      <a:pPr marL="0" marR="0" algn="ctr">
                        <a:lnSpc>
                          <a:spcPct val="107000"/>
                        </a:lnSpc>
                        <a:spcBef>
                          <a:spcPts val="0"/>
                        </a:spcBef>
                        <a:spcAft>
                          <a:spcPts val="0"/>
                        </a:spcAft>
                      </a:pPr>
                      <a:r>
                        <a:rPr lang="en-US" sz="1600" b="0" dirty="0">
                          <a:effectLst/>
                        </a:rPr>
                        <a:t>4.50%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6.75%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Receive</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0.75%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6.00%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r h="243059">
                <a:tc>
                  <a:txBody>
                    <a:bodyPr/>
                    <a:lstStyle/>
                    <a:p>
                      <a:pPr marL="0" marR="0" algn="ctr">
                        <a:lnSpc>
                          <a:spcPct val="107000"/>
                        </a:lnSpc>
                        <a:spcBef>
                          <a:spcPts val="0"/>
                        </a:spcBef>
                        <a:spcAft>
                          <a:spcPts val="0"/>
                        </a:spcAft>
                      </a:pPr>
                      <a:r>
                        <a:rPr lang="en-US" sz="1600" b="0" dirty="0">
                          <a:effectLst/>
                        </a:rPr>
                        <a:t>5.50%</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7.75%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Receive</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0.75%</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a:solidFill>
                            <a:schemeClr val="bg1"/>
                          </a:solidFill>
                          <a:effectLst/>
                        </a:rPr>
                        <a:t>0</a:t>
                      </a:r>
                      <a:endParaRPr lang="en-US"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algn="ctr">
                        <a:lnSpc>
                          <a:spcPct val="107000"/>
                        </a:lnSpc>
                        <a:spcBef>
                          <a:spcPts val="0"/>
                        </a:spcBef>
                        <a:spcAft>
                          <a:spcPts val="0"/>
                        </a:spcAft>
                      </a:pPr>
                      <a:r>
                        <a:rPr lang="en-US" sz="1600" dirty="0">
                          <a:solidFill>
                            <a:schemeClr val="bg1"/>
                          </a:solidFill>
                          <a:effectLst/>
                        </a:rPr>
                        <a:t>7.00%</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r>
            </a:tbl>
          </a:graphicData>
        </a:graphic>
      </p:graphicFrame>
    </p:spTree>
    <p:extLst>
      <p:ext uri="{BB962C8B-B14F-4D97-AF65-F5344CB8AC3E}">
        <p14:creationId xmlns:p14="http://schemas.microsoft.com/office/powerpoint/2010/main" val="42808493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Derivatives</a:t>
            </a:r>
          </a:p>
          <a:p>
            <a:r>
              <a:rPr lang="en-US" dirty="0"/>
              <a:t>List of Derivatives under various </a:t>
            </a:r>
            <a:r>
              <a:rPr lang="en-US" dirty="0" smtClean="0"/>
              <a:t>categories</a:t>
            </a:r>
          </a:p>
          <a:p>
            <a:r>
              <a:rPr lang="en-US" dirty="0"/>
              <a:t>Concept of Hedging</a:t>
            </a:r>
          </a:p>
          <a:p>
            <a:pPr lvl="1"/>
            <a:r>
              <a:rPr lang="en-US" dirty="0"/>
              <a:t>Exposure of Importer and </a:t>
            </a:r>
            <a:r>
              <a:rPr lang="en-US" dirty="0" smtClean="0"/>
              <a:t>Exporter</a:t>
            </a:r>
          </a:p>
          <a:p>
            <a:r>
              <a:rPr lang="en-US" dirty="0"/>
              <a:t>Derivatives on Foreign </a:t>
            </a:r>
            <a:r>
              <a:rPr lang="en-US" dirty="0" smtClean="0"/>
              <a:t>Exchange</a:t>
            </a:r>
          </a:p>
          <a:p>
            <a:pPr lvl="1"/>
            <a:r>
              <a:rPr lang="en-US" dirty="0"/>
              <a:t>Forwards Contracts</a:t>
            </a:r>
          </a:p>
          <a:p>
            <a:pPr lvl="1"/>
            <a:r>
              <a:rPr lang="en-US" dirty="0"/>
              <a:t>Future</a:t>
            </a:r>
          </a:p>
          <a:p>
            <a:pPr lvl="1"/>
            <a:r>
              <a:rPr lang="en-US" dirty="0"/>
              <a:t>Option </a:t>
            </a:r>
            <a:r>
              <a:rPr lang="en-US" dirty="0" smtClean="0"/>
              <a:t>Contract</a:t>
            </a:r>
          </a:p>
          <a:p>
            <a:r>
              <a:rPr lang="en-US" dirty="0"/>
              <a:t>Interest Rate </a:t>
            </a:r>
            <a:r>
              <a:rPr lang="en-US" dirty="0" smtClean="0"/>
              <a:t>Derivatives</a:t>
            </a:r>
          </a:p>
          <a:p>
            <a:pPr lvl="1"/>
            <a:r>
              <a:rPr lang="en-US" dirty="0"/>
              <a:t>Forwards Rate Agreement (FRA)</a:t>
            </a:r>
            <a:r>
              <a:rPr lang="en-US" dirty="0" smtClean="0"/>
              <a:t>	</a:t>
            </a:r>
          </a:p>
          <a:p>
            <a:pPr lvl="1"/>
            <a:r>
              <a:rPr lang="en-US" dirty="0" smtClean="0"/>
              <a:t>SWAP</a:t>
            </a:r>
          </a:p>
          <a:p>
            <a:pPr lvl="1"/>
            <a:r>
              <a:rPr lang="en-US" dirty="0"/>
              <a:t>Interest Rate Option </a:t>
            </a:r>
            <a:endParaRPr lang="en-US" dirty="0" smtClean="0"/>
          </a:p>
          <a:p>
            <a:endParaRPr lang="en-US" dirty="0"/>
          </a:p>
        </p:txBody>
      </p:sp>
    </p:spTree>
    <p:extLst>
      <p:ext uri="{BB962C8B-B14F-4D97-AF65-F5344CB8AC3E}">
        <p14:creationId xmlns:p14="http://schemas.microsoft.com/office/powerpoint/2010/main" val="9475984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6004"/>
            <a:ext cx="6122982" cy="1931083"/>
          </a:xfrm>
          <a:effectLst>
            <a:glow rad="228600">
              <a:schemeClr val="accent5">
                <a:satMod val="175000"/>
                <a:alpha val="40000"/>
              </a:schemeClr>
            </a:glow>
          </a:effectLst>
        </p:spPr>
        <p:txBody>
          <a:bodyPr>
            <a:noAutofit/>
          </a:bodyPr>
          <a:lstStyle/>
          <a:p>
            <a:pPr algn="ctr"/>
            <a:r>
              <a:rPr lang="en-US" sz="9600" dirty="0" smtClean="0">
                <a:latin typeface="Brush Script Std" panose="03060802040607070404" pitchFamily="66" charset="0"/>
              </a:rPr>
              <a:t>Thank You</a:t>
            </a:r>
            <a:endParaRPr lang="en-US" sz="9600" dirty="0">
              <a:latin typeface="Brush Script Std" panose="03060802040607070404" pitchFamily="66" charset="0"/>
            </a:endParaRPr>
          </a:p>
        </p:txBody>
      </p:sp>
      <p:pic>
        <p:nvPicPr>
          <p:cNvPr id="8" name="Picture 7"/>
          <p:cNvPicPr>
            <a:picLocks noChangeAspect="1"/>
          </p:cNvPicPr>
          <p:nvPr/>
        </p:nvPicPr>
        <p:blipFill>
          <a:blip r:embed="rId2"/>
          <a:stretch>
            <a:fillRect/>
          </a:stretch>
        </p:blipFill>
        <p:spPr>
          <a:xfrm>
            <a:off x="1633928" y="911904"/>
            <a:ext cx="8919147" cy="5946095"/>
          </a:xfrm>
          <a:prstGeom prst="rect">
            <a:avLst/>
          </a:prstGeom>
          <a:effectLst>
            <a:outerShdw blurRad="50800" dist="38100" dir="2700000" algn="tl" rotWithShape="0">
              <a:prstClr val="black">
                <a:alpha val="40000"/>
              </a:prstClr>
            </a:outerShdw>
          </a:effectLst>
          <a:scene3d>
            <a:camera prst="orthographicFront"/>
            <a:lightRig rig="threePt" dir="t"/>
          </a:scene3d>
          <a:sp3d>
            <a:bevelT w="165100" prst="coolSlant"/>
            <a:bevelB w="165100" prst="coolSlant"/>
          </a:sp3d>
        </p:spPr>
      </p:pic>
    </p:spTree>
    <p:extLst>
      <p:ext uri="{BB962C8B-B14F-4D97-AF65-F5344CB8AC3E}">
        <p14:creationId xmlns:p14="http://schemas.microsoft.com/office/powerpoint/2010/main" val="3863616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Derivatives</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As per Clause (a) of Section 45U of </a:t>
            </a:r>
            <a:r>
              <a:rPr lang="en-US" dirty="0" smtClean="0"/>
              <a:t>RBI </a:t>
            </a:r>
            <a:r>
              <a:rPr lang="en-US" dirty="0"/>
              <a:t>Act 1934 </a:t>
            </a:r>
            <a:r>
              <a:rPr lang="en-US" dirty="0" smtClean="0"/>
              <a:t>"</a:t>
            </a:r>
            <a:r>
              <a:rPr lang="en-US" dirty="0"/>
              <a:t>derivative" means an instrument, to be settled at a future date, whose </a:t>
            </a:r>
            <a:r>
              <a:rPr lang="en-US" dirty="0" smtClean="0"/>
              <a:t>value </a:t>
            </a:r>
            <a:r>
              <a:rPr lang="en-US" dirty="0"/>
              <a:t>is derived from change in </a:t>
            </a:r>
            <a:endParaRPr lang="en-US" dirty="0" smtClean="0"/>
          </a:p>
          <a:p>
            <a:pPr>
              <a:buFont typeface="Wingdings" panose="05000000000000000000" pitchFamily="2" charset="2"/>
              <a:buChar char="Ø"/>
            </a:pPr>
            <a:r>
              <a:rPr lang="en-US" dirty="0"/>
              <a:t>interest </a:t>
            </a:r>
            <a:r>
              <a:rPr lang="en-US" dirty="0" smtClean="0"/>
              <a:t>rate,</a:t>
            </a:r>
          </a:p>
          <a:p>
            <a:pPr>
              <a:buFont typeface="Wingdings" panose="05000000000000000000" pitchFamily="2" charset="2"/>
              <a:buChar char="Ø"/>
            </a:pPr>
            <a:r>
              <a:rPr lang="en-US" dirty="0"/>
              <a:t>foreign exchange </a:t>
            </a:r>
            <a:r>
              <a:rPr lang="en-US" dirty="0" smtClean="0"/>
              <a:t>rate,</a:t>
            </a:r>
          </a:p>
          <a:p>
            <a:pPr>
              <a:buFont typeface="Wingdings" panose="05000000000000000000" pitchFamily="2" charset="2"/>
              <a:buChar char="Ø"/>
            </a:pPr>
            <a:r>
              <a:rPr lang="en-US" dirty="0"/>
              <a:t>credit rating or credit index, </a:t>
            </a:r>
            <a:endParaRPr lang="en-US" dirty="0" smtClean="0"/>
          </a:p>
          <a:p>
            <a:pPr>
              <a:buFont typeface="Wingdings" panose="05000000000000000000" pitchFamily="2" charset="2"/>
              <a:buChar char="Ø"/>
            </a:pPr>
            <a:r>
              <a:rPr lang="en-US" dirty="0" smtClean="0"/>
              <a:t>price </a:t>
            </a:r>
            <a:r>
              <a:rPr lang="en-US" dirty="0"/>
              <a:t>of securities (also called "underlying"), or </a:t>
            </a:r>
            <a:endParaRPr lang="en-US" dirty="0" smtClean="0"/>
          </a:p>
          <a:p>
            <a:pPr>
              <a:buFont typeface="Wingdings" panose="05000000000000000000" pitchFamily="2" charset="2"/>
              <a:buChar char="Ø"/>
            </a:pPr>
            <a:r>
              <a:rPr lang="en-US" dirty="0" smtClean="0"/>
              <a:t>a </a:t>
            </a:r>
            <a:r>
              <a:rPr lang="en-US" dirty="0"/>
              <a:t>combination of more than one of them and </a:t>
            </a:r>
            <a:r>
              <a:rPr lang="en-US" dirty="0" smtClean="0"/>
              <a:t>includes</a:t>
            </a:r>
          </a:p>
          <a:p>
            <a:pPr lvl="1"/>
            <a:r>
              <a:rPr lang="en-US" dirty="0" smtClean="0"/>
              <a:t>interest </a:t>
            </a:r>
            <a:r>
              <a:rPr lang="en-US" dirty="0"/>
              <a:t>rate swaps, </a:t>
            </a:r>
            <a:endParaRPr lang="en-US" dirty="0" smtClean="0"/>
          </a:p>
          <a:p>
            <a:pPr lvl="1"/>
            <a:r>
              <a:rPr lang="en-US" dirty="0" smtClean="0"/>
              <a:t>forward </a:t>
            </a:r>
            <a:r>
              <a:rPr lang="en-US" dirty="0"/>
              <a:t>rate agreements, </a:t>
            </a:r>
            <a:endParaRPr lang="en-US" dirty="0" smtClean="0"/>
          </a:p>
          <a:p>
            <a:pPr lvl="1"/>
            <a:r>
              <a:rPr lang="en-US" dirty="0" smtClean="0"/>
              <a:t>foreign </a:t>
            </a:r>
            <a:r>
              <a:rPr lang="en-US" dirty="0"/>
              <a:t>currency swaps</a:t>
            </a:r>
            <a:r>
              <a:rPr lang="en-US" dirty="0" smtClean="0"/>
              <a:t>,</a:t>
            </a:r>
          </a:p>
          <a:p>
            <a:pPr lvl="1"/>
            <a:r>
              <a:rPr lang="en-US" dirty="0" smtClean="0"/>
              <a:t>foreign </a:t>
            </a:r>
            <a:r>
              <a:rPr lang="en-US" dirty="0"/>
              <a:t>currency-rupee swaps, </a:t>
            </a:r>
            <a:endParaRPr lang="en-US" dirty="0" smtClean="0"/>
          </a:p>
          <a:p>
            <a:pPr lvl="1"/>
            <a:r>
              <a:rPr lang="en-US" dirty="0" smtClean="0"/>
              <a:t>foreign </a:t>
            </a:r>
            <a:r>
              <a:rPr lang="en-US" dirty="0"/>
              <a:t>currency options</a:t>
            </a:r>
            <a:r>
              <a:rPr lang="en-US" dirty="0" smtClean="0"/>
              <a:t>,</a:t>
            </a:r>
          </a:p>
          <a:p>
            <a:pPr lvl="1"/>
            <a:r>
              <a:rPr lang="en-US" dirty="0" smtClean="0"/>
              <a:t>foreign </a:t>
            </a:r>
            <a:r>
              <a:rPr lang="en-US" dirty="0"/>
              <a:t>currency-rupee options </a:t>
            </a:r>
            <a:r>
              <a:rPr lang="en-US" dirty="0" smtClean="0"/>
              <a:t>or</a:t>
            </a:r>
          </a:p>
          <a:p>
            <a:pPr lvl="1"/>
            <a:r>
              <a:rPr lang="en-US" dirty="0" smtClean="0"/>
              <a:t>such </a:t>
            </a:r>
            <a:r>
              <a:rPr lang="en-US" dirty="0"/>
              <a:t>other instruments as may be specified by the Bank from time to time;</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198999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0093"/>
          </a:xfrm>
        </p:spPr>
        <p:txBody>
          <a:bodyPr>
            <a:normAutofit fontScale="90000"/>
          </a:bodyPr>
          <a:lstStyle/>
          <a:p>
            <a:r>
              <a:rPr lang="en-US" b="1" dirty="0"/>
              <a:t>List of Derivatives under various categories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7835520"/>
              </p:ext>
            </p:extLst>
          </p:nvPr>
        </p:nvGraphicFramePr>
        <p:xfrm>
          <a:off x="838199" y="982639"/>
          <a:ext cx="10625919" cy="5194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52408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fontScale="90000"/>
          </a:bodyPr>
          <a:lstStyle/>
          <a:p>
            <a:r>
              <a:rPr lang="en-US" dirty="0"/>
              <a:t>Concept of </a:t>
            </a:r>
            <a:r>
              <a:rPr lang="en-US" dirty="0" smtClean="0"/>
              <a:t>Hedging</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67732668"/>
              </p:ext>
            </p:extLst>
          </p:nvPr>
        </p:nvGraphicFramePr>
        <p:xfrm>
          <a:off x="685802" y="3157538"/>
          <a:ext cx="10667998" cy="2753393"/>
        </p:xfrm>
        <a:graphic>
          <a:graphicData uri="http://schemas.openxmlformats.org/drawingml/2006/table">
            <a:tbl>
              <a:tblPr firstRow="1" firstCol="1" bandRow="1">
                <a:tableStyleId>{5C22544A-7EE6-4342-B048-85BDC9FD1C3A}</a:tableStyleId>
              </a:tblPr>
              <a:tblGrid>
                <a:gridCol w="1329221"/>
                <a:gridCol w="1279019"/>
                <a:gridCol w="1698893"/>
                <a:gridCol w="1642986"/>
                <a:gridCol w="1745672"/>
                <a:gridCol w="1642986"/>
                <a:gridCol w="1329221"/>
              </a:tblGrid>
              <a:tr h="284592">
                <a:tc>
                  <a:txBody>
                    <a:bodyPr/>
                    <a:lstStyle/>
                    <a:p>
                      <a:pPr algn="ctr"/>
                      <a:r>
                        <a:rPr lang="en-US" sz="1800" dirty="0">
                          <a:effectLst/>
                        </a:rPr>
                        <a:t>Month</a:t>
                      </a:r>
                      <a:endParaRPr lang="en-US" sz="2400" dirty="0">
                        <a:effectLst/>
                        <a:latin typeface="Calibri" panose="020F0502020204030204" pitchFamily="34" charset="0"/>
                      </a:endParaRPr>
                    </a:p>
                  </a:txBody>
                  <a:tcPr marL="68580" marR="68580" marT="0" marB="0"/>
                </a:tc>
                <a:tc>
                  <a:txBody>
                    <a:bodyPr/>
                    <a:lstStyle/>
                    <a:p>
                      <a:pPr algn="ctr"/>
                      <a:r>
                        <a:rPr lang="en-US" sz="1800">
                          <a:effectLst/>
                        </a:rPr>
                        <a:t>USD/INR</a:t>
                      </a:r>
                      <a:endParaRPr lang="en-US" sz="2400">
                        <a:effectLst/>
                        <a:latin typeface="Calibri" panose="020F0502020204030204" pitchFamily="34" charset="0"/>
                      </a:endParaRPr>
                    </a:p>
                  </a:txBody>
                  <a:tcPr marL="68580" marR="68580" marT="0" marB="0"/>
                </a:tc>
                <a:tc gridSpan="2">
                  <a:txBody>
                    <a:bodyPr/>
                    <a:lstStyle/>
                    <a:p>
                      <a:pPr algn="ctr"/>
                      <a:r>
                        <a:rPr lang="en-US" sz="1800">
                          <a:effectLst/>
                        </a:rPr>
                        <a:t>Importers</a:t>
                      </a:r>
                      <a:endParaRPr lang="en-US" sz="2400">
                        <a:effectLst/>
                        <a:latin typeface="Calibri" panose="020F0502020204030204" pitchFamily="34" charset="0"/>
                      </a:endParaRPr>
                    </a:p>
                  </a:txBody>
                  <a:tcPr marL="68580" marR="68580" marT="0" marB="0"/>
                </a:tc>
                <a:tc hMerge="1">
                  <a:txBody>
                    <a:bodyPr/>
                    <a:lstStyle/>
                    <a:p>
                      <a:endParaRPr lang="en-US"/>
                    </a:p>
                  </a:txBody>
                  <a:tcPr/>
                </a:tc>
                <a:tc gridSpan="2">
                  <a:txBody>
                    <a:bodyPr/>
                    <a:lstStyle/>
                    <a:p>
                      <a:pPr algn="ctr"/>
                      <a:r>
                        <a:rPr lang="en-US" sz="1800">
                          <a:effectLst/>
                        </a:rPr>
                        <a:t>Exporters</a:t>
                      </a:r>
                      <a:endParaRPr lang="en-US" sz="2400">
                        <a:effectLst/>
                        <a:latin typeface="Calibri" panose="020F0502020204030204" pitchFamily="34" charset="0"/>
                      </a:endParaRPr>
                    </a:p>
                  </a:txBody>
                  <a:tcPr marL="68580" marR="68580" marT="0" marB="0"/>
                </a:tc>
                <a:tc hMerge="1">
                  <a:txBody>
                    <a:bodyPr/>
                    <a:lstStyle/>
                    <a:p>
                      <a:endParaRPr lang="en-US"/>
                    </a:p>
                  </a:txBody>
                  <a:tcPr/>
                </a:tc>
                <a:tc>
                  <a:txBody>
                    <a:bodyPr/>
                    <a:lstStyle/>
                    <a:p>
                      <a:pPr algn="ctr"/>
                      <a:r>
                        <a:rPr lang="en-US" sz="1800">
                          <a:effectLst/>
                        </a:rPr>
                        <a:t>Remarks</a:t>
                      </a:r>
                      <a:endParaRPr lang="en-US" sz="2400">
                        <a:effectLst/>
                        <a:latin typeface="Calibri" panose="020F0502020204030204" pitchFamily="34" charset="0"/>
                      </a:endParaRPr>
                    </a:p>
                  </a:txBody>
                  <a:tcPr marL="68580" marR="68580" marT="0" marB="0"/>
                </a:tc>
              </a:tr>
              <a:tr h="496742">
                <a:tc>
                  <a:txBody>
                    <a:bodyPr/>
                    <a:lstStyle/>
                    <a:p>
                      <a:pPr algn="ctr"/>
                      <a:r>
                        <a:rPr lang="en-US" sz="1800">
                          <a:effectLst/>
                        </a:rPr>
                        <a:t> </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c>
                  <a:txBody>
                    <a:bodyPr/>
                    <a:lstStyle/>
                    <a:p>
                      <a:pPr algn="ctr"/>
                      <a:r>
                        <a:rPr lang="en-US" sz="1800">
                          <a:effectLst/>
                        </a:rPr>
                        <a:t>Hedged (Y)</a:t>
                      </a:r>
                      <a:endParaRPr lang="en-US" sz="2400">
                        <a:effectLst/>
                      </a:endParaRPr>
                    </a:p>
                    <a:p>
                      <a:pPr algn="ctr"/>
                      <a:r>
                        <a:rPr lang="en-US" sz="1800">
                          <a:effectLst/>
                        </a:rPr>
                        <a:t>Unhedged (N)</a:t>
                      </a:r>
                      <a:endParaRPr lang="en-US" sz="2400">
                        <a:effectLst/>
                        <a:latin typeface="Calibri" panose="020F0502020204030204" pitchFamily="34" charset="0"/>
                      </a:endParaRPr>
                    </a:p>
                  </a:txBody>
                  <a:tcPr marL="68580" marR="68580" marT="0" marB="0"/>
                </a:tc>
                <a:tc>
                  <a:txBody>
                    <a:bodyPr/>
                    <a:lstStyle/>
                    <a:p>
                      <a:pPr algn="ctr"/>
                      <a:r>
                        <a:rPr lang="en-US" sz="1800">
                          <a:effectLst/>
                        </a:rPr>
                        <a:t>Happy (H)</a:t>
                      </a:r>
                      <a:endParaRPr lang="en-US" sz="2400">
                        <a:effectLst/>
                      </a:endParaRPr>
                    </a:p>
                    <a:p>
                      <a:pPr algn="ctr"/>
                      <a:r>
                        <a:rPr lang="en-US" sz="1800">
                          <a:effectLst/>
                        </a:rPr>
                        <a:t>Unhappy (U)</a:t>
                      </a:r>
                      <a:endParaRPr lang="en-US" sz="2400">
                        <a:effectLst/>
                        <a:latin typeface="Calibri" panose="020F0502020204030204" pitchFamily="34" charset="0"/>
                      </a:endParaRPr>
                    </a:p>
                  </a:txBody>
                  <a:tcPr marL="68580" marR="68580" marT="0" marB="0"/>
                </a:tc>
                <a:tc>
                  <a:txBody>
                    <a:bodyPr/>
                    <a:lstStyle/>
                    <a:p>
                      <a:pPr algn="ctr"/>
                      <a:r>
                        <a:rPr lang="en-US" sz="1800">
                          <a:effectLst/>
                        </a:rPr>
                        <a:t>Hedged (Y)</a:t>
                      </a:r>
                      <a:endParaRPr lang="en-US" sz="2400">
                        <a:effectLst/>
                      </a:endParaRPr>
                    </a:p>
                    <a:p>
                      <a:pPr algn="ctr"/>
                      <a:r>
                        <a:rPr lang="en-US" sz="1800">
                          <a:effectLst/>
                        </a:rPr>
                        <a:t>Unhedged (N)</a:t>
                      </a:r>
                      <a:endParaRPr lang="en-US" sz="2400">
                        <a:effectLst/>
                        <a:latin typeface="Calibri" panose="020F0502020204030204" pitchFamily="34" charset="0"/>
                      </a:endParaRPr>
                    </a:p>
                  </a:txBody>
                  <a:tcPr marL="68580" marR="68580" marT="0" marB="0"/>
                </a:tc>
                <a:tc>
                  <a:txBody>
                    <a:bodyPr/>
                    <a:lstStyle/>
                    <a:p>
                      <a:pPr algn="ctr"/>
                      <a:r>
                        <a:rPr lang="en-US" sz="1800">
                          <a:effectLst/>
                        </a:rPr>
                        <a:t>Happy (H)</a:t>
                      </a:r>
                      <a:endParaRPr lang="en-US" sz="2400">
                        <a:effectLst/>
                      </a:endParaRPr>
                    </a:p>
                    <a:p>
                      <a:pPr algn="ctr"/>
                      <a:r>
                        <a:rPr lang="en-US" sz="1800">
                          <a:effectLst/>
                        </a:rPr>
                        <a:t>Unhappy (U)</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r>
              <a:tr h="496742">
                <a:tc>
                  <a:txBody>
                    <a:bodyPr/>
                    <a:lstStyle/>
                    <a:p>
                      <a:pPr algn="ctr"/>
                      <a:r>
                        <a:rPr lang="en-US" sz="1800">
                          <a:effectLst/>
                        </a:rPr>
                        <a:t>April 14</a:t>
                      </a:r>
                      <a:endParaRPr lang="en-US" sz="2400">
                        <a:effectLst/>
                        <a:latin typeface="Calibri" panose="020F0502020204030204" pitchFamily="34" charset="0"/>
                      </a:endParaRPr>
                    </a:p>
                  </a:txBody>
                  <a:tcPr marL="68580" marR="68580" marT="0" marB="0"/>
                </a:tc>
                <a:tc>
                  <a:txBody>
                    <a:bodyPr/>
                    <a:lstStyle/>
                    <a:p>
                      <a:pPr algn="ctr"/>
                      <a:r>
                        <a:rPr lang="en-US" sz="1800">
                          <a:effectLst/>
                        </a:rPr>
                        <a:t>60.22</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c>
                  <a:txBody>
                    <a:bodyPr/>
                    <a:lstStyle/>
                    <a:p>
                      <a:pPr algn="ctr"/>
                      <a:r>
                        <a:rPr lang="en-US" sz="1800">
                          <a:effectLst/>
                        </a:rPr>
                        <a:t>Reference Rate</a:t>
                      </a:r>
                      <a:endParaRPr lang="en-US" sz="2400">
                        <a:effectLst/>
                        <a:latin typeface="Calibri" panose="020F0502020204030204" pitchFamily="34" charset="0"/>
                      </a:endParaRPr>
                    </a:p>
                  </a:txBody>
                  <a:tcPr marL="68580" marR="68580" marT="0" marB="0"/>
                </a:tc>
              </a:tr>
              <a:tr h="248371">
                <a:tc>
                  <a:txBody>
                    <a:bodyPr/>
                    <a:lstStyle/>
                    <a:p>
                      <a:pPr algn="ctr"/>
                      <a:r>
                        <a:rPr lang="en-US" sz="1800">
                          <a:effectLst/>
                        </a:rPr>
                        <a:t>August 14</a:t>
                      </a:r>
                      <a:endParaRPr lang="en-US" sz="2400">
                        <a:effectLst/>
                        <a:latin typeface="Calibri" panose="020F0502020204030204" pitchFamily="34" charset="0"/>
                      </a:endParaRPr>
                    </a:p>
                  </a:txBody>
                  <a:tcPr marL="68580" marR="68580" marT="0" marB="0"/>
                </a:tc>
                <a:tc>
                  <a:txBody>
                    <a:bodyPr/>
                    <a:lstStyle/>
                    <a:p>
                      <a:pPr algn="ctr"/>
                      <a:r>
                        <a:rPr lang="en-US" sz="1800">
                          <a:effectLst/>
                        </a:rPr>
                        <a:t>59.27</a:t>
                      </a:r>
                      <a:endParaRPr lang="en-US" sz="2400">
                        <a:effectLst/>
                        <a:latin typeface="Calibri" panose="020F0502020204030204" pitchFamily="34" charset="0"/>
                      </a:endParaRPr>
                    </a:p>
                  </a:txBody>
                  <a:tcPr marL="68580" marR="68580" marT="0" marB="0"/>
                </a:tc>
                <a:tc>
                  <a:txBody>
                    <a:bodyPr/>
                    <a:lstStyle/>
                    <a:p>
                      <a:pPr algn="ctr"/>
                      <a:r>
                        <a:rPr lang="en-US" sz="1800">
                          <a:effectLst/>
                        </a:rPr>
                        <a:t>N</a:t>
                      </a:r>
                      <a:endParaRPr lang="en-US" sz="2400">
                        <a:effectLst/>
                        <a:latin typeface="Calibri" panose="020F0502020204030204" pitchFamily="34" charset="0"/>
                      </a:endParaRPr>
                    </a:p>
                  </a:txBody>
                  <a:tcPr marL="68580" marR="68580" marT="0" marB="0"/>
                </a:tc>
                <a:tc>
                  <a:txBody>
                    <a:bodyPr/>
                    <a:lstStyle/>
                    <a:p>
                      <a:pPr algn="ctr"/>
                      <a:r>
                        <a:rPr lang="en-US" sz="1800">
                          <a:effectLst/>
                        </a:rPr>
                        <a:t>(H)</a:t>
                      </a:r>
                      <a:endParaRPr lang="en-US" sz="2400">
                        <a:effectLst/>
                        <a:latin typeface="Calibri" panose="020F0502020204030204" pitchFamily="34" charset="0"/>
                      </a:endParaRPr>
                    </a:p>
                  </a:txBody>
                  <a:tcPr marL="68580" marR="68580" marT="0" marB="0"/>
                </a:tc>
                <a:tc>
                  <a:txBody>
                    <a:bodyPr/>
                    <a:lstStyle/>
                    <a:p>
                      <a:pPr algn="ctr"/>
                      <a:r>
                        <a:rPr lang="en-US" sz="1800">
                          <a:effectLst/>
                        </a:rPr>
                        <a:t>N</a:t>
                      </a:r>
                      <a:endParaRPr lang="en-US" sz="2400">
                        <a:effectLst/>
                        <a:latin typeface="Calibri" panose="020F0502020204030204" pitchFamily="34" charset="0"/>
                      </a:endParaRPr>
                    </a:p>
                  </a:txBody>
                  <a:tcPr marL="68580" marR="68580" marT="0" marB="0"/>
                </a:tc>
                <a:tc>
                  <a:txBody>
                    <a:bodyPr/>
                    <a:lstStyle/>
                    <a:p>
                      <a:pPr algn="ctr"/>
                      <a:r>
                        <a:rPr lang="en-US" sz="1800">
                          <a:effectLst/>
                        </a:rPr>
                        <a:t>(U)</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r>
              <a:tr h="248371">
                <a:tc>
                  <a:txBody>
                    <a:bodyPr/>
                    <a:lstStyle/>
                    <a:p>
                      <a:pPr algn="ctr"/>
                      <a:r>
                        <a:rPr lang="en-US" sz="1800">
                          <a:effectLst/>
                        </a:rPr>
                        <a:t>August 14</a:t>
                      </a:r>
                      <a:endParaRPr lang="en-US" sz="2400">
                        <a:effectLst/>
                        <a:latin typeface="Calibri" panose="020F0502020204030204" pitchFamily="34" charset="0"/>
                      </a:endParaRPr>
                    </a:p>
                  </a:txBody>
                  <a:tcPr marL="68580" marR="68580" marT="0" marB="0"/>
                </a:tc>
                <a:tc>
                  <a:txBody>
                    <a:bodyPr/>
                    <a:lstStyle/>
                    <a:p>
                      <a:pPr algn="ctr"/>
                      <a:r>
                        <a:rPr lang="en-US" sz="1800">
                          <a:effectLst/>
                        </a:rPr>
                        <a:t>59.27</a:t>
                      </a:r>
                      <a:endParaRPr lang="en-US" sz="2400">
                        <a:effectLst/>
                        <a:latin typeface="Calibri" panose="020F0502020204030204" pitchFamily="34" charset="0"/>
                      </a:endParaRPr>
                    </a:p>
                  </a:txBody>
                  <a:tcPr marL="68580" marR="68580" marT="0" marB="0"/>
                </a:tc>
                <a:tc>
                  <a:txBody>
                    <a:bodyPr/>
                    <a:lstStyle/>
                    <a:p>
                      <a:pPr algn="ctr"/>
                      <a:r>
                        <a:rPr lang="en-US" sz="1800">
                          <a:effectLst/>
                        </a:rPr>
                        <a:t>Y</a:t>
                      </a:r>
                      <a:endParaRPr lang="en-US" sz="2400">
                        <a:effectLst/>
                        <a:latin typeface="Calibri" panose="020F0502020204030204" pitchFamily="34" charset="0"/>
                      </a:endParaRPr>
                    </a:p>
                  </a:txBody>
                  <a:tcPr marL="68580" marR="68580" marT="0" marB="0"/>
                </a:tc>
                <a:tc>
                  <a:txBody>
                    <a:bodyPr/>
                    <a:lstStyle/>
                    <a:p>
                      <a:pPr algn="ctr"/>
                      <a:r>
                        <a:rPr lang="en-US" sz="1800">
                          <a:effectLst/>
                        </a:rPr>
                        <a:t>(U)</a:t>
                      </a:r>
                      <a:endParaRPr lang="en-US" sz="2400">
                        <a:effectLst/>
                        <a:latin typeface="Calibri" panose="020F0502020204030204" pitchFamily="34" charset="0"/>
                      </a:endParaRPr>
                    </a:p>
                  </a:txBody>
                  <a:tcPr marL="68580" marR="68580" marT="0" marB="0"/>
                </a:tc>
                <a:tc>
                  <a:txBody>
                    <a:bodyPr/>
                    <a:lstStyle/>
                    <a:p>
                      <a:pPr algn="ctr"/>
                      <a:r>
                        <a:rPr lang="en-US" sz="1800">
                          <a:effectLst/>
                        </a:rPr>
                        <a:t>Y</a:t>
                      </a:r>
                      <a:endParaRPr lang="en-US" sz="2400">
                        <a:effectLst/>
                        <a:latin typeface="Calibri" panose="020F0502020204030204" pitchFamily="34" charset="0"/>
                      </a:endParaRPr>
                    </a:p>
                  </a:txBody>
                  <a:tcPr marL="68580" marR="68580" marT="0" marB="0"/>
                </a:tc>
                <a:tc>
                  <a:txBody>
                    <a:bodyPr/>
                    <a:lstStyle/>
                    <a:p>
                      <a:pPr algn="ctr"/>
                      <a:r>
                        <a:rPr lang="en-US" sz="1800">
                          <a:effectLst/>
                        </a:rPr>
                        <a:t>(H)</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r>
              <a:tr h="248371">
                <a:tc>
                  <a:txBody>
                    <a:bodyPr/>
                    <a:lstStyle/>
                    <a:p>
                      <a:pPr algn="ctr"/>
                      <a:r>
                        <a:rPr lang="en-US" sz="1800">
                          <a:effectLst/>
                        </a:rPr>
                        <a:t>March 15</a:t>
                      </a:r>
                      <a:endParaRPr lang="en-US" sz="2400">
                        <a:effectLst/>
                        <a:latin typeface="Calibri" panose="020F0502020204030204" pitchFamily="34" charset="0"/>
                      </a:endParaRPr>
                    </a:p>
                  </a:txBody>
                  <a:tcPr marL="68580" marR="68580" marT="0" marB="0"/>
                </a:tc>
                <a:tc>
                  <a:txBody>
                    <a:bodyPr/>
                    <a:lstStyle/>
                    <a:p>
                      <a:pPr algn="ctr"/>
                      <a:r>
                        <a:rPr lang="en-US" sz="1800">
                          <a:effectLst/>
                        </a:rPr>
                        <a:t>62.85</a:t>
                      </a:r>
                      <a:endParaRPr lang="en-US" sz="2400">
                        <a:effectLst/>
                        <a:latin typeface="Calibri" panose="020F0502020204030204" pitchFamily="34" charset="0"/>
                      </a:endParaRPr>
                    </a:p>
                  </a:txBody>
                  <a:tcPr marL="68580" marR="68580" marT="0" marB="0"/>
                </a:tc>
                <a:tc>
                  <a:txBody>
                    <a:bodyPr/>
                    <a:lstStyle/>
                    <a:p>
                      <a:pPr algn="ctr"/>
                      <a:r>
                        <a:rPr lang="en-US" sz="1800">
                          <a:effectLst/>
                        </a:rPr>
                        <a:t>N</a:t>
                      </a:r>
                      <a:endParaRPr lang="en-US" sz="2400">
                        <a:effectLst/>
                        <a:latin typeface="Calibri" panose="020F0502020204030204" pitchFamily="34" charset="0"/>
                      </a:endParaRPr>
                    </a:p>
                  </a:txBody>
                  <a:tcPr marL="68580" marR="68580" marT="0" marB="0"/>
                </a:tc>
                <a:tc>
                  <a:txBody>
                    <a:bodyPr/>
                    <a:lstStyle/>
                    <a:p>
                      <a:pPr algn="ctr"/>
                      <a:r>
                        <a:rPr lang="en-US" sz="1800">
                          <a:effectLst/>
                        </a:rPr>
                        <a:t>(U)</a:t>
                      </a:r>
                      <a:endParaRPr lang="en-US" sz="2400">
                        <a:effectLst/>
                        <a:latin typeface="Calibri" panose="020F0502020204030204" pitchFamily="34" charset="0"/>
                      </a:endParaRPr>
                    </a:p>
                  </a:txBody>
                  <a:tcPr marL="68580" marR="68580" marT="0" marB="0"/>
                </a:tc>
                <a:tc>
                  <a:txBody>
                    <a:bodyPr/>
                    <a:lstStyle/>
                    <a:p>
                      <a:pPr algn="ctr"/>
                      <a:r>
                        <a:rPr lang="en-US" sz="1800">
                          <a:effectLst/>
                        </a:rPr>
                        <a:t>N</a:t>
                      </a:r>
                      <a:endParaRPr lang="en-US" sz="2400">
                        <a:effectLst/>
                        <a:latin typeface="Calibri" panose="020F0502020204030204" pitchFamily="34" charset="0"/>
                      </a:endParaRPr>
                    </a:p>
                  </a:txBody>
                  <a:tcPr marL="68580" marR="68580" marT="0" marB="0"/>
                </a:tc>
                <a:tc>
                  <a:txBody>
                    <a:bodyPr/>
                    <a:lstStyle/>
                    <a:p>
                      <a:pPr algn="ctr"/>
                      <a:r>
                        <a:rPr lang="en-US" sz="1800">
                          <a:effectLst/>
                        </a:rPr>
                        <a:t>(H)</a:t>
                      </a:r>
                      <a:endParaRPr lang="en-US" sz="2400">
                        <a:effectLst/>
                        <a:latin typeface="Calibri" panose="020F0502020204030204" pitchFamily="34" charset="0"/>
                      </a:endParaRPr>
                    </a:p>
                  </a:txBody>
                  <a:tcPr marL="68580" marR="68580" marT="0" marB="0"/>
                </a:tc>
                <a:tc>
                  <a:txBody>
                    <a:bodyPr/>
                    <a:lstStyle/>
                    <a:p>
                      <a:pPr algn="ctr"/>
                      <a:r>
                        <a:rPr lang="en-US" sz="1800">
                          <a:effectLst/>
                        </a:rPr>
                        <a:t> </a:t>
                      </a:r>
                      <a:endParaRPr lang="en-US" sz="2400">
                        <a:effectLst/>
                        <a:latin typeface="Calibri" panose="020F0502020204030204" pitchFamily="34" charset="0"/>
                      </a:endParaRPr>
                    </a:p>
                  </a:txBody>
                  <a:tcPr marL="68580" marR="68580" marT="0" marB="0"/>
                </a:tc>
              </a:tr>
              <a:tr h="548561">
                <a:tc>
                  <a:txBody>
                    <a:bodyPr/>
                    <a:lstStyle/>
                    <a:p>
                      <a:pPr algn="ctr"/>
                      <a:r>
                        <a:rPr lang="en-US" sz="1800">
                          <a:effectLst/>
                        </a:rPr>
                        <a:t>March 15</a:t>
                      </a:r>
                      <a:endParaRPr lang="en-US" sz="2400">
                        <a:effectLst/>
                        <a:latin typeface="Calibri" panose="020F0502020204030204" pitchFamily="34" charset="0"/>
                      </a:endParaRPr>
                    </a:p>
                  </a:txBody>
                  <a:tcPr marL="68580" marR="68580" marT="0" marB="0"/>
                </a:tc>
                <a:tc>
                  <a:txBody>
                    <a:bodyPr/>
                    <a:lstStyle/>
                    <a:p>
                      <a:pPr algn="ctr"/>
                      <a:r>
                        <a:rPr lang="en-US" sz="1800">
                          <a:effectLst/>
                        </a:rPr>
                        <a:t>62.85</a:t>
                      </a:r>
                      <a:endParaRPr lang="en-US" sz="2400">
                        <a:effectLst/>
                        <a:latin typeface="Calibri" panose="020F0502020204030204" pitchFamily="34" charset="0"/>
                      </a:endParaRPr>
                    </a:p>
                  </a:txBody>
                  <a:tcPr marL="68580" marR="68580" marT="0" marB="0"/>
                </a:tc>
                <a:tc>
                  <a:txBody>
                    <a:bodyPr/>
                    <a:lstStyle/>
                    <a:p>
                      <a:pPr algn="ctr"/>
                      <a:r>
                        <a:rPr lang="en-US" sz="1800">
                          <a:effectLst/>
                        </a:rPr>
                        <a:t>Y</a:t>
                      </a:r>
                      <a:endParaRPr lang="en-US" sz="2400">
                        <a:effectLst/>
                        <a:latin typeface="Calibri" panose="020F0502020204030204" pitchFamily="34" charset="0"/>
                      </a:endParaRPr>
                    </a:p>
                  </a:txBody>
                  <a:tcPr marL="68580" marR="68580" marT="0" marB="0"/>
                </a:tc>
                <a:tc>
                  <a:txBody>
                    <a:bodyPr/>
                    <a:lstStyle/>
                    <a:p>
                      <a:pPr algn="ctr"/>
                      <a:r>
                        <a:rPr lang="en-US" sz="1800">
                          <a:effectLst/>
                        </a:rPr>
                        <a:t>(H)</a:t>
                      </a:r>
                      <a:endParaRPr lang="en-US" sz="2400">
                        <a:effectLst/>
                        <a:latin typeface="Calibri" panose="020F0502020204030204" pitchFamily="34" charset="0"/>
                      </a:endParaRPr>
                    </a:p>
                  </a:txBody>
                  <a:tcPr marL="68580" marR="68580" marT="0" marB="0"/>
                </a:tc>
                <a:tc>
                  <a:txBody>
                    <a:bodyPr/>
                    <a:lstStyle/>
                    <a:p>
                      <a:pPr algn="ctr"/>
                      <a:r>
                        <a:rPr lang="en-US" sz="1800">
                          <a:effectLst/>
                        </a:rPr>
                        <a:t>Y</a:t>
                      </a:r>
                      <a:endParaRPr lang="en-US" sz="2400">
                        <a:effectLst/>
                        <a:latin typeface="Calibri" panose="020F0502020204030204" pitchFamily="34" charset="0"/>
                      </a:endParaRPr>
                    </a:p>
                  </a:txBody>
                  <a:tcPr marL="68580" marR="68580" marT="0" marB="0"/>
                </a:tc>
                <a:tc>
                  <a:txBody>
                    <a:bodyPr/>
                    <a:lstStyle/>
                    <a:p>
                      <a:pPr algn="ctr"/>
                      <a:r>
                        <a:rPr lang="en-US" sz="1800">
                          <a:effectLst/>
                        </a:rPr>
                        <a:t>(U)</a:t>
                      </a:r>
                      <a:endParaRPr lang="en-US" sz="2400">
                        <a:effectLst/>
                        <a:latin typeface="Calibri" panose="020F0502020204030204" pitchFamily="34" charset="0"/>
                      </a:endParaRPr>
                    </a:p>
                  </a:txBody>
                  <a:tcPr marL="68580" marR="68580" marT="0" marB="0"/>
                </a:tc>
                <a:tc>
                  <a:txBody>
                    <a:bodyPr/>
                    <a:lstStyle/>
                    <a:p>
                      <a:pPr algn="ctr"/>
                      <a:r>
                        <a:rPr lang="en-US" sz="1800" dirty="0">
                          <a:effectLst/>
                        </a:rPr>
                        <a:t> </a:t>
                      </a:r>
                      <a:endParaRPr lang="en-US" sz="2400" dirty="0">
                        <a:effectLst/>
                        <a:latin typeface="Calibri" panose="020F0502020204030204" pitchFamily="34" charset="0"/>
                      </a:endParaRPr>
                    </a:p>
                  </a:txBody>
                  <a:tcPr marL="68580" marR="68580" marT="0" marB="0"/>
                </a:tc>
              </a:tr>
            </a:tbl>
          </a:graphicData>
        </a:graphic>
      </p:graphicFrame>
      <p:sp>
        <p:nvSpPr>
          <p:cNvPr id="7" name="TextBox 6"/>
          <p:cNvSpPr txBox="1"/>
          <p:nvPr/>
        </p:nvSpPr>
        <p:spPr>
          <a:xfrm>
            <a:off x="685800" y="2621565"/>
            <a:ext cx="10572750" cy="523220"/>
          </a:xfrm>
          <a:prstGeom prst="rect">
            <a:avLst/>
          </a:prstGeom>
          <a:noFill/>
        </p:spPr>
        <p:txBody>
          <a:bodyPr wrap="square" rtlCol="0">
            <a:spAutoFit/>
          </a:bodyPr>
          <a:lstStyle/>
          <a:p>
            <a:pPr algn="ctr"/>
            <a:r>
              <a:rPr lang="en-US" sz="2800" b="1" u="sng" dirty="0"/>
              <a:t>Exposure of Importer and Exporter </a:t>
            </a:r>
            <a:endParaRPr lang="en-US" sz="2800" u="sng" dirty="0"/>
          </a:p>
        </p:txBody>
      </p:sp>
      <p:sp>
        <p:nvSpPr>
          <p:cNvPr id="20" name="TextBox 19"/>
          <p:cNvSpPr txBox="1"/>
          <p:nvPr/>
        </p:nvSpPr>
        <p:spPr>
          <a:xfrm>
            <a:off x="685800" y="1085850"/>
            <a:ext cx="10668000" cy="1384995"/>
          </a:xfrm>
          <a:prstGeom prst="rect">
            <a:avLst/>
          </a:prstGeom>
          <a:noFill/>
          <a:ln w="38100"/>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800" dirty="0" smtClean="0"/>
              <a:t>Exporter 		Gain		 Foreign Currency	     Local Currency</a:t>
            </a:r>
          </a:p>
          <a:p>
            <a:endParaRPr lang="en-US" sz="2800" dirty="0" smtClean="0"/>
          </a:p>
          <a:p>
            <a:r>
              <a:rPr lang="en-US" sz="2800" dirty="0" smtClean="0"/>
              <a:t>Importer		Gain		 Foreign Currency	     Local Currency</a:t>
            </a:r>
            <a:endParaRPr lang="en-US" sz="2800" dirty="0"/>
          </a:p>
        </p:txBody>
      </p:sp>
      <p:sp>
        <p:nvSpPr>
          <p:cNvPr id="21" name="Right Arrow 20"/>
          <p:cNvSpPr/>
          <p:nvPr/>
        </p:nvSpPr>
        <p:spPr>
          <a:xfrm>
            <a:off x="2195510" y="1242557"/>
            <a:ext cx="1171575" cy="246776"/>
          </a:xfrm>
          <a:prstGeom prst="right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2195510" y="2095521"/>
            <a:ext cx="1171575" cy="230179"/>
          </a:xfrm>
          <a:prstGeom prst="right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4238625" y="1238241"/>
            <a:ext cx="1090614" cy="234947"/>
          </a:xfrm>
          <a:prstGeom prst="right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4248145" y="2090753"/>
            <a:ext cx="1090614" cy="234947"/>
          </a:xfrm>
          <a:prstGeom prst="right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Up Arrow 24"/>
          <p:cNvSpPr/>
          <p:nvPr/>
        </p:nvSpPr>
        <p:spPr>
          <a:xfrm>
            <a:off x="7915279" y="1238241"/>
            <a:ext cx="300034" cy="251544"/>
          </a:xfrm>
          <a:prstGeom prst="up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Up Arrow 25"/>
          <p:cNvSpPr/>
          <p:nvPr/>
        </p:nvSpPr>
        <p:spPr>
          <a:xfrm>
            <a:off x="10654191" y="2105828"/>
            <a:ext cx="276191" cy="247660"/>
          </a:xfrm>
          <a:prstGeom prst="up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7929566" y="2090753"/>
            <a:ext cx="285747" cy="277811"/>
          </a:xfrm>
          <a:prstGeom prst="down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Down Arrow 27"/>
          <p:cNvSpPr/>
          <p:nvPr/>
        </p:nvSpPr>
        <p:spPr>
          <a:xfrm>
            <a:off x="10695009" y="1271585"/>
            <a:ext cx="257169" cy="246776"/>
          </a:xfrm>
          <a:prstGeom prst="downArrow">
            <a:avLst/>
          </a:prstGeom>
          <a:pattFill prst="smCheck">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280706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Forward Contract</a:t>
            </a:r>
            <a:endParaRPr lang="en-US" dirty="0"/>
          </a:p>
        </p:txBody>
      </p:sp>
      <p:sp>
        <p:nvSpPr>
          <p:cNvPr id="3" name="Content Placeholder 2"/>
          <p:cNvSpPr>
            <a:spLocks noGrp="1"/>
          </p:cNvSpPr>
          <p:nvPr>
            <p:ph idx="1"/>
          </p:nvPr>
        </p:nvSpPr>
        <p:spPr/>
        <p:txBody>
          <a:bodyPr>
            <a:normAutofit fontScale="92500" lnSpcReduction="10000"/>
          </a:bodyPr>
          <a:lstStyle/>
          <a:p>
            <a:r>
              <a:rPr lang="en-US" dirty="0"/>
              <a:t>A foreign exchange forward is an </a:t>
            </a:r>
            <a:r>
              <a:rPr lang="en-US" dirty="0" smtClean="0"/>
              <a:t>OTC contract</a:t>
            </a:r>
          </a:p>
          <a:p>
            <a:r>
              <a:rPr lang="en-US" dirty="0" smtClean="0"/>
              <a:t>Purchaser </a:t>
            </a:r>
            <a:r>
              <a:rPr lang="en-US" dirty="0"/>
              <a:t>agrees to buy from the seller, and </a:t>
            </a:r>
            <a:endParaRPr lang="en-US" dirty="0" smtClean="0"/>
          </a:p>
          <a:p>
            <a:r>
              <a:rPr lang="en-US" dirty="0"/>
              <a:t>S</a:t>
            </a:r>
            <a:r>
              <a:rPr lang="en-US" dirty="0" smtClean="0"/>
              <a:t>eller </a:t>
            </a:r>
            <a:r>
              <a:rPr lang="en-US" dirty="0"/>
              <a:t>agrees to sell to the buyer, </a:t>
            </a:r>
            <a:endParaRPr lang="en-US" dirty="0" smtClean="0"/>
          </a:p>
          <a:p>
            <a:r>
              <a:rPr lang="en-US" dirty="0"/>
              <a:t>A</a:t>
            </a:r>
            <a:r>
              <a:rPr lang="en-US" dirty="0" smtClean="0"/>
              <a:t> </a:t>
            </a:r>
            <a:r>
              <a:rPr lang="en-US" dirty="0"/>
              <a:t>specified amount of a specified currency </a:t>
            </a:r>
            <a:endParaRPr lang="en-US" dirty="0" smtClean="0"/>
          </a:p>
          <a:p>
            <a:r>
              <a:rPr lang="en-US" dirty="0"/>
              <a:t>O</a:t>
            </a:r>
            <a:r>
              <a:rPr lang="en-US" dirty="0" smtClean="0"/>
              <a:t>n </a:t>
            </a:r>
            <a:r>
              <a:rPr lang="en-US" dirty="0"/>
              <a:t>a specified date in </a:t>
            </a:r>
            <a:r>
              <a:rPr lang="en-US" dirty="0" smtClean="0"/>
              <a:t>future.</a:t>
            </a:r>
          </a:p>
          <a:p>
            <a:r>
              <a:rPr lang="en-US" dirty="0"/>
              <a:t>In India there are two types of Forward </a:t>
            </a:r>
            <a:r>
              <a:rPr lang="en-US" dirty="0" smtClean="0"/>
              <a:t>Contract</a:t>
            </a:r>
          </a:p>
          <a:p>
            <a:pPr lvl="1"/>
            <a:r>
              <a:rPr lang="en-US" b="1" dirty="0" smtClean="0"/>
              <a:t>Fixed </a:t>
            </a:r>
            <a:r>
              <a:rPr lang="en-US" b="1" dirty="0"/>
              <a:t>Forward </a:t>
            </a:r>
            <a:r>
              <a:rPr lang="en-US" b="1" dirty="0" smtClean="0"/>
              <a:t>Contract</a:t>
            </a:r>
            <a:r>
              <a:rPr lang="en-US" dirty="0" smtClean="0"/>
              <a:t>: </a:t>
            </a:r>
            <a:r>
              <a:rPr lang="en-US" dirty="0"/>
              <a:t>D</a:t>
            </a:r>
            <a:r>
              <a:rPr lang="en-US" dirty="0" smtClean="0"/>
              <a:t>elivery </a:t>
            </a:r>
            <a:r>
              <a:rPr lang="en-US" dirty="0"/>
              <a:t>of foreign exchange should take place on specified future date</a:t>
            </a:r>
            <a:r>
              <a:rPr lang="en-US" dirty="0" smtClean="0"/>
              <a:t>.</a:t>
            </a:r>
          </a:p>
          <a:p>
            <a:pPr lvl="1"/>
            <a:r>
              <a:rPr lang="en-US" b="1" dirty="0"/>
              <a:t>Option Forward </a:t>
            </a:r>
            <a:r>
              <a:rPr lang="en-US" b="1" dirty="0" smtClean="0"/>
              <a:t>Contract</a:t>
            </a:r>
            <a:r>
              <a:rPr lang="en-US" dirty="0" smtClean="0"/>
              <a:t>: </a:t>
            </a:r>
            <a:r>
              <a:rPr lang="en-US" dirty="0"/>
              <a:t>T</a:t>
            </a:r>
            <a:r>
              <a:rPr lang="en-US" dirty="0" smtClean="0"/>
              <a:t>he </a:t>
            </a:r>
            <a:r>
              <a:rPr lang="en-US" dirty="0"/>
              <a:t>customer can sell or buy from the bank foreign exchange at any given period of time at a predetermined rate of </a:t>
            </a:r>
            <a:r>
              <a:rPr lang="en-US" dirty="0" smtClean="0"/>
              <a:t>exchange.</a:t>
            </a:r>
            <a:r>
              <a:rPr lang="en-US" dirty="0"/>
              <a:t> The Option Period of delivery should not exceed one month.</a:t>
            </a:r>
          </a:p>
          <a:p>
            <a:pPr marL="457200" lvl="1" indent="0">
              <a:buNone/>
            </a:pPr>
            <a:endParaRPr lang="en-US" dirty="0"/>
          </a:p>
        </p:txBody>
      </p:sp>
    </p:spTree>
    <p:extLst>
      <p:ext uri="{BB962C8B-B14F-4D97-AF65-F5344CB8AC3E}">
        <p14:creationId xmlns:p14="http://schemas.microsoft.com/office/powerpoint/2010/main" val="41676605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5732"/>
          </a:xfrm>
          <a:noFill/>
        </p:spPr>
        <p:txBody>
          <a:bodyPr>
            <a:normAutofit fontScale="90000"/>
          </a:bodyPr>
          <a:lstStyle/>
          <a:p>
            <a:r>
              <a:rPr lang="en-US" dirty="0" smtClean="0"/>
              <a:t>Future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5822483"/>
              </p:ext>
            </p:extLst>
          </p:nvPr>
        </p:nvGraphicFramePr>
        <p:xfrm>
          <a:off x="1063172" y="2542114"/>
          <a:ext cx="10413999" cy="4166475"/>
        </p:xfrm>
        <a:graphic>
          <a:graphicData uri="http://schemas.openxmlformats.org/drawingml/2006/table">
            <a:tbl>
              <a:tblPr firstRow="1" firstCol="1" bandRow="1">
                <a:tableStyleId>{5C22544A-7EE6-4342-B048-85BDC9FD1C3A}</a:tableStyleId>
              </a:tblPr>
              <a:tblGrid>
                <a:gridCol w="2748226"/>
                <a:gridCol w="7665773"/>
              </a:tblGrid>
              <a:tr h="318180">
                <a:tc>
                  <a:txBody>
                    <a:bodyPr/>
                    <a:lstStyle/>
                    <a:p>
                      <a:pPr marL="0" marR="0">
                        <a:spcBef>
                          <a:spcPts val="0"/>
                        </a:spcBef>
                        <a:spcAft>
                          <a:spcPts val="0"/>
                        </a:spcAft>
                      </a:pPr>
                      <a:r>
                        <a:rPr lang="en-US" sz="1800" b="1" dirty="0">
                          <a:solidFill>
                            <a:schemeClr val="tx1"/>
                          </a:solidFill>
                          <a:effectLst/>
                        </a:rPr>
                        <a:t>Currency</a:t>
                      </a:r>
                      <a:endParaRPr lang="en-US" sz="2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b="0" dirty="0">
                          <a:solidFill>
                            <a:schemeClr val="tx1"/>
                          </a:solidFill>
                          <a:effectLst/>
                        </a:rPr>
                        <a:t>The contract is available on US Dollar/ Indian Rupee.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318180">
                <a:tc>
                  <a:txBody>
                    <a:bodyPr/>
                    <a:lstStyle/>
                    <a:p>
                      <a:pPr marL="0" marR="0">
                        <a:spcBef>
                          <a:spcPts val="0"/>
                        </a:spcBef>
                        <a:spcAft>
                          <a:spcPts val="0"/>
                        </a:spcAft>
                      </a:pPr>
                      <a:r>
                        <a:rPr lang="en-US" sz="1800" dirty="0">
                          <a:solidFill>
                            <a:schemeClr val="tx1"/>
                          </a:solidFill>
                          <a:effectLst/>
                        </a:rPr>
                        <a:t>Size</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effectLst/>
                        </a:rPr>
                        <a:t>The Size of one Future is USD 1,000.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636358">
                <a:tc>
                  <a:txBody>
                    <a:bodyPr/>
                    <a:lstStyle/>
                    <a:p>
                      <a:pPr marL="0" marR="0">
                        <a:spcBef>
                          <a:spcPts val="0"/>
                        </a:spcBef>
                        <a:spcAft>
                          <a:spcPts val="0"/>
                        </a:spcAft>
                      </a:pPr>
                      <a:r>
                        <a:rPr lang="en-US" sz="1800" dirty="0">
                          <a:solidFill>
                            <a:schemeClr val="tx1"/>
                          </a:solidFill>
                          <a:effectLst/>
                        </a:rPr>
                        <a:t>Quotation</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US" sz="1800" dirty="0">
                          <a:effectLst/>
                        </a:rPr>
                        <a:t>The future is quoted in rupee terms with a minimum price charge of 0.25 paise. However the outstanding position is reckoned in dollar terms.	</a:t>
                      </a:r>
                      <a:endParaRPr lang="en-US" sz="2400" dirty="0">
                        <a:effectLst/>
                        <a:latin typeface="Calibri" panose="020F0502020204030204" pitchFamily="34" charset="0"/>
                      </a:endParaRPr>
                    </a:p>
                  </a:txBody>
                  <a:tcPr marL="68580" marR="68580" marT="0" marB="0">
                    <a:noFill/>
                  </a:tcPr>
                </a:tc>
              </a:tr>
              <a:tr h="318180">
                <a:tc>
                  <a:txBody>
                    <a:bodyPr/>
                    <a:lstStyle/>
                    <a:p>
                      <a:pPr marL="0" marR="0">
                        <a:spcBef>
                          <a:spcPts val="0"/>
                        </a:spcBef>
                        <a:spcAft>
                          <a:spcPts val="0"/>
                        </a:spcAft>
                      </a:pPr>
                      <a:r>
                        <a:rPr lang="en-US" sz="1800" dirty="0">
                          <a:solidFill>
                            <a:schemeClr val="tx1"/>
                          </a:solidFill>
                          <a:effectLst/>
                        </a:rPr>
                        <a:t>Maturities</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effectLst/>
                        </a:rPr>
                        <a:t>The contract is available with maturity ranging from 1 to 12 months.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554062">
                <a:tc>
                  <a:txBody>
                    <a:bodyPr/>
                    <a:lstStyle/>
                    <a:p>
                      <a:pPr marL="0" marR="0">
                        <a:spcBef>
                          <a:spcPts val="0"/>
                        </a:spcBef>
                        <a:spcAft>
                          <a:spcPts val="0"/>
                        </a:spcAft>
                      </a:pPr>
                      <a:r>
                        <a:rPr lang="en-US" sz="1800" dirty="0">
                          <a:solidFill>
                            <a:schemeClr val="tx1"/>
                          </a:solidFill>
                          <a:effectLst/>
                        </a:rPr>
                        <a:t>Due Date</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US" sz="1800" dirty="0">
                          <a:effectLst/>
                        </a:rPr>
                        <a:t>The contract expire on last working day of the month, excluding Saturday. Outstanding contract are settled on this day.</a:t>
                      </a:r>
                      <a:endParaRPr lang="en-US" sz="2400" dirty="0">
                        <a:effectLst/>
                        <a:latin typeface="Calibri" panose="020F0502020204030204" pitchFamily="34" charset="0"/>
                      </a:endParaRPr>
                    </a:p>
                  </a:txBody>
                  <a:tcPr marL="68580" marR="68580" marT="0" marB="0">
                    <a:noFill/>
                  </a:tcPr>
                </a:tc>
              </a:tr>
              <a:tr h="318180">
                <a:tc>
                  <a:txBody>
                    <a:bodyPr/>
                    <a:lstStyle/>
                    <a:p>
                      <a:pPr marL="0" marR="0">
                        <a:spcBef>
                          <a:spcPts val="0"/>
                        </a:spcBef>
                        <a:spcAft>
                          <a:spcPts val="0"/>
                        </a:spcAft>
                      </a:pPr>
                      <a:r>
                        <a:rPr lang="en-US" sz="1800" dirty="0">
                          <a:solidFill>
                            <a:schemeClr val="tx1"/>
                          </a:solidFill>
                          <a:effectLst/>
                        </a:rPr>
                        <a:t>Last Trading Day</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0" marR="0">
                        <a:spcBef>
                          <a:spcPts val="0"/>
                        </a:spcBef>
                        <a:spcAft>
                          <a:spcPts val="0"/>
                        </a:spcAft>
                      </a:pPr>
                      <a:r>
                        <a:rPr lang="en-US" sz="1800" dirty="0">
                          <a:effectLst/>
                        </a:rPr>
                        <a:t>Two days before the expiry date.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554062">
                <a:tc>
                  <a:txBody>
                    <a:bodyPr/>
                    <a:lstStyle/>
                    <a:p>
                      <a:pPr marL="0" marR="0">
                        <a:spcBef>
                          <a:spcPts val="0"/>
                        </a:spcBef>
                        <a:spcAft>
                          <a:spcPts val="0"/>
                        </a:spcAft>
                      </a:pPr>
                      <a:r>
                        <a:rPr lang="en-US" sz="1800" dirty="0">
                          <a:solidFill>
                            <a:schemeClr val="tx1"/>
                          </a:solidFill>
                          <a:effectLst/>
                        </a:rPr>
                        <a:t>Settlement Price</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US" sz="1800" dirty="0">
                          <a:effectLst/>
                        </a:rPr>
                        <a:t>The Settlement price is fixed on last trading day at the Reserve’s Bank reference rate.</a:t>
                      </a:r>
                      <a:endParaRPr lang="en-US" sz="2400" dirty="0">
                        <a:effectLst/>
                        <a:latin typeface="Calibri" panose="020F0502020204030204" pitchFamily="34" charset="0"/>
                      </a:endParaRPr>
                    </a:p>
                  </a:txBody>
                  <a:tcPr marL="68580" marR="68580" marT="0" marB="0">
                    <a:noFill/>
                  </a:tcPr>
                </a:tc>
              </a:tr>
              <a:tr h="831093">
                <a:tc>
                  <a:txBody>
                    <a:bodyPr/>
                    <a:lstStyle/>
                    <a:p>
                      <a:pPr marL="0" marR="0">
                        <a:spcBef>
                          <a:spcPts val="0"/>
                        </a:spcBef>
                        <a:spcAft>
                          <a:spcPts val="0"/>
                        </a:spcAft>
                      </a:pPr>
                      <a:r>
                        <a:rPr lang="en-US" sz="1800" dirty="0">
                          <a:solidFill>
                            <a:schemeClr val="tx1"/>
                          </a:solidFill>
                          <a:effectLst/>
                        </a:rPr>
                        <a:t>Settlement</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US" sz="1800" dirty="0">
                          <a:effectLst/>
                        </a:rPr>
                        <a:t>The contract is settled by payment in Indian Rupee. The difference between the strike price and settlement price is exchanged between the buyer and seller. No delivery of Dollar take place.</a:t>
                      </a:r>
                      <a:endParaRPr lang="en-US" sz="2400" dirty="0">
                        <a:effectLst/>
                        <a:latin typeface="Calibri" panose="020F0502020204030204" pitchFamily="34" charset="0"/>
                      </a:endParaRPr>
                    </a:p>
                  </a:txBody>
                  <a:tcPr marL="68580" marR="68580" marT="0" marB="0">
                    <a:noFill/>
                  </a:tcPr>
                </a:tc>
              </a:tr>
              <a:tr h="318180">
                <a:tc>
                  <a:txBody>
                    <a:bodyPr/>
                    <a:lstStyle/>
                    <a:p>
                      <a:pPr marL="0" marR="0">
                        <a:spcBef>
                          <a:spcPts val="0"/>
                        </a:spcBef>
                        <a:spcAft>
                          <a:spcPts val="0"/>
                        </a:spcAft>
                      </a:pPr>
                      <a:r>
                        <a:rPr lang="en-US" sz="1800" dirty="0">
                          <a:solidFill>
                            <a:schemeClr val="tx1"/>
                          </a:solidFill>
                          <a:effectLst/>
                        </a:rPr>
                        <a:t>Trading Hours</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US" sz="1800" dirty="0">
                          <a:effectLst/>
                        </a:rPr>
                        <a:t>Trading can be done between 9a.m. to 5p.m.</a:t>
                      </a:r>
                      <a:endParaRPr lang="en-US" sz="2400" dirty="0">
                        <a:effectLst/>
                        <a:latin typeface="Calibri" panose="020F0502020204030204" pitchFamily="34" charset="0"/>
                      </a:endParaRPr>
                    </a:p>
                  </a:txBody>
                  <a:tcPr marL="68580" marR="68580" marT="0" marB="0">
                    <a:noFill/>
                  </a:tcPr>
                </a:tc>
              </a:tr>
            </a:tbl>
          </a:graphicData>
        </a:graphic>
      </p:graphicFrame>
      <p:sp>
        <p:nvSpPr>
          <p:cNvPr id="6" name="TextBox 5"/>
          <p:cNvSpPr txBox="1"/>
          <p:nvPr/>
        </p:nvSpPr>
        <p:spPr>
          <a:xfrm>
            <a:off x="838200" y="1848963"/>
            <a:ext cx="10638971" cy="631598"/>
          </a:xfrm>
          <a:prstGeom prst="rect">
            <a:avLst/>
          </a:prstGeom>
          <a:noFill/>
        </p:spPr>
        <p:txBody>
          <a:bodyPr wrap="square" rtlCol="0">
            <a:spAutoFit/>
          </a:bodyPr>
          <a:lstStyle/>
          <a:p>
            <a:endParaRPr lang="en-US" dirty="0"/>
          </a:p>
        </p:txBody>
      </p:sp>
      <p:sp>
        <p:nvSpPr>
          <p:cNvPr id="7" name="TextBox 6"/>
          <p:cNvSpPr txBox="1"/>
          <p:nvPr/>
        </p:nvSpPr>
        <p:spPr>
          <a:xfrm>
            <a:off x="1063172" y="2080451"/>
            <a:ext cx="10413999" cy="400110"/>
          </a:xfrm>
          <a:prstGeom prst="rect">
            <a:avLst/>
          </a:prstGeom>
          <a:noFill/>
        </p:spPr>
        <p:txBody>
          <a:bodyPr wrap="square" rtlCol="0">
            <a:spAutoFit/>
          </a:bodyPr>
          <a:lstStyle/>
          <a:p>
            <a:r>
              <a:rPr lang="en-US" sz="2000" b="1" u="sng" dirty="0"/>
              <a:t>The Features of </a:t>
            </a:r>
            <a:r>
              <a:rPr lang="en-US" sz="2000" b="1" u="sng" dirty="0" smtClean="0"/>
              <a:t>Currency </a:t>
            </a:r>
            <a:r>
              <a:rPr lang="en-US" sz="2000" b="1" u="sng" dirty="0"/>
              <a:t>F</a:t>
            </a:r>
            <a:r>
              <a:rPr lang="en-US" sz="2000" b="1" u="sng" dirty="0" smtClean="0"/>
              <a:t>uture </a:t>
            </a:r>
            <a:r>
              <a:rPr lang="en-US" sz="2000" b="1" u="sng" dirty="0"/>
              <a:t>in India</a:t>
            </a:r>
            <a:endParaRPr lang="en-US" sz="2000" u="sng" dirty="0"/>
          </a:p>
        </p:txBody>
      </p:sp>
      <p:sp>
        <p:nvSpPr>
          <p:cNvPr id="9" name="TextBox 8"/>
          <p:cNvSpPr txBox="1"/>
          <p:nvPr/>
        </p:nvSpPr>
        <p:spPr>
          <a:xfrm>
            <a:off x="1063171" y="1088571"/>
            <a:ext cx="10413999" cy="923330"/>
          </a:xfrm>
          <a:prstGeom prst="rect">
            <a:avLst/>
          </a:prstGeom>
          <a:noFill/>
          <a:ln w="38100">
            <a:solidFill>
              <a:schemeClr val="accent5"/>
            </a:solidFill>
          </a:ln>
        </p:spPr>
        <p:txBody>
          <a:bodyPr wrap="square" rtlCol="0">
            <a:spAutoFit/>
          </a:bodyPr>
          <a:lstStyle/>
          <a:p>
            <a:pPr marL="285750" indent="-285750">
              <a:buFont typeface="Wingdings" panose="05000000000000000000" pitchFamily="2" charset="2"/>
              <a:buChar char="§"/>
            </a:pPr>
            <a:r>
              <a:rPr lang="en-US" dirty="0"/>
              <a:t>An agreement entered into with the specified future exchange to buy or sell standard amount of foreign currency at a specified price for delivery on specified future date. </a:t>
            </a:r>
            <a:endParaRPr lang="en-US" dirty="0" smtClean="0"/>
          </a:p>
          <a:p>
            <a:pPr marL="285750" indent="-285750">
              <a:buFont typeface="Wingdings" panose="05000000000000000000" pitchFamily="2" charset="2"/>
              <a:buChar char="§"/>
            </a:pPr>
            <a:r>
              <a:rPr lang="en-US" dirty="0" smtClean="0"/>
              <a:t>Maximum </a:t>
            </a:r>
            <a:r>
              <a:rPr lang="en-US" dirty="0"/>
              <a:t>Limit in currency future is USD 5 million or 6% of the open interest, whichever is higher.</a:t>
            </a:r>
          </a:p>
        </p:txBody>
      </p:sp>
      <p:sp>
        <p:nvSpPr>
          <p:cNvPr id="10" name="TextBox 9"/>
          <p:cNvSpPr txBox="1"/>
          <p:nvPr/>
        </p:nvSpPr>
        <p:spPr>
          <a:xfrm>
            <a:off x="1063172" y="2164762"/>
            <a:ext cx="10413999" cy="4540838"/>
          </a:xfrm>
          <a:prstGeom prst="rect">
            <a:avLst/>
          </a:prstGeom>
          <a:noFill/>
          <a:ln w="38100">
            <a:solidFill>
              <a:schemeClr val="accent5"/>
            </a:solidFill>
          </a:ln>
        </p:spPr>
        <p:txBody>
          <a:bodyPr wrap="square" rtlCol="0">
            <a:spAutoFit/>
          </a:bodyPr>
          <a:lstStyle/>
          <a:p>
            <a:endParaRPr lang="en-US" dirty="0"/>
          </a:p>
        </p:txBody>
      </p:sp>
    </p:spTree>
    <p:extLst>
      <p:ext uri="{BB962C8B-B14F-4D97-AF65-F5344CB8AC3E}">
        <p14:creationId xmlns:p14="http://schemas.microsoft.com/office/powerpoint/2010/main" val="3059090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846"/>
          </a:xfrm>
        </p:spPr>
        <p:txBody>
          <a:bodyPr>
            <a:normAutofit fontScale="90000"/>
          </a:bodyPr>
          <a:lstStyle/>
          <a:p>
            <a:r>
              <a:rPr lang="en-US" dirty="0" smtClean="0"/>
              <a:t>Option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9597703"/>
              </p:ext>
            </p:extLst>
          </p:nvPr>
        </p:nvGraphicFramePr>
        <p:xfrm>
          <a:off x="838200" y="1145041"/>
          <a:ext cx="10515600" cy="2136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307596880"/>
              </p:ext>
            </p:extLst>
          </p:nvPr>
        </p:nvGraphicFramePr>
        <p:xfrm>
          <a:off x="838201" y="3758178"/>
          <a:ext cx="10515598" cy="2682240"/>
        </p:xfrm>
        <a:graphic>
          <a:graphicData uri="http://schemas.openxmlformats.org/drawingml/2006/table">
            <a:tbl>
              <a:tblPr firstRow="1" firstCol="1" bandRow="1">
                <a:tableStyleId>{5C22544A-7EE6-4342-B048-85BDC9FD1C3A}</a:tableStyleId>
              </a:tblPr>
              <a:tblGrid>
                <a:gridCol w="2628337"/>
                <a:gridCol w="2628337"/>
                <a:gridCol w="2629462"/>
                <a:gridCol w="2629462"/>
              </a:tblGrid>
              <a:tr h="475198">
                <a:tc>
                  <a:txBody>
                    <a:bodyPr/>
                    <a:lstStyle/>
                    <a:p>
                      <a:r>
                        <a:rPr lang="en-US" sz="1600" dirty="0">
                          <a:effectLst/>
                        </a:rPr>
                        <a:t>Nature of Option Based on Strike</a:t>
                      </a:r>
                      <a:endParaRPr lang="en-US" sz="2000" dirty="0">
                        <a:effectLst/>
                        <a:latin typeface="Calibri" panose="020F0502020204030204" pitchFamily="34" charset="0"/>
                      </a:endParaRPr>
                    </a:p>
                  </a:txBody>
                  <a:tcPr marL="68580" marR="68580" marT="0" marB="0"/>
                </a:tc>
                <a:tc>
                  <a:txBody>
                    <a:bodyPr/>
                    <a:lstStyle/>
                    <a:p>
                      <a:r>
                        <a:rPr lang="en-US" sz="1600">
                          <a:effectLst/>
                        </a:rPr>
                        <a:t>Exporter</a:t>
                      </a:r>
                      <a:endParaRPr lang="en-US" sz="2000">
                        <a:effectLst/>
                        <a:latin typeface="Calibri" panose="020F0502020204030204" pitchFamily="34" charset="0"/>
                      </a:endParaRPr>
                    </a:p>
                  </a:txBody>
                  <a:tcPr marL="68580" marR="68580" marT="0" marB="0"/>
                </a:tc>
                <a:tc>
                  <a:txBody>
                    <a:bodyPr/>
                    <a:lstStyle/>
                    <a:p>
                      <a:r>
                        <a:rPr lang="en-US" sz="1600">
                          <a:effectLst/>
                        </a:rPr>
                        <a:t>Importer</a:t>
                      </a:r>
                      <a:endParaRPr lang="en-US" sz="2000">
                        <a:effectLst/>
                        <a:latin typeface="Calibri" panose="020F0502020204030204" pitchFamily="34" charset="0"/>
                      </a:endParaRPr>
                    </a:p>
                  </a:txBody>
                  <a:tcPr marL="68580" marR="68580" marT="0" marB="0"/>
                </a:tc>
                <a:tc>
                  <a:txBody>
                    <a:bodyPr/>
                    <a:lstStyle/>
                    <a:p>
                      <a:r>
                        <a:rPr lang="en-US" sz="1600">
                          <a:effectLst/>
                        </a:rPr>
                        <a:t>Illustration</a:t>
                      </a:r>
                      <a:endParaRPr lang="en-US" sz="2000">
                        <a:effectLst/>
                        <a:latin typeface="Calibri" panose="020F0502020204030204" pitchFamily="34" charset="0"/>
                      </a:endParaRPr>
                    </a:p>
                  </a:txBody>
                  <a:tcPr marL="68580" marR="68580" marT="0" marB="0"/>
                </a:tc>
              </a:tr>
              <a:tr h="712798">
                <a:tc>
                  <a:txBody>
                    <a:bodyPr/>
                    <a:lstStyle/>
                    <a:p>
                      <a:r>
                        <a:rPr lang="en-US" sz="1600" dirty="0">
                          <a:effectLst/>
                        </a:rPr>
                        <a:t>In the Money (ITM)</a:t>
                      </a:r>
                      <a:endParaRPr lang="en-US" sz="2000" dirty="0">
                        <a:effectLst/>
                        <a:latin typeface="Calibri" panose="020F0502020204030204" pitchFamily="34" charset="0"/>
                      </a:endParaRPr>
                    </a:p>
                  </a:txBody>
                  <a:tcPr marL="68580" marR="68580" marT="0" marB="0"/>
                </a:tc>
                <a:tc>
                  <a:txBody>
                    <a:bodyPr/>
                    <a:lstStyle/>
                    <a:p>
                      <a:r>
                        <a:rPr lang="en-US" sz="1600" dirty="0">
                          <a:effectLst/>
                        </a:rPr>
                        <a:t>Strike Price of Buy Put &gt; Forward Reference Rate (FRR)</a:t>
                      </a:r>
                      <a:endParaRPr lang="en-US" sz="2000" dirty="0">
                        <a:effectLst/>
                        <a:latin typeface="Calibri" panose="020F0502020204030204" pitchFamily="34" charset="0"/>
                      </a:endParaRPr>
                    </a:p>
                  </a:txBody>
                  <a:tcPr marL="68580" marR="68580" marT="0" marB="0"/>
                </a:tc>
                <a:tc>
                  <a:txBody>
                    <a:bodyPr/>
                    <a:lstStyle/>
                    <a:p>
                      <a:r>
                        <a:rPr lang="en-US" sz="1600" dirty="0">
                          <a:effectLst/>
                        </a:rPr>
                        <a:t>Strike price of Buy Call &lt; Forward Reference Rate (FRR)</a:t>
                      </a:r>
                      <a:endParaRPr lang="en-US" sz="2000" dirty="0">
                        <a:effectLst/>
                        <a:latin typeface="Calibri" panose="020F0502020204030204" pitchFamily="34" charset="0"/>
                      </a:endParaRPr>
                    </a:p>
                  </a:txBody>
                  <a:tcPr marL="68580" marR="68580" marT="0" marB="0"/>
                </a:tc>
                <a:tc>
                  <a:txBody>
                    <a:bodyPr/>
                    <a:lstStyle/>
                    <a:p>
                      <a:r>
                        <a:rPr lang="en-US" sz="1600">
                          <a:effectLst/>
                        </a:rPr>
                        <a:t>FRR = 45 </a:t>
                      </a:r>
                      <a:endParaRPr lang="en-US" sz="2000">
                        <a:effectLst/>
                      </a:endParaRPr>
                    </a:p>
                    <a:p>
                      <a:r>
                        <a:rPr lang="en-US" sz="1600">
                          <a:effectLst/>
                        </a:rPr>
                        <a:t>Buy USD Put @ 46 </a:t>
                      </a:r>
                      <a:endParaRPr lang="en-US" sz="2000">
                        <a:effectLst/>
                      </a:endParaRPr>
                    </a:p>
                    <a:p>
                      <a:r>
                        <a:rPr lang="en-US" sz="1600">
                          <a:effectLst/>
                        </a:rPr>
                        <a:t>Buy USD Call @ 44</a:t>
                      </a:r>
                      <a:endParaRPr lang="en-US" sz="2000">
                        <a:effectLst/>
                        <a:latin typeface="Calibri" panose="020F0502020204030204" pitchFamily="34" charset="0"/>
                      </a:endParaRPr>
                    </a:p>
                  </a:txBody>
                  <a:tcPr marL="68580" marR="68580" marT="0" marB="0"/>
                </a:tc>
              </a:tr>
              <a:tr h="712798">
                <a:tc>
                  <a:txBody>
                    <a:bodyPr/>
                    <a:lstStyle/>
                    <a:p>
                      <a:r>
                        <a:rPr lang="en-US" sz="1600">
                          <a:effectLst/>
                        </a:rPr>
                        <a:t>At the Money (ATM)</a:t>
                      </a:r>
                      <a:endParaRPr lang="en-US" sz="2000">
                        <a:effectLst/>
                        <a:latin typeface="Calibri" panose="020F0502020204030204" pitchFamily="34" charset="0"/>
                      </a:endParaRPr>
                    </a:p>
                  </a:txBody>
                  <a:tcPr marL="68580" marR="68580" marT="0" marB="0"/>
                </a:tc>
                <a:tc>
                  <a:txBody>
                    <a:bodyPr/>
                    <a:lstStyle/>
                    <a:p>
                      <a:r>
                        <a:rPr lang="en-US" sz="1600">
                          <a:effectLst/>
                        </a:rPr>
                        <a:t>Strike Price of Buy Put = Forward Reference Rate (FRR)</a:t>
                      </a:r>
                      <a:endParaRPr lang="en-US" sz="2000">
                        <a:effectLst/>
                        <a:latin typeface="Calibri" panose="020F0502020204030204" pitchFamily="34" charset="0"/>
                      </a:endParaRPr>
                    </a:p>
                  </a:txBody>
                  <a:tcPr marL="68580" marR="68580" marT="0" marB="0"/>
                </a:tc>
                <a:tc>
                  <a:txBody>
                    <a:bodyPr/>
                    <a:lstStyle/>
                    <a:p>
                      <a:r>
                        <a:rPr lang="en-US" sz="1600" dirty="0">
                          <a:effectLst/>
                        </a:rPr>
                        <a:t>Strike price of Buy Call = Forward Reference Rate (FRR)</a:t>
                      </a:r>
                      <a:endParaRPr lang="en-US" sz="2000" dirty="0">
                        <a:effectLst/>
                        <a:latin typeface="Calibri" panose="020F0502020204030204" pitchFamily="34" charset="0"/>
                      </a:endParaRPr>
                    </a:p>
                  </a:txBody>
                  <a:tcPr marL="68580" marR="68580" marT="0" marB="0"/>
                </a:tc>
                <a:tc>
                  <a:txBody>
                    <a:bodyPr/>
                    <a:lstStyle/>
                    <a:p>
                      <a:r>
                        <a:rPr lang="en-US" sz="1600">
                          <a:effectLst/>
                        </a:rPr>
                        <a:t>FRR = 45 </a:t>
                      </a:r>
                      <a:endParaRPr lang="en-US" sz="2000">
                        <a:effectLst/>
                      </a:endParaRPr>
                    </a:p>
                    <a:p>
                      <a:r>
                        <a:rPr lang="en-US" sz="1600">
                          <a:effectLst/>
                        </a:rPr>
                        <a:t>Buy USD Put @ 45 </a:t>
                      </a:r>
                      <a:endParaRPr lang="en-US" sz="2000">
                        <a:effectLst/>
                      </a:endParaRPr>
                    </a:p>
                    <a:p>
                      <a:r>
                        <a:rPr lang="en-US" sz="1600">
                          <a:effectLst/>
                        </a:rPr>
                        <a:t>Buy USD Call @ 45</a:t>
                      </a:r>
                      <a:endParaRPr lang="en-US" sz="2000">
                        <a:effectLst/>
                        <a:latin typeface="Calibri" panose="020F0502020204030204" pitchFamily="34" charset="0"/>
                      </a:endParaRPr>
                    </a:p>
                  </a:txBody>
                  <a:tcPr marL="68580" marR="68580" marT="0" marB="0"/>
                </a:tc>
              </a:tr>
              <a:tr h="712798">
                <a:tc>
                  <a:txBody>
                    <a:bodyPr/>
                    <a:lstStyle/>
                    <a:p>
                      <a:r>
                        <a:rPr lang="en-US" sz="1600">
                          <a:effectLst/>
                        </a:rPr>
                        <a:t>Out of the Money (OTM)</a:t>
                      </a:r>
                      <a:endParaRPr lang="en-US" sz="2000">
                        <a:effectLst/>
                        <a:latin typeface="Calibri" panose="020F0502020204030204" pitchFamily="34" charset="0"/>
                      </a:endParaRPr>
                    </a:p>
                  </a:txBody>
                  <a:tcPr marL="68580" marR="68580" marT="0" marB="0"/>
                </a:tc>
                <a:tc>
                  <a:txBody>
                    <a:bodyPr/>
                    <a:lstStyle/>
                    <a:p>
                      <a:r>
                        <a:rPr lang="en-US" sz="1600">
                          <a:effectLst/>
                        </a:rPr>
                        <a:t>Strike Price of Buy Put &lt; Forward Reference Rate (FRR)</a:t>
                      </a:r>
                      <a:endParaRPr lang="en-US" sz="2000">
                        <a:effectLst/>
                        <a:latin typeface="Calibri" panose="020F0502020204030204" pitchFamily="34" charset="0"/>
                      </a:endParaRPr>
                    </a:p>
                  </a:txBody>
                  <a:tcPr marL="68580" marR="68580" marT="0" marB="0"/>
                </a:tc>
                <a:tc>
                  <a:txBody>
                    <a:bodyPr/>
                    <a:lstStyle/>
                    <a:p>
                      <a:r>
                        <a:rPr lang="en-US" sz="1600" dirty="0">
                          <a:effectLst/>
                        </a:rPr>
                        <a:t>Strike price of Buy Call &gt; Forward Reference Rate (FRR)</a:t>
                      </a:r>
                      <a:endParaRPr lang="en-US" sz="2000" dirty="0">
                        <a:effectLst/>
                        <a:latin typeface="Calibri" panose="020F0502020204030204" pitchFamily="34" charset="0"/>
                      </a:endParaRPr>
                    </a:p>
                  </a:txBody>
                  <a:tcPr marL="68580" marR="68580" marT="0" marB="0"/>
                </a:tc>
                <a:tc>
                  <a:txBody>
                    <a:bodyPr/>
                    <a:lstStyle/>
                    <a:p>
                      <a:r>
                        <a:rPr lang="en-US" sz="1600" dirty="0">
                          <a:effectLst/>
                        </a:rPr>
                        <a:t>FRR = 45 </a:t>
                      </a:r>
                      <a:endParaRPr lang="en-US" sz="2000" dirty="0">
                        <a:effectLst/>
                      </a:endParaRPr>
                    </a:p>
                    <a:p>
                      <a:r>
                        <a:rPr lang="en-US" sz="1600" dirty="0">
                          <a:effectLst/>
                        </a:rPr>
                        <a:t>Buy USD Put @ 44</a:t>
                      </a:r>
                      <a:endParaRPr lang="en-US" sz="2000" dirty="0">
                        <a:effectLst/>
                      </a:endParaRPr>
                    </a:p>
                    <a:p>
                      <a:r>
                        <a:rPr lang="en-US" sz="1600" dirty="0">
                          <a:effectLst/>
                        </a:rPr>
                        <a:t>Buy USD Call @ 46</a:t>
                      </a:r>
                      <a:endParaRPr lang="en-US" sz="2000" dirty="0">
                        <a:effectLst/>
                        <a:latin typeface="Calibri" panose="020F0502020204030204" pitchFamily="34" charset="0"/>
                      </a:endParaRPr>
                    </a:p>
                  </a:txBody>
                  <a:tcPr marL="68580" marR="68580" marT="0" marB="0"/>
                </a:tc>
              </a:tr>
            </a:tbl>
          </a:graphicData>
        </a:graphic>
      </p:graphicFrame>
      <p:sp>
        <p:nvSpPr>
          <p:cNvPr id="6" name="TextBox 5"/>
          <p:cNvSpPr txBox="1"/>
          <p:nvPr/>
        </p:nvSpPr>
        <p:spPr>
          <a:xfrm>
            <a:off x="838200" y="3309257"/>
            <a:ext cx="10515600" cy="677108"/>
          </a:xfrm>
          <a:prstGeom prst="rect">
            <a:avLst/>
          </a:prstGeom>
          <a:noFill/>
        </p:spPr>
        <p:txBody>
          <a:bodyPr wrap="square" rtlCol="0">
            <a:spAutoFit/>
          </a:bodyPr>
          <a:lstStyle/>
          <a:p>
            <a:r>
              <a:rPr lang="en-US" sz="2000" b="1" u="sng" dirty="0"/>
              <a:t>Concept of In the Money (ITM), At the Money (ATM) and Out of the Money (OTM)</a:t>
            </a:r>
            <a:endParaRPr lang="en-US" sz="2000" u="sng" dirty="0"/>
          </a:p>
          <a:p>
            <a:endParaRPr lang="en-US" u="sng" dirty="0"/>
          </a:p>
        </p:txBody>
      </p:sp>
    </p:spTree>
    <p:extLst>
      <p:ext uri="{BB962C8B-B14F-4D97-AF65-F5344CB8AC3E}">
        <p14:creationId xmlns:p14="http://schemas.microsoft.com/office/powerpoint/2010/main" val="2903111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9144" y="122238"/>
            <a:ext cx="10515600" cy="434975"/>
          </a:xfrm>
        </p:spPr>
        <p:txBody>
          <a:bodyPr>
            <a:normAutofit fontScale="90000"/>
          </a:bodyPr>
          <a:lstStyle/>
          <a:p>
            <a:r>
              <a:rPr lang="en-US" dirty="0" smtClean="0"/>
              <a:t>Option - Exporter</a:t>
            </a:r>
            <a:endParaRPr lang="en-US" dirty="0"/>
          </a:p>
        </p:txBody>
      </p:sp>
      <p:sp>
        <p:nvSpPr>
          <p:cNvPr id="6" name="TextBox 5"/>
          <p:cNvSpPr txBox="1"/>
          <p:nvPr/>
        </p:nvSpPr>
        <p:spPr>
          <a:xfrm>
            <a:off x="795338" y="480059"/>
            <a:ext cx="10653712" cy="1477328"/>
          </a:xfrm>
          <a:prstGeom prst="rect">
            <a:avLst/>
          </a:prstGeom>
          <a:noFill/>
        </p:spPr>
        <p:txBody>
          <a:bodyPr wrap="square" rtlCol="0">
            <a:spAutoFit/>
          </a:bodyPr>
          <a:lstStyle/>
          <a:p>
            <a:r>
              <a:rPr lang="en-US" sz="1500" dirty="0"/>
              <a:t>Assume that FRR for maturity on 31</a:t>
            </a:r>
            <a:r>
              <a:rPr lang="en-US" sz="1500" baseline="30000" dirty="0"/>
              <a:t>st</a:t>
            </a:r>
            <a:r>
              <a:rPr lang="en-US" sz="1500" dirty="0"/>
              <a:t> December 2011 is INR 45 for USD/ INR currency pair.</a:t>
            </a:r>
          </a:p>
          <a:p>
            <a:r>
              <a:rPr lang="en-US" sz="1500" dirty="0"/>
              <a:t>Buy USD Put at INR 45 (ATM Option) – premium paid upfront INR 1.</a:t>
            </a:r>
          </a:p>
          <a:p>
            <a:r>
              <a:rPr lang="en-US" sz="1500" dirty="0"/>
              <a:t>Buy USD Put at INR 46 (ITM Option) – premium paid upfront INR 2.</a:t>
            </a:r>
          </a:p>
          <a:p>
            <a:r>
              <a:rPr lang="en-US" sz="1500" dirty="0"/>
              <a:t>Buy USD Put at INR 44 (OTM Option) – premium paid upfront INR 0.50.</a:t>
            </a:r>
          </a:p>
          <a:p>
            <a:r>
              <a:rPr lang="en-US" sz="1500" b="1" dirty="0"/>
              <a:t>Table plot the exercisability and payoff matrix for maturity by taking some random market rates.</a:t>
            </a:r>
            <a:endParaRPr lang="en-US" sz="1500" dirty="0"/>
          </a:p>
          <a:p>
            <a:endParaRPr lang="en-US" sz="1500" dirty="0"/>
          </a:p>
        </p:txBody>
      </p:sp>
      <p:sp>
        <p:nvSpPr>
          <p:cNvPr id="8" name="TextBox 7"/>
          <p:cNvSpPr txBox="1"/>
          <p:nvPr/>
        </p:nvSpPr>
        <p:spPr>
          <a:xfrm>
            <a:off x="795338" y="3357562"/>
            <a:ext cx="10653712" cy="1492716"/>
          </a:xfrm>
          <a:prstGeom prst="rect">
            <a:avLst/>
          </a:prstGeom>
          <a:noFill/>
        </p:spPr>
        <p:txBody>
          <a:bodyPr wrap="square" rtlCol="0">
            <a:spAutoFit/>
          </a:bodyPr>
          <a:lstStyle/>
          <a:p>
            <a:r>
              <a:rPr lang="en-US" sz="1500" dirty="0"/>
              <a:t>Assume that FRR for maturity on 31</a:t>
            </a:r>
            <a:r>
              <a:rPr lang="en-US" sz="1500" baseline="30000" dirty="0"/>
              <a:t>st</a:t>
            </a:r>
            <a:r>
              <a:rPr lang="en-US" sz="1500" dirty="0"/>
              <a:t> December 2011 is INR 45 for USD/ INR currency pair.</a:t>
            </a:r>
          </a:p>
          <a:p>
            <a:r>
              <a:rPr lang="en-US" sz="1500" dirty="0"/>
              <a:t>Sell USD Call at INR 45 (ATM Option) – premium paid upfront INR 1.</a:t>
            </a:r>
          </a:p>
          <a:p>
            <a:r>
              <a:rPr lang="en-US" sz="1500" dirty="0"/>
              <a:t>Sell USD Call at INR 46 (OTM Option) – premium paid upfront INR 0.50.</a:t>
            </a:r>
          </a:p>
          <a:p>
            <a:r>
              <a:rPr lang="en-US" sz="1500" dirty="0"/>
              <a:t>Sell USD Call at INR 44 (ITM Option) – premium paid upfront INR 2.</a:t>
            </a:r>
          </a:p>
          <a:p>
            <a:r>
              <a:rPr lang="en-US" sz="1500" b="1" dirty="0"/>
              <a:t>Table plot the exercisability and payoff matrix for maturity by taking some random market rates.</a:t>
            </a:r>
            <a:endParaRPr lang="en-US" sz="1500" dirty="0"/>
          </a:p>
          <a:p>
            <a:endParaRPr lang="en-US" sz="1600" dirty="0"/>
          </a:p>
        </p:txBody>
      </p:sp>
      <p:graphicFrame>
        <p:nvGraphicFramePr>
          <p:cNvPr id="9" name="Table 8"/>
          <p:cNvGraphicFramePr>
            <a:graphicFrameLocks noGrp="1"/>
          </p:cNvGraphicFramePr>
          <p:nvPr>
            <p:extLst>
              <p:ext uri="{D42A27DB-BD31-4B8C-83A1-F6EECF244321}">
                <p14:modId xmlns:p14="http://schemas.microsoft.com/office/powerpoint/2010/main" val="3099220523"/>
              </p:ext>
            </p:extLst>
          </p:nvPr>
        </p:nvGraphicFramePr>
        <p:xfrm>
          <a:off x="829270" y="1694418"/>
          <a:ext cx="10585848" cy="1663144"/>
        </p:xfrm>
        <a:graphic>
          <a:graphicData uri="http://schemas.openxmlformats.org/drawingml/2006/table">
            <a:tbl>
              <a:tblPr firstRow="1" firstCol="1" bandRow="1">
                <a:tableStyleId>{5C22544A-7EE6-4342-B048-85BDC9FD1C3A}</a:tableStyleId>
              </a:tblPr>
              <a:tblGrid>
                <a:gridCol w="1191050"/>
                <a:gridCol w="1091418"/>
                <a:gridCol w="1172934"/>
                <a:gridCol w="1282756"/>
                <a:gridCol w="1145762"/>
                <a:gridCol w="1282756"/>
                <a:gridCol w="1178596"/>
                <a:gridCol w="2240576"/>
              </a:tblGrid>
              <a:tr h="737609">
                <a:tc>
                  <a:txBody>
                    <a:bodyPr/>
                    <a:lstStyle/>
                    <a:p>
                      <a:pPr algn="ctr"/>
                      <a:r>
                        <a:rPr lang="en-US" sz="1500">
                          <a:effectLst/>
                        </a:rPr>
                        <a:t>Market Rate</a:t>
                      </a:r>
                      <a:endParaRPr lang="en-US" sz="1500">
                        <a:effectLst/>
                        <a:latin typeface="Calibri" panose="020F0502020204030204" pitchFamily="34" charset="0"/>
                      </a:endParaRPr>
                    </a:p>
                  </a:txBody>
                  <a:tcPr marL="68580" marR="68580" marT="0" marB="0"/>
                </a:tc>
                <a:tc>
                  <a:txBody>
                    <a:bodyPr/>
                    <a:lstStyle/>
                    <a:p>
                      <a:pPr algn="ctr"/>
                      <a:r>
                        <a:rPr lang="en-US" sz="1500">
                          <a:effectLst/>
                        </a:rPr>
                        <a:t>FRR = 45</a:t>
                      </a:r>
                      <a:endParaRPr lang="en-US" sz="1500">
                        <a:effectLst/>
                        <a:latin typeface="Calibri" panose="020F0502020204030204" pitchFamily="34" charset="0"/>
                      </a:endParaRPr>
                    </a:p>
                  </a:txBody>
                  <a:tcPr marL="68580" marR="68580" marT="0" marB="0"/>
                </a:tc>
                <a:tc>
                  <a:txBody>
                    <a:bodyPr/>
                    <a:lstStyle/>
                    <a:p>
                      <a:pPr algn="ctr"/>
                      <a:r>
                        <a:rPr lang="en-US" sz="1500">
                          <a:effectLst/>
                        </a:rPr>
                        <a:t>BP = 45</a:t>
                      </a:r>
                    </a:p>
                    <a:p>
                      <a:pPr algn="ctr"/>
                      <a:r>
                        <a:rPr lang="en-US" sz="1500">
                          <a:effectLst/>
                        </a:rPr>
                        <a:t>Prem. =1 (ATM)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BP = 46</a:t>
                      </a:r>
                    </a:p>
                    <a:p>
                      <a:pPr algn="ctr"/>
                      <a:r>
                        <a:rPr lang="en-US" sz="1500">
                          <a:effectLst/>
                        </a:rPr>
                        <a:t>Prem. = 2</a:t>
                      </a:r>
                    </a:p>
                    <a:p>
                      <a:pPr algn="ctr"/>
                      <a:r>
                        <a:rPr lang="en-US" sz="1500">
                          <a:effectLst/>
                        </a:rPr>
                        <a:t>(ITM)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BP = 44</a:t>
                      </a:r>
                    </a:p>
                    <a:p>
                      <a:pPr algn="ctr"/>
                      <a:r>
                        <a:rPr lang="en-US" sz="1500">
                          <a:effectLst/>
                        </a:rPr>
                        <a:t>Prem. = .5</a:t>
                      </a:r>
                    </a:p>
                    <a:p>
                      <a:pPr algn="ctr"/>
                      <a:r>
                        <a:rPr lang="en-US" sz="1500">
                          <a:effectLst/>
                        </a:rPr>
                        <a:t>(OTM)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r>
              <a:tr h="200475">
                <a:tc>
                  <a:txBody>
                    <a:bodyPr/>
                    <a:lstStyle/>
                    <a:p>
                      <a:pPr algn="ctr"/>
                      <a:r>
                        <a:rPr lang="en-US" sz="1500">
                          <a:effectLst/>
                        </a:rPr>
                        <a:t>43</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-1.5</a:t>
                      </a:r>
                      <a:endParaRPr lang="en-US" sz="1500">
                        <a:effectLst/>
                        <a:latin typeface="Calibri" panose="020F0502020204030204" pitchFamily="34" charset="0"/>
                      </a:endParaRPr>
                    </a:p>
                  </a:txBody>
                  <a:tcPr marL="68580" marR="68580" marT="0" marB="0"/>
                </a:tc>
              </a:tr>
              <a:tr h="200475">
                <a:tc>
                  <a:txBody>
                    <a:bodyPr/>
                    <a:lstStyle/>
                    <a:p>
                      <a:pPr algn="ctr"/>
                      <a:r>
                        <a:rPr lang="en-US" sz="1500">
                          <a:effectLst/>
                        </a:rPr>
                        <a:t>44</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-1.5</a:t>
                      </a:r>
                      <a:endParaRPr lang="en-US" sz="1500">
                        <a:effectLst/>
                        <a:latin typeface="Calibri" panose="020F0502020204030204" pitchFamily="34" charset="0"/>
                      </a:endParaRPr>
                    </a:p>
                  </a:txBody>
                  <a:tcPr marL="68580" marR="68580" marT="0" marB="0"/>
                </a:tc>
              </a:tr>
              <a:tr h="200475">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39735">
                <a:tc>
                  <a:txBody>
                    <a:bodyPr/>
                    <a:lstStyle/>
                    <a:p>
                      <a:pPr algn="ctr"/>
                      <a:r>
                        <a:rPr lang="en-US" sz="1500">
                          <a:effectLst/>
                        </a:rPr>
                        <a:t>46</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dirty="0">
                          <a:effectLst/>
                        </a:rPr>
                        <a:t>0.5</a:t>
                      </a:r>
                      <a:endParaRPr lang="en-US" sz="1500" dirty="0">
                        <a:effectLst/>
                        <a:latin typeface="Calibri" panose="020F0502020204030204" pitchFamily="34" charset="0"/>
                      </a:endParaRPr>
                    </a:p>
                  </a:txBody>
                  <a:tcPr marL="68580" marR="68580" marT="0" marB="0"/>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39436917"/>
              </p:ext>
            </p:extLst>
          </p:nvPr>
        </p:nvGraphicFramePr>
        <p:xfrm>
          <a:off x="900114" y="4543424"/>
          <a:ext cx="10548936" cy="1717139"/>
        </p:xfrm>
        <a:graphic>
          <a:graphicData uri="http://schemas.openxmlformats.org/drawingml/2006/table">
            <a:tbl>
              <a:tblPr firstRow="1" firstCol="1" bandRow="1">
                <a:tableStyleId>{5C22544A-7EE6-4342-B048-85BDC9FD1C3A}</a:tableStyleId>
              </a:tblPr>
              <a:tblGrid>
                <a:gridCol w="1186897"/>
                <a:gridCol w="1088740"/>
                <a:gridCol w="1168844"/>
                <a:gridCol w="1278283"/>
                <a:gridCol w="1141767"/>
                <a:gridCol w="1278283"/>
                <a:gridCol w="1303104"/>
                <a:gridCol w="2103018"/>
              </a:tblGrid>
              <a:tr h="671514">
                <a:tc>
                  <a:txBody>
                    <a:bodyPr/>
                    <a:lstStyle/>
                    <a:p>
                      <a:pPr algn="ctr"/>
                      <a:r>
                        <a:rPr lang="en-US" sz="1500" dirty="0">
                          <a:effectLst/>
                        </a:rPr>
                        <a:t>Market Rate</a:t>
                      </a:r>
                      <a:endParaRPr lang="en-US" sz="1500" dirty="0">
                        <a:effectLst/>
                        <a:latin typeface="Calibri" panose="020F0502020204030204" pitchFamily="34" charset="0"/>
                      </a:endParaRPr>
                    </a:p>
                  </a:txBody>
                  <a:tcPr marL="68580" marR="68580" marT="0" marB="0"/>
                </a:tc>
                <a:tc>
                  <a:txBody>
                    <a:bodyPr/>
                    <a:lstStyle/>
                    <a:p>
                      <a:pPr algn="ctr"/>
                      <a:r>
                        <a:rPr lang="en-US" sz="1500">
                          <a:effectLst/>
                        </a:rPr>
                        <a:t>FRR = 45</a:t>
                      </a:r>
                      <a:endParaRPr lang="en-US" sz="1500">
                        <a:effectLst/>
                        <a:latin typeface="Calibri" panose="020F0502020204030204" pitchFamily="34" charset="0"/>
                      </a:endParaRPr>
                    </a:p>
                  </a:txBody>
                  <a:tcPr marL="68580" marR="68580" marT="0" marB="0"/>
                </a:tc>
                <a:tc>
                  <a:txBody>
                    <a:bodyPr/>
                    <a:lstStyle/>
                    <a:p>
                      <a:pPr algn="ctr"/>
                      <a:r>
                        <a:rPr lang="en-US" sz="1500">
                          <a:effectLst/>
                        </a:rPr>
                        <a:t>BC = 45</a:t>
                      </a:r>
                    </a:p>
                    <a:p>
                      <a:pPr algn="ctr"/>
                      <a:r>
                        <a:rPr lang="en-US" sz="1500">
                          <a:effectLst/>
                        </a:rPr>
                        <a:t>Prem. =1 (ATM)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BC = 44</a:t>
                      </a:r>
                    </a:p>
                    <a:p>
                      <a:pPr algn="ctr"/>
                      <a:r>
                        <a:rPr lang="en-US" sz="1500">
                          <a:effectLst/>
                        </a:rPr>
                        <a:t>Prem. = 2</a:t>
                      </a:r>
                    </a:p>
                    <a:p>
                      <a:pPr algn="ctr"/>
                      <a:r>
                        <a:rPr lang="en-US" sz="1500">
                          <a:effectLst/>
                        </a:rPr>
                        <a:t>(ITM)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c>
                  <a:txBody>
                    <a:bodyPr/>
                    <a:lstStyle/>
                    <a:p>
                      <a:pPr algn="ctr"/>
                      <a:r>
                        <a:rPr lang="en-US" sz="1500">
                          <a:effectLst/>
                        </a:rPr>
                        <a:t>BC = 46</a:t>
                      </a:r>
                    </a:p>
                    <a:p>
                      <a:pPr algn="ctr"/>
                      <a:r>
                        <a:rPr lang="en-US" sz="1500">
                          <a:effectLst/>
                        </a:rPr>
                        <a:t>Prem. = 0.5</a:t>
                      </a:r>
                    </a:p>
                    <a:p>
                      <a:pPr algn="ctr"/>
                      <a:r>
                        <a:rPr lang="en-US" sz="1500">
                          <a:effectLst/>
                        </a:rPr>
                        <a:t>(OTM)</a:t>
                      </a:r>
                      <a:endParaRPr lang="en-US" sz="1500">
                        <a:effectLst/>
                        <a:latin typeface="Calibri" panose="020F0502020204030204" pitchFamily="34" charset="0"/>
                      </a:endParaRPr>
                    </a:p>
                  </a:txBody>
                  <a:tcPr marL="68580" marR="68580" marT="0" marB="0"/>
                </a:tc>
                <a:tc>
                  <a:txBody>
                    <a:bodyPr/>
                    <a:lstStyle/>
                    <a:p>
                      <a:pPr algn="ctr"/>
                      <a:r>
                        <a:rPr lang="en-US" sz="1500">
                          <a:effectLst/>
                        </a:rPr>
                        <a:t>P/L matrix compared with FRR</a:t>
                      </a:r>
                      <a:endParaRPr lang="en-US" sz="1500">
                        <a:effectLst/>
                        <a:latin typeface="Calibri" panose="020F0502020204030204" pitchFamily="34" charset="0"/>
                      </a:endParaRPr>
                    </a:p>
                  </a:txBody>
                  <a:tcPr marL="68580" marR="68580" marT="0" marB="0"/>
                </a:tc>
              </a:tr>
              <a:tr h="245801">
                <a:tc>
                  <a:txBody>
                    <a:bodyPr/>
                    <a:lstStyle/>
                    <a:p>
                      <a:pPr algn="ctr"/>
                      <a:r>
                        <a:rPr lang="en-US" sz="1500">
                          <a:effectLst/>
                        </a:rPr>
                        <a:t>43</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dirty="0">
                          <a:effectLst/>
                        </a:rPr>
                        <a:t>1</a:t>
                      </a:r>
                      <a:endParaRPr lang="en-US" sz="1500" dirty="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2</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45801">
                <a:tc>
                  <a:txBody>
                    <a:bodyPr/>
                    <a:lstStyle/>
                    <a:p>
                      <a:pPr algn="ctr"/>
                      <a:r>
                        <a:rPr lang="en-US" sz="1500">
                          <a:effectLst/>
                        </a:rPr>
                        <a:t>44</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2</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45801">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1</a:t>
                      </a:r>
                      <a:endParaRPr lang="en-US" sz="1500">
                        <a:effectLst/>
                        <a:latin typeface="Calibri" panose="020F0502020204030204" pitchFamily="34" charset="0"/>
                      </a:endParaRPr>
                    </a:p>
                  </a:txBody>
                  <a:tcPr marL="68580" marR="68580" marT="0" marB="0"/>
                </a:tc>
                <a:tc>
                  <a:txBody>
                    <a:bodyPr/>
                    <a:lstStyle/>
                    <a:p>
                      <a:pPr algn="ctr"/>
                      <a:r>
                        <a:rPr lang="en-US" sz="1500">
                          <a:effectLst/>
                        </a:rPr>
                        <a:t>N</a:t>
                      </a:r>
                      <a:endParaRPr lang="en-US" sz="1500">
                        <a:effectLst/>
                        <a:latin typeface="Calibri" panose="020F0502020204030204" pitchFamily="34" charset="0"/>
                      </a:endParaRPr>
                    </a:p>
                  </a:txBody>
                  <a:tcPr marL="68580" marR="68580" marT="0" marB="0"/>
                </a:tc>
                <a:tc>
                  <a:txBody>
                    <a:bodyPr/>
                    <a:lstStyle/>
                    <a:p>
                      <a:pPr algn="ctr"/>
                      <a:r>
                        <a:rPr lang="en-US" sz="1500">
                          <a:effectLst/>
                        </a:rPr>
                        <a:t>0.5</a:t>
                      </a:r>
                      <a:endParaRPr lang="en-US" sz="1500">
                        <a:effectLst/>
                        <a:latin typeface="Calibri" panose="020F0502020204030204" pitchFamily="34" charset="0"/>
                      </a:endParaRPr>
                    </a:p>
                  </a:txBody>
                  <a:tcPr marL="68580" marR="68580" marT="0" marB="0"/>
                </a:tc>
              </a:tr>
              <a:tr h="293936">
                <a:tc>
                  <a:txBody>
                    <a:bodyPr/>
                    <a:lstStyle/>
                    <a:p>
                      <a:pPr algn="ctr"/>
                      <a:r>
                        <a:rPr lang="en-US" sz="1500">
                          <a:effectLst/>
                        </a:rPr>
                        <a:t>46</a:t>
                      </a:r>
                      <a:endParaRPr lang="en-US" sz="1500">
                        <a:effectLst/>
                        <a:latin typeface="Calibri" panose="020F0502020204030204" pitchFamily="34" charset="0"/>
                      </a:endParaRPr>
                    </a:p>
                  </a:txBody>
                  <a:tcPr marL="68580" marR="68580" marT="0" marB="0"/>
                </a:tc>
                <a:tc>
                  <a:txBody>
                    <a:bodyPr/>
                    <a:lstStyle/>
                    <a:p>
                      <a:pPr algn="ctr"/>
                      <a:r>
                        <a:rPr lang="en-US" sz="1500">
                          <a:effectLst/>
                        </a:rPr>
                        <a:t>45</a:t>
                      </a:r>
                      <a:endParaRPr lang="en-US" sz="1500">
                        <a:effectLst/>
                        <a:latin typeface="Calibri" panose="020F0502020204030204" pitchFamily="34" charset="0"/>
                      </a:endParaRPr>
                    </a:p>
                  </a:txBody>
                  <a:tcPr marL="68580" marR="68580" marT="0" marB="0"/>
                </a:tc>
                <a:tc>
                  <a:txBody>
                    <a:bodyPr/>
                    <a:lstStyle/>
                    <a:p>
                      <a:pPr algn="ctr"/>
                      <a:r>
                        <a:rPr lang="en-US" sz="1500" dirty="0">
                          <a:effectLst/>
                        </a:rPr>
                        <a:t>Y</a:t>
                      </a:r>
                      <a:endParaRPr lang="en-US" sz="1500" dirty="0">
                        <a:effectLst/>
                        <a:latin typeface="Calibri" panose="020F0502020204030204" pitchFamily="34" charset="0"/>
                      </a:endParaRPr>
                    </a:p>
                  </a:txBody>
                  <a:tcPr marL="68580" marR="68580" marT="0" marB="0"/>
                </a:tc>
                <a:tc>
                  <a:txBody>
                    <a:bodyPr/>
                    <a:lstStyle/>
                    <a:p>
                      <a:pPr algn="ctr"/>
                      <a:r>
                        <a:rPr lang="en-US" sz="1500">
                          <a:effectLst/>
                        </a:rPr>
                        <a:t>0</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a:effectLst/>
                        </a:rPr>
                        <a:t>0</a:t>
                      </a:r>
                      <a:endParaRPr lang="en-US" sz="1500">
                        <a:effectLst/>
                        <a:latin typeface="Calibri" panose="020F0502020204030204" pitchFamily="34" charset="0"/>
                      </a:endParaRPr>
                    </a:p>
                  </a:txBody>
                  <a:tcPr marL="68580" marR="68580" marT="0" marB="0"/>
                </a:tc>
                <a:tc>
                  <a:txBody>
                    <a:bodyPr/>
                    <a:lstStyle/>
                    <a:p>
                      <a:pPr algn="ctr"/>
                      <a:r>
                        <a:rPr lang="en-US" sz="1500">
                          <a:effectLst/>
                        </a:rPr>
                        <a:t>Y</a:t>
                      </a:r>
                      <a:endParaRPr lang="en-US" sz="1500">
                        <a:effectLst/>
                        <a:latin typeface="Calibri" panose="020F0502020204030204" pitchFamily="34" charset="0"/>
                      </a:endParaRPr>
                    </a:p>
                  </a:txBody>
                  <a:tcPr marL="68580" marR="68580" marT="0" marB="0"/>
                </a:tc>
                <a:tc>
                  <a:txBody>
                    <a:bodyPr/>
                    <a:lstStyle/>
                    <a:p>
                      <a:pPr algn="ctr"/>
                      <a:r>
                        <a:rPr lang="en-US" sz="1500" dirty="0">
                          <a:effectLst/>
                        </a:rPr>
                        <a:t>0.5</a:t>
                      </a:r>
                      <a:endParaRPr lang="en-US" sz="1500" dirty="0">
                        <a:effectLst/>
                        <a:latin typeface="Calibri" panose="020F0502020204030204" pitchFamily="34" charset="0"/>
                      </a:endParaRPr>
                    </a:p>
                  </a:txBody>
                  <a:tcPr marL="68580" marR="68580" marT="0" marB="0"/>
                </a:tc>
              </a:tr>
            </a:tbl>
          </a:graphicData>
        </a:graphic>
      </p:graphicFrame>
    </p:spTree>
    <p:extLst>
      <p:ext uri="{BB962C8B-B14F-4D97-AF65-F5344CB8AC3E}">
        <p14:creationId xmlns:p14="http://schemas.microsoft.com/office/powerpoint/2010/main" val="25119677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6252</TotalTime>
  <Words>2548</Words>
  <Application>Microsoft Office PowerPoint</Application>
  <PresentationFormat>Widescreen</PresentationFormat>
  <Paragraphs>609</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Brush Script Std</vt:lpstr>
      <vt:lpstr>Calibri</vt:lpstr>
      <vt:lpstr>Calibri Light</vt:lpstr>
      <vt:lpstr>Times New Roman</vt:lpstr>
      <vt:lpstr>Wingdings</vt:lpstr>
      <vt:lpstr>Office Theme</vt:lpstr>
      <vt:lpstr>Derivatives Markets In Interest Rate &amp; Foreign Exchange Rate   Utility For Importer &amp; Exporter</vt:lpstr>
      <vt:lpstr>Agenda</vt:lpstr>
      <vt:lpstr>Derivatives</vt:lpstr>
      <vt:lpstr>List of Derivatives under various categories</vt:lpstr>
      <vt:lpstr>Concept of Hedging</vt:lpstr>
      <vt:lpstr>Forward Contract</vt:lpstr>
      <vt:lpstr>Future</vt:lpstr>
      <vt:lpstr>Option</vt:lpstr>
      <vt:lpstr>Option - Exporter</vt:lpstr>
      <vt:lpstr>Option - Importer</vt:lpstr>
      <vt:lpstr>Exchange Rate Derivatives - Importer Perspective</vt:lpstr>
      <vt:lpstr>Exchange Rate Derivatives - Exporter Perspective</vt:lpstr>
      <vt:lpstr>Interest Rate Derivatives</vt:lpstr>
      <vt:lpstr>Settlement under FRA</vt:lpstr>
      <vt:lpstr>SWAP</vt:lpstr>
      <vt:lpstr>Interest Rate Swap Structure</vt:lpstr>
      <vt:lpstr>Interest Rate Option </vt:lpstr>
      <vt:lpstr>Collar: Interest Rate Risk Hedging Strategy</vt:lpstr>
      <vt:lpstr>Seagull: Interest Rate Risk Hedging Strategy</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Interest Rate and Foreign Exchange Rate Derivative Market</dc:title>
  <dc:creator>Neha Abhishek</dc:creator>
  <cp:lastModifiedBy>Neha Abhishek</cp:lastModifiedBy>
  <cp:revision>453</cp:revision>
  <dcterms:created xsi:type="dcterms:W3CDTF">2014-08-26T04:00:51Z</dcterms:created>
  <dcterms:modified xsi:type="dcterms:W3CDTF">2014-10-15T17:17:44Z</dcterms:modified>
</cp:coreProperties>
</file>