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2"/>
  </p:notesMasterIdLst>
  <p:sldIdLst>
    <p:sldId id="256" r:id="rId2"/>
    <p:sldId id="257" r:id="rId3"/>
    <p:sldId id="262" r:id="rId4"/>
    <p:sldId id="260" r:id="rId5"/>
    <p:sldId id="275" r:id="rId6"/>
    <p:sldId id="276" r:id="rId7"/>
    <p:sldId id="277" r:id="rId8"/>
    <p:sldId id="271" r:id="rId9"/>
    <p:sldId id="272" r:id="rId10"/>
    <p:sldId id="273" r:id="rId11"/>
    <p:sldId id="258" r:id="rId12"/>
    <p:sldId id="259" r:id="rId13"/>
    <p:sldId id="263" r:id="rId14"/>
    <p:sldId id="264" r:id="rId15"/>
    <p:sldId id="265" r:id="rId16"/>
    <p:sldId id="266" r:id="rId17"/>
    <p:sldId id="268" r:id="rId18"/>
    <p:sldId id="269" r:id="rId19"/>
    <p:sldId id="274" r:id="rId20"/>
    <p:sldId id="270"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7" d="100"/>
          <a:sy n="77" d="100"/>
        </p:scale>
        <p:origin x="-1092" y="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3257AF-31EA-4DF3-97ED-7B868D6082D4}" type="datetimeFigureOut">
              <a:rPr lang="en-IN" smtClean="0"/>
              <a:pPr/>
              <a:t>09/10/2012</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B8992CF-603B-42B8-81BB-62EA2094C99A}"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9B8992CF-603B-42B8-81BB-62EA2094C99A}" type="slidenum">
              <a:rPr lang="en-IN" smtClean="0"/>
              <a:pPr/>
              <a:t>12</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70983BEB-98FD-4F07-B02D-151C8C409626}" type="datetimeFigureOut">
              <a:rPr lang="en-IN" smtClean="0"/>
              <a:pPr/>
              <a:t>09/10/2012</a:t>
            </a:fld>
            <a:endParaRPr lang="en-IN"/>
          </a:p>
        </p:txBody>
      </p:sp>
      <p:sp>
        <p:nvSpPr>
          <p:cNvPr id="17" name="Footer Placeholder 16"/>
          <p:cNvSpPr>
            <a:spLocks noGrp="1"/>
          </p:cNvSpPr>
          <p:nvPr>
            <p:ph type="ftr" sz="quarter" idx="11"/>
          </p:nvPr>
        </p:nvSpPr>
        <p:spPr/>
        <p:txBody>
          <a:bodyPr/>
          <a:lstStyle>
            <a:extLst/>
          </a:lstStyle>
          <a:p>
            <a:endParaRPr lang="en-IN"/>
          </a:p>
        </p:txBody>
      </p:sp>
      <p:sp>
        <p:nvSpPr>
          <p:cNvPr id="29" name="Slide Number Placeholder 28"/>
          <p:cNvSpPr>
            <a:spLocks noGrp="1"/>
          </p:cNvSpPr>
          <p:nvPr>
            <p:ph type="sldNum" sz="quarter" idx="12"/>
          </p:nvPr>
        </p:nvSpPr>
        <p:spPr/>
        <p:txBody>
          <a:bodyPr/>
          <a:lstStyle>
            <a:extLst/>
          </a:lstStyle>
          <a:p>
            <a:fld id="{708EFFE1-618B-4233-978D-0F7FE2EC01F2}" type="slidenum">
              <a:rPr lang="en-IN" smtClean="0"/>
              <a:pPr/>
              <a:t>‹#›</a:t>
            </a:fld>
            <a:endParaRPr lang="en-IN"/>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0983BEB-98FD-4F07-B02D-151C8C409626}" type="datetimeFigureOut">
              <a:rPr lang="en-IN" smtClean="0"/>
              <a:pPr/>
              <a:t>09/10/2012</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08EFFE1-618B-4233-978D-0F7FE2EC01F2}"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0983BEB-98FD-4F07-B02D-151C8C409626}" type="datetimeFigureOut">
              <a:rPr lang="en-IN" smtClean="0"/>
              <a:pPr/>
              <a:t>09/10/2012</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08EFFE1-618B-4233-978D-0F7FE2EC01F2}"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0983BEB-98FD-4F07-B02D-151C8C409626}" type="datetimeFigureOut">
              <a:rPr lang="en-IN" smtClean="0"/>
              <a:pPr/>
              <a:t>09/10/2012</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08EFFE1-618B-4233-978D-0F7FE2EC01F2}"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0983BEB-98FD-4F07-B02D-151C8C409626}" type="datetimeFigureOut">
              <a:rPr lang="en-IN" smtClean="0"/>
              <a:pPr/>
              <a:t>09/10/2012</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08EFFE1-618B-4233-978D-0F7FE2EC01F2}" type="slidenum">
              <a:rPr lang="en-IN" smtClean="0"/>
              <a:pPr/>
              <a:t>‹#›</a:t>
            </a:fld>
            <a:endParaRPr lang="en-IN"/>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0983BEB-98FD-4F07-B02D-151C8C409626}" type="datetimeFigureOut">
              <a:rPr lang="en-IN" smtClean="0"/>
              <a:pPr/>
              <a:t>09/10/2012</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708EFFE1-618B-4233-978D-0F7FE2EC01F2}"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0983BEB-98FD-4F07-B02D-151C8C409626}" type="datetimeFigureOut">
              <a:rPr lang="en-IN" smtClean="0"/>
              <a:pPr/>
              <a:t>09/10/2012</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708EFFE1-618B-4233-978D-0F7FE2EC01F2}" type="slidenum">
              <a:rPr lang="en-IN" smtClean="0"/>
              <a:pPr/>
              <a:t>‹#›</a:t>
            </a:fld>
            <a:endParaRPr lang="en-IN"/>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70983BEB-98FD-4F07-B02D-151C8C409626}" type="datetimeFigureOut">
              <a:rPr lang="en-IN" smtClean="0"/>
              <a:pPr/>
              <a:t>09/10/2012</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708EFFE1-618B-4233-978D-0F7FE2EC01F2}"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70983BEB-98FD-4F07-B02D-151C8C409626}" type="datetimeFigureOut">
              <a:rPr lang="en-IN" smtClean="0"/>
              <a:pPr/>
              <a:t>09/10/2012</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708EFFE1-618B-4233-978D-0F7FE2EC01F2}"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0983BEB-98FD-4F07-B02D-151C8C409626}" type="datetimeFigureOut">
              <a:rPr lang="en-IN" smtClean="0"/>
              <a:pPr/>
              <a:t>09/10/2012</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708EFFE1-618B-4233-978D-0F7FE2EC01F2}"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70983BEB-98FD-4F07-B02D-151C8C409626}" type="datetimeFigureOut">
              <a:rPr lang="en-IN" smtClean="0"/>
              <a:pPr/>
              <a:t>09/10/2012</a:t>
            </a:fld>
            <a:endParaRPr lang="en-IN"/>
          </a:p>
        </p:txBody>
      </p:sp>
      <p:sp>
        <p:nvSpPr>
          <p:cNvPr id="6" name="Footer Placeholder 5"/>
          <p:cNvSpPr>
            <a:spLocks noGrp="1"/>
          </p:cNvSpPr>
          <p:nvPr>
            <p:ph type="ftr" sz="quarter" idx="11"/>
          </p:nvPr>
        </p:nvSpPr>
        <p:spPr>
          <a:xfrm>
            <a:off x="914400" y="55499"/>
            <a:ext cx="5562600" cy="365125"/>
          </a:xfrm>
        </p:spPr>
        <p:txBody>
          <a:bodyPr/>
          <a:lstStyle>
            <a:extLst/>
          </a:lstStyle>
          <a:p>
            <a:endParaRPr lang="en-IN"/>
          </a:p>
        </p:txBody>
      </p:sp>
      <p:sp>
        <p:nvSpPr>
          <p:cNvPr id="7" name="Slide Number Placeholder 6"/>
          <p:cNvSpPr>
            <a:spLocks noGrp="1"/>
          </p:cNvSpPr>
          <p:nvPr>
            <p:ph type="sldNum" sz="quarter" idx="12"/>
          </p:nvPr>
        </p:nvSpPr>
        <p:spPr>
          <a:xfrm>
            <a:off x="8610600" y="55499"/>
            <a:ext cx="457200" cy="365125"/>
          </a:xfrm>
        </p:spPr>
        <p:txBody>
          <a:bodyPr/>
          <a:lstStyle>
            <a:extLst/>
          </a:lstStyle>
          <a:p>
            <a:fld id="{708EFFE1-618B-4233-978D-0F7FE2EC01F2}"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70983BEB-98FD-4F07-B02D-151C8C409626}" type="datetimeFigureOut">
              <a:rPr lang="en-IN" smtClean="0"/>
              <a:pPr/>
              <a:t>09/10/2012</a:t>
            </a:fld>
            <a:endParaRPr lang="en-IN"/>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IN"/>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708EFFE1-618B-4233-978D-0F7FE2EC01F2}" type="slidenum">
              <a:rPr lang="en-IN" smtClean="0"/>
              <a:pPr/>
              <a:t>‹#›</a:t>
            </a:fld>
            <a:endParaRPr lang="en-IN"/>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41000"/>
            <a:lum/>
          </a:blip>
          <a:srcRect/>
          <a:stretch>
            <a:fillRect t="-8000" b="-8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700808"/>
            <a:ext cx="7772400" cy="1975104"/>
          </a:xfrm>
        </p:spPr>
        <p:txBody>
          <a:bodyPr>
            <a:noAutofit/>
          </a:bodyPr>
          <a:lstStyle/>
          <a:p>
            <a:pPr algn="ctr"/>
            <a:r>
              <a:rPr lang="en-US" sz="8800" b="1" dirty="0" smtClean="0">
                <a:solidFill>
                  <a:srgbClr val="002060"/>
                </a:solidFill>
                <a:effectLst>
                  <a:outerShdw blurRad="50800" dist="114300" dir="19620000" sx="84000" sy="84000" algn="ctr" rotWithShape="0">
                    <a:srgbClr val="000000">
                      <a:alpha val="33000"/>
                    </a:srgbClr>
                  </a:outerShdw>
                  <a:reflection blurRad="12700" stA="34000" endA="740" endPos="53000" dir="5400000" sy="-100000" algn="bl" rotWithShape="0"/>
                </a:effectLst>
                <a:latin typeface="Chiller" pitchFamily="82" charset="0"/>
                <a:ea typeface="Adobe Fan Heiti Std B" pitchFamily="34" charset="-128"/>
              </a:rPr>
              <a:t>Indian Banking Sector</a:t>
            </a:r>
            <a:endParaRPr lang="en-IN" sz="8800" b="1" dirty="0">
              <a:solidFill>
                <a:srgbClr val="002060"/>
              </a:solidFill>
              <a:effectLst>
                <a:outerShdw blurRad="50800" dist="114300" dir="19620000" sx="84000" sy="84000" algn="ctr" rotWithShape="0">
                  <a:srgbClr val="000000">
                    <a:alpha val="33000"/>
                  </a:srgbClr>
                </a:outerShdw>
                <a:reflection blurRad="12700" stA="34000" endA="740" endPos="53000" dir="5400000" sy="-100000" algn="bl" rotWithShape="0"/>
              </a:effectLst>
              <a:latin typeface="Chiller" pitchFamily="82" charset="0"/>
              <a:ea typeface="Adobe Fan Heiti Std B" pitchFamily="34" charset="-128"/>
            </a:endParaRPr>
          </a:p>
        </p:txBody>
      </p:sp>
      <p:sp>
        <p:nvSpPr>
          <p:cNvPr id="3" name="TextBox 2"/>
          <p:cNvSpPr txBox="1"/>
          <p:nvPr/>
        </p:nvSpPr>
        <p:spPr>
          <a:xfrm>
            <a:off x="3357554" y="4500570"/>
            <a:ext cx="5072098" cy="369332"/>
          </a:xfrm>
          <a:prstGeom prst="rect">
            <a:avLst/>
          </a:prstGeom>
          <a:noFill/>
        </p:spPr>
        <p:txBody>
          <a:bodyPr wrap="square" rtlCol="0">
            <a:spAutoFit/>
          </a:bodyPr>
          <a:lstStyle/>
          <a:p>
            <a:r>
              <a:rPr lang="en-US" b="1" dirty="0" smtClean="0">
                <a:solidFill>
                  <a:schemeClr val="bg1"/>
                </a:solidFill>
              </a:rPr>
              <a:t>BY  CA. SAYANTAN  BASU </a:t>
            </a:r>
            <a:endParaRPr lang="en-US" b="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6700" b="1" dirty="0" smtClean="0">
                <a:latin typeface="Chiller" pitchFamily="82" charset="0"/>
              </a:rPr>
              <a:t>Future Prospects</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smtClean="0"/>
              <a:t>In the months to come ,hiring </a:t>
            </a:r>
            <a:r>
              <a:rPr lang="en-US" dirty="0"/>
              <a:t>is likely to remain robust. Many banks are investing in training programs to upgrade worker skills to enhance their competitive edge in anticipation of the segment once more regaining its rightful place as the harbinger of development and progress.</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6000" b="1" dirty="0" smtClean="0">
                <a:latin typeface="Chiller" pitchFamily="82" charset="0"/>
              </a:rPr>
              <a:t>Careers In Banking </a:t>
            </a:r>
            <a:endParaRPr lang="en-IN" sz="6000" b="1" dirty="0">
              <a:latin typeface="Chiller" pitchFamily="82" charset="0"/>
            </a:endParaRPr>
          </a:p>
        </p:txBody>
      </p:sp>
      <p:sp>
        <p:nvSpPr>
          <p:cNvPr id="6" name="Content Placeholder 5"/>
          <p:cNvSpPr>
            <a:spLocks noGrp="1"/>
          </p:cNvSpPr>
          <p:nvPr>
            <p:ph idx="1"/>
          </p:nvPr>
        </p:nvSpPr>
        <p:spPr>
          <a:xfrm>
            <a:off x="457200" y="1600200"/>
            <a:ext cx="8229600" cy="5069160"/>
          </a:xfrm>
        </p:spPr>
        <p:txBody>
          <a:bodyPr>
            <a:normAutofit/>
          </a:bodyPr>
          <a:lstStyle/>
          <a:p>
            <a:pPr>
              <a:buNone/>
            </a:pPr>
            <a:r>
              <a:rPr lang="en-IN" sz="2800" b="1" dirty="0" smtClean="0"/>
              <a:t>I  Foreign Banks </a:t>
            </a:r>
            <a:r>
              <a:rPr lang="en-IN" sz="2800" dirty="0" smtClean="0"/>
              <a:t>are the most sought after</a:t>
            </a:r>
          </a:p>
          <a:p>
            <a:r>
              <a:rPr lang="en-IN" sz="2800" dirty="0" smtClean="0"/>
              <a:t> due to their salary packages comparable to the best in the country and</a:t>
            </a:r>
          </a:p>
          <a:p>
            <a:r>
              <a:rPr lang="en-IN" sz="2800" dirty="0" smtClean="0"/>
              <a:t> better job profiles. However, the job security in these banks is also dependent on various external factors, like the </a:t>
            </a:r>
          </a:p>
          <a:p>
            <a:r>
              <a:rPr lang="en-IN" sz="2800" dirty="0" smtClean="0"/>
              <a:t>economy of the parent country, </a:t>
            </a:r>
          </a:p>
          <a:p>
            <a:r>
              <a:rPr lang="en-IN" sz="2800" dirty="0" smtClean="0"/>
              <a:t>performance of the bank worldwide, </a:t>
            </a:r>
          </a:p>
          <a:p>
            <a:r>
              <a:rPr lang="en-IN" sz="2800" dirty="0" smtClean="0"/>
              <a:t>change in expatriate management etc.</a:t>
            </a:r>
          </a:p>
          <a:p>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6120680"/>
          </a:xfrm>
        </p:spPr>
        <p:txBody>
          <a:bodyPr>
            <a:normAutofit fontScale="77500" lnSpcReduction="20000"/>
          </a:bodyPr>
          <a:lstStyle/>
          <a:p>
            <a:pPr>
              <a:buNone/>
            </a:pPr>
            <a:r>
              <a:rPr lang="en-IN" b="1" dirty="0" smtClean="0"/>
              <a:t>II  Public sector Banks</a:t>
            </a:r>
            <a:r>
              <a:rPr lang="en-IN" dirty="0" smtClean="0"/>
              <a:t> recruit mainly graduates , </a:t>
            </a:r>
            <a:r>
              <a:rPr lang="en-IN" dirty="0" err="1" smtClean="0"/>
              <a:t>MBAs,CAs</a:t>
            </a:r>
            <a:r>
              <a:rPr lang="en-IN" dirty="0" smtClean="0"/>
              <a:t> and CFAs at the entry level on the basis of All India Level examination. </a:t>
            </a:r>
          </a:p>
          <a:p>
            <a:r>
              <a:rPr lang="en-IN" dirty="0" smtClean="0"/>
              <a:t>However professionals like engineers, doctors, technologists, lawyers, ex-defence officers etc are recruited on senior positions through All India tests.</a:t>
            </a:r>
          </a:p>
          <a:p>
            <a:endParaRPr lang="en-IN" dirty="0" smtClean="0"/>
          </a:p>
          <a:p>
            <a:endParaRPr lang="en-US" dirty="0" smtClean="0"/>
          </a:p>
          <a:p>
            <a:pPr>
              <a:buNone/>
            </a:pPr>
            <a:r>
              <a:rPr lang="en-US" b="1" dirty="0" smtClean="0"/>
              <a:t>III   </a:t>
            </a:r>
            <a:r>
              <a:rPr lang="en-IN" b="1" dirty="0" smtClean="0"/>
              <a:t>Private sector/Foreign Banks </a:t>
            </a:r>
            <a:r>
              <a:rPr lang="en-IN" dirty="0" smtClean="0"/>
              <a:t>prefer to take MBA's, CA's etc at junior positions</a:t>
            </a:r>
          </a:p>
          <a:p>
            <a:r>
              <a:rPr lang="en-IN" dirty="0" smtClean="0"/>
              <a:t> through Campus recruitment and interviews. </a:t>
            </a:r>
          </a:p>
          <a:p>
            <a:r>
              <a:rPr lang="en-IN" dirty="0" smtClean="0"/>
              <a:t>However, at the senior positions they opt for experienced bankers.</a:t>
            </a:r>
          </a:p>
          <a:p>
            <a:r>
              <a:rPr lang="en-IN" dirty="0" smtClean="0"/>
              <a:t> Thus the officers from Public sector Banks become the natural choice for such positions. </a:t>
            </a:r>
          </a:p>
          <a:p>
            <a:r>
              <a:rPr lang="en-IN" dirty="0" smtClean="0"/>
              <a:t>Thus job-hopping has become an well-accepted norm in the Industry.</a:t>
            </a:r>
          </a:p>
          <a:p>
            <a:pPr>
              <a:buNone/>
            </a:pPr>
            <a:endParaRPr lang="en-US" b="1"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Autofit/>
          </a:bodyPr>
          <a:lstStyle/>
          <a:p>
            <a:r>
              <a:rPr lang="en-US" sz="5400" dirty="0" smtClean="0">
                <a:latin typeface="Chiller" pitchFamily="82" charset="0"/>
              </a:rPr>
              <a:t>Private Banks:</a:t>
            </a:r>
            <a:endParaRPr lang="en-IN" sz="5400" dirty="0">
              <a:latin typeface="Chiller" pitchFamily="82" charset="0"/>
            </a:endParaRPr>
          </a:p>
        </p:txBody>
      </p:sp>
      <p:sp>
        <p:nvSpPr>
          <p:cNvPr id="3" name="Content Placeholder 2"/>
          <p:cNvSpPr>
            <a:spLocks noGrp="1"/>
          </p:cNvSpPr>
          <p:nvPr>
            <p:ph idx="1"/>
          </p:nvPr>
        </p:nvSpPr>
        <p:spPr>
          <a:xfrm>
            <a:off x="457200" y="1052736"/>
            <a:ext cx="8229600" cy="5805264"/>
          </a:xfrm>
        </p:spPr>
        <p:txBody>
          <a:bodyPr>
            <a:normAutofit fontScale="70000" lnSpcReduction="20000"/>
          </a:bodyPr>
          <a:lstStyle/>
          <a:p>
            <a:r>
              <a:rPr lang="en-US" dirty="0" smtClean="0"/>
              <a:t>The fresher's are mostly hired for the positions of </a:t>
            </a:r>
          </a:p>
          <a:p>
            <a:endParaRPr lang="en-US" dirty="0" smtClean="0"/>
          </a:p>
          <a:p>
            <a:r>
              <a:rPr lang="en-US" dirty="0" smtClean="0">
                <a:solidFill>
                  <a:srgbClr val="FF0000"/>
                </a:solidFill>
                <a:latin typeface="Comic Sans MS" pitchFamily="66" charset="0"/>
              </a:rPr>
              <a:t> </a:t>
            </a:r>
            <a:r>
              <a:rPr lang="en-US" b="1" dirty="0" smtClean="0">
                <a:solidFill>
                  <a:srgbClr val="FF0000"/>
                </a:solidFill>
                <a:latin typeface="Comic Sans MS" pitchFamily="66" charset="0"/>
              </a:rPr>
              <a:t>Investment Banking Associates</a:t>
            </a:r>
            <a:r>
              <a:rPr lang="en-US" dirty="0" smtClean="0"/>
              <a:t>.</a:t>
            </a:r>
          </a:p>
          <a:p>
            <a:r>
              <a:rPr lang="en-US" dirty="0" smtClean="0"/>
              <a:t>This profile requires selling financial services provided by the bank which include securities, loans, FDs etc.</a:t>
            </a:r>
          </a:p>
          <a:p>
            <a:r>
              <a:rPr lang="en-US" dirty="0" smtClean="0"/>
              <a:t>Further one can also be recruited for the profile of a </a:t>
            </a:r>
          </a:p>
          <a:p>
            <a:endParaRPr lang="en-US" dirty="0" smtClean="0"/>
          </a:p>
          <a:p>
            <a:r>
              <a:rPr lang="en-US" b="1" dirty="0" smtClean="0">
                <a:solidFill>
                  <a:srgbClr val="FF0000"/>
                </a:solidFill>
                <a:latin typeface="Comic Sans MS" pitchFamily="66" charset="0"/>
              </a:rPr>
              <a:t>Investment Banker – Private client services</a:t>
            </a:r>
          </a:p>
          <a:p>
            <a:r>
              <a:rPr lang="en-US" dirty="0" smtClean="0"/>
              <a:t>Clients are HNI (</a:t>
            </a:r>
            <a:r>
              <a:rPr lang="en-US" dirty="0" err="1" smtClean="0"/>
              <a:t>Higj</a:t>
            </a:r>
            <a:r>
              <a:rPr lang="en-US" dirty="0" smtClean="0"/>
              <a:t> Net-worth Individuals)</a:t>
            </a:r>
          </a:p>
          <a:p>
            <a:r>
              <a:rPr lang="en-US" dirty="0" smtClean="0"/>
              <a:t>It involves putting together an integrated packages of investment and financial services to the clients.</a:t>
            </a:r>
          </a:p>
          <a:p>
            <a:r>
              <a:rPr lang="en-US" dirty="0" smtClean="0"/>
              <a:t>They are also entitled to perform specific task for the clients like:</a:t>
            </a:r>
          </a:p>
          <a:p>
            <a:pPr lvl="1"/>
            <a:r>
              <a:rPr lang="en-US" dirty="0" smtClean="0"/>
              <a:t>Estate Planning </a:t>
            </a:r>
          </a:p>
          <a:p>
            <a:pPr lvl="1"/>
            <a:r>
              <a:rPr lang="en-US" dirty="0" smtClean="0"/>
              <a:t>Tax Planning and </a:t>
            </a:r>
          </a:p>
          <a:p>
            <a:pPr lvl="1"/>
            <a:r>
              <a:rPr lang="en-US" dirty="0" smtClean="0"/>
              <a:t>Investment </a:t>
            </a:r>
            <a:r>
              <a:rPr lang="en-US" dirty="0" err="1" smtClean="0"/>
              <a:t>startegies</a:t>
            </a:r>
            <a:endParaRPr lang="en-US" dirty="0" smtClean="0"/>
          </a:p>
          <a:p>
            <a:r>
              <a:rPr lang="en-US" dirty="0" smtClean="0"/>
              <a:t>In simple words it is HNI’s portfolio management.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6192688"/>
          </a:xfrm>
        </p:spPr>
        <p:txBody>
          <a:bodyPr>
            <a:normAutofit fontScale="70000" lnSpcReduction="20000"/>
          </a:bodyPr>
          <a:lstStyle/>
          <a:p>
            <a:r>
              <a:rPr lang="en-US" b="1" dirty="0" smtClean="0">
                <a:solidFill>
                  <a:srgbClr val="FF0000"/>
                </a:solidFill>
                <a:latin typeface="Comic Sans MS" pitchFamily="66" charset="0"/>
              </a:rPr>
              <a:t>Investment Banking – Research</a:t>
            </a:r>
          </a:p>
          <a:p>
            <a:r>
              <a:rPr lang="en-IN" dirty="0" smtClean="0"/>
              <a:t>involves providing critical analytical support to investment banking, sales and trading activities.</a:t>
            </a:r>
          </a:p>
          <a:p>
            <a:r>
              <a:rPr lang="en-IN" dirty="0" smtClean="0"/>
              <a:t>Research involves quantitative research (pricing models), economic research (interest rates), and individual company research.</a:t>
            </a:r>
          </a:p>
          <a:p>
            <a:r>
              <a:rPr lang="en-IN" dirty="0" smtClean="0"/>
              <a:t>Research is also responsible for maintaining long-term relationships with corporate clients long after the deals are done. </a:t>
            </a:r>
          </a:p>
          <a:p>
            <a:r>
              <a:rPr lang="en-IN" dirty="0" smtClean="0"/>
              <a:t>they meet regularly with company management, to analyze the company's position relative to competitors, and provide recommendations about the company's stock to investors, plus sales and trading.</a:t>
            </a:r>
          </a:p>
          <a:p>
            <a:endParaRPr lang="en-IN" dirty="0" smtClean="0"/>
          </a:p>
          <a:p>
            <a:r>
              <a:rPr lang="en-US" b="1" dirty="0" smtClean="0">
                <a:solidFill>
                  <a:srgbClr val="FF0000"/>
                </a:solidFill>
                <a:latin typeface="Comic Sans MS" pitchFamily="66" charset="0"/>
              </a:rPr>
              <a:t>Corporate Finance banker</a:t>
            </a:r>
            <a:r>
              <a:rPr lang="en-US" dirty="0" smtClean="0">
                <a:solidFill>
                  <a:srgbClr val="FF0000"/>
                </a:solidFill>
                <a:latin typeface="Comic Sans MS" pitchFamily="66" charset="0"/>
              </a:rPr>
              <a:t>.</a:t>
            </a:r>
          </a:p>
          <a:p>
            <a:r>
              <a:rPr lang="en-US" dirty="0" smtClean="0"/>
              <a:t>These are the financial consultants to corporate who advise them on the financial front and help them in restructuring balance sheets</a:t>
            </a:r>
          </a:p>
          <a:p>
            <a:r>
              <a:rPr lang="en-US" dirty="0" smtClean="0"/>
              <a:t>They also need to provide assistance in IPO</a:t>
            </a:r>
            <a:r>
              <a:rPr lang="en-IN" dirty="0" smtClean="0"/>
              <a:t> and also serve as underwrites to the firms.</a:t>
            </a:r>
            <a:endParaRPr lang="en-US" dirty="0" smtClean="0"/>
          </a:p>
          <a:p>
            <a:endParaRPr lang="en-IN"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
            </a:r>
            <a:br>
              <a:rPr lang="en-IN" dirty="0" smtClean="0"/>
            </a:br>
            <a:endParaRPr lang="en-IN" dirty="0"/>
          </a:p>
        </p:txBody>
      </p:sp>
      <p:sp>
        <p:nvSpPr>
          <p:cNvPr id="3" name="Content Placeholder 2"/>
          <p:cNvSpPr>
            <a:spLocks noGrp="1"/>
          </p:cNvSpPr>
          <p:nvPr>
            <p:ph idx="1"/>
          </p:nvPr>
        </p:nvSpPr>
        <p:spPr>
          <a:xfrm>
            <a:off x="457200" y="0"/>
            <a:ext cx="8229600" cy="6858000"/>
          </a:xfrm>
        </p:spPr>
        <p:txBody>
          <a:bodyPr>
            <a:normAutofit fontScale="70000" lnSpcReduction="20000"/>
          </a:bodyPr>
          <a:lstStyle/>
          <a:p>
            <a:r>
              <a:rPr lang="en-US" sz="2600" b="1" dirty="0" smtClean="0">
                <a:solidFill>
                  <a:srgbClr val="FF0000"/>
                </a:solidFill>
                <a:latin typeface="Comic Sans MS" pitchFamily="66" charset="0"/>
              </a:rPr>
              <a:t>Analyst</a:t>
            </a:r>
          </a:p>
          <a:p>
            <a:r>
              <a:rPr lang="en-IN" dirty="0" smtClean="0"/>
              <a:t>Analysts working for investment banks perform </a:t>
            </a:r>
          </a:p>
          <a:p>
            <a:r>
              <a:rPr lang="en-IN" dirty="0" smtClean="0"/>
              <a:t>valuation calculations on the various debt or equity securities being offered.</a:t>
            </a:r>
          </a:p>
          <a:p>
            <a:r>
              <a:rPr lang="en-IN" dirty="0" smtClean="0"/>
              <a:t>Critical thinking skills are supremely important, as an investment bank's services extend to appraising entire entities for a pending merger, acquisition or corporate restructuring.</a:t>
            </a:r>
          </a:p>
          <a:p>
            <a:endParaRPr lang="en-IN" b="1" dirty="0" smtClean="0"/>
          </a:p>
          <a:p>
            <a:r>
              <a:rPr lang="en-IN" sz="2600" b="1" dirty="0" smtClean="0">
                <a:solidFill>
                  <a:srgbClr val="FF0000"/>
                </a:solidFill>
                <a:latin typeface="Comic Sans MS" pitchFamily="66" charset="0"/>
              </a:rPr>
              <a:t>Asset Management</a:t>
            </a:r>
          </a:p>
          <a:p>
            <a:r>
              <a:rPr lang="en-IN" dirty="0" smtClean="0"/>
              <a:t> Asset managers manage money for individuals and institutions.</a:t>
            </a:r>
          </a:p>
          <a:p>
            <a:r>
              <a:rPr lang="en-IN" dirty="0" smtClean="0"/>
              <a:t>they convert that money into assets-stocks, bonds, derivatives, and other types of investments-and try to make that money grow as fast as possible. </a:t>
            </a:r>
          </a:p>
          <a:p>
            <a:r>
              <a:rPr lang="en-IN" dirty="0" smtClean="0"/>
              <a:t>Mutual fund companies, banks and corporations hire asset managers to invest people's money wisely and profitably.</a:t>
            </a:r>
          </a:p>
          <a:p>
            <a:r>
              <a:rPr lang="en-IN" dirty="0" smtClean="0"/>
              <a:t> Asset managers use a combination of investment theory, quantitative tools, market experience, research, and plain dumb luck to pick investments for their portfolios, ranging from high-risk stocks to commercial real estate to cash accounts</a:t>
            </a:r>
          </a:p>
          <a:p>
            <a:r>
              <a:rPr lang="en-IN" dirty="0" smtClean="0"/>
              <a:t>The field opens to graduates of many degrees, and a mastery of finance and accounting (whether learned through academia or by self study). </a:t>
            </a:r>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latin typeface="Chiller" pitchFamily="82" charset="0"/>
              </a:rPr>
              <a:t>Pay - Packages</a:t>
            </a:r>
            <a:endParaRPr lang="en-IN" sz="5400" dirty="0">
              <a:latin typeface="Chiller" pitchFamily="82" charset="0"/>
            </a:endParaRPr>
          </a:p>
        </p:txBody>
      </p:sp>
      <p:sp>
        <p:nvSpPr>
          <p:cNvPr id="3" name="Content Placeholder 2"/>
          <p:cNvSpPr>
            <a:spLocks noGrp="1"/>
          </p:cNvSpPr>
          <p:nvPr>
            <p:ph idx="1"/>
          </p:nvPr>
        </p:nvSpPr>
        <p:spPr/>
        <p:txBody>
          <a:bodyPr>
            <a:normAutofit/>
          </a:bodyPr>
          <a:lstStyle/>
          <a:p>
            <a:r>
              <a:rPr lang="en-IN" dirty="0" smtClean="0"/>
              <a:t>Most Public sector officers can begin in the Rs 8700-12400 per month scale. MBAs recruited by private and foreign banks are given plum packages to the extent of about Rs 25000-30000 a month</a:t>
            </a:r>
          </a:p>
          <a:p>
            <a:r>
              <a:rPr lang="en-US" dirty="0" smtClean="0"/>
              <a:t>However for positions of Investment banker some Cos also offer from 5L to 10 L packages, however CAs are the competitors for the same.</a:t>
            </a:r>
            <a:endParaRPr lang="en-IN"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t>Eligibility</a:t>
            </a:r>
            <a:endParaRPr lang="en-IN" dirty="0"/>
          </a:p>
        </p:txBody>
      </p:sp>
      <p:sp>
        <p:nvSpPr>
          <p:cNvPr id="3" name="Content Placeholder 2"/>
          <p:cNvSpPr>
            <a:spLocks noGrp="1"/>
          </p:cNvSpPr>
          <p:nvPr>
            <p:ph idx="1"/>
          </p:nvPr>
        </p:nvSpPr>
        <p:spPr/>
        <p:txBody>
          <a:bodyPr>
            <a:normAutofit fontScale="85000" lnSpcReduction="20000"/>
          </a:bodyPr>
          <a:lstStyle/>
          <a:p>
            <a:pPr>
              <a:buNone/>
            </a:pPr>
            <a:r>
              <a:rPr lang="en-US" sz="4200" dirty="0" smtClean="0">
                <a:solidFill>
                  <a:srgbClr val="FF0000"/>
                </a:solidFill>
                <a:latin typeface="Comic Sans MS" pitchFamily="66" charset="0"/>
              </a:rPr>
              <a:t>Public sector:</a:t>
            </a:r>
            <a:endParaRPr lang="en-IN" sz="4200" dirty="0" smtClean="0">
              <a:solidFill>
                <a:srgbClr val="FF0000"/>
              </a:solidFill>
              <a:latin typeface="Comic Sans MS" pitchFamily="66" charset="0"/>
            </a:endParaRPr>
          </a:p>
          <a:p>
            <a:r>
              <a:rPr lang="en-IN" dirty="0" smtClean="0"/>
              <a:t>There is good scope for professionals like MBAs, CAs for Direct entry as Manager, </a:t>
            </a:r>
            <a:r>
              <a:rPr lang="en-IN" dirty="0" err="1" smtClean="0"/>
              <a:t>Sr</a:t>
            </a:r>
            <a:r>
              <a:rPr lang="en-IN" dirty="0" smtClean="0"/>
              <a:t> Manager. </a:t>
            </a:r>
          </a:p>
          <a:p>
            <a:r>
              <a:rPr lang="en-IN" dirty="0" smtClean="0"/>
              <a:t>There is scope for Technical posts like Agriculture Officers, Industry Officers, Law Officers, Hindi Officers and Economic Officers.</a:t>
            </a:r>
          </a:p>
          <a:p>
            <a:r>
              <a:rPr lang="en-IN" dirty="0" smtClean="0"/>
              <a:t>Qualifications for Banking Jobs For Clerical Jobs: Minimum Qualifications are 10+2 with marks 50% and above or Graduation. Age 18 yrs to 28 years. </a:t>
            </a:r>
          </a:p>
          <a:p>
            <a:r>
              <a:rPr lang="en-IN" dirty="0" smtClean="0"/>
              <a:t>For Probationary Officers Minimum Qualifications are Graduation with marks 55% and above. Age 21 yrs to 30 years.</a:t>
            </a:r>
          </a:p>
          <a:p>
            <a:pPr>
              <a:buNone/>
            </a:pPr>
            <a:endParaRPr lang="en-IN" dirty="0" smtClean="0"/>
          </a:p>
          <a:p>
            <a:pPr>
              <a:buNone/>
            </a:pPr>
            <a:endParaRPr lang="en-US" dirty="0" smtClean="0"/>
          </a:p>
          <a:p>
            <a:pPr>
              <a:buNone/>
            </a:pPr>
            <a:endParaRPr lang="en-IN"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sz="3600" dirty="0" smtClean="0">
                <a:solidFill>
                  <a:srgbClr val="FF0000"/>
                </a:solidFill>
                <a:latin typeface="Comic Sans MS" pitchFamily="66" charset="0"/>
              </a:rPr>
              <a:t>Private sector/Foreign Banks </a:t>
            </a:r>
            <a:r>
              <a:rPr lang="en-IN" dirty="0" smtClean="0"/>
              <a:t>prefer to take MBA's, CA's etc at junior positions through Campus recruitment and interviews.</a:t>
            </a:r>
          </a:p>
          <a:p>
            <a:r>
              <a:rPr lang="en-IN" dirty="0" smtClean="0"/>
              <a:t>They also look for certification like NCFM analyst module.</a:t>
            </a:r>
          </a:p>
          <a:p>
            <a:r>
              <a:rPr lang="en-IN" dirty="0" smtClean="0"/>
              <a:t>CFA, CS serve as a value addition for Research based jobs. </a:t>
            </a:r>
            <a:endParaRPr lang="en-IN"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latin typeface="Chiller" pitchFamily="82" charset="0"/>
              </a:rPr>
              <a:t>Job Opportunities for MBA Operations Management.</a:t>
            </a:r>
            <a:endParaRPr lang="en-US" sz="4800" dirty="0">
              <a:latin typeface="Chiller" pitchFamily="82" charset="0"/>
            </a:endParaRPr>
          </a:p>
        </p:txBody>
      </p:sp>
      <p:sp>
        <p:nvSpPr>
          <p:cNvPr id="3" name="Content Placeholder 2"/>
          <p:cNvSpPr>
            <a:spLocks noGrp="1"/>
          </p:cNvSpPr>
          <p:nvPr>
            <p:ph idx="1"/>
          </p:nvPr>
        </p:nvSpPr>
        <p:spPr>
          <a:xfrm>
            <a:off x="928662" y="1928802"/>
            <a:ext cx="7772400" cy="4572000"/>
          </a:xfrm>
        </p:spPr>
        <p:txBody>
          <a:bodyPr/>
          <a:lstStyle/>
          <a:p>
            <a:r>
              <a:rPr lang="en-US" dirty="0" smtClean="0"/>
              <a:t>Insurance Officers.</a:t>
            </a:r>
          </a:p>
          <a:p>
            <a:r>
              <a:rPr lang="en-US" dirty="0" smtClean="0"/>
              <a:t>Loan Officers. (SME’s)</a:t>
            </a:r>
          </a:p>
          <a:p>
            <a:r>
              <a:rPr lang="en-US" dirty="0" smtClean="0"/>
              <a:t>Back End Services.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latin typeface="Chiller" pitchFamily="82" charset="0"/>
              </a:rPr>
              <a:t>Introduction</a:t>
            </a:r>
            <a:endParaRPr lang="en-IN" sz="5400" b="1" dirty="0">
              <a:latin typeface="Chiller" pitchFamily="82" charset="0"/>
            </a:endParaRPr>
          </a:p>
        </p:txBody>
      </p:sp>
      <p:sp>
        <p:nvSpPr>
          <p:cNvPr id="3" name="Content Placeholder 2"/>
          <p:cNvSpPr>
            <a:spLocks noGrp="1"/>
          </p:cNvSpPr>
          <p:nvPr>
            <p:ph idx="1"/>
          </p:nvPr>
        </p:nvSpPr>
        <p:spPr>
          <a:xfrm>
            <a:off x="457200" y="1600200"/>
            <a:ext cx="8229600" cy="4925144"/>
          </a:xfrm>
        </p:spPr>
        <p:txBody>
          <a:bodyPr>
            <a:normAutofit fontScale="92500" lnSpcReduction="20000"/>
          </a:bodyPr>
          <a:lstStyle/>
          <a:p>
            <a:pPr>
              <a:buNone/>
            </a:pPr>
            <a:r>
              <a:rPr lang="en-US" dirty="0" smtClean="0"/>
              <a:t>Initially the banking industry only indulged in lending and borrowing of fund. However, due to globalization the banking sector has advanced further and further and now provides not only lending and borrowing of fund services but also includes insurance and mutual funds and related services.</a:t>
            </a:r>
          </a:p>
          <a:p>
            <a:pPr>
              <a:buNone/>
            </a:pPr>
            <a:endParaRPr lang="en-US" dirty="0"/>
          </a:p>
          <a:p>
            <a:pPr>
              <a:buNone/>
            </a:pPr>
            <a:r>
              <a:rPr lang="en-US" dirty="0" smtClean="0"/>
              <a:t>In India the banking sector is divided into two Public </a:t>
            </a:r>
            <a:r>
              <a:rPr lang="en-US" smtClean="0"/>
              <a:t>Sector Banks, </a:t>
            </a:r>
            <a:r>
              <a:rPr lang="en-US" dirty="0" smtClean="0"/>
              <a:t>Private Sector Banks and Foreign Banks further they were categorized as </a:t>
            </a:r>
            <a:r>
              <a:rPr lang="en-IN" dirty="0" smtClean="0"/>
              <a:t>Retail Banking, Commercial Banking, Investment Banking depending on the type of services they provide</a:t>
            </a:r>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US" sz="5400" dirty="0" smtClean="0">
                <a:latin typeface="Chiller" pitchFamily="82" charset="0"/>
              </a:rPr>
              <a:t>Top 10 Banks Of India</a:t>
            </a:r>
            <a:endParaRPr lang="en-IN" sz="5400" dirty="0">
              <a:latin typeface="Chiller" pitchFamily="82" charset="0"/>
            </a:endParaRPr>
          </a:p>
        </p:txBody>
      </p:sp>
      <p:sp>
        <p:nvSpPr>
          <p:cNvPr id="3" name="Content Placeholder 2"/>
          <p:cNvSpPr>
            <a:spLocks noGrp="1"/>
          </p:cNvSpPr>
          <p:nvPr>
            <p:ph idx="1"/>
          </p:nvPr>
        </p:nvSpPr>
        <p:spPr>
          <a:xfrm>
            <a:off x="457200" y="908720"/>
            <a:ext cx="8229600" cy="5949280"/>
          </a:xfrm>
        </p:spPr>
        <p:txBody>
          <a:bodyPr>
            <a:normAutofit fontScale="92500" lnSpcReduction="20000"/>
          </a:bodyPr>
          <a:lstStyle/>
          <a:p>
            <a:pPr marL="514350" indent="-514350">
              <a:buFont typeface="+mj-lt"/>
              <a:buAutoNum type="arabicPeriod"/>
            </a:pPr>
            <a:r>
              <a:rPr lang="en-US" dirty="0" smtClean="0"/>
              <a:t>State Bank Of India (SBI)</a:t>
            </a:r>
          </a:p>
          <a:p>
            <a:pPr marL="971550" lvl="1" indent="-514350">
              <a:buFont typeface="+mj-lt"/>
              <a:buAutoNum type="arabicPeriod"/>
            </a:pPr>
            <a:r>
              <a:rPr lang="en-US" dirty="0" smtClean="0"/>
              <a:t>HQ: Mumbai.</a:t>
            </a:r>
          </a:p>
          <a:p>
            <a:pPr marL="571500" indent="-514350">
              <a:buFont typeface="+mj-lt"/>
              <a:buAutoNum type="arabicPeriod"/>
            </a:pPr>
            <a:r>
              <a:rPr lang="en-US" dirty="0" smtClean="0"/>
              <a:t>ICICI Bank</a:t>
            </a:r>
          </a:p>
          <a:p>
            <a:pPr marL="514350" indent="-514350">
              <a:buFont typeface="+mj-lt"/>
              <a:buAutoNum type="arabicPeriod"/>
            </a:pPr>
            <a:r>
              <a:rPr lang="en-US" dirty="0" err="1" smtClean="0"/>
              <a:t>Axix</a:t>
            </a:r>
            <a:r>
              <a:rPr lang="en-US" dirty="0" smtClean="0"/>
              <a:t> Bank (SBI)</a:t>
            </a:r>
          </a:p>
          <a:p>
            <a:pPr marL="971550" lvl="1" indent="-514350">
              <a:buFont typeface="+mj-lt"/>
              <a:buAutoNum type="arabicPeriod"/>
            </a:pPr>
            <a:r>
              <a:rPr lang="en-US" dirty="0" smtClean="0"/>
              <a:t>Previously UTI Bank</a:t>
            </a:r>
          </a:p>
          <a:p>
            <a:pPr marL="514350" indent="-514350">
              <a:buFont typeface="+mj-lt"/>
              <a:buAutoNum type="arabicPeriod"/>
            </a:pPr>
            <a:r>
              <a:rPr lang="en-US" dirty="0" smtClean="0"/>
              <a:t>Housing Development Finance Corporation (HDFC)</a:t>
            </a:r>
          </a:p>
          <a:p>
            <a:pPr marL="514350" indent="-514350">
              <a:buFont typeface="+mj-lt"/>
              <a:buAutoNum type="arabicPeriod"/>
            </a:pPr>
            <a:r>
              <a:rPr lang="en-US" dirty="0" smtClean="0"/>
              <a:t>Bank Of India</a:t>
            </a:r>
          </a:p>
          <a:p>
            <a:pPr marL="514350" indent="-514350">
              <a:buFont typeface="+mj-lt"/>
              <a:buAutoNum type="arabicPeriod"/>
            </a:pPr>
            <a:r>
              <a:rPr lang="en-US" dirty="0" smtClean="0"/>
              <a:t>Bank Of Baroda</a:t>
            </a:r>
          </a:p>
          <a:p>
            <a:pPr marL="514350" indent="-514350">
              <a:buFont typeface="+mj-lt"/>
              <a:buAutoNum type="arabicPeriod"/>
            </a:pPr>
            <a:r>
              <a:rPr lang="en-US" dirty="0" smtClean="0"/>
              <a:t>Punjab National Bank (PNB)</a:t>
            </a:r>
          </a:p>
          <a:p>
            <a:pPr marL="971550" lvl="1" indent="-514350">
              <a:buFont typeface="+mj-lt"/>
              <a:buAutoNum type="arabicPeriod"/>
            </a:pPr>
            <a:r>
              <a:rPr lang="en-US" dirty="0" smtClean="0"/>
              <a:t>3850 Branches</a:t>
            </a:r>
          </a:p>
          <a:p>
            <a:pPr marL="514350" indent="-514350">
              <a:buFont typeface="+mj-lt"/>
              <a:buAutoNum type="arabicPeriod"/>
            </a:pPr>
            <a:r>
              <a:rPr lang="en-US" dirty="0" err="1" smtClean="0"/>
              <a:t>Hongkong</a:t>
            </a:r>
            <a:r>
              <a:rPr lang="en-US" dirty="0" smtClean="0"/>
              <a:t> &amp; Shanghai Banking Corp(HSBC)</a:t>
            </a:r>
          </a:p>
          <a:p>
            <a:pPr marL="971550" lvl="1" indent="-514350">
              <a:buFont typeface="+mj-lt"/>
              <a:buAutoNum type="arabicPeriod"/>
            </a:pPr>
            <a:r>
              <a:rPr lang="en-US" dirty="0" smtClean="0"/>
              <a:t>One of the best payers.</a:t>
            </a:r>
          </a:p>
          <a:p>
            <a:pPr marL="571500" indent="-514350">
              <a:buFont typeface="+mj-lt"/>
              <a:buAutoNum type="arabicPeriod"/>
            </a:pPr>
            <a:r>
              <a:rPr lang="en-US" dirty="0" err="1" smtClean="0"/>
              <a:t>Citi</a:t>
            </a:r>
            <a:r>
              <a:rPr lang="en-US" dirty="0" smtClean="0"/>
              <a:t> Bank</a:t>
            </a:r>
          </a:p>
          <a:p>
            <a:pPr marL="571500" indent="-514350">
              <a:buFont typeface="+mj-lt"/>
              <a:buAutoNum type="arabicPeriod"/>
            </a:pPr>
            <a:r>
              <a:rPr lang="en-US" dirty="0" err="1" smtClean="0"/>
              <a:t>Canara</a:t>
            </a:r>
            <a:r>
              <a:rPr lang="en-US" dirty="0" smtClean="0"/>
              <a:t> Bank</a:t>
            </a:r>
          </a:p>
          <a:p>
            <a:endParaRPr lang="en-US" dirty="0" smtClean="0"/>
          </a:p>
          <a:p>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361459"/>
          </a:xfrm>
        </p:spPr>
        <p:txBody>
          <a:bodyPr>
            <a:normAutofit/>
          </a:bodyPr>
          <a:lstStyle/>
          <a:p>
            <a:r>
              <a:rPr lang="en-IN" dirty="0" smtClean="0"/>
              <a:t>The emergence of technology-driven new </a:t>
            </a:r>
            <a:r>
              <a:rPr lang="en-IN" b="1" dirty="0" smtClean="0"/>
              <a:t>private banks </a:t>
            </a:r>
            <a:r>
              <a:rPr lang="en-IN" dirty="0" smtClean="0"/>
              <a:t>have broadened the scope and range of banking service and entry of Financial Institutions are into the short-term lending business, is resulting in needs for more professionals. Now banks are in the mutual funds , securitisation business credit cards, consumer loans, housing loans, housing loans besides trading in gold and </a:t>
            </a:r>
            <a:r>
              <a:rPr lang="en-IN" dirty="0" err="1" smtClean="0"/>
              <a:t>Forex</a:t>
            </a:r>
            <a:r>
              <a:rPr lang="en-IN" dirty="0" smtClean="0"/>
              <a:t> activities.</a:t>
            </a:r>
          </a:p>
          <a:p>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5400" b="1" dirty="0" smtClean="0">
                <a:latin typeface="Chiller" pitchFamily="82" charset="0"/>
              </a:rPr>
              <a:t>Current Banking Scenario </a:t>
            </a:r>
            <a:r>
              <a:rPr lang="en-IN" sz="5400" dirty="0" smtClean="0">
                <a:latin typeface="Chiller" pitchFamily="82" charset="0"/>
              </a:rPr>
              <a:t>:</a:t>
            </a:r>
            <a:endParaRPr lang="en-IN" sz="5400" dirty="0">
              <a:latin typeface="Chiller" pitchFamily="82" charset="0"/>
            </a:endParaRPr>
          </a:p>
        </p:txBody>
      </p:sp>
      <p:sp>
        <p:nvSpPr>
          <p:cNvPr id="3" name="Content Placeholder 2"/>
          <p:cNvSpPr>
            <a:spLocks noGrp="1"/>
          </p:cNvSpPr>
          <p:nvPr>
            <p:ph idx="1"/>
          </p:nvPr>
        </p:nvSpPr>
        <p:spPr/>
        <p:txBody>
          <a:bodyPr>
            <a:normAutofit fontScale="92500" lnSpcReduction="10000"/>
          </a:bodyPr>
          <a:lstStyle/>
          <a:p>
            <a:r>
              <a:rPr lang="en-IN" dirty="0" smtClean="0"/>
              <a:t>Current Banking Scenario Currently, India has</a:t>
            </a:r>
          </a:p>
          <a:p>
            <a:r>
              <a:rPr lang="en-IN" dirty="0" smtClean="0"/>
              <a:t> 81 scheduled commercial banks (SCBs) – </a:t>
            </a:r>
          </a:p>
          <a:p>
            <a:r>
              <a:rPr lang="en-IN" dirty="0" smtClean="0"/>
              <a:t>28 (19 Nationalised banks + 8 SBI Group + 1 IDBI),</a:t>
            </a:r>
          </a:p>
          <a:p>
            <a:r>
              <a:rPr lang="en-IN" dirty="0" smtClean="0"/>
              <a:t> 29 Foreign banks and </a:t>
            </a:r>
          </a:p>
          <a:p>
            <a:r>
              <a:rPr lang="en-IN" dirty="0" smtClean="0"/>
              <a:t>24 Private banks. They have a combined network of over 53,000 branches and 17,000 ATMs. The public sector banks hold over 75 percent of total assets of the banking industry, with the private and foreign banks holding 18% and 7% respectively.</a:t>
            </a:r>
          </a:p>
          <a:p>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7772400" cy="1676399"/>
          </a:xfrm>
        </p:spPr>
        <p:txBody>
          <a:bodyPr/>
          <a:lstStyle/>
          <a:p>
            <a:r>
              <a:rPr lang="en-US" dirty="0" smtClean="0"/>
              <a:t>Marketing In banking</a:t>
            </a:r>
            <a:br>
              <a:rPr lang="en-US" dirty="0" smtClean="0"/>
            </a:br>
            <a:endParaRPr lang="en-US" dirty="0"/>
          </a:p>
        </p:txBody>
      </p:sp>
      <p:sp>
        <p:nvSpPr>
          <p:cNvPr id="3" name="Subtitle 2"/>
          <p:cNvSpPr>
            <a:spLocks noGrp="1"/>
          </p:cNvSpPr>
          <p:nvPr>
            <p:ph type="subTitle" idx="1"/>
          </p:nvPr>
        </p:nvSpPr>
        <p:spPr/>
        <p:txBody>
          <a:bodyPr/>
          <a:lstStyle/>
          <a:p>
            <a:endParaRPr lang="en-US" dirty="0"/>
          </a:p>
        </p:txBody>
      </p:sp>
      <p:pic>
        <p:nvPicPr>
          <p:cNvPr id="17410" name="Picture 2" descr="http://bizcem.com/wp-content/uploads/2010/04/marketing.jpg"/>
          <p:cNvPicPr>
            <a:picLocks noChangeAspect="1" noChangeArrowheads="1"/>
          </p:cNvPicPr>
          <p:nvPr/>
        </p:nvPicPr>
        <p:blipFill>
          <a:blip r:embed="rId2"/>
          <a:srcRect/>
          <a:stretch>
            <a:fillRect/>
          </a:stretch>
        </p:blipFill>
        <p:spPr bwMode="auto">
          <a:xfrm>
            <a:off x="214282" y="1676400"/>
            <a:ext cx="8929718" cy="51816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4343400" cy="6248400"/>
          </a:xfrm>
        </p:spPr>
        <p:txBody>
          <a:bodyPr>
            <a:noAutofit/>
          </a:bodyPr>
          <a:lstStyle/>
          <a:p>
            <a:pPr>
              <a:buNone/>
            </a:pPr>
            <a:r>
              <a:rPr lang="en-US" dirty="0" smtClean="0">
                <a:latin typeface="Times New Roman" pitchFamily="18" charset="0"/>
                <a:cs typeface="Times New Roman" pitchFamily="18" charset="0"/>
              </a:rPr>
              <a:t>Financial Structure</a:t>
            </a:r>
          </a:p>
          <a:p>
            <a:pPr>
              <a:buNone/>
            </a:pPr>
            <a:r>
              <a:rPr lang="en-US" sz="2400" dirty="0" smtClean="0">
                <a:latin typeface="Times New Roman" pitchFamily="18" charset="0"/>
                <a:cs typeface="Times New Roman" pitchFamily="18" charset="0"/>
              </a:rPr>
              <a:t>The Indian financial system comprises the following institutions:</a:t>
            </a:r>
          </a:p>
          <a:p>
            <a:pPr>
              <a:buNone/>
            </a:pPr>
            <a:r>
              <a:rPr lang="en-US" sz="2400" b="1"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Commercial banks</a:t>
            </a:r>
          </a:p>
          <a:p>
            <a:pPr>
              <a:buNone/>
            </a:pPr>
            <a:r>
              <a:rPr lang="en-US" sz="2400" dirty="0" smtClean="0">
                <a:latin typeface="Times New Roman" pitchFamily="18" charset="0"/>
                <a:cs typeface="Times New Roman" pitchFamily="18" charset="0"/>
              </a:rPr>
              <a:t>           a. Public sector</a:t>
            </a:r>
          </a:p>
          <a:p>
            <a:pPr>
              <a:buNone/>
            </a:pPr>
            <a:r>
              <a:rPr lang="en-US" sz="2400" dirty="0" smtClean="0">
                <a:latin typeface="Times New Roman" pitchFamily="18" charset="0"/>
                <a:cs typeface="Times New Roman" pitchFamily="18" charset="0"/>
              </a:rPr>
              <a:t>           b. Private sector</a:t>
            </a:r>
          </a:p>
          <a:p>
            <a:pPr>
              <a:buNone/>
            </a:pPr>
            <a:r>
              <a:rPr lang="en-US" sz="2400" dirty="0" smtClean="0">
                <a:latin typeface="Times New Roman" pitchFamily="18" charset="0"/>
                <a:cs typeface="Times New Roman" pitchFamily="18" charset="0"/>
              </a:rPr>
              <a:t>           c. Foreign banks </a:t>
            </a:r>
          </a:p>
          <a:p>
            <a:pPr>
              <a:buNone/>
            </a:pPr>
            <a:r>
              <a:rPr lang="en-US" sz="2400" dirty="0" smtClean="0">
                <a:latin typeface="Times New Roman" pitchFamily="18" charset="0"/>
                <a:cs typeface="Times New Roman" pitchFamily="18" charset="0"/>
              </a:rPr>
              <a:t>           d. Cooperative institutions</a:t>
            </a:r>
          </a:p>
          <a:p>
            <a:pPr>
              <a:buNone/>
            </a:pP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i</a:t>
            </a:r>
            <a:r>
              <a:rPr lang="en-US" sz="2400" dirty="0" smtClean="0">
                <a:latin typeface="Times New Roman" pitchFamily="18" charset="0"/>
                <a:cs typeface="Times New Roman" pitchFamily="18" charset="0"/>
              </a:rPr>
              <a:t>) Urban cooperative banks</a:t>
            </a:r>
          </a:p>
          <a:p>
            <a:pPr>
              <a:buNone/>
            </a:pPr>
            <a:r>
              <a:rPr lang="en-US" sz="2400" dirty="0" smtClean="0">
                <a:latin typeface="Times New Roman" pitchFamily="18" charset="0"/>
                <a:cs typeface="Times New Roman" pitchFamily="18" charset="0"/>
              </a:rPr>
              <a:t>         (ii) State cooperative banks                                                                                                                                                   </a:t>
            </a:r>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Central cooperative banks</a:t>
            </a:r>
          </a:p>
        </p:txBody>
      </p:sp>
      <p:sp>
        <p:nvSpPr>
          <p:cNvPr id="4" name="TextBox 3"/>
          <p:cNvSpPr txBox="1"/>
          <p:nvPr/>
        </p:nvSpPr>
        <p:spPr>
          <a:xfrm>
            <a:off x="4648200" y="990600"/>
            <a:ext cx="4191000" cy="5262979"/>
          </a:xfrm>
          <a:prstGeom prst="rect">
            <a:avLst/>
          </a:prstGeom>
          <a:noFill/>
        </p:spPr>
        <p:txBody>
          <a:bodyPr wrap="square" rtlCol="0">
            <a:spAutoFit/>
          </a:bodyPr>
          <a:lstStyle/>
          <a:p>
            <a:pPr>
              <a:buNone/>
            </a:pPr>
            <a:r>
              <a:rPr lang="en-US" sz="2400" b="1"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Financial institutions</a:t>
            </a:r>
          </a:p>
          <a:p>
            <a:pPr marL="457200" indent="-457200">
              <a:buAutoNum type="alphaLcPeriod"/>
            </a:pPr>
            <a:r>
              <a:rPr lang="en-US" sz="2400" dirty="0" smtClean="0">
                <a:latin typeface="Times New Roman" pitchFamily="18" charset="0"/>
                <a:cs typeface="Times New Roman" pitchFamily="18" charset="0"/>
              </a:rPr>
              <a:t>All-India financial institutions (AIFIs)</a:t>
            </a:r>
          </a:p>
          <a:p>
            <a:pPr marL="457200" indent="-457200"/>
            <a:r>
              <a:rPr lang="en-US" sz="2400" dirty="0" smtClean="0">
                <a:latin typeface="Times New Roman" pitchFamily="18" charset="0"/>
                <a:cs typeface="Times New Roman" pitchFamily="18" charset="0"/>
              </a:rPr>
              <a:t>b. State financial corporations (SFCs)</a:t>
            </a:r>
          </a:p>
          <a:p>
            <a:pPr>
              <a:buNone/>
            </a:pPr>
            <a:r>
              <a:rPr lang="en-US" sz="2400" dirty="0" smtClean="0">
                <a:latin typeface="Times New Roman" pitchFamily="18" charset="0"/>
                <a:cs typeface="Times New Roman" pitchFamily="18" charset="0"/>
              </a:rPr>
              <a:t>c. State industrial development corporations (SIDCs)</a:t>
            </a:r>
          </a:p>
          <a:p>
            <a:pPr>
              <a:buNone/>
            </a:pPr>
            <a:endParaRPr lang="en-US" sz="2400" dirty="0" smtClean="0">
              <a:latin typeface="Times New Roman" pitchFamily="18" charset="0"/>
              <a:cs typeface="Times New Roman" pitchFamily="18" charset="0"/>
            </a:endParaRPr>
          </a:p>
          <a:p>
            <a:pPr>
              <a:buNone/>
            </a:pPr>
            <a:endParaRPr lang="en-US" sz="2400" dirty="0">
              <a:latin typeface="Times New Roman" pitchFamily="18" charset="0"/>
              <a:cs typeface="Times New Roman" pitchFamily="18" charset="0"/>
            </a:endParaRPr>
          </a:p>
          <a:p>
            <a:pPr>
              <a:buNone/>
            </a:pPr>
            <a:r>
              <a:rPr lang="en-US" sz="2400" b="1" dirty="0" smtClean="0">
                <a:latin typeface="Times New Roman" pitchFamily="18" charset="0"/>
                <a:cs typeface="Times New Roman" pitchFamily="18" charset="0"/>
              </a:rPr>
              <a:t>3</a:t>
            </a:r>
            <a:r>
              <a:rPr lang="en-US" sz="2400" dirty="0" smtClean="0">
                <a:latin typeface="Times New Roman" pitchFamily="18" charset="0"/>
                <a:cs typeface="Times New Roman" pitchFamily="18" charset="0"/>
              </a:rPr>
              <a:t>. Nonbanking financial companies (NBFCs)</a:t>
            </a:r>
          </a:p>
          <a:p>
            <a:pPr>
              <a:buNone/>
            </a:pPr>
            <a:endParaRPr lang="en-US" sz="2400" dirty="0" smtClean="0">
              <a:latin typeface="Times New Roman" pitchFamily="18" charset="0"/>
              <a:cs typeface="Times New Roman" pitchFamily="18" charset="0"/>
            </a:endParaRPr>
          </a:p>
          <a:p>
            <a:pPr>
              <a:buNone/>
            </a:pPr>
            <a:endParaRPr lang="en-US" sz="2400" dirty="0">
              <a:latin typeface="Times New Roman" pitchFamily="18" charset="0"/>
              <a:cs typeface="Times New Roman" pitchFamily="18" charset="0"/>
            </a:endParaRPr>
          </a:p>
          <a:p>
            <a:pPr>
              <a:buNone/>
            </a:pPr>
            <a:r>
              <a:rPr lang="en-US" sz="2400" b="1" dirty="0" smtClean="0">
                <a:latin typeface="Times New Roman" pitchFamily="18" charset="0"/>
                <a:cs typeface="Times New Roman" pitchFamily="18" charset="0"/>
              </a:rPr>
              <a:t>4</a:t>
            </a:r>
            <a:r>
              <a:rPr lang="en-US" sz="2400" dirty="0" smtClean="0">
                <a:latin typeface="Times New Roman" pitchFamily="18" charset="0"/>
                <a:cs typeface="Times New Roman" pitchFamily="18" charset="0"/>
              </a:rPr>
              <a:t>. Capital market intermediaries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7010400" cy="6477000"/>
          </a:xfrm>
        </p:spPr>
        <p:txBody>
          <a:bodyPr>
            <a:normAutofit fontScale="92500"/>
          </a:bodyPr>
          <a:lstStyle/>
          <a:p>
            <a:r>
              <a:rPr lang="en-US" dirty="0"/>
              <a:t>The Indian financial industry underwent rapid transformation post liberalization in the early 90’s, resulting in greater inflow of investments from FII's into the capital market. Despite the foray of foreign banks in the country</a:t>
            </a:r>
            <a:r>
              <a:rPr lang="en-US" dirty="0" smtClean="0"/>
              <a:t>, </a:t>
            </a:r>
            <a:r>
              <a:rPr lang="en-US" b="1" dirty="0" smtClean="0"/>
              <a:t>nationalized banks continue to be the biggest lenders in the country</a:t>
            </a:r>
            <a:r>
              <a:rPr lang="en-US" dirty="0" smtClean="0"/>
              <a:t>, primarily </a:t>
            </a:r>
            <a:r>
              <a:rPr lang="en-US" dirty="0"/>
              <a:t>due to their size and penetration of networks. In fact, Industry estimates indicate that over 80% of commercial banks in India are in the public sector and of the 50-odd private banks, less than half are foreign banks. The Reserve Bank of India is </a:t>
            </a:r>
            <a:r>
              <a:rPr lang="en-US" dirty="0" smtClean="0"/>
              <a:t>the central bank of India. </a:t>
            </a:r>
            <a:endParaRPr lang="en-US" dirty="0"/>
          </a:p>
        </p:txBody>
      </p:sp>
      <p:pic>
        <p:nvPicPr>
          <p:cNvPr id="4098" name="Picture 2" descr="http://t0.gstatic.com/images?q=tbn:ANd9GcQy1ugwuFpvl-Np0EjQ_6fgbcEw_KTasZx15asbApkS607us9nJ"/>
          <p:cNvPicPr>
            <a:picLocks noChangeAspect="1" noChangeArrowheads="1"/>
          </p:cNvPicPr>
          <p:nvPr/>
        </p:nvPicPr>
        <p:blipFill>
          <a:blip r:embed="rId2"/>
          <a:srcRect/>
          <a:stretch>
            <a:fillRect/>
          </a:stretch>
        </p:blipFill>
        <p:spPr bwMode="auto">
          <a:xfrm>
            <a:off x="7391400" y="533400"/>
            <a:ext cx="1371600" cy="59436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600" dirty="0" smtClean="0">
                <a:latin typeface="Chiller" pitchFamily="82" charset="0"/>
              </a:rPr>
              <a:t>Growth Potential</a:t>
            </a:r>
            <a:endParaRPr lang="en-US" sz="6600" dirty="0">
              <a:latin typeface="Chiller" pitchFamily="82" charset="0"/>
            </a:endParaRPr>
          </a:p>
        </p:txBody>
      </p:sp>
      <p:sp>
        <p:nvSpPr>
          <p:cNvPr id="3" name="Content Placeholder 2"/>
          <p:cNvSpPr>
            <a:spLocks noGrp="1"/>
          </p:cNvSpPr>
          <p:nvPr>
            <p:ph idx="1"/>
          </p:nvPr>
        </p:nvSpPr>
        <p:spPr>
          <a:xfrm>
            <a:off x="0" y="1371600"/>
            <a:ext cx="6172200" cy="5486400"/>
          </a:xfrm>
        </p:spPr>
        <p:txBody>
          <a:bodyPr>
            <a:normAutofit fontScale="92500" lnSpcReduction="10000"/>
          </a:bodyPr>
          <a:lstStyle/>
          <a:p>
            <a:pPr>
              <a:buNone/>
            </a:pPr>
            <a:r>
              <a:rPr lang="en-US" dirty="0" smtClean="0"/>
              <a:t>   There </a:t>
            </a:r>
            <a:r>
              <a:rPr lang="en-US" dirty="0"/>
              <a:t>are a range of retail jobs to suit most skill sets, including </a:t>
            </a:r>
            <a:r>
              <a:rPr lang="en-US" dirty="0" smtClean="0"/>
              <a:t>banking </a:t>
            </a:r>
            <a:r>
              <a:rPr lang="en-US" dirty="0"/>
              <a:t>officer, </a:t>
            </a:r>
            <a:r>
              <a:rPr lang="en-US" dirty="0" smtClean="0"/>
              <a:t>probationary </a:t>
            </a:r>
            <a:r>
              <a:rPr lang="en-US" dirty="0"/>
              <a:t>officer, </a:t>
            </a:r>
            <a:r>
              <a:rPr lang="en-US" dirty="0" smtClean="0"/>
              <a:t>loan </a:t>
            </a:r>
            <a:r>
              <a:rPr lang="en-US" dirty="0"/>
              <a:t>agent, </a:t>
            </a:r>
            <a:r>
              <a:rPr lang="en-US" dirty="0" smtClean="0"/>
              <a:t>assessor</a:t>
            </a:r>
            <a:r>
              <a:rPr lang="en-US" dirty="0"/>
              <a:t>, </a:t>
            </a:r>
            <a:r>
              <a:rPr lang="en-US" dirty="0" smtClean="0"/>
              <a:t>mortgage </a:t>
            </a:r>
            <a:r>
              <a:rPr lang="en-US" dirty="0"/>
              <a:t>loan underwriter, </a:t>
            </a:r>
            <a:r>
              <a:rPr lang="en-US" dirty="0" smtClean="0"/>
              <a:t>loan </a:t>
            </a:r>
            <a:r>
              <a:rPr lang="en-US" dirty="0"/>
              <a:t>processing officer, </a:t>
            </a:r>
            <a:r>
              <a:rPr lang="en-US" dirty="0" smtClean="0"/>
              <a:t>accountant</a:t>
            </a:r>
            <a:r>
              <a:rPr lang="en-US" dirty="0"/>
              <a:t>, product marketing and sales executive, and customer service executive among others. However, job security is not very high in retail banking as many players suffer from shrinking margins and poor customer retention due to increasing competition and limited market differentiation, leading to </a:t>
            </a:r>
            <a:r>
              <a:rPr lang="en-US" dirty="0" smtClean="0"/>
              <a:t>lay-offs</a:t>
            </a:r>
            <a:endParaRPr lang="en-US" dirty="0"/>
          </a:p>
          <a:p>
            <a:endParaRPr lang="en-US" dirty="0"/>
          </a:p>
        </p:txBody>
      </p:sp>
      <p:pic>
        <p:nvPicPr>
          <p:cNvPr id="3076" name="Picture 4" descr="http://t2.gstatic.com/images?q=tbn:ANd9GcSG2De5TuwAAu7M1b8imXoh76SCrNsHwMgkrbDncPnsTWUrorERBA"/>
          <p:cNvPicPr>
            <a:picLocks noChangeAspect="1" noChangeArrowheads="1"/>
          </p:cNvPicPr>
          <p:nvPr/>
        </p:nvPicPr>
        <p:blipFill>
          <a:blip r:embed="rId2"/>
          <a:srcRect/>
          <a:stretch>
            <a:fillRect/>
          </a:stretch>
        </p:blipFill>
        <p:spPr bwMode="auto">
          <a:xfrm>
            <a:off x="6686550" y="-357214"/>
            <a:ext cx="2457450" cy="7429528"/>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6324600" cy="6553200"/>
          </a:xfrm>
        </p:spPr>
        <p:txBody>
          <a:bodyPr>
            <a:normAutofit/>
          </a:bodyPr>
          <a:lstStyle/>
          <a:p>
            <a:pPr>
              <a:buNone/>
            </a:pPr>
            <a:r>
              <a:rPr lang="en-US" dirty="0" smtClean="0"/>
              <a:t>    Meanwhile, there are also more skilled jobs available such as </a:t>
            </a:r>
            <a:r>
              <a:rPr lang="en-US" dirty="0" err="1" smtClean="0"/>
              <a:t>actuarist</a:t>
            </a:r>
            <a:r>
              <a:rPr lang="en-US" dirty="0" smtClean="0"/>
              <a:t>, equity researcher, </a:t>
            </a:r>
            <a:r>
              <a:rPr lang="en-US" dirty="0" err="1" smtClean="0"/>
              <a:t>forex</a:t>
            </a:r>
            <a:r>
              <a:rPr lang="en-US" dirty="0" smtClean="0"/>
              <a:t> trader, securities linked products developer and portfolio manager for those with the relevant knowledge and ambition. The biggest opportunity in this sector remains in improving information flow to customers. Hence, there is a growing emphasis on in-house research and market intelligence.</a:t>
            </a:r>
            <a:endParaRPr lang="en-US" dirty="0"/>
          </a:p>
        </p:txBody>
      </p:sp>
      <p:pic>
        <p:nvPicPr>
          <p:cNvPr id="4" name="Picture 2" descr="http://t0.gstatic.com/images?q=tbn:ANd9GcQyDNqyNIorNjdTijEtlkTptlhARUYBqiqvfvSBuCNjOSHnFcip7A"/>
          <p:cNvPicPr>
            <a:picLocks noChangeAspect="1" noChangeArrowheads="1"/>
          </p:cNvPicPr>
          <p:nvPr/>
        </p:nvPicPr>
        <p:blipFill>
          <a:blip r:embed="rId2"/>
          <a:srcRect/>
          <a:stretch>
            <a:fillRect/>
          </a:stretch>
        </p:blipFill>
        <p:spPr bwMode="auto">
          <a:xfrm>
            <a:off x="6391463" y="214290"/>
            <a:ext cx="2752537" cy="678661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248</TotalTime>
  <Words>1385</Words>
  <Application>Microsoft Office PowerPoint</Application>
  <PresentationFormat>On-screen Show (4:3)</PresentationFormat>
  <Paragraphs>124</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Metro</vt:lpstr>
      <vt:lpstr>Indian Banking Sector</vt:lpstr>
      <vt:lpstr>Introduction</vt:lpstr>
      <vt:lpstr>Slide 3</vt:lpstr>
      <vt:lpstr>Current Banking Scenario :</vt:lpstr>
      <vt:lpstr>Marketing In banking </vt:lpstr>
      <vt:lpstr>Slide 6</vt:lpstr>
      <vt:lpstr>Slide 7</vt:lpstr>
      <vt:lpstr>Growth Potential</vt:lpstr>
      <vt:lpstr>Slide 9</vt:lpstr>
      <vt:lpstr>Future Prospects </vt:lpstr>
      <vt:lpstr>Careers In Banking </vt:lpstr>
      <vt:lpstr>Slide 12</vt:lpstr>
      <vt:lpstr>Private Banks:</vt:lpstr>
      <vt:lpstr>Slide 14</vt:lpstr>
      <vt:lpstr> </vt:lpstr>
      <vt:lpstr>Pay - Packages</vt:lpstr>
      <vt:lpstr>Eligibility</vt:lpstr>
      <vt:lpstr>Slide 18</vt:lpstr>
      <vt:lpstr>Job Opportunities for MBA Operations Management.</vt:lpstr>
      <vt:lpstr>Top 10 Banks Of India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Banking Industry</dc:title>
  <dc:creator>Jhalak</dc:creator>
  <cp:lastModifiedBy>user</cp:lastModifiedBy>
  <cp:revision>34</cp:revision>
  <dcterms:created xsi:type="dcterms:W3CDTF">2012-03-04T17:15:46Z</dcterms:created>
  <dcterms:modified xsi:type="dcterms:W3CDTF">2012-10-09T13:36:30Z</dcterms:modified>
</cp:coreProperties>
</file>