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68" r:id="rId12"/>
    <p:sldId id="265" r:id="rId13"/>
    <p:sldId id="266"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1/1/2001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1/1/2001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1/1/2001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1/1/2001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PROVISIONS OF FINANCE ACT, 1994 ON ADVANCE RULINGS </a:t>
            </a:r>
            <a:endParaRPr lang="en-US" dirty="0"/>
          </a:p>
        </p:txBody>
      </p:sp>
      <p:sp>
        <p:nvSpPr>
          <p:cNvPr id="3" name="Subtitle 2"/>
          <p:cNvSpPr>
            <a:spLocks noGrp="1"/>
          </p:cNvSpPr>
          <p:nvPr>
            <p:ph type="subTitle" idx="1"/>
          </p:nvPr>
        </p:nvSpPr>
        <p:spPr/>
        <p:txBody>
          <a:bodyPr/>
          <a:lstStyle/>
          <a:p>
            <a:r>
              <a:rPr lang="en-US" b="1" dirty="0" smtClean="0"/>
              <a:t>CHAPTER V A OF FINANCE ACT, 1994 ADVANCE RULINGS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Issue of Order in respect of acceptance or rejection the application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sz="2400" dirty="0" smtClean="0"/>
              <a:t>The Authority may, after examining the application and the records called for, by order, either allow or reject the application</a:t>
            </a:r>
          </a:p>
          <a:p>
            <a:pPr>
              <a:buNone/>
            </a:pPr>
            <a:endParaRPr lang="en-US" sz="2400" dirty="0" smtClean="0"/>
          </a:p>
          <a:p>
            <a:pPr>
              <a:buFont typeface="Wingdings" pitchFamily="2" charset="2"/>
              <a:buChar char="Ø"/>
            </a:pPr>
            <a:r>
              <a:rPr lang="en-US" sz="2400" dirty="0" smtClean="0"/>
              <a:t>A copy of every order made under sub-section (2) shall be sent to the applicant and to the Commissioner of Central Excise.</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Pronouncement of Advance Ruling</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The Authority shall pronounce its advance ruling in writing within ninety days of the receipt of application.</a:t>
            </a:r>
          </a:p>
          <a:p>
            <a:pPr>
              <a:buFont typeface="Wingdings" pitchFamily="2" charset="2"/>
              <a:buChar char="Ø"/>
            </a:pPr>
            <a:endParaRPr lang="en-US" sz="2400" dirty="0" smtClean="0"/>
          </a:p>
          <a:p>
            <a:pPr>
              <a:buFont typeface="Wingdings" pitchFamily="2" charset="2"/>
              <a:buChar char="Ø"/>
            </a:pPr>
            <a:r>
              <a:rPr lang="en-US" sz="2400" dirty="0" smtClean="0"/>
              <a:t>A copy of the advance ruling pronounced by the Authority, duly signed by the Members and certified in the prescribed manner shall be sent to the applicant and to the Commissioner of Central Excise, as soon as may be, after such pronouncement.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question on which application cannot be allowed</a:t>
            </a:r>
            <a:endParaRPr lang="en-US" dirty="0"/>
          </a:p>
        </p:txBody>
      </p:sp>
      <p:sp>
        <p:nvSpPr>
          <p:cNvPr id="3" name="Content Placeholder 2"/>
          <p:cNvSpPr>
            <a:spLocks noGrp="1"/>
          </p:cNvSpPr>
          <p:nvPr>
            <p:ph idx="1"/>
          </p:nvPr>
        </p:nvSpPr>
        <p:spPr/>
        <p:txBody>
          <a:bodyPr>
            <a:normAutofit/>
          </a:bodyPr>
          <a:lstStyle/>
          <a:p>
            <a:endParaRPr lang="en-US" dirty="0" smtClean="0"/>
          </a:p>
          <a:p>
            <a:pPr>
              <a:buNone/>
            </a:pPr>
            <a:endParaRPr lang="en-US" dirty="0" smtClean="0"/>
          </a:p>
          <a:p>
            <a:pPr>
              <a:buFont typeface="Wingdings" pitchFamily="2" charset="2"/>
              <a:buChar char="Ø"/>
            </a:pPr>
            <a:r>
              <a:rPr lang="en-US" sz="2400" dirty="0" smtClean="0"/>
              <a:t>already pending in the applicant’s case before any Central Excise Officer, the Appellate Tribunal or any Court;</a:t>
            </a:r>
          </a:p>
          <a:p>
            <a:pPr>
              <a:buNone/>
            </a:pPr>
            <a:endParaRPr lang="en-US" sz="2400" dirty="0" smtClean="0"/>
          </a:p>
          <a:p>
            <a:pPr>
              <a:buFont typeface="Wingdings" pitchFamily="2" charset="2"/>
              <a:buChar char="Ø"/>
            </a:pPr>
            <a:r>
              <a:rPr lang="en-US" sz="2400" dirty="0" smtClean="0"/>
              <a:t>the same as in a matter already decided by the Appellate Tribunal or any Court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Applicability of advance ruling</a:t>
            </a:r>
            <a:endParaRPr lang="en-US" dirty="0"/>
          </a:p>
        </p:txBody>
      </p:sp>
      <p:sp>
        <p:nvSpPr>
          <p:cNvPr id="3" name="Content Placeholder 2"/>
          <p:cNvSpPr>
            <a:spLocks noGrp="1"/>
          </p:cNvSpPr>
          <p:nvPr>
            <p:ph idx="1"/>
          </p:nvPr>
        </p:nvSpPr>
        <p:spPr/>
        <p:txBody>
          <a:bodyPr>
            <a:normAutofit/>
          </a:bodyPr>
          <a:lstStyle/>
          <a:p>
            <a:pPr>
              <a:buNone/>
            </a:pPr>
            <a:r>
              <a:rPr lang="en-US" sz="2400" dirty="0" smtClean="0"/>
              <a:t>The advance ruling pronounced by the Authority under section 96D shall be binding only -</a:t>
            </a:r>
          </a:p>
          <a:p>
            <a:pPr>
              <a:buNone/>
            </a:pPr>
            <a:r>
              <a:rPr lang="en-US" sz="2800" smtClean="0"/>
              <a:t>    </a:t>
            </a:r>
            <a:r>
              <a:rPr lang="en-US" sz="2800" dirty="0" smtClean="0"/>
              <a:t> </a:t>
            </a:r>
            <a:r>
              <a:rPr lang="en-US" sz="1800" dirty="0" smtClean="0"/>
              <a:t>on the applicant who had soug</a:t>
            </a:r>
            <a:r>
              <a:rPr lang="en-US" sz="2000" dirty="0" smtClean="0"/>
              <a:t>ht it;</a:t>
            </a:r>
          </a:p>
          <a:p>
            <a:pPr>
              <a:buFont typeface="Wingdings" pitchFamily="2" charset="2"/>
              <a:buChar char="Ø"/>
            </a:pPr>
            <a:endParaRPr lang="en-US" sz="2000" dirty="0" smtClean="0"/>
          </a:p>
          <a:p>
            <a:pPr>
              <a:buFont typeface="Wingdings" pitchFamily="2" charset="2"/>
              <a:buChar char="Ø"/>
            </a:pPr>
            <a:r>
              <a:rPr lang="en-US" sz="2000" dirty="0" smtClean="0"/>
              <a:t> in respect of any matter referred to in sub-section (2) of section 96C;</a:t>
            </a:r>
          </a:p>
          <a:p>
            <a:pPr>
              <a:buNone/>
            </a:pPr>
            <a:endParaRPr lang="en-US" sz="2000" dirty="0" smtClean="0"/>
          </a:p>
          <a:p>
            <a:pPr>
              <a:buFont typeface="Wingdings" pitchFamily="2" charset="2"/>
              <a:buChar char="Ø"/>
            </a:pPr>
            <a:r>
              <a:rPr lang="en-US" sz="2000" dirty="0" smtClean="0"/>
              <a:t> on the Commissioner of Central Excise, and the Central Excise authorities subordinate to him, in respect of the applicant.</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762000"/>
            <a:ext cx="7467600" cy="5447645"/>
          </a:xfrm>
          <a:prstGeom prst="rect">
            <a:avLst/>
          </a:prstGeom>
        </p:spPr>
        <p:txBody>
          <a:bodyPr wrap="square">
            <a:spAutoFit/>
          </a:bodyPr>
          <a:lstStyle/>
          <a:p>
            <a:pPr algn="ctr">
              <a:buNone/>
            </a:pPr>
            <a:r>
              <a:rPr lang="en-US" dirty="0" smtClean="0"/>
              <a:t> </a:t>
            </a:r>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r>
              <a:rPr lang="en-US" sz="4400" dirty="0" smtClean="0">
                <a:solidFill>
                  <a:schemeClr val="tx1">
                    <a:lumMod val="65000"/>
                    <a:lumOff val="35000"/>
                  </a:schemeClr>
                </a:solidFill>
              </a:rPr>
              <a:t>Thank </a:t>
            </a:r>
            <a:r>
              <a:rPr lang="en-US" sz="4400" dirty="0" smtClean="0">
                <a:solidFill>
                  <a:schemeClr val="tx1">
                    <a:lumMod val="65000"/>
                    <a:lumOff val="35000"/>
                  </a:schemeClr>
                </a:solidFill>
              </a:rPr>
              <a:t>you.</a:t>
            </a:r>
          </a:p>
          <a:p>
            <a:pPr>
              <a:buNone/>
            </a:pPr>
            <a:endParaRPr lang="en-US" dirty="0" smtClean="0"/>
          </a:p>
          <a:p>
            <a:pPr>
              <a:buNone/>
            </a:pPr>
            <a:endParaRPr lang="en-US" dirty="0" smtClean="0"/>
          </a:p>
          <a:p>
            <a:pPr algn="r">
              <a:buNone/>
            </a:pPr>
            <a:endParaRPr lang="en-US" sz="2400" dirty="0" smtClean="0"/>
          </a:p>
          <a:p>
            <a:pPr algn="r">
              <a:buNone/>
            </a:pPr>
            <a:endParaRPr lang="en-US" sz="2400" dirty="0" smtClean="0"/>
          </a:p>
          <a:p>
            <a:pPr algn="r">
              <a:buNone/>
            </a:pPr>
            <a:endParaRPr lang="en-US" sz="2400" dirty="0" smtClean="0"/>
          </a:p>
          <a:p>
            <a:pPr algn="r">
              <a:buNone/>
            </a:pPr>
            <a:r>
              <a:rPr lang="en-US" dirty="0" smtClean="0">
                <a:solidFill>
                  <a:schemeClr val="tx1">
                    <a:lumMod val="65000"/>
                    <a:lumOff val="35000"/>
                  </a:schemeClr>
                </a:solidFill>
              </a:rPr>
              <a:t>Prepared </a:t>
            </a:r>
            <a:r>
              <a:rPr lang="en-US" dirty="0" smtClean="0">
                <a:solidFill>
                  <a:schemeClr val="tx1">
                    <a:lumMod val="65000"/>
                    <a:lumOff val="35000"/>
                  </a:schemeClr>
                </a:solidFill>
              </a:rPr>
              <a:t>by: K. </a:t>
            </a:r>
            <a:r>
              <a:rPr lang="en-US" dirty="0" err="1" smtClean="0">
                <a:solidFill>
                  <a:schemeClr val="tx1">
                    <a:lumMod val="65000"/>
                    <a:lumOff val="35000"/>
                  </a:schemeClr>
                </a:solidFill>
              </a:rPr>
              <a:t>Gaurav</a:t>
            </a:r>
            <a:r>
              <a:rPr lang="en-US" dirty="0" smtClean="0">
                <a:solidFill>
                  <a:schemeClr val="tx1">
                    <a:lumMod val="65000"/>
                    <a:lumOff val="35000"/>
                  </a:schemeClr>
                </a:solidFill>
              </a:rPr>
              <a:t> </a:t>
            </a:r>
            <a:r>
              <a:rPr lang="en-US" dirty="0" err="1" smtClean="0">
                <a:solidFill>
                  <a:schemeClr val="tx1">
                    <a:lumMod val="65000"/>
                    <a:lumOff val="35000"/>
                  </a:schemeClr>
                </a:solidFill>
              </a:rPr>
              <a:t>Nishad</a:t>
            </a:r>
            <a:endParaRPr lang="en-US" dirty="0" smtClean="0">
              <a:solidFill>
                <a:schemeClr val="tx1">
                  <a:lumMod val="65000"/>
                  <a:lumOff val="35000"/>
                </a:schemeClr>
              </a:solidFill>
            </a:endParaRPr>
          </a:p>
          <a:p>
            <a:pPr>
              <a:buNone/>
            </a:pPr>
            <a:endParaRPr lang="en-US" sz="1400" dirty="0" smtClean="0"/>
          </a:p>
          <a:p>
            <a:pPr>
              <a:buNone/>
            </a:pPr>
            <a:endParaRPr lang="en-US" dirty="0" smtClean="0"/>
          </a:p>
          <a:p>
            <a:pPr>
              <a:buNone/>
            </a:pPr>
            <a:r>
              <a:rPr lang="en-US" sz="1400" dirty="0" smtClean="0">
                <a:solidFill>
                  <a:schemeClr val="bg1">
                    <a:lumMod val="50000"/>
                  </a:schemeClr>
                </a:solidFill>
              </a:rPr>
              <a:t>Disclaimer </a:t>
            </a:r>
            <a:r>
              <a:rPr lang="en-US" sz="1200" dirty="0" smtClean="0">
                <a:solidFill>
                  <a:schemeClr val="bg1">
                    <a:lumMod val="50000"/>
                  </a:schemeClr>
                </a:solidFill>
              </a:rPr>
              <a:t>&amp;</a:t>
            </a:r>
            <a:r>
              <a:rPr lang="en-US" sz="1400" dirty="0" smtClean="0">
                <a:solidFill>
                  <a:schemeClr val="bg1">
                    <a:lumMod val="50000"/>
                  </a:schemeClr>
                </a:solidFill>
              </a:rPr>
              <a:t> Source ; The matter referred  herewith this presentation is for an over view.  The content is taken from site of CBEC. For  full and detail one may reach to www.cbec.gov.in</a:t>
            </a:r>
            <a:endParaRPr lang="en-US" sz="1400" dirty="0">
              <a:solidFill>
                <a:schemeClr val="bg1">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Advance rulings would assure non-resident investors of  their Service tax liability on the taxable services  proposed to be provided by them in India.</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Advance Ruling</a:t>
            </a:r>
            <a:endParaRPr lang="en-US" dirty="0"/>
          </a:p>
        </p:txBody>
      </p:sp>
      <p:sp>
        <p:nvSpPr>
          <p:cNvPr id="3" name="Content Placeholder 2"/>
          <p:cNvSpPr>
            <a:spLocks noGrp="1"/>
          </p:cNvSpPr>
          <p:nvPr>
            <p:ph idx="1"/>
          </p:nvPr>
        </p:nvSpPr>
        <p:spPr/>
        <p:txBody>
          <a:bodyPr/>
          <a:lstStyle/>
          <a:p>
            <a:r>
              <a:rPr lang="en-US" dirty="0" smtClean="0"/>
              <a:t>“advance ruling” means the determination, by the Authority, of a </a:t>
            </a:r>
            <a:r>
              <a:rPr lang="en-US" dirty="0" smtClean="0">
                <a:solidFill>
                  <a:schemeClr val="accent3"/>
                </a:solidFill>
              </a:rPr>
              <a:t>question of law or fact specified in the application</a:t>
            </a:r>
            <a:r>
              <a:rPr lang="en-US" dirty="0" smtClean="0"/>
              <a:t> regarding the liability to pay service tax in relation to a service proposed to be provided, by the applicant;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may be applicant?</a:t>
            </a:r>
            <a:endParaRPr lang="en-US" dirty="0"/>
          </a:p>
        </p:txBody>
      </p:sp>
      <p:sp>
        <p:nvSpPr>
          <p:cNvPr id="3" name="Content Placeholder 2"/>
          <p:cNvSpPr>
            <a:spLocks noGrp="1"/>
          </p:cNvSpPr>
          <p:nvPr>
            <p:ph idx="1"/>
          </p:nvPr>
        </p:nvSpPr>
        <p:spPr/>
        <p:txBody>
          <a:bodyPr>
            <a:normAutofit fontScale="47500" lnSpcReduction="20000"/>
          </a:bodyPr>
          <a:lstStyle/>
          <a:p>
            <a:r>
              <a:rPr lang="en-US" sz="6500" u="sng" dirty="0" smtClean="0"/>
              <a:t>Applicant may be:</a:t>
            </a:r>
          </a:p>
          <a:p>
            <a:pPr>
              <a:buFont typeface="Wingdings" pitchFamily="2" charset="2"/>
              <a:buChar char="Ø"/>
            </a:pPr>
            <a:r>
              <a:rPr lang="en-US" sz="3400" dirty="0" err="1" smtClean="0"/>
              <a:t>i</a:t>
            </a:r>
            <a:r>
              <a:rPr lang="en-US" sz="3400" dirty="0" smtClean="0"/>
              <a:t>) (a) </a:t>
            </a:r>
            <a:r>
              <a:rPr lang="en-US" sz="3400" dirty="0" smtClean="0">
                <a:solidFill>
                  <a:schemeClr val="accent3"/>
                </a:solidFill>
              </a:rPr>
              <a:t>a non-resident setting up a joint venture in India</a:t>
            </a:r>
            <a:r>
              <a:rPr lang="en-US" sz="3400" dirty="0" smtClean="0"/>
              <a:t> in collaboration with a non-resident or a resident;</a:t>
            </a:r>
          </a:p>
          <a:p>
            <a:pPr>
              <a:buNone/>
            </a:pPr>
            <a:r>
              <a:rPr lang="en-US" dirty="0" smtClean="0"/>
              <a:t>                 </a:t>
            </a:r>
            <a:r>
              <a:rPr lang="en-US" sz="5700" dirty="0" smtClean="0"/>
              <a:t> or</a:t>
            </a:r>
            <a:endParaRPr lang="en-US" dirty="0" smtClean="0"/>
          </a:p>
          <a:p>
            <a:pPr>
              <a:buFont typeface="Wingdings" pitchFamily="2" charset="2"/>
              <a:buChar char="Ø"/>
            </a:pPr>
            <a:r>
              <a:rPr lang="en-US" dirty="0" smtClean="0"/>
              <a:t>   (b) </a:t>
            </a:r>
            <a:r>
              <a:rPr lang="en-US" dirty="0" smtClean="0">
                <a:solidFill>
                  <a:schemeClr val="accent3"/>
                </a:solidFill>
              </a:rPr>
              <a:t>a resident setting up a joint venture in India</a:t>
            </a:r>
            <a:r>
              <a:rPr lang="en-US" dirty="0" smtClean="0"/>
              <a:t> in collaboration </a:t>
            </a:r>
            <a:r>
              <a:rPr lang="en-US" dirty="0" smtClean="0">
                <a:solidFill>
                  <a:schemeClr val="accent1"/>
                </a:solidFill>
              </a:rPr>
              <a:t>with a non-resident;</a:t>
            </a:r>
          </a:p>
          <a:p>
            <a:pPr>
              <a:buNone/>
            </a:pPr>
            <a:r>
              <a:rPr lang="en-US" dirty="0" smtClean="0"/>
              <a:t>                  </a:t>
            </a:r>
            <a:r>
              <a:rPr lang="en-US" sz="5800" dirty="0" smtClean="0"/>
              <a:t> or</a:t>
            </a:r>
          </a:p>
          <a:p>
            <a:pPr>
              <a:buFont typeface="Wingdings" pitchFamily="2" charset="2"/>
              <a:buChar char="Ø"/>
            </a:pPr>
            <a:r>
              <a:rPr lang="en-US" dirty="0" smtClean="0"/>
              <a:t>        (c) a wholly owned subsidiary Indian company, of which the holding company is a foreign  company, who or which, as the case may be, proposes to undertake any business activity in India;</a:t>
            </a:r>
          </a:p>
          <a:p>
            <a:pPr>
              <a:buNone/>
            </a:pPr>
            <a:endParaRPr lang="en-US" dirty="0" smtClean="0"/>
          </a:p>
          <a:p>
            <a:pPr>
              <a:buFont typeface="Wingdings" pitchFamily="2" charset="2"/>
              <a:buChar char="Ø"/>
            </a:pPr>
            <a:r>
              <a:rPr lang="en-US" dirty="0" smtClean="0"/>
              <a:t> (ii)     a joint venture in India; </a:t>
            </a:r>
          </a:p>
          <a:p>
            <a:pPr>
              <a:buNone/>
            </a:pPr>
            <a:endParaRPr lang="en-US" dirty="0" smtClean="0"/>
          </a:p>
          <a:p>
            <a:pPr>
              <a:buNone/>
            </a:pPr>
            <a:r>
              <a:rPr lang="en-US" dirty="0" smtClean="0"/>
              <a:t>                     </a:t>
            </a:r>
            <a:r>
              <a:rPr lang="en-US" sz="5900" dirty="0" smtClean="0"/>
              <a:t>or</a:t>
            </a:r>
          </a:p>
          <a:p>
            <a:pPr>
              <a:buNone/>
            </a:pPr>
            <a:endParaRPr lang="en-US" dirty="0" smtClean="0"/>
          </a:p>
          <a:p>
            <a:pPr>
              <a:buFont typeface="Wingdings" pitchFamily="2" charset="2"/>
              <a:buChar char="Ø"/>
            </a:pPr>
            <a:r>
              <a:rPr lang="en-US" dirty="0" smtClean="0"/>
              <a:t>(iii) a resident falling within any such class or category of persons, as the Central Government may, by notification in the Official Gazette, specify in this </a:t>
            </a:r>
            <a:r>
              <a:rPr lang="en-US" dirty="0" err="1" smtClean="0"/>
              <a:t>behalf,and</a:t>
            </a:r>
            <a:r>
              <a:rPr lang="en-US" dirty="0" smtClean="0"/>
              <a:t> which or who, as the case may be, makes application for advance ruling under sub-section (1) of section 96C;</a:t>
            </a:r>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question on which the advance ruling is sought</a:t>
            </a:r>
            <a:endParaRPr lang="en-US" dirty="0"/>
          </a:p>
        </p:txBody>
      </p:sp>
      <p:sp>
        <p:nvSpPr>
          <p:cNvPr id="3" name="Content Placeholder 2"/>
          <p:cNvSpPr>
            <a:spLocks noGrp="1"/>
          </p:cNvSpPr>
          <p:nvPr>
            <p:ph idx="1"/>
          </p:nvPr>
        </p:nvSpPr>
        <p:spPr/>
        <p:txBody>
          <a:bodyPr>
            <a:normAutofit fontScale="62500" lnSpcReduction="20000"/>
          </a:bodyPr>
          <a:lstStyle/>
          <a:p>
            <a:pPr>
              <a:buFont typeface="Wingdings" pitchFamily="2" charset="2"/>
              <a:buChar char="Ø"/>
            </a:pPr>
            <a:r>
              <a:rPr lang="en-US" dirty="0" smtClean="0"/>
              <a:t> (a)      </a:t>
            </a:r>
            <a:r>
              <a:rPr lang="en-US" dirty="0" smtClean="0">
                <a:solidFill>
                  <a:srgbClr val="92D050"/>
                </a:solidFill>
              </a:rPr>
              <a:t>classification</a:t>
            </a:r>
            <a:r>
              <a:rPr lang="en-US" dirty="0" smtClean="0"/>
              <a:t> of any service as a taxable service under Chapter V;</a:t>
            </a:r>
          </a:p>
          <a:p>
            <a:pPr>
              <a:buNone/>
            </a:pPr>
            <a:endParaRPr lang="en-US" dirty="0" smtClean="0"/>
          </a:p>
          <a:p>
            <a:pPr>
              <a:buFont typeface="Wingdings" pitchFamily="2" charset="2"/>
              <a:buChar char="Ø"/>
            </a:pPr>
            <a:r>
              <a:rPr lang="en-US" dirty="0" smtClean="0"/>
              <a:t>  (b)      the </a:t>
            </a:r>
            <a:r>
              <a:rPr lang="en-US" dirty="0" smtClean="0">
                <a:solidFill>
                  <a:srgbClr val="92D050"/>
                </a:solidFill>
              </a:rPr>
              <a:t>valuation of taxable services</a:t>
            </a:r>
            <a:r>
              <a:rPr lang="en-US" dirty="0" smtClean="0"/>
              <a:t> for charging service tax;</a:t>
            </a:r>
          </a:p>
          <a:p>
            <a:pPr>
              <a:buNone/>
            </a:pPr>
            <a:endParaRPr lang="en-US" dirty="0" smtClean="0"/>
          </a:p>
          <a:p>
            <a:pPr>
              <a:buFont typeface="Wingdings" pitchFamily="2" charset="2"/>
              <a:buChar char="Ø"/>
            </a:pPr>
            <a:r>
              <a:rPr lang="en-US" dirty="0" smtClean="0"/>
              <a:t>  (c)      the </a:t>
            </a:r>
            <a:r>
              <a:rPr lang="en-US" dirty="0" smtClean="0">
                <a:solidFill>
                  <a:srgbClr val="92D050"/>
                </a:solidFill>
              </a:rPr>
              <a:t>principles to be adopted for the purposes of determination of value</a:t>
            </a:r>
            <a:r>
              <a:rPr lang="en-US" dirty="0" smtClean="0"/>
              <a:t> of the taxable service </a:t>
            </a:r>
            <a:r>
              <a:rPr lang="en-US" dirty="0" smtClean="0">
                <a:solidFill>
                  <a:srgbClr val="00B050"/>
                </a:solidFill>
              </a:rPr>
              <a:t>under the provisions of Chapter V;</a:t>
            </a:r>
          </a:p>
          <a:p>
            <a:pPr>
              <a:buNone/>
            </a:pPr>
            <a:endParaRPr lang="en-US" dirty="0" smtClean="0">
              <a:solidFill>
                <a:srgbClr val="00B050"/>
              </a:solidFill>
            </a:endParaRPr>
          </a:p>
          <a:p>
            <a:pPr>
              <a:buFont typeface="Wingdings" pitchFamily="2" charset="2"/>
              <a:buChar char="Ø"/>
            </a:pPr>
            <a:r>
              <a:rPr lang="en-US" dirty="0" smtClean="0"/>
              <a:t>  (d)      </a:t>
            </a:r>
            <a:r>
              <a:rPr lang="en-US" dirty="0" smtClean="0">
                <a:solidFill>
                  <a:srgbClr val="00B050"/>
                </a:solidFill>
              </a:rPr>
              <a:t>applicability of notifications </a:t>
            </a:r>
            <a:r>
              <a:rPr lang="en-US" dirty="0" smtClean="0"/>
              <a:t>issued under Chapter V;</a:t>
            </a:r>
          </a:p>
          <a:p>
            <a:pPr>
              <a:buNone/>
            </a:pPr>
            <a:endParaRPr lang="en-US" dirty="0" smtClean="0"/>
          </a:p>
          <a:p>
            <a:pPr>
              <a:buFont typeface="Wingdings" pitchFamily="2" charset="2"/>
              <a:buChar char="Ø"/>
            </a:pPr>
            <a:r>
              <a:rPr lang="en-US" dirty="0" smtClean="0"/>
              <a:t>  (e)      </a:t>
            </a:r>
            <a:r>
              <a:rPr lang="en-US" dirty="0" smtClean="0">
                <a:solidFill>
                  <a:srgbClr val="00B050"/>
                </a:solidFill>
              </a:rPr>
              <a:t>admissibility of credit of duty or tax</a:t>
            </a:r>
            <a:r>
              <a:rPr lang="en-US" dirty="0" smtClean="0"/>
              <a:t> in terms of the rules made in this regard;</a:t>
            </a:r>
          </a:p>
          <a:p>
            <a:pPr>
              <a:buNone/>
            </a:pPr>
            <a:endParaRPr lang="en-US" dirty="0" smtClean="0"/>
          </a:p>
          <a:p>
            <a:pPr>
              <a:buFont typeface="Wingdings" pitchFamily="2" charset="2"/>
              <a:buChar char="Ø"/>
            </a:pPr>
            <a:r>
              <a:rPr lang="en-US" dirty="0" smtClean="0"/>
              <a:t>  (f)       </a:t>
            </a:r>
            <a:r>
              <a:rPr lang="en-US" dirty="0" smtClean="0">
                <a:solidFill>
                  <a:srgbClr val="00B050"/>
                </a:solidFill>
              </a:rPr>
              <a:t>determination of the liability to pay service tax </a:t>
            </a:r>
            <a:r>
              <a:rPr lang="en-US" dirty="0" smtClean="0"/>
              <a:t>on a taxable service under the provisions of Chapter V.</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Procedure for Advance Ruling</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An applicant desirous of obtaining an advance ruling under this Chapter may make an application </a:t>
            </a:r>
            <a:r>
              <a:rPr lang="en-US" dirty="0" smtClean="0">
                <a:solidFill>
                  <a:schemeClr val="accent1"/>
                </a:solidFill>
              </a:rPr>
              <a:t>in such form and in such manner as may be prescribed</a:t>
            </a:r>
            <a:r>
              <a:rPr lang="en-US" dirty="0" smtClean="0"/>
              <a:t>, </a:t>
            </a:r>
            <a:r>
              <a:rPr lang="en-US" dirty="0" smtClean="0">
                <a:solidFill>
                  <a:srgbClr val="92D050"/>
                </a:solidFill>
              </a:rPr>
              <a:t>stating the question on which the advance ruling is sought.</a:t>
            </a:r>
            <a:endParaRPr lang="en-US" dirty="0">
              <a:solidFill>
                <a:srgbClr val="92D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 of application and fee</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The application shall be made </a:t>
            </a:r>
            <a:r>
              <a:rPr lang="en-US" dirty="0" smtClean="0">
                <a:solidFill>
                  <a:srgbClr val="00B050"/>
                </a:solidFill>
              </a:rPr>
              <a:t>in quadruplicate </a:t>
            </a:r>
            <a:r>
              <a:rPr lang="en-US" dirty="0" smtClean="0"/>
              <a:t>and be accompanied by a </a:t>
            </a:r>
            <a:r>
              <a:rPr lang="en-US" dirty="0" smtClean="0">
                <a:solidFill>
                  <a:srgbClr val="00B050"/>
                </a:solidFill>
              </a:rPr>
              <a:t>fee of two thousand five hundred rupees.</a:t>
            </a:r>
            <a:endParaRPr lang="en-US" dirty="0">
              <a:solidFill>
                <a:srgbClr val="00B05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Time limit for withdraw of application</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dirty="0" smtClean="0"/>
              <a:t>An applicant may withdraw an application </a:t>
            </a:r>
            <a:r>
              <a:rPr lang="en-US" dirty="0" smtClean="0">
                <a:solidFill>
                  <a:srgbClr val="92D050"/>
                </a:solidFill>
              </a:rPr>
              <a:t>within thirty days from the date of the application</a:t>
            </a:r>
            <a:r>
              <a:rPr lang="en-US"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Procedure on receipt of application</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 </a:t>
            </a:r>
            <a:r>
              <a:rPr lang="en-US" sz="2400" dirty="0" smtClean="0"/>
              <a:t>(1)</a:t>
            </a:r>
            <a:r>
              <a:rPr lang="en-US" sz="2400" b="1" dirty="0" smtClean="0"/>
              <a:t> </a:t>
            </a:r>
            <a:r>
              <a:rPr lang="en-US" sz="2400" dirty="0" smtClean="0"/>
              <a:t>On receipt of an application, the Authority shall cause a copy thereof to be forwarded to the Commissioner of Central Excise.</a:t>
            </a:r>
          </a:p>
          <a:p>
            <a:pPr>
              <a:buNone/>
            </a:pPr>
            <a:endParaRPr lang="en-US" sz="2400" dirty="0" smtClean="0"/>
          </a:p>
          <a:p>
            <a:pPr>
              <a:buFont typeface="Wingdings" pitchFamily="2" charset="2"/>
              <a:buChar char="Ø"/>
            </a:pPr>
            <a:r>
              <a:rPr lang="en-US" sz="2400" dirty="0" smtClean="0"/>
              <a:t>(2) The Authority may, after examining the application and the records called for, by order, either allow or reject the application :</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6843837</TotalTime>
  <Words>247</Words>
  <Application>Microsoft Office PowerPoint</Application>
  <PresentationFormat>On-screen Show (4:3)</PresentationFormat>
  <Paragraphs>82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PROVISIONS OF FINANCE ACT, 1994 ON ADVANCE RULINGS </vt:lpstr>
      <vt:lpstr>INTRODUCTION</vt:lpstr>
      <vt:lpstr>Meaning of Advance Ruling</vt:lpstr>
      <vt:lpstr>Who may be applicant?</vt:lpstr>
      <vt:lpstr>The question on which the advance ruling is sought</vt:lpstr>
      <vt:lpstr>Procedure for Advance Ruling</vt:lpstr>
      <vt:lpstr>Copy of application and fee</vt:lpstr>
      <vt:lpstr>Time limit for withdraw of application</vt:lpstr>
      <vt:lpstr>Procedure on receipt of application</vt:lpstr>
      <vt:lpstr>Issue of Order in respect of acceptance or rejection the application</vt:lpstr>
      <vt:lpstr>Pronouncement of Advance Ruling</vt:lpstr>
      <vt:lpstr>The question on which application cannot be allowed</vt:lpstr>
      <vt:lpstr>Applicability of advance ruling</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PROVISIONS OF FINANCE ACT, 1994 ON ADVANCE RULINGS </dc:title>
  <dc:creator/>
  <cp:lastModifiedBy>WarezBB</cp:lastModifiedBy>
  <cp:revision>24</cp:revision>
  <dcterms:created xsi:type="dcterms:W3CDTF">2006-08-16T00:00:00Z</dcterms:created>
  <dcterms:modified xsi:type="dcterms:W3CDTF">2014-01-05T09:09:23Z</dcterms:modified>
</cp:coreProperties>
</file>