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9" r:id="rId1"/>
  </p:sldMasterIdLst>
  <p:sldIdLst>
    <p:sldId id="256" r:id="rId2"/>
    <p:sldId id="257" r:id="rId3"/>
    <p:sldId id="258" r:id="rId4"/>
    <p:sldId id="259" r:id="rId5"/>
    <p:sldId id="260" r:id="rId6"/>
    <p:sldId id="261" r:id="rId7"/>
    <p:sldId id="262" r:id="rId8"/>
    <p:sldId id="263" r:id="rId9"/>
    <p:sldId id="264" r:id="rId10"/>
    <p:sldId id="265" r:id="rId11"/>
    <p:sldId id="28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4637" autoAdjust="0"/>
  </p:normalViewPr>
  <p:slideViewPr>
    <p:cSldViewPr snapToGrid="0">
      <p:cViewPr varScale="1">
        <p:scale>
          <a:sx n="52" d="100"/>
          <a:sy n="52" d="100"/>
        </p:scale>
        <p:origin x="-739"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656028-457D-4565-AB20-03505A409EE4}"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662521048"/>
      </p:ext>
    </p:extLst>
  </p:cSld>
  <p:clrMapOvr>
    <a:masterClrMapping/>
  </p:clrMapOvr>
  <p:transition spd="slow"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703538357"/>
      </p:ext>
    </p:extLst>
  </p:cSld>
  <p:clrMapOvr>
    <a:masterClrMapping/>
  </p:clrMapOvr>
  <p:transition spd="slow" advTm="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3613047855"/>
      </p:ext>
    </p:extLst>
  </p:cSld>
  <p:clrMapOvr>
    <a:masterClrMapping/>
  </p:clrMapOvr>
  <p:transition spd="slow" advTm="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08969180"/>
      </p:ext>
    </p:extLst>
  </p:cSld>
  <p:clrMapOvr>
    <a:masterClrMapping/>
  </p:clrMapOvr>
  <p:transition spd="slow"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1491300477"/>
      </p:ext>
    </p:extLst>
  </p:cSld>
  <p:clrMapOvr>
    <a:masterClrMapping/>
  </p:clrMapOvr>
  <p:transition spd="slow" advTm="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EB656028-457D-4565-AB20-03505A409EE4}" type="datetimeFigureOut">
              <a:rPr lang="en-IN" smtClean="0"/>
              <a:t>23-01-2018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555554671"/>
      </p:ext>
    </p:extLst>
  </p:cSld>
  <p:clrMapOvr>
    <a:masterClrMapping/>
  </p:clrMapOvr>
  <p:transition spd="slow" advTm="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EB656028-457D-4565-AB20-03505A409EE4}" type="datetimeFigureOut">
              <a:rPr lang="en-IN" smtClean="0"/>
              <a:t>23-01-2018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1835069747"/>
      </p:ext>
    </p:extLst>
  </p:cSld>
  <p:clrMapOvr>
    <a:masterClrMapping/>
  </p:clrMapOvr>
  <p:transition spd="slow" advTm="0">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56028-457D-4565-AB20-03505A409EE4}"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122305302"/>
      </p:ext>
    </p:extLst>
  </p:cSld>
  <p:clrMapOvr>
    <a:masterClrMapping/>
  </p:clrMapOvr>
  <p:transition spd="slow" advTm="0">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56028-457D-4565-AB20-03505A409EE4}"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1396882302"/>
      </p:ext>
    </p:extLst>
  </p:cSld>
  <p:clrMapOvr>
    <a:masterClrMapping/>
  </p:clrMapOvr>
  <p:transition spd="slow" advTm="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56028-457D-4565-AB20-03505A409EE4}"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1602528988"/>
      </p:ext>
    </p:extLst>
  </p:cSld>
  <p:clrMapOvr>
    <a:masterClrMapping/>
  </p:clrMapOvr>
  <p:transition spd="slow" advTm="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656028-457D-4565-AB20-03505A409EE4}"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108720773"/>
      </p:ext>
    </p:extLst>
  </p:cSld>
  <p:clrMapOvr>
    <a:masterClrMapping/>
  </p:clrMapOvr>
  <p:transition spd="slow" advTm="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3652449721"/>
      </p:ext>
    </p:extLst>
  </p:cSld>
  <p:clrMapOvr>
    <a:masterClrMapping/>
  </p:clrMapOvr>
  <p:transition spd="slow" advTm="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656028-457D-4565-AB20-03505A409EE4}" type="datetimeFigureOut">
              <a:rPr lang="en-IN" smtClean="0"/>
              <a:t>23-01-2018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318661941"/>
      </p:ext>
    </p:extLst>
  </p:cSld>
  <p:clrMapOvr>
    <a:masterClrMapping/>
  </p:clrMapOvr>
  <p:transition spd="slow" advTm="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656028-457D-4565-AB20-03505A409EE4}" type="datetimeFigureOut">
              <a:rPr lang="en-IN" smtClean="0"/>
              <a:t>23-01-2018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029481584"/>
      </p:ext>
    </p:extLst>
  </p:cSld>
  <p:clrMapOvr>
    <a:masterClrMapping/>
  </p:clrMapOvr>
  <p:transition spd="slow"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EB656028-457D-4565-AB20-03505A409EE4}" type="datetimeFigureOut">
              <a:rPr lang="en-IN" smtClean="0"/>
              <a:t>23-01-2018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1600070496"/>
      </p:ext>
    </p:extLst>
  </p:cSld>
  <p:clrMapOvr>
    <a:masterClrMapping/>
  </p:clrMapOvr>
  <p:transition spd="slow" advTm="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761023156"/>
      </p:ext>
    </p:extLst>
  </p:cSld>
  <p:clrMapOvr>
    <a:masterClrMapping/>
  </p:clrMapOvr>
  <p:transition spd="slow" advTm="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656028-457D-4565-AB20-03505A409EE4}"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F8842E-DB61-4D61-8D80-239412D32532}" type="slidenum">
              <a:rPr lang="en-IN" smtClean="0"/>
              <a:t>‹#›</a:t>
            </a:fld>
            <a:endParaRPr lang="en-IN"/>
          </a:p>
        </p:txBody>
      </p:sp>
    </p:spTree>
    <p:extLst>
      <p:ext uri="{BB962C8B-B14F-4D97-AF65-F5344CB8AC3E}">
        <p14:creationId xmlns:p14="http://schemas.microsoft.com/office/powerpoint/2010/main" val="2760857981"/>
      </p:ext>
    </p:extLst>
  </p:cSld>
  <p:clrMapOvr>
    <a:masterClrMapping/>
  </p:clrMapOvr>
  <p:transition spd="slow" advTm="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B656028-457D-4565-AB20-03505A409EE4}" type="datetimeFigureOut">
              <a:rPr lang="en-IN" smtClean="0"/>
              <a:t>23-01-2018</a:t>
            </a:fld>
            <a:endParaRPr lang="en-IN"/>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IN"/>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BBF8842E-DB61-4D61-8D80-239412D32532}" type="slidenum">
              <a:rPr lang="en-IN" smtClean="0"/>
              <a:t>‹#›</a:t>
            </a:fld>
            <a:endParaRPr lang="en-IN"/>
          </a:p>
        </p:txBody>
      </p:sp>
    </p:spTree>
    <p:extLst>
      <p:ext uri="{BB962C8B-B14F-4D97-AF65-F5344CB8AC3E}">
        <p14:creationId xmlns:p14="http://schemas.microsoft.com/office/powerpoint/2010/main" val="3908612448"/>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 id="2147484238" r:id="rId9"/>
    <p:sldLayoutId id="2147484239" r:id="rId10"/>
    <p:sldLayoutId id="2147484240" r:id="rId11"/>
    <p:sldLayoutId id="2147484241" r:id="rId12"/>
    <p:sldLayoutId id="2147484242" r:id="rId13"/>
    <p:sldLayoutId id="2147484243" r:id="rId14"/>
    <p:sldLayoutId id="2147484244" r:id="rId15"/>
    <p:sldLayoutId id="2147484245" r:id="rId16"/>
    <p:sldLayoutId id="2147484246" r:id="rId17"/>
  </p:sldLayoutIdLst>
  <p:transition spd="slow" advTm="0">
    <p:fade/>
  </p:transition>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mailto:info2cahs@gmail.com"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3227897-1080-4FCF-8E5F-6252863A39E8}"/>
              </a:ext>
            </a:extLst>
          </p:cNvPr>
          <p:cNvSpPr>
            <a:spLocks noGrp="1"/>
          </p:cNvSpPr>
          <p:nvPr>
            <p:ph type="ctrTitle"/>
          </p:nvPr>
        </p:nvSpPr>
        <p:spPr>
          <a:xfrm>
            <a:off x="1524000" y="547597"/>
            <a:ext cx="9144000" cy="2387600"/>
          </a:xfrm>
        </p:spPr>
        <p:txBody>
          <a:bodyPr/>
          <a:lstStyle/>
          <a:p>
            <a:r>
              <a:rPr lang="en-IN" b="1" dirty="0">
                <a:latin typeface="Times New Roman" panose="02020603050405020304" pitchFamily="18" charset="0"/>
                <a:cs typeface="Times New Roman" panose="02020603050405020304" pitchFamily="18" charset="0"/>
              </a:rPr>
              <a:t>Annexure-2 </a:t>
            </a:r>
            <a:endParaRPr lang="en-IN" dirty="0">
              <a:latin typeface="Times New Roman" panose="02020603050405020304" pitchFamily="18" charset="0"/>
              <a:cs typeface="Times New Roman" panose="02020603050405020304" pitchFamily="18" charset="0"/>
            </a:endParaRPr>
          </a:p>
        </p:txBody>
      </p:sp>
      <p:sp>
        <p:nvSpPr>
          <p:cNvPr id="7" name="Subtitle 6">
            <a:extLst>
              <a:ext uri="{FF2B5EF4-FFF2-40B4-BE49-F238E27FC236}">
                <a16:creationId xmlns:a16="http://schemas.microsoft.com/office/drawing/2014/main" xmlns="" id="{E9B519C9-D9A6-4201-8CAE-0E8A3ED3B253}"/>
              </a:ext>
            </a:extLst>
          </p:cNvPr>
          <p:cNvSpPr>
            <a:spLocks noGrp="1"/>
          </p:cNvSpPr>
          <p:nvPr>
            <p:ph type="subTitle" idx="1"/>
          </p:nvPr>
        </p:nvSpPr>
        <p:spPr>
          <a:xfrm>
            <a:off x="1524000" y="3314655"/>
            <a:ext cx="9144000" cy="1655762"/>
          </a:xfrm>
        </p:spPr>
        <p:txBody>
          <a:bodyPr>
            <a:normAutofit fontScale="85000" lnSpcReduction="20000"/>
          </a:bodyPr>
          <a:lstStyle/>
          <a:p>
            <a:r>
              <a:rPr lang="en-IN" sz="5400" b="1" dirty="0">
                <a:latin typeface="Times New Roman" panose="02020603050405020304" pitchFamily="18" charset="0"/>
                <a:cs typeface="Times New Roman" panose="02020603050405020304" pitchFamily="18" charset="0"/>
              </a:rPr>
              <a:t>Types of </a:t>
            </a:r>
            <a:r>
              <a:rPr lang="en-IN" sz="5400" b="1" dirty="0" smtClean="0">
                <a:latin typeface="Times New Roman" panose="02020603050405020304" pitchFamily="18" charset="0"/>
                <a:cs typeface="Times New Roman" panose="02020603050405020304" pitchFamily="18" charset="0"/>
              </a:rPr>
              <a:t>Instruments –FDI</a:t>
            </a:r>
          </a:p>
          <a:p>
            <a:r>
              <a:rPr lang="en-IN" sz="5400" b="1" dirty="0" smtClean="0">
                <a:latin typeface="Times New Roman" panose="02020603050405020304" pitchFamily="18" charset="0"/>
                <a:cs typeface="Times New Roman" panose="02020603050405020304" pitchFamily="18" charset="0"/>
              </a:rPr>
              <a:t> </a:t>
            </a:r>
            <a:endParaRPr lang="en-IN"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114713"/>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wipe(down)">
                                      <p:cBhvr>
                                        <p:cTn id="24" dur="580">
                                          <p:stCondLst>
                                            <p:cond delay="0"/>
                                          </p:stCondLst>
                                        </p:cTn>
                                        <p:tgtEl>
                                          <p:spTgt spid="7">
                                            <p:txEl>
                                              <p:pRg st="0" end="0"/>
                                            </p:txEl>
                                          </p:spTgt>
                                        </p:tgtEl>
                                      </p:cBhvr>
                                    </p:animEffect>
                                    <p:anim calcmode="lin" valueType="num">
                                      <p:cBhvr>
                                        <p:cTn id="25"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xEl>
                                              <p:pRg st="0" end="0"/>
                                            </p:txEl>
                                          </p:spTgt>
                                        </p:tgtEl>
                                      </p:cBhvr>
                                      <p:to x="100000" y="60000"/>
                                    </p:animScale>
                                    <p:animScale>
                                      <p:cBhvr>
                                        <p:cTn id="31" dur="166" decel="50000">
                                          <p:stCondLst>
                                            <p:cond delay="676"/>
                                          </p:stCondLst>
                                        </p:cTn>
                                        <p:tgtEl>
                                          <p:spTgt spid="7">
                                            <p:txEl>
                                              <p:pRg st="0" end="0"/>
                                            </p:txEl>
                                          </p:spTgt>
                                        </p:tgtEl>
                                      </p:cBhvr>
                                      <p:to x="100000" y="100000"/>
                                    </p:animScale>
                                    <p:animScale>
                                      <p:cBhvr>
                                        <p:cTn id="32" dur="26">
                                          <p:stCondLst>
                                            <p:cond delay="1312"/>
                                          </p:stCondLst>
                                        </p:cTn>
                                        <p:tgtEl>
                                          <p:spTgt spid="7">
                                            <p:txEl>
                                              <p:pRg st="0" end="0"/>
                                            </p:txEl>
                                          </p:spTgt>
                                        </p:tgtEl>
                                      </p:cBhvr>
                                      <p:to x="100000" y="80000"/>
                                    </p:animScale>
                                    <p:animScale>
                                      <p:cBhvr>
                                        <p:cTn id="33" dur="166" decel="50000">
                                          <p:stCondLst>
                                            <p:cond delay="1338"/>
                                          </p:stCondLst>
                                        </p:cTn>
                                        <p:tgtEl>
                                          <p:spTgt spid="7">
                                            <p:txEl>
                                              <p:pRg st="0" end="0"/>
                                            </p:txEl>
                                          </p:spTgt>
                                        </p:tgtEl>
                                      </p:cBhvr>
                                      <p:to x="100000" y="100000"/>
                                    </p:animScale>
                                    <p:animScale>
                                      <p:cBhvr>
                                        <p:cTn id="34" dur="26">
                                          <p:stCondLst>
                                            <p:cond delay="1642"/>
                                          </p:stCondLst>
                                        </p:cTn>
                                        <p:tgtEl>
                                          <p:spTgt spid="7">
                                            <p:txEl>
                                              <p:pRg st="0" end="0"/>
                                            </p:txEl>
                                          </p:spTgt>
                                        </p:tgtEl>
                                      </p:cBhvr>
                                      <p:to x="100000" y="90000"/>
                                    </p:animScale>
                                    <p:animScale>
                                      <p:cBhvr>
                                        <p:cTn id="35" dur="166" decel="50000">
                                          <p:stCondLst>
                                            <p:cond delay="1668"/>
                                          </p:stCondLst>
                                        </p:cTn>
                                        <p:tgtEl>
                                          <p:spTgt spid="7">
                                            <p:txEl>
                                              <p:pRg st="0" end="0"/>
                                            </p:txEl>
                                          </p:spTgt>
                                        </p:tgtEl>
                                      </p:cBhvr>
                                      <p:to x="100000" y="100000"/>
                                    </p:animScale>
                                    <p:animScale>
                                      <p:cBhvr>
                                        <p:cTn id="36" dur="26">
                                          <p:stCondLst>
                                            <p:cond delay="1808"/>
                                          </p:stCondLst>
                                        </p:cTn>
                                        <p:tgtEl>
                                          <p:spTgt spid="7">
                                            <p:txEl>
                                              <p:pRg st="0" end="0"/>
                                            </p:txEl>
                                          </p:spTgt>
                                        </p:tgtEl>
                                      </p:cBhvr>
                                      <p:to x="100000" y="95000"/>
                                    </p:animScale>
                                    <p:animScale>
                                      <p:cBhvr>
                                        <p:cTn id="37" dur="166" decel="50000">
                                          <p:stCondLst>
                                            <p:cond delay="1834"/>
                                          </p:stCondLst>
                                        </p:cTn>
                                        <p:tgtEl>
                                          <p:spTgt spid="7">
                                            <p:txEl>
                                              <p:pRg st="0" end="0"/>
                                            </p:txEl>
                                          </p:spTgt>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Effect transition="in" filter="wipe(down)">
                                      <p:cBhvr>
                                        <p:cTn id="41" dur="580">
                                          <p:stCondLst>
                                            <p:cond delay="0"/>
                                          </p:stCondLst>
                                        </p:cTn>
                                        <p:tgtEl>
                                          <p:spTgt spid="7">
                                            <p:txEl>
                                              <p:pRg st="1" end="1"/>
                                            </p:txEl>
                                          </p:spTgt>
                                        </p:tgtEl>
                                      </p:cBhvr>
                                    </p:animEffect>
                                    <p:anim calcmode="lin" valueType="num">
                                      <p:cBhvr>
                                        <p:cTn id="42" dur="1822" tmFilter="0,0; 0.14,0.36; 0.43,0.73; 0.71,0.91; 1.0,1.0">
                                          <p:stCondLst>
                                            <p:cond delay="0"/>
                                          </p:stCondLst>
                                        </p:cTn>
                                        <p:tgtEl>
                                          <p:spTgt spid="7">
                                            <p:txEl>
                                              <p:pRg st="1" end="1"/>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xEl>
                                              <p:pRg st="1" end="1"/>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xEl>
                                              <p:pRg st="1" end="1"/>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xEl>
                                              <p:pRg st="1" end="1"/>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xEl>
                                              <p:pRg st="1" end="1"/>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xEl>
                                              <p:pRg st="1" end="1"/>
                                            </p:txEl>
                                          </p:spTgt>
                                        </p:tgtEl>
                                      </p:cBhvr>
                                      <p:to x="100000" y="60000"/>
                                    </p:animScale>
                                    <p:animScale>
                                      <p:cBhvr>
                                        <p:cTn id="48" dur="166" decel="50000">
                                          <p:stCondLst>
                                            <p:cond delay="676"/>
                                          </p:stCondLst>
                                        </p:cTn>
                                        <p:tgtEl>
                                          <p:spTgt spid="7">
                                            <p:txEl>
                                              <p:pRg st="1" end="1"/>
                                            </p:txEl>
                                          </p:spTgt>
                                        </p:tgtEl>
                                      </p:cBhvr>
                                      <p:to x="100000" y="100000"/>
                                    </p:animScale>
                                    <p:animScale>
                                      <p:cBhvr>
                                        <p:cTn id="49" dur="26">
                                          <p:stCondLst>
                                            <p:cond delay="1312"/>
                                          </p:stCondLst>
                                        </p:cTn>
                                        <p:tgtEl>
                                          <p:spTgt spid="7">
                                            <p:txEl>
                                              <p:pRg st="1" end="1"/>
                                            </p:txEl>
                                          </p:spTgt>
                                        </p:tgtEl>
                                      </p:cBhvr>
                                      <p:to x="100000" y="80000"/>
                                    </p:animScale>
                                    <p:animScale>
                                      <p:cBhvr>
                                        <p:cTn id="50" dur="166" decel="50000">
                                          <p:stCondLst>
                                            <p:cond delay="1338"/>
                                          </p:stCondLst>
                                        </p:cTn>
                                        <p:tgtEl>
                                          <p:spTgt spid="7">
                                            <p:txEl>
                                              <p:pRg st="1" end="1"/>
                                            </p:txEl>
                                          </p:spTgt>
                                        </p:tgtEl>
                                      </p:cBhvr>
                                      <p:to x="100000" y="100000"/>
                                    </p:animScale>
                                    <p:animScale>
                                      <p:cBhvr>
                                        <p:cTn id="51" dur="26">
                                          <p:stCondLst>
                                            <p:cond delay="1642"/>
                                          </p:stCondLst>
                                        </p:cTn>
                                        <p:tgtEl>
                                          <p:spTgt spid="7">
                                            <p:txEl>
                                              <p:pRg st="1" end="1"/>
                                            </p:txEl>
                                          </p:spTgt>
                                        </p:tgtEl>
                                      </p:cBhvr>
                                      <p:to x="100000" y="90000"/>
                                    </p:animScale>
                                    <p:animScale>
                                      <p:cBhvr>
                                        <p:cTn id="52" dur="166" decel="50000">
                                          <p:stCondLst>
                                            <p:cond delay="1668"/>
                                          </p:stCondLst>
                                        </p:cTn>
                                        <p:tgtEl>
                                          <p:spTgt spid="7">
                                            <p:txEl>
                                              <p:pRg st="1" end="1"/>
                                            </p:txEl>
                                          </p:spTgt>
                                        </p:tgtEl>
                                      </p:cBhvr>
                                      <p:to x="100000" y="100000"/>
                                    </p:animScale>
                                    <p:animScale>
                                      <p:cBhvr>
                                        <p:cTn id="53" dur="26">
                                          <p:stCondLst>
                                            <p:cond delay="1808"/>
                                          </p:stCondLst>
                                        </p:cTn>
                                        <p:tgtEl>
                                          <p:spTgt spid="7">
                                            <p:txEl>
                                              <p:pRg st="1" end="1"/>
                                            </p:txEl>
                                          </p:spTgt>
                                        </p:tgtEl>
                                      </p:cBhvr>
                                      <p:to x="100000" y="95000"/>
                                    </p:animScale>
                                    <p:animScale>
                                      <p:cBhvr>
                                        <p:cTn id="54" dur="166" decel="50000">
                                          <p:stCondLst>
                                            <p:cond delay="1834"/>
                                          </p:stCondLst>
                                        </p:cTn>
                                        <p:tgtEl>
                                          <p:spTgt spid="7">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32B001B-31B3-4920-913D-880A5416C897}"/>
              </a:ext>
            </a:extLst>
          </p:cNvPr>
          <p:cNvSpPr/>
          <p:nvPr/>
        </p:nvSpPr>
        <p:spPr>
          <a:xfrm>
            <a:off x="0" y="391886"/>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3. </a:t>
            </a:r>
            <a:r>
              <a:rPr lang="en-IN" sz="2200" b="1" dirty="0">
                <a:solidFill>
                  <a:srgbClr val="000000"/>
                </a:solidFill>
                <a:latin typeface="Times New Roman" panose="02020603050405020304" pitchFamily="18" charset="0"/>
                <a:cs typeface="Times New Roman" panose="02020603050405020304" pitchFamily="18" charset="0"/>
              </a:rPr>
              <a:t>Foreign Currency Account </a:t>
            </a:r>
            <a:endParaRPr lang="en-IN" sz="2200" dirty="0">
              <a:solidFill>
                <a:srgbClr val="000000"/>
              </a:solidFill>
              <a:latin typeface="Times New Roman" panose="02020603050405020304" pitchFamily="18" charset="0"/>
              <a:cs typeface="Times New Roman" panose="02020603050405020304" pitchFamily="18" charset="0"/>
            </a:endParaRPr>
          </a:p>
          <a:p>
            <a:pPr marL="290513" indent="-290513"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84F1BF74-1285-41AF-9975-A40F20B6E307}"/>
              </a:ext>
            </a:extLst>
          </p:cNvPr>
          <p:cNvSpPr/>
          <p:nvPr/>
        </p:nvSpPr>
        <p:spPr>
          <a:xfrm>
            <a:off x="0" y="2290296"/>
            <a:ext cx="12067504" cy="430887"/>
          </a:xfrm>
          <a:prstGeom prst="rect">
            <a:avLst/>
          </a:prstGeom>
        </p:spPr>
        <p:txBody>
          <a:bodyPr wrap="square">
            <a:spAutoFit/>
          </a:bodyPr>
          <a:lstStyle/>
          <a:p>
            <a:pPr algn="just"/>
            <a:r>
              <a:rPr lang="en-IN" sz="2200" dirty="0">
                <a:solidFill>
                  <a:srgbClr val="000000"/>
                </a:solidFill>
                <a:latin typeface="Times" panose="02020603050405020304" pitchFamily="18" charset="0"/>
                <a:cs typeface="Times" panose="02020603050405020304" pitchFamily="18" charset="0"/>
              </a:rPr>
              <a:t>4. </a:t>
            </a:r>
            <a:r>
              <a:rPr lang="en-IN" sz="2200" b="1" dirty="0">
                <a:solidFill>
                  <a:srgbClr val="000000"/>
                </a:solidFill>
                <a:latin typeface="Times" panose="02020603050405020304" pitchFamily="18" charset="0"/>
                <a:cs typeface="Times" panose="02020603050405020304" pitchFamily="18" charset="0"/>
              </a:rPr>
              <a:t>Transfer of shares and convertible debentures </a:t>
            </a:r>
          </a:p>
        </p:txBody>
      </p:sp>
      <p:sp>
        <p:nvSpPr>
          <p:cNvPr id="4" name="Rectangle 3">
            <a:extLst>
              <a:ext uri="{FF2B5EF4-FFF2-40B4-BE49-F238E27FC236}">
                <a16:creationId xmlns:a16="http://schemas.microsoft.com/office/drawing/2014/main" xmlns="" id="{32B80967-562A-4988-A86D-CF75CA88E348}"/>
              </a:ext>
            </a:extLst>
          </p:cNvPr>
          <p:cNvSpPr/>
          <p:nvPr/>
        </p:nvSpPr>
        <p:spPr>
          <a:xfrm>
            <a:off x="0" y="915036"/>
            <a:ext cx="12192000" cy="646331"/>
          </a:xfrm>
          <a:prstGeom prst="rect">
            <a:avLst/>
          </a:prstGeom>
        </p:spPr>
        <p:txBody>
          <a:bodyPr wrap="square">
            <a:spAutoFit/>
          </a:bodyPr>
          <a:lstStyle/>
          <a:p>
            <a:pPr algn="just"/>
            <a:r>
              <a:rPr lang="en-IN" dirty="0">
                <a:solidFill>
                  <a:srgbClr val="00B050"/>
                </a:solidFill>
                <a:latin typeface="Times New Roman" panose="02020603050405020304" pitchFamily="18" charset="0"/>
                <a:cs typeface="Times New Roman" panose="02020603050405020304" pitchFamily="18" charset="0"/>
              </a:rPr>
              <a:t> Indian companies which are eligible to issue shares to persons resident outside India under the FDI Policy may be allowed to retain the share subscription amount in a Foreign Currency Account, with the prior approval of RBI. </a:t>
            </a:r>
            <a:endParaRPr lang="en-IN" dirty="0"/>
          </a:p>
        </p:txBody>
      </p:sp>
      <p:sp>
        <p:nvSpPr>
          <p:cNvPr id="5" name="Rectangle 4">
            <a:extLst>
              <a:ext uri="{FF2B5EF4-FFF2-40B4-BE49-F238E27FC236}">
                <a16:creationId xmlns:a16="http://schemas.microsoft.com/office/drawing/2014/main" xmlns="" id="{9F40830C-1700-4DE1-BF30-12FC103D49AC}"/>
              </a:ext>
            </a:extLst>
          </p:cNvPr>
          <p:cNvSpPr/>
          <p:nvPr/>
        </p:nvSpPr>
        <p:spPr>
          <a:xfrm>
            <a:off x="0" y="3059668"/>
            <a:ext cx="12192000" cy="1785104"/>
          </a:xfrm>
          <a:prstGeom prst="rect">
            <a:avLst/>
          </a:prstGeom>
        </p:spPr>
        <p:txBody>
          <a:bodyPr wrap="square">
            <a:spAutoFit/>
          </a:bodyPr>
          <a:lstStyle/>
          <a:p>
            <a:pPr marL="290513" indent="-290513" algn="just"/>
            <a:r>
              <a:rPr lang="en-IN" sz="2200" dirty="0">
                <a:solidFill>
                  <a:srgbClr val="000000"/>
                </a:solidFill>
                <a:latin typeface="Times" panose="02020603050405020304" pitchFamily="18" charset="0"/>
                <a:cs typeface="Times" panose="02020603050405020304" pitchFamily="18" charset="0"/>
              </a:rPr>
              <a:t>(</a:t>
            </a:r>
            <a:r>
              <a:rPr lang="en-IN" sz="2200" dirty="0" err="1">
                <a:solidFill>
                  <a:srgbClr val="000000"/>
                </a:solidFill>
                <a:latin typeface="Times" panose="02020603050405020304" pitchFamily="18" charset="0"/>
                <a:cs typeface="Times" panose="02020603050405020304" pitchFamily="18" charset="0"/>
              </a:rPr>
              <a:t>i</a:t>
            </a:r>
            <a:r>
              <a:rPr lang="en-IN" sz="2200" dirty="0">
                <a:solidFill>
                  <a:srgbClr val="000000"/>
                </a:solidFill>
                <a:latin typeface="Times" panose="02020603050405020304" pitchFamily="18" charset="0"/>
                <a:cs typeface="Times" panose="02020603050405020304" pitchFamily="18" charset="0"/>
              </a:rPr>
              <a:t>) Subject to FDI sectoral policy (relating to sectoral caps and entry routes), applicable laws and other </a:t>
            </a:r>
            <a:r>
              <a:rPr lang="en-IN" sz="2200" dirty="0" err="1">
                <a:solidFill>
                  <a:srgbClr val="000000"/>
                </a:solidFill>
                <a:latin typeface="Times" panose="02020603050405020304" pitchFamily="18" charset="0"/>
                <a:cs typeface="Times" panose="02020603050405020304" pitchFamily="18" charset="0"/>
              </a:rPr>
              <a:t>conditionalities</a:t>
            </a:r>
            <a:r>
              <a:rPr lang="en-IN" sz="2200" dirty="0">
                <a:solidFill>
                  <a:srgbClr val="000000"/>
                </a:solidFill>
                <a:latin typeface="Times" panose="02020603050405020304" pitchFamily="18" charset="0"/>
                <a:cs typeface="Times" panose="02020603050405020304" pitchFamily="18" charset="0"/>
              </a:rPr>
              <a:t> including security conditions, non-resident investors can also invest in Indian companies by purchasing/acquiring existing shares from Indian shareholders or from other non-resident shareholders. General permission has been granted to non-residents/NRIs for acquisition of shares by way of transfer subject to the following: </a:t>
            </a:r>
            <a:endParaRPr lang="en-IN" sz="2200"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635281508"/>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iterate type="lt">
                                    <p:tmPct val="0"/>
                                  </p:iterate>
                                  <p:childTnLst>
                                    <p:set>
                                      <p:cBhvr>
                                        <p:cTn id="23" dur="1" fill="hold">
                                          <p:stCondLst>
                                            <p:cond delay="0"/>
                                          </p:stCondLst>
                                        </p:cTn>
                                        <p:tgtEl>
                                          <p:spTgt spid="4"/>
                                        </p:tgtEl>
                                        <p:attrNameLst>
                                          <p:attrName>style.visibility</p:attrName>
                                        </p:attrNameLst>
                                      </p:cBhvr>
                                      <p:to>
                                        <p:strVal val="visible"/>
                                      </p:to>
                                    </p:set>
                                    <p:animEffect transition="in" filter="wipe(down)">
                                      <p:cBhvr>
                                        <p:cTn id="24" dur="580">
                                          <p:stCondLst>
                                            <p:cond delay="0"/>
                                          </p:stCondLst>
                                        </p:cTn>
                                        <p:tgtEl>
                                          <p:spTgt spid="4"/>
                                        </p:tgtEl>
                                      </p:cBhvr>
                                    </p:animEffect>
                                    <p:anim calcmode="lin" valueType="num">
                                      <p:cBhvr>
                                        <p:cTn id="2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0" dur="26">
                                          <p:stCondLst>
                                            <p:cond delay="650"/>
                                          </p:stCondLst>
                                        </p:cTn>
                                        <p:tgtEl>
                                          <p:spTgt spid="4"/>
                                        </p:tgtEl>
                                      </p:cBhvr>
                                      <p:to x="100000" y="60000"/>
                                    </p:animScale>
                                    <p:animScale>
                                      <p:cBhvr>
                                        <p:cTn id="31" dur="166" decel="50000">
                                          <p:stCondLst>
                                            <p:cond delay="676"/>
                                          </p:stCondLst>
                                        </p:cTn>
                                        <p:tgtEl>
                                          <p:spTgt spid="4"/>
                                        </p:tgtEl>
                                      </p:cBhvr>
                                      <p:to x="100000" y="100000"/>
                                    </p:animScale>
                                    <p:animScale>
                                      <p:cBhvr>
                                        <p:cTn id="32" dur="26">
                                          <p:stCondLst>
                                            <p:cond delay="1312"/>
                                          </p:stCondLst>
                                        </p:cTn>
                                        <p:tgtEl>
                                          <p:spTgt spid="4"/>
                                        </p:tgtEl>
                                      </p:cBhvr>
                                      <p:to x="100000" y="80000"/>
                                    </p:animScale>
                                    <p:animScale>
                                      <p:cBhvr>
                                        <p:cTn id="33" dur="166" decel="50000">
                                          <p:stCondLst>
                                            <p:cond delay="1338"/>
                                          </p:stCondLst>
                                        </p:cTn>
                                        <p:tgtEl>
                                          <p:spTgt spid="4"/>
                                        </p:tgtEl>
                                      </p:cBhvr>
                                      <p:to x="100000" y="100000"/>
                                    </p:animScale>
                                    <p:animScale>
                                      <p:cBhvr>
                                        <p:cTn id="34" dur="26">
                                          <p:stCondLst>
                                            <p:cond delay="1642"/>
                                          </p:stCondLst>
                                        </p:cTn>
                                        <p:tgtEl>
                                          <p:spTgt spid="4"/>
                                        </p:tgtEl>
                                      </p:cBhvr>
                                      <p:to x="100000" y="90000"/>
                                    </p:animScale>
                                    <p:animScale>
                                      <p:cBhvr>
                                        <p:cTn id="35" dur="166" decel="50000">
                                          <p:stCondLst>
                                            <p:cond delay="1668"/>
                                          </p:stCondLst>
                                        </p:cTn>
                                        <p:tgtEl>
                                          <p:spTgt spid="4"/>
                                        </p:tgtEl>
                                      </p:cBhvr>
                                      <p:to x="100000" y="100000"/>
                                    </p:animScale>
                                    <p:animScale>
                                      <p:cBhvr>
                                        <p:cTn id="36" dur="26">
                                          <p:stCondLst>
                                            <p:cond delay="1808"/>
                                          </p:stCondLst>
                                        </p:cTn>
                                        <p:tgtEl>
                                          <p:spTgt spid="4"/>
                                        </p:tgtEl>
                                      </p:cBhvr>
                                      <p:to x="100000" y="95000"/>
                                    </p:animScale>
                                    <p:animScale>
                                      <p:cBhvr>
                                        <p:cTn id="37" dur="166" decel="50000">
                                          <p:stCondLst>
                                            <p:cond delay="1834"/>
                                          </p:stCondLst>
                                        </p:cTn>
                                        <p:tgtEl>
                                          <p:spTgt spid="4"/>
                                        </p:tgtEl>
                                      </p:cBhvr>
                                      <p:to x="100000" y="100000"/>
                                    </p:animScale>
                                  </p:childTnLst>
                                </p:cTn>
                              </p:par>
                            </p:childTnLst>
                          </p:cTn>
                        </p:par>
                        <p:par>
                          <p:cTn id="38" fill="hold">
                            <p:stCondLst>
                              <p:cond delay="4000"/>
                            </p:stCondLst>
                            <p:childTnLst>
                              <p:par>
                                <p:cTn id="39" presetID="18" presetClass="emph" presetSubtype="0" fill="hold" grpId="1" nodeType="afterEffect">
                                  <p:stCondLst>
                                    <p:cond delay="0"/>
                                  </p:stCondLst>
                                  <p:iterate type="lt">
                                    <p:tmPct val="4000"/>
                                  </p:iterate>
                                  <p:childTnLst>
                                    <p:set>
                                      <p:cBhvr override="childStyle">
                                        <p:cTn id="40" dur="500" fill="hold"/>
                                        <p:tgtEl>
                                          <p:spTgt spid="4"/>
                                        </p:tgtEl>
                                        <p:attrNameLst>
                                          <p:attrName>style.textDecorationUnderline</p:attrName>
                                        </p:attrNameLst>
                                      </p:cBhvr>
                                      <p:to>
                                        <p:strVal val="true"/>
                                      </p:to>
                                    </p:set>
                                  </p:childTnLst>
                                </p:cTn>
                              </p:par>
                            </p:childTnLst>
                          </p:cTn>
                        </p:par>
                        <p:par>
                          <p:cTn id="41" fill="hold">
                            <p:stCondLst>
                              <p:cond delay="8240"/>
                            </p:stCondLst>
                            <p:childTnLst>
                              <p:par>
                                <p:cTn id="42" presetID="26" presetClass="entr" presetSubtype="0" fill="hold" nodeType="afterEffect">
                                  <p:stCondLst>
                                    <p:cond delay="0"/>
                                  </p:stCondLst>
                                  <p:childTnLst>
                                    <p:set>
                                      <p:cBhvr>
                                        <p:cTn id="43" dur="1" fill="hold">
                                          <p:stCondLst>
                                            <p:cond delay="0"/>
                                          </p:stCondLst>
                                        </p:cTn>
                                        <p:tgtEl>
                                          <p:spTgt spid="3">
                                            <p:txEl>
                                              <p:pRg st="0" end="0"/>
                                            </p:txEl>
                                          </p:spTgt>
                                        </p:tgtEl>
                                        <p:attrNameLst>
                                          <p:attrName>style.visibility</p:attrName>
                                        </p:attrNameLst>
                                      </p:cBhvr>
                                      <p:to>
                                        <p:strVal val="visible"/>
                                      </p:to>
                                    </p:set>
                                    <p:animEffect transition="in" filter="wipe(down)">
                                      <p:cBhvr>
                                        <p:cTn id="44" dur="580">
                                          <p:stCondLst>
                                            <p:cond delay="0"/>
                                          </p:stCondLst>
                                        </p:cTn>
                                        <p:tgtEl>
                                          <p:spTgt spid="3">
                                            <p:txEl>
                                              <p:pRg st="0" end="0"/>
                                            </p:txEl>
                                          </p:spTgt>
                                        </p:tgtEl>
                                      </p:cBhvr>
                                    </p:animEffect>
                                    <p:anim calcmode="lin" valueType="num">
                                      <p:cBhvr>
                                        <p:cTn id="4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xEl>
                                              <p:pRg st="0" end="0"/>
                                            </p:txEl>
                                          </p:spTgt>
                                        </p:tgtEl>
                                      </p:cBhvr>
                                      <p:to x="100000" y="60000"/>
                                    </p:animScale>
                                    <p:animScale>
                                      <p:cBhvr>
                                        <p:cTn id="51" dur="166" decel="50000">
                                          <p:stCondLst>
                                            <p:cond delay="676"/>
                                          </p:stCondLst>
                                        </p:cTn>
                                        <p:tgtEl>
                                          <p:spTgt spid="3">
                                            <p:txEl>
                                              <p:pRg st="0" end="0"/>
                                            </p:txEl>
                                          </p:spTgt>
                                        </p:tgtEl>
                                      </p:cBhvr>
                                      <p:to x="100000" y="100000"/>
                                    </p:animScale>
                                    <p:animScale>
                                      <p:cBhvr>
                                        <p:cTn id="52" dur="26">
                                          <p:stCondLst>
                                            <p:cond delay="1312"/>
                                          </p:stCondLst>
                                        </p:cTn>
                                        <p:tgtEl>
                                          <p:spTgt spid="3">
                                            <p:txEl>
                                              <p:pRg st="0" end="0"/>
                                            </p:txEl>
                                          </p:spTgt>
                                        </p:tgtEl>
                                      </p:cBhvr>
                                      <p:to x="100000" y="80000"/>
                                    </p:animScale>
                                    <p:animScale>
                                      <p:cBhvr>
                                        <p:cTn id="53" dur="166" decel="50000">
                                          <p:stCondLst>
                                            <p:cond delay="1338"/>
                                          </p:stCondLst>
                                        </p:cTn>
                                        <p:tgtEl>
                                          <p:spTgt spid="3">
                                            <p:txEl>
                                              <p:pRg st="0" end="0"/>
                                            </p:txEl>
                                          </p:spTgt>
                                        </p:tgtEl>
                                      </p:cBhvr>
                                      <p:to x="100000" y="100000"/>
                                    </p:animScale>
                                    <p:animScale>
                                      <p:cBhvr>
                                        <p:cTn id="54" dur="26">
                                          <p:stCondLst>
                                            <p:cond delay="1642"/>
                                          </p:stCondLst>
                                        </p:cTn>
                                        <p:tgtEl>
                                          <p:spTgt spid="3">
                                            <p:txEl>
                                              <p:pRg st="0" end="0"/>
                                            </p:txEl>
                                          </p:spTgt>
                                        </p:tgtEl>
                                      </p:cBhvr>
                                      <p:to x="100000" y="90000"/>
                                    </p:animScale>
                                    <p:animScale>
                                      <p:cBhvr>
                                        <p:cTn id="55" dur="166" decel="50000">
                                          <p:stCondLst>
                                            <p:cond delay="1668"/>
                                          </p:stCondLst>
                                        </p:cTn>
                                        <p:tgtEl>
                                          <p:spTgt spid="3">
                                            <p:txEl>
                                              <p:pRg st="0" end="0"/>
                                            </p:txEl>
                                          </p:spTgt>
                                        </p:tgtEl>
                                      </p:cBhvr>
                                      <p:to x="100000" y="100000"/>
                                    </p:animScale>
                                    <p:animScale>
                                      <p:cBhvr>
                                        <p:cTn id="56" dur="26">
                                          <p:stCondLst>
                                            <p:cond delay="1808"/>
                                          </p:stCondLst>
                                        </p:cTn>
                                        <p:tgtEl>
                                          <p:spTgt spid="3">
                                            <p:txEl>
                                              <p:pRg st="0" end="0"/>
                                            </p:txEl>
                                          </p:spTgt>
                                        </p:tgtEl>
                                      </p:cBhvr>
                                      <p:to x="100000" y="95000"/>
                                    </p:animScale>
                                    <p:animScale>
                                      <p:cBhvr>
                                        <p:cTn id="57" dur="166" decel="50000">
                                          <p:stCondLst>
                                            <p:cond delay="1834"/>
                                          </p:stCondLst>
                                        </p:cTn>
                                        <p:tgtEl>
                                          <p:spTgt spid="3">
                                            <p:txEl>
                                              <p:pRg st="0" end="0"/>
                                            </p:txEl>
                                          </p:spTgt>
                                        </p:tgtEl>
                                      </p:cBhvr>
                                      <p:to x="100000" y="100000"/>
                                    </p:animScale>
                                  </p:childTnLst>
                                </p:cTn>
                              </p:par>
                            </p:childTnLst>
                          </p:cTn>
                        </p:par>
                        <p:par>
                          <p:cTn id="58" fill="hold">
                            <p:stCondLst>
                              <p:cond delay="10240"/>
                            </p:stCondLst>
                            <p:childTnLst>
                              <p:par>
                                <p:cTn id="59" presetID="26" presetClass="entr" presetSubtype="0" fill="hold" grpId="0" nodeType="after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580">
                                          <p:stCondLst>
                                            <p:cond delay="0"/>
                                          </p:stCondLst>
                                        </p:cTn>
                                        <p:tgtEl>
                                          <p:spTgt spid="5"/>
                                        </p:tgtEl>
                                      </p:cBhvr>
                                    </p:animEffect>
                                    <p:anim calcmode="lin" valueType="num">
                                      <p:cBhvr>
                                        <p:cTn id="6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7" dur="26">
                                          <p:stCondLst>
                                            <p:cond delay="650"/>
                                          </p:stCondLst>
                                        </p:cTn>
                                        <p:tgtEl>
                                          <p:spTgt spid="5"/>
                                        </p:tgtEl>
                                      </p:cBhvr>
                                      <p:to x="100000" y="60000"/>
                                    </p:animScale>
                                    <p:animScale>
                                      <p:cBhvr>
                                        <p:cTn id="68" dur="166" decel="50000">
                                          <p:stCondLst>
                                            <p:cond delay="676"/>
                                          </p:stCondLst>
                                        </p:cTn>
                                        <p:tgtEl>
                                          <p:spTgt spid="5"/>
                                        </p:tgtEl>
                                      </p:cBhvr>
                                      <p:to x="100000" y="100000"/>
                                    </p:animScale>
                                    <p:animScale>
                                      <p:cBhvr>
                                        <p:cTn id="69" dur="26">
                                          <p:stCondLst>
                                            <p:cond delay="1312"/>
                                          </p:stCondLst>
                                        </p:cTn>
                                        <p:tgtEl>
                                          <p:spTgt spid="5"/>
                                        </p:tgtEl>
                                      </p:cBhvr>
                                      <p:to x="100000" y="80000"/>
                                    </p:animScale>
                                    <p:animScale>
                                      <p:cBhvr>
                                        <p:cTn id="70" dur="166" decel="50000">
                                          <p:stCondLst>
                                            <p:cond delay="1338"/>
                                          </p:stCondLst>
                                        </p:cTn>
                                        <p:tgtEl>
                                          <p:spTgt spid="5"/>
                                        </p:tgtEl>
                                      </p:cBhvr>
                                      <p:to x="100000" y="100000"/>
                                    </p:animScale>
                                    <p:animScale>
                                      <p:cBhvr>
                                        <p:cTn id="71" dur="26">
                                          <p:stCondLst>
                                            <p:cond delay="1642"/>
                                          </p:stCondLst>
                                        </p:cTn>
                                        <p:tgtEl>
                                          <p:spTgt spid="5"/>
                                        </p:tgtEl>
                                      </p:cBhvr>
                                      <p:to x="100000" y="90000"/>
                                    </p:animScale>
                                    <p:animScale>
                                      <p:cBhvr>
                                        <p:cTn id="72" dur="166" decel="50000">
                                          <p:stCondLst>
                                            <p:cond delay="1668"/>
                                          </p:stCondLst>
                                        </p:cTn>
                                        <p:tgtEl>
                                          <p:spTgt spid="5"/>
                                        </p:tgtEl>
                                      </p:cBhvr>
                                      <p:to x="100000" y="100000"/>
                                    </p:animScale>
                                    <p:animScale>
                                      <p:cBhvr>
                                        <p:cTn id="73" dur="26">
                                          <p:stCondLst>
                                            <p:cond delay="1808"/>
                                          </p:stCondLst>
                                        </p:cTn>
                                        <p:tgtEl>
                                          <p:spTgt spid="5"/>
                                        </p:tgtEl>
                                      </p:cBhvr>
                                      <p:to x="100000" y="95000"/>
                                    </p:animScale>
                                    <p:animScale>
                                      <p:cBhvr>
                                        <p:cTn id="7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609600"/>
            <a:ext cx="11878101" cy="1320800"/>
          </a:xfrm>
        </p:spPr>
        <p:txBody>
          <a:bodyPr/>
          <a:lstStyle/>
          <a:p>
            <a:r>
              <a:rPr lang="en-IN" dirty="0">
                <a:solidFill>
                  <a:srgbClr val="00B050"/>
                </a:solidFill>
                <a:latin typeface="Times New Roman" panose="02020603050405020304" pitchFamily="18" charset="0"/>
                <a:cs typeface="Times New Roman" panose="02020603050405020304" pitchFamily="18" charset="0"/>
              </a:rPr>
              <a:t>A Person resident outside to any person resident outside India</a:t>
            </a:r>
            <a:endParaRPr lang="en-US" dirty="0">
              <a:solidFill>
                <a:srgbClr val="00B050"/>
              </a:solidFill>
            </a:endParaRPr>
          </a:p>
        </p:txBody>
      </p:sp>
      <p:sp>
        <p:nvSpPr>
          <p:cNvPr id="3" name="Content Placeholder 2"/>
          <p:cNvSpPr>
            <a:spLocks noGrp="1"/>
          </p:cNvSpPr>
          <p:nvPr>
            <p:ph sz="quarter" idx="13"/>
          </p:nvPr>
        </p:nvSpPr>
        <p:spPr>
          <a:xfrm>
            <a:off x="0" y="2160589"/>
            <a:ext cx="12191999" cy="1587163"/>
          </a:xfrm>
        </p:spPr>
        <p:txBody>
          <a:bodyPr>
            <a:normAutofit/>
          </a:bodyPr>
          <a:lstStyle/>
          <a:p>
            <a:r>
              <a:rPr lang="en-IN" dirty="0">
                <a:solidFill>
                  <a:srgbClr val="000000"/>
                </a:solidFill>
                <a:latin typeface="Times New Roman" panose="02020603050405020304" pitchFamily="18" charset="0"/>
                <a:cs typeface="Times New Roman" panose="02020603050405020304" pitchFamily="18" charset="0"/>
              </a:rPr>
              <a:t>(</a:t>
            </a:r>
            <a:r>
              <a:rPr lang="en-IN" sz="2400" dirty="0">
                <a:solidFill>
                  <a:srgbClr val="000000"/>
                </a:solidFill>
                <a:latin typeface="Times New Roman" panose="02020603050405020304" pitchFamily="18" charset="0"/>
                <a:cs typeface="Times New Roman" panose="02020603050405020304" pitchFamily="18" charset="0"/>
              </a:rPr>
              <a:t>a)  A person resident outside India (other than NRI and erstwhile OCB) may transfer by way of sale or gift, the shares or convertible debentures to any person resident outside India (including NRIs). </a:t>
            </a:r>
          </a:p>
        </p:txBody>
      </p:sp>
      <p:sp>
        <p:nvSpPr>
          <p:cNvPr id="4" name="Rectangle 3">
            <a:extLst>
              <a:ext uri="{FF2B5EF4-FFF2-40B4-BE49-F238E27FC236}">
                <a16:creationId xmlns:a16="http://schemas.microsoft.com/office/drawing/2014/main" xmlns="" id="{B65C0DF4-FB69-4244-A38F-9DAF6862EFF3}"/>
              </a:ext>
            </a:extLst>
          </p:cNvPr>
          <p:cNvSpPr/>
          <p:nvPr/>
        </p:nvSpPr>
        <p:spPr>
          <a:xfrm>
            <a:off x="0" y="3747752"/>
            <a:ext cx="12192000" cy="1107996"/>
          </a:xfrm>
          <a:prstGeom prst="rect">
            <a:avLst/>
          </a:prstGeom>
        </p:spPr>
        <p:txBody>
          <a:bodyPr wrap="square">
            <a:spAutoFit/>
          </a:bodyPr>
          <a:lstStyle/>
          <a:p>
            <a:pPr marL="342900" indent="-342900">
              <a:buFont typeface="Arial" panose="020B0604020202020204" pitchFamily="34" charset="0"/>
              <a:buChar char="•"/>
            </a:pPr>
            <a:r>
              <a:rPr lang="en-IN" sz="2200" dirty="0">
                <a:solidFill>
                  <a:srgbClr val="000000"/>
                </a:solidFill>
                <a:latin typeface="Times New Roman" panose="02020603050405020304" pitchFamily="18" charset="0"/>
                <a:cs typeface="Times New Roman" panose="02020603050405020304" pitchFamily="18" charset="0"/>
              </a:rPr>
              <a:t>GOVERNMENT APPROVAL IS NOT REQUIRED FOR TRANSFER OF SHARES IN THE INVESTEE COMPANY FROM ONE NON-RESIDENT TO ANOTHER NON-RESIDENT IN SECTORS WHICH ARE UNDER AUTOMATIC ROUTE. </a:t>
            </a:r>
          </a:p>
        </p:txBody>
      </p:sp>
      <p:sp>
        <p:nvSpPr>
          <p:cNvPr id="5" name="Rectangle 4">
            <a:extLst>
              <a:ext uri="{FF2B5EF4-FFF2-40B4-BE49-F238E27FC236}">
                <a16:creationId xmlns:a16="http://schemas.microsoft.com/office/drawing/2014/main" xmlns="" id="{3450CB2A-1097-4F16-A7F7-8A4BAA5DDE8A}"/>
              </a:ext>
            </a:extLst>
          </p:cNvPr>
          <p:cNvSpPr/>
          <p:nvPr/>
        </p:nvSpPr>
        <p:spPr>
          <a:xfrm>
            <a:off x="1" y="5140404"/>
            <a:ext cx="12191999" cy="1107996"/>
          </a:xfrm>
          <a:prstGeom prst="rect">
            <a:avLst/>
          </a:prstGeom>
        </p:spPr>
        <p:txBody>
          <a:bodyPr wrap="square">
            <a:spAutoFit/>
          </a:bodyPr>
          <a:lstStyle/>
          <a:p>
            <a:pPr marL="342900" indent="-342900">
              <a:buFont typeface="Arial" panose="020B0604020202020204" pitchFamily="34" charset="0"/>
              <a:buChar char="•"/>
            </a:pPr>
            <a:r>
              <a:rPr lang="en-IN" sz="2200" dirty="0">
                <a:solidFill>
                  <a:srgbClr val="000000"/>
                </a:solidFill>
                <a:latin typeface="Times New Roman" panose="02020603050405020304" pitchFamily="18" charset="0"/>
                <a:cs typeface="Times New Roman" panose="02020603050405020304" pitchFamily="18" charset="0"/>
              </a:rPr>
              <a:t>IN ADDITION, APPROVAL OF GOVERNMENT WILL BE REQUIRED FOR TRANSFER OF STAKE FROM ONE NON-RESIDENT TO ANOTHER NON-RESIDENT IN SECTORS WHICH ARE UNDER GOVERNMENT APPROVAL ROUTE.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6432726"/>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iterate type="lt">
                                    <p:tmPct val="0"/>
                                  </p:iterate>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1000"/>
                                        <p:tgtEl>
                                          <p:spTgt spid="3">
                                            <p:txEl>
                                              <p:pRg st="0" end="0"/>
                                            </p:txEl>
                                          </p:spTgt>
                                        </p:tgtEl>
                                      </p:cBhvr>
                                    </p:animEffect>
                                    <p:anim calcmode="lin" valueType="num">
                                      <p:cBhvr>
                                        <p:cTn id="2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18" presetClass="emph" presetSubtype="0" fill="hold" grpId="1" nodeType="afterEffect">
                                  <p:stCondLst>
                                    <p:cond delay="0"/>
                                  </p:stCondLst>
                                  <p:iterate type="lt">
                                    <p:tmPct val="4000"/>
                                  </p:iterate>
                                  <p:childTnLst>
                                    <p:set>
                                      <p:cBhvr override="childStyle">
                                        <p:cTn id="29" dur="500" fill="hold"/>
                                        <p:tgtEl>
                                          <p:spTgt spid="3">
                                            <p:txEl>
                                              <p:pRg st="0" end="0"/>
                                            </p:txEl>
                                          </p:spTgt>
                                        </p:tgtEl>
                                        <p:attrNameLst>
                                          <p:attrName>style.textDecorationUnderline</p:attrName>
                                        </p:attrNameLst>
                                      </p:cBhvr>
                                      <p:to>
                                        <p:strVal val="true"/>
                                      </p:to>
                                    </p:set>
                                  </p:childTnLst>
                                </p:cTn>
                              </p:par>
                            </p:childTnLst>
                          </p:cTn>
                        </p:par>
                        <p:par>
                          <p:cTn id="30" fill="hold">
                            <p:stCondLst>
                              <p:cond delay="6820"/>
                            </p:stCondLst>
                            <p:childTnLst>
                              <p:par>
                                <p:cTn id="31" presetID="42" presetClass="entr" presetSubtype="0" fill="hold" grpId="0" nodeType="afterEffect">
                                  <p:stCondLst>
                                    <p:cond delay="0"/>
                                  </p:stCondLst>
                                  <p:iterate type="lt">
                                    <p:tmPct val="0"/>
                                  </p:iterate>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par>
                          <p:cTn id="36" fill="hold">
                            <p:stCondLst>
                              <p:cond delay="7820"/>
                            </p:stCondLst>
                            <p:childTnLst>
                              <p:par>
                                <p:cTn id="37" presetID="18" presetClass="emph" presetSubtype="0" fill="hold" grpId="1" nodeType="afterEffect">
                                  <p:stCondLst>
                                    <p:cond delay="0"/>
                                  </p:stCondLst>
                                  <p:iterate type="lt">
                                    <p:tmPct val="4000"/>
                                  </p:iterate>
                                  <p:childTnLst>
                                    <p:set>
                                      <p:cBhvr override="childStyle">
                                        <p:cTn id="38" dur="500" fill="hold"/>
                                        <p:tgtEl>
                                          <p:spTgt spid="4"/>
                                        </p:tgtEl>
                                        <p:attrNameLst>
                                          <p:attrName>style.textDecorationUnderline</p:attrName>
                                        </p:attrNameLst>
                                      </p:cBhvr>
                                      <p:to>
                                        <p:strVal val="true"/>
                                      </p:to>
                                    </p:set>
                                  </p:childTnLst>
                                </p:cTn>
                              </p:par>
                            </p:childTnLst>
                          </p:cTn>
                        </p:par>
                        <p:par>
                          <p:cTn id="39" fill="hold">
                            <p:stCondLst>
                              <p:cond delay="11240"/>
                            </p:stCondLst>
                            <p:childTnLst>
                              <p:par>
                                <p:cTn id="40" presetID="42" presetClass="entr" presetSubtype="0" fill="hold" grpId="0" nodeType="afterEffect">
                                  <p:stCondLst>
                                    <p:cond delay="0"/>
                                  </p:stCondLst>
                                  <p:iterate type="lt">
                                    <p:tmPct val="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par>
                          <p:cTn id="45" fill="hold">
                            <p:stCondLst>
                              <p:cond delay="12240"/>
                            </p:stCondLst>
                            <p:childTnLst>
                              <p:par>
                                <p:cTn id="46" presetID="18" presetClass="emph" presetSubtype="0" fill="hold" grpId="1" nodeType="afterEffect">
                                  <p:stCondLst>
                                    <p:cond delay="0"/>
                                  </p:stCondLst>
                                  <p:iterate type="lt">
                                    <p:tmPct val="4000"/>
                                  </p:iterate>
                                  <p:childTnLst>
                                    <p:set>
                                      <p:cBhvr override="childStyle">
                                        <p:cTn id="47" dur="50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build="p"/>
      <p:bldP spid="4" grpId="0"/>
      <p:bldP spid="4" grpId="1"/>
      <p:bldP spid="5" grpId="0"/>
      <p:bldP spid="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BFA513E-2548-4AC1-B0B3-129AAD55505D}"/>
              </a:ext>
            </a:extLst>
          </p:cNvPr>
          <p:cNvSpPr/>
          <p:nvPr/>
        </p:nvSpPr>
        <p:spPr>
          <a:xfrm>
            <a:off x="0" y="754744"/>
            <a:ext cx="12192000" cy="769441"/>
          </a:xfrm>
          <a:prstGeom prst="rect">
            <a:avLst/>
          </a:prstGeom>
        </p:spPr>
        <p:txBody>
          <a:bodyPr wrap="square">
            <a:spAutoFit/>
          </a:bodyPr>
          <a:lstStyle/>
          <a:p>
            <a:pPr marL="739775" indent="-508000" algn="just"/>
            <a:r>
              <a:rPr lang="en-IN" sz="2200" dirty="0">
                <a:solidFill>
                  <a:srgbClr val="000000"/>
                </a:solidFill>
                <a:latin typeface="Times New Roman" panose="02020603050405020304" pitchFamily="18" charset="0"/>
                <a:cs typeface="Times New Roman" panose="02020603050405020304" pitchFamily="18" charset="0"/>
              </a:rPr>
              <a:t>(b</a:t>
            </a:r>
            <a:r>
              <a:rPr lang="en-IN" sz="2200" dirty="0">
                <a:solidFill>
                  <a:srgbClr val="00B050"/>
                </a:solidFill>
                <a:latin typeface="Times New Roman" panose="02020603050405020304" pitchFamily="18" charset="0"/>
                <a:cs typeface="Times New Roman" panose="02020603050405020304" pitchFamily="18" charset="0"/>
              </a:rPr>
              <a:t>)  NRIs may transfer by way of sale or gift the shares or convertible debentures held by them to another NRI. </a:t>
            </a:r>
          </a:p>
        </p:txBody>
      </p:sp>
      <p:sp>
        <p:nvSpPr>
          <p:cNvPr id="3" name="Rectangle 2">
            <a:extLst>
              <a:ext uri="{FF2B5EF4-FFF2-40B4-BE49-F238E27FC236}">
                <a16:creationId xmlns:a16="http://schemas.microsoft.com/office/drawing/2014/main" xmlns="" id="{220223BF-406D-4948-88C5-DED3C512FB16}"/>
              </a:ext>
            </a:extLst>
          </p:cNvPr>
          <p:cNvSpPr/>
          <p:nvPr/>
        </p:nvSpPr>
        <p:spPr>
          <a:xfrm>
            <a:off x="0" y="1816792"/>
            <a:ext cx="12192000" cy="430887"/>
          </a:xfrm>
          <a:prstGeom prst="rect">
            <a:avLst/>
          </a:prstGeom>
        </p:spPr>
        <p:txBody>
          <a:bodyPr wrap="square">
            <a:spAutoFit/>
          </a:bodyPr>
          <a:lstStyle/>
          <a:p>
            <a:pPr indent="231775" algn="just"/>
            <a:r>
              <a:rPr lang="en-IN" sz="2200" dirty="0">
                <a:solidFill>
                  <a:srgbClr val="000000"/>
                </a:solidFill>
                <a:latin typeface="Times" panose="02020603050405020304" pitchFamily="18" charset="0"/>
                <a:cs typeface="Times" panose="02020603050405020304" pitchFamily="18" charset="0"/>
              </a:rPr>
              <a:t>(c)   </a:t>
            </a:r>
            <a:r>
              <a:rPr lang="en-IN" sz="2200" dirty="0">
                <a:solidFill>
                  <a:srgbClr val="00B050"/>
                </a:solidFill>
                <a:latin typeface="Times" panose="02020603050405020304" pitchFamily="18" charset="0"/>
                <a:cs typeface="Times" panose="02020603050405020304" pitchFamily="18" charset="0"/>
              </a:rPr>
              <a:t>A person resident outside India can transfer any security to a person resident in India by way of gift</a:t>
            </a:r>
            <a:r>
              <a:rPr lang="en-IN" sz="2200" dirty="0">
                <a:solidFill>
                  <a:srgbClr val="000000"/>
                </a:solidFill>
                <a:latin typeface="Times" panose="02020603050405020304" pitchFamily="18" charset="0"/>
                <a:cs typeface="Times" panose="02020603050405020304" pitchFamily="18" charset="0"/>
              </a:rPr>
              <a:t>. </a:t>
            </a:r>
          </a:p>
        </p:txBody>
      </p:sp>
      <p:sp>
        <p:nvSpPr>
          <p:cNvPr id="4" name="Rectangle 3">
            <a:extLst>
              <a:ext uri="{FF2B5EF4-FFF2-40B4-BE49-F238E27FC236}">
                <a16:creationId xmlns:a16="http://schemas.microsoft.com/office/drawing/2014/main" xmlns="" id="{762F3B91-81BB-4DF3-8E3A-CB66FBFB7DE6}"/>
              </a:ext>
            </a:extLst>
          </p:cNvPr>
          <p:cNvSpPr/>
          <p:nvPr/>
        </p:nvSpPr>
        <p:spPr>
          <a:xfrm>
            <a:off x="0" y="2540286"/>
            <a:ext cx="12192000" cy="1107996"/>
          </a:xfrm>
          <a:prstGeom prst="rect">
            <a:avLst/>
          </a:prstGeom>
        </p:spPr>
        <p:txBody>
          <a:bodyPr wrap="square">
            <a:spAutoFit/>
          </a:bodyPr>
          <a:lstStyle/>
          <a:p>
            <a:pPr marL="566738" indent="-392113" algn="just"/>
            <a:r>
              <a:rPr lang="en-IN" sz="2200" dirty="0">
                <a:solidFill>
                  <a:srgbClr val="FF0000"/>
                </a:solidFill>
                <a:latin typeface="Times New Roman" panose="02020603050405020304" pitchFamily="18" charset="0"/>
                <a:cs typeface="Times New Roman" panose="02020603050405020304" pitchFamily="18" charset="0"/>
              </a:rPr>
              <a:t>(d) A person resident outside India can sell the shares and convertible debentures of an Indian company on a recognized Stock Exchange in India through a stock broker registered with stock exchange or a merchant banker registered with SEBI. </a:t>
            </a:r>
          </a:p>
        </p:txBody>
      </p:sp>
      <p:sp>
        <p:nvSpPr>
          <p:cNvPr id="5" name="Rectangle 4">
            <a:extLst>
              <a:ext uri="{FF2B5EF4-FFF2-40B4-BE49-F238E27FC236}">
                <a16:creationId xmlns:a16="http://schemas.microsoft.com/office/drawing/2014/main" xmlns="" id="{1608B81E-A57F-4C3A-A6C8-859C48626565}"/>
              </a:ext>
            </a:extLst>
          </p:cNvPr>
          <p:cNvSpPr/>
          <p:nvPr/>
        </p:nvSpPr>
        <p:spPr>
          <a:xfrm>
            <a:off x="0" y="4069555"/>
            <a:ext cx="12192000" cy="1107996"/>
          </a:xfrm>
          <a:prstGeom prst="rect">
            <a:avLst/>
          </a:prstGeom>
        </p:spPr>
        <p:txBody>
          <a:bodyPr wrap="square">
            <a:spAutoFit/>
          </a:bodyPr>
          <a:lstStyle/>
          <a:p>
            <a:pPr marL="347663" indent="-347663" algn="just"/>
            <a:r>
              <a:rPr lang="en-IN" sz="2200" dirty="0">
                <a:solidFill>
                  <a:srgbClr val="FF0000"/>
                </a:solidFill>
                <a:latin typeface="Times New Roman" panose="02020603050405020304" pitchFamily="18" charset="0"/>
                <a:cs typeface="Times New Roman" panose="02020603050405020304" pitchFamily="18" charset="0"/>
              </a:rPr>
              <a:t>(e) A person resident in India can transfer by way of sale, shares/ convertible debentures (including transfer of subscriber’s shares), of an Indian company under private arrangement to a person resident outside India, subject to the guidelines given in para 5.2 and </a:t>
            </a:r>
            <a:r>
              <a:rPr lang="en-IN" sz="2200" b="1" dirty="0">
                <a:solidFill>
                  <a:srgbClr val="FF0000"/>
                </a:solidFill>
                <a:latin typeface="Times New Roman" panose="02020603050405020304" pitchFamily="18" charset="0"/>
                <a:cs typeface="Times New Roman" panose="02020603050405020304" pitchFamily="18" charset="0"/>
              </a:rPr>
              <a:t>Section 1 of this Annexure</a:t>
            </a:r>
            <a:r>
              <a:rPr lang="en-IN" sz="2200" dirty="0">
                <a:solidFill>
                  <a:srgbClr val="FF0000"/>
                </a:solidFill>
                <a:latin typeface="Times New Roman" panose="02020603050405020304" pitchFamily="18" charset="0"/>
                <a:cs typeface="Times New Roman" panose="02020603050405020304" pitchFamily="18" charset="0"/>
              </a:rPr>
              <a:t>. </a:t>
            </a:r>
          </a:p>
        </p:txBody>
      </p:sp>
      <p:sp>
        <p:nvSpPr>
          <p:cNvPr id="6" name="Rectangle 5">
            <a:extLst>
              <a:ext uri="{FF2B5EF4-FFF2-40B4-BE49-F238E27FC236}">
                <a16:creationId xmlns:a16="http://schemas.microsoft.com/office/drawing/2014/main" xmlns="" id="{AC044646-3FA7-45B1-A3D5-F5C37BADAD08}"/>
              </a:ext>
            </a:extLst>
          </p:cNvPr>
          <p:cNvSpPr/>
          <p:nvPr/>
        </p:nvSpPr>
        <p:spPr>
          <a:xfrm>
            <a:off x="0" y="5598824"/>
            <a:ext cx="12192000" cy="1107996"/>
          </a:xfrm>
          <a:prstGeom prst="rect">
            <a:avLst/>
          </a:prstGeom>
        </p:spPr>
        <p:txBody>
          <a:bodyPr wrap="square">
            <a:spAutoFit/>
          </a:bodyPr>
          <a:lstStyle/>
          <a:p>
            <a:pPr marL="347663" indent="-347663" algn="just"/>
            <a:r>
              <a:rPr lang="en-IN" sz="2200" dirty="0">
                <a:solidFill>
                  <a:srgbClr val="000000"/>
                </a:solidFill>
                <a:latin typeface="Times New Roman" panose="02020603050405020304" pitchFamily="18" charset="0"/>
                <a:cs typeface="Times New Roman" panose="02020603050405020304" pitchFamily="18" charset="0"/>
              </a:rPr>
              <a:t>(f) </a:t>
            </a:r>
            <a:r>
              <a:rPr lang="en-IN" sz="2200" dirty="0">
                <a:solidFill>
                  <a:srgbClr val="FF0000"/>
                </a:solidFill>
                <a:latin typeface="Times New Roman" panose="02020603050405020304" pitchFamily="18" charset="0"/>
                <a:cs typeface="Times New Roman" panose="02020603050405020304" pitchFamily="18" charset="0"/>
              </a:rPr>
              <a:t>General permission is also available for transfer of shares/convertible debentures, by way of sale under private arrangement by a person resident outside India to a person resident in India, subject to the guidelines given in para 5.2 and </a:t>
            </a:r>
            <a:r>
              <a:rPr lang="en-IN" sz="2200" b="1" dirty="0">
                <a:solidFill>
                  <a:srgbClr val="FF0000"/>
                </a:solidFill>
                <a:latin typeface="Times New Roman" panose="02020603050405020304" pitchFamily="18" charset="0"/>
                <a:cs typeface="Times New Roman" panose="02020603050405020304" pitchFamily="18" charset="0"/>
              </a:rPr>
              <a:t>Section 1 of this Annexure</a:t>
            </a:r>
            <a:r>
              <a:rPr lang="en-IN" sz="220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30184405"/>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8" presetClass="emph" presetSubtype="0" fill="hold" grpId="1" nodeType="afterEffect">
                                  <p:stCondLst>
                                    <p:cond delay="0"/>
                                  </p:stCondLst>
                                  <p:iterate type="lt">
                                    <p:tmPct val="4000"/>
                                  </p:iterate>
                                  <p:childTnLst>
                                    <p:set>
                                      <p:cBhvr override="childStyle">
                                        <p:cTn id="23" dur="500" fill="hold"/>
                                        <p:tgtEl>
                                          <p:spTgt spid="2"/>
                                        </p:tgtEl>
                                        <p:attrNameLst>
                                          <p:attrName>style.textDecorationUnderline</p:attrName>
                                        </p:attrNameLst>
                                      </p:cBhvr>
                                      <p:to>
                                        <p:strVal val="true"/>
                                      </p:to>
                                    </p:set>
                                  </p:childTnLst>
                                </p:cTn>
                              </p:par>
                            </p:childTnLst>
                          </p:cTn>
                        </p:par>
                        <p:par>
                          <p:cTn id="24" fill="hold">
                            <p:stCondLst>
                              <p:cond delay="4280"/>
                            </p:stCondLst>
                            <p:childTnLst>
                              <p:par>
                                <p:cTn id="25" presetID="26" presetClass="entr" presetSubtype="0" fill="hold" grpId="0" nodeType="afterEffect">
                                  <p:stCondLst>
                                    <p:cond delay="0"/>
                                  </p:stCondLst>
                                  <p:iterate type="lt">
                                    <p:tmPct val="0"/>
                                  </p:iterate>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par>
                          <p:cTn id="41" fill="hold">
                            <p:stCondLst>
                              <p:cond delay="6280"/>
                            </p:stCondLst>
                            <p:childTnLst>
                              <p:par>
                                <p:cTn id="42" presetID="18" presetClass="emph" presetSubtype="0" fill="hold" grpId="1" nodeType="afterEffect">
                                  <p:stCondLst>
                                    <p:cond delay="0"/>
                                  </p:stCondLst>
                                  <p:iterate type="lt">
                                    <p:tmPct val="4000"/>
                                  </p:iterate>
                                  <p:childTnLst>
                                    <p:set>
                                      <p:cBhvr override="childStyle">
                                        <p:cTn id="43" dur="500" fill="hold"/>
                                        <p:tgtEl>
                                          <p:spTgt spid="3"/>
                                        </p:tgtEl>
                                        <p:attrNameLst>
                                          <p:attrName>style.textDecorationUnderline</p:attrName>
                                        </p:attrNameLst>
                                      </p:cBhvr>
                                      <p:to>
                                        <p:strVal val="true"/>
                                      </p:to>
                                    </p:set>
                                  </p:childTnLst>
                                </p:cTn>
                              </p:par>
                            </p:childTnLst>
                          </p:cTn>
                        </p:par>
                        <p:par>
                          <p:cTn id="44" fill="hold">
                            <p:stCondLst>
                              <p:cond delay="8520"/>
                            </p:stCondLst>
                            <p:childTnLst>
                              <p:par>
                                <p:cTn id="45" presetID="26" presetClass="entr" presetSubtype="0" fill="hold" grpId="0" nodeType="afterEffect">
                                  <p:stCondLst>
                                    <p:cond delay="0"/>
                                  </p:stCondLst>
                                  <p:iterate type="lt">
                                    <p:tmPct val="0"/>
                                  </p:iterate>
                                  <p:childTnLst>
                                    <p:set>
                                      <p:cBhvr>
                                        <p:cTn id="46" dur="1" fill="hold">
                                          <p:stCondLst>
                                            <p:cond delay="0"/>
                                          </p:stCondLst>
                                        </p:cTn>
                                        <p:tgtEl>
                                          <p:spTgt spid="4"/>
                                        </p:tgtEl>
                                        <p:attrNameLst>
                                          <p:attrName>style.visibility</p:attrName>
                                        </p:attrNameLst>
                                      </p:cBhvr>
                                      <p:to>
                                        <p:strVal val="visible"/>
                                      </p:to>
                                    </p:set>
                                    <p:animEffect transition="in" filter="wipe(down)">
                                      <p:cBhvr>
                                        <p:cTn id="47" dur="580">
                                          <p:stCondLst>
                                            <p:cond delay="0"/>
                                          </p:stCondLst>
                                        </p:cTn>
                                        <p:tgtEl>
                                          <p:spTgt spid="4"/>
                                        </p:tgtEl>
                                      </p:cBhvr>
                                    </p:animEffect>
                                    <p:anim calcmode="lin" valueType="num">
                                      <p:cBhvr>
                                        <p:cTn id="4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3" dur="26">
                                          <p:stCondLst>
                                            <p:cond delay="650"/>
                                          </p:stCondLst>
                                        </p:cTn>
                                        <p:tgtEl>
                                          <p:spTgt spid="4"/>
                                        </p:tgtEl>
                                      </p:cBhvr>
                                      <p:to x="100000" y="60000"/>
                                    </p:animScale>
                                    <p:animScale>
                                      <p:cBhvr>
                                        <p:cTn id="54" dur="166" decel="50000">
                                          <p:stCondLst>
                                            <p:cond delay="676"/>
                                          </p:stCondLst>
                                        </p:cTn>
                                        <p:tgtEl>
                                          <p:spTgt spid="4"/>
                                        </p:tgtEl>
                                      </p:cBhvr>
                                      <p:to x="100000" y="100000"/>
                                    </p:animScale>
                                    <p:animScale>
                                      <p:cBhvr>
                                        <p:cTn id="55" dur="26">
                                          <p:stCondLst>
                                            <p:cond delay="1312"/>
                                          </p:stCondLst>
                                        </p:cTn>
                                        <p:tgtEl>
                                          <p:spTgt spid="4"/>
                                        </p:tgtEl>
                                      </p:cBhvr>
                                      <p:to x="100000" y="80000"/>
                                    </p:animScale>
                                    <p:animScale>
                                      <p:cBhvr>
                                        <p:cTn id="56" dur="166" decel="50000">
                                          <p:stCondLst>
                                            <p:cond delay="1338"/>
                                          </p:stCondLst>
                                        </p:cTn>
                                        <p:tgtEl>
                                          <p:spTgt spid="4"/>
                                        </p:tgtEl>
                                      </p:cBhvr>
                                      <p:to x="100000" y="100000"/>
                                    </p:animScale>
                                    <p:animScale>
                                      <p:cBhvr>
                                        <p:cTn id="57" dur="26">
                                          <p:stCondLst>
                                            <p:cond delay="1642"/>
                                          </p:stCondLst>
                                        </p:cTn>
                                        <p:tgtEl>
                                          <p:spTgt spid="4"/>
                                        </p:tgtEl>
                                      </p:cBhvr>
                                      <p:to x="100000" y="90000"/>
                                    </p:animScale>
                                    <p:animScale>
                                      <p:cBhvr>
                                        <p:cTn id="58" dur="166" decel="50000">
                                          <p:stCondLst>
                                            <p:cond delay="1668"/>
                                          </p:stCondLst>
                                        </p:cTn>
                                        <p:tgtEl>
                                          <p:spTgt spid="4"/>
                                        </p:tgtEl>
                                      </p:cBhvr>
                                      <p:to x="100000" y="100000"/>
                                    </p:animScale>
                                    <p:animScale>
                                      <p:cBhvr>
                                        <p:cTn id="59" dur="26">
                                          <p:stCondLst>
                                            <p:cond delay="1808"/>
                                          </p:stCondLst>
                                        </p:cTn>
                                        <p:tgtEl>
                                          <p:spTgt spid="4"/>
                                        </p:tgtEl>
                                      </p:cBhvr>
                                      <p:to x="100000" y="95000"/>
                                    </p:animScale>
                                    <p:animScale>
                                      <p:cBhvr>
                                        <p:cTn id="60" dur="166" decel="50000">
                                          <p:stCondLst>
                                            <p:cond delay="1834"/>
                                          </p:stCondLst>
                                        </p:cTn>
                                        <p:tgtEl>
                                          <p:spTgt spid="4"/>
                                        </p:tgtEl>
                                      </p:cBhvr>
                                      <p:to x="100000" y="100000"/>
                                    </p:animScale>
                                  </p:childTnLst>
                                </p:cTn>
                              </p:par>
                            </p:childTnLst>
                          </p:cTn>
                        </p:par>
                        <p:par>
                          <p:cTn id="61" fill="hold">
                            <p:stCondLst>
                              <p:cond delay="10520"/>
                            </p:stCondLst>
                            <p:childTnLst>
                              <p:par>
                                <p:cTn id="62" presetID="18" presetClass="emph" presetSubtype="0" fill="hold" grpId="1" nodeType="afterEffect">
                                  <p:stCondLst>
                                    <p:cond delay="0"/>
                                  </p:stCondLst>
                                  <p:iterate type="lt">
                                    <p:tmPct val="4000"/>
                                  </p:iterate>
                                  <p:childTnLst>
                                    <p:set>
                                      <p:cBhvr override="childStyle">
                                        <p:cTn id="63" dur="500" fill="hold"/>
                                        <p:tgtEl>
                                          <p:spTgt spid="4"/>
                                        </p:tgtEl>
                                        <p:attrNameLst>
                                          <p:attrName>style.textDecorationUnderline</p:attrName>
                                        </p:attrNameLst>
                                      </p:cBhvr>
                                      <p:to>
                                        <p:strVal val="true"/>
                                      </p:to>
                                    </p:set>
                                  </p:childTnLst>
                                </p:cTn>
                              </p:par>
                            </p:childTnLst>
                          </p:cTn>
                        </p:par>
                        <p:par>
                          <p:cTn id="64" fill="hold">
                            <p:stCondLst>
                              <p:cond delay="15040"/>
                            </p:stCondLst>
                            <p:childTnLst>
                              <p:par>
                                <p:cTn id="65" presetID="26" presetClass="entr" presetSubtype="0" fill="hold" grpId="0" nodeType="afterEffect">
                                  <p:stCondLst>
                                    <p:cond delay="0"/>
                                  </p:stCondLst>
                                  <p:iterate type="lt">
                                    <p:tmPct val="0"/>
                                  </p:iterate>
                                  <p:childTnLst>
                                    <p:set>
                                      <p:cBhvr>
                                        <p:cTn id="66" dur="1" fill="hold">
                                          <p:stCondLst>
                                            <p:cond delay="0"/>
                                          </p:stCondLst>
                                        </p:cTn>
                                        <p:tgtEl>
                                          <p:spTgt spid="5"/>
                                        </p:tgtEl>
                                        <p:attrNameLst>
                                          <p:attrName>style.visibility</p:attrName>
                                        </p:attrNameLst>
                                      </p:cBhvr>
                                      <p:to>
                                        <p:strVal val="visible"/>
                                      </p:to>
                                    </p:set>
                                    <p:animEffect transition="in" filter="wipe(down)">
                                      <p:cBhvr>
                                        <p:cTn id="67" dur="580">
                                          <p:stCondLst>
                                            <p:cond delay="0"/>
                                          </p:stCondLst>
                                        </p:cTn>
                                        <p:tgtEl>
                                          <p:spTgt spid="5"/>
                                        </p:tgtEl>
                                      </p:cBhvr>
                                    </p:animEffect>
                                    <p:anim calcmode="lin" valueType="num">
                                      <p:cBhvr>
                                        <p:cTn id="6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73" dur="26">
                                          <p:stCondLst>
                                            <p:cond delay="650"/>
                                          </p:stCondLst>
                                        </p:cTn>
                                        <p:tgtEl>
                                          <p:spTgt spid="5"/>
                                        </p:tgtEl>
                                      </p:cBhvr>
                                      <p:to x="100000" y="60000"/>
                                    </p:animScale>
                                    <p:animScale>
                                      <p:cBhvr>
                                        <p:cTn id="74" dur="166" decel="50000">
                                          <p:stCondLst>
                                            <p:cond delay="676"/>
                                          </p:stCondLst>
                                        </p:cTn>
                                        <p:tgtEl>
                                          <p:spTgt spid="5"/>
                                        </p:tgtEl>
                                      </p:cBhvr>
                                      <p:to x="100000" y="100000"/>
                                    </p:animScale>
                                    <p:animScale>
                                      <p:cBhvr>
                                        <p:cTn id="75" dur="26">
                                          <p:stCondLst>
                                            <p:cond delay="1312"/>
                                          </p:stCondLst>
                                        </p:cTn>
                                        <p:tgtEl>
                                          <p:spTgt spid="5"/>
                                        </p:tgtEl>
                                      </p:cBhvr>
                                      <p:to x="100000" y="80000"/>
                                    </p:animScale>
                                    <p:animScale>
                                      <p:cBhvr>
                                        <p:cTn id="76" dur="166" decel="50000">
                                          <p:stCondLst>
                                            <p:cond delay="1338"/>
                                          </p:stCondLst>
                                        </p:cTn>
                                        <p:tgtEl>
                                          <p:spTgt spid="5"/>
                                        </p:tgtEl>
                                      </p:cBhvr>
                                      <p:to x="100000" y="100000"/>
                                    </p:animScale>
                                    <p:animScale>
                                      <p:cBhvr>
                                        <p:cTn id="77" dur="26">
                                          <p:stCondLst>
                                            <p:cond delay="1642"/>
                                          </p:stCondLst>
                                        </p:cTn>
                                        <p:tgtEl>
                                          <p:spTgt spid="5"/>
                                        </p:tgtEl>
                                      </p:cBhvr>
                                      <p:to x="100000" y="90000"/>
                                    </p:animScale>
                                    <p:animScale>
                                      <p:cBhvr>
                                        <p:cTn id="78" dur="166" decel="50000">
                                          <p:stCondLst>
                                            <p:cond delay="1668"/>
                                          </p:stCondLst>
                                        </p:cTn>
                                        <p:tgtEl>
                                          <p:spTgt spid="5"/>
                                        </p:tgtEl>
                                      </p:cBhvr>
                                      <p:to x="100000" y="100000"/>
                                    </p:animScale>
                                    <p:animScale>
                                      <p:cBhvr>
                                        <p:cTn id="79" dur="26">
                                          <p:stCondLst>
                                            <p:cond delay="1808"/>
                                          </p:stCondLst>
                                        </p:cTn>
                                        <p:tgtEl>
                                          <p:spTgt spid="5"/>
                                        </p:tgtEl>
                                      </p:cBhvr>
                                      <p:to x="100000" y="95000"/>
                                    </p:animScale>
                                    <p:animScale>
                                      <p:cBhvr>
                                        <p:cTn id="80" dur="166" decel="50000">
                                          <p:stCondLst>
                                            <p:cond delay="1834"/>
                                          </p:stCondLst>
                                        </p:cTn>
                                        <p:tgtEl>
                                          <p:spTgt spid="5"/>
                                        </p:tgtEl>
                                      </p:cBhvr>
                                      <p:to x="100000" y="100000"/>
                                    </p:animScale>
                                  </p:childTnLst>
                                </p:cTn>
                              </p:par>
                            </p:childTnLst>
                          </p:cTn>
                        </p:par>
                        <p:par>
                          <p:cTn id="81" fill="hold">
                            <p:stCondLst>
                              <p:cond delay="17040"/>
                            </p:stCondLst>
                            <p:childTnLst>
                              <p:par>
                                <p:cTn id="82" presetID="18" presetClass="emph" presetSubtype="0" fill="hold" grpId="1" nodeType="afterEffect">
                                  <p:stCondLst>
                                    <p:cond delay="0"/>
                                  </p:stCondLst>
                                  <p:iterate type="lt">
                                    <p:tmPct val="4000"/>
                                  </p:iterate>
                                  <p:childTnLst>
                                    <p:set>
                                      <p:cBhvr override="childStyle">
                                        <p:cTn id="83" dur="500" fill="hold"/>
                                        <p:tgtEl>
                                          <p:spTgt spid="5"/>
                                        </p:tgtEl>
                                        <p:attrNameLst>
                                          <p:attrName>style.textDecorationUnderline</p:attrName>
                                        </p:attrNameLst>
                                      </p:cBhvr>
                                      <p:to>
                                        <p:strVal val="true"/>
                                      </p:to>
                                    </p:set>
                                  </p:childTnLst>
                                </p:cTn>
                              </p:par>
                            </p:childTnLst>
                          </p:cTn>
                        </p:par>
                        <p:par>
                          <p:cTn id="84" fill="hold">
                            <p:stCondLst>
                              <p:cond delay="22480"/>
                            </p:stCondLst>
                            <p:childTnLst>
                              <p:par>
                                <p:cTn id="85" presetID="26" presetClass="entr" presetSubtype="0" fill="hold" grpId="0" nodeType="afterEffect">
                                  <p:stCondLst>
                                    <p:cond delay="0"/>
                                  </p:stCondLst>
                                  <p:iterate type="lt">
                                    <p:tmPct val="0"/>
                                  </p:iterate>
                                  <p:childTnLst>
                                    <p:set>
                                      <p:cBhvr>
                                        <p:cTn id="86" dur="1" fill="hold">
                                          <p:stCondLst>
                                            <p:cond delay="0"/>
                                          </p:stCondLst>
                                        </p:cTn>
                                        <p:tgtEl>
                                          <p:spTgt spid="6"/>
                                        </p:tgtEl>
                                        <p:attrNameLst>
                                          <p:attrName>style.visibility</p:attrName>
                                        </p:attrNameLst>
                                      </p:cBhvr>
                                      <p:to>
                                        <p:strVal val="visible"/>
                                      </p:to>
                                    </p:set>
                                    <p:animEffect transition="in" filter="wipe(down)">
                                      <p:cBhvr>
                                        <p:cTn id="87" dur="580">
                                          <p:stCondLst>
                                            <p:cond delay="0"/>
                                          </p:stCondLst>
                                        </p:cTn>
                                        <p:tgtEl>
                                          <p:spTgt spid="6"/>
                                        </p:tgtEl>
                                      </p:cBhvr>
                                    </p:animEffect>
                                    <p:anim calcmode="lin" valueType="num">
                                      <p:cBhvr>
                                        <p:cTn id="8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93" dur="26">
                                          <p:stCondLst>
                                            <p:cond delay="650"/>
                                          </p:stCondLst>
                                        </p:cTn>
                                        <p:tgtEl>
                                          <p:spTgt spid="6"/>
                                        </p:tgtEl>
                                      </p:cBhvr>
                                      <p:to x="100000" y="60000"/>
                                    </p:animScale>
                                    <p:animScale>
                                      <p:cBhvr>
                                        <p:cTn id="94" dur="166" decel="50000">
                                          <p:stCondLst>
                                            <p:cond delay="676"/>
                                          </p:stCondLst>
                                        </p:cTn>
                                        <p:tgtEl>
                                          <p:spTgt spid="6"/>
                                        </p:tgtEl>
                                      </p:cBhvr>
                                      <p:to x="100000" y="100000"/>
                                    </p:animScale>
                                    <p:animScale>
                                      <p:cBhvr>
                                        <p:cTn id="95" dur="26">
                                          <p:stCondLst>
                                            <p:cond delay="1312"/>
                                          </p:stCondLst>
                                        </p:cTn>
                                        <p:tgtEl>
                                          <p:spTgt spid="6"/>
                                        </p:tgtEl>
                                      </p:cBhvr>
                                      <p:to x="100000" y="80000"/>
                                    </p:animScale>
                                    <p:animScale>
                                      <p:cBhvr>
                                        <p:cTn id="96" dur="166" decel="50000">
                                          <p:stCondLst>
                                            <p:cond delay="1338"/>
                                          </p:stCondLst>
                                        </p:cTn>
                                        <p:tgtEl>
                                          <p:spTgt spid="6"/>
                                        </p:tgtEl>
                                      </p:cBhvr>
                                      <p:to x="100000" y="100000"/>
                                    </p:animScale>
                                    <p:animScale>
                                      <p:cBhvr>
                                        <p:cTn id="97" dur="26">
                                          <p:stCondLst>
                                            <p:cond delay="1642"/>
                                          </p:stCondLst>
                                        </p:cTn>
                                        <p:tgtEl>
                                          <p:spTgt spid="6"/>
                                        </p:tgtEl>
                                      </p:cBhvr>
                                      <p:to x="100000" y="90000"/>
                                    </p:animScale>
                                    <p:animScale>
                                      <p:cBhvr>
                                        <p:cTn id="98" dur="166" decel="50000">
                                          <p:stCondLst>
                                            <p:cond delay="1668"/>
                                          </p:stCondLst>
                                        </p:cTn>
                                        <p:tgtEl>
                                          <p:spTgt spid="6"/>
                                        </p:tgtEl>
                                      </p:cBhvr>
                                      <p:to x="100000" y="100000"/>
                                    </p:animScale>
                                    <p:animScale>
                                      <p:cBhvr>
                                        <p:cTn id="99" dur="26">
                                          <p:stCondLst>
                                            <p:cond delay="1808"/>
                                          </p:stCondLst>
                                        </p:cTn>
                                        <p:tgtEl>
                                          <p:spTgt spid="6"/>
                                        </p:tgtEl>
                                      </p:cBhvr>
                                      <p:to x="100000" y="95000"/>
                                    </p:animScale>
                                    <p:animScale>
                                      <p:cBhvr>
                                        <p:cTn id="100" dur="166" decel="50000">
                                          <p:stCondLst>
                                            <p:cond delay="1834"/>
                                          </p:stCondLst>
                                        </p:cTn>
                                        <p:tgtEl>
                                          <p:spTgt spid="6"/>
                                        </p:tgtEl>
                                      </p:cBhvr>
                                      <p:to x="100000" y="100000"/>
                                    </p:animScale>
                                  </p:childTnLst>
                                </p:cTn>
                              </p:par>
                            </p:childTnLst>
                          </p:cTn>
                        </p:par>
                        <p:par>
                          <p:cTn id="101" fill="hold">
                            <p:stCondLst>
                              <p:cond delay="24480"/>
                            </p:stCondLst>
                            <p:childTnLst>
                              <p:par>
                                <p:cTn id="102" presetID="18" presetClass="emph" presetSubtype="0" fill="hold" grpId="1" nodeType="afterEffect">
                                  <p:stCondLst>
                                    <p:cond delay="0"/>
                                  </p:stCondLst>
                                  <p:iterate type="lt">
                                    <p:tmPct val="4000"/>
                                  </p:iterate>
                                  <p:childTnLst>
                                    <p:set>
                                      <p:cBhvr override="childStyle">
                                        <p:cTn id="103" dur="500" fill="hold"/>
                                        <p:tgtEl>
                                          <p:spTgt spid="6"/>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P spid="5" grpId="1"/>
      <p:bldP spid="6" grpId="0"/>
      <p:bldP spid="6"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95CD087-D544-45F5-A152-F069AA569819}"/>
              </a:ext>
            </a:extLst>
          </p:cNvPr>
          <p:cNvSpPr/>
          <p:nvPr/>
        </p:nvSpPr>
        <p:spPr>
          <a:xfrm>
            <a:off x="0" y="334850"/>
            <a:ext cx="12192000" cy="1446550"/>
          </a:xfrm>
          <a:prstGeom prst="rect">
            <a:avLst/>
          </a:prstGeom>
        </p:spPr>
        <p:txBody>
          <a:bodyPr wrap="square">
            <a:spAutoFit/>
          </a:bodyPr>
          <a:lstStyle/>
          <a:p>
            <a:pPr marL="739775" indent="-565150" algn="just"/>
            <a:r>
              <a:rPr lang="en-IN" sz="2200" dirty="0">
                <a:solidFill>
                  <a:srgbClr val="000000"/>
                </a:solidFill>
                <a:latin typeface="Times New Roman" panose="02020603050405020304" pitchFamily="18" charset="0"/>
                <a:cs typeface="Times New Roman" panose="02020603050405020304" pitchFamily="18" charset="0"/>
              </a:rPr>
              <a:t>(g) </a:t>
            </a:r>
            <a:r>
              <a:rPr lang="en-IN" sz="2200" dirty="0">
                <a:solidFill>
                  <a:srgbClr val="00B050"/>
                </a:solidFill>
                <a:latin typeface="Times New Roman" panose="02020603050405020304" pitchFamily="18" charset="0"/>
                <a:cs typeface="Times New Roman" panose="02020603050405020304" pitchFamily="18" charset="0"/>
              </a:rPr>
              <a:t>The above General Permission also covers transfer by a resident to a non-resident of shares/convertible debentures of an Indian company, engaged in an activity earlier covered under the Government Route but now falling under Automatic Route, as well as transfer of shares by a non-resident to an Indian company under buyback and/or capital reduction scheme of the company</a:t>
            </a:r>
            <a:r>
              <a:rPr lang="en-IN" sz="2200" dirty="0">
                <a:solidFill>
                  <a:srgbClr val="000000"/>
                </a:solidFill>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xmlns="" id="{E78BD9BB-0228-4009-B6A4-891F85C4F710}"/>
              </a:ext>
            </a:extLst>
          </p:cNvPr>
          <p:cNvSpPr/>
          <p:nvPr/>
        </p:nvSpPr>
        <p:spPr>
          <a:xfrm>
            <a:off x="0" y="2186328"/>
            <a:ext cx="12192000" cy="1754326"/>
          </a:xfrm>
          <a:prstGeom prst="rect">
            <a:avLst/>
          </a:prstGeom>
        </p:spPr>
        <p:txBody>
          <a:bodyPr wrap="square">
            <a:spAutoFit/>
          </a:bodyPr>
          <a:lstStyle/>
          <a:p>
            <a:pPr marL="682625" indent="-508000" algn="just"/>
            <a:r>
              <a:rPr lang="en-IN" dirty="0">
                <a:solidFill>
                  <a:srgbClr val="000000"/>
                </a:solidFill>
                <a:latin typeface="Times New Roman" panose="02020603050405020304" pitchFamily="18" charset="0"/>
                <a:cs typeface="Times New Roman" panose="02020603050405020304" pitchFamily="18" charset="0"/>
              </a:rPr>
              <a:t>(h)  The Form FC-TRS should be submitted to the AD Category-I Bank, within 60 days from the date of receipt of the amount of consideration. The onus of submission of the Form FC-TRS within the given timeframe would be on the transferor/transferee, resident in India. However, in cases where the NR investor, including an NRI, acquires shares on the stock exchanges under the FDI scheme, the investee company would have to file form FC-TRS with the AD Category-I bank. </a:t>
            </a:r>
          </a:p>
          <a:p>
            <a:pPr marL="347663" indent="-347663" algn="just"/>
            <a:endParaRPr lang="en-IN" dirty="0">
              <a:solidFill>
                <a:srgbClr val="00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9EF09A21-D3BC-4324-9356-A623CD8EC053}"/>
              </a:ext>
            </a:extLst>
          </p:cNvPr>
          <p:cNvSpPr/>
          <p:nvPr/>
        </p:nvSpPr>
        <p:spPr>
          <a:xfrm>
            <a:off x="0" y="4345582"/>
            <a:ext cx="12192000" cy="1754326"/>
          </a:xfrm>
          <a:prstGeom prst="rect">
            <a:avLst/>
          </a:prstGeom>
        </p:spPr>
        <p:txBody>
          <a:bodyPr wrap="square">
            <a:spAutoFit/>
          </a:bodyPr>
          <a:lstStyle/>
          <a:p>
            <a:pPr marL="465138" indent="-465138" algn="just"/>
            <a:r>
              <a:rPr lang="en-IN" dirty="0">
                <a:solidFill>
                  <a:srgbClr val="000000"/>
                </a:solidFill>
                <a:latin typeface="Times New Roman" panose="02020603050405020304" pitchFamily="18" charset="0"/>
                <a:cs typeface="Times New Roman" panose="02020603050405020304" pitchFamily="18" charset="0"/>
              </a:rPr>
              <a:t>(ii) The sale consideration in respect of equity instruments purchased by a person resident outside India, remitted into India through normal banking channels, shall be subjected to a Know Your Customer (KYC) check by the remittance receiving AD Category-I bank at the time of receipt of funds. In case, the remittance receiving AD Category-I bank is different from the AD Category-I bank handling the transfer transaction, the KYC check should be carried out by the remittance receiving bank and the KYC report be submitted by the customer to the AD Category-I bank carrying out the transaction along with the Form FC-TRS.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578434"/>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8" presetClass="emph" presetSubtype="0" fill="hold" grpId="1" nodeType="afterEffect">
                                  <p:stCondLst>
                                    <p:cond delay="0"/>
                                  </p:stCondLst>
                                  <p:iterate type="lt">
                                    <p:tmPct val="4000"/>
                                  </p:iterate>
                                  <p:childTnLst>
                                    <p:set>
                                      <p:cBhvr override="childStyle">
                                        <p:cTn id="23" dur="500" fill="hold"/>
                                        <p:tgtEl>
                                          <p:spTgt spid="2"/>
                                        </p:tgtEl>
                                        <p:attrNameLst>
                                          <p:attrName>style.textDecorationUnderline</p:attrName>
                                        </p:attrNameLst>
                                      </p:cBhvr>
                                      <p:to>
                                        <p:strVal val="true"/>
                                      </p:to>
                                    </p:set>
                                  </p:childTnLst>
                                </p:cTn>
                              </p:par>
                            </p:childTnLst>
                          </p:cTn>
                        </p:par>
                        <p:par>
                          <p:cTn id="24" fill="hold">
                            <p:stCondLst>
                              <p:cond delay="8840"/>
                            </p:stCondLst>
                            <p:childTnLst>
                              <p:par>
                                <p:cTn id="25" presetID="26" presetClass="entr" presetSubtype="0" fill="hold" grpId="0" nodeType="afterEffect">
                                  <p:stCondLst>
                                    <p:cond delay="0"/>
                                  </p:stCondLst>
                                  <p:iterate type="lt">
                                    <p:tmPct val="0"/>
                                  </p:iterate>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par>
                          <p:cTn id="41" fill="hold">
                            <p:stCondLst>
                              <p:cond delay="10840"/>
                            </p:stCondLst>
                            <p:childTnLst>
                              <p:par>
                                <p:cTn id="42" presetID="18" presetClass="emph" presetSubtype="0" fill="hold" grpId="1" nodeType="afterEffect">
                                  <p:stCondLst>
                                    <p:cond delay="0"/>
                                  </p:stCondLst>
                                  <p:iterate type="lt">
                                    <p:tmPct val="4000"/>
                                  </p:iterate>
                                  <p:childTnLst>
                                    <p:set>
                                      <p:cBhvr override="childStyle">
                                        <p:cTn id="43" dur="500" fill="hold"/>
                                        <p:tgtEl>
                                          <p:spTgt spid="3"/>
                                        </p:tgtEl>
                                        <p:attrNameLst>
                                          <p:attrName>style.textDecorationUnderline</p:attrName>
                                        </p:attrNameLst>
                                      </p:cBhvr>
                                      <p:to>
                                        <p:strVal val="true"/>
                                      </p:to>
                                    </p:set>
                                  </p:childTnLst>
                                </p:cTn>
                              </p:par>
                            </p:childTnLst>
                          </p:cTn>
                        </p:par>
                        <p:par>
                          <p:cTn id="44" fill="hold">
                            <p:stCondLst>
                              <p:cond delay="19080"/>
                            </p:stCondLst>
                            <p:childTnLst>
                              <p:par>
                                <p:cTn id="45" presetID="26" presetClass="entr" presetSubtype="0" fill="hold" grpId="0" nodeType="afterEffect">
                                  <p:stCondLst>
                                    <p:cond delay="0"/>
                                  </p:stCondLst>
                                  <p:iterate type="lt">
                                    <p:tmPct val="0"/>
                                  </p:iterate>
                                  <p:childTnLst>
                                    <p:set>
                                      <p:cBhvr>
                                        <p:cTn id="46" dur="1" fill="hold">
                                          <p:stCondLst>
                                            <p:cond delay="0"/>
                                          </p:stCondLst>
                                        </p:cTn>
                                        <p:tgtEl>
                                          <p:spTgt spid="4"/>
                                        </p:tgtEl>
                                        <p:attrNameLst>
                                          <p:attrName>style.visibility</p:attrName>
                                        </p:attrNameLst>
                                      </p:cBhvr>
                                      <p:to>
                                        <p:strVal val="visible"/>
                                      </p:to>
                                    </p:set>
                                    <p:animEffect transition="in" filter="wipe(down)">
                                      <p:cBhvr>
                                        <p:cTn id="47" dur="580">
                                          <p:stCondLst>
                                            <p:cond delay="0"/>
                                          </p:stCondLst>
                                        </p:cTn>
                                        <p:tgtEl>
                                          <p:spTgt spid="4"/>
                                        </p:tgtEl>
                                      </p:cBhvr>
                                    </p:animEffect>
                                    <p:anim calcmode="lin" valueType="num">
                                      <p:cBhvr>
                                        <p:cTn id="4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3" dur="26">
                                          <p:stCondLst>
                                            <p:cond delay="650"/>
                                          </p:stCondLst>
                                        </p:cTn>
                                        <p:tgtEl>
                                          <p:spTgt spid="4"/>
                                        </p:tgtEl>
                                      </p:cBhvr>
                                      <p:to x="100000" y="60000"/>
                                    </p:animScale>
                                    <p:animScale>
                                      <p:cBhvr>
                                        <p:cTn id="54" dur="166" decel="50000">
                                          <p:stCondLst>
                                            <p:cond delay="676"/>
                                          </p:stCondLst>
                                        </p:cTn>
                                        <p:tgtEl>
                                          <p:spTgt spid="4"/>
                                        </p:tgtEl>
                                      </p:cBhvr>
                                      <p:to x="100000" y="100000"/>
                                    </p:animScale>
                                    <p:animScale>
                                      <p:cBhvr>
                                        <p:cTn id="55" dur="26">
                                          <p:stCondLst>
                                            <p:cond delay="1312"/>
                                          </p:stCondLst>
                                        </p:cTn>
                                        <p:tgtEl>
                                          <p:spTgt spid="4"/>
                                        </p:tgtEl>
                                      </p:cBhvr>
                                      <p:to x="100000" y="80000"/>
                                    </p:animScale>
                                    <p:animScale>
                                      <p:cBhvr>
                                        <p:cTn id="56" dur="166" decel="50000">
                                          <p:stCondLst>
                                            <p:cond delay="1338"/>
                                          </p:stCondLst>
                                        </p:cTn>
                                        <p:tgtEl>
                                          <p:spTgt spid="4"/>
                                        </p:tgtEl>
                                      </p:cBhvr>
                                      <p:to x="100000" y="100000"/>
                                    </p:animScale>
                                    <p:animScale>
                                      <p:cBhvr>
                                        <p:cTn id="57" dur="26">
                                          <p:stCondLst>
                                            <p:cond delay="1642"/>
                                          </p:stCondLst>
                                        </p:cTn>
                                        <p:tgtEl>
                                          <p:spTgt spid="4"/>
                                        </p:tgtEl>
                                      </p:cBhvr>
                                      <p:to x="100000" y="90000"/>
                                    </p:animScale>
                                    <p:animScale>
                                      <p:cBhvr>
                                        <p:cTn id="58" dur="166" decel="50000">
                                          <p:stCondLst>
                                            <p:cond delay="1668"/>
                                          </p:stCondLst>
                                        </p:cTn>
                                        <p:tgtEl>
                                          <p:spTgt spid="4"/>
                                        </p:tgtEl>
                                      </p:cBhvr>
                                      <p:to x="100000" y="100000"/>
                                    </p:animScale>
                                    <p:animScale>
                                      <p:cBhvr>
                                        <p:cTn id="59" dur="26">
                                          <p:stCondLst>
                                            <p:cond delay="1808"/>
                                          </p:stCondLst>
                                        </p:cTn>
                                        <p:tgtEl>
                                          <p:spTgt spid="4"/>
                                        </p:tgtEl>
                                      </p:cBhvr>
                                      <p:to x="100000" y="95000"/>
                                    </p:animScale>
                                    <p:animScale>
                                      <p:cBhvr>
                                        <p:cTn id="60" dur="166" decel="50000">
                                          <p:stCondLst>
                                            <p:cond delay="1834"/>
                                          </p:stCondLst>
                                        </p:cTn>
                                        <p:tgtEl>
                                          <p:spTgt spid="4"/>
                                        </p:tgtEl>
                                      </p:cBhvr>
                                      <p:to x="100000" y="100000"/>
                                    </p:animScale>
                                  </p:childTnLst>
                                </p:cTn>
                              </p:par>
                            </p:childTnLst>
                          </p:cTn>
                        </p:par>
                        <p:par>
                          <p:cTn id="61" fill="hold">
                            <p:stCondLst>
                              <p:cond delay="21080"/>
                            </p:stCondLst>
                            <p:childTnLst>
                              <p:par>
                                <p:cTn id="62" presetID="18" presetClass="emph" presetSubtype="0" fill="hold" grpId="1" nodeType="afterEffect">
                                  <p:stCondLst>
                                    <p:cond delay="0"/>
                                  </p:stCondLst>
                                  <p:iterate type="lt">
                                    <p:tmPct val="4000"/>
                                  </p:iterate>
                                  <p:childTnLst>
                                    <p:set>
                                      <p:cBhvr override="childStyle">
                                        <p:cTn id="63"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DFE8171-22ED-40E6-8F86-6C1A162A41F4}"/>
              </a:ext>
            </a:extLst>
          </p:cNvPr>
          <p:cNvSpPr/>
          <p:nvPr/>
        </p:nvSpPr>
        <p:spPr>
          <a:xfrm>
            <a:off x="1" y="304800"/>
            <a:ext cx="12191999" cy="2800767"/>
          </a:xfrm>
          <a:prstGeom prst="rect">
            <a:avLst/>
          </a:prstGeom>
        </p:spPr>
        <p:txBody>
          <a:bodyPr wrap="square">
            <a:spAutoFit/>
          </a:bodyPr>
          <a:lstStyle/>
          <a:p>
            <a:pPr algn="just"/>
            <a:endParaRPr lang="en-IN" sz="2200" dirty="0">
              <a:solidFill>
                <a:srgbClr val="000000"/>
              </a:solidFill>
              <a:latin typeface="Times New Roman" panose="02020603050405020304" pitchFamily="18" charset="0"/>
              <a:cs typeface="Times New Roman" panose="02020603050405020304" pitchFamily="18" charset="0"/>
            </a:endParaRPr>
          </a:p>
          <a:p>
            <a:pPr marL="457200" indent="-457200" algn="just"/>
            <a:r>
              <a:rPr lang="en-IN" sz="2200" dirty="0">
                <a:solidFill>
                  <a:srgbClr val="000000"/>
                </a:solidFill>
                <a:latin typeface="Times New Roman" panose="02020603050405020304" pitchFamily="18" charset="0"/>
                <a:cs typeface="Times New Roman" panose="02020603050405020304" pitchFamily="18" charset="0"/>
              </a:rPr>
              <a:t>(iii) A person resident outside India including a Non-Resident Indian investor who has already acquired and continues to hold the control in accordance with the SEBI (Substantial </a:t>
            </a:r>
            <a:r>
              <a:rPr lang="en-IN" sz="2200" dirty="0">
                <a:latin typeface="Times New Roman" panose="02020603050405020304" pitchFamily="18" charset="0"/>
                <a:cs typeface="Times New Roman" panose="02020603050405020304" pitchFamily="18" charset="0"/>
              </a:rPr>
              <a:t>Acquisition of Shares and Takeover) Regulations can acquire shares of a listed Indian company on the stock exchange through a registered broker under FDI scheme provided that the original and resultant investments are in line with the extant FDI policy and FEMA regulations in respect of sectoral cap, entry route, mode of payment, reporting requirement, documentation, etc. </a:t>
            </a:r>
          </a:p>
          <a:p>
            <a:pPr marL="457200" indent="-457200" algn="just"/>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DEC496D2-D8DC-405A-B14B-F6EB3C2BF2F5}"/>
              </a:ext>
            </a:extLst>
          </p:cNvPr>
          <p:cNvSpPr/>
          <p:nvPr/>
        </p:nvSpPr>
        <p:spPr>
          <a:xfrm>
            <a:off x="1" y="3445099"/>
            <a:ext cx="12191999" cy="2462213"/>
          </a:xfrm>
          <a:prstGeom prst="rect">
            <a:avLst/>
          </a:prstGeom>
        </p:spPr>
        <p:txBody>
          <a:bodyPr wrap="square">
            <a:spAutoFit/>
          </a:bodyPr>
          <a:lstStyle/>
          <a:p>
            <a:pPr marL="457200" indent="-457200" algn="just"/>
            <a:r>
              <a:rPr lang="en-IN" sz="2200" dirty="0">
                <a:latin typeface="Times New Roman" panose="02020603050405020304" pitchFamily="18" charset="0"/>
                <a:cs typeface="Times New Roman" panose="02020603050405020304" pitchFamily="18" charset="0"/>
              </a:rPr>
              <a:t>(iv) </a:t>
            </a:r>
            <a:r>
              <a:rPr lang="en-IN" sz="2200" b="1" dirty="0">
                <a:latin typeface="Times New Roman" panose="02020603050405020304" pitchFamily="18" charset="0"/>
                <a:cs typeface="Times New Roman" panose="02020603050405020304" pitchFamily="18" charset="0"/>
              </a:rPr>
              <a:t>Escrow</a:t>
            </a:r>
            <a:r>
              <a:rPr lang="en-IN" sz="2200" dirty="0">
                <a:latin typeface="Times New Roman" panose="02020603050405020304" pitchFamily="18" charset="0"/>
                <a:cs typeface="Times New Roman" panose="02020603050405020304" pitchFamily="18" charset="0"/>
              </a:rPr>
              <a:t>: AD Category-I banks have been given general permission to open Escrow account and Special account of non-resident corporate for open offers/exit offers and delisting of shares. The relevant SEBI (Substantial Acquisition of Shares and Takeovers) Regulations, 2011 (SAST) Regulations or any other applicable SEBI Regulations/provisions of the Companies Act, as applicable will be applicable. AD Category-I banks have also been permitted to open and maintain, without prior approval of RBI, </a:t>
            </a:r>
            <a:r>
              <a:rPr lang="en-IN" sz="2200" b="1" dirty="0">
                <a:latin typeface="Times New Roman" panose="02020603050405020304" pitchFamily="18" charset="0"/>
                <a:cs typeface="Times New Roman" panose="02020603050405020304" pitchFamily="18" charset="0"/>
              </a:rPr>
              <a:t>non-interest bearing </a:t>
            </a:r>
            <a:r>
              <a:rPr lang="en-IN" sz="2200" dirty="0">
                <a:latin typeface="Times New Roman" panose="02020603050405020304" pitchFamily="18" charset="0"/>
                <a:cs typeface="Times New Roman" panose="02020603050405020304" pitchFamily="18" charset="0"/>
              </a:rPr>
              <a:t>Escrow accounts in Indian Rupees in India on behalf of residents and/or non-residents, towards payment of share purchase consideration and/or provide</a:t>
            </a:r>
          </a:p>
        </p:txBody>
      </p:sp>
    </p:spTree>
    <p:extLst>
      <p:ext uri="{BB962C8B-B14F-4D97-AF65-F5344CB8AC3E}">
        <p14:creationId xmlns:p14="http://schemas.microsoft.com/office/powerpoint/2010/main" val="1411764188"/>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1088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188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4CD91AF-6021-4914-BF36-1A1FA187271A}"/>
              </a:ext>
            </a:extLst>
          </p:cNvPr>
          <p:cNvSpPr/>
          <p:nvPr/>
        </p:nvSpPr>
        <p:spPr>
          <a:xfrm>
            <a:off x="12879" y="526472"/>
            <a:ext cx="12192000" cy="2462213"/>
          </a:xfrm>
          <a:prstGeom prst="rect">
            <a:avLst/>
          </a:prstGeom>
        </p:spPr>
        <p:txBody>
          <a:bodyPr wrap="square">
            <a:spAutoFit/>
          </a:bodyPr>
          <a:lstStyle/>
          <a:p>
            <a:pPr marL="457200" indent="-457200" algn="just"/>
            <a:r>
              <a:rPr lang="en-IN" sz="2200" dirty="0">
                <a:latin typeface="Times New Roman" panose="02020603050405020304" pitchFamily="18" charset="0"/>
                <a:cs typeface="Times New Roman" panose="02020603050405020304" pitchFamily="18" charset="0"/>
              </a:rPr>
              <a:t>	Escrow facilities for keeping securities to facilitate FDI transactions subject to the terms and conditions specified by RBI. SEBI authorised Depository Participants have also been permitted to open and maintain, without prior approval of RBI, Escrow accounts for securities subject to the terms and conditions as specified by RBI. In both cases, the Escrow agent shall 65necessarily be an AD Category-I bank or SEBI authorised Depository Participant (in case of securities’ accounts). These facilities will be applicable for both issue of fresh shares to the non- residents as well as transfer of shares from/to the non- residents. </a:t>
            </a:r>
          </a:p>
        </p:txBody>
      </p:sp>
      <p:sp>
        <p:nvSpPr>
          <p:cNvPr id="3" name="Rectangle 2">
            <a:extLst>
              <a:ext uri="{FF2B5EF4-FFF2-40B4-BE49-F238E27FC236}">
                <a16:creationId xmlns:a16="http://schemas.microsoft.com/office/drawing/2014/main" xmlns="" id="{F9E79BB6-625A-4ADC-8015-C4793E46848D}"/>
              </a:ext>
            </a:extLst>
          </p:cNvPr>
          <p:cNvSpPr/>
          <p:nvPr/>
        </p:nvSpPr>
        <p:spPr>
          <a:xfrm>
            <a:off x="0" y="3192207"/>
            <a:ext cx="12192000" cy="3139321"/>
          </a:xfrm>
          <a:prstGeom prst="rect">
            <a:avLst/>
          </a:prstGeom>
        </p:spPr>
        <p:txBody>
          <a:bodyPr wrap="square">
            <a:spAutoFit/>
          </a:bodyPr>
          <a:lstStyle/>
          <a:p>
            <a:pPr marL="401638" indent="-401638" algn="just"/>
            <a:r>
              <a:rPr lang="en-IN" sz="2200" dirty="0">
                <a:solidFill>
                  <a:srgbClr val="000000"/>
                </a:solidFill>
                <a:latin typeface="Times New Roman" panose="02020603050405020304" pitchFamily="18" charset="0"/>
                <a:cs typeface="Times New Roman" panose="02020603050405020304" pitchFamily="18" charset="0"/>
              </a:rPr>
              <a:t>(v) In case of transfer of shares between a resident buyer and a non-resident seller or vice-versa, not more than twenty five per cent of the total consideration can be paid by the buyer on a deferred basis within a period not exceeding eighteen months from the date of the transfer agreement. For this purpose, if so agreed between the buyer and the seller, an escrow arrangement may be made between the buyer and the seller for an amount not more than twenty five per cent of the total consideration for a period not exceeding eighteen months from the date of the transfer agreement or if the total consideration is paid by the buyer to the seller, the seller may furnish an indemnity for an amount not more than twenty five per cent of the total consideration for a period not exceeding eighteen months from the date of the payment of the full consideration. </a:t>
            </a:r>
          </a:p>
        </p:txBody>
      </p:sp>
    </p:spTree>
    <p:extLst>
      <p:ext uri="{BB962C8B-B14F-4D97-AF65-F5344CB8AC3E}">
        <p14:creationId xmlns:p14="http://schemas.microsoft.com/office/powerpoint/2010/main" val="114803313"/>
      </p:ext>
    </p:extLst>
  </p:cSld>
  <p:clrMapOvr>
    <a:masterClrMapping/>
  </p:clrMapOvr>
  <mc:AlternateContent xmlns:mc="http://schemas.openxmlformats.org/markup-compatibility/2006" xmlns:p14="http://schemas.microsoft.com/office/powerpoint/2010/main">
    <mc:Choice Requires="p14">
      <p:transition spd="slow" p14:dur="4400" advTm="0">
        <p14:honeycomb/>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1220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320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153AD7F-F943-4999-A218-DA01F2E6A72F}"/>
              </a:ext>
            </a:extLst>
          </p:cNvPr>
          <p:cNvSpPr/>
          <p:nvPr/>
        </p:nvSpPr>
        <p:spPr>
          <a:xfrm>
            <a:off x="0" y="349497"/>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Provided the total consideration finally paid for the shares must be compliant with the applicable pricing guidelines.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4E3ABCD0-8290-4BE0-B068-E1EF2E8B2A9A}"/>
              </a:ext>
            </a:extLst>
          </p:cNvPr>
          <p:cNvSpPr/>
          <p:nvPr/>
        </p:nvSpPr>
        <p:spPr>
          <a:xfrm>
            <a:off x="1" y="1314064"/>
            <a:ext cx="12191999"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5. </a:t>
            </a:r>
            <a:r>
              <a:rPr lang="en-IN" sz="2200" b="1" dirty="0">
                <a:solidFill>
                  <a:srgbClr val="000000"/>
                </a:solidFill>
                <a:latin typeface="Times New Roman" panose="02020603050405020304" pitchFamily="18" charset="0"/>
                <a:cs typeface="Times New Roman" panose="02020603050405020304" pitchFamily="18" charset="0"/>
              </a:rPr>
              <a:t>Prior permission of RBI in certain cases for transfer of capital instruments </a:t>
            </a:r>
          </a:p>
        </p:txBody>
      </p:sp>
      <p:sp>
        <p:nvSpPr>
          <p:cNvPr id="4" name="Rectangle 3">
            <a:extLst>
              <a:ext uri="{FF2B5EF4-FFF2-40B4-BE49-F238E27FC236}">
                <a16:creationId xmlns:a16="http://schemas.microsoft.com/office/drawing/2014/main" xmlns="" id="{C112E56D-700F-4B81-AF9F-A36F20A845DB}"/>
              </a:ext>
            </a:extLst>
          </p:cNvPr>
          <p:cNvSpPr/>
          <p:nvPr/>
        </p:nvSpPr>
        <p:spPr>
          <a:xfrm>
            <a:off x="0" y="2135203"/>
            <a:ext cx="12192000"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5.1 Except cases mentioned in paragraph 5.2 below, the following cases require prior approval of RBI: </a:t>
            </a:r>
            <a:endParaRPr lang="en-IN" sz="2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A110BE46-EF89-4C15-AB57-0BA5FE82D1C9}"/>
              </a:ext>
            </a:extLst>
          </p:cNvPr>
          <p:cNvSpPr/>
          <p:nvPr/>
        </p:nvSpPr>
        <p:spPr>
          <a:xfrm>
            <a:off x="-1" y="3175529"/>
            <a:ext cx="12192000"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(i) Transfer of capital instruments from resident to non-residents by way of sale where: </a:t>
            </a:r>
          </a:p>
        </p:txBody>
      </p:sp>
      <p:sp>
        <p:nvSpPr>
          <p:cNvPr id="6" name="Rectangle 5">
            <a:extLst>
              <a:ext uri="{FF2B5EF4-FFF2-40B4-BE49-F238E27FC236}">
                <a16:creationId xmlns:a16="http://schemas.microsoft.com/office/drawing/2014/main" xmlns="" id="{7E32D62B-5B1F-4777-BEA0-5BC132A420FC}"/>
              </a:ext>
            </a:extLst>
          </p:cNvPr>
          <p:cNvSpPr/>
          <p:nvPr/>
        </p:nvSpPr>
        <p:spPr>
          <a:xfrm>
            <a:off x="0" y="3962788"/>
            <a:ext cx="12192000" cy="646331"/>
          </a:xfrm>
          <a:prstGeom prst="rect">
            <a:avLst/>
          </a:prstGeom>
        </p:spPr>
        <p:txBody>
          <a:bodyPr wrap="square">
            <a:spAutoFit/>
          </a:bodyPr>
          <a:lstStyle/>
          <a:p>
            <a:pPr marL="692150" indent="-692150" algn="just"/>
            <a:r>
              <a:rPr lang="en-IN" dirty="0">
                <a:solidFill>
                  <a:srgbClr val="000000"/>
                </a:solidFill>
                <a:latin typeface="Times New Roman" panose="02020603050405020304" pitchFamily="18" charset="0"/>
                <a:cs typeface="Times New Roman" panose="02020603050405020304" pitchFamily="18" charset="0"/>
              </a:rPr>
              <a:t> (a)  Transfer is at a price which falls outside the pricing guidelines specified by the Reserve Bank from time to time and the transaction does not fall under the exception given in para 5.2. 66 </a:t>
            </a:r>
          </a:p>
        </p:txBody>
      </p:sp>
      <p:sp>
        <p:nvSpPr>
          <p:cNvPr id="7" name="Rectangle 6">
            <a:extLst>
              <a:ext uri="{FF2B5EF4-FFF2-40B4-BE49-F238E27FC236}">
                <a16:creationId xmlns:a16="http://schemas.microsoft.com/office/drawing/2014/main" xmlns="" id="{9A3520C8-8704-4885-91C4-677E1B520D62}"/>
              </a:ext>
            </a:extLst>
          </p:cNvPr>
          <p:cNvSpPr/>
          <p:nvPr/>
        </p:nvSpPr>
        <p:spPr>
          <a:xfrm>
            <a:off x="-1" y="5163117"/>
            <a:ext cx="12192000" cy="1200329"/>
          </a:xfrm>
          <a:prstGeom prst="rect">
            <a:avLst/>
          </a:prstGeom>
        </p:spPr>
        <p:txBody>
          <a:bodyPr wrap="square">
            <a:spAutoFit/>
          </a:bodyPr>
          <a:lstStyle/>
          <a:p>
            <a:pPr algn="just"/>
            <a:endParaRPr lang="en-IN" dirty="0">
              <a:latin typeface="Times New Roman" panose="02020603050405020304" pitchFamily="18" charset="0"/>
              <a:cs typeface="Times New Roman" panose="02020603050405020304" pitchFamily="18" charset="0"/>
            </a:endParaRPr>
          </a:p>
          <a:p>
            <a:pPr marL="692150" indent="-692150" algn="just"/>
            <a:r>
              <a:rPr lang="en-IN" dirty="0">
                <a:latin typeface="Times New Roman" panose="02020603050405020304" pitchFamily="18" charset="0"/>
                <a:cs typeface="Times New Roman" panose="02020603050405020304" pitchFamily="18" charset="0"/>
              </a:rPr>
              <a:t>    (b)  Transfer of capital instruments by the non-resident acquirer involving deferment of payment of the amount of consideration. Further, in case approval is granted for a transaction, the same should be reported in Form FC-TRS, to an AD Category-I bank for necessary due diligence, within 60 days from the date of receipt of the full and final amount of consideration. </a:t>
            </a:r>
            <a:endParaRPr lang="en-IN" dirty="0"/>
          </a:p>
        </p:txBody>
      </p:sp>
    </p:spTree>
    <p:extLst>
      <p:ext uri="{BB962C8B-B14F-4D97-AF65-F5344CB8AC3E}">
        <p14:creationId xmlns:p14="http://schemas.microsoft.com/office/powerpoint/2010/main" val="3884978802"/>
      </p:ext>
    </p:extLst>
  </p:cSld>
  <p:clrMapOvr>
    <a:masterClrMapping/>
  </p:clrMapOvr>
  <mc:AlternateContent xmlns:mc="http://schemas.openxmlformats.org/markup-compatibility/2006" xmlns:p14="http://schemas.microsoft.com/office/powerpoint/2010/main">
    <mc:Choice Requires="p14">
      <p:transition spd="slow" p14:dur="4400" advTm="0">
        <p14:honeycomb/>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3520"/>
                            </p:stCondLst>
                            <p:childTnLst>
                              <p:par>
                                <p:cTn id="14" presetID="26"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par>
                          <p:cTn id="30" fill="hold">
                            <p:stCondLst>
                              <p:cond delay="5520"/>
                            </p:stCondLst>
                            <p:childTnLst>
                              <p:par>
                                <p:cTn id="31" presetID="26" presetClass="entr" presetSubtype="0"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down)">
                                      <p:cBhvr>
                                        <p:cTn id="33" dur="580">
                                          <p:stCondLst>
                                            <p:cond delay="0"/>
                                          </p:stCondLst>
                                        </p:cTn>
                                        <p:tgtEl>
                                          <p:spTgt spid="4"/>
                                        </p:tgtEl>
                                      </p:cBhvr>
                                    </p:animEffect>
                                    <p:anim calcmode="lin" valueType="num">
                                      <p:cBhvr>
                                        <p:cTn id="3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9" dur="26">
                                          <p:stCondLst>
                                            <p:cond delay="650"/>
                                          </p:stCondLst>
                                        </p:cTn>
                                        <p:tgtEl>
                                          <p:spTgt spid="4"/>
                                        </p:tgtEl>
                                      </p:cBhvr>
                                      <p:to x="100000" y="60000"/>
                                    </p:animScale>
                                    <p:animScale>
                                      <p:cBhvr>
                                        <p:cTn id="40" dur="166" decel="50000">
                                          <p:stCondLst>
                                            <p:cond delay="676"/>
                                          </p:stCondLst>
                                        </p:cTn>
                                        <p:tgtEl>
                                          <p:spTgt spid="4"/>
                                        </p:tgtEl>
                                      </p:cBhvr>
                                      <p:to x="100000" y="100000"/>
                                    </p:animScale>
                                    <p:animScale>
                                      <p:cBhvr>
                                        <p:cTn id="41" dur="26">
                                          <p:stCondLst>
                                            <p:cond delay="1312"/>
                                          </p:stCondLst>
                                        </p:cTn>
                                        <p:tgtEl>
                                          <p:spTgt spid="4"/>
                                        </p:tgtEl>
                                      </p:cBhvr>
                                      <p:to x="100000" y="80000"/>
                                    </p:animScale>
                                    <p:animScale>
                                      <p:cBhvr>
                                        <p:cTn id="42" dur="166" decel="50000">
                                          <p:stCondLst>
                                            <p:cond delay="1338"/>
                                          </p:stCondLst>
                                        </p:cTn>
                                        <p:tgtEl>
                                          <p:spTgt spid="4"/>
                                        </p:tgtEl>
                                      </p:cBhvr>
                                      <p:to x="100000" y="100000"/>
                                    </p:animScale>
                                    <p:animScale>
                                      <p:cBhvr>
                                        <p:cTn id="43" dur="26">
                                          <p:stCondLst>
                                            <p:cond delay="1642"/>
                                          </p:stCondLst>
                                        </p:cTn>
                                        <p:tgtEl>
                                          <p:spTgt spid="4"/>
                                        </p:tgtEl>
                                      </p:cBhvr>
                                      <p:to x="100000" y="90000"/>
                                    </p:animScale>
                                    <p:animScale>
                                      <p:cBhvr>
                                        <p:cTn id="44" dur="166" decel="50000">
                                          <p:stCondLst>
                                            <p:cond delay="1668"/>
                                          </p:stCondLst>
                                        </p:cTn>
                                        <p:tgtEl>
                                          <p:spTgt spid="4"/>
                                        </p:tgtEl>
                                      </p:cBhvr>
                                      <p:to x="100000" y="100000"/>
                                    </p:animScale>
                                    <p:animScale>
                                      <p:cBhvr>
                                        <p:cTn id="45" dur="26">
                                          <p:stCondLst>
                                            <p:cond delay="1808"/>
                                          </p:stCondLst>
                                        </p:cTn>
                                        <p:tgtEl>
                                          <p:spTgt spid="4"/>
                                        </p:tgtEl>
                                      </p:cBhvr>
                                      <p:to x="100000" y="95000"/>
                                    </p:animScale>
                                    <p:animScale>
                                      <p:cBhvr>
                                        <p:cTn id="46" dur="166" decel="50000">
                                          <p:stCondLst>
                                            <p:cond delay="1834"/>
                                          </p:stCondLst>
                                        </p:cTn>
                                        <p:tgtEl>
                                          <p:spTgt spid="4"/>
                                        </p:tgtEl>
                                      </p:cBhvr>
                                      <p:to x="100000" y="100000"/>
                                    </p:animScale>
                                  </p:childTnLst>
                                </p:cTn>
                              </p:par>
                            </p:childTnLst>
                          </p:cTn>
                        </p:par>
                        <p:par>
                          <p:cTn id="47" fill="hold">
                            <p:stCondLst>
                              <p:cond delay="7520"/>
                            </p:stCondLst>
                            <p:childTnLst>
                              <p:par>
                                <p:cTn id="48" presetID="42" presetClass="entr" presetSubtype="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1000"/>
                                        <p:tgtEl>
                                          <p:spTgt spid="5"/>
                                        </p:tgtEl>
                                      </p:cBhvr>
                                    </p:animEffect>
                                    <p:anim calcmode="lin" valueType="num">
                                      <p:cBhvr>
                                        <p:cTn id="51" dur="1000" fill="hold"/>
                                        <p:tgtEl>
                                          <p:spTgt spid="5"/>
                                        </p:tgtEl>
                                        <p:attrNameLst>
                                          <p:attrName>ppt_x</p:attrName>
                                        </p:attrNameLst>
                                      </p:cBhvr>
                                      <p:tavLst>
                                        <p:tav tm="0">
                                          <p:val>
                                            <p:strVal val="#ppt_x"/>
                                          </p:val>
                                        </p:tav>
                                        <p:tav tm="100000">
                                          <p:val>
                                            <p:strVal val="#ppt_x"/>
                                          </p:val>
                                        </p:tav>
                                      </p:tavLst>
                                    </p:anim>
                                    <p:anim calcmode="lin" valueType="num">
                                      <p:cBhvr>
                                        <p:cTn id="52" dur="1000" fill="hold"/>
                                        <p:tgtEl>
                                          <p:spTgt spid="5"/>
                                        </p:tgtEl>
                                        <p:attrNameLst>
                                          <p:attrName>ppt_y</p:attrName>
                                        </p:attrNameLst>
                                      </p:cBhvr>
                                      <p:tavLst>
                                        <p:tav tm="0">
                                          <p:val>
                                            <p:strVal val="#ppt_y+.1"/>
                                          </p:val>
                                        </p:tav>
                                        <p:tav tm="100000">
                                          <p:val>
                                            <p:strVal val="#ppt_y"/>
                                          </p:val>
                                        </p:tav>
                                      </p:tavLst>
                                    </p:anim>
                                  </p:childTnLst>
                                </p:cTn>
                              </p:par>
                            </p:childTnLst>
                          </p:cTn>
                        </p:par>
                        <p:par>
                          <p:cTn id="53" fill="hold">
                            <p:stCondLst>
                              <p:cond delay="8520"/>
                            </p:stCondLst>
                            <p:childTnLst>
                              <p:par>
                                <p:cTn id="54" presetID="42" presetClass="entr" presetSubtype="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par>
                          <p:cTn id="59" fill="hold">
                            <p:stCondLst>
                              <p:cond delay="9520"/>
                            </p:stCondLst>
                            <p:childTnLst>
                              <p:par>
                                <p:cTn id="60" presetID="42" presetClass="entr" presetSubtype="0" fill="hold" grpId="0" nodeType="afterEffect">
                                  <p:stCondLst>
                                    <p:cond delay="0"/>
                                  </p:stCondLst>
                                  <p:iterate type="lt">
                                    <p:tmPct val="0"/>
                                  </p:iterate>
                                  <p:childTnLst>
                                    <p:set>
                                      <p:cBhvr>
                                        <p:cTn id="61" dur="1" fill="hold">
                                          <p:stCondLst>
                                            <p:cond delay="0"/>
                                          </p:stCondLst>
                                        </p:cTn>
                                        <p:tgtEl>
                                          <p:spTgt spid="7"/>
                                        </p:tgtEl>
                                        <p:attrNameLst>
                                          <p:attrName>style.visibility</p:attrName>
                                        </p:attrNameLst>
                                      </p:cBhvr>
                                      <p:to>
                                        <p:strVal val="visible"/>
                                      </p:to>
                                    </p:set>
                                    <p:animEffect transition="in" filter="fade">
                                      <p:cBhvr>
                                        <p:cTn id="62" dur="1000"/>
                                        <p:tgtEl>
                                          <p:spTgt spid="7"/>
                                        </p:tgtEl>
                                      </p:cBhvr>
                                    </p:animEffect>
                                    <p:anim calcmode="lin" valueType="num">
                                      <p:cBhvr>
                                        <p:cTn id="63" dur="1000" fill="hold"/>
                                        <p:tgtEl>
                                          <p:spTgt spid="7"/>
                                        </p:tgtEl>
                                        <p:attrNameLst>
                                          <p:attrName>ppt_x</p:attrName>
                                        </p:attrNameLst>
                                      </p:cBhvr>
                                      <p:tavLst>
                                        <p:tav tm="0">
                                          <p:val>
                                            <p:strVal val="#ppt_x"/>
                                          </p:val>
                                        </p:tav>
                                        <p:tav tm="100000">
                                          <p:val>
                                            <p:strVal val="#ppt_x"/>
                                          </p:val>
                                        </p:tav>
                                      </p:tavLst>
                                    </p:anim>
                                    <p:anim calcmode="lin" valueType="num">
                                      <p:cBhvr>
                                        <p:cTn id="64" dur="1000" fill="hold"/>
                                        <p:tgtEl>
                                          <p:spTgt spid="7"/>
                                        </p:tgtEl>
                                        <p:attrNameLst>
                                          <p:attrName>ppt_y</p:attrName>
                                        </p:attrNameLst>
                                      </p:cBhvr>
                                      <p:tavLst>
                                        <p:tav tm="0">
                                          <p:val>
                                            <p:strVal val="#ppt_y+.1"/>
                                          </p:val>
                                        </p:tav>
                                        <p:tav tm="100000">
                                          <p:val>
                                            <p:strVal val="#ppt_y"/>
                                          </p:val>
                                        </p:tav>
                                      </p:tavLst>
                                    </p:anim>
                                  </p:childTnLst>
                                </p:cTn>
                              </p:par>
                            </p:childTnLst>
                          </p:cTn>
                        </p:par>
                        <p:par>
                          <p:cTn id="65" fill="hold">
                            <p:stCondLst>
                              <p:cond delay="10520"/>
                            </p:stCondLst>
                            <p:childTnLst>
                              <p:par>
                                <p:cTn id="66" presetID="18" presetClass="emph" presetSubtype="0" fill="hold" grpId="1" nodeType="afterEffect">
                                  <p:stCondLst>
                                    <p:cond delay="0"/>
                                  </p:stCondLst>
                                  <p:iterate type="lt">
                                    <p:tmPct val="4000"/>
                                  </p:iterate>
                                  <p:childTnLst>
                                    <p:set>
                                      <p:cBhvr override="childStyle">
                                        <p:cTn id="67" dur="500" fill="hold"/>
                                        <p:tgtEl>
                                          <p:spTgt spid="7"/>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5" grpId="0"/>
      <p:bldP spid="6" grpId="0"/>
      <p:bldP spid="7" grpId="0"/>
      <p:bldP spid="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D9335AE-63A8-4E98-A284-763199D279E5}"/>
              </a:ext>
            </a:extLst>
          </p:cNvPr>
          <p:cNvSpPr/>
          <p:nvPr/>
        </p:nvSpPr>
        <p:spPr>
          <a:xfrm>
            <a:off x="0" y="512618"/>
            <a:ext cx="12192000" cy="1446550"/>
          </a:xfrm>
          <a:prstGeom prst="rect">
            <a:avLst/>
          </a:prstGeom>
        </p:spPr>
        <p:txBody>
          <a:bodyPr wrap="square">
            <a:spAutoFit/>
          </a:bodyPr>
          <a:lstStyle/>
          <a:p>
            <a:pPr marL="457200" indent="-457200" algn="just"/>
            <a:r>
              <a:rPr lang="en-IN" sz="2200" dirty="0">
                <a:solidFill>
                  <a:srgbClr val="000000"/>
                </a:solidFill>
                <a:latin typeface="Times New Roman" panose="02020603050405020304" pitchFamily="18" charset="0"/>
                <a:cs typeface="Times New Roman" panose="02020603050405020304" pitchFamily="18" charset="0"/>
              </a:rPr>
              <a:t>(ii) Transfer of any capital instrument, by way of gift by a person resident in India to a person resident outside India. While forwarding applications to Reserve Bank for approval for transfer of capital instruments by way of gift, the documents mentioned in </a:t>
            </a:r>
            <a:r>
              <a:rPr lang="en-IN" sz="2200" b="1" dirty="0">
                <a:solidFill>
                  <a:srgbClr val="000000"/>
                </a:solidFill>
                <a:latin typeface="Times New Roman" panose="02020603050405020304" pitchFamily="18" charset="0"/>
                <a:cs typeface="Times New Roman" panose="02020603050405020304" pitchFamily="18" charset="0"/>
              </a:rPr>
              <a:t>Section 2 of this Annexure </a:t>
            </a:r>
            <a:r>
              <a:rPr lang="en-IN" sz="2200" dirty="0">
                <a:solidFill>
                  <a:srgbClr val="000000"/>
                </a:solidFill>
                <a:latin typeface="Times New Roman" panose="02020603050405020304" pitchFamily="18" charset="0"/>
                <a:cs typeface="Times New Roman" panose="02020603050405020304" pitchFamily="18" charset="0"/>
              </a:rPr>
              <a:t>should be enclosed. Reserve Bank considers the following factors while processing such applications: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A107D142-F933-4C2C-888A-7B6E6CE06B9D}"/>
              </a:ext>
            </a:extLst>
          </p:cNvPr>
          <p:cNvSpPr/>
          <p:nvPr/>
        </p:nvSpPr>
        <p:spPr>
          <a:xfrm>
            <a:off x="0" y="2334637"/>
            <a:ext cx="12192000" cy="769441"/>
          </a:xfrm>
          <a:prstGeom prst="rect">
            <a:avLst/>
          </a:prstGeom>
        </p:spPr>
        <p:txBody>
          <a:bodyPr wrap="square">
            <a:spAutoFit/>
          </a:bodyPr>
          <a:lstStyle/>
          <a:p>
            <a:pPr marL="692150" indent="-692150" algn="just"/>
            <a:r>
              <a:rPr lang="en-IN" sz="2200" dirty="0">
                <a:solidFill>
                  <a:srgbClr val="000000"/>
                </a:solidFill>
                <a:latin typeface="Times New Roman" panose="02020603050405020304" pitchFamily="18" charset="0"/>
                <a:cs typeface="Times New Roman" panose="02020603050405020304" pitchFamily="18" charset="0"/>
              </a:rPr>
              <a:t>    (a) The proposed transferee (</a:t>
            </a:r>
            <a:r>
              <a:rPr lang="en-IN" sz="2200" dirty="0" err="1">
                <a:solidFill>
                  <a:srgbClr val="000000"/>
                </a:solidFill>
                <a:latin typeface="Times New Roman" panose="02020603050405020304" pitchFamily="18" charset="0"/>
                <a:cs typeface="Times New Roman" panose="02020603050405020304" pitchFamily="18" charset="0"/>
              </a:rPr>
              <a:t>donee</a:t>
            </a:r>
            <a:r>
              <a:rPr lang="en-IN" sz="2200" dirty="0">
                <a:solidFill>
                  <a:srgbClr val="000000"/>
                </a:solidFill>
                <a:latin typeface="Times New Roman" panose="02020603050405020304" pitchFamily="18" charset="0"/>
                <a:cs typeface="Times New Roman" panose="02020603050405020304" pitchFamily="18" charset="0"/>
              </a:rPr>
              <a:t>) is eligible to hold such capital instruments under Schedules 1, 4 and  5 of Notification No. FEMA 20/2000-RB dated May 3, 2000, as amended from time to time. </a:t>
            </a:r>
          </a:p>
        </p:txBody>
      </p:sp>
      <p:sp>
        <p:nvSpPr>
          <p:cNvPr id="4" name="Rectangle 3">
            <a:extLst>
              <a:ext uri="{FF2B5EF4-FFF2-40B4-BE49-F238E27FC236}">
                <a16:creationId xmlns:a16="http://schemas.microsoft.com/office/drawing/2014/main" xmlns="" id="{300B464D-B2A4-4389-9AFB-2F983BBC42C4}"/>
              </a:ext>
            </a:extLst>
          </p:cNvPr>
          <p:cNvSpPr/>
          <p:nvPr/>
        </p:nvSpPr>
        <p:spPr>
          <a:xfrm>
            <a:off x="0" y="3479547"/>
            <a:ext cx="12192000" cy="1107996"/>
          </a:xfrm>
          <a:prstGeom prst="rect">
            <a:avLst/>
          </a:prstGeom>
        </p:spPr>
        <p:txBody>
          <a:bodyPr wrap="square">
            <a:spAutoFit/>
          </a:bodyPr>
          <a:lstStyle/>
          <a:p>
            <a:pPr marL="692150" indent="-692150" algn="just"/>
            <a:r>
              <a:rPr lang="en-IN" sz="2200" dirty="0">
                <a:solidFill>
                  <a:srgbClr val="000000"/>
                </a:solidFill>
                <a:latin typeface="Times New Roman" panose="02020603050405020304" pitchFamily="18" charset="0"/>
                <a:cs typeface="Times New Roman" panose="02020603050405020304" pitchFamily="18" charset="0"/>
              </a:rPr>
              <a:t>    (b) The gift does not exceed 5 per cent of the paid-up capital of the Indian company/each series of debentures/each mutual fund scheme. </a:t>
            </a:r>
          </a:p>
          <a:p>
            <a:pPr marL="692150" indent="-692150"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B8E02EE0-FAE3-49B5-AF48-07A9D879478A}"/>
              </a:ext>
            </a:extLst>
          </p:cNvPr>
          <p:cNvSpPr/>
          <p:nvPr/>
        </p:nvSpPr>
        <p:spPr>
          <a:xfrm>
            <a:off x="0" y="4536218"/>
            <a:ext cx="12192000" cy="769441"/>
          </a:xfrm>
          <a:prstGeom prst="rect">
            <a:avLst/>
          </a:prstGeom>
        </p:spPr>
        <p:txBody>
          <a:bodyPr wrap="square">
            <a:spAutoFit/>
          </a:bodyPr>
          <a:lstStyle/>
          <a:p>
            <a:pPr indent="234950" algn="just"/>
            <a:r>
              <a:rPr lang="en-IN" sz="2200" dirty="0">
                <a:solidFill>
                  <a:srgbClr val="000000"/>
                </a:solidFill>
                <a:latin typeface="Times New Roman" panose="02020603050405020304" pitchFamily="18" charset="0"/>
                <a:cs typeface="Times New Roman" panose="02020603050405020304" pitchFamily="18" charset="0"/>
              </a:rPr>
              <a:t>(c) The applicable sectoral cap limit in the Indian company is not breached. </a:t>
            </a:r>
          </a:p>
          <a:p>
            <a:pPr indent="234950"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F03AC0E0-0C5C-4BF6-B2FF-628DA5D72741}"/>
              </a:ext>
            </a:extLst>
          </p:cNvPr>
          <p:cNvSpPr/>
          <p:nvPr/>
        </p:nvSpPr>
        <p:spPr>
          <a:xfrm>
            <a:off x="0" y="5380672"/>
            <a:ext cx="12192000" cy="1107996"/>
          </a:xfrm>
          <a:prstGeom prst="rect">
            <a:avLst/>
          </a:prstGeom>
        </p:spPr>
        <p:txBody>
          <a:bodyPr wrap="square">
            <a:spAutoFit/>
          </a:bodyPr>
          <a:lstStyle/>
          <a:p>
            <a:pPr marL="623888" indent="-388938" algn="just"/>
            <a:r>
              <a:rPr lang="en-IN" sz="2200" dirty="0">
                <a:solidFill>
                  <a:srgbClr val="000000"/>
                </a:solidFill>
                <a:latin typeface="Times New Roman" panose="02020603050405020304" pitchFamily="18" charset="0"/>
                <a:cs typeface="Times New Roman" panose="02020603050405020304" pitchFamily="18" charset="0"/>
              </a:rPr>
              <a:t>(d) The transferor (donor) and the proposed transferee (</a:t>
            </a:r>
            <a:r>
              <a:rPr lang="en-IN" sz="2200" dirty="0" err="1">
                <a:solidFill>
                  <a:srgbClr val="000000"/>
                </a:solidFill>
                <a:latin typeface="Times New Roman" panose="02020603050405020304" pitchFamily="18" charset="0"/>
                <a:cs typeface="Times New Roman" panose="02020603050405020304" pitchFamily="18" charset="0"/>
              </a:rPr>
              <a:t>donee</a:t>
            </a:r>
            <a:r>
              <a:rPr lang="en-IN" sz="2200" dirty="0">
                <a:solidFill>
                  <a:srgbClr val="000000"/>
                </a:solidFill>
                <a:latin typeface="Times New Roman" panose="02020603050405020304" pitchFamily="18" charset="0"/>
                <a:cs typeface="Times New Roman" panose="02020603050405020304" pitchFamily="18" charset="0"/>
              </a:rPr>
              <a:t>) are close relatives as defined in </a:t>
            </a:r>
            <a:r>
              <a:rPr lang="en-IN" sz="2200" b="1" dirty="0">
                <a:solidFill>
                  <a:srgbClr val="000000"/>
                </a:solidFill>
                <a:latin typeface="Times New Roman" panose="02020603050405020304" pitchFamily="18" charset="0"/>
                <a:cs typeface="Times New Roman" panose="02020603050405020304" pitchFamily="18" charset="0"/>
              </a:rPr>
              <a:t>Section 2 (77)  of Companies Act, 2013</a:t>
            </a:r>
            <a:r>
              <a:rPr lang="en-IN" sz="2200" dirty="0">
                <a:solidFill>
                  <a:srgbClr val="000000"/>
                </a:solidFill>
                <a:latin typeface="Times New Roman" panose="02020603050405020304" pitchFamily="18" charset="0"/>
                <a:cs typeface="Times New Roman" panose="02020603050405020304" pitchFamily="18" charset="0"/>
              </a:rPr>
              <a:t>, as amended from time to time. The current list is reproduced in </a:t>
            </a:r>
            <a:r>
              <a:rPr lang="en-IN" sz="2200" b="1" dirty="0">
                <a:solidFill>
                  <a:srgbClr val="000000"/>
                </a:solidFill>
                <a:latin typeface="Times New Roman" panose="02020603050405020304" pitchFamily="18" charset="0"/>
                <a:cs typeface="Times New Roman" panose="02020603050405020304" pitchFamily="18" charset="0"/>
              </a:rPr>
              <a:t>Section 3 of this Annexure</a:t>
            </a:r>
            <a:r>
              <a:rPr lang="en-IN" sz="2200" dirty="0">
                <a:solidFill>
                  <a:srgbClr val="000000"/>
                </a:solidFill>
                <a:latin typeface="Times New Roman" panose="02020603050405020304" pitchFamily="18" charset="0"/>
                <a:cs typeface="Times New Roman" panose="02020603050405020304" pitchFamily="18" charset="0"/>
              </a:rPr>
              <a:t>.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8168446"/>
      </p:ext>
    </p:extLst>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8020"/>
                            </p:stCondLst>
                            <p:childTnLst>
                              <p:par>
                                <p:cTn id="14" presetID="4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9020"/>
                            </p:stCondLst>
                            <p:childTnLst>
                              <p:par>
                                <p:cTn id="20" presetID="42" presetClass="entr" presetSubtype="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10020"/>
                            </p:stCondLst>
                            <p:childTnLst>
                              <p:par>
                                <p:cTn id="26" presetID="42"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par>
                          <p:cTn id="31" fill="hold">
                            <p:stCondLst>
                              <p:cond delay="11020"/>
                            </p:stCondLst>
                            <p:childTnLst>
                              <p:par>
                                <p:cTn id="32" presetID="42" presetClass="entr" presetSubtype="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985DE68-175D-4860-BA3E-9DB967014428}"/>
              </a:ext>
            </a:extLst>
          </p:cNvPr>
          <p:cNvSpPr/>
          <p:nvPr/>
        </p:nvSpPr>
        <p:spPr>
          <a:xfrm>
            <a:off x="0" y="502276"/>
            <a:ext cx="12192000" cy="1107996"/>
          </a:xfrm>
          <a:prstGeom prst="rect">
            <a:avLst/>
          </a:prstGeom>
        </p:spPr>
        <p:txBody>
          <a:bodyPr wrap="square">
            <a:spAutoFit/>
          </a:bodyPr>
          <a:lstStyle/>
          <a:p>
            <a:pPr marL="692150" indent="-457200" algn="just"/>
            <a:r>
              <a:rPr lang="en-IN" sz="2200" dirty="0">
                <a:solidFill>
                  <a:srgbClr val="000000"/>
                </a:solidFill>
                <a:latin typeface="Times New Roman" panose="02020603050405020304" pitchFamily="18" charset="0"/>
                <a:cs typeface="Times New Roman" panose="02020603050405020304" pitchFamily="18" charset="0"/>
              </a:rPr>
              <a:t>(e) The value of capital instruments to be transferred together with any capital instruments already transferred by the transferor, as gift, to any person residing outside India does not exceed the rupee equivalent of USD 50,000 during the financial year.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3137BA47-DE55-4E31-A583-24B5FF654926}"/>
              </a:ext>
            </a:extLst>
          </p:cNvPr>
          <p:cNvSpPr/>
          <p:nvPr/>
        </p:nvSpPr>
        <p:spPr>
          <a:xfrm>
            <a:off x="0" y="2009495"/>
            <a:ext cx="12192000" cy="430887"/>
          </a:xfrm>
          <a:prstGeom prst="rect">
            <a:avLst/>
          </a:prstGeom>
        </p:spPr>
        <p:txBody>
          <a:bodyPr wrap="square">
            <a:spAutoFit/>
          </a:bodyPr>
          <a:lstStyle/>
          <a:p>
            <a:pPr marL="568325" indent="-333375" algn="just"/>
            <a:r>
              <a:rPr lang="en-IN" sz="2200" dirty="0">
                <a:solidFill>
                  <a:srgbClr val="000000"/>
                </a:solidFill>
                <a:latin typeface="Times New Roman" panose="02020603050405020304" pitchFamily="18" charset="0"/>
                <a:cs typeface="Times New Roman" panose="02020603050405020304" pitchFamily="18" charset="0"/>
              </a:rPr>
              <a:t>(f) Such other conditions as stipulated by Reserve Bank in public interest from time to time. </a:t>
            </a:r>
            <a:endParaRPr lang="en-IN" sz="22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37AEFF55-3AAF-4F02-A900-15752FD968ED}"/>
              </a:ext>
            </a:extLst>
          </p:cNvPr>
          <p:cNvSpPr/>
          <p:nvPr/>
        </p:nvSpPr>
        <p:spPr>
          <a:xfrm>
            <a:off x="0" y="2998113"/>
            <a:ext cx="12011891" cy="430887"/>
          </a:xfrm>
          <a:prstGeom prst="rect">
            <a:avLst/>
          </a:prstGeom>
        </p:spPr>
        <p:txBody>
          <a:bodyPr wrap="square">
            <a:spAutoFit/>
          </a:bodyPr>
          <a:lstStyle/>
          <a:p>
            <a:r>
              <a:rPr lang="en-IN" sz="2200" dirty="0">
                <a:solidFill>
                  <a:srgbClr val="000000"/>
                </a:solidFill>
                <a:latin typeface="Times New Roman" panose="02020603050405020304" pitchFamily="18" charset="0"/>
                <a:cs typeface="Times New Roman" panose="02020603050405020304" pitchFamily="18" charset="0"/>
              </a:rPr>
              <a:t>(iii) Transfer of shares from NRI to non-resident.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338527"/>
      </p:ext>
    </p:extLst>
  </p:cSld>
  <p:clrMapOvr>
    <a:masterClrMapping/>
  </p:clrMapOvr>
  <p:transition spd="slow" advTm="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5800"/>
                            </p:stCondLst>
                            <p:childTnLst>
                              <p:par>
                                <p:cTn id="14" presetID="4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6800"/>
                            </p:stCondLst>
                            <p:childTnLst>
                              <p:par>
                                <p:cTn id="20" presetID="42" presetClass="entr" presetSubtype="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9A065E2-32E2-4ACD-82E4-B6F5D286A668}"/>
              </a:ext>
            </a:extLst>
          </p:cNvPr>
          <p:cNvSpPr/>
          <p:nvPr/>
        </p:nvSpPr>
        <p:spPr>
          <a:xfrm>
            <a:off x="1" y="595746"/>
            <a:ext cx="12191999"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5.2 </a:t>
            </a:r>
            <a:r>
              <a:rPr lang="en-IN" sz="2200" b="1" dirty="0">
                <a:solidFill>
                  <a:srgbClr val="000000"/>
                </a:solidFill>
                <a:latin typeface="Times New Roman" panose="02020603050405020304" pitchFamily="18" charset="0"/>
                <a:cs typeface="Times New Roman" panose="02020603050405020304" pitchFamily="18" charset="0"/>
              </a:rPr>
              <a:t>In the following cases, approval of RBI is not required</a:t>
            </a:r>
            <a:r>
              <a:rPr lang="en-IN" sz="2200" dirty="0">
                <a:solidFill>
                  <a:srgbClr val="000000"/>
                </a:solidFill>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xmlns="" id="{460064DE-BAFC-47D4-A204-8CE9E5C32C3F}"/>
              </a:ext>
            </a:extLst>
          </p:cNvPr>
          <p:cNvSpPr/>
          <p:nvPr/>
        </p:nvSpPr>
        <p:spPr>
          <a:xfrm>
            <a:off x="13856" y="1579417"/>
            <a:ext cx="12191999" cy="769441"/>
          </a:xfrm>
          <a:prstGeom prst="rect">
            <a:avLst/>
          </a:prstGeom>
        </p:spPr>
        <p:txBody>
          <a:bodyPr wrap="square">
            <a:spAutoFit/>
          </a:bodyPr>
          <a:lstStyle/>
          <a:p>
            <a:pPr marL="401638" indent="-401638" algn="just"/>
            <a:r>
              <a:rPr lang="en-IN" sz="2200" b="1" dirty="0">
                <a:solidFill>
                  <a:srgbClr val="000000"/>
                </a:solidFill>
                <a:latin typeface="Times New Roman" panose="02020603050405020304" pitchFamily="18" charset="0"/>
                <a:cs typeface="Times New Roman" panose="02020603050405020304" pitchFamily="18" charset="0"/>
              </a:rPr>
              <a:t>A. Transfer of shares from a Non-Resident to Resident under the FDI scheme where the pricing guidelines under FEMA, 1999 are not met provided that: </a:t>
            </a:r>
            <a:endParaRPr lang="en-IN" sz="22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E4B7A740-1843-4BD6-B27A-7E5716F60E02}"/>
              </a:ext>
            </a:extLst>
          </p:cNvPr>
          <p:cNvSpPr/>
          <p:nvPr/>
        </p:nvSpPr>
        <p:spPr>
          <a:xfrm>
            <a:off x="0" y="2348858"/>
            <a:ext cx="12164288" cy="1446550"/>
          </a:xfrm>
          <a:prstGeom prst="rect">
            <a:avLst/>
          </a:prstGeom>
        </p:spPr>
        <p:txBody>
          <a:bodyPr wrap="square">
            <a:spAutoFit/>
          </a:bodyPr>
          <a:lstStyle/>
          <a:p>
            <a:endParaRPr lang="en-IN" sz="2200" dirty="0">
              <a:solidFill>
                <a:srgbClr val="000000"/>
              </a:solidFill>
              <a:latin typeface="Times New Roman" panose="02020603050405020304" pitchFamily="18" charset="0"/>
              <a:cs typeface="Times New Roman" panose="02020603050405020304" pitchFamily="18" charset="0"/>
            </a:endParaRPr>
          </a:p>
          <a:p>
            <a:pPr marL="977900" indent="-514350">
              <a:buAutoNum type="romanLcPeriod"/>
            </a:pPr>
            <a:r>
              <a:rPr lang="en-IN" sz="2200" dirty="0">
                <a:solidFill>
                  <a:srgbClr val="000000"/>
                </a:solidFill>
                <a:latin typeface="Times New Roman" panose="02020603050405020304" pitchFamily="18" charset="0"/>
                <a:cs typeface="Times New Roman" panose="02020603050405020304" pitchFamily="18" charset="0"/>
              </a:rPr>
              <a:t>The original and resultant investment are in line with the extant FDI policy and FEMA regulations in terms of sectoral caps, </a:t>
            </a:r>
            <a:r>
              <a:rPr lang="en-IN" sz="2200" dirty="0" err="1">
                <a:solidFill>
                  <a:srgbClr val="000000"/>
                </a:solidFill>
                <a:latin typeface="Times New Roman" panose="02020603050405020304" pitchFamily="18" charset="0"/>
                <a:cs typeface="Times New Roman" panose="02020603050405020304" pitchFamily="18" charset="0"/>
              </a:rPr>
              <a:t>conditionalities</a:t>
            </a:r>
            <a:r>
              <a:rPr lang="en-IN" sz="2200" dirty="0">
                <a:solidFill>
                  <a:srgbClr val="000000"/>
                </a:solidFill>
                <a:latin typeface="Times New Roman" panose="02020603050405020304" pitchFamily="18" charset="0"/>
                <a:cs typeface="Times New Roman" panose="02020603050405020304" pitchFamily="18" charset="0"/>
              </a:rPr>
              <a:t> (such as minimum capitalization, etc.), reporting requirements, documentation, etc.; </a:t>
            </a:r>
          </a:p>
        </p:txBody>
      </p:sp>
      <p:sp>
        <p:nvSpPr>
          <p:cNvPr id="5" name="Rectangle 4">
            <a:extLst>
              <a:ext uri="{FF2B5EF4-FFF2-40B4-BE49-F238E27FC236}">
                <a16:creationId xmlns:a16="http://schemas.microsoft.com/office/drawing/2014/main" xmlns="" id="{E4E7E720-D9FF-4D56-B47C-6804FB5CE219}"/>
              </a:ext>
            </a:extLst>
          </p:cNvPr>
          <p:cNvSpPr/>
          <p:nvPr/>
        </p:nvSpPr>
        <p:spPr>
          <a:xfrm>
            <a:off x="0" y="3981184"/>
            <a:ext cx="12192000" cy="646331"/>
          </a:xfrm>
          <a:prstGeom prst="rect">
            <a:avLst/>
          </a:prstGeom>
        </p:spPr>
        <p:txBody>
          <a:bodyPr wrap="square">
            <a:spAutoFit/>
          </a:bodyPr>
          <a:lstStyle/>
          <a:p>
            <a:pPr marL="914400" indent="-449263"/>
            <a:r>
              <a:rPr lang="en-IN" dirty="0">
                <a:solidFill>
                  <a:srgbClr val="000000"/>
                </a:solidFill>
                <a:latin typeface="Times New Roman" panose="02020603050405020304" pitchFamily="18" charset="0"/>
                <a:cs typeface="Times New Roman" panose="02020603050405020304" pitchFamily="18" charset="0"/>
              </a:rPr>
              <a:t>ii.   The pricing for the transaction is compliant with the specific/explicit, extant and relevant SEBI regulations/guidelines (such as IPO, Book building, block deals, delisting, exit, open offer/substantial acquisition/SEBI SAST, buy back); and </a:t>
            </a:r>
          </a:p>
        </p:txBody>
      </p:sp>
      <p:sp>
        <p:nvSpPr>
          <p:cNvPr id="6" name="Rectangle 5">
            <a:extLst>
              <a:ext uri="{FF2B5EF4-FFF2-40B4-BE49-F238E27FC236}">
                <a16:creationId xmlns:a16="http://schemas.microsoft.com/office/drawing/2014/main" xmlns="" id="{3ADF73DC-4865-45FD-8A74-5888B1E12180}"/>
              </a:ext>
            </a:extLst>
          </p:cNvPr>
          <p:cNvSpPr/>
          <p:nvPr/>
        </p:nvSpPr>
        <p:spPr>
          <a:xfrm>
            <a:off x="13856" y="4955417"/>
            <a:ext cx="12157360" cy="646331"/>
          </a:xfrm>
          <a:prstGeom prst="rect">
            <a:avLst/>
          </a:prstGeom>
        </p:spPr>
        <p:txBody>
          <a:bodyPr wrap="square">
            <a:spAutoFit/>
          </a:bodyPr>
          <a:lstStyle/>
          <a:p>
            <a:pPr marL="798513" indent="-515938"/>
            <a:r>
              <a:rPr lang="en-IN" dirty="0">
                <a:solidFill>
                  <a:srgbClr val="000000"/>
                </a:solidFill>
                <a:latin typeface="Times New Roman" panose="02020603050405020304" pitchFamily="18" charset="0"/>
                <a:cs typeface="Times New Roman" panose="02020603050405020304" pitchFamily="18" charset="0"/>
              </a:rPr>
              <a:t>iii.   Chartered Accountants Certificate to the effect that compliance with the relevant SEBI regulations/guidelines as indicated above is attached to the form FC-TRS to be filed with the AD bank. </a:t>
            </a:r>
          </a:p>
        </p:txBody>
      </p:sp>
    </p:spTree>
    <p:extLst>
      <p:ext uri="{BB962C8B-B14F-4D97-AF65-F5344CB8AC3E}">
        <p14:creationId xmlns:p14="http://schemas.microsoft.com/office/powerpoint/2010/main" val="10292802"/>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7" presetClass="entr" presetSubtype="0"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7" presetClass="entr" presetSubtype="0"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par>
                          <p:cTn id="39" fill="hold">
                            <p:stCondLst>
                              <p:cond delay="5000"/>
                            </p:stCondLst>
                            <p:childTnLst>
                              <p:par>
                                <p:cTn id="40" presetID="47" presetClass="entr" presetSubtype="0"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1666C08-A47C-43A9-BE22-3A9620A0FBDF}"/>
              </a:ext>
            </a:extLst>
          </p:cNvPr>
          <p:cNvSpPr/>
          <p:nvPr/>
        </p:nvSpPr>
        <p:spPr>
          <a:xfrm>
            <a:off x="0" y="414977"/>
            <a:ext cx="12192000" cy="2800767"/>
          </a:xfrm>
          <a:prstGeom prst="rect">
            <a:avLst/>
          </a:prstGeom>
        </p:spPr>
        <p:txBody>
          <a:bodyPr wrap="square">
            <a:spAutoFit/>
          </a:bodyPr>
          <a:lstStyle/>
          <a:p>
            <a:pPr marL="342900" indent="-342900" algn="just">
              <a:buAutoNum type="arabicPeriod"/>
            </a:pPr>
            <a:r>
              <a:rPr lang="en-IN" sz="2200" dirty="0">
                <a:latin typeface="Times New Roman" panose="02020603050405020304" pitchFamily="18" charset="0"/>
                <a:cs typeface="Times New Roman" panose="02020603050405020304" pitchFamily="18" charset="0"/>
              </a:rPr>
              <a:t> Indian companies can issue </a:t>
            </a:r>
            <a:r>
              <a:rPr lang="en-IN" sz="2200" dirty="0">
                <a:solidFill>
                  <a:srgbClr val="00B050"/>
                </a:solidFill>
                <a:latin typeface="Times New Roman" panose="02020603050405020304" pitchFamily="18" charset="0"/>
                <a:cs typeface="Times New Roman" panose="02020603050405020304" pitchFamily="18" charset="0"/>
              </a:rPr>
              <a:t>equity shares, fully, compulsorily and mandatorily convertible debentures and fully, compulsorily and mandatorily convertible preference shares subject to pricing guidelines/valuation norms prescribed under FEMA Regulations</a:t>
            </a:r>
            <a:r>
              <a:rPr lang="en-IN" sz="2200" dirty="0">
                <a:latin typeface="Times New Roman" panose="02020603050405020304" pitchFamily="18" charset="0"/>
                <a:cs typeface="Times New Roman" panose="02020603050405020304" pitchFamily="18" charset="0"/>
              </a:rPr>
              <a:t>. The price/conversion formula of convertible capital instruments should be determined upfront at the time of issue of the instruments. The price at the time of conversion should not in any case be lower than the fair value worked out, at the time of issuance of such instruments, in accordance with the extant FEMA regulations [as per any internationally accepted pricing methodology on arm’s length basis for the unlisted companies and valuation in terms of SEBI (ICDR) Regulations, for the listed companies]. </a:t>
            </a:r>
          </a:p>
        </p:txBody>
      </p:sp>
      <p:sp>
        <p:nvSpPr>
          <p:cNvPr id="3" name="Rectangle 2">
            <a:extLst>
              <a:ext uri="{FF2B5EF4-FFF2-40B4-BE49-F238E27FC236}">
                <a16:creationId xmlns:a16="http://schemas.microsoft.com/office/drawing/2014/main" xmlns="" id="{C67BF4CC-7DEF-4E87-A39B-0D3F08D18B3E}"/>
              </a:ext>
            </a:extLst>
          </p:cNvPr>
          <p:cNvSpPr/>
          <p:nvPr/>
        </p:nvSpPr>
        <p:spPr>
          <a:xfrm>
            <a:off x="0" y="3296668"/>
            <a:ext cx="12192000" cy="1446550"/>
          </a:xfrm>
          <a:prstGeom prst="rect">
            <a:avLst/>
          </a:prstGeom>
        </p:spPr>
        <p:txBody>
          <a:bodyPr wrap="square">
            <a:spAutoFit/>
          </a:bodyPr>
          <a:lstStyle/>
          <a:p>
            <a:pPr marL="401638" indent="-401638" algn="just"/>
            <a:r>
              <a:rPr lang="en-IN" sz="2200" dirty="0">
                <a:solidFill>
                  <a:srgbClr val="000000"/>
                </a:solidFill>
                <a:latin typeface="Times New Roman" panose="02020603050405020304" pitchFamily="18" charset="0"/>
                <a:cs typeface="Times New Roman" panose="02020603050405020304" pitchFamily="18" charset="0"/>
              </a:rPr>
              <a:t>1.1 Optionality clauses are allowed in equity shares, fully, compulsorily and mandatorily convertible debentures and fully, compulsorily and mandatorily convertible preference shares under FDI scheme, subject to the following conditions: </a:t>
            </a:r>
          </a:p>
          <a:p>
            <a:pPr marL="401638" indent="-401638"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D10EF4D6-E667-476A-9A7D-CC0FD201D9C2}"/>
              </a:ext>
            </a:extLst>
          </p:cNvPr>
          <p:cNvSpPr/>
          <p:nvPr/>
        </p:nvSpPr>
        <p:spPr>
          <a:xfrm>
            <a:off x="0" y="4583325"/>
            <a:ext cx="12192000" cy="923330"/>
          </a:xfrm>
          <a:prstGeom prst="rect">
            <a:avLst/>
          </a:prstGeom>
        </p:spPr>
        <p:txBody>
          <a:bodyPr wrap="square">
            <a:spAutoFit/>
          </a:bodyPr>
          <a:lstStyle/>
          <a:p>
            <a:pPr marL="692150" indent="-692150" algn="just">
              <a:buAutoNum type="alphaLcParenBoth"/>
            </a:pPr>
            <a:r>
              <a:rPr lang="en-IN" dirty="0">
                <a:solidFill>
                  <a:srgbClr val="000000"/>
                </a:solidFill>
                <a:latin typeface="Times New Roman" panose="02020603050405020304" pitchFamily="18" charset="0"/>
                <a:cs typeface="Times New Roman" panose="02020603050405020304" pitchFamily="18" charset="0"/>
              </a:rPr>
              <a:t>There is a </a:t>
            </a:r>
            <a:r>
              <a:rPr lang="en-IN" dirty="0">
                <a:solidFill>
                  <a:srgbClr val="00B050"/>
                </a:solidFill>
                <a:latin typeface="Times New Roman" panose="02020603050405020304" pitchFamily="18" charset="0"/>
                <a:cs typeface="Times New Roman" panose="02020603050405020304" pitchFamily="18" charset="0"/>
              </a:rPr>
              <a:t>minimum lock-in period of one year which shall </a:t>
            </a:r>
            <a:r>
              <a:rPr lang="en-IN" dirty="0">
                <a:solidFill>
                  <a:srgbClr val="000000"/>
                </a:solidFill>
                <a:latin typeface="Times New Roman" panose="02020603050405020304" pitchFamily="18" charset="0"/>
                <a:cs typeface="Times New Roman" panose="02020603050405020304" pitchFamily="18" charset="0"/>
              </a:rPr>
              <a:t>be effective from the date of allotment of such capital  instruments. </a:t>
            </a:r>
          </a:p>
          <a:p>
            <a:pPr algn="just"/>
            <a:endParaRPr lang="en-IN" dirty="0">
              <a:solidFill>
                <a:srgbClr val="00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EE2E2048-45AE-4E98-A0C7-F98F3D4D1333}"/>
              </a:ext>
            </a:extLst>
          </p:cNvPr>
          <p:cNvSpPr/>
          <p:nvPr/>
        </p:nvSpPr>
        <p:spPr>
          <a:xfrm>
            <a:off x="0" y="5383544"/>
            <a:ext cx="12093262" cy="646331"/>
          </a:xfrm>
          <a:prstGeom prst="rect">
            <a:avLst/>
          </a:prstGeom>
        </p:spPr>
        <p:txBody>
          <a:bodyPr wrap="square">
            <a:spAutoFit/>
          </a:bodyPr>
          <a:lstStyle/>
          <a:p>
            <a:pPr marL="512763" indent="-512763" algn="just"/>
            <a:r>
              <a:rPr lang="en-IN" dirty="0">
                <a:solidFill>
                  <a:srgbClr val="000000"/>
                </a:solidFill>
                <a:latin typeface="Times New Roman" panose="02020603050405020304" pitchFamily="18" charset="0"/>
                <a:cs typeface="Times New Roman" panose="02020603050405020304" pitchFamily="18" charset="0"/>
              </a:rPr>
              <a:t>(b)   After the lock-in period and </a:t>
            </a:r>
            <a:r>
              <a:rPr lang="en-IN" dirty="0">
                <a:solidFill>
                  <a:srgbClr val="00B050"/>
                </a:solidFill>
                <a:latin typeface="Times New Roman" panose="02020603050405020304" pitchFamily="18" charset="0"/>
                <a:cs typeface="Times New Roman" panose="02020603050405020304" pitchFamily="18" charset="0"/>
              </a:rPr>
              <a:t>subject to FDI Policy provisions</a:t>
            </a:r>
            <a:r>
              <a:rPr lang="en-IN" dirty="0">
                <a:solidFill>
                  <a:srgbClr val="000000"/>
                </a:solidFill>
                <a:latin typeface="Times New Roman" panose="02020603050405020304" pitchFamily="18" charset="0"/>
                <a:cs typeface="Times New Roman" panose="02020603050405020304" pitchFamily="18" charset="0"/>
              </a:rPr>
              <a:t>, if any, the non-resident investor exercising option/right shall be eligible to exit without any assured return, as per pricing/valuation guidelines issued by RBI from time to time.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5538892"/>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1452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552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20160"/>
                            </p:stCondLst>
                            <p:childTnLst>
                              <p:par>
                                <p:cTn id="23" presetID="42" presetClass="entr" presetSubtype="0" fill="hold" grpId="0" nodeType="afterEffect">
                                  <p:stCondLst>
                                    <p:cond delay="0"/>
                                  </p:stCondLst>
                                  <p:iterate type="lt">
                                    <p:tmPct val="0"/>
                                  </p:iterate>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21160"/>
                            </p:stCondLst>
                            <p:childTnLst>
                              <p:par>
                                <p:cTn id="29" presetID="18" presetClass="emph" presetSubtype="0" fill="hold" grpId="1" nodeType="afterEffect">
                                  <p:stCondLst>
                                    <p:cond delay="0"/>
                                  </p:stCondLst>
                                  <p:iterate type="lt">
                                    <p:tmPct val="4000"/>
                                  </p:iterate>
                                  <p:childTnLst>
                                    <p:set>
                                      <p:cBhvr override="childStyle">
                                        <p:cTn id="30" dur="500" fill="hold"/>
                                        <p:tgtEl>
                                          <p:spTgt spid="4"/>
                                        </p:tgtEl>
                                        <p:attrNameLst>
                                          <p:attrName>style.textDecorationUnderline</p:attrName>
                                        </p:attrNameLst>
                                      </p:cBhvr>
                                      <p:to>
                                        <p:strVal val="true"/>
                                      </p:to>
                                    </p:set>
                                  </p:childTnLst>
                                </p:cTn>
                              </p:par>
                            </p:childTnLst>
                          </p:cTn>
                        </p:par>
                        <p:par>
                          <p:cTn id="31" fill="hold">
                            <p:stCondLst>
                              <p:cond delay="23740"/>
                            </p:stCondLst>
                            <p:childTnLst>
                              <p:par>
                                <p:cTn id="32" presetID="42" presetClass="entr" presetSubtype="0" fill="hold" grpId="0" nodeType="afterEffect">
                                  <p:stCondLst>
                                    <p:cond delay="0"/>
                                  </p:stCondLst>
                                  <p:iterate type="lt">
                                    <p:tmPct val="0"/>
                                  </p:iterate>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par>
                          <p:cTn id="37" fill="hold">
                            <p:stCondLst>
                              <p:cond delay="24740"/>
                            </p:stCondLst>
                            <p:childTnLst>
                              <p:par>
                                <p:cTn id="38" presetID="18" presetClass="emph" presetSubtype="0" fill="hold" grpId="1" nodeType="afterEffect">
                                  <p:stCondLst>
                                    <p:cond delay="0"/>
                                  </p:stCondLst>
                                  <p:iterate type="lt">
                                    <p:tmPct val="4000"/>
                                  </p:iterate>
                                  <p:childTnLst>
                                    <p:set>
                                      <p:cBhvr override="childStyle">
                                        <p:cTn id="39" dur="50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P spid="5"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182C1BB-26B1-4979-B3E0-B54FC3D03E95}"/>
              </a:ext>
            </a:extLst>
          </p:cNvPr>
          <p:cNvSpPr/>
          <p:nvPr/>
        </p:nvSpPr>
        <p:spPr>
          <a:xfrm>
            <a:off x="1" y="912513"/>
            <a:ext cx="12191999" cy="430887"/>
          </a:xfrm>
          <a:prstGeom prst="rect">
            <a:avLst/>
          </a:prstGeom>
        </p:spPr>
        <p:txBody>
          <a:bodyPr wrap="square">
            <a:spAutoFit/>
          </a:bodyPr>
          <a:lstStyle/>
          <a:p>
            <a:r>
              <a:rPr lang="en-IN" sz="2200" b="1" dirty="0">
                <a:solidFill>
                  <a:srgbClr val="000000"/>
                </a:solidFill>
                <a:latin typeface="Times New Roman" panose="02020603050405020304" pitchFamily="18" charset="0"/>
                <a:cs typeface="Times New Roman" panose="02020603050405020304" pitchFamily="18" charset="0"/>
              </a:rPr>
              <a:t>B. Transfer of shares from Resident to Non-Resident: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C5B85B8D-1DBE-4A04-B5B9-09D63695CEBF}"/>
              </a:ext>
            </a:extLst>
          </p:cNvPr>
          <p:cNvSpPr/>
          <p:nvPr/>
        </p:nvSpPr>
        <p:spPr>
          <a:xfrm>
            <a:off x="0" y="1698171"/>
            <a:ext cx="12192000" cy="769441"/>
          </a:xfrm>
          <a:prstGeom prst="rect">
            <a:avLst/>
          </a:prstGeom>
        </p:spPr>
        <p:txBody>
          <a:bodyPr wrap="square">
            <a:spAutoFit/>
          </a:bodyPr>
          <a:lstStyle/>
          <a:p>
            <a:pPr marL="979487" indent="-514350" algn="just">
              <a:buAutoNum type="romanLcParenR"/>
            </a:pPr>
            <a:r>
              <a:rPr lang="en-IN" sz="2200" b="1" dirty="0">
                <a:solidFill>
                  <a:srgbClr val="000000"/>
                </a:solidFill>
                <a:latin typeface="Times New Roman" panose="02020603050405020304" pitchFamily="18" charset="0"/>
                <a:cs typeface="Times New Roman" panose="02020603050405020304" pitchFamily="18" charset="0"/>
              </a:rPr>
              <a:t>where the transfer of shares requires the prior approval of the Government as per the extant FDI policy provided that: </a:t>
            </a:r>
          </a:p>
        </p:txBody>
      </p:sp>
      <p:sp>
        <p:nvSpPr>
          <p:cNvPr id="4" name="Rectangle 3">
            <a:extLst>
              <a:ext uri="{FF2B5EF4-FFF2-40B4-BE49-F238E27FC236}">
                <a16:creationId xmlns:a16="http://schemas.microsoft.com/office/drawing/2014/main" xmlns="" id="{60CB25E4-89EF-4D8A-BDE2-AF6F2F2D3D64}"/>
              </a:ext>
            </a:extLst>
          </p:cNvPr>
          <p:cNvSpPr/>
          <p:nvPr/>
        </p:nvSpPr>
        <p:spPr>
          <a:xfrm>
            <a:off x="0" y="2822383"/>
            <a:ext cx="12192000" cy="369332"/>
          </a:xfrm>
          <a:prstGeom prst="rect">
            <a:avLst/>
          </a:prstGeom>
        </p:spPr>
        <p:txBody>
          <a:bodyPr wrap="square">
            <a:spAutoFit/>
          </a:bodyPr>
          <a:lstStyle/>
          <a:p>
            <a:pPr indent="682625" algn="just"/>
            <a:r>
              <a:rPr lang="en-IN" dirty="0">
                <a:solidFill>
                  <a:srgbClr val="000000"/>
                </a:solidFill>
                <a:latin typeface="Times New Roman" panose="02020603050405020304" pitchFamily="18" charset="0"/>
                <a:cs typeface="Times New Roman" panose="02020603050405020304" pitchFamily="18" charset="0"/>
              </a:rPr>
              <a:t>a)  the requisite approval of the Government has been obtained; and </a:t>
            </a:r>
          </a:p>
        </p:txBody>
      </p:sp>
      <p:sp>
        <p:nvSpPr>
          <p:cNvPr id="8" name="Rectangle 7">
            <a:extLst>
              <a:ext uri="{FF2B5EF4-FFF2-40B4-BE49-F238E27FC236}">
                <a16:creationId xmlns:a16="http://schemas.microsoft.com/office/drawing/2014/main" xmlns="" id="{D695427C-FDA2-44D3-B1C0-5949F12099BB}"/>
              </a:ext>
            </a:extLst>
          </p:cNvPr>
          <p:cNvSpPr/>
          <p:nvPr/>
        </p:nvSpPr>
        <p:spPr>
          <a:xfrm>
            <a:off x="0" y="3252442"/>
            <a:ext cx="12192000" cy="923330"/>
          </a:xfrm>
          <a:prstGeom prst="rect">
            <a:avLst/>
          </a:prstGeom>
        </p:spPr>
        <p:txBody>
          <a:bodyPr wrap="square">
            <a:spAutoFit/>
          </a:bodyPr>
          <a:lstStyle/>
          <a:p>
            <a:pPr indent="682625" algn="just"/>
            <a:endParaRPr lang="en-IN" dirty="0">
              <a:solidFill>
                <a:srgbClr val="000000"/>
              </a:solidFill>
              <a:latin typeface="Times New Roman" panose="02020603050405020304" pitchFamily="18" charset="0"/>
              <a:cs typeface="Times New Roman" panose="02020603050405020304" pitchFamily="18" charset="0"/>
            </a:endParaRPr>
          </a:p>
          <a:p>
            <a:pPr marL="1030288" indent="-347663" algn="just"/>
            <a:r>
              <a:rPr lang="en-IN" dirty="0">
                <a:solidFill>
                  <a:srgbClr val="000000"/>
                </a:solidFill>
                <a:latin typeface="Times New Roman" panose="02020603050405020304" pitchFamily="18" charset="0"/>
                <a:cs typeface="Times New Roman" panose="02020603050405020304" pitchFamily="18" charset="0"/>
              </a:rPr>
              <a:t>b) the transfer of shares adheres with the pricing guidelines and documentation requirements as specified by the Reserve Bank of India from time to time. </a:t>
            </a:r>
          </a:p>
        </p:txBody>
      </p:sp>
      <p:sp>
        <p:nvSpPr>
          <p:cNvPr id="9" name="Rectangle 8">
            <a:extLst>
              <a:ext uri="{FF2B5EF4-FFF2-40B4-BE49-F238E27FC236}">
                <a16:creationId xmlns:a16="http://schemas.microsoft.com/office/drawing/2014/main" xmlns="" id="{32561A7F-77BA-4AFD-A7D9-D7F1BA3D8C70}"/>
              </a:ext>
            </a:extLst>
          </p:cNvPr>
          <p:cNvSpPr/>
          <p:nvPr/>
        </p:nvSpPr>
        <p:spPr>
          <a:xfrm>
            <a:off x="0" y="4513498"/>
            <a:ext cx="12192000" cy="646331"/>
          </a:xfrm>
          <a:prstGeom prst="rect">
            <a:avLst/>
          </a:prstGeom>
        </p:spPr>
        <p:txBody>
          <a:bodyPr wrap="square">
            <a:spAutoFit/>
          </a:bodyPr>
          <a:lstStyle/>
          <a:p>
            <a:pPr marL="682625" indent="-276225" algn="just"/>
            <a:r>
              <a:rPr lang="en-IN" b="1" dirty="0">
                <a:solidFill>
                  <a:srgbClr val="000000"/>
                </a:solidFill>
                <a:latin typeface="Times New Roman" panose="02020603050405020304" pitchFamily="18" charset="0"/>
                <a:cs typeface="Times New Roman" panose="02020603050405020304" pitchFamily="18" charset="0"/>
              </a:rPr>
              <a:t>ii) where the transfer of shares attract SEBI (SAST) Regulations </a:t>
            </a:r>
            <a:r>
              <a:rPr lang="en-IN" dirty="0">
                <a:solidFill>
                  <a:srgbClr val="000000"/>
                </a:solidFill>
                <a:latin typeface="Times New Roman" panose="02020603050405020304" pitchFamily="18" charset="0"/>
                <a:cs typeface="Times New Roman" panose="02020603050405020304" pitchFamily="18" charset="0"/>
              </a:rPr>
              <a:t>subject to the adherence with the pricing guidelines and documentation requirements as specified by Reserve Bank of India from time to time. </a:t>
            </a:r>
          </a:p>
        </p:txBody>
      </p:sp>
    </p:spTree>
    <p:extLst>
      <p:ext uri="{BB962C8B-B14F-4D97-AF65-F5344CB8AC3E}">
        <p14:creationId xmlns:p14="http://schemas.microsoft.com/office/powerpoint/2010/main" val="3606066444"/>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80">
                                          <p:stCondLst>
                                            <p:cond delay="0"/>
                                          </p:stCondLst>
                                        </p:cTn>
                                        <p:tgtEl>
                                          <p:spTgt spid="3"/>
                                        </p:tgtEl>
                                      </p:cBhvr>
                                    </p:animEffect>
                                    <p:anim calcmode="lin" valueType="num">
                                      <p:cBhvr>
                                        <p:cTn id="2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gtEl>
                                      </p:cBhvr>
                                      <p:to x="100000" y="60000"/>
                                    </p:animScale>
                                    <p:animScale>
                                      <p:cBhvr>
                                        <p:cTn id="31" dur="166" decel="50000">
                                          <p:stCondLst>
                                            <p:cond delay="676"/>
                                          </p:stCondLst>
                                        </p:cTn>
                                        <p:tgtEl>
                                          <p:spTgt spid="3"/>
                                        </p:tgtEl>
                                      </p:cBhvr>
                                      <p:to x="100000" y="100000"/>
                                    </p:animScale>
                                    <p:animScale>
                                      <p:cBhvr>
                                        <p:cTn id="32" dur="26">
                                          <p:stCondLst>
                                            <p:cond delay="1312"/>
                                          </p:stCondLst>
                                        </p:cTn>
                                        <p:tgtEl>
                                          <p:spTgt spid="3"/>
                                        </p:tgtEl>
                                      </p:cBhvr>
                                      <p:to x="100000" y="80000"/>
                                    </p:animScale>
                                    <p:animScale>
                                      <p:cBhvr>
                                        <p:cTn id="33" dur="166" decel="50000">
                                          <p:stCondLst>
                                            <p:cond delay="1338"/>
                                          </p:stCondLst>
                                        </p:cTn>
                                        <p:tgtEl>
                                          <p:spTgt spid="3"/>
                                        </p:tgtEl>
                                      </p:cBhvr>
                                      <p:to x="100000" y="100000"/>
                                    </p:animScale>
                                    <p:animScale>
                                      <p:cBhvr>
                                        <p:cTn id="34" dur="26">
                                          <p:stCondLst>
                                            <p:cond delay="1642"/>
                                          </p:stCondLst>
                                        </p:cTn>
                                        <p:tgtEl>
                                          <p:spTgt spid="3"/>
                                        </p:tgtEl>
                                      </p:cBhvr>
                                      <p:to x="100000" y="90000"/>
                                    </p:animScale>
                                    <p:animScale>
                                      <p:cBhvr>
                                        <p:cTn id="35" dur="166" decel="50000">
                                          <p:stCondLst>
                                            <p:cond delay="1668"/>
                                          </p:stCondLst>
                                        </p:cTn>
                                        <p:tgtEl>
                                          <p:spTgt spid="3"/>
                                        </p:tgtEl>
                                      </p:cBhvr>
                                      <p:to x="100000" y="100000"/>
                                    </p:animScale>
                                    <p:animScale>
                                      <p:cBhvr>
                                        <p:cTn id="36" dur="26">
                                          <p:stCondLst>
                                            <p:cond delay="1808"/>
                                          </p:stCondLst>
                                        </p:cTn>
                                        <p:tgtEl>
                                          <p:spTgt spid="3"/>
                                        </p:tgtEl>
                                      </p:cBhvr>
                                      <p:to x="100000" y="95000"/>
                                    </p:animScale>
                                    <p:animScale>
                                      <p:cBhvr>
                                        <p:cTn id="37" dur="166" decel="50000">
                                          <p:stCondLst>
                                            <p:cond delay="1834"/>
                                          </p:stCondLst>
                                        </p:cTn>
                                        <p:tgtEl>
                                          <p:spTgt spid="3"/>
                                        </p:tgtEl>
                                      </p:cBhvr>
                                      <p:to x="100000" y="100000"/>
                                    </p:animScale>
                                  </p:childTnLst>
                                </p:cTn>
                              </p:par>
                            </p:childTnLst>
                          </p:cTn>
                        </p:par>
                        <p:par>
                          <p:cTn id="38" fill="hold">
                            <p:stCondLst>
                              <p:cond delay="4000"/>
                            </p:stCondLst>
                            <p:childTnLst>
                              <p:par>
                                <p:cTn id="39" presetID="42" presetClass="entr" presetSubtype="0" fill="hold" grpId="1" nodeType="afterEffect">
                                  <p:stCondLst>
                                    <p:cond delay="0"/>
                                  </p:stCondLst>
                                  <p:iterate type="lt">
                                    <p:tmPct val="0"/>
                                  </p:iterate>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par>
                          <p:cTn id="44" fill="hold">
                            <p:stCondLst>
                              <p:cond delay="5000"/>
                            </p:stCondLst>
                            <p:childTnLst>
                              <p:par>
                                <p:cTn id="45" presetID="15" presetClass="emph" presetSubtype="0" grpId="0" nodeType="afterEffect">
                                  <p:stCondLst>
                                    <p:cond delay="0"/>
                                  </p:stCondLst>
                                  <p:iterate type="lt">
                                    <p:tmAbs val="25"/>
                                  </p:iterate>
                                  <p:childTnLst>
                                    <p:set>
                                      <p:cBhvr override="childStyle">
                                        <p:cTn id="46" dur="indefinite"/>
                                        <p:tgtEl>
                                          <p:spTgt spid="4"/>
                                        </p:tgtEl>
                                        <p:attrNameLst>
                                          <p:attrName>style.fontWeight</p:attrName>
                                        </p:attrNameLst>
                                      </p:cBhvr>
                                      <p:to>
                                        <p:strVal val="bold"/>
                                      </p:to>
                                    </p:set>
                                  </p:childTnLst>
                                </p:cTn>
                              </p:par>
                            </p:childTnLst>
                          </p:cTn>
                        </p:par>
                        <p:par>
                          <p:cTn id="47" fill="hold">
                            <p:stCondLst>
                              <p:cond delay="6400"/>
                            </p:stCondLst>
                            <p:childTnLst>
                              <p:par>
                                <p:cTn id="48" presetID="42" presetClass="entr" presetSubtype="0" fill="hold" grpId="1" nodeType="afterEffect">
                                  <p:stCondLst>
                                    <p:cond delay="0"/>
                                  </p:stCondLst>
                                  <p:iterate type="lt">
                                    <p:tmPct val="0"/>
                                  </p:iterate>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childTnLst>
                          </p:cTn>
                        </p:par>
                        <p:par>
                          <p:cTn id="53" fill="hold">
                            <p:stCondLst>
                              <p:cond delay="7400"/>
                            </p:stCondLst>
                            <p:childTnLst>
                              <p:par>
                                <p:cTn id="54" presetID="15" presetClass="emph" presetSubtype="0" grpId="0" nodeType="afterEffect">
                                  <p:stCondLst>
                                    <p:cond delay="0"/>
                                  </p:stCondLst>
                                  <p:iterate type="lt">
                                    <p:tmAbs val="25"/>
                                  </p:iterate>
                                  <p:childTnLst>
                                    <p:set>
                                      <p:cBhvr override="childStyle">
                                        <p:cTn id="55" dur="indefinite"/>
                                        <p:tgtEl>
                                          <p:spTgt spid="8"/>
                                        </p:tgtEl>
                                        <p:attrNameLst>
                                          <p:attrName>style.fontWeight</p:attrName>
                                        </p:attrNameLst>
                                      </p:cBhvr>
                                      <p:to>
                                        <p:strVal val="bold"/>
                                      </p:to>
                                    </p:set>
                                  </p:childTnLst>
                                </p:cTn>
                              </p:par>
                            </p:childTnLst>
                          </p:cTn>
                        </p:par>
                        <p:par>
                          <p:cTn id="56" fill="hold">
                            <p:stCondLst>
                              <p:cond delay="10625"/>
                            </p:stCondLst>
                            <p:childTnLst>
                              <p:par>
                                <p:cTn id="57" presetID="42" presetClass="entr" presetSubtype="0" fill="hold" grpId="1" nodeType="afterEffect">
                                  <p:stCondLst>
                                    <p:cond delay="0"/>
                                  </p:stCondLst>
                                  <p:iterate type="lt">
                                    <p:tmPct val="0"/>
                                  </p:iterate>
                                  <p:childTnLst>
                                    <p:set>
                                      <p:cBhvr>
                                        <p:cTn id="58" dur="1" fill="hold">
                                          <p:stCondLst>
                                            <p:cond delay="0"/>
                                          </p:stCondLst>
                                        </p:cTn>
                                        <p:tgtEl>
                                          <p:spTgt spid="9"/>
                                        </p:tgtEl>
                                        <p:attrNameLst>
                                          <p:attrName>style.visibility</p:attrName>
                                        </p:attrNameLst>
                                      </p:cBhvr>
                                      <p:to>
                                        <p:strVal val="visible"/>
                                      </p:to>
                                    </p:set>
                                    <p:animEffect transition="in" filter="fade">
                                      <p:cBhvr>
                                        <p:cTn id="59" dur="1000"/>
                                        <p:tgtEl>
                                          <p:spTgt spid="9"/>
                                        </p:tgtEl>
                                      </p:cBhvr>
                                    </p:animEffect>
                                    <p:anim calcmode="lin" valueType="num">
                                      <p:cBhvr>
                                        <p:cTn id="60" dur="1000" fill="hold"/>
                                        <p:tgtEl>
                                          <p:spTgt spid="9"/>
                                        </p:tgtEl>
                                        <p:attrNameLst>
                                          <p:attrName>ppt_x</p:attrName>
                                        </p:attrNameLst>
                                      </p:cBhvr>
                                      <p:tavLst>
                                        <p:tav tm="0">
                                          <p:val>
                                            <p:strVal val="#ppt_x"/>
                                          </p:val>
                                        </p:tav>
                                        <p:tav tm="100000">
                                          <p:val>
                                            <p:strVal val="#ppt_x"/>
                                          </p:val>
                                        </p:tav>
                                      </p:tavLst>
                                    </p:anim>
                                    <p:anim calcmode="lin" valueType="num">
                                      <p:cBhvr>
                                        <p:cTn id="61" dur="1000" fill="hold"/>
                                        <p:tgtEl>
                                          <p:spTgt spid="9"/>
                                        </p:tgtEl>
                                        <p:attrNameLst>
                                          <p:attrName>ppt_y</p:attrName>
                                        </p:attrNameLst>
                                      </p:cBhvr>
                                      <p:tavLst>
                                        <p:tav tm="0">
                                          <p:val>
                                            <p:strVal val="#ppt_y+.1"/>
                                          </p:val>
                                        </p:tav>
                                        <p:tav tm="100000">
                                          <p:val>
                                            <p:strVal val="#ppt_y"/>
                                          </p:val>
                                        </p:tav>
                                      </p:tavLst>
                                    </p:anim>
                                  </p:childTnLst>
                                </p:cTn>
                              </p:par>
                            </p:childTnLst>
                          </p:cTn>
                        </p:par>
                        <p:par>
                          <p:cTn id="62" fill="hold">
                            <p:stCondLst>
                              <p:cond delay="11625"/>
                            </p:stCondLst>
                            <p:childTnLst>
                              <p:par>
                                <p:cTn id="63" presetID="15" presetClass="emph" presetSubtype="0" grpId="0" nodeType="afterEffect">
                                  <p:stCondLst>
                                    <p:cond delay="0"/>
                                  </p:stCondLst>
                                  <p:iterate type="lt">
                                    <p:tmAbs val="25"/>
                                  </p:iterate>
                                  <p:childTnLst>
                                    <p:set>
                                      <p:cBhvr override="childStyle">
                                        <p:cTn id="64" dur="indefinite"/>
                                        <p:tgtEl>
                                          <p:spTgt spid="9"/>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8" grpId="0"/>
      <p:bldP spid="8" grpId="1"/>
      <p:bldP spid="9" grpId="0"/>
      <p:bldP spid="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9E74050-877E-4F47-B3D8-1CFF70B5DFE8}"/>
              </a:ext>
            </a:extLst>
          </p:cNvPr>
          <p:cNvSpPr/>
          <p:nvPr/>
        </p:nvSpPr>
        <p:spPr>
          <a:xfrm>
            <a:off x="0" y="0"/>
            <a:ext cx="12192000" cy="1785104"/>
          </a:xfrm>
          <a:prstGeom prst="rect">
            <a:avLst/>
          </a:prstGeom>
        </p:spPr>
        <p:txBody>
          <a:bodyPr wrap="square">
            <a:spAutoFit/>
          </a:bodyPr>
          <a:lstStyle/>
          <a:p>
            <a:pPr algn="just"/>
            <a:endParaRPr lang="en-IN" sz="2200" dirty="0">
              <a:latin typeface="Times New Roman" panose="02020603050405020304" pitchFamily="18" charset="0"/>
              <a:cs typeface="Times New Roman" panose="02020603050405020304" pitchFamily="18" charset="0"/>
            </a:endParaRPr>
          </a:p>
          <a:p>
            <a:pPr algn="just"/>
            <a:endParaRPr lang="en-IN" sz="2200" dirty="0">
              <a:latin typeface="Times New Roman" panose="02020603050405020304" pitchFamily="18" charset="0"/>
              <a:cs typeface="Times New Roman" panose="02020603050405020304" pitchFamily="18" charset="0"/>
            </a:endParaRPr>
          </a:p>
          <a:p>
            <a:pPr algn="just"/>
            <a:endParaRPr lang="en-IN" sz="2200" dirty="0">
              <a:latin typeface="Times New Roman" panose="02020603050405020304" pitchFamily="18" charset="0"/>
              <a:cs typeface="Times New Roman" panose="02020603050405020304" pitchFamily="18" charset="0"/>
            </a:endParaRPr>
          </a:p>
          <a:p>
            <a:pPr algn="just"/>
            <a:r>
              <a:rPr lang="en-IN" sz="2200" dirty="0">
                <a:latin typeface="Times New Roman" panose="02020603050405020304" pitchFamily="18" charset="0"/>
                <a:cs typeface="Times New Roman" panose="02020603050405020304" pitchFamily="18" charset="0"/>
              </a:rPr>
              <a:t>iii) where the transfer of shares does not meet the pricing guidelines under the FEMA, 1999 provided that:</a:t>
            </a:r>
          </a:p>
          <a:p>
            <a:pPr algn="just"/>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524FC4A8-E1D3-4FA7-949A-533E792DAB61}"/>
              </a:ext>
            </a:extLst>
          </p:cNvPr>
          <p:cNvSpPr/>
          <p:nvPr/>
        </p:nvSpPr>
        <p:spPr>
          <a:xfrm>
            <a:off x="0" y="1977731"/>
            <a:ext cx="12192000" cy="1107996"/>
          </a:xfrm>
          <a:prstGeom prst="rect">
            <a:avLst/>
          </a:prstGeom>
        </p:spPr>
        <p:txBody>
          <a:bodyPr wrap="square">
            <a:spAutoFit/>
          </a:bodyPr>
          <a:lstStyle/>
          <a:p>
            <a:pPr algn="just"/>
            <a:r>
              <a:rPr lang="en-IN" sz="2200" dirty="0">
                <a:latin typeface="Times" panose="02020603050405020304" pitchFamily="18" charset="0"/>
                <a:cs typeface="Times" panose="02020603050405020304" pitchFamily="18" charset="0"/>
              </a:rPr>
              <a:t>	a)  The resultant FDI is in compliance with the extant FDI policy and FEMA regulations in terms of 		     sectoral caps, </a:t>
            </a:r>
            <a:r>
              <a:rPr lang="en-IN" sz="2200" dirty="0" err="1">
                <a:latin typeface="Times" panose="02020603050405020304" pitchFamily="18" charset="0"/>
                <a:cs typeface="Times" panose="02020603050405020304" pitchFamily="18" charset="0"/>
              </a:rPr>
              <a:t>conditionalities</a:t>
            </a:r>
            <a:r>
              <a:rPr lang="en-IN" sz="2200" dirty="0">
                <a:latin typeface="Times" panose="02020603050405020304" pitchFamily="18" charset="0"/>
                <a:cs typeface="Times" panose="02020603050405020304" pitchFamily="18" charset="0"/>
              </a:rPr>
              <a:t> (such as minimum capitalization, etc.), reporting requirements, 		   	     documentation etc.; </a:t>
            </a:r>
          </a:p>
        </p:txBody>
      </p:sp>
      <p:sp>
        <p:nvSpPr>
          <p:cNvPr id="4" name="Rectangle 3">
            <a:extLst>
              <a:ext uri="{FF2B5EF4-FFF2-40B4-BE49-F238E27FC236}">
                <a16:creationId xmlns:a16="http://schemas.microsoft.com/office/drawing/2014/main" xmlns="" id="{5DA67979-3657-44A8-9330-3B47C050679D}"/>
              </a:ext>
            </a:extLst>
          </p:cNvPr>
          <p:cNvSpPr/>
          <p:nvPr/>
        </p:nvSpPr>
        <p:spPr>
          <a:xfrm>
            <a:off x="0" y="3403729"/>
            <a:ext cx="12192000" cy="1107996"/>
          </a:xfrm>
          <a:prstGeom prst="rect">
            <a:avLst/>
          </a:prstGeom>
        </p:spPr>
        <p:txBody>
          <a:bodyPr wrap="square">
            <a:spAutoFit/>
          </a:bodyPr>
          <a:lstStyle/>
          <a:p>
            <a:pPr algn="just"/>
            <a:r>
              <a:rPr lang="en-IN" sz="2200" dirty="0">
                <a:latin typeface="Times" panose="02020603050405020304" pitchFamily="18" charset="0"/>
                <a:cs typeface="Times" panose="02020603050405020304" pitchFamily="18" charset="0"/>
              </a:rPr>
              <a:t>	b) The pricing for the transaction is compliant with the specific/explicit, extant and relevant SEBI 	 	     regulations/guidelines (such as IPO, Book building, block deals, delisting, exit, open 	    	 			     offer/substantial acquisition/SEBI SAST); and </a:t>
            </a:r>
          </a:p>
        </p:txBody>
      </p:sp>
      <p:sp>
        <p:nvSpPr>
          <p:cNvPr id="5" name="Rectangle 4">
            <a:extLst>
              <a:ext uri="{FF2B5EF4-FFF2-40B4-BE49-F238E27FC236}">
                <a16:creationId xmlns:a16="http://schemas.microsoft.com/office/drawing/2014/main" xmlns="" id="{22B51BBF-4AB5-4288-B45E-B990321BD818}"/>
              </a:ext>
            </a:extLst>
          </p:cNvPr>
          <p:cNvSpPr/>
          <p:nvPr/>
        </p:nvSpPr>
        <p:spPr>
          <a:xfrm>
            <a:off x="0" y="4829727"/>
            <a:ext cx="12192000" cy="1107996"/>
          </a:xfrm>
          <a:prstGeom prst="rect">
            <a:avLst/>
          </a:prstGeom>
        </p:spPr>
        <p:txBody>
          <a:bodyPr wrap="square">
            <a:spAutoFit/>
          </a:bodyPr>
          <a:lstStyle/>
          <a:p>
            <a:r>
              <a:rPr lang="en-IN" sz="2200" dirty="0">
                <a:latin typeface="Times New Roman" panose="02020603050405020304" pitchFamily="18" charset="0"/>
                <a:cs typeface="Times New Roman" panose="02020603050405020304" pitchFamily="18" charset="0"/>
              </a:rPr>
              <a:t>  	c) Chartered Accountants Certificate to the effect that compliance with the relevant SEBI 		  	  		    regulations /guidelines as indicated above is attached to the form FC-TRS to be filed with the AD  		    bank. </a:t>
            </a:r>
            <a:endParaRPr lang="en-IN" sz="2200" dirty="0"/>
          </a:p>
        </p:txBody>
      </p:sp>
    </p:spTree>
    <p:extLst>
      <p:ext uri="{BB962C8B-B14F-4D97-AF65-F5344CB8AC3E}">
        <p14:creationId xmlns:p14="http://schemas.microsoft.com/office/powerpoint/2010/main" val="2781236564"/>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iterate type="lt">
                                    <p:tmPct val="0"/>
                                  </p:iterate>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18" presetClass="emph" presetSubtype="0" fill="hold" grpId="1" nodeType="afterEffect">
                                  <p:stCondLst>
                                    <p:cond delay="0"/>
                                  </p:stCondLst>
                                  <p:iterate type="lt">
                                    <p:tmPct val="4000"/>
                                  </p:iterate>
                                  <p:childTnLst>
                                    <p:set>
                                      <p:cBhvr override="childStyle">
                                        <p:cTn id="29" dur="500" fill="hold"/>
                                        <p:tgtEl>
                                          <p:spTgt spid="3"/>
                                        </p:tgtEl>
                                        <p:attrNameLst>
                                          <p:attrName>style.textDecorationUnderline</p:attrName>
                                        </p:attrNameLst>
                                      </p:cBhvr>
                                      <p:to>
                                        <p:strVal val="true"/>
                                      </p:to>
                                    </p:set>
                                  </p:childTnLst>
                                </p:cTn>
                              </p:par>
                            </p:childTnLst>
                          </p:cTn>
                        </p:par>
                        <p:par>
                          <p:cTn id="30" fill="hold">
                            <p:stCondLst>
                              <p:cond delay="7160"/>
                            </p:stCondLst>
                            <p:childTnLst>
                              <p:par>
                                <p:cTn id="31" presetID="42" presetClass="entr" presetSubtype="0" fill="hold" grpId="0" nodeType="afterEffect">
                                  <p:stCondLst>
                                    <p:cond delay="0"/>
                                  </p:stCondLst>
                                  <p:iterate type="lt">
                                    <p:tmPct val="0"/>
                                  </p:iterate>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par>
                          <p:cTn id="36" fill="hold">
                            <p:stCondLst>
                              <p:cond delay="8160"/>
                            </p:stCondLst>
                            <p:childTnLst>
                              <p:par>
                                <p:cTn id="37" presetID="18" presetClass="emph" presetSubtype="0" fill="hold" grpId="1" nodeType="afterEffect">
                                  <p:stCondLst>
                                    <p:cond delay="0"/>
                                  </p:stCondLst>
                                  <p:iterate type="lt">
                                    <p:tmPct val="4000"/>
                                  </p:iterate>
                                  <p:childTnLst>
                                    <p:set>
                                      <p:cBhvr override="childStyle">
                                        <p:cTn id="38" dur="500" fill="hold"/>
                                        <p:tgtEl>
                                          <p:spTgt spid="4"/>
                                        </p:tgtEl>
                                        <p:attrNameLst>
                                          <p:attrName>style.textDecorationUnderline</p:attrName>
                                        </p:attrNameLst>
                                      </p:cBhvr>
                                      <p:to>
                                        <p:strVal val="true"/>
                                      </p:to>
                                    </p:set>
                                  </p:childTnLst>
                                </p:cTn>
                              </p:par>
                            </p:childTnLst>
                          </p:cTn>
                        </p:par>
                        <p:par>
                          <p:cTn id="39" fill="hold">
                            <p:stCondLst>
                              <p:cond delay="12720"/>
                            </p:stCondLst>
                            <p:childTnLst>
                              <p:par>
                                <p:cTn id="40" presetID="42" presetClass="entr" presetSubtype="0" fill="hold" grpId="1" nodeType="afterEffect">
                                  <p:stCondLst>
                                    <p:cond delay="0"/>
                                  </p:stCondLst>
                                  <p:iterate type="lt">
                                    <p:tmPct val="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par>
                          <p:cTn id="45" fill="hold">
                            <p:stCondLst>
                              <p:cond delay="13720"/>
                            </p:stCondLst>
                            <p:childTnLst>
                              <p:par>
                                <p:cTn id="46" presetID="18" presetClass="emph" presetSubtype="0" fill="hold" grpId="0" nodeType="afterEffect">
                                  <p:stCondLst>
                                    <p:cond delay="0"/>
                                  </p:stCondLst>
                                  <p:iterate type="lt">
                                    <p:tmPct val="4000"/>
                                  </p:iterate>
                                  <p:childTnLst>
                                    <p:set>
                                      <p:cBhvr override="childStyle">
                                        <p:cTn id="47" dur="50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4" grpId="1"/>
      <p:bldP spid="5" grpId="0"/>
      <p:bldP spid="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F56AF72-93F6-4B87-82CB-95CD9E57F5A3}"/>
              </a:ext>
            </a:extLst>
          </p:cNvPr>
          <p:cNvSpPr/>
          <p:nvPr/>
        </p:nvSpPr>
        <p:spPr>
          <a:xfrm>
            <a:off x="0" y="522514"/>
            <a:ext cx="12192000" cy="430887"/>
          </a:xfrm>
          <a:prstGeom prst="rect">
            <a:avLst/>
          </a:prstGeom>
        </p:spPr>
        <p:txBody>
          <a:bodyPr wrap="square">
            <a:spAutoFit/>
          </a:bodyPr>
          <a:lstStyle/>
          <a:p>
            <a:pPr algn="just"/>
            <a:r>
              <a:rPr lang="en-IN" sz="2200" b="1" dirty="0">
                <a:solidFill>
                  <a:srgbClr val="000000"/>
                </a:solidFill>
                <a:latin typeface="Times New Roman" panose="02020603050405020304" pitchFamily="18" charset="0"/>
                <a:cs typeface="Times New Roman" panose="02020603050405020304" pitchFamily="18" charset="0"/>
              </a:rPr>
              <a:t>iv) where the investee company is in the financial sector provided that: </a:t>
            </a:r>
          </a:p>
        </p:txBody>
      </p:sp>
      <p:sp>
        <p:nvSpPr>
          <p:cNvPr id="3" name="Rectangle 2">
            <a:extLst>
              <a:ext uri="{FF2B5EF4-FFF2-40B4-BE49-F238E27FC236}">
                <a16:creationId xmlns:a16="http://schemas.microsoft.com/office/drawing/2014/main" xmlns="" id="{9ABEE9EC-7B9A-4079-A7AB-E7D4C7FA05EC}"/>
              </a:ext>
            </a:extLst>
          </p:cNvPr>
          <p:cNvSpPr/>
          <p:nvPr/>
        </p:nvSpPr>
        <p:spPr>
          <a:xfrm>
            <a:off x="0" y="2292330"/>
            <a:ext cx="12192000" cy="769441"/>
          </a:xfrm>
          <a:prstGeom prst="rect">
            <a:avLst/>
          </a:prstGeom>
        </p:spPr>
        <p:txBody>
          <a:bodyPr wrap="square">
            <a:spAutoFit/>
          </a:bodyPr>
          <a:lstStyle/>
          <a:p>
            <a:pPr marL="623888" indent="-276225" algn="just"/>
            <a:r>
              <a:rPr lang="en-IN" sz="2200" dirty="0">
                <a:solidFill>
                  <a:srgbClr val="000000"/>
                </a:solidFill>
                <a:latin typeface="Times New Roman" panose="02020603050405020304" pitchFamily="18" charset="0"/>
                <a:cs typeface="Times New Roman" panose="02020603050405020304" pitchFamily="18" charset="0"/>
              </a:rPr>
              <a:t>b) The FDI policy and FEMA regulations in terms of sectoral caps, </a:t>
            </a:r>
            <a:r>
              <a:rPr lang="en-IN" sz="2200" dirty="0" err="1">
                <a:solidFill>
                  <a:srgbClr val="000000"/>
                </a:solidFill>
                <a:latin typeface="Times New Roman" panose="02020603050405020304" pitchFamily="18" charset="0"/>
                <a:cs typeface="Times New Roman" panose="02020603050405020304" pitchFamily="18" charset="0"/>
              </a:rPr>
              <a:t>conditionalities</a:t>
            </a:r>
            <a:r>
              <a:rPr lang="en-IN" sz="2200" dirty="0">
                <a:solidFill>
                  <a:srgbClr val="000000"/>
                </a:solidFill>
                <a:latin typeface="Times New Roman" panose="02020603050405020304" pitchFamily="18" charset="0"/>
                <a:cs typeface="Times New Roman" panose="02020603050405020304" pitchFamily="18" charset="0"/>
              </a:rPr>
              <a:t> (such as minimum capitalization, pricing, etc.), reporting requirements, documentation etc., are complied with. </a:t>
            </a:r>
            <a:endParaRPr lang="en-IN" sz="22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348EA4F8-C784-461D-A216-BC92EC34AC65}"/>
              </a:ext>
            </a:extLst>
          </p:cNvPr>
          <p:cNvSpPr/>
          <p:nvPr/>
        </p:nvSpPr>
        <p:spPr>
          <a:xfrm>
            <a:off x="0" y="3603171"/>
            <a:ext cx="12192000" cy="1446550"/>
          </a:xfrm>
          <a:prstGeom prst="rect">
            <a:avLst/>
          </a:prstGeom>
        </p:spPr>
        <p:txBody>
          <a:bodyPr wrap="square">
            <a:spAutoFit/>
          </a:bodyPr>
          <a:lstStyle/>
          <a:p>
            <a:pPr marL="973138" indent="-349250" algn="just"/>
            <a:r>
              <a:rPr lang="en-IN" sz="2200" dirty="0">
                <a:solidFill>
                  <a:srgbClr val="000000"/>
                </a:solidFill>
                <a:latin typeface="Times New Roman" panose="02020603050405020304" pitchFamily="18" charset="0"/>
                <a:cs typeface="Times New Roman" panose="02020603050405020304" pitchFamily="18" charset="0"/>
              </a:rPr>
              <a:t>(i) Indian companies have been granted general permission for conversion of External Commercial Borrowings (ECB) (excluding those deemed as ECB) in convertible foreign currency into equity shares/fully compulsorily and mandatorily convertible preference shares, subject to the following conditions and reporting requirements: </a:t>
            </a:r>
            <a:endParaRPr lang="en-IN" sz="2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AD6F347F-FDCC-4DBF-9028-775374E009F6}"/>
              </a:ext>
            </a:extLst>
          </p:cNvPr>
          <p:cNvSpPr/>
          <p:nvPr/>
        </p:nvSpPr>
        <p:spPr>
          <a:xfrm>
            <a:off x="0" y="5206400"/>
            <a:ext cx="12192000" cy="769441"/>
          </a:xfrm>
          <a:prstGeom prst="rect">
            <a:avLst/>
          </a:prstGeom>
        </p:spPr>
        <p:txBody>
          <a:bodyPr wrap="square">
            <a:spAutoFit/>
          </a:bodyPr>
          <a:lstStyle/>
          <a:p>
            <a:pPr marL="739775" indent="-449263" algn="just"/>
            <a:r>
              <a:rPr lang="en-IN" sz="2200" dirty="0">
                <a:solidFill>
                  <a:srgbClr val="000000"/>
                </a:solidFill>
                <a:latin typeface="Times New Roman" panose="02020603050405020304" pitchFamily="18" charset="0"/>
                <a:cs typeface="Times New Roman" panose="02020603050405020304" pitchFamily="18" charset="0"/>
              </a:rPr>
              <a:t>(a) The activity of the company is covered under the Automatic Route for FDI or the company has obtained Government approval for foreign equity in the company; </a:t>
            </a:r>
            <a:endParaRPr lang="en-IN" sz="22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34A7C1A0-CD79-4522-BC18-FBC8DD8B8C8E}"/>
              </a:ext>
            </a:extLst>
          </p:cNvPr>
          <p:cNvSpPr/>
          <p:nvPr/>
        </p:nvSpPr>
        <p:spPr>
          <a:xfrm>
            <a:off x="0" y="1092001"/>
            <a:ext cx="12192000" cy="769441"/>
          </a:xfrm>
          <a:prstGeom prst="rect">
            <a:avLst/>
          </a:prstGeom>
        </p:spPr>
        <p:txBody>
          <a:bodyPr wrap="square">
            <a:spAutoFit/>
          </a:bodyPr>
          <a:lstStyle/>
          <a:p>
            <a:pPr marL="623888" indent="-276225" algn="just"/>
            <a:r>
              <a:rPr lang="en-IN" sz="2200" dirty="0">
                <a:solidFill>
                  <a:srgbClr val="000000"/>
                </a:solidFill>
                <a:latin typeface="Times New Roman" panose="02020603050405020304" pitchFamily="18" charset="0"/>
                <a:cs typeface="Times New Roman" panose="02020603050405020304" pitchFamily="18" charset="0"/>
              </a:rPr>
              <a:t>a) Any ‘fit and proper/due diligence’ requirements as regards the non-resident investor as stipulated by the respective financial sector regulator, from time to time, have been complied with; and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4212140"/>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iterate type="lt">
                                    <p:tmPct val="0"/>
                                  </p:iterate>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18" presetClass="emph" presetSubtype="0" fill="hold" grpId="1" nodeType="afterEffect">
                                  <p:stCondLst>
                                    <p:cond delay="0"/>
                                  </p:stCondLst>
                                  <p:iterate type="lt">
                                    <p:tmPct val="4000"/>
                                  </p:iterate>
                                  <p:childTnLst>
                                    <p:set>
                                      <p:cBhvr override="childStyle">
                                        <p:cTn id="29" dur="500" fill="hold"/>
                                        <p:tgtEl>
                                          <p:spTgt spid="6"/>
                                        </p:tgtEl>
                                        <p:attrNameLst>
                                          <p:attrName>style.textDecorationUnderline</p:attrName>
                                        </p:attrNameLst>
                                      </p:cBhvr>
                                      <p:to>
                                        <p:strVal val="true"/>
                                      </p:to>
                                    </p:set>
                                  </p:childTnLst>
                                </p:cTn>
                              </p:par>
                            </p:childTnLst>
                          </p:cTn>
                        </p:par>
                        <p:par>
                          <p:cTn id="30" fill="hold">
                            <p:stCondLst>
                              <p:cond delay="6820"/>
                            </p:stCondLst>
                            <p:childTnLst>
                              <p:par>
                                <p:cTn id="31" presetID="42" presetClass="entr" presetSubtype="0" fill="hold" grpId="0" nodeType="afterEffect">
                                  <p:stCondLst>
                                    <p:cond delay="0"/>
                                  </p:stCondLst>
                                  <p:iterate type="lt">
                                    <p:tmPct val="0"/>
                                  </p:iterate>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par>
                          <p:cTn id="36" fill="hold">
                            <p:stCondLst>
                              <p:cond delay="7820"/>
                            </p:stCondLst>
                            <p:childTnLst>
                              <p:par>
                                <p:cTn id="37" presetID="18" presetClass="emph" presetSubtype="0" fill="hold" grpId="1" nodeType="afterEffect">
                                  <p:stCondLst>
                                    <p:cond delay="0"/>
                                  </p:stCondLst>
                                  <p:iterate type="lt">
                                    <p:tmPct val="4000"/>
                                  </p:iterate>
                                  <p:childTnLst>
                                    <p:set>
                                      <p:cBhvr override="childStyle">
                                        <p:cTn id="38" dur="500" fill="hold"/>
                                        <p:tgtEl>
                                          <p:spTgt spid="3"/>
                                        </p:tgtEl>
                                        <p:attrNameLst>
                                          <p:attrName>style.textDecorationUnderline</p:attrName>
                                        </p:attrNameLst>
                                      </p:cBhvr>
                                      <p:to>
                                        <p:strVal val="true"/>
                                      </p:to>
                                    </p:set>
                                  </p:childTnLst>
                                </p:cTn>
                              </p:par>
                            </p:childTnLst>
                          </p:cTn>
                        </p:par>
                        <p:par>
                          <p:cTn id="39" fill="hold">
                            <p:stCondLst>
                              <p:cond delay="11680"/>
                            </p:stCondLst>
                            <p:childTnLst>
                              <p:par>
                                <p:cTn id="40" presetID="42" presetClass="entr" presetSubtype="0" fill="hold" grpId="0" nodeType="afterEffect">
                                  <p:stCondLst>
                                    <p:cond delay="0"/>
                                  </p:stCondLst>
                                  <p:iterate type="lt">
                                    <p:tmPct val="0"/>
                                  </p:iterate>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par>
                          <p:cTn id="45" fill="hold">
                            <p:stCondLst>
                              <p:cond delay="12680"/>
                            </p:stCondLst>
                            <p:childTnLst>
                              <p:par>
                                <p:cTn id="46" presetID="18" presetClass="emph" presetSubtype="0" fill="hold" grpId="1" nodeType="afterEffect">
                                  <p:stCondLst>
                                    <p:cond delay="0"/>
                                  </p:stCondLst>
                                  <p:iterate type="lt">
                                    <p:tmPct val="4000"/>
                                  </p:iterate>
                                  <p:childTnLst>
                                    <p:set>
                                      <p:cBhvr override="childStyle">
                                        <p:cTn id="47" dur="500" fill="hold"/>
                                        <p:tgtEl>
                                          <p:spTgt spid="4"/>
                                        </p:tgtEl>
                                        <p:attrNameLst>
                                          <p:attrName>style.textDecorationUnderline</p:attrName>
                                        </p:attrNameLst>
                                      </p:cBhvr>
                                      <p:to>
                                        <p:strVal val="true"/>
                                      </p:to>
                                    </p:set>
                                  </p:childTnLst>
                                </p:cTn>
                              </p:par>
                            </p:childTnLst>
                          </p:cTn>
                        </p:par>
                        <p:par>
                          <p:cTn id="48" fill="hold">
                            <p:stCondLst>
                              <p:cond delay="18860"/>
                            </p:stCondLst>
                            <p:childTnLst>
                              <p:par>
                                <p:cTn id="49" presetID="42" presetClass="entr" presetSubtype="0" fill="hold" grpId="0" nodeType="afterEffect">
                                  <p:stCondLst>
                                    <p:cond delay="0"/>
                                  </p:stCondLst>
                                  <p:iterate type="lt">
                                    <p:tmPct val="0"/>
                                  </p:iterate>
                                  <p:childTnLst>
                                    <p:set>
                                      <p:cBhvr>
                                        <p:cTn id="50" dur="1" fill="hold">
                                          <p:stCondLst>
                                            <p:cond delay="0"/>
                                          </p:stCondLst>
                                        </p:cTn>
                                        <p:tgtEl>
                                          <p:spTgt spid="5"/>
                                        </p:tgtEl>
                                        <p:attrNameLst>
                                          <p:attrName>style.visibility</p:attrName>
                                        </p:attrNameLst>
                                      </p:cBhvr>
                                      <p:to>
                                        <p:strVal val="visible"/>
                                      </p:to>
                                    </p:set>
                                    <p:animEffect transition="in" filter="fade">
                                      <p:cBhvr>
                                        <p:cTn id="51" dur="1000"/>
                                        <p:tgtEl>
                                          <p:spTgt spid="5"/>
                                        </p:tgtEl>
                                      </p:cBhvr>
                                    </p:animEffect>
                                    <p:anim calcmode="lin" valueType="num">
                                      <p:cBhvr>
                                        <p:cTn id="52" dur="1000" fill="hold"/>
                                        <p:tgtEl>
                                          <p:spTgt spid="5"/>
                                        </p:tgtEl>
                                        <p:attrNameLst>
                                          <p:attrName>ppt_x</p:attrName>
                                        </p:attrNameLst>
                                      </p:cBhvr>
                                      <p:tavLst>
                                        <p:tav tm="0">
                                          <p:val>
                                            <p:strVal val="#ppt_x"/>
                                          </p:val>
                                        </p:tav>
                                        <p:tav tm="100000">
                                          <p:val>
                                            <p:strVal val="#ppt_x"/>
                                          </p:val>
                                        </p:tav>
                                      </p:tavLst>
                                    </p:anim>
                                    <p:anim calcmode="lin" valueType="num">
                                      <p:cBhvr>
                                        <p:cTn id="53" dur="1000" fill="hold"/>
                                        <p:tgtEl>
                                          <p:spTgt spid="5"/>
                                        </p:tgtEl>
                                        <p:attrNameLst>
                                          <p:attrName>ppt_y</p:attrName>
                                        </p:attrNameLst>
                                      </p:cBhvr>
                                      <p:tavLst>
                                        <p:tav tm="0">
                                          <p:val>
                                            <p:strVal val="#ppt_y+.1"/>
                                          </p:val>
                                        </p:tav>
                                        <p:tav tm="100000">
                                          <p:val>
                                            <p:strVal val="#ppt_y"/>
                                          </p:val>
                                        </p:tav>
                                      </p:tavLst>
                                    </p:anim>
                                  </p:childTnLst>
                                </p:cTn>
                              </p:par>
                            </p:childTnLst>
                          </p:cTn>
                        </p:par>
                        <p:par>
                          <p:cTn id="54" fill="hold">
                            <p:stCondLst>
                              <p:cond delay="19860"/>
                            </p:stCondLst>
                            <p:childTnLst>
                              <p:par>
                                <p:cTn id="55" presetID="18" presetClass="emph" presetSubtype="0" fill="hold" grpId="1" nodeType="afterEffect">
                                  <p:stCondLst>
                                    <p:cond delay="0"/>
                                  </p:stCondLst>
                                  <p:iterate type="lt">
                                    <p:tmPct val="4000"/>
                                  </p:iterate>
                                  <p:childTnLst>
                                    <p:set>
                                      <p:cBhvr override="childStyle">
                                        <p:cTn id="56" dur="50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4" grpId="1"/>
      <p:bldP spid="5" grpId="0"/>
      <p:bldP spid="5" grpId="1"/>
      <p:bldP spid="6" grpId="0"/>
      <p:bldP spid="6"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ECB147F-96E1-478D-806F-02E4E2CBE884}"/>
              </a:ext>
            </a:extLst>
          </p:cNvPr>
          <p:cNvSpPr/>
          <p:nvPr/>
        </p:nvSpPr>
        <p:spPr>
          <a:xfrm>
            <a:off x="0" y="902977"/>
            <a:ext cx="12192000"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(b) The foreign equity after conversion of ECB into equity is within the sectoral cap, if any;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F7A2FD36-770B-47AB-811B-06CD00CB080D}"/>
              </a:ext>
            </a:extLst>
          </p:cNvPr>
          <p:cNvSpPr/>
          <p:nvPr/>
        </p:nvSpPr>
        <p:spPr>
          <a:xfrm>
            <a:off x="0" y="1852519"/>
            <a:ext cx="12192000"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(c) Pricing of shares is as per the provision of para 2 above; </a:t>
            </a:r>
          </a:p>
        </p:txBody>
      </p:sp>
      <p:sp>
        <p:nvSpPr>
          <p:cNvPr id="4" name="Rectangle 3">
            <a:extLst>
              <a:ext uri="{FF2B5EF4-FFF2-40B4-BE49-F238E27FC236}">
                <a16:creationId xmlns:a16="http://schemas.microsoft.com/office/drawing/2014/main" xmlns="" id="{82BB3DF1-7CE8-44B1-BF07-7407C842B161}"/>
              </a:ext>
            </a:extLst>
          </p:cNvPr>
          <p:cNvSpPr/>
          <p:nvPr/>
        </p:nvSpPr>
        <p:spPr>
          <a:xfrm>
            <a:off x="0" y="3521509"/>
            <a:ext cx="12192000" cy="1446550"/>
          </a:xfrm>
          <a:prstGeom prst="rect">
            <a:avLst/>
          </a:prstGeom>
        </p:spPr>
        <p:txBody>
          <a:bodyPr wrap="square">
            <a:spAutoFit/>
          </a:bodyPr>
          <a:lstStyle/>
          <a:p>
            <a:pPr marL="1320800" indent="-406400" algn="just"/>
            <a:endParaRPr lang="en-IN" sz="2200" dirty="0">
              <a:solidFill>
                <a:srgbClr val="000000"/>
              </a:solidFill>
              <a:latin typeface="Times New Roman" panose="02020603050405020304" pitchFamily="18" charset="0"/>
              <a:cs typeface="Times New Roman" panose="02020603050405020304" pitchFamily="18" charset="0"/>
            </a:endParaRPr>
          </a:p>
          <a:p>
            <a:pPr marL="1320800" indent="-406400" algn="just"/>
            <a:r>
              <a:rPr lang="en-IN" sz="2200" dirty="0">
                <a:solidFill>
                  <a:srgbClr val="000000"/>
                </a:solidFill>
                <a:latin typeface="Times New Roman" panose="02020603050405020304" pitchFamily="18" charset="0"/>
                <a:cs typeface="Times New Roman" panose="02020603050405020304" pitchFamily="18" charset="0"/>
              </a:rPr>
              <a:t>(e) The conversion facility is available for ECBs availed under the Automatic or Government Route and is applicable to ECBs, due for payment or not, as well as secured/unsecured loans availed from non-resident collaborators. </a:t>
            </a:r>
            <a:endParaRPr lang="en-IN" sz="2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7182D787-B679-4E9E-8E96-85488BC276A0}"/>
              </a:ext>
            </a:extLst>
          </p:cNvPr>
          <p:cNvSpPr/>
          <p:nvPr/>
        </p:nvSpPr>
        <p:spPr>
          <a:xfrm>
            <a:off x="0" y="2782669"/>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(d) Compliance with the requirements prescribed under any other statute and regulation in force; 			      and </a:t>
            </a:r>
          </a:p>
        </p:txBody>
      </p:sp>
    </p:spTree>
    <p:extLst>
      <p:ext uri="{BB962C8B-B14F-4D97-AF65-F5344CB8AC3E}">
        <p14:creationId xmlns:p14="http://schemas.microsoft.com/office/powerpoint/2010/main" val="1696201546"/>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80">
                                          <p:stCondLst>
                                            <p:cond delay="0"/>
                                          </p:stCondLst>
                                        </p:cTn>
                                        <p:tgtEl>
                                          <p:spTgt spid="3"/>
                                        </p:tgtEl>
                                      </p:cBhvr>
                                    </p:animEffect>
                                    <p:anim calcmode="lin" valueType="num">
                                      <p:cBhvr>
                                        <p:cTn id="2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gtEl>
                                      </p:cBhvr>
                                      <p:to x="100000" y="60000"/>
                                    </p:animScale>
                                    <p:animScale>
                                      <p:cBhvr>
                                        <p:cTn id="31" dur="166" decel="50000">
                                          <p:stCondLst>
                                            <p:cond delay="676"/>
                                          </p:stCondLst>
                                        </p:cTn>
                                        <p:tgtEl>
                                          <p:spTgt spid="3"/>
                                        </p:tgtEl>
                                      </p:cBhvr>
                                      <p:to x="100000" y="100000"/>
                                    </p:animScale>
                                    <p:animScale>
                                      <p:cBhvr>
                                        <p:cTn id="32" dur="26">
                                          <p:stCondLst>
                                            <p:cond delay="1312"/>
                                          </p:stCondLst>
                                        </p:cTn>
                                        <p:tgtEl>
                                          <p:spTgt spid="3"/>
                                        </p:tgtEl>
                                      </p:cBhvr>
                                      <p:to x="100000" y="80000"/>
                                    </p:animScale>
                                    <p:animScale>
                                      <p:cBhvr>
                                        <p:cTn id="33" dur="166" decel="50000">
                                          <p:stCondLst>
                                            <p:cond delay="1338"/>
                                          </p:stCondLst>
                                        </p:cTn>
                                        <p:tgtEl>
                                          <p:spTgt spid="3"/>
                                        </p:tgtEl>
                                      </p:cBhvr>
                                      <p:to x="100000" y="100000"/>
                                    </p:animScale>
                                    <p:animScale>
                                      <p:cBhvr>
                                        <p:cTn id="34" dur="26">
                                          <p:stCondLst>
                                            <p:cond delay="1642"/>
                                          </p:stCondLst>
                                        </p:cTn>
                                        <p:tgtEl>
                                          <p:spTgt spid="3"/>
                                        </p:tgtEl>
                                      </p:cBhvr>
                                      <p:to x="100000" y="90000"/>
                                    </p:animScale>
                                    <p:animScale>
                                      <p:cBhvr>
                                        <p:cTn id="35" dur="166" decel="50000">
                                          <p:stCondLst>
                                            <p:cond delay="1668"/>
                                          </p:stCondLst>
                                        </p:cTn>
                                        <p:tgtEl>
                                          <p:spTgt spid="3"/>
                                        </p:tgtEl>
                                      </p:cBhvr>
                                      <p:to x="100000" y="100000"/>
                                    </p:animScale>
                                    <p:animScale>
                                      <p:cBhvr>
                                        <p:cTn id="36" dur="26">
                                          <p:stCondLst>
                                            <p:cond delay="1808"/>
                                          </p:stCondLst>
                                        </p:cTn>
                                        <p:tgtEl>
                                          <p:spTgt spid="3"/>
                                        </p:tgtEl>
                                      </p:cBhvr>
                                      <p:to x="100000" y="95000"/>
                                    </p:animScale>
                                    <p:animScale>
                                      <p:cBhvr>
                                        <p:cTn id="37" dur="166" decel="50000">
                                          <p:stCondLst>
                                            <p:cond delay="1834"/>
                                          </p:stCondLst>
                                        </p:cTn>
                                        <p:tgtEl>
                                          <p:spTgt spid="3"/>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80">
                                          <p:stCondLst>
                                            <p:cond delay="0"/>
                                          </p:stCondLst>
                                        </p:cTn>
                                        <p:tgtEl>
                                          <p:spTgt spid="5"/>
                                        </p:tgtEl>
                                      </p:cBhvr>
                                    </p:animEffect>
                                    <p:anim calcmode="lin" valueType="num">
                                      <p:cBhvr>
                                        <p:cTn id="4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7" dur="26">
                                          <p:stCondLst>
                                            <p:cond delay="650"/>
                                          </p:stCondLst>
                                        </p:cTn>
                                        <p:tgtEl>
                                          <p:spTgt spid="5"/>
                                        </p:tgtEl>
                                      </p:cBhvr>
                                      <p:to x="100000" y="60000"/>
                                    </p:animScale>
                                    <p:animScale>
                                      <p:cBhvr>
                                        <p:cTn id="48" dur="166" decel="50000">
                                          <p:stCondLst>
                                            <p:cond delay="676"/>
                                          </p:stCondLst>
                                        </p:cTn>
                                        <p:tgtEl>
                                          <p:spTgt spid="5"/>
                                        </p:tgtEl>
                                      </p:cBhvr>
                                      <p:to x="100000" y="100000"/>
                                    </p:animScale>
                                    <p:animScale>
                                      <p:cBhvr>
                                        <p:cTn id="49" dur="26">
                                          <p:stCondLst>
                                            <p:cond delay="1312"/>
                                          </p:stCondLst>
                                        </p:cTn>
                                        <p:tgtEl>
                                          <p:spTgt spid="5"/>
                                        </p:tgtEl>
                                      </p:cBhvr>
                                      <p:to x="100000" y="80000"/>
                                    </p:animScale>
                                    <p:animScale>
                                      <p:cBhvr>
                                        <p:cTn id="50" dur="166" decel="50000">
                                          <p:stCondLst>
                                            <p:cond delay="1338"/>
                                          </p:stCondLst>
                                        </p:cTn>
                                        <p:tgtEl>
                                          <p:spTgt spid="5"/>
                                        </p:tgtEl>
                                      </p:cBhvr>
                                      <p:to x="100000" y="100000"/>
                                    </p:animScale>
                                    <p:animScale>
                                      <p:cBhvr>
                                        <p:cTn id="51" dur="26">
                                          <p:stCondLst>
                                            <p:cond delay="1642"/>
                                          </p:stCondLst>
                                        </p:cTn>
                                        <p:tgtEl>
                                          <p:spTgt spid="5"/>
                                        </p:tgtEl>
                                      </p:cBhvr>
                                      <p:to x="100000" y="90000"/>
                                    </p:animScale>
                                    <p:animScale>
                                      <p:cBhvr>
                                        <p:cTn id="52" dur="166" decel="50000">
                                          <p:stCondLst>
                                            <p:cond delay="1668"/>
                                          </p:stCondLst>
                                        </p:cTn>
                                        <p:tgtEl>
                                          <p:spTgt spid="5"/>
                                        </p:tgtEl>
                                      </p:cBhvr>
                                      <p:to x="100000" y="100000"/>
                                    </p:animScale>
                                    <p:animScale>
                                      <p:cBhvr>
                                        <p:cTn id="53" dur="26">
                                          <p:stCondLst>
                                            <p:cond delay="1808"/>
                                          </p:stCondLst>
                                        </p:cTn>
                                        <p:tgtEl>
                                          <p:spTgt spid="5"/>
                                        </p:tgtEl>
                                      </p:cBhvr>
                                      <p:to x="100000" y="95000"/>
                                    </p:animScale>
                                    <p:animScale>
                                      <p:cBhvr>
                                        <p:cTn id="54" dur="166" decel="50000">
                                          <p:stCondLst>
                                            <p:cond delay="1834"/>
                                          </p:stCondLst>
                                        </p:cTn>
                                        <p:tgtEl>
                                          <p:spTgt spid="5"/>
                                        </p:tgtEl>
                                      </p:cBhvr>
                                      <p:to x="100000" y="100000"/>
                                    </p:animScale>
                                  </p:childTnLst>
                                </p:cTn>
                              </p:par>
                            </p:childTnLst>
                          </p:cTn>
                        </p:par>
                        <p:par>
                          <p:cTn id="55" fill="hold">
                            <p:stCondLst>
                              <p:cond delay="6000"/>
                            </p:stCondLst>
                            <p:childTnLst>
                              <p:par>
                                <p:cTn id="56" presetID="26" presetClass="entr" presetSubtype="0" fill="hold" grpId="0" nodeType="afterEffect">
                                  <p:stCondLst>
                                    <p:cond delay="0"/>
                                  </p:stCondLst>
                                  <p:iterate type="lt">
                                    <p:tmPct val="0"/>
                                  </p:iterate>
                                  <p:childTnLst>
                                    <p:set>
                                      <p:cBhvr>
                                        <p:cTn id="57" dur="1" fill="hold">
                                          <p:stCondLst>
                                            <p:cond delay="0"/>
                                          </p:stCondLst>
                                        </p:cTn>
                                        <p:tgtEl>
                                          <p:spTgt spid="4"/>
                                        </p:tgtEl>
                                        <p:attrNameLst>
                                          <p:attrName>style.visibility</p:attrName>
                                        </p:attrNameLst>
                                      </p:cBhvr>
                                      <p:to>
                                        <p:strVal val="visible"/>
                                      </p:to>
                                    </p:set>
                                    <p:animEffect transition="in" filter="wipe(down)">
                                      <p:cBhvr>
                                        <p:cTn id="58" dur="580">
                                          <p:stCondLst>
                                            <p:cond delay="0"/>
                                          </p:stCondLst>
                                        </p:cTn>
                                        <p:tgtEl>
                                          <p:spTgt spid="4"/>
                                        </p:tgtEl>
                                      </p:cBhvr>
                                    </p:animEffect>
                                    <p:anim calcmode="lin" valueType="num">
                                      <p:cBhvr>
                                        <p:cTn id="5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4" dur="26">
                                          <p:stCondLst>
                                            <p:cond delay="650"/>
                                          </p:stCondLst>
                                        </p:cTn>
                                        <p:tgtEl>
                                          <p:spTgt spid="4"/>
                                        </p:tgtEl>
                                      </p:cBhvr>
                                      <p:to x="100000" y="60000"/>
                                    </p:animScale>
                                    <p:animScale>
                                      <p:cBhvr>
                                        <p:cTn id="65" dur="166" decel="50000">
                                          <p:stCondLst>
                                            <p:cond delay="676"/>
                                          </p:stCondLst>
                                        </p:cTn>
                                        <p:tgtEl>
                                          <p:spTgt spid="4"/>
                                        </p:tgtEl>
                                      </p:cBhvr>
                                      <p:to x="100000" y="100000"/>
                                    </p:animScale>
                                    <p:animScale>
                                      <p:cBhvr>
                                        <p:cTn id="66" dur="26">
                                          <p:stCondLst>
                                            <p:cond delay="1312"/>
                                          </p:stCondLst>
                                        </p:cTn>
                                        <p:tgtEl>
                                          <p:spTgt spid="4"/>
                                        </p:tgtEl>
                                      </p:cBhvr>
                                      <p:to x="100000" y="80000"/>
                                    </p:animScale>
                                    <p:animScale>
                                      <p:cBhvr>
                                        <p:cTn id="67" dur="166" decel="50000">
                                          <p:stCondLst>
                                            <p:cond delay="1338"/>
                                          </p:stCondLst>
                                        </p:cTn>
                                        <p:tgtEl>
                                          <p:spTgt spid="4"/>
                                        </p:tgtEl>
                                      </p:cBhvr>
                                      <p:to x="100000" y="100000"/>
                                    </p:animScale>
                                    <p:animScale>
                                      <p:cBhvr>
                                        <p:cTn id="68" dur="26">
                                          <p:stCondLst>
                                            <p:cond delay="1642"/>
                                          </p:stCondLst>
                                        </p:cTn>
                                        <p:tgtEl>
                                          <p:spTgt spid="4"/>
                                        </p:tgtEl>
                                      </p:cBhvr>
                                      <p:to x="100000" y="90000"/>
                                    </p:animScale>
                                    <p:animScale>
                                      <p:cBhvr>
                                        <p:cTn id="69" dur="166" decel="50000">
                                          <p:stCondLst>
                                            <p:cond delay="1668"/>
                                          </p:stCondLst>
                                        </p:cTn>
                                        <p:tgtEl>
                                          <p:spTgt spid="4"/>
                                        </p:tgtEl>
                                      </p:cBhvr>
                                      <p:to x="100000" y="100000"/>
                                    </p:animScale>
                                    <p:animScale>
                                      <p:cBhvr>
                                        <p:cTn id="70" dur="26">
                                          <p:stCondLst>
                                            <p:cond delay="1808"/>
                                          </p:stCondLst>
                                        </p:cTn>
                                        <p:tgtEl>
                                          <p:spTgt spid="4"/>
                                        </p:tgtEl>
                                      </p:cBhvr>
                                      <p:to x="100000" y="95000"/>
                                    </p:animScale>
                                    <p:animScale>
                                      <p:cBhvr>
                                        <p:cTn id="71" dur="166" decel="50000">
                                          <p:stCondLst>
                                            <p:cond delay="1834"/>
                                          </p:stCondLst>
                                        </p:cTn>
                                        <p:tgtEl>
                                          <p:spTgt spid="4"/>
                                        </p:tgtEl>
                                      </p:cBhvr>
                                      <p:to x="100000" y="100000"/>
                                    </p:animScale>
                                  </p:childTnLst>
                                </p:cTn>
                              </p:par>
                            </p:childTnLst>
                          </p:cTn>
                        </p:par>
                        <p:par>
                          <p:cTn id="72" fill="hold">
                            <p:stCondLst>
                              <p:cond delay="8000"/>
                            </p:stCondLst>
                            <p:childTnLst>
                              <p:par>
                                <p:cTn id="73" presetID="18" presetClass="emph" presetSubtype="0" fill="hold" grpId="1" nodeType="afterEffect">
                                  <p:stCondLst>
                                    <p:cond delay="0"/>
                                  </p:stCondLst>
                                  <p:iterate type="lt">
                                    <p:tmPct val="4000"/>
                                  </p:iterate>
                                  <p:childTnLst>
                                    <p:set>
                                      <p:cBhvr override="childStyle">
                                        <p:cTn id="74"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9B706AB-3287-4A79-B962-F01B40C6C934}"/>
              </a:ext>
            </a:extLst>
          </p:cNvPr>
          <p:cNvSpPr/>
          <p:nvPr/>
        </p:nvSpPr>
        <p:spPr>
          <a:xfrm>
            <a:off x="0" y="377372"/>
            <a:ext cx="12192000" cy="3139321"/>
          </a:xfrm>
          <a:prstGeom prst="rect">
            <a:avLst/>
          </a:prstGeom>
        </p:spPr>
        <p:txBody>
          <a:bodyPr wrap="square">
            <a:spAutoFit/>
          </a:bodyPr>
          <a:lstStyle/>
          <a:p>
            <a:pPr algn="just"/>
            <a:endParaRPr lang="en-IN" sz="2200" dirty="0">
              <a:solidFill>
                <a:srgbClr val="000000"/>
              </a:solidFill>
              <a:latin typeface="Times" panose="02020603050405020304" pitchFamily="18" charset="0"/>
              <a:cs typeface="Times" panose="02020603050405020304" pitchFamily="18" charset="0"/>
            </a:endParaRPr>
          </a:p>
          <a:p>
            <a:pPr marL="914400" indent="-449263" algn="just"/>
            <a:r>
              <a:rPr lang="en-IN" sz="2200" dirty="0">
                <a:solidFill>
                  <a:srgbClr val="000000"/>
                </a:solidFill>
                <a:latin typeface="Times" panose="02020603050405020304" pitchFamily="18" charset="0"/>
                <a:cs typeface="Times" panose="02020603050405020304" pitchFamily="18" charset="0"/>
              </a:rPr>
              <a:t>(ii) General permission is also available for issue of shares/preference shares against lump sum technical know-how fee, royalty due for payment, subject to entry route, sectoral cap and pricing guidelines (as per the provision of para 2 above)and compliance with applicable tax laws. Further, issue of equity shares against any other funds payable by the investee company, remittance of which does not require prior permission of the Government of India or Reserve Bank of India under FEMA, 1999 or any rules/ regulations framed or directions issued thereunder, or has been permitted by the Reserve Bank under the Act or the rules and regulations framed or directions issued thereunder is permitted, provided that: </a:t>
            </a:r>
            <a:endParaRPr lang="en-IN" sz="2200" dirty="0">
              <a:latin typeface="Times" panose="02020603050405020304" pitchFamily="18" charset="0"/>
              <a:cs typeface="Times" panose="02020603050405020304" pitchFamily="18" charset="0"/>
            </a:endParaRPr>
          </a:p>
        </p:txBody>
      </p:sp>
      <p:sp>
        <p:nvSpPr>
          <p:cNvPr id="3" name="Rectangle 2">
            <a:extLst>
              <a:ext uri="{FF2B5EF4-FFF2-40B4-BE49-F238E27FC236}">
                <a16:creationId xmlns:a16="http://schemas.microsoft.com/office/drawing/2014/main" xmlns="" id="{8EDFAB4C-917A-4905-824A-15265055CB50}"/>
              </a:ext>
            </a:extLst>
          </p:cNvPr>
          <p:cNvSpPr/>
          <p:nvPr/>
        </p:nvSpPr>
        <p:spPr>
          <a:xfrm>
            <a:off x="0" y="3772264"/>
            <a:ext cx="12192000" cy="1107996"/>
          </a:xfrm>
          <a:prstGeom prst="rect">
            <a:avLst/>
          </a:prstGeom>
        </p:spPr>
        <p:txBody>
          <a:bodyPr wrap="square">
            <a:spAutoFit/>
          </a:bodyPr>
          <a:lstStyle/>
          <a:p>
            <a:pPr marL="1428750" indent="-514350">
              <a:buAutoNum type="romanUcParenBoth"/>
            </a:pPr>
            <a:r>
              <a:rPr lang="en-IN" sz="2200" dirty="0">
                <a:solidFill>
                  <a:srgbClr val="000000"/>
                </a:solidFill>
                <a:latin typeface="Times" panose="02020603050405020304" pitchFamily="18" charset="0"/>
                <a:cs typeface="Times" panose="02020603050405020304" pitchFamily="18" charset="0"/>
              </a:rPr>
              <a:t>The equity shares shall be issued in accordance with the extant FDI guidelines on sectoral caps, pricing guidelines etc. as amended by Reserve bank of India, from time to time; </a:t>
            </a:r>
          </a:p>
          <a:p>
            <a:pPr marL="1428750" indent="-514350">
              <a:buAutoNum type="romanUcParenBoth"/>
            </a:pPr>
            <a:endParaRPr lang="en-IN" sz="2200" dirty="0">
              <a:latin typeface="Times" panose="02020603050405020304" pitchFamily="18" charset="0"/>
              <a:cs typeface="Times" panose="02020603050405020304" pitchFamily="18" charset="0"/>
            </a:endParaRPr>
          </a:p>
        </p:txBody>
      </p:sp>
      <p:sp>
        <p:nvSpPr>
          <p:cNvPr id="4" name="Rectangle 3">
            <a:extLst>
              <a:ext uri="{FF2B5EF4-FFF2-40B4-BE49-F238E27FC236}">
                <a16:creationId xmlns:a16="http://schemas.microsoft.com/office/drawing/2014/main" xmlns="" id="{4BF251BD-1483-4E68-9F8D-D179D1D114D9}"/>
              </a:ext>
            </a:extLst>
          </p:cNvPr>
          <p:cNvSpPr/>
          <p:nvPr/>
        </p:nvSpPr>
        <p:spPr>
          <a:xfrm>
            <a:off x="0" y="4541705"/>
            <a:ext cx="12192000" cy="1785104"/>
          </a:xfrm>
          <a:prstGeom prst="rect">
            <a:avLst/>
          </a:prstGeom>
        </p:spPr>
        <p:txBody>
          <a:bodyPr wrap="square">
            <a:spAutoFit/>
          </a:bodyPr>
          <a:lstStyle/>
          <a:p>
            <a:pPr marL="1379538"/>
            <a:endParaRPr lang="en-IN" sz="2200" dirty="0">
              <a:solidFill>
                <a:srgbClr val="000000"/>
              </a:solidFill>
              <a:latin typeface="Times New Roman" panose="02020603050405020304" pitchFamily="18" charset="0"/>
              <a:cs typeface="Times New Roman" panose="02020603050405020304" pitchFamily="18" charset="0"/>
            </a:endParaRPr>
          </a:p>
          <a:p>
            <a:pPr marL="1379538"/>
            <a:r>
              <a:rPr lang="en-IN" sz="2200" dirty="0">
                <a:solidFill>
                  <a:srgbClr val="000000"/>
                </a:solidFill>
                <a:latin typeface="Times New Roman" panose="02020603050405020304" pitchFamily="18" charset="0"/>
                <a:cs typeface="Times New Roman" panose="02020603050405020304" pitchFamily="18" charset="0"/>
              </a:rPr>
              <a:t>Explanation: Issue of shares/convertible debentures that require Government approval in terms of paragraph 3 of Schedule 1 of FEMA 20 or import dues deemed as ECB or trade credit or payable against import of second hand machinery shall continue to be dealt in accordance with extant guidelines;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67823"/>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1356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456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17980"/>
                            </p:stCondLst>
                            <p:childTnLst>
                              <p:par>
                                <p:cTn id="23" presetID="42" presetClass="entr" presetSubtype="0" fill="hold" grpId="0" nodeType="afterEffect">
                                  <p:stCondLst>
                                    <p:cond delay="0"/>
                                  </p:stCondLst>
                                  <p:iterate type="lt">
                                    <p:tmPct val="0"/>
                                  </p:iterate>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18980"/>
                            </p:stCondLst>
                            <p:childTnLst>
                              <p:par>
                                <p:cTn id="29" presetID="18" presetClass="emph" presetSubtype="0" fill="hold" grpId="1" nodeType="afterEffect">
                                  <p:stCondLst>
                                    <p:cond delay="0"/>
                                  </p:stCondLst>
                                  <p:iterate type="lt">
                                    <p:tmPct val="4000"/>
                                  </p:iterate>
                                  <p:childTnLst>
                                    <p:set>
                                      <p:cBhvr override="childStyle">
                                        <p:cTn id="30"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7C7B92C-CC24-4679-94A2-FBD8A8C51007}"/>
              </a:ext>
            </a:extLst>
          </p:cNvPr>
          <p:cNvSpPr/>
          <p:nvPr/>
        </p:nvSpPr>
        <p:spPr>
          <a:xfrm>
            <a:off x="0" y="427335"/>
            <a:ext cx="12192000" cy="769441"/>
          </a:xfrm>
          <a:prstGeom prst="rect">
            <a:avLst/>
          </a:prstGeom>
        </p:spPr>
        <p:txBody>
          <a:bodyPr wrap="square">
            <a:spAutoFit/>
          </a:bodyPr>
          <a:lstStyle/>
          <a:p>
            <a:pPr marL="1828800" indent="-449263" algn="just"/>
            <a:r>
              <a:rPr lang="en-IN" sz="2200" dirty="0">
                <a:solidFill>
                  <a:srgbClr val="000000"/>
                </a:solidFill>
                <a:latin typeface="Times New Roman" panose="02020603050405020304" pitchFamily="18" charset="0"/>
                <a:cs typeface="Times New Roman" panose="02020603050405020304" pitchFamily="18" charset="0"/>
              </a:rPr>
              <a:t>(II) The issue of equity shares under this provision shall be subject to tax laws as applicable to the funds payable and the conversion to equity should be net of applicable taxes.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B0D833C6-D5CE-4243-8C7A-A93C667DED2A}"/>
              </a:ext>
            </a:extLst>
          </p:cNvPr>
          <p:cNvSpPr/>
          <p:nvPr/>
        </p:nvSpPr>
        <p:spPr>
          <a:xfrm>
            <a:off x="0" y="1533382"/>
            <a:ext cx="12192000" cy="2123658"/>
          </a:xfrm>
          <a:prstGeom prst="rect">
            <a:avLst/>
          </a:prstGeom>
        </p:spPr>
        <p:txBody>
          <a:bodyPr wrap="square">
            <a:spAutoFit/>
          </a:bodyPr>
          <a:lstStyle/>
          <a:p>
            <a:pPr marL="914400" indent="-449263" algn="just"/>
            <a:r>
              <a:rPr lang="en-IN" sz="2200" dirty="0">
                <a:solidFill>
                  <a:srgbClr val="000000"/>
                </a:solidFill>
                <a:latin typeface="Times New Roman" panose="02020603050405020304" pitchFamily="18" charset="0"/>
                <a:cs typeface="Times New Roman" panose="02020603050405020304" pitchFamily="18" charset="0"/>
              </a:rPr>
              <a:t>(iii) A wholly owned subsidiary set up in India by a non-resident entity, operating in a sector where 100 percent foreign investment is allowed in the automatic route and there are no FDI linked </a:t>
            </a:r>
            <a:r>
              <a:rPr lang="en-IN" sz="2200" dirty="0" err="1">
                <a:solidFill>
                  <a:srgbClr val="000000"/>
                </a:solidFill>
                <a:latin typeface="Times New Roman" panose="02020603050405020304" pitchFamily="18" charset="0"/>
                <a:cs typeface="Times New Roman" panose="02020603050405020304" pitchFamily="18" charset="0"/>
              </a:rPr>
              <a:t>conditionalities</a:t>
            </a:r>
            <a:r>
              <a:rPr lang="en-IN" sz="2200" dirty="0">
                <a:solidFill>
                  <a:srgbClr val="000000"/>
                </a:solidFill>
                <a:latin typeface="Times New Roman" panose="02020603050405020304" pitchFamily="18" charset="0"/>
                <a:cs typeface="Times New Roman" panose="02020603050405020304" pitchFamily="18" charset="0"/>
              </a:rPr>
              <a:t>, may issue equity shares or preference shares or convertible debentures or warrants to the said non-resident entity against pre-incorporation/ pre-operative expenses incurred by the said non-resident entity up to a limit of five percent of its capital or USD 500,000 whichever is less, subject to the conditions laid down below. </a:t>
            </a:r>
            <a:endParaRPr lang="en-IN" sz="22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92D0B87D-729E-4700-B6A5-F1F404057BDF}"/>
              </a:ext>
            </a:extLst>
          </p:cNvPr>
          <p:cNvSpPr/>
          <p:nvPr/>
        </p:nvSpPr>
        <p:spPr>
          <a:xfrm>
            <a:off x="0" y="3878068"/>
            <a:ext cx="12192000" cy="1446550"/>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a. Within thirty days from the date of issue of equity shares or preference shares or convertible 			    debentures or warrants but not later than one year from the date of incorporation or such time as 		    Reserve Bank of India or Government of India permits, the Indian company shall report the 			    transaction in the Form FC-GPR to the Reserve Bank.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565631"/>
      </p:ext>
    </p:extLst>
  </p:cSld>
  <p:clrMapOvr>
    <a:masterClrMapping/>
  </p:clrMapOvr>
  <mc:AlternateContent xmlns:mc="http://schemas.openxmlformats.org/markup-compatibility/2006" xmlns:p14="http://schemas.microsoft.com/office/powerpoint/2010/main">
    <mc:Choice Requires="p14">
      <p:transition spd="slow" p14:dur="2500" advTm="0">
        <p:checker/>
      </p:transition>
    </mc:Choice>
    <mc:Fallback xmlns="">
      <p:transition spd="slow" advTm="0">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iterate type="lt">
                                    <p:tmPct val="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8" presetClass="emph" presetSubtype="0" fill="hold" grpId="1" nodeType="afterEffect">
                                  <p:stCondLst>
                                    <p:cond delay="0"/>
                                  </p:stCondLst>
                                  <p:iterate type="lt">
                                    <p:tmPct val="4000"/>
                                  </p:iterate>
                                  <p:childTnLst>
                                    <p:set>
                                      <p:cBhvr override="childStyle">
                                        <p:cTn id="18" dur="500" fill="hold"/>
                                        <p:tgtEl>
                                          <p:spTgt spid="3"/>
                                        </p:tgtEl>
                                        <p:attrNameLst>
                                          <p:attrName>style.textDecorationUnderline</p:attrName>
                                        </p:attrNameLst>
                                      </p:cBhvr>
                                      <p:to>
                                        <p:strVal val="true"/>
                                      </p:to>
                                    </p:set>
                                  </p:childTnLst>
                                </p:cTn>
                              </p:par>
                            </p:childTnLst>
                          </p:cTn>
                        </p:par>
                        <p:par>
                          <p:cTn id="19" fill="hold">
                            <p:stCondLst>
                              <p:cond delay="11600"/>
                            </p:stCondLst>
                            <p:childTnLst>
                              <p:par>
                                <p:cTn id="20" presetID="42" presetClass="entr" presetSubtype="0" fill="hold" grpId="0" nodeType="afterEffect">
                                  <p:stCondLst>
                                    <p:cond delay="0"/>
                                  </p:stCondLst>
                                  <p:iterate type="lt">
                                    <p:tmPct val="0"/>
                                  </p:iterate>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12600"/>
                            </p:stCondLst>
                            <p:childTnLst>
                              <p:par>
                                <p:cTn id="26" presetID="18" presetClass="emph" presetSubtype="0" fill="hold" grpId="1" nodeType="afterEffect">
                                  <p:stCondLst>
                                    <p:cond delay="0"/>
                                  </p:stCondLst>
                                  <p:iterate type="lt">
                                    <p:tmPct val="4000"/>
                                  </p:iterate>
                                  <p:childTnLst>
                                    <p:set>
                                      <p:cBhvr override="childStyle">
                                        <p:cTn id="27"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4"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4C74890C-6A59-41F9-B43C-45A71D0F9044}"/>
              </a:ext>
            </a:extLst>
          </p:cNvPr>
          <p:cNvSpPr/>
          <p:nvPr/>
        </p:nvSpPr>
        <p:spPr>
          <a:xfrm>
            <a:off x="0" y="957943"/>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b. The valuation of the equity shares or preference shares or convertible debentures or warrants 			    shall be subject to the provisions of Paragraph 5 of Schedule 1 of these Regulations. </a:t>
            </a:r>
          </a:p>
        </p:txBody>
      </p:sp>
      <p:sp>
        <p:nvSpPr>
          <p:cNvPr id="2" name="Rectangle 1">
            <a:extLst>
              <a:ext uri="{FF2B5EF4-FFF2-40B4-BE49-F238E27FC236}">
                <a16:creationId xmlns:a16="http://schemas.microsoft.com/office/drawing/2014/main" xmlns="" id="{F13A0EC0-83D8-4576-A665-B186EB8D5194}"/>
              </a:ext>
            </a:extLst>
          </p:cNvPr>
          <p:cNvSpPr/>
          <p:nvPr/>
        </p:nvSpPr>
        <p:spPr>
          <a:xfrm>
            <a:off x="0" y="2015341"/>
            <a:ext cx="12192000" cy="280076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c. A certificate issued by the statutory auditor of the Indian company that the amount of pre-				    incorporation/pre-operative expenses against which equity shares or preference shares or 				    convertible debentures or warrants have been issued has been utilized for the purpose for which 		    it was received should be submitted with the FC-GPR form. </a:t>
            </a:r>
          </a:p>
          <a:p>
            <a:pPr algn="just"/>
            <a:r>
              <a:rPr lang="en-IN" sz="2200" dirty="0">
                <a:solidFill>
                  <a:srgbClr val="000000"/>
                </a:solidFill>
                <a:latin typeface="Times New Roman" panose="02020603050405020304" pitchFamily="18" charset="0"/>
                <a:cs typeface="Times New Roman" panose="02020603050405020304" pitchFamily="18" charset="0"/>
              </a:rPr>
              <a:t>		    Explanation: Pre-incorporation/pre-operative expenses shall include amounts remitted to 				    Investee Company’s account, to the investor’s account in India if it exists, </a:t>
            </a:r>
            <a:r>
              <a:rPr lang="en-IN" sz="2200" dirty="0">
                <a:latin typeface="Times New Roman" panose="02020603050405020304" pitchFamily="18" charset="0"/>
                <a:cs typeface="Times New Roman" panose="02020603050405020304" pitchFamily="18" charset="0"/>
              </a:rPr>
              <a:t>to any consultant, 			    attorney or to any other material/service provider for expenditure relating to incorporation or 			    necessary for commencement of operations. </a:t>
            </a:r>
          </a:p>
        </p:txBody>
      </p:sp>
    </p:spTree>
    <p:extLst>
      <p:ext uri="{BB962C8B-B14F-4D97-AF65-F5344CB8AC3E}">
        <p14:creationId xmlns:p14="http://schemas.microsoft.com/office/powerpoint/2010/main" val="3776581007"/>
      </p:ext>
    </p:extLst>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3"/>
                                        </p:tgtEl>
                                        <p:attrNameLst>
                                          <p:attrName>style.textDecorationUnderline</p:attrName>
                                        </p:attrNameLst>
                                      </p:cBhvr>
                                      <p:to>
                                        <p:strVal val="true"/>
                                      </p:to>
                                    </p:set>
                                  </p:childTnLst>
                                </p:cTn>
                              </p:par>
                            </p:childTnLst>
                          </p:cTn>
                        </p:par>
                        <p:par>
                          <p:cTn id="13" fill="hold">
                            <p:stCondLst>
                              <p:cond delay="454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par>
                          <p:cTn id="19" fill="hold">
                            <p:stCondLst>
                              <p:cond delay="554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 grpId="0"/>
      <p:bldP spid="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3EC4C29-9B6B-4FF7-A854-82C4A608066B}"/>
              </a:ext>
            </a:extLst>
          </p:cNvPr>
          <p:cNvSpPr/>
          <p:nvPr/>
        </p:nvSpPr>
        <p:spPr>
          <a:xfrm>
            <a:off x="0" y="1012954"/>
            <a:ext cx="12192000" cy="430887"/>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(iv) Issue of equity shares under the FDI policy is allowed under the Government route for the following: </a:t>
            </a:r>
          </a:p>
        </p:txBody>
      </p:sp>
      <p:sp>
        <p:nvSpPr>
          <p:cNvPr id="3" name="Rectangle 2">
            <a:extLst>
              <a:ext uri="{FF2B5EF4-FFF2-40B4-BE49-F238E27FC236}">
                <a16:creationId xmlns:a16="http://schemas.microsoft.com/office/drawing/2014/main" xmlns="" id="{4A737BFE-FE2C-490B-9364-22AA7865F0FD}"/>
              </a:ext>
            </a:extLst>
          </p:cNvPr>
          <p:cNvSpPr/>
          <p:nvPr/>
        </p:nvSpPr>
        <p:spPr>
          <a:xfrm>
            <a:off x="0" y="1608710"/>
            <a:ext cx="12191998"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(I)  Import of capital goods/ machinery/ equipment (excluding second-hand machinery), subject to 	      	      compliance with the following conditions: </a:t>
            </a:r>
          </a:p>
        </p:txBody>
      </p:sp>
      <p:sp>
        <p:nvSpPr>
          <p:cNvPr id="4" name="Rectangle 3">
            <a:extLst>
              <a:ext uri="{FF2B5EF4-FFF2-40B4-BE49-F238E27FC236}">
                <a16:creationId xmlns:a16="http://schemas.microsoft.com/office/drawing/2014/main" xmlns="" id="{62906ED8-90B4-4CEE-BD6C-5FD011670DF3}"/>
              </a:ext>
            </a:extLst>
          </p:cNvPr>
          <p:cNvSpPr/>
          <p:nvPr/>
        </p:nvSpPr>
        <p:spPr>
          <a:xfrm>
            <a:off x="1" y="2594750"/>
            <a:ext cx="12191999" cy="1107996"/>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(a)  Any import of capital goods/machinery etc., made by a resident in India, has to be in 					      accordance with the Export/Import Policy issued by Government of India/as defined by 					DGFT/FEMA provisions relating to imports. </a:t>
            </a:r>
          </a:p>
        </p:txBody>
      </p:sp>
      <p:sp>
        <p:nvSpPr>
          <p:cNvPr id="5" name="Rectangle 4">
            <a:extLst>
              <a:ext uri="{FF2B5EF4-FFF2-40B4-BE49-F238E27FC236}">
                <a16:creationId xmlns:a16="http://schemas.microsoft.com/office/drawing/2014/main" xmlns="" id="{2D7D8A97-EC2B-4265-B8E5-381289A37212}"/>
              </a:ext>
            </a:extLst>
          </p:cNvPr>
          <p:cNvSpPr/>
          <p:nvPr/>
        </p:nvSpPr>
        <p:spPr>
          <a:xfrm>
            <a:off x="0" y="3619155"/>
            <a:ext cx="12192000" cy="1107996"/>
          </a:xfrm>
          <a:prstGeom prst="rect">
            <a:avLst/>
          </a:prstGeom>
        </p:spPr>
        <p:txBody>
          <a:bodyPr wrap="square">
            <a:spAutoFit/>
          </a:bodyPr>
          <a:lstStyle/>
          <a:p>
            <a:pPr algn="just"/>
            <a:endParaRPr lang="en-IN" sz="2200" dirty="0">
              <a:solidFill>
                <a:srgbClr val="000000"/>
              </a:solidFill>
              <a:latin typeface="Times New Roman" panose="02020603050405020304" pitchFamily="18" charset="0"/>
              <a:cs typeface="Times New Roman" panose="02020603050405020304" pitchFamily="18" charset="0"/>
            </a:endParaRPr>
          </a:p>
          <a:p>
            <a:pPr algn="just"/>
            <a:r>
              <a:rPr lang="en-IN" sz="2200" dirty="0">
                <a:solidFill>
                  <a:srgbClr val="000000"/>
                </a:solidFill>
                <a:latin typeface="Times New Roman" panose="02020603050405020304" pitchFamily="18" charset="0"/>
                <a:cs typeface="Times New Roman" panose="02020603050405020304" pitchFamily="18" charset="0"/>
              </a:rPr>
              <a:t>			(b) The application clearly indicating the beneficial ownership and identity of the Importer 					Company as well as overseas entity. </a:t>
            </a:r>
          </a:p>
        </p:txBody>
      </p:sp>
      <p:sp>
        <p:nvSpPr>
          <p:cNvPr id="6" name="Rectangle 5">
            <a:extLst>
              <a:ext uri="{FF2B5EF4-FFF2-40B4-BE49-F238E27FC236}">
                <a16:creationId xmlns:a16="http://schemas.microsoft.com/office/drawing/2014/main" xmlns="" id="{51FE5DAD-D176-4760-B8B6-C77D1ACEB578}"/>
              </a:ext>
            </a:extLst>
          </p:cNvPr>
          <p:cNvSpPr/>
          <p:nvPr/>
        </p:nvSpPr>
        <p:spPr>
          <a:xfrm>
            <a:off x="-2" y="5075605"/>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(c)  Applications complete in all respects, for conversions of import payables for capital goods 				into FDI being made within 180 days from the date of shipment of goods. </a:t>
            </a:r>
          </a:p>
        </p:txBody>
      </p:sp>
    </p:spTree>
    <p:extLst>
      <p:ext uri="{BB962C8B-B14F-4D97-AF65-F5344CB8AC3E}">
        <p14:creationId xmlns:p14="http://schemas.microsoft.com/office/powerpoint/2010/main" val="4173510689"/>
      </p:ext>
    </p:extLst>
  </p:cSld>
  <p:clrMapOvr>
    <a:masterClrMapping/>
  </p:clrMapOvr>
  <mc:AlternateContent xmlns:mc="http://schemas.openxmlformats.org/markup-compatibility/2006" xmlns:p14="http://schemas.microsoft.com/office/powerpoint/2010/main">
    <mc:Choice Requires="p14">
      <p:transition spd="slow" p14:dur="900" advTm="0">
        <p14:warp dir="in"/>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80">
                                          <p:stCondLst>
                                            <p:cond delay="0"/>
                                          </p:stCondLst>
                                        </p:cTn>
                                        <p:tgtEl>
                                          <p:spTgt spid="3"/>
                                        </p:tgtEl>
                                      </p:cBhvr>
                                    </p:animEffect>
                                    <p:anim calcmode="lin" valueType="num">
                                      <p:cBhvr>
                                        <p:cTn id="2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gtEl>
                                      </p:cBhvr>
                                      <p:to x="100000" y="60000"/>
                                    </p:animScale>
                                    <p:animScale>
                                      <p:cBhvr>
                                        <p:cTn id="31" dur="166" decel="50000">
                                          <p:stCondLst>
                                            <p:cond delay="676"/>
                                          </p:stCondLst>
                                        </p:cTn>
                                        <p:tgtEl>
                                          <p:spTgt spid="3"/>
                                        </p:tgtEl>
                                      </p:cBhvr>
                                      <p:to x="100000" y="100000"/>
                                    </p:animScale>
                                    <p:animScale>
                                      <p:cBhvr>
                                        <p:cTn id="32" dur="26">
                                          <p:stCondLst>
                                            <p:cond delay="1312"/>
                                          </p:stCondLst>
                                        </p:cTn>
                                        <p:tgtEl>
                                          <p:spTgt spid="3"/>
                                        </p:tgtEl>
                                      </p:cBhvr>
                                      <p:to x="100000" y="80000"/>
                                    </p:animScale>
                                    <p:animScale>
                                      <p:cBhvr>
                                        <p:cTn id="33" dur="166" decel="50000">
                                          <p:stCondLst>
                                            <p:cond delay="1338"/>
                                          </p:stCondLst>
                                        </p:cTn>
                                        <p:tgtEl>
                                          <p:spTgt spid="3"/>
                                        </p:tgtEl>
                                      </p:cBhvr>
                                      <p:to x="100000" y="100000"/>
                                    </p:animScale>
                                    <p:animScale>
                                      <p:cBhvr>
                                        <p:cTn id="34" dur="26">
                                          <p:stCondLst>
                                            <p:cond delay="1642"/>
                                          </p:stCondLst>
                                        </p:cTn>
                                        <p:tgtEl>
                                          <p:spTgt spid="3"/>
                                        </p:tgtEl>
                                      </p:cBhvr>
                                      <p:to x="100000" y="90000"/>
                                    </p:animScale>
                                    <p:animScale>
                                      <p:cBhvr>
                                        <p:cTn id="35" dur="166" decel="50000">
                                          <p:stCondLst>
                                            <p:cond delay="1668"/>
                                          </p:stCondLst>
                                        </p:cTn>
                                        <p:tgtEl>
                                          <p:spTgt spid="3"/>
                                        </p:tgtEl>
                                      </p:cBhvr>
                                      <p:to x="100000" y="100000"/>
                                    </p:animScale>
                                    <p:animScale>
                                      <p:cBhvr>
                                        <p:cTn id="36" dur="26">
                                          <p:stCondLst>
                                            <p:cond delay="1808"/>
                                          </p:stCondLst>
                                        </p:cTn>
                                        <p:tgtEl>
                                          <p:spTgt spid="3"/>
                                        </p:tgtEl>
                                      </p:cBhvr>
                                      <p:to x="100000" y="95000"/>
                                    </p:animScale>
                                    <p:animScale>
                                      <p:cBhvr>
                                        <p:cTn id="37" dur="166" decel="50000">
                                          <p:stCondLst>
                                            <p:cond delay="1834"/>
                                          </p:stCondLst>
                                        </p:cTn>
                                        <p:tgtEl>
                                          <p:spTgt spid="3"/>
                                        </p:tgtEl>
                                      </p:cBhvr>
                                      <p:to x="100000" y="100000"/>
                                    </p:animScale>
                                  </p:childTnLst>
                                </p:cTn>
                              </p:par>
                            </p:childTnLst>
                          </p:cTn>
                        </p:par>
                        <p:par>
                          <p:cTn id="38" fill="hold">
                            <p:stCondLst>
                              <p:cond delay="4000"/>
                            </p:stCondLst>
                            <p:childTnLst>
                              <p:par>
                                <p:cTn id="39" presetID="42" presetClass="entr" presetSubtype="0" fill="hold" grpId="0" nodeType="afterEffect">
                                  <p:stCondLst>
                                    <p:cond delay="0"/>
                                  </p:stCondLst>
                                  <p:iterate type="lt">
                                    <p:tmPct val="0"/>
                                  </p:iterate>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par>
                          <p:cTn id="44" fill="hold">
                            <p:stCondLst>
                              <p:cond delay="5000"/>
                            </p:stCondLst>
                            <p:childTnLst>
                              <p:par>
                                <p:cTn id="45" presetID="18" presetClass="emph" presetSubtype="0" fill="hold" grpId="1" nodeType="afterEffect">
                                  <p:stCondLst>
                                    <p:cond delay="0"/>
                                  </p:stCondLst>
                                  <p:iterate type="lt">
                                    <p:tmPct val="4000"/>
                                  </p:iterate>
                                  <p:childTnLst>
                                    <p:set>
                                      <p:cBhvr override="childStyle">
                                        <p:cTn id="46" dur="500" fill="hold"/>
                                        <p:tgtEl>
                                          <p:spTgt spid="4"/>
                                        </p:tgtEl>
                                        <p:attrNameLst>
                                          <p:attrName>style.textDecorationUnderline</p:attrName>
                                        </p:attrNameLst>
                                      </p:cBhvr>
                                      <p:to>
                                        <p:strVal val="true"/>
                                      </p:to>
                                    </p:set>
                                  </p:childTnLst>
                                </p:cTn>
                              </p:par>
                            </p:childTnLst>
                          </p:cTn>
                        </p:par>
                        <p:par>
                          <p:cTn id="47" fill="hold">
                            <p:stCondLst>
                              <p:cond delay="9140"/>
                            </p:stCondLst>
                            <p:childTnLst>
                              <p:par>
                                <p:cTn id="48" presetID="42" presetClass="entr" presetSubtype="0" fill="hold" grpId="0" nodeType="afterEffect">
                                  <p:stCondLst>
                                    <p:cond delay="0"/>
                                  </p:stCondLst>
                                  <p:iterate type="lt">
                                    <p:tmPct val="0"/>
                                  </p:iterate>
                                  <p:childTnLst>
                                    <p:set>
                                      <p:cBhvr>
                                        <p:cTn id="49" dur="1" fill="hold">
                                          <p:stCondLst>
                                            <p:cond delay="0"/>
                                          </p:stCondLst>
                                        </p:cTn>
                                        <p:tgtEl>
                                          <p:spTgt spid="5"/>
                                        </p:tgtEl>
                                        <p:attrNameLst>
                                          <p:attrName>style.visibility</p:attrName>
                                        </p:attrNameLst>
                                      </p:cBhvr>
                                      <p:to>
                                        <p:strVal val="visible"/>
                                      </p:to>
                                    </p:set>
                                    <p:animEffect transition="in" filter="fade">
                                      <p:cBhvr>
                                        <p:cTn id="50" dur="1000"/>
                                        <p:tgtEl>
                                          <p:spTgt spid="5"/>
                                        </p:tgtEl>
                                      </p:cBhvr>
                                    </p:animEffect>
                                    <p:anim calcmode="lin" valueType="num">
                                      <p:cBhvr>
                                        <p:cTn id="51" dur="1000" fill="hold"/>
                                        <p:tgtEl>
                                          <p:spTgt spid="5"/>
                                        </p:tgtEl>
                                        <p:attrNameLst>
                                          <p:attrName>ppt_x</p:attrName>
                                        </p:attrNameLst>
                                      </p:cBhvr>
                                      <p:tavLst>
                                        <p:tav tm="0">
                                          <p:val>
                                            <p:strVal val="#ppt_x"/>
                                          </p:val>
                                        </p:tav>
                                        <p:tav tm="100000">
                                          <p:val>
                                            <p:strVal val="#ppt_x"/>
                                          </p:val>
                                        </p:tav>
                                      </p:tavLst>
                                    </p:anim>
                                    <p:anim calcmode="lin" valueType="num">
                                      <p:cBhvr>
                                        <p:cTn id="52" dur="1000" fill="hold"/>
                                        <p:tgtEl>
                                          <p:spTgt spid="5"/>
                                        </p:tgtEl>
                                        <p:attrNameLst>
                                          <p:attrName>ppt_y</p:attrName>
                                        </p:attrNameLst>
                                      </p:cBhvr>
                                      <p:tavLst>
                                        <p:tav tm="0">
                                          <p:val>
                                            <p:strVal val="#ppt_y+.1"/>
                                          </p:val>
                                        </p:tav>
                                        <p:tav tm="100000">
                                          <p:val>
                                            <p:strVal val="#ppt_y"/>
                                          </p:val>
                                        </p:tav>
                                      </p:tavLst>
                                    </p:anim>
                                  </p:childTnLst>
                                </p:cTn>
                              </p:par>
                            </p:childTnLst>
                          </p:cTn>
                        </p:par>
                        <p:par>
                          <p:cTn id="53" fill="hold">
                            <p:stCondLst>
                              <p:cond delay="10140"/>
                            </p:stCondLst>
                            <p:childTnLst>
                              <p:par>
                                <p:cTn id="54" presetID="18" presetClass="emph" presetSubtype="0" fill="hold" grpId="1" nodeType="afterEffect">
                                  <p:stCondLst>
                                    <p:cond delay="0"/>
                                  </p:stCondLst>
                                  <p:iterate type="lt">
                                    <p:tmPct val="4000"/>
                                  </p:iterate>
                                  <p:childTnLst>
                                    <p:set>
                                      <p:cBhvr override="childStyle">
                                        <p:cTn id="55" dur="500" fill="hold"/>
                                        <p:tgtEl>
                                          <p:spTgt spid="5"/>
                                        </p:tgtEl>
                                        <p:attrNameLst>
                                          <p:attrName>style.textDecorationUnderline</p:attrName>
                                        </p:attrNameLst>
                                      </p:cBhvr>
                                      <p:to>
                                        <p:strVal val="true"/>
                                      </p:to>
                                    </p:set>
                                  </p:childTnLst>
                                </p:cTn>
                              </p:par>
                            </p:childTnLst>
                          </p:cTn>
                        </p:par>
                        <p:par>
                          <p:cTn id="56" fill="hold">
                            <p:stCondLst>
                              <p:cond delay="12820"/>
                            </p:stCondLst>
                            <p:childTnLst>
                              <p:par>
                                <p:cTn id="57" presetID="42" presetClass="entr" presetSubtype="0" fill="hold" grpId="0" nodeType="afterEffect">
                                  <p:stCondLst>
                                    <p:cond delay="0"/>
                                  </p:stCondLst>
                                  <p:iterate type="lt">
                                    <p:tmPct val="0"/>
                                  </p:iterate>
                                  <p:childTnLst>
                                    <p:set>
                                      <p:cBhvr>
                                        <p:cTn id="58" dur="1" fill="hold">
                                          <p:stCondLst>
                                            <p:cond delay="0"/>
                                          </p:stCondLst>
                                        </p:cTn>
                                        <p:tgtEl>
                                          <p:spTgt spid="6"/>
                                        </p:tgtEl>
                                        <p:attrNameLst>
                                          <p:attrName>style.visibility</p:attrName>
                                        </p:attrNameLst>
                                      </p:cBhvr>
                                      <p:to>
                                        <p:strVal val="visible"/>
                                      </p:to>
                                    </p:set>
                                    <p:animEffect transition="in" filter="fade">
                                      <p:cBhvr>
                                        <p:cTn id="59" dur="1000"/>
                                        <p:tgtEl>
                                          <p:spTgt spid="6"/>
                                        </p:tgtEl>
                                      </p:cBhvr>
                                    </p:animEffect>
                                    <p:anim calcmode="lin" valueType="num">
                                      <p:cBhvr>
                                        <p:cTn id="60" dur="1000" fill="hold"/>
                                        <p:tgtEl>
                                          <p:spTgt spid="6"/>
                                        </p:tgtEl>
                                        <p:attrNameLst>
                                          <p:attrName>ppt_x</p:attrName>
                                        </p:attrNameLst>
                                      </p:cBhvr>
                                      <p:tavLst>
                                        <p:tav tm="0">
                                          <p:val>
                                            <p:strVal val="#ppt_x"/>
                                          </p:val>
                                        </p:tav>
                                        <p:tav tm="100000">
                                          <p:val>
                                            <p:strVal val="#ppt_x"/>
                                          </p:val>
                                        </p:tav>
                                      </p:tavLst>
                                    </p:anim>
                                    <p:anim calcmode="lin" valueType="num">
                                      <p:cBhvr>
                                        <p:cTn id="61" dur="1000" fill="hold"/>
                                        <p:tgtEl>
                                          <p:spTgt spid="6"/>
                                        </p:tgtEl>
                                        <p:attrNameLst>
                                          <p:attrName>ppt_y</p:attrName>
                                        </p:attrNameLst>
                                      </p:cBhvr>
                                      <p:tavLst>
                                        <p:tav tm="0">
                                          <p:val>
                                            <p:strVal val="#ppt_y+.1"/>
                                          </p:val>
                                        </p:tav>
                                        <p:tav tm="100000">
                                          <p:val>
                                            <p:strVal val="#ppt_y"/>
                                          </p:val>
                                        </p:tav>
                                      </p:tavLst>
                                    </p:anim>
                                  </p:childTnLst>
                                </p:cTn>
                              </p:par>
                            </p:childTnLst>
                          </p:cTn>
                        </p:par>
                        <p:par>
                          <p:cTn id="62" fill="hold">
                            <p:stCondLst>
                              <p:cond delay="13820"/>
                            </p:stCondLst>
                            <p:childTnLst>
                              <p:par>
                                <p:cTn id="63" presetID="18" presetClass="emph" presetSubtype="0" fill="hold" grpId="1" nodeType="afterEffect">
                                  <p:stCondLst>
                                    <p:cond delay="0"/>
                                  </p:stCondLst>
                                  <p:iterate type="lt">
                                    <p:tmPct val="4000"/>
                                  </p:iterate>
                                  <p:childTnLst>
                                    <p:set>
                                      <p:cBhvr override="childStyle">
                                        <p:cTn id="64" dur="500" fill="hold"/>
                                        <p:tgtEl>
                                          <p:spTgt spid="6"/>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5" grpId="0"/>
      <p:bldP spid="5" grpId="1"/>
      <p:bldP spid="6" grpId="0"/>
      <p:bldP spid="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73C2012-D622-49E0-879A-0A34C3DE377C}"/>
              </a:ext>
            </a:extLst>
          </p:cNvPr>
          <p:cNvSpPr/>
          <p:nvPr/>
        </p:nvSpPr>
        <p:spPr>
          <a:xfrm>
            <a:off x="0" y="972457"/>
            <a:ext cx="12192000" cy="769441"/>
          </a:xfrm>
          <a:prstGeom prst="rect">
            <a:avLst/>
          </a:prstGeom>
        </p:spPr>
        <p:txBody>
          <a:bodyPr wrap="square">
            <a:spAutoFit/>
          </a:bodyPr>
          <a:lstStyle/>
          <a:p>
            <a:pPr marL="406400" indent="-406400" algn="just"/>
            <a:r>
              <a:rPr lang="en-IN" sz="2200" dirty="0">
                <a:solidFill>
                  <a:srgbClr val="000000"/>
                </a:solidFill>
                <a:latin typeface="Times New Roman" panose="02020603050405020304" pitchFamily="18" charset="0"/>
                <a:cs typeface="Times New Roman" panose="02020603050405020304" pitchFamily="18" charset="0"/>
              </a:rPr>
              <a:t>(II) Pre-operative/pre-incorporation expenses (including payments of rent etc.), subject to compliance with the following conditions: </a:t>
            </a:r>
          </a:p>
        </p:txBody>
      </p:sp>
      <p:sp>
        <p:nvSpPr>
          <p:cNvPr id="3" name="Rectangle 2">
            <a:extLst>
              <a:ext uri="{FF2B5EF4-FFF2-40B4-BE49-F238E27FC236}">
                <a16:creationId xmlns:a16="http://schemas.microsoft.com/office/drawing/2014/main" xmlns="" id="{E491962F-7CAD-4FC9-A8CB-03EB930BC918}"/>
              </a:ext>
            </a:extLst>
          </p:cNvPr>
          <p:cNvSpPr/>
          <p:nvPr/>
        </p:nvSpPr>
        <p:spPr>
          <a:xfrm>
            <a:off x="0" y="2018127"/>
            <a:ext cx="12191998" cy="1107996"/>
          </a:xfrm>
          <a:prstGeom prst="rect">
            <a:avLst/>
          </a:prstGeom>
        </p:spPr>
        <p:txBody>
          <a:bodyPr wrap="square">
            <a:spAutoFit/>
          </a:bodyPr>
          <a:lstStyle/>
          <a:p>
            <a:pPr marL="406400" indent="-406400" algn="just"/>
            <a:endParaRPr lang="en-IN" sz="2200" dirty="0">
              <a:solidFill>
                <a:srgbClr val="000000"/>
              </a:solidFill>
              <a:latin typeface="Times New Roman" panose="02020603050405020304" pitchFamily="18" charset="0"/>
              <a:cs typeface="Times New Roman" panose="02020603050405020304" pitchFamily="18" charset="0"/>
            </a:endParaRPr>
          </a:p>
          <a:p>
            <a:pPr algn="just"/>
            <a:r>
              <a:rPr lang="en-IN" sz="2200" dirty="0">
                <a:solidFill>
                  <a:srgbClr val="000000"/>
                </a:solidFill>
                <a:latin typeface="Times New Roman" panose="02020603050405020304" pitchFamily="18" charset="0"/>
                <a:cs typeface="Times New Roman" panose="02020603050405020304" pitchFamily="18" charset="0"/>
              </a:rPr>
              <a:t>	(a) Submission of FIRC for remittance of funds by the overseas promoters for the expenditure 			      incurred.</a:t>
            </a:r>
          </a:p>
        </p:txBody>
      </p:sp>
      <p:sp>
        <p:nvSpPr>
          <p:cNvPr id="4" name="Rectangle 3">
            <a:extLst>
              <a:ext uri="{FF2B5EF4-FFF2-40B4-BE49-F238E27FC236}">
                <a16:creationId xmlns:a16="http://schemas.microsoft.com/office/drawing/2014/main" xmlns="" id="{EEB81B56-BAC1-4B4C-A56D-4CD0C54551BF}"/>
              </a:ext>
            </a:extLst>
          </p:cNvPr>
          <p:cNvSpPr/>
          <p:nvPr/>
        </p:nvSpPr>
        <p:spPr>
          <a:xfrm>
            <a:off x="-1" y="3402353"/>
            <a:ext cx="12191999"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(b) Verification and certification of the pre-incorporation/pre-operative expenses by the statutory 	  			auditor.</a:t>
            </a:r>
          </a:p>
        </p:txBody>
      </p:sp>
      <p:sp>
        <p:nvSpPr>
          <p:cNvPr id="5" name="Rectangle 4">
            <a:extLst>
              <a:ext uri="{FF2B5EF4-FFF2-40B4-BE49-F238E27FC236}">
                <a16:creationId xmlns:a16="http://schemas.microsoft.com/office/drawing/2014/main" xmlns="" id="{E2A0B07F-306D-436D-A34E-1637C49AE6FD}"/>
              </a:ext>
            </a:extLst>
          </p:cNvPr>
          <p:cNvSpPr/>
          <p:nvPr/>
        </p:nvSpPr>
        <p:spPr>
          <a:xfrm>
            <a:off x="0" y="4546755"/>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(c) Payments should be made by the foreign investor to the company directly or through the bank 			     account opened by the foreign investor as provided under FEMA Regulations. </a:t>
            </a:r>
          </a:p>
        </p:txBody>
      </p:sp>
      <p:sp>
        <p:nvSpPr>
          <p:cNvPr id="6" name="Rectangle 5">
            <a:extLst>
              <a:ext uri="{FF2B5EF4-FFF2-40B4-BE49-F238E27FC236}">
                <a16:creationId xmlns:a16="http://schemas.microsoft.com/office/drawing/2014/main" xmlns="" id="{521CFADF-B01E-4BD4-BBFD-23A55013ECF5}"/>
              </a:ext>
            </a:extLst>
          </p:cNvPr>
          <p:cNvSpPr/>
          <p:nvPr/>
        </p:nvSpPr>
        <p:spPr>
          <a:xfrm>
            <a:off x="0" y="5691157"/>
            <a:ext cx="12192000"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	(d) The applications, complete in all respects, for capitalization being made within the period of 180 		     days from the date of incorporation of the company. </a:t>
            </a:r>
          </a:p>
        </p:txBody>
      </p:sp>
    </p:spTree>
    <p:extLst>
      <p:ext uri="{BB962C8B-B14F-4D97-AF65-F5344CB8AC3E}">
        <p14:creationId xmlns:p14="http://schemas.microsoft.com/office/powerpoint/2010/main" val="240890920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2" presetClass="entr" presetSubtype="0"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par>
                          <p:cTn id="39" fill="hold">
                            <p:stCondLst>
                              <p:cond delay="5000"/>
                            </p:stCondLst>
                            <p:childTnLst>
                              <p:par>
                                <p:cTn id="40" presetID="42" presetClass="entr" presetSubtype="0"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CFACBFA3-1629-4298-A33C-7CDD916D2A38}"/>
              </a:ext>
            </a:extLst>
          </p:cNvPr>
          <p:cNvSpPr/>
          <p:nvPr/>
        </p:nvSpPr>
        <p:spPr>
          <a:xfrm>
            <a:off x="0" y="1738526"/>
            <a:ext cx="12192000" cy="1107996"/>
          </a:xfrm>
          <a:prstGeom prst="rect">
            <a:avLst/>
          </a:prstGeom>
        </p:spPr>
        <p:txBody>
          <a:bodyPr wrap="square">
            <a:spAutoFit/>
          </a:bodyPr>
          <a:lstStyle/>
          <a:p>
            <a:endParaRPr lang="en-IN" sz="2200" dirty="0">
              <a:latin typeface="Times New Roman" panose="02020603050405020304" pitchFamily="18" charset="0"/>
              <a:cs typeface="Times New Roman" panose="02020603050405020304" pitchFamily="18" charset="0"/>
            </a:endParaRPr>
          </a:p>
          <a:p>
            <a:pPr algn="just"/>
            <a:r>
              <a:rPr lang="en-IN" sz="2200" dirty="0">
                <a:latin typeface="Times New Roman" panose="02020603050405020304" pitchFamily="18" charset="0"/>
                <a:cs typeface="Times New Roman" panose="02020603050405020304" pitchFamily="18" charset="0"/>
              </a:rPr>
              <a:t>	(i)    All requests for conversion should be accompanied by a special resolution of the company.</a:t>
            </a:r>
          </a:p>
          <a:p>
            <a:pPr marL="514350" indent="-514350" algn="just">
              <a:buAutoNum type="romanLcParenBoth"/>
            </a:pPr>
            <a:endParaRPr lang="en-IN" sz="2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23C5FADD-701D-407A-A424-27A7DCCA2469}"/>
              </a:ext>
            </a:extLst>
          </p:cNvPr>
          <p:cNvSpPr/>
          <p:nvPr/>
        </p:nvSpPr>
        <p:spPr>
          <a:xfrm>
            <a:off x="0" y="1031789"/>
            <a:ext cx="12192000" cy="430887"/>
          </a:xfrm>
          <a:prstGeom prst="rect">
            <a:avLst/>
          </a:prstGeom>
        </p:spPr>
        <p:txBody>
          <a:bodyPr wrap="square">
            <a:spAutoFit/>
          </a:bodyPr>
          <a:lstStyle/>
          <a:p>
            <a:r>
              <a:rPr lang="en-IN" sz="2200" b="1" dirty="0">
                <a:latin typeface="Times New Roman" panose="02020603050405020304" pitchFamily="18" charset="0"/>
                <a:cs typeface="Times New Roman" panose="02020603050405020304" pitchFamily="18" charset="0"/>
              </a:rPr>
              <a:t>General conditions:</a:t>
            </a:r>
          </a:p>
        </p:txBody>
      </p:sp>
      <p:sp>
        <p:nvSpPr>
          <p:cNvPr id="4" name="Rectangle 3">
            <a:extLst>
              <a:ext uri="{FF2B5EF4-FFF2-40B4-BE49-F238E27FC236}">
                <a16:creationId xmlns:a16="http://schemas.microsoft.com/office/drawing/2014/main" xmlns="" id="{907A1962-CC83-48B0-A36A-5552BBF23B58}"/>
              </a:ext>
            </a:extLst>
          </p:cNvPr>
          <p:cNvSpPr/>
          <p:nvPr/>
        </p:nvSpPr>
        <p:spPr>
          <a:xfrm>
            <a:off x="0" y="2967335"/>
            <a:ext cx="12192000" cy="769441"/>
          </a:xfrm>
          <a:prstGeom prst="rect">
            <a:avLst/>
          </a:prstGeom>
        </p:spPr>
        <p:txBody>
          <a:bodyPr wrap="square">
            <a:spAutoFit/>
          </a:bodyPr>
          <a:lstStyle/>
          <a:p>
            <a:pPr algn="just"/>
            <a:r>
              <a:rPr lang="en-IN" sz="2200" dirty="0">
                <a:latin typeface="Times New Roman" panose="02020603050405020304" pitchFamily="18" charset="0"/>
                <a:cs typeface="Times New Roman" panose="02020603050405020304" pitchFamily="18" charset="0"/>
              </a:rPr>
              <a:t>	(ii)   Government’s approval would be subject to pricing guidelines of RBI and appropriate tax	  			 clearance.</a:t>
            </a:r>
          </a:p>
        </p:txBody>
      </p:sp>
    </p:spTree>
    <p:extLst>
      <p:ext uri="{BB962C8B-B14F-4D97-AF65-F5344CB8AC3E}">
        <p14:creationId xmlns:p14="http://schemas.microsoft.com/office/powerpoint/2010/main" val="1711586025"/>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80">
                                          <p:stCondLst>
                                            <p:cond delay="0"/>
                                          </p:stCondLst>
                                        </p:cTn>
                                        <p:tgtEl>
                                          <p:spTgt spid="3"/>
                                        </p:tgtEl>
                                      </p:cBhvr>
                                    </p:animEffect>
                                    <p:anim calcmode="lin" valueType="num">
                                      <p:cBhvr>
                                        <p:cTn id="2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gtEl>
                                      </p:cBhvr>
                                      <p:to x="100000" y="60000"/>
                                    </p:animScale>
                                    <p:animScale>
                                      <p:cBhvr>
                                        <p:cTn id="31" dur="166" decel="50000">
                                          <p:stCondLst>
                                            <p:cond delay="676"/>
                                          </p:stCondLst>
                                        </p:cTn>
                                        <p:tgtEl>
                                          <p:spTgt spid="3"/>
                                        </p:tgtEl>
                                      </p:cBhvr>
                                      <p:to x="100000" y="100000"/>
                                    </p:animScale>
                                    <p:animScale>
                                      <p:cBhvr>
                                        <p:cTn id="32" dur="26">
                                          <p:stCondLst>
                                            <p:cond delay="1312"/>
                                          </p:stCondLst>
                                        </p:cTn>
                                        <p:tgtEl>
                                          <p:spTgt spid="3"/>
                                        </p:tgtEl>
                                      </p:cBhvr>
                                      <p:to x="100000" y="80000"/>
                                    </p:animScale>
                                    <p:animScale>
                                      <p:cBhvr>
                                        <p:cTn id="33" dur="166" decel="50000">
                                          <p:stCondLst>
                                            <p:cond delay="1338"/>
                                          </p:stCondLst>
                                        </p:cTn>
                                        <p:tgtEl>
                                          <p:spTgt spid="3"/>
                                        </p:tgtEl>
                                      </p:cBhvr>
                                      <p:to x="100000" y="100000"/>
                                    </p:animScale>
                                    <p:animScale>
                                      <p:cBhvr>
                                        <p:cTn id="34" dur="26">
                                          <p:stCondLst>
                                            <p:cond delay="1642"/>
                                          </p:stCondLst>
                                        </p:cTn>
                                        <p:tgtEl>
                                          <p:spTgt spid="3"/>
                                        </p:tgtEl>
                                      </p:cBhvr>
                                      <p:to x="100000" y="90000"/>
                                    </p:animScale>
                                    <p:animScale>
                                      <p:cBhvr>
                                        <p:cTn id="35" dur="166" decel="50000">
                                          <p:stCondLst>
                                            <p:cond delay="1668"/>
                                          </p:stCondLst>
                                        </p:cTn>
                                        <p:tgtEl>
                                          <p:spTgt spid="3"/>
                                        </p:tgtEl>
                                      </p:cBhvr>
                                      <p:to x="100000" y="100000"/>
                                    </p:animScale>
                                    <p:animScale>
                                      <p:cBhvr>
                                        <p:cTn id="36" dur="26">
                                          <p:stCondLst>
                                            <p:cond delay="1808"/>
                                          </p:stCondLst>
                                        </p:cTn>
                                        <p:tgtEl>
                                          <p:spTgt spid="3"/>
                                        </p:tgtEl>
                                      </p:cBhvr>
                                      <p:to x="100000" y="95000"/>
                                    </p:animScale>
                                    <p:animScale>
                                      <p:cBhvr>
                                        <p:cTn id="37" dur="166" decel="50000">
                                          <p:stCondLst>
                                            <p:cond delay="1834"/>
                                          </p:stCondLst>
                                        </p:cTn>
                                        <p:tgtEl>
                                          <p:spTgt spid="3"/>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80">
                                          <p:stCondLst>
                                            <p:cond delay="0"/>
                                          </p:stCondLst>
                                        </p:cTn>
                                        <p:tgtEl>
                                          <p:spTgt spid="4"/>
                                        </p:tgtEl>
                                      </p:cBhvr>
                                    </p:animEffect>
                                    <p:anim calcmode="lin" valueType="num">
                                      <p:cBhvr>
                                        <p:cTn id="4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gtEl>
                                      </p:cBhvr>
                                      <p:to x="100000" y="60000"/>
                                    </p:animScale>
                                    <p:animScale>
                                      <p:cBhvr>
                                        <p:cTn id="48" dur="166" decel="50000">
                                          <p:stCondLst>
                                            <p:cond delay="676"/>
                                          </p:stCondLst>
                                        </p:cTn>
                                        <p:tgtEl>
                                          <p:spTgt spid="4"/>
                                        </p:tgtEl>
                                      </p:cBhvr>
                                      <p:to x="100000" y="100000"/>
                                    </p:animScale>
                                    <p:animScale>
                                      <p:cBhvr>
                                        <p:cTn id="49" dur="26">
                                          <p:stCondLst>
                                            <p:cond delay="1312"/>
                                          </p:stCondLst>
                                        </p:cTn>
                                        <p:tgtEl>
                                          <p:spTgt spid="4"/>
                                        </p:tgtEl>
                                      </p:cBhvr>
                                      <p:to x="100000" y="80000"/>
                                    </p:animScale>
                                    <p:animScale>
                                      <p:cBhvr>
                                        <p:cTn id="50" dur="166" decel="50000">
                                          <p:stCondLst>
                                            <p:cond delay="1338"/>
                                          </p:stCondLst>
                                        </p:cTn>
                                        <p:tgtEl>
                                          <p:spTgt spid="4"/>
                                        </p:tgtEl>
                                      </p:cBhvr>
                                      <p:to x="100000" y="100000"/>
                                    </p:animScale>
                                    <p:animScale>
                                      <p:cBhvr>
                                        <p:cTn id="51" dur="26">
                                          <p:stCondLst>
                                            <p:cond delay="1642"/>
                                          </p:stCondLst>
                                        </p:cTn>
                                        <p:tgtEl>
                                          <p:spTgt spid="4"/>
                                        </p:tgtEl>
                                      </p:cBhvr>
                                      <p:to x="100000" y="90000"/>
                                    </p:animScale>
                                    <p:animScale>
                                      <p:cBhvr>
                                        <p:cTn id="52" dur="166" decel="50000">
                                          <p:stCondLst>
                                            <p:cond delay="1668"/>
                                          </p:stCondLst>
                                        </p:cTn>
                                        <p:tgtEl>
                                          <p:spTgt spid="4"/>
                                        </p:tgtEl>
                                      </p:cBhvr>
                                      <p:to x="100000" y="100000"/>
                                    </p:animScale>
                                    <p:animScale>
                                      <p:cBhvr>
                                        <p:cTn id="53" dur="26">
                                          <p:stCondLst>
                                            <p:cond delay="1808"/>
                                          </p:stCondLst>
                                        </p:cTn>
                                        <p:tgtEl>
                                          <p:spTgt spid="4"/>
                                        </p:tgtEl>
                                      </p:cBhvr>
                                      <p:to x="100000" y="95000"/>
                                    </p:animScale>
                                    <p:animScale>
                                      <p:cBhvr>
                                        <p:cTn id="5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06BCD74-A591-4B38-A5C9-6C8703819414}"/>
              </a:ext>
            </a:extLst>
          </p:cNvPr>
          <p:cNvSpPr/>
          <p:nvPr/>
        </p:nvSpPr>
        <p:spPr>
          <a:xfrm>
            <a:off x="0" y="383971"/>
            <a:ext cx="12192000" cy="2123658"/>
          </a:xfrm>
          <a:prstGeom prst="rect">
            <a:avLst/>
          </a:prstGeom>
        </p:spPr>
        <p:txBody>
          <a:bodyPr wrap="square">
            <a:spAutoFit/>
          </a:bodyPr>
          <a:lstStyle/>
          <a:p>
            <a:pPr marL="290513" indent="-290513" algn="just"/>
            <a:r>
              <a:rPr lang="en-IN" sz="2200" dirty="0">
                <a:solidFill>
                  <a:srgbClr val="000000"/>
                </a:solidFill>
                <a:latin typeface="Times New Roman" panose="02020603050405020304" pitchFamily="18" charset="0"/>
                <a:cs typeface="Times New Roman" panose="02020603050405020304" pitchFamily="18" charset="0"/>
              </a:rPr>
              <a:t>2. Other types of Preference shares/Debentures i.e. non-convertible, optionally convertible or partially convertible for issue of which funds have been received on or after May 1, 2007 are considered as debt. Accordingly all norms applicable </a:t>
            </a:r>
            <a:r>
              <a:rPr lang="en-IN" sz="2200" dirty="0">
                <a:solidFill>
                  <a:srgbClr val="00B050"/>
                </a:solidFill>
                <a:latin typeface="Times New Roman" panose="02020603050405020304" pitchFamily="18" charset="0"/>
                <a:cs typeface="Times New Roman" panose="02020603050405020304" pitchFamily="18" charset="0"/>
              </a:rPr>
              <a:t>for ECBs relating to eligible borrowers</a:t>
            </a:r>
            <a:r>
              <a:rPr lang="en-IN" sz="2200" dirty="0">
                <a:solidFill>
                  <a:srgbClr val="000000"/>
                </a:solidFill>
                <a:latin typeface="Times New Roman" panose="02020603050405020304" pitchFamily="18" charset="0"/>
                <a:cs typeface="Times New Roman" panose="02020603050405020304" pitchFamily="18" charset="0"/>
              </a:rPr>
              <a:t>, recognized lenders, amount and maturity, end-use stipulations, etc. shall apply. Since these instruments would be denominated in rupees, the rupee interest rate will be based on the swap equivalent of London Interbank Offered Rate (LIBOR) plus the spread as permissible for ECBs of corresponding maturity. </a:t>
            </a:r>
          </a:p>
        </p:txBody>
      </p:sp>
      <p:sp>
        <p:nvSpPr>
          <p:cNvPr id="3" name="Rectangle 2">
            <a:extLst>
              <a:ext uri="{FF2B5EF4-FFF2-40B4-BE49-F238E27FC236}">
                <a16:creationId xmlns:a16="http://schemas.microsoft.com/office/drawing/2014/main" xmlns="" id="{50C19AD6-B1C1-4761-A6B9-72E51CAD4B33}"/>
              </a:ext>
            </a:extLst>
          </p:cNvPr>
          <p:cNvSpPr/>
          <p:nvPr/>
        </p:nvSpPr>
        <p:spPr>
          <a:xfrm>
            <a:off x="0" y="3038104"/>
            <a:ext cx="12192000" cy="1446550"/>
          </a:xfrm>
          <a:prstGeom prst="rect">
            <a:avLst/>
          </a:prstGeom>
        </p:spPr>
        <p:txBody>
          <a:bodyPr wrap="square">
            <a:spAutoFit/>
          </a:bodyPr>
          <a:lstStyle/>
          <a:p>
            <a:pPr marL="290513" indent="-290513" algn="just"/>
            <a:r>
              <a:rPr lang="en-IN" sz="2200" dirty="0">
                <a:solidFill>
                  <a:srgbClr val="000000"/>
                </a:solidFill>
                <a:latin typeface="Times New Roman" panose="02020603050405020304" pitchFamily="18" charset="0"/>
                <a:cs typeface="Times New Roman" panose="02020603050405020304" pitchFamily="18" charset="0"/>
              </a:rPr>
              <a:t>3. The inward remittance received by the Indian company vide </a:t>
            </a:r>
            <a:r>
              <a:rPr lang="en-IN" sz="2200" dirty="0">
                <a:solidFill>
                  <a:srgbClr val="00B050"/>
                </a:solidFill>
                <a:latin typeface="Times New Roman" panose="02020603050405020304" pitchFamily="18" charset="0"/>
                <a:cs typeface="Times New Roman" panose="02020603050405020304" pitchFamily="18" charset="0"/>
              </a:rPr>
              <a:t>issuance of DRs and FCCBs </a:t>
            </a:r>
            <a:r>
              <a:rPr lang="en-IN" sz="2200" dirty="0">
                <a:solidFill>
                  <a:srgbClr val="000000"/>
                </a:solidFill>
                <a:latin typeface="Times New Roman" panose="02020603050405020304" pitchFamily="18" charset="0"/>
                <a:cs typeface="Times New Roman" panose="02020603050405020304" pitchFamily="18" charset="0"/>
              </a:rPr>
              <a:t>are treated as FDI and counted towards FDI.</a:t>
            </a:r>
          </a:p>
          <a:p>
            <a:pPr marL="290513" indent="-290513" algn="just"/>
            <a:r>
              <a:rPr lang="en-IN" sz="2200" dirty="0">
                <a:solidFill>
                  <a:srgbClr val="000000"/>
                </a:solidFill>
                <a:latin typeface="Times New Roman" panose="02020603050405020304" pitchFamily="18" charset="0"/>
                <a:cs typeface="Times New Roman" panose="02020603050405020304" pitchFamily="18" charset="0"/>
              </a:rPr>
              <a:t> </a:t>
            </a:r>
          </a:p>
          <a:p>
            <a:pPr marL="290513" indent="-290513"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3368768D-C35D-44DC-AB6A-DDC5B24E22EC}"/>
              </a:ext>
            </a:extLst>
          </p:cNvPr>
          <p:cNvSpPr/>
          <p:nvPr/>
        </p:nvSpPr>
        <p:spPr>
          <a:xfrm>
            <a:off x="0" y="4091799"/>
            <a:ext cx="12192000" cy="923330"/>
          </a:xfrm>
          <a:prstGeom prst="rect">
            <a:avLst/>
          </a:prstGeom>
        </p:spPr>
        <p:txBody>
          <a:bodyPr wrap="square">
            <a:spAutoFit/>
          </a:bodyPr>
          <a:lstStyle/>
          <a:p>
            <a:pPr marL="290513" indent="-290513" algn="just"/>
            <a:r>
              <a:rPr lang="en-IN" dirty="0">
                <a:solidFill>
                  <a:srgbClr val="000000"/>
                </a:solidFill>
                <a:latin typeface="Times New Roman" panose="02020603050405020304" pitchFamily="18" charset="0"/>
                <a:cs typeface="Times New Roman" panose="02020603050405020304" pitchFamily="18" charset="0"/>
              </a:rPr>
              <a:t>4. </a:t>
            </a:r>
            <a:r>
              <a:rPr lang="en-IN" b="1" dirty="0">
                <a:solidFill>
                  <a:srgbClr val="000000"/>
                </a:solidFill>
                <a:latin typeface="Times New Roman" panose="02020603050405020304" pitchFamily="18" charset="0"/>
                <a:cs typeface="Times New Roman" panose="02020603050405020304" pitchFamily="18" charset="0"/>
              </a:rPr>
              <a:t>Acquisition of </a:t>
            </a:r>
            <a:r>
              <a:rPr lang="en-IN" b="1" dirty="0">
                <a:solidFill>
                  <a:srgbClr val="00B050"/>
                </a:solidFill>
                <a:latin typeface="Times New Roman" panose="02020603050405020304" pitchFamily="18" charset="0"/>
                <a:cs typeface="Times New Roman" panose="02020603050405020304" pitchFamily="18" charset="0"/>
              </a:rPr>
              <a:t>Warrants and Partly Paid Shares </a:t>
            </a:r>
            <a:r>
              <a:rPr lang="en-IN" b="1" dirty="0">
                <a:solidFill>
                  <a:srgbClr val="000000"/>
                </a:solidFill>
                <a:latin typeface="Times New Roman" panose="02020603050405020304" pitchFamily="18" charset="0"/>
                <a:cs typeface="Times New Roman" panose="02020603050405020304" pitchFamily="18" charset="0"/>
              </a:rPr>
              <a:t>- </a:t>
            </a:r>
            <a:r>
              <a:rPr lang="en-IN" dirty="0">
                <a:solidFill>
                  <a:srgbClr val="000000"/>
                </a:solidFill>
                <a:latin typeface="Times New Roman" panose="02020603050405020304" pitchFamily="18" charset="0"/>
                <a:cs typeface="Times New Roman" panose="02020603050405020304" pitchFamily="18" charset="0"/>
              </a:rPr>
              <a:t>An Indian company may issue warrants and partly paid shares to a person resident outside India subject to terms and conditions as stipulated by the Reserve Bank of India in this behalf, from time to time.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0584480"/>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1154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254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15180"/>
                            </p:stCondLst>
                            <p:childTnLst>
                              <p:par>
                                <p:cTn id="23" presetID="42" presetClass="entr" presetSubtype="0" fill="hold" grpId="0" nodeType="afterEffect">
                                  <p:stCondLst>
                                    <p:cond delay="0"/>
                                  </p:stCondLst>
                                  <p:iterate type="lt">
                                    <p:tmPct val="0"/>
                                  </p:iterate>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16180"/>
                            </p:stCondLst>
                            <p:childTnLst>
                              <p:par>
                                <p:cTn id="29" presetID="18" presetClass="emph" presetSubtype="0" fill="hold" grpId="1" nodeType="afterEffect">
                                  <p:stCondLst>
                                    <p:cond delay="0"/>
                                  </p:stCondLst>
                                  <p:iterate type="lt">
                                    <p:tmPct val="4000"/>
                                  </p:iterate>
                                  <p:childTnLst>
                                    <p:set>
                                      <p:cBhvr override="childStyle">
                                        <p:cTn id="30"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idx="1"/>
          </p:nvPr>
        </p:nvSpPr>
        <p:spPr/>
        <p:txBody>
          <a:bodyPr>
            <a:normAutofit fontScale="85000" lnSpcReduction="10000"/>
          </a:bodyPr>
          <a:lstStyle/>
          <a:p>
            <a:r>
              <a:rPr lang="en-US" dirty="0" smtClean="0"/>
              <a:t>Author :CA </a:t>
            </a:r>
            <a:r>
              <a:rPr lang="en-US" dirty="0" err="1" smtClean="0"/>
              <a:t>Hetal</a:t>
            </a:r>
            <a:r>
              <a:rPr lang="en-US" dirty="0" smtClean="0"/>
              <a:t> D SANGOI</a:t>
            </a:r>
          </a:p>
          <a:p>
            <a:r>
              <a:rPr lang="en-US" dirty="0" smtClean="0"/>
              <a:t>EMAIL : </a:t>
            </a:r>
            <a:r>
              <a:rPr lang="en-US" dirty="0" smtClean="0">
                <a:hlinkClick r:id="rId2"/>
              </a:rPr>
              <a:t>info2cahs@gmail.com</a:t>
            </a:r>
            <a:endParaRPr lang="en-US" dirty="0" smtClean="0"/>
          </a:p>
          <a:p>
            <a:r>
              <a:rPr lang="en-US" dirty="0" smtClean="0"/>
              <a:t>Address :New </a:t>
            </a:r>
            <a:r>
              <a:rPr lang="en-US" dirty="0" err="1" smtClean="0"/>
              <a:t>Watve</a:t>
            </a:r>
            <a:r>
              <a:rPr lang="en-US" dirty="0" smtClean="0"/>
              <a:t> Building ,</a:t>
            </a:r>
            <a:r>
              <a:rPr lang="en-US" dirty="0" err="1" smtClean="0"/>
              <a:t>Rajendraprased</a:t>
            </a:r>
            <a:r>
              <a:rPr lang="en-US" dirty="0" smtClean="0"/>
              <a:t> </a:t>
            </a:r>
            <a:r>
              <a:rPr lang="en-US" dirty="0" err="1" smtClean="0"/>
              <a:t>raod</a:t>
            </a:r>
            <a:r>
              <a:rPr lang="en-US" dirty="0" smtClean="0"/>
              <a:t>, </a:t>
            </a:r>
            <a:r>
              <a:rPr lang="en-US" dirty="0" err="1" smtClean="0"/>
              <a:t>Commerece</a:t>
            </a:r>
            <a:r>
              <a:rPr lang="en-US" dirty="0" smtClean="0"/>
              <a:t> </a:t>
            </a:r>
            <a:r>
              <a:rPr lang="en-US" dirty="0" err="1" smtClean="0"/>
              <a:t>centre</a:t>
            </a:r>
            <a:r>
              <a:rPr lang="en-US" dirty="0" smtClean="0"/>
              <a:t> ,</a:t>
            </a:r>
            <a:r>
              <a:rPr lang="en-US" dirty="0" err="1" smtClean="0"/>
              <a:t>Dombivli</a:t>
            </a:r>
            <a:r>
              <a:rPr lang="en-US" dirty="0" smtClean="0"/>
              <a:t> € ,Thane 421201</a:t>
            </a:r>
            <a:endParaRPr lang="en-US" dirty="0"/>
          </a:p>
        </p:txBody>
      </p:sp>
    </p:spTree>
    <p:extLst>
      <p:ext uri="{BB962C8B-B14F-4D97-AF65-F5344CB8AC3E}">
        <p14:creationId xmlns:p14="http://schemas.microsoft.com/office/powerpoint/2010/main" val="2736789283"/>
      </p:ext>
    </p:extLst>
  </p:cSld>
  <p:clrMapOvr>
    <a:masterClrMapping/>
  </p:clrMapOvr>
  <p:transition spd="slow" advTm="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F110187-FEA7-45EE-997E-8EBCA1E1810A}"/>
              </a:ext>
            </a:extLst>
          </p:cNvPr>
          <p:cNvSpPr/>
          <p:nvPr/>
        </p:nvSpPr>
        <p:spPr>
          <a:xfrm>
            <a:off x="0" y="674400"/>
            <a:ext cx="12192000" cy="769441"/>
          </a:xfrm>
          <a:prstGeom prst="rect">
            <a:avLst/>
          </a:prstGeom>
        </p:spPr>
        <p:txBody>
          <a:bodyPr wrap="square">
            <a:spAutoFit/>
          </a:bodyPr>
          <a:lstStyle/>
          <a:p>
            <a:pPr algn="just"/>
            <a:r>
              <a:rPr lang="en-IN" sz="2200" dirty="0">
                <a:solidFill>
                  <a:srgbClr val="7030A0"/>
                </a:solidFill>
                <a:latin typeface="Times New Roman" panose="02020603050405020304" pitchFamily="18" charset="0"/>
                <a:cs typeface="Times New Roman" panose="02020603050405020304" pitchFamily="18" charset="0"/>
              </a:rPr>
              <a:t>5. </a:t>
            </a:r>
            <a:r>
              <a:rPr lang="en-IN" sz="2200" b="1" dirty="0">
                <a:solidFill>
                  <a:srgbClr val="7030A0"/>
                </a:solidFill>
                <a:latin typeface="Times New Roman" panose="02020603050405020304" pitchFamily="18" charset="0"/>
                <a:cs typeface="Times New Roman" panose="02020603050405020304" pitchFamily="18" charset="0"/>
              </a:rPr>
              <a:t>Issue of Foreign Currency Convertible Bonds (FCCBs) and Depository Receipts(DRs) </a:t>
            </a:r>
            <a:endParaRPr lang="en-IN" sz="2200" dirty="0">
              <a:solidFill>
                <a:srgbClr val="7030A0"/>
              </a:solidFill>
              <a:latin typeface="Times New Roman" panose="02020603050405020304" pitchFamily="18" charset="0"/>
              <a:cs typeface="Times New Roman" panose="02020603050405020304" pitchFamily="18" charset="0"/>
            </a:endParaRPr>
          </a:p>
          <a:p>
            <a:pPr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FF658814-E5D0-4AEB-83ED-9EB4DAD48919}"/>
              </a:ext>
            </a:extLst>
          </p:cNvPr>
          <p:cNvSpPr/>
          <p:nvPr/>
        </p:nvSpPr>
        <p:spPr>
          <a:xfrm>
            <a:off x="0" y="1443841"/>
            <a:ext cx="12192000" cy="1200329"/>
          </a:xfrm>
          <a:prstGeom prst="rect">
            <a:avLst/>
          </a:prstGeom>
        </p:spPr>
        <p:txBody>
          <a:bodyPr wrap="square">
            <a:spAutoFit/>
          </a:bodyPr>
          <a:lstStyle/>
          <a:p>
            <a:pPr marL="457200" indent="-457200" algn="just">
              <a:buAutoNum type="alphaLcParenR"/>
            </a:pPr>
            <a:r>
              <a:rPr lang="en-IN" dirty="0">
                <a:solidFill>
                  <a:srgbClr val="000000"/>
                </a:solidFill>
                <a:latin typeface="Times New Roman" panose="02020603050405020304" pitchFamily="18" charset="0"/>
                <a:cs typeface="Times New Roman" panose="02020603050405020304" pitchFamily="18" charset="0"/>
              </a:rPr>
              <a:t>FCCBs/DRs may be issued in accordance with the Scheme for issue of Foreign Currency Convertible Bonds and Ordinary Shares (Through Depository Receipt Mechanism) Scheme, 1993 and DR Scheme 2014 respectively, as per the guidelines issued by the Government of India there under from time to time. </a:t>
            </a:r>
          </a:p>
          <a:p>
            <a:pPr algn="just"/>
            <a:endParaRPr lang="en-IN" dirty="0">
              <a:solidFill>
                <a:srgbClr val="00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99396611-D62B-405C-895F-328A0F7A7950}"/>
              </a:ext>
            </a:extLst>
          </p:cNvPr>
          <p:cNvSpPr/>
          <p:nvPr/>
        </p:nvSpPr>
        <p:spPr>
          <a:xfrm>
            <a:off x="0" y="2644170"/>
            <a:ext cx="12192000" cy="923330"/>
          </a:xfrm>
          <a:prstGeom prst="rect">
            <a:avLst/>
          </a:prstGeom>
        </p:spPr>
        <p:txBody>
          <a:bodyPr wrap="square">
            <a:spAutoFit/>
          </a:bodyPr>
          <a:lstStyle/>
          <a:p>
            <a:pPr marL="347663" indent="-347663" algn="just"/>
            <a:r>
              <a:rPr lang="en-IN" dirty="0">
                <a:solidFill>
                  <a:srgbClr val="000000"/>
                </a:solidFill>
                <a:latin typeface="Times New Roman" panose="02020603050405020304" pitchFamily="18" charset="0"/>
                <a:cs typeface="Times New Roman" panose="02020603050405020304" pitchFamily="18" charset="0"/>
              </a:rPr>
              <a:t>b) DRs are foreign currency denominated instruments issued by a foreign Depository in a permissible jurisdiction   against a pool of permissible securities issued or transferred to that foreign depository and deposited with a domestic custodian. </a:t>
            </a:r>
          </a:p>
          <a:p>
            <a:pPr algn="just"/>
            <a:endParaRPr lang="en-IN"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B812BFCB-903B-4CDD-8766-373FD2D9A120}"/>
              </a:ext>
            </a:extLst>
          </p:cNvPr>
          <p:cNvSpPr/>
          <p:nvPr/>
        </p:nvSpPr>
        <p:spPr>
          <a:xfrm>
            <a:off x="0" y="3613666"/>
            <a:ext cx="12191999" cy="1200329"/>
          </a:xfrm>
          <a:prstGeom prst="rect">
            <a:avLst/>
          </a:prstGeom>
        </p:spPr>
        <p:txBody>
          <a:bodyPr wrap="square">
            <a:spAutoFit/>
          </a:bodyPr>
          <a:lstStyle/>
          <a:p>
            <a:pPr marL="347663" indent="-347663" algn="just"/>
            <a:r>
              <a:rPr lang="en-IN" dirty="0">
                <a:latin typeface="Times New Roman" panose="02020603050405020304" pitchFamily="18" charset="0"/>
                <a:cs typeface="Times New Roman" panose="02020603050405020304" pitchFamily="18" charset="0"/>
              </a:rPr>
              <a:t>c)  In terms of Notification No. FEMA.20/2000-RB dated May 3, 2000 as amended from time to time, a person will be eligible to issue or transfer eligible securities to a foreign depository, for the purpose of converting the securities so purchased into depository receipts in terms of Depository Receipts Scheme, 2014 and guidelines issued by the Government of India thereunder from time to time. </a:t>
            </a:r>
          </a:p>
        </p:txBody>
      </p:sp>
    </p:spTree>
    <p:extLst>
      <p:ext uri="{BB962C8B-B14F-4D97-AF65-F5344CB8AC3E}">
        <p14:creationId xmlns:p14="http://schemas.microsoft.com/office/powerpoint/2010/main" val="3001165457"/>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iterate type="lt">
                                    <p:tmPct val="0"/>
                                  </p:iterate>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18" presetClass="emph" presetSubtype="0" fill="hold" grpId="1" nodeType="afterEffect">
                                  <p:stCondLst>
                                    <p:cond delay="0"/>
                                  </p:stCondLst>
                                  <p:iterate type="lt">
                                    <p:tmPct val="4000"/>
                                  </p:iterate>
                                  <p:childTnLst>
                                    <p:set>
                                      <p:cBhvr override="childStyle">
                                        <p:cTn id="29" dur="500" fill="hold"/>
                                        <p:tgtEl>
                                          <p:spTgt spid="3"/>
                                        </p:tgtEl>
                                        <p:attrNameLst>
                                          <p:attrName>style.textDecorationUnderline</p:attrName>
                                        </p:attrNameLst>
                                      </p:cBhvr>
                                      <p:to>
                                        <p:strVal val="true"/>
                                      </p:to>
                                    </p:set>
                                  </p:childTnLst>
                                </p:cTn>
                              </p:par>
                            </p:childTnLst>
                          </p:cTn>
                        </p:par>
                        <p:par>
                          <p:cTn id="30" fill="hold">
                            <p:stCondLst>
                              <p:cond delay="8440"/>
                            </p:stCondLst>
                            <p:childTnLst>
                              <p:par>
                                <p:cTn id="31" presetID="42" presetClass="entr" presetSubtype="0" fill="hold" grpId="0" nodeType="afterEffect">
                                  <p:stCondLst>
                                    <p:cond delay="0"/>
                                  </p:stCondLst>
                                  <p:iterate type="lt">
                                    <p:tmPct val="0"/>
                                  </p:iterate>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par>
                          <p:cTn id="36" fill="hold">
                            <p:stCondLst>
                              <p:cond delay="9440"/>
                            </p:stCondLst>
                            <p:childTnLst>
                              <p:par>
                                <p:cTn id="37" presetID="18" presetClass="emph" presetSubtype="0" fill="hold" grpId="1" nodeType="afterEffect">
                                  <p:stCondLst>
                                    <p:cond delay="0"/>
                                  </p:stCondLst>
                                  <p:iterate type="lt">
                                    <p:tmPct val="4000"/>
                                  </p:iterate>
                                  <p:childTnLst>
                                    <p:set>
                                      <p:cBhvr override="childStyle">
                                        <p:cTn id="38" dur="500" fill="hold"/>
                                        <p:tgtEl>
                                          <p:spTgt spid="4"/>
                                        </p:tgtEl>
                                        <p:attrNameLst>
                                          <p:attrName>style.textDecorationUnderline</p:attrName>
                                        </p:attrNameLst>
                                      </p:cBhvr>
                                      <p:to>
                                        <p:strVal val="true"/>
                                      </p:to>
                                    </p:set>
                                  </p:childTnLst>
                                </p:cTn>
                              </p:par>
                            </p:childTnLst>
                          </p:cTn>
                        </p:par>
                        <p:par>
                          <p:cTn id="39" fill="hold">
                            <p:stCondLst>
                              <p:cond delay="14100"/>
                            </p:stCondLst>
                            <p:childTnLst>
                              <p:par>
                                <p:cTn id="40" presetID="42" presetClass="entr" presetSubtype="0" fill="hold" grpId="0" nodeType="afterEffect">
                                  <p:stCondLst>
                                    <p:cond delay="0"/>
                                  </p:stCondLst>
                                  <p:iterate type="lt">
                                    <p:tmPct val="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par>
                          <p:cTn id="45" fill="hold">
                            <p:stCondLst>
                              <p:cond delay="15100"/>
                            </p:stCondLst>
                            <p:childTnLst>
                              <p:par>
                                <p:cTn id="46" presetID="18" presetClass="emph" presetSubtype="0" fill="hold" grpId="1" nodeType="afterEffect">
                                  <p:stCondLst>
                                    <p:cond delay="0"/>
                                  </p:stCondLst>
                                  <p:iterate type="lt">
                                    <p:tmPct val="4000"/>
                                  </p:iterate>
                                  <p:childTnLst>
                                    <p:set>
                                      <p:cBhvr override="childStyle">
                                        <p:cTn id="47" dur="50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4" grpId="1"/>
      <p:bldP spid="5" grpId="0"/>
      <p:bldP spid="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A57A4EF-B313-4774-A18C-7F27D8DB7600}"/>
              </a:ext>
            </a:extLst>
          </p:cNvPr>
          <p:cNvSpPr/>
          <p:nvPr/>
        </p:nvSpPr>
        <p:spPr>
          <a:xfrm>
            <a:off x="0" y="711200"/>
            <a:ext cx="12192000" cy="1446550"/>
          </a:xfrm>
          <a:prstGeom prst="rect">
            <a:avLst/>
          </a:prstGeom>
        </p:spPr>
        <p:txBody>
          <a:bodyPr wrap="square">
            <a:spAutoFit/>
          </a:bodyPr>
          <a:lstStyle/>
          <a:p>
            <a:pPr marL="342900" indent="-342900" algn="just">
              <a:buAutoNum type="alphaLcParenR" startAt="4"/>
            </a:pPr>
            <a:r>
              <a:rPr lang="en-IN" sz="2200" dirty="0">
                <a:latin typeface="Times New Roman" panose="02020603050405020304" pitchFamily="18" charset="0"/>
                <a:cs typeface="Times New Roman" panose="02020603050405020304" pitchFamily="18" charset="0"/>
              </a:rPr>
              <a:t>A person can issue DRs, if it is eligible to issue eligible instruments to person resident outside India under Schedules 1, 2, 2A, 3, 5 and 8 of Notification No. FEMA 20/2000-RB dated May 3, 2000, as amended from time to time. </a:t>
            </a:r>
          </a:p>
          <a:p>
            <a:pPr algn="just"/>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6FEA9290-851C-4861-87D6-6A874442613D}"/>
              </a:ext>
            </a:extLst>
          </p:cNvPr>
          <p:cNvSpPr/>
          <p:nvPr/>
        </p:nvSpPr>
        <p:spPr>
          <a:xfrm>
            <a:off x="0" y="1997839"/>
            <a:ext cx="12191999" cy="1446550"/>
          </a:xfrm>
          <a:prstGeom prst="rect">
            <a:avLst/>
          </a:prstGeom>
        </p:spPr>
        <p:txBody>
          <a:bodyPr wrap="square">
            <a:spAutoFit/>
          </a:bodyPr>
          <a:lstStyle/>
          <a:p>
            <a:pPr marL="347663" indent="-347663" algn="just">
              <a:buAutoNum type="alphaLcParenR" startAt="5"/>
            </a:pPr>
            <a:r>
              <a:rPr lang="en-IN" sz="2200" dirty="0">
                <a:latin typeface="Times New Roman" panose="02020603050405020304" pitchFamily="18" charset="0"/>
                <a:cs typeface="Times New Roman" panose="02020603050405020304" pitchFamily="18" charset="0"/>
              </a:rPr>
              <a:t>The aggregate of eligible securities which may be issued or transferred to foreign depositories, along with eligible securities already held by persons resident outside India, shall not exceed the limit on foreign holding of such eligible securities under the relevant regulations framed under FEMA, 1999. </a:t>
            </a:r>
          </a:p>
          <a:p>
            <a:pPr algn="just"/>
            <a:endParaRPr lang="en-IN" sz="22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BF32312D-C728-466D-89F9-6326B9B29F92}"/>
              </a:ext>
            </a:extLst>
          </p:cNvPr>
          <p:cNvSpPr/>
          <p:nvPr/>
        </p:nvSpPr>
        <p:spPr>
          <a:xfrm>
            <a:off x="-1" y="3429000"/>
            <a:ext cx="12191999" cy="1785104"/>
          </a:xfrm>
          <a:prstGeom prst="rect">
            <a:avLst/>
          </a:prstGeom>
        </p:spPr>
        <p:txBody>
          <a:bodyPr wrap="square">
            <a:spAutoFit/>
          </a:bodyPr>
          <a:lstStyle/>
          <a:p>
            <a:pPr marL="342900" indent="-342900" algn="just">
              <a:buAutoNum type="alphaLcParenR" startAt="6"/>
            </a:pPr>
            <a:r>
              <a:rPr lang="en-IN" sz="2200" dirty="0">
                <a:latin typeface="Times New Roman" panose="02020603050405020304" pitchFamily="18" charset="0"/>
                <a:cs typeface="Times New Roman" panose="02020603050405020304" pitchFamily="18" charset="0"/>
              </a:rPr>
              <a:t>The pricing of eligible securities to be issued or transferred to a foreign depository for the purpose of issuing depository receipts should not be at a price less than the price applicable to a corresponding mode of issue or transfer of such securities to domestic investors under the relevant regulations framed under FEMA, 1999. </a:t>
            </a:r>
          </a:p>
          <a:p>
            <a:pPr algn="just"/>
            <a:endParaRPr lang="en-IN" sz="2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58788FDF-DDDB-4D49-BE7A-3C6EE4F27130}"/>
              </a:ext>
            </a:extLst>
          </p:cNvPr>
          <p:cNvSpPr/>
          <p:nvPr/>
        </p:nvSpPr>
        <p:spPr>
          <a:xfrm>
            <a:off x="-3" y="4952495"/>
            <a:ext cx="12192001" cy="769441"/>
          </a:xfrm>
          <a:prstGeom prst="rect">
            <a:avLst/>
          </a:prstGeom>
        </p:spPr>
        <p:txBody>
          <a:bodyPr wrap="square">
            <a:spAutoFit/>
          </a:bodyPr>
          <a:lstStyle/>
          <a:p>
            <a:pPr marL="290513" indent="-290513" algn="just"/>
            <a:r>
              <a:rPr lang="en-IN" sz="2200" dirty="0">
                <a:latin typeface="Times New Roman" panose="02020603050405020304" pitchFamily="18" charset="0"/>
                <a:cs typeface="Times New Roman" panose="02020603050405020304" pitchFamily="18" charset="0"/>
              </a:rPr>
              <a:t>g)  The issue of depository receipts as per DR Scheme 2014 shall be reported to the Reserve Bank by the domestic custodian as per the reporting guidelines for </a:t>
            </a:r>
            <a:r>
              <a:rPr lang="en-IN" sz="2200" dirty="0" err="1">
                <a:latin typeface="Times New Roman" panose="02020603050405020304" pitchFamily="18" charset="0"/>
                <a:cs typeface="Times New Roman" panose="02020603050405020304" pitchFamily="18" charset="0"/>
              </a:rPr>
              <a:t>aDR</a:t>
            </a:r>
            <a:r>
              <a:rPr lang="en-IN" sz="2200" dirty="0">
                <a:latin typeface="Times New Roman" panose="02020603050405020304" pitchFamily="18" charset="0"/>
                <a:cs typeface="Times New Roman" panose="02020603050405020304" pitchFamily="18" charset="0"/>
              </a:rPr>
              <a:t> Scheme 2014. </a:t>
            </a:r>
          </a:p>
        </p:txBody>
      </p:sp>
    </p:spTree>
    <p:extLst>
      <p:ext uri="{BB962C8B-B14F-4D97-AF65-F5344CB8AC3E}">
        <p14:creationId xmlns:p14="http://schemas.microsoft.com/office/powerpoint/2010/main" val="3108790121"/>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518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618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11880"/>
                            </p:stCondLst>
                            <p:childTnLst>
                              <p:par>
                                <p:cTn id="23" presetID="42" presetClass="entr" presetSubtype="0" fill="hold" grpId="0" nodeType="afterEffect">
                                  <p:stCondLst>
                                    <p:cond delay="0"/>
                                  </p:stCondLst>
                                  <p:iterate type="lt">
                                    <p:tmPct val="0"/>
                                  </p:iterate>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12880"/>
                            </p:stCondLst>
                            <p:childTnLst>
                              <p:par>
                                <p:cTn id="29" presetID="18" presetClass="emph" presetSubtype="0" fill="hold" grpId="1" nodeType="afterEffect">
                                  <p:stCondLst>
                                    <p:cond delay="0"/>
                                  </p:stCondLst>
                                  <p:iterate type="lt">
                                    <p:tmPct val="4000"/>
                                  </p:iterate>
                                  <p:childTnLst>
                                    <p:set>
                                      <p:cBhvr override="childStyle">
                                        <p:cTn id="30" dur="500" fill="hold"/>
                                        <p:tgtEl>
                                          <p:spTgt spid="4"/>
                                        </p:tgtEl>
                                        <p:attrNameLst>
                                          <p:attrName>style.textDecorationUnderline</p:attrName>
                                        </p:attrNameLst>
                                      </p:cBhvr>
                                      <p:to>
                                        <p:strVal val="true"/>
                                      </p:to>
                                    </p:set>
                                  </p:childTnLst>
                                </p:cTn>
                              </p:par>
                            </p:childTnLst>
                          </p:cTn>
                        </p:par>
                        <p:par>
                          <p:cTn id="31" fill="hold">
                            <p:stCondLst>
                              <p:cond delay="18920"/>
                            </p:stCondLst>
                            <p:childTnLst>
                              <p:par>
                                <p:cTn id="32" presetID="42" presetClass="entr" presetSubtype="0" fill="hold" grpId="0" nodeType="afterEffect">
                                  <p:stCondLst>
                                    <p:cond delay="0"/>
                                  </p:stCondLst>
                                  <p:iterate type="lt">
                                    <p:tmPct val="0"/>
                                  </p:iterate>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par>
                          <p:cTn id="37" fill="hold">
                            <p:stCondLst>
                              <p:cond delay="19920"/>
                            </p:stCondLst>
                            <p:childTnLst>
                              <p:par>
                                <p:cTn id="38" presetID="18" presetClass="emph" presetSubtype="0" fill="hold" grpId="1" nodeType="afterEffect">
                                  <p:stCondLst>
                                    <p:cond delay="0"/>
                                  </p:stCondLst>
                                  <p:iterate type="lt">
                                    <p:tmPct val="4000"/>
                                  </p:iterate>
                                  <p:childTnLst>
                                    <p:set>
                                      <p:cBhvr override="childStyle">
                                        <p:cTn id="39" dur="500" fill="hold"/>
                                        <p:tgtEl>
                                          <p:spTgt spid="5"/>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P spid="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FF0B791-E21C-4D22-95A4-0BA11917660F}"/>
              </a:ext>
            </a:extLst>
          </p:cNvPr>
          <p:cNvSpPr/>
          <p:nvPr/>
        </p:nvSpPr>
        <p:spPr>
          <a:xfrm>
            <a:off x="0" y="653142"/>
            <a:ext cx="12192000" cy="2800767"/>
          </a:xfrm>
          <a:prstGeom prst="rect">
            <a:avLst/>
          </a:prstGeom>
        </p:spPr>
        <p:txBody>
          <a:bodyPr wrap="square">
            <a:spAutoFit/>
          </a:bodyPr>
          <a:lstStyle/>
          <a:p>
            <a:pPr marL="623888" indent="-623888"/>
            <a:r>
              <a:rPr lang="en-IN" sz="2200" dirty="0">
                <a:solidFill>
                  <a:srgbClr val="000000"/>
                </a:solidFill>
                <a:latin typeface="Times New Roman" panose="02020603050405020304" pitchFamily="18" charset="0"/>
                <a:cs typeface="Times New Roman" panose="02020603050405020304" pitchFamily="18" charset="0"/>
              </a:rPr>
              <a:t>6. </a:t>
            </a:r>
            <a:r>
              <a:rPr lang="en-IN" sz="2200" b="1" dirty="0">
                <a:solidFill>
                  <a:srgbClr val="000000"/>
                </a:solidFill>
                <a:latin typeface="Times New Roman" panose="02020603050405020304" pitchFamily="18" charset="0"/>
                <a:cs typeface="Times New Roman" panose="02020603050405020304" pitchFamily="18" charset="0"/>
              </a:rPr>
              <a:t>(i) </a:t>
            </a:r>
            <a:r>
              <a:rPr lang="en-IN" sz="2200" b="1" dirty="0">
                <a:solidFill>
                  <a:srgbClr val="7030A0"/>
                </a:solidFill>
                <a:latin typeface="Times New Roman" panose="02020603050405020304" pitchFamily="18" charset="0"/>
                <a:cs typeface="Times New Roman" panose="02020603050405020304" pitchFamily="18" charset="0"/>
              </a:rPr>
              <a:t>Two-way Fungibility Scheme:</a:t>
            </a:r>
            <a:r>
              <a:rPr lang="en-IN" sz="2200" b="1" dirty="0">
                <a:solidFill>
                  <a:srgbClr val="000000"/>
                </a:solidFill>
                <a:latin typeface="Times New Roman" panose="02020603050405020304" pitchFamily="18" charset="0"/>
                <a:cs typeface="Times New Roman" panose="02020603050405020304" pitchFamily="18" charset="0"/>
              </a:rPr>
              <a:t> </a:t>
            </a:r>
            <a:r>
              <a:rPr lang="en-IN" sz="2200" dirty="0">
                <a:solidFill>
                  <a:srgbClr val="000000"/>
                </a:solidFill>
                <a:latin typeface="Times New Roman" panose="02020603050405020304" pitchFamily="18" charset="0"/>
                <a:cs typeface="Times New Roman" panose="02020603050405020304" pitchFamily="18" charset="0"/>
              </a:rPr>
              <a:t>A limited two-way Fungibility scheme has been put in place by the  Government of India for ADRs/GDRs. Under this Scheme, a stock broker in India, registered with SEBI, can purchase shares of an Indian company from the market for conversion into ADRs/GDRs based on instructions received from overseas investors. Re-issuance of ADRs/GDRs would be permitted to the extent of ADRs/GDRs which have been redeemed into underlying shares and sold in the Indian market. </a:t>
            </a:r>
          </a:p>
          <a:p>
            <a:pPr marL="623888" indent="-623888"/>
            <a:endParaRPr lang="en-US" sz="2200" dirty="0">
              <a:solidFill>
                <a:srgbClr val="000000"/>
              </a:solidFill>
              <a:latin typeface="Times New Roman" panose="02020603050405020304" pitchFamily="18" charset="0"/>
              <a:cs typeface="Times New Roman" panose="02020603050405020304" pitchFamily="18" charset="0"/>
            </a:endParaRPr>
          </a:p>
          <a:p>
            <a:pPr marL="623888" indent="-623888"/>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598FAF11-6F37-42C6-A634-A79CD9E8C67C}"/>
              </a:ext>
            </a:extLst>
          </p:cNvPr>
          <p:cNvSpPr/>
          <p:nvPr/>
        </p:nvSpPr>
        <p:spPr>
          <a:xfrm>
            <a:off x="1" y="3453909"/>
            <a:ext cx="12192000" cy="1754326"/>
          </a:xfrm>
          <a:prstGeom prst="rect">
            <a:avLst/>
          </a:prstGeom>
        </p:spPr>
        <p:txBody>
          <a:bodyPr wrap="square">
            <a:spAutoFit/>
          </a:bodyPr>
          <a:lstStyle/>
          <a:p>
            <a:pPr algn="just"/>
            <a:r>
              <a:rPr lang="en-IN" b="1" dirty="0">
                <a:solidFill>
                  <a:srgbClr val="000000"/>
                </a:solidFill>
                <a:latin typeface="Times New Roman" panose="02020603050405020304" pitchFamily="18" charset="0"/>
                <a:cs typeface="Times New Roman" panose="02020603050405020304" pitchFamily="18" charset="0"/>
              </a:rPr>
              <a:t>   (ii) </a:t>
            </a:r>
            <a:r>
              <a:rPr lang="en-IN" b="1" dirty="0">
                <a:solidFill>
                  <a:srgbClr val="7030A0"/>
                </a:solidFill>
                <a:latin typeface="Times New Roman" panose="02020603050405020304" pitchFamily="18" charset="0"/>
                <a:cs typeface="Times New Roman" panose="02020603050405020304" pitchFamily="18" charset="0"/>
              </a:rPr>
              <a:t>Sponsored ADR/GDR issue</a:t>
            </a:r>
            <a:r>
              <a:rPr lang="en-IN" b="1" dirty="0">
                <a:solidFill>
                  <a:srgbClr val="000000"/>
                </a:solidFill>
                <a:latin typeface="Times New Roman" panose="02020603050405020304" pitchFamily="18" charset="0"/>
                <a:cs typeface="Times New Roman" panose="02020603050405020304" pitchFamily="18" charset="0"/>
              </a:rPr>
              <a:t>: </a:t>
            </a:r>
            <a:r>
              <a:rPr lang="en-IN" dirty="0">
                <a:solidFill>
                  <a:srgbClr val="000000"/>
                </a:solidFill>
                <a:latin typeface="Times New Roman" panose="02020603050405020304" pitchFamily="18" charset="0"/>
                <a:cs typeface="Times New Roman" panose="02020603050405020304" pitchFamily="18" charset="0"/>
              </a:rPr>
              <a:t>An Indian company can also sponsor an issue of ADR/GDR. Under this mechanism, the 	  	company offers its resident shareholders a choice to submit their shares back to the company so that on the basis of such 	shares, ADRs/GDRs can be issued abroad. The proceeds of the ADR/GDR issue are remitted back to India and distributed 	among the resident investors who had offered their Rupee denominated shares for conversion. These proceeds can be kept in 	Resident Foreign Currency (Domestic) accounts in India by the resident shareholders who have tendered such shares for c	</a:t>
            </a:r>
            <a:r>
              <a:rPr lang="en-IN" dirty="0" err="1">
                <a:solidFill>
                  <a:srgbClr val="000000"/>
                </a:solidFill>
                <a:latin typeface="Times New Roman" panose="02020603050405020304" pitchFamily="18" charset="0"/>
                <a:cs typeface="Times New Roman" panose="02020603050405020304" pitchFamily="18" charset="0"/>
              </a:rPr>
              <a:t>onversion</a:t>
            </a:r>
            <a:r>
              <a:rPr lang="en-IN" dirty="0">
                <a:solidFill>
                  <a:srgbClr val="000000"/>
                </a:solidFill>
                <a:latin typeface="Times New Roman" panose="02020603050405020304" pitchFamily="18" charset="0"/>
                <a:cs typeface="Times New Roman" panose="02020603050405020304" pitchFamily="18" charset="0"/>
              </a:rPr>
              <a:t> into ADRs/GDRs. </a:t>
            </a:r>
            <a:endParaRPr lang="en-IN" dirty="0"/>
          </a:p>
        </p:txBody>
      </p:sp>
    </p:spTree>
    <p:extLst>
      <p:ext uri="{BB962C8B-B14F-4D97-AF65-F5344CB8AC3E}">
        <p14:creationId xmlns:p14="http://schemas.microsoft.com/office/powerpoint/2010/main" val="1725045901"/>
      </p:ext>
    </p:extLst>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982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82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B57337D-4275-448B-9AB5-54CC79DF5811}"/>
              </a:ext>
            </a:extLst>
          </p:cNvPr>
          <p:cNvSpPr/>
          <p:nvPr/>
        </p:nvSpPr>
        <p:spPr>
          <a:xfrm>
            <a:off x="0" y="2124617"/>
            <a:ext cx="12192001" cy="1754326"/>
          </a:xfrm>
          <a:prstGeom prst="rect">
            <a:avLst/>
          </a:prstGeom>
        </p:spPr>
        <p:txBody>
          <a:bodyPr wrap="square">
            <a:spAutoFit/>
          </a:bodyPr>
          <a:lstStyle/>
          <a:p>
            <a:pPr algn="r"/>
            <a:r>
              <a:rPr lang="en-IN" sz="5400" b="1" dirty="0">
                <a:solidFill>
                  <a:srgbClr val="000000"/>
                </a:solidFill>
                <a:latin typeface="Times New Roman" panose="02020603050405020304" pitchFamily="18" charset="0"/>
                <a:cs typeface="Times New Roman" panose="02020603050405020304" pitchFamily="18" charset="0"/>
              </a:rPr>
              <a:t>Provisions Relating to Issue/ Transfer of Shares </a:t>
            </a:r>
            <a:endParaRPr lang="en-IN"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977326"/>
      </p:ext>
    </p:extLst>
  </p:cSld>
  <p:clrMapOvr>
    <a:masterClrMapping/>
  </p:clrMapOvr>
  <mc:AlternateContent xmlns:mc="http://schemas.openxmlformats.org/markup-compatibility/2006" xmlns:p14="http://schemas.microsoft.com/office/powerpoint/2010/main">
    <mc:Choice Requires="p14">
      <p:transition spd="slow" p14:dur="1600" advTm="0">
        <p:blinds dir="vert"/>
      </p:transition>
    </mc:Choice>
    <mc:Fallback xmlns="">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48747"/>
                                  </p:iterate>
                                  <p:childTnLst>
                                    <p:set>
                                      <p:cBhvr>
                                        <p:cTn id="6" dur="1" fill="hold">
                                          <p:stCondLst>
                                            <p:cond delay="0"/>
                                          </p:stCondLst>
                                        </p:cTn>
                                        <p:tgtEl>
                                          <p:spTgt spid="2"/>
                                        </p:tgtEl>
                                        <p:attrNameLst>
                                          <p:attrName>style.visibility</p:attrName>
                                        </p:attrNameLst>
                                      </p:cBhvr>
                                      <p:to>
                                        <p:strVal val="visible"/>
                                      </p:to>
                                    </p:set>
                                    <p:set>
                                      <p:cBhvr>
                                        <p:cTn id="7" dur="111" fill="hold">
                                          <p:stCondLst>
                                            <p:cond delay="0"/>
                                          </p:stCondLst>
                                        </p:cTn>
                                        <p:tgtEl>
                                          <p:spTgt spid="2"/>
                                        </p:tgtEl>
                                        <p:attrNameLst>
                                          <p:attrName>style.rotation</p:attrName>
                                        </p:attrNameLst>
                                      </p:cBhvr>
                                      <p:to>
                                        <p:strVal val="-45.0"/>
                                      </p:to>
                                    </p:set>
                                    <p:anim calcmode="lin" valueType="num">
                                      <p:cBhvr>
                                        <p:cTn id="8" dur="111" fill="hold">
                                          <p:stCondLst>
                                            <p:cond delay="111"/>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111"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3" decel="50000" autoRev="1" fill="hold">
                                          <p:stCondLst>
                                            <p:cond delay="111"/>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 fill="hold">
                                          <p:stCondLst>
                                            <p:cond delay="249"/>
                                          </p:stCondLst>
                                        </p:cTn>
                                        <p:tgtEl>
                                          <p:spTgt spid="2"/>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5247"/>
                            </p:stCondLst>
                            <p:childTnLst>
                              <p:par>
                                <p:cTn id="13" presetID="53" presetClass="entr" presetSubtype="16" fill="hold" grpId="1" nodeType="afterEffect">
                                  <p:stCondLst>
                                    <p:cond delay="0"/>
                                  </p:stCondLst>
                                  <p:iterate type="lt">
                                    <p:tmPct val="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291458C-5B7A-43AE-ADE1-9219D368744A}"/>
              </a:ext>
            </a:extLst>
          </p:cNvPr>
          <p:cNvSpPr/>
          <p:nvPr/>
        </p:nvSpPr>
        <p:spPr>
          <a:xfrm>
            <a:off x="-1" y="595084"/>
            <a:ext cx="12192001" cy="3477875"/>
          </a:xfrm>
          <a:prstGeom prst="rect">
            <a:avLst/>
          </a:prstGeom>
        </p:spPr>
        <p:txBody>
          <a:bodyPr wrap="square">
            <a:spAutoFit/>
          </a:bodyPr>
          <a:lstStyle/>
          <a:p>
            <a:pPr marL="347663" indent="-347663" algn="just"/>
            <a:r>
              <a:rPr lang="en-IN" sz="2200" dirty="0">
                <a:solidFill>
                  <a:srgbClr val="000000"/>
                </a:solidFill>
                <a:latin typeface="Times New Roman" panose="02020603050405020304" pitchFamily="18" charset="0"/>
                <a:cs typeface="Times New Roman" panose="02020603050405020304" pitchFamily="18" charset="0"/>
              </a:rPr>
              <a:t>1. </a:t>
            </a:r>
            <a:r>
              <a:rPr lang="en-IN" sz="2200" dirty="0">
                <a:solidFill>
                  <a:srgbClr val="00B050"/>
                </a:solidFill>
                <a:latin typeface="Times New Roman" panose="02020603050405020304" pitchFamily="18" charset="0"/>
                <a:cs typeface="Times New Roman" panose="02020603050405020304" pitchFamily="18" charset="0"/>
              </a:rPr>
              <a:t>The capital instruments should be issued within 180 days from the date of receipt </a:t>
            </a:r>
            <a:r>
              <a:rPr lang="en-IN" sz="2200" dirty="0">
                <a:solidFill>
                  <a:srgbClr val="000000"/>
                </a:solidFill>
                <a:latin typeface="Times New Roman" panose="02020603050405020304" pitchFamily="18" charset="0"/>
                <a:cs typeface="Times New Roman" panose="02020603050405020304" pitchFamily="18" charset="0"/>
              </a:rPr>
              <a:t>of the inward remittance received through normal banking channels including escrow account opened and maintained for the purpose or by debit to the </a:t>
            </a:r>
            <a:r>
              <a:rPr lang="en-IN" sz="2200" dirty="0">
                <a:solidFill>
                  <a:srgbClr val="00B050"/>
                </a:solidFill>
                <a:latin typeface="Times New Roman" panose="02020603050405020304" pitchFamily="18" charset="0"/>
                <a:cs typeface="Times New Roman" panose="02020603050405020304" pitchFamily="18" charset="0"/>
              </a:rPr>
              <a:t>NRE/FCNR </a:t>
            </a:r>
            <a:r>
              <a:rPr lang="en-IN" sz="2200" dirty="0">
                <a:solidFill>
                  <a:srgbClr val="000000"/>
                </a:solidFill>
                <a:latin typeface="Times New Roman" panose="02020603050405020304" pitchFamily="18" charset="0"/>
                <a:cs typeface="Times New Roman" panose="02020603050405020304" pitchFamily="18" charset="0"/>
              </a:rPr>
              <a:t>(B) account of the non-resident investor. In case, the capital instruments are not issued within 180 days from the date of receipt of the inward remittance or date of debit to the NRE/FCNR (B) account, the amount of consideration so received should be </a:t>
            </a:r>
            <a:r>
              <a:rPr lang="en-IN" sz="2200" dirty="0">
                <a:solidFill>
                  <a:srgbClr val="00B050"/>
                </a:solidFill>
                <a:latin typeface="Times New Roman" panose="02020603050405020304" pitchFamily="18" charset="0"/>
                <a:cs typeface="Times New Roman" panose="02020603050405020304" pitchFamily="18" charset="0"/>
              </a:rPr>
              <a:t>refunded immediately to the non-resid</a:t>
            </a:r>
            <a:r>
              <a:rPr lang="en-IN" sz="2200" dirty="0">
                <a:solidFill>
                  <a:srgbClr val="000000"/>
                </a:solidFill>
                <a:latin typeface="Times New Roman" panose="02020603050405020304" pitchFamily="18" charset="0"/>
                <a:cs typeface="Times New Roman" panose="02020603050405020304" pitchFamily="18" charset="0"/>
              </a:rPr>
              <a:t>ent investor by outward remittance through normal banking channels or by credit to the NRE/FCNR (B) account, as the case may be. Non-compliance with the above provision would be reckoned as a contravention under FEMA and would attract penal provisions. In exceptional cases, refund of the amount of consideration outstanding beyond a period of 180 days from the date of receipt may be considered by the RBI, on the merits of the case.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54F75E97-6B5F-4840-B208-FF7FE502CC20}"/>
              </a:ext>
            </a:extLst>
          </p:cNvPr>
          <p:cNvSpPr/>
          <p:nvPr/>
        </p:nvSpPr>
        <p:spPr>
          <a:xfrm>
            <a:off x="-1" y="4470400"/>
            <a:ext cx="12192001" cy="769441"/>
          </a:xfrm>
          <a:prstGeom prst="rect">
            <a:avLst/>
          </a:prstGeom>
        </p:spPr>
        <p:txBody>
          <a:bodyPr wrap="square">
            <a:spAutoFit/>
          </a:bodyPr>
          <a:lstStyle/>
          <a:p>
            <a:pPr algn="just"/>
            <a:r>
              <a:rPr lang="en-IN" sz="2200" dirty="0">
                <a:solidFill>
                  <a:srgbClr val="000000"/>
                </a:solidFill>
                <a:latin typeface="Times New Roman" panose="02020603050405020304" pitchFamily="18" charset="0"/>
                <a:cs typeface="Times New Roman" panose="02020603050405020304" pitchFamily="18" charset="0"/>
              </a:rPr>
              <a:t>2. </a:t>
            </a:r>
            <a:r>
              <a:rPr lang="en-IN" sz="2200" b="1" dirty="0">
                <a:solidFill>
                  <a:srgbClr val="000000"/>
                </a:solidFill>
                <a:latin typeface="Times New Roman" panose="02020603050405020304" pitchFamily="18" charset="0"/>
                <a:cs typeface="Times New Roman" panose="02020603050405020304" pitchFamily="18" charset="0"/>
              </a:rPr>
              <a:t>Issue price of shares </a:t>
            </a:r>
            <a:endParaRPr lang="en-IN" sz="2200" dirty="0">
              <a:solidFill>
                <a:srgbClr val="000000"/>
              </a:solidFill>
              <a:latin typeface="Times New Roman" panose="02020603050405020304" pitchFamily="18" charset="0"/>
              <a:cs typeface="Times New Roman" panose="02020603050405020304" pitchFamily="18" charset="0"/>
            </a:endParaRPr>
          </a:p>
          <a:p>
            <a:pPr marL="290513" indent="-290513" algn="just"/>
            <a:r>
              <a:rPr lang="en-IN" sz="2200" dirty="0">
                <a:solidFill>
                  <a:srgbClr val="000000"/>
                </a:solidFill>
                <a:latin typeface="Times New Roman" panose="02020603050405020304" pitchFamily="18" charset="0"/>
                <a:cs typeface="Times New Roman" panose="02020603050405020304" pitchFamily="18" charset="0"/>
              </a:rPr>
              <a:t>    Price of shares issued to persons resident outside India under the FDI Policy, shall not be less than – </a:t>
            </a:r>
          </a:p>
        </p:txBody>
      </p:sp>
      <p:sp>
        <p:nvSpPr>
          <p:cNvPr id="4" name="Rectangle 3">
            <a:extLst>
              <a:ext uri="{FF2B5EF4-FFF2-40B4-BE49-F238E27FC236}">
                <a16:creationId xmlns:a16="http://schemas.microsoft.com/office/drawing/2014/main" xmlns="" id="{0387E133-CD8C-48B9-A490-69F67B959282}"/>
              </a:ext>
            </a:extLst>
          </p:cNvPr>
          <p:cNvSpPr/>
          <p:nvPr/>
        </p:nvSpPr>
        <p:spPr>
          <a:xfrm>
            <a:off x="-1" y="5530231"/>
            <a:ext cx="11500835" cy="769441"/>
          </a:xfrm>
          <a:prstGeom prst="rect">
            <a:avLst/>
          </a:prstGeom>
        </p:spPr>
        <p:txBody>
          <a:bodyPr wrap="square">
            <a:spAutoFit/>
          </a:bodyPr>
          <a:lstStyle/>
          <a:p>
            <a:pPr marL="290513" indent="-290513" algn="just"/>
            <a:r>
              <a:rPr lang="en-IN" sz="2200" dirty="0">
                <a:solidFill>
                  <a:srgbClr val="000000"/>
                </a:solidFill>
                <a:latin typeface="Times" panose="02020603050405020304" pitchFamily="18" charset="0"/>
                <a:cs typeface="Times" panose="02020603050405020304" pitchFamily="18" charset="0"/>
              </a:rPr>
              <a:t>a. the price worked out in accordance with the SEBI guidelines, as applicable, where the shares of the company are listed on any recognised stock exchange in India; </a:t>
            </a:r>
          </a:p>
        </p:txBody>
      </p:sp>
    </p:spTree>
    <p:extLst>
      <p:ext uri="{BB962C8B-B14F-4D97-AF65-F5344CB8AC3E}">
        <p14:creationId xmlns:p14="http://schemas.microsoft.com/office/powerpoint/2010/main" val="1143243716"/>
      </p:ext>
    </p:extLst>
  </p:cSld>
  <p:clrMapOvr>
    <a:masterClrMapping/>
  </p:clrMapOvr>
  <mc:AlternateContent xmlns:mc="http://schemas.openxmlformats.org/markup-compatibility/2006" xmlns:p14="http://schemas.microsoft.com/office/powerpoint/2010/main">
    <mc:Choice Requires="p14">
      <p:transition spd="slow" p14:dur="3000" advTm="0">
        <p14:shred/>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1762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862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21200"/>
                            </p:stCondLst>
                            <p:childTnLst>
                              <p:par>
                                <p:cTn id="23" presetID="42" presetClass="entr" presetSubtype="0" fill="hold" grpId="0" nodeType="afterEffect">
                                  <p:stCondLst>
                                    <p:cond delay="0"/>
                                  </p:stCondLst>
                                  <p:iterate type="lt">
                                    <p:tmPct val="0"/>
                                  </p:iterate>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22200"/>
                            </p:stCondLst>
                            <p:childTnLst>
                              <p:par>
                                <p:cTn id="29" presetID="18" presetClass="emph" presetSubtype="0" fill="hold" grpId="1" nodeType="afterEffect">
                                  <p:stCondLst>
                                    <p:cond delay="0"/>
                                  </p:stCondLst>
                                  <p:iterate type="lt">
                                    <p:tmPct val="4000"/>
                                  </p:iterate>
                                  <p:childTnLst>
                                    <p:set>
                                      <p:cBhvr override="childStyle">
                                        <p:cTn id="30"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B4BB83-610F-4ABE-B2DE-413FFE11B0ED}"/>
              </a:ext>
            </a:extLst>
          </p:cNvPr>
          <p:cNvSpPr/>
          <p:nvPr/>
        </p:nvSpPr>
        <p:spPr>
          <a:xfrm>
            <a:off x="0" y="1132114"/>
            <a:ext cx="12192000" cy="1107996"/>
          </a:xfrm>
          <a:prstGeom prst="rect">
            <a:avLst/>
          </a:prstGeom>
        </p:spPr>
        <p:txBody>
          <a:bodyPr wrap="square">
            <a:spAutoFit/>
          </a:bodyPr>
          <a:lstStyle/>
          <a:p>
            <a:pPr marL="290513" indent="-290513" algn="just"/>
            <a:r>
              <a:rPr lang="en-IN" sz="2200" dirty="0">
                <a:solidFill>
                  <a:srgbClr val="000000"/>
                </a:solidFill>
                <a:latin typeface="Times New Roman" panose="02020603050405020304" pitchFamily="18" charset="0"/>
                <a:cs typeface="Times New Roman" panose="02020603050405020304" pitchFamily="18" charset="0"/>
              </a:rPr>
              <a:t>b. The fair valuation of shares done by a SEBI registered Merchant Banker or a Chartered Accountant as per any internationally accepted pricing methodology on arm’s length basis, where the shares of the company are not listed on any recognised stock exchange in India; and </a:t>
            </a:r>
          </a:p>
        </p:txBody>
      </p:sp>
      <p:sp>
        <p:nvSpPr>
          <p:cNvPr id="3" name="Rectangle 2">
            <a:extLst>
              <a:ext uri="{FF2B5EF4-FFF2-40B4-BE49-F238E27FC236}">
                <a16:creationId xmlns:a16="http://schemas.microsoft.com/office/drawing/2014/main" xmlns="" id="{7EDF751C-A196-4890-9704-B797907926B2}"/>
              </a:ext>
            </a:extLst>
          </p:cNvPr>
          <p:cNvSpPr/>
          <p:nvPr/>
        </p:nvSpPr>
        <p:spPr>
          <a:xfrm>
            <a:off x="0" y="2374495"/>
            <a:ext cx="12191999" cy="769441"/>
          </a:xfrm>
          <a:prstGeom prst="rect">
            <a:avLst/>
          </a:prstGeom>
        </p:spPr>
        <p:txBody>
          <a:bodyPr wrap="square">
            <a:spAutoFit/>
          </a:bodyPr>
          <a:lstStyle/>
          <a:p>
            <a:pPr marL="290513" indent="-290513" algn="just"/>
            <a:r>
              <a:rPr lang="en-IN" sz="2200" dirty="0">
                <a:solidFill>
                  <a:srgbClr val="000000"/>
                </a:solidFill>
                <a:latin typeface="Times" panose="02020603050405020304" pitchFamily="18" charset="0"/>
                <a:cs typeface="Times" panose="02020603050405020304" pitchFamily="18" charset="0"/>
              </a:rPr>
              <a:t>c. the price as applicable to transfer of shares from resident to non-resident as per the pricing guidelines laid down by the Reserve Bank from time to time, where the issue of shares is on preferential allotment. </a:t>
            </a:r>
          </a:p>
        </p:txBody>
      </p:sp>
      <p:sp>
        <p:nvSpPr>
          <p:cNvPr id="4" name="Rectangle 3">
            <a:extLst>
              <a:ext uri="{FF2B5EF4-FFF2-40B4-BE49-F238E27FC236}">
                <a16:creationId xmlns:a16="http://schemas.microsoft.com/office/drawing/2014/main" xmlns="" id="{34F0AF1B-5C23-4D7D-B10B-6FFC420B0477}"/>
              </a:ext>
            </a:extLst>
          </p:cNvPr>
          <p:cNvSpPr/>
          <p:nvPr/>
        </p:nvSpPr>
        <p:spPr>
          <a:xfrm>
            <a:off x="0" y="3533678"/>
            <a:ext cx="12191998" cy="1446550"/>
          </a:xfrm>
          <a:prstGeom prst="rect">
            <a:avLst/>
          </a:prstGeom>
        </p:spPr>
        <p:txBody>
          <a:bodyPr wrap="square">
            <a:spAutoFit/>
          </a:bodyPr>
          <a:lstStyle/>
          <a:p>
            <a:pPr algn="just"/>
            <a:r>
              <a:rPr lang="en-IN" sz="2200" dirty="0">
                <a:solidFill>
                  <a:srgbClr val="000000"/>
                </a:solidFill>
                <a:latin typeface="Times" panose="02020603050405020304" pitchFamily="18" charset="0"/>
                <a:cs typeface="Times" panose="02020603050405020304" pitchFamily="18" charset="0"/>
              </a:rPr>
              <a:t>However, where non-residents (including NRIs) are making investments in an Indian company in compliance with the provisions of the Companies Act, as applicable, by way of subscription to its Memorandum of Association, such investments may be made at face value subject to their eligibility to invest under the FDI scheme. </a:t>
            </a:r>
            <a:endParaRPr lang="en-IN" sz="2200"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656130982"/>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604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704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11060"/>
                            </p:stCondLst>
                            <p:childTnLst>
                              <p:par>
                                <p:cTn id="23" presetID="26"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483</TotalTime>
  <Words>3664</Words>
  <Application>Microsoft Office PowerPoint</Application>
  <PresentationFormat>Custom</PresentationFormat>
  <Paragraphs>125</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Droplet</vt:lpstr>
      <vt:lpstr>Annexure-2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Person resident outside to any person resident outside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Horizon Promoters India Limited</dc:creator>
  <cp:lastModifiedBy>Hetal</cp:lastModifiedBy>
  <cp:revision>56</cp:revision>
  <dcterms:created xsi:type="dcterms:W3CDTF">2018-01-19T08:45:33Z</dcterms:created>
  <dcterms:modified xsi:type="dcterms:W3CDTF">2018-01-23T05:16:49Z</dcterms:modified>
</cp:coreProperties>
</file>