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906000" cy="6858000" type="A4"/>
  <p:notesSz cx="6858000" cy="9144000"/>
  <p:defaultTextStyle>
    <a:defPPr>
      <a:defRPr lang="en-US"/>
    </a:defPPr>
    <a:lvl1pPr marL="0" algn="l" defTabSz="1031626" rtl="0" eaLnBrk="1" latinLnBrk="0" hangingPunct="1">
      <a:defRPr sz="2000" kern="1200">
        <a:solidFill>
          <a:schemeClr val="tx1"/>
        </a:solidFill>
        <a:latin typeface="+mn-lt"/>
        <a:ea typeface="+mn-ea"/>
        <a:cs typeface="+mn-cs"/>
      </a:defRPr>
    </a:lvl1pPr>
    <a:lvl2pPr marL="515813" algn="l" defTabSz="1031626" rtl="0" eaLnBrk="1" latinLnBrk="0" hangingPunct="1">
      <a:defRPr sz="2000" kern="1200">
        <a:solidFill>
          <a:schemeClr val="tx1"/>
        </a:solidFill>
        <a:latin typeface="+mn-lt"/>
        <a:ea typeface="+mn-ea"/>
        <a:cs typeface="+mn-cs"/>
      </a:defRPr>
    </a:lvl2pPr>
    <a:lvl3pPr marL="1031626" algn="l" defTabSz="1031626" rtl="0" eaLnBrk="1" latinLnBrk="0" hangingPunct="1">
      <a:defRPr sz="2000" kern="1200">
        <a:solidFill>
          <a:schemeClr val="tx1"/>
        </a:solidFill>
        <a:latin typeface="+mn-lt"/>
        <a:ea typeface="+mn-ea"/>
        <a:cs typeface="+mn-cs"/>
      </a:defRPr>
    </a:lvl3pPr>
    <a:lvl4pPr marL="1547439" algn="l" defTabSz="1031626" rtl="0" eaLnBrk="1" latinLnBrk="0" hangingPunct="1">
      <a:defRPr sz="2000" kern="1200">
        <a:solidFill>
          <a:schemeClr val="tx1"/>
        </a:solidFill>
        <a:latin typeface="+mn-lt"/>
        <a:ea typeface="+mn-ea"/>
        <a:cs typeface="+mn-cs"/>
      </a:defRPr>
    </a:lvl4pPr>
    <a:lvl5pPr marL="2063252" algn="l" defTabSz="1031626" rtl="0" eaLnBrk="1" latinLnBrk="0" hangingPunct="1">
      <a:defRPr sz="2000" kern="1200">
        <a:solidFill>
          <a:schemeClr val="tx1"/>
        </a:solidFill>
        <a:latin typeface="+mn-lt"/>
        <a:ea typeface="+mn-ea"/>
        <a:cs typeface="+mn-cs"/>
      </a:defRPr>
    </a:lvl5pPr>
    <a:lvl6pPr marL="2579065" algn="l" defTabSz="1031626" rtl="0" eaLnBrk="1" latinLnBrk="0" hangingPunct="1">
      <a:defRPr sz="2000" kern="1200">
        <a:solidFill>
          <a:schemeClr val="tx1"/>
        </a:solidFill>
        <a:latin typeface="+mn-lt"/>
        <a:ea typeface="+mn-ea"/>
        <a:cs typeface="+mn-cs"/>
      </a:defRPr>
    </a:lvl6pPr>
    <a:lvl7pPr marL="3094878" algn="l" defTabSz="1031626" rtl="0" eaLnBrk="1" latinLnBrk="0" hangingPunct="1">
      <a:defRPr sz="2000" kern="1200">
        <a:solidFill>
          <a:schemeClr val="tx1"/>
        </a:solidFill>
        <a:latin typeface="+mn-lt"/>
        <a:ea typeface="+mn-ea"/>
        <a:cs typeface="+mn-cs"/>
      </a:defRPr>
    </a:lvl7pPr>
    <a:lvl8pPr marL="3610691" algn="l" defTabSz="1031626" rtl="0" eaLnBrk="1" latinLnBrk="0" hangingPunct="1">
      <a:defRPr sz="2000" kern="1200">
        <a:solidFill>
          <a:schemeClr val="tx1"/>
        </a:solidFill>
        <a:latin typeface="+mn-lt"/>
        <a:ea typeface="+mn-ea"/>
        <a:cs typeface="+mn-cs"/>
      </a:defRPr>
    </a:lvl8pPr>
    <a:lvl9pPr marL="4126504" algn="l" defTabSz="1031626"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312" y="-90"/>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6713F1-7C91-4CD2-84CA-BE9BD0174C73}" type="doc">
      <dgm:prSet loTypeId="urn:microsoft.com/office/officeart/2005/8/layout/radial6" loCatId="cycle" qsTypeId="urn:microsoft.com/office/officeart/2005/8/quickstyle/3d1" qsCatId="3D" csTypeId="urn:microsoft.com/office/officeart/2005/8/colors/colorful5" csCatId="colorful" phldr="1"/>
      <dgm:spPr/>
      <dgm:t>
        <a:bodyPr/>
        <a:lstStyle/>
        <a:p>
          <a:endParaRPr lang="en-IN"/>
        </a:p>
      </dgm:t>
    </dgm:pt>
    <dgm:pt modelId="{C8AD9EAA-0019-4EE9-9115-67046E039AEB}">
      <dgm:prSet phldrT="[Text]"/>
      <dgm:spPr/>
      <dgm:t>
        <a:bodyPr/>
        <a:lstStyle/>
        <a:p>
          <a:r>
            <a:rPr lang="en-US" b="1" u="none" dirty="0" smtClean="0"/>
            <a:t>Type of Allowances</a:t>
          </a:r>
          <a:endParaRPr lang="en-IN" dirty="0"/>
        </a:p>
      </dgm:t>
    </dgm:pt>
    <dgm:pt modelId="{B2315718-42CE-4ACA-BDF2-65866A8F68FD}" type="parTrans" cxnId="{154F4079-D2FF-41FC-9829-00BA336307B8}">
      <dgm:prSet/>
      <dgm:spPr/>
      <dgm:t>
        <a:bodyPr/>
        <a:lstStyle/>
        <a:p>
          <a:endParaRPr lang="en-IN"/>
        </a:p>
      </dgm:t>
    </dgm:pt>
    <dgm:pt modelId="{D29A02ED-C8A7-43E1-89B9-6E13A4B706BE}" type="sibTrans" cxnId="{154F4079-D2FF-41FC-9829-00BA336307B8}">
      <dgm:prSet/>
      <dgm:spPr/>
      <dgm:t>
        <a:bodyPr/>
        <a:lstStyle/>
        <a:p>
          <a:endParaRPr lang="en-IN"/>
        </a:p>
      </dgm:t>
    </dgm:pt>
    <dgm:pt modelId="{7C1AAFBF-D474-45CC-9C7A-9F64E1161A97}">
      <dgm:prSet phldrT="[Text]"/>
      <dgm:spPr/>
      <dgm:t>
        <a:bodyPr/>
        <a:lstStyle/>
        <a:p>
          <a:r>
            <a:rPr lang="en-US" b="1" dirty="0" smtClean="0"/>
            <a:t>HRA</a:t>
          </a:r>
          <a:endParaRPr lang="en-IN" b="1" dirty="0"/>
        </a:p>
      </dgm:t>
    </dgm:pt>
    <dgm:pt modelId="{77528F89-592A-4A93-8DB5-C3553AF69E2C}" type="parTrans" cxnId="{4F72F15C-2D37-464E-984D-4722D340D4C2}">
      <dgm:prSet/>
      <dgm:spPr/>
      <dgm:t>
        <a:bodyPr/>
        <a:lstStyle/>
        <a:p>
          <a:endParaRPr lang="en-IN"/>
        </a:p>
      </dgm:t>
    </dgm:pt>
    <dgm:pt modelId="{AAFD147D-1D45-40CD-A5C5-D6A04C6E2CCE}" type="sibTrans" cxnId="{4F72F15C-2D37-464E-984D-4722D340D4C2}">
      <dgm:prSet/>
      <dgm:spPr/>
      <dgm:t>
        <a:bodyPr/>
        <a:lstStyle/>
        <a:p>
          <a:endParaRPr lang="en-IN"/>
        </a:p>
      </dgm:t>
    </dgm:pt>
    <dgm:pt modelId="{68F4709B-A6A5-4254-BD6D-859D553E6ADA}">
      <dgm:prSet phldrT="[Text]"/>
      <dgm:spPr/>
      <dgm:t>
        <a:bodyPr/>
        <a:lstStyle/>
        <a:p>
          <a:r>
            <a:rPr lang="en-US" b="1" dirty="0" smtClean="0"/>
            <a:t>Special Allowances</a:t>
          </a:r>
          <a:endParaRPr lang="en-IN" b="1" dirty="0"/>
        </a:p>
      </dgm:t>
    </dgm:pt>
    <dgm:pt modelId="{BD6A309D-57F4-489B-B19A-403B4C1ED629}" type="parTrans" cxnId="{6025CD3E-75E5-4F26-8E91-8379E7350F20}">
      <dgm:prSet/>
      <dgm:spPr/>
      <dgm:t>
        <a:bodyPr/>
        <a:lstStyle/>
        <a:p>
          <a:endParaRPr lang="en-IN"/>
        </a:p>
      </dgm:t>
    </dgm:pt>
    <dgm:pt modelId="{48D6CE4E-51E7-4611-AF2B-2CE5F51A31C9}" type="sibTrans" cxnId="{6025CD3E-75E5-4F26-8E91-8379E7350F20}">
      <dgm:prSet/>
      <dgm:spPr/>
      <dgm:t>
        <a:bodyPr/>
        <a:lstStyle/>
        <a:p>
          <a:endParaRPr lang="en-IN"/>
        </a:p>
      </dgm:t>
    </dgm:pt>
    <dgm:pt modelId="{A667727E-48A5-4FF4-825D-27E2CF29739E}">
      <dgm:prSet/>
      <dgm:spPr/>
      <dgm:t>
        <a:bodyPr/>
        <a:lstStyle/>
        <a:p>
          <a:r>
            <a:rPr lang="en-US" b="1" dirty="0" smtClean="0"/>
            <a:t>Entertainment Allowance</a:t>
          </a:r>
          <a:endParaRPr lang="en-IN" b="1" dirty="0"/>
        </a:p>
      </dgm:t>
    </dgm:pt>
    <dgm:pt modelId="{55192275-1EFC-4DBB-A6CF-3014DC32042F}" type="parTrans" cxnId="{94E8D49B-B469-4FBE-B872-725971C5DC7E}">
      <dgm:prSet/>
      <dgm:spPr/>
      <dgm:t>
        <a:bodyPr/>
        <a:lstStyle/>
        <a:p>
          <a:endParaRPr lang="en-IN"/>
        </a:p>
      </dgm:t>
    </dgm:pt>
    <dgm:pt modelId="{FD1CF35D-D79F-40A7-A92C-9AFFFA8ABB83}" type="sibTrans" cxnId="{94E8D49B-B469-4FBE-B872-725971C5DC7E}">
      <dgm:prSet/>
      <dgm:spPr/>
      <dgm:t>
        <a:bodyPr/>
        <a:lstStyle/>
        <a:p>
          <a:endParaRPr lang="en-IN"/>
        </a:p>
      </dgm:t>
    </dgm:pt>
    <dgm:pt modelId="{9270B36D-731B-47BD-969E-FA8A42183B85}">
      <dgm:prSet/>
      <dgm:spPr/>
      <dgm:t>
        <a:bodyPr/>
        <a:lstStyle/>
        <a:p>
          <a:r>
            <a:rPr lang="en-US" b="1" dirty="0" smtClean="0"/>
            <a:t>Allowances</a:t>
          </a:r>
          <a:r>
            <a:rPr lang="en-US" dirty="0" smtClean="0"/>
            <a:t> </a:t>
          </a:r>
          <a:r>
            <a:rPr lang="en-US" b="1" dirty="0" smtClean="0"/>
            <a:t>Exempt In Case Of Certain Persons</a:t>
          </a:r>
          <a:endParaRPr lang="en-IN" b="1" dirty="0"/>
        </a:p>
      </dgm:t>
    </dgm:pt>
    <dgm:pt modelId="{85DC7396-8974-4458-B36F-29D6CDF6FB6D}" type="parTrans" cxnId="{1E419C18-E689-422B-A303-8AB0488039BE}">
      <dgm:prSet/>
      <dgm:spPr/>
      <dgm:t>
        <a:bodyPr/>
        <a:lstStyle/>
        <a:p>
          <a:endParaRPr lang="en-IN"/>
        </a:p>
      </dgm:t>
    </dgm:pt>
    <dgm:pt modelId="{23A56B57-46E2-4B21-8CD5-E916C8BC770E}" type="sibTrans" cxnId="{1E419C18-E689-422B-A303-8AB0488039BE}">
      <dgm:prSet/>
      <dgm:spPr/>
      <dgm:t>
        <a:bodyPr/>
        <a:lstStyle/>
        <a:p>
          <a:endParaRPr lang="en-IN"/>
        </a:p>
      </dgm:t>
    </dgm:pt>
    <dgm:pt modelId="{2731E232-F0D6-497C-9DA2-0C52D2E87C91}">
      <dgm:prSet/>
      <dgm:spPr/>
      <dgm:t>
        <a:bodyPr/>
        <a:lstStyle/>
        <a:p>
          <a:r>
            <a:rPr lang="en-US" b="1" dirty="0" smtClean="0"/>
            <a:t>Fully Taxable Allowances</a:t>
          </a:r>
          <a:endParaRPr lang="en-IN" b="1" dirty="0"/>
        </a:p>
      </dgm:t>
    </dgm:pt>
    <dgm:pt modelId="{0B392727-CCDE-48B4-BA32-11851C177BFF}" type="parTrans" cxnId="{B1CE2AFD-0046-4F96-AD6A-B2D2BC777447}">
      <dgm:prSet/>
      <dgm:spPr/>
      <dgm:t>
        <a:bodyPr/>
        <a:lstStyle/>
        <a:p>
          <a:endParaRPr lang="en-IN"/>
        </a:p>
      </dgm:t>
    </dgm:pt>
    <dgm:pt modelId="{A0506BD7-BB96-424F-9EBF-939B778A1F34}" type="sibTrans" cxnId="{B1CE2AFD-0046-4F96-AD6A-B2D2BC777447}">
      <dgm:prSet/>
      <dgm:spPr/>
      <dgm:t>
        <a:bodyPr/>
        <a:lstStyle/>
        <a:p>
          <a:endParaRPr lang="en-IN"/>
        </a:p>
      </dgm:t>
    </dgm:pt>
    <dgm:pt modelId="{6F5C8F38-F3DA-44BB-B14C-CA3DFFB625E8}" type="pres">
      <dgm:prSet presAssocID="{E66713F1-7C91-4CD2-84CA-BE9BD0174C73}" presName="Name0" presStyleCnt="0">
        <dgm:presLayoutVars>
          <dgm:chMax val="1"/>
          <dgm:dir/>
          <dgm:animLvl val="ctr"/>
          <dgm:resizeHandles val="exact"/>
        </dgm:presLayoutVars>
      </dgm:prSet>
      <dgm:spPr/>
      <dgm:t>
        <a:bodyPr/>
        <a:lstStyle/>
        <a:p>
          <a:endParaRPr lang="en-IN"/>
        </a:p>
      </dgm:t>
    </dgm:pt>
    <dgm:pt modelId="{CE37D485-EDCA-4111-A5A0-9A3D2923221E}" type="pres">
      <dgm:prSet presAssocID="{C8AD9EAA-0019-4EE9-9115-67046E039AEB}" presName="centerShape" presStyleLbl="node0" presStyleIdx="0" presStyleCnt="1"/>
      <dgm:spPr/>
      <dgm:t>
        <a:bodyPr/>
        <a:lstStyle/>
        <a:p>
          <a:endParaRPr lang="en-IN"/>
        </a:p>
      </dgm:t>
    </dgm:pt>
    <dgm:pt modelId="{9CC69511-4F3F-46E2-9915-61BBA887B02D}" type="pres">
      <dgm:prSet presAssocID="{7C1AAFBF-D474-45CC-9C7A-9F64E1161A97}" presName="node" presStyleLbl="node1" presStyleIdx="0" presStyleCnt="5">
        <dgm:presLayoutVars>
          <dgm:bulletEnabled val="1"/>
        </dgm:presLayoutVars>
      </dgm:prSet>
      <dgm:spPr/>
      <dgm:t>
        <a:bodyPr/>
        <a:lstStyle/>
        <a:p>
          <a:endParaRPr lang="en-IN"/>
        </a:p>
      </dgm:t>
    </dgm:pt>
    <dgm:pt modelId="{0BC6AB29-6708-44AF-B62D-DD6D590AA2FD}" type="pres">
      <dgm:prSet presAssocID="{7C1AAFBF-D474-45CC-9C7A-9F64E1161A97}" presName="dummy" presStyleCnt="0"/>
      <dgm:spPr/>
    </dgm:pt>
    <dgm:pt modelId="{5984BFF1-689F-4F75-9466-251900FCC96B}" type="pres">
      <dgm:prSet presAssocID="{AAFD147D-1D45-40CD-A5C5-D6A04C6E2CCE}" presName="sibTrans" presStyleLbl="sibTrans2D1" presStyleIdx="0" presStyleCnt="5"/>
      <dgm:spPr/>
      <dgm:t>
        <a:bodyPr/>
        <a:lstStyle/>
        <a:p>
          <a:endParaRPr lang="en-IN"/>
        </a:p>
      </dgm:t>
    </dgm:pt>
    <dgm:pt modelId="{D957F025-F185-4788-B350-DDD50491D4FB}" type="pres">
      <dgm:prSet presAssocID="{68F4709B-A6A5-4254-BD6D-859D553E6ADA}" presName="node" presStyleLbl="node1" presStyleIdx="1" presStyleCnt="5">
        <dgm:presLayoutVars>
          <dgm:bulletEnabled val="1"/>
        </dgm:presLayoutVars>
      </dgm:prSet>
      <dgm:spPr/>
      <dgm:t>
        <a:bodyPr/>
        <a:lstStyle/>
        <a:p>
          <a:endParaRPr lang="en-IN"/>
        </a:p>
      </dgm:t>
    </dgm:pt>
    <dgm:pt modelId="{EFE8BEE9-6267-410B-94EC-C24439061F68}" type="pres">
      <dgm:prSet presAssocID="{68F4709B-A6A5-4254-BD6D-859D553E6ADA}" presName="dummy" presStyleCnt="0"/>
      <dgm:spPr/>
    </dgm:pt>
    <dgm:pt modelId="{F8D1B976-B582-4323-A2A2-E14BFFFC1662}" type="pres">
      <dgm:prSet presAssocID="{48D6CE4E-51E7-4611-AF2B-2CE5F51A31C9}" presName="sibTrans" presStyleLbl="sibTrans2D1" presStyleIdx="1" presStyleCnt="5"/>
      <dgm:spPr/>
      <dgm:t>
        <a:bodyPr/>
        <a:lstStyle/>
        <a:p>
          <a:endParaRPr lang="en-IN"/>
        </a:p>
      </dgm:t>
    </dgm:pt>
    <dgm:pt modelId="{0D9479DA-0927-479C-A3E1-BB6988FFAB08}" type="pres">
      <dgm:prSet presAssocID="{A667727E-48A5-4FF4-825D-27E2CF29739E}" presName="node" presStyleLbl="node1" presStyleIdx="2" presStyleCnt="5">
        <dgm:presLayoutVars>
          <dgm:bulletEnabled val="1"/>
        </dgm:presLayoutVars>
      </dgm:prSet>
      <dgm:spPr/>
      <dgm:t>
        <a:bodyPr/>
        <a:lstStyle/>
        <a:p>
          <a:endParaRPr lang="en-IN"/>
        </a:p>
      </dgm:t>
    </dgm:pt>
    <dgm:pt modelId="{4D1E76BC-8EA9-4B5E-989E-C641E5A794B2}" type="pres">
      <dgm:prSet presAssocID="{A667727E-48A5-4FF4-825D-27E2CF29739E}" presName="dummy" presStyleCnt="0"/>
      <dgm:spPr/>
    </dgm:pt>
    <dgm:pt modelId="{446A08AA-6961-45BA-A8EE-154BB2B6EC25}" type="pres">
      <dgm:prSet presAssocID="{FD1CF35D-D79F-40A7-A92C-9AFFFA8ABB83}" presName="sibTrans" presStyleLbl="sibTrans2D1" presStyleIdx="2" presStyleCnt="5"/>
      <dgm:spPr/>
      <dgm:t>
        <a:bodyPr/>
        <a:lstStyle/>
        <a:p>
          <a:endParaRPr lang="en-IN"/>
        </a:p>
      </dgm:t>
    </dgm:pt>
    <dgm:pt modelId="{45ABE8A2-8F12-417F-B47A-728BDB96F513}" type="pres">
      <dgm:prSet presAssocID="{9270B36D-731B-47BD-969E-FA8A42183B85}" presName="node" presStyleLbl="node1" presStyleIdx="3" presStyleCnt="5">
        <dgm:presLayoutVars>
          <dgm:bulletEnabled val="1"/>
        </dgm:presLayoutVars>
      </dgm:prSet>
      <dgm:spPr/>
      <dgm:t>
        <a:bodyPr/>
        <a:lstStyle/>
        <a:p>
          <a:endParaRPr lang="en-IN"/>
        </a:p>
      </dgm:t>
    </dgm:pt>
    <dgm:pt modelId="{55E17A1B-1D70-419A-A6D8-F18A8620CE87}" type="pres">
      <dgm:prSet presAssocID="{9270B36D-731B-47BD-969E-FA8A42183B85}" presName="dummy" presStyleCnt="0"/>
      <dgm:spPr/>
    </dgm:pt>
    <dgm:pt modelId="{E9BBC0B8-58C3-4E77-AA61-867F9301212B}" type="pres">
      <dgm:prSet presAssocID="{23A56B57-46E2-4B21-8CD5-E916C8BC770E}" presName="sibTrans" presStyleLbl="sibTrans2D1" presStyleIdx="3" presStyleCnt="5"/>
      <dgm:spPr/>
      <dgm:t>
        <a:bodyPr/>
        <a:lstStyle/>
        <a:p>
          <a:endParaRPr lang="en-IN"/>
        </a:p>
      </dgm:t>
    </dgm:pt>
    <dgm:pt modelId="{E6317936-0720-4158-B754-381D5680BC07}" type="pres">
      <dgm:prSet presAssocID="{2731E232-F0D6-497C-9DA2-0C52D2E87C91}" presName="node" presStyleLbl="node1" presStyleIdx="4" presStyleCnt="5">
        <dgm:presLayoutVars>
          <dgm:bulletEnabled val="1"/>
        </dgm:presLayoutVars>
      </dgm:prSet>
      <dgm:spPr/>
      <dgm:t>
        <a:bodyPr/>
        <a:lstStyle/>
        <a:p>
          <a:endParaRPr lang="en-IN"/>
        </a:p>
      </dgm:t>
    </dgm:pt>
    <dgm:pt modelId="{8FEED85E-4ACB-44BC-A23C-51DBBD023490}" type="pres">
      <dgm:prSet presAssocID="{2731E232-F0D6-497C-9DA2-0C52D2E87C91}" presName="dummy" presStyleCnt="0"/>
      <dgm:spPr/>
    </dgm:pt>
    <dgm:pt modelId="{9DF66EF5-D8A0-45C8-A0F7-DDE584D5EFA3}" type="pres">
      <dgm:prSet presAssocID="{A0506BD7-BB96-424F-9EBF-939B778A1F34}" presName="sibTrans" presStyleLbl="sibTrans2D1" presStyleIdx="4" presStyleCnt="5"/>
      <dgm:spPr/>
      <dgm:t>
        <a:bodyPr/>
        <a:lstStyle/>
        <a:p>
          <a:endParaRPr lang="en-IN"/>
        </a:p>
      </dgm:t>
    </dgm:pt>
  </dgm:ptLst>
  <dgm:cxnLst>
    <dgm:cxn modelId="{CDAB989F-9F30-408E-B888-D1BB5680C71F}" type="presOf" srcId="{C8AD9EAA-0019-4EE9-9115-67046E039AEB}" destId="{CE37D485-EDCA-4111-A5A0-9A3D2923221E}" srcOrd="0" destOrd="0" presId="urn:microsoft.com/office/officeart/2005/8/layout/radial6"/>
    <dgm:cxn modelId="{94E8D49B-B469-4FBE-B872-725971C5DC7E}" srcId="{C8AD9EAA-0019-4EE9-9115-67046E039AEB}" destId="{A667727E-48A5-4FF4-825D-27E2CF29739E}" srcOrd="2" destOrd="0" parTransId="{55192275-1EFC-4DBB-A6CF-3014DC32042F}" sibTransId="{FD1CF35D-D79F-40A7-A92C-9AFFFA8ABB83}"/>
    <dgm:cxn modelId="{6025CD3E-75E5-4F26-8E91-8379E7350F20}" srcId="{C8AD9EAA-0019-4EE9-9115-67046E039AEB}" destId="{68F4709B-A6A5-4254-BD6D-859D553E6ADA}" srcOrd="1" destOrd="0" parTransId="{BD6A309D-57F4-489B-B19A-403B4C1ED629}" sibTransId="{48D6CE4E-51E7-4611-AF2B-2CE5F51A31C9}"/>
    <dgm:cxn modelId="{44A80FDA-AF51-44B1-9297-90C20145D262}" type="presOf" srcId="{FD1CF35D-D79F-40A7-A92C-9AFFFA8ABB83}" destId="{446A08AA-6961-45BA-A8EE-154BB2B6EC25}" srcOrd="0" destOrd="0" presId="urn:microsoft.com/office/officeart/2005/8/layout/radial6"/>
    <dgm:cxn modelId="{6317BD90-BB73-43D4-AA61-785E9C64E66D}" type="presOf" srcId="{48D6CE4E-51E7-4611-AF2B-2CE5F51A31C9}" destId="{F8D1B976-B582-4323-A2A2-E14BFFFC1662}" srcOrd="0" destOrd="0" presId="urn:microsoft.com/office/officeart/2005/8/layout/radial6"/>
    <dgm:cxn modelId="{0B63ECF7-272A-486C-9506-DEC26929B6A8}" type="presOf" srcId="{68F4709B-A6A5-4254-BD6D-859D553E6ADA}" destId="{D957F025-F185-4788-B350-DDD50491D4FB}" srcOrd="0" destOrd="0" presId="urn:microsoft.com/office/officeart/2005/8/layout/radial6"/>
    <dgm:cxn modelId="{154F4079-D2FF-41FC-9829-00BA336307B8}" srcId="{E66713F1-7C91-4CD2-84CA-BE9BD0174C73}" destId="{C8AD9EAA-0019-4EE9-9115-67046E039AEB}" srcOrd="0" destOrd="0" parTransId="{B2315718-42CE-4ACA-BDF2-65866A8F68FD}" sibTransId="{D29A02ED-C8A7-43E1-89B9-6E13A4B706BE}"/>
    <dgm:cxn modelId="{7C60AE3F-9745-4C07-83F6-A05B236F5114}" type="presOf" srcId="{7C1AAFBF-D474-45CC-9C7A-9F64E1161A97}" destId="{9CC69511-4F3F-46E2-9915-61BBA887B02D}" srcOrd="0" destOrd="0" presId="urn:microsoft.com/office/officeart/2005/8/layout/radial6"/>
    <dgm:cxn modelId="{D905E5F2-24CF-4E91-A753-5F75E92F59A8}" type="presOf" srcId="{A0506BD7-BB96-424F-9EBF-939B778A1F34}" destId="{9DF66EF5-D8A0-45C8-A0F7-DDE584D5EFA3}" srcOrd="0" destOrd="0" presId="urn:microsoft.com/office/officeart/2005/8/layout/radial6"/>
    <dgm:cxn modelId="{6648C345-9626-424B-920E-3F36A238348E}" type="presOf" srcId="{E66713F1-7C91-4CD2-84CA-BE9BD0174C73}" destId="{6F5C8F38-F3DA-44BB-B14C-CA3DFFB625E8}" srcOrd="0" destOrd="0" presId="urn:microsoft.com/office/officeart/2005/8/layout/radial6"/>
    <dgm:cxn modelId="{D04E11FA-7225-4FC5-A0FC-A8F50571DC07}" type="presOf" srcId="{A667727E-48A5-4FF4-825D-27E2CF29739E}" destId="{0D9479DA-0927-479C-A3E1-BB6988FFAB08}" srcOrd="0" destOrd="0" presId="urn:microsoft.com/office/officeart/2005/8/layout/radial6"/>
    <dgm:cxn modelId="{3AF7A896-3480-4AEF-8C80-DE5569C06F87}" type="presOf" srcId="{9270B36D-731B-47BD-969E-FA8A42183B85}" destId="{45ABE8A2-8F12-417F-B47A-728BDB96F513}" srcOrd="0" destOrd="0" presId="urn:microsoft.com/office/officeart/2005/8/layout/radial6"/>
    <dgm:cxn modelId="{53C57468-844D-45F9-B4D3-B51625A5F579}" type="presOf" srcId="{AAFD147D-1D45-40CD-A5C5-D6A04C6E2CCE}" destId="{5984BFF1-689F-4F75-9466-251900FCC96B}" srcOrd="0" destOrd="0" presId="urn:microsoft.com/office/officeart/2005/8/layout/radial6"/>
    <dgm:cxn modelId="{E69EDEE2-D5C6-4AA6-A91A-B76ABDD5EC0B}" type="presOf" srcId="{2731E232-F0D6-497C-9DA2-0C52D2E87C91}" destId="{E6317936-0720-4158-B754-381D5680BC07}" srcOrd="0" destOrd="0" presId="urn:microsoft.com/office/officeart/2005/8/layout/radial6"/>
    <dgm:cxn modelId="{1E419C18-E689-422B-A303-8AB0488039BE}" srcId="{C8AD9EAA-0019-4EE9-9115-67046E039AEB}" destId="{9270B36D-731B-47BD-969E-FA8A42183B85}" srcOrd="3" destOrd="0" parTransId="{85DC7396-8974-4458-B36F-29D6CDF6FB6D}" sibTransId="{23A56B57-46E2-4B21-8CD5-E916C8BC770E}"/>
    <dgm:cxn modelId="{B2A5E505-41DD-48DE-8277-7BDB863AF10E}" type="presOf" srcId="{23A56B57-46E2-4B21-8CD5-E916C8BC770E}" destId="{E9BBC0B8-58C3-4E77-AA61-867F9301212B}" srcOrd="0" destOrd="0" presId="urn:microsoft.com/office/officeart/2005/8/layout/radial6"/>
    <dgm:cxn modelId="{4F72F15C-2D37-464E-984D-4722D340D4C2}" srcId="{C8AD9EAA-0019-4EE9-9115-67046E039AEB}" destId="{7C1AAFBF-D474-45CC-9C7A-9F64E1161A97}" srcOrd="0" destOrd="0" parTransId="{77528F89-592A-4A93-8DB5-C3553AF69E2C}" sibTransId="{AAFD147D-1D45-40CD-A5C5-D6A04C6E2CCE}"/>
    <dgm:cxn modelId="{B1CE2AFD-0046-4F96-AD6A-B2D2BC777447}" srcId="{C8AD9EAA-0019-4EE9-9115-67046E039AEB}" destId="{2731E232-F0D6-497C-9DA2-0C52D2E87C91}" srcOrd="4" destOrd="0" parTransId="{0B392727-CCDE-48B4-BA32-11851C177BFF}" sibTransId="{A0506BD7-BB96-424F-9EBF-939B778A1F34}"/>
    <dgm:cxn modelId="{B1C53390-F477-4E96-8EAE-032E77CE8DD3}" type="presParOf" srcId="{6F5C8F38-F3DA-44BB-B14C-CA3DFFB625E8}" destId="{CE37D485-EDCA-4111-A5A0-9A3D2923221E}" srcOrd="0" destOrd="0" presId="urn:microsoft.com/office/officeart/2005/8/layout/radial6"/>
    <dgm:cxn modelId="{8FA2AD1A-7BAF-4B57-84B7-E271A2C42AE1}" type="presParOf" srcId="{6F5C8F38-F3DA-44BB-B14C-CA3DFFB625E8}" destId="{9CC69511-4F3F-46E2-9915-61BBA887B02D}" srcOrd="1" destOrd="0" presId="urn:microsoft.com/office/officeart/2005/8/layout/radial6"/>
    <dgm:cxn modelId="{175304C0-D2CB-4DFF-9E16-081506163CCC}" type="presParOf" srcId="{6F5C8F38-F3DA-44BB-B14C-CA3DFFB625E8}" destId="{0BC6AB29-6708-44AF-B62D-DD6D590AA2FD}" srcOrd="2" destOrd="0" presId="urn:microsoft.com/office/officeart/2005/8/layout/radial6"/>
    <dgm:cxn modelId="{26F80E33-4BE6-4EB4-AEE5-76BB1AD53328}" type="presParOf" srcId="{6F5C8F38-F3DA-44BB-B14C-CA3DFFB625E8}" destId="{5984BFF1-689F-4F75-9466-251900FCC96B}" srcOrd="3" destOrd="0" presId="urn:microsoft.com/office/officeart/2005/8/layout/radial6"/>
    <dgm:cxn modelId="{1E8FD8A9-BAE2-4C9A-808D-EDCC94AEFC13}" type="presParOf" srcId="{6F5C8F38-F3DA-44BB-B14C-CA3DFFB625E8}" destId="{D957F025-F185-4788-B350-DDD50491D4FB}" srcOrd="4" destOrd="0" presId="urn:microsoft.com/office/officeart/2005/8/layout/radial6"/>
    <dgm:cxn modelId="{E5356CBD-02CA-4D82-B03C-D06A6F5A44A9}" type="presParOf" srcId="{6F5C8F38-F3DA-44BB-B14C-CA3DFFB625E8}" destId="{EFE8BEE9-6267-410B-94EC-C24439061F68}" srcOrd="5" destOrd="0" presId="urn:microsoft.com/office/officeart/2005/8/layout/radial6"/>
    <dgm:cxn modelId="{876F3152-441B-40AD-8D68-ABB7B35A163E}" type="presParOf" srcId="{6F5C8F38-F3DA-44BB-B14C-CA3DFFB625E8}" destId="{F8D1B976-B582-4323-A2A2-E14BFFFC1662}" srcOrd="6" destOrd="0" presId="urn:microsoft.com/office/officeart/2005/8/layout/radial6"/>
    <dgm:cxn modelId="{A7E26746-6B78-4173-8B29-A6E6F43412B0}" type="presParOf" srcId="{6F5C8F38-F3DA-44BB-B14C-CA3DFFB625E8}" destId="{0D9479DA-0927-479C-A3E1-BB6988FFAB08}" srcOrd="7" destOrd="0" presId="urn:microsoft.com/office/officeart/2005/8/layout/radial6"/>
    <dgm:cxn modelId="{6895B2D6-1DC1-4029-A098-8D080AE92AA1}" type="presParOf" srcId="{6F5C8F38-F3DA-44BB-B14C-CA3DFFB625E8}" destId="{4D1E76BC-8EA9-4B5E-989E-C641E5A794B2}" srcOrd="8" destOrd="0" presId="urn:microsoft.com/office/officeart/2005/8/layout/radial6"/>
    <dgm:cxn modelId="{D4F55643-5233-454D-8BC7-35FDE8A7836C}" type="presParOf" srcId="{6F5C8F38-F3DA-44BB-B14C-CA3DFFB625E8}" destId="{446A08AA-6961-45BA-A8EE-154BB2B6EC25}" srcOrd="9" destOrd="0" presId="urn:microsoft.com/office/officeart/2005/8/layout/radial6"/>
    <dgm:cxn modelId="{ACDD93C1-BA85-4799-9D42-9C3972A59B66}" type="presParOf" srcId="{6F5C8F38-F3DA-44BB-B14C-CA3DFFB625E8}" destId="{45ABE8A2-8F12-417F-B47A-728BDB96F513}" srcOrd="10" destOrd="0" presId="urn:microsoft.com/office/officeart/2005/8/layout/radial6"/>
    <dgm:cxn modelId="{DD796EBD-F929-4F87-BACA-265EDFA3FEEB}" type="presParOf" srcId="{6F5C8F38-F3DA-44BB-B14C-CA3DFFB625E8}" destId="{55E17A1B-1D70-419A-A6D8-F18A8620CE87}" srcOrd="11" destOrd="0" presId="urn:microsoft.com/office/officeart/2005/8/layout/radial6"/>
    <dgm:cxn modelId="{6D5B2E34-2FDB-47AE-B95E-22EB2B47C866}" type="presParOf" srcId="{6F5C8F38-F3DA-44BB-B14C-CA3DFFB625E8}" destId="{E9BBC0B8-58C3-4E77-AA61-867F9301212B}" srcOrd="12" destOrd="0" presId="urn:microsoft.com/office/officeart/2005/8/layout/radial6"/>
    <dgm:cxn modelId="{98DBEB84-1A33-46FF-AC4B-6687D30809E4}" type="presParOf" srcId="{6F5C8F38-F3DA-44BB-B14C-CA3DFFB625E8}" destId="{E6317936-0720-4158-B754-381D5680BC07}" srcOrd="13" destOrd="0" presId="urn:microsoft.com/office/officeart/2005/8/layout/radial6"/>
    <dgm:cxn modelId="{67541D83-26D3-486E-B76F-F2F61ABC9248}" type="presParOf" srcId="{6F5C8F38-F3DA-44BB-B14C-CA3DFFB625E8}" destId="{8FEED85E-4ACB-44BC-A23C-51DBBD023490}" srcOrd="14" destOrd="0" presId="urn:microsoft.com/office/officeart/2005/8/layout/radial6"/>
    <dgm:cxn modelId="{7B401091-928D-45AC-8F87-C90607A6A2BA}" type="presParOf" srcId="{6F5C8F38-F3DA-44BB-B14C-CA3DFFB625E8}" destId="{9DF66EF5-D8A0-45C8-A0F7-DDE584D5EFA3}" srcOrd="15"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3046C6-A9A5-4026-B2A4-2EABC3D1B001}" type="datetimeFigureOut">
              <a:rPr lang="en-US" smtClean="0"/>
              <a:pPr/>
              <a:t>5/16/2010</a:t>
            </a:fld>
            <a:endParaRPr lang="en-IN"/>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188295-4484-40A2-8D7D-776D78C7FC82}"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1031626" rtl="0" eaLnBrk="1" latinLnBrk="0" hangingPunct="1">
      <a:defRPr sz="1400" kern="1200">
        <a:solidFill>
          <a:schemeClr val="tx1"/>
        </a:solidFill>
        <a:latin typeface="+mn-lt"/>
        <a:ea typeface="+mn-ea"/>
        <a:cs typeface="+mn-cs"/>
      </a:defRPr>
    </a:lvl1pPr>
    <a:lvl2pPr marL="515813" algn="l" defTabSz="1031626" rtl="0" eaLnBrk="1" latinLnBrk="0" hangingPunct="1">
      <a:defRPr sz="1400" kern="1200">
        <a:solidFill>
          <a:schemeClr val="tx1"/>
        </a:solidFill>
        <a:latin typeface="+mn-lt"/>
        <a:ea typeface="+mn-ea"/>
        <a:cs typeface="+mn-cs"/>
      </a:defRPr>
    </a:lvl2pPr>
    <a:lvl3pPr marL="1031626" algn="l" defTabSz="1031626" rtl="0" eaLnBrk="1" latinLnBrk="0" hangingPunct="1">
      <a:defRPr sz="1400" kern="1200">
        <a:solidFill>
          <a:schemeClr val="tx1"/>
        </a:solidFill>
        <a:latin typeface="+mn-lt"/>
        <a:ea typeface="+mn-ea"/>
        <a:cs typeface="+mn-cs"/>
      </a:defRPr>
    </a:lvl3pPr>
    <a:lvl4pPr marL="1547439" algn="l" defTabSz="1031626" rtl="0" eaLnBrk="1" latinLnBrk="0" hangingPunct="1">
      <a:defRPr sz="1400" kern="1200">
        <a:solidFill>
          <a:schemeClr val="tx1"/>
        </a:solidFill>
        <a:latin typeface="+mn-lt"/>
        <a:ea typeface="+mn-ea"/>
        <a:cs typeface="+mn-cs"/>
      </a:defRPr>
    </a:lvl4pPr>
    <a:lvl5pPr marL="2063252" algn="l" defTabSz="1031626" rtl="0" eaLnBrk="1" latinLnBrk="0" hangingPunct="1">
      <a:defRPr sz="1400" kern="1200">
        <a:solidFill>
          <a:schemeClr val="tx1"/>
        </a:solidFill>
        <a:latin typeface="+mn-lt"/>
        <a:ea typeface="+mn-ea"/>
        <a:cs typeface="+mn-cs"/>
      </a:defRPr>
    </a:lvl5pPr>
    <a:lvl6pPr marL="2579065" algn="l" defTabSz="1031626" rtl="0" eaLnBrk="1" latinLnBrk="0" hangingPunct="1">
      <a:defRPr sz="1400" kern="1200">
        <a:solidFill>
          <a:schemeClr val="tx1"/>
        </a:solidFill>
        <a:latin typeface="+mn-lt"/>
        <a:ea typeface="+mn-ea"/>
        <a:cs typeface="+mn-cs"/>
      </a:defRPr>
    </a:lvl6pPr>
    <a:lvl7pPr marL="3094878" algn="l" defTabSz="1031626" rtl="0" eaLnBrk="1" latinLnBrk="0" hangingPunct="1">
      <a:defRPr sz="1400" kern="1200">
        <a:solidFill>
          <a:schemeClr val="tx1"/>
        </a:solidFill>
        <a:latin typeface="+mn-lt"/>
        <a:ea typeface="+mn-ea"/>
        <a:cs typeface="+mn-cs"/>
      </a:defRPr>
    </a:lvl7pPr>
    <a:lvl8pPr marL="3610691" algn="l" defTabSz="1031626" rtl="0" eaLnBrk="1" latinLnBrk="0" hangingPunct="1">
      <a:defRPr sz="1400" kern="1200">
        <a:solidFill>
          <a:schemeClr val="tx1"/>
        </a:solidFill>
        <a:latin typeface="+mn-lt"/>
        <a:ea typeface="+mn-ea"/>
        <a:cs typeface="+mn-cs"/>
      </a:defRPr>
    </a:lvl8pPr>
    <a:lvl9pPr marL="4126504" algn="l" defTabSz="103162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6</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15</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16</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17</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18</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7</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8</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9</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10</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11</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12</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13</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E188295-4484-40A2-8D7D-776D78C7FC82}" type="slidenum">
              <a:rPr lang="en-IN" smtClean="0"/>
              <a:pPr/>
              <a:t>14</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7"/>
            <a:ext cx="84201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515813" indent="0" algn="ctr">
              <a:buNone/>
              <a:defRPr>
                <a:solidFill>
                  <a:schemeClr val="tx1">
                    <a:tint val="75000"/>
                  </a:schemeClr>
                </a:solidFill>
              </a:defRPr>
            </a:lvl2pPr>
            <a:lvl3pPr marL="1031626" indent="0" algn="ctr">
              <a:buNone/>
              <a:defRPr>
                <a:solidFill>
                  <a:schemeClr val="tx1">
                    <a:tint val="75000"/>
                  </a:schemeClr>
                </a:solidFill>
              </a:defRPr>
            </a:lvl3pPr>
            <a:lvl4pPr marL="1547439" indent="0" algn="ctr">
              <a:buNone/>
              <a:defRPr>
                <a:solidFill>
                  <a:schemeClr val="tx1">
                    <a:tint val="75000"/>
                  </a:schemeClr>
                </a:solidFill>
              </a:defRPr>
            </a:lvl4pPr>
            <a:lvl5pPr marL="2063252" indent="0" algn="ctr">
              <a:buNone/>
              <a:defRPr>
                <a:solidFill>
                  <a:schemeClr val="tx1">
                    <a:tint val="75000"/>
                  </a:schemeClr>
                </a:solidFill>
              </a:defRPr>
            </a:lvl5pPr>
            <a:lvl6pPr marL="2579065" indent="0" algn="ctr">
              <a:buNone/>
              <a:defRPr>
                <a:solidFill>
                  <a:schemeClr val="tx1">
                    <a:tint val="75000"/>
                  </a:schemeClr>
                </a:solidFill>
              </a:defRPr>
            </a:lvl6pPr>
            <a:lvl7pPr marL="3094878" indent="0" algn="ctr">
              <a:buNone/>
              <a:defRPr>
                <a:solidFill>
                  <a:schemeClr val="tx1">
                    <a:tint val="75000"/>
                  </a:schemeClr>
                </a:solidFill>
              </a:defRPr>
            </a:lvl7pPr>
            <a:lvl8pPr marL="3610691" indent="0" algn="ctr">
              <a:buNone/>
              <a:defRPr>
                <a:solidFill>
                  <a:schemeClr val="tx1">
                    <a:tint val="75000"/>
                  </a:schemeClr>
                </a:solidFill>
              </a:defRPr>
            </a:lvl8pPr>
            <a:lvl9pPr marL="4126504"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5A3BC42-8B04-4BEE-98BC-15076CB399FD}" type="datetimeFigureOut">
              <a:rPr lang="en-US" smtClean="0"/>
              <a:pPr/>
              <a:t>5/16/2010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A3BC42-8B04-4BEE-98BC-15076CB399FD}" type="datetimeFigureOut">
              <a:rPr lang="en-US" smtClean="0"/>
              <a:pPr/>
              <a:t>5/16/2010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A3BC42-8B04-4BEE-98BC-15076CB399FD}" type="datetimeFigureOut">
              <a:rPr lang="en-US" smtClean="0"/>
              <a:pPr/>
              <a:t>5/16/2010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A3BC42-8B04-4BEE-98BC-15076CB399FD}" type="datetimeFigureOut">
              <a:rPr lang="en-US" smtClean="0"/>
              <a:pPr/>
              <a:t>5/16/2010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6"/>
          </a:xfrm>
        </p:spPr>
        <p:txBody>
          <a:bodyPr anchor="t"/>
          <a:lstStyle>
            <a:lvl1pPr algn="l">
              <a:defRPr sz="4500" b="1" cap="all"/>
            </a:lvl1pPr>
          </a:lstStyle>
          <a:p>
            <a:r>
              <a:rPr lang="en-US" smtClean="0"/>
              <a:t>Click to edit Master title style</a:t>
            </a:r>
            <a:endParaRPr lang="en-IN"/>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300">
                <a:solidFill>
                  <a:schemeClr val="tx1">
                    <a:tint val="75000"/>
                  </a:schemeClr>
                </a:solidFill>
              </a:defRPr>
            </a:lvl1pPr>
            <a:lvl2pPr marL="515813" indent="0">
              <a:buNone/>
              <a:defRPr sz="2000">
                <a:solidFill>
                  <a:schemeClr val="tx1">
                    <a:tint val="75000"/>
                  </a:schemeClr>
                </a:solidFill>
              </a:defRPr>
            </a:lvl2pPr>
            <a:lvl3pPr marL="1031626" indent="0">
              <a:buNone/>
              <a:defRPr sz="1800">
                <a:solidFill>
                  <a:schemeClr val="tx1">
                    <a:tint val="75000"/>
                  </a:schemeClr>
                </a:solidFill>
              </a:defRPr>
            </a:lvl3pPr>
            <a:lvl4pPr marL="1547439" indent="0">
              <a:buNone/>
              <a:defRPr sz="1600">
                <a:solidFill>
                  <a:schemeClr val="tx1">
                    <a:tint val="75000"/>
                  </a:schemeClr>
                </a:solidFill>
              </a:defRPr>
            </a:lvl4pPr>
            <a:lvl5pPr marL="2063252" indent="0">
              <a:buNone/>
              <a:defRPr sz="1600">
                <a:solidFill>
                  <a:schemeClr val="tx1">
                    <a:tint val="75000"/>
                  </a:schemeClr>
                </a:solidFill>
              </a:defRPr>
            </a:lvl5pPr>
            <a:lvl6pPr marL="2579065" indent="0">
              <a:buNone/>
              <a:defRPr sz="1600">
                <a:solidFill>
                  <a:schemeClr val="tx1">
                    <a:tint val="75000"/>
                  </a:schemeClr>
                </a:solidFill>
              </a:defRPr>
            </a:lvl6pPr>
            <a:lvl7pPr marL="3094878" indent="0">
              <a:buNone/>
              <a:defRPr sz="1600">
                <a:solidFill>
                  <a:schemeClr val="tx1">
                    <a:tint val="75000"/>
                  </a:schemeClr>
                </a:solidFill>
              </a:defRPr>
            </a:lvl7pPr>
            <a:lvl8pPr marL="3610691" indent="0">
              <a:buNone/>
              <a:defRPr sz="1600">
                <a:solidFill>
                  <a:schemeClr val="tx1">
                    <a:tint val="75000"/>
                  </a:schemeClr>
                </a:solidFill>
              </a:defRPr>
            </a:lvl8pPr>
            <a:lvl9pPr marL="4126504"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A3BC42-8B04-4BEE-98BC-15076CB399FD}" type="datetimeFigureOut">
              <a:rPr lang="en-US" smtClean="0"/>
              <a:pPr/>
              <a:t>5/16/2010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95300" y="1600200"/>
            <a:ext cx="4375150" cy="4525963"/>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035550" y="1600200"/>
            <a:ext cx="4375150" cy="4525963"/>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5A3BC42-8B04-4BEE-98BC-15076CB399FD}" type="datetimeFigureOut">
              <a:rPr lang="en-US" smtClean="0"/>
              <a:pPr/>
              <a:t>5/16/2010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95300" y="1535114"/>
            <a:ext cx="4376870" cy="639762"/>
          </a:xfrm>
        </p:spPr>
        <p:txBody>
          <a:bodyPr anchor="b"/>
          <a:lstStyle>
            <a:lvl1pPr marL="0" indent="0">
              <a:buNone/>
              <a:defRPr sz="2700" b="1"/>
            </a:lvl1pPr>
            <a:lvl2pPr marL="515813" indent="0">
              <a:buNone/>
              <a:defRPr sz="2300" b="1"/>
            </a:lvl2pPr>
            <a:lvl3pPr marL="1031626" indent="0">
              <a:buNone/>
              <a:defRPr sz="2000" b="1"/>
            </a:lvl3pPr>
            <a:lvl4pPr marL="1547439" indent="0">
              <a:buNone/>
              <a:defRPr sz="1800" b="1"/>
            </a:lvl4pPr>
            <a:lvl5pPr marL="2063252" indent="0">
              <a:buNone/>
              <a:defRPr sz="1800" b="1"/>
            </a:lvl5pPr>
            <a:lvl6pPr marL="2579065" indent="0">
              <a:buNone/>
              <a:defRPr sz="1800" b="1"/>
            </a:lvl6pPr>
            <a:lvl7pPr marL="3094878" indent="0">
              <a:buNone/>
              <a:defRPr sz="1800" b="1"/>
            </a:lvl7pPr>
            <a:lvl8pPr marL="3610691" indent="0">
              <a:buNone/>
              <a:defRPr sz="1800" b="1"/>
            </a:lvl8pPr>
            <a:lvl9pPr marL="4126504"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032112" y="1535114"/>
            <a:ext cx="4378590" cy="639762"/>
          </a:xfrm>
        </p:spPr>
        <p:txBody>
          <a:bodyPr anchor="b"/>
          <a:lstStyle>
            <a:lvl1pPr marL="0" indent="0">
              <a:buNone/>
              <a:defRPr sz="2700" b="1"/>
            </a:lvl1pPr>
            <a:lvl2pPr marL="515813" indent="0">
              <a:buNone/>
              <a:defRPr sz="2300" b="1"/>
            </a:lvl2pPr>
            <a:lvl3pPr marL="1031626" indent="0">
              <a:buNone/>
              <a:defRPr sz="2000" b="1"/>
            </a:lvl3pPr>
            <a:lvl4pPr marL="1547439" indent="0">
              <a:buNone/>
              <a:defRPr sz="1800" b="1"/>
            </a:lvl4pPr>
            <a:lvl5pPr marL="2063252" indent="0">
              <a:buNone/>
              <a:defRPr sz="1800" b="1"/>
            </a:lvl5pPr>
            <a:lvl6pPr marL="2579065" indent="0">
              <a:buNone/>
              <a:defRPr sz="1800" b="1"/>
            </a:lvl6pPr>
            <a:lvl7pPr marL="3094878" indent="0">
              <a:buNone/>
              <a:defRPr sz="1800" b="1"/>
            </a:lvl7pPr>
            <a:lvl8pPr marL="3610691" indent="0">
              <a:buNone/>
              <a:defRPr sz="1800" b="1"/>
            </a:lvl8pPr>
            <a:lvl9pPr marL="4126504"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5A3BC42-8B04-4BEE-98BC-15076CB399FD}" type="datetimeFigureOut">
              <a:rPr lang="en-US" smtClean="0"/>
              <a:pPr/>
              <a:t>5/16/2010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5A3BC42-8B04-4BEE-98BC-15076CB399FD}" type="datetimeFigureOut">
              <a:rPr lang="en-US" smtClean="0"/>
              <a:pPr/>
              <a:t>5/16/2010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A3BC42-8B04-4BEE-98BC-15076CB399FD}" type="datetimeFigureOut">
              <a:rPr lang="en-US" smtClean="0"/>
              <a:pPr/>
              <a:t>5/16/2010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1"/>
            <a:ext cx="3259006" cy="1162050"/>
          </a:xfrm>
        </p:spPr>
        <p:txBody>
          <a:bodyPr anchor="b"/>
          <a:lstStyle>
            <a:lvl1pPr algn="l">
              <a:defRPr sz="2300" b="1"/>
            </a:lvl1pPr>
          </a:lstStyle>
          <a:p>
            <a:r>
              <a:rPr lang="en-US" smtClean="0"/>
              <a:t>Click to edit Master title style</a:t>
            </a:r>
            <a:endParaRPr lang="en-IN"/>
          </a:p>
        </p:txBody>
      </p:sp>
      <p:sp>
        <p:nvSpPr>
          <p:cNvPr id="3" name="Content Placeholder 2"/>
          <p:cNvSpPr>
            <a:spLocks noGrp="1"/>
          </p:cNvSpPr>
          <p:nvPr>
            <p:ph idx="1"/>
          </p:nvPr>
        </p:nvSpPr>
        <p:spPr>
          <a:xfrm>
            <a:off x="3872971" y="273050"/>
            <a:ext cx="5537729" cy="5853113"/>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95302" y="1435101"/>
            <a:ext cx="3259006" cy="4691063"/>
          </a:xfrm>
        </p:spPr>
        <p:txBody>
          <a:bodyPr/>
          <a:lstStyle>
            <a:lvl1pPr marL="0" indent="0">
              <a:buNone/>
              <a:defRPr sz="1600"/>
            </a:lvl1pPr>
            <a:lvl2pPr marL="515813" indent="0">
              <a:buNone/>
              <a:defRPr sz="1400"/>
            </a:lvl2pPr>
            <a:lvl3pPr marL="1031626" indent="0">
              <a:buNone/>
              <a:defRPr sz="1100"/>
            </a:lvl3pPr>
            <a:lvl4pPr marL="1547439" indent="0">
              <a:buNone/>
              <a:defRPr sz="1000"/>
            </a:lvl4pPr>
            <a:lvl5pPr marL="2063252" indent="0">
              <a:buNone/>
              <a:defRPr sz="1000"/>
            </a:lvl5pPr>
            <a:lvl6pPr marL="2579065" indent="0">
              <a:buNone/>
              <a:defRPr sz="1000"/>
            </a:lvl6pPr>
            <a:lvl7pPr marL="3094878" indent="0">
              <a:buNone/>
              <a:defRPr sz="1000"/>
            </a:lvl7pPr>
            <a:lvl8pPr marL="3610691" indent="0">
              <a:buNone/>
              <a:defRPr sz="1000"/>
            </a:lvl8pPr>
            <a:lvl9pPr marL="4126504"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A3BC42-8B04-4BEE-98BC-15076CB399FD}" type="datetimeFigureOut">
              <a:rPr lang="en-US" smtClean="0"/>
              <a:pPr/>
              <a:t>5/16/2010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300" b="1"/>
            </a:lvl1pPr>
          </a:lstStyle>
          <a:p>
            <a:r>
              <a:rPr lang="en-US" smtClean="0"/>
              <a:t>Click to edit Master title style</a:t>
            </a:r>
            <a:endParaRPr lang="en-IN"/>
          </a:p>
        </p:txBody>
      </p:sp>
      <p:sp>
        <p:nvSpPr>
          <p:cNvPr id="3" name="Picture Placeholder 2"/>
          <p:cNvSpPr>
            <a:spLocks noGrp="1"/>
          </p:cNvSpPr>
          <p:nvPr>
            <p:ph type="pic" idx="1"/>
          </p:nvPr>
        </p:nvSpPr>
        <p:spPr>
          <a:xfrm>
            <a:off x="1941645" y="612775"/>
            <a:ext cx="5943600" cy="4114800"/>
          </a:xfrm>
        </p:spPr>
        <p:txBody>
          <a:bodyPr/>
          <a:lstStyle>
            <a:lvl1pPr marL="0" indent="0">
              <a:buNone/>
              <a:defRPr sz="3600"/>
            </a:lvl1pPr>
            <a:lvl2pPr marL="515813" indent="0">
              <a:buNone/>
              <a:defRPr sz="3200"/>
            </a:lvl2pPr>
            <a:lvl3pPr marL="1031626" indent="0">
              <a:buNone/>
              <a:defRPr sz="2700"/>
            </a:lvl3pPr>
            <a:lvl4pPr marL="1547439" indent="0">
              <a:buNone/>
              <a:defRPr sz="2300"/>
            </a:lvl4pPr>
            <a:lvl5pPr marL="2063252" indent="0">
              <a:buNone/>
              <a:defRPr sz="2300"/>
            </a:lvl5pPr>
            <a:lvl6pPr marL="2579065" indent="0">
              <a:buNone/>
              <a:defRPr sz="2300"/>
            </a:lvl6pPr>
            <a:lvl7pPr marL="3094878" indent="0">
              <a:buNone/>
              <a:defRPr sz="2300"/>
            </a:lvl7pPr>
            <a:lvl8pPr marL="3610691" indent="0">
              <a:buNone/>
              <a:defRPr sz="2300"/>
            </a:lvl8pPr>
            <a:lvl9pPr marL="4126504" indent="0">
              <a:buNone/>
              <a:defRPr sz="2300"/>
            </a:lvl9pPr>
          </a:lstStyle>
          <a:p>
            <a:endParaRPr lang="en-IN"/>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600"/>
            </a:lvl1pPr>
            <a:lvl2pPr marL="515813" indent="0">
              <a:buNone/>
              <a:defRPr sz="1400"/>
            </a:lvl2pPr>
            <a:lvl3pPr marL="1031626" indent="0">
              <a:buNone/>
              <a:defRPr sz="1100"/>
            </a:lvl3pPr>
            <a:lvl4pPr marL="1547439" indent="0">
              <a:buNone/>
              <a:defRPr sz="1000"/>
            </a:lvl4pPr>
            <a:lvl5pPr marL="2063252" indent="0">
              <a:buNone/>
              <a:defRPr sz="1000"/>
            </a:lvl5pPr>
            <a:lvl6pPr marL="2579065" indent="0">
              <a:buNone/>
              <a:defRPr sz="1000"/>
            </a:lvl6pPr>
            <a:lvl7pPr marL="3094878" indent="0">
              <a:buNone/>
              <a:defRPr sz="1000"/>
            </a:lvl7pPr>
            <a:lvl8pPr marL="3610691" indent="0">
              <a:buNone/>
              <a:defRPr sz="1000"/>
            </a:lvl8pPr>
            <a:lvl9pPr marL="4126504"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A3BC42-8B04-4BEE-98BC-15076CB399FD}" type="datetimeFigureOut">
              <a:rPr lang="en-US" smtClean="0"/>
              <a:pPr/>
              <a:t>5/16/2010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8DAC373-BB87-4A25-8EAA-56E8D992D499}"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103163" tIns="51581" rIns="103163" bIns="51581"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95300" y="1600200"/>
            <a:ext cx="8915400" cy="4525963"/>
          </a:xfrm>
          <a:prstGeom prst="rect">
            <a:avLst/>
          </a:prstGeom>
        </p:spPr>
        <p:txBody>
          <a:bodyPr vert="horz" lIns="103163" tIns="51581" rIns="103163" bIns="5158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95300" y="6356352"/>
            <a:ext cx="2311400" cy="365125"/>
          </a:xfrm>
          <a:prstGeom prst="rect">
            <a:avLst/>
          </a:prstGeom>
        </p:spPr>
        <p:txBody>
          <a:bodyPr vert="horz" lIns="103163" tIns="51581" rIns="103163" bIns="51581" rtlCol="0" anchor="ctr"/>
          <a:lstStyle>
            <a:lvl1pPr algn="l">
              <a:defRPr sz="1400">
                <a:solidFill>
                  <a:schemeClr val="tx1">
                    <a:tint val="75000"/>
                  </a:schemeClr>
                </a:solidFill>
              </a:defRPr>
            </a:lvl1pPr>
          </a:lstStyle>
          <a:p>
            <a:fld id="{55A3BC42-8B04-4BEE-98BC-15076CB399FD}" type="datetimeFigureOut">
              <a:rPr lang="en-US" smtClean="0"/>
              <a:pPr/>
              <a:t>5/16/2010</a:t>
            </a:fld>
            <a:endParaRPr lang="en-IN"/>
          </a:p>
        </p:txBody>
      </p:sp>
      <p:sp>
        <p:nvSpPr>
          <p:cNvPr id="5" name="Footer Placeholder 4"/>
          <p:cNvSpPr>
            <a:spLocks noGrp="1"/>
          </p:cNvSpPr>
          <p:nvPr>
            <p:ph type="ftr" sz="quarter" idx="3"/>
          </p:nvPr>
        </p:nvSpPr>
        <p:spPr>
          <a:xfrm>
            <a:off x="3384550" y="6356352"/>
            <a:ext cx="3136900" cy="365125"/>
          </a:xfrm>
          <a:prstGeom prst="rect">
            <a:avLst/>
          </a:prstGeom>
        </p:spPr>
        <p:txBody>
          <a:bodyPr vert="horz" lIns="103163" tIns="51581" rIns="103163" bIns="51581" rtlCol="0" anchor="ctr"/>
          <a:lstStyle>
            <a:lvl1pPr algn="ctr">
              <a:defRPr sz="14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099300" y="6356352"/>
            <a:ext cx="2311400" cy="365125"/>
          </a:xfrm>
          <a:prstGeom prst="rect">
            <a:avLst/>
          </a:prstGeom>
        </p:spPr>
        <p:txBody>
          <a:bodyPr vert="horz" lIns="103163" tIns="51581" rIns="103163" bIns="51581" rtlCol="0" anchor="ctr"/>
          <a:lstStyle>
            <a:lvl1pPr algn="r">
              <a:defRPr sz="1400">
                <a:solidFill>
                  <a:schemeClr val="tx1">
                    <a:tint val="75000"/>
                  </a:schemeClr>
                </a:solidFill>
              </a:defRPr>
            </a:lvl1pPr>
          </a:lstStyle>
          <a:p>
            <a:fld id="{A8DAC373-BB87-4A25-8EAA-56E8D992D499}"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31626" rtl="0" eaLnBrk="1" latinLnBrk="0" hangingPunct="1">
        <a:spcBef>
          <a:spcPct val="0"/>
        </a:spcBef>
        <a:buNone/>
        <a:defRPr sz="5000" kern="1200">
          <a:solidFill>
            <a:schemeClr val="tx1"/>
          </a:solidFill>
          <a:latin typeface="+mj-lt"/>
          <a:ea typeface="+mj-ea"/>
          <a:cs typeface="+mj-cs"/>
        </a:defRPr>
      </a:lvl1pPr>
    </p:titleStyle>
    <p:bodyStyle>
      <a:lvl1pPr marL="386860" indent="-386860" algn="l" defTabSz="1031626"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8196" indent="-322383" algn="l" defTabSz="103162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89533" indent="-257907" algn="l" defTabSz="103162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5346"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21159"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36972"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52785"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68598"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84411"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31626" rtl="0" eaLnBrk="1" latinLnBrk="0" hangingPunct="1">
        <a:defRPr sz="2000" kern="1200">
          <a:solidFill>
            <a:schemeClr val="tx1"/>
          </a:solidFill>
          <a:latin typeface="+mn-lt"/>
          <a:ea typeface="+mn-ea"/>
          <a:cs typeface="+mn-cs"/>
        </a:defRPr>
      </a:lvl1pPr>
      <a:lvl2pPr marL="515813" algn="l" defTabSz="1031626" rtl="0" eaLnBrk="1" latinLnBrk="0" hangingPunct="1">
        <a:defRPr sz="2000" kern="1200">
          <a:solidFill>
            <a:schemeClr val="tx1"/>
          </a:solidFill>
          <a:latin typeface="+mn-lt"/>
          <a:ea typeface="+mn-ea"/>
          <a:cs typeface="+mn-cs"/>
        </a:defRPr>
      </a:lvl2pPr>
      <a:lvl3pPr marL="1031626" algn="l" defTabSz="1031626" rtl="0" eaLnBrk="1" latinLnBrk="0" hangingPunct="1">
        <a:defRPr sz="2000" kern="1200">
          <a:solidFill>
            <a:schemeClr val="tx1"/>
          </a:solidFill>
          <a:latin typeface="+mn-lt"/>
          <a:ea typeface="+mn-ea"/>
          <a:cs typeface="+mn-cs"/>
        </a:defRPr>
      </a:lvl3pPr>
      <a:lvl4pPr marL="1547439" algn="l" defTabSz="1031626" rtl="0" eaLnBrk="1" latinLnBrk="0" hangingPunct="1">
        <a:defRPr sz="2000" kern="1200">
          <a:solidFill>
            <a:schemeClr val="tx1"/>
          </a:solidFill>
          <a:latin typeface="+mn-lt"/>
          <a:ea typeface="+mn-ea"/>
          <a:cs typeface="+mn-cs"/>
        </a:defRPr>
      </a:lvl4pPr>
      <a:lvl5pPr marL="2063252" algn="l" defTabSz="1031626" rtl="0" eaLnBrk="1" latinLnBrk="0" hangingPunct="1">
        <a:defRPr sz="2000" kern="1200">
          <a:solidFill>
            <a:schemeClr val="tx1"/>
          </a:solidFill>
          <a:latin typeface="+mn-lt"/>
          <a:ea typeface="+mn-ea"/>
          <a:cs typeface="+mn-cs"/>
        </a:defRPr>
      </a:lvl5pPr>
      <a:lvl6pPr marL="2579065" algn="l" defTabSz="1031626" rtl="0" eaLnBrk="1" latinLnBrk="0" hangingPunct="1">
        <a:defRPr sz="2000" kern="1200">
          <a:solidFill>
            <a:schemeClr val="tx1"/>
          </a:solidFill>
          <a:latin typeface="+mn-lt"/>
          <a:ea typeface="+mn-ea"/>
          <a:cs typeface="+mn-cs"/>
        </a:defRPr>
      </a:lvl6pPr>
      <a:lvl7pPr marL="3094878" algn="l" defTabSz="1031626" rtl="0" eaLnBrk="1" latinLnBrk="0" hangingPunct="1">
        <a:defRPr sz="2000" kern="1200">
          <a:solidFill>
            <a:schemeClr val="tx1"/>
          </a:solidFill>
          <a:latin typeface="+mn-lt"/>
          <a:ea typeface="+mn-ea"/>
          <a:cs typeface="+mn-cs"/>
        </a:defRPr>
      </a:lvl7pPr>
      <a:lvl8pPr marL="3610691" algn="l" defTabSz="1031626" rtl="0" eaLnBrk="1" latinLnBrk="0" hangingPunct="1">
        <a:defRPr sz="2000" kern="1200">
          <a:solidFill>
            <a:schemeClr val="tx1"/>
          </a:solidFill>
          <a:latin typeface="+mn-lt"/>
          <a:ea typeface="+mn-ea"/>
          <a:cs typeface="+mn-cs"/>
        </a:defRPr>
      </a:lvl8pPr>
      <a:lvl9pPr marL="4126504" algn="l" defTabSz="103162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algn="ctr">
              <a:buNone/>
            </a:pPr>
            <a:endParaRPr lang="en-US" dirty="0" smtClean="0"/>
          </a:p>
          <a:p>
            <a:pPr algn="ctr">
              <a:buNone/>
            </a:pPr>
            <a:r>
              <a:rPr lang="en-US" dirty="0" smtClean="0"/>
              <a:t>Presented by :</a:t>
            </a:r>
          </a:p>
          <a:p>
            <a:pPr algn="ctr">
              <a:buNone/>
            </a:pPr>
            <a:r>
              <a:rPr lang="en-US" dirty="0" smtClean="0"/>
              <a:t>CA. Ajit Kumar Murarka</a:t>
            </a:r>
          </a:p>
          <a:p>
            <a:pPr algn="ctr">
              <a:buNone/>
            </a:pPr>
            <a:r>
              <a:rPr lang="en-US" dirty="0" smtClean="0"/>
              <a:t>E-mail ID :</a:t>
            </a:r>
          </a:p>
          <a:p>
            <a:pPr algn="ctr">
              <a:buNone/>
            </a:pPr>
            <a:r>
              <a:rPr lang="en-US" dirty="0" smtClean="0"/>
              <a:t>murarkaajit@yahoo.co.in</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41704" y="342878"/>
          <a:ext cx="8915400" cy="6227064"/>
        </p:xfrm>
        <a:graphic>
          <a:graphicData uri="http://schemas.openxmlformats.org/drawingml/2006/table">
            <a:tbl>
              <a:tblPr firstRow="1" bandRow="1">
                <a:tableStyleId>{2D5ABB26-0587-4C30-8999-92F81FD0307C}</a:tableStyleId>
              </a:tblPr>
              <a:tblGrid>
                <a:gridCol w="4457700"/>
                <a:gridCol w="4457700"/>
              </a:tblGrid>
              <a:tr h="445008">
                <a:tc>
                  <a:txBody>
                    <a:bodyPr/>
                    <a:lstStyle/>
                    <a:p>
                      <a:pPr marL="0" marR="0" algn="ctr">
                        <a:spcBef>
                          <a:spcPts val="0"/>
                        </a:spcBef>
                        <a:spcAft>
                          <a:spcPts val="0"/>
                        </a:spcAft>
                      </a:pPr>
                      <a:r>
                        <a:rPr lang="en-US" sz="2400" b="1" baseline="0" dirty="0" smtClean="0">
                          <a:solidFill>
                            <a:srgbClr val="FFFF00"/>
                          </a:solidFill>
                        </a:rPr>
                        <a:t>Name</a:t>
                      </a:r>
                      <a:r>
                        <a:rPr lang="en-US" sz="2400" b="1" dirty="0" smtClean="0">
                          <a:solidFill>
                            <a:srgbClr val="FFFF00"/>
                          </a:solidFill>
                        </a:rPr>
                        <a:t> Of Allowance</a:t>
                      </a:r>
                      <a:endParaRPr lang="en-IN" sz="2400" b="1" dirty="0">
                        <a:solidFill>
                          <a:srgbClr val="FFFF00"/>
                        </a:solidFill>
                        <a:latin typeface="Times New Roman"/>
                        <a:ea typeface="Times New Roman"/>
                      </a:endParaRPr>
                    </a:p>
                  </a:txBody>
                  <a:tcPr marL="79110" marR="79110" marT="10668" marB="106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smtClean="0">
                          <a:solidFill>
                            <a:srgbClr val="FFFF00"/>
                          </a:solidFill>
                        </a:rPr>
                        <a:t>Limit Specified</a:t>
                      </a:r>
                      <a:endParaRPr lang="en-IN" sz="2400" b="1" dirty="0">
                        <a:solidFill>
                          <a:srgbClr val="FFFF00"/>
                        </a:solidFill>
                        <a:latin typeface="Times New Roman"/>
                        <a:ea typeface="Times New Roman"/>
                      </a:endParaRPr>
                    </a:p>
                  </a:txBody>
                  <a:tcPr marL="79110" marR="79110" marT="10668" marB="106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5008">
                <a:tc>
                  <a:txBody>
                    <a:bodyPr/>
                    <a:lstStyle/>
                    <a:p>
                      <a:pPr marL="457200" marR="0" lvl="0" indent="-457200" algn="just" defTabSz="914400" rtl="0" eaLnBrk="1" latinLnBrk="0" hangingPunct="1">
                        <a:spcBef>
                          <a:spcPts val="0"/>
                        </a:spcBef>
                        <a:spcAft>
                          <a:spcPts val="0"/>
                        </a:spcAft>
                        <a:buFont typeface="+mj-lt"/>
                        <a:buAutoNum type="arabicPeriod" startAt="5"/>
                        <a:tabLst>
                          <a:tab pos="228600" algn="l"/>
                        </a:tabLst>
                      </a:pPr>
                      <a:r>
                        <a:rPr lang="en-US" sz="2400" i="1" kern="1200" dirty="0">
                          <a:solidFill>
                            <a:schemeClr val="tx1"/>
                          </a:solidFill>
                          <a:latin typeface="+mn-lt"/>
                          <a:ea typeface="+mn-ea"/>
                          <a:cs typeface="+mn-cs"/>
                        </a:rPr>
                        <a:t>Underground allowance</a:t>
                      </a:r>
                      <a:endParaRPr lang="en-IN" sz="2400" i="1"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5"/>
                        <a:tabLst>
                          <a:tab pos="228600" algn="l"/>
                        </a:tabLst>
                      </a:pPr>
                      <a:r>
                        <a:rPr lang="en-US" sz="2400" i="1" kern="1200" dirty="0">
                          <a:solidFill>
                            <a:schemeClr val="tx1"/>
                          </a:solidFill>
                          <a:latin typeface="+mn-lt"/>
                          <a:ea typeface="+mn-ea"/>
                          <a:cs typeface="+mn-cs"/>
                        </a:rPr>
                        <a:t>Rs. 800 per month</a:t>
                      </a:r>
                      <a:endParaRPr lang="en-IN" sz="2400" i="1"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6008">
                <a:tc>
                  <a:txBody>
                    <a:bodyPr/>
                    <a:lstStyle/>
                    <a:p>
                      <a:pPr marL="457200" marR="0" lvl="0" indent="-457200" algn="just" defTabSz="914400" rtl="0" eaLnBrk="1" latinLnBrk="0" hangingPunct="1">
                        <a:spcBef>
                          <a:spcPts val="0"/>
                        </a:spcBef>
                        <a:spcAft>
                          <a:spcPts val="0"/>
                        </a:spcAft>
                        <a:buFont typeface="+mj-lt"/>
                        <a:buAutoNum type="arabicPeriod" startAt="6"/>
                        <a:tabLst>
                          <a:tab pos="228600" algn="l"/>
                        </a:tabLst>
                      </a:pPr>
                      <a:r>
                        <a:rPr lang="en-US" sz="2400" kern="1200" dirty="0">
                          <a:solidFill>
                            <a:schemeClr val="tx1"/>
                          </a:solidFill>
                          <a:latin typeface="+mn-lt"/>
                          <a:ea typeface="+mn-ea"/>
                          <a:cs typeface="+mn-cs"/>
                        </a:rPr>
                        <a:t>Compensatory field area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6"/>
                        <a:tabLst>
                          <a:tab pos="228600" algn="l"/>
                        </a:tabLst>
                      </a:pPr>
                      <a:r>
                        <a:rPr lang="en-US" sz="2400" kern="1200" dirty="0">
                          <a:solidFill>
                            <a:schemeClr val="tx1"/>
                          </a:solidFill>
                          <a:latin typeface="+mn-lt"/>
                          <a:ea typeface="+mn-ea"/>
                          <a:cs typeface="+mn-cs"/>
                        </a:rPr>
                        <a:t>Rs. 2,600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6008">
                <a:tc>
                  <a:txBody>
                    <a:bodyPr/>
                    <a:lstStyle/>
                    <a:p>
                      <a:pPr marL="457200" marR="0" lvl="0" indent="-457200" algn="just" defTabSz="914400" rtl="0" eaLnBrk="1" latinLnBrk="0" hangingPunct="1">
                        <a:spcBef>
                          <a:spcPts val="0"/>
                        </a:spcBef>
                        <a:spcAft>
                          <a:spcPts val="0"/>
                        </a:spcAft>
                        <a:buFont typeface="+mj-lt"/>
                        <a:buAutoNum type="arabicPeriod" startAt="7"/>
                        <a:tabLst>
                          <a:tab pos="228600" algn="l"/>
                        </a:tabLst>
                      </a:pPr>
                      <a:r>
                        <a:rPr lang="en-US" sz="2400" kern="1200" dirty="0">
                          <a:solidFill>
                            <a:schemeClr val="tx1"/>
                          </a:solidFill>
                          <a:latin typeface="+mn-lt"/>
                          <a:ea typeface="+mn-ea"/>
                          <a:cs typeface="+mn-cs"/>
                        </a:rPr>
                        <a:t>Compensatory, modified field area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7"/>
                        <a:tabLst>
                          <a:tab pos="228600" algn="l"/>
                        </a:tabLst>
                      </a:pPr>
                      <a:r>
                        <a:rPr lang="en-US" sz="2400" kern="1200" dirty="0">
                          <a:solidFill>
                            <a:schemeClr val="tx1"/>
                          </a:solidFill>
                          <a:latin typeface="+mn-lt"/>
                          <a:ea typeface="+mn-ea"/>
                          <a:cs typeface="+mn-cs"/>
                        </a:rPr>
                        <a:t>Rs. 1,000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6008">
                <a:tc>
                  <a:txBody>
                    <a:bodyPr/>
                    <a:lstStyle/>
                    <a:p>
                      <a:pPr marL="457200" marR="0" lvl="0" indent="-457200" algn="just" defTabSz="914400" rtl="0" eaLnBrk="1" latinLnBrk="0" hangingPunct="1">
                        <a:spcBef>
                          <a:spcPts val="0"/>
                        </a:spcBef>
                        <a:spcAft>
                          <a:spcPts val="0"/>
                        </a:spcAft>
                        <a:buFont typeface="+mj-lt"/>
                        <a:buAutoNum type="arabicPeriod" startAt="8"/>
                        <a:tabLst>
                          <a:tab pos="228600" algn="l"/>
                        </a:tabLst>
                      </a:pPr>
                      <a:r>
                        <a:rPr lang="en-US" sz="2400" kern="1200" dirty="0">
                          <a:solidFill>
                            <a:schemeClr val="tx1"/>
                          </a:solidFill>
                          <a:latin typeface="+mn-lt"/>
                          <a:ea typeface="+mn-ea"/>
                          <a:cs typeface="+mn-cs"/>
                        </a:rPr>
                        <a:t>Special compensatory highly active field area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8"/>
                        <a:tabLst>
                          <a:tab pos="228600" algn="l"/>
                        </a:tabLst>
                      </a:pPr>
                      <a:r>
                        <a:rPr lang="en-US" sz="2400" kern="1200" dirty="0">
                          <a:solidFill>
                            <a:schemeClr val="tx1"/>
                          </a:solidFill>
                          <a:latin typeface="+mn-lt"/>
                          <a:ea typeface="+mn-ea"/>
                          <a:cs typeface="+mn-cs"/>
                        </a:rPr>
                        <a:t>Rs. 4,200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30680">
                <a:tc>
                  <a:txBody>
                    <a:bodyPr/>
                    <a:lstStyle/>
                    <a:p>
                      <a:pPr marL="457200" marR="0" lvl="0" indent="-457200" algn="just" defTabSz="914400" rtl="0" eaLnBrk="1" latinLnBrk="0" hangingPunct="1">
                        <a:spcBef>
                          <a:spcPts val="0"/>
                        </a:spcBef>
                        <a:spcAft>
                          <a:spcPts val="0"/>
                        </a:spcAft>
                        <a:buFont typeface="+mj-lt"/>
                        <a:buAutoNum type="arabicPeriod" startAt="9"/>
                        <a:tabLst>
                          <a:tab pos="228600" algn="l"/>
                        </a:tabLst>
                      </a:pPr>
                      <a:r>
                        <a:rPr lang="en-US" sz="2400" kern="1200" dirty="0">
                          <a:solidFill>
                            <a:schemeClr val="tx1"/>
                          </a:solidFill>
                          <a:latin typeface="+mn-lt"/>
                          <a:ea typeface="+mn-ea"/>
                          <a:cs typeface="+mn-cs"/>
                        </a:rPr>
                        <a:t>Counter insurgency allowance to members of armed forces operating in areas away from their permanent locations</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9"/>
                        <a:tabLst>
                          <a:tab pos="228600" algn="l"/>
                        </a:tabLst>
                      </a:pPr>
                      <a:r>
                        <a:rPr lang="en-US" sz="2400" kern="1200" dirty="0">
                          <a:solidFill>
                            <a:schemeClr val="tx1"/>
                          </a:solidFill>
                          <a:latin typeface="+mn-lt"/>
                          <a:ea typeface="+mn-ea"/>
                          <a:cs typeface="+mn-cs"/>
                        </a:rPr>
                        <a:t>Rs. 3,900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28344">
                <a:tc>
                  <a:txBody>
                    <a:bodyPr/>
                    <a:lstStyle/>
                    <a:p>
                      <a:pPr marL="457200" marR="0" lvl="0" indent="-457200" algn="just" defTabSz="914400" rtl="0" eaLnBrk="1" latinLnBrk="0" hangingPunct="1">
                        <a:spcBef>
                          <a:spcPts val="0"/>
                        </a:spcBef>
                        <a:spcAft>
                          <a:spcPts val="0"/>
                        </a:spcAft>
                        <a:buFont typeface="+mj-lt"/>
                        <a:buAutoNum type="arabicPeriod" startAt="10"/>
                        <a:tabLst>
                          <a:tab pos="228600" algn="l"/>
                        </a:tabLst>
                      </a:pPr>
                      <a:r>
                        <a:rPr lang="en-US" sz="2400" kern="1200" dirty="0">
                          <a:solidFill>
                            <a:schemeClr val="tx1"/>
                          </a:solidFill>
                          <a:latin typeface="+mn-lt"/>
                          <a:ea typeface="+mn-ea"/>
                          <a:cs typeface="+mn-cs"/>
                        </a:rPr>
                        <a:t>Special compensatory hilly area allowance or high altitude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10"/>
                        <a:tabLst>
                          <a:tab pos="228600" algn="l"/>
                        </a:tabLst>
                      </a:pPr>
                      <a:r>
                        <a:rPr lang="en-US" sz="2400" kern="1200" dirty="0">
                          <a:solidFill>
                            <a:schemeClr val="tx1"/>
                          </a:solidFill>
                          <a:latin typeface="+mn-lt"/>
                          <a:ea typeface="+mn-ea"/>
                          <a:cs typeface="+mn-cs"/>
                        </a:rPr>
                        <a:t>Rs. 300 to Rs. 7,000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spd="slow">
    <p:plu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64312" y="428603"/>
          <a:ext cx="8915400" cy="6072231"/>
        </p:xfrm>
        <a:graphic>
          <a:graphicData uri="http://schemas.openxmlformats.org/drawingml/2006/table">
            <a:tbl>
              <a:tblPr firstRow="1" bandRow="1">
                <a:tableStyleId>{2D5ABB26-0587-4C30-8999-92F81FD0307C}</a:tableStyleId>
              </a:tblPr>
              <a:tblGrid>
                <a:gridCol w="4457700"/>
                <a:gridCol w="4457700"/>
              </a:tblGrid>
              <a:tr h="394637">
                <a:tc>
                  <a:txBody>
                    <a:bodyPr/>
                    <a:lstStyle/>
                    <a:p>
                      <a:pPr marL="0" marR="0" algn="ctr">
                        <a:spcBef>
                          <a:spcPts val="0"/>
                        </a:spcBef>
                        <a:spcAft>
                          <a:spcPts val="0"/>
                        </a:spcAft>
                      </a:pPr>
                      <a:r>
                        <a:rPr lang="en-US" sz="2400" b="1" baseline="0" dirty="0" smtClean="0">
                          <a:solidFill>
                            <a:srgbClr val="FFFF00"/>
                          </a:solidFill>
                        </a:rPr>
                        <a:t>Name</a:t>
                      </a:r>
                      <a:r>
                        <a:rPr lang="en-US" sz="2400" b="1" dirty="0" smtClean="0">
                          <a:solidFill>
                            <a:srgbClr val="FFFF00"/>
                          </a:solidFill>
                        </a:rPr>
                        <a:t> Of Allowance</a:t>
                      </a:r>
                      <a:endParaRPr lang="en-IN" sz="2400" b="1" dirty="0">
                        <a:solidFill>
                          <a:srgbClr val="FFFF00"/>
                        </a:solidFill>
                        <a:latin typeface="Times New Roman"/>
                        <a:ea typeface="Times New Roman"/>
                      </a:endParaRPr>
                    </a:p>
                  </a:txBody>
                  <a:tcPr marL="79110" marR="79110" marT="10668" marB="106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smtClean="0">
                          <a:solidFill>
                            <a:srgbClr val="FFFF00"/>
                          </a:solidFill>
                        </a:rPr>
                        <a:t>Limit Specified</a:t>
                      </a:r>
                      <a:endParaRPr lang="en-IN" sz="2400" b="1" dirty="0">
                        <a:solidFill>
                          <a:srgbClr val="FFFF00"/>
                        </a:solidFill>
                        <a:latin typeface="Times New Roman"/>
                        <a:ea typeface="Times New Roman"/>
                      </a:endParaRPr>
                    </a:p>
                  </a:txBody>
                  <a:tcPr marL="79110" marR="79110" marT="10668" marB="106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9111">
                <a:tc>
                  <a:txBody>
                    <a:bodyPr/>
                    <a:lstStyle/>
                    <a:p>
                      <a:pPr marL="457200" marR="0" lvl="0" indent="-457200" algn="just" defTabSz="914400" rtl="0" eaLnBrk="1" latinLnBrk="0" hangingPunct="1">
                        <a:spcBef>
                          <a:spcPts val="0"/>
                        </a:spcBef>
                        <a:spcAft>
                          <a:spcPts val="0"/>
                        </a:spcAft>
                        <a:buFont typeface="+mj-lt"/>
                        <a:buAutoNum type="arabicPeriod" startAt="11"/>
                        <a:tabLst>
                          <a:tab pos="228600" algn="l"/>
                        </a:tabLst>
                      </a:pPr>
                      <a:r>
                        <a:rPr lang="en-US" sz="2400" kern="1200" dirty="0">
                          <a:solidFill>
                            <a:schemeClr val="tx1"/>
                          </a:solidFill>
                          <a:latin typeface="+mn-lt"/>
                          <a:ea typeface="+mn-ea"/>
                          <a:cs typeface="+mn-cs"/>
                        </a:rPr>
                        <a:t>Border area / remote area / disturbed area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11"/>
                        <a:tabLst>
                          <a:tab pos="228600" algn="l"/>
                        </a:tabLst>
                      </a:pPr>
                      <a:r>
                        <a:rPr lang="en-US" sz="2400" kern="1200" dirty="0">
                          <a:solidFill>
                            <a:schemeClr val="tx1"/>
                          </a:solidFill>
                          <a:latin typeface="+mn-lt"/>
                          <a:ea typeface="+mn-ea"/>
                          <a:cs typeface="+mn-cs"/>
                        </a:rPr>
                        <a:t>Rs. 200 to Rs. 1,300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67005">
                <a:tc>
                  <a:txBody>
                    <a:bodyPr/>
                    <a:lstStyle/>
                    <a:p>
                      <a:pPr marL="457200" marR="0" lvl="0" indent="-457200" algn="just" defTabSz="914400" rtl="0" eaLnBrk="1" latinLnBrk="0" hangingPunct="1">
                        <a:spcBef>
                          <a:spcPts val="0"/>
                        </a:spcBef>
                        <a:spcAft>
                          <a:spcPts val="0"/>
                        </a:spcAft>
                        <a:buFont typeface="+mj-lt"/>
                        <a:buAutoNum type="arabicPeriod" startAt="12"/>
                        <a:tabLst>
                          <a:tab pos="228600" algn="l"/>
                        </a:tabLst>
                      </a:pPr>
                      <a:r>
                        <a:rPr lang="en-US" sz="2400" kern="1200" dirty="0">
                          <a:solidFill>
                            <a:schemeClr val="tx1"/>
                          </a:solidFill>
                          <a:latin typeface="+mn-lt"/>
                          <a:ea typeface="+mn-ea"/>
                          <a:cs typeface="+mn-cs"/>
                        </a:rPr>
                        <a:t>High altitude (uncongenial climate)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12"/>
                        <a:tabLst>
                          <a:tab pos="228600" algn="l"/>
                        </a:tabLst>
                      </a:pPr>
                      <a:r>
                        <a:rPr lang="en-US" sz="2400" kern="1200" dirty="0">
                          <a:solidFill>
                            <a:schemeClr val="tx1"/>
                          </a:solidFill>
                          <a:latin typeface="+mn-lt"/>
                          <a:ea typeface="+mn-ea"/>
                          <a:cs typeface="+mn-cs"/>
                        </a:rPr>
                        <a:t>Available to members of armed forces only.</a:t>
                      </a:r>
                      <a:endParaRPr lang="en-IN" sz="2400" kern="1200" dirty="0">
                        <a:solidFill>
                          <a:schemeClr val="tx1"/>
                        </a:solidFill>
                        <a:latin typeface="+mn-lt"/>
                        <a:ea typeface="+mn-ea"/>
                        <a:cs typeface="+mn-cs"/>
                      </a:endParaRPr>
                    </a:p>
                    <a:p>
                      <a:pPr marL="457200" marR="0" lvl="2" indent="0" algn="just" defTabSz="914400" rtl="0" eaLnBrk="1" latinLnBrk="0" hangingPunct="1">
                        <a:spcBef>
                          <a:spcPts val="0"/>
                        </a:spcBef>
                        <a:spcAft>
                          <a:spcPts val="0"/>
                        </a:spcAft>
                        <a:buFont typeface="+mj-lt"/>
                        <a:buNone/>
                        <a:tabLst>
                          <a:tab pos="228600" algn="l"/>
                        </a:tabLst>
                      </a:pPr>
                      <a:r>
                        <a:rPr lang="en-US" sz="2400" u="sng" kern="1200" dirty="0" smtClean="0">
                          <a:solidFill>
                            <a:schemeClr val="tx1"/>
                          </a:solidFill>
                          <a:latin typeface="+mn-lt"/>
                          <a:ea typeface="+mn-ea"/>
                          <a:cs typeface="+mn-cs"/>
                        </a:rPr>
                        <a:t>Altitude </a:t>
                      </a:r>
                      <a:r>
                        <a:rPr lang="en-US" sz="2400" u="sng" kern="1200" dirty="0">
                          <a:solidFill>
                            <a:schemeClr val="tx1"/>
                          </a:solidFill>
                          <a:latin typeface="+mn-lt"/>
                          <a:ea typeface="+mn-ea"/>
                          <a:cs typeface="+mn-cs"/>
                        </a:rPr>
                        <a:t>of 9,000 </a:t>
                      </a:r>
                      <a:r>
                        <a:rPr lang="en-US" sz="2400" u="sng" kern="1200" dirty="0" smtClean="0">
                          <a:solidFill>
                            <a:schemeClr val="tx1"/>
                          </a:solidFill>
                          <a:latin typeface="+mn-lt"/>
                          <a:ea typeface="+mn-ea"/>
                          <a:cs typeface="+mn-cs"/>
                        </a:rPr>
                        <a:t>to </a:t>
                      </a:r>
                      <a:r>
                        <a:rPr lang="en-US" sz="2400" u="sng" kern="1200" dirty="0">
                          <a:solidFill>
                            <a:schemeClr val="tx1"/>
                          </a:solidFill>
                          <a:latin typeface="+mn-lt"/>
                          <a:ea typeface="+mn-ea"/>
                          <a:cs typeface="+mn-cs"/>
                        </a:rPr>
                        <a:t>15,000 ft.</a:t>
                      </a:r>
                      <a:r>
                        <a:rPr lang="en-US" sz="2400" kern="1200" dirty="0">
                          <a:solidFill>
                            <a:schemeClr val="tx1"/>
                          </a:solidFill>
                          <a:latin typeface="+mn-lt"/>
                          <a:ea typeface="+mn-ea"/>
                          <a:cs typeface="+mn-cs"/>
                        </a:rPr>
                        <a:t> : </a:t>
                      </a:r>
                      <a:r>
                        <a:rPr lang="en-US" sz="2400" kern="1200" dirty="0" smtClean="0">
                          <a:solidFill>
                            <a:schemeClr val="tx1"/>
                          </a:solidFill>
                          <a:latin typeface="+mn-lt"/>
                          <a:ea typeface="+mn-ea"/>
                          <a:cs typeface="+mn-cs"/>
                        </a:rPr>
                        <a:t>Rs</a:t>
                      </a:r>
                      <a:r>
                        <a:rPr lang="en-US" sz="2400" kern="1200" dirty="0">
                          <a:solidFill>
                            <a:schemeClr val="tx1"/>
                          </a:solidFill>
                          <a:latin typeface="+mn-lt"/>
                          <a:ea typeface="+mn-ea"/>
                          <a:cs typeface="+mn-cs"/>
                        </a:rPr>
                        <a:t>. 1,060 per </a:t>
                      </a:r>
                      <a:r>
                        <a:rPr lang="en-US" sz="2400" kern="1200" dirty="0" smtClean="0">
                          <a:solidFill>
                            <a:schemeClr val="tx1"/>
                          </a:solidFill>
                          <a:latin typeface="+mn-lt"/>
                          <a:ea typeface="+mn-ea"/>
                          <a:cs typeface="+mn-cs"/>
                        </a:rPr>
                        <a:t>month</a:t>
                      </a:r>
                      <a:endParaRPr lang="en-IN" sz="2400" kern="1200" dirty="0" smtClean="0">
                        <a:solidFill>
                          <a:schemeClr val="tx1"/>
                        </a:solidFill>
                        <a:latin typeface="+mn-lt"/>
                        <a:ea typeface="+mn-ea"/>
                        <a:cs typeface="+mn-cs"/>
                      </a:endParaRPr>
                    </a:p>
                    <a:p>
                      <a:pPr marL="457200" marR="0" lvl="2" indent="0" algn="just" defTabSz="914400" rtl="0" eaLnBrk="1" latinLnBrk="0" hangingPunct="1">
                        <a:spcBef>
                          <a:spcPts val="0"/>
                        </a:spcBef>
                        <a:spcAft>
                          <a:spcPts val="0"/>
                        </a:spcAft>
                        <a:buFont typeface="+mj-lt"/>
                        <a:buNone/>
                        <a:tabLst>
                          <a:tab pos="228600" algn="l"/>
                        </a:tabLst>
                      </a:pPr>
                      <a:r>
                        <a:rPr lang="en-US" sz="2400" u="sng" kern="1200" dirty="0" smtClean="0">
                          <a:solidFill>
                            <a:schemeClr val="tx1"/>
                          </a:solidFill>
                          <a:latin typeface="+mn-lt"/>
                          <a:ea typeface="+mn-ea"/>
                          <a:cs typeface="+mn-cs"/>
                        </a:rPr>
                        <a:t>Altitude </a:t>
                      </a:r>
                      <a:r>
                        <a:rPr lang="en-US" sz="2400" u="sng" kern="1200" dirty="0">
                          <a:solidFill>
                            <a:schemeClr val="tx1"/>
                          </a:solidFill>
                          <a:latin typeface="+mn-lt"/>
                          <a:ea typeface="+mn-ea"/>
                          <a:cs typeface="+mn-cs"/>
                        </a:rPr>
                        <a:t>above 15,000 ft.</a:t>
                      </a:r>
                      <a:r>
                        <a:rPr lang="en-US" sz="2400" kern="1200" dirty="0">
                          <a:solidFill>
                            <a:schemeClr val="tx1"/>
                          </a:solidFill>
                          <a:latin typeface="+mn-lt"/>
                          <a:ea typeface="+mn-ea"/>
                          <a:cs typeface="+mn-cs"/>
                        </a:rPr>
                        <a:t> : </a:t>
                      </a:r>
                      <a:endParaRPr lang="en-IN" sz="2400" kern="1200" dirty="0">
                        <a:solidFill>
                          <a:schemeClr val="tx1"/>
                        </a:solidFill>
                        <a:latin typeface="+mn-lt"/>
                        <a:ea typeface="+mn-ea"/>
                        <a:cs typeface="+mn-cs"/>
                      </a:endParaRPr>
                    </a:p>
                    <a:p>
                      <a:pPr marL="457200" marR="0" lvl="1" indent="0" algn="just" defTabSz="914400" rtl="0" eaLnBrk="1" latinLnBrk="0" hangingPunct="1">
                        <a:spcBef>
                          <a:spcPts val="0"/>
                        </a:spcBef>
                        <a:spcAft>
                          <a:spcPts val="0"/>
                        </a:spcAft>
                        <a:buFont typeface="+mj-lt"/>
                        <a:buNone/>
                        <a:tabLst>
                          <a:tab pos="228600" algn="l"/>
                        </a:tabLst>
                      </a:pPr>
                      <a:r>
                        <a:rPr lang="en-US" sz="2400" kern="1200" dirty="0" smtClean="0">
                          <a:solidFill>
                            <a:schemeClr val="tx1"/>
                          </a:solidFill>
                          <a:latin typeface="+mn-lt"/>
                          <a:ea typeface="+mn-ea"/>
                          <a:cs typeface="+mn-cs"/>
                        </a:rPr>
                        <a:t>Rs</a:t>
                      </a:r>
                      <a:r>
                        <a:rPr lang="en-US" sz="2400" kern="1200" dirty="0">
                          <a:solidFill>
                            <a:schemeClr val="tx1"/>
                          </a:solidFill>
                          <a:latin typeface="+mn-lt"/>
                          <a:ea typeface="+mn-ea"/>
                          <a:cs typeface="+mn-cs"/>
                        </a:rPr>
                        <a:t>. 1,600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41478">
                <a:tc>
                  <a:txBody>
                    <a:bodyPr/>
                    <a:lstStyle/>
                    <a:p>
                      <a:pPr marL="457200" marR="0" lvl="0" indent="-457200" algn="just" defTabSz="914400" rtl="0" eaLnBrk="1" latinLnBrk="0" hangingPunct="1">
                        <a:spcBef>
                          <a:spcPts val="0"/>
                        </a:spcBef>
                        <a:spcAft>
                          <a:spcPts val="0"/>
                        </a:spcAft>
                        <a:buFont typeface="+mj-lt"/>
                        <a:buAutoNum type="arabicPeriod" startAt="13"/>
                        <a:tabLst>
                          <a:tab pos="228600" algn="l"/>
                        </a:tabLst>
                      </a:pPr>
                      <a:r>
                        <a:rPr lang="en-US" sz="2400" kern="1200" dirty="0">
                          <a:solidFill>
                            <a:schemeClr val="tx1"/>
                          </a:solidFill>
                          <a:latin typeface="+mn-lt"/>
                          <a:ea typeface="+mn-ea"/>
                          <a:cs typeface="+mn-cs"/>
                        </a:rPr>
                        <a:t>Island (duty) allowance</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13"/>
                        <a:tabLst>
                          <a:tab pos="228600" algn="l"/>
                        </a:tabLst>
                      </a:pPr>
                      <a:r>
                        <a:rPr lang="en-US" sz="2400" kern="1200" dirty="0">
                          <a:solidFill>
                            <a:schemeClr val="tx1"/>
                          </a:solidFill>
                          <a:latin typeface="+mn-lt"/>
                          <a:ea typeface="+mn-ea"/>
                          <a:cs typeface="+mn-cs"/>
                        </a:rPr>
                        <a:t>Given to the members of armed forces in the Andaman &amp; Nicobar and Lakshadweep Group of island.</a:t>
                      </a:r>
                      <a:endParaRPr lang="en-IN" sz="2400" kern="1200" dirty="0">
                        <a:solidFill>
                          <a:schemeClr val="tx1"/>
                        </a:solidFill>
                        <a:latin typeface="+mn-lt"/>
                        <a:ea typeface="+mn-ea"/>
                        <a:cs typeface="+mn-cs"/>
                      </a:endParaRPr>
                    </a:p>
                    <a:p>
                      <a:pPr marL="457200" marR="0" lvl="2" indent="0" algn="just" defTabSz="914400" rtl="0" eaLnBrk="1" latinLnBrk="0" hangingPunct="1">
                        <a:spcBef>
                          <a:spcPts val="0"/>
                        </a:spcBef>
                        <a:spcAft>
                          <a:spcPts val="0"/>
                        </a:spcAft>
                        <a:buFontTx/>
                        <a:buNone/>
                        <a:tabLst>
                          <a:tab pos="228600" algn="l"/>
                        </a:tabLst>
                      </a:pPr>
                      <a:r>
                        <a:rPr lang="en-US" sz="2400" kern="1200" dirty="0" smtClean="0">
                          <a:solidFill>
                            <a:schemeClr val="tx1"/>
                          </a:solidFill>
                          <a:latin typeface="+mn-lt"/>
                          <a:ea typeface="+mn-ea"/>
                          <a:cs typeface="+mn-cs"/>
                        </a:rPr>
                        <a:t>Limit </a:t>
                      </a:r>
                      <a:r>
                        <a:rPr lang="en-US" sz="2400" kern="1200" dirty="0">
                          <a:solidFill>
                            <a:schemeClr val="tx1"/>
                          </a:solidFill>
                          <a:latin typeface="+mn-lt"/>
                          <a:ea typeface="+mn-ea"/>
                          <a:cs typeface="+mn-cs"/>
                        </a:rPr>
                        <a:t>Specified : Rs. 3,250 per month</a:t>
                      </a:r>
                      <a:endParaRPr lang="en-IN" sz="2400" kern="1200" dirty="0">
                        <a:solidFill>
                          <a:schemeClr val="tx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spd="slow">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06" y="1500174"/>
            <a:ext cx="8915400" cy="4400568"/>
          </a:xfrm>
        </p:spPr>
        <p:txBody>
          <a:bodyPr>
            <a:normAutofit lnSpcReduction="10000"/>
          </a:bodyPr>
          <a:lstStyle/>
          <a:p>
            <a:pPr marL="0" indent="0" algn="just">
              <a:spcBef>
                <a:spcPts val="0"/>
              </a:spcBef>
              <a:buNone/>
            </a:pPr>
            <a:r>
              <a:rPr lang="en-US" sz="4900" b="1" u="sng" dirty="0"/>
              <a:t>Note</a:t>
            </a:r>
            <a:r>
              <a:rPr lang="en-US" sz="4900" b="1" dirty="0"/>
              <a:t> : </a:t>
            </a:r>
            <a:r>
              <a:rPr lang="en-US" sz="4900" dirty="0"/>
              <a:t>Since above allowances are exempt to the extent of amount received or limit specified, whichever is less, </a:t>
            </a:r>
            <a:r>
              <a:rPr lang="en-US" sz="4900" b="1" i="1" dirty="0"/>
              <a:t>actual </a:t>
            </a:r>
            <a:r>
              <a:rPr lang="en-US" sz="4900" dirty="0"/>
              <a:t>expenditure in this case has no relevance.</a:t>
            </a:r>
            <a:endParaRPr lang="en-IN" sz="4900" dirty="0"/>
          </a:p>
          <a:p>
            <a:pPr>
              <a:buNone/>
            </a:pPr>
            <a:endParaRPr lang="en-IN" dirty="0"/>
          </a:p>
        </p:txBody>
      </p:sp>
    </p:spTree>
  </p:cSld>
  <p:clrMapOvr>
    <a:masterClrMapping/>
  </p:clrMapOvr>
  <p:transition spd="slow">
    <p:plu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06" y="500042"/>
            <a:ext cx="8915400" cy="6086518"/>
          </a:xfrm>
        </p:spPr>
        <p:txBody>
          <a:bodyPr>
            <a:noAutofit/>
          </a:bodyPr>
          <a:lstStyle/>
          <a:p>
            <a:pPr marL="644766" lvl="1" indent="-644766" algn="just">
              <a:spcBef>
                <a:spcPts val="0"/>
              </a:spcBef>
              <a:spcAft>
                <a:spcPts val="1354"/>
              </a:spcAft>
              <a:buFont typeface="+mj-lt"/>
              <a:buAutoNum type="romanUcPeriod" startAt="3"/>
            </a:pPr>
            <a:r>
              <a:rPr lang="en-US" sz="2900" b="1" u="sng" dirty="0"/>
              <a:t>Allowances where exemption is allowed up to certain % of amount </a:t>
            </a:r>
            <a:r>
              <a:rPr lang="en-US" sz="2900" b="1" i="1" u="sng" dirty="0"/>
              <a:t>received</a:t>
            </a:r>
            <a:r>
              <a:rPr lang="en-US" sz="2900" i="1" dirty="0"/>
              <a:t> </a:t>
            </a:r>
            <a:r>
              <a:rPr lang="en-US" sz="2900" b="1" dirty="0"/>
              <a:t>:</a:t>
            </a:r>
            <a:endParaRPr lang="en-IN" sz="2900" dirty="0"/>
          </a:p>
          <a:p>
            <a:pPr marL="609228" lvl="4" indent="0" algn="just">
              <a:spcBef>
                <a:spcPts val="0"/>
              </a:spcBef>
              <a:spcAft>
                <a:spcPts val="1354"/>
              </a:spcAft>
              <a:buNone/>
            </a:pPr>
            <a:r>
              <a:rPr lang="en-US" sz="2900" u="sng" dirty="0"/>
              <a:t>Allowance allowed to transport employees</a:t>
            </a:r>
            <a:r>
              <a:rPr lang="en-US" sz="2900" dirty="0"/>
              <a:t> :</a:t>
            </a:r>
            <a:endParaRPr lang="en-IN" sz="2900" dirty="0"/>
          </a:p>
          <a:p>
            <a:pPr marL="609228" lvl="4" indent="0" algn="just">
              <a:spcBef>
                <a:spcPts val="0"/>
              </a:spcBef>
              <a:spcAft>
                <a:spcPts val="1354"/>
              </a:spcAft>
              <a:buNone/>
            </a:pPr>
            <a:r>
              <a:rPr lang="en-US" sz="2900" dirty="0"/>
              <a:t>If any fixed allowance is given to meet personal expenditure during duty then least of the following shall be exempt : </a:t>
            </a:r>
            <a:endParaRPr lang="en-IN" sz="2900" dirty="0"/>
          </a:p>
          <a:p>
            <a:pPr marL="609228" lvl="4" indent="0" algn="just">
              <a:spcBef>
                <a:spcPts val="0"/>
              </a:spcBef>
              <a:spcAft>
                <a:spcPts val="1354"/>
              </a:spcAft>
              <a:buFont typeface="+mj-lt"/>
              <a:buAutoNum type="arabicPeriod"/>
            </a:pPr>
            <a:r>
              <a:rPr lang="en-US" sz="2900" dirty="0"/>
              <a:t>70 % of the amount received</a:t>
            </a:r>
            <a:endParaRPr lang="en-IN" sz="2900" dirty="0"/>
          </a:p>
          <a:p>
            <a:pPr marL="609228" lvl="4" indent="0" algn="just">
              <a:spcBef>
                <a:spcPts val="0"/>
              </a:spcBef>
              <a:spcAft>
                <a:spcPts val="1354"/>
              </a:spcAft>
              <a:buFont typeface="+mj-lt"/>
              <a:buAutoNum type="arabicPeriod"/>
            </a:pPr>
            <a:r>
              <a:rPr lang="en-US" sz="2900" dirty="0"/>
              <a:t>Rs. 6,000/- per month</a:t>
            </a:r>
            <a:endParaRPr lang="en-IN" sz="2900" dirty="0"/>
          </a:p>
          <a:p>
            <a:pPr marL="609228" lvl="4" indent="0" algn="just">
              <a:spcBef>
                <a:spcPts val="0"/>
              </a:spcBef>
              <a:spcAft>
                <a:spcPts val="1354"/>
              </a:spcAft>
              <a:buNone/>
            </a:pPr>
            <a:r>
              <a:rPr lang="en-US" sz="2900" b="1" u="sng" dirty="0"/>
              <a:t>Note</a:t>
            </a:r>
            <a:r>
              <a:rPr lang="en-US" sz="2900" b="1" dirty="0"/>
              <a:t> : </a:t>
            </a:r>
            <a:r>
              <a:rPr lang="en-US" sz="2900" dirty="0"/>
              <a:t>Exemption will be allowed to transport employees only when they are not in receipt of </a:t>
            </a:r>
            <a:r>
              <a:rPr lang="en-US" sz="2900" b="1" i="1" dirty="0"/>
              <a:t>daily allowance</a:t>
            </a:r>
            <a:r>
              <a:rPr lang="en-US" sz="2900" dirty="0" smtClean="0"/>
              <a:t>.</a:t>
            </a:r>
            <a:endParaRPr lang="en-IN" sz="2900" dirty="0"/>
          </a:p>
        </p:txBody>
      </p:sp>
    </p:spTree>
  </p:cSld>
  <p:clrMapOvr>
    <a:masterClrMapping/>
  </p:clrMapOvr>
  <p:transition spd="slow">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06" y="428604"/>
            <a:ext cx="8915400" cy="6086518"/>
          </a:xfrm>
        </p:spPr>
        <p:txBody>
          <a:bodyPr>
            <a:noAutofit/>
          </a:bodyPr>
          <a:lstStyle/>
          <a:p>
            <a:pPr marL="515813" indent="-515813" algn="ctr">
              <a:spcBef>
                <a:spcPts val="0"/>
              </a:spcBef>
              <a:spcAft>
                <a:spcPts val="1354"/>
              </a:spcAft>
              <a:buFont typeface="+mj-lt"/>
              <a:buAutoNum type="alphaUcPeriod" startAt="3"/>
            </a:pPr>
            <a:r>
              <a:rPr lang="en-US" sz="2500" b="1" u="sng" dirty="0"/>
              <a:t>Entertainment Allowance [Section 16(ii)]</a:t>
            </a:r>
            <a:endParaRPr lang="en-IN" sz="2500" b="1" u="sng" dirty="0"/>
          </a:p>
          <a:p>
            <a:pPr marL="451336" lvl="1" indent="0" algn="just">
              <a:spcBef>
                <a:spcPts val="0"/>
              </a:spcBef>
              <a:spcAft>
                <a:spcPts val="1354"/>
              </a:spcAft>
              <a:buFont typeface="Wingdings" pitchFamily="2" charset="2"/>
              <a:buChar char="v"/>
            </a:pPr>
            <a:r>
              <a:rPr lang="en-US" sz="2500" dirty="0" smtClean="0"/>
              <a:t>     In </a:t>
            </a:r>
            <a:r>
              <a:rPr lang="en-US" sz="2500" dirty="0"/>
              <a:t>case of Government employees : Deduction </a:t>
            </a:r>
            <a:r>
              <a:rPr lang="en-US" sz="2500" dirty="0" smtClean="0"/>
              <a:t>available.</a:t>
            </a:r>
            <a:endParaRPr lang="en-IN" sz="2500" dirty="0" smtClean="0"/>
          </a:p>
          <a:p>
            <a:pPr marL="451336" lvl="1" indent="0" algn="just">
              <a:spcBef>
                <a:spcPts val="0"/>
              </a:spcBef>
              <a:spcAft>
                <a:spcPts val="1354"/>
              </a:spcAft>
              <a:buFont typeface="Wingdings" pitchFamily="2" charset="2"/>
              <a:buChar char="v"/>
            </a:pPr>
            <a:r>
              <a:rPr lang="en-US" sz="2500" dirty="0" smtClean="0"/>
              <a:t>     In </a:t>
            </a:r>
            <a:r>
              <a:rPr lang="en-US" sz="2500" dirty="0"/>
              <a:t>case of Non-Government employees : No deduction.</a:t>
            </a:r>
            <a:endParaRPr lang="en-IN" sz="2500" dirty="0"/>
          </a:p>
          <a:p>
            <a:pPr marL="451336" lvl="2" indent="0" algn="just">
              <a:spcBef>
                <a:spcPts val="0"/>
              </a:spcBef>
              <a:spcAft>
                <a:spcPts val="1354"/>
              </a:spcAft>
              <a:buNone/>
            </a:pPr>
            <a:r>
              <a:rPr lang="en-US" sz="2500" dirty="0"/>
              <a:t>Deduction is available to the extent of least of the following :</a:t>
            </a:r>
            <a:endParaRPr lang="en-IN" sz="2500" dirty="0"/>
          </a:p>
          <a:p>
            <a:pPr marL="1031626" lvl="1" indent="-580290" algn="just">
              <a:spcBef>
                <a:spcPts val="0"/>
              </a:spcBef>
              <a:spcAft>
                <a:spcPts val="1354"/>
              </a:spcAft>
              <a:buFont typeface="+mj-lt"/>
              <a:buAutoNum type="romanLcPeriod"/>
            </a:pPr>
            <a:r>
              <a:rPr lang="en-US" sz="2500" dirty="0"/>
              <a:t>Actual amount received</a:t>
            </a:r>
            <a:endParaRPr lang="en-IN" sz="2500" dirty="0"/>
          </a:p>
          <a:p>
            <a:pPr marL="1031626" lvl="1" indent="-580290" algn="just">
              <a:spcBef>
                <a:spcPts val="0"/>
              </a:spcBef>
              <a:spcAft>
                <a:spcPts val="1354"/>
              </a:spcAft>
              <a:buFont typeface="+mj-lt"/>
              <a:buAutoNum type="romanLcPeriod"/>
            </a:pPr>
            <a:r>
              <a:rPr lang="en-US" sz="2500" dirty="0"/>
              <a:t>20 % of </a:t>
            </a:r>
            <a:r>
              <a:rPr lang="en-US" sz="2500" b="1" i="1" dirty="0"/>
              <a:t>Salary</a:t>
            </a:r>
            <a:endParaRPr lang="en-IN" sz="2500" dirty="0"/>
          </a:p>
          <a:p>
            <a:pPr marL="1031626" lvl="1" indent="-580290" algn="just">
              <a:spcBef>
                <a:spcPts val="0"/>
              </a:spcBef>
              <a:spcAft>
                <a:spcPts val="1354"/>
              </a:spcAft>
              <a:buFont typeface="+mj-lt"/>
              <a:buAutoNum type="romanLcPeriod"/>
            </a:pPr>
            <a:r>
              <a:rPr lang="en-US" sz="2500" dirty="0"/>
              <a:t>Rs. 5,000/-</a:t>
            </a:r>
            <a:endParaRPr lang="en-IN" sz="2500" dirty="0"/>
          </a:p>
          <a:p>
            <a:pPr marL="451336" lvl="1" indent="0" algn="just">
              <a:spcBef>
                <a:spcPts val="0"/>
              </a:spcBef>
              <a:spcAft>
                <a:spcPts val="1354"/>
              </a:spcAft>
              <a:buNone/>
            </a:pPr>
            <a:r>
              <a:rPr lang="en-US" sz="2500" b="1" dirty="0"/>
              <a:t> </a:t>
            </a:r>
            <a:r>
              <a:rPr lang="en-US" sz="2500" b="1" u="sng" dirty="0" smtClean="0"/>
              <a:t>Notes</a:t>
            </a:r>
            <a:r>
              <a:rPr lang="en-US" sz="2500" b="1" dirty="0" smtClean="0"/>
              <a:t> </a:t>
            </a:r>
            <a:r>
              <a:rPr lang="en-US" sz="2500" b="1" dirty="0"/>
              <a:t>: </a:t>
            </a:r>
            <a:endParaRPr lang="en-IN" sz="2500" dirty="0"/>
          </a:p>
          <a:p>
            <a:pPr marL="967149" lvl="1" indent="-515813" algn="just">
              <a:spcBef>
                <a:spcPts val="0"/>
              </a:spcBef>
              <a:spcAft>
                <a:spcPts val="1354"/>
              </a:spcAft>
              <a:buFont typeface="+mj-lt"/>
              <a:buAutoNum type="arabicPeriod"/>
            </a:pPr>
            <a:r>
              <a:rPr lang="en-US" sz="2500" dirty="0"/>
              <a:t>Sumptuary allowance has to be treated as an entertainment allowance.</a:t>
            </a:r>
            <a:endParaRPr lang="en-IN" sz="2500" dirty="0"/>
          </a:p>
          <a:p>
            <a:pPr marL="967149" lvl="1" indent="-515813" algn="just">
              <a:spcBef>
                <a:spcPts val="0"/>
              </a:spcBef>
              <a:spcAft>
                <a:spcPts val="1354"/>
              </a:spcAft>
              <a:buFont typeface="+mj-lt"/>
              <a:buAutoNum type="arabicPeriod"/>
            </a:pPr>
            <a:r>
              <a:rPr lang="en-US" sz="2500" dirty="0"/>
              <a:t>Salary for this purpose means basic salary.</a:t>
            </a:r>
            <a:endParaRPr lang="en-IN" sz="2500" dirty="0"/>
          </a:p>
          <a:p>
            <a:pPr marL="0" lvl="1" indent="0" algn="just">
              <a:spcBef>
                <a:spcPts val="0"/>
              </a:spcBef>
              <a:spcAft>
                <a:spcPts val="1354"/>
              </a:spcAft>
              <a:buNone/>
            </a:pPr>
            <a:endParaRPr lang="en-IN" sz="2500" dirty="0"/>
          </a:p>
        </p:txBody>
      </p:sp>
    </p:spTree>
  </p:cSld>
  <p:clrMapOvr>
    <a:masterClrMapping/>
  </p:clrMapOvr>
  <p:transition spd="slow">
    <p:plu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312" y="428604"/>
            <a:ext cx="8915400" cy="6086518"/>
          </a:xfrm>
        </p:spPr>
        <p:txBody>
          <a:bodyPr>
            <a:noAutofit/>
          </a:bodyPr>
          <a:lstStyle/>
          <a:p>
            <a:pPr marL="515813" indent="-515813" algn="ctr">
              <a:spcBef>
                <a:spcPts val="0"/>
              </a:spcBef>
              <a:buFont typeface="+mj-lt"/>
              <a:buAutoNum type="alphaUcPeriod" startAt="4"/>
            </a:pPr>
            <a:r>
              <a:rPr lang="en-US" sz="2600" b="1" u="sng" dirty="0"/>
              <a:t>Allowances which are exempt in case of certain persons</a:t>
            </a:r>
            <a:endParaRPr lang="en-IN" sz="2600" b="1" u="sng" dirty="0"/>
          </a:p>
          <a:p>
            <a:pPr marL="0" indent="0" algn="just">
              <a:spcBef>
                <a:spcPts val="0"/>
              </a:spcBef>
              <a:buNone/>
            </a:pPr>
            <a:r>
              <a:rPr lang="en-US" sz="2600" b="1" dirty="0"/>
              <a:t> </a:t>
            </a:r>
            <a:endParaRPr lang="en-IN" sz="2600" dirty="0"/>
          </a:p>
          <a:p>
            <a:pPr marL="515813" indent="-515813" algn="just">
              <a:spcBef>
                <a:spcPts val="0"/>
              </a:spcBef>
              <a:buFont typeface="+mj-lt"/>
              <a:buAutoNum type="arabicPeriod"/>
            </a:pPr>
            <a:r>
              <a:rPr lang="en-US" sz="2600" dirty="0"/>
              <a:t>Any allowance paid to a Citizen of India, who is a Government employee, rendering services outside India provided allowance is “received outside India” by employee [Section 10 (7)].</a:t>
            </a:r>
            <a:endParaRPr lang="en-IN" sz="2600" dirty="0"/>
          </a:p>
          <a:p>
            <a:pPr marL="515813" indent="-515813" algn="just">
              <a:spcBef>
                <a:spcPts val="0"/>
              </a:spcBef>
              <a:buFont typeface="+mj-lt"/>
              <a:buAutoNum type="arabicPeriod"/>
            </a:pPr>
            <a:endParaRPr lang="en-IN" sz="2600" dirty="0"/>
          </a:p>
          <a:p>
            <a:pPr marL="515813" indent="-515813" algn="just">
              <a:spcBef>
                <a:spcPts val="0"/>
              </a:spcBef>
              <a:buFont typeface="+mj-lt"/>
              <a:buAutoNum type="arabicPeriod"/>
            </a:pPr>
            <a:r>
              <a:rPr lang="en-US" sz="2600" dirty="0"/>
              <a:t>Any allowance paid to a judge of High Court U/S 22A (2) of the High Court Judges (Conditions of Services) Act, 1954.</a:t>
            </a:r>
            <a:endParaRPr lang="en-IN" sz="2600" dirty="0"/>
          </a:p>
          <a:p>
            <a:pPr marL="515813" indent="-515813" algn="just">
              <a:spcBef>
                <a:spcPts val="0"/>
              </a:spcBef>
              <a:buFont typeface="+mj-lt"/>
              <a:buAutoNum type="arabicPeriod"/>
            </a:pPr>
            <a:endParaRPr lang="en-IN" sz="2600" dirty="0"/>
          </a:p>
          <a:p>
            <a:pPr marL="515813" indent="-515813" algn="just">
              <a:spcBef>
                <a:spcPts val="0"/>
              </a:spcBef>
              <a:buFont typeface="+mj-lt"/>
              <a:buAutoNum type="arabicPeriod"/>
            </a:pPr>
            <a:r>
              <a:rPr lang="en-US" sz="2600" dirty="0"/>
              <a:t>Sumptuary allowance paid to a judge of High Court or Supreme Court.</a:t>
            </a:r>
            <a:endParaRPr lang="en-IN" sz="2600" dirty="0"/>
          </a:p>
          <a:p>
            <a:pPr marL="515813" indent="-515813" algn="just">
              <a:spcBef>
                <a:spcPts val="0"/>
              </a:spcBef>
              <a:buFont typeface="+mj-lt"/>
              <a:buAutoNum type="arabicPeriod"/>
            </a:pPr>
            <a:endParaRPr lang="en-IN" sz="2600" dirty="0"/>
          </a:p>
          <a:p>
            <a:pPr marL="515813" indent="-515813" algn="just">
              <a:spcBef>
                <a:spcPts val="0"/>
              </a:spcBef>
              <a:buFont typeface="+mj-lt"/>
              <a:buAutoNum type="arabicPeriod"/>
            </a:pPr>
            <a:r>
              <a:rPr lang="en-US" sz="2600" dirty="0"/>
              <a:t>Any allowance paid to an employee of United Nations Organization (UNO).</a:t>
            </a:r>
            <a:endParaRPr lang="en-IN" sz="2600" dirty="0"/>
          </a:p>
          <a:p>
            <a:pPr marL="0" lvl="1" indent="0" algn="just">
              <a:spcBef>
                <a:spcPts val="0"/>
              </a:spcBef>
              <a:spcAft>
                <a:spcPts val="1354"/>
              </a:spcAft>
              <a:buNone/>
            </a:pPr>
            <a:endParaRPr lang="en-IN" sz="2600" dirty="0"/>
          </a:p>
        </p:txBody>
      </p:sp>
    </p:spTree>
  </p:cSld>
  <p:clrMapOvr>
    <a:masterClrMapping/>
  </p:clrMapOvr>
  <p:transition spd="slow">
    <p:plu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06" y="642918"/>
            <a:ext cx="8915400" cy="5729352"/>
          </a:xfrm>
        </p:spPr>
        <p:txBody>
          <a:bodyPr>
            <a:noAutofit/>
          </a:bodyPr>
          <a:lstStyle/>
          <a:p>
            <a:pPr marL="580290" indent="-580290" algn="ctr">
              <a:spcBef>
                <a:spcPts val="0"/>
              </a:spcBef>
              <a:spcAft>
                <a:spcPts val="1354"/>
              </a:spcAft>
              <a:buFont typeface="+mj-lt"/>
              <a:buAutoNum type="alphaUcPeriod" startAt="5"/>
            </a:pPr>
            <a:r>
              <a:rPr lang="en-US" sz="2700" b="1" u="sng" dirty="0"/>
              <a:t>Allowances which are fully taxable</a:t>
            </a:r>
            <a:endParaRPr lang="en-IN" sz="2700" b="1" u="sng" dirty="0"/>
          </a:p>
          <a:p>
            <a:pPr marL="0" indent="0" algn="just">
              <a:spcBef>
                <a:spcPts val="0"/>
              </a:spcBef>
              <a:spcAft>
                <a:spcPts val="1354"/>
              </a:spcAft>
              <a:buNone/>
            </a:pPr>
            <a:r>
              <a:rPr lang="en-US" sz="2700" dirty="0" smtClean="0"/>
              <a:t>All </a:t>
            </a:r>
            <a:r>
              <a:rPr lang="en-US" sz="2700" dirty="0"/>
              <a:t>other allowances, except those discussed above, are fully taxable. Some of these are as follows </a:t>
            </a:r>
            <a:r>
              <a:rPr lang="en-US" sz="2700" dirty="0" smtClean="0"/>
              <a:t>:</a:t>
            </a:r>
            <a:r>
              <a:rPr lang="en-US" sz="2700" dirty="0"/>
              <a:t> </a:t>
            </a:r>
            <a:endParaRPr lang="en-IN" sz="2700" dirty="0" smtClean="0"/>
          </a:p>
          <a:p>
            <a:pPr marL="580290" indent="-580290" algn="just">
              <a:spcBef>
                <a:spcPts val="0"/>
              </a:spcBef>
              <a:spcAft>
                <a:spcPts val="677"/>
              </a:spcAft>
              <a:buFont typeface="+mj-lt"/>
              <a:buAutoNum type="romanLcPeriod"/>
            </a:pPr>
            <a:r>
              <a:rPr lang="en-US" sz="2700" dirty="0" smtClean="0"/>
              <a:t>Dearness Allowance (DA)</a:t>
            </a:r>
            <a:endParaRPr lang="en-IN" sz="2700" dirty="0" smtClean="0"/>
          </a:p>
          <a:p>
            <a:pPr marL="580290" indent="-580290" algn="just">
              <a:spcBef>
                <a:spcPts val="0"/>
              </a:spcBef>
              <a:spcAft>
                <a:spcPts val="677"/>
              </a:spcAft>
              <a:buFont typeface="+mj-lt"/>
              <a:buAutoNum type="romanLcPeriod"/>
            </a:pPr>
            <a:r>
              <a:rPr lang="en-US" sz="2700" dirty="0" smtClean="0"/>
              <a:t>City </a:t>
            </a:r>
            <a:r>
              <a:rPr lang="en-US" sz="2700" dirty="0"/>
              <a:t>Compensatory Allowance (CCA)</a:t>
            </a:r>
            <a:endParaRPr lang="en-IN" sz="2700" dirty="0"/>
          </a:p>
          <a:p>
            <a:pPr marL="580290" indent="-580290" algn="just">
              <a:spcBef>
                <a:spcPts val="0"/>
              </a:spcBef>
              <a:spcAft>
                <a:spcPts val="677"/>
              </a:spcAft>
              <a:buFont typeface="+mj-lt"/>
              <a:buAutoNum type="romanLcPeriod"/>
            </a:pPr>
            <a:r>
              <a:rPr lang="en-US" sz="2700" dirty="0"/>
              <a:t>Medical allowance</a:t>
            </a:r>
            <a:endParaRPr lang="en-IN" sz="2700" dirty="0"/>
          </a:p>
          <a:p>
            <a:pPr marL="580290" indent="-580290" algn="just">
              <a:spcBef>
                <a:spcPts val="0"/>
              </a:spcBef>
              <a:spcAft>
                <a:spcPts val="677"/>
              </a:spcAft>
              <a:buFont typeface="+mj-lt"/>
              <a:buAutoNum type="romanLcPeriod"/>
            </a:pPr>
            <a:r>
              <a:rPr lang="en-US" sz="2700" dirty="0"/>
              <a:t>Lunch allowance / Tiffin allowance</a:t>
            </a:r>
            <a:endParaRPr lang="en-IN" sz="2700" dirty="0"/>
          </a:p>
          <a:p>
            <a:pPr marL="580290" indent="-580290" algn="just">
              <a:spcBef>
                <a:spcPts val="0"/>
              </a:spcBef>
              <a:spcAft>
                <a:spcPts val="677"/>
              </a:spcAft>
              <a:buFont typeface="+mj-lt"/>
              <a:buAutoNum type="romanLcPeriod"/>
            </a:pPr>
            <a:r>
              <a:rPr lang="en-US" sz="2700" dirty="0"/>
              <a:t>Overtime allowance</a:t>
            </a:r>
            <a:endParaRPr lang="en-IN" sz="2700" dirty="0"/>
          </a:p>
          <a:p>
            <a:pPr marL="580290" indent="-580290" algn="just">
              <a:spcBef>
                <a:spcPts val="0"/>
              </a:spcBef>
              <a:spcAft>
                <a:spcPts val="677"/>
              </a:spcAft>
              <a:buFont typeface="+mj-lt"/>
              <a:buAutoNum type="romanLcPeriod"/>
            </a:pPr>
            <a:r>
              <a:rPr lang="en-US" sz="2700" dirty="0"/>
              <a:t>Servant allowance</a:t>
            </a:r>
            <a:endParaRPr lang="en-IN" sz="2700" dirty="0"/>
          </a:p>
          <a:p>
            <a:pPr marL="580290" indent="-580290" algn="just">
              <a:spcBef>
                <a:spcPts val="0"/>
              </a:spcBef>
              <a:spcAft>
                <a:spcPts val="677"/>
              </a:spcAft>
              <a:buFont typeface="+mj-lt"/>
              <a:buAutoNum type="romanLcPeriod"/>
            </a:pPr>
            <a:r>
              <a:rPr lang="en-US" sz="2700" dirty="0"/>
              <a:t>Family allowances</a:t>
            </a:r>
            <a:endParaRPr lang="en-IN" sz="2700" dirty="0"/>
          </a:p>
          <a:p>
            <a:pPr marL="580290" indent="-580290" algn="just">
              <a:spcBef>
                <a:spcPts val="0"/>
              </a:spcBef>
              <a:buFont typeface="+mj-lt"/>
              <a:buAutoNum type="romanLcPeriod"/>
            </a:pPr>
            <a:r>
              <a:rPr lang="en-US" sz="2700" dirty="0"/>
              <a:t>Warden allowance.</a:t>
            </a:r>
            <a:endParaRPr lang="en-IN" sz="2700" dirty="0"/>
          </a:p>
          <a:p>
            <a:pPr marL="0" lvl="1" indent="0" algn="just">
              <a:spcBef>
                <a:spcPts val="0"/>
              </a:spcBef>
              <a:spcAft>
                <a:spcPts val="1354"/>
              </a:spcAft>
              <a:buNone/>
            </a:pPr>
            <a:endParaRPr lang="en-IN" sz="2700" dirty="0"/>
          </a:p>
        </p:txBody>
      </p:sp>
    </p:spTree>
  </p:cSld>
  <p:clrMapOvr>
    <a:masterClrMapping/>
  </p:clrMapOvr>
  <p:transition spd="slow">
    <p:plu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44" y="571480"/>
            <a:ext cx="8915400" cy="5743615"/>
          </a:xfrm>
        </p:spPr>
        <p:txBody>
          <a:bodyPr>
            <a:noAutofit/>
          </a:bodyPr>
          <a:lstStyle/>
          <a:p>
            <a:pPr algn="ctr">
              <a:buNone/>
            </a:pPr>
            <a:r>
              <a:rPr lang="en-US" sz="3200" b="1" u="sng" dirty="0"/>
              <a:t>DEDUCTIONS FROM SALARIES </a:t>
            </a:r>
            <a:endParaRPr lang="en-US" sz="3200" b="1" u="sng" dirty="0" smtClean="0"/>
          </a:p>
          <a:p>
            <a:pPr algn="ctr">
              <a:buNone/>
            </a:pPr>
            <a:r>
              <a:rPr lang="en-US" sz="3200" b="1" u="sng" dirty="0" smtClean="0"/>
              <a:t>[</a:t>
            </a:r>
            <a:r>
              <a:rPr lang="en-US" sz="3200" b="1" u="sng" dirty="0"/>
              <a:t>SECTION 16]</a:t>
            </a:r>
            <a:endParaRPr lang="en-IN" sz="3200" b="1" u="sng" dirty="0"/>
          </a:p>
          <a:p>
            <a:pPr algn="ctr">
              <a:buNone/>
            </a:pPr>
            <a:r>
              <a:rPr lang="en-US" sz="3200" dirty="0"/>
              <a:t> </a:t>
            </a:r>
            <a:endParaRPr lang="en-IN" sz="3200" dirty="0"/>
          </a:p>
          <a:p>
            <a:pPr algn="ctr">
              <a:buNone/>
            </a:pPr>
            <a:r>
              <a:rPr lang="en-US" sz="3200" dirty="0"/>
              <a:t>From the </a:t>
            </a:r>
            <a:r>
              <a:rPr lang="en-US" sz="3200" b="1" i="1" dirty="0"/>
              <a:t>Gross Salary</a:t>
            </a:r>
            <a:r>
              <a:rPr lang="en-US" sz="3200" dirty="0"/>
              <a:t> following 2 deductions are allowed </a:t>
            </a:r>
            <a:r>
              <a:rPr lang="en-US" sz="3200" dirty="0" smtClean="0"/>
              <a:t>:</a:t>
            </a:r>
            <a:endParaRPr lang="en-IN" sz="3200" dirty="0" smtClean="0"/>
          </a:p>
          <a:p>
            <a:pPr algn="ctr">
              <a:buNone/>
            </a:pPr>
            <a:endParaRPr lang="en-IN" sz="3200" dirty="0" smtClean="0"/>
          </a:p>
          <a:p>
            <a:pPr marL="580290" indent="-580290" algn="ctr">
              <a:buFont typeface="+mj-lt"/>
              <a:buAutoNum type="arabicPeriod"/>
            </a:pPr>
            <a:r>
              <a:rPr lang="en-US" sz="3200" b="1" u="sng" dirty="0" smtClean="0"/>
              <a:t>Entertainment </a:t>
            </a:r>
            <a:r>
              <a:rPr lang="en-US" sz="3200" b="1" u="sng" dirty="0"/>
              <a:t>Allowance </a:t>
            </a:r>
            <a:endParaRPr lang="en-US" sz="3200" b="1" u="sng" dirty="0" smtClean="0"/>
          </a:p>
          <a:p>
            <a:pPr marL="580290" indent="-580290" algn="ctr">
              <a:buNone/>
            </a:pPr>
            <a:r>
              <a:rPr lang="en-US" sz="3200" b="1" u="sng" dirty="0" smtClean="0"/>
              <a:t>[</a:t>
            </a:r>
            <a:r>
              <a:rPr lang="en-US" sz="3200" b="1" u="sng" dirty="0"/>
              <a:t>Section 16(ii)]</a:t>
            </a:r>
            <a:endParaRPr lang="en-IN" sz="3200" b="1" u="sng" dirty="0"/>
          </a:p>
          <a:p>
            <a:pPr algn="ctr">
              <a:buNone/>
            </a:pPr>
            <a:r>
              <a:rPr lang="en-US" sz="3200" b="1" dirty="0"/>
              <a:t> </a:t>
            </a:r>
            <a:endParaRPr lang="en-IN" sz="3200" dirty="0"/>
          </a:p>
          <a:p>
            <a:pPr algn="ctr">
              <a:buNone/>
            </a:pPr>
            <a:r>
              <a:rPr lang="en-US" sz="3200" dirty="0"/>
              <a:t>Already discussed.</a:t>
            </a:r>
            <a:endParaRPr lang="en-IN" sz="3200" dirty="0"/>
          </a:p>
          <a:p>
            <a:pPr marL="0" lvl="1" indent="0" algn="ctr">
              <a:spcBef>
                <a:spcPts val="0"/>
              </a:spcBef>
              <a:spcAft>
                <a:spcPts val="1354"/>
              </a:spcAft>
              <a:buNone/>
            </a:pPr>
            <a:endParaRPr lang="en-IN" dirty="0"/>
          </a:p>
        </p:txBody>
      </p:sp>
    </p:spTree>
  </p:cSld>
  <p:clrMapOvr>
    <a:masterClrMapping/>
  </p:clrMapOvr>
  <p:transition spd="slow">
    <p:plu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06" y="500042"/>
            <a:ext cx="8915400" cy="6000792"/>
          </a:xfrm>
        </p:spPr>
        <p:txBody>
          <a:bodyPr>
            <a:noAutofit/>
          </a:bodyPr>
          <a:lstStyle/>
          <a:p>
            <a:pPr marL="515813" indent="-515813" algn="ctr">
              <a:spcBef>
                <a:spcPts val="0"/>
              </a:spcBef>
              <a:buFont typeface="+mj-lt"/>
              <a:buAutoNum type="arabicPeriod" startAt="2"/>
            </a:pPr>
            <a:r>
              <a:rPr lang="en-US" sz="2700" b="1" u="sng" dirty="0"/>
              <a:t>Professional tax / Tax on employment </a:t>
            </a:r>
            <a:endParaRPr lang="en-US" sz="2700" b="1" u="sng" dirty="0" smtClean="0"/>
          </a:p>
          <a:p>
            <a:pPr marL="0" indent="0" algn="ctr">
              <a:spcBef>
                <a:spcPts val="0"/>
              </a:spcBef>
              <a:buNone/>
            </a:pPr>
            <a:r>
              <a:rPr lang="en-US" sz="2700" b="1" u="sng" dirty="0" smtClean="0"/>
              <a:t>[Section </a:t>
            </a:r>
            <a:r>
              <a:rPr lang="en-US" sz="2700" b="1" u="sng" dirty="0"/>
              <a:t>16(iii)]</a:t>
            </a:r>
            <a:endParaRPr lang="en-IN" sz="2700" b="1" u="sng" dirty="0"/>
          </a:p>
          <a:p>
            <a:pPr marL="0" indent="0" algn="just">
              <a:spcBef>
                <a:spcPts val="0"/>
              </a:spcBef>
              <a:buNone/>
            </a:pPr>
            <a:r>
              <a:rPr lang="en-US" sz="2700" dirty="0"/>
              <a:t> </a:t>
            </a:r>
            <a:endParaRPr lang="en-IN" sz="2700" dirty="0" smtClean="0"/>
          </a:p>
          <a:p>
            <a:pPr marL="515813" indent="-515813" algn="just">
              <a:spcBef>
                <a:spcPts val="0"/>
              </a:spcBef>
              <a:buFont typeface="+mj-lt"/>
              <a:buAutoNum type="arabicPeriod"/>
            </a:pPr>
            <a:r>
              <a:rPr lang="en-US" sz="2700" dirty="0" smtClean="0"/>
              <a:t>Deduction is available in the year in which professional tax is </a:t>
            </a:r>
            <a:r>
              <a:rPr lang="en-US" sz="2700" b="1" i="1" dirty="0" smtClean="0"/>
              <a:t>paid</a:t>
            </a:r>
            <a:r>
              <a:rPr lang="en-US" sz="2700" dirty="0" smtClean="0"/>
              <a:t>.</a:t>
            </a:r>
            <a:endParaRPr lang="en-IN" sz="2700" dirty="0" smtClean="0"/>
          </a:p>
          <a:p>
            <a:pPr marL="515813" indent="-515813" algn="just">
              <a:spcBef>
                <a:spcPts val="0"/>
              </a:spcBef>
              <a:buFont typeface="+mj-lt"/>
              <a:buAutoNum type="arabicPeriod"/>
            </a:pPr>
            <a:endParaRPr lang="en-IN" sz="2700" dirty="0"/>
          </a:p>
          <a:p>
            <a:pPr marL="515813" indent="-515813" algn="just">
              <a:spcBef>
                <a:spcPts val="0"/>
              </a:spcBef>
              <a:buFont typeface="+mj-lt"/>
              <a:buAutoNum type="arabicPeriod"/>
            </a:pPr>
            <a:r>
              <a:rPr lang="en-US" sz="2700" dirty="0"/>
              <a:t>Since professional tax is deductible in P.Y. on payment basis, any amount paid during the P.Y. is deductible [whether relating to preceding year (s) or succeeding year (s)].</a:t>
            </a:r>
            <a:endParaRPr lang="en-IN" sz="2700" b="1" u="sng" dirty="0"/>
          </a:p>
          <a:p>
            <a:pPr marL="515813" indent="-515813" algn="just">
              <a:spcBef>
                <a:spcPts val="0"/>
              </a:spcBef>
              <a:buFont typeface="+mj-lt"/>
              <a:buAutoNum type="arabicPeriod"/>
            </a:pPr>
            <a:endParaRPr lang="en-IN" sz="2700" dirty="0"/>
          </a:p>
          <a:p>
            <a:pPr marL="515813" indent="-515813" algn="just">
              <a:spcBef>
                <a:spcPts val="0"/>
              </a:spcBef>
              <a:buFont typeface="+mj-lt"/>
              <a:buAutoNum type="arabicPeriod"/>
            </a:pPr>
            <a:r>
              <a:rPr lang="en-US" sz="2700" dirty="0"/>
              <a:t>Any amount paid for professional tax is deductible because under Income Tax Act, 1961, no monetary ceiling has been prescribed for payment of professional tax.</a:t>
            </a:r>
            <a:endParaRPr lang="en-IN" sz="2700" b="1" u="sng" dirty="0"/>
          </a:p>
          <a:p>
            <a:pPr marL="0" indent="0" algn="just">
              <a:spcBef>
                <a:spcPts val="0"/>
              </a:spcBef>
              <a:buNone/>
            </a:pPr>
            <a:r>
              <a:rPr lang="en-US" sz="2700" b="1" dirty="0"/>
              <a:t> </a:t>
            </a:r>
            <a:endParaRPr lang="en-IN" sz="2700" dirty="0"/>
          </a:p>
          <a:p>
            <a:pPr marL="0" lvl="1" indent="0" algn="just">
              <a:spcBef>
                <a:spcPts val="0"/>
              </a:spcBef>
              <a:spcAft>
                <a:spcPts val="1354"/>
              </a:spcAft>
              <a:buNone/>
            </a:pPr>
            <a:endParaRPr lang="en-IN" sz="2700" dirty="0"/>
          </a:p>
        </p:txBody>
      </p:sp>
    </p:spTree>
  </p:cSld>
  <p:clrMapOvr>
    <a:masterClrMapping/>
  </p:clrMapOvr>
  <p:transition spd="slow">
    <p:plu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44" y="928670"/>
            <a:ext cx="8915400" cy="5657890"/>
          </a:xfrm>
        </p:spPr>
        <p:txBody>
          <a:bodyPr>
            <a:noAutofit/>
          </a:bodyPr>
          <a:lstStyle/>
          <a:p>
            <a:pPr marL="515813" indent="-515813" algn="just">
              <a:spcBef>
                <a:spcPts val="0"/>
              </a:spcBef>
              <a:buFont typeface="+mj-lt"/>
              <a:buAutoNum type="arabicPeriod" startAt="4"/>
            </a:pPr>
            <a:r>
              <a:rPr lang="en-US" sz="3000" dirty="0" smtClean="0"/>
              <a:t>If the professional tax is paid by the employer on behalf of the employee, it is first included in the salary of the employee as a “perquisite” (since it is an obligation of the employee discharged by the employer) and then the same amount is allowed as deduction on account of “professional tax” from gross salary.</a:t>
            </a:r>
            <a:endParaRPr lang="en-IN" sz="3000" dirty="0" smtClean="0"/>
          </a:p>
          <a:p>
            <a:pPr marL="515813" indent="-515813" algn="just">
              <a:spcBef>
                <a:spcPts val="0"/>
              </a:spcBef>
              <a:buFont typeface="+mj-lt"/>
              <a:buAutoNum type="arabicPeriod" startAt="4"/>
            </a:pPr>
            <a:endParaRPr lang="en-IN" sz="3000" b="1" u="sng" dirty="0" smtClean="0"/>
          </a:p>
          <a:p>
            <a:pPr marL="515813" indent="-515813" algn="just">
              <a:spcBef>
                <a:spcPts val="0"/>
              </a:spcBef>
              <a:buFont typeface="+mj-lt"/>
              <a:buAutoNum type="arabicPeriod" startAt="4"/>
            </a:pPr>
            <a:r>
              <a:rPr lang="en-US" sz="3000" dirty="0" smtClean="0"/>
              <a:t>If the professional tax is paid by the employer on behalf of the employee, it becomes taxable whether the employee is a ‘specified employee’ or not.</a:t>
            </a:r>
            <a:endParaRPr lang="en-IN" sz="3000" b="1" u="sng" dirty="0" smtClean="0"/>
          </a:p>
          <a:p>
            <a:pPr marL="515813" lvl="1" indent="-515813" algn="ctr">
              <a:spcBef>
                <a:spcPts val="0"/>
              </a:spcBef>
              <a:spcAft>
                <a:spcPts val="1354"/>
              </a:spcAft>
              <a:buFont typeface="+mj-lt"/>
              <a:buAutoNum type="arabicPeriod" startAt="4"/>
            </a:pPr>
            <a:endParaRPr lang="en-IN" sz="3000" dirty="0"/>
          </a:p>
        </p:txBody>
      </p:sp>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696486" y="857233"/>
            <a:ext cx="8512994" cy="4920474"/>
          </a:xfrm>
        </p:spPr>
        <p:txBody>
          <a:bodyPr anchor="ctr">
            <a:normAutofit fontScale="92500"/>
          </a:bodyPr>
          <a:lstStyle/>
          <a:p>
            <a:pPr marL="0" indent="0" algn="ctr">
              <a:spcBef>
                <a:spcPts val="0"/>
              </a:spcBef>
              <a:buNone/>
            </a:pPr>
            <a:r>
              <a:rPr lang="en-US" sz="4500" u="sng" dirty="0" smtClean="0"/>
              <a:t>ALLOWANCES</a:t>
            </a:r>
          </a:p>
          <a:p>
            <a:pPr marL="0" indent="0" algn="ctr">
              <a:spcBef>
                <a:spcPts val="0"/>
              </a:spcBef>
              <a:buNone/>
            </a:pPr>
            <a:endParaRPr lang="en-US" sz="4500" u="sng" dirty="0" smtClean="0"/>
          </a:p>
          <a:p>
            <a:pPr marL="0" indent="0" algn="just">
              <a:spcBef>
                <a:spcPts val="0"/>
              </a:spcBef>
              <a:buNone/>
            </a:pPr>
            <a:r>
              <a:rPr lang="en-US" sz="4500" dirty="0" smtClean="0"/>
              <a:t>Allowance </a:t>
            </a:r>
            <a:r>
              <a:rPr lang="en-US" sz="4500" dirty="0"/>
              <a:t>is a fixed </a:t>
            </a:r>
            <a:r>
              <a:rPr lang="en-US" sz="4500" dirty="0" smtClean="0"/>
              <a:t>monetary amount paid </a:t>
            </a:r>
            <a:r>
              <a:rPr lang="en-US" sz="4500" dirty="0"/>
              <a:t>by the employer to the employee for meeting some particular expenses, whether personal or for the performance of his duties. </a:t>
            </a:r>
            <a:endParaRPr lang="en-IN" dirty="0">
              <a:effectLst/>
            </a:endParaRPr>
          </a:p>
        </p:txBody>
      </p:sp>
    </p:spTree>
  </p:cSld>
  <p:clrMapOvr>
    <a:masterClrMapping/>
  </p:clrMapOvr>
  <p:transition spd="slow">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428604"/>
          <a:ext cx="9906000"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406" y="857232"/>
            <a:ext cx="8915400" cy="5257837"/>
          </a:xfrm>
        </p:spPr>
        <p:txBody>
          <a:bodyPr>
            <a:noAutofit/>
          </a:bodyPr>
          <a:lstStyle/>
          <a:p>
            <a:pPr marL="580290" indent="-580290" algn="ctr">
              <a:buFont typeface="+mj-lt"/>
              <a:buAutoNum type="alphaUcPeriod"/>
            </a:pPr>
            <a:r>
              <a:rPr lang="en-US" sz="3200" b="1" u="sng" dirty="0" smtClean="0"/>
              <a:t>House Rent Allowance (</a:t>
            </a:r>
            <a:r>
              <a:rPr lang="en-US" sz="3200" b="1" u="sng" dirty="0"/>
              <a:t>HRA) </a:t>
            </a:r>
            <a:endParaRPr lang="en-US" sz="3200" b="1" u="sng" dirty="0" smtClean="0"/>
          </a:p>
          <a:p>
            <a:pPr lvl="1" algn="ctr">
              <a:buNone/>
            </a:pPr>
            <a:r>
              <a:rPr lang="en-US" b="1" u="sng" dirty="0" smtClean="0"/>
              <a:t>[</a:t>
            </a:r>
            <a:r>
              <a:rPr lang="en-US" b="1" u="sng" dirty="0"/>
              <a:t>Section 10 (13A) &amp; Rule 2A]</a:t>
            </a:r>
            <a:endParaRPr lang="en-IN" b="1" u="sng" dirty="0"/>
          </a:p>
          <a:p>
            <a:pPr algn="ctr">
              <a:buNone/>
            </a:pPr>
            <a:r>
              <a:rPr lang="en-US" sz="3200" dirty="0"/>
              <a:t> </a:t>
            </a:r>
            <a:endParaRPr lang="en-IN" sz="3200" dirty="0"/>
          </a:p>
          <a:p>
            <a:pPr marL="0" indent="0" algn="just">
              <a:lnSpc>
                <a:spcPct val="120000"/>
              </a:lnSpc>
              <a:spcBef>
                <a:spcPts val="0"/>
              </a:spcBef>
              <a:buNone/>
            </a:pPr>
            <a:r>
              <a:rPr lang="en-US" sz="3200" dirty="0"/>
              <a:t>Least of the following is exempt :</a:t>
            </a:r>
            <a:endParaRPr lang="en-IN" sz="3200" dirty="0"/>
          </a:p>
          <a:p>
            <a:pPr marL="644766" indent="-644766" algn="just">
              <a:lnSpc>
                <a:spcPct val="120000"/>
              </a:lnSpc>
              <a:spcBef>
                <a:spcPts val="0"/>
              </a:spcBef>
              <a:buFont typeface="+mj-lt"/>
              <a:buAutoNum type="romanLcPeriod"/>
            </a:pPr>
            <a:r>
              <a:rPr lang="en-US" sz="3200" dirty="0"/>
              <a:t>Actual amount received</a:t>
            </a:r>
            <a:endParaRPr lang="en-IN" sz="3200" dirty="0"/>
          </a:p>
          <a:p>
            <a:pPr marL="580290" indent="-580290" algn="just">
              <a:lnSpc>
                <a:spcPct val="120000"/>
              </a:lnSpc>
              <a:spcBef>
                <a:spcPts val="0"/>
              </a:spcBef>
              <a:buFont typeface="+mj-lt"/>
              <a:buAutoNum type="romanLcPeriod"/>
            </a:pPr>
            <a:r>
              <a:rPr lang="en-US" sz="3200" dirty="0"/>
              <a:t>Rent paid – 10 % of </a:t>
            </a:r>
            <a:r>
              <a:rPr lang="en-US" sz="3200" b="1" i="1" dirty="0"/>
              <a:t>Salary</a:t>
            </a:r>
            <a:endParaRPr lang="en-IN" sz="3200" dirty="0"/>
          </a:p>
          <a:p>
            <a:pPr marL="580290" indent="-580290" algn="just">
              <a:lnSpc>
                <a:spcPct val="120000"/>
              </a:lnSpc>
              <a:spcBef>
                <a:spcPts val="0"/>
              </a:spcBef>
              <a:buFont typeface="+mj-lt"/>
              <a:buAutoNum type="romanLcPeriod"/>
            </a:pPr>
            <a:r>
              <a:rPr lang="en-US" sz="3200" dirty="0"/>
              <a:t>50 % of </a:t>
            </a:r>
            <a:r>
              <a:rPr lang="en-US" sz="3200" b="1" i="1" dirty="0"/>
              <a:t>Salary</a:t>
            </a:r>
            <a:r>
              <a:rPr lang="en-US" sz="3200" dirty="0"/>
              <a:t> if rented house is situated in any one of the 4 metropolitan cities &amp; 40 % of </a:t>
            </a:r>
            <a:r>
              <a:rPr lang="en-US" sz="3200" b="1" i="1" dirty="0"/>
              <a:t>Salary</a:t>
            </a:r>
            <a:r>
              <a:rPr lang="en-US" sz="3200" dirty="0"/>
              <a:t> in other cases.</a:t>
            </a:r>
            <a:endParaRPr lang="en-IN" sz="3200" dirty="0"/>
          </a:p>
          <a:p>
            <a:pPr algn="ctr">
              <a:buNone/>
            </a:pPr>
            <a:endParaRPr lang="en-IN" sz="3200" dirty="0"/>
          </a:p>
        </p:txBody>
      </p:sp>
    </p:spTree>
  </p:cSld>
  <p:clrMapOvr>
    <a:masterClrMapping/>
  </p:clrMapOvr>
  <p:transition spd="slow">
    <p:plu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342878"/>
            <a:ext cx="8915400" cy="6257969"/>
          </a:xfrm>
        </p:spPr>
        <p:txBody>
          <a:bodyPr>
            <a:normAutofit fontScale="85000" lnSpcReduction="20000"/>
          </a:bodyPr>
          <a:lstStyle/>
          <a:p>
            <a:pPr algn="just">
              <a:spcAft>
                <a:spcPts val="677"/>
              </a:spcAft>
              <a:buNone/>
            </a:pPr>
            <a:r>
              <a:rPr lang="en-US" b="1" u="sng" dirty="0"/>
              <a:t>Notes</a:t>
            </a:r>
            <a:r>
              <a:rPr lang="en-US" b="1" dirty="0"/>
              <a:t> </a:t>
            </a:r>
            <a:r>
              <a:rPr lang="en-US" b="1" dirty="0" smtClean="0"/>
              <a:t>:</a:t>
            </a:r>
          </a:p>
          <a:p>
            <a:pPr marL="580290" indent="-580290" algn="just">
              <a:spcAft>
                <a:spcPts val="677"/>
              </a:spcAft>
              <a:buFont typeface="+mj-lt"/>
              <a:buAutoNum type="arabicPeriod"/>
            </a:pPr>
            <a:r>
              <a:rPr lang="en-US" b="1" i="1" dirty="0" smtClean="0"/>
              <a:t>Salary </a:t>
            </a:r>
            <a:r>
              <a:rPr lang="en-US" dirty="0"/>
              <a:t>means Basic salary + D.A. if terms of employment so provide. + Commission based on fixed % of turnover received by the employee [Gestetner Duplicators Pvt. Ltd. Vs. CIT (SC)].</a:t>
            </a:r>
            <a:endParaRPr lang="en-IN" dirty="0"/>
          </a:p>
          <a:p>
            <a:pPr marL="580290" indent="-580290" algn="just">
              <a:spcAft>
                <a:spcPts val="677"/>
              </a:spcAft>
              <a:buFont typeface="+mj-lt"/>
              <a:buAutoNum type="arabicPeriod"/>
            </a:pPr>
            <a:r>
              <a:rPr lang="en-US" dirty="0"/>
              <a:t>Where employee has not actually incurred expenditure on payment of rent or stays in his own accommodation, no exemption of HRA available.</a:t>
            </a:r>
            <a:endParaRPr lang="en-IN" dirty="0"/>
          </a:p>
          <a:p>
            <a:pPr marL="580290" indent="-580290" algn="just">
              <a:buFont typeface="+mj-lt"/>
              <a:buAutoNum type="arabicPeriod"/>
            </a:pPr>
            <a:r>
              <a:rPr lang="en-US" dirty="0"/>
              <a:t>Salary is to be taken on </a:t>
            </a:r>
            <a:r>
              <a:rPr lang="en-US" b="1" i="1" dirty="0"/>
              <a:t>due</a:t>
            </a:r>
            <a:r>
              <a:rPr lang="en-US" dirty="0"/>
              <a:t> basis in respect of the period during which the rented house is occupied by the employee. The salary of any other period is not to be included even though it may be received and taxed during the P.Y. (e.g. arrears of salary received during the P.Y.).</a:t>
            </a:r>
            <a:endParaRPr lang="en-IN" dirty="0"/>
          </a:p>
          <a:p>
            <a:pPr algn="just">
              <a:buNone/>
            </a:pPr>
            <a:endParaRPr lang="en-IN" dirty="0"/>
          </a:p>
        </p:txBody>
      </p:sp>
    </p:spTree>
  </p:cSld>
  <p:clrMapOvr>
    <a:masterClrMapping/>
  </p:clrMapOvr>
  <p:transition spd="slow">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000" y="1008000"/>
            <a:ext cx="8915400" cy="5300699"/>
          </a:xfrm>
        </p:spPr>
        <p:txBody>
          <a:bodyPr>
            <a:normAutofit fontScale="92500" lnSpcReduction="20000"/>
          </a:bodyPr>
          <a:lstStyle/>
          <a:p>
            <a:pPr marL="838196" indent="-838196" algn="ctr">
              <a:spcAft>
                <a:spcPts val="1354"/>
              </a:spcAft>
              <a:buFont typeface="+mj-lt"/>
              <a:buAutoNum type="alphaUcPeriod" startAt="2"/>
            </a:pPr>
            <a:r>
              <a:rPr lang="en-US" sz="4400" b="1" u="sng" dirty="0" smtClean="0"/>
              <a:t>Special Allowances </a:t>
            </a:r>
          </a:p>
          <a:p>
            <a:pPr lvl="1" algn="ctr">
              <a:spcAft>
                <a:spcPts val="2031"/>
              </a:spcAft>
              <a:buNone/>
            </a:pPr>
            <a:r>
              <a:rPr lang="en-US" sz="3900" b="1" u="sng" dirty="0" smtClean="0"/>
              <a:t>[</a:t>
            </a:r>
            <a:r>
              <a:rPr lang="en-US" sz="3900" b="1" u="sng" dirty="0"/>
              <a:t>Section 10 (14) &amp; Rule 2BB]</a:t>
            </a:r>
            <a:endParaRPr lang="en-IN" sz="3900" b="1" u="sng" dirty="0"/>
          </a:p>
          <a:p>
            <a:pPr marL="967149" indent="-967149" algn="just">
              <a:spcBef>
                <a:spcPts val="0"/>
              </a:spcBef>
              <a:spcAft>
                <a:spcPts val="2031"/>
              </a:spcAft>
              <a:buFont typeface="+mj-lt"/>
              <a:buAutoNum type="romanUcPeriod"/>
            </a:pPr>
            <a:r>
              <a:rPr lang="en-US" sz="4400" dirty="0" smtClean="0"/>
              <a:t>Some </a:t>
            </a:r>
            <a:r>
              <a:rPr lang="en-US" sz="4400" dirty="0"/>
              <a:t>allowances are exempt to the extent of least of the following :</a:t>
            </a:r>
            <a:endParaRPr lang="en-IN" sz="4400" dirty="0"/>
          </a:p>
          <a:p>
            <a:pPr marL="1547439" lvl="3" indent="-580290" algn="just">
              <a:spcBef>
                <a:spcPts val="0"/>
              </a:spcBef>
              <a:spcAft>
                <a:spcPts val="2031"/>
              </a:spcAft>
              <a:buFont typeface="+mj-lt"/>
              <a:buAutoNum type="arabicPeriod"/>
            </a:pPr>
            <a:r>
              <a:rPr lang="en-US" sz="4400" dirty="0"/>
              <a:t>Actual amount </a:t>
            </a:r>
            <a:r>
              <a:rPr lang="en-US" sz="4400" b="1" i="1" dirty="0"/>
              <a:t>received</a:t>
            </a:r>
            <a:r>
              <a:rPr lang="en-US" sz="4400" dirty="0"/>
              <a:t> from employer</a:t>
            </a:r>
            <a:endParaRPr lang="en-IN" sz="4400" dirty="0"/>
          </a:p>
          <a:p>
            <a:pPr marL="1547439" lvl="3" indent="-580290" algn="just">
              <a:spcBef>
                <a:spcPts val="0"/>
              </a:spcBef>
              <a:spcAft>
                <a:spcPts val="1354"/>
              </a:spcAft>
              <a:buFont typeface="+mj-lt"/>
              <a:buAutoNum type="arabicPeriod"/>
            </a:pPr>
            <a:r>
              <a:rPr lang="en-US" sz="4400" dirty="0"/>
              <a:t>Amount spent for the purpose for which allowance received.</a:t>
            </a:r>
            <a:endParaRPr lang="en-IN" sz="4400" dirty="0"/>
          </a:p>
          <a:p>
            <a:pPr algn="just">
              <a:buNone/>
            </a:pPr>
            <a:endParaRPr lang="en-IN" dirty="0"/>
          </a:p>
        </p:txBody>
      </p:sp>
    </p:spTree>
  </p:cSld>
  <p:clrMapOvr>
    <a:masterClrMapping/>
  </p:clrMapOvr>
  <p:transition spd="slow">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864000"/>
            <a:ext cx="8915400" cy="5582881"/>
          </a:xfrm>
        </p:spPr>
        <p:txBody>
          <a:bodyPr>
            <a:noAutofit/>
          </a:bodyPr>
          <a:lstStyle/>
          <a:p>
            <a:pPr marL="0" indent="0" algn="just">
              <a:lnSpc>
                <a:spcPct val="120000"/>
              </a:lnSpc>
              <a:spcBef>
                <a:spcPts val="0"/>
              </a:spcBef>
              <a:buNone/>
            </a:pPr>
            <a:r>
              <a:rPr lang="en-US" sz="3200" dirty="0"/>
              <a:t>These allowances are as follows : </a:t>
            </a:r>
            <a:endParaRPr lang="en-IN" sz="3200" dirty="0"/>
          </a:p>
          <a:p>
            <a:pPr marL="644766" indent="-644766" algn="just">
              <a:lnSpc>
                <a:spcPct val="120000"/>
              </a:lnSpc>
              <a:spcBef>
                <a:spcPts val="0"/>
              </a:spcBef>
              <a:buFont typeface="+mj-lt"/>
              <a:buAutoNum type="romanLcPeriod"/>
            </a:pPr>
            <a:r>
              <a:rPr lang="en-US" sz="3200" dirty="0"/>
              <a:t>Travelling allowance  </a:t>
            </a:r>
            <a:r>
              <a:rPr lang="en-US" sz="2300" dirty="0" smtClean="0"/>
              <a:t>(</a:t>
            </a:r>
            <a:r>
              <a:rPr lang="en-US" sz="2300" dirty="0"/>
              <a:t>includes any sum paid in connection with transfer e.g. packing and transportation of personal effects)</a:t>
            </a:r>
            <a:endParaRPr lang="en-IN" sz="3200" dirty="0"/>
          </a:p>
          <a:p>
            <a:pPr marL="644766" indent="-644766" algn="just">
              <a:lnSpc>
                <a:spcPct val="120000"/>
              </a:lnSpc>
              <a:spcBef>
                <a:spcPts val="0"/>
              </a:spcBef>
              <a:buFont typeface="+mj-lt"/>
              <a:buAutoNum type="romanLcPeriod"/>
            </a:pPr>
            <a:r>
              <a:rPr lang="en-US" sz="3200" dirty="0"/>
              <a:t>Daily allowance </a:t>
            </a:r>
            <a:endParaRPr lang="en-IN" sz="3200" dirty="0"/>
          </a:p>
          <a:p>
            <a:pPr marL="644766" indent="-644766" algn="just">
              <a:lnSpc>
                <a:spcPct val="120000"/>
              </a:lnSpc>
              <a:spcBef>
                <a:spcPts val="0"/>
              </a:spcBef>
              <a:buFont typeface="+mj-lt"/>
              <a:buAutoNum type="romanLcPeriod"/>
            </a:pPr>
            <a:r>
              <a:rPr lang="en-US" sz="3200" dirty="0"/>
              <a:t>Conveyance allowance</a:t>
            </a:r>
            <a:endParaRPr lang="en-IN" sz="3200" dirty="0"/>
          </a:p>
          <a:p>
            <a:pPr marL="644766" indent="-644766" algn="just">
              <a:lnSpc>
                <a:spcPct val="120000"/>
              </a:lnSpc>
              <a:spcBef>
                <a:spcPts val="0"/>
              </a:spcBef>
              <a:buFont typeface="+mj-lt"/>
              <a:buAutoNum type="romanLcPeriod"/>
            </a:pPr>
            <a:r>
              <a:rPr lang="en-US" sz="3200" dirty="0" smtClean="0"/>
              <a:t>Helper / Assistant </a:t>
            </a:r>
            <a:r>
              <a:rPr lang="en-US" sz="3200" dirty="0"/>
              <a:t>allowance</a:t>
            </a:r>
            <a:endParaRPr lang="en-IN" sz="3200" dirty="0"/>
          </a:p>
          <a:p>
            <a:pPr marL="644766" indent="-644766" algn="just">
              <a:lnSpc>
                <a:spcPct val="120000"/>
              </a:lnSpc>
              <a:spcBef>
                <a:spcPts val="0"/>
              </a:spcBef>
              <a:buFont typeface="+mj-lt"/>
              <a:buAutoNum type="romanLcPeriod"/>
            </a:pPr>
            <a:r>
              <a:rPr lang="en-US" sz="3200" dirty="0" smtClean="0"/>
              <a:t>Academic allowance / Research allowance / Professional </a:t>
            </a:r>
            <a:r>
              <a:rPr lang="en-US" sz="3200" dirty="0"/>
              <a:t>development allowance</a:t>
            </a:r>
            <a:endParaRPr lang="en-IN" sz="3200" dirty="0"/>
          </a:p>
          <a:p>
            <a:pPr marL="644766" indent="-644766" algn="just">
              <a:lnSpc>
                <a:spcPct val="120000"/>
              </a:lnSpc>
              <a:spcBef>
                <a:spcPts val="0"/>
              </a:spcBef>
              <a:buFont typeface="+mj-lt"/>
              <a:buAutoNum type="romanLcPeriod"/>
            </a:pPr>
            <a:r>
              <a:rPr lang="en-US" sz="3200" dirty="0"/>
              <a:t>Uniform allowances</a:t>
            </a:r>
            <a:r>
              <a:rPr lang="en-IN" sz="3200" dirty="0" smtClean="0"/>
              <a:t> </a:t>
            </a:r>
            <a:r>
              <a:rPr lang="en-US" sz="3200" dirty="0"/>
              <a:t> </a:t>
            </a:r>
            <a:endParaRPr lang="en-IN" sz="3200" dirty="0"/>
          </a:p>
        </p:txBody>
      </p:sp>
    </p:spTree>
  </p:cSld>
  <p:clrMapOvr>
    <a:masterClrMapping/>
  </p:clrMapOvr>
  <p:transition spd="slow">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864000"/>
            <a:ext cx="8915400" cy="5593595"/>
          </a:xfrm>
        </p:spPr>
        <p:txBody>
          <a:bodyPr>
            <a:noAutofit/>
          </a:bodyPr>
          <a:lstStyle/>
          <a:p>
            <a:pPr marL="1160579" indent="-1160579" algn="just">
              <a:spcBef>
                <a:spcPts val="0"/>
              </a:spcBef>
              <a:spcAft>
                <a:spcPts val="2031"/>
              </a:spcAft>
              <a:buFont typeface="+mj-lt"/>
              <a:buAutoNum type="romanUcPeriod" startAt="2"/>
            </a:pPr>
            <a:r>
              <a:rPr lang="en-US" sz="5000" dirty="0"/>
              <a:t>Some allowances are exempt to the extent of least of the following </a:t>
            </a:r>
            <a:r>
              <a:rPr lang="en-US" sz="5000" dirty="0" smtClean="0"/>
              <a:t> :</a:t>
            </a:r>
            <a:endParaRPr lang="en-IN" sz="5000" dirty="0"/>
          </a:p>
          <a:p>
            <a:pPr lvl="3" indent="-838196" algn="just">
              <a:spcBef>
                <a:spcPts val="0"/>
              </a:spcBef>
              <a:spcAft>
                <a:spcPts val="2031"/>
              </a:spcAft>
              <a:buFont typeface="+mj-lt"/>
              <a:buAutoNum type="arabicPeriod"/>
            </a:pPr>
            <a:r>
              <a:rPr lang="en-US" sz="5000" dirty="0"/>
              <a:t>Actual amount </a:t>
            </a:r>
            <a:r>
              <a:rPr lang="en-US" sz="5000" b="1" i="1" dirty="0"/>
              <a:t>received</a:t>
            </a:r>
            <a:r>
              <a:rPr lang="en-US" sz="5000" dirty="0"/>
              <a:t> from employer</a:t>
            </a:r>
            <a:endParaRPr lang="en-IN" sz="5000" dirty="0"/>
          </a:p>
          <a:p>
            <a:pPr lvl="3" indent="-838196" algn="just">
              <a:spcBef>
                <a:spcPts val="0"/>
              </a:spcBef>
              <a:spcAft>
                <a:spcPts val="2031"/>
              </a:spcAft>
              <a:buFont typeface="+mj-lt"/>
              <a:buAutoNum type="arabicPeriod"/>
            </a:pPr>
            <a:r>
              <a:rPr lang="en-US" sz="5000" dirty="0"/>
              <a:t>Limit Specified</a:t>
            </a:r>
            <a:endParaRPr lang="en-IN" sz="5000" dirty="0"/>
          </a:p>
          <a:p>
            <a:pPr marL="0" indent="0" algn="just">
              <a:lnSpc>
                <a:spcPct val="120000"/>
              </a:lnSpc>
              <a:spcBef>
                <a:spcPts val="0"/>
              </a:spcBef>
              <a:spcAft>
                <a:spcPts val="2031"/>
              </a:spcAft>
              <a:buNone/>
            </a:pPr>
            <a:endParaRPr lang="en-IN" sz="5000" dirty="0"/>
          </a:p>
        </p:txBody>
      </p:sp>
    </p:spTree>
  </p:cSld>
  <p:clrMapOvr>
    <a:masterClrMapping/>
  </p:clrMapOvr>
  <p:transition spd="slow">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2406" y="1357298"/>
          <a:ext cx="8915400" cy="4977384"/>
        </p:xfrm>
        <a:graphic>
          <a:graphicData uri="http://schemas.openxmlformats.org/drawingml/2006/table">
            <a:tbl>
              <a:tblPr firstRow="1" bandRow="1">
                <a:tableStyleId>{2D5ABB26-0587-4C30-8999-92F81FD0307C}</a:tableStyleId>
              </a:tblPr>
              <a:tblGrid>
                <a:gridCol w="4457700"/>
                <a:gridCol w="4457700"/>
              </a:tblGrid>
              <a:tr h="445008">
                <a:tc>
                  <a:txBody>
                    <a:bodyPr/>
                    <a:lstStyle/>
                    <a:p>
                      <a:pPr marL="0" marR="0" algn="ctr">
                        <a:spcBef>
                          <a:spcPts val="0"/>
                        </a:spcBef>
                        <a:spcAft>
                          <a:spcPts val="0"/>
                        </a:spcAft>
                      </a:pPr>
                      <a:r>
                        <a:rPr lang="en-US" sz="2400" b="1" baseline="0" dirty="0" smtClean="0">
                          <a:solidFill>
                            <a:srgbClr val="FFFF00"/>
                          </a:solidFill>
                        </a:rPr>
                        <a:t>Name</a:t>
                      </a:r>
                      <a:r>
                        <a:rPr lang="en-US" sz="2400" b="1" dirty="0" smtClean="0">
                          <a:solidFill>
                            <a:srgbClr val="FFFF00"/>
                          </a:solidFill>
                        </a:rPr>
                        <a:t> Of Allowance</a:t>
                      </a:r>
                      <a:endParaRPr lang="en-IN" sz="2400" b="1" dirty="0">
                        <a:solidFill>
                          <a:srgbClr val="FFFF00"/>
                        </a:solidFill>
                        <a:latin typeface="Times New Roman"/>
                        <a:ea typeface="Times New Roman"/>
                      </a:endParaRPr>
                    </a:p>
                  </a:txBody>
                  <a:tcPr marL="79110" marR="79110" marT="10668" marB="106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smtClean="0">
                          <a:solidFill>
                            <a:srgbClr val="FFFF00"/>
                          </a:solidFill>
                        </a:rPr>
                        <a:t>Limit Specified</a:t>
                      </a:r>
                      <a:endParaRPr lang="en-IN" sz="2400" b="1" dirty="0">
                        <a:solidFill>
                          <a:srgbClr val="FFFF00"/>
                        </a:solidFill>
                        <a:latin typeface="Times New Roman"/>
                        <a:ea typeface="Times New Roman"/>
                      </a:endParaRPr>
                    </a:p>
                  </a:txBody>
                  <a:tcPr marL="79110" marR="79110" marT="10668" marB="106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6008">
                <a:tc>
                  <a:txBody>
                    <a:bodyPr/>
                    <a:lstStyle/>
                    <a:p>
                      <a:pPr marL="457200" marR="0" lvl="0" indent="-457200" algn="just">
                        <a:spcBef>
                          <a:spcPts val="0"/>
                        </a:spcBef>
                        <a:spcAft>
                          <a:spcPts val="0"/>
                        </a:spcAft>
                        <a:buFont typeface="+mj-lt"/>
                        <a:buAutoNum type="arabicPeriod"/>
                        <a:tabLst>
                          <a:tab pos="228600" algn="l"/>
                        </a:tabLst>
                      </a:pPr>
                      <a:r>
                        <a:rPr lang="en-US" sz="2400" i="1" dirty="0"/>
                        <a:t>Children education allowance</a:t>
                      </a:r>
                      <a:endParaRPr lang="en-IN" sz="2400" i="1" dirty="0">
                        <a:latin typeface="Times New Roman"/>
                        <a:ea typeface="Times New Roman"/>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a:spcBef>
                          <a:spcPts val="0"/>
                        </a:spcBef>
                        <a:spcAft>
                          <a:spcPts val="0"/>
                        </a:spcAft>
                        <a:buFont typeface="+mj-lt"/>
                        <a:buAutoNum type="arabicPeriod"/>
                        <a:tabLst>
                          <a:tab pos="228600" algn="l"/>
                        </a:tabLst>
                      </a:pPr>
                      <a:r>
                        <a:rPr lang="en-US" sz="2400" i="1" dirty="0"/>
                        <a:t>Rs. 100 per month per child up to a maximum of 2 children</a:t>
                      </a:r>
                      <a:endParaRPr lang="en-IN" sz="2400" i="1" dirty="0">
                        <a:latin typeface="Times New Roman"/>
                        <a:ea typeface="Times New Roman"/>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6008">
                <a:tc>
                  <a:txBody>
                    <a:bodyPr/>
                    <a:lstStyle/>
                    <a:p>
                      <a:pPr marL="457200" marR="0" lvl="0" indent="-457200" algn="just" defTabSz="914400" rtl="0" eaLnBrk="1" latinLnBrk="0" hangingPunct="1">
                        <a:spcBef>
                          <a:spcPts val="0"/>
                        </a:spcBef>
                        <a:spcAft>
                          <a:spcPts val="0"/>
                        </a:spcAft>
                        <a:buFont typeface="+mj-lt"/>
                        <a:buAutoNum type="arabicPeriod" startAt="2"/>
                        <a:tabLst>
                          <a:tab pos="228600" algn="l"/>
                        </a:tabLst>
                      </a:pPr>
                      <a:r>
                        <a:rPr lang="en-US" sz="2400" i="1" kern="1200" dirty="0"/>
                        <a:t>Hostel expenditure allowance</a:t>
                      </a:r>
                      <a:endParaRPr lang="en-IN" sz="2400" i="1" kern="1200" dirty="0">
                        <a:solidFill>
                          <a:schemeClr val="dk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2"/>
                        <a:tabLst>
                          <a:tab pos="228600" algn="l"/>
                        </a:tabLst>
                      </a:pPr>
                      <a:r>
                        <a:rPr lang="en-US" sz="2400" i="1" kern="1200" dirty="0"/>
                        <a:t>Rs. 300 per month per child up to a maximum of 2 children</a:t>
                      </a:r>
                      <a:endParaRPr lang="en-IN" sz="2400" i="1" kern="1200" dirty="0">
                        <a:solidFill>
                          <a:schemeClr val="dk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5008">
                <a:tc>
                  <a:txBody>
                    <a:bodyPr/>
                    <a:lstStyle/>
                    <a:p>
                      <a:pPr marL="457200" marR="0" lvl="0" indent="-457200" algn="just" defTabSz="914400" rtl="0" eaLnBrk="1" latinLnBrk="0" hangingPunct="1">
                        <a:spcBef>
                          <a:spcPts val="0"/>
                        </a:spcBef>
                        <a:spcAft>
                          <a:spcPts val="0"/>
                        </a:spcAft>
                        <a:buFont typeface="+mj-lt"/>
                        <a:buAutoNum type="arabicPeriod" startAt="3"/>
                        <a:tabLst>
                          <a:tab pos="228600" algn="l"/>
                        </a:tabLst>
                      </a:pPr>
                      <a:r>
                        <a:rPr lang="en-US" sz="2400" i="1" kern="1200" dirty="0" smtClean="0"/>
                        <a:t>Tribal </a:t>
                      </a:r>
                      <a:r>
                        <a:rPr lang="en-US" sz="2400" i="1" kern="1200" dirty="0"/>
                        <a:t>area allowance</a:t>
                      </a:r>
                      <a:endParaRPr lang="en-IN" sz="2400" i="1" kern="1200" dirty="0">
                        <a:solidFill>
                          <a:schemeClr val="dk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3"/>
                        <a:tabLst>
                          <a:tab pos="228600" algn="l"/>
                        </a:tabLst>
                      </a:pPr>
                      <a:r>
                        <a:rPr lang="en-US" sz="2400" i="1" kern="1200" dirty="0"/>
                        <a:t>Rs. 200 per month</a:t>
                      </a:r>
                      <a:endParaRPr lang="en-IN" sz="2400" i="1" kern="1200" dirty="0">
                        <a:solidFill>
                          <a:schemeClr val="dk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35352">
                <a:tc>
                  <a:txBody>
                    <a:bodyPr/>
                    <a:lstStyle/>
                    <a:p>
                      <a:pPr marL="457200" marR="0" lvl="0" indent="-457200" algn="just" defTabSz="914400" rtl="0" eaLnBrk="1" latinLnBrk="0" hangingPunct="1">
                        <a:spcBef>
                          <a:spcPts val="0"/>
                        </a:spcBef>
                        <a:spcAft>
                          <a:spcPts val="0"/>
                        </a:spcAft>
                        <a:buFont typeface="+mj-lt"/>
                        <a:buAutoNum type="arabicPeriod" startAt="4"/>
                        <a:tabLst>
                          <a:tab pos="228600" algn="l"/>
                        </a:tabLst>
                      </a:pPr>
                      <a:r>
                        <a:rPr lang="en-US" sz="2400" i="1" kern="1200" dirty="0"/>
                        <a:t>Transport allowance</a:t>
                      </a:r>
                      <a:endParaRPr lang="en-IN" sz="2400" i="1" kern="1200" dirty="0">
                        <a:solidFill>
                          <a:schemeClr val="dk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lvl="0" indent="-457200" algn="just" defTabSz="914400" rtl="0" eaLnBrk="1" latinLnBrk="0" hangingPunct="1">
                        <a:spcBef>
                          <a:spcPts val="0"/>
                        </a:spcBef>
                        <a:spcAft>
                          <a:spcPts val="0"/>
                        </a:spcAft>
                        <a:buFont typeface="+mj-lt"/>
                        <a:buAutoNum type="arabicPeriod" startAt="4"/>
                        <a:tabLst>
                          <a:tab pos="228600" algn="l"/>
                        </a:tabLst>
                      </a:pPr>
                      <a:r>
                        <a:rPr lang="en-US" sz="2400" i="1" kern="1200" dirty="0"/>
                        <a:t>Blind or orthopedically handicapped with disability of lower extremities : Rs. 1,600 per </a:t>
                      </a:r>
                      <a:r>
                        <a:rPr lang="en-US" sz="2400" i="1" kern="1200" dirty="0" smtClean="0"/>
                        <a:t>month</a:t>
                      </a:r>
                      <a:endParaRPr lang="en-IN" sz="2400" i="1" kern="1200" dirty="0" smtClean="0"/>
                    </a:p>
                    <a:p>
                      <a:pPr marL="457200" marR="0" lvl="2" indent="0" algn="just" defTabSz="914400" rtl="0" eaLnBrk="1" latinLnBrk="0" hangingPunct="1">
                        <a:spcBef>
                          <a:spcPts val="0"/>
                        </a:spcBef>
                        <a:spcAft>
                          <a:spcPts val="0"/>
                        </a:spcAft>
                        <a:buFont typeface="+mj-lt"/>
                        <a:buNone/>
                        <a:tabLst>
                          <a:tab pos="228600" algn="l"/>
                        </a:tabLst>
                      </a:pPr>
                      <a:r>
                        <a:rPr lang="en-US" sz="2400" i="1" kern="1200" dirty="0" smtClean="0"/>
                        <a:t>Other employees : Rs. 800 per month</a:t>
                      </a:r>
                      <a:endParaRPr lang="en-IN" sz="2400" i="1" kern="1200" dirty="0">
                        <a:solidFill>
                          <a:schemeClr val="dk1"/>
                        </a:solidFill>
                        <a:latin typeface="+mn-lt"/>
                        <a:ea typeface="+mn-ea"/>
                        <a:cs typeface="+mn-cs"/>
                      </a:endParaRPr>
                    </a:p>
                  </a:txBody>
                  <a:tcPr marL="79110" marR="79110" marT="10668" marB="10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4"/>
          <p:cNvSpPr/>
          <p:nvPr/>
        </p:nvSpPr>
        <p:spPr>
          <a:xfrm>
            <a:off x="1625181" y="514330"/>
            <a:ext cx="6635357" cy="658167"/>
          </a:xfrm>
          <a:prstGeom prst="rect">
            <a:avLst/>
          </a:prstGeom>
        </p:spPr>
        <p:txBody>
          <a:bodyPr wrap="none" lIns="103163" tIns="51581" rIns="103163" bIns="51581">
            <a:spAutoFit/>
          </a:bodyPr>
          <a:lstStyle/>
          <a:p>
            <a:r>
              <a:rPr lang="en-US" sz="3600" b="1" dirty="0"/>
              <a:t>These allowances are as follows : </a:t>
            </a:r>
            <a:endParaRPr lang="en-IN" sz="3600" b="1" dirty="0"/>
          </a:p>
        </p:txBody>
      </p:sp>
    </p:spTree>
  </p:cSld>
  <p:clrMapOvr>
    <a:masterClrMapping/>
  </p:clrMapOvr>
  <p:transition spd="slow">
    <p:plus/>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832</Words>
  <Application>Microsoft Office PowerPoint</Application>
  <PresentationFormat>A4 Paper (210x297 mm)</PresentationFormat>
  <Paragraphs>149</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Ajit Murarka</dc:creator>
  <cp:lastModifiedBy>Ajit Murarka</cp:lastModifiedBy>
  <cp:revision>23</cp:revision>
  <dcterms:created xsi:type="dcterms:W3CDTF">2010-05-13T16:52:12Z</dcterms:created>
  <dcterms:modified xsi:type="dcterms:W3CDTF">2010-05-16T06:32:20Z</dcterms:modified>
</cp:coreProperties>
</file>