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60C7E6-BF65-4027-8447-4437AD828194}" type="doc">
      <dgm:prSet loTypeId="urn:microsoft.com/office/officeart/2005/8/layout/chevron2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775DCA0-7DCD-4E2C-88AD-626E3EB4F852}">
      <dgm:prSet phldrT="[Text]" custT="1"/>
      <dgm:spPr/>
      <dgm:t>
        <a:bodyPr/>
        <a:lstStyle/>
        <a:p>
          <a:r>
            <a:rPr lang="en-US" sz="1800" b="1" dirty="0" smtClean="0"/>
            <a:t>A/c Theory</a:t>
          </a:r>
          <a:endParaRPr lang="en-US" sz="1800" b="1" dirty="0"/>
        </a:p>
      </dgm:t>
    </dgm:pt>
    <dgm:pt modelId="{46E72744-0561-4435-91BC-AACE710D755C}" type="parTrans" cxnId="{B8E6F26D-4914-4DC5-8637-EA7F93490EB1}">
      <dgm:prSet/>
      <dgm:spPr/>
      <dgm:t>
        <a:bodyPr/>
        <a:lstStyle/>
        <a:p>
          <a:endParaRPr lang="en-US"/>
        </a:p>
      </dgm:t>
    </dgm:pt>
    <dgm:pt modelId="{5D97F8F1-61D1-4AE5-B376-BEA3AE7A2914}" type="sibTrans" cxnId="{B8E6F26D-4914-4DC5-8637-EA7F93490EB1}">
      <dgm:prSet/>
      <dgm:spPr/>
      <dgm:t>
        <a:bodyPr/>
        <a:lstStyle/>
        <a:p>
          <a:endParaRPr lang="en-US"/>
        </a:p>
      </dgm:t>
    </dgm:pt>
    <dgm:pt modelId="{AC01F889-3AB3-4476-90B1-8373BA97B8AA}">
      <dgm:prSet phldrT="[Text]" custT="1"/>
      <dgm:spPr/>
      <dgm:t>
        <a:bodyPr/>
        <a:lstStyle/>
        <a:p>
          <a:r>
            <a:rPr lang="en-US" sz="2000" dirty="0" smtClean="0"/>
            <a:t>It has a weightage of 16 marks ( approx )</a:t>
          </a:r>
          <a:endParaRPr lang="en-US" sz="2000" dirty="0"/>
        </a:p>
      </dgm:t>
    </dgm:pt>
    <dgm:pt modelId="{DED885E8-0031-44EC-AA5B-499D2847567D}" type="parTrans" cxnId="{B0722FF8-E2C1-4945-82EE-932F25CB3BB8}">
      <dgm:prSet/>
      <dgm:spPr/>
      <dgm:t>
        <a:bodyPr/>
        <a:lstStyle/>
        <a:p>
          <a:endParaRPr lang="en-US"/>
        </a:p>
      </dgm:t>
    </dgm:pt>
    <dgm:pt modelId="{63E782F8-0806-45BC-BA62-45E704A951DE}" type="sibTrans" cxnId="{B0722FF8-E2C1-4945-82EE-932F25CB3BB8}">
      <dgm:prSet/>
      <dgm:spPr/>
      <dgm:t>
        <a:bodyPr/>
        <a:lstStyle/>
        <a:p>
          <a:endParaRPr lang="en-US"/>
        </a:p>
      </dgm:t>
    </dgm:pt>
    <dgm:pt modelId="{41A19B1E-D418-4F5F-A5E1-68611EE29FFE}">
      <dgm:prSet phldrT="[Text]" custT="1"/>
      <dgm:spPr/>
      <dgm:t>
        <a:bodyPr/>
        <a:lstStyle/>
        <a:p>
          <a:r>
            <a:rPr lang="en-US" sz="2000" dirty="0" smtClean="0"/>
            <a:t>Can be completed by making notes from module &amp; compilations in just Two full days of 12 hours each</a:t>
          </a:r>
          <a:endParaRPr lang="en-US" sz="2000" dirty="0"/>
        </a:p>
      </dgm:t>
    </dgm:pt>
    <dgm:pt modelId="{FE8B4DF7-1263-46F6-8D75-2D43111BF591}" type="parTrans" cxnId="{55A763DA-6B88-4C97-B9D0-BA41B351F4A3}">
      <dgm:prSet/>
      <dgm:spPr/>
      <dgm:t>
        <a:bodyPr/>
        <a:lstStyle/>
        <a:p>
          <a:endParaRPr lang="en-US"/>
        </a:p>
      </dgm:t>
    </dgm:pt>
    <dgm:pt modelId="{04C886C9-EDBC-45C4-8172-8E253B46149D}" type="sibTrans" cxnId="{55A763DA-6B88-4C97-B9D0-BA41B351F4A3}">
      <dgm:prSet/>
      <dgm:spPr/>
      <dgm:t>
        <a:bodyPr/>
        <a:lstStyle/>
        <a:p>
          <a:endParaRPr lang="en-US"/>
        </a:p>
      </dgm:t>
    </dgm:pt>
    <dgm:pt modelId="{050ECF37-6F1E-4629-A9BD-BB4C75D767F1}">
      <dgm:prSet phldrT="[Text]" custT="1"/>
      <dgm:spPr/>
      <dgm:t>
        <a:bodyPr/>
        <a:lstStyle/>
        <a:p>
          <a:r>
            <a:rPr lang="en-US" sz="1800" b="1" dirty="0" smtClean="0"/>
            <a:t>A/c Standards</a:t>
          </a:r>
          <a:endParaRPr lang="en-US" sz="1800" b="1" dirty="0"/>
        </a:p>
      </dgm:t>
    </dgm:pt>
    <dgm:pt modelId="{7ADB4E85-90FB-4764-A80F-FFFAEE783F52}" type="parTrans" cxnId="{7D405FEF-EF39-4CAA-A6D0-E0DEA1C10C27}">
      <dgm:prSet/>
      <dgm:spPr/>
      <dgm:t>
        <a:bodyPr/>
        <a:lstStyle/>
        <a:p>
          <a:endParaRPr lang="en-US"/>
        </a:p>
      </dgm:t>
    </dgm:pt>
    <dgm:pt modelId="{2D584500-FB80-46E3-AA48-FFD8E479EE40}" type="sibTrans" cxnId="{7D405FEF-EF39-4CAA-A6D0-E0DEA1C10C27}">
      <dgm:prSet/>
      <dgm:spPr/>
      <dgm:t>
        <a:bodyPr/>
        <a:lstStyle/>
        <a:p>
          <a:endParaRPr lang="en-US"/>
        </a:p>
      </dgm:t>
    </dgm:pt>
    <dgm:pt modelId="{BE4A5F07-E9F8-449F-A5C0-B93CD9B375E2}">
      <dgm:prSet phldrT="[Text]" custT="1"/>
      <dgm:spPr/>
      <dgm:t>
        <a:bodyPr/>
        <a:lstStyle/>
        <a:p>
          <a:r>
            <a:rPr lang="en-US" sz="1800" dirty="0" smtClean="0"/>
            <a:t>It has a weightage of 16 marks ( approx )</a:t>
          </a:r>
          <a:endParaRPr lang="en-US" sz="1800" dirty="0"/>
        </a:p>
      </dgm:t>
    </dgm:pt>
    <dgm:pt modelId="{B3F256CC-8BA2-48B9-A8C9-A30655B560E0}" type="parTrans" cxnId="{80AEDDBF-7853-4DAD-803B-908CCF4D247A}">
      <dgm:prSet/>
      <dgm:spPr/>
      <dgm:t>
        <a:bodyPr/>
        <a:lstStyle/>
        <a:p>
          <a:endParaRPr lang="en-US"/>
        </a:p>
      </dgm:t>
    </dgm:pt>
    <dgm:pt modelId="{B8952226-335D-4B70-9B74-9B1148B3D744}" type="sibTrans" cxnId="{80AEDDBF-7853-4DAD-803B-908CCF4D247A}">
      <dgm:prSet/>
      <dgm:spPr/>
      <dgm:t>
        <a:bodyPr/>
        <a:lstStyle/>
        <a:p>
          <a:endParaRPr lang="en-US"/>
        </a:p>
      </dgm:t>
    </dgm:pt>
    <dgm:pt modelId="{8C18E26A-D90F-4375-AFFE-982D83377AA1}">
      <dgm:prSet phldrT="[Text]" custT="1"/>
      <dgm:spPr/>
      <dgm:t>
        <a:bodyPr/>
        <a:lstStyle/>
        <a:p>
          <a:r>
            <a:rPr lang="en-US" sz="1800" dirty="0" smtClean="0"/>
            <a:t>Can be completed by making notes from module &amp; compilations in just 7 Full days of 12 hours each</a:t>
          </a:r>
          <a:endParaRPr lang="en-US" sz="1800" dirty="0"/>
        </a:p>
      </dgm:t>
    </dgm:pt>
    <dgm:pt modelId="{29769F79-498A-4396-8DD7-EEA4AA2C3BE9}" type="parTrans" cxnId="{CA6F01D4-E14B-46E4-8215-C98AC33452BE}">
      <dgm:prSet/>
      <dgm:spPr/>
      <dgm:t>
        <a:bodyPr/>
        <a:lstStyle/>
        <a:p>
          <a:endParaRPr lang="en-US"/>
        </a:p>
      </dgm:t>
    </dgm:pt>
    <dgm:pt modelId="{0C41C8FB-0629-4A7A-8F6E-024CD9349250}" type="sibTrans" cxnId="{CA6F01D4-E14B-46E4-8215-C98AC33452BE}">
      <dgm:prSet/>
      <dgm:spPr/>
      <dgm:t>
        <a:bodyPr/>
        <a:lstStyle/>
        <a:p>
          <a:endParaRPr lang="en-US"/>
        </a:p>
      </dgm:t>
    </dgm:pt>
    <dgm:pt modelId="{901DDCBE-435D-4635-B5D0-C7CE6619F789}">
      <dgm:prSet phldrT="[Text]" custT="1"/>
      <dgm:spPr/>
      <dgm:t>
        <a:bodyPr/>
        <a:lstStyle/>
        <a:p>
          <a:r>
            <a:rPr lang="en-US" sz="1800" dirty="0" smtClean="0"/>
            <a:t>Day 1 =&gt; AS – 1,2,3,9,29 .it does not involve Practical Questions</a:t>
          </a:r>
          <a:endParaRPr lang="en-US" sz="1800" dirty="0"/>
        </a:p>
      </dgm:t>
    </dgm:pt>
    <dgm:pt modelId="{955DB71B-61BD-435E-9EDF-6EF3F54AFB7F}" type="parTrans" cxnId="{9B1EEBB6-DD8B-4F4C-8B90-036BF7423020}">
      <dgm:prSet/>
      <dgm:spPr/>
      <dgm:t>
        <a:bodyPr/>
        <a:lstStyle/>
        <a:p>
          <a:endParaRPr lang="en-US"/>
        </a:p>
      </dgm:t>
    </dgm:pt>
    <dgm:pt modelId="{A3CBC431-2E0E-4475-925C-D19A6BBADFA1}" type="sibTrans" cxnId="{9B1EEBB6-DD8B-4F4C-8B90-036BF7423020}">
      <dgm:prSet/>
      <dgm:spPr/>
      <dgm:t>
        <a:bodyPr/>
        <a:lstStyle/>
        <a:p>
          <a:endParaRPr lang="en-US"/>
        </a:p>
      </dgm:t>
    </dgm:pt>
    <dgm:pt modelId="{EDA42180-730E-4191-81BA-9939194FBC39}">
      <dgm:prSet phldrT="[Text]" custT="1"/>
      <dgm:spPr/>
      <dgm:t>
        <a:bodyPr/>
        <a:lstStyle/>
        <a:p>
          <a:r>
            <a:rPr lang="en-US" sz="1800" dirty="0" smtClean="0"/>
            <a:t>Day 2 =&gt;AS – 4,5,7 it involves practical questions</a:t>
          </a:r>
          <a:endParaRPr lang="en-US" sz="1800" dirty="0"/>
        </a:p>
      </dgm:t>
    </dgm:pt>
    <dgm:pt modelId="{11F40C3D-804A-4121-A9C6-FA0D5E357C76}" type="parTrans" cxnId="{2B758178-ABF1-4841-90D0-05345D9FEE19}">
      <dgm:prSet/>
      <dgm:spPr/>
      <dgm:t>
        <a:bodyPr/>
        <a:lstStyle/>
        <a:p>
          <a:endParaRPr lang="en-US"/>
        </a:p>
      </dgm:t>
    </dgm:pt>
    <dgm:pt modelId="{B1BB6727-6269-4172-810C-C7FFB7A265C0}" type="sibTrans" cxnId="{2B758178-ABF1-4841-90D0-05345D9FEE19}">
      <dgm:prSet/>
      <dgm:spPr/>
      <dgm:t>
        <a:bodyPr/>
        <a:lstStyle/>
        <a:p>
          <a:endParaRPr lang="en-US"/>
        </a:p>
      </dgm:t>
    </dgm:pt>
    <dgm:pt modelId="{C5C1D4AB-54DC-4EF6-8FE9-7A313558B709}">
      <dgm:prSet phldrT="[Text]" custT="1"/>
      <dgm:spPr/>
      <dgm:t>
        <a:bodyPr/>
        <a:lstStyle/>
        <a:p>
          <a:r>
            <a:rPr lang="en-US" sz="1800" dirty="0" smtClean="0"/>
            <a:t>Day 3 =&gt;AS – 6,10,12,26 it involves both theory and practical</a:t>
          </a:r>
          <a:endParaRPr lang="en-US" sz="1800" dirty="0"/>
        </a:p>
      </dgm:t>
    </dgm:pt>
    <dgm:pt modelId="{EC5EE934-1BE5-4F26-A96F-E091E176D02E}" type="parTrans" cxnId="{69DF1878-7483-489D-A0CE-EB2E64B70216}">
      <dgm:prSet/>
      <dgm:spPr/>
      <dgm:t>
        <a:bodyPr/>
        <a:lstStyle/>
        <a:p>
          <a:endParaRPr lang="en-US"/>
        </a:p>
      </dgm:t>
    </dgm:pt>
    <dgm:pt modelId="{20449BA4-891A-4EB9-B53F-011BAC7D5053}" type="sibTrans" cxnId="{69DF1878-7483-489D-A0CE-EB2E64B70216}">
      <dgm:prSet/>
      <dgm:spPr/>
      <dgm:t>
        <a:bodyPr/>
        <a:lstStyle/>
        <a:p>
          <a:endParaRPr lang="en-US"/>
        </a:p>
      </dgm:t>
    </dgm:pt>
    <dgm:pt modelId="{ACECC8B4-DAE8-4307-86AD-642D793EFF19}">
      <dgm:prSet phldrT="[Text]" custT="1"/>
      <dgm:spPr/>
      <dgm:t>
        <a:bodyPr/>
        <a:lstStyle/>
        <a:p>
          <a:r>
            <a:rPr lang="en-US" sz="1800" dirty="0" smtClean="0"/>
            <a:t>Day 4 =&gt;AS - 13,14 it involves practical questions</a:t>
          </a:r>
          <a:endParaRPr lang="en-US" sz="1800" dirty="0"/>
        </a:p>
      </dgm:t>
    </dgm:pt>
    <dgm:pt modelId="{969300FF-536A-4457-8E61-06E33AC7266A}" type="parTrans" cxnId="{1A36A1D9-716C-404A-B021-A9FCD2C3266C}">
      <dgm:prSet/>
      <dgm:spPr/>
      <dgm:t>
        <a:bodyPr/>
        <a:lstStyle/>
        <a:p>
          <a:endParaRPr lang="en-US"/>
        </a:p>
      </dgm:t>
    </dgm:pt>
    <dgm:pt modelId="{51464420-CFA3-400C-8A50-C0A3EC323182}" type="sibTrans" cxnId="{1A36A1D9-716C-404A-B021-A9FCD2C3266C}">
      <dgm:prSet/>
      <dgm:spPr/>
      <dgm:t>
        <a:bodyPr/>
        <a:lstStyle/>
        <a:p>
          <a:endParaRPr lang="en-US"/>
        </a:p>
      </dgm:t>
    </dgm:pt>
    <dgm:pt modelId="{49EC034A-4841-48C1-84F9-86F52B39F307}">
      <dgm:prSet phldrT="[Text]" custT="1"/>
      <dgm:spPr/>
      <dgm:t>
        <a:bodyPr/>
        <a:lstStyle/>
        <a:p>
          <a:r>
            <a:rPr lang="en-US" sz="1800" dirty="0" smtClean="0"/>
            <a:t>Day 5 =&gt;AS – 11,16 these are very important from Exam view</a:t>
          </a:r>
          <a:endParaRPr lang="en-US" sz="1800" dirty="0"/>
        </a:p>
      </dgm:t>
    </dgm:pt>
    <dgm:pt modelId="{2A406CB9-3084-493E-9D9A-3F929F324CB8}" type="parTrans" cxnId="{2DD2A40C-EB71-42D4-A914-D446FDCC0E48}">
      <dgm:prSet/>
      <dgm:spPr/>
      <dgm:t>
        <a:bodyPr/>
        <a:lstStyle/>
        <a:p>
          <a:endParaRPr lang="en-US"/>
        </a:p>
      </dgm:t>
    </dgm:pt>
    <dgm:pt modelId="{78628F3B-7809-4E2F-A0F9-E33AD0EF9196}" type="sibTrans" cxnId="{2DD2A40C-EB71-42D4-A914-D446FDCC0E48}">
      <dgm:prSet/>
      <dgm:spPr/>
      <dgm:t>
        <a:bodyPr/>
        <a:lstStyle/>
        <a:p>
          <a:endParaRPr lang="en-US"/>
        </a:p>
      </dgm:t>
    </dgm:pt>
    <dgm:pt modelId="{F8BBAB56-007A-4660-AF88-F312E53F2979}">
      <dgm:prSet phldrT="[Text]" custT="1"/>
      <dgm:spPr/>
      <dgm:t>
        <a:bodyPr/>
        <a:lstStyle/>
        <a:p>
          <a:r>
            <a:rPr lang="en-US" sz="1800" dirty="0" smtClean="0"/>
            <a:t>Accounting Standards in PCC syllabus – 1 to 7, 9 to 14, 16,19,20,26,29</a:t>
          </a:r>
          <a:endParaRPr lang="en-US" sz="1800" dirty="0"/>
        </a:p>
      </dgm:t>
    </dgm:pt>
    <dgm:pt modelId="{88AF0360-3D61-4020-9B56-9C9EA03A9667}" type="parTrans" cxnId="{F7F19E08-9F3E-447C-BFCC-F9DD9D8128C7}">
      <dgm:prSet/>
      <dgm:spPr/>
      <dgm:t>
        <a:bodyPr/>
        <a:lstStyle/>
        <a:p>
          <a:endParaRPr lang="en-US"/>
        </a:p>
      </dgm:t>
    </dgm:pt>
    <dgm:pt modelId="{9A1F19E4-C8C0-409B-B6EB-20B5C83FD017}" type="sibTrans" cxnId="{F7F19E08-9F3E-447C-BFCC-F9DD9D8128C7}">
      <dgm:prSet/>
      <dgm:spPr/>
      <dgm:t>
        <a:bodyPr/>
        <a:lstStyle/>
        <a:p>
          <a:endParaRPr lang="en-US"/>
        </a:p>
      </dgm:t>
    </dgm:pt>
    <dgm:pt modelId="{6CB51637-3958-4685-BD7E-312642406C88}">
      <dgm:prSet phldrT="[Text]" custT="1"/>
      <dgm:spPr/>
      <dgm:t>
        <a:bodyPr/>
        <a:lstStyle/>
        <a:p>
          <a:r>
            <a:rPr lang="en-US" sz="1800" dirty="0" smtClean="0"/>
            <a:t>Day 6 =&gt;AS – 19,20 these are very important from Exam view</a:t>
          </a:r>
          <a:endParaRPr lang="en-US" sz="1800" dirty="0"/>
        </a:p>
      </dgm:t>
    </dgm:pt>
    <dgm:pt modelId="{FF0B36D6-F02F-45DB-B3C2-3646919AB56D}" type="parTrans" cxnId="{0937B901-306B-4EDD-82E3-D8D312ECB67C}">
      <dgm:prSet/>
      <dgm:spPr/>
      <dgm:t>
        <a:bodyPr/>
        <a:lstStyle/>
        <a:p>
          <a:endParaRPr lang="en-US"/>
        </a:p>
      </dgm:t>
    </dgm:pt>
    <dgm:pt modelId="{883430B4-DC66-4058-9484-B061FE2371D5}" type="sibTrans" cxnId="{0937B901-306B-4EDD-82E3-D8D312ECB67C}">
      <dgm:prSet/>
      <dgm:spPr/>
      <dgm:t>
        <a:bodyPr/>
        <a:lstStyle/>
        <a:p>
          <a:endParaRPr lang="en-US"/>
        </a:p>
      </dgm:t>
    </dgm:pt>
    <dgm:pt modelId="{84BCA81D-0105-4881-B5CA-7DF0EE54AFEA}">
      <dgm:prSet phldrT="[Text]" custT="1"/>
      <dgm:spPr/>
      <dgm:t>
        <a:bodyPr/>
        <a:lstStyle/>
        <a:p>
          <a:r>
            <a:rPr lang="en-US" sz="1800" dirty="0" smtClean="0"/>
            <a:t>Day 7 =&gt; Revise all from notes prepared</a:t>
          </a:r>
          <a:endParaRPr lang="en-US" sz="1800" dirty="0"/>
        </a:p>
      </dgm:t>
    </dgm:pt>
    <dgm:pt modelId="{A9B99BF1-C906-4D64-B2F9-288CA95CC8C8}" type="parTrans" cxnId="{E345FB51-9E98-4932-9C9B-C571D70DD544}">
      <dgm:prSet/>
      <dgm:spPr/>
      <dgm:t>
        <a:bodyPr/>
        <a:lstStyle/>
        <a:p>
          <a:endParaRPr lang="en-US"/>
        </a:p>
      </dgm:t>
    </dgm:pt>
    <dgm:pt modelId="{2801C46C-7A14-4F06-947E-E4F1DF7A33EC}" type="sibTrans" cxnId="{E345FB51-9E98-4932-9C9B-C571D70DD544}">
      <dgm:prSet/>
      <dgm:spPr/>
      <dgm:t>
        <a:bodyPr/>
        <a:lstStyle/>
        <a:p>
          <a:endParaRPr lang="en-US"/>
        </a:p>
      </dgm:t>
    </dgm:pt>
    <dgm:pt modelId="{B7E61110-DF84-41F4-A456-C306F310FEB8}" type="pres">
      <dgm:prSet presAssocID="{2260C7E6-BF65-4027-8447-4437AD82819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2FA423D-C99F-4C18-87CA-87CA2B247895}" type="pres">
      <dgm:prSet presAssocID="{8775DCA0-7DCD-4E2C-88AD-626E3EB4F852}" presName="composite" presStyleCnt="0"/>
      <dgm:spPr/>
    </dgm:pt>
    <dgm:pt modelId="{951510F5-9917-422F-9165-9B4BA42CFC1E}" type="pres">
      <dgm:prSet presAssocID="{8775DCA0-7DCD-4E2C-88AD-626E3EB4F852}" presName="parentText" presStyleLbl="alignNode1" presStyleIdx="0" presStyleCnt="2" custLinFactNeighborY="453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F111D6-42E6-4E44-90B9-F993D9340BA4}" type="pres">
      <dgm:prSet presAssocID="{8775DCA0-7DCD-4E2C-88AD-626E3EB4F852}" presName="descendantText" presStyleLbl="alignAcc1" presStyleIdx="0" presStyleCnt="2" custLinFactNeighborY="69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4BD0B2-664C-4678-8BD5-7103EF50A7D2}" type="pres">
      <dgm:prSet presAssocID="{5D97F8F1-61D1-4AE5-B376-BEA3AE7A2914}" presName="sp" presStyleCnt="0"/>
      <dgm:spPr/>
    </dgm:pt>
    <dgm:pt modelId="{6D971FA1-9059-4758-A7AB-A42C54AE72F6}" type="pres">
      <dgm:prSet presAssocID="{050ECF37-6F1E-4629-A9BD-BB4C75D767F1}" presName="composite" presStyleCnt="0"/>
      <dgm:spPr/>
    </dgm:pt>
    <dgm:pt modelId="{7AF937A3-DC90-42AC-8A62-6F20FC5AA289}" type="pres">
      <dgm:prSet presAssocID="{050ECF37-6F1E-4629-A9BD-BB4C75D767F1}" presName="parentText" presStyleLbl="alignNode1" presStyleIdx="1" presStyleCnt="2" custLinFactNeighborY="453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CB7BF7-3AE2-4996-A1D1-6072C1B1C840}" type="pres">
      <dgm:prSet presAssocID="{050ECF37-6F1E-4629-A9BD-BB4C75D767F1}" presName="descendantText" presStyleLbl="alignAcc1" presStyleIdx="1" presStyleCnt="2" custScaleY="264410" custLinFactNeighborY="69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DD2A40C-EB71-42D4-A914-D446FDCC0E48}" srcId="{050ECF37-6F1E-4629-A9BD-BB4C75D767F1}" destId="{49EC034A-4841-48C1-84F9-86F52B39F307}" srcOrd="7" destOrd="0" parTransId="{2A406CB9-3084-493E-9D9A-3F929F324CB8}" sibTransId="{78628F3B-7809-4E2F-A0F9-E33AD0EF9196}"/>
    <dgm:cxn modelId="{E345FB51-9E98-4932-9C9B-C571D70DD544}" srcId="{050ECF37-6F1E-4629-A9BD-BB4C75D767F1}" destId="{84BCA81D-0105-4881-B5CA-7DF0EE54AFEA}" srcOrd="9" destOrd="0" parTransId="{A9B99BF1-C906-4D64-B2F9-288CA95CC8C8}" sibTransId="{2801C46C-7A14-4F06-947E-E4F1DF7A33EC}"/>
    <dgm:cxn modelId="{A7514071-ABB3-4FE7-8393-47AFF6CC8279}" type="presOf" srcId="{AC01F889-3AB3-4476-90B1-8373BA97B8AA}" destId="{D9F111D6-42E6-4E44-90B9-F993D9340BA4}" srcOrd="0" destOrd="0" presId="urn:microsoft.com/office/officeart/2005/8/layout/chevron2"/>
    <dgm:cxn modelId="{76027664-B3B8-4462-88DF-1B0052F98D6E}" type="presOf" srcId="{8C18E26A-D90F-4375-AFFE-982D83377AA1}" destId="{FECB7BF7-3AE2-4996-A1D1-6072C1B1C840}" srcOrd="0" destOrd="1" presId="urn:microsoft.com/office/officeart/2005/8/layout/chevron2"/>
    <dgm:cxn modelId="{CEAE6FB3-6011-4D36-ADA4-F47680A5006E}" type="presOf" srcId="{8775DCA0-7DCD-4E2C-88AD-626E3EB4F852}" destId="{951510F5-9917-422F-9165-9B4BA42CFC1E}" srcOrd="0" destOrd="0" presId="urn:microsoft.com/office/officeart/2005/8/layout/chevron2"/>
    <dgm:cxn modelId="{B0722FF8-E2C1-4945-82EE-932F25CB3BB8}" srcId="{8775DCA0-7DCD-4E2C-88AD-626E3EB4F852}" destId="{AC01F889-3AB3-4476-90B1-8373BA97B8AA}" srcOrd="0" destOrd="0" parTransId="{DED885E8-0031-44EC-AA5B-499D2847567D}" sibTransId="{63E782F8-0806-45BC-BA62-45E704A951DE}"/>
    <dgm:cxn modelId="{B6C9448B-018A-43B2-91CA-EDD204F7BC08}" type="presOf" srcId="{41A19B1E-D418-4F5F-A5E1-68611EE29FFE}" destId="{D9F111D6-42E6-4E44-90B9-F993D9340BA4}" srcOrd="0" destOrd="1" presId="urn:microsoft.com/office/officeart/2005/8/layout/chevron2"/>
    <dgm:cxn modelId="{5670027F-1859-4233-BD61-8EE3121A25A8}" type="presOf" srcId="{C5C1D4AB-54DC-4EF6-8FE9-7A313558B709}" destId="{FECB7BF7-3AE2-4996-A1D1-6072C1B1C840}" srcOrd="0" destOrd="5" presId="urn:microsoft.com/office/officeart/2005/8/layout/chevron2"/>
    <dgm:cxn modelId="{650160F9-ED6F-451E-8030-BDB27B96F8B5}" type="presOf" srcId="{6CB51637-3958-4685-BD7E-312642406C88}" destId="{FECB7BF7-3AE2-4996-A1D1-6072C1B1C840}" srcOrd="0" destOrd="8" presId="urn:microsoft.com/office/officeart/2005/8/layout/chevron2"/>
    <dgm:cxn modelId="{1A36A1D9-716C-404A-B021-A9FCD2C3266C}" srcId="{050ECF37-6F1E-4629-A9BD-BB4C75D767F1}" destId="{ACECC8B4-DAE8-4307-86AD-642D793EFF19}" srcOrd="6" destOrd="0" parTransId="{969300FF-536A-4457-8E61-06E33AC7266A}" sibTransId="{51464420-CFA3-400C-8A50-C0A3EC323182}"/>
    <dgm:cxn modelId="{9B1EEBB6-DD8B-4F4C-8B90-036BF7423020}" srcId="{050ECF37-6F1E-4629-A9BD-BB4C75D767F1}" destId="{901DDCBE-435D-4635-B5D0-C7CE6619F789}" srcOrd="3" destOrd="0" parTransId="{955DB71B-61BD-435E-9EDF-6EF3F54AFB7F}" sibTransId="{A3CBC431-2E0E-4475-925C-D19A6BBADFA1}"/>
    <dgm:cxn modelId="{BAABE5A1-3FDC-464A-BC5A-3777B9FCB328}" type="presOf" srcId="{ACECC8B4-DAE8-4307-86AD-642D793EFF19}" destId="{FECB7BF7-3AE2-4996-A1D1-6072C1B1C840}" srcOrd="0" destOrd="6" presId="urn:microsoft.com/office/officeart/2005/8/layout/chevron2"/>
    <dgm:cxn modelId="{E8DE6B8A-EA46-405C-B64A-A1D0B98FAE9F}" type="presOf" srcId="{F8BBAB56-007A-4660-AF88-F312E53F2979}" destId="{FECB7BF7-3AE2-4996-A1D1-6072C1B1C840}" srcOrd="0" destOrd="2" presId="urn:microsoft.com/office/officeart/2005/8/layout/chevron2"/>
    <dgm:cxn modelId="{4FD9FBFC-B7CE-4A5C-A2E7-6AE86DBB03BC}" type="presOf" srcId="{050ECF37-6F1E-4629-A9BD-BB4C75D767F1}" destId="{7AF937A3-DC90-42AC-8A62-6F20FC5AA289}" srcOrd="0" destOrd="0" presId="urn:microsoft.com/office/officeart/2005/8/layout/chevron2"/>
    <dgm:cxn modelId="{B8E6F26D-4914-4DC5-8637-EA7F93490EB1}" srcId="{2260C7E6-BF65-4027-8447-4437AD828194}" destId="{8775DCA0-7DCD-4E2C-88AD-626E3EB4F852}" srcOrd="0" destOrd="0" parTransId="{46E72744-0561-4435-91BC-AACE710D755C}" sibTransId="{5D97F8F1-61D1-4AE5-B376-BEA3AE7A2914}"/>
    <dgm:cxn modelId="{2B758178-ABF1-4841-90D0-05345D9FEE19}" srcId="{050ECF37-6F1E-4629-A9BD-BB4C75D767F1}" destId="{EDA42180-730E-4191-81BA-9939194FBC39}" srcOrd="4" destOrd="0" parTransId="{11F40C3D-804A-4121-A9C6-FA0D5E357C76}" sibTransId="{B1BB6727-6269-4172-810C-C7FFB7A265C0}"/>
    <dgm:cxn modelId="{4D114A52-E39B-42F3-98C9-0AC001FD3759}" type="presOf" srcId="{49EC034A-4841-48C1-84F9-86F52B39F307}" destId="{FECB7BF7-3AE2-4996-A1D1-6072C1B1C840}" srcOrd="0" destOrd="7" presId="urn:microsoft.com/office/officeart/2005/8/layout/chevron2"/>
    <dgm:cxn modelId="{825B3C5F-E62E-4375-B944-2A5B04A4022C}" type="presOf" srcId="{2260C7E6-BF65-4027-8447-4437AD828194}" destId="{B7E61110-DF84-41F4-A456-C306F310FEB8}" srcOrd="0" destOrd="0" presId="urn:microsoft.com/office/officeart/2005/8/layout/chevron2"/>
    <dgm:cxn modelId="{0BDAD8CB-916B-438E-B5C4-53F0E1A2C62C}" type="presOf" srcId="{EDA42180-730E-4191-81BA-9939194FBC39}" destId="{FECB7BF7-3AE2-4996-A1D1-6072C1B1C840}" srcOrd="0" destOrd="4" presId="urn:microsoft.com/office/officeart/2005/8/layout/chevron2"/>
    <dgm:cxn modelId="{69DF1878-7483-489D-A0CE-EB2E64B70216}" srcId="{050ECF37-6F1E-4629-A9BD-BB4C75D767F1}" destId="{C5C1D4AB-54DC-4EF6-8FE9-7A313558B709}" srcOrd="5" destOrd="0" parTransId="{EC5EE934-1BE5-4F26-A96F-E091E176D02E}" sibTransId="{20449BA4-891A-4EB9-B53F-011BAC7D5053}"/>
    <dgm:cxn modelId="{0937B901-306B-4EDD-82E3-D8D312ECB67C}" srcId="{050ECF37-6F1E-4629-A9BD-BB4C75D767F1}" destId="{6CB51637-3958-4685-BD7E-312642406C88}" srcOrd="8" destOrd="0" parTransId="{FF0B36D6-F02F-45DB-B3C2-3646919AB56D}" sibTransId="{883430B4-DC66-4058-9484-B061FE2371D5}"/>
    <dgm:cxn modelId="{7D405FEF-EF39-4CAA-A6D0-E0DEA1C10C27}" srcId="{2260C7E6-BF65-4027-8447-4437AD828194}" destId="{050ECF37-6F1E-4629-A9BD-BB4C75D767F1}" srcOrd="1" destOrd="0" parTransId="{7ADB4E85-90FB-4764-A80F-FFFAEE783F52}" sibTransId="{2D584500-FB80-46E3-AA48-FFD8E479EE40}"/>
    <dgm:cxn modelId="{CBEC753E-938C-4BA8-B1B4-7EF6BE4F0BA6}" type="presOf" srcId="{901DDCBE-435D-4635-B5D0-C7CE6619F789}" destId="{FECB7BF7-3AE2-4996-A1D1-6072C1B1C840}" srcOrd="0" destOrd="3" presId="urn:microsoft.com/office/officeart/2005/8/layout/chevron2"/>
    <dgm:cxn modelId="{95A358EB-3058-47FD-8D9A-CA5E97206291}" type="presOf" srcId="{BE4A5F07-E9F8-449F-A5C0-B93CD9B375E2}" destId="{FECB7BF7-3AE2-4996-A1D1-6072C1B1C840}" srcOrd="0" destOrd="0" presId="urn:microsoft.com/office/officeart/2005/8/layout/chevron2"/>
    <dgm:cxn modelId="{80AEDDBF-7853-4DAD-803B-908CCF4D247A}" srcId="{050ECF37-6F1E-4629-A9BD-BB4C75D767F1}" destId="{BE4A5F07-E9F8-449F-A5C0-B93CD9B375E2}" srcOrd="0" destOrd="0" parTransId="{B3F256CC-8BA2-48B9-A8C9-A30655B560E0}" sibTransId="{B8952226-335D-4B70-9B74-9B1148B3D744}"/>
    <dgm:cxn modelId="{F7F19E08-9F3E-447C-BFCC-F9DD9D8128C7}" srcId="{050ECF37-6F1E-4629-A9BD-BB4C75D767F1}" destId="{F8BBAB56-007A-4660-AF88-F312E53F2979}" srcOrd="2" destOrd="0" parTransId="{88AF0360-3D61-4020-9B56-9C9EA03A9667}" sibTransId="{9A1F19E4-C8C0-409B-B6EB-20B5C83FD017}"/>
    <dgm:cxn modelId="{6FF4DADA-A24A-4FE0-95F4-8F35BCE0DB5F}" type="presOf" srcId="{84BCA81D-0105-4881-B5CA-7DF0EE54AFEA}" destId="{FECB7BF7-3AE2-4996-A1D1-6072C1B1C840}" srcOrd="0" destOrd="9" presId="urn:microsoft.com/office/officeart/2005/8/layout/chevron2"/>
    <dgm:cxn modelId="{55A763DA-6B88-4C97-B9D0-BA41B351F4A3}" srcId="{8775DCA0-7DCD-4E2C-88AD-626E3EB4F852}" destId="{41A19B1E-D418-4F5F-A5E1-68611EE29FFE}" srcOrd="1" destOrd="0" parTransId="{FE8B4DF7-1263-46F6-8D75-2D43111BF591}" sibTransId="{04C886C9-EDBC-45C4-8172-8E253B46149D}"/>
    <dgm:cxn modelId="{CA6F01D4-E14B-46E4-8215-C98AC33452BE}" srcId="{050ECF37-6F1E-4629-A9BD-BB4C75D767F1}" destId="{8C18E26A-D90F-4375-AFFE-982D83377AA1}" srcOrd="1" destOrd="0" parTransId="{29769F79-498A-4396-8DD7-EEA4AA2C3BE9}" sibTransId="{0C41C8FB-0629-4A7A-8F6E-024CD9349250}"/>
    <dgm:cxn modelId="{BC0BCFCB-81B6-430C-8B6C-869EC56DDAC6}" type="presParOf" srcId="{B7E61110-DF84-41F4-A456-C306F310FEB8}" destId="{02FA423D-C99F-4C18-87CA-87CA2B247895}" srcOrd="0" destOrd="0" presId="urn:microsoft.com/office/officeart/2005/8/layout/chevron2"/>
    <dgm:cxn modelId="{38828488-B7D0-4D61-8C89-5EF38DA5B5EA}" type="presParOf" srcId="{02FA423D-C99F-4C18-87CA-87CA2B247895}" destId="{951510F5-9917-422F-9165-9B4BA42CFC1E}" srcOrd="0" destOrd="0" presId="urn:microsoft.com/office/officeart/2005/8/layout/chevron2"/>
    <dgm:cxn modelId="{905F6B89-5A74-486E-836F-2D6936AA15BB}" type="presParOf" srcId="{02FA423D-C99F-4C18-87CA-87CA2B247895}" destId="{D9F111D6-42E6-4E44-90B9-F993D9340BA4}" srcOrd="1" destOrd="0" presId="urn:microsoft.com/office/officeart/2005/8/layout/chevron2"/>
    <dgm:cxn modelId="{8714CBA0-0850-4BB7-B9D7-903BCF241CBC}" type="presParOf" srcId="{B7E61110-DF84-41F4-A456-C306F310FEB8}" destId="{B64BD0B2-664C-4678-8BD5-7103EF50A7D2}" srcOrd="1" destOrd="0" presId="urn:microsoft.com/office/officeart/2005/8/layout/chevron2"/>
    <dgm:cxn modelId="{7146EBE1-A540-44ED-960A-98E17204F175}" type="presParOf" srcId="{B7E61110-DF84-41F4-A456-C306F310FEB8}" destId="{6D971FA1-9059-4758-A7AB-A42C54AE72F6}" srcOrd="2" destOrd="0" presId="urn:microsoft.com/office/officeart/2005/8/layout/chevron2"/>
    <dgm:cxn modelId="{5AEB98C0-BB80-4079-A9BB-8956F1B92ED1}" type="presParOf" srcId="{6D971FA1-9059-4758-A7AB-A42C54AE72F6}" destId="{7AF937A3-DC90-42AC-8A62-6F20FC5AA289}" srcOrd="0" destOrd="0" presId="urn:microsoft.com/office/officeart/2005/8/layout/chevron2"/>
    <dgm:cxn modelId="{424252C1-964C-4156-A7B1-10CB53F41D0A}" type="presParOf" srcId="{6D971FA1-9059-4758-A7AB-A42C54AE72F6}" destId="{FECB7BF7-3AE2-4996-A1D1-6072C1B1C840}" srcOrd="1" destOrd="0" presId="urn:microsoft.com/office/officeart/2005/8/layout/chevr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609600" y="609600"/>
          <a:ext cx="7772400" cy="558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85801" y="826630"/>
            <a:ext cx="1389094" cy="1984419"/>
            <a:chOff x="1" y="191629"/>
            <a:chExt cx="1389094" cy="1984419"/>
          </a:xfrm>
        </p:grpSpPr>
        <p:sp>
          <p:nvSpPr>
            <p:cNvPr id="12" name="Chevron 11"/>
            <p:cNvSpPr/>
            <p:nvPr/>
          </p:nvSpPr>
          <p:spPr>
            <a:xfrm rot="5400000">
              <a:off x="-297662" y="489292"/>
              <a:ext cx="1984419" cy="1389093"/>
            </a:xfrm>
            <a:prstGeom prst="chevron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3" name="Chevron 4"/>
            <p:cNvSpPr/>
            <p:nvPr/>
          </p:nvSpPr>
          <p:spPr>
            <a:xfrm>
              <a:off x="2" y="886176"/>
              <a:ext cx="1389093" cy="5953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/>
                <a:t>Single Entry</a:t>
              </a:r>
              <a:endParaRPr lang="en-US" sz="1800" b="1" kern="1200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074893" y="826630"/>
            <a:ext cx="6383307" cy="2602370"/>
            <a:chOff x="1389093" y="191630"/>
            <a:chExt cx="6383307" cy="1032873"/>
          </a:xfrm>
        </p:grpSpPr>
        <p:sp>
          <p:nvSpPr>
            <p:cNvPr id="10" name="Round Same Side Corner Rectangle 9"/>
            <p:cNvSpPr/>
            <p:nvPr/>
          </p:nvSpPr>
          <p:spPr>
            <a:xfrm rot="5400000">
              <a:off x="4064310" y="-2483586"/>
              <a:ext cx="1032873" cy="6383306"/>
            </a:xfrm>
            <a:prstGeom prst="round2Same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ound Same Side Corner Rectangle 6"/>
            <p:cNvSpPr/>
            <p:nvPr/>
          </p:nvSpPr>
          <p:spPr>
            <a:xfrm>
              <a:off x="1389093" y="254596"/>
              <a:ext cx="6320340" cy="9377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464" tIns="13970" rIns="13970" bIns="13970" numCol="1" spcCol="1270" anchor="ctr" anchorCtr="0">
              <a:noAutofit/>
            </a:bodyPr>
            <a:lstStyle/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It does not have a specific weightage but its techniques are used in other chapter like Non- profit organization, partnership,amalgamation,etc</a:t>
              </a:r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Can be completed in just one day by solving all questions asked in past examinations from compilations and module, just cover all the types of questions asked , no need to solve multiple questions of same type.</a:t>
              </a:r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kern="1200" dirty="0" smtClean="0"/>
                <a:t>It’s a pure practical chapter so, no theory included.</a:t>
              </a:r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Mark some good questions for revision purpose.</a:t>
              </a:r>
              <a:endParaRPr lang="en-US" kern="1200" dirty="0" smtClean="0"/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kern="1200" dirty="0" smtClean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85801" y="3681158"/>
            <a:ext cx="1389094" cy="1984419"/>
            <a:chOff x="1" y="3046157"/>
            <a:chExt cx="1389094" cy="1984419"/>
          </a:xfrm>
        </p:grpSpPr>
        <p:sp>
          <p:nvSpPr>
            <p:cNvPr id="8" name="Chevron 7"/>
            <p:cNvSpPr/>
            <p:nvPr/>
          </p:nvSpPr>
          <p:spPr>
            <a:xfrm rot="5400000">
              <a:off x="-297662" y="3343820"/>
              <a:ext cx="1984419" cy="1389093"/>
            </a:xfrm>
            <a:prstGeom prst="chevron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9" name="Chevron 8"/>
            <p:cNvSpPr/>
            <p:nvPr/>
          </p:nvSpPr>
          <p:spPr>
            <a:xfrm>
              <a:off x="2" y="3740704"/>
              <a:ext cx="1389093" cy="5953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/>
                <a:t>Not for profit </a:t>
              </a:r>
              <a:r>
                <a:rPr lang="en-US" sz="2000" b="1" kern="1200" dirty="0" err="1" smtClean="0"/>
                <a:t>organisation</a:t>
              </a:r>
              <a:endParaRPr lang="en-US" sz="2000" b="1" kern="1200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074893" y="3657599"/>
            <a:ext cx="6383306" cy="2438399"/>
            <a:chOff x="1389093" y="3403599"/>
            <a:chExt cx="6383306" cy="2040853"/>
          </a:xfrm>
        </p:grpSpPr>
        <p:sp>
          <p:nvSpPr>
            <p:cNvPr id="6" name="Round Same Side Corner Rectangle 5"/>
            <p:cNvSpPr/>
            <p:nvPr/>
          </p:nvSpPr>
          <p:spPr>
            <a:xfrm rot="5400000">
              <a:off x="3584361" y="1208331"/>
              <a:ext cx="1992770" cy="6383306"/>
            </a:xfrm>
            <a:prstGeom prst="round2Same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ound Same Side Corner Rectangle 10"/>
            <p:cNvSpPr/>
            <p:nvPr/>
          </p:nvSpPr>
          <p:spPr>
            <a:xfrm>
              <a:off x="1389094" y="3403600"/>
              <a:ext cx="6216817" cy="204085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1430" rIns="11430" bIns="11430" numCol="1" spcCol="1270" anchor="ctr" anchorCtr="0">
              <a:noAutofit/>
            </a:bodyPr>
            <a:lstStyle/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800" kern="1200" dirty="0" smtClean="0"/>
                <a:t>It has weightage of minimum 8 marks if combined with single entry system &amp; has a potential to be asked for 20 marks also.</a:t>
              </a: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It can also be completed in just one day by solving all questions asked in previous examinations from compilations and modules, cover all possible type or pattern of asking question</a:t>
              </a: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800" kern="1200" dirty="0" smtClean="0"/>
                <a:t>Solve one or two question of each type of question</a:t>
              </a:r>
            </a:p>
            <a:p>
              <a:pPr marL="171450" lvl="1" indent="-171450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Mark some good questions for revision purpose.</a:t>
              </a:r>
            </a:p>
            <a:p>
              <a:pPr marL="171450" lvl="1" indent="-171450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800" kern="1200" dirty="0" smtClean="0"/>
                <a:t>It contains Theory also which is good in module.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04800" y="826630"/>
            <a:ext cx="1770095" cy="2449970"/>
            <a:chOff x="1" y="191629"/>
            <a:chExt cx="1389094" cy="1984419"/>
          </a:xfrm>
        </p:grpSpPr>
        <p:sp>
          <p:nvSpPr>
            <p:cNvPr id="12" name="Chevron 11"/>
            <p:cNvSpPr/>
            <p:nvPr/>
          </p:nvSpPr>
          <p:spPr>
            <a:xfrm rot="5400000">
              <a:off x="-297662" y="489292"/>
              <a:ext cx="1984419" cy="1389093"/>
            </a:xfrm>
            <a:prstGeom prst="chevron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3" name="Chevron 4"/>
            <p:cNvSpPr/>
            <p:nvPr/>
          </p:nvSpPr>
          <p:spPr>
            <a:xfrm>
              <a:off x="2" y="886176"/>
              <a:ext cx="1389093" cy="5953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800" b="1" kern="1200" dirty="0" smtClean="0"/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/>
                <a:t>Buy back, right </a:t>
              </a:r>
              <a:r>
                <a:rPr lang="en-US" sz="1800" b="1" kern="1200" dirty="0" err="1" smtClean="0"/>
                <a:t>issue,esops</a:t>
              </a:r>
              <a:r>
                <a:rPr lang="en-US" sz="1800" b="1" kern="1200" dirty="0" smtClean="0"/>
                <a:t>, </a:t>
              </a:r>
              <a:r>
                <a:rPr lang="en-US" sz="1800" b="1" kern="1200" dirty="0" err="1" smtClean="0"/>
                <a:t>forfeitue</a:t>
              </a:r>
              <a:r>
                <a:rPr lang="en-US" sz="1800" b="1" kern="1200" dirty="0" smtClean="0"/>
                <a:t>, etc</a:t>
              </a:r>
              <a:endParaRPr lang="en-US" sz="1800" b="1" kern="1200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981200" y="838199"/>
            <a:ext cx="6535707" cy="2367526"/>
            <a:chOff x="1312893" y="105491"/>
            <a:chExt cx="6535707" cy="939664"/>
          </a:xfrm>
        </p:grpSpPr>
        <p:sp>
          <p:nvSpPr>
            <p:cNvPr id="10" name="Round Same Side Corner Rectangle 9"/>
            <p:cNvSpPr/>
            <p:nvPr/>
          </p:nvSpPr>
          <p:spPr>
            <a:xfrm rot="5400000">
              <a:off x="4263780" y="-2692995"/>
              <a:ext cx="786333" cy="6383306"/>
            </a:xfrm>
            <a:prstGeom prst="round2Same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ound Same Side Corner Rectangle 6"/>
            <p:cNvSpPr/>
            <p:nvPr/>
          </p:nvSpPr>
          <p:spPr>
            <a:xfrm>
              <a:off x="1312893" y="165979"/>
              <a:ext cx="6320340" cy="8791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464" tIns="13970" rIns="13970" bIns="13970" numCol="1" spcCol="1270" anchor="ctr" anchorCtr="0">
              <a:noAutofit/>
            </a:bodyPr>
            <a:lstStyle/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itchFamily="34" charset="0"/>
                <a:buChar char="•"/>
              </a:pPr>
              <a:r>
                <a:rPr lang="en-US" dirty="0" smtClean="0"/>
                <a:t>It does not have any specific weightage </a:t>
              </a:r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It can be asked in journal entries form </a:t>
              </a:r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So while making notes, make the note of journal entries in each case</a:t>
              </a:r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It is given in module the journal entries</a:t>
              </a:r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No need for practice, journal entries remains same, just figures keep changing.</a:t>
              </a:r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dirty="0" smtClean="0"/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kern="1200" dirty="0" smtClean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04800" y="3429000"/>
            <a:ext cx="1770095" cy="2236577"/>
            <a:chOff x="1" y="3046157"/>
            <a:chExt cx="1389094" cy="1984419"/>
          </a:xfrm>
        </p:grpSpPr>
        <p:sp>
          <p:nvSpPr>
            <p:cNvPr id="8" name="Chevron 7"/>
            <p:cNvSpPr/>
            <p:nvPr/>
          </p:nvSpPr>
          <p:spPr>
            <a:xfrm rot="5400000">
              <a:off x="-297662" y="3343820"/>
              <a:ext cx="1984419" cy="1389093"/>
            </a:xfrm>
            <a:prstGeom prst="chevron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9" name="Chevron 8"/>
            <p:cNvSpPr/>
            <p:nvPr/>
          </p:nvSpPr>
          <p:spPr>
            <a:xfrm>
              <a:off x="2" y="3740704"/>
              <a:ext cx="1389093" cy="5953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b="1" dirty="0" smtClean="0"/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dirty="0" smtClean="0"/>
                <a:t>Banking, Insurance &amp; Electricity</a:t>
              </a:r>
              <a:endParaRPr lang="en-US" sz="2000" b="1" kern="1200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057400" y="3048000"/>
            <a:ext cx="6383306" cy="3276599"/>
            <a:chOff x="1389093" y="3403599"/>
            <a:chExt cx="6383306" cy="2040854"/>
          </a:xfrm>
        </p:grpSpPr>
        <p:sp>
          <p:nvSpPr>
            <p:cNvPr id="6" name="Round Same Side Corner Rectangle 5"/>
            <p:cNvSpPr/>
            <p:nvPr/>
          </p:nvSpPr>
          <p:spPr>
            <a:xfrm rot="5400000">
              <a:off x="3584361" y="1208331"/>
              <a:ext cx="1992770" cy="6383306"/>
            </a:xfrm>
            <a:prstGeom prst="round2Same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ound Same Side Corner Rectangle 10"/>
            <p:cNvSpPr/>
            <p:nvPr/>
          </p:nvSpPr>
          <p:spPr>
            <a:xfrm>
              <a:off x="1389094" y="3403600"/>
              <a:ext cx="6216817" cy="20408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1430" rIns="11430" bIns="11430" numCol="1" spcCol="1270" anchor="ctr" anchorCtr="0">
              <a:noAutofit/>
            </a:bodyPr>
            <a:lstStyle/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800" kern="1200" dirty="0" smtClean="0"/>
                <a:t>It has weightage of minimum 8 marks.</a:t>
              </a: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800" kern="1200" dirty="0" smtClean="0"/>
                <a:t>Determine the types of questions asked in past examinations and practice two to three problems of each type.</a:t>
              </a: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Banking – type of questions – Provisioning of NPAs, Journal entries for Rebate on Bill Discounting, etc</a:t>
              </a: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800" kern="1200" dirty="0" smtClean="0"/>
                <a:t>Insurance - type of questions – Revenue &amp; profit &amp; loss A/c </a:t>
              </a: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Electricity – type of questions – Loss on Replacement, Amount to be capitalised on replacement, Determination of distributable profits &amp; Distributions of Profits</a:t>
              </a:r>
              <a:r>
                <a:rPr lang="en-US" dirty="0" smtClean="0"/>
                <a:t>.</a:t>
              </a: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800" kern="1200" dirty="0" smtClean="0"/>
                <a:t>Balance sheet is not expected to be asked in PCC</a:t>
              </a: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 </a:t>
              </a:r>
              <a:r>
                <a:rPr lang="en-US" dirty="0" smtClean="0"/>
                <a:t>Module is more than enough for Chapter Electricity companies </a:t>
              </a:r>
              <a:endParaRPr lang="en-US" sz="1800" kern="1200" dirty="0" smtClean="0"/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1800" kern="1200" dirty="0" smtClean="0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04800" y="826630"/>
            <a:ext cx="1770095" cy="2449970"/>
            <a:chOff x="1" y="191629"/>
            <a:chExt cx="1389094" cy="1984419"/>
          </a:xfrm>
        </p:grpSpPr>
        <p:sp>
          <p:nvSpPr>
            <p:cNvPr id="12" name="Chevron 11"/>
            <p:cNvSpPr/>
            <p:nvPr/>
          </p:nvSpPr>
          <p:spPr>
            <a:xfrm rot="5400000">
              <a:off x="-297662" y="489292"/>
              <a:ext cx="1984419" cy="1389093"/>
            </a:xfrm>
            <a:prstGeom prst="chevron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3" name="Chevron 4"/>
            <p:cNvSpPr/>
            <p:nvPr/>
          </p:nvSpPr>
          <p:spPr>
            <a:xfrm>
              <a:off x="2" y="886176"/>
              <a:ext cx="1389093" cy="5953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/>
                <a:t>Investment </a:t>
              </a:r>
              <a:endParaRPr lang="en-US" sz="1800" b="1" kern="1200" dirty="0" smtClean="0"/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/>
                <a:t>A/c </a:t>
              </a:r>
              <a:r>
                <a:rPr lang="en-US" sz="1800" b="1" kern="1200" dirty="0" err="1" smtClean="0"/>
                <a:t>ing</a:t>
              </a:r>
              <a:endParaRPr lang="en-US" sz="1800" b="1" kern="1200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074893" y="685797"/>
            <a:ext cx="6383308" cy="2667001"/>
            <a:chOff x="1389093" y="135734"/>
            <a:chExt cx="6383308" cy="1058525"/>
          </a:xfrm>
        </p:grpSpPr>
        <p:sp>
          <p:nvSpPr>
            <p:cNvPr id="10" name="Round Same Side Corner Rectangle 9"/>
            <p:cNvSpPr/>
            <p:nvPr/>
          </p:nvSpPr>
          <p:spPr>
            <a:xfrm rot="5400000">
              <a:off x="4066607" y="-2541778"/>
              <a:ext cx="1028281" cy="6383306"/>
            </a:xfrm>
            <a:prstGeom prst="round2Same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ound Same Side Corner Rectangle 6"/>
            <p:cNvSpPr/>
            <p:nvPr/>
          </p:nvSpPr>
          <p:spPr>
            <a:xfrm>
              <a:off x="1389093" y="254596"/>
              <a:ext cx="6320340" cy="9396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464" tIns="13970" rIns="13970" bIns="13970" numCol="1" spcCol="1270" anchor="ctr" anchorCtr="0">
              <a:noAutofit/>
            </a:bodyPr>
            <a:lstStyle/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It is a chapter which is to be studied with AS – </a:t>
              </a:r>
              <a:r>
                <a:rPr lang="en-US" dirty="0" smtClean="0"/>
                <a:t>13</a:t>
              </a:r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It has limited questions so, easy to cover</a:t>
              </a:r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It has transactions such as Bonus issue, right issue, dividend declared &amp; sale of shares</a:t>
              </a:r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Only important point in this chapter is-=&gt;calculation of no. of bonus shares received, Dividend to be capitalised or treated as revenue, Profit &amp; loss on sale as cost to be taken for this purpose should be weighted average cost.</a:t>
              </a:r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Application of AS - 13</a:t>
              </a:r>
              <a:endParaRPr lang="en-US" dirty="0" smtClean="0"/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dirty="0" smtClean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04800" y="4114800"/>
            <a:ext cx="1770095" cy="2057400"/>
            <a:chOff x="1" y="3046157"/>
            <a:chExt cx="1389094" cy="1984419"/>
          </a:xfrm>
        </p:grpSpPr>
        <p:sp>
          <p:nvSpPr>
            <p:cNvPr id="8" name="Chevron 7"/>
            <p:cNvSpPr/>
            <p:nvPr/>
          </p:nvSpPr>
          <p:spPr>
            <a:xfrm rot="5400000">
              <a:off x="-297662" y="3343820"/>
              <a:ext cx="1984419" cy="1389093"/>
            </a:xfrm>
            <a:prstGeom prst="chevron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9" name="Chevron 8"/>
            <p:cNvSpPr/>
            <p:nvPr/>
          </p:nvSpPr>
          <p:spPr>
            <a:xfrm>
              <a:off x="2" y="3740704"/>
              <a:ext cx="1389093" cy="5953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/>
                <a:t>Self balancing, A/c current &amp; ADD</a:t>
              </a:r>
              <a:endParaRPr lang="en-US" sz="2000" b="1" kern="1200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074893" y="4114800"/>
            <a:ext cx="6383306" cy="1981198"/>
            <a:chOff x="1389093" y="3403599"/>
            <a:chExt cx="6383306" cy="2040853"/>
          </a:xfrm>
        </p:grpSpPr>
        <p:sp>
          <p:nvSpPr>
            <p:cNvPr id="6" name="Round Same Side Corner Rectangle 5"/>
            <p:cNvSpPr/>
            <p:nvPr/>
          </p:nvSpPr>
          <p:spPr>
            <a:xfrm rot="5400000">
              <a:off x="3584361" y="1208331"/>
              <a:ext cx="1992770" cy="6383306"/>
            </a:xfrm>
            <a:prstGeom prst="round2Same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ound Same Side Corner Rectangle 10"/>
            <p:cNvSpPr/>
            <p:nvPr/>
          </p:nvSpPr>
          <p:spPr>
            <a:xfrm>
              <a:off x="1389094" y="3822235"/>
              <a:ext cx="6216817" cy="16222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1430" rIns="11430" bIns="11430" numCol="1" spcCol="1270" anchor="ctr" anchorCtr="0">
              <a:noAutofit/>
            </a:bodyPr>
            <a:lstStyle/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800" kern="1200" dirty="0" smtClean="0"/>
                <a:t>It has weightage of minimum 8 </a:t>
              </a:r>
              <a:r>
                <a:rPr lang="en-US" sz="1800" kern="1200" dirty="0" smtClean="0"/>
                <a:t>marks when combined with investment A/c .</a:t>
              </a: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800" kern="1200" dirty="0" smtClean="0"/>
                <a:t>It’s a pure accounting chapter having double entry and posting</a:t>
              </a: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n-US" sz="1800" kern="1200" dirty="0" smtClean="0"/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1800" kern="1200" dirty="0" smtClean="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 Same Side Corner Rectangle 22"/>
          <p:cNvSpPr/>
          <p:nvPr/>
        </p:nvSpPr>
        <p:spPr>
          <a:xfrm rot="5400000">
            <a:off x="4029853" y="1761347"/>
            <a:ext cx="2895600" cy="6383306"/>
          </a:xfrm>
          <a:prstGeom prst="round2SameRect">
            <a:avLst/>
          </a:prstGeom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" name="Group 1"/>
          <p:cNvGrpSpPr/>
          <p:nvPr/>
        </p:nvGrpSpPr>
        <p:grpSpPr>
          <a:xfrm>
            <a:off x="304800" y="826630"/>
            <a:ext cx="1770095" cy="2449970"/>
            <a:chOff x="1" y="191629"/>
            <a:chExt cx="1389094" cy="1984419"/>
          </a:xfrm>
        </p:grpSpPr>
        <p:sp>
          <p:nvSpPr>
            <p:cNvPr id="12" name="Chevron 11"/>
            <p:cNvSpPr/>
            <p:nvPr/>
          </p:nvSpPr>
          <p:spPr>
            <a:xfrm rot="5400000">
              <a:off x="-297662" y="489292"/>
              <a:ext cx="1984419" cy="1389093"/>
            </a:xfrm>
            <a:prstGeom prst="chevron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3" name="Chevron 4"/>
            <p:cNvSpPr/>
            <p:nvPr/>
          </p:nvSpPr>
          <p:spPr>
            <a:xfrm>
              <a:off x="2" y="886176"/>
              <a:ext cx="1389093" cy="5953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/>
                <a:t>Insurance Claims</a:t>
              </a:r>
              <a:endParaRPr lang="en-US" sz="1800" b="1" kern="1200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074893" y="457201"/>
            <a:ext cx="6383308" cy="1981200"/>
            <a:chOff x="1389093" y="135734"/>
            <a:chExt cx="6383308" cy="1028281"/>
          </a:xfrm>
        </p:grpSpPr>
        <p:sp>
          <p:nvSpPr>
            <p:cNvPr id="10" name="Round Same Side Corner Rectangle 9"/>
            <p:cNvSpPr/>
            <p:nvPr/>
          </p:nvSpPr>
          <p:spPr>
            <a:xfrm rot="5400000">
              <a:off x="4066607" y="-2541778"/>
              <a:ext cx="1028281" cy="6383306"/>
            </a:xfrm>
            <a:prstGeom prst="round2Same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ound Same Side Corner Rectangle 6"/>
            <p:cNvSpPr/>
            <p:nvPr/>
          </p:nvSpPr>
          <p:spPr>
            <a:xfrm>
              <a:off x="1389093" y="135736"/>
              <a:ext cx="6320340" cy="10282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464" tIns="13970" rIns="13970" bIns="13970" numCol="1" spcCol="1270" anchor="ctr" anchorCtr="0">
              <a:noAutofit/>
            </a:bodyPr>
            <a:lstStyle/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Two type of questions are asked-</a:t>
              </a:r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Calculation of loss of stock</a:t>
              </a:r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Calculation of loss of profit</a:t>
              </a:r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Module has more than sufficient questions on this chapter so do not refer any other book for this chapter.</a:t>
              </a:r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It contains theory questions also like Average </a:t>
              </a:r>
              <a:r>
                <a:rPr lang="en-US" dirty="0" err="1" smtClean="0"/>
                <a:t>clause,etc</a:t>
              </a:r>
              <a:endParaRPr lang="en-US" dirty="0" smtClean="0"/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dirty="0" smtClean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04800" y="4114800"/>
            <a:ext cx="1770095" cy="2057400"/>
            <a:chOff x="1" y="3046157"/>
            <a:chExt cx="1389094" cy="1984419"/>
          </a:xfrm>
        </p:grpSpPr>
        <p:sp>
          <p:nvSpPr>
            <p:cNvPr id="8" name="Chevron 7"/>
            <p:cNvSpPr/>
            <p:nvPr/>
          </p:nvSpPr>
          <p:spPr>
            <a:xfrm rot="5400000">
              <a:off x="-297662" y="3343820"/>
              <a:ext cx="1984419" cy="1389093"/>
            </a:xfrm>
            <a:prstGeom prst="chevron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9" name="Chevron 8"/>
            <p:cNvSpPr/>
            <p:nvPr/>
          </p:nvSpPr>
          <p:spPr>
            <a:xfrm>
              <a:off x="2" y="3740704"/>
              <a:ext cx="1389093" cy="5953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/>
                <a:t>Liquidation of </a:t>
              </a:r>
              <a:r>
                <a:rPr lang="en-US" sz="2000" b="1" kern="1200" dirty="0" err="1" smtClean="0"/>
                <a:t>Compan</a:t>
              </a:r>
              <a:endParaRPr lang="en-US" sz="2000" b="1" kern="1200" dirty="0"/>
            </a:p>
          </p:txBody>
        </p:sp>
      </p:grpSp>
      <p:sp>
        <p:nvSpPr>
          <p:cNvPr id="22" name="Round Same Side Corner Rectangle 6"/>
          <p:cNvSpPr/>
          <p:nvPr/>
        </p:nvSpPr>
        <p:spPr>
          <a:xfrm>
            <a:off x="2286000" y="4038600"/>
            <a:ext cx="6320340" cy="198119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6464" tIns="13970" rIns="13970" bIns="13970" numCol="1" spcCol="1270" anchor="ctr" anchorCtr="0">
            <a:noAutofit/>
          </a:bodyPr>
          <a:lstStyle/>
          <a:p>
            <a:pPr marL="228600" lvl="1" indent="-228600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dirty="0" smtClean="0"/>
              <a:t>There are two types asked-</a:t>
            </a:r>
          </a:p>
          <a:p>
            <a:pPr marL="228600" lvl="1" indent="-228600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dirty="0" smtClean="0"/>
              <a:t>Statement of affairs – (</a:t>
            </a:r>
            <a:r>
              <a:rPr lang="en-US" dirty="0" err="1" smtClean="0"/>
              <a:t>Formatised</a:t>
            </a:r>
            <a:r>
              <a:rPr lang="en-US" dirty="0" smtClean="0"/>
              <a:t>)</a:t>
            </a:r>
          </a:p>
          <a:p>
            <a:pPr marL="228600" lvl="1" indent="-228600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dirty="0" smtClean="0"/>
              <a:t>Liquidators statement of Account ( T format )</a:t>
            </a:r>
          </a:p>
          <a:p>
            <a:pPr marL="228600" lvl="1" indent="-228600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dirty="0" smtClean="0"/>
              <a:t>For Statement of Affairs u have remember the Order of payment on liquidation</a:t>
            </a:r>
          </a:p>
          <a:p>
            <a:pPr marL="228600" lvl="1" indent="-228600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dirty="0" smtClean="0"/>
              <a:t>For Liquidators statement of account also u need Order of payment on liquidation but there is only one important point that how much to Call from equity shareholders &amp; how to Pay to equity shareholders in event that partly paid up shares also exist.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 Same Side Corner Rectangle 22"/>
          <p:cNvSpPr/>
          <p:nvPr/>
        </p:nvSpPr>
        <p:spPr>
          <a:xfrm rot="5400000">
            <a:off x="4029853" y="1761347"/>
            <a:ext cx="2895600" cy="6383306"/>
          </a:xfrm>
          <a:prstGeom prst="round2SameRect">
            <a:avLst/>
          </a:prstGeom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" name="Group 1"/>
          <p:cNvGrpSpPr/>
          <p:nvPr/>
        </p:nvGrpSpPr>
        <p:grpSpPr>
          <a:xfrm>
            <a:off x="304800" y="826630"/>
            <a:ext cx="1770095" cy="2449970"/>
            <a:chOff x="1" y="191629"/>
            <a:chExt cx="1389094" cy="1984419"/>
          </a:xfrm>
        </p:grpSpPr>
        <p:sp>
          <p:nvSpPr>
            <p:cNvPr id="12" name="Chevron 11"/>
            <p:cNvSpPr/>
            <p:nvPr/>
          </p:nvSpPr>
          <p:spPr>
            <a:xfrm rot="5400000">
              <a:off x="-297662" y="489292"/>
              <a:ext cx="1984419" cy="1389093"/>
            </a:xfrm>
            <a:prstGeom prst="chevron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3" name="Chevron 4"/>
            <p:cNvSpPr/>
            <p:nvPr/>
          </p:nvSpPr>
          <p:spPr>
            <a:xfrm>
              <a:off x="2" y="886176"/>
              <a:ext cx="1389093" cy="5953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/>
                <a:t>Insurance Claims</a:t>
              </a:r>
              <a:endParaRPr lang="en-US" sz="1800" b="1" kern="1200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074893" y="457201"/>
            <a:ext cx="6383308" cy="1981200"/>
            <a:chOff x="1389093" y="135734"/>
            <a:chExt cx="6383308" cy="1028281"/>
          </a:xfrm>
        </p:grpSpPr>
        <p:sp>
          <p:nvSpPr>
            <p:cNvPr id="10" name="Round Same Side Corner Rectangle 9"/>
            <p:cNvSpPr/>
            <p:nvPr/>
          </p:nvSpPr>
          <p:spPr>
            <a:xfrm rot="5400000">
              <a:off x="4066607" y="-2541778"/>
              <a:ext cx="1028281" cy="6383306"/>
            </a:xfrm>
            <a:prstGeom prst="round2Same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ound Same Side Corner Rectangle 6"/>
            <p:cNvSpPr/>
            <p:nvPr/>
          </p:nvSpPr>
          <p:spPr>
            <a:xfrm>
              <a:off x="1389093" y="135736"/>
              <a:ext cx="6320340" cy="10282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464" tIns="13970" rIns="13970" bIns="13970" numCol="1" spcCol="1270" anchor="ctr" anchorCtr="0">
              <a:noAutofit/>
            </a:bodyPr>
            <a:lstStyle/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Two type of questions are asked-</a:t>
              </a:r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Calculation of loss of stock</a:t>
              </a:r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Calculation of loss of profit</a:t>
              </a:r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Module has more than sufficient questions on this chapter so do not refer any other book for this chapter.</a:t>
              </a:r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dirty="0" smtClean="0"/>
                <a:t>It contains theory questions also like Average </a:t>
              </a:r>
              <a:r>
                <a:rPr lang="en-US" dirty="0" err="1" smtClean="0"/>
                <a:t>clause,etc</a:t>
              </a:r>
              <a:endParaRPr lang="en-US" dirty="0" smtClean="0"/>
            </a:p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dirty="0" smtClean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04800" y="4114800"/>
            <a:ext cx="1770095" cy="2057400"/>
            <a:chOff x="1" y="3046157"/>
            <a:chExt cx="1389094" cy="1984419"/>
          </a:xfrm>
        </p:grpSpPr>
        <p:sp>
          <p:nvSpPr>
            <p:cNvPr id="8" name="Chevron 7"/>
            <p:cNvSpPr/>
            <p:nvPr/>
          </p:nvSpPr>
          <p:spPr>
            <a:xfrm rot="5400000">
              <a:off x="-297662" y="3343820"/>
              <a:ext cx="1984419" cy="1389093"/>
            </a:xfrm>
            <a:prstGeom prst="chevron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9" name="Chevron 8"/>
            <p:cNvSpPr/>
            <p:nvPr/>
          </p:nvSpPr>
          <p:spPr>
            <a:xfrm>
              <a:off x="2" y="3740704"/>
              <a:ext cx="1389093" cy="5953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/>
                <a:t>Liquidation of </a:t>
              </a:r>
              <a:r>
                <a:rPr lang="en-US" sz="2000" b="1" kern="1200" dirty="0" err="1" smtClean="0"/>
                <a:t>Compan</a:t>
              </a:r>
              <a:endParaRPr lang="en-US" sz="2000" b="1" kern="1200" dirty="0"/>
            </a:p>
          </p:txBody>
        </p:sp>
      </p:grpSp>
      <p:sp>
        <p:nvSpPr>
          <p:cNvPr id="22" name="Round Same Side Corner Rectangle 6"/>
          <p:cNvSpPr/>
          <p:nvPr/>
        </p:nvSpPr>
        <p:spPr>
          <a:xfrm>
            <a:off x="2286000" y="4038600"/>
            <a:ext cx="6320340" cy="198119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56464" tIns="13970" rIns="13970" bIns="13970" numCol="1" spcCol="1270" anchor="ctr" anchorCtr="0">
            <a:noAutofit/>
          </a:bodyPr>
          <a:lstStyle/>
          <a:p>
            <a:pPr marL="228600" lvl="1" indent="-228600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dirty="0" smtClean="0"/>
              <a:t>There are two types asked-</a:t>
            </a:r>
          </a:p>
          <a:p>
            <a:pPr marL="228600" lvl="1" indent="-228600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dirty="0" smtClean="0"/>
              <a:t>Statement of affairs – (</a:t>
            </a:r>
            <a:r>
              <a:rPr lang="en-US" dirty="0" err="1" smtClean="0"/>
              <a:t>Formatised</a:t>
            </a:r>
            <a:r>
              <a:rPr lang="en-US" dirty="0" smtClean="0"/>
              <a:t>)</a:t>
            </a:r>
          </a:p>
          <a:p>
            <a:pPr marL="228600" lvl="1" indent="-228600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dirty="0" smtClean="0"/>
              <a:t>Liquidators statement of Account ( T format )</a:t>
            </a:r>
          </a:p>
          <a:p>
            <a:pPr marL="228600" lvl="1" indent="-228600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dirty="0" smtClean="0"/>
              <a:t>For Statement of Affairs u have remember the Order of payment on liquidation</a:t>
            </a:r>
          </a:p>
          <a:p>
            <a:pPr marL="228600" lvl="1" indent="-228600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dirty="0" smtClean="0"/>
              <a:t>For Liquidators statement of account also u need Order of payment on liquidation but there is only one important point that how much to Call from equity shareholders &amp; how to Pay to equity shareholders in event that partly paid up shares also exist.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871</Words>
  <Application>Microsoft Office PowerPoint</Application>
  <PresentationFormat>On-screen Show (4:3)</PresentationFormat>
  <Paragraphs>75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acer</cp:lastModifiedBy>
  <cp:revision>136</cp:revision>
  <dcterms:created xsi:type="dcterms:W3CDTF">2006-08-16T00:00:00Z</dcterms:created>
  <dcterms:modified xsi:type="dcterms:W3CDTF">2009-10-03T17:25:14Z</dcterms:modified>
</cp:coreProperties>
</file>