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wav" ContentType="audio/wav"/>
  <Default Extension="wdp" ContentType="image/vnd.ms-photo"/>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88" r:id="rId1"/>
  </p:sldMasterIdLst>
  <p:notesMasterIdLst>
    <p:notesMasterId r:id="rId39"/>
  </p:notesMasterIdLst>
  <p:sldIdLst>
    <p:sldId id="256" r:id="rId2"/>
    <p:sldId id="257" r:id="rId3"/>
    <p:sldId id="259" r:id="rId4"/>
    <p:sldId id="260" r:id="rId5"/>
    <p:sldId id="261" r:id="rId6"/>
    <p:sldId id="262" r:id="rId7"/>
    <p:sldId id="284" r:id="rId8"/>
    <p:sldId id="263" r:id="rId9"/>
    <p:sldId id="264" r:id="rId10"/>
    <p:sldId id="296" r:id="rId11"/>
    <p:sldId id="265" r:id="rId12"/>
    <p:sldId id="266" r:id="rId13"/>
    <p:sldId id="267" r:id="rId14"/>
    <p:sldId id="268" r:id="rId15"/>
    <p:sldId id="294" r:id="rId16"/>
    <p:sldId id="269" r:id="rId17"/>
    <p:sldId id="270" r:id="rId18"/>
    <p:sldId id="271" r:id="rId19"/>
    <p:sldId id="272" r:id="rId20"/>
    <p:sldId id="273" r:id="rId21"/>
    <p:sldId id="274" r:id="rId22"/>
    <p:sldId id="276" r:id="rId23"/>
    <p:sldId id="275" r:id="rId24"/>
    <p:sldId id="291" r:id="rId25"/>
    <p:sldId id="292" r:id="rId26"/>
    <p:sldId id="293" r:id="rId27"/>
    <p:sldId id="277" r:id="rId28"/>
    <p:sldId id="278" r:id="rId29"/>
    <p:sldId id="279" r:id="rId30"/>
    <p:sldId id="280" r:id="rId31"/>
    <p:sldId id="281" r:id="rId32"/>
    <p:sldId id="282" r:id="rId33"/>
    <p:sldId id="283" r:id="rId34"/>
    <p:sldId id="285" r:id="rId35"/>
    <p:sldId id="286" r:id="rId36"/>
    <p:sldId id="295" r:id="rId37"/>
    <p:sldId id="287" r:id="rId3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F347"/>
    <a:srgbClr val="EBF020"/>
    <a:srgbClr val="00863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74" autoAdjust="0"/>
    <p:restoredTop sz="93250" autoAdjust="0"/>
  </p:normalViewPr>
  <p:slideViewPr>
    <p:cSldViewPr>
      <p:cViewPr>
        <p:scale>
          <a:sx n="70" d="100"/>
          <a:sy n="70" d="100"/>
        </p:scale>
        <p:origin x="-1404" y="-60"/>
      </p:cViewPr>
      <p:guideLst>
        <p:guide orient="horz" pos="2160"/>
        <p:guide pos="2880"/>
      </p:guideLst>
    </p:cSldViewPr>
  </p:slideViewPr>
  <p:outlineViewPr>
    <p:cViewPr>
      <p:scale>
        <a:sx n="33" d="100"/>
        <a:sy n="33" d="100"/>
      </p:scale>
      <p:origin x="0" y="17208"/>
    </p:cViewPr>
  </p:outlineViewPr>
  <p:notesTextViewPr>
    <p:cViewPr>
      <p:scale>
        <a:sx n="100" d="100"/>
        <a:sy n="100" d="100"/>
      </p:scale>
      <p:origin x="0" y="0"/>
    </p:cViewPr>
  </p:notesTextViewPr>
  <p:sorterViewPr>
    <p:cViewPr>
      <p:scale>
        <a:sx n="100" d="100"/>
        <a:sy n="100" d="100"/>
      </p:scale>
      <p:origin x="0" y="2592"/>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C289E7F-AC7C-4297-8747-A8AAE5DEECC3}" type="doc">
      <dgm:prSet loTypeId="urn:microsoft.com/office/officeart/2008/layout/LinedList" loCatId="list" qsTypeId="urn:microsoft.com/office/officeart/2005/8/quickstyle/simple1" qsCatId="simple" csTypeId="urn:microsoft.com/office/officeart/2005/8/colors/accent1_2" csCatId="accent1" phldr="1"/>
      <dgm:spPr/>
      <dgm:t>
        <a:bodyPr/>
        <a:lstStyle/>
        <a:p>
          <a:endParaRPr lang="en-GB"/>
        </a:p>
      </dgm:t>
    </dgm:pt>
    <dgm:pt modelId="{2ACDECFD-BACB-471E-A72A-1EC59ED02327}">
      <dgm:prSet phldrT="[Text]"/>
      <dgm:spPr/>
      <dgm:t>
        <a:bodyPr/>
        <a:lstStyle/>
        <a:p>
          <a:r>
            <a:rPr lang="en-US" dirty="0" smtClean="0">
              <a:solidFill>
                <a:srgbClr val="FF0000"/>
              </a:solidFill>
            </a:rPr>
            <a:t>Some non-transactional Tasks through online banking</a:t>
          </a:r>
          <a:endParaRPr lang="en-GB" dirty="0">
            <a:solidFill>
              <a:srgbClr val="FF0000"/>
            </a:solidFill>
          </a:endParaRPr>
        </a:p>
      </dgm:t>
    </dgm:pt>
    <dgm:pt modelId="{E559E2A6-B208-4D84-BBC8-8C3475900A90}" type="parTrans" cxnId="{FA2DE44F-3478-45C0-8056-0EA56B10E196}">
      <dgm:prSet/>
      <dgm:spPr/>
      <dgm:t>
        <a:bodyPr/>
        <a:lstStyle/>
        <a:p>
          <a:endParaRPr lang="en-GB"/>
        </a:p>
      </dgm:t>
    </dgm:pt>
    <dgm:pt modelId="{F0D623DA-A43A-4738-BF8E-F318A8D35112}" type="sibTrans" cxnId="{FA2DE44F-3478-45C0-8056-0EA56B10E196}">
      <dgm:prSet/>
      <dgm:spPr/>
      <dgm:t>
        <a:bodyPr/>
        <a:lstStyle/>
        <a:p>
          <a:endParaRPr lang="en-GB"/>
        </a:p>
      </dgm:t>
    </dgm:pt>
    <dgm:pt modelId="{C466FF59-06FF-4876-A9A1-430A69597699}">
      <dgm:prSet phldrT="[Text]"/>
      <dgm:spPr/>
      <dgm:t>
        <a:bodyPr/>
        <a:lstStyle/>
        <a:p>
          <a:r>
            <a:rPr lang="en-US" dirty="0" smtClean="0"/>
            <a:t>To View account balances</a:t>
          </a:r>
          <a:endParaRPr lang="en-GB" dirty="0"/>
        </a:p>
      </dgm:t>
    </dgm:pt>
    <dgm:pt modelId="{CB1B0EE5-43A6-4954-A10D-B0A429008EE5}" type="parTrans" cxnId="{D61C0CB0-249A-473C-BD84-63BD92DF16DE}">
      <dgm:prSet/>
      <dgm:spPr/>
      <dgm:t>
        <a:bodyPr/>
        <a:lstStyle/>
        <a:p>
          <a:endParaRPr lang="en-GB"/>
        </a:p>
      </dgm:t>
    </dgm:pt>
    <dgm:pt modelId="{1DE63F90-D7BF-46E0-98FF-DB64214ED54A}" type="sibTrans" cxnId="{D61C0CB0-249A-473C-BD84-63BD92DF16DE}">
      <dgm:prSet/>
      <dgm:spPr/>
      <dgm:t>
        <a:bodyPr/>
        <a:lstStyle/>
        <a:p>
          <a:endParaRPr lang="en-GB"/>
        </a:p>
      </dgm:t>
    </dgm:pt>
    <dgm:pt modelId="{182E4CFC-7D39-4EF7-9E3D-4D1DE58F7B75}">
      <dgm:prSet phldrT="[Text]"/>
      <dgm:spPr/>
      <dgm:t>
        <a:bodyPr/>
        <a:lstStyle/>
        <a:p>
          <a:r>
            <a:rPr lang="en-US" dirty="0" smtClean="0"/>
            <a:t>Ordering cheque books</a:t>
          </a:r>
          <a:endParaRPr lang="en-GB" dirty="0"/>
        </a:p>
      </dgm:t>
    </dgm:pt>
    <dgm:pt modelId="{004910B9-ADD8-4A0F-B641-20E7373CD118}" type="parTrans" cxnId="{318848D0-D5F1-4E73-BD89-E4178E439647}">
      <dgm:prSet/>
      <dgm:spPr/>
      <dgm:t>
        <a:bodyPr/>
        <a:lstStyle/>
        <a:p>
          <a:endParaRPr lang="en-GB"/>
        </a:p>
      </dgm:t>
    </dgm:pt>
    <dgm:pt modelId="{155A817F-945E-4017-874F-D91B8C9467CE}" type="sibTrans" cxnId="{318848D0-D5F1-4E73-BD89-E4178E439647}">
      <dgm:prSet/>
      <dgm:spPr/>
      <dgm:t>
        <a:bodyPr/>
        <a:lstStyle/>
        <a:p>
          <a:endParaRPr lang="en-GB"/>
        </a:p>
      </dgm:t>
    </dgm:pt>
    <dgm:pt modelId="{3FC414FD-B1BC-4F1A-A54E-AED90152B477}">
      <dgm:prSet phldrT="[Text]"/>
      <dgm:spPr/>
      <dgm:t>
        <a:bodyPr/>
        <a:lstStyle/>
        <a:p>
          <a:r>
            <a:rPr lang="en-US" dirty="0" smtClean="0"/>
            <a:t>Download periodic account statements</a:t>
          </a:r>
          <a:endParaRPr lang="en-GB" dirty="0"/>
        </a:p>
      </dgm:t>
    </dgm:pt>
    <dgm:pt modelId="{E5281883-8AE5-48F4-9D57-2B8164048677}" type="parTrans" cxnId="{F24391D8-DC18-4274-A26B-A32BE4781F89}">
      <dgm:prSet/>
      <dgm:spPr/>
      <dgm:t>
        <a:bodyPr/>
        <a:lstStyle/>
        <a:p>
          <a:endParaRPr lang="en-GB"/>
        </a:p>
      </dgm:t>
    </dgm:pt>
    <dgm:pt modelId="{0705CD09-C249-4AF0-80E7-BF0475587D84}" type="sibTrans" cxnId="{F24391D8-DC18-4274-A26B-A32BE4781F89}">
      <dgm:prSet/>
      <dgm:spPr/>
      <dgm:t>
        <a:bodyPr/>
        <a:lstStyle/>
        <a:p>
          <a:endParaRPr lang="en-GB"/>
        </a:p>
      </dgm:t>
    </dgm:pt>
    <dgm:pt modelId="{74264BC8-379B-4FD9-A75B-7D1B8A9B226B}">
      <dgm:prSet/>
      <dgm:spPr/>
      <dgm:t>
        <a:bodyPr/>
        <a:lstStyle/>
        <a:p>
          <a:r>
            <a:rPr lang="en-US" dirty="0" smtClean="0"/>
            <a:t>To View recent transactions</a:t>
          </a:r>
          <a:endParaRPr lang="en-GB" dirty="0"/>
        </a:p>
      </dgm:t>
    </dgm:pt>
    <dgm:pt modelId="{CEF4BF9C-A84F-40F9-B620-396330C72C76}" type="parTrans" cxnId="{2A3BEFC4-7C9A-4B8F-8D48-419CBF7C4733}">
      <dgm:prSet/>
      <dgm:spPr/>
      <dgm:t>
        <a:bodyPr/>
        <a:lstStyle/>
        <a:p>
          <a:endParaRPr lang="en-GB"/>
        </a:p>
      </dgm:t>
    </dgm:pt>
    <dgm:pt modelId="{19B74C49-37D2-4277-8C25-2E53AC5ECAE7}" type="sibTrans" cxnId="{2A3BEFC4-7C9A-4B8F-8D48-419CBF7C4733}">
      <dgm:prSet/>
      <dgm:spPr/>
      <dgm:t>
        <a:bodyPr/>
        <a:lstStyle/>
        <a:p>
          <a:endParaRPr lang="en-GB"/>
        </a:p>
      </dgm:t>
    </dgm:pt>
    <dgm:pt modelId="{889DA8DE-23E7-4F6F-BAA6-55FA8A5345A8}">
      <dgm:prSet/>
      <dgm:spPr/>
      <dgm:t>
        <a:bodyPr/>
        <a:lstStyle/>
        <a:p>
          <a:r>
            <a:rPr lang="en-US" dirty="0" smtClean="0"/>
            <a:t>Download bank transactions</a:t>
          </a:r>
          <a:endParaRPr lang="en-GB" dirty="0"/>
        </a:p>
      </dgm:t>
    </dgm:pt>
    <dgm:pt modelId="{7F11C30A-24DD-45A1-8D31-C1660C3B9421}" type="parTrans" cxnId="{441209C1-A266-45CD-9D0D-041881CE56B5}">
      <dgm:prSet/>
      <dgm:spPr/>
      <dgm:t>
        <a:bodyPr/>
        <a:lstStyle/>
        <a:p>
          <a:endParaRPr lang="en-GB"/>
        </a:p>
      </dgm:t>
    </dgm:pt>
    <dgm:pt modelId="{256C3C81-1524-4061-A212-9F386374F7C8}" type="sibTrans" cxnId="{441209C1-A266-45CD-9D0D-041881CE56B5}">
      <dgm:prSet/>
      <dgm:spPr/>
      <dgm:t>
        <a:bodyPr/>
        <a:lstStyle/>
        <a:p>
          <a:endParaRPr lang="en-GB"/>
        </a:p>
      </dgm:t>
    </dgm:pt>
    <dgm:pt modelId="{3FA02299-6156-4874-A2B9-F83489AD2274}" type="pres">
      <dgm:prSet presAssocID="{2C289E7F-AC7C-4297-8747-A8AAE5DEECC3}" presName="vert0" presStyleCnt="0">
        <dgm:presLayoutVars>
          <dgm:dir/>
          <dgm:animOne val="branch"/>
          <dgm:animLvl val="lvl"/>
        </dgm:presLayoutVars>
      </dgm:prSet>
      <dgm:spPr/>
      <dgm:t>
        <a:bodyPr/>
        <a:lstStyle/>
        <a:p>
          <a:endParaRPr lang="en-GB"/>
        </a:p>
      </dgm:t>
    </dgm:pt>
    <dgm:pt modelId="{A0D04376-6F90-4F2F-ADFF-29652AF46CE0}" type="pres">
      <dgm:prSet presAssocID="{2ACDECFD-BACB-471E-A72A-1EC59ED02327}" presName="thickLine" presStyleLbl="alignNode1" presStyleIdx="0" presStyleCnt="1"/>
      <dgm:spPr/>
    </dgm:pt>
    <dgm:pt modelId="{E61F6023-1346-4F7D-AF83-C66200209A5A}" type="pres">
      <dgm:prSet presAssocID="{2ACDECFD-BACB-471E-A72A-1EC59ED02327}" presName="horz1" presStyleCnt="0"/>
      <dgm:spPr/>
    </dgm:pt>
    <dgm:pt modelId="{8A44C586-1AC0-4A09-8A29-2C996A29DA3D}" type="pres">
      <dgm:prSet presAssocID="{2ACDECFD-BACB-471E-A72A-1EC59ED02327}" presName="tx1" presStyleLbl="revTx" presStyleIdx="0" presStyleCnt="6" custScaleX="250000"/>
      <dgm:spPr/>
      <dgm:t>
        <a:bodyPr/>
        <a:lstStyle/>
        <a:p>
          <a:endParaRPr lang="en-GB"/>
        </a:p>
      </dgm:t>
    </dgm:pt>
    <dgm:pt modelId="{F0B68938-DF78-4260-92B0-D2295D4FDBFD}" type="pres">
      <dgm:prSet presAssocID="{2ACDECFD-BACB-471E-A72A-1EC59ED02327}" presName="vert1" presStyleCnt="0"/>
      <dgm:spPr/>
    </dgm:pt>
    <dgm:pt modelId="{7BD5CB76-3A14-42E3-8E82-B257087C2D49}" type="pres">
      <dgm:prSet presAssocID="{C466FF59-06FF-4876-A9A1-430A69597699}" presName="vertSpace2a" presStyleCnt="0"/>
      <dgm:spPr/>
    </dgm:pt>
    <dgm:pt modelId="{23565117-97EF-43D6-AE65-35CD441B7892}" type="pres">
      <dgm:prSet presAssocID="{C466FF59-06FF-4876-A9A1-430A69597699}" presName="horz2" presStyleCnt="0"/>
      <dgm:spPr/>
    </dgm:pt>
    <dgm:pt modelId="{D563869D-4032-4C07-86E3-A0AD89E2BDEF}" type="pres">
      <dgm:prSet presAssocID="{C466FF59-06FF-4876-A9A1-430A69597699}" presName="horzSpace2" presStyleCnt="0"/>
      <dgm:spPr/>
    </dgm:pt>
    <dgm:pt modelId="{6F31ADCF-2557-4CF4-B6F3-22FFDE93B0E4}" type="pres">
      <dgm:prSet presAssocID="{C466FF59-06FF-4876-A9A1-430A69597699}" presName="tx2" presStyleLbl="revTx" presStyleIdx="1" presStyleCnt="6"/>
      <dgm:spPr/>
      <dgm:t>
        <a:bodyPr/>
        <a:lstStyle/>
        <a:p>
          <a:endParaRPr lang="en-GB"/>
        </a:p>
      </dgm:t>
    </dgm:pt>
    <dgm:pt modelId="{125E7DAF-F629-47B1-9F2B-F5CBEB01F282}" type="pres">
      <dgm:prSet presAssocID="{C466FF59-06FF-4876-A9A1-430A69597699}" presName="vert2" presStyleCnt="0"/>
      <dgm:spPr/>
    </dgm:pt>
    <dgm:pt modelId="{63F18BF7-9188-4D3F-BD5E-9D08F93220C5}" type="pres">
      <dgm:prSet presAssocID="{C466FF59-06FF-4876-A9A1-430A69597699}" presName="thinLine2b" presStyleLbl="callout" presStyleIdx="0" presStyleCnt="5"/>
      <dgm:spPr/>
    </dgm:pt>
    <dgm:pt modelId="{ED7A957E-3877-405C-83D5-F9145135BBD3}" type="pres">
      <dgm:prSet presAssocID="{C466FF59-06FF-4876-A9A1-430A69597699}" presName="vertSpace2b" presStyleCnt="0"/>
      <dgm:spPr/>
    </dgm:pt>
    <dgm:pt modelId="{530F6BDA-9F40-443D-A023-BFD8EB9000D8}" type="pres">
      <dgm:prSet presAssocID="{74264BC8-379B-4FD9-A75B-7D1B8A9B226B}" presName="horz2" presStyleCnt="0"/>
      <dgm:spPr/>
    </dgm:pt>
    <dgm:pt modelId="{C2BA3596-A0E1-425F-8DFB-798BAA0B5F5A}" type="pres">
      <dgm:prSet presAssocID="{74264BC8-379B-4FD9-A75B-7D1B8A9B226B}" presName="horzSpace2" presStyleCnt="0"/>
      <dgm:spPr/>
    </dgm:pt>
    <dgm:pt modelId="{0E2895B3-4F50-4A03-AD19-31DDB61748A3}" type="pres">
      <dgm:prSet presAssocID="{74264BC8-379B-4FD9-A75B-7D1B8A9B226B}" presName="tx2" presStyleLbl="revTx" presStyleIdx="2" presStyleCnt="6" custLinFactNeighborY="-3886"/>
      <dgm:spPr/>
      <dgm:t>
        <a:bodyPr/>
        <a:lstStyle/>
        <a:p>
          <a:endParaRPr lang="en-GB"/>
        </a:p>
      </dgm:t>
    </dgm:pt>
    <dgm:pt modelId="{432617D2-6487-4B21-AF4E-B4DD6E5D8AEC}" type="pres">
      <dgm:prSet presAssocID="{74264BC8-379B-4FD9-A75B-7D1B8A9B226B}" presName="vert2" presStyleCnt="0"/>
      <dgm:spPr/>
    </dgm:pt>
    <dgm:pt modelId="{9A7F13D4-0FF4-4D95-AA34-0DBC1F482AAD}" type="pres">
      <dgm:prSet presAssocID="{74264BC8-379B-4FD9-A75B-7D1B8A9B226B}" presName="thinLine2b" presStyleLbl="callout" presStyleIdx="1" presStyleCnt="5"/>
      <dgm:spPr/>
    </dgm:pt>
    <dgm:pt modelId="{2F0021E7-EEE7-48AB-AD6B-83330125DCE4}" type="pres">
      <dgm:prSet presAssocID="{74264BC8-379B-4FD9-A75B-7D1B8A9B226B}" presName="vertSpace2b" presStyleCnt="0"/>
      <dgm:spPr/>
    </dgm:pt>
    <dgm:pt modelId="{AFE2C234-1455-431A-9F51-E8817124C29C}" type="pres">
      <dgm:prSet presAssocID="{889DA8DE-23E7-4F6F-BAA6-55FA8A5345A8}" presName="horz2" presStyleCnt="0"/>
      <dgm:spPr/>
    </dgm:pt>
    <dgm:pt modelId="{4AA0B2B1-D834-4D8F-81FF-136605FC6A19}" type="pres">
      <dgm:prSet presAssocID="{889DA8DE-23E7-4F6F-BAA6-55FA8A5345A8}" presName="horzSpace2" presStyleCnt="0"/>
      <dgm:spPr/>
    </dgm:pt>
    <dgm:pt modelId="{DBB15C36-10EE-479C-8BF2-F9FE445DC4F7}" type="pres">
      <dgm:prSet presAssocID="{889DA8DE-23E7-4F6F-BAA6-55FA8A5345A8}" presName="tx2" presStyleLbl="revTx" presStyleIdx="3" presStyleCnt="6" custLinFactNeighborX="146" custLinFactNeighborY="26"/>
      <dgm:spPr/>
      <dgm:t>
        <a:bodyPr/>
        <a:lstStyle/>
        <a:p>
          <a:endParaRPr lang="en-GB"/>
        </a:p>
      </dgm:t>
    </dgm:pt>
    <dgm:pt modelId="{2F15ADEE-84ED-4CD7-82BF-C34F04535F37}" type="pres">
      <dgm:prSet presAssocID="{889DA8DE-23E7-4F6F-BAA6-55FA8A5345A8}" presName="vert2" presStyleCnt="0"/>
      <dgm:spPr/>
    </dgm:pt>
    <dgm:pt modelId="{DBB78FDA-85F7-47FC-B9B5-81CDB4FB54BD}" type="pres">
      <dgm:prSet presAssocID="{889DA8DE-23E7-4F6F-BAA6-55FA8A5345A8}" presName="thinLine2b" presStyleLbl="callout" presStyleIdx="2" presStyleCnt="5"/>
      <dgm:spPr/>
    </dgm:pt>
    <dgm:pt modelId="{2AE3EDF4-6436-485A-94AB-780170FC042D}" type="pres">
      <dgm:prSet presAssocID="{889DA8DE-23E7-4F6F-BAA6-55FA8A5345A8}" presName="vertSpace2b" presStyleCnt="0"/>
      <dgm:spPr/>
    </dgm:pt>
    <dgm:pt modelId="{4007DF34-D3C7-4791-A748-D3291D7A7654}" type="pres">
      <dgm:prSet presAssocID="{182E4CFC-7D39-4EF7-9E3D-4D1DE58F7B75}" presName="horz2" presStyleCnt="0"/>
      <dgm:spPr/>
    </dgm:pt>
    <dgm:pt modelId="{5739C5C3-F484-4202-BF9E-1AD8271E7C03}" type="pres">
      <dgm:prSet presAssocID="{182E4CFC-7D39-4EF7-9E3D-4D1DE58F7B75}" presName="horzSpace2" presStyleCnt="0"/>
      <dgm:spPr/>
    </dgm:pt>
    <dgm:pt modelId="{B887D489-7714-4B35-987F-7821598DD3D6}" type="pres">
      <dgm:prSet presAssocID="{182E4CFC-7D39-4EF7-9E3D-4D1DE58F7B75}" presName="tx2" presStyleLbl="revTx" presStyleIdx="4" presStyleCnt="6"/>
      <dgm:spPr/>
      <dgm:t>
        <a:bodyPr/>
        <a:lstStyle/>
        <a:p>
          <a:endParaRPr lang="en-GB"/>
        </a:p>
      </dgm:t>
    </dgm:pt>
    <dgm:pt modelId="{D027B65A-3AD7-4A4C-BEB5-77688E86C8AA}" type="pres">
      <dgm:prSet presAssocID="{182E4CFC-7D39-4EF7-9E3D-4D1DE58F7B75}" presName="vert2" presStyleCnt="0"/>
      <dgm:spPr/>
    </dgm:pt>
    <dgm:pt modelId="{036535B7-3C4A-4FFA-9FF2-E06CBF78B835}" type="pres">
      <dgm:prSet presAssocID="{182E4CFC-7D39-4EF7-9E3D-4D1DE58F7B75}" presName="thinLine2b" presStyleLbl="callout" presStyleIdx="3" presStyleCnt="5"/>
      <dgm:spPr/>
    </dgm:pt>
    <dgm:pt modelId="{DAC9F1F2-173E-4338-8465-C85BD6482C20}" type="pres">
      <dgm:prSet presAssocID="{182E4CFC-7D39-4EF7-9E3D-4D1DE58F7B75}" presName="vertSpace2b" presStyleCnt="0"/>
      <dgm:spPr/>
    </dgm:pt>
    <dgm:pt modelId="{E39FA5C2-2A88-4B2B-826F-FE362A318483}" type="pres">
      <dgm:prSet presAssocID="{3FC414FD-B1BC-4F1A-A54E-AED90152B477}" presName="horz2" presStyleCnt="0"/>
      <dgm:spPr/>
    </dgm:pt>
    <dgm:pt modelId="{63AC595E-80C6-47D1-B7D4-54B06E9A12E6}" type="pres">
      <dgm:prSet presAssocID="{3FC414FD-B1BC-4F1A-A54E-AED90152B477}" presName="horzSpace2" presStyleCnt="0"/>
      <dgm:spPr/>
    </dgm:pt>
    <dgm:pt modelId="{E8C3C9B0-019A-47A8-95E4-76EC114E4295}" type="pres">
      <dgm:prSet presAssocID="{3FC414FD-B1BC-4F1A-A54E-AED90152B477}" presName="tx2" presStyleLbl="revTx" presStyleIdx="5" presStyleCnt="6"/>
      <dgm:spPr/>
      <dgm:t>
        <a:bodyPr/>
        <a:lstStyle/>
        <a:p>
          <a:endParaRPr lang="en-GB"/>
        </a:p>
      </dgm:t>
    </dgm:pt>
    <dgm:pt modelId="{EDF3707A-1D7B-4D10-BBF9-CD9053A50B92}" type="pres">
      <dgm:prSet presAssocID="{3FC414FD-B1BC-4F1A-A54E-AED90152B477}" presName="vert2" presStyleCnt="0"/>
      <dgm:spPr/>
    </dgm:pt>
    <dgm:pt modelId="{DB09EEDA-0C24-47FB-B5E1-A990F6D0C36A}" type="pres">
      <dgm:prSet presAssocID="{3FC414FD-B1BC-4F1A-A54E-AED90152B477}" presName="thinLine2b" presStyleLbl="callout" presStyleIdx="4" presStyleCnt="5"/>
      <dgm:spPr/>
    </dgm:pt>
    <dgm:pt modelId="{CBACE080-F877-4A0E-92EF-80E7769E1E1A}" type="pres">
      <dgm:prSet presAssocID="{3FC414FD-B1BC-4F1A-A54E-AED90152B477}" presName="vertSpace2b" presStyleCnt="0"/>
      <dgm:spPr/>
    </dgm:pt>
  </dgm:ptLst>
  <dgm:cxnLst>
    <dgm:cxn modelId="{617CFC89-1ECC-4E64-A94F-D84709B15212}" type="presOf" srcId="{C466FF59-06FF-4876-A9A1-430A69597699}" destId="{6F31ADCF-2557-4CF4-B6F3-22FFDE93B0E4}" srcOrd="0" destOrd="0" presId="urn:microsoft.com/office/officeart/2008/layout/LinedList"/>
    <dgm:cxn modelId="{318848D0-D5F1-4E73-BD89-E4178E439647}" srcId="{2ACDECFD-BACB-471E-A72A-1EC59ED02327}" destId="{182E4CFC-7D39-4EF7-9E3D-4D1DE58F7B75}" srcOrd="3" destOrd="0" parTransId="{004910B9-ADD8-4A0F-B641-20E7373CD118}" sibTransId="{155A817F-945E-4017-874F-D91B8C9467CE}"/>
    <dgm:cxn modelId="{2A3BEFC4-7C9A-4B8F-8D48-419CBF7C4733}" srcId="{2ACDECFD-BACB-471E-A72A-1EC59ED02327}" destId="{74264BC8-379B-4FD9-A75B-7D1B8A9B226B}" srcOrd="1" destOrd="0" parTransId="{CEF4BF9C-A84F-40F9-B620-396330C72C76}" sibTransId="{19B74C49-37D2-4277-8C25-2E53AC5ECAE7}"/>
    <dgm:cxn modelId="{FA2DE44F-3478-45C0-8056-0EA56B10E196}" srcId="{2C289E7F-AC7C-4297-8747-A8AAE5DEECC3}" destId="{2ACDECFD-BACB-471E-A72A-1EC59ED02327}" srcOrd="0" destOrd="0" parTransId="{E559E2A6-B208-4D84-BBC8-8C3475900A90}" sibTransId="{F0D623DA-A43A-4738-BF8E-F318A8D35112}"/>
    <dgm:cxn modelId="{F24391D8-DC18-4274-A26B-A32BE4781F89}" srcId="{2ACDECFD-BACB-471E-A72A-1EC59ED02327}" destId="{3FC414FD-B1BC-4F1A-A54E-AED90152B477}" srcOrd="4" destOrd="0" parTransId="{E5281883-8AE5-48F4-9D57-2B8164048677}" sibTransId="{0705CD09-C249-4AF0-80E7-BF0475587D84}"/>
    <dgm:cxn modelId="{EC2FCE89-039B-4FD0-B7D1-6065F01D7029}" type="presOf" srcId="{2ACDECFD-BACB-471E-A72A-1EC59ED02327}" destId="{8A44C586-1AC0-4A09-8A29-2C996A29DA3D}" srcOrd="0" destOrd="0" presId="urn:microsoft.com/office/officeart/2008/layout/LinedList"/>
    <dgm:cxn modelId="{441209C1-A266-45CD-9D0D-041881CE56B5}" srcId="{2ACDECFD-BACB-471E-A72A-1EC59ED02327}" destId="{889DA8DE-23E7-4F6F-BAA6-55FA8A5345A8}" srcOrd="2" destOrd="0" parTransId="{7F11C30A-24DD-45A1-8D31-C1660C3B9421}" sibTransId="{256C3C81-1524-4061-A212-9F386374F7C8}"/>
    <dgm:cxn modelId="{A3DD4C46-8E94-423D-8412-9483FD612301}" type="presOf" srcId="{74264BC8-379B-4FD9-A75B-7D1B8A9B226B}" destId="{0E2895B3-4F50-4A03-AD19-31DDB61748A3}" srcOrd="0" destOrd="0" presId="urn:microsoft.com/office/officeart/2008/layout/LinedList"/>
    <dgm:cxn modelId="{7A71502D-7BF2-4C84-9852-7EB024571193}" type="presOf" srcId="{889DA8DE-23E7-4F6F-BAA6-55FA8A5345A8}" destId="{DBB15C36-10EE-479C-8BF2-F9FE445DC4F7}" srcOrd="0" destOrd="0" presId="urn:microsoft.com/office/officeart/2008/layout/LinedList"/>
    <dgm:cxn modelId="{B77920FE-F214-46C1-AE0E-7F19606E748B}" type="presOf" srcId="{182E4CFC-7D39-4EF7-9E3D-4D1DE58F7B75}" destId="{B887D489-7714-4B35-987F-7821598DD3D6}" srcOrd="0" destOrd="0" presId="urn:microsoft.com/office/officeart/2008/layout/LinedList"/>
    <dgm:cxn modelId="{3A64D6A9-2C97-4321-991C-1CFB30E308B9}" type="presOf" srcId="{3FC414FD-B1BC-4F1A-A54E-AED90152B477}" destId="{E8C3C9B0-019A-47A8-95E4-76EC114E4295}" srcOrd="0" destOrd="0" presId="urn:microsoft.com/office/officeart/2008/layout/LinedList"/>
    <dgm:cxn modelId="{59B8D24B-6D15-4ED5-9928-1843D76AACCB}" type="presOf" srcId="{2C289E7F-AC7C-4297-8747-A8AAE5DEECC3}" destId="{3FA02299-6156-4874-A2B9-F83489AD2274}" srcOrd="0" destOrd="0" presId="urn:microsoft.com/office/officeart/2008/layout/LinedList"/>
    <dgm:cxn modelId="{D61C0CB0-249A-473C-BD84-63BD92DF16DE}" srcId="{2ACDECFD-BACB-471E-A72A-1EC59ED02327}" destId="{C466FF59-06FF-4876-A9A1-430A69597699}" srcOrd="0" destOrd="0" parTransId="{CB1B0EE5-43A6-4954-A10D-B0A429008EE5}" sibTransId="{1DE63F90-D7BF-46E0-98FF-DB64214ED54A}"/>
    <dgm:cxn modelId="{A087C74E-37A1-46E5-AEB9-E8913291ACBB}" type="presParOf" srcId="{3FA02299-6156-4874-A2B9-F83489AD2274}" destId="{A0D04376-6F90-4F2F-ADFF-29652AF46CE0}" srcOrd="0" destOrd="0" presId="urn:microsoft.com/office/officeart/2008/layout/LinedList"/>
    <dgm:cxn modelId="{F24FD891-D55E-4CA6-897F-E006209897FF}" type="presParOf" srcId="{3FA02299-6156-4874-A2B9-F83489AD2274}" destId="{E61F6023-1346-4F7D-AF83-C66200209A5A}" srcOrd="1" destOrd="0" presId="urn:microsoft.com/office/officeart/2008/layout/LinedList"/>
    <dgm:cxn modelId="{1361CD95-3663-4E28-BDC0-C36F7A564041}" type="presParOf" srcId="{E61F6023-1346-4F7D-AF83-C66200209A5A}" destId="{8A44C586-1AC0-4A09-8A29-2C996A29DA3D}" srcOrd="0" destOrd="0" presId="urn:microsoft.com/office/officeart/2008/layout/LinedList"/>
    <dgm:cxn modelId="{5E0AA177-9E8D-4A52-A640-4A70D7AB22AB}" type="presParOf" srcId="{E61F6023-1346-4F7D-AF83-C66200209A5A}" destId="{F0B68938-DF78-4260-92B0-D2295D4FDBFD}" srcOrd="1" destOrd="0" presId="urn:microsoft.com/office/officeart/2008/layout/LinedList"/>
    <dgm:cxn modelId="{365841C5-3AF3-4F2F-9116-136664386DB0}" type="presParOf" srcId="{F0B68938-DF78-4260-92B0-D2295D4FDBFD}" destId="{7BD5CB76-3A14-42E3-8E82-B257087C2D49}" srcOrd="0" destOrd="0" presId="urn:microsoft.com/office/officeart/2008/layout/LinedList"/>
    <dgm:cxn modelId="{B7DDD066-682F-40AF-804D-4FC29E32040D}" type="presParOf" srcId="{F0B68938-DF78-4260-92B0-D2295D4FDBFD}" destId="{23565117-97EF-43D6-AE65-35CD441B7892}" srcOrd="1" destOrd="0" presId="urn:microsoft.com/office/officeart/2008/layout/LinedList"/>
    <dgm:cxn modelId="{8EDE3A58-A08A-45B9-9A68-3C35F4A757C5}" type="presParOf" srcId="{23565117-97EF-43D6-AE65-35CD441B7892}" destId="{D563869D-4032-4C07-86E3-A0AD89E2BDEF}" srcOrd="0" destOrd="0" presId="urn:microsoft.com/office/officeart/2008/layout/LinedList"/>
    <dgm:cxn modelId="{3144AD56-E89C-457A-9358-8B0568D5B4A1}" type="presParOf" srcId="{23565117-97EF-43D6-AE65-35CD441B7892}" destId="{6F31ADCF-2557-4CF4-B6F3-22FFDE93B0E4}" srcOrd="1" destOrd="0" presId="urn:microsoft.com/office/officeart/2008/layout/LinedList"/>
    <dgm:cxn modelId="{36B61066-A9F3-4A40-9A8E-4916A486BF5F}" type="presParOf" srcId="{23565117-97EF-43D6-AE65-35CD441B7892}" destId="{125E7DAF-F629-47B1-9F2B-F5CBEB01F282}" srcOrd="2" destOrd="0" presId="urn:microsoft.com/office/officeart/2008/layout/LinedList"/>
    <dgm:cxn modelId="{6FDD88DD-1AC8-4343-92C9-2FA1D9619C55}" type="presParOf" srcId="{F0B68938-DF78-4260-92B0-D2295D4FDBFD}" destId="{63F18BF7-9188-4D3F-BD5E-9D08F93220C5}" srcOrd="2" destOrd="0" presId="urn:microsoft.com/office/officeart/2008/layout/LinedList"/>
    <dgm:cxn modelId="{31600323-225C-40C1-9CE5-3E54EC304CF7}" type="presParOf" srcId="{F0B68938-DF78-4260-92B0-D2295D4FDBFD}" destId="{ED7A957E-3877-405C-83D5-F9145135BBD3}" srcOrd="3" destOrd="0" presId="urn:microsoft.com/office/officeart/2008/layout/LinedList"/>
    <dgm:cxn modelId="{E187F0D2-10A0-44C4-8F72-6DF8E4207545}" type="presParOf" srcId="{F0B68938-DF78-4260-92B0-D2295D4FDBFD}" destId="{530F6BDA-9F40-443D-A023-BFD8EB9000D8}" srcOrd="4" destOrd="0" presId="urn:microsoft.com/office/officeart/2008/layout/LinedList"/>
    <dgm:cxn modelId="{A653D438-29AF-4221-9C29-1B444369E9CD}" type="presParOf" srcId="{530F6BDA-9F40-443D-A023-BFD8EB9000D8}" destId="{C2BA3596-A0E1-425F-8DFB-798BAA0B5F5A}" srcOrd="0" destOrd="0" presId="urn:microsoft.com/office/officeart/2008/layout/LinedList"/>
    <dgm:cxn modelId="{C1699F7E-FA1A-4A32-B334-8583E3B6188E}" type="presParOf" srcId="{530F6BDA-9F40-443D-A023-BFD8EB9000D8}" destId="{0E2895B3-4F50-4A03-AD19-31DDB61748A3}" srcOrd="1" destOrd="0" presId="urn:microsoft.com/office/officeart/2008/layout/LinedList"/>
    <dgm:cxn modelId="{B952E476-4D6E-4262-BC3A-FD6B7E3A0CF4}" type="presParOf" srcId="{530F6BDA-9F40-443D-A023-BFD8EB9000D8}" destId="{432617D2-6487-4B21-AF4E-B4DD6E5D8AEC}" srcOrd="2" destOrd="0" presId="urn:microsoft.com/office/officeart/2008/layout/LinedList"/>
    <dgm:cxn modelId="{124FD474-6D70-4ECC-ABE0-12E57A1F8713}" type="presParOf" srcId="{F0B68938-DF78-4260-92B0-D2295D4FDBFD}" destId="{9A7F13D4-0FF4-4D95-AA34-0DBC1F482AAD}" srcOrd="5" destOrd="0" presId="urn:microsoft.com/office/officeart/2008/layout/LinedList"/>
    <dgm:cxn modelId="{50D7232B-DC99-4B20-B4C7-681F77BACDCB}" type="presParOf" srcId="{F0B68938-DF78-4260-92B0-D2295D4FDBFD}" destId="{2F0021E7-EEE7-48AB-AD6B-83330125DCE4}" srcOrd="6" destOrd="0" presId="urn:microsoft.com/office/officeart/2008/layout/LinedList"/>
    <dgm:cxn modelId="{6D2EAAD2-6D2D-455D-83B9-ECE2413CDB08}" type="presParOf" srcId="{F0B68938-DF78-4260-92B0-D2295D4FDBFD}" destId="{AFE2C234-1455-431A-9F51-E8817124C29C}" srcOrd="7" destOrd="0" presId="urn:microsoft.com/office/officeart/2008/layout/LinedList"/>
    <dgm:cxn modelId="{EE369F33-028F-4198-9BA9-D7332756B077}" type="presParOf" srcId="{AFE2C234-1455-431A-9F51-E8817124C29C}" destId="{4AA0B2B1-D834-4D8F-81FF-136605FC6A19}" srcOrd="0" destOrd="0" presId="urn:microsoft.com/office/officeart/2008/layout/LinedList"/>
    <dgm:cxn modelId="{8E9D2FF6-676C-4ECD-9069-255F5D0C07B6}" type="presParOf" srcId="{AFE2C234-1455-431A-9F51-E8817124C29C}" destId="{DBB15C36-10EE-479C-8BF2-F9FE445DC4F7}" srcOrd="1" destOrd="0" presId="urn:microsoft.com/office/officeart/2008/layout/LinedList"/>
    <dgm:cxn modelId="{2A072D5A-29A0-4B51-B9DA-96A254E27F64}" type="presParOf" srcId="{AFE2C234-1455-431A-9F51-E8817124C29C}" destId="{2F15ADEE-84ED-4CD7-82BF-C34F04535F37}" srcOrd="2" destOrd="0" presId="urn:microsoft.com/office/officeart/2008/layout/LinedList"/>
    <dgm:cxn modelId="{4B1C04BE-1BF1-4FAE-AB64-98B8DB790825}" type="presParOf" srcId="{F0B68938-DF78-4260-92B0-D2295D4FDBFD}" destId="{DBB78FDA-85F7-47FC-B9B5-81CDB4FB54BD}" srcOrd="8" destOrd="0" presId="urn:microsoft.com/office/officeart/2008/layout/LinedList"/>
    <dgm:cxn modelId="{25CE0A36-82AA-4B0B-8E10-4CAF5455E86A}" type="presParOf" srcId="{F0B68938-DF78-4260-92B0-D2295D4FDBFD}" destId="{2AE3EDF4-6436-485A-94AB-780170FC042D}" srcOrd="9" destOrd="0" presId="urn:microsoft.com/office/officeart/2008/layout/LinedList"/>
    <dgm:cxn modelId="{6530BFCA-6E3E-4B1D-BFD8-AD0F5D5A0020}" type="presParOf" srcId="{F0B68938-DF78-4260-92B0-D2295D4FDBFD}" destId="{4007DF34-D3C7-4791-A748-D3291D7A7654}" srcOrd="10" destOrd="0" presId="urn:microsoft.com/office/officeart/2008/layout/LinedList"/>
    <dgm:cxn modelId="{B2891E92-46EE-4068-BC28-EC8A181FDFF8}" type="presParOf" srcId="{4007DF34-D3C7-4791-A748-D3291D7A7654}" destId="{5739C5C3-F484-4202-BF9E-1AD8271E7C03}" srcOrd="0" destOrd="0" presId="urn:microsoft.com/office/officeart/2008/layout/LinedList"/>
    <dgm:cxn modelId="{4F83B80A-382C-4D59-A99F-595984FAA217}" type="presParOf" srcId="{4007DF34-D3C7-4791-A748-D3291D7A7654}" destId="{B887D489-7714-4B35-987F-7821598DD3D6}" srcOrd="1" destOrd="0" presId="urn:microsoft.com/office/officeart/2008/layout/LinedList"/>
    <dgm:cxn modelId="{0B7707A3-0A1B-46BA-AE0F-7836B0365768}" type="presParOf" srcId="{4007DF34-D3C7-4791-A748-D3291D7A7654}" destId="{D027B65A-3AD7-4A4C-BEB5-77688E86C8AA}" srcOrd="2" destOrd="0" presId="urn:microsoft.com/office/officeart/2008/layout/LinedList"/>
    <dgm:cxn modelId="{44A07317-78DF-4AF0-9C24-4D8918C13241}" type="presParOf" srcId="{F0B68938-DF78-4260-92B0-D2295D4FDBFD}" destId="{036535B7-3C4A-4FFA-9FF2-E06CBF78B835}" srcOrd="11" destOrd="0" presId="urn:microsoft.com/office/officeart/2008/layout/LinedList"/>
    <dgm:cxn modelId="{3BBF32C3-90B1-4F9E-B063-24BEC6E9E63E}" type="presParOf" srcId="{F0B68938-DF78-4260-92B0-D2295D4FDBFD}" destId="{DAC9F1F2-173E-4338-8465-C85BD6482C20}" srcOrd="12" destOrd="0" presId="urn:microsoft.com/office/officeart/2008/layout/LinedList"/>
    <dgm:cxn modelId="{FEC83060-732D-4DAF-8958-19D37AA0ACFC}" type="presParOf" srcId="{F0B68938-DF78-4260-92B0-D2295D4FDBFD}" destId="{E39FA5C2-2A88-4B2B-826F-FE362A318483}" srcOrd="13" destOrd="0" presId="urn:microsoft.com/office/officeart/2008/layout/LinedList"/>
    <dgm:cxn modelId="{852022D7-92B1-4659-B9D8-86BAD4129256}" type="presParOf" srcId="{E39FA5C2-2A88-4B2B-826F-FE362A318483}" destId="{63AC595E-80C6-47D1-B7D4-54B06E9A12E6}" srcOrd="0" destOrd="0" presId="urn:microsoft.com/office/officeart/2008/layout/LinedList"/>
    <dgm:cxn modelId="{826C793E-37E2-47BA-BB55-DCE2EE55F387}" type="presParOf" srcId="{E39FA5C2-2A88-4B2B-826F-FE362A318483}" destId="{E8C3C9B0-019A-47A8-95E4-76EC114E4295}" srcOrd="1" destOrd="0" presId="urn:microsoft.com/office/officeart/2008/layout/LinedList"/>
    <dgm:cxn modelId="{82BC74A4-E9DB-4AAD-AF35-67A3646E1CFF}" type="presParOf" srcId="{E39FA5C2-2A88-4B2B-826F-FE362A318483}" destId="{EDF3707A-1D7B-4D10-BBF9-CD9053A50B92}" srcOrd="2" destOrd="0" presId="urn:microsoft.com/office/officeart/2008/layout/LinedList"/>
    <dgm:cxn modelId="{7EE79542-C039-42F4-91B7-20FE2FFD8E6A}" type="presParOf" srcId="{F0B68938-DF78-4260-92B0-D2295D4FDBFD}" destId="{DB09EEDA-0C24-47FB-B5E1-A990F6D0C36A}" srcOrd="14" destOrd="0" presId="urn:microsoft.com/office/officeart/2008/layout/LinedList"/>
    <dgm:cxn modelId="{5230FEA8-4B47-4B58-9B6B-5A0F608587B4}" type="presParOf" srcId="{F0B68938-DF78-4260-92B0-D2295D4FDBFD}" destId="{CBACE080-F877-4A0E-92EF-80E7769E1E1A}" srcOrd="15"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0D04376-6F90-4F2F-ADFF-29652AF46CE0}">
      <dsp:nvSpPr>
        <dsp:cNvPr id="0" name=""/>
        <dsp:cNvSpPr/>
      </dsp:nvSpPr>
      <dsp:spPr>
        <a:xfrm>
          <a:off x="0" y="0"/>
          <a:ext cx="7315200" cy="0"/>
        </a:xfrm>
        <a:prstGeom prst="line">
          <a:avLst/>
        </a:prstGeom>
        <a:solidFill>
          <a:schemeClr val="accent1">
            <a:hueOff val="0"/>
            <a:satOff val="0"/>
            <a:lumOff val="0"/>
            <a:alphaOff val="0"/>
          </a:schemeClr>
        </a:solidFill>
        <a:ln w="1905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A44C586-1AC0-4A09-8A29-2C996A29DA3D}">
      <dsp:nvSpPr>
        <dsp:cNvPr id="0" name=""/>
        <dsp:cNvSpPr/>
      </dsp:nvSpPr>
      <dsp:spPr>
        <a:xfrm>
          <a:off x="0" y="0"/>
          <a:ext cx="2811065" cy="447040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3350" tIns="133350" rIns="133350" bIns="133350" numCol="1" spcCol="1270" anchor="t" anchorCtr="0">
          <a:noAutofit/>
        </a:bodyPr>
        <a:lstStyle/>
        <a:p>
          <a:pPr lvl="0" algn="l" defTabSz="1555750">
            <a:lnSpc>
              <a:spcPct val="90000"/>
            </a:lnSpc>
            <a:spcBef>
              <a:spcPct val="0"/>
            </a:spcBef>
            <a:spcAft>
              <a:spcPct val="35000"/>
            </a:spcAft>
          </a:pPr>
          <a:r>
            <a:rPr lang="en-US" sz="3500" kern="1200" dirty="0" smtClean="0">
              <a:solidFill>
                <a:srgbClr val="FF0000"/>
              </a:solidFill>
            </a:rPr>
            <a:t>Some non-transactional Tasks through online banking</a:t>
          </a:r>
          <a:endParaRPr lang="en-GB" sz="3500" kern="1200" dirty="0">
            <a:solidFill>
              <a:srgbClr val="FF0000"/>
            </a:solidFill>
          </a:endParaRPr>
        </a:p>
      </dsp:txBody>
      <dsp:txXfrm>
        <a:off x="0" y="0"/>
        <a:ext cx="2811065" cy="4470400"/>
      </dsp:txXfrm>
    </dsp:sp>
    <dsp:sp modelId="{6F31ADCF-2557-4CF4-B6F3-22FFDE93B0E4}">
      <dsp:nvSpPr>
        <dsp:cNvPr id="0" name=""/>
        <dsp:cNvSpPr/>
      </dsp:nvSpPr>
      <dsp:spPr>
        <a:xfrm>
          <a:off x="2895397" y="42128"/>
          <a:ext cx="4413373" cy="842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dirty="0" smtClean="0"/>
            <a:t>To View account balances</a:t>
          </a:r>
          <a:endParaRPr lang="en-GB" sz="2300" kern="1200" dirty="0"/>
        </a:p>
      </dsp:txBody>
      <dsp:txXfrm>
        <a:off x="2895397" y="42128"/>
        <a:ext cx="4413373" cy="842565"/>
      </dsp:txXfrm>
    </dsp:sp>
    <dsp:sp modelId="{63F18BF7-9188-4D3F-BD5E-9D08F93220C5}">
      <dsp:nvSpPr>
        <dsp:cNvPr id="0" name=""/>
        <dsp:cNvSpPr/>
      </dsp:nvSpPr>
      <dsp:spPr>
        <a:xfrm>
          <a:off x="2811065" y="884693"/>
          <a:ext cx="449770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E2895B3-4F50-4A03-AD19-31DDB61748A3}">
      <dsp:nvSpPr>
        <dsp:cNvPr id="0" name=""/>
        <dsp:cNvSpPr/>
      </dsp:nvSpPr>
      <dsp:spPr>
        <a:xfrm>
          <a:off x="2895397" y="894080"/>
          <a:ext cx="4413373" cy="842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dirty="0" smtClean="0"/>
            <a:t>To View recent transactions</a:t>
          </a:r>
          <a:endParaRPr lang="en-GB" sz="2300" kern="1200" dirty="0"/>
        </a:p>
      </dsp:txBody>
      <dsp:txXfrm>
        <a:off x="2895397" y="894080"/>
        <a:ext cx="4413373" cy="842565"/>
      </dsp:txXfrm>
    </dsp:sp>
    <dsp:sp modelId="{9A7F13D4-0FF4-4D95-AA34-0DBC1F482AAD}">
      <dsp:nvSpPr>
        <dsp:cNvPr id="0" name=""/>
        <dsp:cNvSpPr/>
      </dsp:nvSpPr>
      <dsp:spPr>
        <a:xfrm>
          <a:off x="2811065" y="1769387"/>
          <a:ext cx="449770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BB15C36-10EE-479C-8BF2-F9FE445DC4F7}">
      <dsp:nvSpPr>
        <dsp:cNvPr id="0" name=""/>
        <dsp:cNvSpPr/>
      </dsp:nvSpPr>
      <dsp:spPr>
        <a:xfrm>
          <a:off x="2901826" y="1811735"/>
          <a:ext cx="4413373" cy="842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dirty="0" smtClean="0"/>
            <a:t>Download bank transactions</a:t>
          </a:r>
          <a:endParaRPr lang="en-GB" sz="2300" kern="1200" dirty="0"/>
        </a:p>
      </dsp:txBody>
      <dsp:txXfrm>
        <a:off x="2901826" y="1811735"/>
        <a:ext cx="4413373" cy="842565"/>
      </dsp:txXfrm>
    </dsp:sp>
    <dsp:sp modelId="{DBB78FDA-85F7-47FC-B9B5-81CDB4FB54BD}">
      <dsp:nvSpPr>
        <dsp:cNvPr id="0" name=""/>
        <dsp:cNvSpPr/>
      </dsp:nvSpPr>
      <dsp:spPr>
        <a:xfrm>
          <a:off x="2811065" y="2654081"/>
          <a:ext cx="449770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B887D489-7714-4B35-987F-7821598DD3D6}">
      <dsp:nvSpPr>
        <dsp:cNvPr id="0" name=""/>
        <dsp:cNvSpPr/>
      </dsp:nvSpPr>
      <dsp:spPr>
        <a:xfrm>
          <a:off x="2895397" y="2696210"/>
          <a:ext cx="4413373" cy="842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dirty="0" smtClean="0"/>
            <a:t>Ordering cheque books</a:t>
          </a:r>
          <a:endParaRPr lang="en-GB" sz="2300" kern="1200" dirty="0"/>
        </a:p>
      </dsp:txBody>
      <dsp:txXfrm>
        <a:off x="2895397" y="2696210"/>
        <a:ext cx="4413373" cy="842565"/>
      </dsp:txXfrm>
    </dsp:sp>
    <dsp:sp modelId="{036535B7-3C4A-4FFA-9FF2-E06CBF78B835}">
      <dsp:nvSpPr>
        <dsp:cNvPr id="0" name=""/>
        <dsp:cNvSpPr/>
      </dsp:nvSpPr>
      <dsp:spPr>
        <a:xfrm>
          <a:off x="2811065" y="3538775"/>
          <a:ext cx="449770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8C3C9B0-019A-47A8-95E4-76EC114E4295}">
      <dsp:nvSpPr>
        <dsp:cNvPr id="0" name=""/>
        <dsp:cNvSpPr/>
      </dsp:nvSpPr>
      <dsp:spPr>
        <a:xfrm>
          <a:off x="2895397" y="3580903"/>
          <a:ext cx="4413373" cy="8425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kern="1200" dirty="0" smtClean="0"/>
            <a:t>Download periodic account statements</a:t>
          </a:r>
          <a:endParaRPr lang="en-GB" sz="2300" kern="1200" dirty="0"/>
        </a:p>
      </dsp:txBody>
      <dsp:txXfrm>
        <a:off x="2895397" y="3580903"/>
        <a:ext cx="4413373" cy="842565"/>
      </dsp:txXfrm>
    </dsp:sp>
    <dsp:sp modelId="{DB09EEDA-0C24-47FB-B5E1-A990F6D0C36A}">
      <dsp:nvSpPr>
        <dsp:cNvPr id="0" name=""/>
        <dsp:cNvSpPr/>
      </dsp:nvSpPr>
      <dsp:spPr>
        <a:xfrm>
          <a:off x="2811065" y="4423469"/>
          <a:ext cx="4497705" cy="0"/>
        </a:xfrm>
        <a:prstGeom prst="line">
          <a:avLst/>
        </a:prstGeom>
        <a:solidFill>
          <a:schemeClr val="accent1">
            <a:hueOff val="0"/>
            <a:satOff val="0"/>
            <a:lumOff val="0"/>
            <a:alphaOff val="0"/>
          </a:schemeClr>
        </a:solidFill>
        <a:ln w="19050"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image" Target="../media/image15.wmf"/><Relationship Id="rId1" Type="http://schemas.openxmlformats.org/officeDocument/2006/relationships/image" Target="../media/image14.png"/><Relationship Id="rId5" Type="http://schemas.openxmlformats.org/officeDocument/2006/relationships/image" Target="../media/image18.wmf"/><Relationship Id="rId4" Type="http://schemas.openxmlformats.org/officeDocument/2006/relationships/image" Target="../media/image17.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698A381-BCA1-46DB-B692-2CD00DB1E3F7}" type="datetimeFigureOut">
              <a:rPr lang="en-GB" smtClean="0"/>
              <a:t>27/07/2013</a:t>
            </a:fld>
            <a:endParaRPr lang="en-GB"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51F937-DF42-411A-9F12-92AB47BB61DE}" type="slidenum">
              <a:rPr lang="en-GB" smtClean="0"/>
              <a:t>‹#›</a:t>
            </a:fld>
            <a:endParaRPr lang="en-GB" dirty="0"/>
          </a:p>
        </p:txBody>
      </p:sp>
    </p:spTree>
    <p:extLst>
      <p:ext uri="{BB962C8B-B14F-4D97-AF65-F5344CB8AC3E}">
        <p14:creationId xmlns:p14="http://schemas.microsoft.com/office/powerpoint/2010/main" val="1786183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C51F937-DF42-411A-9F12-92AB47BB61DE}" type="slidenum">
              <a:rPr lang="en-GB" smtClean="0"/>
              <a:t>9</a:t>
            </a:fld>
            <a:endParaRPr lang="en-GB" dirty="0"/>
          </a:p>
        </p:txBody>
      </p:sp>
    </p:spTree>
    <p:extLst>
      <p:ext uri="{BB962C8B-B14F-4D97-AF65-F5344CB8AC3E}">
        <p14:creationId xmlns:p14="http://schemas.microsoft.com/office/powerpoint/2010/main" val="2117858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C51F937-DF42-411A-9F12-92AB47BB61DE}" type="slidenum">
              <a:rPr lang="en-GB" smtClean="0"/>
              <a:t>27</a:t>
            </a:fld>
            <a:endParaRPr lang="en-GB" dirty="0"/>
          </a:p>
        </p:txBody>
      </p:sp>
    </p:spTree>
    <p:extLst>
      <p:ext uri="{BB962C8B-B14F-4D97-AF65-F5344CB8AC3E}">
        <p14:creationId xmlns:p14="http://schemas.microsoft.com/office/powerpoint/2010/main" val="413081323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Master" Target="../slideMasters/slideMaster1.xml"/><Relationship Id="rId1" Type="http://schemas.openxmlformats.org/officeDocument/2006/relationships/audio" Target="../media/audio1.wav"/><Relationship Id="rId4"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3"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1D8BD707-D9CF-40AE-B4C6-C98DA3205C09}" type="datetimeFigureOut">
              <a:rPr lang="en-US" smtClean="0"/>
              <a:pPr/>
              <a:t>7/27/2013</a:t>
            </a:fld>
            <a:endParaRPr lang="en-US" dirty="0"/>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pPr/>
              <a:t>‹#›</a:t>
            </a:fld>
            <a:endParaRPr lang="en-US" dirty="0"/>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Tree>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4" name="camera.wav"/>
          </p:stSnd>
        </p:sndAc>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3" name="camera.wav"/>
          </p:stSnd>
        </p:sndAc>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3" name="camera.wav"/>
          </p:stSnd>
        </p:sndAc>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7/27/2013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
        <p:nvSpPr>
          <p:cNvPr id="11" name="Title 10"/>
          <p:cNvSpPr>
            <a:spLocks noGrp="1"/>
          </p:cNvSpPr>
          <p:nvPr>
            <p:ph type="title"/>
          </p:nvPr>
        </p:nvSpPr>
        <p:spPr/>
        <p:txBody>
          <a:bodyPr/>
          <a:lstStyle/>
          <a:p>
            <a:r>
              <a:rPr lang="en-US" smtClean="0"/>
              <a:t>Click to edit Master title style</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3" name="camera.wav"/>
          </p:stSnd>
        </p:sndAc>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3"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7/27/2013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4" name="camera.wav"/>
          </p:stSnd>
        </p:sndAc>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D8BD707-D9CF-40AE-B4C6-C98DA3205C09}" type="datetimeFigureOut">
              <a:rPr lang="en-US" smtClean="0"/>
              <a:pPr/>
              <a:t>7/27/2013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12" name="Title 11"/>
          <p:cNvSpPr>
            <a:spLocks noGrp="1"/>
          </p:cNvSpPr>
          <p:nvPr>
            <p:ph type="title"/>
          </p:nvPr>
        </p:nvSpPr>
        <p:spPr/>
        <p:txBody>
          <a:bodyPr/>
          <a:lstStyle>
            <a:lvl1pPr>
              <a:defRPr>
                <a:solidFill>
                  <a:schemeClr val="tx2"/>
                </a:solidFill>
              </a:defRPr>
            </a:lvl1pPr>
          </a:lstStyle>
          <a:p>
            <a:r>
              <a:rPr lang="en-US" smtClean="0"/>
              <a:t>Click to edit Master title style</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3" name="camera.wav"/>
          </p:stSnd>
        </p:sndAc>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7/27/2013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3" name="camera.wav"/>
          </p:stSnd>
        </p:sndAc>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7/27/2013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3" name="camera.wav"/>
          </p:stSnd>
        </p:sndAc>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7/27/2013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3" name="camera.wav"/>
          </p:stSnd>
        </p:sndAc>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en-US" smtClean="0"/>
              <a:t>Click to edit Master title style</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7/27/2013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3" name="camera.wav"/>
          </p:stSnd>
        </p:sndAc>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en-US" smtClean="0"/>
              <a:t>Click to edit Master title style</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7/27/2013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mc:AlternateContent xmlns:mc="http://schemas.openxmlformats.org/markup-compatibility/2006" xmlns:p14="http://schemas.microsoft.com/office/powerpoint/2010/main">
    <mc:Choice Requires="p14">
      <p:transition spd="slow" p14:dur="1600">
        <p14:conveyor dir="l"/>
        <p:sndAc>
          <p:stSnd>
            <p:snd r:embed="rId1" name="camera.wav"/>
          </p:stSnd>
        </p:sndAc>
      </p:transition>
    </mc:Choice>
    <mc:Fallback xmlns="">
      <p:transition spd="slow">
        <p:fade/>
        <p:sndAc>
          <p:stSnd>
            <p:snd r:embed="rId3" name="camera.wav"/>
          </p:stSnd>
        </p:sndAc>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audio" Target="../media/audio1.wav"/></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1D8BD707-D9CF-40AE-B4C6-C98DA3205C09}" type="datetimeFigureOut">
              <a:rPr lang="en-US" smtClean="0"/>
              <a:pPr/>
              <a:t>7/27/2013</a:t>
            </a:fld>
            <a:endParaRPr lang="en-US" dirty="0"/>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en-US" dirty="0"/>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mc:AlternateContent xmlns:mc="http://schemas.openxmlformats.org/markup-compatibility/2006" xmlns:p14="http://schemas.microsoft.com/office/powerpoint/2010/main">
    <mc:Choice Requires="p14">
      <p:transition spd="slow" p14:dur="1600">
        <p14:conveyor dir="l"/>
        <p:sndAc>
          <p:stSnd>
            <p:snd r:embed="rId13" name="camera.wav"/>
          </p:stSnd>
        </p:sndAc>
      </p:transition>
    </mc:Choice>
    <mc:Fallback xmlns="">
      <p:transition spd="slow">
        <p:fade/>
        <p:sndAc>
          <p:stSnd>
            <p:snd r:embed="rId14" name="camera.wav"/>
          </p:stSnd>
        </p:sndAc>
      </p:transition>
    </mc:Fallback>
  </mc:AlternateConten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audio" Target="../media/audio1.wav"/><Relationship Id="rId1" Type="http://schemas.openxmlformats.org/officeDocument/2006/relationships/slideLayout" Target="../slideLayouts/slideLayout6.xml"/><Relationship Id="rId4" Type="http://schemas.openxmlformats.org/officeDocument/2006/relationships/audio" Target="../media/audio1.wav"/></Relationships>
</file>

<file path=ppt/slides/_rels/slide1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wav"/><Relationship Id="rId4" Type="http://schemas.microsoft.com/office/2007/relationships/hdphoto" Target="../media/hdphoto1.wdp"/></Relationships>
</file>

<file path=ppt/slides/_rels/slide1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audio" Target="../media/audio1.wav"/><Relationship Id="rId1" Type="http://schemas.openxmlformats.org/officeDocument/2006/relationships/slideLayout" Target="../slideLayouts/slideLayout2.xml"/><Relationship Id="rId5" Type="http://schemas.openxmlformats.org/officeDocument/2006/relationships/audio" Target="../media/audio1.wav"/><Relationship Id="rId4" Type="http://schemas.microsoft.com/office/2007/relationships/hdphoto" Target="../media/hdphoto2.wdp"/></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microsoft.com/office/2007/relationships/hdphoto" Target="../media/hdphoto3.wdp"/></Relationships>
</file>

<file path=ppt/slides/_rels/slide1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1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audio" Target="../media/audio1.wav"/><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8" Type="http://schemas.openxmlformats.org/officeDocument/2006/relationships/image" Target="../media/image15.wmf"/><Relationship Id="rId13" Type="http://schemas.openxmlformats.org/officeDocument/2006/relationships/oleObject" Target="../embeddings/oleObject6.bin"/><Relationship Id="rId18" Type="http://schemas.openxmlformats.org/officeDocument/2006/relationships/image" Target="../media/image18.wmf"/><Relationship Id="rId3" Type="http://schemas.openxmlformats.org/officeDocument/2006/relationships/notesSlide" Target="../notesSlides/notesSlide2.xml"/><Relationship Id="rId7" Type="http://schemas.openxmlformats.org/officeDocument/2006/relationships/oleObject" Target="../embeddings/oleObject2.bin"/><Relationship Id="rId12" Type="http://schemas.openxmlformats.org/officeDocument/2006/relationships/oleObject" Target="../embeddings/oleObject5.bin"/><Relationship Id="rId17" Type="http://schemas.openxmlformats.org/officeDocument/2006/relationships/oleObject" Target="../embeddings/oleObject9.bin"/><Relationship Id="rId2" Type="http://schemas.openxmlformats.org/officeDocument/2006/relationships/slideLayout" Target="../slideLayouts/slideLayout7.xml"/><Relationship Id="rId16" Type="http://schemas.openxmlformats.org/officeDocument/2006/relationships/image" Target="../media/image17.wmf"/><Relationship Id="rId1" Type="http://schemas.openxmlformats.org/officeDocument/2006/relationships/vmlDrawing" Target="../drawings/vmlDrawing1.vml"/><Relationship Id="rId6" Type="http://schemas.openxmlformats.org/officeDocument/2006/relationships/image" Target="../media/image14.png"/><Relationship Id="rId11" Type="http://schemas.openxmlformats.org/officeDocument/2006/relationships/image" Target="../media/image16.wmf"/><Relationship Id="rId5" Type="http://schemas.openxmlformats.org/officeDocument/2006/relationships/oleObject" Target="../embeddings/oleObject1.bin"/><Relationship Id="rId15" Type="http://schemas.openxmlformats.org/officeDocument/2006/relationships/oleObject" Target="../embeddings/oleObject8.bin"/><Relationship Id="rId10" Type="http://schemas.openxmlformats.org/officeDocument/2006/relationships/oleObject" Target="../embeddings/oleObject4.bin"/><Relationship Id="rId19" Type="http://schemas.openxmlformats.org/officeDocument/2006/relationships/audio" Target="../media/audio1.wav"/><Relationship Id="rId4" Type="http://schemas.openxmlformats.org/officeDocument/2006/relationships/audio" Target="../media/audio1.wav"/><Relationship Id="rId9" Type="http://schemas.openxmlformats.org/officeDocument/2006/relationships/oleObject" Target="../embeddings/oleObject3.bin"/><Relationship Id="rId14" Type="http://schemas.openxmlformats.org/officeDocument/2006/relationships/oleObject" Target="../embeddings/oleObject7.bin"/></Relationships>
</file>

<file path=ppt/slides/_rels/slide2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audio" Target="../media/audio1.wav"/></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3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33.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microsoft.com/office/2007/relationships/hdphoto" Target="../media/hdphoto4.wdp"/></Relationships>
</file>

<file path=ppt/slides/_rels/slide37.xml.rels><?xml version="1.0" encoding="UTF-8" standalone="yes"?>
<Relationships xmlns="http://schemas.openxmlformats.org/package/2006/relationships"><Relationship Id="rId3" Type="http://schemas.openxmlformats.org/officeDocument/2006/relationships/hyperlink" Target="http://www.google.co.in/url?sa=i&amp;rct=j&amp;q=any+questions&amp;source=images&amp;cd=&amp;cad=rja&amp;docid=UGWcJh3RK437HM&amp;tbnid=ywKHdwhJRrQDiM:&amp;ved=0CAUQjRw&amp;url=http://sagacious.com.pk/Consultancy/?p=209&amp;ei=5Y3CUajLOs-rrAf5rYGABA&amp;psig=AFQjCNGCXmIySYk6ESkQoWPyQ3BgPkFFRw&amp;ust=1371790818491526" TargetMode="External"/><Relationship Id="rId2" Type="http://schemas.openxmlformats.org/officeDocument/2006/relationships/audio" Target="../media/audio1.wav"/><Relationship Id="rId1" Type="http://schemas.openxmlformats.org/officeDocument/2006/relationships/slideLayout" Target="../slideLayouts/slideLayout7.xml"/><Relationship Id="rId5" Type="http://schemas.openxmlformats.org/officeDocument/2006/relationships/audio" Target="../media/audio1.wav"/><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audio" Target="../media/audio1.wav"/><Relationship Id="rId1" Type="http://schemas.openxmlformats.org/officeDocument/2006/relationships/slideLayout" Target="../slideLayouts/slideLayout2.xml"/><Relationship Id="rId4" Type="http://schemas.openxmlformats.org/officeDocument/2006/relationships/audio" Target="../media/audio1.wav"/></Relationships>
</file>

<file path=ppt/slides/_rels/slide5.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4.xml"/><Relationship Id="rId6" Type="http://schemas.openxmlformats.org/officeDocument/2006/relationships/audio" Target="../media/audio1.wav"/><Relationship Id="rId5" Type="http://schemas.openxmlformats.org/officeDocument/2006/relationships/image" Target="../media/image7.png"/><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audio" Target="../media/audio1.wav"/><Relationship Id="rId5" Type="http://schemas.openxmlformats.org/officeDocument/2006/relationships/image" Target="../media/image9.png"/><Relationship Id="rId4"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381000" y="168868"/>
            <a:ext cx="8305800" cy="1782762"/>
          </a:xfrm>
        </p:spPr>
        <p:txBody>
          <a:bodyPr>
            <a:normAutofit/>
          </a:bodyPr>
          <a:lstStyle/>
          <a:p>
            <a:r>
              <a:rPr lang="en-US" b="1" dirty="0" smtClean="0">
                <a:solidFill>
                  <a:srgbClr val="00863D"/>
                </a:solidFill>
              </a:rPr>
              <a:t>New trends in securing</a:t>
            </a:r>
            <a:br>
              <a:rPr lang="en-US" b="1" dirty="0" smtClean="0">
                <a:solidFill>
                  <a:srgbClr val="00863D"/>
                </a:solidFill>
              </a:rPr>
            </a:br>
            <a:r>
              <a:rPr lang="en-US" b="1" dirty="0" smtClean="0">
                <a:solidFill>
                  <a:srgbClr val="00863D"/>
                </a:solidFill>
              </a:rPr>
              <a:t>E-Commerce</a:t>
            </a:r>
            <a:endParaRPr lang="en-GB" b="1" dirty="0">
              <a:solidFill>
                <a:srgbClr val="00863D"/>
              </a:solidFill>
            </a:endParaRPr>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28800" y="1951630"/>
            <a:ext cx="7048500" cy="46482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1268743561"/>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5" presetClass="entr" presetSubtype="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 calcmode="lin" valueType="num">
                                      <p:cBhvr>
                                        <p:cTn id="16" dur="1000" fill="hold"/>
                                        <p:tgtEl>
                                          <p:spTgt spid="8"/>
                                        </p:tgtEl>
                                        <p:attrNameLst>
                                          <p:attrName>ppt_x</p:attrName>
                                        </p:attrNameLst>
                                      </p:cBhvr>
                                      <p:tavLst>
                                        <p:tav tm="0" fmla="#ppt_x+(cos(-2*pi*(1-$))*-#ppt_x-sin(-2*pi*(1-$))*(1-#ppt_y))*(1-$)">
                                          <p:val>
                                            <p:fltVal val="0"/>
                                          </p:val>
                                        </p:tav>
                                        <p:tav tm="100000">
                                          <p:val>
                                            <p:fltVal val="1"/>
                                          </p:val>
                                        </p:tav>
                                      </p:tavLst>
                                    </p:anim>
                                    <p:anim calcmode="lin" valueType="num">
                                      <p:cBhvr>
                                        <p:cTn id="17" dur="1000" fill="hold"/>
                                        <p:tgtEl>
                                          <p:spTgt spid="8"/>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1" y="533401"/>
            <a:ext cx="8063752" cy="5592762"/>
          </a:xfrm>
        </p:spPr>
        <p:txBody>
          <a:bodyPr/>
          <a:lstStyle/>
          <a:p>
            <a:pPr>
              <a:lnSpc>
                <a:spcPct val="120000"/>
              </a:lnSpc>
            </a:pPr>
            <a:r>
              <a:rPr lang="en-GB" dirty="0"/>
              <a:t> Walmart estimated that 40% of all visits to their internet shopping site in December 2012 was from a mobile device. </a:t>
            </a:r>
          </a:p>
          <a:p>
            <a:pPr>
              <a:lnSpc>
                <a:spcPct val="120000"/>
              </a:lnSpc>
            </a:pPr>
            <a:r>
              <a:rPr lang="en-GB" dirty="0"/>
              <a:t>Bank of America predicts $67.1 billion in purchases will be made from mobile devices by European and U.S. shoppers in 2015.</a:t>
            </a:r>
          </a:p>
          <a:p>
            <a:pPr marL="0" indent="0">
              <a:buNone/>
            </a:pPr>
            <a:endParaRPr lang="en-GB" dirty="0"/>
          </a:p>
        </p:txBody>
      </p:sp>
      <p:pic>
        <p:nvPicPr>
          <p:cNvPr id="2056" name="Picture 8"/>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42000"/>
                    </a14:imgEffect>
                  </a14:imgLayer>
                </a14:imgProps>
              </a:ext>
              <a:ext uri="{28A0092B-C50C-407E-A947-70E740481C1C}">
                <a14:useLocalDpi xmlns:a14="http://schemas.microsoft.com/office/drawing/2010/main" val="0"/>
              </a:ext>
            </a:extLst>
          </a:blip>
          <a:srcRect/>
          <a:stretch>
            <a:fillRect/>
          </a:stretch>
        </p:blipFill>
        <p:spPr bwMode="auto">
          <a:xfrm>
            <a:off x="3505200" y="3012673"/>
            <a:ext cx="5556054" cy="38623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757056345"/>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5"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056"/>
                                        </p:tgtEl>
                                        <p:attrNameLst>
                                          <p:attrName>style.visibility</p:attrName>
                                        </p:attrNameLst>
                                      </p:cBhvr>
                                      <p:to>
                                        <p:strVal val="visible"/>
                                      </p:to>
                                    </p:set>
                                    <p:animEffect transition="in" filter="fade">
                                      <p:cBhvr>
                                        <p:cTn id="7" dur="1000"/>
                                        <p:tgtEl>
                                          <p:spTgt spid="2056"/>
                                        </p:tgtEl>
                                      </p:cBhvr>
                                    </p:animEffect>
                                    <p:anim calcmode="lin" valueType="num">
                                      <p:cBhvr>
                                        <p:cTn id="8" dur="1000" fill="hold"/>
                                        <p:tgtEl>
                                          <p:spTgt spid="2056"/>
                                        </p:tgtEl>
                                        <p:attrNameLst>
                                          <p:attrName>ppt_x</p:attrName>
                                        </p:attrNameLst>
                                      </p:cBhvr>
                                      <p:tavLst>
                                        <p:tav tm="0">
                                          <p:val>
                                            <p:strVal val="#ppt_x"/>
                                          </p:val>
                                        </p:tav>
                                        <p:tav tm="100000">
                                          <p:val>
                                            <p:strVal val="#ppt_x"/>
                                          </p:val>
                                        </p:tav>
                                      </p:tavLst>
                                    </p:anim>
                                    <p:anim calcmode="lin" valueType="num">
                                      <p:cBhvr>
                                        <p:cTn id="9" dur="1000" fill="hold"/>
                                        <p:tgtEl>
                                          <p:spTgt spid="205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lock Arc 2"/>
          <p:cNvSpPr/>
          <p:nvPr/>
        </p:nvSpPr>
        <p:spPr>
          <a:xfrm>
            <a:off x="-4829419" y="644841"/>
            <a:ext cx="6838320" cy="6838320"/>
          </a:xfrm>
          <a:prstGeom prst="blockArc">
            <a:avLst>
              <a:gd name="adj1" fmla="val 18900000"/>
              <a:gd name="adj2" fmla="val 2700000"/>
              <a:gd name="adj3" fmla="val 316"/>
            </a:avLst>
          </a:prstGeom>
        </p:spPr>
        <p:style>
          <a:lnRef idx="2">
            <a:schemeClr val="dk2">
              <a:shade val="60000"/>
              <a:hueOff val="0"/>
              <a:satOff val="0"/>
              <a:lumOff val="0"/>
              <a:alphaOff val="0"/>
            </a:schemeClr>
          </a:lnRef>
          <a:fillRef idx="0">
            <a:schemeClr val="dk2">
              <a:hueOff val="0"/>
              <a:satOff val="0"/>
              <a:lumOff val="0"/>
              <a:alphaOff val="0"/>
            </a:schemeClr>
          </a:fillRef>
          <a:effectRef idx="0">
            <a:schemeClr val="dk2">
              <a:hueOff val="0"/>
              <a:satOff val="0"/>
              <a:lumOff val="0"/>
              <a:alphaOff val="0"/>
            </a:schemeClr>
          </a:effectRef>
          <a:fontRef idx="minor">
            <a:schemeClr val="tx1">
              <a:hueOff val="0"/>
              <a:satOff val="0"/>
              <a:lumOff val="0"/>
              <a:alphaOff val="0"/>
            </a:schemeClr>
          </a:fontRef>
        </p:style>
      </p:sp>
      <p:sp>
        <p:nvSpPr>
          <p:cNvPr id="4" name="Freeform 3"/>
          <p:cNvSpPr/>
          <p:nvPr/>
        </p:nvSpPr>
        <p:spPr>
          <a:xfrm>
            <a:off x="1487310" y="1914550"/>
            <a:ext cx="6366256" cy="781507"/>
          </a:xfrm>
          <a:custGeom>
            <a:avLst/>
            <a:gdLst>
              <a:gd name="connsiteX0" fmla="*/ 0 w 6366256"/>
              <a:gd name="connsiteY0" fmla="*/ 0 h 781507"/>
              <a:gd name="connsiteX1" fmla="*/ 6366256 w 6366256"/>
              <a:gd name="connsiteY1" fmla="*/ 0 h 781507"/>
              <a:gd name="connsiteX2" fmla="*/ 6366256 w 6366256"/>
              <a:gd name="connsiteY2" fmla="*/ 781507 h 781507"/>
              <a:gd name="connsiteX3" fmla="*/ 0 w 6366256"/>
              <a:gd name="connsiteY3" fmla="*/ 781507 h 781507"/>
              <a:gd name="connsiteX4" fmla="*/ 0 w 6366256"/>
              <a:gd name="connsiteY4" fmla="*/ 0 h 781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6256" h="781507">
                <a:moveTo>
                  <a:pt x="0" y="0"/>
                </a:moveTo>
                <a:lnTo>
                  <a:pt x="6366256" y="0"/>
                </a:lnTo>
                <a:lnTo>
                  <a:pt x="6366256" y="781507"/>
                </a:lnTo>
                <a:lnTo>
                  <a:pt x="0" y="781507"/>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620321"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t>Mobile money transfer</a:t>
            </a:r>
            <a:endParaRPr lang="en-GB" sz="2300" kern="1200" dirty="0"/>
          </a:p>
        </p:txBody>
      </p:sp>
      <p:sp>
        <p:nvSpPr>
          <p:cNvPr id="7" name="Freeform 6"/>
          <p:cNvSpPr/>
          <p:nvPr/>
        </p:nvSpPr>
        <p:spPr>
          <a:xfrm>
            <a:off x="1935366" y="3087014"/>
            <a:ext cx="5918199" cy="781507"/>
          </a:xfrm>
          <a:custGeom>
            <a:avLst/>
            <a:gdLst>
              <a:gd name="connsiteX0" fmla="*/ 0 w 5918199"/>
              <a:gd name="connsiteY0" fmla="*/ 0 h 781507"/>
              <a:gd name="connsiteX1" fmla="*/ 5918199 w 5918199"/>
              <a:gd name="connsiteY1" fmla="*/ 0 h 781507"/>
              <a:gd name="connsiteX2" fmla="*/ 5918199 w 5918199"/>
              <a:gd name="connsiteY2" fmla="*/ 781507 h 781507"/>
              <a:gd name="connsiteX3" fmla="*/ 0 w 5918199"/>
              <a:gd name="connsiteY3" fmla="*/ 781507 h 781507"/>
              <a:gd name="connsiteX4" fmla="*/ 0 w 5918199"/>
              <a:gd name="connsiteY4" fmla="*/ 0 h 781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199" h="781507">
                <a:moveTo>
                  <a:pt x="0" y="0"/>
                </a:moveTo>
                <a:lnTo>
                  <a:pt x="5918199" y="0"/>
                </a:lnTo>
                <a:lnTo>
                  <a:pt x="5918199" y="781507"/>
                </a:lnTo>
                <a:lnTo>
                  <a:pt x="0" y="781507"/>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620321"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t>Mobile ATM</a:t>
            </a:r>
            <a:endParaRPr lang="en-GB" sz="2300" kern="1200" dirty="0"/>
          </a:p>
        </p:txBody>
      </p:sp>
      <p:sp>
        <p:nvSpPr>
          <p:cNvPr id="9" name="Freeform 8"/>
          <p:cNvSpPr/>
          <p:nvPr/>
        </p:nvSpPr>
        <p:spPr>
          <a:xfrm>
            <a:off x="1935366" y="4259478"/>
            <a:ext cx="5918199" cy="781507"/>
          </a:xfrm>
          <a:custGeom>
            <a:avLst/>
            <a:gdLst>
              <a:gd name="connsiteX0" fmla="*/ 0 w 5918199"/>
              <a:gd name="connsiteY0" fmla="*/ 0 h 781507"/>
              <a:gd name="connsiteX1" fmla="*/ 5918199 w 5918199"/>
              <a:gd name="connsiteY1" fmla="*/ 0 h 781507"/>
              <a:gd name="connsiteX2" fmla="*/ 5918199 w 5918199"/>
              <a:gd name="connsiteY2" fmla="*/ 781507 h 781507"/>
              <a:gd name="connsiteX3" fmla="*/ 0 w 5918199"/>
              <a:gd name="connsiteY3" fmla="*/ 781507 h 781507"/>
              <a:gd name="connsiteX4" fmla="*/ 0 w 5918199"/>
              <a:gd name="connsiteY4" fmla="*/ 0 h 781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18199" h="781507">
                <a:moveTo>
                  <a:pt x="0" y="0"/>
                </a:moveTo>
                <a:lnTo>
                  <a:pt x="5918199" y="0"/>
                </a:lnTo>
                <a:lnTo>
                  <a:pt x="5918199" y="781507"/>
                </a:lnTo>
                <a:lnTo>
                  <a:pt x="0" y="781507"/>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620321" tIns="58420" rIns="58420" bIns="58420" numCol="1" spcCol="1270" anchor="ctr" anchorCtr="0">
            <a:noAutofit/>
          </a:bodyPr>
          <a:lstStyle/>
          <a:p>
            <a:pPr lvl="0" algn="l" defTabSz="1022350">
              <a:lnSpc>
                <a:spcPct val="90000"/>
              </a:lnSpc>
              <a:spcBef>
                <a:spcPct val="0"/>
              </a:spcBef>
              <a:spcAft>
                <a:spcPct val="35000"/>
              </a:spcAft>
            </a:pPr>
            <a:r>
              <a:rPr lang="en-US" sz="2300" kern="1200" dirty="0" smtClean="0"/>
              <a:t>Mobile ticketing</a:t>
            </a:r>
            <a:endParaRPr lang="en-GB" sz="2300" kern="1200" dirty="0"/>
          </a:p>
        </p:txBody>
      </p:sp>
      <p:sp>
        <p:nvSpPr>
          <p:cNvPr id="16" name="Freeform 15"/>
          <p:cNvSpPr/>
          <p:nvPr/>
        </p:nvSpPr>
        <p:spPr>
          <a:xfrm>
            <a:off x="1487310" y="5431942"/>
            <a:ext cx="6366256" cy="781507"/>
          </a:xfrm>
          <a:custGeom>
            <a:avLst/>
            <a:gdLst>
              <a:gd name="connsiteX0" fmla="*/ 0 w 6366256"/>
              <a:gd name="connsiteY0" fmla="*/ 0 h 781507"/>
              <a:gd name="connsiteX1" fmla="*/ 6366256 w 6366256"/>
              <a:gd name="connsiteY1" fmla="*/ 0 h 781507"/>
              <a:gd name="connsiteX2" fmla="*/ 6366256 w 6366256"/>
              <a:gd name="connsiteY2" fmla="*/ 781507 h 781507"/>
              <a:gd name="connsiteX3" fmla="*/ 0 w 6366256"/>
              <a:gd name="connsiteY3" fmla="*/ 781507 h 781507"/>
              <a:gd name="connsiteX4" fmla="*/ 0 w 6366256"/>
              <a:gd name="connsiteY4" fmla="*/ 0 h 7815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366256" h="781507">
                <a:moveTo>
                  <a:pt x="0" y="0"/>
                </a:moveTo>
                <a:lnTo>
                  <a:pt x="6366256" y="0"/>
                </a:lnTo>
                <a:lnTo>
                  <a:pt x="6366256" y="781507"/>
                </a:lnTo>
                <a:lnTo>
                  <a:pt x="0" y="781507"/>
                </a:lnTo>
                <a:lnTo>
                  <a:pt x="0" y="0"/>
                </a:lnTo>
                <a:close/>
              </a:path>
            </a:pathLst>
          </a:custGeom>
        </p:spPr>
        <p:style>
          <a:lnRef idx="2">
            <a:schemeClr val="lt2">
              <a:hueOff val="0"/>
              <a:satOff val="0"/>
              <a:lumOff val="0"/>
              <a:alphaOff val="0"/>
            </a:schemeClr>
          </a:lnRef>
          <a:fillRef idx="1">
            <a:schemeClr val="dk2">
              <a:hueOff val="0"/>
              <a:satOff val="0"/>
              <a:lumOff val="0"/>
              <a:alphaOff val="0"/>
            </a:schemeClr>
          </a:fillRef>
          <a:effectRef idx="0">
            <a:schemeClr val="dk2">
              <a:hueOff val="0"/>
              <a:satOff val="0"/>
              <a:lumOff val="0"/>
              <a:alphaOff val="0"/>
            </a:schemeClr>
          </a:effectRef>
          <a:fontRef idx="minor">
            <a:schemeClr val="lt1"/>
          </a:fontRef>
        </p:style>
        <p:txBody>
          <a:bodyPr spcFirstLastPara="0" vert="horz" wrap="square" lIns="620321" tIns="58420" rIns="58420" bIns="58420" numCol="1" spcCol="1270" anchor="ctr" anchorCtr="0">
            <a:noAutofit/>
          </a:bodyPr>
          <a:lstStyle/>
          <a:p>
            <a:pPr lvl="0" algn="l" defTabSz="1022350">
              <a:lnSpc>
                <a:spcPct val="90000"/>
              </a:lnSpc>
              <a:spcBef>
                <a:spcPct val="0"/>
              </a:spcBef>
              <a:spcAft>
                <a:spcPct val="35000"/>
              </a:spcAft>
            </a:pPr>
            <a:r>
              <a:rPr lang="en-GB" sz="2300" b="1" kern="1200" dirty="0" smtClean="0"/>
              <a:t>Mobile vouchers, coupons and loyalty cards</a:t>
            </a:r>
            <a:endParaRPr lang="en-GB" sz="2300" kern="1200" dirty="0"/>
          </a:p>
        </p:txBody>
      </p:sp>
      <p:sp>
        <p:nvSpPr>
          <p:cNvPr id="10" name="Rectangle 9"/>
          <p:cNvSpPr/>
          <p:nvPr/>
        </p:nvSpPr>
        <p:spPr>
          <a:xfrm>
            <a:off x="130341" y="238836"/>
            <a:ext cx="8706231"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solidFill>
                  <a:schemeClr val="accent5">
                    <a:lumMod val="75000"/>
                  </a:schemeClr>
                </a:solidFill>
                <a:effectLst>
                  <a:outerShdw blurRad="50800" dist="39000" dir="5460000" algn="tl">
                    <a:srgbClr val="000000">
                      <a:alpha val="38000"/>
                    </a:srgbClr>
                  </a:outerShdw>
                </a:effectLst>
              </a:rPr>
              <a:t>Examples of M-Commerce:</a:t>
            </a:r>
            <a:endParaRPr lang="en-US" sz="5400" b="1" dirty="0">
              <a:ln w="11430"/>
              <a:solidFill>
                <a:schemeClr val="accent5">
                  <a:lumMod val="75000"/>
                </a:schemeClr>
              </a:solidFill>
              <a:effectLst>
                <a:outerShdw blurRad="50800" dist="39000" dir="5460000" algn="tl">
                  <a:srgbClr val="000000">
                    <a:alpha val="38000"/>
                  </a:srgbClr>
                </a:outerShdw>
              </a:effectLst>
            </a:endParaRPr>
          </a:p>
        </p:txBody>
      </p:sp>
      <p:grpSp>
        <p:nvGrpSpPr>
          <p:cNvPr id="20" name="Group 19"/>
          <p:cNvGrpSpPr/>
          <p:nvPr/>
        </p:nvGrpSpPr>
        <p:grpSpPr>
          <a:xfrm>
            <a:off x="998868" y="1816862"/>
            <a:ext cx="976884" cy="976884"/>
            <a:chOff x="998868" y="1816862"/>
            <a:chExt cx="976884" cy="976884"/>
          </a:xfrm>
        </p:grpSpPr>
        <p:sp>
          <p:nvSpPr>
            <p:cNvPr id="6" name="Oval 5"/>
            <p:cNvSpPr/>
            <p:nvPr/>
          </p:nvSpPr>
          <p:spPr>
            <a:xfrm>
              <a:off x="998868" y="1816862"/>
              <a:ext cx="976884" cy="976884"/>
            </a:xfrm>
            <a:prstGeom prst="ellipse">
              <a:avLst/>
            </a:prstGeom>
            <a:solidFill>
              <a:srgbClr val="FFC000"/>
            </a:solidFill>
          </p:spPr>
          <p:style>
            <a:lnRef idx="2">
              <a:schemeClr val="dk2">
                <a:hueOff val="0"/>
                <a:satOff val="0"/>
                <a:lumOff val="0"/>
                <a:alphaOff val="0"/>
              </a:schemeClr>
            </a:lnRef>
            <a:fillRef idx="1">
              <a:scrgbClr r="0" g="0" b="0"/>
            </a:fillRef>
            <a:effectRef idx="0">
              <a:schemeClr val="lt2">
                <a:hueOff val="0"/>
                <a:satOff val="0"/>
                <a:lumOff val="0"/>
                <a:alphaOff val="0"/>
              </a:schemeClr>
            </a:effectRef>
            <a:fontRef idx="minor">
              <a:schemeClr val="dk1">
                <a:hueOff val="0"/>
                <a:satOff val="0"/>
                <a:lumOff val="0"/>
                <a:alphaOff val="0"/>
              </a:schemeClr>
            </a:fontRef>
          </p:style>
        </p:sp>
        <p:sp>
          <p:nvSpPr>
            <p:cNvPr id="11" name="Notched Right Arrow 10"/>
            <p:cNvSpPr/>
            <p:nvPr/>
          </p:nvSpPr>
          <p:spPr>
            <a:xfrm>
              <a:off x="1219200" y="2152904"/>
              <a:ext cx="533400" cy="304800"/>
            </a:xfrm>
            <a:prstGeom prst="notchedRightArrow">
              <a:avLst/>
            </a:prstGeom>
          </p:spPr>
          <p:style>
            <a:lnRef idx="0">
              <a:schemeClr val="dk1"/>
            </a:lnRef>
            <a:fillRef idx="3">
              <a:schemeClr val="dk1"/>
            </a:fillRef>
            <a:effectRef idx="3">
              <a:schemeClr val="dk1"/>
            </a:effectRef>
            <a:fontRef idx="minor">
              <a:schemeClr val="lt1"/>
            </a:fontRef>
          </p:style>
          <p:txBody>
            <a:bodyPr rtlCol="0" anchor="ctr"/>
            <a:lstStyle/>
            <a:p>
              <a:pPr algn="ctr"/>
              <a:endParaRPr lang="en-GB" dirty="0"/>
            </a:p>
          </p:txBody>
        </p:sp>
      </p:grpSp>
      <p:grpSp>
        <p:nvGrpSpPr>
          <p:cNvPr id="21" name="Group 20"/>
          <p:cNvGrpSpPr/>
          <p:nvPr/>
        </p:nvGrpSpPr>
        <p:grpSpPr>
          <a:xfrm>
            <a:off x="1446924" y="2989326"/>
            <a:ext cx="976884" cy="976884"/>
            <a:chOff x="1446924" y="2989326"/>
            <a:chExt cx="976884" cy="976884"/>
          </a:xfrm>
        </p:grpSpPr>
        <p:sp>
          <p:nvSpPr>
            <p:cNvPr id="8" name="Oval 7"/>
            <p:cNvSpPr/>
            <p:nvPr/>
          </p:nvSpPr>
          <p:spPr>
            <a:xfrm>
              <a:off x="1446924" y="2989326"/>
              <a:ext cx="976884" cy="976884"/>
            </a:xfrm>
            <a:prstGeom prst="ellipse">
              <a:avLst/>
            </a:prstGeom>
            <a:solidFill>
              <a:srgbClr val="FFC000"/>
            </a:solidFill>
          </p:spPr>
          <p:style>
            <a:lnRef idx="2">
              <a:schemeClr val="dk2">
                <a:hueOff val="0"/>
                <a:satOff val="0"/>
                <a:lumOff val="0"/>
                <a:alphaOff val="0"/>
              </a:schemeClr>
            </a:lnRef>
            <a:fillRef idx="1">
              <a:scrgbClr r="0" g="0" b="0"/>
            </a:fillRef>
            <a:effectRef idx="0">
              <a:schemeClr val="lt2">
                <a:hueOff val="0"/>
                <a:satOff val="0"/>
                <a:lumOff val="0"/>
                <a:alphaOff val="0"/>
              </a:schemeClr>
            </a:effectRef>
            <a:fontRef idx="minor">
              <a:schemeClr val="dk1">
                <a:hueOff val="0"/>
                <a:satOff val="0"/>
                <a:lumOff val="0"/>
                <a:alphaOff val="0"/>
              </a:schemeClr>
            </a:fontRef>
          </p:style>
        </p:sp>
        <p:sp>
          <p:nvSpPr>
            <p:cNvPr id="12" name="Notched Right Arrow 11"/>
            <p:cNvSpPr/>
            <p:nvPr/>
          </p:nvSpPr>
          <p:spPr>
            <a:xfrm>
              <a:off x="1676400" y="3276600"/>
              <a:ext cx="533400" cy="304800"/>
            </a:xfrm>
            <a:prstGeom prst="notch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grpSp>
      <p:grpSp>
        <p:nvGrpSpPr>
          <p:cNvPr id="22" name="Group 21"/>
          <p:cNvGrpSpPr/>
          <p:nvPr/>
        </p:nvGrpSpPr>
        <p:grpSpPr>
          <a:xfrm>
            <a:off x="1446924" y="4161790"/>
            <a:ext cx="976884" cy="976884"/>
            <a:chOff x="1446924" y="4161790"/>
            <a:chExt cx="976884" cy="976884"/>
          </a:xfrm>
        </p:grpSpPr>
        <p:sp>
          <p:nvSpPr>
            <p:cNvPr id="15" name="Oval 14"/>
            <p:cNvSpPr/>
            <p:nvPr/>
          </p:nvSpPr>
          <p:spPr>
            <a:xfrm>
              <a:off x="1446924" y="4161790"/>
              <a:ext cx="976884" cy="976884"/>
            </a:xfrm>
            <a:prstGeom prst="ellipse">
              <a:avLst/>
            </a:prstGeom>
            <a:solidFill>
              <a:srgbClr val="FFC000"/>
            </a:solidFill>
          </p:spPr>
          <p:style>
            <a:lnRef idx="2">
              <a:schemeClr val="dk2">
                <a:hueOff val="0"/>
                <a:satOff val="0"/>
                <a:lumOff val="0"/>
                <a:alphaOff val="0"/>
              </a:schemeClr>
            </a:lnRef>
            <a:fillRef idx="1">
              <a:scrgbClr r="0" g="0" b="0"/>
            </a:fillRef>
            <a:effectRef idx="0">
              <a:schemeClr val="lt2">
                <a:hueOff val="0"/>
                <a:satOff val="0"/>
                <a:lumOff val="0"/>
                <a:alphaOff val="0"/>
              </a:schemeClr>
            </a:effectRef>
            <a:fontRef idx="minor">
              <a:schemeClr val="dk1">
                <a:hueOff val="0"/>
                <a:satOff val="0"/>
                <a:lumOff val="0"/>
                <a:alphaOff val="0"/>
              </a:schemeClr>
            </a:fontRef>
          </p:style>
        </p:sp>
        <p:sp>
          <p:nvSpPr>
            <p:cNvPr id="13" name="Notched Right Arrow 12"/>
            <p:cNvSpPr/>
            <p:nvPr/>
          </p:nvSpPr>
          <p:spPr>
            <a:xfrm>
              <a:off x="1676400" y="4495800"/>
              <a:ext cx="533400" cy="304800"/>
            </a:xfrm>
            <a:prstGeom prst="notch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grpSp>
      <p:grpSp>
        <p:nvGrpSpPr>
          <p:cNvPr id="23" name="Group 22"/>
          <p:cNvGrpSpPr/>
          <p:nvPr/>
        </p:nvGrpSpPr>
        <p:grpSpPr>
          <a:xfrm>
            <a:off x="998868" y="5334254"/>
            <a:ext cx="976884" cy="976884"/>
            <a:chOff x="998868" y="5334254"/>
            <a:chExt cx="976884" cy="976884"/>
          </a:xfrm>
        </p:grpSpPr>
        <p:sp>
          <p:nvSpPr>
            <p:cNvPr id="17" name="Oval 16"/>
            <p:cNvSpPr/>
            <p:nvPr/>
          </p:nvSpPr>
          <p:spPr>
            <a:xfrm>
              <a:off x="998868" y="5334254"/>
              <a:ext cx="976884" cy="976884"/>
            </a:xfrm>
            <a:prstGeom prst="ellipse">
              <a:avLst/>
            </a:prstGeom>
            <a:solidFill>
              <a:srgbClr val="FFC000"/>
            </a:solidFill>
          </p:spPr>
          <p:style>
            <a:lnRef idx="2">
              <a:schemeClr val="dk2">
                <a:hueOff val="0"/>
                <a:satOff val="0"/>
                <a:lumOff val="0"/>
                <a:alphaOff val="0"/>
              </a:schemeClr>
            </a:lnRef>
            <a:fillRef idx="1">
              <a:scrgbClr r="0" g="0" b="0"/>
            </a:fillRef>
            <a:effectRef idx="0">
              <a:schemeClr val="lt2">
                <a:hueOff val="0"/>
                <a:satOff val="0"/>
                <a:lumOff val="0"/>
                <a:alphaOff val="0"/>
              </a:schemeClr>
            </a:effectRef>
            <a:fontRef idx="minor">
              <a:schemeClr val="dk1">
                <a:hueOff val="0"/>
                <a:satOff val="0"/>
                <a:lumOff val="0"/>
                <a:alphaOff val="0"/>
              </a:schemeClr>
            </a:fontRef>
          </p:style>
        </p:sp>
        <p:sp>
          <p:nvSpPr>
            <p:cNvPr id="14" name="Notched Right Arrow 13"/>
            <p:cNvSpPr/>
            <p:nvPr/>
          </p:nvSpPr>
          <p:spPr>
            <a:xfrm>
              <a:off x="1295400" y="5638800"/>
              <a:ext cx="533400" cy="304800"/>
            </a:xfrm>
            <a:prstGeom prst="notchedRightArrow">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4075831666"/>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childTnLst>
                                </p:cTn>
                              </p:par>
                            </p:childTnLst>
                          </p:cTn>
                        </p:par>
                      </p:childTnLst>
                    </p:cTn>
                  </p:par>
                  <p:par>
                    <p:cTn id="14" fill="hold">
                      <p:stCondLst>
                        <p:cond delay="indefinite"/>
                      </p:stCondLst>
                      <p:childTnLst>
                        <p:par>
                          <p:cTn id="15" fill="hold">
                            <p:stCondLst>
                              <p:cond delay="0"/>
                            </p:stCondLst>
                            <p:childTnLst>
                              <p:par>
                                <p:cTn id="16" presetID="52" presetClass="entr" presetSubtype="0" fill="hold" grpId="0" nodeType="clickEffect">
                                  <p:stCondLst>
                                    <p:cond delay="0"/>
                                  </p:stCondLst>
                                  <p:childTnLst>
                                    <p:set>
                                      <p:cBhvr>
                                        <p:cTn id="17" dur="1" fill="hold">
                                          <p:stCondLst>
                                            <p:cond delay="0"/>
                                          </p:stCondLst>
                                        </p:cTn>
                                        <p:tgtEl>
                                          <p:spTgt spid="4"/>
                                        </p:tgtEl>
                                        <p:attrNameLst>
                                          <p:attrName>style.visibility</p:attrName>
                                        </p:attrNameLst>
                                      </p:cBhvr>
                                      <p:to>
                                        <p:strVal val="visible"/>
                                      </p:to>
                                    </p:set>
                                    <p:animScale>
                                      <p:cBhvr>
                                        <p:cTn id="18" dur="1000" decel="50000" fill="hold">
                                          <p:stCondLst>
                                            <p:cond delay="0"/>
                                          </p:stCondLst>
                                        </p:cTn>
                                        <p:tgtEl>
                                          <p:spTgt spid="4"/>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4"/>
                                        </p:tgtEl>
                                        <p:attrNameLst>
                                          <p:attrName>ppt_x</p:attrName>
                                          <p:attrName>ppt_y</p:attrName>
                                        </p:attrNameLst>
                                      </p:cBhvr>
                                    </p:animMotion>
                                    <p:animEffect transition="in" filter="fade">
                                      <p:cBhvr>
                                        <p:cTn id="20" dur="1000"/>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52" presetClass="entr" presetSubtype="0"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Scale>
                                      <p:cBhvr>
                                        <p:cTn id="29" dur="1000" decel="50000" fill="hold">
                                          <p:stCondLst>
                                            <p:cond delay="0"/>
                                          </p:stCondLst>
                                        </p:cTn>
                                        <p:tgtEl>
                                          <p:spTgt spid="7"/>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0" dur="1000" decel="50000" fill="hold">
                                          <p:stCondLst>
                                            <p:cond delay="0"/>
                                          </p:stCondLst>
                                        </p:cTn>
                                        <p:tgtEl>
                                          <p:spTgt spid="7"/>
                                        </p:tgtEl>
                                        <p:attrNameLst>
                                          <p:attrName>ppt_x</p:attrName>
                                          <p:attrName>ppt_y</p:attrName>
                                        </p:attrNameLst>
                                      </p:cBhvr>
                                    </p:animMotion>
                                    <p:animEffect transition="in" filter="fade">
                                      <p:cBhvr>
                                        <p:cTn id="31" dur="1000"/>
                                        <p:tgtEl>
                                          <p:spTgt spid="7"/>
                                        </p:tgtEl>
                                      </p:cBhvr>
                                    </p:animEffec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22"/>
                                        </p:tgtEl>
                                        <p:attrNameLst>
                                          <p:attrName>style.visibility</p:attrName>
                                        </p:attrNameLst>
                                      </p:cBhvr>
                                      <p:to>
                                        <p:strVal val="visible"/>
                                      </p:to>
                                    </p:set>
                                  </p:childTnLst>
                                </p:cTn>
                              </p:par>
                            </p:childTnLst>
                          </p:cTn>
                        </p:par>
                      </p:childTnLst>
                    </p:cTn>
                  </p:par>
                  <p:par>
                    <p:cTn id="36" fill="hold">
                      <p:stCondLst>
                        <p:cond delay="indefinite"/>
                      </p:stCondLst>
                      <p:childTnLst>
                        <p:par>
                          <p:cTn id="37" fill="hold">
                            <p:stCondLst>
                              <p:cond delay="0"/>
                            </p:stCondLst>
                            <p:childTnLst>
                              <p:par>
                                <p:cTn id="38" presetID="52" presetClass="entr" presetSubtype="0" fill="hold" grpId="0" nodeType="clickEffect">
                                  <p:stCondLst>
                                    <p:cond delay="0"/>
                                  </p:stCondLst>
                                  <p:childTnLst>
                                    <p:set>
                                      <p:cBhvr>
                                        <p:cTn id="39" dur="1" fill="hold">
                                          <p:stCondLst>
                                            <p:cond delay="0"/>
                                          </p:stCondLst>
                                        </p:cTn>
                                        <p:tgtEl>
                                          <p:spTgt spid="9"/>
                                        </p:tgtEl>
                                        <p:attrNameLst>
                                          <p:attrName>style.visibility</p:attrName>
                                        </p:attrNameLst>
                                      </p:cBhvr>
                                      <p:to>
                                        <p:strVal val="visible"/>
                                      </p:to>
                                    </p:set>
                                    <p:animScale>
                                      <p:cBhvr>
                                        <p:cTn id="40" dur="1000" decel="50000" fill="hold">
                                          <p:stCondLst>
                                            <p:cond delay="0"/>
                                          </p:stCondLst>
                                        </p:cTn>
                                        <p:tgtEl>
                                          <p:spTgt spid="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1" dur="1000" decel="50000" fill="hold">
                                          <p:stCondLst>
                                            <p:cond delay="0"/>
                                          </p:stCondLst>
                                        </p:cTn>
                                        <p:tgtEl>
                                          <p:spTgt spid="9"/>
                                        </p:tgtEl>
                                        <p:attrNameLst>
                                          <p:attrName>ppt_x</p:attrName>
                                          <p:attrName>ppt_y</p:attrName>
                                        </p:attrNameLst>
                                      </p:cBhvr>
                                    </p:animMotion>
                                    <p:animEffect transition="in" filter="fade">
                                      <p:cBhvr>
                                        <p:cTn id="42" dur="1000"/>
                                        <p:tgtEl>
                                          <p:spTgt spid="9"/>
                                        </p:tgtEl>
                                      </p:cBhvr>
                                    </p:animEffec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3"/>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52" presetClass="entr" presetSubtype="0" fill="hold" grpId="0" nodeType="clickEffect">
                                  <p:stCondLst>
                                    <p:cond delay="0"/>
                                  </p:stCondLst>
                                  <p:childTnLst>
                                    <p:set>
                                      <p:cBhvr>
                                        <p:cTn id="50" dur="1" fill="hold">
                                          <p:stCondLst>
                                            <p:cond delay="0"/>
                                          </p:stCondLst>
                                        </p:cTn>
                                        <p:tgtEl>
                                          <p:spTgt spid="16"/>
                                        </p:tgtEl>
                                        <p:attrNameLst>
                                          <p:attrName>style.visibility</p:attrName>
                                        </p:attrNameLst>
                                      </p:cBhvr>
                                      <p:to>
                                        <p:strVal val="visible"/>
                                      </p:to>
                                    </p:set>
                                    <p:animScale>
                                      <p:cBhvr>
                                        <p:cTn id="51"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2" dur="1000" decel="50000" fill="hold">
                                          <p:stCondLst>
                                            <p:cond delay="0"/>
                                          </p:stCondLst>
                                        </p:cTn>
                                        <p:tgtEl>
                                          <p:spTgt spid="16"/>
                                        </p:tgtEl>
                                        <p:attrNameLst>
                                          <p:attrName>ppt_x</p:attrName>
                                          <p:attrName>ppt_y</p:attrName>
                                        </p:attrNameLst>
                                      </p:cBhvr>
                                    </p:animMotion>
                                    <p:animEffect transition="in" filter="fade">
                                      <p:cBhvr>
                                        <p:cTn id="53" dur="10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7" grpId="0" animBg="1"/>
      <p:bldP spid="9" grpId="0" animBg="1"/>
      <p:bldP spid="16" grpId="0" animBg="1"/>
      <p:bldP spid="1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 y="0"/>
            <a:ext cx="9759955" cy="830997"/>
          </a:xfrm>
          <a:prstGeom prst="rect">
            <a:avLst/>
          </a:prstGeom>
          <a:noFill/>
        </p:spPr>
        <p:txBody>
          <a:bodyPr wrap="square" lIns="91440" tIns="45720" rIns="91440" bIns="45720">
            <a:spAutoFit/>
          </a:bodyPr>
          <a:lstStyle/>
          <a:p>
            <a:r>
              <a:rPr lang="en-US"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Steps to perform </a:t>
            </a:r>
            <a:r>
              <a:rPr lang="en-US" sz="48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M</a:t>
            </a:r>
            <a:r>
              <a:rPr lang="en-US" sz="4800" b="1" dirty="0" smtClean="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rPr>
              <a:t>-Commerce:</a:t>
            </a:r>
            <a:endParaRPr lang="en-US" sz="4800" b="1" cap="none" spc="0"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effectLst/>
            </a:endParaRPr>
          </a:p>
        </p:txBody>
      </p:sp>
      <p:sp>
        <p:nvSpPr>
          <p:cNvPr id="4" name="Freeform 3"/>
          <p:cNvSpPr/>
          <p:nvPr/>
        </p:nvSpPr>
        <p:spPr>
          <a:xfrm>
            <a:off x="300013" y="1000863"/>
            <a:ext cx="844008" cy="1205725"/>
          </a:xfrm>
          <a:custGeom>
            <a:avLst/>
            <a:gdLst>
              <a:gd name="connsiteX0" fmla="*/ 0 w 1205724"/>
              <a:gd name="connsiteY0" fmla="*/ 0 h 844007"/>
              <a:gd name="connsiteX1" fmla="*/ 783721 w 1205724"/>
              <a:gd name="connsiteY1" fmla="*/ 0 h 844007"/>
              <a:gd name="connsiteX2" fmla="*/ 1205724 w 1205724"/>
              <a:gd name="connsiteY2" fmla="*/ 422004 h 844007"/>
              <a:gd name="connsiteX3" fmla="*/ 783721 w 1205724"/>
              <a:gd name="connsiteY3" fmla="*/ 844007 h 844007"/>
              <a:gd name="connsiteX4" fmla="*/ 0 w 1205724"/>
              <a:gd name="connsiteY4" fmla="*/ 844007 h 844007"/>
              <a:gd name="connsiteX5" fmla="*/ 422004 w 1205724"/>
              <a:gd name="connsiteY5" fmla="*/ 422004 h 844007"/>
              <a:gd name="connsiteX6" fmla="*/ 0 w 1205724"/>
              <a:gd name="connsiteY6" fmla="*/ 0 h 844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5724" h="844007">
                <a:moveTo>
                  <a:pt x="1205723" y="0"/>
                </a:moveTo>
                <a:lnTo>
                  <a:pt x="1205723" y="548605"/>
                </a:lnTo>
                <a:lnTo>
                  <a:pt x="602861" y="844007"/>
                </a:lnTo>
                <a:lnTo>
                  <a:pt x="1" y="548605"/>
                </a:lnTo>
                <a:lnTo>
                  <a:pt x="1" y="0"/>
                </a:lnTo>
                <a:lnTo>
                  <a:pt x="602861" y="295403"/>
                </a:lnTo>
                <a:lnTo>
                  <a:pt x="1205723" y="0"/>
                </a:lnTo>
                <a:close/>
              </a:path>
            </a:pathLst>
          </a:custGeom>
          <a:solidFill>
            <a:srgbClr val="0070C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606" tIns="436610" rIns="14605" bIns="436608" numCol="1" spcCol="1270" anchor="ctr" anchorCtr="0">
            <a:noAutofit/>
          </a:bodyPr>
          <a:lstStyle/>
          <a:p>
            <a:pPr lvl="0" algn="ctr" defTabSz="1022350">
              <a:lnSpc>
                <a:spcPct val="90000"/>
              </a:lnSpc>
              <a:spcBef>
                <a:spcPct val="0"/>
              </a:spcBef>
              <a:spcAft>
                <a:spcPct val="35000"/>
              </a:spcAft>
            </a:pPr>
            <a:r>
              <a:rPr lang="en-GB" sz="2300" kern="1200" dirty="0"/>
              <a:t>1</a:t>
            </a:r>
          </a:p>
        </p:txBody>
      </p:sp>
      <p:sp>
        <p:nvSpPr>
          <p:cNvPr id="6" name="Freeform 5"/>
          <p:cNvSpPr/>
          <p:nvPr/>
        </p:nvSpPr>
        <p:spPr>
          <a:xfrm>
            <a:off x="1148807" y="998513"/>
            <a:ext cx="7690392" cy="783720"/>
          </a:xfrm>
          <a:custGeom>
            <a:avLst/>
            <a:gdLst>
              <a:gd name="connsiteX0" fmla="*/ 130623 w 783720"/>
              <a:gd name="connsiteY0" fmla="*/ 0 h 7690392"/>
              <a:gd name="connsiteX1" fmla="*/ 653097 w 783720"/>
              <a:gd name="connsiteY1" fmla="*/ 0 h 7690392"/>
              <a:gd name="connsiteX2" fmla="*/ 783720 w 783720"/>
              <a:gd name="connsiteY2" fmla="*/ 130623 h 7690392"/>
              <a:gd name="connsiteX3" fmla="*/ 783720 w 783720"/>
              <a:gd name="connsiteY3" fmla="*/ 7690392 h 7690392"/>
              <a:gd name="connsiteX4" fmla="*/ 783720 w 783720"/>
              <a:gd name="connsiteY4" fmla="*/ 7690392 h 7690392"/>
              <a:gd name="connsiteX5" fmla="*/ 0 w 783720"/>
              <a:gd name="connsiteY5" fmla="*/ 7690392 h 7690392"/>
              <a:gd name="connsiteX6" fmla="*/ 0 w 783720"/>
              <a:gd name="connsiteY6" fmla="*/ 7690392 h 7690392"/>
              <a:gd name="connsiteX7" fmla="*/ 0 w 783720"/>
              <a:gd name="connsiteY7" fmla="*/ 130623 h 7690392"/>
              <a:gd name="connsiteX8" fmla="*/ 130623 w 783720"/>
              <a:gd name="connsiteY8" fmla="*/ 0 h 7690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720" h="7690392">
                <a:moveTo>
                  <a:pt x="783720" y="1281761"/>
                </a:moveTo>
                <a:lnTo>
                  <a:pt x="783720" y="6408631"/>
                </a:lnTo>
                <a:cubicBezTo>
                  <a:pt x="783720" y="7116527"/>
                  <a:pt x="777760" y="7690392"/>
                  <a:pt x="770408" y="7690392"/>
                </a:cubicBezTo>
                <a:lnTo>
                  <a:pt x="0" y="7690392"/>
                </a:lnTo>
                <a:lnTo>
                  <a:pt x="0" y="7690392"/>
                </a:lnTo>
                <a:lnTo>
                  <a:pt x="0" y="0"/>
                </a:lnTo>
                <a:lnTo>
                  <a:pt x="0" y="0"/>
                </a:lnTo>
                <a:lnTo>
                  <a:pt x="770408" y="0"/>
                </a:lnTo>
                <a:cubicBezTo>
                  <a:pt x="777760" y="0"/>
                  <a:pt x="783720" y="573865"/>
                  <a:pt x="783720" y="1281761"/>
                </a:cubicBezTo>
                <a:close/>
              </a:path>
            </a:pathLst>
          </a:cu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49688" rIns="49688" bIns="49688"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Price Comparison:                                                                                                </a:t>
            </a:r>
            <a:r>
              <a:rPr lang="en-GB" sz="1800" kern="1200" dirty="0" smtClean="0"/>
              <a:t>                                                        </a:t>
            </a:r>
            <a:r>
              <a:rPr lang="en-GB" sz="1600" kern="1200" dirty="0"/>
              <a:t>Check the price of the product using the mobile device and compare with other competitor product pricing</a:t>
            </a:r>
          </a:p>
        </p:txBody>
      </p:sp>
      <p:sp>
        <p:nvSpPr>
          <p:cNvPr id="7" name="Freeform 6"/>
          <p:cNvSpPr/>
          <p:nvPr/>
        </p:nvSpPr>
        <p:spPr>
          <a:xfrm>
            <a:off x="300013" y="2073449"/>
            <a:ext cx="844008" cy="1205725"/>
          </a:xfrm>
          <a:custGeom>
            <a:avLst/>
            <a:gdLst>
              <a:gd name="connsiteX0" fmla="*/ 0 w 1205724"/>
              <a:gd name="connsiteY0" fmla="*/ 0 h 844007"/>
              <a:gd name="connsiteX1" fmla="*/ 783721 w 1205724"/>
              <a:gd name="connsiteY1" fmla="*/ 0 h 844007"/>
              <a:gd name="connsiteX2" fmla="*/ 1205724 w 1205724"/>
              <a:gd name="connsiteY2" fmla="*/ 422004 h 844007"/>
              <a:gd name="connsiteX3" fmla="*/ 783721 w 1205724"/>
              <a:gd name="connsiteY3" fmla="*/ 844007 h 844007"/>
              <a:gd name="connsiteX4" fmla="*/ 0 w 1205724"/>
              <a:gd name="connsiteY4" fmla="*/ 844007 h 844007"/>
              <a:gd name="connsiteX5" fmla="*/ 422004 w 1205724"/>
              <a:gd name="connsiteY5" fmla="*/ 422004 h 844007"/>
              <a:gd name="connsiteX6" fmla="*/ 0 w 1205724"/>
              <a:gd name="connsiteY6" fmla="*/ 0 h 844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5724" h="844007">
                <a:moveTo>
                  <a:pt x="1205723" y="0"/>
                </a:moveTo>
                <a:lnTo>
                  <a:pt x="1205723" y="548605"/>
                </a:lnTo>
                <a:lnTo>
                  <a:pt x="602861" y="844007"/>
                </a:lnTo>
                <a:lnTo>
                  <a:pt x="1" y="548605"/>
                </a:lnTo>
                <a:lnTo>
                  <a:pt x="1" y="0"/>
                </a:lnTo>
                <a:lnTo>
                  <a:pt x="602861" y="295403"/>
                </a:lnTo>
                <a:lnTo>
                  <a:pt x="1205723" y="0"/>
                </a:lnTo>
                <a:close/>
              </a:path>
            </a:pathLst>
          </a:custGeom>
          <a:solidFill>
            <a:srgbClr val="0070C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606" tIns="436610" rIns="14605" bIns="436608" numCol="1" spcCol="1270" anchor="ctr" anchorCtr="0">
            <a:noAutofit/>
          </a:bodyPr>
          <a:lstStyle/>
          <a:p>
            <a:pPr lvl="0" algn="ctr" defTabSz="1022350">
              <a:lnSpc>
                <a:spcPct val="90000"/>
              </a:lnSpc>
              <a:spcBef>
                <a:spcPct val="0"/>
              </a:spcBef>
              <a:spcAft>
                <a:spcPct val="35000"/>
              </a:spcAft>
            </a:pPr>
            <a:r>
              <a:rPr lang="en-GB" sz="2300" kern="1200" dirty="0"/>
              <a:t>2</a:t>
            </a:r>
          </a:p>
        </p:txBody>
      </p:sp>
      <p:sp>
        <p:nvSpPr>
          <p:cNvPr id="8" name="Freeform 7"/>
          <p:cNvSpPr/>
          <p:nvPr/>
        </p:nvSpPr>
        <p:spPr>
          <a:xfrm>
            <a:off x="1144019" y="2093574"/>
            <a:ext cx="7690392" cy="783720"/>
          </a:xfrm>
          <a:custGeom>
            <a:avLst/>
            <a:gdLst>
              <a:gd name="connsiteX0" fmla="*/ 130623 w 783720"/>
              <a:gd name="connsiteY0" fmla="*/ 0 h 7690392"/>
              <a:gd name="connsiteX1" fmla="*/ 653097 w 783720"/>
              <a:gd name="connsiteY1" fmla="*/ 0 h 7690392"/>
              <a:gd name="connsiteX2" fmla="*/ 783720 w 783720"/>
              <a:gd name="connsiteY2" fmla="*/ 130623 h 7690392"/>
              <a:gd name="connsiteX3" fmla="*/ 783720 w 783720"/>
              <a:gd name="connsiteY3" fmla="*/ 7690392 h 7690392"/>
              <a:gd name="connsiteX4" fmla="*/ 783720 w 783720"/>
              <a:gd name="connsiteY4" fmla="*/ 7690392 h 7690392"/>
              <a:gd name="connsiteX5" fmla="*/ 0 w 783720"/>
              <a:gd name="connsiteY5" fmla="*/ 7690392 h 7690392"/>
              <a:gd name="connsiteX6" fmla="*/ 0 w 783720"/>
              <a:gd name="connsiteY6" fmla="*/ 7690392 h 7690392"/>
              <a:gd name="connsiteX7" fmla="*/ 0 w 783720"/>
              <a:gd name="connsiteY7" fmla="*/ 130623 h 7690392"/>
              <a:gd name="connsiteX8" fmla="*/ 130623 w 783720"/>
              <a:gd name="connsiteY8" fmla="*/ 0 h 7690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720" h="7690392">
                <a:moveTo>
                  <a:pt x="783720" y="1281761"/>
                </a:moveTo>
                <a:lnTo>
                  <a:pt x="783720" y="6408631"/>
                </a:lnTo>
                <a:cubicBezTo>
                  <a:pt x="783720" y="7116527"/>
                  <a:pt x="777760" y="7690392"/>
                  <a:pt x="770408" y="7690392"/>
                </a:cubicBezTo>
                <a:lnTo>
                  <a:pt x="0" y="7690392"/>
                </a:lnTo>
                <a:lnTo>
                  <a:pt x="0" y="7690392"/>
                </a:lnTo>
                <a:lnTo>
                  <a:pt x="0" y="0"/>
                </a:lnTo>
                <a:lnTo>
                  <a:pt x="0" y="0"/>
                </a:lnTo>
                <a:lnTo>
                  <a:pt x="770408" y="0"/>
                </a:lnTo>
                <a:cubicBezTo>
                  <a:pt x="777760" y="0"/>
                  <a:pt x="783720" y="573865"/>
                  <a:pt x="783720" y="1281761"/>
                </a:cubicBezTo>
                <a:close/>
              </a:path>
            </a:pathLst>
          </a:cu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49688" rIns="49688" bIns="49688" numCol="1" spcCol="1270" anchor="ctr" anchorCtr="0">
            <a:noAutofit/>
          </a:bodyPr>
          <a:lstStyle/>
          <a:p>
            <a:pPr marL="171450" lvl="1" indent="-171450" algn="l" defTabSz="800100">
              <a:lnSpc>
                <a:spcPct val="90000"/>
              </a:lnSpc>
              <a:spcBef>
                <a:spcPct val="0"/>
              </a:spcBef>
              <a:spcAft>
                <a:spcPct val="15000"/>
              </a:spcAft>
              <a:buChar char="••"/>
            </a:pPr>
            <a:r>
              <a:rPr lang="en-GB" sz="1800" b="0" kern="1200" dirty="0"/>
              <a:t>Product Information:                                                                                           </a:t>
            </a:r>
            <a:r>
              <a:rPr lang="en-GB" sz="1800" b="0" kern="1200" dirty="0" smtClean="0"/>
              <a:t>                                                  </a:t>
            </a:r>
            <a:r>
              <a:rPr lang="en-GB" sz="1600" kern="1200" dirty="0"/>
              <a:t>Browse the catalogue to view products, price and specifications</a:t>
            </a:r>
            <a:endParaRPr lang="en-GB" sz="1600" b="0" kern="1200" dirty="0"/>
          </a:p>
        </p:txBody>
      </p:sp>
      <p:sp>
        <p:nvSpPr>
          <p:cNvPr id="9" name="Freeform 8"/>
          <p:cNvSpPr/>
          <p:nvPr/>
        </p:nvSpPr>
        <p:spPr>
          <a:xfrm>
            <a:off x="300013" y="3186282"/>
            <a:ext cx="844008" cy="1205725"/>
          </a:xfrm>
          <a:custGeom>
            <a:avLst/>
            <a:gdLst>
              <a:gd name="connsiteX0" fmla="*/ 0 w 1205724"/>
              <a:gd name="connsiteY0" fmla="*/ 0 h 844007"/>
              <a:gd name="connsiteX1" fmla="*/ 783721 w 1205724"/>
              <a:gd name="connsiteY1" fmla="*/ 0 h 844007"/>
              <a:gd name="connsiteX2" fmla="*/ 1205724 w 1205724"/>
              <a:gd name="connsiteY2" fmla="*/ 422004 h 844007"/>
              <a:gd name="connsiteX3" fmla="*/ 783721 w 1205724"/>
              <a:gd name="connsiteY3" fmla="*/ 844007 h 844007"/>
              <a:gd name="connsiteX4" fmla="*/ 0 w 1205724"/>
              <a:gd name="connsiteY4" fmla="*/ 844007 h 844007"/>
              <a:gd name="connsiteX5" fmla="*/ 422004 w 1205724"/>
              <a:gd name="connsiteY5" fmla="*/ 422004 h 844007"/>
              <a:gd name="connsiteX6" fmla="*/ 0 w 1205724"/>
              <a:gd name="connsiteY6" fmla="*/ 0 h 844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5724" h="844007">
                <a:moveTo>
                  <a:pt x="1205723" y="0"/>
                </a:moveTo>
                <a:lnTo>
                  <a:pt x="1205723" y="548605"/>
                </a:lnTo>
                <a:lnTo>
                  <a:pt x="602861" y="844007"/>
                </a:lnTo>
                <a:lnTo>
                  <a:pt x="1" y="548605"/>
                </a:lnTo>
                <a:lnTo>
                  <a:pt x="1" y="0"/>
                </a:lnTo>
                <a:lnTo>
                  <a:pt x="602861" y="295403"/>
                </a:lnTo>
                <a:lnTo>
                  <a:pt x="1205723" y="0"/>
                </a:lnTo>
                <a:close/>
              </a:path>
            </a:pathLst>
          </a:custGeom>
          <a:solidFill>
            <a:srgbClr val="0070C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606" tIns="436610" rIns="14605" bIns="436608" numCol="1" spcCol="1270" anchor="ctr" anchorCtr="0">
            <a:noAutofit/>
          </a:bodyPr>
          <a:lstStyle/>
          <a:p>
            <a:pPr lvl="0" algn="ctr" defTabSz="1022350">
              <a:lnSpc>
                <a:spcPct val="90000"/>
              </a:lnSpc>
              <a:spcBef>
                <a:spcPct val="0"/>
              </a:spcBef>
              <a:spcAft>
                <a:spcPct val="35000"/>
              </a:spcAft>
            </a:pPr>
            <a:r>
              <a:rPr lang="en-GB" sz="2300" kern="1200" dirty="0"/>
              <a:t>3</a:t>
            </a:r>
          </a:p>
        </p:txBody>
      </p:sp>
      <p:sp>
        <p:nvSpPr>
          <p:cNvPr id="10" name="Freeform 9"/>
          <p:cNvSpPr/>
          <p:nvPr/>
        </p:nvSpPr>
        <p:spPr>
          <a:xfrm>
            <a:off x="1144019" y="3186283"/>
            <a:ext cx="7690392" cy="783720"/>
          </a:xfrm>
          <a:custGeom>
            <a:avLst/>
            <a:gdLst>
              <a:gd name="connsiteX0" fmla="*/ 130623 w 783720"/>
              <a:gd name="connsiteY0" fmla="*/ 0 h 7690392"/>
              <a:gd name="connsiteX1" fmla="*/ 653097 w 783720"/>
              <a:gd name="connsiteY1" fmla="*/ 0 h 7690392"/>
              <a:gd name="connsiteX2" fmla="*/ 783720 w 783720"/>
              <a:gd name="connsiteY2" fmla="*/ 130623 h 7690392"/>
              <a:gd name="connsiteX3" fmla="*/ 783720 w 783720"/>
              <a:gd name="connsiteY3" fmla="*/ 7690392 h 7690392"/>
              <a:gd name="connsiteX4" fmla="*/ 783720 w 783720"/>
              <a:gd name="connsiteY4" fmla="*/ 7690392 h 7690392"/>
              <a:gd name="connsiteX5" fmla="*/ 0 w 783720"/>
              <a:gd name="connsiteY5" fmla="*/ 7690392 h 7690392"/>
              <a:gd name="connsiteX6" fmla="*/ 0 w 783720"/>
              <a:gd name="connsiteY6" fmla="*/ 7690392 h 7690392"/>
              <a:gd name="connsiteX7" fmla="*/ 0 w 783720"/>
              <a:gd name="connsiteY7" fmla="*/ 130623 h 7690392"/>
              <a:gd name="connsiteX8" fmla="*/ 130623 w 783720"/>
              <a:gd name="connsiteY8" fmla="*/ 0 h 7690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720" h="7690392">
                <a:moveTo>
                  <a:pt x="783720" y="1281761"/>
                </a:moveTo>
                <a:lnTo>
                  <a:pt x="783720" y="6408631"/>
                </a:lnTo>
                <a:cubicBezTo>
                  <a:pt x="783720" y="7116527"/>
                  <a:pt x="777760" y="7690392"/>
                  <a:pt x="770408" y="7690392"/>
                </a:cubicBezTo>
                <a:lnTo>
                  <a:pt x="0" y="7690392"/>
                </a:lnTo>
                <a:lnTo>
                  <a:pt x="0" y="7690392"/>
                </a:lnTo>
                <a:lnTo>
                  <a:pt x="0" y="0"/>
                </a:lnTo>
                <a:lnTo>
                  <a:pt x="0" y="0"/>
                </a:lnTo>
                <a:lnTo>
                  <a:pt x="770408" y="0"/>
                </a:lnTo>
                <a:cubicBezTo>
                  <a:pt x="777760" y="0"/>
                  <a:pt x="783720" y="573865"/>
                  <a:pt x="783720" y="1281761"/>
                </a:cubicBezTo>
                <a:close/>
              </a:path>
            </a:pathLst>
          </a:cu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49688" rIns="49688" bIns="49688"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Product reviews and ratings</a:t>
            </a:r>
            <a:r>
              <a:rPr lang="en-GB" sz="1800" kern="1200" dirty="0" smtClean="0"/>
              <a:t>:                                                                                                                                                </a:t>
            </a:r>
            <a:r>
              <a:rPr lang="en-GB" sz="1600" kern="1200" dirty="0" smtClean="0"/>
              <a:t>Read product reviews and ratings provided by other consumers</a:t>
            </a:r>
            <a:endParaRPr lang="en-GB" sz="1600" kern="1200" dirty="0"/>
          </a:p>
        </p:txBody>
      </p:sp>
      <p:sp>
        <p:nvSpPr>
          <p:cNvPr id="11" name="Freeform 10"/>
          <p:cNvSpPr/>
          <p:nvPr/>
        </p:nvSpPr>
        <p:spPr>
          <a:xfrm>
            <a:off x="300013" y="4280320"/>
            <a:ext cx="844008" cy="1205725"/>
          </a:xfrm>
          <a:custGeom>
            <a:avLst/>
            <a:gdLst>
              <a:gd name="connsiteX0" fmla="*/ 0 w 1205724"/>
              <a:gd name="connsiteY0" fmla="*/ 0 h 844007"/>
              <a:gd name="connsiteX1" fmla="*/ 783721 w 1205724"/>
              <a:gd name="connsiteY1" fmla="*/ 0 h 844007"/>
              <a:gd name="connsiteX2" fmla="*/ 1205724 w 1205724"/>
              <a:gd name="connsiteY2" fmla="*/ 422004 h 844007"/>
              <a:gd name="connsiteX3" fmla="*/ 783721 w 1205724"/>
              <a:gd name="connsiteY3" fmla="*/ 844007 h 844007"/>
              <a:gd name="connsiteX4" fmla="*/ 0 w 1205724"/>
              <a:gd name="connsiteY4" fmla="*/ 844007 h 844007"/>
              <a:gd name="connsiteX5" fmla="*/ 422004 w 1205724"/>
              <a:gd name="connsiteY5" fmla="*/ 422004 h 844007"/>
              <a:gd name="connsiteX6" fmla="*/ 0 w 1205724"/>
              <a:gd name="connsiteY6" fmla="*/ 0 h 844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5724" h="844007">
                <a:moveTo>
                  <a:pt x="1205723" y="0"/>
                </a:moveTo>
                <a:lnTo>
                  <a:pt x="1205723" y="548605"/>
                </a:lnTo>
                <a:lnTo>
                  <a:pt x="602861" y="844007"/>
                </a:lnTo>
                <a:lnTo>
                  <a:pt x="1" y="548605"/>
                </a:lnTo>
                <a:lnTo>
                  <a:pt x="1" y="0"/>
                </a:lnTo>
                <a:lnTo>
                  <a:pt x="602861" y="295403"/>
                </a:lnTo>
                <a:lnTo>
                  <a:pt x="1205723" y="0"/>
                </a:lnTo>
                <a:close/>
              </a:path>
            </a:pathLst>
          </a:custGeom>
          <a:solidFill>
            <a:srgbClr val="0070C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606" tIns="436610" rIns="14605" bIns="436608" numCol="1" spcCol="1270" anchor="ctr" anchorCtr="0">
            <a:noAutofit/>
          </a:bodyPr>
          <a:lstStyle/>
          <a:p>
            <a:pPr lvl="0" algn="ctr" defTabSz="1022350">
              <a:lnSpc>
                <a:spcPct val="90000"/>
              </a:lnSpc>
              <a:spcBef>
                <a:spcPct val="0"/>
              </a:spcBef>
              <a:spcAft>
                <a:spcPct val="35000"/>
              </a:spcAft>
            </a:pPr>
            <a:r>
              <a:rPr lang="en-GB" sz="2300" kern="1200" dirty="0"/>
              <a:t>4</a:t>
            </a:r>
          </a:p>
        </p:txBody>
      </p:sp>
      <p:sp>
        <p:nvSpPr>
          <p:cNvPr id="12" name="Freeform 11"/>
          <p:cNvSpPr/>
          <p:nvPr/>
        </p:nvSpPr>
        <p:spPr>
          <a:xfrm>
            <a:off x="1134445" y="4278991"/>
            <a:ext cx="7709542" cy="1019543"/>
          </a:xfrm>
          <a:custGeom>
            <a:avLst/>
            <a:gdLst>
              <a:gd name="connsiteX0" fmla="*/ 169927 w 1019542"/>
              <a:gd name="connsiteY0" fmla="*/ 0 h 7709541"/>
              <a:gd name="connsiteX1" fmla="*/ 849615 w 1019542"/>
              <a:gd name="connsiteY1" fmla="*/ 0 h 7709541"/>
              <a:gd name="connsiteX2" fmla="*/ 1019542 w 1019542"/>
              <a:gd name="connsiteY2" fmla="*/ 169927 h 7709541"/>
              <a:gd name="connsiteX3" fmla="*/ 1019542 w 1019542"/>
              <a:gd name="connsiteY3" fmla="*/ 7709541 h 7709541"/>
              <a:gd name="connsiteX4" fmla="*/ 1019542 w 1019542"/>
              <a:gd name="connsiteY4" fmla="*/ 7709541 h 7709541"/>
              <a:gd name="connsiteX5" fmla="*/ 0 w 1019542"/>
              <a:gd name="connsiteY5" fmla="*/ 7709541 h 7709541"/>
              <a:gd name="connsiteX6" fmla="*/ 0 w 1019542"/>
              <a:gd name="connsiteY6" fmla="*/ 7709541 h 7709541"/>
              <a:gd name="connsiteX7" fmla="*/ 0 w 1019542"/>
              <a:gd name="connsiteY7" fmla="*/ 169927 h 7709541"/>
              <a:gd name="connsiteX8" fmla="*/ 169927 w 1019542"/>
              <a:gd name="connsiteY8" fmla="*/ 0 h 77095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19542" h="7709541">
                <a:moveTo>
                  <a:pt x="1019542" y="1284951"/>
                </a:moveTo>
                <a:lnTo>
                  <a:pt x="1019542" y="6424590"/>
                </a:lnTo>
                <a:cubicBezTo>
                  <a:pt x="1019542" y="7134246"/>
                  <a:pt x="1009481" y="7709537"/>
                  <a:pt x="997070" y="7709537"/>
                </a:cubicBezTo>
                <a:lnTo>
                  <a:pt x="0" y="7709537"/>
                </a:lnTo>
                <a:lnTo>
                  <a:pt x="0" y="7709537"/>
                </a:lnTo>
                <a:lnTo>
                  <a:pt x="0" y="4"/>
                </a:lnTo>
                <a:lnTo>
                  <a:pt x="0" y="4"/>
                </a:lnTo>
                <a:lnTo>
                  <a:pt x="997070" y="4"/>
                </a:lnTo>
                <a:cubicBezTo>
                  <a:pt x="1009481" y="4"/>
                  <a:pt x="1019542" y="575295"/>
                  <a:pt x="1019542" y="1284951"/>
                </a:cubicBezTo>
                <a:close/>
              </a:path>
            </a:pathLst>
          </a:cu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7" tIns="61200" rIns="61200" bIns="61201"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Locate stores:                                                                                                    </a:t>
            </a:r>
            <a:r>
              <a:rPr lang="en-GB" sz="1800" kern="1200" dirty="0" smtClean="0"/>
              <a:t>                                                                          </a:t>
            </a:r>
            <a:r>
              <a:rPr lang="en-GB" sz="1600" kern="1200" dirty="0"/>
              <a:t>Navigate through the app to find the store location-maps and direction. Specially, if it is location based and relevant deals/discount coupons are sent to mobile user.</a:t>
            </a:r>
          </a:p>
        </p:txBody>
      </p:sp>
      <p:sp>
        <p:nvSpPr>
          <p:cNvPr id="13" name="Freeform 12"/>
          <p:cNvSpPr/>
          <p:nvPr/>
        </p:nvSpPr>
        <p:spPr>
          <a:xfrm>
            <a:off x="300013" y="5489611"/>
            <a:ext cx="844008" cy="1205725"/>
          </a:xfrm>
          <a:custGeom>
            <a:avLst/>
            <a:gdLst>
              <a:gd name="connsiteX0" fmla="*/ 0 w 1205724"/>
              <a:gd name="connsiteY0" fmla="*/ 0 h 844007"/>
              <a:gd name="connsiteX1" fmla="*/ 783721 w 1205724"/>
              <a:gd name="connsiteY1" fmla="*/ 0 h 844007"/>
              <a:gd name="connsiteX2" fmla="*/ 1205724 w 1205724"/>
              <a:gd name="connsiteY2" fmla="*/ 422004 h 844007"/>
              <a:gd name="connsiteX3" fmla="*/ 783721 w 1205724"/>
              <a:gd name="connsiteY3" fmla="*/ 844007 h 844007"/>
              <a:gd name="connsiteX4" fmla="*/ 0 w 1205724"/>
              <a:gd name="connsiteY4" fmla="*/ 844007 h 844007"/>
              <a:gd name="connsiteX5" fmla="*/ 422004 w 1205724"/>
              <a:gd name="connsiteY5" fmla="*/ 422004 h 844007"/>
              <a:gd name="connsiteX6" fmla="*/ 0 w 1205724"/>
              <a:gd name="connsiteY6" fmla="*/ 0 h 844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05724" h="844007">
                <a:moveTo>
                  <a:pt x="1205723" y="0"/>
                </a:moveTo>
                <a:lnTo>
                  <a:pt x="1205723" y="548605"/>
                </a:lnTo>
                <a:lnTo>
                  <a:pt x="602861" y="844007"/>
                </a:lnTo>
                <a:lnTo>
                  <a:pt x="1" y="548605"/>
                </a:lnTo>
                <a:lnTo>
                  <a:pt x="1" y="0"/>
                </a:lnTo>
                <a:lnTo>
                  <a:pt x="602861" y="295403"/>
                </a:lnTo>
                <a:lnTo>
                  <a:pt x="1205723" y="0"/>
                </a:lnTo>
                <a:close/>
              </a:path>
            </a:pathLst>
          </a:custGeom>
          <a:solidFill>
            <a:srgbClr val="0070C0"/>
          </a:solidFill>
        </p:spPr>
        <p:style>
          <a:lnRef idx="2">
            <a:schemeClr val="accen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spcFirstLastPara="0" vert="horz" wrap="square" lIns="14606" tIns="436610" rIns="14605" bIns="436608" numCol="1" spcCol="1270" anchor="ctr" anchorCtr="0">
            <a:noAutofit/>
          </a:bodyPr>
          <a:lstStyle/>
          <a:p>
            <a:pPr lvl="0" algn="ctr" defTabSz="1022350">
              <a:lnSpc>
                <a:spcPct val="90000"/>
              </a:lnSpc>
              <a:spcBef>
                <a:spcPct val="0"/>
              </a:spcBef>
              <a:spcAft>
                <a:spcPct val="35000"/>
              </a:spcAft>
            </a:pPr>
            <a:r>
              <a:rPr lang="en-GB" sz="2300" kern="1200" dirty="0"/>
              <a:t>5</a:t>
            </a:r>
          </a:p>
        </p:txBody>
      </p:sp>
      <p:sp>
        <p:nvSpPr>
          <p:cNvPr id="14" name="Freeform 13"/>
          <p:cNvSpPr/>
          <p:nvPr/>
        </p:nvSpPr>
        <p:spPr>
          <a:xfrm>
            <a:off x="1144019" y="5489611"/>
            <a:ext cx="7690392" cy="783721"/>
          </a:xfrm>
          <a:custGeom>
            <a:avLst/>
            <a:gdLst>
              <a:gd name="connsiteX0" fmla="*/ 130623 w 783720"/>
              <a:gd name="connsiteY0" fmla="*/ 0 h 7690392"/>
              <a:gd name="connsiteX1" fmla="*/ 653097 w 783720"/>
              <a:gd name="connsiteY1" fmla="*/ 0 h 7690392"/>
              <a:gd name="connsiteX2" fmla="*/ 783720 w 783720"/>
              <a:gd name="connsiteY2" fmla="*/ 130623 h 7690392"/>
              <a:gd name="connsiteX3" fmla="*/ 783720 w 783720"/>
              <a:gd name="connsiteY3" fmla="*/ 7690392 h 7690392"/>
              <a:gd name="connsiteX4" fmla="*/ 783720 w 783720"/>
              <a:gd name="connsiteY4" fmla="*/ 7690392 h 7690392"/>
              <a:gd name="connsiteX5" fmla="*/ 0 w 783720"/>
              <a:gd name="connsiteY5" fmla="*/ 7690392 h 7690392"/>
              <a:gd name="connsiteX6" fmla="*/ 0 w 783720"/>
              <a:gd name="connsiteY6" fmla="*/ 7690392 h 7690392"/>
              <a:gd name="connsiteX7" fmla="*/ 0 w 783720"/>
              <a:gd name="connsiteY7" fmla="*/ 130623 h 7690392"/>
              <a:gd name="connsiteX8" fmla="*/ 130623 w 783720"/>
              <a:gd name="connsiteY8" fmla="*/ 0 h 76903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3720" h="7690392">
                <a:moveTo>
                  <a:pt x="783720" y="1281761"/>
                </a:moveTo>
                <a:lnTo>
                  <a:pt x="783720" y="6408631"/>
                </a:lnTo>
                <a:cubicBezTo>
                  <a:pt x="783720" y="7116527"/>
                  <a:pt x="777760" y="7690392"/>
                  <a:pt x="770408" y="7690392"/>
                </a:cubicBezTo>
                <a:lnTo>
                  <a:pt x="0" y="7690392"/>
                </a:lnTo>
                <a:lnTo>
                  <a:pt x="0" y="7690392"/>
                </a:lnTo>
                <a:lnTo>
                  <a:pt x="0" y="0"/>
                </a:lnTo>
                <a:lnTo>
                  <a:pt x="0" y="0"/>
                </a:lnTo>
                <a:lnTo>
                  <a:pt x="770408" y="0"/>
                </a:lnTo>
                <a:cubicBezTo>
                  <a:pt x="777760" y="0"/>
                  <a:pt x="783720" y="573865"/>
                  <a:pt x="783720" y="1281761"/>
                </a:cubicBezTo>
                <a:close/>
              </a:path>
            </a:pathLst>
          </a:custGeom>
          <a:ln>
            <a:solidFill>
              <a:schemeClr val="tx1"/>
            </a:solidFill>
          </a:ln>
        </p:spPr>
        <p:style>
          <a:lnRef idx="2">
            <a:scrgbClr r="0" g="0" b="0"/>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128016" tIns="49688" rIns="49688" bIns="49689" numCol="1" spcCol="1270" anchor="ctr" anchorCtr="0">
            <a:noAutofit/>
          </a:bodyPr>
          <a:lstStyle/>
          <a:p>
            <a:pPr marL="171450" lvl="1" indent="-171450" algn="l" defTabSz="800100">
              <a:lnSpc>
                <a:spcPct val="90000"/>
              </a:lnSpc>
              <a:spcBef>
                <a:spcPct val="0"/>
              </a:spcBef>
              <a:spcAft>
                <a:spcPct val="15000"/>
              </a:spcAft>
              <a:buChar char="••"/>
            </a:pPr>
            <a:r>
              <a:rPr lang="en-GB" sz="1800" kern="1200" dirty="0"/>
              <a:t>Product purchase:                                                                                          </a:t>
            </a:r>
            <a:r>
              <a:rPr lang="en-GB" sz="1800" kern="1200" dirty="0" smtClean="0"/>
              <a:t>                                                                                                                </a:t>
            </a:r>
            <a:r>
              <a:rPr lang="en-GB" sz="1600" kern="1200" dirty="0"/>
              <a:t>Buy the </a:t>
            </a:r>
            <a:r>
              <a:rPr lang="en-GB" sz="1600" kern="1200" dirty="0" smtClean="0"/>
              <a:t>product, more </a:t>
            </a:r>
            <a:r>
              <a:rPr lang="en-GB" sz="1600" kern="1200" dirty="0"/>
              <a:t>in-store. Specially, if mobile coupons are offered with special deals and </a:t>
            </a:r>
            <a:r>
              <a:rPr lang="en-GB" sz="1600" kern="1200" dirty="0" smtClean="0"/>
              <a:t>discount </a:t>
            </a:r>
            <a:r>
              <a:rPr lang="en-GB" sz="1600" kern="1200" dirty="0"/>
              <a:t>via barcode and QR code promotions.</a:t>
            </a:r>
          </a:p>
        </p:txBody>
      </p:sp>
    </p:spTree>
    <p:extLst>
      <p:ext uri="{BB962C8B-B14F-4D97-AF65-F5344CB8AC3E}">
        <p14:creationId xmlns:p14="http://schemas.microsoft.com/office/powerpoint/2010/main" val="1191661474"/>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7"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4" presetClass="entr" presetSubtype="1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randombar(horizontal)">
                                      <p:cBhvr>
                                        <p:cTn id="21" dur="500"/>
                                        <p:tgtEl>
                                          <p:spTgt spid="6"/>
                                        </p:tgtEl>
                                      </p:cBhvr>
                                    </p:animEffect>
                                  </p:childTnLst>
                                </p:cTn>
                              </p:par>
                            </p:childTnLst>
                          </p:cTn>
                        </p:par>
                      </p:childTnLst>
                    </p:cTn>
                  </p:par>
                  <p:par>
                    <p:cTn id="22" fill="hold">
                      <p:stCondLst>
                        <p:cond delay="indefinite"/>
                      </p:stCondLst>
                      <p:childTnLst>
                        <p:par>
                          <p:cTn id="23" fill="hold">
                            <p:stCondLst>
                              <p:cond delay="0"/>
                            </p:stCondLst>
                            <p:childTnLst>
                              <p:par>
                                <p:cTn id="24" presetID="47" presetClass="entr" presetSubtype="0" fill="hold" grpId="0" nodeType="clickEffect">
                                  <p:stCondLst>
                                    <p:cond delay="0"/>
                                  </p:stCondLst>
                                  <p:childTnLst>
                                    <p:set>
                                      <p:cBhvr>
                                        <p:cTn id="25" dur="1" fill="hold">
                                          <p:stCondLst>
                                            <p:cond delay="0"/>
                                          </p:stCondLst>
                                        </p:cTn>
                                        <p:tgtEl>
                                          <p:spTgt spid="7"/>
                                        </p:tgtEl>
                                        <p:attrNameLst>
                                          <p:attrName>style.visibility</p:attrName>
                                        </p:attrNameLst>
                                      </p:cBhvr>
                                      <p:to>
                                        <p:strVal val="visible"/>
                                      </p:to>
                                    </p:set>
                                    <p:animEffect transition="in" filter="fade">
                                      <p:cBhvr>
                                        <p:cTn id="26" dur="1000"/>
                                        <p:tgtEl>
                                          <p:spTgt spid="7"/>
                                        </p:tgtEl>
                                      </p:cBhvr>
                                    </p:animEffect>
                                    <p:anim calcmode="lin" valueType="num">
                                      <p:cBhvr>
                                        <p:cTn id="27" dur="1000" fill="hold"/>
                                        <p:tgtEl>
                                          <p:spTgt spid="7"/>
                                        </p:tgtEl>
                                        <p:attrNameLst>
                                          <p:attrName>ppt_x</p:attrName>
                                        </p:attrNameLst>
                                      </p:cBhvr>
                                      <p:tavLst>
                                        <p:tav tm="0">
                                          <p:val>
                                            <p:strVal val="#ppt_x"/>
                                          </p:val>
                                        </p:tav>
                                        <p:tav tm="100000">
                                          <p:val>
                                            <p:strVal val="#ppt_x"/>
                                          </p:val>
                                        </p:tav>
                                      </p:tavLst>
                                    </p:anim>
                                    <p:anim calcmode="lin" valueType="num">
                                      <p:cBhvr>
                                        <p:cTn id="28"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ntr" presetSubtype="10" fill="hold" grpId="0" nodeType="click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randombar(horizontal)">
                                      <p:cBhvr>
                                        <p:cTn id="33" dur="500"/>
                                        <p:tgtEl>
                                          <p:spTgt spid="8"/>
                                        </p:tgtEl>
                                      </p:cBhvr>
                                    </p:animEffect>
                                  </p:childTnLst>
                                </p:cTn>
                              </p:par>
                            </p:childTnLst>
                          </p:cTn>
                        </p:par>
                      </p:childTnLst>
                    </p:cTn>
                  </p:par>
                  <p:par>
                    <p:cTn id="34" fill="hold">
                      <p:stCondLst>
                        <p:cond delay="indefinite"/>
                      </p:stCondLst>
                      <p:childTnLst>
                        <p:par>
                          <p:cTn id="35" fill="hold">
                            <p:stCondLst>
                              <p:cond delay="0"/>
                            </p:stCondLst>
                            <p:childTnLst>
                              <p:par>
                                <p:cTn id="36" presetID="47" presetClass="entr" presetSubtype="0" fill="hold" grpId="0" nodeType="clickEffect">
                                  <p:stCondLst>
                                    <p:cond delay="0"/>
                                  </p:stCondLst>
                                  <p:childTnLst>
                                    <p:set>
                                      <p:cBhvr>
                                        <p:cTn id="37" dur="1" fill="hold">
                                          <p:stCondLst>
                                            <p:cond delay="0"/>
                                          </p:stCondLst>
                                        </p:cTn>
                                        <p:tgtEl>
                                          <p:spTgt spid="9"/>
                                        </p:tgtEl>
                                        <p:attrNameLst>
                                          <p:attrName>style.visibility</p:attrName>
                                        </p:attrNameLst>
                                      </p:cBhvr>
                                      <p:to>
                                        <p:strVal val="visible"/>
                                      </p:to>
                                    </p:set>
                                    <p:animEffect transition="in" filter="fade">
                                      <p:cBhvr>
                                        <p:cTn id="38" dur="1000"/>
                                        <p:tgtEl>
                                          <p:spTgt spid="9"/>
                                        </p:tgtEl>
                                      </p:cBhvr>
                                    </p:animEffect>
                                    <p:anim calcmode="lin" valueType="num">
                                      <p:cBhvr>
                                        <p:cTn id="39" dur="1000" fill="hold"/>
                                        <p:tgtEl>
                                          <p:spTgt spid="9"/>
                                        </p:tgtEl>
                                        <p:attrNameLst>
                                          <p:attrName>ppt_x</p:attrName>
                                        </p:attrNameLst>
                                      </p:cBhvr>
                                      <p:tavLst>
                                        <p:tav tm="0">
                                          <p:val>
                                            <p:strVal val="#ppt_x"/>
                                          </p:val>
                                        </p:tav>
                                        <p:tav tm="100000">
                                          <p:val>
                                            <p:strVal val="#ppt_x"/>
                                          </p:val>
                                        </p:tav>
                                      </p:tavLst>
                                    </p:anim>
                                    <p:anim calcmode="lin" valueType="num">
                                      <p:cBhvr>
                                        <p:cTn id="4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14" presetClass="entr" presetSubtype="10" fill="hold" grpId="0" nodeType="clickEffect">
                                  <p:stCondLst>
                                    <p:cond delay="0"/>
                                  </p:stCondLst>
                                  <p:childTnLst>
                                    <p:set>
                                      <p:cBhvr>
                                        <p:cTn id="44" dur="1" fill="hold">
                                          <p:stCondLst>
                                            <p:cond delay="0"/>
                                          </p:stCondLst>
                                        </p:cTn>
                                        <p:tgtEl>
                                          <p:spTgt spid="10"/>
                                        </p:tgtEl>
                                        <p:attrNameLst>
                                          <p:attrName>style.visibility</p:attrName>
                                        </p:attrNameLst>
                                      </p:cBhvr>
                                      <p:to>
                                        <p:strVal val="visible"/>
                                      </p:to>
                                    </p:set>
                                    <p:animEffect transition="in" filter="randombar(horizontal)">
                                      <p:cBhvr>
                                        <p:cTn id="45" dur="500"/>
                                        <p:tgtEl>
                                          <p:spTgt spid="10"/>
                                        </p:tgtEl>
                                      </p:cBhvr>
                                    </p:animEffect>
                                  </p:childTnLst>
                                </p:cTn>
                              </p:par>
                            </p:childTnLst>
                          </p:cTn>
                        </p:par>
                      </p:childTnLst>
                    </p:cTn>
                  </p:par>
                  <p:par>
                    <p:cTn id="46" fill="hold">
                      <p:stCondLst>
                        <p:cond delay="indefinite"/>
                      </p:stCondLst>
                      <p:childTnLst>
                        <p:par>
                          <p:cTn id="47" fill="hold">
                            <p:stCondLst>
                              <p:cond delay="0"/>
                            </p:stCondLst>
                            <p:childTnLst>
                              <p:par>
                                <p:cTn id="48" presetID="47" presetClass="entr" presetSubtype="0" fill="hold" grpId="0" nodeType="clickEffect">
                                  <p:stCondLst>
                                    <p:cond delay="0"/>
                                  </p:stCondLst>
                                  <p:childTnLst>
                                    <p:set>
                                      <p:cBhvr>
                                        <p:cTn id="49" dur="1" fill="hold">
                                          <p:stCondLst>
                                            <p:cond delay="0"/>
                                          </p:stCondLst>
                                        </p:cTn>
                                        <p:tgtEl>
                                          <p:spTgt spid="11"/>
                                        </p:tgtEl>
                                        <p:attrNameLst>
                                          <p:attrName>style.visibility</p:attrName>
                                        </p:attrNameLst>
                                      </p:cBhvr>
                                      <p:to>
                                        <p:strVal val="visible"/>
                                      </p:to>
                                    </p:set>
                                    <p:animEffect transition="in" filter="fade">
                                      <p:cBhvr>
                                        <p:cTn id="50" dur="1000"/>
                                        <p:tgtEl>
                                          <p:spTgt spid="11"/>
                                        </p:tgtEl>
                                      </p:cBhvr>
                                    </p:animEffect>
                                    <p:anim calcmode="lin" valueType="num">
                                      <p:cBhvr>
                                        <p:cTn id="51" dur="1000" fill="hold"/>
                                        <p:tgtEl>
                                          <p:spTgt spid="11"/>
                                        </p:tgtEl>
                                        <p:attrNameLst>
                                          <p:attrName>ppt_x</p:attrName>
                                        </p:attrNameLst>
                                      </p:cBhvr>
                                      <p:tavLst>
                                        <p:tav tm="0">
                                          <p:val>
                                            <p:strVal val="#ppt_x"/>
                                          </p:val>
                                        </p:tav>
                                        <p:tav tm="100000">
                                          <p:val>
                                            <p:strVal val="#ppt_x"/>
                                          </p:val>
                                        </p:tav>
                                      </p:tavLst>
                                    </p:anim>
                                    <p:anim calcmode="lin" valueType="num">
                                      <p:cBhvr>
                                        <p:cTn id="52"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14" presetClass="entr" presetSubtype="10" fill="hold" grpId="0" nodeType="clickEffect">
                                  <p:stCondLst>
                                    <p:cond delay="0"/>
                                  </p:stCondLst>
                                  <p:childTnLst>
                                    <p:set>
                                      <p:cBhvr>
                                        <p:cTn id="56" dur="1" fill="hold">
                                          <p:stCondLst>
                                            <p:cond delay="0"/>
                                          </p:stCondLst>
                                        </p:cTn>
                                        <p:tgtEl>
                                          <p:spTgt spid="12"/>
                                        </p:tgtEl>
                                        <p:attrNameLst>
                                          <p:attrName>style.visibility</p:attrName>
                                        </p:attrNameLst>
                                      </p:cBhvr>
                                      <p:to>
                                        <p:strVal val="visible"/>
                                      </p:to>
                                    </p:set>
                                    <p:animEffect transition="in" filter="randombar(horizontal)">
                                      <p:cBhvr>
                                        <p:cTn id="57" dur="500"/>
                                        <p:tgtEl>
                                          <p:spTgt spid="12"/>
                                        </p:tgtEl>
                                      </p:cBhvr>
                                    </p:animEffect>
                                  </p:childTnLst>
                                </p:cTn>
                              </p:par>
                            </p:childTnLst>
                          </p:cTn>
                        </p:par>
                      </p:childTnLst>
                    </p:cTn>
                  </p:par>
                  <p:par>
                    <p:cTn id="58" fill="hold">
                      <p:stCondLst>
                        <p:cond delay="indefinite"/>
                      </p:stCondLst>
                      <p:childTnLst>
                        <p:par>
                          <p:cTn id="59" fill="hold">
                            <p:stCondLst>
                              <p:cond delay="0"/>
                            </p:stCondLst>
                            <p:childTnLst>
                              <p:par>
                                <p:cTn id="60" presetID="47" presetClass="entr" presetSubtype="0" fill="hold" grpId="0" nodeType="clickEffect">
                                  <p:stCondLst>
                                    <p:cond delay="0"/>
                                  </p:stCondLst>
                                  <p:childTnLst>
                                    <p:set>
                                      <p:cBhvr>
                                        <p:cTn id="61" dur="1" fill="hold">
                                          <p:stCondLst>
                                            <p:cond delay="0"/>
                                          </p:stCondLst>
                                        </p:cTn>
                                        <p:tgtEl>
                                          <p:spTgt spid="13"/>
                                        </p:tgtEl>
                                        <p:attrNameLst>
                                          <p:attrName>style.visibility</p:attrName>
                                        </p:attrNameLst>
                                      </p:cBhvr>
                                      <p:to>
                                        <p:strVal val="visible"/>
                                      </p:to>
                                    </p:set>
                                    <p:animEffect transition="in" filter="fade">
                                      <p:cBhvr>
                                        <p:cTn id="62" dur="1000"/>
                                        <p:tgtEl>
                                          <p:spTgt spid="13"/>
                                        </p:tgtEl>
                                      </p:cBhvr>
                                    </p:animEffect>
                                    <p:anim calcmode="lin" valueType="num">
                                      <p:cBhvr>
                                        <p:cTn id="63" dur="1000" fill="hold"/>
                                        <p:tgtEl>
                                          <p:spTgt spid="13"/>
                                        </p:tgtEl>
                                        <p:attrNameLst>
                                          <p:attrName>ppt_x</p:attrName>
                                        </p:attrNameLst>
                                      </p:cBhvr>
                                      <p:tavLst>
                                        <p:tav tm="0">
                                          <p:val>
                                            <p:strVal val="#ppt_x"/>
                                          </p:val>
                                        </p:tav>
                                        <p:tav tm="100000">
                                          <p:val>
                                            <p:strVal val="#ppt_x"/>
                                          </p:val>
                                        </p:tav>
                                      </p:tavLst>
                                    </p:anim>
                                    <p:anim calcmode="lin" valueType="num">
                                      <p:cBhvr>
                                        <p:cTn id="64" dur="1000" fill="hold"/>
                                        <p:tgtEl>
                                          <p:spTgt spid="13"/>
                                        </p:tgtEl>
                                        <p:attrNameLst>
                                          <p:attrName>ppt_y</p:attrName>
                                        </p:attrNameLst>
                                      </p:cBhvr>
                                      <p:tavLst>
                                        <p:tav tm="0">
                                          <p:val>
                                            <p:strVal val="#ppt_y-.1"/>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14" presetClass="entr" presetSubtype="10" fill="hold" grpId="0" nodeType="clickEffect">
                                  <p:stCondLst>
                                    <p:cond delay="0"/>
                                  </p:stCondLst>
                                  <p:childTnLst>
                                    <p:set>
                                      <p:cBhvr>
                                        <p:cTn id="68" dur="1" fill="hold">
                                          <p:stCondLst>
                                            <p:cond delay="0"/>
                                          </p:stCondLst>
                                        </p:cTn>
                                        <p:tgtEl>
                                          <p:spTgt spid="14"/>
                                        </p:tgtEl>
                                        <p:attrNameLst>
                                          <p:attrName>style.visibility</p:attrName>
                                        </p:attrNameLst>
                                      </p:cBhvr>
                                      <p:to>
                                        <p:strVal val="visible"/>
                                      </p:to>
                                    </p:set>
                                    <p:animEffect transition="in" filter="randombar(horizontal)">
                                      <p:cBhvr>
                                        <p:cTn id="69"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76200" y="143470"/>
            <a:ext cx="7646710"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2.Electronic fund transfer:</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6" name="Content Placeholder 5"/>
          <p:cNvSpPr>
            <a:spLocks noGrp="1"/>
          </p:cNvSpPr>
          <p:nvPr>
            <p:ph idx="1"/>
          </p:nvPr>
        </p:nvSpPr>
        <p:spPr>
          <a:xfrm>
            <a:off x="304800" y="1066800"/>
            <a:ext cx="8382000" cy="5059363"/>
          </a:xfrm>
        </p:spPr>
        <p:txBody>
          <a:bodyPr/>
          <a:lstStyle/>
          <a:p>
            <a:r>
              <a:rPr lang="en-GB" b="1" dirty="0" smtClean="0"/>
              <a:t>Electronic </a:t>
            </a:r>
            <a:r>
              <a:rPr lang="en-GB" b="1" dirty="0"/>
              <a:t>funds transfer (EFT)</a:t>
            </a:r>
            <a:r>
              <a:rPr lang="en-GB" dirty="0"/>
              <a:t> is the electronic exchange, transfer of money from one account to another, either within a single financial institution or across multiple institutions, through computer-based systems.</a:t>
            </a:r>
          </a:p>
        </p:txBody>
      </p:sp>
      <p:pic>
        <p:nvPicPr>
          <p:cNvPr id="5122" name="Picture 2"/>
          <p:cNvPicPr>
            <a:picLocks noChangeAspect="1" noChangeArrowheads="1"/>
          </p:cNvPicPr>
          <p:nvPr/>
        </p:nvPicPr>
        <p:blipFill>
          <a:blip r:embed="rId3">
            <a:extLst>
              <a:ext uri="{BEBA8EAE-BF5A-486C-A8C5-ECC9F3942E4B}">
                <a14:imgProps xmlns:a14="http://schemas.microsoft.com/office/drawing/2010/main">
                  <a14:imgLayer r:embed="rId4">
                    <a14:imgEffect>
                      <a14:saturation sat="200000"/>
                    </a14:imgEffect>
                  </a14:imgLayer>
                </a14:imgProps>
              </a:ext>
              <a:ext uri="{28A0092B-C50C-407E-A947-70E740481C1C}">
                <a14:useLocalDpi xmlns:a14="http://schemas.microsoft.com/office/drawing/2010/main" val="0"/>
              </a:ext>
            </a:extLst>
          </a:blip>
          <a:srcRect/>
          <a:stretch>
            <a:fillRect/>
          </a:stretch>
        </p:blipFill>
        <p:spPr bwMode="auto">
          <a:xfrm>
            <a:off x="76200" y="3048000"/>
            <a:ext cx="8853104" cy="330483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384482067"/>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5"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5122"/>
                                        </p:tgtEl>
                                        <p:attrNameLst>
                                          <p:attrName>style.visibility</p:attrName>
                                        </p:attrNameLst>
                                      </p:cBhvr>
                                      <p:to>
                                        <p:strVal val="visible"/>
                                      </p:to>
                                    </p:set>
                                    <p:animEffect transition="in" filter="barn(inVertical)">
                                      <p:cBhvr>
                                        <p:cTn id="14" dur="500"/>
                                        <p:tgtEl>
                                          <p:spTgt spid="5122"/>
                                        </p:tgtEl>
                                      </p:cBhvr>
                                    </p:animEffect>
                                  </p:childTnLst>
                                </p:cTn>
                              </p:par>
                            </p:childTnLst>
                          </p:cTn>
                        </p:par>
                      </p:childTnLst>
                    </p:cTn>
                  </p:par>
                  <p:par>
                    <p:cTn id="15" fill="hold">
                      <p:stCondLst>
                        <p:cond delay="indefinite"/>
                      </p:stCondLst>
                      <p:childTnLst>
                        <p:par>
                          <p:cTn id="16" fill="hold">
                            <p:stCondLst>
                              <p:cond delay="0"/>
                            </p:stCondLst>
                            <p:childTnLst>
                              <p:par>
                                <p:cTn id="17" presetID="37" presetClass="entr" presetSubtype="0" fill="hold" grpId="0"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1000"/>
                                        <p:tgtEl>
                                          <p:spTgt spid="6">
                                            <p:txEl>
                                              <p:pRg st="0" end="0"/>
                                            </p:txEl>
                                          </p:spTgt>
                                        </p:tgtEl>
                                      </p:cBhvr>
                                    </p:animEffect>
                                    <p:anim calcmode="lin" valueType="num">
                                      <p:cBhvr>
                                        <p:cTn id="20"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21" dur="900" decel="100000" fill="hold"/>
                                        <p:tgtEl>
                                          <p:spTgt spid="6">
                                            <p:txEl>
                                              <p:pRg st="0" end="0"/>
                                            </p:txEl>
                                          </p:spTgt>
                                        </p:tgtEl>
                                        <p:attrNameLst>
                                          <p:attrName>ppt_y</p:attrName>
                                        </p:attrNameLst>
                                      </p:cBhvr>
                                      <p:tavLst>
                                        <p:tav tm="0">
                                          <p:val>
                                            <p:strVal val="#ppt_y+1"/>
                                          </p:val>
                                        </p:tav>
                                        <p:tav tm="100000">
                                          <p:val>
                                            <p:strVal val="#ppt_y-.03"/>
                                          </p:val>
                                        </p:tav>
                                      </p:tavLst>
                                    </p:anim>
                                    <p:anim calcmode="lin" valueType="num">
                                      <p:cBhvr>
                                        <p:cTn id="22" dur="100" accel="100000" fill="hold">
                                          <p:stCondLst>
                                            <p:cond delay="900"/>
                                          </p:stCondLst>
                                        </p:cTn>
                                        <p:tgtEl>
                                          <p:spTgt spid="6">
                                            <p:txEl>
                                              <p:pRg st="0" end="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381000" y="2286000"/>
            <a:ext cx="8610600" cy="4343400"/>
          </a:xfrm>
        </p:spPr>
        <p:txBody>
          <a:bodyPr>
            <a:normAutofit/>
          </a:bodyPr>
          <a:lstStyle/>
          <a:p>
            <a:pPr>
              <a:lnSpc>
                <a:spcPct val="120000"/>
              </a:lnSpc>
            </a:pPr>
            <a:r>
              <a:rPr lang="en-GB" dirty="0" smtClean="0"/>
              <a:t>Wire </a:t>
            </a:r>
            <a:r>
              <a:rPr lang="en-GB" dirty="0"/>
              <a:t>transfer via an international banking network</a:t>
            </a:r>
          </a:p>
          <a:p>
            <a:pPr>
              <a:lnSpc>
                <a:spcPct val="120000"/>
              </a:lnSpc>
            </a:pPr>
            <a:r>
              <a:rPr lang="en-GB" dirty="0"/>
              <a:t>Cardholder-initiated transactions, using a payment card such as a credit or debit card</a:t>
            </a:r>
          </a:p>
          <a:p>
            <a:pPr>
              <a:lnSpc>
                <a:spcPct val="120000"/>
              </a:lnSpc>
            </a:pPr>
            <a:r>
              <a:rPr lang="en-GB" dirty="0"/>
              <a:t>Direct deposit payment initiated by the payer</a:t>
            </a:r>
          </a:p>
          <a:p>
            <a:pPr>
              <a:lnSpc>
                <a:spcPct val="120000"/>
              </a:lnSpc>
            </a:pPr>
            <a:r>
              <a:rPr lang="en-GB" dirty="0"/>
              <a:t>Direct debit payments, sometimes called </a:t>
            </a:r>
            <a:r>
              <a:rPr lang="en-GB" i="1" dirty="0"/>
              <a:t>electronic checks</a:t>
            </a:r>
            <a:r>
              <a:rPr lang="en-GB" dirty="0"/>
              <a:t>, for which a business debits the consumer's bank accounts for payment for goods or </a:t>
            </a:r>
            <a:r>
              <a:rPr lang="en-GB" dirty="0" smtClean="0"/>
              <a:t>services</a:t>
            </a:r>
            <a:endParaRPr lang="en-GB" dirty="0"/>
          </a:p>
        </p:txBody>
      </p:sp>
      <p:sp>
        <p:nvSpPr>
          <p:cNvPr id="3" name="Title 2"/>
          <p:cNvSpPr>
            <a:spLocks noGrp="1"/>
          </p:cNvSpPr>
          <p:nvPr>
            <p:ph type="title"/>
          </p:nvPr>
        </p:nvSpPr>
        <p:spPr>
          <a:xfrm>
            <a:off x="228600" y="457200"/>
            <a:ext cx="8458200" cy="762000"/>
          </a:xfrm>
        </p:spPr>
        <p:txBody>
          <a:bodyPr>
            <a:normAutofit fontScale="90000"/>
          </a:bodyPr>
          <a:lstStyle/>
          <a:p>
            <a:pPr algn="l"/>
            <a:r>
              <a:rPr lang="en-US" b="1" dirty="0" smtClean="0">
                <a:ln w="10541" cmpd="sng">
                  <a:solidFill>
                    <a:schemeClr val="accent1">
                      <a:shade val="88000"/>
                      <a:satMod val="110000"/>
                    </a:schemeClr>
                  </a:solidFill>
                  <a:prstDash val="solid"/>
                </a:ln>
                <a:solidFill>
                  <a:srgbClr val="7030A0"/>
                </a:solidFill>
              </a:rPr>
              <a:t>EFT COVERS:</a:t>
            </a:r>
            <a:endParaRPr lang="en-GB" b="1" dirty="0">
              <a:ln w="10541" cmpd="sng">
                <a:solidFill>
                  <a:schemeClr val="accent1">
                    <a:shade val="88000"/>
                    <a:satMod val="110000"/>
                  </a:schemeClr>
                </a:solidFill>
                <a:prstDash val="solid"/>
              </a:ln>
              <a:solidFill>
                <a:srgbClr val="7030A0"/>
              </a:solidFill>
            </a:endParaRPr>
          </a:p>
        </p:txBody>
      </p:sp>
    </p:spTree>
    <p:extLst>
      <p:ext uri="{BB962C8B-B14F-4D97-AF65-F5344CB8AC3E}">
        <p14:creationId xmlns:p14="http://schemas.microsoft.com/office/powerpoint/2010/main" val="1297698219"/>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5">
                                            <p:txEl>
                                              <p:pRg st="0" end="0"/>
                                            </p:txEl>
                                          </p:spTgt>
                                        </p:tgtEl>
                                        <p:attrNameLst>
                                          <p:attrName>style.visibility</p:attrName>
                                        </p:attrNameLst>
                                      </p:cBhvr>
                                      <p:to>
                                        <p:strVal val="visible"/>
                                      </p:to>
                                    </p:set>
                                    <p:anim calcmode="lin" valueType="num">
                                      <p:cBhvr>
                                        <p:cTn id="14" dur="500" fill="hold"/>
                                        <p:tgtEl>
                                          <p:spTgt spid="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5">
                                            <p:txEl>
                                              <p:pRg st="0" end="0"/>
                                            </p:txEl>
                                          </p:spTgt>
                                        </p:tgtEl>
                                        <p:attrNameLst>
                                          <p:attrName>ppt_y</p:attrName>
                                        </p:attrNameLst>
                                      </p:cBhvr>
                                      <p:tavLst>
                                        <p:tav tm="0">
                                          <p:val>
                                            <p:strVal val="#ppt_y"/>
                                          </p:val>
                                        </p:tav>
                                        <p:tav tm="100000">
                                          <p:val>
                                            <p:strVal val="#ppt_y"/>
                                          </p:val>
                                        </p:tav>
                                      </p:tavLst>
                                    </p:anim>
                                    <p:anim calcmode="lin" valueType="num">
                                      <p:cBhvr>
                                        <p:cTn id="16" dur="500" fill="hold"/>
                                        <p:tgtEl>
                                          <p:spTgt spid="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5">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5">
                                            <p:txEl>
                                              <p:pRg st="1" end="1"/>
                                            </p:txEl>
                                          </p:spTgt>
                                        </p:tgtEl>
                                        <p:attrNameLst>
                                          <p:attrName>style.visibility</p:attrName>
                                        </p:attrNameLst>
                                      </p:cBhvr>
                                      <p:to>
                                        <p:strVal val="visible"/>
                                      </p:to>
                                    </p:set>
                                    <p:anim calcmode="lin" valueType="num">
                                      <p:cBhvr>
                                        <p:cTn id="23" dur="500" fill="hold"/>
                                        <p:tgtEl>
                                          <p:spTgt spid="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5">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5">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1" presetClass="entr" presetSubtype="0" fill="hold" grpId="0" nodeType="clickEffect">
                                  <p:stCondLst>
                                    <p:cond delay="0"/>
                                  </p:stCondLst>
                                  <p:iterate type="lt">
                                    <p:tmPct val="10000"/>
                                  </p:iterate>
                                  <p:childTnLst>
                                    <p:set>
                                      <p:cBhvr>
                                        <p:cTn id="31" dur="1" fill="hold">
                                          <p:stCondLst>
                                            <p:cond delay="0"/>
                                          </p:stCondLst>
                                        </p:cTn>
                                        <p:tgtEl>
                                          <p:spTgt spid="5">
                                            <p:txEl>
                                              <p:pRg st="2" end="2"/>
                                            </p:txEl>
                                          </p:spTgt>
                                        </p:tgtEl>
                                        <p:attrNameLst>
                                          <p:attrName>style.visibility</p:attrName>
                                        </p:attrNameLst>
                                      </p:cBhvr>
                                      <p:to>
                                        <p:strVal val="visible"/>
                                      </p:to>
                                    </p:set>
                                    <p:anim calcmode="lin" valueType="num">
                                      <p:cBhvr>
                                        <p:cTn id="32" dur="500" fill="hold"/>
                                        <p:tgtEl>
                                          <p:spTgt spid="5">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5">
                                            <p:txEl>
                                              <p:pRg st="2" end="2"/>
                                            </p:txEl>
                                          </p:spTgt>
                                        </p:tgtEl>
                                        <p:attrNameLst>
                                          <p:attrName>ppt_y</p:attrName>
                                        </p:attrNameLst>
                                      </p:cBhvr>
                                      <p:tavLst>
                                        <p:tav tm="0">
                                          <p:val>
                                            <p:strVal val="#ppt_y"/>
                                          </p:val>
                                        </p:tav>
                                        <p:tav tm="100000">
                                          <p:val>
                                            <p:strVal val="#ppt_y"/>
                                          </p:val>
                                        </p:tav>
                                      </p:tavLst>
                                    </p:anim>
                                    <p:anim calcmode="lin" valueType="num">
                                      <p:cBhvr>
                                        <p:cTn id="34" dur="500" fill="hold"/>
                                        <p:tgtEl>
                                          <p:spTgt spid="5">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5">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5">
                                            <p:txEl>
                                              <p:pRg st="2" end="2"/>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41" presetClass="entr" presetSubtype="0" fill="hold" grpId="0" nodeType="clickEffect">
                                  <p:stCondLst>
                                    <p:cond delay="0"/>
                                  </p:stCondLst>
                                  <p:iterate type="lt">
                                    <p:tmPct val="10000"/>
                                  </p:iterate>
                                  <p:childTnLst>
                                    <p:set>
                                      <p:cBhvr>
                                        <p:cTn id="40" dur="1" fill="hold">
                                          <p:stCondLst>
                                            <p:cond delay="0"/>
                                          </p:stCondLst>
                                        </p:cTn>
                                        <p:tgtEl>
                                          <p:spTgt spid="5">
                                            <p:txEl>
                                              <p:pRg st="3" end="3"/>
                                            </p:txEl>
                                          </p:spTgt>
                                        </p:tgtEl>
                                        <p:attrNameLst>
                                          <p:attrName>style.visibility</p:attrName>
                                        </p:attrNameLst>
                                      </p:cBhvr>
                                      <p:to>
                                        <p:strVal val="visible"/>
                                      </p:to>
                                    </p:set>
                                    <p:anim calcmode="lin" valueType="num">
                                      <p:cBhvr>
                                        <p:cTn id="41" dur="500" fill="hold"/>
                                        <p:tgtEl>
                                          <p:spTgt spid="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42" dur="500" fill="hold"/>
                                        <p:tgtEl>
                                          <p:spTgt spid="5">
                                            <p:txEl>
                                              <p:pRg st="3" end="3"/>
                                            </p:txEl>
                                          </p:spTgt>
                                        </p:tgtEl>
                                        <p:attrNameLst>
                                          <p:attrName>ppt_y</p:attrName>
                                        </p:attrNameLst>
                                      </p:cBhvr>
                                      <p:tavLst>
                                        <p:tav tm="0">
                                          <p:val>
                                            <p:strVal val="#ppt_y"/>
                                          </p:val>
                                        </p:tav>
                                        <p:tav tm="100000">
                                          <p:val>
                                            <p:strVal val="#ppt_y"/>
                                          </p:val>
                                        </p:tav>
                                      </p:tavLst>
                                    </p:anim>
                                    <p:anim calcmode="lin" valueType="num">
                                      <p:cBhvr>
                                        <p:cTn id="43" dur="500" fill="hold"/>
                                        <p:tgtEl>
                                          <p:spTgt spid="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44" dur="500" fill="hold"/>
                                        <p:tgtEl>
                                          <p:spTgt spid="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45" dur="500" tmFilter="0,0; .5, 1; 1, 1"/>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3"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a:lnSpc>
                <a:spcPct val="120000"/>
              </a:lnSpc>
            </a:pPr>
            <a:r>
              <a:rPr lang="en-GB" dirty="0"/>
              <a:t>Transactions involving stored value of electronic money, possibly in a private currency</a:t>
            </a:r>
          </a:p>
          <a:p>
            <a:pPr>
              <a:lnSpc>
                <a:spcPct val="120000"/>
              </a:lnSpc>
            </a:pPr>
            <a:r>
              <a:rPr lang="en-GB" dirty="0"/>
              <a:t>Electronic Benefit Transfer</a:t>
            </a:r>
          </a:p>
          <a:p>
            <a:pPr>
              <a:lnSpc>
                <a:spcPct val="120000"/>
              </a:lnSpc>
            </a:pPr>
            <a:r>
              <a:rPr lang="en-GB" dirty="0"/>
              <a:t>Electronic bill payment in online banking, which may be delivered by EFT or paper check</a:t>
            </a:r>
          </a:p>
          <a:p>
            <a:endParaRPr lang="en-GB" dirty="0"/>
          </a:p>
        </p:txBody>
      </p:sp>
      <p:sp>
        <p:nvSpPr>
          <p:cNvPr id="4" name="Title 2"/>
          <p:cNvSpPr>
            <a:spLocks noGrp="1"/>
          </p:cNvSpPr>
          <p:nvPr>
            <p:ph type="title"/>
          </p:nvPr>
        </p:nvSpPr>
        <p:spPr>
          <a:xfrm>
            <a:off x="228600" y="457200"/>
            <a:ext cx="8458200" cy="762000"/>
          </a:xfrm>
        </p:spPr>
        <p:txBody>
          <a:bodyPr>
            <a:normAutofit fontScale="90000"/>
          </a:bodyPr>
          <a:lstStyle/>
          <a:p>
            <a:pPr algn="l"/>
            <a:r>
              <a:rPr lang="en-US" b="1" dirty="0" smtClean="0">
                <a:ln w="10541" cmpd="sng">
                  <a:solidFill>
                    <a:schemeClr val="accent1">
                      <a:shade val="88000"/>
                      <a:satMod val="110000"/>
                    </a:schemeClr>
                  </a:solidFill>
                  <a:prstDash val="solid"/>
                </a:ln>
                <a:solidFill>
                  <a:srgbClr val="7030A0"/>
                </a:solidFill>
              </a:rPr>
              <a:t>EFT COVERS (Continued):</a:t>
            </a:r>
            <a:endParaRPr lang="en-GB" b="1" dirty="0">
              <a:ln w="10541" cmpd="sng">
                <a:solidFill>
                  <a:schemeClr val="accent1">
                    <a:shade val="88000"/>
                    <a:satMod val="110000"/>
                  </a:schemeClr>
                </a:solidFill>
                <a:prstDash val="solid"/>
              </a:ln>
              <a:solidFill>
                <a:srgbClr val="7030A0"/>
              </a:solidFill>
            </a:endParaRPr>
          </a:p>
        </p:txBody>
      </p:sp>
    </p:spTree>
    <p:extLst>
      <p:ext uri="{BB962C8B-B14F-4D97-AF65-F5344CB8AC3E}">
        <p14:creationId xmlns:p14="http://schemas.microsoft.com/office/powerpoint/2010/main" val="2284274798"/>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41" presetClass="entr" presetSubtype="0" fill="hold" grpId="0" nodeType="clickEffect">
                                  <p:stCondLst>
                                    <p:cond delay="0"/>
                                  </p:stCondLst>
                                  <p:iterate type="lt">
                                    <p:tmPct val="10000"/>
                                  </p:iterate>
                                  <p:childTnLst>
                                    <p:set>
                                      <p:cBhvr>
                                        <p:cTn id="13" dur="1" fill="hold">
                                          <p:stCondLst>
                                            <p:cond delay="0"/>
                                          </p:stCondLst>
                                        </p:cTn>
                                        <p:tgtEl>
                                          <p:spTgt spid="2">
                                            <p:txEl>
                                              <p:pRg st="0" end="0"/>
                                            </p:txEl>
                                          </p:spTgt>
                                        </p:tgtEl>
                                        <p:attrNameLst>
                                          <p:attrName>style.visibility</p:attrName>
                                        </p:attrNameLst>
                                      </p:cBhvr>
                                      <p:to>
                                        <p:strVal val="visible"/>
                                      </p:to>
                                    </p:set>
                                    <p:anim calcmode="lin" valueType="num">
                                      <p:cBhvr>
                                        <p:cTn id="14" dur="500" fill="hold"/>
                                        <p:tgtEl>
                                          <p:spTgt spid="2">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2">
                                            <p:txEl>
                                              <p:pRg st="0" end="0"/>
                                            </p:txEl>
                                          </p:spTgt>
                                        </p:tgtEl>
                                        <p:attrNameLst>
                                          <p:attrName>ppt_y</p:attrName>
                                        </p:attrNameLst>
                                      </p:cBhvr>
                                      <p:tavLst>
                                        <p:tav tm="0">
                                          <p:val>
                                            <p:strVal val="#ppt_y"/>
                                          </p:val>
                                        </p:tav>
                                        <p:tav tm="100000">
                                          <p:val>
                                            <p:strVal val="#ppt_y"/>
                                          </p:val>
                                        </p:tav>
                                      </p:tavLst>
                                    </p:anim>
                                    <p:anim calcmode="lin" valueType="num">
                                      <p:cBhvr>
                                        <p:cTn id="16" dur="500" fill="hold"/>
                                        <p:tgtEl>
                                          <p:spTgt spid="2">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2">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2">
                                            <p:txEl>
                                              <p:pRg st="0" end="0"/>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1" presetClass="entr" presetSubtype="0" fill="hold" grpId="0" nodeType="clickEffect">
                                  <p:stCondLst>
                                    <p:cond delay="0"/>
                                  </p:stCondLst>
                                  <p:iterate type="lt">
                                    <p:tmPct val="10000"/>
                                  </p:iterate>
                                  <p:childTnLst>
                                    <p:set>
                                      <p:cBhvr>
                                        <p:cTn id="22" dur="1" fill="hold">
                                          <p:stCondLst>
                                            <p:cond delay="0"/>
                                          </p:stCondLst>
                                        </p:cTn>
                                        <p:tgtEl>
                                          <p:spTgt spid="2">
                                            <p:txEl>
                                              <p:pRg st="1" end="1"/>
                                            </p:txEl>
                                          </p:spTgt>
                                        </p:tgtEl>
                                        <p:attrNameLst>
                                          <p:attrName>style.visibility</p:attrName>
                                        </p:attrNameLst>
                                      </p:cBhvr>
                                      <p:to>
                                        <p:strVal val="visible"/>
                                      </p:to>
                                    </p:set>
                                    <p:anim calcmode="lin" valueType="num">
                                      <p:cBhvr>
                                        <p:cTn id="23" dur="500" fill="hold"/>
                                        <p:tgtEl>
                                          <p:spTgt spid="2">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24" dur="500" fill="hold"/>
                                        <p:tgtEl>
                                          <p:spTgt spid="2">
                                            <p:txEl>
                                              <p:pRg st="1" end="1"/>
                                            </p:txEl>
                                          </p:spTgt>
                                        </p:tgtEl>
                                        <p:attrNameLst>
                                          <p:attrName>ppt_y</p:attrName>
                                        </p:attrNameLst>
                                      </p:cBhvr>
                                      <p:tavLst>
                                        <p:tav tm="0">
                                          <p:val>
                                            <p:strVal val="#ppt_y"/>
                                          </p:val>
                                        </p:tav>
                                        <p:tav tm="100000">
                                          <p:val>
                                            <p:strVal val="#ppt_y"/>
                                          </p:val>
                                        </p:tav>
                                      </p:tavLst>
                                    </p:anim>
                                    <p:anim calcmode="lin" valueType="num">
                                      <p:cBhvr>
                                        <p:cTn id="25" dur="500" fill="hold"/>
                                        <p:tgtEl>
                                          <p:spTgt spid="2">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6" dur="500" fill="hold"/>
                                        <p:tgtEl>
                                          <p:spTgt spid="2">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7" dur="500" tmFilter="0,0; .5, 1; 1, 1"/>
                                        <p:tgtEl>
                                          <p:spTgt spid="2">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41" presetClass="entr" presetSubtype="0" fill="hold" grpId="0" nodeType="clickEffect">
                                  <p:stCondLst>
                                    <p:cond delay="0"/>
                                  </p:stCondLst>
                                  <p:iterate type="lt">
                                    <p:tmPct val="10000"/>
                                  </p:iterate>
                                  <p:childTnLst>
                                    <p:set>
                                      <p:cBhvr>
                                        <p:cTn id="31" dur="1" fill="hold">
                                          <p:stCondLst>
                                            <p:cond delay="0"/>
                                          </p:stCondLst>
                                        </p:cTn>
                                        <p:tgtEl>
                                          <p:spTgt spid="2">
                                            <p:txEl>
                                              <p:pRg st="2" end="2"/>
                                            </p:txEl>
                                          </p:spTgt>
                                        </p:tgtEl>
                                        <p:attrNameLst>
                                          <p:attrName>style.visibility</p:attrName>
                                        </p:attrNameLst>
                                      </p:cBhvr>
                                      <p:to>
                                        <p:strVal val="visible"/>
                                      </p:to>
                                    </p:set>
                                    <p:anim calcmode="lin" valueType="num">
                                      <p:cBhvr>
                                        <p:cTn id="32" dur="500" fill="hold"/>
                                        <p:tgtEl>
                                          <p:spTgt spid="2">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33" dur="500" fill="hold"/>
                                        <p:tgtEl>
                                          <p:spTgt spid="2">
                                            <p:txEl>
                                              <p:pRg st="2" end="2"/>
                                            </p:txEl>
                                          </p:spTgt>
                                        </p:tgtEl>
                                        <p:attrNameLst>
                                          <p:attrName>ppt_y</p:attrName>
                                        </p:attrNameLst>
                                      </p:cBhvr>
                                      <p:tavLst>
                                        <p:tav tm="0">
                                          <p:val>
                                            <p:strVal val="#ppt_y"/>
                                          </p:val>
                                        </p:tav>
                                        <p:tav tm="100000">
                                          <p:val>
                                            <p:strVal val="#ppt_y"/>
                                          </p:val>
                                        </p:tav>
                                      </p:tavLst>
                                    </p:anim>
                                    <p:anim calcmode="lin" valueType="num">
                                      <p:cBhvr>
                                        <p:cTn id="34" dur="500" fill="hold"/>
                                        <p:tgtEl>
                                          <p:spTgt spid="2">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5" dur="500" fill="hold"/>
                                        <p:tgtEl>
                                          <p:spTgt spid="2">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6" dur="500" tmFilter="0,0; .5, 1; 1, 1"/>
                                        <p:tgtEl>
                                          <p:spTgt spid="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3">
            <a:grayscl/>
            <a:extLst>
              <a:ext uri="{BEBA8EAE-BF5A-486C-A8C5-ECC9F3942E4B}">
                <a14:imgProps xmlns:a14="http://schemas.microsoft.com/office/drawing/2010/main">
                  <a14:imgLayer r:embed="rId4">
                    <a14:imgEffect>
                      <a14:sharpenSoften amount="50000"/>
                    </a14:imgEffect>
                  </a14:imgLayer>
                </a14:imgProps>
              </a:ext>
              <a:ext uri="{28A0092B-C50C-407E-A947-70E740481C1C}">
                <a14:useLocalDpi xmlns:a14="http://schemas.microsoft.com/office/drawing/2010/main" val="0"/>
              </a:ext>
            </a:extLst>
          </a:blip>
          <a:srcRect/>
          <a:stretch>
            <a:fillRect/>
          </a:stretch>
        </p:blipFill>
        <p:spPr bwMode="auto">
          <a:xfrm>
            <a:off x="457200" y="1382855"/>
            <a:ext cx="7793501" cy="5015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693508" y="152400"/>
            <a:ext cx="5250092"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Working of EFT:</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3269732263"/>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5"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1" presetClass="entr" presetSubtype="1" fill="hold" nodeType="clickEffect">
                                  <p:stCondLst>
                                    <p:cond delay="0"/>
                                  </p:stCondLst>
                                  <p:childTnLst>
                                    <p:set>
                                      <p:cBhvr>
                                        <p:cTn id="13" dur="1" fill="hold">
                                          <p:stCondLst>
                                            <p:cond delay="0"/>
                                          </p:stCondLst>
                                        </p:cTn>
                                        <p:tgtEl>
                                          <p:spTgt spid="6146"/>
                                        </p:tgtEl>
                                        <p:attrNameLst>
                                          <p:attrName>style.visibility</p:attrName>
                                        </p:attrNameLst>
                                      </p:cBhvr>
                                      <p:to>
                                        <p:strVal val="visible"/>
                                      </p:to>
                                    </p:set>
                                    <p:animEffect transition="in" filter="wheel(1)">
                                      <p:cBhvr>
                                        <p:cTn id="14"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399" y="21609"/>
            <a:ext cx="8215315" cy="1754326"/>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none" spc="0"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3.Supply Chain Management</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Content Placeholder 3"/>
          <p:cNvSpPr>
            <a:spLocks noGrp="1"/>
          </p:cNvSpPr>
          <p:nvPr>
            <p:ph idx="1"/>
          </p:nvPr>
        </p:nvSpPr>
        <p:spPr>
          <a:xfrm>
            <a:off x="304800" y="2209800"/>
            <a:ext cx="8686800" cy="4495800"/>
          </a:xfrm>
        </p:spPr>
        <p:txBody>
          <a:bodyPr>
            <a:noAutofit/>
          </a:bodyPr>
          <a:lstStyle/>
          <a:p>
            <a:r>
              <a:rPr lang="en-GB" sz="2200" b="1" dirty="0"/>
              <a:t>Supply chain management</a:t>
            </a:r>
            <a:r>
              <a:rPr lang="en-GB" sz="2200" dirty="0"/>
              <a:t> (</a:t>
            </a:r>
            <a:r>
              <a:rPr lang="en-GB" sz="2200" b="1" dirty="0"/>
              <a:t>SCM</a:t>
            </a:r>
            <a:r>
              <a:rPr lang="en-GB" sz="2200" dirty="0"/>
              <a:t>) is the management of an interconnected or interlinked between network, channel and node businesses involved in the provision of product and service packages required by the end customers in a supply chain</a:t>
            </a:r>
            <a:r>
              <a:rPr lang="en-GB" sz="2200" dirty="0" smtClean="0"/>
              <a:t>. </a:t>
            </a:r>
            <a:r>
              <a:rPr lang="en-GB" sz="2200" dirty="0"/>
              <a:t>Supply chain management spans the movement and storage of raw materials, work-in-process inventory, and finished goods from point of origin to point of consumption.</a:t>
            </a:r>
          </a:p>
          <a:p>
            <a:r>
              <a:rPr lang="en-GB" sz="2200" dirty="0" smtClean="0"/>
              <a:t>SCM </a:t>
            </a:r>
            <a:r>
              <a:rPr lang="en-GB" sz="2200" dirty="0"/>
              <a:t>draws heavily from the areas of operations management, logistics, procurement, and information technology, and strives for an integrated approach</a:t>
            </a:r>
          </a:p>
          <a:p>
            <a:endParaRPr lang="en-GB" sz="2200" dirty="0"/>
          </a:p>
        </p:txBody>
      </p:sp>
    </p:spTree>
    <p:extLst>
      <p:ext uri="{BB962C8B-B14F-4D97-AF65-F5344CB8AC3E}">
        <p14:creationId xmlns:p14="http://schemas.microsoft.com/office/powerpoint/2010/main" val="324277111"/>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wipe(down)">
                                      <p:cBhvr>
                                        <p:cTn id="14" dur="580">
                                          <p:stCondLst>
                                            <p:cond delay="0"/>
                                          </p:stCondLst>
                                        </p:cTn>
                                        <p:tgtEl>
                                          <p:spTgt spid="4">
                                            <p:txEl>
                                              <p:pRg st="0" end="0"/>
                                            </p:txEl>
                                          </p:spTgt>
                                        </p:tgtEl>
                                      </p:cBhvr>
                                    </p:animEffect>
                                    <p:anim calcmode="lin" valueType="num">
                                      <p:cBhvr>
                                        <p:cTn id="15" dur="1822" tmFilter="0,0; 0.14,0.36; 0.43,0.73; 0.71,0.91; 1.0,1.0">
                                          <p:stCondLst>
                                            <p:cond delay="0"/>
                                          </p:stCondLst>
                                        </p:cTn>
                                        <p:tgtEl>
                                          <p:spTgt spid="4">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4">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4">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4">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4">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4">
                                            <p:txEl>
                                              <p:pRg st="0" end="0"/>
                                            </p:txEl>
                                          </p:spTgt>
                                        </p:tgtEl>
                                      </p:cBhvr>
                                      <p:to x="100000" y="60000"/>
                                    </p:animScale>
                                    <p:animScale>
                                      <p:cBhvr>
                                        <p:cTn id="21" dur="166" decel="50000">
                                          <p:stCondLst>
                                            <p:cond delay="676"/>
                                          </p:stCondLst>
                                        </p:cTn>
                                        <p:tgtEl>
                                          <p:spTgt spid="4">
                                            <p:txEl>
                                              <p:pRg st="0" end="0"/>
                                            </p:txEl>
                                          </p:spTgt>
                                        </p:tgtEl>
                                      </p:cBhvr>
                                      <p:to x="100000" y="100000"/>
                                    </p:animScale>
                                    <p:animScale>
                                      <p:cBhvr>
                                        <p:cTn id="22" dur="26">
                                          <p:stCondLst>
                                            <p:cond delay="1312"/>
                                          </p:stCondLst>
                                        </p:cTn>
                                        <p:tgtEl>
                                          <p:spTgt spid="4">
                                            <p:txEl>
                                              <p:pRg st="0" end="0"/>
                                            </p:txEl>
                                          </p:spTgt>
                                        </p:tgtEl>
                                      </p:cBhvr>
                                      <p:to x="100000" y="80000"/>
                                    </p:animScale>
                                    <p:animScale>
                                      <p:cBhvr>
                                        <p:cTn id="23" dur="166" decel="50000">
                                          <p:stCondLst>
                                            <p:cond delay="1338"/>
                                          </p:stCondLst>
                                        </p:cTn>
                                        <p:tgtEl>
                                          <p:spTgt spid="4">
                                            <p:txEl>
                                              <p:pRg st="0" end="0"/>
                                            </p:txEl>
                                          </p:spTgt>
                                        </p:tgtEl>
                                      </p:cBhvr>
                                      <p:to x="100000" y="100000"/>
                                    </p:animScale>
                                    <p:animScale>
                                      <p:cBhvr>
                                        <p:cTn id="24" dur="26">
                                          <p:stCondLst>
                                            <p:cond delay="1642"/>
                                          </p:stCondLst>
                                        </p:cTn>
                                        <p:tgtEl>
                                          <p:spTgt spid="4">
                                            <p:txEl>
                                              <p:pRg st="0" end="0"/>
                                            </p:txEl>
                                          </p:spTgt>
                                        </p:tgtEl>
                                      </p:cBhvr>
                                      <p:to x="100000" y="90000"/>
                                    </p:animScale>
                                    <p:animScale>
                                      <p:cBhvr>
                                        <p:cTn id="25" dur="166" decel="50000">
                                          <p:stCondLst>
                                            <p:cond delay="1668"/>
                                          </p:stCondLst>
                                        </p:cTn>
                                        <p:tgtEl>
                                          <p:spTgt spid="4">
                                            <p:txEl>
                                              <p:pRg st="0" end="0"/>
                                            </p:txEl>
                                          </p:spTgt>
                                        </p:tgtEl>
                                      </p:cBhvr>
                                      <p:to x="100000" y="100000"/>
                                    </p:animScale>
                                    <p:animScale>
                                      <p:cBhvr>
                                        <p:cTn id="26" dur="26">
                                          <p:stCondLst>
                                            <p:cond delay="1808"/>
                                          </p:stCondLst>
                                        </p:cTn>
                                        <p:tgtEl>
                                          <p:spTgt spid="4">
                                            <p:txEl>
                                              <p:pRg st="0" end="0"/>
                                            </p:txEl>
                                          </p:spTgt>
                                        </p:tgtEl>
                                      </p:cBhvr>
                                      <p:to x="100000" y="95000"/>
                                    </p:animScale>
                                    <p:animScale>
                                      <p:cBhvr>
                                        <p:cTn id="27" dur="166" decel="50000">
                                          <p:stCondLst>
                                            <p:cond delay="1834"/>
                                          </p:stCondLst>
                                        </p:cTn>
                                        <p:tgtEl>
                                          <p:spTgt spid="4">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grpId="0" nodeType="clickEffect">
                                  <p:stCondLst>
                                    <p:cond delay="0"/>
                                  </p:stCondLst>
                                  <p:childTnLst>
                                    <p:set>
                                      <p:cBhvr>
                                        <p:cTn id="31" dur="1" fill="hold">
                                          <p:stCondLst>
                                            <p:cond delay="0"/>
                                          </p:stCondLst>
                                        </p:cTn>
                                        <p:tgtEl>
                                          <p:spTgt spid="4">
                                            <p:txEl>
                                              <p:pRg st="1" end="1"/>
                                            </p:txEl>
                                          </p:spTgt>
                                        </p:tgtEl>
                                        <p:attrNameLst>
                                          <p:attrName>style.visibility</p:attrName>
                                        </p:attrNameLst>
                                      </p:cBhvr>
                                      <p:to>
                                        <p:strVal val="visible"/>
                                      </p:to>
                                    </p:set>
                                    <p:animEffect transition="in" filter="wipe(down)">
                                      <p:cBhvr>
                                        <p:cTn id="32" dur="580">
                                          <p:stCondLst>
                                            <p:cond delay="0"/>
                                          </p:stCondLst>
                                        </p:cTn>
                                        <p:tgtEl>
                                          <p:spTgt spid="4">
                                            <p:txEl>
                                              <p:pRg st="1" end="1"/>
                                            </p:txEl>
                                          </p:spTgt>
                                        </p:tgtEl>
                                      </p:cBhvr>
                                    </p:animEffect>
                                    <p:anim calcmode="lin" valueType="num">
                                      <p:cBhvr>
                                        <p:cTn id="33" dur="1822" tmFilter="0,0; 0.14,0.36; 0.43,0.73; 0.71,0.91; 1.0,1.0">
                                          <p:stCondLst>
                                            <p:cond delay="0"/>
                                          </p:stCondLst>
                                        </p:cTn>
                                        <p:tgtEl>
                                          <p:spTgt spid="4">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4">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4">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4">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4">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4">
                                            <p:txEl>
                                              <p:pRg st="1" end="1"/>
                                            </p:txEl>
                                          </p:spTgt>
                                        </p:tgtEl>
                                      </p:cBhvr>
                                      <p:to x="100000" y="60000"/>
                                    </p:animScale>
                                    <p:animScale>
                                      <p:cBhvr>
                                        <p:cTn id="39" dur="166" decel="50000">
                                          <p:stCondLst>
                                            <p:cond delay="676"/>
                                          </p:stCondLst>
                                        </p:cTn>
                                        <p:tgtEl>
                                          <p:spTgt spid="4">
                                            <p:txEl>
                                              <p:pRg st="1" end="1"/>
                                            </p:txEl>
                                          </p:spTgt>
                                        </p:tgtEl>
                                      </p:cBhvr>
                                      <p:to x="100000" y="100000"/>
                                    </p:animScale>
                                    <p:animScale>
                                      <p:cBhvr>
                                        <p:cTn id="40" dur="26">
                                          <p:stCondLst>
                                            <p:cond delay="1312"/>
                                          </p:stCondLst>
                                        </p:cTn>
                                        <p:tgtEl>
                                          <p:spTgt spid="4">
                                            <p:txEl>
                                              <p:pRg st="1" end="1"/>
                                            </p:txEl>
                                          </p:spTgt>
                                        </p:tgtEl>
                                      </p:cBhvr>
                                      <p:to x="100000" y="80000"/>
                                    </p:animScale>
                                    <p:animScale>
                                      <p:cBhvr>
                                        <p:cTn id="41" dur="166" decel="50000">
                                          <p:stCondLst>
                                            <p:cond delay="1338"/>
                                          </p:stCondLst>
                                        </p:cTn>
                                        <p:tgtEl>
                                          <p:spTgt spid="4">
                                            <p:txEl>
                                              <p:pRg st="1" end="1"/>
                                            </p:txEl>
                                          </p:spTgt>
                                        </p:tgtEl>
                                      </p:cBhvr>
                                      <p:to x="100000" y="100000"/>
                                    </p:animScale>
                                    <p:animScale>
                                      <p:cBhvr>
                                        <p:cTn id="42" dur="26">
                                          <p:stCondLst>
                                            <p:cond delay="1642"/>
                                          </p:stCondLst>
                                        </p:cTn>
                                        <p:tgtEl>
                                          <p:spTgt spid="4">
                                            <p:txEl>
                                              <p:pRg st="1" end="1"/>
                                            </p:txEl>
                                          </p:spTgt>
                                        </p:tgtEl>
                                      </p:cBhvr>
                                      <p:to x="100000" y="90000"/>
                                    </p:animScale>
                                    <p:animScale>
                                      <p:cBhvr>
                                        <p:cTn id="43" dur="166" decel="50000">
                                          <p:stCondLst>
                                            <p:cond delay="1668"/>
                                          </p:stCondLst>
                                        </p:cTn>
                                        <p:tgtEl>
                                          <p:spTgt spid="4">
                                            <p:txEl>
                                              <p:pRg st="1" end="1"/>
                                            </p:txEl>
                                          </p:spTgt>
                                        </p:tgtEl>
                                      </p:cBhvr>
                                      <p:to x="100000" y="100000"/>
                                    </p:animScale>
                                    <p:animScale>
                                      <p:cBhvr>
                                        <p:cTn id="44" dur="26">
                                          <p:stCondLst>
                                            <p:cond delay="1808"/>
                                          </p:stCondLst>
                                        </p:cTn>
                                        <p:tgtEl>
                                          <p:spTgt spid="4">
                                            <p:txEl>
                                              <p:pRg st="1" end="1"/>
                                            </p:txEl>
                                          </p:spTgt>
                                        </p:tgtEl>
                                      </p:cBhvr>
                                      <p:to x="100000" y="95000"/>
                                    </p:animScale>
                                    <p:animScale>
                                      <p:cBhvr>
                                        <p:cTn id="45" dur="166" decel="50000">
                                          <p:stCondLst>
                                            <p:cond delay="1834"/>
                                          </p:stCondLst>
                                        </p:cTn>
                                        <p:tgtEl>
                                          <p:spTgt spid="4">
                                            <p:txEl>
                                              <p:pRg st="1" end="1"/>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descr="Fig 8-5"/>
          <p:cNvPicPr>
            <a:picLocks/>
          </p:cNvPicPr>
          <p:nvPr/>
        </p:nvPicPr>
        <p:blipFill>
          <a:blip r:embed="rId3" cstate="print"/>
          <a:srcRect/>
          <a:stretch>
            <a:fillRect/>
          </a:stretch>
        </p:blipFill>
        <p:spPr bwMode="auto">
          <a:xfrm>
            <a:off x="164016" y="1609130"/>
            <a:ext cx="8751384" cy="5020270"/>
          </a:xfrm>
          <a:prstGeom prst="rect">
            <a:avLst/>
          </a:prstGeom>
          <a:noFill/>
          <a:ln w="9525">
            <a:noFill/>
            <a:miter lim="800000"/>
            <a:headEnd/>
            <a:tailEnd/>
          </a:ln>
          <a:effectLst/>
        </p:spPr>
      </p:pic>
      <p:sp>
        <p:nvSpPr>
          <p:cNvPr id="3" name="Rectangle 2"/>
          <p:cNvSpPr/>
          <p:nvPr/>
        </p:nvSpPr>
        <p:spPr>
          <a:xfrm>
            <a:off x="533400" y="228600"/>
            <a:ext cx="5351337"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Working of SCM</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3507037845"/>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par>
                          <p:cTn id="10" fill="hold">
                            <p:stCondLst>
                              <p:cond delay="500"/>
                            </p:stCondLst>
                            <p:childTnLst>
                              <p:par>
                                <p:cTn id="11" presetID="55" presetClass="entr" presetSubtype="0" fill="hold" nodeType="after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p:cTn id="13" dur="2000" fill="hold"/>
                                        <p:tgtEl>
                                          <p:spTgt spid="2"/>
                                        </p:tgtEl>
                                        <p:attrNameLst>
                                          <p:attrName>ppt_w</p:attrName>
                                        </p:attrNameLst>
                                      </p:cBhvr>
                                      <p:tavLst>
                                        <p:tav tm="0">
                                          <p:val>
                                            <p:strVal val="#ppt_w*0.70"/>
                                          </p:val>
                                        </p:tav>
                                        <p:tav tm="100000">
                                          <p:val>
                                            <p:strVal val="#ppt_w"/>
                                          </p:val>
                                        </p:tav>
                                      </p:tavLst>
                                    </p:anim>
                                    <p:anim calcmode="lin" valueType="num">
                                      <p:cBhvr>
                                        <p:cTn id="14" dur="2000" fill="hold"/>
                                        <p:tgtEl>
                                          <p:spTgt spid="2"/>
                                        </p:tgtEl>
                                        <p:attrNameLst>
                                          <p:attrName>ppt_h</p:attrName>
                                        </p:attrNameLst>
                                      </p:cBhvr>
                                      <p:tavLst>
                                        <p:tav tm="0">
                                          <p:val>
                                            <p:strVal val="#ppt_h"/>
                                          </p:val>
                                        </p:tav>
                                        <p:tav tm="100000">
                                          <p:val>
                                            <p:strVal val="#ppt_h"/>
                                          </p:val>
                                        </p:tav>
                                      </p:tavLst>
                                    </p:anim>
                                    <p:animEffect transition="in" filter="fade">
                                      <p:cBhvr>
                                        <p:cTn id="15"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4911" y="614065"/>
            <a:ext cx="8140889" cy="923330"/>
          </a:xfrm>
          <a:prstGeom prst="rect">
            <a:avLst/>
          </a:prstGeom>
          <a:noFill/>
        </p:spPr>
        <p:txBody>
          <a:bodyPr wrap="squar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4.Internet Marketing:</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4" name="Content Placeholder 3"/>
          <p:cNvSpPr>
            <a:spLocks noGrp="1"/>
          </p:cNvSpPr>
          <p:nvPr>
            <p:ph idx="1"/>
          </p:nvPr>
        </p:nvSpPr>
        <p:spPr>
          <a:xfrm>
            <a:off x="457200" y="2133600"/>
            <a:ext cx="8534400" cy="4572000"/>
          </a:xfrm>
        </p:spPr>
        <p:txBody>
          <a:bodyPr>
            <a:normAutofit fontScale="92500" lnSpcReduction="20000"/>
          </a:bodyPr>
          <a:lstStyle/>
          <a:p>
            <a:r>
              <a:rPr lang="en-GB" sz="3300" b="1" dirty="0">
                <a:latin typeface="Bell MT" pitchFamily="18" charset="0"/>
              </a:rPr>
              <a:t>Online advertising</a:t>
            </a:r>
            <a:r>
              <a:rPr lang="en-GB" sz="3300" dirty="0">
                <a:latin typeface="Bell MT" pitchFamily="18" charset="0"/>
              </a:rPr>
              <a:t>, also known as </a:t>
            </a:r>
            <a:r>
              <a:rPr lang="en-GB" sz="3300" i="1" dirty="0">
                <a:latin typeface="Bell MT" pitchFamily="18" charset="0"/>
              </a:rPr>
              <a:t>online advertisement</a:t>
            </a:r>
            <a:r>
              <a:rPr lang="en-GB" sz="3300" dirty="0">
                <a:latin typeface="Bell MT" pitchFamily="18" charset="0"/>
              </a:rPr>
              <a:t>, </a:t>
            </a:r>
            <a:r>
              <a:rPr lang="en-GB" sz="3300" i="1" dirty="0">
                <a:latin typeface="Bell MT" pitchFamily="18" charset="0"/>
              </a:rPr>
              <a:t>internet marketing</a:t>
            </a:r>
            <a:r>
              <a:rPr lang="en-GB" sz="3300" dirty="0">
                <a:latin typeface="Bell MT" pitchFamily="18" charset="0"/>
              </a:rPr>
              <a:t>, </a:t>
            </a:r>
            <a:r>
              <a:rPr lang="en-GB" sz="3300" i="1" dirty="0">
                <a:latin typeface="Bell MT" pitchFamily="18" charset="0"/>
              </a:rPr>
              <a:t>online marketing</a:t>
            </a:r>
            <a:r>
              <a:rPr lang="en-GB" sz="3300" dirty="0">
                <a:latin typeface="Bell MT" pitchFamily="18" charset="0"/>
              </a:rPr>
              <a:t> or </a:t>
            </a:r>
            <a:r>
              <a:rPr lang="en-GB" sz="3300" i="1" dirty="0">
                <a:latin typeface="Bell MT" pitchFamily="18" charset="0"/>
              </a:rPr>
              <a:t>e-marketing</a:t>
            </a:r>
            <a:r>
              <a:rPr lang="en-GB" sz="3300" dirty="0">
                <a:latin typeface="Bell MT" pitchFamily="18" charset="0"/>
              </a:rPr>
              <a:t>, is the marketing and promotion of products or services over the Internet.</a:t>
            </a:r>
          </a:p>
          <a:p>
            <a:r>
              <a:rPr lang="en-GB" sz="3300" dirty="0">
                <a:latin typeface="Bell MT" pitchFamily="18" charset="0"/>
              </a:rPr>
              <a:t>Examples of online advertising include contextual ads on search engine results pages, banner ads, blogs, rich media ads, social network advertising, interstitial ads, online classified advertising, advertising networks, dynamic banner ads, cross-platform ads and e-mail marketing, including e-mail spam. </a:t>
            </a:r>
            <a:endParaRPr lang="en-GB" dirty="0"/>
          </a:p>
        </p:txBody>
      </p:sp>
    </p:spTree>
    <p:extLst>
      <p:ext uri="{BB962C8B-B14F-4D97-AF65-F5344CB8AC3E}">
        <p14:creationId xmlns:p14="http://schemas.microsoft.com/office/powerpoint/2010/main" val="4203233631"/>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Effect transition="in" filter="barn(inVertical)">
                                      <p:cBhvr>
                                        <p:cTn id="14" dur="500"/>
                                        <p:tgtEl>
                                          <p:spTgt spid="4">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4">
                                            <p:txEl>
                                              <p:pRg st="1" end="1"/>
                                            </p:txEl>
                                          </p:spTgt>
                                        </p:tgtEl>
                                        <p:attrNameLst>
                                          <p:attrName>style.visibility</p:attrName>
                                        </p:attrNameLst>
                                      </p:cBhvr>
                                      <p:to>
                                        <p:strVal val="visible"/>
                                      </p:to>
                                    </p:set>
                                    <p:animEffect transition="in" filter="barn(inVertical)">
                                      <p:cBhvr>
                                        <p:cTn id="19"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609600" y="1295400"/>
            <a:ext cx="7835152" cy="762000"/>
          </a:xfrm>
        </p:spPr>
        <p:txBody>
          <a:bodyPr>
            <a:normAutofit/>
          </a:bodyPr>
          <a:lstStyle/>
          <a:p>
            <a:r>
              <a:rPr lang="en-US" sz="2800" dirty="0" smtClean="0"/>
              <a:t>Parth </a:t>
            </a:r>
            <a:r>
              <a:rPr lang="en-US" sz="2800" dirty="0" smtClean="0"/>
              <a:t>Shah			</a:t>
            </a:r>
            <a:r>
              <a:rPr lang="en-US" sz="2800" dirty="0" smtClean="0"/>
              <a:t>WRO0443790</a:t>
            </a:r>
            <a:endParaRPr lang="en-US" sz="2800" dirty="0" smtClean="0"/>
          </a:p>
        </p:txBody>
      </p:sp>
      <p:sp>
        <p:nvSpPr>
          <p:cNvPr id="5" name="Title 4"/>
          <p:cNvSpPr>
            <a:spLocks noGrp="1"/>
          </p:cNvSpPr>
          <p:nvPr>
            <p:ph type="title"/>
          </p:nvPr>
        </p:nvSpPr>
        <p:spPr>
          <a:xfrm>
            <a:off x="645994" y="152400"/>
            <a:ext cx="7756263" cy="1054250"/>
          </a:xfrm>
        </p:spPr>
        <p:txBody>
          <a:bodyPr/>
          <a:lstStyle/>
          <a:p>
            <a:pPr algn="l"/>
            <a:r>
              <a:rPr lang="en-US" dirty="0" smtClean="0"/>
              <a:t>Presented By:</a:t>
            </a:r>
            <a:endParaRPr lang="en-GB" dirty="0"/>
          </a:p>
        </p:txBody>
      </p:sp>
      <p:sp>
        <p:nvSpPr>
          <p:cNvPr id="7" name="TextBox 6"/>
          <p:cNvSpPr txBox="1"/>
          <p:nvPr/>
        </p:nvSpPr>
        <p:spPr>
          <a:xfrm>
            <a:off x="304800" y="4724400"/>
            <a:ext cx="8534400" cy="1384995"/>
          </a:xfrm>
          <a:prstGeom prst="rect">
            <a:avLst/>
          </a:prstGeom>
          <a:noFill/>
        </p:spPr>
        <p:txBody>
          <a:bodyPr wrap="square" rtlCol="0">
            <a:spAutoFit/>
          </a:bodyPr>
          <a:lstStyle/>
          <a:p>
            <a:r>
              <a:rPr lang="en-US" sz="2800" dirty="0" smtClean="0">
                <a:latin typeface="Arial Black" pitchFamily="34" charset="0"/>
              </a:rPr>
              <a:t>ITT VASAI BRANCH JUNE 2013,AFTERNOON BATCH</a:t>
            </a:r>
          </a:p>
          <a:p>
            <a:r>
              <a:rPr lang="en-US" sz="2800" dirty="0" smtClean="0">
                <a:latin typeface="Arial Black" pitchFamily="34" charset="0"/>
              </a:rPr>
              <a:t>COMMENCEMENT DATE: 6</a:t>
            </a:r>
            <a:r>
              <a:rPr lang="en-US" sz="2800" baseline="30000" dirty="0" smtClean="0">
                <a:latin typeface="Arial Black" pitchFamily="34" charset="0"/>
              </a:rPr>
              <a:t>TH</a:t>
            </a:r>
            <a:r>
              <a:rPr lang="en-US" sz="2800" dirty="0" smtClean="0">
                <a:latin typeface="Arial Black" pitchFamily="34" charset="0"/>
              </a:rPr>
              <a:t> JUNE 2013</a:t>
            </a:r>
            <a:endParaRPr lang="en-GB" sz="2800" dirty="0">
              <a:latin typeface="Arial Black" pitchFamily="34" charset="0"/>
            </a:endParaRPr>
          </a:p>
        </p:txBody>
      </p:sp>
    </p:spTree>
    <p:extLst>
      <p:ext uri="{BB962C8B-B14F-4D97-AF65-F5344CB8AC3E}">
        <p14:creationId xmlns:p14="http://schemas.microsoft.com/office/powerpoint/2010/main" val="443160906"/>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ircle(in)">
                                      <p:cBhvr>
                                        <p:cTn id="7" dur="2000"/>
                                        <p:tgtEl>
                                          <p:spTgt spid="5"/>
                                        </p:tgtEl>
                                      </p:cBhvr>
                                    </p:animEffect>
                                  </p:childTnLst>
                                </p:cTn>
                              </p:par>
                              <p:par>
                                <p:cTn id="8" presetID="53" presetClass="entr" presetSubtype="16" fill="hold" nodeType="withEffect">
                                  <p:stCondLst>
                                    <p:cond delay="0"/>
                                  </p:stCondLst>
                                  <p:childTnLst>
                                    <p:set>
                                      <p:cBhvr>
                                        <p:cTn id="9" dur="1" fill="hold">
                                          <p:stCondLst>
                                            <p:cond delay="0"/>
                                          </p:stCondLst>
                                        </p:cTn>
                                        <p:tgtEl>
                                          <p:spTgt spid="6">
                                            <p:txEl>
                                              <p:pRg st="0" end="0"/>
                                            </p:txEl>
                                          </p:spTgt>
                                        </p:tgtEl>
                                        <p:attrNameLst>
                                          <p:attrName>style.visibility</p:attrName>
                                        </p:attrNameLst>
                                      </p:cBhvr>
                                      <p:to>
                                        <p:strVal val="visible"/>
                                      </p:to>
                                    </p:set>
                                    <p:anim calcmode="lin" valueType="num">
                                      <p:cBhvr>
                                        <p:cTn id="10" dur="5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1" dur="500" fill="hold"/>
                                        <p:tgtEl>
                                          <p:spTgt spid="6">
                                            <p:txEl>
                                              <p:pRg st="0" end="0"/>
                                            </p:txEl>
                                          </p:spTgt>
                                        </p:tgtEl>
                                        <p:attrNameLst>
                                          <p:attrName>ppt_h</p:attrName>
                                        </p:attrNameLst>
                                      </p:cBhvr>
                                      <p:tavLst>
                                        <p:tav tm="0">
                                          <p:val>
                                            <p:fltVal val="0"/>
                                          </p:val>
                                        </p:tav>
                                        <p:tav tm="100000">
                                          <p:val>
                                            <p:strVal val="#ppt_h"/>
                                          </p:val>
                                        </p:tav>
                                      </p:tavLst>
                                    </p:anim>
                                    <p:animEffect transition="in" filter="fade">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 calcmode="lin" valueType="num">
                                      <p:cBhvr additive="base">
                                        <p:cTn id="17" dur="500" fill="hold"/>
                                        <p:tgtEl>
                                          <p:spTgt spid="7"/>
                                        </p:tgtEl>
                                        <p:attrNameLst>
                                          <p:attrName>ppt_x</p:attrName>
                                        </p:attrNameLst>
                                      </p:cBhvr>
                                      <p:tavLst>
                                        <p:tav tm="0">
                                          <p:val>
                                            <p:strVal val="#ppt_x"/>
                                          </p:val>
                                        </p:tav>
                                        <p:tav tm="100000">
                                          <p:val>
                                            <p:strVal val="#ppt_x"/>
                                          </p:val>
                                        </p:tav>
                                      </p:tavLst>
                                    </p:anim>
                                    <p:anim calcmode="lin" valueType="num">
                                      <p:cBhvr additive="base">
                                        <p:cTn id="18"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99332"/>
            <a:ext cx="8257389" cy="830997"/>
          </a:xfrm>
          <a:prstGeom prst="rect">
            <a:avLst/>
          </a:prstGeom>
          <a:noFill/>
        </p:spPr>
        <p:txBody>
          <a:bodyPr wrap="none" lIns="91440" tIns="45720" rIns="91440" bIns="45720">
            <a:spAutoFit/>
          </a:bodyPr>
          <a:lstStyle/>
          <a:p>
            <a:r>
              <a:rPr lang="en-US" sz="4800" b="1" dirty="0" smtClean="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rPr>
              <a:t>Types of Internet marketing:</a:t>
            </a:r>
            <a:endParaRPr lang="en-US" sz="4800" b="1" cap="none" spc="0" dirty="0">
              <a:ln w="19050">
                <a:solidFill>
                  <a:schemeClr val="tx2">
                    <a:tint val="1000"/>
                  </a:schemeClr>
                </a:solidFill>
                <a:prstDash val="solid"/>
              </a:ln>
              <a:solidFill>
                <a:schemeClr val="accent3"/>
              </a:solidFill>
              <a:effectLst>
                <a:outerShdw blurRad="50000" dist="50800" dir="7500000" algn="tl">
                  <a:srgbClr val="000000">
                    <a:shade val="5000"/>
                    <a:alpha val="35000"/>
                  </a:srgbClr>
                </a:outerShdw>
              </a:effectLst>
            </a:endParaRPr>
          </a:p>
        </p:txBody>
      </p:sp>
      <p:sp>
        <p:nvSpPr>
          <p:cNvPr id="5" name="Freeform 4"/>
          <p:cNvSpPr/>
          <p:nvPr/>
        </p:nvSpPr>
        <p:spPr>
          <a:xfrm>
            <a:off x="3899631" y="3137631"/>
            <a:ext cx="1420936" cy="1420936"/>
          </a:xfrm>
          <a:custGeom>
            <a:avLst/>
            <a:gdLst>
              <a:gd name="connsiteX0" fmla="*/ 0 w 1420936"/>
              <a:gd name="connsiteY0" fmla="*/ 710468 h 1420936"/>
              <a:gd name="connsiteX1" fmla="*/ 710468 w 1420936"/>
              <a:gd name="connsiteY1" fmla="*/ 0 h 1420936"/>
              <a:gd name="connsiteX2" fmla="*/ 1420936 w 1420936"/>
              <a:gd name="connsiteY2" fmla="*/ 710468 h 1420936"/>
              <a:gd name="connsiteX3" fmla="*/ 710468 w 1420936"/>
              <a:gd name="connsiteY3" fmla="*/ 1420936 h 1420936"/>
              <a:gd name="connsiteX4" fmla="*/ 0 w 1420936"/>
              <a:gd name="connsiteY4" fmla="*/ 710468 h 14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936" h="1420936">
                <a:moveTo>
                  <a:pt x="0" y="710468"/>
                </a:moveTo>
                <a:cubicBezTo>
                  <a:pt x="0" y="318087"/>
                  <a:pt x="318087" y="0"/>
                  <a:pt x="710468" y="0"/>
                </a:cubicBezTo>
                <a:cubicBezTo>
                  <a:pt x="1102849" y="0"/>
                  <a:pt x="1420936" y="318087"/>
                  <a:pt x="1420936" y="710468"/>
                </a:cubicBezTo>
                <a:cubicBezTo>
                  <a:pt x="1420936" y="1102849"/>
                  <a:pt x="1102849" y="1420936"/>
                  <a:pt x="710468" y="1420936"/>
                </a:cubicBezTo>
                <a:cubicBezTo>
                  <a:pt x="318087" y="1420936"/>
                  <a:pt x="0" y="1102849"/>
                  <a:pt x="0" y="710468"/>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1">
            <a:schemeClr val="accent1">
              <a:hueOff val="0"/>
              <a:satOff val="0"/>
              <a:lumOff val="0"/>
              <a:alphaOff val="0"/>
            </a:schemeClr>
          </a:effectRef>
          <a:fontRef idx="minor">
            <a:schemeClr val="lt1"/>
          </a:fontRef>
        </p:style>
        <p:txBody>
          <a:bodyPr spcFirstLastPara="0" vert="horz" wrap="square" lIns="228411" tIns="228411" rIns="228411" bIns="228411" numCol="1" spcCol="1270" anchor="ctr" anchorCtr="0">
            <a:noAutofit/>
          </a:bodyPr>
          <a:lstStyle/>
          <a:p>
            <a:pPr lvl="0" algn="ctr" defTabSz="711200">
              <a:lnSpc>
                <a:spcPct val="90000"/>
              </a:lnSpc>
              <a:spcBef>
                <a:spcPct val="0"/>
              </a:spcBef>
              <a:spcAft>
                <a:spcPct val="35000"/>
              </a:spcAft>
            </a:pPr>
            <a:r>
              <a:rPr lang="en-US" sz="1600" b="1" kern="1200" dirty="0" smtClean="0"/>
              <a:t>Internet marketing</a:t>
            </a:r>
            <a:endParaRPr lang="en-GB" sz="1600" b="1" kern="1200" dirty="0"/>
          </a:p>
        </p:txBody>
      </p:sp>
      <p:sp>
        <p:nvSpPr>
          <p:cNvPr id="6" name="Freeform 5"/>
          <p:cNvSpPr/>
          <p:nvPr/>
        </p:nvSpPr>
        <p:spPr>
          <a:xfrm rot="16200000">
            <a:off x="4459082" y="2619681"/>
            <a:ext cx="302035" cy="483118"/>
          </a:xfrm>
          <a:custGeom>
            <a:avLst/>
            <a:gdLst>
              <a:gd name="connsiteX0" fmla="*/ 0 w 302035"/>
              <a:gd name="connsiteY0" fmla="*/ 96624 h 483118"/>
              <a:gd name="connsiteX1" fmla="*/ 151018 w 302035"/>
              <a:gd name="connsiteY1" fmla="*/ 96624 h 483118"/>
              <a:gd name="connsiteX2" fmla="*/ 151018 w 302035"/>
              <a:gd name="connsiteY2" fmla="*/ 0 h 483118"/>
              <a:gd name="connsiteX3" fmla="*/ 302035 w 302035"/>
              <a:gd name="connsiteY3" fmla="*/ 241559 h 483118"/>
              <a:gd name="connsiteX4" fmla="*/ 151018 w 302035"/>
              <a:gd name="connsiteY4" fmla="*/ 483118 h 483118"/>
              <a:gd name="connsiteX5" fmla="*/ 151018 w 302035"/>
              <a:gd name="connsiteY5" fmla="*/ 386494 h 483118"/>
              <a:gd name="connsiteX6" fmla="*/ 0 w 302035"/>
              <a:gd name="connsiteY6" fmla="*/ 386494 h 483118"/>
              <a:gd name="connsiteX7" fmla="*/ 0 w 302035"/>
              <a:gd name="connsiteY7" fmla="*/ 96624 h 4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035" h="483118">
                <a:moveTo>
                  <a:pt x="0" y="96624"/>
                </a:moveTo>
                <a:lnTo>
                  <a:pt x="151018" y="96624"/>
                </a:lnTo>
                <a:lnTo>
                  <a:pt x="151018" y="0"/>
                </a:lnTo>
                <a:lnTo>
                  <a:pt x="302035" y="241559"/>
                </a:lnTo>
                <a:lnTo>
                  <a:pt x="151018" y="483118"/>
                </a:lnTo>
                <a:lnTo>
                  <a:pt x="151018" y="386494"/>
                </a:lnTo>
                <a:lnTo>
                  <a:pt x="0" y="386494"/>
                </a:lnTo>
                <a:lnTo>
                  <a:pt x="0" y="96624"/>
                </a:lnTo>
                <a:close/>
              </a:path>
            </a:pathLst>
          </a:custGeom>
          <a:solidFill>
            <a:srgbClr val="FF0000"/>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1" tIns="96624" rIns="90610" bIns="96623" numCol="1" spcCol="1270" anchor="ctr" anchorCtr="0">
            <a:noAutofit/>
          </a:bodyPr>
          <a:lstStyle/>
          <a:p>
            <a:pPr lvl="0" algn="ctr" defTabSz="577850">
              <a:lnSpc>
                <a:spcPct val="90000"/>
              </a:lnSpc>
              <a:spcBef>
                <a:spcPct val="0"/>
              </a:spcBef>
              <a:spcAft>
                <a:spcPct val="35000"/>
              </a:spcAft>
            </a:pPr>
            <a:endParaRPr lang="en-GB" sz="1300" kern="1200" dirty="0"/>
          </a:p>
        </p:txBody>
      </p:sp>
      <p:sp>
        <p:nvSpPr>
          <p:cNvPr id="7" name="Freeform 6"/>
          <p:cNvSpPr/>
          <p:nvPr/>
        </p:nvSpPr>
        <p:spPr>
          <a:xfrm>
            <a:off x="3899631" y="1146817"/>
            <a:ext cx="1420936" cy="1420936"/>
          </a:xfrm>
          <a:custGeom>
            <a:avLst/>
            <a:gdLst>
              <a:gd name="connsiteX0" fmla="*/ 0 w 1420936"/>
              <a:gd name="connsiteY0" fmla="*/ 710468 h 1420936"/>
              <a:gd name="connsiteX1" fmla="*/ 710468 w 1420936"/>
              <a:gd name="connsiteY1" fmla="*/ 0 h 1420936"/>
              <a:gd name="connsiteX2" fmla="*/ 1420936 w 1420936"/>
              <a:gd name="connsiteY2" fmla="*/ 710468 h 1420936"/>
              <a:gd name="connsiteX3" fmla="*/ 710468 w 1420936"/>
              <a:gd name="connsiteY3" fmla="*/ 1420936 h 1420936"/>
              <a:gd name="connsiteX4" fmla="*/ 0 w 1420936"/>
              <a:gd name="connsiteY4" fmla="*/ 710468 h 14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936" h="1420936">
                <a:moveTo>
                  <a:pt x="0" y="710468"/>
                </a:moveTo>
                <a:cubicBezTo>
                  <a:pt x="0" y="318087"/>
                  <a:pt x="318087" y="0"/>
                  <a:pt x="710468" y="0"/>
                </a:cubicBezTo>
                <a:cubicBezTo>
                  <a:pt x="1102849" y="0"/>
                  <a:pt x="1420936" y="318087"/>
                  <a:pt x="1420936" y="710468"/>
                </a:cubicBezTo>
                <a:cubicBezTo>
                  <a:pt x="1420936" y="1102849"/>
                  <a:pt x="1102849" y="1420936"/>
                  <a:pt x="710468" y="1420936"/>
                </a:cubicBezTo>
                <a:cubicBezTo>
                  <a:pt x="318087" y="1420936"/>
                  <a:pt x="0" y="1102849"/>
                  <a:pt x="0" y="710468"/>
                </a:cubicBezTo>
                <a:close/>
              </a:path>
            </a:pathLst>
          </a:custGeom>
          <a:solidFill>
            <a:srgbClr val="FF0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2">
              <a:hueOff val="0"/>
              <a:satOff val="0"/>
              <a:lumOff val="0"/>
              <a:alphaOff val="0"/>
            </a:schemeClr>
          </a:effectRef>
          <a:fontRef idx="minor">
            <a:schemeClr val="lt1"/>
          </a:fontRef>
        </p:style>
        <p:txBody>
          <a:bodyPr spcFirstLastPara="0" vert="horz" wrap="square" lIns="228411" tIns="228411" rIns="228411" bIns="228411" numCol="1" spcCol="1270" anchor="ctr" anchorCtr="0">
            <a:noAutofit/>
          </a:bodyPr>
          <a:lstStyle/>
          <a:p>
            <a:pPr lvl="0" algn="ctr" defTabSz="711200">
              <a:lnSpc>
                <a:spcPct val="90000"/>
              </a:lnSpc>
              <a:spcBef>
                <a:spcPct val="0"/>
              </a:spcBef>
              <a:spcAft>
                <a:spcPct val="35000"/>
              </a:spcAft>
            </a:pPr>
            <a:r>
              <a:rPr lang="en-US" sz="1600" b="1" kern="1200" dirty="0" smtClean="0"/>
              <a:t>Search engine marketing</a:t>
            </a:r>
            <a:endParaRPr lang="en-GB" sz="1600" b="1" kern="1200" dirty="0"/>
          </a:p>
        </p:txBody>
      </p:sp>
      <p:sp>
        <p:nvSpPr>
          <p:cNvPr id="8" name="Freeform 7"/>
          <p:cNvSpPr/>
          <p:nvPr/>
        </p:nvSpPr>
        <p:spPr>
          <a:xfrm rot="19800000">
            <a:off x="5313727" y="3113111"/>
            <a:ext cx="302035" cy="483118"/>
          </a:xfrm>
          <a:custGeom>
            <a:avLst/>
            <a:gdLst>
              <a:gd name="connsiteX0" fmla="*/ 0 w 302035"/>
              <a:gd name="connsiteY0" fmla="*/ 96624 h 483118"/>
              <a:gd name="connsiteX1" fmla="*/ 151018 w 302035"/>
              <a:gd name="connsiteY1" fmla="*/ 96624 h 483118"/>
              <a:gd name="connsiteX2" fmla="*/ 151018 w 302035"/>
              <a:gd name="connsiteY2" fmla="*/ 0 h 483118"/>
              <a:gd name="connsiteX3" fmla="*/ 302035 w 302035"/>
              <a:gd name="connsiteY3" fmla="*/ 241559 h 483118"/>
              <a:gd name="connsiteX4" fmla="*/ 151018 w 302035"/>
              <a:gd name="connsiteY4" fmla="*/ 483118 h 483118"/>
              <a:gd name="connsiteX5" fmla="*/ 151018 w 302035"/>
              <a:gd name="connsiteY5" fmla="*/ 386494 h 483118"/>
              <a:gd name="connsiteX6" fmla="*/ 0 w 302035"/>
              <a:gd name="connsiteY6" fmla="*/ 386494 h 483118"/>
              <a:gd name="connsiteX7" fmla="*/ 0 w 302035"/>
              <a:gd name="connsiteY7" fmla="*/ 96624 h 4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035" h="483118">
                <a:moveTo>
                  <a:pt x="0" y="96624"/>
                </a:moveTo>
                <a:lnTo>
                  <a:pt x="151018" y="96624"/>
                </a:lnTo>
                <a:lnTo>
                  <a:pt x="151018" y="0"/>
                </a:lnTo>
                <a:lnTo>
                  <a:pt x="302035" y="241559"/>
                </a:lnTo>
                <a:lnTo>
                  <a:pt x="151018" y="483118"/>
                </a:lnTo>
                <a:lnTo>
                  <a:pt x="151018" y="386494"/>
                </a:lnTo>
                <a:lnTo>
                  <a:pt x="0" y="386494"/>
                </a:lnTo>
                <a:lnTo>
                  <a:pt x="0" y="96624"/>
                </a:lnTo>
                <a:close/>
              </a:path>
            </a:pathLst>
          </a:custGeom>
          <a:solidFill>
            <a:srgbClr val="FFC000"/>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1" tIns="96624" rIns="90610" bIns="96623" numCol="1" spcCol="1270" anchor="ctr" anchorCtr="0">
            <a:noAutofit/>
          </a:bodyPr>
          <a:lstStyle/>
          <a:p>
            <a:pPr lvl="0" algn="ctr" defTabSz="577850">
              <a:lnSpc>
                <a:spcPct val="90000"/>
              </a:lnSpc>
              <a:spcBef>
                <a:spcPct val="0"/>
              </a:spcBef>
              <a:spcAft>
                <a:spcPct val="35000"/>
              </a:spcAft>
            </a:pPr>
            <a:endParaRPr lang="en-GB" sz="1300" kern="1200" dirty="0"/>
          </a:p>
        </p:txBody>
      </p:sp>
      <p:sp>
        <p:nvSpPr>
          <p:cNvPr id="9" name="Freeform 8"/>
          <p:cNvSpPr/>
          <p:nvPr/>
        </p:nvSpPr>
        <p:spPr>
          <a:xfrm>
            <a:off x="5623727" y="2142224"/>
            <a:ext cx="1420936" cy="1420936"/>
          </a:xfrm>
          <a:custGeom>
            <a:avLst/>
            <a:gdLst>
              <a:gd name="connsiteX0" fmla="*/ 0 w 1420936"/>
              <a:gd name="connsiteY0" fmla="*/ 710468 h 1420936"/>
              <a:gd name="connsiteX1" fmla="*/ 710468 w 1420936"/>
              <a:gd name="connsiteY1" fmla="*/ 0 h 1420936"/>
              <a:gd name="connsiteX2" fmla="*/ 1420936 w 1420936"/>
              <a:gd name="connsiteY2" fmla="*/ 710468 h 1420936"/>
              <a:gd name="connsiteX3" fmla="*/ 710468 w 1420936"/>
              <a:gd name="connsiteY3" fmla="*/ 1420936 h 1420936"/>
              <a:gd name="connsiteX4" fmla="*/ 0 w 1420936"/>
              <a:gd name="connsiteY4" fmla="*/ 710468 h 14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936" h="1420936">
                <a:moveTo>
                  <a:pt x="0" y="710468"/>
                </a:moveTo>
                <a:cubicBezTo>
                  <a:pt x="0" y="318087"/>
                  <a:pt x="318087" y="0"/>
                  <a:pt x="710468" y="0"/>
                </a:cubicBezTo>
                <a:cubicBezTo>
                  <a:pt x="1102849" y="0"/>
                  <a:pt x="1420936" y="318087"/>
                  <a:pt x="1420936" y="710468"/>
                </a:cubicBezTo>
                <a:cubicBezTo>
                  <a:pt x="1420936" y="1102849"/>
                  <a:pt x="1102849" y="1420936"/>
                  <a:pt x="710468" y="1420936"/>
                </a:cubicBezTo>
                <a:cubicBezTo>
                  <a:pt x="318087" y="1420936"/>
                  <a:pt x="0" y="1102849"/>
                  <a:pt x="0" y="710468"/>
                </a:cubicBezTo>
                <a:close/>
              </a:path>
            </a:pathLst>
          </a:custGeom>
          <a:solidFill>
            <a:srgbClr val="FFC00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3">
              <a:hueOff val="0"/>
              <a:satOff val="0"/>
              <a:lumOff val="0"/>
              <a:alphaOff val="0"/>
            </a:schemeClr>
          </a:effectRef>
          <a:fontRef idx="minor">
            <a:schemeClr val="lt1"/>
          </a:fontRef>
        </p:style>
        <p:txBody>
          <a:bodyPr spcFirstLastPara="0" vert="horz" wrap="square" lIns="228411" tIns="228411" rIns="228411" bIns="228411" numCol="1" spcCol="1270" anchor="ctr" anchorCtr="0">
            <a:noAutofit/>
          </a:bodyPr>
          <a:lstStyle/>
          <a:p>
            <a:pPr lvl="0" algn="ctr" defTabSz="711200">
              <a:lnSpc>
                <a:spcPct val="90000"/>
              </a:lnSpc>
              <a:spcBef>
                <a:spcPct val="0"/>
              </a:spcBef>
              <a:spcAft>
                <a:spcPct val="35000"/>
              </a:spcAft>
            </a:pPr>
            <a:r>
              <a:rPr lang="en-US" sz="1600" b="1" kern="1200" dirty="0" smtClean="0"/>
              <a:t>Affiliate marketing</a:t>
            </a:r>
            <a:endParaRPr lang="en-GB" sz="1600" b="1" kern="1200" dirty="0"/>
          </a:p>
        </p:txBody>
      </p:sp>
      <p:sp>
        <p:nvSpPr>
          <p:cNvPr id="10" name="Freeform 9"/>
          <p:cNvSpPr/>
          <p:nvPr/>
        </p:nvSpPr>
        <p:spPr>
          <a:xfrm rot="1800000">
            <a:off x="5313727" y="4099970"/>
            <a:ext cx="302035" cy="483118"/>
          </a:xfrm>
          <a:custGeom>
            <a:avLst/>
            <a:gdLst>
              <a:gd name="connsiteX0" fmla="*/ 0 w 302035"/>
              <a:gd name="connsiteY0" fmla="*/ 96624 h 483118"/>
              <a:gd name="connsiteX1" fmla="*/ 151018 w 302035"/>
              <a:gd name="connsiteY1" fmla="*/ 96624 h 483118"/>
              <a:gd name="connsiteX2" fmla="*/ 151018 w 302035"/>
              <a:gd name="connsiteY2" fmla="*/ 0 h 483118"/>
              <a:gd name="connsiteX3" fmla="*/ 302035 w 302035"/>
              <a:gd name="connsiteY3" fmla="*/ 241559 h 483118"/>
              <a:gd name="connsiteX4" fmla="*/ 151018 w 302035"/>
              <a:gd name="connsiteY4" fmla="*/ 483118 h 483118"/>
              <a:gd name="connsiteX5" fmla="*/ 151018 w 302035"/>
              <a:gd name="connsiteY5" fmla="*/ 386494 h 483118"/>
              <a:gd name="connsiteX6" fmla="*/ 0 w 302035"/>
              <a:gd name="connsiteY6" fmla="*/ 386494 h 483118"/>
              <a:gd name="connsiteX7" fmla="*/ 0 w 302035"/>
              <a:gd name="connsiteY7" fmla="*/ 96624 h 4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035" h="483118">
                <a:moveTo>
                  <a:pt x="0" y="96624"/>
                </a:moveTo>
                <a:lnTo>
                  <a:pt x="151018" y="96624"/>
                </a:lnTo>
                <a:lnTo>
                  <a:pt x="151018" y="0"/>
                </a:lnTo>
                <a:lnTo>
                  <a:pt x="302035" y="241559"/>
                </a:lnTo>
                <a:lnTo>
                  <a:pt x="151018" y="483118"/>
                </a:lnTo>
                <a:lnTo>
                  <a:pt x="151018" y="386494"/>
                </a:lnTo>
                <a:lnTo>
                  <a:pt x="0" y="386494"/>
                </a:lnTo>
                <a:lnTo>
                  <a:pt x="0" y="96624"/>
                </a:lnTo>
                <a:close/>
              </a:path>
            </a:pathLst>
          </a:custGeom>
          <a:solidFill>
            <a:srgbClr val="00B050"/>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0" tIns="96624" rIns="90609" bIns="96623" numCol="1" spcCol="1270" anchor="ctr" anchorCtr="0">
            <a:noAutofit/>
          </a:bodyPr>
          <a:lstStyle/>
          <a:p>
            <a:pPr lvl="0" algn="ctr" defTabSz="577850">
              <a:lnSpc>
                <a:spcPct val="90000"/>
              </a:lnSpc>
              <a:spcBef>
                <a:spcPct val="0"/>
              </a:spcBef>
              <a:spcAft>
                <a:spcPct val="35000"/>
              </a:spcAft>
            </a:pPr>
            <a:endParaRPr lang="en-GB" sz="1300" kern="1200" dirty="0"/>
          </a:p>
        </p:txBody>
      </p:sp>
      <p:sp>
        <p:nvSpPr>
          <p:cNvPr id="11" name="Freeform 10"/>
          <p:cNvSpPr/>
          <p:nvPr/>
        </p:nvSpPr>
        <p:spPr>
          <a:xfrm>
            <a:off x="5623727" y="4133038"/>
            <a:ext cx="1420936" cy="1420936"/>
          </a:xfrm>
          <a:custGeom>
            <a:avLst/>
            <a:gdLst>
              <a:gd name="connsiteX0" fmla="*/ 0 w 1420936"/>
              <a:gd name="connsiteY0" fmla="*/ 710468 h 1420936"/>
              <a:gd name="connsiteX1" fmla="*/ 710468 w 1420936"/>
              <a:gd name="connsiteY1" fmla="*/ 0 h 1420936"/>
              <a:gd name="connsiteX2" fmla="*/ 1420936 w 1420936"/>
              <a:gd name="connsiteY2" fmla="*/ 710468 h 1420936"/>
              <a:gd name="connsiteX3" fmla="*/ 710468 w 1420936"/>
              <a:gd name="connsiteY3" fmla="*/ 1420936 h 1420936"/>
              <a:gd name="connsiteX4" fmla="*/ 0 w 1420936"/>
              <a:gd name="connsiteY4" fmla="*/ 710468 h 14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936" h="1420936">
                <a:moveTo>
                  <a:pt x="0" y="710468"/>
                </a:moveTo>
                <a:cubicBezTo>
                  <a:pt x="0" y="318087"/>
                  <a:pt x="318087" y="0"/>
                  <a:pt x="710468" y="0"/>
                </a:cubicBezTo>
                <a:cubicBezTo>
                  <a:pt x="1102849" y="0"/>
                  <a:pt x="1420936" y="318087"/>
                  <a:pt x="1420936" y="710468"/>
                </a:cubicBezTo>
                <a:cubicBezTo>
                  <a:pt x="1420936" y="1102849"/>
                  <a:pt x="1102849" y="1420936"/>
                  <a:pt x="710468" y="1420936"/>
                </a:cubicBezTo>
                <a:cubicBezTo>
                  <a:pt x="318087" y="1420936"/>
                  <a:pt x="0" y="1102849"/>
                  <a:pt x="0" y="710468"/>
                </a:cubicBezTo>
                <a:close/>
              </a:path>
            </a:pathLst>
          </a:custGeom>
          <a:solidFill>
            <a:srgbClr val="00B05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4">
              <a:hueOff val="0"/>
              <a:satOff val="0"/>
              <a:lumOff val="0"/>
              <a:alphaOff val="0"/>
            </a:schemeClr>
          </a:effectRef>
          <a:fontRef idx="minor">
            <a:schemeClr val="lt1"/>
          </a:fontRef>
        </p:style>
        <p:txBody>
          <a:bodyPr spcFirstLastPara="0" vert="horz" wrap="square" lIns="228411" tIns="228411" rIns="228411" bIns="228411" numCol="1" spcCol="1270" anchor="ctr" anchorCtr="0">
            <a:noAutofit/>
          </a:bodyPr>
          <a:lstStyle/>
          <a:p>
            <a:pPr lvl="0" algn="ctr" defTabSz="711200">
              <a:lnSpc>
                <a:spcPct val="90000"/>
              </a:lnSpc>
              <a:spcBef>
                <a:spcPct val="0"/>
              </a:spcBef>
              <a:spcAft>
                <a:spcPct val="35000"/>
              </a:spcAft>
            </a:pPr>
            <a:r>
              <a:rPr lang="en-US" sz="1600" b="1" kern="1200" dirty="0" smtClean="0"/>
              <a:t>Social media marketing</a:t>
            </a:r>
            <a:endParaRPr lang="en-GB" sz="1600" b="1" kern="1200" dirty="0"/>
          </a:p>
        </p:txBody>
      </p:sp>
      <p:sp>
        <p:nvSpPr>
          <p:cNvPr id="12" name="Freeform 11"/>
          <p:cNvSpPr/>
          <p:nvPr/>
        </p:nvSpPr>
        <p:spPr>
          <a:xfrm rot="5400000">
            <a:off x="4459082" y="4593399"/>
            <a:ext cx="302035" cy="483118"/>
          </a:xfrm>
          <a:custGeom>
            <a:avLst/>
            <a:gdLst>
              <a:gd name="connsiteX0" fmla="*/ 0 w 302035"/>
              <a:gd name="connsiteY0" fmla="*/ 96624 h 483118"/>
              <a:gd name="connsiteX1" fmla="*/ 151018 w 302035"/>
              <a:gd name="connsiteY1" fmla="*/ 96624 h 483118"/>
              <a:gd name="connsiteX2" fmla="*/ 151018 w 302035"/>
              <a:gd name="connsiteY2" fmla="*/ 0 h 483118"/>
              <a:gd name="connsiteX3" fmla="*/ 302035 w 302035"/>
              <a:gd name="connsiteY3" fmla="*/ 241559 h 483118"/>
              <a:gd name="connsiteX4" fmla="*/ 151018 w 302035"/>
              <a:gd name="connsiteY4" fmla="*/ 483118 h 483118"/>
              <a:gd name="connsiteX5" fmla="*/ 151018 w 302035"/>
              <a:gd name="connsiteY5" fmla="*/ 386494 h 483118"/>
              <a:gd name="connsiteX6" fmla="*/ 0 w 302035"/>
              <a:gd name="connsiteY6" fmla="*/ 386494 h 483118"/>
              <a:gd name="connsiteX7" fmla="*/ 0 w 302035"/>
              <a:gd name="connsiteY7" fmla="*/ 96624 h 4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035" h="483118">
                <a:moveTo>
                  <a:pt x="0" y="96624"/>
                </a:moveTo>
                <a:lnTo>
                  <a:pt x="151018" y="96624"/>
                </a:lnTo>
                <a:lnTo>
                  <a:pt x="151018" y="0"/>
                </a:lnTo>
                <a:lnTo>
                  <a:pt x="302035" y="241559"/>
                </a:lnTo>
                <a:lnTo>
                  <a:pt x="151018" y="483118"/>
                </a:lnTo>
                <a:lnTo>
                  <a:pt x="151018" y="386494"/>
                </a:lnTo>
                <a:lnTo>
                  <a:pt x="0" y="386494"/>
                </a:lnTo>
                <a:lnTo>
                  <a:pt x="0" y="96624"/>
                </a:lnTo>
                <a:close/>
              </a:path>
            </a:pathLst>
          </a:cu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 tIns="96623" rIns="90610" bIns="96624" numCol="1" spcCol="1270" anchor="ctr" anchorCtr="0">
            <a:noAutofit/>
          </a:bodyPr>
          <a:lstStyle/>
          <a:p>
            <a:pPr lvl="0" algn="ctr" defTabSz="577850">
              <a:lnSpc>
                <a:spcPct val="90000"/>
              </a:lnSpc>
              <a:spcBef>
                <a:spcPct val="0"/>
              </a:spcBef>
              <a:spcAft>
                <a:spcPct val="35000"/>
              </a:spcAft>
            </a:pPr>
            <a:endParaRPr lang="en-GB" sz="1300" kern="1200" dirty="0"/>
          </a:p>
        </p:txBody>
      </p:sp>
      <p:sp>
        <p:nvSpPr>
          <p:cNvPr id="13" name="Freeform 12"/>
          <p:cNvSpPr/>
          <p:nvPr/>
        </p:nvSpPr>
        <p:spPr>
          <a:xfrm>
            <a:off x="3899631" y="5128445"/>
            <a:ext cx="1420936" cy="1420936"/>
          </a:xfrm>
          <a:custGeom>
            <a:avLst/>
            <a:gdLst>
              <a:gd name="connsiteX0" fmla="*/ 0 w 1420936"/>
              <a:gd name="connsiteY0" fmla="*/ 710468 h 1420936"/>
              <a:gd name="connsiteX1" fmla="*/ 710468 w 1420936"/>
              <a:gd name="connsiteY1" fmla="*/ 0 h 1420936"/>
              <a:gd name="connsiteX2" fmla="*/ 1420936 w 1420936"/>
              <a:gd name="connsiteY2" fmla="*/ 710468 h 1420936"/>
              <a:gd name="connsiteX3" fmla="*/ 710468 w 1420936"/>
              <a:gd name="connsiteY3" fmla="*/ 1420936 h 1420936"/>
              <a:gd name="connsiteX4" fmla="*/ 0 w 1420936"/>
              <a:gd name="connsiteY4" fmla="*/ 710468 h 14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936" h="1420936">
                <a:moveTo>
                  <a:pt x="0" y="710468"/>
                </a:moveTo>
                <a:cubicBezTo>
                  <a:pt x="0" y="318087"/>
                  <a:pt x="318087" y="0"/>
                  <a:pt x="710468" y="0"/>
                </a:cubicBezTo>
                <a:cubicBezTo>
                  <a:pt x="1102849" y="0"/>
                  <a:pt x="1420936" y="318087"/>
                  <a:pt x="1420936" y="710468"/>
                </a:cubicBezTo>
                <a:cubicBezTo>
                  <a:pt x="1420936" y="1102849"/>
                  <a:pt x="1102849" y="1420936"/>
                  <a:pt x="710468" y="1420936"/>
                </a:cubicBezTo>
                <a:cubicBezTo>
                  <a:pt x="318087" y="1420936"/>
                  <a:pt x="0" y="1102849"/>
                  <a:pt x="0" y="710468"/>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5">
              <a:hueOff val="0"/>
              <a:satOff val="0"/>
              <a:lumOff val="0"/>
              <a:alphaOff val="0"/>
            </a:schemeClr>
          </a:fillRef>
          <a:effectRef idx="2">
            <a:schemeClr val="accent5">
              <a:hueOff val="0"/>
              <a:satOff val="0"/>
              <a:lumOff val="0"/>
              <a:alphaOff val="0"/>
            </a:schemeClr>
          </a:effectRef>
          <a:fontRef idx="minor">
            <a:schemeClr val="lt1"/>
          </a:fontRef>
        </p:style>
        <p:txBody>
          <a:bodyPr spcFirstLastPara="0" vert="horz" wrap="square" lIns="228411" tIns="228411" rIns="228411" bIns="228411" numCol="1" spcCol="1270" anchor="ctr" anchorCtr="0">
            <a:noAutofit/>
          </a:bodyPr>
          <a:lstStyle/>
          <a:p>
            <a:pPr lvl="0" algn="ctr" defTabSz="711200">
              <a:lnSpc>
                <a:spcPct val="90000"/>
              </a:lnSpc>
              <a:spcBef>
                <a:spcPct val="0"/>
              </a:spcBef>
              <a:spcAft>
                <a:spcPct val="35000"/>
              </a:spcAft>
            </a:pPr>
            <a:r>
              <a:rPr lang="en-US" sz="1600" b="1" kern="1200" dirty="0" smtClean="0"/>
              <a:t>Email marketing</a:t>
            </a:r>
            <a:endParaRPr lang="en-GB" sz="1600" b="1" kern="1200" dirty="0"/>
          </a:p>
        </p:txBody>
      </p:sp>
      <p:sp>
        <p:nvSpPr>
          <p:cNvPr id="14" name="Freeform 13"/>
          <p:cNvSpPr/>
          <p:nvPr/>
        </p:nvSpPr>
        <p:spPr>
          <a:xfrm rot="19800000">
            <a:off x="3604437" y="4099969"/>
            <a:ext cx="302036" cy="483119"/>
          </a:xfrm>
          <a:custGeom>
            <a:avLst/>
            <a:gdLst>
              <a:gd name="connsiteX0" fmla="*/ 0 w 302035"/>
              <a:gd name="connsiteY0" fmla="*/ 96624 h 483118"/>
              <a:gd name="connsiteX1" fmla="*/ 151018 w 302035"/>
              <a:gd name="connsiteY1" fmla="*/ 96624 h 483118"/>
              <a:gd name="connsiteX2" fmla="*/ 151018 w 302035"/>
              <a:gd name="connsiteY2" fmla="*/ 0 h 483118"/>
              <a:gd name="connsiteX3" fmla="*/ 302035 w 302035"/>
              <a:gd name="connsiteY3" fmla="*/ 241559 h 483118"/>
              <a:gd name="connsiteX4" fmla="*/ 151018 w 302035"/>
              <a:gd name="connsiteY4" fmla="*/ 483118 h 483118"/>
              <a:gd name="connsiteX5" fmla="*/ 151018 w 302035"/>
              <a:gd name="connsiteY5" fmla="*/ 386494 h 483118"/>
              <a:gd name="connsiteX6" fmla="*/ 0 w 302035"/>
              <a:gd name="connsiteY6" fmla="*/ 386494 h 483118"/>
              <a:gd name="connsiteX7" fmla="*/ 0 w 302035"/>
              <a:gd name="connsiteY7" fmla="*/ 96624 h 4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035" h="483118">
                <a:moveTo>
                  <a:pt x="302035" y="386494"/>
                </a:moveTo>
                <a:lnTo>
                  <a:pt x="151017" y="386494"/>
                </a:lnTo>
                <a:lnTo>
                  <a:pt x="151017" y="483118"/>
                </a:lnTo>
                <a:lnTo>
                  <a:pt x="0" y="241559"/>
                </a:lnTo>
                <a:lnTo>
                  <a:pt x="151017" y="0"/>
                </a:lnTo>
                <a:lnTo>
                  <a:pt x="151017" y="96624"/>
                </a:lnTo>
                <a:lnTo>
                  <a:pt x="302035" y="96624"/>
                </a:lnTo>
                <a:lnTo>
                  <a:pt x="302035" y="386494"/>
                </a:lnTo>
                <a:close/>
              </a:path>
            </a:pathLst>
          </a:custGeom>
          <a:solidFill>
            <a:srgbClr val="00B0F0"/>
          </a:solidFill>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spcFirstLastPara="0" vert="horz" wrap="square" lIns="90609" tIns="96624" rIns="1" bIns="96624" numCol="1" spcCol="1270" anchor="ctr" anchorCtr="0">
            <a:noAutofit/>
          </a:bodyPr>
          <a:lstStyle/>
          <a:p>
            <a:pPr lvl="0" algn="ctr" defTabSz="577850">
              <a:lnSpc>
                <a:spcPct val="90000"/>
              </a:lnSpc>
              <a:spcBef>
                <a:spcPct val="0"/>
              </a:spcBef>
              <a:spcAft>
                <a:spcPct val="35000"/>
              </a:spcAft>
            </a:pPr>
            <a:endParaRPr lang="en-GB" sz="1300" kern="1200" dirty="0"/>
          </a:p>
        </p:txBody>
      </p:sp>
      <p:sp>
        <p:nvSpPr>
          <p:cNvPr id="15" name="Freeform 14"/>
          <p:cNvSpPr/>
          <p:nvPr/>
        </p:nvSpPr>
        <p:spPr>
          <a:xfrm>
            <a:off x="2175536" y="4133038"/>
            <a:ext cx="1420936" cy="1420936"/>
          </a:xfrm>
          <a:custGeom>
            <a:avLst/>
            <a:gdLst>
              <a:gd name="connsiteX0" fmla="*/ 0 w 1420936"/>
              <a:gd name="connsiteY0" fmla="*/ 710468 h 1420936"/>
              <a:gd name="connsiteX1" fmla="*/ 710468 w 1420936"/>
              <a:gd name="connsiteY1" fmla="*/ 0 h 1420936"/>
              <a:gd name="connsiteX2" fmla="*/ 1420936 w 1420936"/>
              <a:gd name="connsiteY2" fmla="*/ 710468 h 1420936"/>
              <a:gd name="connsiteX3" fmla="*/ 710468 w 1420936"/>
              <a:gd name="connsiteY3" fmla="*/ 1420936 h 1420936"/>
              <a:gd name="connsiteX4" fmla="*/ 0 w 1420936"/>
              <a:gd name="connsiteY4" fmla="*/ 710468 h 14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936" h="1420936">
                <a:moveTo>
                  <a:pt x="0" y="710468"/>
                </a:moveTo>
                <a:cubicBezTo>
                  <a:pt x="0" y="318087"/>
                  <a:pt x="318087" y="0"/>
                  <a:pt x="710468" y="0"/>
                </a:cubicBezTo>
                <a:cubicBezTo>
                  <a:pt x="1102849" y="0"/>
                  <a:pt x="1420936" y="318087"/>
                  <a:pt x="1420936" y="710468"/>
                </a:cubicBezTo>
                <a:cubicBezTo>
                  <a:pt x="1420936" y="1102849"/>
                  <a:pt x="1102849" y="1420936"/>
                  <a:pt x="710468" y="1420936"/>
                </a:cubicBezTo>
                <a:cubicBezTo>
                  <a:pt x="318087" y="1420936"/>
                  <a:pt x="0" y="1102849"/>
                  <a:pt x="0" y="710468"/>
                </a:cubicBezTo>
                <a:close/>
              </a:path>
            </a:pathLst>
          </a:custGeom>
          <a:solidFill>
            <a:srgbClr val="00B0F0"/>
          </a:solidFill>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rgbClr r="0" g="0" b="0"/>
          </a:fillRef>
          <a:effectRef idx="2">
            <a:schemeClr val="accent6">
              <a:hueOff val="0"/>
              <a:satOff val="0"/>
              <a:lumOff val="0"/>
              <a:alphaOff val="0"/>
            </a:schemeClr>
          </a:effectRef>
          <a:fontRef idx="minor">
            <a:schemeClr val="lt1"/>
          </a:fontRef>
        </p:style>
        <p:txBody>
          <a:bodyPr spcFirstLastPara="0" vert="horz" wrap="square" lIns="228411" tIns="228411" rIns="228411" bIns="228411" numCol="1" spcCol="1270" anchor="ctr" anchorCtr="0">
            <a:noAutofit/>
          </a:bodyPr>
          <a:lstStyle/>
          <a:p>
            <a:pPr lvl="0" algn="ctr" defTabSz="711200">
              <a:lnSpc>
                <a:spcPct val="90000"/>
              </a:lnSpc>
              <a:spcBef>
                <a:spcPct val="0"/>
              </a:spcBef>
              <a:spcAft>
                <a:spcPct val="35000"/>
              </a:spcAft>
            </a:pPr>
            <a:r>
              <a:rPr lang="en-US" sz="1600" b="1" kern="1200" dirty="0" smtClean="0"/>
              <a:t>Inbound marketing</a:t>
            </a:r>
            <a:endParaRPr lang="en-GB" sz="1600" b="1" kern="1200" dirty="0"/>
          </a:p>
        </p:txBody>
      </p:sp>
      <p:sp>
        <p:nvSpPr>
          <p:cNvPr id="16" name="Freeform 15"/>
          <p:cNvSpPr/>
          <p:nvPr/>
        </p:nvSpPr>
        <p:spPr>
          <a:xfrm rot="1800000">
            <a:off x="3604437" y="3113110"/>
            <a:ext cx="302036" cy="483119"/>
          </a:xfrm>
          <a:custGeom>
            <a:avLst/>
            <a:gdLst>
              <a:gd name="connsiteX0" fmla="*/ 0 w 302035"/>
              <a:gd name="connsiteY0" fmla="*/ 96624 h 483118"/>
              <a:gd name="connsiteX1" fmla="*/ 151018 w 302035"/>
              <a:gd name="connsiteY1" fmla="*/ 96624 h 483118"/>
              <a:gd name="connsiteX2" fmla="*/ 151018 w 302035"/>
              <a:gd name="connsiteY2" fmla="*/ 0 h 483118"/>
              <a:gd name="connsiteX3" fmla="*/ 302035 w 302035"/>
              <a:gd name="connsiteY3" fmla="*/ 241559 h 483118"/>
              <a:gd name="connsiteX4" fmla="*/ 151018 w 302035"/>
              <a:gd name="connsiteY4" fmla="*/ 483118 h 483118"/>
              <a:gd name="connsiteX5" fmla="*/ 151018 w 302035"/>
              <a:gd name="connsiteY5" fmla="*/ 386494 h 483118"/>
              <a:gd name="connsiteX6" fmla="*/ 0 w 302035"/>
              <a:gd name="connsiteY6" fmla="*/ 386494 h 483118"/>
              <a:gd name="connsiteX7" fmla="*/ 0 w 302035"/>
              <a:gd name="connsiteY7" fmla="*/ 96624 h 4831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02035" h="483118">
                <a:moveTo>
                  <a:pt x="302035" y="386494"/>
                </a:moveTo>
                <a:lnTo>
                  <a:pt x="151017" y="386494"/>
                </a:lnTo>
                <a:lnTo>
                  <a:pt x="151017" y="483118"/>
                </a:lnTo>
                <a:lnTo>
                  <a:pt x="0" y="241559"/>
                </a:lnTo>
                <a:lnTo>
                  <a:pt x="151017" y="0"/>
                </a:lnTo>
                <a:lnTo>
                  <a:pt x="151017" y="96624"/>
                </a:lnTo>
                <a:lnTo>
                  <a:pt x="302035" y="96624"/>
                </a:lnTo>
                <a:lnTo>
                  <a:pt x="302035" y="386494"/>
                </a:lnTo>
                <a:close/>
              </a:path>
            </a:pathLst>
          </a:cu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90610" tIns="96625" rIns="0" bIns="96623" numCol="1" spcCol="1270" anchor="ctr" anchorCtr="0">
            <a:noAutofit/>
          </a:bodyPr>
          <a:lstStyle/>
          <a:p>
            <a:pPr lvl="0" algn="ctr" defTabSz="577850">
              <a:lnSpc>
                <a:spcPct val="90000"/>
              </a:lnSpc>
              <a:spcBef>
                <a:spcPct val="0"/>
              </a:spcBef>
              <a:spcAft>
                <a:spcPct val="35000"/>
              </a:spcAft>
            </a:pPr>
            <a:endParaRPr lang="en-GB" sz="1300" kern="1200" dirty="0"/>
          </a:p>
        </p:txBody>
      </p:sp>
      <p:sp>
        <p:nvSpPr>
          <p:cNvPr id="17" name="Freeform 16"/>
          <p:cNvSpPr/>
          <p:nvPr/>
        </p:nvSpPr>
        <p:spPr>
          <a:xfrm>
            <a:off x="2175536" y="2142224"/>
            <a:ext cx="1420936" cy="1420936"/>
          </a:xfrm>
          <a:custGeom>
            <a:avLst/>
            <a:gdLst>
              <a:gd name="connsiteX0" fmla="*/ 0 w 1420936"/>
              <a:gd name="connsiteY0" fmla="*/ 710468 h 1420936"/>
              <a:gd name="connsiteX1" fmla="*/ 710468 w 1420936"/>
              <a:gd name="connsiteY1" fmla="*/ 0 h 1420936"/>
              <a:gd name="connsiteX2" fmla="*/ 1420936 w 1420936"/>
              <a:gd name="connsiteY2" fmla="*/ 710468 h 1420936"/>
              <a:gd name="connsiteX3" fmla="*/ 710468 w 1420936"/>
              <a:gd name="connsiteY3" fmla="*/ 1420936 h 1420936"/>
              <a:gd name="connsiteX4" fmla="*/ 0 w 1420936"/>
              <a:gd name="connsiteY4" fmla="*/ 710468 h 14209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20936" h="1420936">
                <a:moveTo>
                  <a:pt x="0" y="710468"/>
                </a:moveTo>
                <a:cubicBezTo>
                  <a:pt x="0" y="318087"/>
                  <a:pt x="318087" y="0"/>
                  <a:pt x="710468" y="0"/>
                </a:cubicBezTo>
                <a:cubicBezTo>
                  <a:pt x="1102849" y="0"/>
                  <a:pt x="1420936" y="318087"/>
                  <a:pt x="1420936" y="710468"/>
                </a:cubicBezTo>
                <a:cubicBezTo>
                  <a:pt x="1420936" y="1102849"/>
                  <a:pt x="1102849" y="1420936"/>
                  <a:pt x="710468" y="1420936"/>
                </a:cubicBezTo>
                <a:cubicBezTo>
                  <a:pt x="318087" y="1420936"/>
                  <a:pt x="0" y="1102849"/>
                  <a:pt x="0" y="710468"/>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228411" tIns="228411" rIns="228411" bIns="228411" numCol="1" spcCol="1270" anchor="ctr" anchorCtr="0">
            <a:noAutofit/>
          </a:bodyPr>
          <a:lstStyle/>
          <a:p>
            <a:pPr lvl="0" algn="ctr" defTabSz="711200">
              <a:lnSpc>
                <a:spcPct val="90000"/>
              </a:lnSpc>
              <a:spcBef>
                <a:spcPct val="0"/>
              </a:spcBef>
              <a:spcAft>
                <a:spcPct val="35000"/>
              </a:spcAft>
            </a:pPr>
            <a:r>
              <a:rPr lang="en-US" sz="1600" b="1" kern="1200" dirty="0" smtClean="0"/>
              <a:t>Video marketing</a:t>
            </a:r>
            <a:endParaRPr lang="en-GB" sz="1600" b="1" kern="1200" dirty="0"/>
          </a:p>
        </p:txBody>
      </p:sp>
    </p:spTree>
    <p:extLst>
      <p:ext uri="{BB962C8B-B14F-4D97-AF65-F5344CB8AC3E}">
        <p14:creationId xmlns:p14="http://schemas.microsoft.com/office/powerpoint/2010/main" val="1363319046"/>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500" fill="hold"/>
                                        <p:tgtEl>
                                          <p:spTgt spid="5"/>
                                        </p:tgtEl>
                                        <p:attrNameLst>
                                          <p:attrName>ppt_w</p:attrName>
                                        </p:attrNameLst>
                                      </p:cBhvr>
                                      <p:tavLst>
                                        <p:tav tm="0">
                                          <p:val>
                                            <p:fltVal val="0"/>
                                          </p:val>
                                        </p:tav>
                                        <p:tav tm="100000">
                                          <p:val>
                                            <p:strVal val="#ppt_w"/>
                                          </p:val>
                                        </p:tav>
                                      </p:tavLst>
                                    </p:anim>
                                    <p:anim calcmode="lin" valueType="num">
                                      <p:cBhvr>
                                        <p:cTn id="15" dur="500" fill="hold"/>
                                        <p:tgtEl>
                                          <p:spTgt spid="5"/>
                                        </p:tgtEl>
                                        <p:attrNameLst>
                                          <p:attrName>ppt_h</p:attrName>
                                        </p:attrNameLst>
                                      </p:cBhvr>
                                      <p:tavLst>
                                        <p:tav tm="0">
                                          <p:val>
                                            <p:fltVal val="0"/>
                                          </p:val>
                                        </p:tav>
                                        <p:tav tm="100000">
                                          <p:val>
                                            <p:strVal val="#ppt_h"/>
                                          </p:val>
                                        </p:tav>
                                      </p:tavLst>
                                    </p:anim>
                                    <p:animEffect transition="in" filter="fade">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fade">
                                      <p:cBhvr>
                                        <p:cTn id="21" dur="1000"/>
                                        <p:tgtEl>
                                          <p:spTgt spid="6"/>
                                        </p:tgtEl>
                                      </p:cBhvr>
                                    </p:animEffect>
                                    <p:anim calcmode="lin" valueType="num">
                                      <p:cBhvr>
                                        <p:cTn id="22" dur="1000" fill="hold"/>
                                        <p:tgtEl>
                                          <p:spTgt spid="6"/>
                                        </p:tgtEl>
                                        <p:attrNameLst>
                                          <p:attrName>ppt_x</p:attrName>
                                        </p:attrNameLst>
                                      </p:cBhvr>
                                      <p:tavLst>
                                        <p:tav tm="0">
                                          <p:val>
                                            <p:strVal val="#ppt_x"/>
                                          </p:val>
                                        </p:tav>
                                        <p:tav tm="100000">
                                          <p:val>
                                            <p:strVal val="#ppt_x"/>
                                          </p:val>
                                        </p:tav>
                                      </p:tavLst>
                                    </p:anim>
                                    <p:anim calcmode="lin" valueType="num">
                                      <p:cBhvr>
                                        <p:cTn id="23"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500" fill="hold"/>
                                        <p:tgtEl>
                                          <p:spTgt spid="7"/>
                                        </p:tgtEl>
                                        <p:attrNameLst>
                                          <p:attrName>ppt_w</p:attrName>
                                        </p:attrNameLst>
                                      </p:cBhvr>
                                      <p:tavLst>
                                        <p:tav tm="0">
                                          <p:val>
                                            <p:fltVal val="0"/>
                                          </p:val>
                                        </p:tav>
                                        <p:tav tm="100000">
                                          <p:val>
                                            <p:strVal val="#ppt_w"/>
                                          </p:val>
                                        </p:tav>
                                      </p:tavLst>
                                    </p:anim>
                                    <p:anim calcmode="lin" valueType="num">
                                      <p:cBhvr>
                                        <p:cTn id="29" dur="500" fill="hold"/>
                                        <p:tgtEl>
                                          <p:spTgt spid="7"/>
                                        </p:tgtEl>
                                        <p:attrNameLst>
                                          <p:attrName>ppt_h</p:attrName>
                                        </p:attrNameLst>
                                      </p:cBhvr>
                                      <p:tavLst>
                                        <p:tav tm="0">
                                          <p:val>
                                            <p:fltVal val="0"/>
                                          </p:val>
                                        </p:tav>
                                        <p:tav tm="100000">
                                          <p:val>
                                            <p:strVal val="#ppt_h"/>
                                          </p:val>
                                        </p:tav>
                                      </p:tavLst>
                                    </p:anim>
                                    <p:animEffect transition="in" filter="fade">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47"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 calcmode="lin" valueType="num">
                                      <p:cBhvr>
                                        <p:cTn id="42" dur="500" fill="hold"/>
                                        <p:tgtEl>
                                          <p:spTgt spid="13"/>
                                        </p:tgtEl>
                                        <p:attrNameLst>
                                          <p:attrName>ppt_w</p:attrName>
                                        </p:attrNameLst>
                                      </p:cBhvr>
                                      <p:tavLst>
                                        <p:tav tm="0">
                                          <p:val>
                                            <p:fltVal val="0"/>
                                          </p:val>
                                        </p:tav>
                                        <p:tav tm="100000">
                                          <p:val>
                                            <p:strVal val="#ppt_w"/>
                                          </p:val>
                                        </p:tav>
                                      </p:tavLst>
                                    </p:anim>
                                    <p:anim calcmode="lin" valueType="num">
                                      <p:cBhvr>
                                        <p:cTn id="43" dur="500" fill="hold"/>
                                        <p:tgtEl>
                                          <p:spTgt spid="13"/>
                                        </p:tgtEl>
                                        <p:attrNameLst>
                                          <p:attrName>ppt_h</p:attrName>
                                        </p:attrNameLst>
                                      </p:cBhvr>
                                      <p:tavLst>
                                        <p:tav tm="0">
                                          <p:val>
                                            <p:fltVal val="0"/>
                                          </p:val>
                                        </p:tav>
                                        <p:tav tm="100000">
                                          <p:val>
                                            <p:strVal val="#ppt_h"/>
                                          </p:val>
                                        </p:tav>
                                      </p:tavLst>
                                    </p:anim>
                                    <p:animEffect transition="in" filter="fade">
                                      <p:cBhvr>
                                        <p:cTn id="44" dur="500"/>
                                        <p:tgtEl>
                                          <p:spTgt spid="13"/>
                                        </p:tgtEl>
                                      </p:cBhvr>
                                    </p:animEffect>
                                  </p:childTnLst>
                                </p:cTn>
                              </p:par>
                            </p:childTnLst>
                          </p:cTn>
                        </p:par>
                      </p:childTnLst>
                    </p:cTn>
                  </p:par>
                  <p:par>
                    <p:cTn id="45" fill="hold">
                      <p:stCondLst>
                        <p:cond delay="indefinite"/>
                      </p:stCondLst>
                      <p:childTnLst>
                        <p:par>
                          <p:cTn id="46" fill="hold">
                            <p:stCondLst>
                              <p:cond delay="0"/>
                            </p:stCondLst>
                            <p:childTnLst>
                              <p:par>
                                <p:cTn id="47" presetID="52" presetClass="entr" presetSubtype="0" fill="hold" grpId="0" nodeType="clickEffect">
                                  <p:stCondLst>
                                    <p:cond delay="0"/>
                                  </p:stCondLst>
                                  <p:childTnLst>
                                    <p:set>
                                      <p:cBhvr>
                                        <p:cTn id="48" dur="1" fill="hold">
                                          <p:stCondLst>
                                            <p:cond delay="0"/>
                                          </p:stCondLst>
                                        </p:cTn>
                                        <p:tgtEl>
                                          <p:spTgt spid="16"/>
                                        </p:tgtEl>
                                        <p:attrNameLst>
                                          <p:attrName>style.visibility</p:attrName>
                                        </p:attrNameLst>
                                      </p:cBhvr>
                                      <p:to>
                                        <p:strVal val="visible"/>
                                      </p:to>
                                    </p:set>
                                    <p:animScale>
                                      <p:cBhvr>
                                        <p:cTn id="49" dur="1000" decel="50000" fill="hold">
                                          <p:stCondLst>
                                            <p:cond delay="0"/>
                                          </p:stCondLst>
                                        </p:cTn>
                                        <p:tgtEl>
                                          <p:spTgt spid="16"/>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1000" decel="50000" fill="hold">
                                          <p:stCondLst>
                                            <p:cond delay="0"/>
                                          </p:stCondLst>
                                        </p:cTn>
                                        <p:tgtEl>
                                          <p:spTgt spid="16"/>
                                        </p:tgtEl>
                                        <p:attrNameLst>
                                          <p:attrName>ppt_x</p:attrName>
                                          <p:attrName>ppt_y</p:attrName>
                                        </p:attrNameLst>
                                      </p:cBhvr>
                                    </p:animMotion>
                                    <p:animEffect transition="in" filter="fade">
                                      <p:cBhvr>
                                        <p:cTn id="51" dur="1000"/>
                                        <p:tgtEl>
                                          <p:spTgt spid="16"/>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17"/>
                                        </p:tgtEl>
                                        <p:attrNameLst>
                                          <p:attrName>style.visibility</p:attrName>
                                        </p:attrNameLst>
                                      </p:cBhvr>
                                      <p:to>
                                        <p:strVal val="visible"/>
                                      </p:to>
                                    </p:set>
                                    <p:anim calcmode="lin" valueType="num">
                                      <p:cBhvr>
                                        <p:cTn id="56" dur="500" fill="hold"/>
                                        <p:tgtEl>
                                          <p:spTgt spid="17"/>
                                        </p:tgtEl>
                                        <p:attrNameLst>
                                          <p:attrName>ppt_w</p:attrName>
                                        </p:attrNameLst>
                                      </p:cBhvr>
                                      <p:tavLst>
                                        <p:tav tm="0">
                                          <p:val>
                                            <p:fltVal val="0"/>
                                          </p:val>
                                        </p:tav>
                                        <p:tav tm="100000">
                                          <p:val>
                                            <p:strVal val="#ppt_w"/>
                                          </p:val>
                                        </p:tav>
                                      </p:tavLst>
                                    </p:anim>
                                    <p:anim calcmode="lin" valueType="num">
                                      <p:cBhvr>
                                        <p:cTn id="57" dur="500" fill="hold"/>
                                        <p:tgtEl>
                                          <p:spTgt spid="17"/>
                                        </p:tgtEl>
                                        <p:attrNameLst>
                                          <p:attrName>ppt_h</p:attrName>
                                        </p:attrNameLst>
                                      </p:cBhvr>
                                      <p:tavLst>
                                        <p:tav tm="0">
                                          <p:val>
                                            <p:fltVal val="0"/>
                                          </p:val>
                                        </p:tav>
                                        <p:tav tm="100000">
                                          <p:val>
                                            <p:strVal val="#ppt_h"/>
                                          </p:val>
                                        </p:tav>
                                      </p:tavLst>
                                    </p:anim>
                                    <p:animEffect transition="in" filter="fade">
                                      <p:cBhvr>
                                        <p:cTn id="58" dur="500"/>
                                        <p:tgtEl>
                                          <p:spTgt spid="17"/>
                                        </p:tgtEl>
                                      </p:cBhvr>
                                    </p:animEffect>
                                  </p:childTnLst>
                                </p:cTn>
                              </p:par>
                            </p:childTnLst>
                          </p:cTn>
                        </p:par>
                      </p:childTnLst>
                    </p:cTn>
                  </p:par>
                  <p:par>
                    <p:cTn id="59" fill="hold">
                      <p:stCondLst>
                        <p:cond delay="indefinite"/>
                      </p:stCondLst>
                      <p:childTnLst>
                        <p:par>
                          <p:cTn id="60" fill="hold">
                            <p:stCondLst>
                              <p:cond delay="0"/>
                            </p:stCondLst>
                            <p:childTnLst>
                              <p:par>
                                <p:cTn id="61" presetID="52" presetClass="entr" presetSubtype="0" fill="hold" grpId="0" nodeType="clickEffect">
                                  <p:stCondLst>
                                    <p:cond delay="0"/>
                                  </p:stCondLst>
                                  <p:childTnLst>
                                    <p:set>
                                      <p:cBhvr>
                                        <p:cTn id="62" dur="1" fill="hold">
                                          <p:stCondLst>
                                            <p:cond delay="0"/>
                                          </p:stCondLst>
                                        </p:cTn>
                                        <p:tgtEl>
                                          <p:spTgt spid="8"/>
                                        </p:tgtEl>
                                        <p:attrNameLst>
                                          <p:attrName>style.visibility</p:attrName>
                                        </p:attrNameLst>
                                      </p:cBhvr>
                                      <p:to>
                                        <p:strVal val="visible"/>
                                      </p:to>
                                    </p:set>
                                    <p:animScale>
                                      <p:cBhvr>
                                        <p:cTn id="63" dur="1000" decel="50000" fill="hold">
                                          <p:stCondLst>
                                            <p:cond delay="0"/>
                                          </p:stCondLst>
                                        </p:cTn>
                                        <p:tgtEl>
                                          <p:spTgt spid="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4" dur="1000" decel="50000" fill="hold">
                                          <p:stCondLst>
                                            <p:cond delay="0"/>
                                          </p:stCondLst>
                                        </p:cTn>
                                        <p:tgtEl>
                                          <p:spTgt spid="8"/>
                                        </p:tgtEl>
                                        <p:attrNameLst>
                                          <p:attrName>ppt_x</p:attrName>
                                          <p:attrName>ppt_y</p:attrName>
                                        </p:attrNameLst>
                                      </p:cBhvr>
                                    </p:animMotion>
                                    <p:animEffect transition="in" filter="fade">
                                      <p:cBhvr>
                                        <p:cTn id="65" dur="1000"/>
                                        <p:tgtEl>
                                          <p:spTgt spid="8"/>
                                        </p:tgtEl>
                                      </p:cBhvr>
                                    </p:animEffect>
                                  </p:childTnLst>
                                </p:cTn>
                              </p:par>
                            </p:childTnLst>
                          </p:cTn>
                        </p:par>
                      </p:childTnLst>
                    </p:cTn>
                  </p:par>
                  <p:par>
                    <p:cTn id="66" fill="hold">
                      <p:stCondLst>
                        <p:cond delay="indefinite"/>
                      </p:stCondLst>
                      <p:childTnLst>
                        <p:par>
                          <p:cTn id="67" fill="hold">
                            <p:stCondLst>
                              <p:cond delay="0"/>
                            </p:stCondLst>
                            <p:childTnLst>
                              <p:par>
                                <p:cTn id="68" presetID="53" presetClass="entr" presetSubtype="16" fill="hold" grpId="0" nodeType="clickEffect">
                                  <p:stCondLst>
                                    <p:cond delay="0"/>
                                  </p:stCondLst>
                                  <p:childTnLst>
                                    <p:set>
                                      <p:cBhvr>
                                        <p:cTn id="69" dur="1" fill="hold">
                                          <p:stCondLst>
                                            <p:cond delay="0"/>
                                          </p:stCondLst>
                                        </p:cTn>
                                        <p:tgtEl>
                                          <p:spTgt spid="9"/>
                                        </p:tgtEl>
                                        <p:attrNameLst>
                                          <p:attrName>style.visibility</p:attrName>
                                        </p:attrNameLst>
                                      </p:cBhvr>
                                      <p:to>
                                        <p:strVal val="visible"/>
                                      </p:to>
                                    </p:set>
                                    <p:anim calcmode="lin" valueType="num">
                                      <p:cBhvr>
                                        <p:cTn id="70" dur="500" fill="hold"/>
                                        <p:tgtEl>
                                          <p:spTgt spid="9"/>
                                        </p:tgtEl>
                                        <p:attrNameLst>
                                          <p:attrName>ppt_w</p:attrName>
                                        </p:attrNameLst>
                                      </p:cBhvr>
                                      <p:tavLst>
                                        <p:tav tm="0">
                                          <p:val>
                                            <p:fltVal val="0"/>
                                          </p:val>
                                        </p:tav>
                                        <p:tav tm="100000">
                                          <p:val>
                                            <p:strVal val="#ppt_w"/>
                                          </p:val>
                                        </p:tav>
                                      </p:tavLst>
                                    </p:anim>
                                    <p:anim calcmode="lin" valueType="num">
                                      <p:cBhvr>
                                        <p:cTn id="71" dur="500" fill="hold"/>
                                        <p:tgtEl>
                                          <p:spTgt spid="9"/>
                                        </p:tgtEl>
                                        <p:attrNameLst>
                                          <p:attrName>ppt_h</p:attrName>
                                        </p:attrNameLst>
                                      </p:cBhvr>
                                      <p:tavLst>
                                        <p:tav tm="0">
                                          <p:val>
                                            <p:fltVal val="0"/>
                                          </p:val>
                                        </p:tav>
                                        <p:tav tm="100000">
                                          <p:val>
                                            <p:strVal val="#ppt_h"/>
                                          </p:val>
                                        </p:tav>
                                      </p:tavLst>
                                    </p:anim>
                                    <p:animEffect transition="in" filter="fade">
                                      <p:cBhvr>
                                        <p:cTn id="72" dur="500"/>
                                        <p:tgtEl>
                                          <p:spTgt spid="9"/>
                                        </p:tgtEl>
                                      </p:cBhvr>
                                    </p:animEffect>
                                  </p:childTnLst>
                                </p:cTn>
                              </p:par>
                            </p:childTnLst>
                          </p:cTn>
                        </p:par>
                      </p:childTnLst>
                    </p:cTn>
                  </p:par>
                  <p:par>
                    <p:cTn id="73" fill="hold">
                      <p:stCondLst>
                        <p:cond delay="indefinite"/>
                      </p:stCondLst>
                      <p:childTnLst>
                        <p:par>
                          <p:cTn id="74" fill="hold">
                            <p:stCondLst>
                              <p:cond delay="0"/>
                            </p:stCondLst>
                            <p:childTnLst>
                              <p:par>
                                <p:cTn id="75" presetID="15" presetClass="entr" presetSubtype="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p:cTn id="77" dur="1000" fill="hold"/>
                                        <p:tgtEl>
                                          <p:spTgt spid="14"/>
                                        </p:tgtEl>
                                        <p:attrNameLst>
                                          <p:attrName>ppt_w</p:attrName>
                                        </p:attrNameLst>
                                      </p:cBhvr>
                                      <p:tavLst>
                                        <p:tav tm="0">
                                          <p:val>
                                            <p:fltVal val="0"/>
                                          </p:val>
                                        </p:tav>
                                        <p:tav tm="100000">
                                          <p:val>
                                            <p:strVal val="#ppt_w"/>
                                          </p:val>
                                        </p:tav>
                                      </p:tavLst>
                                    </p:anim>
                                    <p:anim calcmode="lin" valueType="num">
                                      <p:cBhvr>
                                        <p:cTn id="78" dur="1000" fill="hold"/>
                                        <p:tgtEl>
                                          <p:spTgt spid="14"/>
                                        </p:tgtEl>
                                        <p:attrNameLst>
                                          <p:attrName>ppt_h</p:attrName>
                                        </p:attrNameLst>
                                      </p:cBhvr>
                                      <p:tavLst>
                                        <p:tav tm="0">
                                          <p:val>
                                            <p:fltVal val="0"/>
                                          </p:val>
                                        </p:tav>
                                        <p:tav tm="100000">
                                          <p:val>
                                            <p:strVal val="#ppt_h"/>
                                          </p:val>
                                        </p:tav>
                                      </p:tavLst>
                                    </p:anim>
                                    <p:anim calcmode="lin" valueType="num">
                                      <p:cBhvr>
                                        <p:cTn id="79" dur="1000" fill="hold"/>
                                        <p:tgtEl>
                                          <p:spTgt spid="14"/>
                                        </p:tgtEl>
                                        <p:attrNameLst>
                                          <p:attrName>ppt_x</p:attrName>
                                        </p:attrNameLst>
                                      </p:cBhvr>
                                      <p:tavLst>
                                        <p:tav tm="0" fmla="#ppt_x+(cos(-2*pi*(1-$))*-#ppt_x-sin(-2*pi*(1-$))*(1-#ppt_y))*(1-$)">
                                          <p:val>
                                            <p:fltVal val="0"/>
                                          </p:val>
                                        </p:tav>
                                        <p:tav tm="100000">
                                          <p:val>
                                            <p:fltVal val="1"/>
                                          </p:val>
                                        </p:tav>
                                      </p:tavLst>
                                    </p:anim>
                                    <p:anim calcmode="lin" valueType="num">
                                      <p:cBhvr>
                                        <p:cTn id="80" dur="1000" fill="hold"/>
                                        <p:tgtEl>
                                          <p:spTgt spid="14"/>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81" fill="hold">
                      <p:stCondLst>
                        <p:cond delay="indefinite"/>
                      </p:stCondLst>
                      <p:childTnLst>
                        <p:par>
                          <p:cTn id="82" fill="hold">
                            <p:stCondLst>
                              <p:cond delay="0"/>
                            </p:stCondLst>
                            <p:childTnLst>
                              <p:par>
                                <p:cTn id="83" presetID="53" presetClass="entr" presetSubtype="16" fill="hold" grpId="0" nodeType="clickEffect">
                                  <p:stCondLst>
                                    <p:cond delay="0"/>
                                  </p:stCondLst>
                                  <p:childTnLst>
                                    <p:set>
                                      <p:cBhvr>
                                        <p:cTn id="84" dur="1" fill="hold">
                                          <p:stCondLst>
                                            <p:cond delay="0"/>
                                          </p:stCondLst>
                                        </p:cTn>
                                        <p:tgtEl>
                                          <p:spTgt spid="15"/>
                                        </p:tgtEl>
                                        <p:attrNameLst>
                                          <p:attrName>style.visibility</p:attrName>
                                        </p:attrNameLst>
                                      </p:cBhvr>
                                      <p:to>
                                        <p:strVal val="visible"/>
                                      </p:to>
                                    </p:set>
                                    <p:anim calcmode="lin" valueType="num">
                                      <p:cBhvr>
                                        <p:cTn id="85" dur="500" fill="hold"/>
                                        <p:tgtEl>
                                          <p:spTgt spid="15"/>
                                        </p:tgtEl>
                                        <p:attrNameLst>
                                          <p:attrName>ppt_w</p:attrName>
                                        </p:attrNameLst>
                                      </p:cBhvr>
                                      <p:tavLst>
                                        <p:tav tm="0">
                                          <p:val>
                                            <p:fltVal val="0"/>
                                          </p:val>
                                        </p:tav>
                                        <p:tav tm="100000">
                                          <p:val>
                                            <p:strVal val="#ppt_w"/>
                                          </p:val>
                                        </p:tav>
                                      </p:tavLst>
                                    </p:anim>
                                    <p:anim calcmode="lin" valueType="num">
                                      <p:cBhvr>
                                        <p:cTn id="86" dur="500" fill="hold"/>
                                        <p:tgtEl>
                                          <p:spTgt spid="15"/>
                                        </p:tgtEl>
                                        <p:attrNameLst>
                                          <p:attrName>ppt_h</p:attrName>
                                        </p:attrNameLst>
                                      </p:cBhvr>
                                      <p:tavLst>
                                        <p:tav tm="0">
                                          <p:val>
                                            <p:fltVal val="0"/>
                                          </p:val>
                                        </p:tav>
                                        <p:tav tm="100000">
                                          <p:val>
                                            <p:strVal val="#ppt_h"/>
                                          </p:val>
                                        </p:tav>
                                      </p:tavLst>
                                    </p:anim>
                                    <p:animEffect transition="in" filter="fade">
                                      <p:cBhvr>
                                        <p:cTn id="87" dur="500"/>
                                        <p:tgtEl>
                                          <p:spTgt spid="15"/>
                                        </p:tgtEl>
                                      </p:cBhvr>
                                    </p:animEffect>
                                  </p:childTnLst>
                                </p:cTn>
                              </p:par>
                            </p:childTnLst>
                          </p:cTn>
                        </p:par>
                      </p:childTnLst>
                    </p:cTn>
                  </p:par>
                  <p:par>
                    <p:cTn id="88" fill="hold">
                      <p:stCondLst>
                        <p:cond delay="indefinite"/>
                      </p:stCondLst>
                      <p:childTnLst>
                        <p:par>
                          <p:cTn id="89" fill="hold">
                            <p:stCondLst>
                              <p:cond delay="0"/>
                            </p:stCondLst>
                            <p:childTnLst>
                              <p:par>
                                <p:cTn id="90" presetID="15" presetClass="entr" presetSubtype="0" fill="hold" grpId="0" nodeType="clickEffect">
                                  <p:stCondLst>
                                    <p:cond delay="0"/>
                                  </p:stCondLst>
                                  <p:childTnLst>
                                    <p:set>
                                      <p:cBhvr>
                                        <p:cTn id="91" dur="1" fill="hold">
                                          <p:stCondLst>
                                            <p:cond delay="0"/>
                                          </p:stCondLst>
                                        </p:cTn>
                                        <p:tgtEl>
                                          <p:spTgt spid="10"/>
                                        </p:tgtEl>
                                        <p:attrNameLst>
                                          <p:attrName>style.visibility</p:attrName>
                                        </p:attrNameLst>
                                      </p:cBhvr>
                                      <p:to>
                                        <p:strVal val="visible"/>
                                      </p:to>
                                    </p:set>
                                    <p:anim calcmode="lin" valueType="num">
                                      <p:cBhvr>
                                        <p:cTn id="92" dur="1000" fill="hold"/>
                                        <p:tgtEl>
                                          <p:spTgt spid="10"/>
                                        </p:tgtEl>
                                        <p:attrNameLst>
                                          <p:attrName>ppt_w</p:attrName>
                                        </p:attrNameLst>
                                      </p:cBhvr>
                                      <p:tavLst>
                                        <p:tav tm="0">
                                          <p:val>
                                            <p:fltVal val="0"/>
                                          </p:val>
                                        </p:tav>
                                        <p:tav tm="100000">
                                          <p:val>
                                            <p:strVal val="#ppt_w"/>
                                          </p:val>
                                        </p:tav>
                                      </p:tavLst>
                                    </p:anim>
                                    <p:anim calcmode="lin" valueType="num">
                                      <p:cBhvr>
                                        <p:cTn id="93" dur="1000" fill="hold"/>
                                        <p:tgtEl>
                                          <p:spTgt spid="10"/>
                                        </p:tgtEl>
                                        <p:attrNameLst>
                                          <p:attrName>ppt_h</p:attrName>
                                        </p:attrNameLst>
                                      </p:cBhvr>
                                      <p:tavLst>
                                        <p:tav tm="0">
                                          <p:val>
                                            <p:fltVal val="0"/>
                                          </p:val>
                                        </p:tav>
                                        <p:tav tm="100000">
                                          <p:val>
                                            <p:strVal val="#ppt_h"/>
                                          </p:val>
                                        </p:tav>
                                      </p:tavLst>
                                    </p:anim>
                                    <p:anim calcmode="lin" valueType="num">
                                      <p:cBhvr>
                                        <p:cTn id="94"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95"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96" fill="hold">
                      <p:stCondLst>
                        <p:cond delay="indefinite"/>
                      </p:stCondLst>
                      <p:childTnLst>
                        <p:par>
                          <p:cTn id="97" fill="hold">
                            <p:stCondLst>
                              <p:cond delay="0"/>
                            </p:stCondLst>
                            <p:childTnLst>
                              <p:par>
                                <p:cTn id="98" presetID="53" presetClass="entr" presetSubtype="16" fill="hold" grpId="0" nodeType="clickEffect">
                                  <p:stCondLst>
                                    <p:cond delay="0"/>
                                  </p:stCondLst>
                                  <p:childTnLst>
                                    <p:set>
                                      <p:cBhvr>
                                        <p:cTn id="99" dur="1" fill="hold">
                                          <p:stCondLst>
                                            <p:cond delay="0"/>
                                          </p:stCondLst>
                                        </p:cTn>
                                        <p:tgtEl>
                                          <p:spTgt spid="11"/>
                                        </p:tgtEl>
                                        <p:attrNameLst>
                                          <p:attrName>style.visibility</p:attrName>
                                        </p:attrNameLst>
                                      </p:cBhvr>
                                      <p:to>
                                        <p:strVal val="visible"/>
                                      </p:to>
                                    </p:set>
                                    <p:anim calcmode="lin" valueType="num">
                                      <p:cBhvr>
                                        <p:cTn id="100" dur="500" fill="hold"/>
                                        <p:tgtEl>
                                          <p:spTgt spid="11"/>
                                        </p:tgtEl>
                                        <p:attrNameLst>
                                          <p:attrName>ppt_w</p:attrName>
                                        </p:attrNameLst>
                                      </p:cBhvr>
                                      <p:tavLst>
                                        <p:tav tm="0">
                                          <p:val>
                                            <p:fltVal val="0"/>
                                          </p:val>
                                        </p:tav>
                                        <p:tav tm="100000">
                                          <p:val>
                                            <p:strVal val="#ppt_w"/>
                                          </p:val>
                                        </p:tav>
                                      </p:tavLst>
                                    </p:anim>
                                    <p:anim calcmode="lin" valueType="num">
                                      <p:cBhvr>
                                        <p:cTn id="101" dur="500" fill="hold"/>
                                        <p:tgtEl>
                                          <p:spTgt spid="11"/>
                                        </p:tgtEl>
                                        <p:attrNameLst>
                                          <p:attrName>ppt_h</p:attrName>
                                        </p:attrNameLst>
                                      </p:cBhvr>
                                      <p:tavLst>
                                        <p:tav tm="0">
                                          <p:val>
                                            <p:fltVal val="0"/>
                                          </p:val>
                                        </p:tav>
                                        <p:tav tm="100000">
                                          <p:val>
                                            <p:strVal val="#ppt_h"/>
                                          </p:val>
                                        </p:tav>
                                      </p:tavLst>
                                    </p:anim>
                                    <p:animEffect transition="in" filter="fade">
                                      <p:cBhvr>
                                        <p:cTn id="10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P spid="15" grpId="0" animBg="1"/>
      <p:bldP spid="16" grpId="0" animBg="1"/>
      <p:bldP spid="17"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77588" y="533400"/>
            <a:ext cx="7930487"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5.Internet Banking:</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Content Placeholder 3"/>
          <p:cNvSpPr>
            <a:spLocks noGrp="1"/>
          </p:cNvSpPr>
          <p:nvPr>
            <p:ph idx="1"/>
          </p:nvPr>
        </p:nvSpPr>
        <p:spPr>
          <a:xfrm>
            <a:off x="533400" y="2057400"/>
            <a:ext cx="8305800" cy="4343400"/>
          </a:xfrm>
        </p:spPr>
        <p:txBody>
          <a:bodyPr>
            <a:normAutofit/>
          </a:bodyPr>
          <a:lstStyle/>
          <a:p>
            <a:r>
              <a:rPr lang="en-GB" sz="2400" b="1" dirty="0"/>
              <a:t>Online banking</a:t>
            </a:r>
            <a:r>
              <a:rPr lang="en-GB" sz="2400" dirty="0"/>
              <a:t> (or </a:t>
            </a:r>
            <a:r>
              <a:rPr lang="en-GB" sz="2400" b="1" dirty="0"/>
              <a:t>Internet banking</a:t>
            </a:r>
            <a:r>
              <a:rPr lang="en-GB" sz="2400" dirty="0"/>
              <a:t> or </a:t>
            </a:r>
            <a:r>
              <a:rPr lang="en-GB" sz="2400" b="1" dirty="0"/>
              <a:t>E-banking</a:t>
            </a:r>
            <a:r>
              <a:rPr lang="en-GB" sz="2400" dirty="0"/>
              <a:t>) allows customers of a financial institution to conduct financial transactions on a secure website operated by the institution, which can be a retail or </a:t>
            </a:r>
            <a:r>
              <a:rPr lang="en-GB" sz="2400" dirty="0" smtClean="0"/>
              <a:t>virtual </a:t>
            </a:r>
            <a:r>
              <a:rPr lang="en-GB" sz="2400" dirty="0"/>
              <a:t>bank, credit union or building society</a:t>
            </a:r>
            <a:r>
              <a:rPr lang="en-GB" sz="2400" dirty="0" smtClean="0"/>
              <a:t>.</a:t>
            </a:r>
          </a:p>
          <a:p>
            <a:r>
              <a:rPr lang="en-GB" sz="2400" dirty="0"/>
              <a:t>To access online banking, the customer would go to the financial institution's website, and enter the online banking facility using the customer number and password. Some financial institutions have set up additional security steps for access, but there is no consistency to the approach adopted.</a:t>
            </a:r>
          </a:p>
        </p:txBody>
      </p:sp>
    </p:spTree>
    <p:extLst>
      <p:ext uri="{BB962C8B-B14F-4D97-AF65-F5344CB8AC3E}">
        <p14:creationId xmlns:p14="http://schemas.microsoft.com/office/powerpoint/2010/main" val="4241282133"/>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2209800"/>
            <a:ext cx="8458200" cy="4419600"/>
          </a:xfrm>
        </p:spPr>
        <p:txBody>
          <a:bodyPr>
            <a:normAutofit lnSpcReduction="10000"/>
          </a:bodyPr>
          <a:lstStyle/>
          <a:p>
            <a:pPr marL="800100" lvl="1" indent="-342900">
              <a:buFont typeface="+mj-lt"/>
              <a:buAutoNum type="arabicPeriod"/>
            </a:pPr>
            <a:r>
              <a:rPr lang="en-GB" sz="2800" b="1" dirty="0" smtClean="0">
                <a:ln w="17780" cmpd="sng">
                  <a:solidFill>
                    <a:srgbClr val="FFFFFF"/>
                  </a:solidFill>
                  <a:prstDash val="solid"/>
                  <a:miter lim="800000"/>
                </a:ln>
                <a:solidFill>
                  <a:schemeClr val="tx1"/>
                </a:solidFill>
                <a:latin typeface="Arial" pitchFamily="34" charset="0"/>
                <a:cs typeface="Arial" pitchFamily="34" charset="0"/>
              </a:rPr>
              <a:t>Funds transfers between the customer's linked accounts</a:t>
            </a:r>
          </a:p>
          <a:p>
            <a:pPr marL="800100" lvl="1" indent="-342900">
              <a:buFont typeface="+mj-lt"/>
              <a:buAutoNum type="arabicPeriod"/>
            </a:pPr>
            <a:r>
              <a:rPr lang="en-GB" sz="2800" b="1" dirty="0" smtClean="0">
                <a:ln w="17780" cmpd="sng">
                  <a:solidFill>
                    <a:srgbClr val="FFFFFF"/>
                  </a:solidFill>
                  <a:prstDash val="solid"/>
                  <a:miter lim="800000"/>
                </a:ln>
                <a:solidFill>
                  <a:schemeClr val="tx1"/>
                </a:solidFill>
                <a:latin typeface="Arial" pitchFamily="34" charset="0"/>
                <a:cs typeface="Arial" pitchFamily="34" charset="0"/>
              </a:rPr>
              <a:t>Paying </a:t>
            </a:r>
            <a:r>
              <a:rPr lang="en-GB" sz="2800" b="1" dirty="0">
                <a:ln w="17780" cmpd="sng">
                  <a:solidFill>
                    <a:srgbClr val="FFFFFF"/>
                  </a:solidFill>
                  <a:prstDash val="solid"/>
                  <a:miter lim="800000"/>
                </a:ln>
                <a:solidFill>
                  <a:schemeClr val="tx1"/>
                </a:solidFill>
                <a:latin typeface="Arial" pitchFamily="34" charset="0"/>
                <a:cs typeface="Arial" pitchFamily="34" charset="0"/>
              </a:rPr>
              <a:t>third parties, including bill payments (see, e.g., BPAY) and telegraphic/wire transfers</a:t>
            </a:r>
          </a:p>
          <a:p>
            <a:pPr marL="800100" lvl="1" indent="-342900">
              <a:buFont typeface="+mj-lt"/>
              <a:buAutoNum type="arabicPeriod"/>
            </a:pPr>
            <a:r>
              <a:rPr lang="en-GB" sz="2800" b="1" dirty="0">
                <a:ln w="17780" cmpd="sng">
                  <a:solidFill>
                    <a:srgbClr val="FFFFFF"/>
                  </a:solidFill>
                  <a:prstDash val="solid"/>
                  <a:miter lim="800000"/>
                </a:ln>
                <a:solidFill>
                  <a:schemeClr val="tx1"/>
                </a:solidFill>
                <a:latin typeface="Arial" pitchFamily="34" charset="0"/>
                <a:cs typeface="Arial" pitchFamily="34" charset="0"/>
              </a:rPr>
              <a:t>Investment purchase or </a:t>
            </a:r>
            <a:r>
              <a:rPr lang="en-GB" sz="2800" b="1" dirty="0" smtClean="0">
                <a:ln w="17780" cmpd="sng">
                  <a:solidFill>
                    <a:srgbClr val="FFFFFF"/>
                  </a:solidFill>
                  <a:prstDash val="solid"/>
                  <a:miter lim="800000"/>
                </a:ln>
                <a:solidFill>
                  <a:schemeClr val="tx1"/>
                </a:solidFill>
                <a:latin typeface="Arial" pitchFamily="34" charset="0"/>
                <a:cs typeface="Arial" pitchFamily="34" charset="0"/>
              </a:rPr>
              <a:t>sale.</a:t>
            </a:r>
            <a:endParaRPr lang="en-GB" sz="2800" b="1" dirty="0">
              <a:ln w="17780" cmpd="sng">
                <a:solidFill>
                  <a:srgbClr val="FFFFFF"/>
                </a:solidFill>
                <a:prstDash val="solid"/>
                <a:miter lim="800000"/>
              </a:ln>
              <a:solidFill>
                <a:schemeClr val="tx1"/>
              </a:solidFill>
              <a:latin typeface="Arial" pitchFamily="34" charset="0"/>
              <a:cs typeface="Arial" pitchFamily="34" charset="0"/>
            </a:endParaRPr>
          </a:p>
          <a:p>
            <a:pPr marL="800100" lvl="1" indent="-342900">
              <a:buFont typeface="+mj-lt"/>
              <a:buAutoNum type="arabicPeriod"/>
            </a:pPr>
            <a:r>
              <a:rPr lang="en-GB" sz="2800" b="1" dirty="0">
                <a:ln w="17780" cmpd="sng">
                  <a:solidFill>
                    <a:srgbClr val="FFFFFF"/>
                  </a:solidFill>
                  <a:prstDash val="solid"/>
                  <a:miter lim="800000"/>
                </a:ln>
                <a:solidFill>
                  <a:schemeClr val="tx1"/>
                </a:solidFill>
                <a:latin typeface="Arial" pitchFamily="34" charset="0"/>
                <a:cs typeface="Arial" pitchFamily="34" charset="0"/>
              </a:rPr>
              <a:t>Loan applications and transactions, such as repayments of </a:t>
            </a:r>
            <a:r>
              <a:rPr lang="en-GB" sz="2800" b="1" dirty="0" smtClean="0">
                <a:ln w="17780" cmpd="sng">
                  <a:solidFill>
                    <a:srgbClr val="FFFFFF"/>
                  </a:solidFill>
                  <a:prstDash val="solid"/>
                  <a:miter lim="800000"/>
                </a:ln>
                <a:solidFill>
                  <a:schemeClr val="tx1"/>
                </a:solidFill>
                <a:latin typeface="Arial" pitchFamily="34" charset="0"/>
                <a:cs typeface="Arial" pitchFamily="34" charset="0"/>
              </a:rPr>
              <a:t>enrolments</a:t>
            </a:r>
          </a:p>
          <a:p>
            <a:pPr marL="800100" lvl="1" indent="-342900">
              <a:buFont typeface="+mj-lt"/>
              <a:buAutoNum type="arabicPeriod"/>
            </a:pPr>
            <a:r>
              <a:rPr lang="en-GB" sz="2800" b="1" dirty="0" smtClean="0">
                <a:ln w="17780" cmpd="sng">
                  <a:solidFill>
                    <a:srgbClr val="FFFFFF"/>
                  </a:solidFill>
                  <a:prstDash val="solid"/>
                  <a:miter lim="800000"/>
                </a:ln>
                <a:solidFill>
                  <a:schemeClr val="tx1"/>
                </a:solidFill>
                <a:latin typeface="Arial" pitchFamily="34" charset="0"/>
                <a:cs typeface="Arial" pitchFamily="34" charset="0"/>
              </a:rPr>
              <a:t>Register </a:t>
            </a:r>
            <a:r>
              <a:rPr lang="en-GB" sz="2800" b="1" dirty="0">
                <a:ln w="17780" cmpd="sng">
                  <a:solidFill>
                    <a:srgbClr val="FFFFFF"/>
                  </a:solidFill>
                  <a:prstDash val="solid"/>
                  <a:miter lim="800000"/>
                </a:ln>
                <a:solidFill>
                  <a:schemeClr val="tx1"/>
                </a:solidFill>
                <a:latin typeface="Arial" pitchFamily="34" charset="0"/>
                <a:cs typeface="Arial" pitchFamily="34" charset="0"/>
              </a:rPr>
              <a:t>utility billers and make bill payments</a:t>
            </a:r>
          </a:p>
          <a:p>
            <a:pPr>
              <a:buFont typeface="+mj-lt"/>
              <a:buAutoNum type="arabicPeriod"/>
            </a:pPr>
            <a:endParaRPr lang="en-GB" b="1" spc="0" dirty="0">
              <a:ln w="900" cmpd="sng">
                <a:solidFill>
                  <a:schemeClr val="accent1">
                    <a:satMod val="190000"/>
                    <a:alpha val="55000"/>
                  </a:schemeClr>
                </a:solidFill>
                <a:prstDash val="solid"/>
              </a:ln>
              <a:solidFill>
                <a:schemeClr val="accent1">
                  <a:satMod val="200000"/>
                  <a:tint val="3000"/>
                </a:schemeClr>
              </a:solidFill>
              <a:latin typeface="Arial" pitchFamily="34" charset="0"/>
              <a:cs typeface="Arial" pitchFamily="34" charset="0"/>
            </a:endParaRPr>
          </a:p>
        </p:txBody>
      </p:sp>
      <p:sp>
        <p:nvSpPr>
          <p:cNvPr id="5" name="Rectangle 4"/>
          <p:cNvSpPr/>
          <p:nvPr/>
        </p:nvSpPr>
        <p:spPr>
          <a:xfrm>
            <a:off x="76200" y="533400"/>
            <a:ext cx="5029200" cy="923330"/>
          </a:xfrm>
          <a:prstGeom prst="rect">
            <a:avLst/>
          </a:prstGeom>
          <a:noFill/>
        </p:spPr>
        <p:txBody>
          <a:bodyPr wrap="squar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Features:</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1839435152"/>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additive="base">
                                        <p:cTn id="14"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15"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 calcmode="lin" valueType="num">
                                      <p:cBhvr additive="base">
                                        <p:cTn id="20"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4">
                                            <p:txEl>
                                              <p:pRg st="2" end="2"/>
                                            </p:txEl>
                                          </p:spTgt>
                                        </p:tgtEl>
                                        <p:attrNameLst>
                                          <p:attrName>style.visibility</p:attrName>
                                        </p:attrNameLst>
                                      </p:cBhvr>
                                      <p:to>
                                        <p:strVal val="visible"/>
                                      </p:to>
                                    </p:set>
                                    <p:anim calcmode="lin" valueType="num">
                                      <p:cBhvr additive="base">
                                        <p:cTn id="26"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 calcmode="lin" valueType="num">
                                      <p:cBhvr additive="base">
                                        <p:cTn id="32"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33"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4" fill="hold" nodeType="clickEffect">
                                  <p:stCondLst>
                                    <p:cond delay="0"/>
                                  </p:stCondLst>
                                  <p:childTnLst>
                                    <p:set>
                                      <p:cBhvr>
                                        <p:cTn id="37" dur="1" fill="hold">
                                          <p:stCondLst>
                                            <p:cond delay="0"/>
                                          </p:stCondLst>
                                        </p:cTn>
                                        <p:tgtEl>
                                          <p:spTgt spid="4">
                                            <p:txEl>
                                              <p:pRg st="4" end="4"/>
                                            </p:txEl>
                                          </p:spTgt>
                                        </p:tgtEl>
                                        <p:attrNameLst>
                                          <p:attrName>style.visibility</p:attrName>
                                        </p:attrNameLst>
                                      </p:cBhvr>
                                      <p:to>
                                        <p:strVal val="visible"/>
                                      </p:to>
                                    </p:set>
                                    <p:anim calcmode="lin" valueType="num">
                                      <p:cBhvr additive="base">
                                        <p:cTn id="38"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768577559"/>
              </p:ext>
            </p:extLst>
          </p:nvPr>
        </p:nvGraphicFramePr>
        <p:xfrm>
          <a:off x="1524000" y="1397000"/>
          <a:ext cx="7315200" cy="4470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Rectangle 5"/>
          <p:cNvSpPr/>
          <p:nvPr/>
        </p:nvSpPr>
        <p:spPr>
          <a:xfrm>
            <a:off x="533399" y="1249907"/>
            <a:ext cx="659155"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cap="all" dirty="0" smtClean="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reflection blurRad="12700" stA="28000" endPos="45000" dist="1000" dir="5400000" sy="-100000" algn="bl" rotWithShape="0"/>
                </a:effectLst>
              </a:rPr>
              <a:t>6</a:t>
            </a: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a:t>
            </a:r>
            <a:endPar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Rectangle 4"/>
          <p:cNvSpPr/>
          <p:nvPr/>
        </p:nvSpPr>
        <p:spPr>
          <a:xfrm>
            <a:off x="76200" y="228600"/>
            <a:ext cx="8610600" cy="923330"/>
          </a:xfrm>
          <a:prstGeom prst="rect">
            <a:avLst/>
          </a:prstGeom>
          <a:noFill/>
        </p:spPr>
        <p:txBody>
          <a:bodyPr wrap="squar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Features (Continued):</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4290212715"/>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8"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 calcmode="lin" valueType="num">
                                      <p:cBhvr additive="base">
                                        <p:cTn id="14" dur="500" fill="hold"/>
                                        <p:tgtEl>
                                          <p:spTgt spid="6"/>
                                        </p:tgtEl>
                                        <p:attrNameLst>
                                          <p:attrName>ppt_x</p:attrName>
                                        </p:attrNameLst>
                                      </p:cBhvr>
                                      <p:tavLst>
                                        <p:tav tm="0">
                                          <p:val>
                                            <p:strVal val="#ppt_x"/>
                                          </p:val>
                                        </p:tav>
                                        <p:tav tm="100000">
                                          <p:val>
                                            <p:strVal val="#ppt_x"/>
                                          </p:val>
                                        </p:tav>
                                      </p:tavLst>
                                    </p:anim>
                                    <p:anim calcmode="lin" valueType="num">
                                      <p:cBhvr additive="base">
                                        <p:cTn id="15"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wipe(down)">
                                      <p:cBhvr>
                                        <p:cTn id="2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6" grpId="0"/>
      <p:bldP spid="5"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txBox="1">
            <a:spLocks noChangeArrowheads="1"/>
          </p:cNvSpPr>
          <p:nvPr/>
        </p:nvSpPr>
        <p:spPr>
          <a:xfrm>
            <a:off x="381000" y="381000"/>
            <a:ext cx="7391400" cy="868363"/>
          </a:xfrm>
          <a:prstGeom prst="rect">
            <a:avLst/>
          </a:prstGeom>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4000" b="1" cap="none" spc="0"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rPr>
              <a:t>Electronic Payment Systems </a:t>
            </a:r>
            <a:r>
              <a:rPr lang="en-US" b="1" cap="none" spc="0"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rPr>
              <a:t>:</a:t>
            </a:r>
            <a:endParaRPr lang="en-US" b="1" cap="none" spc="0" dirty="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endParaRPr>
          </a:p>
        </p:txBody>
      </p:sp>
      <p:sp>
        <p:nvSpPr>
          <p:cNvPr id="3" name="Rectangle 3"/>
          <p:cNvSpPr txBox="1">
            <a:spLocks noChangeArrowheads="1"/>
          </p:cNvSpPr>
          <p:nvPr/>
        </p:nvSpPr>
        <p:spPr>
          <a:xfrm>
            <a:off x="457200" y="1524000"/>
            <a:ext cx="8229600" cy="4602163"/>
          </a:xfrm>
          <a:prstGeom prst="rect">
            <a:avLst/>
          </a:prstGeom>
        </p:spPr>
        <p:txBody>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spcBef>
                <a:spcPct val="50000"/>
              </a:spcBef>
            </a:pPr>
            <a:r>
              <a:rPr lang="en-US" sz="2400" b="1" dirty="0" smtClean="0"/>
              <a:t>Digital certificate:</a:t>
            </a:r>
            <a:r>
              <a:rPr lang="en-US" sz="2400" dirty="0" smtClean="0"/>
              <a:t> an attachment that uses a digital signature to bind public key with an identity information such as a person or an </a:t>
            </a:r>
            <a:r>
              <a:rPr lang="en-US" sz="2400" dirty="0" err="1" smtClean="0"/>
              <a:t>organisation</a:t>
            </a:r>
            <a:r>
              <a:rPr lang="en-US" sz="2400" dirty="0" smtClean="0"/>
              <a:t>.</a:t>
            </a:r>
          </a:p>
          <a:p>
            <a:pPr>
              <a:spcBef>
                <a:spcPct val="50000"/>
              </a:spcBef>
            </a:pPr>
            <a:r>
              <a:rPr lang="en-US" sz="2400" b="1" dirty="0" smtClean="0"/>
              <a:t>Certificate authority (CA):</a:t>
            </a:r>
            <a:r>
              <a:rPr lang="en-US" sz="2400" dirty="0" smtClean="0"/>
              <a:t> a trusted third party that issues digital certificates</a:t>
            </a:r>
          </a:p>
          <a:p>
            <a:pPr>
              <a:spcBef>
                <a:spcPct val="50000"/>
              </a:spcBef>
            </a:pPr>
            <a:r>
              <a:rPr lang="en-US" sz="2400" b="1" dirty="0" smtClean="0"/>
              <a:t>Secure Sockets Layer (SSL):</a:t>
            </a:r>
            <a:r>
              <a:rPr lang="en-US" sz="2400" dirty="0" smtClean="0"/>
              <a:t> a communications protocol used to secure sensitive data</a:t>
            </a:r>
          </a:p>
          <a:p>
            <a:pPr>
              <a:spcBef>
                <a:spcPct val="50000"/>
              </a:spcBef>
            </a:pPr>
            <a:r>
              <a:rPr lang="en-US" sz="2400" b="1" dirty="0" smtClean="0"/>
              <a:t>Electronic cash:</a:t>
            </a:r>
            <a:r>
              <a:rPr lang="en-US" sz="2400" dirty="0" smtClean="0"/>
              <a:t> an amount of money that is computerized, stored, and used as cash for e-commerce transactions</a:t>
            </a:r>
            <a:endParaRPr lang="en-US" sz="2400" dirty="0"/>
          </a:p>
        </p:txBody>
      </p:sp>
    </p:spTree>
    <p:extLst>
      <p:ext uri="{BB962C8B-B14F-4D97-AF65-F5344CB8AC3E}">
        <p14:creationId xmlns:p14="http://schemas.microsoft.com/office/powerpoint/2010/main" val="1251365597"/>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p:cTn id="7" dur="500" fill="hold"/>
                                        <p:tgtEl>
                                          <p:spTgt spid="2">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2">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2">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6" presetClass="entr" presetSubtype="0" fill="hold"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wipe(down)">
                                      <p:cBhvr>
                                        <p:cTn id="14" dur="580">
                                          <p:stCondLst>
                                            <p:cond delay="0"/>
                                          </p:stCondLst>
                                        </p:cTn>
                                        <p:tgtEl>
                                          <p:spTgt spid="3">
                                            <p:txEl>
                                              <p:pRg st="0" end="0"/>
                                            </p:txEl>
                                          </p:spTgt>
                                        </p:tgtEl>
                                      </p:cBhvr>
                                    </p:animEffect>
                                    <p:anim calcmode="lin" valueType="num">
                                      <p:cBhvr>
                                        <p:cTn id="15"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6"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7"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8"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9"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0" dur="26">
                                          <p:stCondLst>
                                            <p:cond delay="650"/>
                                          </p:stCondLst>
                                        </p:cTn>
                                        <p:tgtEl>
                                          <p:spTgt spid="3">
                                            <p:txEl>
                                              <p:pRg st="0" end="0"/>
                                            </p:txEl>
                                          </p:spTgt>
                                        </p:tgtEl>
                                      </p:cBhvr>
                                      <p:to x="100000" y="60000"/>
                                    </p:animScale>
                                    <p:animScale>
                                      <p:cBhvr>
                                        <p:cTn id="21" dur="166" decel="50000">
                                          <p:stCondLst>
                                            <p:cond delay="676"/>
                                          </p:stCondLst>
                                        </p:cTn>
                                        <p:tgtEl>
                                          <p:spTgt spid="3">
                                            <p:txEl>
                                              <p:pRg st="0" end="0"/>
                                            </p:txEl>
                                          </p:spTgt>
                                        </p:tgtEl>
                                      </p:cBhvr>
                                      <p:to x="100000" y="100000"/>
                                    </p:animScale>
                                    <p:animScale>
                                      <p:cBhvr>
                                        <p:cTn id="22" dur="26">
                                          <p:stCondLst>
                                            <p:cond delay="1312"/>
                                          </p:stCondLst>
                                        </p:cTn>
                                        <p:tgtEl>
                                          <p:spTgt spid="3">
                                            <p:txEl>
                                              <p:pRg st="0" end="0"/>
                                            </p:txEl>
                                          </p:spTgt>
                                        </p:tgtEl>
                                      </p:cBhvr>
                                      <p:to x="100000" y="80000"/>
                                    </p:animScale>
                                    <p:animScale>
                                      <p:cBhvr>
                                        <p:cTn id="23" dur="166" decel="50000">
                                          <p:stCondLst>
                                            <p:cond delay="1338"/>
                                          </p:stCondLst>
                                        </p:cTn>
                                        <p:tgtEl>
                                          <p:spTgt spid="3">
                                            <p:txEl>
                                              <p:pRg st="0" end="0"/>
                                            </p:txEl>
                                          </p:spTgt>
                                        </p:tgtEl>
                                      </p:cBhvr>
                                      <p:to x="100000" y="100000"/>
                                    </p:animScale>
                                    <p:animScale>
                                      <p:cBhvr>
                                        <p:cTn id="24" dur="26">
                                          <p:stCondLst>
                                            <p:cond delay="1642"/>
                                          </p:stCondLst>
                                        </p:cTn>
                                        <p:tgtEl>
                                          <p:spTgt spid="3">
                                            <p:txEl>
                                              <p:pRg st="0" end="0"/>
                                            </p:txEl>
                                          </p:spTgt>
                                        </p:tgtEl>
                                      </p:cBhvr>
                                      <p:to x="100000" y="90000"/>
                                    </p:animScale>
                                    <p:animScale>
                                      <p:cBhvr>
                                        <p:cTn id="25" dur="166" decel="50000">
                                          <p:stCondLst>
                                            <p:cond delay="1668"/>
                                          </p:stCondLst>
                                        </p:cTn>
                                        <p:tgtEl>
                                          <p:spTgt spid="3">
                                            <p:txEl>
                                              <p:pRg st="0" end="0"/>
                                            </p:txEl>
                                          </p:spTgt>
                                        </p:tgtEl>
                                      </p:cBhvr>
                                      <p:to x="100000" y="100000"/>
                                    </p:animScale>
                                    <p:animScale>
                                      <p:cBhvr>
                                        <p:cTn id="26" dur="26">
                                          <p:stCondLst>
                                            <p:cond delay="1808"/>
                                          </p:stCondLst>
                                        </p:cTn>
                                        <p:tgtEl>
                                          <p:spTgt spid="3">
                                            <p:txEl>
                                              <p:pRg st="0" end="0"/>
                                            </p:txEl>
                                          </p:spTgt>
                                        </p:tgtEl>
                                      </p:cBhvr>
                                      <p:to x="100000" y="95000"/>
                                    </p:animScale>
                                    <p:animScale>
                                      <p:cBhvr>
                                        <p:cTn id="27" dur="166" decel="50000">
                                          <p:stCondLst>
                                            <p:cond delay="1834"/>
                                          </p:stCondLst>
                                        </p:cTn>
                                        <p:tgtEl>
                                          <p:spTgt spid="3">
                                            <p:txEl>
                                              <p:pRg st="0" end="0"/>
                                            </p:txEl>
                                          </p:spTgt>
                                        </p:tgtEl>
                                      </p:cBhvr>
                                      <p:to x="100000" y="100000"/>
                                    </p:animScale>
                                  </p:childTnLst>
                                </p:cTn>
                              </p:par>
                            </p:childTnLst>
                          </p:cTn>
                        </p:par>
                      </p:childTnLst>
                    </p:cTn>
                  </p:par>
                  <p:par>
                    <p:cTn id="28" fill="hold">
                      <p:stCondLst>
                        <p:cond delay="indefinite"/>
                      </p:stCondLst>
                      <p:childTnLst>
                        <p:par>
                          <p:cTn id="29" fill="hold">
                            <p:stCondLst>
                              <p:cond delay="0"/>
                            </p:stCondLst>
                            <p:childTnLst>
                              <p:par>
                                <p:cTn id="30" presetID="26" presetClass="entr" presetSubtype="0" fill="hold" nodeType="clickEffect">
                                  <p:stCondLst>
                                    <p:cond delay="0"/>
                                  </p:stCondLst>
                                  <p:childTnLst>
                                    <p:set>
                                      <p:cBhvr>
                                        <p:cTn id="31" dur="1" fill="hold">
                                          <p:stCondLst>
                                            <p:cond delay="0"/>
                                          </p:stCondLst>
                                        </p:cTn>
                                        <p:tgtEl>
                                          <p:spTgt spid="3">
                                            <p:txEl>
                                              <p:pRg st="1" end="1"/>
                                            </p:txEl>
                                          </p:spTgt>
                                        </p:tgtEl>
                                        <p:attrNameLst>
                                          <p:attrName>style.visibility</p:attrName>
                                        </p:attrNameLst>
                                      </p:cBhvr>
                                      <p:to>
                                        <p:strVal val="visible"/>
                                      </p:to>
                                    </p:set>
                                    <p:animEffect transition="in" filter="wipe(down)">
                                      <p:cBhvr>
                                        <p:cTn id="32" dur="580">
                                          <p:stCondLst>
                                            <p:cond delay="0"/>
                                          </p:stCondLst>
                                        </p:cTn>
                                        <p:tgtEl>
                                          <p:spTgt spid="3">
                                            <p:txEl>
                                              <p:pRg st="1" end="1"/>
                                            </p:txEl>
                                          </p:spTgt>
                                        </p:tgtEl>
                                      </p:cBhvr>
                                    </p:animEffect>
                                    <p:anim calcmode="lin" valueType="num">
                                      <p:cBhvr>
                                        <p:cTn id="33"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4"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5"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6"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7"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8" dur="26">
                                          <p:stCondLst>
                                            <p:cond delay="650"/>
                                          </p:stCondLst>
                                        </p:cTn>
                                        <p:tgtEl>
                                          <p:spTgt spid="3">
                                            <p:txEl>
                                              <p:pRg st="1" end="1"/>
                                            </p:txEl>
                                          </p:spTgt>
                                        </p:tgtEl>
                                      </p:cBhvr>
                                      <p:to x="100000" y="60000"/>
                                    </p:animScale>
                                    <p:animScale>
                                      <p:cBhvr>
                                        <p:cTn id="39" dur="166" decel="50000">
                                          <p:stCondLst>
                                            <p:cond delay="676"/>
                                          </p:stCondLst>
                                        </p:cTn>
                                        <p:tgtEl>
                                          <p:spTgt spid="3">
                                            <p:txEl>
                                              <p:pRg st="1" end="1"/>
                                            </p:txEl>
                                          </p:spTgt>
                                        </p:tgtEl>
                                      </p:cBhvr>
                                      <p:to x="100000" y="100000"/>
                                    </p:animScale>
                                    <p:animScale>
                                      <p:cBhvr>
                                        <p:cTn id="40" dur="26">
                                          <p:stCondLst>
                                            <p:cond delay="1312"/>
                                          </p:stCondLst>
                                        </p:cTn>
                                        <p:tgtEl>
                                          <p:spTgt spid="3">
                                            <p:txEl>
                                              <p:pRg st="1" end="1"/>
                                            </p:txEl>
                                          </p:spTgt>
                                        </p:tgtEl>
                                      </p:cBhvr>
                                      <p:to x="100000" y="80000"/>
                                    </p:animScale>
                                    <p:animScale>
                                      <p:cBhvr>
                                        <p:cTn id="41" dur="166" decel="50000">
                                          <p:stCondLst>
                                            <p:cond delay="1338"/>
                                          </p:stCondLst>
                                        </p:cTn>
                                        <p:tgtEl>
                                          <p:spTgt spid="3">
                                            <p:txEl>
                                              <p:pRg st="1" end="1"/>
                                            </p:txEl>
                                          </p:spTgt>
                                        </p:tgtEl>
                                      </p:cBhvr>
                                      <p:to x="100000" y="100000"/>
                                    </p:animScale>
                                    <p:animScale>
                                      <p:cBhvr>
                                        <p:cTn id="42" dur="26">
                                          <p:stCondLst>
                                            <p:cond delay="1642"/>
                                          </p:stCondLst>
                                        </p:cTn>
                                        <p:tgtEl>
                                          <p:spTgt spid="3">
                                            <p:txEl>
                                              <p:pRg st="1" end="1"/>
                                            </p:txEl>
                                          </p:spTgt>
                                        </p:tgtEl>
                                      </p:cBhvr>
                                      <p:to x="100000" y="90000"/>
                                    </p:animScale>
                                    <p:animScale>
                                      <p:cBhvr>
                                        <p:cTn id="43" dur="166" decel="50000">
                                          <p:stCondLst>
                                            <p:cond delay="1668"/>
                                          </p:stCondLst>
                                        </p:cTn>
                                        <p:tgtEl>
                                          <p:spTgt spid="3">
                                            <p:txEl>
                                              <p:pRg st="1" end="1"/>
                                            </p:txEl>
                                          </p:spTgt>
                                        </p:tgtEl>
                                      </p:cBhvr>
                                      <p:to x="100000" y="100000"/>
                                    </p:animScale>
                                    <p:animScale>
                                      <p:cBhvr>
                                        <p:cTn id="44" dur="26">
                                          <p:stCondLst>
                                            <p:cond delay="1808"/>
                                          </p:stCondLst>
                                        </p:cTn>
                                        <p:tgtEl>
                                          <p:spTgt spid="3">
                                            <p:txEl>
                                              <p:pRg st="1" end="1"/>
                                            </p:txEl>
                                          </p:spTgt>
                                        </p:tgtEl>
                                      </p:cBhvr>
                                      <p:to x="100000" y="95000"/>
                                    </p:animScale>
                                    <p:animScale>
                                      <p:cBhvr>
                                        <p:cTn id="45" dur="166" decel="50000">
                                          <p:stCondLst>
                                            <p:cond delay="1834"/>
                                          </p:stCondLst>
                                        </p:cTn>
                                        <p:tgtEl>
                                          <p:spTgt spid="3">
                                            <p:txEl>
                                              <p:pRg st="1" end="1"/>
                                            </p:txEl>
                                          </p:spTgt>
                                        </p:tgtEl>
                                      </p:cBhvr>
                                      <p:to x="100000" y="100000"/>
                                    </p:animScale>
                                  </p:childTnLst>
                                </p:cTn>
                              </p:par>
                            </p:childTnLst>
                          </p:cTn>
                        </p:par>
                      </p:childTnLst>
                    </p:cTn>
                  </p:par>
                  <p:par>
                    <p:cTn id="46" fill="hold">
                      <p:stCondLst>
                        <p:cond delay="indefinite"/>
                      </p:stCondLst>
                      <p:childTnLst>
                        <p:par>
                          <p:cTn id="47" fill="hold">
                            <p:stCondLst>
                              <p:cond delay="0"/>
                            </p:stCondLst>
                            <p:childTnLst>
                              <p:par>
                                <p:cTn id="48" presetID="26" presetClass="entr" presetSubtype="0" fill="hold" nodeType="clickEffect">
                                  <p:stCondLst>
                                    <p:cond delay="0"/>
                                  </p:stCondLst>
                                  <p:childTnLst>
                                    <p:set>
                                      <p:cBhvr>
                                        <p:cTn id="49" dur="1" fill="hold">
                                          <p:stCondLst>
                                            <p:cond delay="0"/>
                                          </p:stCondLst>
                                        </p:cTn>
                                        <p:tgtEl>
                                          <p:spTgt spid="3">
                                            <p:txEl>
                                              <p:pRg st="2" end="2"/>
                                            </p:txEl>
                                          </p:spTgt>
                                        </p:tgtEl>
                                        <p:attrNameLst>
                                          <p:attrName>style.visibility</p:attrName>
                                        </p:attrNameLst>
                                      </p:cBhvr>
                                      <p:to>
                                        <p:strVal val="visible"/>
                                      </p:to>
                                    </p:set>
                                    <p:animEffect transition="in" filter="wipe(down)">
                                      <p:cBhvr>
                                        <p:cTn id="50" dur="580">
                                          <p:stCondLst>
                                            <p:cond delay="0"/>
                                          </p:stCondLst>
                                        </p:cTn>
                                        <p:tgtEl>
                                          <p:spTgt spid="3">
                                            <p:txEl>
                                              <p:pRg st="2" end="2"/>
                                            </p:txEl>
                                          </p:spTgt>
                                        </p:tgtEl>
                                      </p:cBhvr>
                                    </p:animEffect>
                                    <p:anim calcmode="lin" valueType="num">
                                      <p:cBhvr>
                                        <p:cTn id="51"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2"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3"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4"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5"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6" dur="26">
                                          <p:stCondLst>
                                            <p:cond delay="650"/>
                                          </p:stCondLst>
                                        </p:cTn>
                                        <p:tgtEl>
                                          <p:spTgt spid="3">
                                            <p:txEl>
                                              <p:pRg st="2" end="2"/>
                                            </p:txEl>
                                          </p:spTgt>
                                        </p:tgtEl>
                                      </p:cBhvr>
                                      <p:to x="100000" y="60000"/>
                                    </p:animScale>
                                    <p:animScale>
                                      <p:cBhvr>
                                        <p:cTn id="57" dur="166" decel="50000">
                                          <p:stCondLst>
                                            <p:cond delay="676"/>
                                          </p:stCondLst>
                                        </p:cTn>
                                        <p:tgtEl>
                                          <p:spTgt spid="3">
                                            <p:txEl>
                                              <p:pRg st="2" end="2"/>
                                            </p:txEl>
                                          </p:spTgt>
                                        </p:tgtEl>
                                      </p:cBhvr>
                                      <p:to x="100000" y="100000"/>
                                    </p:animScale>
                                    <p:animScale>
                                      <p:cBhvr>
                                        <p:cTn id="58" dur="26">
                                          <p:stCondLst>
                                            <p:cond delay="1312"/>
                                          </p:stCondLst>
                                        </p:cTn>
                                        <p:tgtEl>
                                          <p:spTgt spid="3">
                                            <p:txEl>
                                              <p:pRg st="2" end="2"/>
                                            </p:txEl>
                                          </p:spTgt>
                                        </p:tgtEl>
                                      </p:cBhvr>
                                      <p:to x="100000" y="80000"/>
                                    </p:animScale>
                                    <p:animScale>
                                      <p:cBhvr>
                                        <p:cTn id="59" dur="166" decel="50000">
                                          <p:stCondLst>
                                            <p:cond delay="1338"/>
                                          </p:stCondLst>
                                        </p:cTn>
                                        <p:tgtEl>
                                          <p:spTgt spid="3">
                                            <p:txEl>
                                              <p:pRg st="2" end="2"/>
                                            </p:txEl>
                                          </p:spTgt>
                                        </p:tgtEl>
                                      </p:cBhvr>
                                      <p:to x="100000" y="100000"/>
                                    </p:animScale>
                                    <p:animScale>
                                      <p:cBhvr>
                                        <p:cTn id="60" dur="26">
                                          <p:stCondLst>
                                            <p:cond delay="1642"/>
                                          </p:stCondLst>
                                        </p:cTn>
                                        <p:tgtEl>
                                          <p:spTgt spid="3">
                                            <p:txEl>
                                              <p:pRg st="2" end="2"/>
                                            </p:txEl>
                                          </p:spTgt>
                                        </p:tgtEl>
                                      </p:cBhvr>
                                      <p:to x="100000" y="90000"/>
                                    </p:animScale>
                                    <p:animScale>
                                      <p:cBhvr>
                                        <p:cTn id="61" dur="166" decel="50000">
                                          <p:stCondLst>
                                            <p:cond delay="1668"/>
                                          </p:stCondLst>
                                        </p:cTn>
                                        <p:tgtEl>
                                          <p:spTgt spid="3">
                                            <p:txEl>
                                              <p:pRg st="2" end="2"/>
                                            </p:txEl>
                                          </p:spTgt>
                                        </p:tgtEl>
                                      </p:cBhvr>
                                      <p:to x="100000" y="100000"/>
                                    </p:animScale>
                                    <p:animScale>
                                      <p:cBhvr>
                                        <p:cTn id="62" dur="26">
                                          <p:stCondLst>
                                            <p:cond delay="1808"/>
                                          </p:stCondLst>
                                        </p:cTn>
                                        <p:tgtEl>
                                          <p:spTgt spid="3">
                                            <p:txEl>
                                              <p:pRg st="2" end="2"/>
                                            </p:txEl>
                                          </p:spTgt>
                                        </p:tgtEl>
                                      </p:cBhvr>
                                      <p:to x="100000" y="95000"/>
                                    </p:animScale>
                                    <p:animScale>
                                      <p:cBhvr>
                                        <p:cTn id="63" dur="166" decel="50000">
                                          <p:stCondLst>
                                            <p:cond delay="1834"/>
                                          </p:stCondLst>
                                        </p:cTn>
                                        <p:tgtEl>
                                          <p:spTgt spid="3">
                                            <p:txEl>
                                              <p:pRg st="2" end="2"/>
                                            </p:txEl>
                                          </p:spTgt>
                                        </p:tgtEl>
                                      </p:cBhvr>
                                      <p:to x="100000" y="100000"/>
                                    </p:animScale>
                                  </p:childTnLst>
                                </p:cTn>
                              </p:par>
                            </p:childTnLst>
                          </p:cTn>
                        </p:par>
                      </p:childTnLst>
                    </p:cTn>
                  </p:par>
                  <p:par>
                    <p:cTn id="64" fill="hold">
                      <p:stCondLst>
                        <p:cond delay="indefinite"/>
                      </p:stCondLst>
                      <p:childTnLst>
                        <p:par>
                          <p:cTn id="65" fill="hold">
                            <p:stCondLst>
                              <p:cond delay="0"/>
                            </p:stCondLst>
                            <p:childTnLst>
                              <p:par>
                                <p:cTn id="66" presetID="26" presetClass="entr" presetSubtype="0" fill="hold" nodeType="clickEffect">
                                  <p:stCondLst>
                                    <p:cond delay="0"/>
                                  </p:stCondLst>
                                  <p:childTnLst>
                                    <p:set>
                                      <p:cBhvr>
                                        <p:cTn id="67" dur="1" fill="hold">
                                          <p:stCondLst>
                                            <p:cond delay="0"/>
                                          </p:stCondLst>
                                        </p:cTn>
                                        <p:tgtEl>
                                          <p:spTgt spid="3">
                                            <p:txEl>
                                              <p:pRg st="3" end="3"/>
                                            </p:txEl>
                                          </p:spTgt>
                                        </p:tgtEl>
                                        <p:attrNameLst>
                                          <p:attrName>style.visibility</p:attrName>
                                        </p:attrNameLst>
                                      </p:cBhvr>
                                      <p:to>
                                        <p:strVal val="visible"/>
                                      </p:to>
                                    </p:set>
                                    <p:animEffect transition="in" filter="wipe(down)">
                                      <p:cBhvr>
                                        <p:cTn id="68" dur="580">
                                          <p:stCondLst>
                                            <p:cond delay="0"/>
                                          </p:stCondLst>
                                        </p:cTn>
                                        <p:tgtEl>
                                          <p:spTgt spid="3">
                                            <p:txEl>
                                              <p:pRg st="3" end="3"/>
                                            </p:txEl>
                                          </p:spTgt>
                                        </p:tgtEl>
                                      </p:cBhvr>
                                    </p:animEffect>
                                    <p:anim calcmode="lin" valueType="num">
                                      <p:cBhvr>
                                        <p:cTn id="69"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70"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1"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2"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3"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4" dur="26">
                                          <p:stCondLst>
                                            <p:cond delay="650"/>
                                          </p:stCondLst>
                                        </p:cTn>
                                        <p:tgtEl>
                                          <p:spTgt spid="3">
                                            <p:txEl>
                                              <p:pRg st="3" end="3"/>
                                            </p:txEl>
                                          </p:spTgt>
                                        </p:tgtEl>
                                      </p:cBhvr>
                                      <p:to x="100000" y="60000"/>
                                    </p:animScale>
                                    <p:animScale>
                                      <p:cBhvr>
                                        <p:cTn id="75" dur="166" decel="50000">
                                          <p:stCondLst>
                                            <p:cond delay="676"/>
                                          </p:stCondLst>
                                        </p:cTn>
                                        <p:tgtEl>
                                          <p:spTgt spid="3">
                                            <p:txEl>
                                              <p:pRg st="3" end="3"/>
                                            </p:txEl>
                                          </p:spTgt>
                                        </p:tgtEl>
                                      </p:cBhvr>
                                      <p:to x="100000" y="100000"/>
                                    </p:animScale>
                                    <p:animScale>
                                      <p:cBhvr>
                                        <p:cTn id="76" dur="26">
                                          <p:stCondLst>
                                            <p:cond delay="1312"/>
                                          </p:stCondLst>
                                        </p:cTn>
                                        <p:tgtEl>
                                          <p:spTgt spid="3">
                                            <p:txEl>
                                              <p:pRg st="3" end="3"/>
                                            </p:txEl>
                                          </p:spTgt>
                                        </p:tgtEl>
                                      </p:cBhvr>
                                      <p:to x="100000" y="80000"/>
                                    </p:animScale>
                                    <p:animScale>
                                      <p:cBhvr>
                                        <p:cTn id="77" dur="166" decel="50000">
                                          <p:stCondLst>
                                            <p:cond delay="1338"/>
                                          </p:stCondLst>
                                        </p:cTn>
                                        <p:tgtEl>
                                          <p:spTgt spid="3">
                                            <p:txEl>
                                              <p:pRg st="3" end="3"/>
                                            </p:txEl>
                                          </p:spTgt>
                                        </p:tgtEl>
                                      </p:cBhvr>
                                      <p:to x="100000" y="100000"/>
                                    </p:animScale>
                                    <p:animScale>
                                      <p:cBhvr>
                                        <p:cTn id="78" dur="26">
                                          <p:stCondLst>
                                            <p:cond delay="1642"/>
                                          </p:stCondLst>
                                        </p:cTn>
                                        <p:tgtEl>
                                          <p:spTgt spid="3">
                                            <p:txEl>
                                              <p:pRg st="3" end="3"/>
                                            </p:txEl>
                                          </p:spTgt>
                                        </p:tgtEl>
                                      </p:cBhvr>
                                      <p:to x="100000" y="90000"/>
                                    </p:animScale>
                                    <p:animScale>
                                      <p:cBhvr>
                                        <p:cTn id="79" dur="166" decel="50000">
                                          <p:stCondLst>
                                            <p:cond delay="1668"/>
                                          </p:stCondLst>
                                        </p:cTn>
                                        <p:tgtEl>
                                          <p:spTgt spid="3">
                                            <p:txEl>
                                              <p:pRg st="3" end="3"/>
                                            </p:txEl>
                                          </p:spTgt>
                                        </p:tgtEl>
                                      </p:cBhvr>
                                      <p:to x="100000" y="100000"/>
                                    </p:animScale>
                                    <p:animScale>
                                      <p:cBhvr>
                                        <p:cTn id="80" dur="26">
                                          <p:stCondLst>
                                            <p:cond delay="1808"/>
                                          </p:stCondLst>
                                        </p:cTn>
                                        <p:tgtEl>
                                          <p:spTgt spid="3">
                                            <p:txEl>
                                              <p:pRg st="3" end="3"/>
                                            </p:txEl>
                                          </p:spTgt>
                                        </p:tgtEl>
                                      </p:cBhvr>
                                      <p:to x="100000" y="95000"/>
                                    </p:animScale>
                                    <p:animScale>
                                      <p:cBhvr>
                                        <p:cTn id="81"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457200" y="1524000"/>
            <a:ext cx="8229600" cy="4602163"/>
          </a:xfrm>
          <a:prstGeom prst="rect">
            <a:avLst/>
          </a:prstGeom>
        </p:spPr>
        <p:txBody>
          <a:bodyPr/>
          <a:lstStyle>
            <a:lvl1pPr marL="342900" indent="-3429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1pPr>
            <a:lvl2pPr marL="742950" indent="-28575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2pPr>
            <a:lvl3pPr marL="1143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3pPr>
            <a:lvl4pPr marL="1600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4pPr>
            <a:lvl5pPr marL="20574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spc="30" baseline="0">
                <a:solidFill>
                  <a:schemeClr val="tx1"/>
                </a:solidFill>
                <a:latin typeface="+mn-lt"/>
                <a:ea typeface="+mn-ea"/>
                <a:cs typeface="+mn-cs"/>
              </a:defRPr>
            </a:lvl5pPr>
            <a:lvl6pPr marL="25146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6pPr>
            <a:lvl7pPr marL="29718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7pPr>
            <a:lvl8pPr marL="34290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8pPr>
            <a:lvl9pPr marL="3886200" indent="-228600" algn="l" defTabSz="914400" rtl="0" eaLnBrk="1" latinLnBrk="0" hangingPunct="1">
              <a:lnSpc>
                <a:spcPct val="100000"/>
              </a:lnSpc>
              <a:spcBef>
                <a:spcPct val="20000"/>
              </a:spcBef>
              <a:spcAft>
                <a:spcPts val="600"/>
              </a:spcAft>
              <a:buClr>
                <a:schemeClr val="tx2"/>
              </a:buClr>
              <a:buFont typeface="Arial" pitchFamily="34" charset="0"/>
              <a:buChar char="•"/>
              <a:defRPr sz="1700" kern="1200">
                <a:solidFill>
                  <a:schemeClr val="tx1"/>
                </a:solidFill>
                <a:latin typeface="+mn-lt"/>
                <a:ea typeface="+mn-ea"/>
                <a:cs typeface="+mn-cs"/>
              </a:defRPr>
            </a:lvl9pPr>
          </a:lstStyle>
          <a:p>
            <a:pPr>
              <a:spcBef>
                <a:spcPct val="100000"/>
              </a:spcBef>
            </a:pPr>
            <a:r>
              <a:rPr lang="en-US" sz="2400" b="1" dirty="0" smtClean="0"/>
              <a:t>Electronic wallet: </a:t>
            </a:r>
            <a:r>
              <a:rPr lang="en-US" sz="2400" dirty="0" smtClean="0"/>
              <a:t>a computerized stored value that holds credit card information, electronic cash, owner identification, and address information</a:t>
            </a:r>
          </a:p>
          <a:p>
            <a:pPr>
              <a:spcBef>
                <a:spcPct val="100000"/>
              </a:spcBef>
            </a:pPr>
            <a:r>
              <a:rPr lang="en-US" sz="2400" dirty="0" smtClean="0"/>
              <a:t>Credit card</a:t>
            </a:r>
          </a:p>
          <a:p>
            <a:pPr>
              <a:spcBef>
                <a:spcPct val="100000"/>
              </a:spcBef>
            </a:pPr>
            <a:r>
              <a:rPr lang="en-US" sz="2400" dirty="0" smtClean="0"/>
              <a:t>Charge card</a:t>
            </a:r>
          </a:p>
          <a:p>
            <a:pPr>
              <a:spcBef>
                <a:spcPct val="100000"/>
              </a:spcBef>
            </a:pPr>
            <a:r>
              <a:rPr lang="en-US" sz="2400" dirty="0" smtClean="0"/>
              <a:t>Debit card</a:t>
            </a:r>
          </a:p>
          <a:p>
            <a:pPr>
              <a:spcBef>
                <a:spcPct val="100000"/>
              </a:spcBef>
            </a:pPr>
            <a:r>
              <a:rPr lang="en-US" sz="2400" dirty="0" smtClean="0"/>
              <a:t>Smart card</a:t>
            </a:r>
            <a:endParaRPr lang="en-US" sz="2400" dirty="0"/>
          </a:p>
        </p:txBody>
      </p:sp>
      <p:sp>
        <p:nvSpPr>
          <p:cNvPr id="3" name="Rectangle 2"/>
          <p:cNvSpPr txBox="1">
            <a:spLocks noChangeArrowheads="1"/>
          </p:cNvSpPr>
          <p:nvPr/>
        </p:nvSpPr>
        <p:spPr>
          <a:xfrm>
            <a:off x="381000" y="381000"/>
            <a:ext cx="8534400" cy="868363"/>
          </a:xfrm>
          <a:prstGeom prst="rect">
            <a:avLst/>
          </a:prstGeom>
        </p:spPr>
        <p:txBody>
          <a:bodyPr/>
          <a:lstStyle>
            <a:lvl1pPr algn="l" defTabSz="914400" rtl="0" eaLnBrk="1" latinLnBrk="0" hangingPunct="1">
              <a:spcBef>
                <a:spcPct val="0"/>
              </a:spcBef>
              <a:buNone/>
              <a:defRPr sz="3000" kern="1200" cap="all" spc="5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3200" b="1" cap="none" spc="0" dirty="0" smtClean="0">
                <a:ln w="900" cmpd="sng">
                  <a:solidFill>
                    <a:schemeClr val="accent1">
                      <a:satMod val="190000"/>
                      <a:alpha val="55000"/>
                    </a:schemeClr>
                  </a:solidFill>
                  <a:prstDash val="solid"/>
                </a:ln>
                <a:solidFill>
                  <a:srgbClr val="FF0000"/>
                </a:solidFill>
                <a:effectLst>
                  <a:innerShdw blurRad="101600" dist="76200" dir="5400000">
                    <a:schemeClr val="accent1">
                      <a:satMod val="190000"/>
                      <a:tint val="100000"/>
                      <a:alpha val="74000"/>
                    </a:schemeClr>
                  </a:innerShdw>
                </a:effectLst>
              </a:rPr>
              <a:t>Electronic Payment Systems (Continued</a:t>
            </a:r>
            <a:r>
              <a:rPr lang="en-US" sz="3200" dirty="0" smtClean="0">
                <a:solidFill>
                  <a:srgbClr val="FF0000"/>
                </a:solidFill>
              </a:rPr>
              <a:t>):</a:t>
            </a:r>
            <a:endParaRPr lang="en-US" sz="3200" dirty="0">
              <a:solidFill>
                <a:srgbClr val="FF0000"/>
              </a:solidFill>
            </a:endParaRPr>
          </a:p>
        </p:txBody>
      </p:sp>
    </p:spTree>
    <p:extLst>
      <p:ext uri="{BB962C8B-B14F-4D97-AF65-F5344CB8AC3E}">
        <p14:creationId xmlns:p14="http://schemas.microsoft.com/office/powerpoint/2010/main" val="934747015"/>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
                                            <p:txEl>
                                              <p:pRg st="0" end="0"/>
                                            </p:txEl>
                                          </p:spTgt>
                                        </p:tgtEl>
                                        <p:attrNameLst>
                                          <p:attrName>style.visibility</p:attrName>
                                        </p:attrNameLst>
                                      </p:cBhvr>
                                      <p:to>
                                        <p:strVal val="visible"/>
                                      </p:to>
                                    </p:set>
                                    <p:animEffect transition="in" filter="fade">
                                      <p:cBhvr>
                                        <p:cTn id="14" dur="1000"/>
                                        <p:tgtEl>
                                          <p:spTgt spid="2">
                                            <p:txEl>
                                              <p:pRg st="0" end="0"/>
                                            </p:txEl>
                                          </p:spTgt>
                                        </p:tgtEl>
                                      </p:cBhvr>
                                    </p:animEffect>
                                    <p:anim calcmode="lin" valueType="num">
                                      <p:cBhvr>
                                        <p:cTn id="15" dur="1000" fill="hold"/>
                                        <p:tgtEl>
                                          <p:spTgt spid="2">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2">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xEl>
                                              <p:pRg st="1" end="1"/>
                                            </p:txEl>
                                          </p:spTgt>
                                        </p:tgtEl>
                                        <p:attrNameLst>
                                          <p:attrName>style.visibility</p:attrName>
                                        </p:attrNameLst>
                                      </p:cBhvr>
                                      <p:to>
                                        <p:strVal val="visible"/>
                                      </p:to>
                                    </p:set>
                                    <p:animEffect transition="in" filter="fade">
                                      <p:cBhvr>
                                        <p:cTn id="21" dur="1000"/>
                                        <p:tgtEl>
                                          <p:spTgt spid="2">
                                            <p:txEl>
                                              <p:pRg st="1" end="1"/>
                                            </p:txEl>
                                          </p:spTgt>
                                        </p:tgtEl>
                                      </p:cBhvr>
                                    </p:animEffect>
                                    <p:anim calcmode="lin" valueType="num">
                                      <p:cBhvr>
                                        <p:cTn id="22" dur="1000" fill="hold"/>
                                        <p:tgtEl>
                                          <p:spTgt spid="2">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2">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2">
                                            <p:txEl>
                                              <p:pRg st="2" end="2"/>
                                            </p:txEl>
                                          </p:spTgt>
                                        </p:tgtEl>
                                        <p:attrNameLst>
                                          <p:attrName>style.visibility</p:attrName>
                                        </p:attrNameLst>
                                      </p:cBhvr>
                                      <p:to>
                                        <p:strVal val="visible"/>
                                      </p:to>
                                    </p:set>
                                    <p:animEffect transition="in" filter="fade">
                                      <p:cBhvr>
                                        <p:cTn id="28" dur="1000"/>
                                        <p:tgtEl>
                                          <p:spTgt spid="2">
                                            <p:txEl>
                                              <p:pRg st="2" end="2"/>
                                            </p:txEl>
                                          </p:spTgt>
                                        </p:tgtEl>
                                      </p:cBhvr>
                                    </p:animEffect>
                                    <p:anim calcmode="lin" valueType="num">
                                      <p:cBhvr>
                                        <p:cTn id="29" dur="1000" fill="hold"/>
                                        <p:tgtEl>
                                          <p:spTgt spid="2">
                                            <p:txEl>
                                              <p:pRg st="2" end="2"/>
                                            </p:txEl>
                                          </p:spTgt>
                                        </p:tgtEl>
                                        <p:attrNameLst>
                                          <p:attrName>ppt_x</p:attrName>
                                        </p:attrNameLst>
                                      </p:cBhvr>
                                      <p:tavLst>
                                        <p:tav tm="0">
                                          <p:val>
                                            <p:strVal val="#ppt_x"/>
                                          </p:val>
                                        </p:tav>
                                        <p:tav tm="100000">
                                          <p:val>
                                            <p:strVal val="#ppt_x"/>
                                          </p:val>
                                        </p:tav>
                                      </p:tavLst>
                                    </p:anim>
                                    <p:anim calcmode="lin" valueType="num">
                                      <p:cBhvr>
                                        <p:cTn id="30" dur="1000" fill="hold"/>
                                        <p:tgtEl>
                                          <p:spTgt spid="2">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2">
                                            <p:txEl>
                                              <p:pRg st="3" end="3"/>
                                            </p:txEl>
                                          </p:spTgt>
                                        </p:tgtEl>
                                        <p:attrNameLst>
                                          <p:attrName>style.visibility</p:attrName>
                                        </p:attrNameLst>
                                      </p:cBhvr>
                                      <p:to>
                                        <p:strVal val="visible"/>
                                      </p:to>
                                    </p:set>
                                    <p:animEffect transition="in" filter="fade">
                                      <p:cBhvr>
                                        <p:cTn id="35" dur="1000"/>
                                        <p:tgtEl>
                                          <p:spTgt spid="2">
                                            <p:txEl>
                                              <p:pRg st="3" end="3"/>
                                            </p:txEl>
                                          </p:spTgt>
                                        </p:tgtEl>
                                      </p:cBhvr>
                                    </p:animEffect>
                                    <p:anim calcmode="lin" valueType="num">
                                      <p:cBhvr>
                                        <p:cTn id="36" dur="1000" fill="hold"/>
                                        <p:tgtEl>
                                          <p:spTgt spid="2">
                                            <p:txEl>
                                              <p:pRg st="3" end="3"/>
                                            </p:txEl>
                                          </p:spTgt>
                                        </p:tgtEl>
                                        <p:attrNameLst>
                                          <p:attrName>ppt_x</p:attrName>
                                        </p:attrNameLst>
                                      </p:cBhvr>
                                      <p:tavLst>
                                        <p:tav tm="0">
                                          <p:val>
                                            <p:strVal val="#ppt_x"/>
                                          </p:val>
                                        </p:tav>
                                        <p:tav tm="100000">
                                          <p:val>
                                            <p:strVal val="#ppt_x"/>
                                          </p:val>
                                        </p:tav>
                                      </p:tavLst>
                                    </p:anim>
                                    <p:anim calcmode="lin" valueType="num">
                                      <p:cBhvr>
                                        <p:cTn id="37" dur="1000" fill="hold"/>
                                        <p:tgtEl>
                                          <p:spTgt spid="2">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2">
                                            <p:txEl>
                                              <p:pRg st="4" end="4"/>
                                            </p:txEl>
                                          </p:spTgt>
                                        </p:tgtEl>
                                        <p:attrNameLst>
                                          <p:attrName>style.visibility</p:attrName>
                                        </p:attrNameLst>
                                      </p:cBhvr>
                                      <p:to>
                                        <p:strVal val="visible"/>
                                      </p:to>
                                    </p:set>
                                    <p:animEffect transition="in" filter="fade">
                                      <p:cBhvr>
                                        <p:cTn id="42" dur="1000"/>
                                        <p:tgtEl>
                                          <p:spTgt spid="2">
                                            <p:txEl>
                                              <p:pRg st="4" end="4"/>
                                            </p:txEl>
                                          </p:spTgt>
                                        </p:tgtEl>
                                      </p:cBhvr>
                                    </p:animEffect>
                                    <p:anim calcmode="lin" valueType="num">
                                      <p:cBhvr>
                                        <p:cTn id="43" dur="1000" fill="hold"/>
                                        <p:tgtEl>
                                          <p:spTgt spid="2">
                                            <p:txEl>
                                              <p:pRg st="4" end="4"/>
                                            </p:txEl>
                                          </p:spTgt>
                                        </p:tgtEl>
                                        <p:attrNameLst>
                                          <p:attrName>ppt_x</p:attrName>
                                        </p:attrNameLst>
                                      </p:cBhvr>
                                      <p:tavLst>
                                        <p:tav tm="0">
                                          <p:val>
                                            <p:strVal val="#ppt_x"/>
                                          </p:val>
                                        </p:tav>
                                        <p:tav tm="100000">
                                          <p:val>
                                            <p:strVal val="#ppt_x"/>
                                          </p:val>
                                        </p:tav>
                                      </p:tavLst>
                                    </p:anim>
                                    <p:anim calcmode="lin" valueType="num">
                                      <p:cBhvr>
                                        <p:cTn id="44" dur="1000" fill="hold"/>
                                        <p:tgtEl>
                                          <p:spTgt spid="2">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1000" y="2208074"/>
            <a:ext cx="8377999" cy="1754326"/>
          </a:xfrm>
          <a:prstGeom prst="rect">
            <a:avLst/>
          </a:prstGeom>
          <a:noFill/>
        </p:spPr>
        <p:txBody>
          <a:bodyPr wrap="none" lIns="91440" tIns="45720" rIns="91440" bIns="45720">
            <a:prstTxWarp prst="textChevronInverted">
              <a:avLst/>
            </a:prstTxWarp>
            <a:spAutoFit/>
            <a:scene3d>
              <a:camera prst="obliqueBottomLeft"/>
              <a:lightRig rig="soft" dir="tl">
                <a:rot lat="0" lon="0" rev="0"/>
              </a:lightRig>
            </a:scene3d>
            <a:sp3d extrusionH="57150" contourW="25400" prstMaterial="matte">
              <a:bevelT w="25400" h="55880" prst="hardEdge"/>
              <a:contourClr>
                <a:schemeClr val="accent2">
                  <a:tint val="20000"/>
                </a:schemeClr>
              </a:contourClr>
            </a:sp3d>
          </a:bodyPr>
          <a:lstStyle/>
          <a:p>
            <a:pPr algn="ctr"/>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50800" dist="38100" algn="l" rotWithShape="0">
                    <a:prstClr val="black">
                      <a:alpha val="40000"/>
                    </a:prstClr>
                  </a:outerShdw>
                </a:effectLst>
              </a:rPr>
              <a:t>HERE’S AN EXAMPLE OF AN </a:t>
            </a:r>
          </a:p>
          <a:p>
            <a:pPr algn="ctr"/>
            <a:r>
              <a:rPr lang="en-US" sz="5400" b="1" cap="none" spc="50" dirty="0" smtClean="0">
                <a:ln w="11430"/>
                <a:gradFill>
                  <a:gsLst>
                    <a:gs pos="25000">
                      <a:schemeClr val="accent2">
                        <a:satMod val="155000"/>
                      </a:schemeClr>
                    </a:gs>
                    <a:gs pos="100000">
                      <a:schemeClr val="accent2">
                        <a:shade val="45000"/>
                        <a:satMod val="165000"/>
                      </a:schemeClr>
                    </a:gs>
                  </a:gsLst>
                  <a:lin ang="5400000"/>
                </a:gradFill>
                <a:effectLst>
                  <a:outerShdw blurRad="50800" dist="38100" algn="l" rotWithShape="0">
                    <a:prstClr val="black">
                      <a:alpha val="40000"/>
                    </a:prstClr>
                  </a:outerShdw>
                </a:effectLst>
              </a:rPr>
              <a:t>ONLINE TRANSACTION:</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50800" dist="38100" algn="l" rotWithShape="0">
                  <a:prstClr val="black">
                    <a:alpha val="40000"/>
                  </a:prstClr>
                </a:outerShdw>
              </a:effectLst>
            </a:endParaRPr>
          </a:p>
        </p:txBody>
      </p:sp>
    </p:spTree>
    <p:extLst>
      <p:ext uri="{BB962C8B-B14F-4D97-AF65-F5344CB8AC3E}">
        <p14:creationId xmlns:p14="http://schemas.microsoft.com/office/powerpoint/2010/main" val="1706246264"/>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49886"/>
                                  </p:iterate>
                                  <p:childTnLst>
                                    <p:set>
                                      <p:cBhvr>
                                        <p:cTn id="6" dur="1" fill="hold">
                                          <p:stCondLst>
                                            <p:cond delay="0"/>
                                          </p:stCondLst>
                                        </p:cTn>
                                        <p:tgtEl>
                                          <p:spTgt spid="3"/>
                                        </p:tgtEl>
                                        <p:attrNameLst>
                                          <p:attrName>style.visibility</p:attrName>
                                        </p:attrNameLst>
                                      </p:cBhvr>
                                      <p:to>
                                        <p:strVal val="visible"/>
                                      </p:to>
                                    </p:set>
                                    <p:set>
                                      <p:cBhvr>
                                        <p:cTn id="7" dur="227" fill="hold">
                                          <p:stCondLst>
                                            <p:cond delay="0"/>
                                          </p:stCondLst>
                                        </p:cTn>
                                        <p:tgtEl>
                                          <p:spTgt spid="3"/>
                                        </p:tgtEl>
                                        <p:attrNameLst>
                                          <p:attrName>style.rotation</p:attrName>
                                        </p:attrNameLst>
                                      </p:cBhvr>
                                      <p:to>
                                        <p:strVal val="-45.0"/>
                                      </p:to>
                                    </p:set>
                                    <p:anim calcmode="lin" valueType="num">
                                      <p:cBhvr>
                                        <p:cTn id="8" dur="227" fill="hold">
                                          <p:stCondLst>
                                            <p:cond delay="227"/>
                                          </p:stCondLst>
                                        </p:cTn>
                                        <p:tgtEl>
                                          <p:spTgt spid="3"/>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3"/>
                                        </p:tgtEl>
                                        <p:attrNameLst>
                                          <p:attrName>ppt_y</p:attrName>
                                        </p:attrNameLst>
                                      </p:cBhvr>
                                      <p:tavLst>
                                        <p:tav tm="0">
                                          <p:val>
                                            <p:strVal val="#ppt_y-1"/>
                                          </p:val>
                                        </p:tav>
                                        <p:tav tm="100000">
                                          <p:val>
                                            <p:strVal val="#ppt_y-(0.354*#ppt_w-0.172*#ppt_h)"/>
                                          </p:val>
                                        </p:tav>
                                      </p:tavLst>
                                    </p:anim>
                                    <p:anim calcmode="lin" valueType="num">
                                      <p:cBhvr>
                                        <p:cTn id="10" dur="2" decel="50000" autoRev="1" fill="hold">
                                          <p:stCondLst>
                                            <p:cond delay="227"/>
                                          </p:stCondLst>
                                        </p:cTn>
                                        <p:tgtEl>
                                          <p:spTgt spid="3"/>
                                        </p:tgtEl>
                                        <p:attrNameLst>
                                          <p:attrName>ppt_y</p:attrName>
                                        </p:attrNameLst>
                                      </p:cBhvr>
                                      <p:tavLst>
                                        <p:tav tm="0">
                                          <p:val>
                                            <p:strVal val="#ppt_y-(0.354*#ppt_w-0.172*#ppt_h)"/>
                                          </p:val>
                                        </p:tav>
                                        <p:tav tm="100000">
                                          <p:val>
                                            <p:strVal val="#ppt_y-(0.354*#ppt_w-0.172*#ppt_h)-#ppt_h/2"/>
                                          </p:val>
                                        </p:tav>
                                      </p:tavLst>
                                    </p:anim>
                                    <p:anim calcmode="lin" valueType="num">
                                      <p:cBhvr>
                                        <p:cTn id="11" dur="1" fill="hold">
                                          <p:stCondLst>
                                            <p:cond delay="499"/>
                                          </p:stCondLst>
                                        </p:cTn>
                                        <p:tgtEl>
                                          <p:spTgt spid="3"/>
                                        </p:tgtEl>
                                        <p:attrNameLst>
                                          <p:attrName>ppt_y</p:attrName>
                                        </p:attrNameLst>
                                      </p:cBhvr>
                                      <p:tavLst>
                                        <p:tav tm="0">
                                          <p:val>
                                            <p:strVal val="#ppt_y-(0.354*#ppt_w-0.172*#ppt_h)"/>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1" name="Object 3"/>
          <p:cNvGraphicFramePr>
            <a:graphicFrameLocks noChangeAspect="1"/>
          </p:cNvGraphicFramePr>
          <p:nvPr>
            <p:extLst>
              <p:ext uri="{D42A27DB-BD31-4B8C-83A1-F6EECF244321}">
                <p14:modId xmlns:p14="http://schemas.microsoft.com/office/powerpoint/2010/main" val="2545751336"/>
              </p:ext>
            </p:extLst>
          </p:nvPr>
        </p:nvGraphicFramePr>
        <p:xfrm>
          <a:off x="152400" y="152400"/>
          <a:ext cx="1498387" cy="1466866"/>
        </p:xfrm>
        <a:graphic>
          <a:graphicData uri="http://schemas.openxmlformats.org/presentationml/2006/ole">
            <mc:AlternateContent xmlns:mc="http://schemas.openxmlformats.org/markup-compatibility/2006">
              <mc:Choice xmlns:v="urn:schemas-microsoft-com:vml" Requires="v">
                <p:oleObj spid="_x0000_s1485" name="Bitmap Image" r:id="rId5" imgW="2448313" imgH="2409796" progId="PBrush">
                  <p:embed/>
                </p:oleObj>
              </mc:Choice>
              <mc:Fallback>
                <p:oleObj name="Bitmap Image" r:id="rId5" imgW="2448313" imgH="2409796"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152400"/>
                        <a:ext cx="1498387" cy="146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2" name="Line 4"/>
          <p:cNvSpPr>
            <a:spLocks noChangeShapeType="1"/>
          </p:cNvSpPr>
          <p:nvPr/>
        </p:nvSpPr>
        <p:spPr bwMode="auto">
          <a:xfrm>
            <a:off x="1650787" y="1046489"/>
            <a:ext cx="2547257" cy="0"/>
          </a:xfrm>
          <a:prstGeom prst="line">
            <a:avLst/>
          </a:prstGeom>
          <a:noFill/>
          <a:ln w="12700" cap="rnd">
            <a:solidFill>
              <a:schemeClr val="tx1"/>
            </a:solidFill>
            <a:prstDash val="sysDot"/>
            <a:round/>
            <a:headEnd/>
            <a:tailEnd type="triangle" w="med" len="med"/>
          </a:ln>
        </p:spPr>
        <p:txBody>
          <a:bodyPr wrap="none" anchor="ctr"/>
          <a:lstStyle/>
          <a:p>
            <a:endParaRPr lang="en-US" dirty="0"/>
          </a:p>
        </p:txBody>
      </p:sp>
      <p:graphicFrame>
        <p:nvGraphicFramePr>
          <p:cNvPr id="43" name="Object 5"/>
          <p:cNvGraphicFramePr>
            <a:graphicFrameLocks noChangeAspect="1"/>
          </p:cNvGraphicFramePr>
          <p:nvPr>
            <p:extLst>
              <p:ext uri="{D42A27DB-BD31-4B8C-83A1-F6EECF244321}">
                <p14:modId xmlns:p14="http://schemas.microsoft.com/office/powerpoint/2010/main" val="2434925477"/>
              </p:ext>
            </p:extLst>
          </p:nvPr>
        </p:nvGraphicFramePr>
        <p:xfrm>
          <a:off x="4310422" y="155505"/>
          <a:ext cx="2097741" cy="1192119"/>
        </p:xfrm>
        <a:graphic>
          <a:graphicData uri="http://schemas.openxmlformats.org/presentationml/2006/ole">
            <mc:AlternateContent xmlns:mc="http://schemas.openxmlformats.org/markup-compatibility/2006">
              <mc:Choice xmlns:v="urn:schemas-microsoft-com:vml" Requires="v">
                <p:oleObj spid="_x0000_s1486" name="Clip" r:id="rId7" imgW="1307520" imgH="794520" progId="">
                  <p:embed/>
                </p:oleObj>
              </mc:Choice>
              <mc:Fallback>
                <p:oleObj name="Clip" r:id="rId7" imgW="1307520" imgH="79452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10422" y="155505"/>
                        <a:ext cx="2097741" cy="1192119"/>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4" name="Object 6"/>
          <p:cNvGraphicFramePr>
            <a:graphicFrameLocks noChangeAspect="1"/>
          </p:cNvGraphicFramePr>
          <p:nvPr>
            <p:extLst>
              <p:ext uri="{D42A27DB-BD31-4B8C-83A1-F6EECF244321}">
                <p14:modId xmlns:p14="http://schemas.microsoft.com/office/powerpoint/2010/main" val="766142736"/>
              </p:ext>
            </p:extLst>
          </p:nvPr>
        </p:nvGraphicFramePr>
        <p:xfrm>
          <a:off x="152400" y="2261893"/>
          <a:ext cx="1498387" cy="1466865"/>
        </p:xfrm>
        <a:graphic>
          <a:graphicData uri="http://schemas.openxmlformats.org/presentationml/2006/ole">
            <mc:AlternateContent xmlns:mc="http://schemas.openxmlformats.org/markup-compatibility/2006">
              <mc:Choice xmlns:v="urn:schemas-microsoft-com:vml" Requires="v">
                <p:oleObj spid="_x0000_s1487" name="Bitmap Image" r:id="rId9" imgW="2448313" imgH="2409796" progId="PBrush">
                  <p:embed/>
                </p:oleObj>
              </mc:Choice>
              <mc:Fallback>
                <p:oleObj name="Bitmap Image" r:id="rId9" imgW="2448313" imgH="2409796"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2261893"/>
                        <a:ext cx="1498387" cy="1466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5" name="Line 7"/>
          <p:cNvSpPr>
            <a:spLocks noChangeShapeType="1"/>
          </p:cNvSpPr>
          <p:nvPr/>
        </p:nvSpPr>
        <p:spPr bwMode="auto">
          <a:xfrm flipV="1">
            <a:off x="1725706" y="2834668"/>
            <a:ext cx="2472338" cy="23284"/>
          </a:xfrm>
          <a:prstGeom prst="line">
            <a:avLst/>
          </a:prstGeom>
          <a:noFill/>
          <a:ln w="12700" cap="rnd">
            <a:solidFill>
              <a:schemeClr val="tx1"/>
            </a:solidFill>
            <a:prstDash val="sysDot"/>
            <a:round/>
            <a:headEnd/>
            <a:tailEnd type="triangle" w="med" len="med"/>
          </a:ln>
        </p:spPr>
        <p:txBody>
          <a:bodyPr wrap="none" anchor="ctr"/>
          <a:lstStyle/>
          <a:p>
            <a:endParaRPr lang="en-US" dirty="0"/>
          </a:p>
        </p:txBody>
      </p:sp>
      <p:graphicFrame>
        <p:nvGraphicFramePr>
          <p:cNvPr id="46" name="Object 8"/>
          <p:cNvGraphicFramePr>
            <a:graphicFrameLocks noChangeAspect="1"/>
          </p:cNvGraphicFramePr>
          <p:nvPr>
            <p:extLst>
              <p:ext uri="{D42A27DB-BD31-4B8C-83A1-F6EECF244321}">
                <p14:modId xmlns:p14="http://schemas.microsoft.com/office/powerpoint/2010/main" val="1520794227"/>
              </p:ext>
            </p:extLst>
          </p:nvPr>
        </p:nvGraphicFramePr>
        <p:xfrm>
          <a:off x="4198044" y="2015086"/>
          <a:ext cx="2370885" cy="1657791"/>
        </p:xfrm>
        <a:graphic>
          <a:graphicData uri="http://schemas.openxmlformats.org/presentationml/2006/ole">
            <mc:AlternateContent xmlns:mc="http://schemas.openxmlformats.org/markup-compatibility/2006">
              <mc:Choice xmlns:v="urn:schemas-microsoft-com:vml" Requires="v">
                <p:oleObj spid="_x0000_s1488" name="Clip" r:id="rId10" imgW="5738400" imgH="4030200" progId="">
                  <p:embed/>
                </p:oleObj>
              </mc:Choice>
              <mc:Fallback>
                <p:oleObj name="Clip" r:id="rId10" imgW="5738400" imgH="4030200"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198044" y="2015086"/>
                        <a:ext cx="2370885" cy="1657791"/>
                      </a:xfrm>
                      <a:prstGeom prst="rect">
                        <a:avLst/>
                      </a:prstGeom>
                      <a:noFill/>
                      <a:extLst/>
                    </p:spPr>
                  </p:pic>
                </p:oleObj>
              </mc:Fallback>
            </mc:AlternateContent>
          </a:graphicData>
        </a:graphic>
      </p:graphicFrame>
      <p:graphicFrame>
        <p:nvGraphicFramePr>
          <p:cNvPr id="47" name="Object 9"/>
          <p:cNvGraphicFramePr>
            <a:graphicFrameLocks noChangeAspect="1"/>
          </p:cNvGraphicFramePr>
          <p:nvPr>
            <p:extLst>
              <p:ext uri="{D42A27DB-BD31-4B8C-83A1-F6EECF244321}">
                <p14:modId xmlns:p14="http://schemas.microsoft.com/office/powerpoint/2010/main" val="579759505"/>
              </p:ext>
            </p:extLst>
          </p:nvPr>
        </p:nvGraphicFramePr>
        <p:xfrm>
          <a:off x="328773" y="4995384"/>
          <a:ext cx="1498387" cy="1466866"/>
        </p:xfrm>
        <a:graphic>
          <a:graphicData uri="http://schemas.openxmlformats.org/presentationml/2006/ole">
            <mc:AlternateContent xmlns:mc="http://schemas.openxmlformats.org/markup-compatibility/2006">
              <mc:Choice xmlns:v="urn:schemas-microsoft-com:vml" Requires="v">
                <p:oleObj spid="_x0000_s1489" name="Bitmap Image" r:id="rId12" imgW="2448313" imgH="2409796" progId="PBrush">
                  <p:embed/>
                </p:oleObj>
              </mc:Choice>
              <mc:Fallback>
                <p:oleObj name="Bitmap Image" r:id="rId12" imgW="2448313" imgH="2409796" progId="PBrush">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8773" y="4995384"/>
                        <a:ext cx="1498387" cy="14668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8" name="Line 10"/>
          <p:cNvSpPr>
            <a:spLocks noChangeShapeType="1"/>
          </p:cNvSpPr>
          <p:nvPr/>
        </p:nvSpPr>
        <p:spPr bwMode="auto">
          <a:xfrm>
            <a:off x="1827160" y="5889474"/>
            <a:ext cx="1348548" cy="0"/>
          </a:xfrm>
          <a:prstGeom prst="line">
            <a:avLst/>
          </a:prstGeom>
          <a:noFill/>
          <a:ln w="12700" cap="rnd">
            <a:solidFill>
              <a:schemeClr val="tx1"/>
            </a:solidFill>
            <a:prstDash val="sysDot"/>
            <a:round/>
            <a:headEnd/>
            <a:tailEnd type="triangle" w="med" len="med"/>
          </a:ln>
        </p:spPr>
        <p:txBody>
          <a:bodyPr wrap="none" anchor="ctr"/>
          <a:lstStyle/>
          <a:p>
            <a:endParaRPr lang="en-US" dirty="0"/>
          </a:p>
        </p:txBody>
      </p:sp>
      <p:graphicFrame>
        <p:nvGraphicFramePr>
          <p:cNvPr id="49" name="Object 11"/>
          <p:cNvGraphicFramePr>
            <a:graphicFrameLocks noChangeAspect="1"/>
          </p:cNvGraphicFramePr>
          <p:nvPr>
            <p:extLst>
              <p:ext uri="{D42A27DB-BD31-4B8C-83A1-F6EECF244321}">
                <p14:modId xmlns:p14="http://schemas.microsoft.com/office/powerpoint/2010/main" val="1120139901"/>
              </p:ext>
            </p:extLst>
          </p:nvPr>
        </p:nvGraphicFramePr>
        <p:xfrm>
          <a:off x="3175708" y="5442429"/>
          <a:ext cx="2097741" cy="1044657"/>
        </p:xfrm>
        <a:graphic>
          <a:graphicData uri="http://schemas.openxmlformats.org/presentationml/2006/ole">
            <mc:AlternateContent xmlns:mc="http://schemas.openxmlformats.org/markup-compatibility/2006">
              <mc:Choice xmlns:v="urn:schemas-microsoft-com:vml" Requires="v">
                <p:oleObj spid="_x0000_s1490" name="Clip" r:id="rId13" imgW="1307520" imgH="794520" progId="">
                  <p:embed/>
                </p:oleObj>
              </mc:Choice>
              <mc:Fallback>
                <p:oleObj name="Clip" r:id="rId13" imgW="1307520" imgH="794520" progId="">
                  <p:embed/>
                  <p:pic>
                    <p:nvPicPr>
                      <p:cNvPr id="0" name=""/>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75708" y="5442429"/>
                        <a:ext cx="2097741" cy="104465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0" name="Line 12"/>
          <p:cNvSpPr>
            <a:spLocks noChangeShapeType="1"/>
          </p:cNvSpPr>
          <p:nvPr/>
        </p:nvSpPr>
        <p:spPr bwMode="auto">
          <a:xfrm>
            <a:off x="5273449" y="5963981"/>
            <a:ext cx="1423467" cy="0"/>
          </a:xfrm>
          <a:prstGeom prst="line">
            <a:avLst/>
          </a:prstGeom>
          <a:noFill/>
          <a:ln w="12700" cap="rnd">
            <a:solidFill>
              <a:schemeClr val="tx1"/>
            </a:solidFill>
            <a:prstDash val="sysDot"/>
            <a:round/>
            <a:headEnd/>
            <a:tailEnd type="triangle" w="med" len="med"/>
          </a:ln>
        </p:spPr>
        <p:txBody>
          <a:bodyPr wrap="none" anchor="ctr"/>
          <a:lstStyle/>
          <a:p>
            <a:endParaRPr lang="en-US" dirty="0"/>
          </a:p>
        </p:txBody>
      </p:sp>
      <p:graphicFrame>
        <p:nvGraphicFramePr>
          <p:cNvPr id="51" name="Object 13"/>
          <p:cNvGraphicFramePr>
            <a:graphicFrameLocks noChangeAspect="1"/>
          </p:cNvGraphicFramePr>
          <p:nvPr>
            <p:extLst>
              <p:ext uri="{D42A27DB-BD31-4B8C-83A1-F6EECF244321}">
                <p14:modId xmlns:p14="http://schemas.microsoft.com/office/powerpoint/2010/main" val="3287119546"/>
              </p:ext>
            </p:extLst>
          </p:nvPr>
        </p:nvGraphicFramePr>
        <p:xfrm>
          <a:off x="6547077" y="4920877"/>
          <a:ext cx="2370884" cy="1657791"/>
        </p:xfrm>
        <a:graphic>
          <a:graphicData uri="http://schemas.openxmlformats.org/presentationml/2006/ole">
            <mc:AlternateContent xmlns:mc="http://schemas.openxmlformats.org/markup-compatibility/2006">
              <mc:Choice xmlns:v="urn:schemas-microsoft-com:vml" Requires="v">
                <p:oleObj spid="_x0000_s1491" name="Clip" r:id="rId14" imgW="5738400" imgH="4030200" progId="">
                  <p:embed/>
                </p:oleObj>
              </mc:Choice>
              <mc:Fallback>
                <p:oleObj name="Clip" r:id="rId14" imgW="5738400" imgH="4030200"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547077" y="4920877"/>
                        <a:ext cx="2370884" cy="16577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2" name="Object 14"/>
          <p:cNvGraphicFramePr>
            <a:graphicFrameLocks noChangeAspect="1"/>
          </p:cNvGraphicFramePr>
          <p:nvPr>
            <p:extLst>
              <p:ext uri="{D42A27DB-BD31-4B8C-83A1-F6EECF244321}">
                <p14:modId xmlns:p14="http://schemas.microsoft.com/office/powerpoint/2010/main" val="2635687285"/>
              </p:ext>
            </p:extLst>
          </p:nvPr>
        </p:nvGraphicFramePr>
        <p:xfrm>
          <a:off x="7119897" y="1120997"/>
          <a:ext cx="1648225" cy="1553791"/>
        </p:xfrm>
        <a:graphic>
          <a:graphicData uri="http://schemas.openxmlformats.org/presentationml/2006/ole">
            <mc:AlternateContent xmlns:mc="http://schemas.openxmlformats.org/markup-compatibility/2006">
              <mc:Choice xmlns:v="urn:schemas-microsoft-com:vml" Requires="v">
                <p:oleObj spid="_x0000_s1492" name="Clip" r:id="rId15" imgW="3528720" imgH="3344400" progId="">
                  <p:embed/>
                </p:oleObj>
              </mc:Choice>
              <mc:Fallback>
                <p:oleObj name="Clip" r:id="rId15" imgW="3528720" imgH="3344400" progId="">
                  <p:embed/>
                  <p:pic>
                    <p:nvPicPr>
                      <p:cNvPr id="0" name=""/>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7119897" y="1120997"/>
                        <a:ext cx="1648225" cy="15537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3" name="Line 15"/>
          <p:cNvSpPr>
            <a:spLocks noChangeShapeType="1"/>
          </p:cNvSpPr>
          <p:nvPr/>
        </p:nvSpPr>
        <p:spPr bwMode="auto">
          <a:xfrm flipH="1">
            <a:off x="1650787" y="3207205"/>
            <a:ext cx="2547257" cy="0"/>
          </a:xfrm>
          <a:prstGeom prst="line">
            <a:avLst/>
          </a:prstGeom>
          <a:noFill/>
          <a:ln w="12700" cap="rnd">
            <a:solidFill>
              <a:schemeClr val="tx1"/>
            </a:solidFill>
            <a:prstDash val="sysDot"/>
            <a:round/>
            <a:headEnd/>
            <a:tailEnd type="triangle" w="med" len="med"/>
          </a:ln>
        </p:spPr>
        <p:txBody>
          <a:bodyPr wrap="none" anchor="ctr"/>
          <a:lstStyle/>
          <a:p>
            <a:endParaRPr lang="en-US" dirty="0"/>
          </a:p>
        </p:txBody>
      </p:sp>
      <p:graphicFrame>
        <p:nvGraphicFramePr>
          <p:cNvPr id="54" name="Object 16"/>
          <p:cNvGraphicFramePr>
            <a:graphicFrameLocks noChangeAspect="1"/>
          </p:cNvGraphicFramePr>
          <p:nvPr>
            <p:extLst>
              <p:ext uri="{D42A27DB-BD31-4B8C-83A1-F6EECF244321}">
                <p14:modId xmlns:p14="http://schemas.microsoft.com/office/powerpoint/2010/main" val="663983524"/>
              </p:ext>
            </p:extLst>
          </p:nvPr>
        </p:nvGraphicFramePr>
        <p:xfrm>
          <a:off x="7344655" y="2611146"/>
          <a:ext cx="1573306" cy="1258866"/>
        </p:xfrm>
        <a:graphic>
          <a:graphicData uri="http://schemas.openxmlformats.org/presentationml/2006/ole">
            <mc:AlternateContent xmlns:mc="http://schemas.openxmlformats.org/markup-compatibility/2006">
              <mc:Choice xmlns:v="urn:schemas-microsoft-com:vml" Requires="v">
                <p:oleObj spid="_x0000_s1493" name="Clip" r:id="rId17" imgW="3452400" imgH="2766600" progId="">
                  <p:embed/>
                </p:oleObj>
              </mc:Choice>
              <mc:Fallback>
                <p:oleObj name="Clip" r:id="rId17" imgW="3452400" imgH="2766600" progId="">
                  <p:embed/>
                  <p:pic>
                    <p:nvPicPr>
                      <p:cNvPr id="0" name=""/>
                      <p:cNvPicPr>
                        <a:picLocks noChangeAspect="1" noChangeArrowheads="1"/>
                      </p:cNvPicPr>
                      <p:nvPr/>
                    </p:nvPicPr>
                    <p:blipFill>
                      <a:blip r:embed="rId18">
                        <a:extLst>
                          <a:ext uri="{28A0092B-C50C-407E-A947-70E740481C1C}">
                            <a14:useLocalDpi xmlns:a14="http://schemas.microsoft.com/office/drawing/2010/main" val="0"/>
                          </a:ext>
                        </a:extLst>
                      </a:blip>
                      <a:srcRect t="64156" r="51193"/>
                      <a:stretch>
                        <a:fillRect/>
                      </a:stretch>
                    </p:blipFill>
                    <p:spPr bwMode="auto">
                      <a:xfrm>
                        <a:off x="7344655" y="2611146"/>
                        <a:ext cx="1573306" cy="125886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5" name="Line 17"/>
          <p:cNvSpPr>
            <a:spLocks noChangeShapeType="1"/>
          </p:cNvSpPr>
          <p:nvPr/>
        </p:nvSpPr>
        <p:spPr bwMode="auto">
          <a:xfrm>
            <a:off x="6333244" y="3207205"/>
            <a:ext cx="1123790" cy="0"/>
          </a:xfrm>
          <a:prstGeom prst="line">
            <a:avLst/>
          </a:prstGeom>
          <a:noFill/>
          <a:ln w="28575" cap="rnd">
            <a:solidFill>
              <a:schemeClr val="tx1"/>
            </a:solidFill>
            <a:prstDash val="sysDot"/>
            <a:round/>
            <a:headEnd type="triangle" w="med" len="med"/>
            <a:tailEnd type="triangle" w="med" len="med"/>
          </a:ln>
        </p:spPr>
        <p:txBody>
          <a:bodyPr wrap="none" anchor="ctr"/>
          <a:lstStyle/>
          <a:p>
            <a:endParaRPr lang="en-US" dirty="0"/>
          </a:p>
        </p:txBody>
      </p:sp>
      <p:sp>
        <p:nvSpPr>
          <p:cNvPr id="56" name="Line 18"/>
          <p:cNvSpPr>
            <a:spLocks noChangeShapeType="1"/>
          </p:cNvSpPr>
          <p:nvPr/>
        </p:nvSpPr>
        <p:spPr bwMode="auto">
          <a:xfrm flipH="1">
            <a:off x="5621511" y="2015086"/>
            <a:ext cx="1423467" cy="0"/>
          </a:xfrm>
          <a:prstGeom prst="line">
            <a:avLst/>
          </a:prstGeom>
          <a:noFill/>
          <a:ln w="12700" cap="rnd">
            <a:solidFill>
              <a:schemeClr val="tx1"/>
            </a:solidFill>
            <a:prstDash val="sysDot"/>
            <a:round/>
            <a:headEnd/>
            <a:tailEnd type="triangle" w="med" len="med"/>
          </a:ln>
        </p:spPr>
        <p:txBody>
          <a:bodyPr wrap="none" anchor="ctr"/>
          <a:lstStyle/>
          <a:p>
            <a:endParaRPr lang="en-US" dirty="0"/>
          </a:p>
        </p:txBody>
      </p:sp>
      <p:grpSp>
        <p:nvGrpSpPr>
          <p:cNvPr id="57" name="Group 19"/>
          <p:cNvGrpSpPr>
            <a:grpSpLocks/>
          </p:cNvGrpSpPr>
          <p:nvPr/>
        </p:nvGrpSpPr>
        <p:grpSpPr bwMode="auto">
          <a:xfrm>
            <a:off x="8468445" y="2015086"/>
            <a:ext cx="599355" cy="3650865"/>
            <a:chOff x="5376" y="1200"/>
            <a:chExt cx="384" cy="2352"/>
          </a:xfrm>
        </p:grpSpPr>
        <p:sp>
          <p:nvSpPr>
            <p:cNvPr id="58" name="Line 20"/>
            <p:cNvSpPr>
              <a:spLocks noChangeShapeType="1"/>
            </p:cNvSpPr>
            <p:nvPr/>
          </p:nvSpPr>
          <p:spPr bwMode="auto">
            <a:xfrm>
              <a:off x="5376" y="1200"/>
              <a:ext cx="384" cy="0"/>
            </a:xfrm>
            <a:prstGeom prst="line">
              <a:avLst/>
            </a:prstGeom>
            <a:noFill/>
            <a:ln w="9525" cap="rnd">
              <a:solidFill>
                <a:schemeClr val="tx1"/>
              </a:solidFill>
              <a:prstDash val="sysDot"/>
              <a:round/>
              <a:headEnd/>
              <a:tailEnd/>
            </a:ln>
          </p:spPr>
          <p:txBody>
            <a:bodyPr wrap="none" anchor="ctr"/>
            <a:lstStyle/>
            <a:p>
              <a:endParaRPr lang="en-US" dirty="0"/>
            </a:p>
          </p:txBody>
        </p:sp>
        <p:sp>
          <p:nvSpPr>
            <p:cNvPr id="59" name="Line 21"/>
            <p:cNvSpPr>
              <a:spLocks noChangeShapeType="1"/>
            </p:cNvSpPr>
            <p:nvPr/>
          </p:nvSpPr>
          <p:spPr bwMode="auto">
            <a:xfrm rot="5400000">
              <a:off x="4537" y="2375"/>
              <a:ext cx="2352" cy="1"/>
            </a:xfrm>
            <a:prstGeom prst="line">
              <a:avLst/>
            </a:prstGeom>
            <a:noFill/>
            <a:ln w="12700" cap="rnd">
              <a:solidFill>
                <a:schemeClr val="tx1"/>
              </a:solidFill>
              <a:prstDash val="sysDot"/>
              <a:round/>
              <a:headEnd/>
              <a:tailEnd type="triangle" w="med" len="med"/>
            </a:ln>
          </p:spPr>
          <p:txBody>
            <a:bodyPr wrap="none" anchor="ctr"/>
            <a:lstStyle/>
            <a:p>
              <a:endParaRPr lang="en-US" dirty="0"/>
            </a:p>
          </p:txBody>
        </p:sp>
      </p:grpSp>
      <p:sp>
        <p:nvSpPr>
          <p:cNvPr id="60" name="Text Box 22"/>
          <p:cNvSpPr txBox="1">
            <a:spLocks noChangeArrowheads="1"/>
          </p:cNvSpPr>
          <p:nvPr/>
        </p:nvSpPr>
        <p:spPr bwMode="auto">
          <a:xfrm>
            <a:off x="1725706" y="301415"/>
            <a:ext cx="2397418" cy="1046209"/>
          </a:xfrm>
          <a:prstGeom prst="rect">
            <a:avLst/>
          </a:prstGeom>
          <a:noFill/>
          <a:ln w="9525">
            <a:noFill/>
            <a:miter lim="800000"/>
            <a:headEnd/>
            <a:tailEnd/>
          </a:ln>
        </p:spPr>
        <p:txBody>
          <a:bodyPr>
            <a:spAutoFit/>
          </a:bodyPr>
          <a:lstStyle/>
          <a:p>
            <a:pPr>
              <a:spcBef>
                <a:spcPct val="50000"/>
              </a:spcBef>
            </a:pPr>
            <a:r>
              <a:rPr lang="en-US" sz="1600" b="1" dirty="0"/>
              <a:t>Consumer finds something </a:t>
            </a:r>
            <a:r>
              <a:rPr lang="en-US" sz="1600" b="1" dirty="0" smtClean="0"/>
              <a:t>she </a:t>
            </a:r>
            <a:r>
              <a:rPr lang="en-US" sz="1600" b="1" dirty="0"/>
              <a:t>wants to buy at a “shop” on the Net</a:t>
            </a:r>
            <a:endParaRPr lang="en-US" b="1" dirty="0"/>
          </a:p>
        </p:txBody>
      </p:sp>
      <p:sp>
        <p:nvSpPr>
          <p:cNvPr id="61" name="Text Box 23"/>
          <p:cNvSpPr txBox="1">
            <a:spLocks noChangeArrowheads="1"/>
          </p:cNvSpPr>
          <p:nvPr/>
        </p:nvSpPr>
        <p:spPr bwMode="auto">
          <a:xfrm>
            <a:off x="1725706" y="2015086"/>
            <a:ext cx="2397418" cy="807164"/>
          </a:xfrm>
          <a:prstGeom prst="rect">
            <a:avLst/>
          </a:prstGeom>
          <a:noFill/>
          <a:ln w="9525">
            <a:noFill/>
            <a:miter lim="800000"/>
            <a:headEnd/>
            <a:tailEnd/>
          </a:ln>
        </p:spPr>
        <p:txBody>
          <a:bodyPr>
            <a:spAutoFit/>
          </a:bodyPr>
          <a:lstStyle/>
          <a:p>
            <a:pPr>
              <a:spcBef>
                <a:spcPct val="50000"/>
              </a:spcBef>
            </a:pPr>
            <a:r>
              <a:rPr lang="en-US" sz="1600" b="1" dirty="0"/>
              <a:t>Consumer sends on enciphered request for payment to her bank</a:t>
            </a:r>
          </a:p>
        </p:txBody>
      </p:sp>
      <p:sp>
        <p:nvSpPr>
          <p:cNvPr id="62" name="Text Box 24"/>
          <p:cNvSpPr txBox="1">
            <a:spLocks noChangeArrowheads="1"/>
          </p:cNvSpPr>
          <p:nvPr/>
        </p:nvSpPr>
        <p:spPr bwMode="auto">
          <a:xfrm>
            <a:off x="1725706" y="3654250"/>
            <a:ext cx="2097741" cy="807164"/>
          </a:xfrm>
          <a:prstGeom prst="rect">
            <a:avLst/>
          </a:prstGeom>
          <a:noFill/>
          <a:ln w="9525">
            <a:noFill/>
            <a:miter lim="800000"/>
            <a:headEnd/>
            <a:tailEnd/>
          </a:ln>
        </p:spPr>
        <p:txBody>
          <a:bodyPr>
            <a:spAutoFit/>
          </a:bodyPr>
          <a:lstStyle/>
          <a:p>
            <a:pPr>
              <a:spcBef>
                <a:spcPct val="50000"/>
              </a:spcBef>
            </a:pPr>
            <a:r>
              <a:rPr lang="en-US" sz="1600" b="1" dirty="0"/>
              <a:t>The electronic bank sends back a secure packet of e-cash</a:t>
            </a:r>
          </a:p>
        </p:txBody>
      </p:sp>
      <p:sp>
        <p:nvSpPr>
          <p:cNvPr id="63" name="Text Box 25"/>
          <p:cNvSpPr txBox="1">
            <a:spLocks noChangeArrowheads="1"/>
          </p:cNvSpPr>
          <p:nvPr/>
        </p:nvSpPr>
        <p:spPr bwMode="auto">
          <a:xfrm>
            <a:off x="1725706" y="5814966"/>
            <a:ext cx="1348548" cy="1046209"/>
          </a:xfrm>
          <a:prstGeom prst="rect">
            <a:avLst/>
          </a:prstGeom>
          <a:noFill/>
          <a:ln w="9525">
            <a:noFill/>
            <a:miter lim="800000"/>
            <a:headEnd/>
            <a:tailEnd/>
          </a:ln>
        </p:spPr>
        <p:txBody>
          <a:bodyPr>
            <a:spAutoFit/>
          </a:bodyPr>
          <a:lstStyle/>
          <a:p>
            <a:pPr>
              <a:spcBef>
                <a:spcPct val="50000"/>
              </a:spcBef>
            </a:pPr>
            <a:r>
              <a:rPr lang="en-US" sz="1600" b="1" dirty="0"/>
              <a:t>Consumer sends the e-cash to the shop</a:t>
            </a:r>
          </a:p>
        </p:txBody>
      </p:sp>
      <p:sp>
        <p:nvSpPr>
          <p:cNvPr id="64" name="Text Box 26"/>
          <p:cNvSpPr txBox="1">
            <a:spLocks noChangeArrowheads="1"/>
          </p:cNvSpPr>
          <p:nvPr/>
        </p:nvSpPr>
        <p:spPr bwMode="auto">
          <a:xfrm>
            <a:off x="6445624" y="599445"/>
            <a:ext cx="2397418" cy="807164"/>
          </a:xfrm>
          <a:prstGeom prst="rect">
            <a:avLst/>
          </a:prstGeom>
          <a:noFill/>
          <a:ln w="9525">
            <a:noFill/>
            <a:miter lim="800000"/>
            <a:headEnd/>
            <a:tailEnd/>
          </a:ln>
        </p:spPr>
        <p:txBody>
          <a:bodyPr>
            <a:spAutoFit/>
          </a:bodyPr>
          <a:lstStyle/>
          <a:p>
            <a:pPr>
              <a:spcBef>
                <a:spcPct val="50000"/>
              </a:spcBef>
            </a:pPr>
            <a:r>
              <a:rPr lang="en-US" sz="1600" b="1" dirty="0"/>
              <a:t>Verification and remittance of actual funds</a:t>
            </a:r>
          </a:p>
        </p:txBody>
      </p:sp>
      <p:sp>
        <p:nvSpPr>
          <p:cNvPr id="65" name="Text Box 27"/>
          <p:cNvSpPr txBox="1">
            <a:spLocks noChangeArrowheads="1"/>
          </p:cNvSpPr>
          <p:nvPr/>
        </p:nvSpPr>
        <p:spPr bwMode="auto">
          <a:xfrm>
            <a:off x="7344655" y="3877773"/>
            <a:ext cx="1423467" cy="568119"/>
          </a:xfrm>
          <a:prstGeom prst="rect">
            <a:avLst/>
          </a:prstGeom>
          <a:noFill/>
          <a:ln w="9525">
            <a:noFill/>
            <a:miter lim="800000"/>
            <a:headEnd/>
            <a:tailEnd/>
          </a:ln>
        </p:spPr>
        <p:txBody>
          <a:bodyPr>
            <a:spAutoFit/>
          </a:bodyPr>
          <a:lstStyle/>
          <a:p>
            <a:pPr>
              <a:spcBef>
                <a:spcPct val="50000"/>
              </a:spcBef>
            </a:pPr>
            <a:r>
              <a:rPr lang="en-US" sz="1600" b="1" dirty="0"/>
              <a:t>Consumer Public Key</a:t>
            </a:r>
          </a:p>
        </p:txBody>
      </p:sp>
      <p:sp>
        <p:nvSpPr>
          <p:cNvPr id="66" name="Text Box 28"/>
          <p:cNvSpPr txBox="1">
            <a:spLocks noChangeArrowheads="1"/>
          </p:cNvSpPr>
          <p:nvPr/>
        </p:nvSpPr>
        <p:spPr bwMode="auto">
          <a:xfrm>
            <a:off x="5321834" y="4697354"/>
            <a:ext cx="1273629" cy="1285254"/>
          </a:xfrm>
          <a:prstGeom prst="rect">
            <a:avLst/>
          </a:prstGeom>
          <a:noFill/>
          <a:ln w="9525">
            <a:noFill/>
            <a:miter lim="800000"/>
            <a:headEnd/>
            <a:tailEnd/>
          </a:ln>
        </p:spPr>
        <p:txBody>
          <a:bodyPr>
            <a:spAutoFit/>
          </a:bodyPr>
          <a:lstStyle/>
          <a:p>
            <a:pPr>
              <a:spcBef>
                <a:spcPct val="50000"/>
              </a:spcBef>
            </a:pPr>
            <a:r>
              <a:rPr lang="en-US" sz="1600" b="1" dirty="0"/>
              <a:t>The shop sends the packet of cash to its bank</a:t>
            </a:r>
          </a:p>
        </p:txBody>
      </p:sp>
      <p:sp>
        <p:nvSpPr>
          <p:cNvPr id="67" name="Text Box 29"/>
          <p:cNvSpPr txBox="1">
            <a:spLocks noChangeArrowheads="1"/>
          </p:cNvSpPr>
          <p:nvPr/>
        </p:nvSpPr>
        <p:spPr bwMode="auto">
          <a:xfrm>
            <a:off x="6970059" y="6528996"/>
            <a:ext cx="1723145" cy="329075"/>
          </a:xfrm>
          <a:prstGeom prst="rect">
            <a:avLst/>
          </a:prstGeom>
          <a:noFill/>
          <a:ln w="9525">
            <a:noFill/>
            <a:miter lim="800000"/>
            <a:headEnd/>
            <a:tailEnd/>
          </a:ln>
        </p:spPr>
        <p:txBody>
          <a:bodyPr>
            <a:spAutoFit/>
          </a:bodyPr>
          <a:lstStyle/>
          <a:p>
            <a:pPr>
              <a:spcBef>
                <a:spcPct val="50000"/>
              </a:spcBef>
            </a:pPr>
            <a:r>
              <a:rPr lang="en-US" sz="1600" b="1" dirty="0"/>
              <a:t>Merchant Bank</a:t>
            </a:r>
          </a:p>
        </p:txBody>
      </p:sp>
      <p:sp>
        <p:nvSpPr>
          <p:cNvPr id="68" name="Text Box 30"/>
          <p:cNvSpPr txBox="1">
            <a:spLocks noChangeArrowheads="1"/>
          </p:cNvSpPr>
          <p:nvPr/>
        </p:nvSpPr>
        <p:spPr bwMode="auto">
          <a:xfrm>
            <a:off x="3598689" y="4920877"/>
            <a:ext cx="1273629" cy="568119"/>
          </a:xfrm>
          <a:prstGeom prst="rect">
            <a:avLst/>
          </a:prstGeom>
          <a:noFill/>
          <a:ln w="9525">
            <a:noFill/>
            <a:miter lim="800000"/>
            <a:headEnd/>
            <a:tailEnd/>
          </a:ln>
        </p:spPr>
        <p:txBody>
          <a:bodyPr>
            <a:spAutoFit/>
          </a:bodyPr>
          <a:lstStyle/>
          <a:p>
            <a:pPr>
              <a:spcBef>
                <a:spcPct val="50000"/>
              </a:spcBef>
            </a:pPr>
            <a:r>
              <a:rPr lang="en-US" sz="1600" b="1" dirty="0"/>
              <a:t>Merchant Server</a:t>
            </a:r>
          </a:p>
        </p:txBody>
      </p:sp>
      <p:sp>
        <p:nvSpPr>
          <p:cNvPr id="69" name="Text Box 31"/>
          <p:cNvSpPr txBox="1">
            <a:spLocks noChangeArrowheads="1"/>
          </p:cNvSpPr>
          <p:nvPr/>
        </p:nvSpPr>
        <p:spPr bwMode="auto">
          <a:xfrm>
            <a:off x="3598689" y="6528996"/>
            <a:ext cx="1273629" cy="329075"/>
          </a:xfrm>
          <a:prstGeom prst="rect">
            <a:avLst/>
          </a:prstGeom>
          <a:noFill/>
          <a:ln w="9525">
            <a:noFill/>
            <a:miter lim="800000"/>
            <a:headEnd/>
            <a:tailEnd/>
          </a:ln>
        </p:spPr>
        <p:txBody>
          <a:bodyPr>
            <a:spAutoFit/>
          </a:bodyPr>
          <a:lstStyle/>
          <a:p>
            <a:pPr>
              <a:spcBef>
                <a:spcPct val="50000"/>
              </a:spcBef>
            </a:pPr>
            <a:r>
              <a:rPr lang="en-US" sz="1600" b="1" dirty="0"/>
              <a:t>Shop</a:t>
            </a:r>
            <a:endParaRPr lang="en-US" sz="1600" dirty="0"/>
          </a:p>
        </p:txBody>
      </p:sp>
      <p:sp>
        <p:nvSpPr>
          <p:cNvPr id="70" name="Text Box 32"/>
          <p:cNvSpPr txBox="1">
            <a:spLocks noChangeArrowheads="1"/>
          </p:cNvSpPr>
          <p:nvPr/>
        </p:nvSpPr>
        <p:spPr bwMode="auto">
          <a:xfrm>
            <a:off x="4422802" y="3728758"/>
            <a:ext cx="1798064" cy="329075"/>
          </a:xfrm>
          <a:prstGeom prst="rect">
            <a:avLst/>
          </a:prstGeom>
          <a:noFill/>
          <a:ln w="9525">
            <a:noFill/>
            <a:miter lim="800000"/>
            <a:headEnd/>
            <a:tailEnd/>
          </a:ln>
        </p:spPr>
        <p:txBody>
          <a:bodyPr>
            <a:spAutoFit/>
          </a:bodyPr>
          <a:lstStyle/>
          <a:p>
            <a:pPr>
              <a:spcBef>
                <a:spcPct val="50000"/>
              </a:spcBef>
            </a:pPr>
            <a:r>
              <a:rPr lang="en-US" sz="1600" b="1" dirty="0"/>
              <a:t>Consumer’s Bank</a:t>
            </a:r>
          </a:p>
        </p:txBody>
      </p:sp>
      <p:sp>
        <p:nvSpPr>
          <p:cNvPr id="71" name="Text Box 33"/>
          <p:cNvSpPr txBox="1">
            <a:spLocks noChangeArrowheads="1"/>
          </p:cNvSpPr>
          <p:nvPr/>
        </p:nvSpPr>
        <p:spPr bwMode="auto">
          <a:xfrm>
            <a:off x="4797398" y="1419027"/>
            <a:ext cx="1123790" cy="329075"/>
          </a:xfrm>
          <a:prstGeom prst="rect">
            <a:avLst/>
          </a:prstGeom>
          <a:noFill/>
          <a:ln w="9525">
            <a:noFill/>
            <a:miter lim="800000"/>
            <a:headEnd/>
            <a:tailEnd/>
          </a:ln>
        </p:spPr>
        <p:txBody>
          <a:bodyPr>
            <a:spAutoFit/>
          </a:bodyPr>
          <a:lstStyle/>
          <a:p>
            <a:pPr>
              <a:spcBef>
                <a:spcPct val="50000"/>
              </a:spcBef>
            </a:pPr>
            <a:r>
              <a:rPr lang="en-US" sz="1600" b="1" dirty="0"/>
              <a:t>Shop</a:t>
            </a:r>
            <a:endParaRPr lang="en-US" sz="1600" dirty="0"/>
          </a:p>
        </p:txBody>
      </p:sp>
      <p:sp>
        <p:nvSpPr>
          <p:cNvPr id="72" name="Oval 34"/>
          <p:cNvSpPr>
            <a:spLocks noChangeArrowheads="1"/>
          </p:cNvSpPr>
          <p:nvPr/>
        </p:nvSpPr>
        <p:spPr bwMode="auto">
          <a:xfrm>
            <a:off x="1426029" y="301415"/>
            <a:ext cx="299677" cy="298030"/>
          </a:xfrm>
          <a:prstGeom prst="ellipse">
            <a:avLst/>
          </a:prstGeom>
          <a:noFill/>
          <a:ln w="9525">
            <a:solidFill>
              <a:schemeClr val="tx1"/>
            </a:solidFill>
            <a:round/>
            <a:headEnd/>
            <a:tailEnd/>
          </a:ln>
        </p:spPr>
        <p:txBody>
          <a:bodyPr wrap="none" anchor="ctr"/>
          <a:lstStyle/>
          <a:p>
            <a:pPr algn="ctr"/>
            <a:r>
              <a:rPr lang="en-US" dirty="0"/>
              <a:t>1</a:t>
            </a:r>
          </a:p>
        </p:txBody>
      </p:sp>
      <p:sp>
        <p:nvSpPr>
          <p:cNvPr id="73" name="Oval 35"/>
          <p:cNvSpPr>
            <a:spLocks noChangeArrowheads="1"/>
          </p:cNvSpPr>
          <p:nvPr/>
        </p:nvSpPr>
        <p:spPr bwMode="auto">
          <a:xfrm>
            <a:off x="1201271" y="3877773"/>
            <a:ext cx="299677" cy="298030"/>
          </a:xfrm>
          <a:prstGeom prst="ellipse">
            <a:avLst/>
          </a:prstGeom>
          <a:noFill/>
          <a:ln w="9525">
            <a:solidFill>
              <a:schemeClr val="tx1"/>
            </a:solidFill>
            <a:round/>
            <a:headEnd/>
            <a:tailEnd/>
          </a:ln>
        </p:spPr>
        <p:txBody>
          <a:bodyPr wrap="none" anchor="ctr"/>
          <a:lstStyle/>
          <a:p>
            <a:pPr algn="ctr"/>
            <a:r>
              <a:rPr lang="en-US" dirty="0"/>
              <a:t>3</a:t>
            </a:r>
          </a:p>
        </p:txBody>
      </p:sp>
      <p:sp>
        <p:nvSpPr>
          <p:cNvPr id="74" name="Oval 36"/>
          <p:cNvSpPr>
            <a:spLocks noChangeArrowheads="1"/>
          </p:cNvSpPr>
          <p:nvPr/>
        </p:nvSpPr>
        <p:spPr bwMode="auto">
          <a:xfrm>
            <a:off x="6745301" y="375922"/>
            <a:ext cx="299677" cy="298030"/>
          </a:xfrm>
          <a:prstGeom prst="ellipse">
            <a:avLst/>
          </a:prstGeom>
          <a:noFill/>
          <a:ln w="9525">
            <a:solidFill>
              <a:schemeClr val="tx1"/>
            </a:solidFill>
            <a:round/>
            <a:headEnd/>
            <a:tailEnd/>
          </a:ln>
        </p:spPr>
        <p:txBody>
          <a:bodyPr wrap="none" anchor="ctr"/>
          <a:lstStyle/>
          <a:p>
            <a:pPr algn="ctr"/>
            <a:r>
              <a:rPr lang="en-US" b="1" dirty="0"/>
              <a:t>6</a:t>
            </a:r>
            <a:endParaRPr lang="en-US" dirty="0"/>
          </a:p>
        </p:txBody>
      </p:sp>
      <p:sp>
        <p:nvSpPr>
          <p:cNvPr id="75" name="Oval 37"/>
          <p:cNvSpPr>
            <a:spLocks noChangeArrowheads="1"/>
          </p:cNvSpPr>
          <p:nvPr/>
        </p:nvSpPr>
        <p:spPr bwMode="auto">
          <a:xfrm>
            <a:off x="1276190" y="2135772"/>
            <a:ext cx="299677" cy="298030"/>
          </a:xfrm>
          <a:prstGeom prst="ellipse">
            <a:avLst/>
          </a:prstGeom>
          <a:noFill/>
          <a:ln w="9525">
            <a:solidFill>
              <a:schemeClr val="tx1"/>
            </a:solidFill>
            <a:round/>
            <a:headEnd/>
            <a:tailEnd/>
          </a:ln>
        </p:spPr>
        <p:txBody>
          <a:bodyPr wrap="none" anchor="ctr"/>
          <a:lstStyle/>
          <a:p>
            <a:pPr algn="ctr"/>
            <a:r>
              <a:rPr lang="en-US" dirty="0"/>
              <a:t>2</a:t>
            </a:r>
          </a:p>
        </p:txBody>
      </p:sp>
      <p:sp>
        <p:nvSpPr>
          <p:cNvPr id="76" name="Oval 38"/>
          <p:cNvSpPr>
            <a:spLocks noChangeArrowheads="1"/>
          </p:cNvSpPr>
          <p:nvPr/>
        </p:nvSpPr>
        <p:spPr bwMode="auto">
          <a:xfrm>
            <a:off x="4947237" y="4846369"/>
            <a:ext cx="299677" cy="298030"/>
          </a:xfrm>
          <a:prstGeom prst="ellipse">
            <a:avLst/>
          </a:prstGeom>
          <a:noFill/>
          <a:ln w="9525">
            <a:solidFill>
              <a:schemeClr val="tx1"/>
            </a:solidFill>
            <a:round/>
            <a:headEnd/>
            <a:tailEnd/>
          </a:ln>
        </p:spPr>
        <p:txBody>
          <a:bodyPr wrap="none" anchor="ctr"/>
          <a:lstStyle/>
          <a:p>
            <a:pPr algn="ctr"/>
            <a:r>
              <a:rPr lang="en-US" b="1" dirty="0"/>
              <a:t>5</a:t>
            </a:r>
            <a:endParaRPr lang="en-US" dirty="0"/>
          </a:p>
        </p:txBody>
      </p:sp>
      <p:sp>
        <p:nvSpPr>
          <p:cNvPr id="77" name="Oval 39"/>
          <p:cNvSpPr>
            <a:spLocks noChangeArrowheads="1"/>
          </p:cNvSpPr>
          <p:nvPr/>
        </p:nvSpPr>
        <p:spPr bwMode="auto">
          <a:xfrm>
            <a:off x="1351109" y="6262011"/>
            <a:ext cx="299677" cy="298030"/>
          </a:xfrm>
          <a:prstGeom prst="ellipse">
            <a:avLst/>
          </a:prstGeom>
          <a:noFill/>
          <a:ln w="9525">
            <a:solidFill>
              <a:schemeClr val="tx1"/>
            </a:solidFill>
            <a:round/>
            <a:headEnd/>
            <a:tailEnd/>
          </a:ln>
        </p:spPr>
        <p:txBody>
          <a:bodyPr wrap="none" anchor="ctr"/>
          <a:lstStyle/>
          <a:p>
            <a:pPr algn="ctr"/>
            <a:r>
              <a:rPr lang="en-US" dirty="0"/>
              <a:t>4</a:t>
            </a:r>
          </a:p>
        </p:txBody>
      </p:sp>
    </p:spTree>
    <p:extLst>
      <p:ext uri="{BB962C8B-B14F-4D97-AF65-F5344CB8AC3E}">
        <p14:creationId xmlns:p14="http://schemas.microsoft.com/office/powerpoint/2010/main" val="2615412498"/>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4" name="camera.wav"/>
          </p:stSnd>
        </p:sndAc>
      </p:transition>
    </mc:Choice>
    <mc:Fallback xmlns="">
      <p:transition spd="slow">
        <p:fade/>
        <p:sndAc>
          <p:stSnd>
            <p:snd r:embed="rId19"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53" presetClass="entr" presetSubtype="16" fill="hold" nodeType="clickEffect">
                                  <p:stCondLst>
                                    <p:cond delay="0"/>
                                  </p:stCondLst>
                                  <p:childTnLst>
                                    <p:set>
                                      <p:cBhvr>
                                        <p:cTn id="10" dur="1" fill="hold">
                                          <p:stCondLst>
                                            <p:cond delay="0"/>
                                          </p:stCondLst>
                                        </p:cTn>
                                        <p:tgtEl>
                                          <p:spTgt spid="41"/>
                                        </p:tgtEl>
                                        <p:attrNameLst>
                                          <p:attrName>style.visibility</p:attrName>
                                        </p:attrNameLst>
                                      </p:cBhvr>
                                      <p:to>
                                        <p:strVal val="visible"/>
                                      </p:to>
                                    </p:set>
                                    <p:anim calcmode="lin" valueType="num">
                                      <p:cBhvr>
                                        <p:cTn id="11" dur="500" fill="hold"/>
                                        <p:tgtEl>
                                          <p:spTgt spid="41"/>
                                        </p:tgtEl>
                                        <p:attrNameLst>
                                          <p:attrName>ppt_w</p:attrName>
                                        </p:attrNameLst>
                                      </p:cBhvr>
                                      <p:tavLst>
                                        <p:tav tm="0">
                                          <p:val>
                                            <p:fltVal val="0"/>
                                          </p:val>
                                        </p:tav>
                                        <p:tav tm="100000">
                                          <p:val>
                                            <p:strVal val="#ppt_w"/>
                                          </p:val>
                                        </p:tav>
                                      </p:tavLst>
                                    </p:anim>
                                    <p:anim calcmode="lin" valueType="num">
                                      <p:cBhvr>
                                        <p:cTn id="12" dur="500" fill="hold"/>
                                        <p:tgtEl>
                                          <p:spTgt spid="41"/>
                                        </p:tgtEl>
                                        <p:attrNameLst>
                                          <p:attrName>ppt_h</p:attrName>
                                        </p:attrNameLst>
                                      </p:cBhvr>
                                      <p:tavLst>
                                        <p:tav tm="0">
                                          <p:val>
                                            <p:fltVal val="0"/>
                                          </p:val>
                                        </p:tav>
                                        <p:tav tm="100000">
                                          <p:val>
                                            <p:strVal val="#ppt_h"/>
                                          </p:val>
                                        </p:tav>
                                      </p:tavLst>
                                    </p:anim>
                                    <p:animEffect transition="in" filter="fade">
                                      <p:cBhvr>
                                        <p:cTn id="13" dur="500"/>
                                        <p:tgtEl>
                                          <p:spTgt spid="41"/>
                                        </p:tgtEl>
                                      </p:cBhvr>
                                    </p:animEffect>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60"/>
                                        </p:tgtEl>
                                        <p:attrNameLst>
                                          <p:attrName>style.visibility</p:attrName>
                                        </p:attrNameLst>
                                      </p:cBhvr>
                                      <p:to>
                                        <p:strVal val="visible"/>
                                      </p:to>
                                    </p:set>
                                    <p:anim calcmode="lin" valueType="num">
                                      <p:cBhvr additive="base">
                                        <p:cTn id="18" dur="500" fill="hold"/>
                                        <p:tgtEl>
                                          <p:spTgt spid="60"/>
                                        </p:tgtEl>
                                        <p:attrNameLst>
                                          <p:attrName>ppt_x</p:attrName>
                                        </p:attrNameLst>
                                      </p:cBhvr>
                                      <p:tavLst>
                                        <p:tav tm="0">
                                          <p:val>
                                            <p:strVal val="#ppt_x"/>
                                          </p:val>
                                        </p:tav>
                                        <p:tav tm="100000">
                                          <p:val>
                                            <p:strVal val="#ppt_x"/>
                                          </p:val>
                                        </p:tav>
                                      </p:tavLst>
                                    </p:anim>
                                    <p:anim calcmode="lin" valueType="num">
                                      <p:cBhvr additive="base">
                                        <p:cTn id="19"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43"/>
                                        </p:tgtEl>
                                        <p:attrNameLst>
                                          <p:attrName>style.visibility</p:attrName>
                                        </p:attrNameLst>
                                      </p:cBhvr>
                                      <p:to>
                                        <p:strVal val="visible"/>
                                      </p:to>
                                    </p:set>
                                    <p:animEffect transition="in" filter="wipe(down)">
                                      <p:cBhvr>
                                        <p:cTn id="24" dur="500"/>
                                        <p:tgtEl>
                                          <p:spTgt spid="43"/>
                                        </p:tgtEl>
                                      </p:cBhvr>
                                    </p:animEffect>
                                  </p:childTnLst>
                                </p:cTn>
                              </p:par>
                              <p:par>
                                <p:cTn id="25" presetID="22" presetClass="entr" presetSubtype="4" fill="hold" grpId="0" nodeType="withEffect">
                                  <p:stCondLst>
                                    <p:cond delay="0"/>
                                  </p:stCondLst>
                                  <p:childTnLst>
                                    <p:set>
                                      <p:cBhvr>
                                        <p:cTn id="26" dur="1" fill="hold">
                                          <p:stCondLst>
                                            <p:cond delay="0"/>
                                          </p:stCondLst>
                                        </p:cTn>
                                        <p:tgtEl>
                                          <p:spTgt spid="71"/>
                                        </p:tgtEl>
                                        <p:attrNameLst>
                                          <p:attrName>style.visibility</p:attrName>
                                        </p:attrNameLst>
                                      </p:cBhvr>
                                      <p:to>
                                        <p:strVal val="visible"/>
                                      </p:to>
                                    </p:set>
                                    <p:animEffect transition="in" filter="wipe(down)">
                                      <p:cBhvr>
                                        <p:cTn id="27" dur="500"/>
                                        <p:tgtEl>
                                          <p:spTgt spid="71"/>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75"/>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44"/>
                                        </p:tgtEl>
                                        <p:attrNameLst>
                                          <p:attrName>style.visibility</p:attrName>
                                        </p:attrNameLst>
                                      </p:cBhvr>
                                      <p:to>
                                        <p:strVal val="visible"/>
                                      </p:to>
                                    </p:set>
                                    <p:anim calcmode="lin" valueType="num">
                                      <p:cBhvr>
                                        <p:cTn id="36" dur="500" fill="hold"/>
                                        <p:tgtEl>
                                          <p:spTgt spid="44"/>
                                        </p:tgtEl>
                                        <p:attrNameLst>
                                          <p:attrName>ppt_w</p:attrName>
                                        </p:attrNameLst>
                                      </p:cBhvr>
                                      <p:tavLst>
                                        <p:tav tm="0">
                                          <p:val>
                                            <p:fltVal val="0"/>
                                          </p:val>
                                        </p:tav>
                                        <p:tav tm="100000">
                                          <p:val>
                                            <p:strVal val="#ppt_w"/>
                                          </p:val>
                                        </p:tav>
                                      </p:tavLst>
                                    </p:anim>
                                    <p:anim calcmode="lin" valueType="num">
                                      <p:cBhvr>
                                        <p:cTn id="37" dur="500" fill="hold"/>
                                        <p:tgtEl>
                                          <p:spTgt spid="44"/>
                                        </p:tgtEl>
                                        <p:attrNameLst>
                                          <p:attrName>ppt_h</p:attrName>
                                        </p:attrNameLst>
                                      </p:cBhvr>
                                      <p:tavLst>
                                        <p:tav tm="0">
                                          <p:val>
                                            <p:fltVal val="0"/>
                                          </p:val>
                                        </p:tav>
                                        <p:tav tm="100000">
                                          <p:val>
                                            <p:strVal val="#ppt_h"/>
                                          </p:val>
                                        </p:tav>
                                      </p:tavLst>
                                    </p:anim>
                                    <p:animEffect transition="in" filter="fade">
                                      <p:cBhvr>
                                        <p:cTn id="38" dur="500"/>
                                        <p:tgtEl>
                                          <p:spTgt spid="44"/>
                                        </p:tgtEl>
                                      </p:cBhvr>
                                    </p:animEffect>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61"/>
                                        </p:tgtEl>
                                        <p:attrNameLst>
                                          <p:attrName>style.visibility</p:attrName>
                                        </p:attrNameLst>
                                      </p:cBhvr>
                                      <p:to>
                                        <p:strVal val="visible"/>
                                      </p:to>
                                    </p:set>
                                    <p:anim calcmode="lin" valueType="num">
                                      <p:cBhvr additive="base">
                                        <p:cTn id="43" dur="500" fill="hold"/>
                                        <p:tgtEl>
                                          <p:spTgt spid="61"/>
                                        </p:tgtEl>
                                        <p:attrNameLst>
                                          <p:attrName>ppt_x</p:attrName>
                                        </p:attrNameLst>
                                      </p:cBhvr>
                                      <p:tavLst>
                                        <p:tav tm="0">
                                          <p:val>
                                            <p:strVal val="#ppt_x"/>
                                          </p:val>
                                        </p:tav>
                                        <p:tav tm="100000">
                                          <p:val>
                                            <p:strVal val="#ppt_x"/>
                                          </p:val>
                                        </p:tav>
                                      </p:tavLst>
                                    </p:anim>
                                    <p:anim calcmode="lin" valueType="num">
                                      <p:cBhvr additive="base">
                                        <p:cTn id="44" dur="500" fill="hold"/>
                                        <p:tgtEl>
                                          <p:spTgt spid="6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2" presetClass="entr" presetSubtype="4" fill="hold" grpId="0" nodeType="clickEffect">
                                  <p:stCondLst>
                                    <p:cond delay="0"/>
                                  </p:stCondLst>
                                  <p:childTnLst>
                                    <p:set>
                                      <p:cBhvr>
                                        <p:cTn id="48" dur="1" fill="hold">
                                          <p:stCondLst>
                                            <p:cond delay="0"/>
                                          </p:stCondLst>
                                        </p:cTn>
                                        <p:tgtEl>
                                          <p:spTgt spid="65"/>
                                        </p:tgtEl>
                                        <p:attrNameLst>
                                          <p:attrName>style.visibility</p:attrName>
                                        </p:attrNameLst>
                                      </p:cBhvr>
                                      <p:to>
                                        <p:strVal val="visible"/>
                                      </p:to>
                                    </p:set>
                                    <p:animEffect transition="in" filter="wipe(down)">
                                      <p:cBhvr>
                                        <p:cTn id="49" dur="500"/>
                                        <p:tgtEl>
                                          <p:spTgt spid="65"/>
                                        </p:tgtEl>
                                      </p:cBhvr>
                                    </p:animEffect>
                                  </p:childTnLst>
                                </p:cTn>
                              </p:par>
                              <p:par>
                                <p:cTn id="50" presetID="22" presetClass="entr" presetSubtype="4" fill="hold" nodeType="withEffect">
                                  <p:stCondLst>
                                    <p:cond delay="0"/>
                                  </p:stCondLst>
                                  <p:childTnLst>
                                    <p:set>
                                      <p:cBhvr>
                                        <p:cTn id="51" dur="1" fill="hold">
                                          <p:stCondLst>
                                            <p:cond delay="0"/>
                                          </p:stCondLst>
                                        </p:cTn>
                                        <p:tgtEl>
                                          <p:spTgt spid="54"/>
                                        </p:tgtEl>
                                        <p:attrNameLst>
                                          <p:attrName>style.visibility</p:attrName>
                                        </p:attrNameLst>
                                      </p:cBhvr>
                                      <p:to>
                                        <p:strVal val="visible"/>
                                      </p:to>
                                    </p:set>
                                    <p:animEffect transition="in" filter="wipe(down)">
                                      <p:cBhvr>
                                        <p:cTn id="52" dur="500"/>
                                        <p:tgtEl>
                                          <p:spTgt spid="54"/>
                                        </p:tgtEl>
                                      </p:cBhvr>
                                    </p:animEffect>
                                  </p:childTnLst>
                                </p:cTn>
                              </p:par>
                            </p:childTnLst>
                          </p:cTn>
                        </p:par>
                      </p:childTnLst>
                    </p:cTn>
                  </p:par>
                  <p:par>
                    <p:cTn id="53" fill="hold">
                      <p:stCondLst>
                        <p:cond delay="indefinite"/>
                      </p:stCondLst>
                      <p:childTnLst>
                        <p:par>
                          <p:cTn id="54" fill="hold">
                            <p:stCondLst>
                              <p:cond delay="0"/>
                            </p:stCondLst>
                            <p:childTnLst>
                              <p:par>
                                <p:cTn id="55" presetID="22" presetClass="entr" presetSubtype="4" fill="hold" nodeType="clickEffect">
                                  <p:stCondLst>
                                    <p:cond delay="0"/>
                                  </p:stCondLst>
                                  <p:childTnLst>
                                    <p:set>
                                      <p:cBhvr>
                                        <p:cTn id="56" dur="1" fill="hold">
                                          <p:stCondLst>
                                            <p:cond delay="0"/>
                                          </p:stCondLst>
                                        </p:cTn>
                                        <p:tgtEl>
                                          <p:spTgt spid="46"/>
                                        </p:tgtEl>
                                        <p:attrNameLst>
                                          <p:attrName>style.visibility</p:attrName>
                                        </p:attrNameLst>
                                      </p:cBhvr>
                                      <p:to>
                                        <p:strVal val="visible"/>
                                      </p:to>
                                    </p:set>
                                    <p:animEffect transition="in" filter="wipe(down)">
                                      <p:cBhvr>
                                        <p:cTn id="57" dur="500"/>
                                        <p:tgtEl>
                                          <p:spTgt spid="46"/>
                                        </p:tgtEl>
                                      </p:cBhvr>
                                    </p:animEffect>
                                  </p:childTnLst>
                                </p:cTn>
                              </p:par>
                              <p:par>
                                <p:cTn id="58" presetID="22" presetClass="entr" presetSubtype="4" fill="hold" grpId="0" nodeType="withEffect">
                                  <p:stCondLst>
                                    <p:cond delay="0"/>
                                  </p:stCondLst>
                                  <p:childTnLst>
                                    <p:set>
                                      <p:cBhvr>
                                        <p:cTn id="59" dur="1" fill="hold">
                                          <p:stCondLst>
                                            <p:cond delay="0"/>
                                          </p:stCondLst>
                                        </p:cTn>
                                        <p:tgtEl>
                                          <p:spTgt spid="70"/>
                                        </p:tgtEl>
                                        <p:attrNameLst>
                                          <p:attrName>style.visibility</p:attrName>
                                        </p:attrNameLst>
                                      </p:cBhvr>
                                      <p:to>
                                        <p:strVal val="visible"/>
                                      </p:to>
                                    </p:set>
                                    <p:animEffect transition="in" filter="wipe(down)">
                                      <p:cBhvr>
                                        <p:cTn id="60" dur="500"/>
                                        <p:tgtEl>
                                          <p:spTgt spid="70"/>
                                        </p:tgtEl>
                                      </p:cBhvr>
                                    </p:animEffec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73"/>
                                        </p:tgtEl>
                                        <p:attrNameLst>
                                          <p:attrName>style.visibility</p:attrName>
                                        </p:attrNameLst>
                                      </p:cBhvr>
                                      <p:to>
                                        <p:strVal val="visible"/>
                                      </p:to>
                                    </p:set>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grpId="0" nodeType="clickEffect">
                                  <p:stCondLst>
                                    <p:cond delay="0"/>
                                  </p:stCondLst>
                                  <p:childTnLst>
                                    <p:set>
                                      <p:cBhvr>
                                        <p:cTn id="68" dur="1" fill="hold">
                                          <p:stCondLst>
                                            <p:cond delay="0"/>
                                          </p:stCondLst>
                                        </p:cTn>
                                        <p:tgtEl>
                                          <p:spTgt spid="62"/>
                                        </p:tgtEl>
                                        <p:attrNameLst>
                                          <p:attrName>style.visibility</p:attrName>
                                        </p:attrNameLst>
                                      </p:cBhvr>
                                      <p:to>
                                        <p:strVal val="visible"/>
                                      </p:to>
                                    </p:set>
                                    <p:anim calcmode="lin" valueType="num">
                                      <p:cBhvr additive="base">
                                        <p:cTn id="69" dur="500" fill="hold"/>
                                        <p:tgtEl>
                                          <p:spTgt spid="62"/>
                                        </p:tgtEl>
                                        <p:attrNameLst>
                                          <p:attrName>ppt_x</p:attrName>
                                        </p:attrNameLst>
                                      </p:cBhvr>
                                      <p:tavLst>
                                        <p:tav tm="0">
                                          <p:val>
                                            <p:strVal val="#ppt_x"/>
                                          </p:val>
                                        </p:tav>
                                        <p:tav tm="100000">
                                          <p:val>
                                            <p:strVal val="#ppt_x"/>
                                          </p:val>
                                        </p:tav>
                                      </p:tavLst>
                                    </p:anim>
                                    <p:anim calcmode="lin" valueType="num">
                                      <p:cBhvr additive="base">
                                        <p:cTn id="70" dur="500" fill="hold"/>
                                        <p:tgtEl>
                                          <p:spTgt spid="62"/>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77"/>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53" presetClass="entr" presetSubtype="16" fill="hold" nodeType="clickEffect">
                                  <p:stCondLst>
                                    <p:cond delay="0"/>
                                  </p:stCondLst>
                                  <p:childTnLst>
                                    <p:set>
                                      <p:cBhvr>
                                        <p:cTn id="78" dur="1" fill="hold">
                                          <p:stCondLst>
                                            <p:cond delay="0"/>
                                          </p:stCondLst>
                                        </p:cTn>
                                        <p:tgtEl>
                                          <p:spTgt spid="47"/>
                                        </p:tgtEl>
                                        <p:attrNameLst>
                                          <p:attrName>style.visibility</p:attrName>
                                        </p:attrNameLst>
                                      </p:cBhvr>
                                      <p:to>
                                        <p:strVal val="visible"/>
                                      </p:to>
                                    </p:set>
                                    <p:anim calcmode="lin" valueType="num">
                                      <p:cBhvr>
                                        <p:cTn id="79" dur="500" fill="hold"/>
                                        <p:tgtEl>
                                          <p:spTgt spid="47"/>
                                        </p:tgtEl>
                                        <p:attrNameLst>
                                          <p:attrName>ppt_w</p:attrName>
                                        </p:attrNameLst>
                                      </p:cBhvr>
                                      <p:tavLst>
                                        <p:tav tm="0">
                                          <p:val>
                                            <p:fltVal val="0"/>
                                          </p:val>
                                        </p:tav>
                                        <p:tav tm="100000">
                                          <p:val>
                                            <p:strVal val="#ppt_w"/>
                                          </p:val>
                                        </p:tav>
                                      </p:tavLst>
                                    </p:anim>
                                    <p:anim calcmode="lin" valueType="num">
                                      <p:cBhvr>
                                        <p:cTn id="80" dur="500" fill="hold"/>
                                        <p:tgtEl>
                                          <p:spTgt spid="47"/>
                                        </p:tgtEl>
                                        <p:attrNameLst>
                                          <p:attrName>ppt_h</p:attrName>
                                        </p:attrNameLst>
                                      </p:cBhvr>
                                      <p:tavLst>
                                        <p:tav tm="0">
                                          <p:val>
                                            <p:fltVal val="0"/>
                                          </p:val>
                                        </p:tav>
                                        <p:tav tm="100000">
                                          <p:val>
                                            <p:strVal val="#ppt_h"/>
                                          </p:val>
                                        </p:tav>
                                      </p:tavLst>
                                    </p:anim>
                                    <p:animEffect transition="in" filter="fade">
                                      <p:cBhvr>
                                        <p:cTn id="81" dur="500"/>
                                        <p:tgtEl>
                                          <p:spTgt spid="47"/>
                                        </p:tgtEl>
                                      </p:cBhvr>
                                    </p:animEffect>
                                  </p:childTnLst>
                                </p:cTn>
                              </p:par>
                            </p:childTnLst>
                          </p:cTn>
                        </p:par>
                      </p:childTnLst>
                    </p:cTn>
                  </p:par>
                  <p:par>
                    <p:cTn id="82" fill="hold">
                      <p:stCondLst>
                        <p:cond delay="indefinite"/>
                      </p:stCondLst>
                      <p:childTnLst>
                        <p:par>
                          <p:cTn id="83" fill="hold">
                            <p:stCondLst>
                              <p:cond delay="0"/>
                            </p:stCondLst>
                            <p:childTnLst>
                              <p:par>
                                <p:cTn id="84" presetID="2" presetClass="entr" presetSubtype="4" fill="hold" grpId="0" nodeType="clickEffect">
                                  <p:stCondLst>
                                    <p:cond delay="0"/>
                                  </p:stCondLst>
                                  <p:childTnLst>
                                    <p:set>
                                      <p:cBhvr>
                                        <p:cTn id="85" dur="1" fill="hold">
                                          <p:stCondLst>
                                            <p:cond delay="0"/>
                                          </p:stCondLst>
                                        </p:cTn>
                                        <p:tgtEl>
                                          <p:spTgt spid="63"/>
                                        </p:tgtEl>
                                        <p:attrNameLst>
                                          <p:attrName>style.visibility</p:attrName>
                                        </p:attrNameLst>
                                      </p:cBhvr>
                                      <p:to>
                                        <p:strVal val="visible"/>
                                      </p:to>
                                    </p:set>
                                    <p:anim calcmode="lin" valueType="num">
                                      <p:cBhvr additive="base">
                                        <p:cTn id="86" dur="500" fill="hold"/>
                                        <p:tgtEl>
                                          <p:spTgt spid="63"/>
                                        </p:tgtEl>
                                        <p:attrNameLst>
                                          <p:attrName>ppt_x</p:attrName>
                                        </p:attrNameLst>
                                      </p:cBhvr>
                                      <p:tavLst>
                                        <p:tav tm="0">
                                          <p:val>
                                            <p:strVal val="#ppt_x"/>
                                          </p:val>
                                        </p:tav>
                                        <p:tav tm="100000">
                                          <p:val>
                                            <p:strVal val="#ppt_x"/>
                                          </p:val>
                                        </p:tav>
                                      </p:tavLst>
                                    </p:anim>
                                    <p:anim calcmode="lin" valueType="num">
                                      <p:cBhvr additive="base">
                                        <p:cTn id="87" dur="500" fill="hold"/>
                                        <p:tgtEl>
                                          <p:spTgt spid="63"/>
                                        </p:tgtEl>
                                        <p:attrNameLst>
                                          <p:attrName>ppt_y</p:attrName>
                                        </p:attrNameLst>
                                      </p:cBhvr>
                                      <p:tavLst>
                                        <p:tav tm="0">
                                          <p:val>
                                            <p:strVal val="1+#ppt_h/2"/>
                                          </p:val>
                                        </p:tav>
                                        <p:tav tm="100000">
                                          <p:val>
                                            <p:strVal val="#ppt_y"/>
                                          </p:val>
                                        </p:tav>
                                      </p:tavLst>
                                    </p:anim>
                                  </p:childTnLst>
                                </p:cTn>
                              </p:par>
                            </p:childTnLst>
                          </p:cTn>
                        </p:par>
                      </p:childTnLst>
                    </p:cTn>
                  </p:par>
                  <p:par>
                    <p:cTn id="88" fill="hold">
                      <p:stCondLst>
                        <p:cond delay="indefinite"/>
                      </p:stCondLst>
                      <p:childTnLst>
                        <p:par>
                          <p:cTn id="89" fill="hold">
                            <p:stCondLst>
                              <p:cond delay="0"/>
                            </p:stCondLst>
                            <p:childTnLst>
                              <p:par>
                                <p:cTn id="90" presetID="22" presetClass="entr" presetSubtype="4" fill="hold" grpId="0" nodeType="clickEffect">
                                  <p:stCondLst>
                                    <p:cond delay="0"/>
                                  </p:stCondLst>
                                  <p:childTnLst>
                                    <p:set>
                                      <p:cBhvr>
                                        <p:cTn id="91" dur="1" fill="hold">
                                          <p:stCondLst>
                                            <p:cond delay="0"/>
                                          </p:stCondLst>
                                        </p:cTn>
                                        <p:tgtEl>
                                          <p:spTgt spid="68"/>
                                        </p:tgtEl>
                                        <p:attrNameLst>
                                          <p:attrName>style.visibility</p:attrName>
                                        </p:attrNameLst>
                                      </p:cBhvr>
                                      <p:to>
                                        <p:strVal val="visible"/>
                                      </p:to>
                                    </p:set>
                                    <p:animEffect transition="in" filter="wipe(down)">
                                      <p:cBhvr>
                                        <p:cTn id="92" dur="500"/>
                                        <p:tgtEl>
                                          <p:spTgt spid="68"/>
                                        </p:tgtEl>
                                      </p:cBhvr>
                                    </p:animEffect>
                                  </p:childTnLst>
                                </p:cTn>
                              </p:par>
                              <p:par>
                                <p:cTn id="93" presetID="22" presetClass="entr" presetSubtype="4" fill="hold" grpId="0" nodeType="withEffect">
                                  <p:stCondLst>
                                    <p:cond delay="0"/>
                                  </p:stCondLst>
                                  <p:childTnLst>
                                    <p:set>
                                      <p:cBhvr>
                                        <p:cTn id="94" dur="1" fill="hold">
                                          <p:stCondLst>
                                            <p:cond delay="0"/>
                                          </p:stCondLst>
                                        </p:cTn>
                                        <p:tgtEl>
                                          <p:spTgt spid="69"/>
                                        </p:tgtEl>
                                        <p:attrNameLst>
                                          <p:attrName>style.visibility</p:attrName>
                                        </p:attrNameLst>
                                      </p:cBhvr>
                                      <p:to>
                                        <p:strVal val="visible"/>
                                      </p:to>
                                    </p:set>
                                    <p:animEffect transition="in" filter="wipe(down)">
                                      <p:cBhvr>
                                        <p:cTn id="95" dur="500"/>
                                        <p:tgtEl>
                                          <p:spTgt spid="69"/>
                                        </p:tgtEl>
                                      </p:cBhvr>
                                    </p:animEffect>
                                  </p:childTnLst>
                                </p:cTn>
                              </p:par>
                              <p:par>
                                <p:cTn id="96" presetID="22" presetClass="entr" presetSubtype="4" fill="hold" nodeType="withEffect">
                                  <p:stCondLst>
                                    <p:cond delay="0"/>
                                  </p:stCondLst>
                                  <p:childTnLst>
                                    <p:set>
                                      <p:cBhvr>
                                        <p:cTn id="97" dur="1" fill="hold">
                                          <p:stCondLst>
                                            <p:cond delay="0"/>
                                          </p:stCondLst>
                                        </p:cTn>
                                        <p:tgtEl>
                                          <p:spTgt spid="49"/>
                                        </p:tgtEl>
                                        <p:attrNameLst>
                                          <p:attrName>style.visibility</p:attrName>
                                        </p:attrNameLst>
                                      </p:cBhvr>
                                      <p:to>
                                        <p:strVal val="visible"/>
                                      </p:to>
                                    </p:set>
                                    <p:animEffect transition="in" filter="wipe(down)">
                                      <p:cBhvr>
                                        <p:cTn id="98" dur="500"/>
                                        <p:tgtEl>
                                          <p:spTgt spid="49"/>
                                        </p:tgtEl>
                                      </p:cBhvr>
                                    </p:animEffect>
                                  </p:childTnLst>
                                </p:cTn>
                              </p:par>
                            </p:childTnLst>
                          </p:cTn>
                        </p:par>
                      </p:childTnLst>
                    </p:cTn>
                  </p:par>
                  <p:par>
                    <p:cTn id="99" fill="hold">
                      <p:stCondLst>
                        <p:cond delay="indefinite"/>
                      </p:stCondLst>
                      <p:childTnLst>
                        <p:par>
                          <p:cTn id="100" fill="hold">
                            <p:stCondLst>
                              <p:cond delay="0"/>
                            </p:stCondLst>
                            <p:childTnLst>
                              <p:par>
                                <p:cTn id="101" presetID="1" presetClass="entr" presetSubtype="0" fill="hold" grpId="0" nodeType="clickEffect">
                                  <p:stCondLst>
                                    <p:cond delay="0"/>
                                  </p:stCondLst>
                                  <p:childTnLst>
                                    <p:set>
                                      <p:cBhvr>
                                        <p:cTn id="102" dur="1" fill="hold">
                                          <p:stCondLst>
                                            <p:cond delay="0"/>
                                          </p:stCondLst>
                                        </p:cTn>
                                        <p:tgtEl>
                                          <p:spTgt spid="76"/>
                                        </p:tgtEl>
                                        <p:attrNameLst>
                                          <p:attrName>style.visibility</p:attrName>
                                        </p:attrNameLst>
                                      </p:cBhvr>
                                      <p:to>
                                        <p:strVal val="visible"/>
                                      </p:to>
                                    </p:set>
                                  </p:childTnLst>
                                </p:cTn>
                              </p:par>
                            </p:childTnLst>
                          </p:cTn>
                        </p:par>
                      </p:childTnLst>
                    </p:cTn>
                  </p:par>
                  <p:par>
                    <p:cTn id="103" fill="hold">
                      <p:stCondLst>
                        <p:cond delay="indefinite"/>
                      </p:stCondLst>
                      <p:childTnLst>
                        <p:par>
                          <p:cTn id="104" fill="hold">
                            <p:stCondLst>
                              <p:cond delay="0"/>
                            </p:stCondLst>
                            <p:childTnLst>
                              <p:par>
                                <p:cTn id="105" presetID="2" presetClass="entr" presetSubtype="4" fill="hold" grpId="0" nodeType="clickEffect">
                                  <p:stCondLst>
                                    <p:cond delay="0"/>
                                  </p:stCondLst>
                                  <p:childTnLst>
                                    <p:set>
                                      <p:cBhvr>
                                        <p:cTn id="106" dur="1" fill="hold">
                                          <p:stCondLst>
                                            <p:cond delay="0"/>
                                          </p:stCondLst>
                                        </p:cTn>
                                        <p:tgtEl>
                                          <p:spTgt spid="66"/>
                                        </p:tgtEl>
                                        <p:attrNameLst>
                                          <p:attrName>style.visibility</p:attrName>
                                        </p:attrNameLst>
                                      </p:cBhvr>
                                      <p:to>
                                        <p:strVal val="visible"/>
                                      </p:to>
                                    </p:set>
                                    <p:anim calcmode="lin" valueType="num">
                                      <p:cBhvr additive="base">
                                        <p:cTn id="107" dur="500" fill="hold"/>
                                        <p:tgtEl>
                                          <p:spTgt spid="66"/>
                                        </p:tgtEl>
                                        <p:attrNameLst>
                                          <p:attrName>ppt_x</p:attrName>
                                        </p:attrNameLst>
                                      </p:cBhvr>
                                      <p:tavLst>
                                        <p:tav tm="0">
                                          <p:val>
                                            <p:strVal val="#ppt_x"/>
                                          </p:val>
                                        </p:tav>
                                        <p:tav tm="100000">
                                          <p:val>
                                            <p:strVal val="#ppt_x"/>
                                          </p:val>
                                        </p:tav>
                                      </p:tavLst>
                                    </p:anim>
                                    <p:anim calcmode="lin" valueType="num">
                                      <p:cBhvr additive="base">
                                        <p:cTn id="108" dur="500" fill="hold"/>
                                        <p:tgtEl>
                                          <p:spTgt spid="66"/>
                                        </p:tgtEl>
                                        <p:attrNameLst>
                                          <p:attrName>ppt_y</p:attrName>
                                        </p:attrNameLst>
                                      </p:cBhvr>
                                      <p:tavLst>
                                        <p:tav tm="0">
                                          <p:val>
                                            <p:strVal val="1+#ppt_h/2"/>
                                          </p:val>
                                        </p:tav>
                                        <p:tav tm="100000">
                                          <p:val>
                                            <p:strVal val="#ppt_y"/>
                                          </p:val>
                                        </p:tav>
                                      </p:tavLst>
                                    </p:anim>
                                  </p:childTnLst>
                                </p:cTn>
                              </p:par>
                            </p:childTnLst>
                          </p:cTn>
                        </p:par>
                      </p:childTnLst>
                    </p:cTn>
                  </p:par>
                  <p:par>
                    <p:cTn id="109" fill="hold">
                      <p:stCondLst>
                        <p:cond delay="indefinite"/>
                      </p:stCondLst>
                      <p:childTnLst>
                        <p:par>
                          <p:cTn id="110" fill="hold">
                            <p:stCondLst>
                              <p:cond delay="0"/>
                            </p:stCondLst>
                            <p:childTnLst>
                              <p:par>
                                <p:cTn id="111" presetID="22" presetClass="entr" presetSubtype="4" fill="hold" nodeType="clickEffect">
                                  <p:stCondLst>
                                    <p:cond delay="0"/>
                                  </p:stCondLst>
                                  <p:childTnLst>
                                    <p:set>
                                      <p:cBhvr>
                                        <p:cTn id="112" dur="1" fill="hold">
                                          <p:stCondLst>
                                            <p:cond delay="0"/>
                                          </p:stCondLst>
                                        </p:cTn>
                                        <p:tgtEl>
                                          <p:spTgt spid="51"/>
                                        </p:tgtEl>
                                        <p:attrNameLst>
                                          <p:attrName>style.visibility</p:attrName>
                                        </p:attrNameLst>
                                      </p:cBhvr>
                                      <p:to>
                                        <p:strVal val="visible"/>
                                      </p:to>
                                    </p:set>
                                    <p:animEffect transition="in" filter="wipe(down)">
                                      <p:cBhvr>
                                        <p:cTn id="113" dur="500"/>
                                        <p:tgtEl>
                                          <p:spTgt spid="51"/>
                                        </p:tgtEl>
                                      </p:cBhvr>
                                    </p:animEffect>
                                  </p:childTnLst>
                                </p:cTn>
                              </p:par>
                              <p:par>
                                <p:cTn id="114" presetID="22" presetClass="entr" presetSubtype="4" fill="hold" grpId="0" nodeType="withEffect">
                                  <p:stCondLst>
                                    <p:cond delay="0"/>
                                  </p:stCondLst>
                                  <p:childTnLst>
                                    <p:set>
                                      <p:cBhvr>
                                        <p:cTn id="115" dur="1" fill="hold">
                                          <p:stCondLst>
                                            <p:cond delay="0"/>
                                          </p:stCondLst>
                                        </p:cTn>
                                        <p:tgtEl>
                                          <p:spTgt spid="67"/>
                                        </p:tgtEl>
                                        <p:attrNameLst>
                                          <p:attrName>style.visibility</p:attrName>
                                        </p:attrNameLst>
                                      </p:cBhvr>
                                      <p:to>
                                        <p:strVal val="visible"/>
                                      </p:to>
                                    </p:set>
                                    <p:animEffect transition="in" filter="wipe(down)">
                                      <p:cBhvr>
                                        <p:cTn id="116" dur="500"/>
                                        <p:tgtEl>
                                          <p:spTgt spid="67"/>
                                        </p:tgtEl>
                                      </p:cBhvr>
                                    </p:animEffect>
                                  </p:childTnLst>
                                </p:cTn>
                              </p:par>
                            </p:childTnLst>
                          </p:cTn>
                        </p:par>
                      </p:childTnLst>
                    </p:cTn>
                  </p:par>
                  <p:par>
                    <p:cTn id="117" fill="hold">
                      <p:stCondLst>
                        <p:cond delay="indefinite"/>
                      </p:stCondLst>
                      <p:childTnLst>
                        <p:par>
                          <p:cTn id="118" fill="hold">
                            <p:stCondLst>
                              <p:cond delay="0"/>
                            </p:stCondLst>
                            <p:childTnLst>
                              <p:par>
                                <p:cTn id="119" presetID="1" presetClass="entr" presetSubtype="0" fill="hold" grpId="0" nodeType="clickEffect">
                                  <p:stCondLst>
                                    <p:cond delay="0"/>
                                  </p:stCondLst>
                                  <p:childTnLst>
                                    <p:set>
                                      <p:cBhvr>
                                        <p:cTn id="120" dur="1" fill="hold">
                                          <p:stCondLst>
                                            <p:cond delay="0"/>
                                          </p:stCondLst>
                                        </p:cTn>
                                        <p:tgtEl>
                                          <p:spTgt spid="74"/>
                                        </p:tgtEl>
                                        <p:attrNameLst>
                                          <p:attrName>style.visibility</p:attrName>
                                        </p:attrNameLst>
                                      </p:cBhvr>
                                      <p:to>
                                        <p:strVal val="visible"/>
                                      </p:to>
                                    </p:set>
                                  </p:childTnLst>
                                </p:cTn>
                              </p:par>
                            </p:childTnLst>
                          </p:cTn>
                        </p:par>
                      </p:childTnLst>
                    </p:cTn>
                  </p:par>
                  <p:par>
                    <p:cTn id="121" fill="hold">
                      <p:stCondLst>
                        <p:cond delay="indefinite"/>
                      </p:stCondLst>
                      <p:childTnLst>
                        <p:par>
                          <p:cTn id="122" fill="hold">
                            <p:stCondLst>
                              <p:cond delay="0"/>
                            </p:stCondLst>
                            <p:childTnLst>
                              <p:par>
                                <p:cTn id="123" presetID="2" presetClass="entr" presetSubtype="4" fill="hold" grpId="0" nodeType="clickEffect">
                                  <p:stCondLst>
                                    <p:cond delay="0"/>
                                  </p:stCondLst>
                                  <p:childTnLst>
                                    <p:set>
                                      <p:cBhvr>
                                        <p:cTn id="124" dur="1" fill="hold">
                                          <p:stCondLst>
                                            <p:cond delay="0"/>
                                          </p:stCondLst>
                                        </p:cTn>
                                        <p:tgtEl>
                                          <p:spTgt spid="64"/>
                                        </p:tgtEl>
                                        <p:attrNameLst>
                                          <p:attrName>style.visibility</p:attrName>
                                        </p:attrNameLst>
                                      </p:cBhvr>
                                      <p:to>
                                        <p:strVal val="visible"/>
                                      </p:to>
                                    </p:set>
                                    <p:anim calcmode="lin" valueType="num">
                                      <p:cBhvr additive="base">
                                        <p:cTn id="125" dur="500" fill="hold"/>
                                        <p:tgtEl>
                                          <p:spTgt spid="64"/>
                                        </p:tgtEl>
                                        <p:attrNameLst>
                                          <p:attrName>ppt_x</p:attrName>
                                        </p:attrNameLst>
                                      </p:cBhvr>
                                      <p:tavLst>
                                        <p:tav tm="0">
                                          <p:val>
                                            <p:strVal val="#ppt_x"/>
                                          </p:val>
                                        </p:tav>
                                        <p:tav tm="100000">
                                          <p:val>
                                            <p:strVal val="#ppt_x"/>
                                          </p:val>
                                        </p:tav>
                                      </p:tavLst>
                                    </p:anim>
                                    <p:anim calcmode="lin" valueType="num">
                                      <p:cBhvr additive="base">
                                        <p:cTn id="126"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127" fill="hold">
                      <p:stCondLst>
                        <p:cond delay="indefinite"/>
                      </p:stCondLst>
                      <p:childTnLst>
                        <p:par>
                          <p:cTn id="128" fill="hold">
                            <p:stCondLst>
                              <p:cond delay="0"/>
                            </p:stCondLst>
                            <p:childTnLst>
                              <p:par>
                                <p:cTn id="129" presetID="53" presetClass="entr" presetSubtype="16" fill="hold" nodeType="clickEffect">
                                  <p:stCondLst>
                                    <p:cond delay="0"/>
                                  </p:stCondLst>
                                  <p:childTnLst>
                                    <p:set>
                                      <p:cBhvr>
                                        <p:cTn id="130" dur="1" fill="hold">
                                          <p:stCondLst>
                                            <p:cond delay="0"/>
                                          </p:stCondLst>
                                        </p:cTn>
                                        <p:tgtEl>
                                          <p:spTgt spid="52"/>
                                        </p:tgtEl>
                                        <p:attrNameLst>
                                          <p:attrName>style.visibility</p:attrName>
                                        </p:attrNameLst>
                                      </p:cBhvr>
                                      <p:to>
                                        <p:strVal val="visible"/>
                                      </p:to>
                                    </p:set>
                                    <p:anim calcmode="lin" valueType="num">
                                      <p:cBhvr>
                                        <p:cTn id="131" dur="500" fill="hold"/>
                                        <p:tgtEl>
                                          <p:spTgt spid="52"/>
                                        </p:tgtEl>
                                        <p:attrNameLst>
                                          <p:attrName>ppt_w</p:attrName>
                                        </p:attrNameLst>
                                      </p:cBhvr>
                                      <p:tavLst>
                                        <p:tav tm="0">
                                          <p:val>
                                            <p:fltVal val="0"/>
                                          </p:val>
                                        </p:tav>
                                        <p:tav tm="100000">
                                          <p:val>
                                            <p:strVal val="#ppt_w"/>
                                          </p:val>
                                        </p:tav>
                                      </p:tavLst>
                                    </p:anim>
                                    <p:anim calcmode="lin" valueType="num">
                                      <p:cBhvr>
                                        <p:cTn id="132" dur="500" fill="hold"/>
                                        <p:tgtEl>
                                          <p:spTgt spid="52"/>
                                        </p:tgtEl>
                                        <p:attrNameLst>
                                          <p:attrName>ppt_h</p:attrName>
                                        </p:attrNameLst>
                                      </p:cBhvr>
                                      <p:tavLst>
                                        <p:tav tm="0">
                                          <p:val>
                                            <p:fltVal val="0"/>
                                          </p:val>
                                        </p:tav>
                                        <p:tav tm="100000">
                                          <p:val>
                                            <p:strVal val="#ppt_h"/>
                                          </p:val>
                                        </p:tav>
                                      </p:tavLst>
                                    </p:anim>
                                    <p:animEffect transition="in" filter="fade">
                                      <p:cBhvr>
                                        <p:cTn id="133" dur="500"/>
                                        <p:tgtEl>
                                          <p:spTgt spid="5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p:bldP spid="61" grpId="0"/>
      <p:bldP spid="62" grpId="0"/>
      <p:bldP spid="63" grpId="0"/>
      <p:bldP spid="64" grpId="0"/>
      <p:bldP spid="65" grpId="0"/>
      <p:bldP spid="66" grpId="0"/>
      <p:bldP spid="67" grpId="0"/>
      <p:bldP spid="68" grpId="0"/>
      <p:bldP spid="69" grpId="0"/>
      <p:bldP spid="70" grpId="0"/>
      <p:bldP spid="71" grpId="0"/>
      <p:bldP spid="72" grpId="0" animBg="1"/>
      <p:bldP spid="73" grpId="0" animBg="1"/>
      <p:bldP spid="74" grpId="0" animBg="1"/>
      <p:bldP spid="75" grpId="0" animBg="1"/>
      <p:bldP spid="76" grpId="0" animBg="1"/>
      <p:bldP spid="7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8600" y="228600"/>
            <a:ext cx="8458200" cy="1323439"/>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a:r>
              <a:rPr lang="en-US"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SECURITY THREATS IN</a:t>
            </a:r>
          </a:p>
          <a:p>
            <a:pPr algn="ctr"/>
            <a:r>
              <a:rPr lang="en-US" sz="4000" b="1" cap="all" dirty="0" smtClean="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rPr>
              <a:t>E-COMMERCE :</a:t>
            </a:r>
            <a:endParaRPr lang="en-US" sz="4000" b="1" cap="all" dirty="0">
              <a:ln w="0"/>
              <a:gradFill flip="none">
                <a:gsLst>
                  <a:gs pos="0">
                    <a:schemeClr val="accent1">
                      <a:tint val="75000"/>
                      <a:shade val="75000"/>
                      <a:satMod val="170000"/>
                    </a:schemeClr>
                  </a:gs>
                  <a:gs pos="49000">
                    <a:schemeClr val="accent1">
                      <a:tint val="88000"/>
                      <a:shade val="65000"/>
                      <a:satMod val="172000"/>
                    </a:schemeClr>
                  </a:gs>
                  <a:gs pos="50000">
                    <a:schemeClr val="accent1">
                      <a:shade val="65000"/>
                      <a:satMod val="130000"/>
                    </a:schemeClr>
                  </a:gs>
                  <a:gs pos="92000">
                    <a:schemeClr val="accent1">
                      <a:shade val="50000"/>
                      <a:satMod val="120000"/>
                    </a:schemeClr>
                  </a:gs>
                  <a:gs pos="100000">
                    <a:schemeClr val="accent1">
                      <a:shade val="48000"/>
                      <a:satMod val="120000"/>
                    </a:schemeClr>
                  </a:gs>
                </a:gsLst>
                <a:lin ang="5400000"/>
              </a:gradFill>
              <a:effectLst>
                <a:reflection blurRad="12700" stA="50000" endPos="50000" dist="5000" dir="5400000" sy="-100000" rotWithShape="0"/>
              </a:effectLst>
            </a:endParaRPr>
          </a:p>
        </p:txBody>
      </p:sp>
      <p:sp>
        <p:nvSpPr>
          <p:cNvPr id="4" name="Content Placeholder 3"/>
          <p:cNvSpPr>
            <a:spLocks noGrp="1"/>
          </p:cNvSpPr>
          <p:nvPr>
            <p:ph idx="1"/>
          </p:nvPr>
        </p:nvSpPr>
        <p:spPr>
          <a:xfrm>
            <a:off x="228600" y="2209800"/>
            <a:ext cx="8305800" cy="4419600"/>
          </a:xfrm>
        </p:spPr>
        <p:txBody>
          <a:bodyPr>
            <a:normAutofit/>
          </a:bodyPr>
          <a:lstStyle/>
          <a:p>
            <a:r>
              <a:rPr lang="en-GB" sz="2400" b="1" dirty="0"/>
              <a:t>E-commerce Security</a:t>
            </a:r>
            <a:r>
              <a:rPr lang="en-GB" sz="2400" dirty="0"/>
              <a:t> is a part of the Information Security framework and is specifically applied to the components that affect e-commerce that include Computer Security, Data security and other wider realms of the Information Security framework</a:t>
            </a:r>
            <a:r>
              <a:rPr lang="en-GB" sz="2400" dirty="0" smtClean="0"/>
              <a:t>.</a:t>
            </a:r>
          </a:p>
          <a:p>
            <a:r>
              <a:rPr lang="en-GB" sz="2400" dirty="0" smtClean="0"/>
              <a:t> </a:t>
            </a:r>
            <a:r>
              <a:rPr lang="en-GB" sz="2400" dirty="0"/>
              <a:t>E-commerce security has its own particular nuances and is one of the highest visible security components that affect the end user through their daily payment interaction with business</a:t>
            </a:r>
            <a:r>
              <a:rPr lang="en-GB" sz="2400" dirty="0" smtClean="0"/>
              <a:t>.</a:t>
            </a:r>
          </a:p>
          <a:p>
            <a:endParaRPr lang="en-GB" sz="2400" dirty="0"/>
          </a:p>
        </p:txBody>
      </p:sp>
    </p:spTree>
    <p:extLst>
      <p:ext uri="{BB962C8B-B14F-4D97-AF65-F5344CB8AC3E}">
        <p14:creationId xmlns:p14="http://schemas.microsoft.com/office/powerpoint/2010/main" val="2184695204"/>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anim calcmode="lin" valueType="num">
                                      <p:cBhvr>
                                        <p:cTn id="9" dur="500" fill="hold"/>
                                        <p:tgtEl>
                                          <p:spTgt spid="2"/>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2"/>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2"/>
                                        </p:tgtEl>
                                      </p:cBhvr>
                                    </p:animEffect>
                                  </p:childTnLst>
                                </p:cTn>
                              </p:par>
                            </p:childTnLst>
                          </p:cTn>
                        </p:par>
                      </p:childTnLst>
                    </p:cTn>
                  </p:par>
                  <p:par>
                    <p:cTn id="12" fill="hold">
                      <p:stCondLst>
                        <p:cond delay="indefinite"/>
                      </p:stCondLst>
                      <p:childTnLst>
                        <p:par>
                          <p:cTn id="13" fill="hold">
                            <p:stCondLst>
                              <p:cond delay="0"/>
                            </p:stCondLst>
                            <p:childTnLst>
                              <p:par>
                                <p:cTn id="14" presetID="15" presetClass="entr" presetSubtype="0" fill="hold" grpId="0" nodeType="click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 calcmode="lin" valueType="num">
                                      <p:cBhvr>
                                        <p:cTn id="16" dur="1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7" dur="1000" fill="hold"/>
                                        <p:tgtEl>
                                          <p:spTgt spid="4">
                                            <p:txEl>
                                              <p:pRg st="0" end="0"/>
                                            </p:txEl>
                                          </p:spTgt>
                                        </p:tgtEl>
                                        <p:attrNameLst>
                                          <p:attrName>ppt_h</p:attrName>
                                        </p:attrNameLst>
                                      </p:cBhvr>
                                      <p:tavLst>
                                        <p:tav tm="0">
                                          <p:val>
                                            <p:fltVal val="0"/>
                                          </p:val>
                                        </p:tav>
                                        <p:tav tm="100000">
                                          <p:val>
                                            <p:strVal val="#ppt_h"/>
                                          </p:val>
                                        </p:tav>
                                      </p:tavLst>
                                    </p:anim>
                                    <p:anim calcmode="lin" valueType="num">
                                      <p:cBhvr>
                                        <p:cTn id="18" dur="1000" fill="hold"/>
                                        <p:tgtEl>
                                          <p:spTgt spid="4">
                                            <p:txEl>
                                              <p:pRg st="0" end="0"/>
                                            </p:txEl>
                                          </p:spTgt>
                                        </p:tgtEl>
                                        <p:attrNameLst>
                                          <p:attrName>ppt_x</p:attrName>
                                        </p:attrNameLst>
                                      </p:cBhvr>
                                      <p:tavLst>
                                        <p:tav tm="0" fmla="#ppt_x+(cos(-2*pi*(1-$))*-#ppt_x-sin(-2*pi*(1-$))*(1-#ppt_y))*(1-$)">
                                          <p:val>
                                            <p:fltVal val="0"/>
                                          </p:val>
                                        </p:tav>
                                        <p:tav tm="100000">
                                          <p:val>
                                            <p:fltVal val="1"/>
                                          </p:val>
                                        </p:tav>
                                      </p:tavLst>
                                    </p:anim>
                                    <p:anim calcmode="lin" valueType="num">
                                      <p:cBhvr>
                                        <p:cTn id="19" dur="1000" fill="hold"/>
                                        <p:tgtEl>
                                          <p:spTgt spid="4">
                                            <p:txEl>
                                              <p:pRg st="0" end="0"/>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par>
                    <p:cTn id="20" fill="hold">
                      <p:stCondLst>
                        <p:cond delay="indefinite"/>
                      </p:stCondLst>
                      <p:childTnLst>
                        <p:par>
                          <p:cTn id="21" fill="hold">
                            <p:stCondLst>
                              <p:cond delay="0"/>
                            </p:stCondLst>
                            <p:childTnLst>
                              <p:par>
                                <p:cTn id="22" presetID="15" presetClass="entr" presetSubtype="0" fill="hold" grpId="0" nodeType="clickEffect">
                                  <p:stCondLst>
                                    <p:cond delay="0"/>
                                  </p:stCondLst>
                                  <p:childTnLst>
                                    <p:set>
                                      <p:cBhvr>
                                        <p:cTn id="23" dur="1" fill="hold">
                                          <p:stCondLst>
                                            <p:cond delay="0"/>
                                          </p:stCondLst>
                                        </p:cTn>
                                        <p:tgtEl>
                                          <p:spTgt spid="4">
                                            <p:txEl>
                                              <p:pRg st="1" end="1"/>
                                            </p:txEl>
                                          </p:spTgt>
                                        </p:tgtEl>
                                        <p:attrNameLst>
                                          <p:attrName>style.visibility</p:attrName>
                                        </p:attrNameLst>
                                      </p:cBhvr>
                                      <p:to>
                                        <p:strVal val="visible"/>
                                      </p:to>
                                    </p:set>
                                    <p:anim calcmode="lin" valueType="num">
                                      <p:cBhvr>
                                        <p:cTn id="24" dur="10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5" dur="1000" fill="hold"/>
                                        <p:tgtEl>
                                          <p:spTgt spid="4">
                                            <p:txEl>
                                              <p:pRg st="1" end="1"/>
                                            </p:txEl>
                                          </p:spTgt>
                                        </p:tgtEl>
                                        <p:attrNameLst>
                                          <p:attrName>ppt_h</p:attrName>
                                        </p:attrNameLst>
                                      </p:cBhvr>
                                      <p:tavLst>
                                        <p:tav tm="0">
                                          <p:val>
                                            <p:fltVal val="0"/>
                                          </p:val>
                                        </p:tav>
                                        <p:tav tm="100000">
                                          <p:val>
                                            <p:strVal val="#ppt_h"/>
                                          </p:val>
                                        </p:tav>
                                      </p:tavLst>
                                    </p:anim>
                                    <p:anim calcmode="lin" valueType="num">
                                      <p:cBhvr>
                                        <p:cTn id="26" dur="1000" fill="hold"/>
                                        <p:tgtEl>
                                          <p:spTgt spid="4">
                                            <p:txEl>
                                              <p:pRg st="1" end="1"/>
                                            </p:txEl>
                                          </p:spTgt>
                                        </p:tgtEl>
                                        <p:attrNameLst>
                                          <p:attrName>ppt_x</p:attrName>
                                        </p:attrNameLst>
                                      </p:cBhvr>
                                      <p:tavLst>
                                        <p:tav tm="0" fmla="#ppt_x+(cos(-2*pi*(1-$))*-#ppt_x-sin(-2*pi*(1-$))*(1-#ppt_y))*(1-$)">
                                          <p:val>
                                            <p:fltVal val="0"/>
                                          </p:val>
                                        </p:tav>
                                        <p:tav tm="100000">
                                          <p:val>
                                            <p:fltVal val="1"/>
                                          </p:val>
                                        </p:tav>
                                      </p:tavLst>
                                    </p:anim>
                                    <p:anim calcmode="lin" valueType="num">
                                      <p:cBhvr>
                                        <p:cTn id="27" dur="1000" fill="hold"/>
                                        <p:tgtEl>
                                          <p:spTgt spid="4">
                                            <p:txEl>
                                              <p:pRg st="1" end="1"/>
                                            </p:txEl>
                                          </p:spTgt>
                                        </p:tgtEl>
                                        <p:attrNameLst>
                                          <p:attrName>ppt_y</p:attrName>
                                        </p:attrNameLst>
                                      </p:cBhvr>
                                      <p:tavLst>
                                        <p:tav tm="0" fmla="#ppt_y+(sin(-2*pi*(1-$))*-#ppt_x+cos(-2*pi*(1-$))*(1-#ppt_y))*(1-$)">
                                          <p:val>
                                            <p:fltVal val="0"/>
                                          </p:val>
                                        </p:tav>
                                        <p:tav tm="100000">
                                          <p:val>
                                            <p:fltVal val="1"/>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457200" y="533400"/>
            <a:ext cx="8382000" cy="5786199"/>
          </a:xfrm>
          <a:prstGeom prst="rect">
            <a:avLst/>
          </a:prstGeom>
          <a:noFill/>
        </p:spPr>
        <p:txBody>
          <a:bodyPr wrap="square" rtlCol="0">
            <a:spAutoFit/>
          </a:bodyPr>
          <a:lstStyle/>
          <a:p>
            <a:pPr>
              <a:spcAft>
                <a:spcPts val="600"/>
              </a:spcAft>
            </a:pPr>
            <a:r>
              <a:rPr lang="en-US" sz="2800" dirty="0">
                <a:latin typeface="Algerian" pitchFamily="82" charset="0"/>
              </a:rPr>
              <a:t>Threats</a:t>
            </a:r>
            <a:r>
              <a:rPr lang="en-US" sz="2400" dirty="0">
                <a:latin typeface="Calibri" pitchFamily="34" charset="0"/>
              </a:rPr>
              <a:t>: </a:t>
            </a:r>
            <a:r>
              <a:rPr lang="en-US" sz="2400" dirty="0" smtClean="0">
                <a:latin typeface="Calibri" pitchFamily="34" charset="0"/>
              </a:rPr>
              <a:t>Anyone </a:t>
            </a:r>
            <a:r>
              <a:rPr lang="en-US" sz="2400" dirty="0">
                <a:latin typeface="Calibri" pitchFamily="34" charset="0"/>
              </a:rPr>
              <a:t>with the capability, technology, opportunity, and intent to do harm. Potential threats can be foreign or domestic, internal or external, state-sponsored or a single rogue element. Terrorists, insiders, disgruntled employees, and hackers are included in this profile </a:t>
            </a:r>
            <a:endParaRPr lang="en-GB" sz="2400" dirty="0">
              <a:latin typeface="Calibri" pitchFamily="34" charset="0"/>
            </a:endParaRPr>
          </a:p>
          <a:p>
            <a:pPr>
              <a:spcAft>
                <a:spcPts val="600"/>
              </a:spcAft>
            </a:pPr>
            <a:endParaRPr lang="en-US" sz="2400" dirty="0" smtClean="0"/>
          </a:p>
          <a:p>
            <a:pPr>
              <a:spcAft>
                <a:spcPts val="600"/>
              </a:spcAft>
            </a:pPr>
            <a:r>
              <a:rPr lang="en-US" sz="2400" dirty="0" smtClean="0">
                <a:latin typeface="Algerian" pitchFamily="82" charset="0"/>
              </a:rPr>
              <a:t>1.Intellectual </a:t>
            </a:r>
            <a:r>
              <a:rPr lang="en-US" sz="2400" dirty="0">
                <a:latin typeface="Algerian" pitchFamily="82" charset="0"/>
              </a:rPr>
              <a:t>property threats </a:t>
            </a:r>
            <a:r>
              <a:rPr lang="en-US" sz="2400" dirty="0"/>
              <a:t>-- use existing materials found on the Internet without the owner's permission, e.g., music downloading, domain name (cybersquatting), software pirating </a:t>
            </a:r>
          </a:p>
          <a:p>
            <a:pPr>
              <a:spcAft>
                <a:spcPts val="600"/>
              </a:spcAft>
            </a:pPr>
            <a:r>
              <a:rPr lang="en-US" sz="2400" dirty="0">
                <a:latin typeface="Algerian" pitchFamily="82" charset="0"/>
              </a:rPr>
              <a:t>2. Client computer threats </a:t>
            </a:r>
          </a:p>
          <a:p>
            <a:pPr lvl="0">
              <a:spcAft>
                <a:spcPts val="600"/>
              </a:spcAft>
            </a:pPr>
            <a:r>
              <a:rPr lang="en-US" sz="2400" dirty="0" smtClean="0"/>
              <a:t>     – </a:t>
            </a:r>
            <a:r>
              <a:rPr lang="en-US" sz="2400" dirty="0"/>
              <a:t>Trojan horse </a:t>
            </a:r>
          </a:p>
          <a:p>
            <a:pPr lvl="0">
              <a:spcAft>
                <a:spcPts val="600"/>
              </a:spcAft>
            </a:pPr>
            <a:r>
              <a:rPr lang="en-US" sz="2400" dirty="0" smtClean="0"/>
              <a:t>     – </a:t>
            </a:r>
            <a:r>
              <a:rPr lang="en-US" sz="2400" dirty="0"/>
              <a:t>Active contents </a:t>
            </a:r>
          </a:p>
          <a:p>
            <a:pPr lvl="0">
              <a:spcAft>
                <a:spcPts val="600"/>
              </a:spcAft>
            </a:pPr>
            <a:r>
              <a:rPr lang="en-US" sz="2400" dirty="0" smtClean="0"/>
              <a:t>     – </a:t>
            </a:r>
            <a:r>
              <a:rPr lang="en-US" sz="2400" dirty="0"/>
              <a:t>Viruses </a:t>
            </a:r>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31370" y="4199757"/>
            <a:ext cx="2462389" cy="2659380"/>
          </a:xfrm>
          <a:prstGeom prst="rect">
            <a:avLst/>
          </a:prstGeom>
          <a:noFill/>
          <a:ln>
            <a:noFill/>
          </a:ln>
          <a:effectLst/>
          <a:scene3d>
            <a:camera prst="perspectiveRelaxedModerately"/>
            <a:lightRig rig="threePt" dir="t"/>
          </a:scene3d>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68101001"/>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2" presetClass="entr" presetSubtype="0"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Scale>
                                      <p:cBhvr>
                                        <p:cTn id="7" dur="1000" decel="50000" fill="hold">
                                          <p:stCondLst>
                                            <p:cond delay="0"/>
                                          </p:stCondLst>
                                        </p:cTn>
                                        <p:tgtEl>
                                          <p:spTgt spid="7">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8" dur="1000" decel="50000" fill="hold">
                                          <p:stCondLst>
                                            <p:cond delay="0"/>
                                          </p:stCondLst>
                                        </p:cTn>
                                        <p:tgtEl>
                                          <p:spTgt spid="7">
                                            <p:txEl>
                                              <p:pRg st="0" end="0"/>
                                            </p:txEl>
                                          </p:spTgt>
                                        </p:tgtEl>
                                        <p:attrNameLst>
                                          <p:attrName>ppt_x</p:attrName>
                                          <p:attrName>ppt_y</p:attrName>
                                        </p:attrNameLst>
                                      </p:cBhvr>
                                    </p:animMotion>
                                    <p:animEffect transition="in" filter="fade">
                                      <p:cBhvr>
                                        <p:cTn id="9" dur="1000"/>
                                        <p:tgtEl>
                                          <p:spTgt spid="7">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2052"/>
                                        </p:tgtEl>
                                        <p:attrNameLst>
                                          <p:attrName>style.visibility</p:attrName>
                                        </p:attrNameLst>
                                      </p:cBhvr>
                                      <p:to>
                                        <p:strVal val="visible"/>
                                      </p:to>
                                    </p:set>
                                    <p:animEffect transition="in" filter="wipe(down)">
                                      <p:cBhvr>
                                        <p:cTn id="14" dur="500"/>
                                        <p:tgtEl>
                                          <p:spTgt spid="2052"/>
                                        </p:tgtEl>
                                      </p:cBhvr>
                                    </p:animEffect>
                                  </p:childTnLst>
                                </p:cTn>
                              </p:par>
                            </p:childTnLst>
                          </p:cTn>
                        </p:par>
                      </p:childTnLst>
                    </p:cTn>
                  </p:par>
                  <p:par>
                    <p:cTn id="15" fill="hold">
                      <p:stCondLst>
                        <p:cond delay="indefinite"/>
                      </p:stCondLst>
                      <p:childTnLst>
                        <p:par>
                          <p:cTn id="16" fill="hold">
                            <p:stCondLst>
                              <p:cond delay="0"/>
                            </p:stCondLst>
                            <p:childTnLst>
                              <p:par>
                                <p:cTn id="17" presetID="52" presetClass="entr" presetSubtype="0" fill="hold" nodeType="clickEffect">
                                  <p:stCondLst>
                                    <p:cond delay="0"/>
                                  </p:stCondLst>
                                  <p:childTnLst>
                                    <p:set>
                                      <p:cBhvr>
                                        <p:cTn id="18" dur="1" fill="hold">
                                          <p:stCondLst>
                                            <p:cond delay="0"/>
                                          </p:stCondLst>
                                        </p:cTn>
                                        <p:tgtEl>
                                          <p:spTgt spid="7">
                                            <p:txEl>
                                              <p:pRg st="2" end="2"/>
                                            </p:txEl>
                                          </p:spTgt>
                                        </p:tgtEl>
                                        <p:attrNameLst>
                                          <p:attrName>style.visibility</p:attrName>
                                        </p:attrNameLst>
                                      </p:cBhvr>
                                      <p:to>
                                        <p:strVal val="visible"/>
                                      </p:to>
                                    </p:set>
                                    <p:animScale>
                                      <p:cBhvr>
                                        <p:cTn id="19" dur="1000" decel="50000" fill="hold">
                                          <p:stCondLst>
                                            <p:cond delay="0"/>
                                          </p:stCondLst>
                                        </p:cTn>
                                        <p:tgtEl>
                                          <p:spTgt spid="7">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0" dur="1000" decel="50000" fill="hold">
                                          <p:stCondLst>
                                            <p:cond delay="0"/>
                                          </p:stCondLst>
                                        </p:cTn>
                                        <p:tgtEl>
                                          <p:spTgt spid="7">
                                            <p:txEl>
                                              <p:pRg st="2" end="2"/>
                                            </p:txEl>
                                          </p:spTgt>
                                        </p:tgtEl>
                                        <p:attrNameLst>
                                          <p:attrName>ppt_x</p:attrName>
                                          <p:attrName>ppt_y</p:attrName>
                                        </p:attrNameLst>
                                      </p:cBhvr>
                                    </p:animMotion>
                                    <p:animEffect transition="in" filter="fade">
                                      <p:cBhvr>
                                        <p:cTn id="21" dur="1000"/>
                                        <p:tgtEl>
                                          <p:spTgt spid="7">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52" presetClass="entr" presetSubtype="0" fill="hold" nodeType="clickEffect">
                                  <p:stCondLst>
                                    <p:cond delay="0"/>
                                  </p:stCondLst>
                                  <p:childTnLst>
                                    <p:set>
                                      <p:cBhvr>
                                        <p:cTn id="25" dur="1" fill="hold">
                                          <p:stCondLst>
                                            <p:cond delay="0"/>
                                          </p:stCondLst>
                                        </p:cTn>
                                        <p:tgtEl>
                                          <p:spTgt spid="7">
                                            <p:txEl>
                                              <p:pRg st="3" end="3"/>
                                            </p:txEl>
                                          </p:spTgt>
                                        </p:tgtEl>
                                        <p:attrNameLst>
                                          <p:attrName>style.visibility</p:attrName>
                                        </p:attrNameLst>
                                      </p:cBhvr>
                                      <p:to>
                                        <p:strVal val="visible"/>
                                      </p:to>
                                    </p:set>
                                    <p:animScale>
                                      <p:cBhvr>
                                        <p:cTn id="26" dur="1000" decel="50000" fill="hold">
                                          <p:stCondLst>
                                            <p:cond delay="0"/>
                                          </p:stCondLst>
                                        </p:cTn>
                                        <p:tgtEl>
                                          <p:spTgt spid="7">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7" dur="1000" decel="50000" fill="hold">
                                          <p:stCondLst>
                                            <p:cond delay="0"/>
                                          </p:stCondLst>
                                        </p:cTn>
                                        <p:tgtEl>
                                          <p:spTgt spid="7">
                                            <p:txEl>
                                              <p:pRg st="3" end="3"/>
                                            </p:txEl>
                                          </p:spTgt>
                                        </p:tgtEl>
                                        <p:attrNameLst>
                                          <p:attrName>ppt_x</p:attrName>
                                          <p:attrName>ppt_y</p:attrName>
                                        </p:attrNameLst>
                                      </p:cBhvr>
                                    </p:animMotion>
                                    <p:animEffect transition="in" filter="fade">
                                      <p:cBhvr>
                                        <p:cTn id="28" dur="1000"/>
                                        <p:tgtEl>
                                          <p:spTgt spid="7">
                                            <p:txEl>
                                              <p:pRg st="3" end="3"/>
                                            </p:txEl>
                                          </p:spTgt>
                                        </p:tgtEl>
                                      </p:cBhvr>
                                    </p:animEffect>
                                  </p:childTnLst>
                                </p:cTn>
                              </p:par>
                              <p:par>
                                <p:cTn id="29" presetID="52" presetClass="entr" presetSubtype="0" fill="hold" nodeType="with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animScale>
                                      <p:cBhvr>
                                        <p:cTn id="31" dur="1000" decel="50000" fill="hold">
                                          <p:stCondLst>
                                            <p:cond delay="0"/>
                                          </p:stCondLst>
                                        </p:cTn>
                                        <p:tgtEl>
                                          <p:spTgt spid="7">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2" dur="1000" decel="50000" fill="hold">
                                          <p:stCondLst>
                                            <p:cond delay="0"/>
                                          </p:stCondLst>
                                        </p:cTn>
                                        <p:tgtEl>
                                          <p:spTgt spid="7">
                                            <p:txEl>
                                              <p:pRg st="4" end="4"/>
                                            </p:txEl>
                                          </p:spTgt>
                                        </p:tgtEl>
                                        <p:attrNameLst>
                                          <p:attrName>ppt_x</p:attrName>
                                          <p:attrName>ppt_y</p:attrName>
                                        </p:attrNameLst>
                                      </p:cBhvr>
                                    </p:animMotion>
                                    <p:animEffect transition="in" filter="fade">
                                      <p:cBhvr>
                                        <p:cTn id="33" dur="1000"/>
                                        <p:tgtEl>
                                          <p:spTgt spid="7">
                                            <p:txEl>
                                              <p:pRg st="4" end="4"/>
                                            </p:txEl>
                                          </p:spTgt>
                                        </p:tgtEl>
                                      </p:cBhvr>
                                    </p:animEffect>
                                  </p:childTnLst>
                                </p:cTn>
                              </p:par>
                              <p:par>
                                <p:cTn id="34" presetID="52" presetClass="entr" presetSubtype="0" fill="hold" nodeType="withEffect">
                                  <p:stCondLst>
                                    <p:cond delay="0"/>
                                  </p:stCondLst>
                                  <p:childTnLst>
                                    <p:set>
                                      <p:cBhvr>
                                        <p:cTn id="35" dur="1" fill="hold">
                                          <p:stCondLst>
                                            <p:cond delay="0"/>
                                          </p:stCondLst>
                                        </p:cTn>
                                        <p:tgtEl>
                                          <p:spTgt spid="7">
                                            <p:txEl>
                                              <p:pRg st="5" end="5"/>
                                            </p:txEl>
                                          </p:spTgt>
                                        </p:tgtEl>
                                        <p:attrNameLst>
                                          <p:attrName>style.visibility</p:attrName>
                                        </p:attrNameLst>
                                      </p:cBhvr>
                                      <p:to>
                                        <p:strVal val="visible"/>
                                      </p:to>
                                    </p:set>
                                    <p:animScale>
                                      <p:cBhvr>
                                        <p:cTn id="36" dur="1000" decel="50000" fill="hold">
                                          <p:stCondLst>
                                            <p:cond delay="0"/>
                                          </p:stCondLst>
                                        </p:cTn>
                                        <p:tgtEl>
                                          <p:spTgt spid="7">
                                            <p:txEl>
                                              <p:pRg st="5" end="5"/>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7" dur="1000" decel="50000" fill="hold">
                                          <p:stCondLst>
                                            <p:cond delay="0"/>
                                          </p:stCondLst>
                                        </p:cTn>
                                        <p:tgtEl>
                                          <p:spTgt spid="7">
                                            <p:txEl>
                                              <p:pRg st="5" end="5"/>
                                            </p:txEl>
                                          </p:spTgt>
                                        </p:tgtEl>
                                        <p:attrNameLst>
                                          <p:attrName>ppt_x</p:attrName>
                                          <p:attrName>ppt_y</p:attrName>
                                        </p:attrNameLst>
                                      </p:cBhvr>
                                    </p:animMotion>
                                    <p:animEffect transition="in" filter="fade">
                                      <p:cBhvr>
                                        <p:cTn id="38" dur="1000"/>
                                        <p:tgtEl>
                                          <p:spTgt spid="7">
                                            <p:txEl>
                                              <p:pRg st="5" end="5"/>
                                            </p:txEl>
                                          </p:spTgt>
                                        </p:tgtEl>
                                      </p:cBhvr>
                                    </p:animEffect>
                                  </p:childTnLst>
                                </p:cTn>
                              </p:par>
                              <p:par>
                                <p:cTn id="39" presetID="52" presetClass="entr" presetSubtype="0" fill="hold" nodeType="withEffect">
                                  <p:stCondLst>
                                    <p:cond delay="0"/>
                                  </p:stCondLst>
                                  <p:childTnLst>
                                    <p:set>
                                      <p:cBhvr>
                                        <p:cTn id="40" dur="1" fill="hold">
                                          <p:stCondLst>
                                            <p:cond delay="0"/>
                                          </p:stCondLst>
                                        </p:cTn>
                                        <p:tgtEl>
                                          <p:spTgt spid="7">
                                            <p:txEl>
                                              <p:pRg st="6" end="6"/>
                                            </p:txEl>
                                          </p:spTgt>
                                        </p:tgtEl>
                                        <p:attrNameLst>
                                          <p:attrName>style.visibility</p:attrName>
                                        </p:attrNameLst>
                                      </p:cBhvr>
                                      <p:to>
                                        <p:strVal val="visible"/>
                                      </p:to>
                                    </p:set>
                                    <p:animScale>
                                      <p:cBhvr>
                                        <p:cTn id="41" dur="1000" decel="50000" fill="hold">
                                          <p:stCondLst>
                                            <p:cond delay="0"/>
                                          </p:stCondLst>
                                        </p:cTn>
                                        <p:tgtEl>
                                          <p:spTgt spid="7">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2" dur="1000" decel="50000" fill="hold">
                                          <p:stCondLst>
                                            <p:cond delay="0"/>
                                          </p:stCondLst>
                                        </p:cTn>
                                        <p:tgtEl>
                                          <p:spTgt spid="7">
                                            <p:txEl>
                                              <p:pRg st="6" end="6"/>
                                            </p:txEl>
                                          </p:spTgt>
                                        </p:tgtEl>
                                        <p:attrNameLst>
                                          <p:attrName>ppt_x</p:attrName>
                                          <p:attrName>ppt_y</p:attrName>
                                        </p:attrNameLst>
                                      </p:cBhvr>
                                    </p:animMotion>
                                    <p:animEffect transition="in" filter="fade">
                                      <p:cBhvr>
                                        <p:cTn id="43" dur="1000"/>
                                        <p:tgtEl>
                                          <p:spTgt spid="7">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a:xfrm>
            <a:off x="152400" y="2248347"/>
            <a:ext cx="8686799" cy="3877815"/>
          </a:xfrm>
        </p:spPr>
        <p:txBody>
          <a:bodyPr>
            <a:normAutofit lnSpcReduction="10000"/>
          </a:bodyPr>
          <a:lstStyle/>
          <a:p>
            <a:pPr>
              <a:buFont typeface="Wingdings" pitchFamily="2" charset="2"/>
              <a:buChar char="Ø"/>
            </a:pPr>
            <a:r>
              <a:rPr lang="en-US" sz="3600" b="1" dirty="0" smtClean="0">
                <a:ln w="1905"/>
                <a:solidFill>
                  <a:schemeClr val="tx1"/>
                </a:solidFill>
                <a:effectLst>
                  <a:innerShdw blurRad="69850" dist="43180" dir="5400000">
                    <a:srgbClr val="000000">
                      <a:alpha val="65000"/>
                    </a:srgbClr>
                  </a:innerShdw>
                </a:effectLst>
              </a:rPr>
              <a:t>E-commerce has been found to be the          emerging pillar in trade and commerce    in the modern world.</a:t>
            </a:r>
          </a:p>
          <a:p>
            <a:pPr>
              <a:buFont typeface="Wingdings" pitchFamily="2" charset="2"/>
              <a:buChar char="Ø"/>
            </a:pPr>
            <a:r>
              <a:rPr lang="en-US" sz="3600" b="1" dirty="0" smtClean="0">
                <a:ln w="1905"/>
                <a:solidFill>
                  <a:schemeClr val="tx1"/>
                </a:solidFill>
                <a:effectLst>
                  <a:innerShdw blurRad="69850" dist="43180" dir="5400000">
                    <a:srgbClr val="000000">
                      <a:alpha val="65000"/>
                    </a:srgbClr>
                  </a:innerShdw>
                </a:effectLst>
              </a:rPr>
              <a:t>To understand the importance and working of e-commerce</a:t>
            </a:r>
          </a:p>
          <a:p>
            <a:pPr>
              <a:buFont typeface="Wingdings" pitchFamily="2" charset="2"/>
              <a:buChar char="Ø"/>
            </a:pPr>
            <a:r>
              <a:rPr lang="en-US" sz="3600" b="1" dirty="0" smtClean="0">
                <a:ln w="1905"/>
                <a:solidFill>
                  <a:schemeClr val="tx1"/>
                </a:solidFill>
                <a:effectLst>
                  <a:innerShdw blurRad="69850" dist="43180" dir="5400000">
                    <a:srgbClr val="000000">
                      <a:alpha val="65000"/>
                    </a:srgbClr>
                  </a:innerShdw>
                </a:effectLst>
              </a:rPr>
              <a:t>To identify the scope of e-commerce in future</a:t>
            </a:r>
            <a:endParaRPr lang="en-GB" sz="3600" b="1" dirty="0">
              <a:ln w="1905"/>
              <a:solidFill>
                <a:schemeClr val="tx1"/>
              </a:solidFill>
              <a:effectLst>
                <a:innerShdw blurRad="69850" dist="43180" dir="5400000">
                  <a:srgbClr val="000000">
                    <a:alpha val="65000"/>
                  </a:srgbClr>
                </a:innerShdw>
              </a:effectLst>
            </a:endParaRPr>
          </a:p>
        </p:txBody>
      </p:sp>
      <p:sp>
        <p:nvSpPr>
          <p:cNvPr id="8" name="Title 7"/>
          <p:cNvSpPr>
            <a:spLocks noGrp="1"/>
          </p:cNvSpPr>
          <p:nvPr>
            <p:ph type="title"/>
          </p:nvPr>
        </p:nvSpPr>
        <p:spPr>
          <a:xfrm>
            <a:off x="533400" y="152400"/>
            <a:ext cx="7908663" cy="1371600"/>
          </a:xfrm>
        </p:spPr>
        <p:txBody>
          <a:bodyPr>
            <a:normAutofit fontScale="90000"/>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Reasons for selection of the topic</a:t>
            </a:r>
            <a:endParaRPr lang="en-GB"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2220617597"/>
      </p:ext>
    </p:extLst>
  </p:cSld>
  <p:clrMapOvr>
    <a:masterClrMapping/>
  </p:clrMapOvr>
  <mc:AlternateContent xmlns:mc="http://schemas.openxmlformats.org/markup-compatibility/2006" xmlns:p14="http://schemas.microsoft.com/office/powerpoint/2010/main">
    <mc:Choice Requires="p14">
      <p:transition spd="slow" p14:dur="1300">
        <p14:pan dir="u"/>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grpId="0" nodeType="clickEffect">
                                  <p:stCondLst>
                                    <p:cond delay="0"/>
                                  </p:stCondLst>
                                  <p:childTnLst>
                                    <p:set>
                                      <p:cBhvr>
                                        <p:cTn id="13" dur="1" fill="hold">
                                          <p:stCondLst>
                                            <p:cond delay="0"/>
                                          </p:stCondLst>
                                        </p:cTn>
                                        <p:tgtEl>
                                          <p:spTgt spid="11">
                                            <p:txEl>
                                              <p:pRg st="0" end="0"/>
                                            </p:txEl>
                                          </p:spTgt>
                                        </p:tgtEl>
                                        <p:attrNameLst>
                                          <p:attrName>style.visibility</p:attrName>
                                        </p:attrNameLst>
                                      </p:cBhvr>
                                      <p:to>
                                        <p:strVal val="visible"/>
                                      </p:to>
                                    </p:set>
                                    <p:animEffect transition="in" filter="wipe(down)">
                                      <p:cBhvr>
                                        <p:cTn id="14" dur="500"/>
                                        <p:tgtEl>
                                          <p:spTgt spid="1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11">
                                            <p:txEl>
                                              <p:pRg st="1" end="1"/>
                                            </p:txEl>
                                          </p:spTgt>
                                        </p:tgtEl>
                                        <p:attrNameLst>
                                          <p:attrName>style.visibility</p:attrName>
                                        </p:attrNameLst>
                                      </p:cBhvr>
                                      <p:to>
                                        <p:strVal val="visible"/>
                                      </p:to>
                                    </p:set>
                                    <p:animEffect transition="in" filter="wipe(down)">
                                      <p:cBhvr>
                                        <p:cTn id="19" dur="500"/>
                                        <p:tgtEl>
                                          <p:spTgt spid="11">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grpId="0" nodeType="clickEffect">
                                  <p:stCondLst>
                                    <p:cond delay="0"/>
                                  </p:stCondLst>
                                  <p:childTnLst>
                                    <p:set>
                                      <p:cBhvr>
                                        <p:cTn id="23" dur="1" fill="hold">
                                          <p:stCondLst>
                                            <p:cond delay="0"/>
                                          </p:stCondLst>
                                        </p:cTn>
                                        <p:tgtEl>
                                          <p:spTgt spid="11">
                                            <p:txEl>
                                              <p:pRg st="2" end="2"/>
                                            </p:txEl>
                                          </p:spTgt>
                                        </p:tgtEl>
                                        <p:attrNameLst>
                                          <p:attrName>style.visibility</p:attrName>
                                        </p:attrNameLst>
                                      </p:cBhvr>
                                      <p:to>
                                        <p:strVal val="visible"/>
                                      </p:to>
                                    </p:set>
                                    <p:animEffect transition="in" filter="wipe(down)">
                                      <p:cBhvr>
                                        <p:cTn id="24" dur="500"/>
                                        <p:tgtEl>
                                          <p:spTgt spid="11">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8"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04800"/>
            <a:ext cx="6400800" cy="4909036"/>
          </a:xfrm>
          <a:prstGeom prst="rect">
            <a:avLst/>
          </a:prstGeom>
        </p:spPr>
        <p:txBody>
          <a:bodyPr wrap="square">
            <a:spAutoFit/>
          </a:bodyPr>
          <a:lstStyle/>
          <a:p>
            <a:pPr>
              <a:spcAft>
                <a:spcPts val="600"/>
              </a:spcAft>
            </a:pPr>
            <a:r>
              <a:rPr lang="en-US" sz="2400" dirty="0">
                <a:latin typeface="Algerian" pitchFamily="82" charset="0"/>
              </a:rPr>
              <a:t>3. Communication channel threats </a:t>
            </a:r>
          </a:p>
          <a:p>
            <a:pPr lvl="0">
              <a:spcAft>
                <a:spcPts val="600"/>
              </a:spcAft>
            </a:pPr>
            <a:r>
              <a:rPr lang="en-US" sz="2400" dirty="0"/>
              <a:t>     – Sniffer program </a:t>
            </a:r>
          </a:p>
          <a:p>
            <a:pPr lvl="0">
              <a:spcAft>
                <a:spcPts val="600"/>
              </a:spcAft>
            </a:pPr>
            <a:r>
              <a:rPr lang="en-US" sz="2400" dirty="0"/>
              <a:t>     – Backdoor </a:t>
            </a:r>
          </a:p>
          <a:p>
            <a:pPr lvl="0">
              <a:spcAft>
                <a:spcPts val="600"/>
              </a:spcAft>
            </a:pPr>
            <a:r>
              <a:rPr lang="en-US" sz="2400" dirty="0"/>
              <a:t>     – Spoofing </a:t>
            </a:r>
          </a:p>
          <a:p>
            <a:pPr lvl="0">
              <a:spcAft>
                <a:spcPts val="600"/>
              </a:spcAft>
            </a:pPr>
            <a:r>
              <a:rPr lang="en-US" sz="2400" dirty="0"/>
              <a:t>     – Denial-of-service </a:t>
            </a:r>
          </a:p>
          <a:p>
            <a:endParaRPr lang="en-GB" sz="2400" dirty="0"/>
          </a:p>
          <a:p>
            <a:r>
              <a:rPr lang="en-US" sz="2400" dirty="0" smtClean="0">
                <a:latin typeface="Algerian" pitchFamily="82" charset="0"/>
              </a:rPr>
              <a:t>4</a:t>
            </a:r>
            <a:r>
              <a:rPr lang="en-US" sz="2400" dirty="0">
                <a:latin typeface="Algerian" pitchFamily="82" charset="0"/>
              </a:rPr>
              <a:t>. Server threats </a:t>
            </a:r>
          </a:p>
          <a:p>
            <a:r>
              <a:rPr lang="en-US" sz="2400" dirty="0"/>
              <a:t>– Privilege setting </a:t>
            </a:r>
          </a:p>
          <a:p>
            <a:r>
              <a:rPr lang="en-US" sz="2400" dirty="0"/>
              <a:t>– Server Side Include (SSI), Common </a:t>
            </a:r>
            <a:r>
              <a:rPr lang="en-US" sz="2400" dirty="0" smtClean="0"/>
              <a:t>         Gateway </a:t>
            </a:r>
            <a:r>
              <a:rPr lang="en-US" sz="2400" dirty="0"/>
              <a:t>Interface (CGI) </a:t>
            </a:r>
          </a:p>
          <a:p>
            <a:r>
              <a:rPr lang="en-US" sz="2400" dirty="0"/>
              <a:t>– File transfer </a:t>
            </a:r>
          </a:p>
          <a:p>
            <a:r>
              <a:rPr lang="en-US" sz="2400" dirty="0"/>
              <a:t>– Spamming </a:t>
            </a:r>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37947" y="914400"/>
            <a:ext cx="3524250" cy="2901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56227946"/>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wipe(down)">
                                      <p:cBhvr>
                                        <p:cTn id="7" dur="500"/>
                                        <p:tgtEl>
                                          <p:spTgt spid="3074"/>
                                        </p:tgtEl>
                                      </p:cBhvr>
                                    </p:animEffect>
                                  </p:childTnLst>
                                </p:cTn>
                              </p:par>
                            </p:childTnLst>
                          </p:cTn>
                        </p:par>
                      </p:childTnLst>
                    </p:cTn>
                  </p:par>
                  <p:par>
                    <p:cTn id="8" fill="hold">
                      <p:stCondLst>
                        <p:cond delay="indefinite"/>
                      </p:stCondLst>
                      <p:childTnLst>
                        <p:par>
                          <p:cTn id="9" fill="hold">
                            <p:stCondLst>
                              <p:cond delay="0"/>
                            </p:stCondLst>
                            <p:childTnLst>
                              <p:par>
                                <p:cTn id="10" presetID="52" presetClass="entr" presetSubtype="0" fill="hold" nodeType="clickEffect">
                                  <p:stCondLst>
                                    <p:cond delay="0"/>
                                  </p:stCondLst>
                                  <p:childTnLst>
                                    <p:set>
                                      <p:cBhvr>
                                        <p:cTn id="11" dur="1" fill="hold">
                                          <p:stCondLst>
                                            <p:cond delay="0"/>
                                          </p:stCondLst>
                                        </p:cTn>
                                        <p:tgtEl>
                                          <p:spTgt spid="2">
                                            <p:txEl>
                                              <p:pRg st="0" end="0"/>
                                            </p:txEl>
                                          </p:spTgt>
                                        </p:tgtEl>
                                        <p:attrNameLst>
                                          <p:attrName>style.visibility</p:attrName>
                                        </p:attrNameLst>
                                      </p:cBhvr>
                                      <p:to>
                                        <p:strVal val="visible"/>
                                      </p:to>
                                    </p:set>
                                    <p:animScale>
                                      <p:cBhvr>
                                        <p:cTn id="12" dur="1000" decel="50000" fill="hold">
                                          <p:stCondLst>
                                            <p:cond delay="0"/>
                                          </p:stCondLst>
                                        </p:cTn>
                                        <p:tgtEl>
                                          <p:spTgt spid="2">
                                            <p:txEl>
                                              <p:pRg st="0" end="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3" dur="1000" decel="50000" fill="hold">
                                          <p:stCondLst>
                                            <p:cond delay="0"/>
                                          </p:stCondLst>
                                        </p:cTn>
                                        <p:tgtEl>
                                          <p:spTgt spid="2">
                                            <p:txEl>
                                              <p:pRg st="0" end="0"/>
                                            </p:txEl>
                                          </p:spTgt>
                                        </p:tgtEl>
                                        <p:attrNameLst>
                                          <p:attrName>ppt_x</p:attrName>
                                          <p:attrName>ppt_y</p:attrName>
                                        </p:attrNameLst>
                                      </p:cBhvr>
                                    </p:animMotion>
                                    <p:animEffect transition="in" filter="fade">
                                      <p:cBhvr>
                                        <p:cTn id="14" dur="1000"/>
                                        <p:tgtEl>
                                          <p:spTgt spid="2">
                                            <p:txEl>
                                              <p:pRg st="0" end="0"/>
                                            </p:txEl>
                                          </p:spTgt>
                                        </p:tgtEl>
                                      </p:cBhvr>
                                    </p:animEffect>
                                  </p:childTnLst>
                                </p:cTn>
                              </p:par>
                              <p:par>
                                <p:cTn id="15" presetID="52" presetClass="entr" presetSubtype="0" fill="hold" nodeType="withEffect">
                                  <p:stCondLst>
                                    <p:cond delay="0"/>
                                  </p:stCondLst>
                                  <p:childTnLst>
                                    <p:set>
                                      <p:cBhvr>
                                        <p:cTn id="16" dur="1" fill="hold">
                                          <p:stCondLst>
                                            <p:cond delay="0"/>
                                          </p:stCondLst>
                                        </p:cTn>
                                        <p:tgtEl>
                                          <p:spTgt spid="2">
                                            <p:txEl>
                                              <p:pRg st="1" end="1"/>
                                            </p:txEl>
                                          </p:spTgt>
                                        </p:tgtEl>
                                        <p:attrNameLst>
                                          <p:attrName>style.visibility</p:attrName>
                                        </p:attrNameLst>
                                      </p:cBhvr>
                                      <p:to>
                                        <p:strVal val="visible"/>
                                      </p:to>
                                    </p:set>
                                    <p:animScale>
                                      <p:cBhvr>
                                        <p:cTn id="17" dur="1000" decel="50000" fill="hold">
                                          <p:stCondLst>
                                            <p:cond delay="0"/>
                                          </p:stCondLst>
                                        </p:cTn>
                                        <p:tgtEl>
                                          <p:spTgt spid="2">
                                            <p:txEl>
                                              <p:pRg st="1" end="1"/>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8" dur="1000" decel="50000" fill="hold">
                                          <p:stCondLst>
                                            <p:cond delay="0"/>
                                          </p:stCondLst>
                                        </p:cTn>
                                        <p:tgtEl>
                                          <p:spTgt spid="2">
                                            <p:txEl>
                                              <p:pRg st="1" end="1"/>
                                            </p:txEl>
                                          </p:spTgt>
                                        </p:tgtEl>
                                        <p:attrNameLst>
                                          <p:attrName>ppt_x</p:attrName>
                                          <p:attrName>ppt_y</p:attrName>
                                        </p:attrNameLst>
                                      </p:cBhvr>
                                    </p:animMotion>
                                    <p:animEffect transition="in" filter="fade">
                                      <p:cBhvr>
                                        <p:cTn id="19" dur="1000"/>
                                        <p:tgtEl>
                                          <p:spTgt spid="2">
                                            <p:txEl>
                                              <p:pRg st="1" end="1"/>
                                            </p:txEl>
                                          </p:spTgt>
                                        </p:tgtEl>
                                      </p:cBhvr>
                                    </p:animEffect>
                                  </p:childTnLst>
                                </p:cTn>
                              </p:par>
                              <p:par>
                                <p:cTn id="20" presetID="52" presetClass="entr" presetSubtype="0" fill="hold" nodeType="with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Scale>
                                      <p:cBhvr>
                                        <p:cTn id="22" dur="1000" decel="50000" fill="hold">
                                          <p:stCondLst>
                                            <p:cond delay="0"/>
                                          </p:stCondLst>
                                        </p:cTn>
                                        <p:tgtEl>
                                          <p:spTgt spid="2">
                                            <p:txEl>
                                              <p:pRg st="2" end="2"/>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3" dur="1000" decel="50000" fill="hold">
                                          <p:stCondLst>
                                            <p:cond delay="0"/>
                                          </p:stCondLst>
                                        </p:cTn>
                                        <p:tgtEl>
                                          <p:spTgt spid="2">
                                            <p:txEl>
                                              <p:pRg st="2" end="2"/>
                                            </p:txEl>
                                          </p:spTgt>
                                        </p:tgtEl>
                                        <p:attrNameLst>
                                          <p:attrName>ppt_x</p:attrName>
                                          <p:attrName>ppt_y</p:attrName>
                                        </p:attrNameLst>
                                      </p:cBhvr>
                                    </p:animMotion>
                                    <p:animEffect transition="in" filter="fade">
                                      <p:cBhvr>
                                        <p:cTn id="24" dur="1000"/>
                                        <p:tgtEl>
                                          <p:spTgt spid="2">
                                            <p:txEl>
                                              <p:pRg st="2" end="2"/>
                                            </p:txEl>
                                          </p:spTgt>
                                        </p:tgtEl>
                                      </p:cBhvr>
                                    </p:animEffect>
                                  </p:childTnLst>
                                </p:cTn>
                              </p:par>
                              <p:par>
                                <p:cTn id="25" presetID="52" presetClass="entr" presetSubtype="0" fill="hold" nodeType="withEffect">
                                  <p:stCondLst>
                                    <p:cond delay="0"/>
                                  </p:stCondLst>
                                  <p:childTnLst>
                                    <p:set>
                                      <p:cBhvr>
                                        <p:cTn id="26" dur="1" fill="hold">
                                          <p:stCondLst>
                                            <p:cond delay="0"/>
                                          </p:stCondLst>
                                        </p:cTn>
                                        <p:tgtEl>
                                          <p:spTgt spid="2">
                                            <p:txEl>
                                              <p:pRg st="3" end="3"/>
                                            </p:txEl>
                                          </p:spTgt>
                                        </p:tgtEl>
                                        <p:attrNameLst>
                                          <p:attrName>style.visibility</p:attrName>
                                        </p:attrNameLst>
                                      </p:cBhvr>
                                      <p:to>
                                        <p:strVal val="visible"/>
                                      </p:to>
                                    </p:set>
                                    <p:animScale>
                                      <p:cBhvr>
                                        <p:cTn id="27" dur="1000" decel="50000" fill="hold">
                                          <p:stCondLst>
                                            <p:cond delay="0"/>
                                          </p:stCondLst>
                                        </p:cTn>
                                        <p:tgtEl>
                                          <p:spTgt spid="2">
                                            <p:txEl>
                                              <p:pRg st="3" end="3"/>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28" dur="1000" decel="50000" fill="hold">
                                          <p:stCondLst>
                                            <p:cond delay="0"/>
                                          </p:stCondLst>
                                        </p:cTn>
                                        <p:tgtEl>
                                          <p:spTgt spid="2">
                                            <p:txEl>
                                              <p:pRg st="3" end="3"/>
                                            </p:txEl>
                                          </p:spTgt>
                                        </p:tgtEl>
                                        <p:attrNameLst>
                                          <p:attrName>ppt_x</p:attrName>
                                          <p:attrName>ppt_y</p:attrName>
                                        </p:attrNameLst>
                                      </p:cBhvr>
                                    </p:animMotion>
                                    <p:animEffect transition="in" filter="fade">
                                      <p:cBhvr>
                                        <p:cTn id="29" dur="1000"/>
                                        <p:tgtEl>
                                          <p:spTgt spid="2">
                                            <p:txEl>
                                              <p:pRg st="3" end="3"/>
                                            </p:txEl>
                                          </p:spTgt>
                                        </p:tgtEl>
                                      </p:cBhvr>
                                    </p:animEffect>
                                  </p:childTnLst>
                                </p:cTn>
                              </p:par>
                              <p:par>
                                <p:cTn id="30" presetID="52" presetClass="entr" presetSubtype="0" fill="hold" nodeType="withEffect">
                                  <p:stCondLst>
                                    <p:cond delay="0"/>
                                  </p:stCondLst>
                                  <p:childTnLst>
                                    <p:set>
                                      <p:cBhvr>
                                        <p:cTn id="31" dur="1" fill="hold">
                                          <p:stCondLst>
                                            <p:cond delay="0"/>
                                          </p:stCondLst>
                                        </p:cTn>
                                        <p:tgtEl>
                                          <p:spTgt spid="2">
                                            <p:txEl>
                                              <p:pRg st="4" end="4"/>
                                            </p:txEl>
                                          </p:spTgt>
                                        </p:tgtEl>
                                        <p:attrNameLst>
                                          <p:attrName>style.visibility</p:attrName>
                                        </p:attrNameLst>
                                      </p:cBhvr>
                                      <p:to>
                                        <p:strVal val="visible"/>
                                      </p:to>
                                    </p:set>
                                    <p:animScale>
                                      <p:cBhvr>
                                        <p:cTn id="32" dur="1000" decel="50000" fill="hold">
                                          <p:stCondLst>
                                            <p:cond delay="0"/>
                                          </p:stCondLst>
                                        </p:cTn>
                                        <p:tgtEl>
                                          <p:spTgt spid="2">
                                            <p:txEl>
                                              <p:pRg st="4" end="4"/>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33" dur="1000" decel="50000" fill="hold">
                                          <p:stCondLst>
                                            <p:cond delay="0"/>
                                          </p:stCondLst>
                                        </p:cTn>
                                        <p:tgtEl>
                                          <p:spTgt spid="2">
                                            <p:txEl>
                                              <p:pRg st="4" end="4"/>
                                            </p:txEl>
                                          </p:spTgt>
                                        </p:tgtEl>
                                        <p:attrNameLst>
                                          <p:attrName>ppt_x</p:attrName>
                                          <p:attrName>ppt_y</p:attrName>
                                        </p:attrNameLst>
                                      </p:cBhvr>
                                    </p:animMotion>
                                    <p:animEffect transition="in" filter="fade">
                                      <p:cBhvr>
                                        <p:cTn id="34" dur="1000"/>
                                        <p:tgtEl>
                                          <p:spTgt spid="2">
                                            <p:txEl>
                                              <p:pRg st="4" end="4"/>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52" presetClass="entr" presetSubtype="0" fill="hold" nodeType="clickEffect">
                                  <p:stCondLst>
                                    <p:cond delay="0"/>
                                  </p:stCondLst>
                                  <p:childTnLst>
                                    <p:set>
                                      <p:cBhvr>
                                        <p:cTn id="38" dur="1" fill="hold">
                                          <p:stCondLst>
                                            <p:cond delay="0"/>
                                          </p:stCondLst>
                                        </p:cTn>
                                        <p:tgtEl>
                                          <p:spTgt spid="2">
                                            <p:txEl>
                                              <p:pRg st="6" end="6"/>
                                            </p:txEl>
                                          </p:spTgt>
                                        </p:tgtEl>
                                        <p:attrNameLst>
                                          <p:attrName>style.visibility</p:attrName>
                                        </p:attrNameLst>
                                      </p:cBhvr>
                                      <p:to>
                                        <p:strVal val="visible"/>
                                      </p:to>
                                    </p:set>
                                    <p:animScale>
                                      <p:cBhvr>
                                        <p:cTn id="39" dur="1000" decel="50000" fill="hold">
                                          <p:stCondLst>
                                            <p:cond delay="0"/>
                                          </p:stCondLst>
                                        </p:cTn>
                                        <p:tgtEl>
                                          <p:spTgt spid="2">
                                            <p:txEl>
                                              <p:pRg st="6" end="6"/>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0" dur="1000" decel="50000" fill="hold">
                                          <p:stCondLst>
                                            <p:cond delay="0"/>
                                          </p:stCondLst>
                                        </p:cTn>
                                        <p:tgtEl>
                                          <p:spTgt spid="2">
                                            <p:txEl>
                                              <p:pRg st="6" end="6"/>
                                            </p:txEl>
                                          </p:spTgt>
                                        </p:tgtEl>
                                        <p:attrNameLst>
                                          <p:attrName>ppt_x</p:attrName>
                                          <p:attrName>ppt_y</p:attrName>
                                        </p:attrNameLst>
                                      </p:cBhvr>
                                    </p:animMotion>
                                    <p:animEffect transition="in" filter="fade">
                                      <p:cBhvr>
                                        <p:cTn id="41" dur="1000"/>
                                        <p:tgtEl>
                                          <p:spTgt spid="2">
                                            <p:txEl>
                                              <p:pRg st="6" end="6"/>
                                            </p:txEl>
                                          </p:spTgt>
                                        </p:tgtEl>
                                      </p:cBhvr>
                                    </p:animEffect>
                                  </p:childTnLst>
                                </p:cTn>
                              </p:par>
                              <p:par>
                                <p:cTn id="42" presetID="52" presetClass="entr" presetSubtype="0" fill="hold" nodeType="withEffect">
                                  <p:stCondLst>
                                    <p:cond delay="0"/>
                                  </p:stCondLst>
                                  <p:childTnLst>
                                    <p:set>
                                      <p:cBhvr>
                                        <p:cTn id="43" dur="1" fill="hold">
                                          <p:stCondLst>
                                            <p:cond delay="0"/>
                                          </p:stCondLst>
                                        </p:cTn>
                                        <p:tgtEl>
                                          <p:spTgt spid="2">
                                            <p:txEl>
                                              <p:pRg st="7" end="7"/>
                                            </p:txEl>
                                          </p:spTgt>
                                        </p:tgtEl>
                                        <p:attrNameLst>
                                          <p:attrName>style.visibility</p:attrName>
                                        </p:attrNameLst>
                                      </p:cBhvr>
                                      <p:to>
                                        <p:strVal val="visible"/>
                                      </p:to>
                                    </p:set>
                                    <p:animScale>
                                      <p:cBhvr>
                                        <p:cTn id="44" dur="1000" decel="50000" fill="hold">
                                          <p:stCondLst>
                                            <p:cond delay="0"/>
                                          </p:stCondLst>
                                        </p:cTn>
                                        <p:tgtEl>
                                          <p:spTgt spid="2">
                                            <p:txEl>
                                              <p:pRg st="7" end="7"/>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45" dur="1000" decel="50000" fill="hold">
                                          <p:stCondLst>
                                            <p:cond delay="0"/>
                                          </p:stCondLst>
                                        </p:cTn>
                                        <p:tgtEl>
                                          <p:spTgt spid="2">
                                            <p:txEl>
                                              <p:pRg st="7" end="7"/>
                                            </p:txEl>
                                          </p:spTgt>
                                        </p:tgtEl>
                                        <p:attrNameLst>
                                          <p:attrName>ppt_x</p:attrName>
                                          <p:attrName>ppt_y</p:attrName>
                                        </p:attrNameLst>
                                      </p:cBhvr>
                                    </p:animMotion>
                                    <p:animEffect transition="in" filter="fade">
                                      <p:cBhvr>
                                        <p:cTn id="46" dur="1000"/>
                                        <p:tgtEl>
                                          <p:spTgt spid="2">
                                            <p:txEl>
                                              <p:pRg st="7" end="7"/>
                                            </p:txEl>
                                          </p:spTgt>
                                        </p:tgtEl>
                                      </p:cBhvr>
                                    </p:animEffect>
                                  </p:childTnLst>
                                </p:cTn>
                              </p:par>
                              <p:par>
                                <p:cTn id="47" presetID="52" presetClass="entr" presetSubtype="0" fill="hold" nodeType="withEffect">
                                  <p:stCondLst>
                                    <p:cond delay="0"/>
                                  </p:stCondLst>
                                  <p:childTnLst>
                                    <p:set>
                                      <p:cBhvr>
                                        <p:cTn id="48" dur="1" fill="hold">
                                          <p:stCondLst>
                                            <p:cond delay="0"/>
                                          </p:stCondLst>
                                        </p:cTn>
                                        <p:tgtEl>
                                          <p:spTgt spid="2">
                                            <p:txEl>
                                              <p:pRg st="8" end="8"/>
                                            </p:txEl>
                                          </p:spTgt>
                                        </p:tgtEl>
                                        <p:attrNameLst>
                                          <p:attrName>style.visibility</p:attrName>
                                        </p:attrNameLst>
                                      </p:cBhvr>
                                      <p:to>
                                        <p:strVal val="visible"/>
                                      </p:to>
                                    </p:set>
                                    <p:animScale>
                                      <p:cBhvr>
                                        <p:cTn id="49" dur="1000" decel="50000" fill="hold">
                                          <p:stCondLst>
                                            <p:cond delay="0"/>
                                          </p:stCondLst>
                                        </p:cTn>
                                        <p:tgtEl>
                                          <p:spTgt spid="2">
                                            <p:txEl>
                                              <p:pRg st="8" end="8"/>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0" dur="1000" decel="50000" fill="hold">
                                          <p:stCondLst>
                                            <p:cond delay="0"/>
                                          </p:stCondLst>
                                        </p:cTn>
                                        <p:tgtEl>
                                          <p:spTgt spid="2">
                                            <p:txEl>
                                              <p:pRg st="8" end="8"/>
                                            </p:txEl>
                                          </p:spTgt>
                                        </p:tgtEl>
                                        <p:attrNameLst>
                                          <p:attrName>ppt_x</p:attrName>
                                          <p:attrName>ppt_y</p:attrName>
                                        </p:attrNameLst>
                                      </p:cBhvr>
                                    </p:animMotion>
                                    <p:animEffect transition="in" filter="fade">
                                      <p:cBhvr>
                                        <p:cTn id="51" dur="1000"/>
                                        <p:tgtEl>
                                          <p:spTgt spid="2">
                                            <p:txEl>
                                              <p:pRg st="8" end="8"/>
                                            </p:txEl>
                                          </p:spTgt>
                                        </p:tgtEl>
                                      </p:cBhvr>
                                    </p:animEffect>
                                  </p:childTnLst>
                                </p:cTn>
                              </p:par>
                              <p:par>
                                <p:cTn id="52" presetID="52" presetClass="entr" presetSubtype="0" fill="hold" nodeType="withEffect">
                                  <p:stCondLst>
                                    <p:cond delay="0"/>
                                  </p:stCondLst>
                                  <p:childTnLst>
                                    <p:set>
                                      <p:cBhvr>
                                        <p:cTn id="53" dur="1" fill="hold">
                                          <p:stCondLst>
                                            <p:cond delay="0"/>
                                          </p:stCondLst>
                                        </p:cTn>
                                        <p:tgtEl>
                                          <p:spTgt spid="2">
                                            <p:txEl>
                                              <p:pRg st="9" end="9"/>
                                            </p:txEl>
                                          </p:spTgt>
                                        </p:tgtEl>
                                        <p:attrNameLst>
                                          <p:attrName>style.visibility</p:attrName>
                                        </p:attrNameLst>
                                      </p:cBhvr>
                                      <p:to>
                                        <p:strVal val="visible"/>
                                      </p:to>
                                    </p:set>
                                    <p:animScale>
                                      <p:cBhvr>
                                        <p:cTn id="54" dur="1000" decel="50000" fill="hold">
                                          <p:stCondLst>
                                            <p:cond delay="0"/>
                                          </p:stCondLst>
                                        </p:cTn>
                                        <p:tgtEl>
                                          <p:spTgt spid="2">
                                            <p:txEl>
                                              <p:pRg st="9" end="9"/>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55" dur="1000" decel="50000" fill="hold">
                                          <p:stCondLst>
                                            <p:cond delay="0"/>
                                          </p:stCondLst>
                                        </p:cTn>
                                        <p:tgtEl>
                                          <p:spTgt spid="2">
                                            <p:txEl>
                                              <p:pRg st="9" end="9"/>
                                            </p:txEl>
                                          </p:spTgt>
                                        </p:tgtEl>
                                        <p:attrNameLst>
                                          <p:attrName>ppt_x</p:attrName>
                                          <p:attrName>ppt_y</p:attrName>
                                        </p:attrNameLst>
                                      </p:cBhvr>
                                    </p:animMotion>
                                    <p:animEffect transition="in" filter="fade">
                                      <p:cBhvr>
                                        <p:cTn id="56" dur="1000"/>
                                        <p:tgtEl>
                                          <p:spTgt spid="2">
                                            <p:txEl>
                                              <p:pRg st="9" end="9"/>
                                            </p:txEl>
                                          </p:spTgt>
                                        </p:tgtEl>
                                      </p:cBhvr>
                                    </p:animEffect>
                                  </p:childTnLst>
                                </p:cTn>
                              </p:par>
                              <p:par>
                                <p:cTn id="57" presetID="52" presetClass="entr" presetSubtype="0" fill="hold" nodeType="withEffect">
                                  <p:stCondLst>
                                    <p:cond delay="0"/>
                                  </p:stCondLst>
                                  <p:childTnLst>
                                    <p:set>
                                      <p:cBhvr>
                                        <p:cTn id="58" dur="1" fill="hold">
                                          <p:stCondLst>
                                            <p:cond delay="0"/>
                                          </p:stCondLst>
                                        </p:cTn>
                                        <p:tgtEl>
                                          <p:spTgt spid="2">
                                            <p:txEl>
                                              <p:pRg st="10" end="10"/>
                                            </p:txEl>
                                          </p:spTgt>
                                        </p:tgtEl>
                                        <p:attrNameLst>
                                          <p:attrName>style.visibility</p:attrName>
                                        </p:attrNameLst>
                                      </p:cBhvr>
                                      <p:to>
                                        <p:strVal val="visible"/>
                                      </p:to>
                                    </p:set>
                                    <p:animScale>
                                      <p:cBhvr>
                                        <p:cTn id="59" dur="1000" decel="50000" fill="hold">
                                          <p:stCondLst>
                                            <p:cond delay="0"/>
                                          </p:stCondLst>
                                        </p:cTn>
                                        <p:tgtEl>
                                          <p:spTgt spid="2">
                                            <p:txEl>
                                              <p:pRg st="10" end="10"/>
                                            </p:txEl>
                                          </p:spTgt>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60" dur="1000" decel="50000" fill="hold">
                                          <p:stCondLst>
                                            <p:cond delay="0"/>
                                          </p:stCondLst>
                                        </p:cTn>
                                        <p:tgtEl>
                                          <p:spTgt spid="2">
                                            <p:txEl>
                                              <p:pRg st="10" end="10"/>
                                            </p:txEl>
                                          </p:spTgt>
                                        </p:tgtEl>
                                        <p:attrNameLst>
                                          <p:attrName>ppt_x</p:attrName>
                                          <p:attrName>ppt_y</p:attrName>
                                        </p:attrNameLst>
                                      </p:cBhvr>
                                    </p:animMotion>
                                    <p:animEffect transition="in" filter="fade">
                                      <p:cBhvr>
                                        <p:cTn id="61" dur="1000"/>
                                        <p:tgtEl>
                                          <p:spTgt spid="2">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3507692"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Case laws:</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4" name="Content Placeholder 3"/>
          <p:cNvSpPr>
            <a:spLocks noGrp="1"/>
          </p:cNvSpPr>
          <p:nvPr>
            <p:ph idx="1"/>
          </p:nvPr>
        </p:nvSpPr>
        <p:spPr>
          <a:xfrm>
            <a:off x="457201" y="1727495"/>
            <a:ext cx="7987552" cy="4398667"/>
          </a:xfrm>
        </p:spPr>
        <p:txBody>
          <a:bodyPr>
            <a:normAutofit fontScale="92500" lnSpcReduction="10000"/>
          </a:bodyPr>
          <a:lstStyle/>
          <a:p>
            <a:pPr marL="0" indent="0">
              <a:buNone/>
            </a:pPr>
            <a:endParaRPr lang="en-GB" b="1" dirty="0" smtClean="0"/>
          </a:p>
          <a:p>
            <a:r>
              <a:rPr lang="en-GB" b="1" dirty="0" smtClean="0"/>
              <a:t>THE EBAY STORY :</a:t>
            </a:r>
          </a:p>
          <a:p>
            <a:pPr>
              <a:buFont typeface="Wingdings" pitchFamily="2" charset="2"/>
              <a:buChar char="v"/>
            </a:pPr>
            <a:r>
              <a:rPr lang="en-GB" dirty="0" smtClean="0"/>
              <a:t> </a:t>
            </a:r>
            <a:r>
              <a:rPr lang="en-GB" sz="2400" dirty="0" smtClean="0"/>
              <a:t>eBay, with a simple concept (Web-based auctions) and a market capitalization of $16 billion, has harnessed the resources of the Internet to capture over two million registered users. </a:t>
            </a:r>
          </a:p>
          <a:p>
            <a:pPr>
              <a:buFont typeface="Wingdings" pitchFamily="2" charset="2"/>
              <a:buChar char="v"/>
            </a:pPr>
            <a:r>
              <a:rPr lang="en-GB" sz="2400" dirty="0" smtClean="0"/>
              <a:t>Has it stopped looking ahead? No! eBay is constant looking for ways to increase its markets by providing international sites and moving into new markets.</a:t>
            </a:r>
          </a:p>
          <a:p>
            <a:pPr>
              <a:buFont typeface="Wingdings" pitchFamily="2" charset="2"/>
              <a:buChar char="v"/>
            </a:pPr>
            <a:r>
              <a:rPr lang="en-GB" sz="2400" dirty="0" smtClean="0"/>
              <a:t> This year, eBay partnered with zipReality.com to provide a new category of products </a:t>
            </a:r>
            <a:r>
              <a:rPr lang="en-GB" sz="2600" dirty="0" smtClean="0"/>
              <a:t>and services called eBay Real Estate. zipRealty.com will provide professional real estate services as part of the new category</a:t>
            </a:r>
            <a:r>
              <a:rPr lang="en-GB" dirty="0" smtClean="0"/>
              <a:t>. </a:t>
            </a:r>
            <a:endParaRPr lang="en-GB"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4600" y="51095"/>
            <a:ext cx="2245282" cy="1676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40216517"/>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4098"/>
                                        </p:tgtEl>
                                        <p:attrNameLst>
                                          <p:attrName>style.visibility</p:attrName>
                                        </p:attrNameLst>
                                      </p:cBhvr>
                                      <p:to>
                                        <p:strVal val="visible"/>
                                      </p:to>
                                    </p:set>
                                    <p:animEffect transition="in" filter="circle(in)">
                                      <p:cBhvr>
                                        <p:cTn id="15" dur="2000"/>
                                        <p:tgtEl>
                                          <p:spTgt spid="4098"/>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4">
                                            <p:txEl>
                                              <p:pRg st="1" end="1"/>
                                            </p:txEl>
                                          </p:spTgt>
                                        </p:tgtEl>
                                        <p:attrNameLst>
                                          <p:attrName>style.visibility</p:attrName>
                                        </p:attrNameLst>
                                      </p:cBhvr>
                                      <p:to>
                                        <p:strVal val="visible"/>
                                      </p:to>
                                    </p:set>
                                    <p:animEffect transition="in" filter="barn(inVertical)">
                                      <p:cBhvr>
                                        <p:cTn id="20" dur="500"/>
                                        <p:tgtEl>
                                          <p:spTgt spid="4">
                                            <p:txEl>
                                              <p:pRg st="1" end="1"/>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nodeType="clickEffect">
                                  <p:stCondLst>
                                    <p:cond delay="0"/>
                                  </p:stCondLst>
                                  <p:childTnLst>
                                    <p:set>
                                      <p:cBhvr>
                                        <p:cTn id="24" dur="1" fill="hold">
                                          <p:stCondLst>
                                            <p:cond delay="0"/>
                                          </p:stCondLst>
                                        </p:cTn>
                                        <p:tgtEl>
                                          <p:spTgt spid="4">
                                            <p:txEl>
                                              <p:pRg st="2" end="2"/>
                                            </p:txEl>
                                          </p:spTgt>
                                        </p:tgtEl>
                                        <p:attrNameLst>
                                          <p:attrName>style.visibility</p:attrName>
                                        </p:attrNameLst>
                                      </p:cBhvr>
                                      <p:to>
                                        <p:strVal val="visible"/>
                                      </p:to>
                                    </p:set>
                                    <p:animEffect transition="in" filter="fade">
                                      <p:cBhvr>
                                        <p:cTn id="25" dur="1000"/>
                                        <p:tgtEl>
                                          <p:spTgt spid="4">
                                            <p:txEl>
                                              <p:pRg st="2" end="2"/>
                                            </p:txEl>
                                          </p:spTgt>
                                        </p:tgtEl>
                                      </p:cBhvr>
                                    </p:animEffect>
                                    <p:anim calcmode="lin" valueType="num">
                                      <p:cBhvr>
                                        <p:cTn id="26"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7" dur="1000" fill="hold"/>
                                        <p:tgtEl>
                                          <p:spTgt spid="4">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1000"/>
                                        <p:tgtEl>
                                          <p:spTgt spid="4">
                                            <p:txEl>
                                              <p:pRg st="3" end="3"/>
                                            </p:txEl>
                                          </p:spTgt>
                                        </p:tgtEl>
                                      </p:cBhvr>
                                    </p:animEffect>
                                    <p:anim calcmode="lin" valueType="num">
                                      <p:cBhvr>
                                        <p:cTn id="33"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34"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4">
                                            <p:txEl>
                                              <p:pRg st="4" end="4"/>
                                            </p:txEl>
                                          </p:spTgt>
                                        </p:tgtEl>
                                        <p:attrNameLst>
                                          <p:attrName>style.visibility</p:attrName>
                                        </p:attrNameLst>
                                      </p:cBhvr>
                                      <p:to>
                                        <p:strVal val="visible"/>
                                      </p:to>
                                    </p:set>
                                    <p:animEffect transition="in" filter="fade">
                                      <p:cBhvr>
                                        <p:cTn id="39" dur="1000"/>
                                        <p:tgtEl>
                                          <p:spTgt spid="4">
                                            <p:txEl>
                                              <p:pRg st="4" end="4"/>
                                            </p:txEl>
                                          </p:spTgt>
                                        </p:tgtEl>
                                      </p:cBhvr>
                                    </p:animEffect>
                                    <p:anim calcmode="lin" valueType="num">
                                      <p:cBhvr>
                                        <p:cTn id="40"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41"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57200" y="381000"/>
            <a:ext cx="7217040" cy="923330"/>
          </a:xfrm>
          <a:prstGeom prst="rect">
            <a:avLst/>
          </a:prstGeom>
          <a:noFill/>
        </p:spPr>
        <p:txBody>
          <a:bodyPr wrap="none" lIns="91440" tIns="45720" rIns="91440" bIns="45720">
            <a:spAutoFit/>
          </a:bodyPr>
          <a:lstStyle/>
          <a:p>
            <a:pPr algn="ctr"/>
            <a:r>
              <a:rPr lang="en-US" sz="5400" b="1" cap="none"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Case laws(continued) :</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
        <p:nvSpPr>
          <p:cNvPr id="4" name="Content Placeholder 3"/>
          <p:cNvSpPr>
            <a:spLocks noGrp="1"/>
          </p:cNvSpPr>
          <p:nvPr>
            <p:ph idx="1"/>
          </p:nvPr>
        </p:nvSpPr>
        <p:spPr/>
        <p:txBody>
          <a:bodyPr/>
          <a:lstStyle/>
          <a:p>
            <a:pPr>
              <a:buFont typeface="Wingdings" pitchFamily="2" charset="2"/>
              <a:buChar char="v"/>
            </a:pPr>
            <a:r>
              <a:rPr lang="en-GB" sz="2400" dirty="0"/>
              <a:t>By taking advantage of zipRealty.com and the powerful technology and infrastructure of eBay, both companies will win in this market. Even though eBay is a brand name for auctioning online, it still keeps moving forward and thinking of the next steps it must take to stay ahead of the market</a:t>
            </a:r>
            <a:r>
              <a:rPr lang="en-GB" dirty="0"/>
              <a:t>. </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4799957"/>
            <a:ext cx="2093913" cy="156338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97031343"/>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2"/>
                                        </p:tgtEl>
                                        <p:attrNameLst>
                                          <p:attrName>style.visibility</p:attrName>
                                        </p:attrNameLst>
                                      </p:cBhvr>
                                      <p:to>
                                        <p:strVal val="visible"/>
                                      </p:to>
                                    </p:set>
                                    <p:anim by="(-#ppt_w*2)" calcmode="lin" valueType="num">
                                      <p:cBhvr rctx="PPT">
                                        <p:cTn id="7" dur="500" autoRev="1" fill="hold">
                                          <p:stCondLst>
                                            <p:cond delay="0"/>
                                          </p:stCondLst>
                                        </p:cTn>
                                        <p:tgtEl>
                                          <p:spTgt spid="2"/>
                                        </p:tgtEl>
                                        <p:attrNameLst>
                                          <p:attrName>ppt_w</p:attrName>
                                        </p:attrNameLst>
                                      </p:cBhvr>
                                    </p:anim>
                                    <p:anim by="(#ppt_w*0.50)" calcmode="lin" valueType="num">
                                      <p:cBhvr>
                                        <p:cTn id="8" dur="500" decel="50000" autoRev="1" fill="hold">
                                          <p:stCondLst>
                                            <p:cond delay="0"/>
                                          </p:stCondLst>
                                        </p:cTn>
                                        <p:tgtEl>
                                          <p:spTgt spid="2"/>
                                        </p:tgtEl>
                                        <p:attrNameLst>
                                          <p:attrName>ppt_x</p:attrName>
                                        </p:attrNameLst>
                                      </p:cBhvr>
                                    </p:anim>
                                    <p:anim from="(-#ppt_h/2)" to="(#ppt_y)" calcmode="lin" valueType="num">
                                      <p:cBhvr>
                                        <p:cTn id="9" dur="1000" fill="hold">
                                          <p:stCondLst>
                                            <p:cond delay="0"/>
                                          </p:stCondLst>
                                        </p:cTn>
                                        <p:tgtEl>
                                          <p:spTgt spid="2"/>
                                        </p:tgtEl>
                                        <p:attrNameLst>
                                          <p:attrName>ppt_y</p:attrName>
                                        </p:attrNameLst>
                                      </p:cBhvr>
                                    </p:anim>
                                    <p:animRot by="21600000">
                                      <p:cBhvr>
                                        <p:cTn id="10" dur="1000" fill="hold">
                                          <p:stCondLst>
                                            <p:cond delay="0"/>
                                          </p:stCondLst>
                                        </p:cTn>
                                        <p:tgtEl>
                                          <p:spTgt spid="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6" presetClass="entr" presetSubtype="16" fill="hold" nodeType="clickEffect">
                                  <p:stCondLst>
                                    <p:cond delay="0"/>
                                  </p:stCondLst>
                                  <p:childTnLst>
                                    <p:set>
                                      <p:cBhvr>
                                        <p:cTn id="14" dur="1" fill="hold">
                                          <p:stCondLst>
                                            <p:cond delay="0"/>
                                          </p:stCondLst>
                                        </p:cTn>
                                        <p:tgtEl>
                                          <p:spTgt spid="5122"/>
                                        </p:tgtEl>
                                        <p:attrNameLst>
                                          <p:attrName>style.visibility</p:attrName>
                                        </p:attrNameLst>
                                      </p:cBhvr>
                                      <p:to>
                                        <p:strVal val="visible"/>
                                      </p:to>
                                    </p:set>
                                    <p:animEffect transition="in" filter="circle(in)">
                                      <p:cBhvr>
                                        <p:cTn id="15" dur="2000"/>
                                        <p:tgtEl>
                                          <p:spTgt spid="5122"/>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4">
                                            <p:txEl>
                                              <p:pRg st="0" end="0"/>
                                            </p:txEl>
                                          </p:spTgt>
                                        </p:tgtEl>
                                        <p:attrNameLst>
                                          <p:attrName>style.visibility</p:attrName>
                                        </p:attrNameLst>
                                      </p:cBhvr>
                                      <p:to>
                                        <p:strVal val="visible"/>
                                      </p:to>
                                    </p:set>
                                    <p:animEffect transition="in" filter="fade">
                                      <p:cBhvr>
                                        <p:cTn id="20" dur="1000"/>
                                        <p:tgtEl>
                                          <p:spTgt spid="4">
                                            <p:txEl>
                                              <p:pRg st="0" end="0"/>
                                            </p:txEl>
                                          </p:spTgt>
                                        </p:tgtEl>
                                      </p:cBhvr>
                                    </p:animEffect>
                                    <p:anim calcmode="lin" valueType="num">
                                      <p:cBhvr>
                                        <p:cTn id="21" dur="10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2" dur="10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1" y="2057400"/>
            <a:ext cx="8915400" cy="4457253"/>
          </a:xfrm>
        </p:spPr>
        <p:txBody>
          <a:bodyPr>
            <a:noAutofit/>
          </a:bodyPr>
          <a:lstStyle/>
          <a:p>
            <a:r>
              <a:rPr lang="en-GB" b="1" dirty="0"/>
              <a:t>Over the past five years,</a:t>
            </a:r>
            <a:r>
              <a:rPr lang="en-GB" dirty="0"/>
              <a:t> ecommerce has grown at a pace at least twice as fast as total retail sales and that trend will continue over the next five years, according to published reports. </a:t>
            </a:r>
            <a:endParaRPr lang="en-GB" dirty="0" smtClean="0"/>
          </a:p>
          <a:p>
            <a:r>
              <a:rPr lang="en-GB" dirty="0" smtClean="0"/>
              <a:t>In </a:t>
            </a:r>
            <a:r>
              <a:rPr lang="en-GB" dirty="0"/>
              <a:t>2012, ecommerce had a healthy </a:t>
            </a:r>
            <a:r>
              <a:rPr lang="en-GB" b="1" dirty="0"/>
              <a:t>14.8 percent growth rate </a:t>
            </a:r>
            <a:r>
              <a:rPr lang="en-GB" dirty="0"/>
              <a:t>over 2011, easily eclipsing the total retail sales growth rate of 5.3 percent. </a:t>
            </a:r>
            <a:endParaRPr lang="en-GB" dirty="0" smtClean="0"/>
          </a:p>
          <a:p>
            <a:r>
              <a:rPr lang="en-GB" dirty="0" smtClean="0"/>
              <a:t>By </a:t>
            </a:r>
            <a:r>
              <a:rPr lang="en-GB" dirty="0"/>
              <a:t>2017, the Internet will account for ten percent of all U.S. retail sales when online sales will reach $370 billion, up from $231 billion this year, according to Forrester Research</a:t>
            </a:r>
            <a:r>
              <a:rPr lang="en-GB" dirty="0" smtClean="0"/>
              <a:t>.</a:t>
            </a:r>
          </a:p>
          <a:p>
            <a:r>
              <a:rPr lang="en-GB" dirty="0" smtClean="0"/>
              <a:t> </a:t>
            </a:r>
            <a:r>
              <a:rPr lang="en-GB" dirty="0"/>
              <a:t>Growth is coming mainly from existing customers, who are spending more money online, rather than from new shoppers</a:t>
            </a:r>
          </a:p>
        </p:txBody>
      </p:sp>
      <p:sp>
        <p:nvSpPr>
          <p:cNvPr id="4" name="Rectangle 3"/>
          <p:cNvSpPr/>
          <p:nvPr/>
        </p:nvSpPr>
        <p:spPr>
          <a:xfrm>
            <a:off x="152400" y="434454"/>
            <a:ext cx="5610334" cy="923330"/>
          </a:xfrm>
          <a:prstGeom prst="rect">
            <a:avLst/>
          </a:prstGeom>
          <a:noFill/>
        </p:spPr>
        <p:txBody>
          <a:bodyPr wrap="square" lIns="91440" tIns="45720" rIns="91440" bIns="45720">
            <a:spAutoFit/>
          </a:bodyPr>
          <a:lstStyle/>
          <a:p>
            <a:pPr algn="ctr"/>
            <a:r>
              <a:rPr lang="en-US" sz="5400" b="1" cap="none" spc="0"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Future trends:</a:t>
            </a:r>
            <a:endParaRPr lang="en-US" sz="5400" b="1" cap="none" spc="0" dirty="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endParaRPr>
          </a:p>
        </p:txBody>
      </p:sp>
    </p:spTree>
    <p:extLst>
      <p:ext uri="{BB962C8B-B14F-4D97-AF65-F5344CB8AC3E}">
        <p14:creationId xmlns:p14="http://schemas.microsoft.com/office/powerpoint/2010/main" val="529910709"/>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6" presetClass="entr" presetSubtype="0" fill="hold" grpId="0" nodeType="click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by="(-#ppt_w*2)" calcmode="lin" valueType="num">
                                      <p:cBhvr rctx="PPT">
                                        <p:cTn id="7" dur="500" autoRev="1" fill="hold">
                                          <p:stCondLst>
                                            <p:cond delay="0"/>
                                          </p:stCondLst>
                                        </p:cTn>
                                        <p:tgtEl>
                                          <p:spTgt spid="4"/>
                                        </p:tgtEl>
                                        <p:attrNameLst>
                                          <p:attrName>ppt_w</p:attrName>
                                        </p:attrNameLst>
                                      </p:cBhvr>
                                    </p:anim>
                                    <p:anim by="(#ppt_w*0.50)" calcmode="lin" valueType="num">
                                      <p:cBhvr>
                                        <p:cTn id="8" dur="500" decel="50000" autoRev="1" fill="hold">
                                          <p:stCondLst>
                                            <p:cond delay="0"/>
                                          </p:stCondLst>
                                        </p:cTn>
                                        <p:tgtEl>
                                          <p:spTgt spid="4"/>
                                        </p:tgtEl>
                                        <p:attrNameLst>
                                          <p:attrName>ppt_x</p:attrName>
                                        </p:attrNameLst>
                                      </p:cBhvr>
                                    </p:anim>
                                    <p:anim from="(-#ppt_h/2)" to="(#ppt_y)" calcmode="lin" valueType="num">
                                      <p:cBhvr>
                                        <p:cTn id="9" dur="1000" fill="hold">
                                          <p:stCondLst>
                                            <p:cond delay="0"/>
                                          </p:stCondLst>
                                        </p:cTn>
                                        <p:tgtEl>
                                          <p:spTgt spid="4"/>
                                        </p:tgtEl>
                                        <p:attrNameLst>
                                          <p:attrName>ppt_y</p:attrName>
                                        </p:attrNameLst>
                                      </p:cBhvr>
                                    </p:anim>
                                    <p:animRot by="21600000">
                                      <p:cBhvr>
                                        <p:cTn id="10" dur="1000" fill="hold">
                                          <p:stCondLst>
                                            <p:cond delay="0"/>
                                          </p:stCondLst>
                                        </p:cTn>
                                        <p:tgtEl>
                                          <p:spTgt spid="4"/>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6" presetClass="entr" presetSubtype="0" fill="hold" grpId="0"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down)">
                                      <p:cBhvr>
                                        <p:cTn id="15" dur="580">
                                          <p:stCondLst>
                                            <p:cond delay="0"/>
                                          </p:stCondLst>
                                        </p:cTn>
                                        <p:tgtEl>
                                          <p:spTgt spid="3">
                                            <p:txEl>
                                              <p:pRg st="0" end="0"/>
                                            </p:txEl>
                                          </p:spTgt>
                                        </p:tgtEl>
                                      </p:cBhvr>
                                    </p:animEffect>
                                    <p:anim calcmode="lin" valueType="num">
                                      <p:cBhvr>
                                        <p:cTn id="1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1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2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21" dur="26">
                                          <p:stCondLst>
                                            <p:cond delay="650"/>
                                          </p:stCondLst>
                                        </p:cTn>
                                        <p:tgtEl>
                                          <p:spTgt spid="3">
                                            <p:txEl>
                                              <p:pRg st="0" end="0"/>
                                            </p:txEl>
                                          </p:spTgt>
                                        </p:tgtEl>
                                      </p:cBhvr>
                                      <p:to x="100000" y="60000"/>
                                    </p:animScale>
                                    <p:animScale>
                                      <p:cBhvr>
                                        <p:cTn id="22" dur="166" decel="50000">
                                          <p:stCondLst>
                                            <p:cond delay="676"/>
                                          </p:stCondLst>
                                        </p:cTn>
                                        <p:tgtEl>
                                          <p:spTgt spid="3">
                                            <p:txEl>
                                              <p:pRg st="0" end="0"/>
                                            </p:txEl>
                                          </p:spTgt>
                                        </p:tgtEl>
                                      </p:cBhvr>
                                      <p:to x="100000" y="100000"/>
                                    </p:animScale>
                                    <p:animScale>
                                      <p:cBhvr>
                                        <p:cTn id="23" dur="26">
                                          <p:stCondLst>
                                            <p:cond delay="1312"/>
                                          </p:stCondLst>
                                        </p:cTn>
                                        <p:tgtEl>
                                          <p:spTgt spid="3">
                                            <p:txEl>
                                              <p:pRg st="0" end="0"/>
                                            </p:txEl>
                                          </p:spTgt>
                                        </p:tgtEl>
                                      </p:cBhvr>
                                      <p:to x="100000" y="80000"/>
                                    </p:animScale>
                                    <p:animScale>
                                      <p:cBhvr>
                                        <p:cTn id="24" dur="166" decel="50000">
                                          <p:stCondLst>
                                            <p:cond delay="1338"/>
                                          </p:stCondLst>
                                        </p:cTn>
                                        <p:tgtEl>
                                          <p:spTgt spid="3">
                                            <p:txEl>
                                              <p:pRg st="0" end="0"/>
                                            </p:txEl>
                                          </p:spTgt>
                                        </p:tgtEl>
                                      </p:cBhvr>
                                      <p:to x="100000" y="100000"/>
                                    </p:animScale>
                                    <p:animScale>
                                      <p:cBhvr>
                                        <p:cTn id="25" dur="26">
                                          <p:stCondLst>
                                            <p:cond delay="1642"/>
                                          </p:stCondLst>
                                        </p:cTn>
                                        <p:tgtEl>
                                          <p:spTgt spid="3">
                                            <p:txEl>
                                              <p:pRg st="0" end="0"/>
                                            </p:txEl>
                                          </p:spTgt>
                                        </p:tgtEl>
                                      </p:cBhvr>
                                      <p:to x="100000" y="90000"/>
                                    </p:animScale>
                                    <p:animScale>
                                      <p:cBhvr>
                                        <p:cTn id="26" dur="166" decel="50000">
                                          <p:stCondLst>
                                            <p:cond delay="1668"/>
                                          </p:stCondLst>
                                        </p:cTn>
                                        <p:tgtEl>
                                          <p:spTgt spid="3">
                                            <p:txEl>
                                              <p:pRg st="0" end="0"/>
                                            </p:txEl>
                                          </p:spTgt>
                                        </p:tgtEl>
                                      </p:cBhvr>
                                      <p:to x="100000" y="100000"/>
                                    </p:animScale>
                                    <p:animScale>
                                      <p:cBhvr>
                                        <p:cTn id="27" dur="26">
                                          <p:stCondLst>
                                            <p:cond delay="1808"/>
                                          </p:stCondLst>
                                        </p:cTn>
                                        <p:tgtEl>
                                          <p:spTgt spid="3">
                                            <p:txEl>
                                              <p:pRg st="0" end="0"/>
                                            </p:txEl>
                                          </p:spTgt>
                                        </p:tgtEl>
                                      </p:cBhvr>
                                      <p:to x="100000" y="95000"/>
                                    </p:animScale>
                                    <p:animScale>
                                      <p:cBhvr>
                                        <p:cTn id="28" dur="166" decel="50000">
                                          <p:stCondLst>
                                            <p:cond delay="1834"/>
                                          </p:stCondLst>
                                        </p:cTn>
                                        <p:tgtEl>
                                          <p:spTgt spid="3">
                                            <p:txEl>
                                              <p:pRg st="0" end="0"/>
                                            </p:txEl>
                                          </p:spTgt>
                                        </p:tgtEl>
                                      </p:cBhvr>
                                      <p:to x="100000" y="100000"/>
                                    </p:animScale>
                                  </p:childTnLst>
                                </p:cTn>
                              </p:par>
                            </p:childTnLst>
                          </p:cTn>
                        </p:par>
                      </p:childTnLst>
                    </p:cTn>
                  </p:par>
                  <p:par>
                    <p:cTn id="29" fill="hold">
                      <p:stCondLst>
                        <p:cond delay="indefinite"/>
                      </p:stCondLst>
                      <p:childTnLst>
                        <p:par>
                          <p:cTn id="30" fill="hold">
                            <p:stCondLst>
                              <p:cond delay="0"/>
                            </p:stCondLst>
                            <p:childTnLst>
                              <p:par>
                                <p:cTn id="31" presetID="26" presetClass="entr" presetSubtype="0" fill="hold" grpId="0" nodeType="clickEffect">
                                  <p:stCondLst>
                                    <p:cond delay="0"/>
                                  </p:stCondLst>
                                  <p:childTnLst>
                                    <p:set>
                                      <p:cBhvr>
                                        <p:cTn id="32" dur="1" fill="hold">
                                          <p:stCondLst>
                                            <p:cond delay="0"/>
                                          </p:stCondLst>
                                        </p:cTn>
                                        <p:tgtEl>
                                          <p:spTgt spid="3">
                                            <p:txEl>
                                              <p:pRg st="1" end="1"/>
                                            </p:txEl>
                                          </p:spTgt>
                                        </p:tgtEl>
                                        <p:attrNameLst>
                                          <p:attrName>style.visibility</p:attrName>
                                        </p:attrNameLst>
                                      </p:cBhvr>
                                      <p:to>
                                        <p:strVal val="visible"/>
                                      </p:to>
                                    </p:set>
                                    <p:animEffect transition="in" filter="wipe(down)">
                                      <p:cBhvr>
                                        <p:cTn id="33" dur="580">
                                          <p:stCondLst>
                                            <p:cond delay="0"/>
                                          </p:stCondLst>
                                        </p:cTn>
                                        <p:tgtEl>
                                          <p:spTgt spid="3">
                                            <p:txEl>
                                              <p:pRg st="1" end="1"/>
                                            </p:txEl>
                                          </p:spTgt>
                                        </p:tgtEl>
                                      </p:cBhvr>
                                    </p:animEffect>
                                    <p:anim calcmode="lin" valueType="num">
                                      <p:cBhvr>
                                        <p:cTn id="3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3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3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3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9" dur="26">
                                          <p:stCondLst>
                                            <p:cond delay="650"/>
                                          </p:stCondLst>
                                        </p:cTn>
                                        <p:tgtEl>
                                          <p:spTgt spid="3">
                                            <p:txEl>
                                              <p:pRg st="1" end="1"/>
                                            </p:txEl>
                                          </p:spTgt>
                                        </p:tgtEl>
                                      </p:cBhvr>
                                      <p:to x="100000" y="60000"/>
                                    </p:animScale>
                                    <p:animScale>
                                      <p:cBhvr>
                                        <p:cTn id="40" dur="166" decel="50000">
                                          <p:stCondLst>
                                            <p:cond delay="676"/>
                                          </p:stCondLst>
                                        </p:cTn>
                                        <p:tgtEl>
                                          <p:spTgt spid="3">
                                            <p:txEl>
                                              <p:pRg st="1" end="1"/>
                                            </p:txEl>
                                          </p:spTgt>
                                        </p:tgtEl>
                                      </p:cBhvr>
                                      <p:to x="100000" y="100000"/>
                                    </p:animScale>
                                    <p:animScale>
                                      <p:cBhvr>
                                        <p:cTn id="41" dur="26">
                                          <p:stCondLst>
                                            <p:cond delay="1312"/>
                                          </p:stCondLst>
                                        </p:cTn>
                                        <p:tgtEl>
                                          <p:spTgt spid="3">
                                            <p:txEl>
                                              <p:pRg st="1" end="1"/>
                                            </p:txEl>
                                          </p:spTgt>
                                        </p:tgtEl>
                                      </p:cBhvr>
                                      <p:to x="100000" y="80000"/>
                                    </p:animScale>
                                    <p:animScale>
                                      <p:cBhvr>
                                        <p:cTn id="42" dur="166" decel="50000">
                                          <p:stCondLst>
                                            <p:cond delay="1338"/>
                                          </p:stCondLst>
                                        </p:cTn>
                                        <p:tgtEl>
                                          <p:spTgt spid="3">
                                            <p:txEl>
                                              <p:pRg st="1" end="1"/>
                                            </p:txEl>
                                          </p:spTgt>
                                        </p:tgtEl>
                                      </p:cBhvr>
                                      <p:to x="100000" y="100000"/>
                                    </p:animScale>
                                    <p:animScale>
                                      <p:cBhvr>
                                        <p:cTn id="43" dur="26">
                                          <p:stCondLst>
                                            <p:cond delay="1642"/>
                                          </p:stCondLst>
                                        </p:cTn>
                                        <p:tgtEl>
                                          <p:spTgt spid="3">
                                            <p:txEl>
                                              <p:pRg st="1" end="1"/>
                                            </p:txEl>
                                          </p:spTgt>
                                        </p:tgtEl>
                                      </p:cBhvr>
                                      <p:to x="100000" y="90000"/>
                                    </p:animScale>
                                    <p:animScale>
                                      <p:cBhvr>
                                        <p:cTn id="44" dur="166" decel="50000">
                                          <p:stCondLst>
                                            <p:cond delay="1668"/>
                                          </p:stCondLst>
                                        </p:cTn>
                                        <p:tgtEl>
                                          <p:spTgt spid="3">
                                            <p:txEl>
                                              <p:pRg st="1" end="1"/>
                                            </p:txEl>
                                          </p:spTgt>
                                        </p:tgtEl>
                                      </p:cBhvr>
                                      <p:to x="100000" y="100000"/>
                                    </p:animScale>
                                    <p:animScale>
                                      <p:cBhvr>
                                        <p:cTn id="45" dur="26">
                                          <p:stCondLst>
                                            <p:cond delay="1808"/>
                                          </p:stCondLst>
                                        </p:cTn>
                                        <p:tgtEl>
                                          <p:spTgt spid="3">
                                            <p:txEl>
                                              <p:pRg st="1" end="1"/>
                                            </p:txEl>
                                          </p:spTgt>
                                        </p:tgtEl>
                                      </p:cBhvr>
                                      <p:to x="100000" y="95000"/>
                                    </p:animScale>
                                    <p:animScale>
                                      <p:cBhvr>
                                        <p:cTn id="46" dur="166" decel="50000">
                                          <p:stCondLst>
                                            <p:cond delay="1834"/>
                                          </p:stCondLst>
                                        </p:cTn>
                                        <p:tgtEl>
                                          <p:spTgt spid="3">
                                            <p:txEl>
                                              <p:pRg st="1" end="1"/>
                                            </p:txEl>
                                          </p:spTgt>
                                        </p:tgtEl>
                                      </p:cBhvr>
                                      <p:to x="100000" y="100000"/>
                                    </p:animScale>
                                  </p:childTnLst>
                                </p:cTn>
                              </p:par>
                            </p:childTnLst>
                          </p:cTn>
                        </p:par>
                      </p:childTnLst>
                    </p:cTn>
                  </p:par>
                  <p:par>
                    <p:cTn id="47" fill="hold">
                      <p:stCondLst>
                        <p:cond delay="indefinite"/>
                      </p:stCondLst>
                      <p:childTnLst>
                        <p:par>
                          <p:cTn id="48" fill="hold">
                            <p:stCondLst>
                              <p:cond delay="0"/>
                            </p:stCondLst>
                            <p:childTnLst>
                              <p:par>
                                <p:cTn id="49" presetID="26" presetClass="entr" presetSubtype="0" fill="hold" grpId="0" nodeType="clickEffect">
                                  <p:stCondLst>
                                    <p:cond delay="0"/>
                                  </p:stCondLst>
                                  <p:childTnLst>
                                    <p:set>
                                      <p:cBhvr>
                                        <p:cTn id="50" dur="1" fill="hold">
                                          <p:stCondLst>
                                            <p:cond delay="0"/>
                                          </p:stCondLst>
                                        </p:cTn>
                                        <p:tgtEl>
                                          <p:spTgt spid="3">
                                            <p:txEl>
                                              <p:pRg st="2" end="2"/>
                                            </p:txEl>
                                          </p:spTgt>
                                        </p:tgtEl>
                                        <p:attrNameLst>
                                          <p:attrName>style.visibility</p:attrName>
                                        </p:attrNameLst>
                                      </p:cBhvr>
                                      <p:to>
                                        <p:strVal val="visible"/>
                                      </p:to>
                                    </p:set>
                                    <p:animEffect transition="in" filter="wipe(down)">
                                      <p:cBhvr>
                                        <p:cTn id="51" dur="580">
                                          <p:stCondLst>
                                            <p:cond delay="0"/>
                                          </p:stCondLst>
                                        </p:cTn>
                                        <p:tgtEl>
                                          <p:spTgt spid="3">
                                            <p:txEl>
                                              <p:pRg st="2" end="2"/>
                                            </p:txEl>
                                          </p:spTgt>
                                        </p:tgtEl>
                                      </p:cBhvr>
                                    </p:animEffect>
                                    <p:anim calcmode="lin" valueType="num">
                                      <p:cBhvr>
                                        <p:cTn id="5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5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5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5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5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57" dur="26">
                                          <p:stCondLst>
                                            <p:cond delay="650"/>
                                          </p:stCondLst>
                                        </p:cTn>
                                        <p:tgtEl>
                                          <p:spTgt spid="3">
                                            <p:txEl>
                                              <p:pRg st="2" end="2"/>
                                            </p:txEl>
                                          </p:spTgt>
                                        </p:tgtEl>
                                      </p:cBhvr>
                                      <p:to x="100000" y="60000"/>
                                    </p:animScale>
                                    <p:animScale>
                                      <p:cBhvr>
                                        <p:cTn id="58" dur="166" decel="50000">
                                          <p:stCondLst>
                                            <p:cond delay="676"/>
                                          </p:stCondLst>
                                        </p:cTn>
                                        <p:tgtEl>
                                          <p:spTgt spid="3">
                                            <p:txEl>
                                              <p:pRg st="2" end="2"/>
                                            </p:txEl>
                                          </p:spTgt>
                                        </p:tgtEl>
                                      </p:cBhvr>
                                      <p:to x="100000" y="100000"/>
                                    </p:animScale>
                                    <p:animScale>
                                      <p:cBhvr>
                                        <p:cTn id="59" dur="26">
                                          <p:stCondLst>
                                            <p:cond delay="1312"/>
                                          </p:stCondLst>
                                        </p:cTn>
                                        <p:tgtEl>
                                          <p:spTgt spid="3">
                                            <p:txEl>
                                              <p:pRg st="2" end="2"/>
                                            </p:txEl>
                                          </p:spTgt>
                                        </p:tgtEl>
                                      </p:cBhvr>
                                      <p:to x="100000" y="80000"/>
                                    </p:animScale>
                                    <p:animScale>
                                      <p:cBhvr>
                                        <p:cTn id="60" dur="166" decel="50000">
                                          <p:stCondLst>
                                            <p:cond delay="1338"/>
                                          </p:stCondLst>
                                        </p:cTn>
                                        <p:tgtEl>
                                          <p:spTgt spid="3">
                                            <p:txEl>
                                              <p:pRg st="2" end="2"/>
                                            </p:txEl>
                                          </p:spTgt>
                                        </p:tgtEl>
                                      </p:cBhvr>
                                      <p:to x="100000" y="100000"/>
                                    </p:animScale>
                                    <p:animScale>
                                      <p:cBhvr>
                                        <p:cTn id="61" dur="26">
                                          <p:stCondLst>
                                            <p:cond delay="1642"/>
                                          </p:stCondLst>
                                        </p:cTn>
                                        <p:tgtEl>
                                          <p:spTgt spid="3">
                                            <p:txEl>
                                              <p:pRg st="2" end="2"/>
                                            </p:txEl>
                                          </p:spTgt>
                                        </p:tgtEl>
                                      </p:cBhvr>
                                      <p:to x="100000" y="90000"/>
                                    </p:animScale>
                                    <p:animScale>
                                      <p:cBhvr>
                                        <p:cTn id="62" dur="166" decel="50000">
                                          <p:stCondLst>
                                            <p:cond delay="1668"/>
                                          </p:stCondLst>
                                        </p:cTn>
                                        <p:tgtEl>
                                          <p:spTgt spid="3">
                                            <p:txEl>
                                              <p:pRg st="2" end="2"/>
                                            </p:txEl>
                                          </p:spTgt>
                                        </p:tgtEl>
                                      </p:cBhvr>
                                      <p:to x="100000" y="100000"/>
                                    </p:animScale>
                                    <p:animScale>
                                      <p:cBhvr>
                                        <p:cTn id="63" dur="26">
                                          <p:stCondLst>
                                            <p:cond delay="1808"/>
                                          </p:stCondLst>
                                        </p:cTn>
                                        <p:tgtEl>
                                          <p:spTgt spid="3">
                                            <p:txEl>
                                              <p:pRg st="2" end="2"/>
                                            </p:txEl>
                                          </p:spTgt>
                                        </p:tgtEl>
                                      </p:cBhvr>
                                      <p:to x="100000" y="95000"/>
                                    </p:animScale>
                                    <p:animScale>
                                      <p:cBhvr>
                                        <p:cTn id="64" dur="166" decel="50000">
                                          <p:stCondLst>
                                            <p:cond delay="1834"/>
                                          </p:stCondLst>
                                        </p:cTn>
                                        <p:tgtEl>
                                          <p:spTgt spid="3">
                                            <p:txEl>
                                              <p:pRg st="2" end="2"/>
                                            </p:txEl>
                                          </p:spTgt>
                                        </p:tgtEl>
                                      </p:cBhvr>
                                      <p:to x="100000" y="100000"/>
                                    </p:animScale>
                                  </p:childTnLst>
                                </p:cTn>
                              </p:par>
                            </p:childTnLst>
                          </p:cTn>
                        </p:par>
                      </p:childTnLst>
                    </p:cTn>
                  </p:par>
                  <p:par>
                    <p:cTn id="65" fill="hold">
                      <p:stCondLst>
                        <p:cond delay="indefinite"/>
                      </p:stCondLst>
                      <p:childTnLst>
                        <p:par>
                          <p:cTn id="66" fill="hold">
                            <p:stCondLst>
                              <p:cond delay="0"/>
                            </p:stCondLst>
                            <p:childTnLst>
                              <p:par>
                                <p:cTn id="67" presetID="26" presetClass="entr" presetSubtype="0" fill="hold" grpId="0" nodeType="clickEffect">
                                  <p:stCondLst>
                                    <p:cond delay="0"/>
                                  </p:stCondLst>
                                  <p:childTnLst>
                                    <p:set>
                                      <p:cBhvr>
                                        <p:cTn id="68" dur="1" fill="hold">
                                          <p:stCondLst>
                                            <p:cond delay="0"/>
                                          </p:stCondLst>
                                        </p:cTn>
                                        <p:tgtEl>
                                          <p:spTgt spid="3">
                                            <p:txEl>
                                              <p:pRg st="3" end="3"/>
                                            </p:txEl>
                                          </p:spTgt>
                                        </p:tgtEl>
                                        <p:attrNameLst>
                                          <p:attrName>style.visibility</p:attrName>
                                        </p:attrNameLst>
                                      </p:cBhvr>
                                      <p:to>
                                        <p:strVal val="visible"/>
                                      </p:to>
                                    </p:set>
                                    <p:animEffect transition="in" filter="wipe(down)">
                                      <p:cBhvr>
                                        <p:cTn id="69" dur="580">
                                          <p:stCondLst>
                                            <p:cond delay="0"/>
                                          </p:stCondLst>
                                        </p:cTn>
                                        <p:tgtEl>
                                          <p:spTgt spid="3">
                                            <p:txEl>
                                              <p:pRg st="3" end="3"/>
                                            </p:txEl>
                                          </p:spTgt>
                                        </p:tgtEl>
                                      </p:cBhvr>
                                    </p:animEffect>
                                    <p:anim calcmode="lin" valueType="num">
                                      <p:cBhvr>
                                        <p:cTn id="70"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71"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72"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73"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74"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75" dur="26">
                                          <p:stCondLst>
                                            <p:cond delay="650"/>
                                          </p:stCondLst>
                                        </p:cTn>
                                        <p:tgtEl>
                                          <p:spTgt spid="3">
                                            <p:txEl>
                                              <p:pRg st="3" end="3"/>
                                            </p:txEl>
                                          </p:spTgt>
                                        </p:tgtEl>
                                      </p:cBhvr>
                                      <p:to x="100000" y="60000"/>
                                    </p:animScale>
                                    <p:animScale>
                                      <p:cBhvr>
                                        <p:cTn id="76" dur="166" decel="50000">
                                          <p:stCondLst>
                                            <p:cond delay="676"/>
                                          </p:stCondLst>
                                        </p:cTn>
                                        <p:tgtEl>
                                          <p:spTgt spid="3">
                                            <p:txEl>
                                              <p:pRg st="3" end="3"/>
                                            </p:txEl>
                                          </p:spTgt>
                                        </p:tgtEl>
                                      </p:cBhvr>
                                      <p:to x="100000" y="100000"/>
                                    </p:animScale>
                                    <p:animScale>
                                      <p:cBhvr>
                                        <p:cTn id="77" dur="26">
                                          <p:stCondLst>
                                            <p:cond delay="1312"/>
                                          </p:stCondLst>
                                        </p:cTn>
                                        <p:tgtEl>
                                          <p:spTgt spid="3">
                                            <p:txEl>
                                              <p:pRg st="3" end="3"/>
                                            </p:txEl>
                                          </p:spTgt>
                                        </p:tgtEl>
                                      </p:cBhvr>
                                      <p:to x="100000" y="80000"/>
                                    </p:animScale>
                                    <p:animScale>
                                      <p:cBhvr>
                                        <p:cTn id="78" dur="166" decel="50000">
                                          <p:stCondLst>
                                            <p:cond delay="1338"/>
                                          </p:stCondLst>
                                        </p:cTn>
                                        <p:tgtEl>
                                          <p:spTgt spid="3">
                                            <p:txEl>
                                              <p:pRg st="3" end="3"/>
                                            </p:txEl>
                                          </p:spTgt>
                                        </p:tgtEl>
                                      </p:cBhvr>
                                      <p:to x="100000" y="100000"/>
                                    </p:animScale>
                                    <p:animScale>
                                      <p:cBhvr>
                                        <p:cTn id="79" dur="26">
                                          <p:stCondLst>
                                            <p:cond delay="1642"/>
                                          </p:stCondLst>
                                        </p:cTn>
                                        <p:tgtEl>
                                          <p:spTgt spid="3">
                                            <p:txEl>
                                              <p:pRg st="3" end="3"/>
                                            </p:txEl>
                                          </p:spTgt>
                                        </p:tgtEl>
                                      </p:cBhvr>
                                      <p:to x="100000" y="90000"/>
                                    </p:animScale>
                                    <p:animScale>
                                      <p:cBhvr>
                                        <p:cTn id="80" dur="166" decel="50000">
                                          <p:stCondLst>
                                            <p:cond delay="1668"/>
                                          </p:stCondLst>
                                        </p:cTn>
                                        <p:tgtEl>
                                          <p:spTgt spid="3">
                                            <p:txEl>
                                              <p:pRg st="3" end="3"/>
                                            </p:txEl>
                                          </p:spTgt>
                                        </p:tgtEl>
                                      </p:cBhvr>
                                      <p:to x="100000" y="100000"/>
                                    </p:animScale>
                                    <p:animScale>
                                      <p:cBhvr>
                                        <p:cTn id="81" dur="26">
                                          <p:stCondLst>
                                            <p:cond delay="1808"/>
                                          </p:stCondLst>
                                        </p:cTn>
                                        <p:tgtEl>
                                          <p:spTgt spid="3">
                                            <p:txEl>
                                              <p:pRg st="3" end="3"/>
                                            </p:txEl>
                                          </p:spTgt>
                                        </p:tgtEl>
                                      </p:cBhvr>
                                      <p:to x="100000" y="95000"/>
                                    </p:animScale>
                                    <p:animScale>
                                      <p:cBhvr>
                                        <p:cTn id="82" dur="166" decel="50000">
                                          <p:stCondLst>
                                            <p:cond delay="1834"/>
                                          </p:stCondLst>
                                        </p:cTn>
                                        <p:tgtEl>
                                          <p:spTgt spid="3">
                                            <p:txEl>
                                              <p:pRg st="3" end="3"/>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304800"/>
            <a:ext cx="3534943" cy="923330"/>
          </a:xfrm>
          <a:prstGeom prst="rect">
            <a:avLst/>
          </a:prstGeom>
          <a:noFill/>
        </p:spPr>
        <p:txBody>
          <a:bodyPr wrap="non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Conclusion:</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
        <p:nvSpPr>
          <p:cNvPr id="4" name="Content Placeholder 3"/>
          <p:cNvSpPr>
            <a:spLocks noGrp="1"/>
          </p:cNvSpPr>
          <p:nvPr>
            <p:ph idx="1"/>
          </p:nvPr>
        </p:nvSpPr>
        <p:spPr>
          <a:xfrm>
            <a:off x="304800" y="2057400"/>
            <a:ext cx="8534400" cy="4572000"/>
          </a:xfrm>
        </p:spPr>
        <p:txBody>
          <a:bodyPr>
            <a:noAutofit/>
          </a:bodyPr>
          <a:lstStyle/>
          <a:p>
            <a:r>
              <a:rPr lang="en-GB" sz="2800" dirty="0"/>
              <a:t>The e-commerce is one of the biggest </a:t>
            </a:r>
            <a:r>
              <a:rPr lang="en-GB" sz="2800" dirty="0" smtClean="0"/>
              <a:t>platform </a:t>
            </a:r>
            <a:r>
              <a:rPr lang="en-GB" sz="2800" dirty="0"/>
              <a:t>that has taken the business by a storm</a:t>
            </a:r>
            <a:r>
              <a:rPr lang="en-GB" sz="2800" dirty="0" smtClean="0"/>
              <a:t>.</a:t>
            </a:r>
          </a:p>
          <a:p>
            <a:r>
              <a:rPr lang="en-GB" sz="2800" dirty="0" smtClean="0"/>
              <a:t>It </a:t>
            </a:r>
            <a:r>
              <a:rPr lang="en-GB" sz="2800" dirty="0"/>
              <a:t>is creating an entire new economy, which has a huge potential and is fundamentally changing the way businesses are done. </a:t>
            </a:r>
            <a:endParaRPr lang="en-GB" sz="2800" dirty="0" smtClean="0"/>
          </a:p>
          <a:p>
            <a:r>
              <a:rPr lang="en-GB" sz="2800" dirty="0" smtClean="0"/>
              <a:t>It </a:t>
            </a:r>
            <a:r>
              <a:rPr lang="en-GB" sz="2800" dirty="0"/>
              <a:t>has advantages for both buyers as well as sellers and this win-win situation is at the core of its phenomenal rise. The e-commerce market is fairly new</a:t>
            </a:r>
            <a:r>
              <a:rPr lang="en-GB" sz="2800" dirty="0" smtClean="0"/>
              <a:t>.</a:t>
            </a:r>
          </a:p>
        </p:txBody>
      </p:sp>
    </p:spTree>
    <p:extLst>
      <p:ext uri="{BB962C8B-B14F-4D97-AF65-F5344CB8AC3E}">
        <p14:creationId xmlns:p14="http://schemas.microsoft.com/office/powerpoint/2010/main" val="4153641861"/>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p:cTn id="21"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4">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
                                            <p:txEl>
                                              <p:pRg st="2" end="2"/>
                                            </p:txEl>
                                          </p:spTgt>
                                        </p:tgtEl>
                                        <p:attrNameLst>
                                          <p:attrName>style.visibility</p:attrName>
                                        </p:attrNameLst>
                                      </p:cBhvr>
                                      <p:to>
                                        <p:strVal val="visible"/>
                                      </p:to>
                                    </p:set>
                                    <p:anim calcmode="lin" valueType="num">
                                      <p:cBhvr>
                                        <p:cTn id="28"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4">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p:txBody>
          <a:bodyPr>
            <a:normAutofit fontScale="92500"/>
          </a:bodyPr>
          <a:lstStyle/>
          <a:p>
            <a:r>
              <a:rPr lang="en-GB" sz="2800" dirty="0"/>
              <a:t>Companies will need to test what works and what does not work. The key is to do it right once. You may find over time that what you thought would work does not work.</a:t>
            </a:r>
          </a:p>
          <a:p>
            <a:r>
              <a:rPr lang="en-GB" sz="2800" dirty="0"/>
              <a:t>Though there are some weak links, with improvements in technology and commitment in the advancement, they will be ironed out, making the e-commerce easy, convenient and secure. The ecommerce is certainly here to stay. </a:t>
            </a:r>
          </a:p>
          <a:p>
            <a:endParaRPr lang="en-GB" dirty="0"/>
          </a:p>
        </p:txBody>
      </p:sp>
      <p:sp>
        <p:nvSpPr>
          <p:cNvPr id="5" name="Rectangle 4"/>
          <p:cNvSpPr/>
          <p:nvPr/>
        </p:nvSpPr>
        <p:spPr>
          <a:xfrm>
            <a:off x="304800" y="304800"/>
            <a:ext cx="8610600" cy="923330"/>
          </a:xfrm>
          <a:prstGeom prst="rect">
            <a:avLst/>
          </a:prstGeom>
          <a:noFill/>
        </p:spPr>
        <p:txBody>
          <a:bodyPr wrap="square" lIns="91440" tIns="45720" rIns="91440" bIns="4572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r>
              <a:rPr lang="en-US" sz="5400" b="1" spc="50" dirty="0" smtClean="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rPr>
              <a:t>Conclusion (Continued):</a:t>
            </a:r>
            <a:endParaRPr lang="en-US" sz="5400" b="1" cap="none"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endParaRPr>
          </a:p>
        </p:txBody>
      </p:sp>
    </p:spTree>
    <p:extLst>
      <p:ext uri="{BB962C8B-B14F-4D97-AF65-F5344CB8AC3E}">
        <p14:creationId xmlns:p14="http://schemas.microsoft.com/office/powerpoint/2010/main" val="3267929947"/>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
                                            <p:txEl>
                                              <p:pRg st="0" end="0"/>
                                            </p:txEl>
                                          </p:spTgt>
                                        </p:tgtEl>
                                        <p:attrNameLst>
                                          <p:attrName>style.visibility</p:attrName>
                                        </p:attrNameLst>
                                      </p:cBhvr>
                                      <p:to>
                                        <p:strVal val="visible"/>
                                      </p:to>
                                    </p:set>
                                    <p:anim calcmode="lin" valueType="num">
                                      <p:cBhvr>
                                        <p:cTn id="14"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4">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
                                            <p:txEl>
                                              <p:pRg st="1" end="1"/>
                                            </p:txEl>
                                          </p:spTgt>
                                        </p:tgtEl>
                                        <p:attrNameLst>
                                          <p:attrName>style.visibility</p:attrName>
                                        </p:attrNameLst>
                                      </p:cBhvr>
                                      <p:to>
                                        <p:strVal val="visible"/>
                                      </p:to>
                                    </p:set>
                                    <p:anim calcmode="lin" valueType="num">
                                      <p:cBhvr>
                                        <p:cTn id="21"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http://t1.gstatic.com/images?q=tbn:ANd9GcQcGY_EpPyI7xD43ibtEfxGfYzcoo-_9VxdFHvFIl6AzAX_cLnn"/>
          <p:cNvPicPr>
            <a:picLocks noChangeAspect="1" noChangeArrowheads="1"/>
          </p:cNvPicPr>
          <p:nvPr/>
        </p:nvPicPr>
        <p:blipFill>
          <a:blip r:embed="rId3">
            <a:extLst>
              <a:ext uri="{BEBA8EAE-BF5A-486C-A8C5-ECC9F3942E4B}">
                <a14:imgProps xmlns:a14="http://schemas.microsoft.com/office/drawing/2010/main">
                  <a14:imgLayer r:embed="rId4">
                    <a14:imgEffect>
                      <a14:sharpenSoften amount="-20000"/>
                    </a14:imgEffect>
                  </a14:imgLayer>
                </a14:imgProps>
              </a:ext>
              <a:ext uri="{28A0092B-C50C-407E-A947-70E740481C1C}">
                <a14:useLocalDpi xmlns:a14="http://schemas.microsoft.com/office/drawing/2010/main" val="0"/>
              </a:ext>
            </a:extLst>
          </a:blip>
          <a:srcRect/>
          <a:stretch>
            <a:fillRect/>
          </a:stretch>
        </p:blipFill>
        <p:spPr bwMode="auto">
          <a:xfrm>
            <a:off x="-8742" y="0"/>
            <a:ext cx="9193960" cy="685800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696348"/>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5"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098"/>
                                        </p:tgtEl>
                                      </p:cBhvr>
                                    </p:animEffect>
                                    <p:animScale>
                                      <p:cBhvr>
                                        <p:cTn id="7" dur="250" autoRev="1" fill="hold"/>
                                        <p:tgtEl>
                                          <p:spTgt spid="409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4" name="Picture 6" descr="http://sagacious.com.pk/Consultancy/wp-content/uploads/2012/07/any-questions-for-the-interview-448x272.jpg">
            <a:hlinkClick r:id="rId3"/>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894" y="0"/>
            <a:ext cx="9117106"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16564737"/>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5"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2054"/>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3">
            <a:duotone>
              <a:schemeClr val="bg1">
                <a:tint val="93000"/>
                <a:shade val="20000"/>
              </a:schemeClr>
              <a:schemeClr val="bg1">
                <a:tint val="90000"/>
                <a:shade val="85000"/>
                <a:satMod val="115000"/>
              </a:schemeClr>
            </a:duotone>
            <a:lum/>
          </a:blip>
          <a:srcRect/>
          <a:tile tx="0" ty="0" sx="60000" sy="60000" flip="none" algn="tl"/>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699247" y="2248347"/>
            <a:ext cx="8292353" cy="4457253"/>
          </a:xfrm>
        </p:spPr>
        <p:txBody>
          <a:bodyPr>
            <a:normAutofit lnSpcReduction="10000"/>
          </a:bodyPr>
          <a:lstStyle/>
          <a:p>
            <a:pPr>
              <a:buFont typeface="Wingdings" pitchFamily="2" charset="2"/>
              <a:buChar char="Ø"/>
            </a:pPr>
            <a:r>
              <a:rPr lang="en-GB" sz="2400" b="1" dirty="0" smtClean="0">
                <a:latin typeface="Arial" pitchFamily="34" charset="0"/>
                <a:cs typeface="Arial" pitchFamily="34" charset="0"/>
              </a:rPr>
              <a:t>E-COMMERCE</a:t>
            </a:r>
            <a:r>
              <a:rPr lang="en-GB" sz="2400" dirty="0" smtClean="0">
                <a:latin typeface="Arial" pitchFamily="34" charset="0"/>
                <a:cs typeface="Arial" pitchFamily="34" charset="0"/>
              </a:rPr>
              <a:t> is </a:t>
            </a:r>
            <a:r>
              <a:rPr lang="en-GB" sz="2400" dirty="0">
                <a:latin typeface="Arial" pitchFamily="34" charset="0"/>
                <a:cs typeface="Arial" pitchFamily="34" charset="0"/>
              </a:rPr>
              <a:t>a type of industry where buying and selling of product or service is conducted over electronic systems such as the Internet and other computer networks. </a:t>
            </a:r>
            <a:endParaRPr lang="en-GB" sz="2400" dirty="0" smtClean="0">
              <a:latin typeface="Arial" pitchFamily="34" charset="0"/>
              <a:cs typeface="Arial" pitchFamily="34" charset="0"/>
            </a:endParaRPr>
          </a:p>
          <a:p>
            <a:pPr>
              <a:buFont typeface="Wingdings" pitchFamily="2" charset="2"/>
              <a:buChar char="Ø"/>
            </a:pPr>
            <a:r>
              <a:rPr lang="en-US" sz="2400" dirty="0" smtClean="0">
                <a:latin typeface="Arial" pitchFamily="34" charset="0"/>
                <a:cs typeface="Arial" pitchFamily="34" charset="0"/>
              </a:rPr>
              <a:t>E-commerce draws on technologies such as m-commerce, EFT, supply chain mgmt., internet marketing, EDI, automated data collection systems, etc.</a:t>
            </a:r>
            <a:endParaRPr lang="en-GB" sz="2400" dirty="0" smtClean="0">
              <a:latin typeface="Arial" pitchFamily="34" charset="0"/>
              <a:cs typeface="Arial" pitchFamily="34" charset="0"/>
            </a:endParaRPr>
          </a:p>
          <a:p>
            <a:pPr>
              <a:buFont typeface="Wingdings" pitchFamily="2" charset="2"/>
              <a:buChar char="Ø"/>
            </a:pPr>
            <a:r>
              <a:rPr lang="en-GB" sz="2400" dirty="0">
                <a:latin typeface="Arial" pitchFamily="34" charset="0"/>
                <a:cs typeface="Arial" pitchFamily="34" charset="0"/>
              </a:rPr>
              <a:t>It also consists of the exchange of data to facilitate the financing and payment aspects of business transactions. This is an effective and efficient way of communicating within an organization and one of the most effective and useful ways of conducting business.</a:t>
            </a:r>
          </a:p>
        </p:txBody>
      </p:sp>
      <p:sp>
        <p:nvSpPr>
          <p:cNvPr id="2" name="Title 1"/>
          <p:cNvSpPr>
            <a:spLocks noGrp="1"/>
          </p:cNvSpPr>
          <p:nvPr>
            <p:ph type="title"/>
          </p:nvPr>
        </p:nvSpPr>
        <p:spPr>
          <a:xfrm>
            <a:off x="685800" y="381000"/>
            <a:ext cx="7756263" cy="1054250"/>
          </a:xfrm>
        </p:spPr>
        <p:txBody>
          <a:bodyPr/>
          <a:lstStyle/>
          <a:p>
            <a:pPr algn="l"/>
            <a:r>
              <a:rPr lang="en-US" dirty="0" smtClean="0"/>
              <a:t>Introduction:</a:t>
            </a:r>
            <a:endParaRPr lang="en-GB" dirty="0"/>
          </a:p>
        </p:txBody>
      </p:sp>
    </p:spTree>
    <p:extLst>
      <p:ext uri="{BB962C8B-B14F-4D97-AF65-F5344CB8AC3E}">
        <p14:creationId xmlns:p14="http://schemas.microsoft.com/office/powerpoint/2010/main" val="1692771332"/>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4"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randombar(horizontal)">
                                      <p:cBhvr>
                                        <p:cTn id="14" dur="500"/>
                                        <p:tgtEl>
                                          <p:spTgt spid="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4" presetClass="entr" presetSubtype="10" fill="hold" grpId="0" nodeType="clickEffect">
                                  <p:stCondLst>
                                    <p:cond delay="0"/>
                                  </p:stCondLst>
                                  <p:childTnLst>
                                    <p:set>
                                      <p:cBhvr>
                                        <p:cTn id="18"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9" dur="500"/>
                                        <p:tgtEl>
                                          <p:spTgt spid="3">
                                            <p:txEl>
                                              <p:pRg st="1" end="1"/>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animEffect transition="in" filter="randombar(horizontal)">
                                      <p:cBhvr>
                                        <p:cTn id="24"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Freeform 2"/>
          <p:cNvSpPr/>
          <p:nvPr/>
        </p:nvSpPr>
        <p:spPr>
          <a:xfrm>
            <a:off x="679514" y="1070811"/>
            <a:ext cx="8165973" cy="1575817"/>
          </a:xfrm>
          <a:custGeom>
            <a:avLst/>
            <a:gdLst>
              <a:gd name="connsiteX0" fmla="*/ 0 w 8165973"/>
              <a:gd name="connsiteY0" fmla="*/ 157582 h 1575817"/>
              <a:gd name="connsiteX1" fmla="*/ 157582 w 8165973"/>
              <a:gd name="connsiteY1" fmla="*/ 0 h 1575817"/>
              <a:gd name="connsiteX2" fmla="*/ 8008391 w 8165973"/>
              <a:gd name="connsiteY2" fmla="*/ 0 h 1575817"/>
              <a:gd name="connsiteX3" fmla="*/ 8165973 w 8165973"/>
              <a:gd name="connsiteY3" fmla="*/ 157582 h 1575817"/>
              <a:gd name="connsiteX4" fmla="*/ 8165973 w 8165973"/>
              <a:gd name="connsiteY4" fmla="*/ 1418235 h 1575817"/>
              <a:gd name="connsiteX5" fmla="*/ 8008391 w 8165973"/>
              <a:gd name="connsiteY5" fmla="*/ 1575817 h 1575817"/>
              <a:gd name="connsiteX6" fmla="*/ 157582 w 8165973"/>
              <a:gd name="connsiteY6" fmla="*/ 1575817 h 1575817"/>
              <a:gd name="connsiteX7" fmla="*/ 0 w 8165973"/>
              <a:gd name="connsiteY7" fmla="*/ 1418235 h 1575817"/>
              <a:gd name="connsiteX8" fmla="*/ 0 w 8165973"/>
              <a:gd name="connsiteY8" fmla="*/ 157582 h 15758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165973" h="1575817">
                <a:moveTo>
                  <a:pt x="0" y="157582"/>
                </a:moveTo>
                <a:cubicBezTo>
                  <a:pt x="0" y="70552"/>
                  <a:pt x="70552" y="0"/>
                  <a:pt x="157582" y="0"/>
                </a:cubicBezTo>
                <a:lnTo>
                  <a:pt x="8008391" y="0"/>
                </a:lnTo>
                <a:cubicBezTo>
                  <a:pt x="8095421" y="0"/>
                  <a:pt x="8165973" y="70552"/>
                  <a:pt x="8165973" y="157582"/>
                </a:cubicBezTo>
                <a:lnTo>
                  <a:pt x="8165973" y="1418235"/>
                </a:lnTo>
                <a:cubicBezTo>
                  <a:pt x="8165973" y="1505265"/>
                  <a:pt x="8095421" y="1575817"/>
                  <a:pt x="8008391" y="1575817"/>
                </a:cubicBezTo>
                <a:lnTo>
                  <a:pt x="157582" y="1575817"/>
                </a:lnTo>
                <a:cubicBezTo>
                  <a:pt x="70552" y="1575817"/>
                  <a:pt x="0" y="1505265"/>
                  <a:pt x="0" y="1418235"/>
                </a:cubicBezTo>
                <a:lnTo>
                  <a:pt x="0" y="157582"/>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2">
            <a:schemeClr val="accent2">
              <a:hueOff val="0"/>
              <a:satOff val="0"/>
              <a:lumOff val="0"/>
              <a:alphaOff val="0"/>
            </a:schemeClr>
          </a:effectRef>
          <a:fontRef idx="minor">
            <a:schemeClr val="lt1"/>
          </a:fontRef>
        </p:style>
        <p:txBody>
          <a:bodyPr spcFirstLastPara="0" vert="horz" wrap="square" lIns="122354" tIns="122354" rIns="122354" bIns="122354" numCol="1" spcCol="1270" anchor="ctr" anchorCtr="0">
            <a:noAutofit/>
          </a:bodyPr>
          <a:lstStyle/>
          <a:p>
            <a:pPr lvl="0" algn="ctr" defTabSz="889000">
              <a:lnSpc>
                <a:spcPct val="90000"/>
              </a:lnSpc>
              <a:spcBef>
                <a:spcPct val="0"/>
              </a:spcBef>
              <a:spcAft>
                <a:spcPct val="35000"/>
              </a:spcAft>
            </a:pPr>
            <a:r>
              <a:rPr lang="en-GB" sz="2000" b="0" kern="1200" dirty="0" smtClean="0"/>
              <a:t>E-commerce began in the early 1970 with electronic funds transfer (EFT) used by the banking industry to exchange account information</a:t>
            </a:r>
            <a:r>
              <a:rPr lang="en-GB" sz="1900" kern="1200" dirty="0" smtClean="0"/>
              <a:t>.</a:t>
            </a:r>
            <a:endParaRPr lang="en-GB" sz="1900" kern="1200" dirty="0"/>
          </a:p>
        </p:txBody>
      </p:sp>
      <p:sp>
        <p:nvSpPr>
          <p:cNvPr id="4" name="Freeform 3"/>
          <p:cNvSpPr/>
          <p:nvPr/>
        </p:nvSpPr>
        <p:spPr>
          <a:xfrm>
            <a:off x="4655656" y="2676308"/>
            <a:ext cx="213686" cy="178071"/>
          </a:xfrm>
          <a:custGeom>
            <a:avLst/>
            <a:gdLst>
              <a:gd name="connsiteX0" fmla="*/ 0 w 178070"/>
              <a:gd name="connsiteY0" fmla="*/ 42737 h 213685"/>
              <a:gd name="connsiteX1" fmla="*/ 89035 w 178070"/>
              <a:gd name="connsiteY1" fmla="*/ 42737 h 213685"/>
              <a:gd name="connsiteX2" fmla="*/ 89035 w 178070"/>
              <a:gd name="connsiteY2" fmla="*/ 0 h 213685"/>
              <a:gd name="connsiteX3" fmla="*/ 178070 w 178070"/>
              <a:gd name="connsiteY3" fmla="*/ 106843 h 213685"/>
              <a:gd name="connsiteX4" fmla="*/ 89035 w 178070"/>
              <a:gd name="connsiteY4" fmla="*/ 213685 h 213685"/>
              <a:gd name="connsiteX5" fmla="*/ 89035 w 178070"/>
              <a:gd name="connsiteY5" fmla="*/ 170948 h 213685"/>
              <a:gd name="connsiteX6" fmla="*/ 0 w 178070"/>
              <a:gd name="connsiteY6" fmla="*/ 170948 h 213685"/>
              <a:gd name="connsiteX7" fmla="*/ 0 w 178070"/>
              <a:gd name="connsiteY7" fmla="*/ 42737 h 21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070" h="213685">
                <a:moveTo>
                  <a:pt x="142456" y="1"/>
                </a:moveTo>
                <a:lnTo>
                  <a:pt x="142456" y="106843"/>
                </a:lnTo>
                <a:lnTo>
                  <a:pt x="178070" y="106842"/>
                </a:lnTo>
                <a:lnTo>
                  <a:pt x="89035" y="213684"/>
                </a:lnTo>
                <a:lnTo>
                  <a:pt x="0" y="106843"/>
                </a:lnTo>
                <a:lnTo>
                  <a:pt x="35614" y="106843"/>
                </a:lnTo>
                <a:lnTo>
                  <a:pt x="35614" y="1"/>
                </a:lnTo>
                <a:lnTo>
                  <a:pt x="142456" y="1"/>
                </a:lnTo>
                <a:close/>
              </a:path>
            </a:pathLst>
          </a:cu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42738" tIns="1" rIns="42737" bIns="53421" numCol="1" spcCol="1270" anchor="ctr" anchorCtr="0">
            <a:noAutofit/>
          </a:bodyPr>
          <a:lstStyle/>
          <a:p>
            <a:pPr lvl="0" algn="ctr" defTabSz="355600">
              <a:lnSpc>
                <a:spcPct val="90000"/>
              </a:lnSpc>
              <a:spcBef>
                <a:spcPct val="0"/>
              </a:spcBef>
              <a:spcAft>
                <a:spcPct val="35000"/>
              </a:spcAft>
            </a:pPr>
            <a:endParaRPr lang="en-GB" sz="800" kern="1200" dirty="0"/>
          </a:p>
        </p:txBody>
      </p:sp>
      <p:sp>
        <p:nvSpPr>
          <p:cNvPr id="5" name="Freeform 4"/>
          <p:cNvSpPr/>
          <p:nvPr/>
        </p:nvSpPr>
        <p:spPr>
          <a:xfrm>
            <a:off x="762000" y="2884057"/>
            <a:ext cx="8001000" cy="1447303"/>
          </a:xfrm>
          <a:custGeom>
            <a:avLst/>
            <a:gdLst>
              <a:gd name="connsiteX0" fmla="*/ 0 w 8001000"/>
              <a:gd name="connsiteY0" fmla="*/ 144730 h 1447303"/>
              <a:gd name="connsiteX1" fmla="*/ 144730 w 8001000"/>
              <a:gd name="connsiteY1" fmla="*/ 0 h 1447303"/>
              <a:gd name="connsiteX2" fmla="*/ 7856270 w 8001000"/>
              <a:gd name="connsiteY2" fmla="*/ 0 h 1447303"/>
              <a:gd name="connsiteX3" fmla="*/ 8001000 w 8001000"/>
              <a:gd name="connsiteY3" fmla="*/ 144730 h 1447303"/>
              <a:gd name="connsiteX4" fmla="*/ 8001000 w 8001000"/>
              <a:gd name="connsiteY4" fmla="*/ 1302573 h 1447303"/>
              <a:gd name="connsiteX5" fmla="*/ 7856270 w 8001000"/>
              <a:gd name="connsiteY5" fmla="*/ 1447303 h 1447303"/>
              <a:gd name="connsiteX6" fmla="*/ 144730 w 8001000"/>
              <a:gd name="connsiteY6" fmla="*/ 1447303 h 1447303"/>
              <a:gd name="connsiteX7" fmla="*/ 0 w 8001000"/>
              <a:gd name="connsiteY7" fmla="*/ 1302573 h 1447303"/>
              <a:gd name="connsiteX8" fmla="*/ 0 w 8001000"/>
              <a:gd name="connsiteY8" fmla="*/ 144730 h 14473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00" h="1447303">
                <a:moveTo>
                  <a:pt x="0" y="144730"/>
                </a:moveTo>
                <a:cubicBezTo>
                  <a:pt x="0" y="64798"/>
                  <a:pt x="64798" y="0"/>
                  <a:pt x="144730" y="0"/>
                </a:cubicBezTo>
                <a:lnTo>
                  <a:pt x="7856270" y="0"/>
                </a:lnTo>
                <a:cubicBezTo>
                  <a:pt x="7936202" y="0"/>
                  <a:pt x="8001000" y="64798"/>
                  <a:pt x="8001000" y="144730"/>
                </a:cubicBezTo>
                <a:lnTo>
                  <a:pt x="8001000" y="1302573"/>
                </a:lnTo>
                <a:cubicBezTo>
                  <a:pt x="8001000" y="1382505"/>
                  <a:pt x="7936202" y="1447303"/>
                  <a:pt x="7856270" y="1447303"/>
                </a:cubicBezTo>
                <a:lnTo>
                  <a:pt x="144730" y="1447303"/>
                </a:lnTo>
                <a:cubicBezTo>
                  <a:pt x="64798" y="1447303"/>
                  <a:pt x="0" y="1382505"/>
                  <a:pt x="0" y="1302573"/>
                </a:cubicBezTo>
                <a:lnTo>
                  <a:pt x="0" y="14473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3">
              <a:hueOff val="0"/>
              <a:satOff val="0"/>
              <a:lumOff val="0"/>
              <a:alphaOff val="0"/>
            </a:schemeClr>
          </a:fillRef>
          <a:effectRef idx="2">
            <a:schemeClr val="accent3">
              <a:hueOff val="0"/>
              <a:satOff val="0"/>
              <a:lumOff val="0"/>
              <a:alphaOff val="0"/>
            </a:schemeClr>
          </a:effectRef>
          <a:fontRef idx="minor">
            <a:schemeClr val="lt1"/>
          </a:fontRef>
        </p:style>
        <p:txBody>
          <a:bodyPr spcFirstLastPara="0" vert="horz" wrap="square" lIns="126210" tIns="126210" rIns="126210" bIns="126210" numCol="1" spcCol="1270" anchor="ctr" anchorCtr="0">
            <a:noAutofit/>
          </a:bodyPr>
          <a:lstStyle/>
          <a:p>
            <a:pPr lvl="0" algn="ctr" defTabSz="977900">
              <a:lnSpc>
                <a:spcPct val="90000"/>
              </a:lnSpc>
              <a:spcBef>
                <a:spcPct val="0"/>
              </a:spcBef>
              <a:spcAft>
                <a:spcPct val="35000"/>
              </a:spcAft>
            </a:pPr>
            <a:r>
              <a:rPr lang="en-GB" sz="2200" kern="1200" dirty="0" smtClean="0"/>
              <a:t>In Late 1970s, larger corporations and companies started creating private networks to share information through EDI.</a:t>
            </a:r>
            <a:endParaRPr lang="en-GB" sz="2200" kern="1200" dirty="0"/>
          </a:p>
        </p:txBody>
      </p:sp>
      <p:sp>
        <p:nvSpPr>
          <p:cNvPr id="6" name="Freeform 5"/>
          <p:cNvSpPr/>
          <p:nvPr/>
        </p:nvSpPr>
        <p:spPr>
          <a:xfrm>
            <a:off x="4655656" y="4361038"/>
            <a:ext cx="213686" cy="178071"/>
          </a:xfrm>
          <a:custGeom>
            <a:avLst/>
            <a:gdLst>
              <a:gd name="connsiteX0" fmla="*/ 0 w 178070"/>
              <a:gd name="connsiteY0" fmla="*/ 42737 h 213685"/>
              <a:gd name="connsiteX1" fmla="*/ 89035 w 178070"/>
              <a:gd name="connsiteY1" fmla="*/ 42737 h 213685"/>
              <a:gd name="connsiteX2" fmla="*/ 89035 w 178070"/>
              <a:gd name="connsiteY2" fmla="*/ 0 h 213685"/>
              <a:gd name="connsiteX3" fmla="*/ 178070 w 178070"/>
              <a:gd name="connsiteY3" fmla="*/ 106843 h 213685"/>
              <a:gd name="connsiteX4" fmla="*/ 89035 w 178070"/>
              <a:gd name="connsiteY4" fmla="*/ 213685 h 213685"/>
              <a:gd name="connsiteX5" fmla="*/ 89035 w 178070"/>
              <a:gd name="connsiteY5" fmla="*/ 170948 h 213685"/>
              <a:gd name="connsiteX6" fmla="*/ 0 w 178070"/>
              <a:gd name="connsiteY6" fmla="*/ 170948 h 213685"/>
              <a:gd name="connsiteX7" fmla="*/ 0 w 178070"/>
              <a:gd name="connsiteY7" fmla="*/ 42737 h 2136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8070" h="213685">
                <a:moveTo>
                  <a:pt x="142456" y="1"/>
                </a:moveTo>
                <a:lnTo>
                  <a:pt x="142456" y="106843"/>
                </a:lnTo>
                <a:lnTo>
                  <a:pt x="178070" y="106842"/>
                </a:lnTo>
                <a:lnTo>
                  <a:pt x="89035" y="213684"/>
                </a:lnTo>
                <a:lnTo>
                  <a:pt x="0" y="106843"/>
                </a:lnTo>
                <a:lnTo>
                  <a:pt x="35614" y="106843"/>
                </a:lnTo>
                <a:lnTo>
                  <a:pt x="35614" y="1"/>
                </a:lnTo>
                <a:lnTo>
                  <a:pt x="142456" y="1"/>
                </a:lnTo>
                <a:close/>
              </a:path>
            </a:pathLst>
          </a:custGeom>
          <a:scene3d>
            <a:camera prst="orthographicFront">
              <a:rot lat="0" lon="0" rev="0"/>
            </a:camera>
            <a:lightRig rig="contrasting" dir="t">
              <a:rot lat="0" lon="0" rev="1200000"/>
            </a:lightRig>
          </a:scene3d>
          <a:sp3d z="-182000" contourW="19050" prstMaterial="metal">
            <a:bevelT w="88900" h="203200"/>
            <a:bevelB w="165100" h="254000"/>
          </a:sp3d>
        </p:spPr>
        <p:style>
          <a:lnRef idx="0">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42738" tIns="1" rIns="42737" bIns="53421" numCol="1" spcCol="1270" anchor="ctr" anchorCtr="0">
            <a:noAutofit/>
          </a:bodyPr>
          <a:lstStyle/>
          <a:p>
            <a:pPr lvl="0" algn="ctr" defTabSz="355600">
              <a:lnSpc>
                <a:spcPct val="90000"/>
              </a:lnSpc>
              <a:spcBef>
                <a:spcPct val="0"/>
              </a:spcBef>
              <a:spcAft>
                <a:spcPct val="35000"/>
              </a:spcAft>
            </a:pPr>
            <a:endParaRPr lang="en-GB" sz="800" kern="1200" dirty="0"/>
          </a:p>
        </p:txBody>
      </p:sp>
      <p:sp>
        <p:nvSpPr>
          <p:cNvPr id="7" name="Freeform 6"/>
          <p:cNvSpPr/>
          <p:nvPr/>
        </p:nvSpPr>
        <p:spPr>
          <a:xfrm>
            <a:off x="762000" y="4568788"/>
            <a:ext cx="8001000" cy="2056599"/>
          </a:xfrm>
          <a:custGeom>
            <a:avLst/>
            <a:gdLst>
              <a:gd name="connsiteX0" fmla="*/ 0 w 8001000"/>
              <a:gd name="connsiteY0" fmla="*/ 205660 h 2056599"/>
              <a:gd name="connsiteX1" fmla="*/ 205660 w 8001000"/>
              <a:gd name="connsiteY1" fmla="*/ 0 h 2056599"/>
              <a:gd name="connsiteX2" fmla="*/ 7795340 w 8001000"/>
              <a:gd name="connsiteY2" fmla="*/ 0 h 2056599"/>
              <a:gd name="connsiteX3" fmla="*/ 8001000 w 8001000"/>
              <a:gd name="connsiteY3" fmla="*/ 205660 h 2056599"/>
              <a:gd name="connsiteX4" fmla="*/ 8001000 w 8001000"/>
              <a:gd name="connsiteY4" fmla="*/ 1850939 h 2056599"/>
              <a:gd name="connsiteX5" fmla="*/ 7795340 w 8001000"/>
              <a:gd name="connsiteY5" fmla="*/ 2056599 h 2056599"/>
              <a:gd name="connsiteX6" fmla="*/ 205660 w 8001000"/>
              <a:gd name="connsiteY6" fmla="*/ 2056599 h 2056599"/>
              <a:gd name="connsiteX7" fmla="*/ 0 w 8001000"/>
              <a:gd name="connsiteY7" fmla="*/ 1850939 h 2056599"/>
              <a:gd name="connsiteX8" fmla="*/ 0 w 8001000"/>
              <a:gd name="connsiteY8" fmla="*/ 205660 h 20565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001000" h="2056599">
                <a:moveTo>
                  <a:pt x="0" y="205660"/>
                </a:moveTo>
                <a:cubicBezTo>
                  <a:pt x="0" y="92077"/>
                  <a:pt x="92077" y="0"/>
                  <a:pt x="205660" y="0"/>
                </a:cubicBezTo>
                <a:lnTo>
                  <a:pt x="7795340" y="0"/>
                </a:lnTo>
                <a:cubicBezTo>
                  <a:pt x="7908923" y="0"/>
                  <a:pt x="8001000" y="92077"/>
                  <a:pt x="8001000" y="205660"/>
                </a:cubicBezTo>
                <a:lnTo>
                  <a:pt x="8001000" y="1850939"/>
                </a:lnTo>
                <a:cubicBezTo>
                  <a:pt x="8001000" y="1964522"/>
                  <a:pt x="7908923" y="2056599"/>
                  <a:pt x="7795340" y="2056599"/>
                </a:cubicBezTo>
                <a:lnTo>
                  <a:pt x="205660" y="2056599"/>
                </a:lnTo>
                <a:cubicBezTo>
                  <a:pt x="92077" y="2056599"/>
                  <a:pt x="0" y="1964522"/>
                  <a:pt x="0" y="1850939"/>
                </a:cubicBezTo>
                <a:lnTo>
                  <a:pt x="0" y="20566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4">
              <a:hueOff val="0"/>
              <a:satOff val="0"/>
              <a:lumOff val="0"/>
              <a:alphaOff val="0"/>
            </a:schemeClr>
          </a:fillRef>
          <a:effectRef idx="2">
            <a:schemeClr val="accent4">
              <a:hueOff val="0"/>
              <a:satOff val="0"/>
              <a:lumOff val="0"/>
              <a:alphaOff val="0"/>
            </a:schemeClr>
          </a:effectRef>
          <a:fontRef idx="minor">
            <a:schemeClr val="lt1"/>
          </a:fontRef>
        </p:style>
        <p:txBody>
          <a:bodyPr spcFirstLastPara="0" vert="horz" wrap="square" lIns="144056" tIns="144056" rIns="144056" bIns="144056" numCol="1" spcCol="1270" anchor="ctr" anchorCtr="0">
            <a:noAutofit/>
          </a:bodyPr>
          <a:lstStyle/>
          <a:p>
            <a:pPr lvl="0" algn="ctr" defTabSz="977900">
              <a:lnSpc>
                <a:spcPct val="90000"/>
              </a:lnSpc>
              <a:spcBef>
                <a:spcPct val="0"/>
              </a:spcBef>
              <a:spcAft>
                <a:spcPct val="35000"/>
              </a:spcAft>
            </a:pPr>
            <a:r>
              <a:rPr lang="en-GB" sz="2200" kern="1200" dirty="0" smtClean="0"/>
              <a:t>In 1992, CompuServe offers online buy products to its customers, and that gives people the first chance to buy products off their computer</a:t>
            </a:r>
            <a:endParaRPr lang="en-GB" sz="2200" kern="1200" dirty="0"/>
          </a:p>
        </p:txBody>
      </p:sp>
      <p:sp>
        <p:nvSpPr>
          <p:cNvPr id="13" name="Rectangle 12"/>
          <p:cNvSpPr/>
          <p:nvPr/>
        </p:nvSpPr>
        <p:spPr>
          <a:xfrm>
            <a:off x="381000" y="67270"/>
            <a:ext cx="4955203" cy="923330"/>
          </a:xfrm>
          <a:prstGeom prst="rect">
            <a:avLst/>
          </a:prstGeom>
          <a:noFill/>
        </p:spPr>
        <p:txBody>
          <a:bodyPr wrap="none" lIns="91440" tIns="45720" rIns="91440" bIns="45720">
            <a:spAutoFit/>
          </a:bodyPr>
          <a:lstStyle/>
          <a:p>
            <a:pPr algn="ctr"/>
            <a:r>
              <a:rPr lang="en-US" sz="5400" b="1" spc="300" dirty="0" smtClean="0">
                <a:ln w="11430" cmpd="sng">
                  <a:solidFill>
                    <a:schemeClr val="accent1">
                      <a:tint val="10000"/>
                    </a:schemeClr>
                  </a:solidFill>
                  <a:prstDash val="solid"/>
                  <a:miter lim="800000"/>
                </a:ln>
                <a:solidFill>
                  <a:srgbClr val="FF0000"/>
                </a:solidFill>
                <a:effectLst>
                  <a:glow rad="45500">
                    <a:schemeClr val="accent1">
                      <a:satMod val="220000"/>
                      <a:alpha val="35000"/>
                    </a:schemeClr>
                  </a:glow>
                </a:effectLst>
              </a:rPr>
              <a:t>Early history</a:t>
            </a:r>
            <a:r>
              <a:rPr lang="en-US" sz="5400" b="1" spc="300" dirty="0" smtClean="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rPr>
              <a:t>:</a:t>
            </a:r>
            <a:endParaRPr lang="en-US" sz="5400" b="1" cap="none" spc="300" dirty="0">
              <a:ln w="11430" cmpd="sng">
                <a:solidFill>
                  <a:schemeClr val="accent1">
                    <a:tint val="10000"/>
                  </a:schemeClr>
                </a:solidFill>
                <a:prstDash val="solid"/>
                <a:miter lim="800000"/>
              </a:ln>
              <a:gradFill>
                <a:gsLst>
                  <a:gs pos="10000">
                    <a:schemeClr val="accent1">
                      <a:tint val="83000"/>
                      <a:shade val="100000"/>
                      <a:satMod val="200000"/>
                    </a:schemeClr>
                  </a:gs>
                  <a:gs pos="75000">
                    <a:schemeClr val="accent1">
                      <a:tint val="100000"/>
                      <a:shade val="50000"/>
                      <a:satMod val="150000"/>
                    </a:schemeClr>
                  </a:gs>
                </a:gsLst>
                <a:lin ang="5400000"/>
              </a:gradFill>
              <a:effectLst>
                <a:glow rad="45500">
                  <a:schemeClr val="accent1">
                    <a:satMod val="220000"/>
                    <a:alpha val="35000"/>
                  </a:schemeClr>
                </a:glow>
              </a:effectLst>
            </a:endParaRPr>
          </a:p>
        </p:txBody>
      </p:sp>
    </p:spTree>
    <p:extLst>
      <p:ext uri="{BB962C8B-B14F-4D97-AF65-F5344CB8AC3E}">
        <p14:creationId xmlns:p14="http://schemas.microsoft.com/office/powerpoint/2010/main" val="3895105560"/>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p:cTn id="7" dur="500" fill="hold"/>
                                        <p:tgtEl>
                                          <p:spTgt spid="13"/>
                                        </p:tgtEl>
                                        <p:attrNameLst>
                                          <p:attrName>ppt_w</p:attrName>
                                        </p:attrNameLst>
                                      </p:cBhvr>
                                      <p:tavLst>
                                        <p:tav tm="0">
                                          <p:val>
                                            <p:fltVal val="0"/>
                                          </p:val>
                                        </p:tav>
                                        <p:tav tm="100000">
                                          <p:val>
                                            <p:strVal val="#ppt_w"/>
                                          </p:val>
                                        </p:tav>
                                      </p:tavLst>
                                    </p:anim>
                                    <p:anim calcmode="lin" valueType="num">
                                      <p:cBhvr>
                                        <p:cTn id="8" dur="500" fill="hold"/>
                                        <p:tgtEl>
                                          <p:spTgt spid="13"/>
                                        </p:tgtEl>
                                        <p:attrNameLst>
                                          <p:attrName>ppt_h</p:attrName>
                                        </p:attrNameLst>
                                      </p:cBhvr>
                                      <p:tavLst>
                                        <p:tav tm="0">
                                          <p:val>
                                            <p:fltVal val="0"/>
                                          </p:val>
                                        </p:tav>
                                        <p:tav tm="100000">
                                          <p:val>
                                            <p:strVal val="#ppt_h"/>
                                          </p:val>
                                        </p:tav>
                                      </p:tavLst>
                                    </p:anim>
                                    <p:animEffect transition="in" filter="fade">
                                      <p:cBhvr>
                                        <p:cTn id="9" dur="500"/>
                                        <p:tgtEl>
                                          <p:spTgt spid="13"/>
                                        </p:tgtEl>
                                      </p:cBhvr>
                                    </p:animEffect>
                                  </p:childTnLst>
                                </p:cTn>
                              </p:par>
                            </p:childTnLst>
                          </p:cTn>
                        </p:par>
                      </p:childTnLst>
                    </p:cTn>
                  </p:par>
                  <p:par>
                    <p:cTn id="10" fill="hold">
                      <p:stCondLst>
                        <p:cond delay="indefinite"/>
                      </p:stCondLst>
                      <p:childTnLst>
                        <p:par>
                          <p:cTn id="11" fill="hold">
                            <p:stCondLst>
                              <p:cond delay="0"/>
                            </p:stCondLst>
                            <p:childTnLst>
                              <p:par>
                                <p:cTn id="12" presetID="23" presetClass="entr" presetSubtype="16"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 calcmode="lin" valueType="num">
                                      <p:cBhvr>
                                        <p:cTn id="14" dur="500" fill="hold"/>
                                        <p:tgtEl>
                                          <p:spTgt spid="3"/>
                                        </p:tgtEl>
                                        <p:attrNameLst>
                                          <p:attrName>ppt_w</p:attrName>
                                        </p:attrNameLst>
                                      </p:cBhvr>
                                      <p:tavLst>
                                        <p:tav tm="0">
                                          <p:val>
                                            <p:fltVal val="0"/>
                                          </p:val>
                                        </p:tav>
                                        <p:tav tm="100000">
                                          <p:val>
                                            <p:strVal val="#ppt_w"/>
                                          </p:val>
                                        </p:tav>
                                      </p:tavLst>
                                    </p:anim>
                                    <p:anim calcmode="lin" valueType="num">
                                      <p:cBhvr>
                                        <p:cTn id="15" dur="500" fill="hold"/>
                                        <p:tgtEl>
                                          <p:spTgt spid="3"/>
                                        </p:tgtEl>
                                        <p:attrNameLst>
                                          <p:attrName>ppt_h</p:attrName>
                                        </p:attrNameLst>
                                      </p:cBhvr>
                                      <p:tavLst>
                                        <p:tav tm="0">
                                          <p:val>
                                            <p:fltVal val="0"/>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grpId="0" nodeType="clickEffect">
                                  <p:stCondLst>
                                    <p:cond delay="0"/>
                                  </p:stCondLst>
                                  <p:childTnLst>
                                    <p:set>
                                      <p:cBhvr>
                                        <p:cTn id="19" dur="1" fill="hold">
                                          <p:stCondLst>
                                            <p:cond delay="0"/>
                                          </p:stCondLst>
                                        </p:cTn>
                                        <p:tgtEl>
                                          <p:spTgt spid="4"/>
                                        </p:tgtEl>
                                        <p:attrNameLst>
                                          <p:attrName>style.visibility</p:attrName>
                                        </p:attrNameLst>
                                      </p:cBhvr>
                                      <p:to>
                                        <p:strVal val="visible"/>
                                      </p:to>
                                    </p:set>
                                    <p:animEffect transition="in" filter="fade">
                                      <p:cBhvr>
                                        <p:cTn id="20" dur="1000"/>
                                        <p:tgtEl>
                                          <p:spTgt spid="4"/>
                                        </p:tgtEl>
                                      </p:cBhvr>
                                    </p:animEffect>
                                    <p:anim calcmode="lin" valueType="num">
                                      <p:cBhvr>
                                        <p:cTn id="21" dur="1000" fill="hold"/>
                                        <p:tgtEl>
                                          <p:spTgt spid="4"/>
                                        </p:tgtEl>
                                        <p:attrNameLst>
                                          <p:attrName>ppt_x</p:attrName>
                                        </p:attrNameLst>
                                      </p:cBhvr>
                                      <p:tavLst>
                                        <p:tav tm="0">
                                          <p:val>
                                            <p:strVal val="#ppt_x"/>
                                          </p:val>
                                        </p:tav>
                                        <p:tav tm="100000">
                                          <p:val>
                                            <p:strVal val="#ppt_x"/>
                                          </p:val>
                                        </p:tav>
                                      </p:tavLst>
                                    </p:anim>
                                    <p:anim calcmode="lin" valueType="num">
                                      <p:cBhvr>
                                        <p:cTn id="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3" presetClass="entr" presetSubtype="16"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 calcmode="lin" valueType="num">
                                      <p:cBhvr>
                                        <p:cTn id="27" dur="500" fill="hold"/>
                                        <p:tgtEl>
                                          <p:spTgt spid="5"/>
                                        </p:tgtEl>
                                        <p:attrNameLst>
                                          <p:attrName>ppt_w</p:attrName>
                                        </p:attrNameLst>
                                      </p:cBhvr>
                                      <p:tavLst>
                                        <p:tav tm="0">
                                          <p:val>
                                            <p:fltVal val="0"/>
                                          </p:val>
                                        </p:tav>
                                        <p:tav tm="100000">
                                          <p:val>
                                            <p:strVal val="#ppt_w"/>
                                          </p:val>
                                        </p:tav>
                                      </p:tavLst>
                                    </p:anim>
                                    <p:anim calcmode="lin" valueType="num">
                                      <p:cBhvr>
                                        <p:cTn id="2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grpId="0"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fade">
                                      <p:cBhvr>
                                        <p:cTn id="33" dur="1000"/>
                                        <p:tgtEl>
                                          <p:spTgt spid="6"/>
                                        </p:tgtEl>
                                      </p:cBhvr>
                                    </p:animEffect>
                                    <p:anim calcmode="lin" valueType="num">
                                      <p:cBhvr>
                                        <p:cTn id="34" dur="1000" fill="hold"/>
                                        <p:tgtEl>
                                          <p:spTgt spid="6"/>
                                        </p:tgtEl>
                                        <p:attrNameLst>
                                          <p:attrName>ppt_x</p:attrName>
                                        </p:attrNameLst>
                                      </p:cBhvr>
                                      <p:tavLst>
                                        <p:tav tm="0">
                                          <p:val>
                                            <p:strVal val="#ppt_x"/>
                                          </p:val>
                                        </p:tav>
                                        <p:tav tm="100000">
                                          <p:val>
                                            <p:strVal val="#ppt_x"/>
                                          </p:val>
                                        </p:tav>
                                      </p:tavLst>
                                    </p:anim>
                                    <p:anim calcmode="lin" valueType="num">
                                      <p:cBhvr>
                                        <p:cTn id="35"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3" presetClass="entr" presetSubtype="16" fill="hold" grpId="0" nodeType="clickEffect">
                                  <p:stCondLst>
                                    <p:cond delay="0"/>
                                  </p:stCondLst>
                                  <p:childTnLst>
                                    <p:set>
                                      <p:cBhvr>
                                        <p:cTn id="39" dur="1" fill="hold">
                                          <p:stCondLst>
                                            <p:cond delay="0"/>
                                          </p:stCondLst>
                                        </p:cTn>
                                        <p:tgtEl>
                                          <p:spTgt spid="7"/>
                                        </p:tgtEl>
                                        <p:attrNameLst>
                                          <p:attrName>style.visibility</p:attrName>
                                        </p:attrNameLst>
                                      </p:cBhvr>
                                      <p:to>
                                        <p:strVal val="visible"/>
                                      </p:to>
                                    </p:set>
                                    <p:anim calcmode="lin" valueType="num">
                                      <p:cBhvr>
                                        <p:cTn id="40" dur="500" fill="hold"/>
                                        <p:tgtEl>
                                          <p:spTgt spid="7"/>
                                        </p:tgtEl>
                                        <p:attrNameLst>
                                          <p:attrName>ppt_w</p:attrName>
                                        </p:attrNameLst>
                                      </p:cBhvr>
                                      <p:tavLst>
                                        <p:tav tm="0">
                                          <p:val>
                                            <p:fltVal val="0"/>
                                          </p:val>
                                        </p:tav>
                                        <p:tav tm="100000">
                                          <p:val>
                                            <p:strVal val="#ppt_w"/>
                                          </p:val>
                                        </p:tav>
                                      </p:tavLst>
                                    </p:anim>
                                    <p:anim calcmode="lin" valueType="num">
                                      <p:cBhvr>
                                        <p:cTn id="41" dur="500" fill="hold"/>
                                        <p:tgtEl>
                                          <p:spTgt spid="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animBg="1"/>
      <p:bldP spid="13" grpId="0"/>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Content Placeholder 3"/>
          <p:cNvSpPr>
            <a:spLocks noGrp="1"/>
          </p:cNvSpPr>
          <p:nvPr>
            <p:ph sz="quarter" idx="13"/>
          </p:nvPr>
        </p:nvSpPr>
        <p:spPr>
          <a:xfrm>
            <a:off x="457200" y="228600"/>
            <a:ext cx="4038600" cy="5897563"/>
          </a:xfrm>
        </p:spPr>
        <p:txBody>
          <a:bodyPr>
            <a:normAutofit lnSpcReduction="10000"/>
          </a:bodyPr>
          <a:lstStyle/>
          <a:p>
            <a:r>
              <a:rPr lang="en-GB" sz="2400" dirty="0"/>
              <a:t>Amazon.com, eBay.com and Anything.lk some biggest names in E-Commerce launched in 1995. But, at present, there are many other E-Commerce websites who deals in most important e-commerce categories today, which are computers, books, music and a variety of electronics like digital cameras and need to updated with business trends. </a:t>
            </a:r>
          </a:p>
        </p:txBody>
      </p:sp>
      <p:sp>
        <p:nvSpPr>
          <p:cNvPr id="6" name="AutoShape 4" descr="data:image/jpeg;base64,/9j/4AAQSkZJRgABAQAAAQABAAD/2wCEAAkGBxIPEBAUERIQEhASGBQWFxYSFBsVFRUSFxwYFhcXFBUYKCggGBolHRcYIjEiJSkrLi4uFx8zODMsNyktLisBCgoKDQ0NGhAQGjchICQ3NywuLCs2NTU3NzcuNDcsLDQsNjc0LTQsMywsNCw3LDcsNywrLis4LDAsLDQtNC8sMf/AABEIAKwBJgMBIgACEQEDEQH/xAAcAAEAAQUBAQAAAAAAAAAAAAAAAgMEBQYHCAH/xABIEAABAwICBwUEBQgHCQAAAAABAAIDBBEFEgYHEyExUXEUMkFhkSKBodEIQnKxsiM1UmJzdJKzMzRUgqPC0hUXNkODweHw8f/EABoBAQEBAQEBAQAAAAAAAAAAAAADAgEEBgX/xAAqEQEAAgEDAgQFBQAAAAAAAAAAARECAxIxBCEFUWFxIkFCgZETUrHB0f/aAAwDAQACEQMRAD8A7XFGMo3DgPBT2TeQ9Eh7o6BTXIiKENk3kPRNk3kPRTRKgQ2TeQ9E2TeQ9FNEqBDZN5D0TZN5D0U0SoENk3kPRNk3kPRTRKgQ2TeQ9E2TeQ9FNEqBDZN5D0TZN5D0U0SoENk3kPRNk3kPRTRKgQ2TeQ9E2TeQ9FNEqBDZN5D0TZN5D0U0SoENk3kPRNk3kPRTRKgQ2TeQ9E2TeQ9FNEqBDZN5D0TZN5D0U0SoENk3kPRNk3kPRTRKgQ2TeQ9E2TeQ9FNEqBDZN5D0TZN5D0U0SoENk3kPRNk3kPRTRKgQ2TeQ9E2TeQ9FNEqBa1bAALADf4BFKt7o6/NFLPlmVWHujoFNQh7o6BTVY4aERF0EREBERAREQEREBERAREQEREBERAREQEREBERAREQEREBERAREQEREFvW90dfmiVvdHX5oo58syqw90dApqEPdHQKarHDQiIugiIgIiICIiAiIgIiICIiAiIgIiICIiAiIgIiICIiAiIgIiICIiAiIgt63ujr80St7o6/NFHPlmVWHujoFNQh7o6BTVY4aEXy6+roIiICJdEBERARF8ug+oiICIiAiIgIiICIl0BERAREQEREBF8uvqAiL5dB9REQEREFvW90dfmiVvdHX5oo58syqw90dAsRpfpHFhdJJUzXLWWDWji+Q7msHXn4AErLw90dAtd080UhxWmbFOXBsbtoC12WzgC25vutYlVjhpwPFda+L1kp2Mphab5YqaMEgebiC8m3je3kFQw3Wni9JINpO6XL3o6hgN+psHA+9bLgs2C4NLIDVOqXEi+zbteHgHgBvxWo6ztIqTEamOSjjlja1mR20aG5iCSCA0nwPiuj0doPpVHilLHMwZS4e00m+V43OF/Hf48rLiWN62sUhrqiNs8YhjnkYG7FhtG15aBe1zuHG91tX0e5D2aQeGd33BcY0s/OFd+8T/wAxyDc9J9cWI1EzuzS9mpwSGNY1pc4Dg57nAm55CwF/HiszoprumigmbXN7RK1t4XNAYZH3AySZdw43zAcAeJtfL1mhFMMCqX5G5ooXSNNhmD2NzXvxuSN/Vcc0VoW1FZTxuF2vdvHMAF1vgg2Or1tYxJIXiq2YvcMjjjyN8gHAkj7RJXZdVGsF2LRObOGtqYiA7Jua5p7rgDw4EEeS0XXJorBSYfSzRsa2QytjJaAPZLHusbebQsbqCdasm+yz73IOg619aBwt4pqVrH1ZaHPc/eyFp7oyjvPI32O4Ag77rkMmsHG5AZO11RaN5cxgawc75Whtl1HWdoBQPlkrKmpdTGUjM50gs5waAAxpBJNgNwusRh2neCUUAia2ecNbl9iKwItbi8t+5BYaAa4asTxQ17mzRSODRJlDZGOO5t8oAc29hwvvvfdZdW1k47NSYRU1NK7LMwR5XZQ/LmkY1xym4Nmk8QvKIeNrdvsjPdvkL3C9h4C0SUrQ7eCN90Hmz/e3jX9t/wACD/Qn+9vGv7b/AIEH+hdF10YnTYdCIIGs7ZUDfbjFDvBf1PAe8+C5PoPo07EKlrbHZNILzz5N9/j5e5B6M0O0rMmFsqqx4GSIPlfYC9hcnKN1zyHPcuPaTa5cRqpSKI9lhvZrWMa+Vw8C9zgbE8m2tzPFbVrpHYsIp6dm4TytDvNkYL7fxZPRaNqawttRWvLhfI1tv7xN/uQXGB638UpJQKp/aIwRmjmYGPA/Vc0Ag/auF6D0Z0ghxCnjnhN2PF/MHgQR4EG49y4z9ITAY4BQzRtDS7aRuIG82yuZ6e36r79HvFnB1RAScoLXjkM1wbfwhBh6XW/ibaxglnZ2cTAPbsWD8lns4XAv3b+Ks9INcGJ1EznQTdmhv7EcbGkgeBe5wJc4+O+3ktIniz1D2jcXSFvq6y7dpHoRTR4FPIGND4Yw9hAFwQR4+e+/VBX1Saz5q6Q01aWvlAzMkADS8CwIe0bri43i3Tdv7CCvJOq55bidPb9b7l6ixvEDTUFTON5hglkHmWMLh9yDlGsXWjVmsdQ4VYOjJY+UNDnOkHebHmu1rW7wXEXuDa1rnXpdKtIcMyTzymaC4zB4a9m/gHEAOb1B4+ipakMLFRUzSP8AaILRc7zvu52/zNl3zGsDiqqWanc0ZZY3MvbhcWBHmOPuQWmhWlUWKUrJo/ZLh7TTxY8bnNPQ+PiLFcs001q1lTVOpcIs1rSWmYNDnSFu5xbm9ljPO1zu3i6rUuj1To/heKEy5g5jsjmtLcr3gRXG87949FitQ2ENlMsjhc5g3fyaAfvcgtqrSjSLC8k88pmhuM2drXx79wD7AOb1BG/x8F2PQrTKLFKPbRjK8Ah7CblkgFy3zHAg+IIWWxrBoqqmmge0ZJGOYejgRcea8+6kMSdFU1MJJDXszW5Ob7J/F8EF/geuHEXwyxkMqK2VzWwfk2tDAQcznBtgbbrX9+5W2I6U6RYcWTzzmSIneC1jorn6rw0AtvzFvIqy1JYc2askLhvY1gHRxJP4Qu2azcPjODV4LW+zC5w3fWbZwPqAg0jGtbFRVxU0OFMHa5mZ5XuAcKccCBfdmvfefC24k7tXn02x3CJo31chnif9WQAxvA4gPABY63/whZDUHhjZNs8gXL7e5oBHxJW5a+qBhwdzsozRSxFptwJOQ/BxQb1o7jMddTxTRn2ZGtcOdiL7/NZNcz1EzF2GwgnhnHuD3ALpiC3re6OvzRK3ujr80Uc+WZVYe6OgXJfpD6QSQU1PTRuc0VRkMhabXjjy+wTyJeL/AGV1qHujoFzXXjohLiNNDLA3PNTFxyeL432zBvmC0H1VY4aci1XaJsxKZ+13tZlAbewJNzc26fequuLBaegq4IIGsaREHPDABvc42vbxsPisDgNdiOHSudTCeGUjKRss17cLtcCLjoslXaJYlVRzVkzZJZnHM8Ou6Ut/S3ct3sjgB5WXR0f6PThsJRfeHu+5q45pZ+cK794qP5jl1PUhgVXTyvlfmZHIANmRv47nu5G1xbz3rnWlmC1Xb609nqLOnnIOydYgvdYg23jzQd+xH/h6t/dZfwFef9X/AOcqT7R/C5eha2me7AaxjWuc91NKA1oJcXZDuAG8lcG0FwqoZiVKXwTsAcbl0bmgey7iSNyDq30gvzRR/vDP5Uq0zUH/AFyb7LPvct717UMs2FUoijkkc2djiI2lxDdnKLkDwuR6rTNRlBLHVzGSKRgIZYvYW33u4X4oNU1o6QSV+J1Re47OF74Ym33NjjJbuHNxGY9fILomgmrelfStmnax/sB7nP3i1sxsDuAAWo619CKikrp5o4nyU073SBzAXZHPJc5rgOFjex4WIWKoMTxeemFDG6fszhlLcgaMm72XSWvl8r8N2/gg1dzhtCW93MSPs33bui9XTaRRYbhbqmY3axoytHF8h3NYPMn0Fz4Lzliug1ZBNHHsnPEgGV7WnJ+sHH6tvNdH0o0YrpsCo6dodUSxTsc47m+wGStub+AzNbfj4oORY5jEtfUyz1DrySuuT4NHABo8GgbgOQXZNVmkGD0jGRmpYyTnK10YLvEl7hlHvK0zD9UtZKLucxh5AF3x3L7iOqKuibeMxy28N7He69x8UG/fSJh2tBSSsIcxk28t3iz2Gxvy9keoWlaiJw2ukaTvc1pH90kH8S37QfRl9VghoqxrmXa8WO9zHZ3OY4eYNiFx7EsBxHBarMGyMfGTkmjbmY4c/Eb/ANFyDpv0lKsbHD4vrOfK/oGhrd/XN8CsBqDpnGonf9X2G+8XJ+8LS6luI4xUB821mlIDM725WtYOAFgA0bybAcSea9A6sNExQU7Qe9xJ5uPEoPNcf9cH7YfjXpXTH/h6t/Yn7wvPP+xaltYM1PUN/LDjE4bs/HhwXovSunfJgNWxjXPe6E2a0EuJ3GwA4oPPurP850/977ivTmlFI6fDKyNu90lPM1v2nMcB8bLzfq5wuePEoC+GZgGa5fG5oG7xJC6nBp3iTcZdSSUwbRBzmA7N19mAcku04HMQN361uKDVvo+VQE07Dx9hw6G4P3D1XesSrmU8Ms0htHEx8jj+qwFxt7gvPek+jtZgWIGsoo3Pp3lzgA3MGNebuie1u8NB4HyCjpPrFxHGoRSRUphY+wkyFznPtvALyAGMuLkeNrX4ghu+OaYw49guJiCOaMxsvaQNu7JaU5cpPg34hYT6PFSMs7LjM197eTgLfEFbZqs0Q7JSlsgBLwc/JxduPutu6BczxTBa7RnEHTUsbpKUn2TYuaYyb5JQN7XDwd8yEHo2uqmQxSSPIayNrnuJ3ANaC4knoF5m1PQOkrZ5OTDfq85v8pWU0o1kYjjMPZYKQwRyWEpaXOc8ccpeQ0MYfEePC9rg71qu0NNFTuLxeRwJcebiOA8hw9UGh6gf61UdIv8AOu0ayvzPiP7CT7lyHUZhs0NVPtYZYt0f9IxzOGe/eAXYtYcDpMKxBrGue90EgDWi7ibcABvJQcz+jz/RS/tD+Fq2vXx+ZZ/tw/jC1zUHRSxRyiWOSM7R257S02s3wK2nXdSyTYPO2Jj5H54TlY0udYPFzYb0GL1C/m6L/qfzHrqAK4bolQVDcDawRyB35fMwtJILhNsjJHa7mB5Y4tsfAncCt11cCVm0aQ5sV/ZGUsaXZn3cyM2ytLdn1IJ3m5IbtW90dfmiVvdHX5oo58syqw90dApObfiow90dApqscNMfLg0LjcsF1cRUbGNsGgBXCLoxFex0ADoQLb8wtx87q0hq4Jj+VaA7z4eq2Fzb8VgsTwO93R7jy8P/AAvFr4dRjO/Rm/PGePt5fwtp5acxtzj7x/bMQtYG2bbL5Kh/syLNfILrVWzSQm13MPI8PkVkIMfkb3g13wK8keMaWM7dfGcJ9Vp6PKYvCYmGxyRNcLEblQgw6OM3a0ArHx6Qs+s1w9CrhuOwn6xHVpXsx8Q6XLjUj8oz0+rHOMr2opmyCzgCFaR4NC03DBdfDjcH6R/hPyVOTH4hwznoPmu5df0sc6kflyNDVn6ZX0lIx1rtG5UsQjcIyI7A+Yvu8vNYyXSL9CP+I/8AYLE12PPO4vsT9WMb/hvXj1fFeny+DTvOZ/b/AL2Wx6TUjvlUe6EzJ81rXPIvsfRRFW+IjiDmALSb8TZVMNo5nnaPGzjbv3949SoU0JqKlvJpznqeA/8Aea8sdJP62lO3bldz3me0efrMqzq/Bl3uOOPn6N0pmjKCABdQqqGOXvNBVdgsFJfQvz2NgwSFhuGC6yLWgcF9RBZy4ZE43LQSrlsQAsBuU0QWQwuIOzZBdTkoI3EEtFwrpEFGama8WcAQrJmBQA3yC6yaIIsYGiwFgqdTStkFnAFVkQYyPAoGm4YLrIsjAFgNykiC3ZRsDswaM3NVy26+ogoQ0jGEloAJVWRgcLHgpIgoQ0jGAgAAFSjga3gFVRBb1vdHX5olb3R1+aKOfLMqsPdHQKahD3R0Cmqxw0IiLoIiIKFTSMkFnNBWGqdGx/y3FvlxHoVsCKeppYakVnFx6tY5ZYzcTTTZsHqG+DHDyJHzVq6nmHGF3uIK3xfLLwZ+D9Hl9Fe0yvHWa0fNoOzm8IX+8gKoygqX8I2t+0SfgLLesoX1MfB+jx+m/eZdnrNafm0+HRmZ/wDSSEDkz2fjxWZw/R+GHg0E81l0Xu0tHT0orDGI9nnyzyym8ptTfCC0tsLHdZUKOgZFfKN5V2ipXe2RERdBERAREQEREBERAREQEREBERAREQEREFvW90dfmiVvdHX5oo58syqw90dApqEPdHQKarHDQiIugiIgIiICIiAiIgIiICIiAiIgIiICIiAiIgIiICIiAiIgIiICIiAiIgt63ujr80St7o6/NFHPlmVWHujoFNQh7o6BTVY4aERF0EREBERAREQEREBERAREQEREBERAREQEREBERAREQEREBERAREQEREFvW90dfmiVvdHX5oo58syqw91vQKasBUkC1huX3tbuQW4zinbXyKx7W7kE7W7kE3wWvkVj2t3IJ2t3IJvgtfIrHtbuQTtbuQTfBa+RWPa3cgna3cgm+C18ise1u5BO1u5BN8Fr5FY9rdyCdrdyCb4LXyKx7W7kE7W7kE3wWvkVj2t3IJ2t3IJvgtfIrHtbuQTtbuQTfBa+RWPa3cgna3cgm+C18ise1u5BO1u5BN8Fr5FY9rdyCdrdyCb4LXyKx7W7kE7W7kE3wWvkVj2t3IJ2t3IJvgtfIrHtbuQTtbuQTfBa+RWPa3cgna3cgm+C18ise1u5BO1u5BN8Fq1b3R1+aK3kmLtxsinlPdyX/9k="/>
          <p:cNvSpPr>
            <a:spLocks noChangeAspect="1" noChangeArrowheads="1"/>
          </p:cNvSpPr>
          <p:nvPr/>
        </p:nvSpPr>
        <p:spPr bwMode="auto">
          <a:xfrm>
            <a:off x="63500" y="-1571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34000" y="304800"/>
            <a:ext cx="2800350" cy="16383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95925" y="2618509"/>
            <a:ext cx="2476500" cy="1847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31" name="Picture 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610225" y="5029200"/>
            <a:ext cx="2362200" cy="828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3684277"/>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1029"/>
                                        </p:tgtEl>
                                        <p:attrNameLst>
                                          <p:attrName>style.visibility</p:attrName>
                                        </p:attrNameLst>
                                      </p:cBhvr>
                                      <p:to>
                                        <p:strVal val="visible"/>
                                      </p:to>
                                    </p:set>
                                    <p:animEffect transition="in" filter="wheel(1)">
                                      <p:cBhvr>
                                        <p:cTn id="7" dur="2000"/>
                                        <p:tgtEl>
                                          <p:spTgt spid="1029"/>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1030"/>
                                        </p:tgtEl>
                                        <p:attrNameLst>
                                          <p:attrName>style.visibility</p:attrName>
                                        </p:attrNameLst>
                                      </p:cBhvr>
                                      <p:to>
                                        <p:strVal val="visible"/>
                                      </p:to>
                                    </p:set>
                                    <p:animEffect transition="in" filter="wheel(1)">
                                      <p:cBhvr>
                                        <p:cTn id="12" dur="2000"/>
                                        <p:tgtEl>
                                          <p:spTgt spid="1030"/>
                                        </p:tgtEl>
                                      </p:cBhvr>
                                    </p:animEffect>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1031"/>
                                        </p:tgtEl>
                                        <p:attrNameLst>
                                          <p:attrName>style.visibility</p:attrName>
                                        </p:attrNameLst>
                                      </p:cBhvr>
                                      <p:to>
                                        <p:strVal val="visible"/>
                                      </p:to>
                                    </p:set>
                                    <p:animEffect transition="in" filter="wheel(1)">
                                      <p:cBhvr>
                                        <p:cTn id="17" dur="2000"/>
                                        <p:tgtEl>
                                          <p:spTgt spid="1031"/>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grpId="0"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wheel(1)">
                                      <p:cBhvr>
                                        <p:cTn id="22"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1075730"/>
            <a:ext cx="8686800" cy="5477470"/>
          </a:xfrm>
        </p:spPr>
        <p:txBody>
          <a:bodyPr>
            <a:normAutofit fontScale="92500" lnSpcReduction="20000"/>
          </a:bodyPr>
          <a:lstStyle/>
          <a:p>
            <a:pPr marL="0" lvl="0" indent="0">
              <a:buClr>
                <a:srgbClr val="FF0000"/>
              </a:buClr>
              <a:buNone/>
            </a:pPr>
            <a:r>
              <a:rPr lang="en-US" sz="2800" dirty="0" smtClean="0"/>
              <a:t>Few most visited websites in 2012:</a:t>
            </a:r>
            <a:endParaRPr lang="en-GB" sz="2800" dirty="0"/>
          </a:p>
          <a:p>
            <a:pPr marL="514350" lvl="0" indent="-514350">
              <a:buClr>
                <a:srgbClr val="FF0000"/>
              </a:buClr>
              <a:buFont typeface="+mj-lt"/>
              <a:buAutoNum type="arabicPeriod"/>
            </a:pPr>
            <a:endParaRPr lang="en-GB" sz="2800" dirty="0" smtClean="0"/>
          </a:p>
          <a:p>
            <a:pPr marL="514350" lvl="0" indent="-514350">
              <a:buClr>
                <a:srgbClr val="FF0000"/>
              </a:buClr>
              <a:buFont typeface="+mj-lt"/>
              <a:buAutoNum type="arabicPeriod"/>
            </a:pPr>
            <a:endParaRPr lang="en-GB" sz="2800" dirty="0"/>
          </a:p>
          <a:p>
            <a:pPr marL="514350" lvl="0" indent="-514350">
              <a:buClr>
                <a:srgbClr val="FF0000"/>
              </a:buClr>
              <a:buFont typeface="+mj-lt"/>
              <a:buAutoNum type="arabicPeriod"/>
            </a:pPr>
            <a:r>
              <a:rPr lang="en-GB" sz="2800" dirty="0" smtClean="0"/>
              <a:t>Flipkart.com</a:t>
            </a:r>
            <a:endParaRPr lang="en-GB" sz="2800" dirty="0"/>
          </a:p>
          <a:p>
            <a:pPr marL="514350" lvl="0" indent="-514350">
              <a:buClr>
                <a:srgbClr val="FF0000"/>
              </a:buClr>
              <a:buFont typeface="+mj-lt"/>
              <a:buAutoNum type="arabicPeriod"/>
            </a:pPr>
            <a:r>
              <a:rPr lang="en-GB" sz="2800" dirty="0"/>
              <a:t>Ebay.com</a:t>
            </a:r>
          </a:p>
          <a:p>
            <a:pPr marL="514350" lvl="0" indent="-514350">
              <a:buClr>
                <a:srgbClr val="FF0000"/>
              </a:buClr>
              <a:buFont typeface="+mj-lt"/>
              <a:buAutoNum type="arabicPeriod"/>
            </a:pPr>
            <a:r>
              <a:rPr lang="en-GB" sz="2800" dirty="0"/>
              <a:t>Snapdeal.com</a:t>
            </a:r>
          </a:p>
          <a:p>
            <a:pPr marL="514350" lvl="0" indent="-514350">
              <a:buClr>
                <a:srgbClr val="FF0000"/>
              </a:buClr>
              <a:buFont typeface="+mj-lt"/>
              <a:buAutoNum type="arabicPeriod"/>
            </a:pPr>
            <a:r>
              <a:rPr lang="en-GB" sz="2800" dirty="0"/>
              <a:t>Jabong.com</a:t>
            </a:r>
          </a:p>
          <a:p>
            <a:pPr marL="514350" lvl="0" indent="-514350">
              <a:buClr>
                <a:srgbClr val="FF0000"/>
              </a:buClr>
              <a:buFont typeface="+mj-lt"/>
              <a:buAutoNum type="arabicPeriod"/>
            </a:pPr>
            <a:r>
              <a:rPr lang="en-GB" sz="2800" dirty="0"/>
              <a:t>Yebhi.com</a:t>
            </a:r>
          </a:p>
          <a:p>
            <a:pPr marL="514350" lvl="0" indent="-514350">
              <a:buClr>
                <a:srgbClr val="FF0000"/>
              </a:buClr>
              <a:buFont typeface="+mj-lt"/>
              <a:buAutoNum type="arabicPeriod"/>
            </a:pPr>
            <a:r>
              <a:rPr lang="en-GB" sz="2800" dirty="0"/>
              <a:t>myntra.com</a:t>
            </a:r>
          </a:p>
          <a:p>
            <a:pPr marL="514350" lvl="0" indent="-514350">
              <a:buClr>
                <a:srgbClr val="FF0000"/>
              </a:buClr>
              <a:buFont typeface="+mj-lt"/>
              <a:buAutoNum type="arabicPeriod"/>
            </a:pPr>
            <a:r>
              <a:rPr lang="en-GB" sz="2800" dirty="0"/>
              <a:t>naaptol.com</a:t>
            </a:r>
          </a:p>
          <a:p>
            <a:pPr marL="514350" lvl="0" indent="-514350">
              <a:buClr>
                <a:srgbClr val="FF0000"/>
              </a:buClr>
              <a:buFont typeface="+mj-lt"/>
              <a:buAutoNum type="arabicPeriod"/>
            </a:pPr>
            <a:r>
              <a:rPr lang="en-GB" sz="2800" dirty="0"/>
              <a:t>tradus.in</a:t>
            </a:r>
          </a:p>
          <a:p>
            <a:pPr marL="514350" lvl="0" indent="-514350">
              <a:buClr>
                <a:srgbClr val="FF0000"/>
              </a:buClr>
              <a:buFont typeface="+mj-lt"/>
              <a:buAutoNum type="arabicPeriod"/>
            </a:pPr>
            <a:r>
              <a:rPr lang="en-GB" sz="2800" dirty="0"/>
              <a:t>fashionyou.com</a:t>
            </a:r>
          </a:p>
          <a:p>
            <a:pPr marL="514350" lvl="0" indent="-514350">
              <a:buClr>
                <a:srgbClr val="FF0000"/>
              </a:buClr>
              <a:buFont typeface="+mj-lt"/>
              <a:buAutoNum type="arabicPeriod"/>
            </a:pPr>
            <a:r>
              <a:rPr lang="en-GB" sz="2800" dirty="0"/>
              <a:t>in beam.com</a:t>
            </a:r>
          </a:p>
          <a:p>
            <a:endParaRPr lang="en-GB" dirty="0"/>
          </a:p>
        </p:txBody>
      </p:sp>
      <p:sp>
        <p:nvSpPr>
          <p:cNvPr id="4" name="Rectangle 3"/>
          <p:cNvSpPr/>
          <p:nvPr/>
        </p:nvSpPr>
        <p:spPr>
          <a:xfrm>
            <a:off x="643765" y="152400"/>
            <a:ext cx="4428136" cy="923330"/>
          </a:xfrm>
          <a:prstGeom prst="rect">
            <a:avLst/>
          </a:prstGeom>
          <a:noFill/>
        </p:spPr>
        <p:txBody>
          <a:bodyPr wrap="none" lIns="91440" tIns="45720" rIns="91440" bIns="45720">
            <a:spAutoFit/>
          </a:bodyPr>
          <a:lstStyle/>
          <a:p>
            <a:pPr algn="ctr"/>
            <a:r>
              <a:rPr lang="en-US" sz="5400" b="1" cap="none" spc="0" dirty="0" smtClean="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Amazing facts:</a:t>
            </a:r>
            <a:endParaRPr lang="en-US" sz="5400" b="1" cap="none" spc="0"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Tree>
    <p:extLst>
      <p:ext uri="{BB962C8B-B14F-4D97-AF65-F5344CB8AC3E}">
        <p14:creationId xmlns:p14="http://schemas.microsoft.com/office/powerpoint/2010/main" val="3301855863"/>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8" presetClass="entr" presetSubtype="0" accel="50000" fill="hold" grpId="0" nodeType="clickEffect">
                                  <p:stCondLst>
                                    <p:cond delay="0"/>
                                  </p:stCondLst>
                                  <p:iterate type="lt">
                                    <p:tmPct val="50000"/>
                                  </p:iterate>
                                  <p:childTnLst>
                                    <p:set>
                                      <p:cBhvr>
                                        <p:cTn id="6" dur="1" fill="hold">
                                          <p:stCondLst>
                                            <p:cond delay="0"/>
                                          </p:stCondLst>
                                        </p:cTn>
                                        <p:tgtEl>
                                          <p:spTgt spid="4"/>
                                        </p:tgtEl>
                                        <p:attrNameLst>
                                          <p:attrName>style.visibility</p:attrName>
                                        </p:attrNameLst>
                                      </p:cBhvr>
                                      <p:to>
                                        <p:strVal val="visible"/>
                                      </p:to>
                                    </p:set>
                                    <p:set>
                                      <p:cBhvr>
                                        <p:cTn id="7" dur="227" fill="hold">
                                          <p:stCondLst>
                                            <p:cond delay="0"/>
                                          </p:stCondLst>
                                        </p:cTn>
                                        <p:tgtEl>
                                          <p:spTgt spid="4"/>
                                        </p:tgtEl>
                                        <p:attrNameLst>
                                          <p:attrName>style.rotation</p:attrName>
                                        </p:attrNameLst>
                                      </p:cBhvr>
                                      <p:to>
                                        <p:strVal val="-45.0"/>
                                      </p:to>
                                    </p:set>
                                    <p:anim calcmode="lin" valueType="num">
                                      <p:cBhvr>
                                        <p:cTn id="8" dur="227" fill="hold">
                                          <p:stCondLst>
                                            <p:cond delay="227"/>
                                          </p:stCondLst>
                                        </p:cTn>
                                        <p:tgtEl>
                                          <p:spTgt spid="4"/>
                                        </p:tgtEl>
                                        <p:attrNameLst>
                                          <p:attrName>style.rotation</p:attrName>
                                        </p:attrNameLst>
                                      </p:cBhvr>
                                      <p:tavLst>
                                        <p:tav tm="0">
                                          <p:val>
                                            <p:fltVal val="-45"/>
                                          </p:val>
                                        </p:tav>
                                        <p:tav tm="69900">
                                          <p:val>
                                            <p:fltVal val="45"/>
                                          </p:val>
                                        </p:tav>
                                        <p:tav tm="100000">
                                          <p:val>
                                            <p:fltVal val="0"/>
                                          </p:val>
                                        </p:tav>
                                      </p:tavLst>
                                    </p:anim>
                                    <p:anim calcmode="lin" valueType="num">
                                      <p:cBhvr>
                                        <p:cTn id="9" dur="227" fill="hold">
                                          <p:stCondLst>
                                            <p:cond delay="0"/>
                                          </p:stCondLst>
                                        </p:cTn>
                                        <p:tgtEl>
                                          <p:spTgt spid="4"/>
                                        </p:tgtEl>
                                        <p:attrNameLst>
                                          <p:attrName>ppt_y</p:attrName>
                                        </p:attrNameLst>
                                      </p:cBhvr>
                                      <p:tavLst>
                                        <p:tav tm="0">
                                          <p:val>
                                            <p:strVal val="#ppt_y-1"/>
                                          </p:val>
                                        </p:tav>
                                        <p:tav tm="100000">
                                          <p:val>
                                            <p:strVal val="#ppt_y-(0.354*#ppt_w-0.172*#ppt_h)"/>
                                          </p:val>
                                        </p:tav>
                                      </p:tavLst>
                                    </p:anim>
                                    <p:anim calcmode="lin" valueType="num">
                                      <p:cBhvr>
                                        <p:cTn id="10" dur="78" decel="50000" autoRev="1" fill="hold">
                                          <p:stCondLst>
                                            <p:cond delay="227"/>
                                          </p:stCondLst>
                                        </p:cTn>
                                        <p:tgtEl>
                                          <p:spTgt spid="4"/>
                                        </p:tgtEl>
                                        <p:attrNameLst>
                                          <p:attrName>ppt_y</p:attrName>
                                        </p:attrNameLst>
                                      </p:cBhvr>
                                      <p:tavLst>
                                        <p:tav tm="0">
                                          <p:val>
                                            <p:strVal val="#ppt_y-(0.354*#ppt_w-0.172*#ppt_h)"/>
                                          </p:val>
                                        </p:tav>
                                        <p:tav tm="100000">
                                          <p:val>
                                            <p:strVal val="#ppt_y-(0.354*#ppt_w-0.172*#ppt_h)-#ppt_h/2"/>
                                          </p:val>
                                        </p:tav>
                                      </p:tavLst>
                                    </p:anim>
                                    <p:anim calcmode="lin" valueType="num">
                                      <p:cBhvr>
                                        <p:cTn id="11" dur="68" fill="hold">
                                          <p:stCondLst>
                                            <p:cond delay="432"/>
                                          </p:stCondLst>
                                        </p:cTn>
                                        <p:tgtEl>
                                          <p:spTgt spid="4"/>
                                        </p:tgtEl>
                                        <p:attrNameLst>
                                          <p:attrName>ppt_y</p:attrName>
                                        </p:attrNameLst>
                                      </p:cBhvr>
                                      <p:tavLst>
                                        <p:tav tm="0">
                                          <p:val>
                                            <p:strVal val="#ppt_y-(0.354*#ppt_w-0.172*#ppt_h)"/>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3">
                                            <p:txEl>
                                              <p:pRg st="0" end="0"/>
                                            </p:txEl>
                                          </p:spTgt>
                                        </p:tgtEl>
                                        <p:attrNameLst>
                                          <p:attrName>style.visibility</p:attrName>
                                        </p:attrNameLst>
                                      </p:cBhvr>
                                      <p:to>
                                        <p:strVal val="visible"/>
                                      </p:to>
                                    </p:set>
                                    <p:anim calcmode="lin" valueType="num">
                                      <p:cBhvr additive="base">
                                        <p:cTn id="1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calcmode="lin" valueType="num">
                                      <p:cBhvr additive="base">
                                        <p:cTn id="22"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additive="base">
                                        <p:cTn id="28"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 calcmode="lin" valueType="num">
                                      <p:cBhvr additive="base">
                                        <p:cTn id="34"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3">
                                            <p:txEl>
                                              <p:pRg st="6" end="6"/>
                                            </p:txEl>
                                          </p:spTgt>
                                        </p:tgtEl>
                                        <p:attrNameLst>
                                          <p:attrName>style.visibility</p:attrName>
                                        </p:attrNameLst>
                                      </p:cBhvr>
                                      <p:to>
                                        <p:strVal val="visible"/>
                                      </p:to>
                                    </p:set>
                                    <p:anim calcmode="lin" valueType="num">
                                      <p:cBhvr additive="base">
                                        <p:cTn id="4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 calcmode="lin" valueType="num">
                                      <p:cBhvr additive="base">
                                        <p:cTn id="46"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3">
                                            <p:txEl>
                                              <p:pRg st="8" end="8"/>
                                            </p:txEl>
                                          </p:spTgt>
                                        </p:tgtEl>
                                        <p:attrNameLst>
                                          <p:attrName>style.visibility</p:attrName>
                                        </p:attrNameLst>
                                      </p:cBhvr>
                                      <p:to>
                                        <p:strVal val="visible"/>
                                      </p:to>
                                    </p:set>
                                    <p:anim calcmode="lin" valueType="num">
                                      <p:cBhvr additive="base">
                                        <p:cTn id="52"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3">
                                            <p:txEl>
                                              <p:pRg st="9" end="9"/>
                                            </p:txEl>
                                          </p:spTgt>
                                        </p:tgtEl>
                                        <p:attrNameLst>
                                          <p:attrName>style.visibility</p:attrName>
                                        </p:attrNameLst>
                                      </p:cBhvr>
                                      <p:to>
                                        <p:strVal val="visible"/>
                                      </p:to>
                                    </p:set>
                                    <p:anim calcmode="lin" valueType="num">
                                      <p:cBhvr additive="base">
                                        <p:cTn id="58"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 presetClass="entr" presetSubtype="4" fill="hold" grpId="0" nodeType="clickEffect">
                                  <p:stCondLst>
                                    <p:cond delay="0"/>
                                  </p:stCondLst>
                                  <p:childTnLst>
                                    <p:set>
                                      <p:cBhvr>
                                        <p:cTn id="63" dur="1" fill="hold">
                                          <p:stCondLst>
                                            <p:cond delay="0"/>
                                          </p:stCondLst>
                                        </p:cTn>
                                        <p:tgtEl>
                                          <p:spTgt spid="3">
                                            <p:txEl>
                                              <p:pRg st="10" end="10"/>
                                            </p:txEl>
                                          </p:spTgt>
                                        </p:tgtEl>
                                        <p:attrNameLst>
                                          <p:attrName>style.visibility</p:attrName>
                                        </p:attrNameLst>
                                      </p:cBhvr>
                                      <p:to>
                                        <p:strVal val="visible"/>
                                      </p:to>
                                    </p:set>
                                    <p:anim calcmode="lin" valueType="num">
                                      <p:cBhvr additive="base">
                                        <p:cTn id="64"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grpId="0" nodeType="clickEffect">
                                  <p:stCondLst>
                                    <p:cond delay="0"/>
                                  </p:stCondLst>
                                  <p:childTnLst>
                                    <p:set>
                                      <p:cBhvr>
                                        <p:cTn id="69" dur="1" fill="hold">
                                          <p:stCondLst>
                                            <p:cond delay="0"/>
                                          </p:stCondLst>
                                        </p:cTn>
                                        <p:tgtEl>
                                          <p:spTgt spid="3">
                                            <p:txEl>
                                              <p:pRg st="11" end="11"/>
                                            </p:txEl>
                                          </p:spTgt>
                                        </p:tgtEl>
                                        <p:attrNameLst>
                                          <p:attrName>style.visibility</p:attrName>
                                        </p:attrNameLst>
                                      </p:cBhvr>
                                      <p:to>
                                        <p:strVal val="visible"/>
                                      </p:to>
                                    </p:set>
                                    <p:anim calcmode="lin" valueType="num">
                                      <p:cBhvr additive="base">
                                        <p:cTn id="70"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2" fill="hold">
                      <p:stCondLst>
                        <p:cond delay="indefinite"/>
                      </p:stCondLst>
                      <p:childTnLst>
                        <p:par>
                          <p:cTn id="73" fill="hold">
                            <p:stCondLst>
                              <p:cond delay="0"/>
                            </p:stCondLst>
                            <p:childTnLst>
                              <p:par>
                                <p:cTn id="74" presetID="2" presetClass="entr" presetSubtype="4" fill="hold" grpId="0" nodeType="clickEffect">
                                  <p:stCondLst>
                                    <p:cond delay="0"/>
                                  </p:stCondLst>
                                  <p:childTnLst>
                                    <p:set>
                                      <p:cBhvr>
                                        <p:cTn id="75" dur="1" fill="hold">
                                          <p:stCondLst>
                                            <p:cond delay="0"/>
                                          </p:stCondLst>
                                        </p:cTn>
                                        <p:tgtEl>
                                          <p:spTgt spid="3">
                                            <p:txEl>
                                              <p:pRg st="12" end="12"/>
                                            </p:txEl>
                                          </p:spTgt>
                                        </p:tgtEl>
                                        <p:attrNameLst>
                                          <p:attrName>style.visibility</p:attrName>
                                        </p:attrNameLst>
                                      </p:cBhvr>
                                      <p:to>
                                        <p:strVal val="visible"/>
                                      </p:to>
                                    </p:set>
                                    <p:anim calcmode="lin" valueType="num">
                                      <p:cBhvr additive="base">
                                        <p:cTn id="76"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77"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P spid="4"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p:cNvSpPr/>
          <p:nvPr/>
        </p:nvSpPr>
        <p:spPr>
          <a:xfrm>
            <a:off x="253197" y="195617"/>
            <a:ext cx="8371202" cy="830997"/>
          </a:xfrm>
          <a:prstGeom prst="rect">
            <a:avLst/>
          </a:prstGeom>
          <a:noFill/>
        </p:spPr>
        <p:txBody>
          <a:bodyPr wrap="none" lIns="91440" tIns="45720" rIns="91440" bIns="45720">
            <a:spAutoFit/>
          </a:bodyPr>
          <a:lstStyle/>
          <a:p>
            <a:pPr algn="ctr"/>
            <a:r>
              <a:rPr lang="en-US" sz="4800" b="1" dirty="0" smtClean="0">
                <a:ln w="1905"/>
                <a:gradFill>
                  <a:gsLst>
                    <a:gs pos="0">
                      <a:schemeClr val="accent6">
                        <a:shade val="20000"/>
                        <a:satMod val="200000"/>
                      </a:schemeClr>
                    </a:gs>
                    <a:gs pos="78000">
                      <a:schemeClr val="accent6">
                        <a:tint val="90000"/>
                        <a:shade val="89000"/>
                        <a:satMod val="220000"/>
                      </a:schemeClr>
                    </a:gs>
                    <a:gs pos="100000">
                      <a:schemeClr val="accent6">
                        <a:tint val="12000"/>
                        <a:satMod val="255000"/>
                      </a:schemeClr>
                    </a:gs>
                  </a:gsLst>
                  <a:lin ang="5400000"/>
                </a:gradFill>
                <a:effectLst>
                  <a:innerShdw blurRad="69850" dist="43180" dir="5400000">
                    <a:srgbClr val="000000">
                      <a:alpha val="65000"/>
                    </a:srgbClr>
                  </a:innerShdw>
                </a:effectLst>
              </a:rPr>
              <a:t>Trends securing e-commerce:</a:t>
            </a:r>
          </a:p>
        </p:txBody>
      </p:sp>
      <p:sp>
        <p:nvSpPr>
          <p:cNvPr id="3" name="Freeform 2"/>
          <p:cNvSpPr/>
          <p:nvPr/>
        </p:nvSpPr>
        <p:spPr>
          <a:xfrm>
            <a:off x="3048002" y="1409286"/>
            <a:ext cx="4584192" cy="748244"/>
          </a:xfrm>
          <a:custGeom>
            <a:avLst/>
            <a:gdLst>
              <a:gd name="connsiteX0" fmla="*/ 124710 w 748244"/>
              <a:gd name="connsiteY0" fmla="*/ 0 h 4584192"/>
              <a:gd name="connsiteX1" fmla="*/ 623534 w 748244"/>
              <a:gd name="connsiteY1" fmla="*/ 0 h 4584192"/>
              <a:gd name="connsiteX2" fmla="*/ 748244 w 748244"/>
              <a:gd name="connsiteY2" fmla="*/ 124710 h 4584192"/>
              <a:gd name="connsiteX3" fmla="*/ 748244 w 748244"/>
              <a:gd name="connsiteY3" fmla="*/ 4584192 h 4584192"/>
              <a:gd name="connsiteX4" fmla="*/ 748244 w 748244"/>
              <a:gd name="connsiteY4" fmla="*/ 4584192 h 4584192"/>
              <a:gd name="connsiteX5" fmla="*/ 0 w 748244"/>
              <a:gd name="connsiteY5" fmla="*/ 4584192 h 4584192"/>
              <a:gd name="connsiteX6" fmla="*/ 0 w 748244"/>
              <a:gd name="connsiteY6" fmla="*/ 4584192 h 4584192"/>
              <a:gd name="connsiteX7" fmla="*/ 0 w 748244"/>
              <a:gd name="connsiteY7" fmla="*/ 124710 h 4584192"/>
              <a:gd name="connsiteX8" fmla="*/ 124710 w 748244"/>
              <a:gd name="connsiteY8" fmla="*/ 0 h 458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244" h="4584192">
                <a:moveTo>
                  <a:pt x="748244" y="764048"/>
                </a:moveTo>
                <a:lnTo>
                  <a:pt x="748244" y="3820144"/>
                </a:lnTo>
                <a:cubicBezTo>
                  <a:pt x="748244" y="4242113"/>
                  <a:pt x="739130" y="4584192"/>
                  <a:pt x="727889" y="4584192"/>
                </a:cubicBezTo>
                <a:lnTo>
                  <a:pt x="0" y="4584192"/>
                </a:lnTo>
                <a:lnTo>
                  <a:pt x="0" y="4584192"/>
                </a:lnTo>
                <a:lnTo>
                  <a:pt x="0" y="0"/>
                </a:lnTo>
                <a:lnTo>
                  <a:pt x="0" y="0"/>
                </a:lnTo>
                <a:lnTo>
                  <a:pt x="727889" y="0"/>
                </a:lnTo>
                <a:cubicBezTo>
                  <a:pt x="739130" y="0"/>
                  <a:pt x="748244" y="342079"/>
                  <a:pt x="748244" y="764048"/>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4300" tIns="93676" rIns="150826" bIns="93676"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M-commerce</a:t>
            </a:r>
          </a:p>
        </p:txBody>
      </p:sp>
      <p:sp>
        <p:nvSpPr>
          <p:cNvPr id="4" name="Freeform 3"/>
          <p:cNvSpPr/>
          <p:nvPr/>
        </p:nvSpPr>
        <p:spPr>
          <a:xfrm>
            <a:off x="2133599" y="1315754"/>
            <a:ext cx="926596" cy="935306"/>
          </a:xfrm>
          <a:custGeom>
            <a:avLst/>
            <a:gdLst>
              <a:gd name="connsiteX0" fmla="*/ 0 w 926596"/>
              <a:gd name="connsiteY0" fmla="*/ 154436 h 935306"/>
              <a:gd name="connsiteX1" fmla="*/ 154436 w 926596"/>
              <a:gd name="connsiteY1" fmla="*/ 0 h 935306"/>
              <a:gd name="connsiteX2" fmla="*/ 772160 w 926596"/>
              <a:gd name="connsiteY2" fmla="*/ 0 h 935306"/>
              <a:gd name="connsiteX3" fmla="*/ 926596 w 926596"/>
              <a:gd name="connsiteY3" fmla="*/ 154436 h 935306"/>
              <a:gd name="connsiteX4" fmla="*/ 926596 w 926596"/>
              <a:gd name="connsiteY4" fmla="*/ 780870 h 935306"/>
              <a:gd name="connsiteX5" fmla="*/ 772160 w 926596"/>
              <a:gd name="connsiteY5" fmla="*/ 935306 h 935306"/>
              <a:gd name="connsiteX6" fmla="*/ 154436 w 926596"/>
              <a:gd name="connsiteY6" fmla="*/ 935306 h 935306"/>
              <a:gd name="connsiteX7" fmla="*/ 0 w 926596"/>
              <a:gd name="connsiteY7" fmla="*/ 780870 h 935306"/>
              <a:gd name="connsiteX8" fmla="*/ 0 w 926596"/>
              <a:gd name="connsiteY8" fmla="*/ 154436 h 93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596" h="935306">
                <a:moveTo>
                  <a:pt x="0" y="154436"/>
                </a:moveTo>
                <a:cubicBezTo>
                  <a:pt x="0" y="69143"/>
                  <a:pt x="69143" y="0"/>
                  <a:pt x="154436" y="0"/>
                </a:cubicBezTo>
                <a:lnTo>
                  <a:pt x="772160" y="0"/>
                </a:lnTo>
                <a:cubicBezTo>
                  <a:pt x="857453" y="0"/>
                  <a:pt x="926596" y="69143"/>
                  <a:pt x="926596" y="154436"/>
                </a:cubicBezTo>
                <a:lnTo>
                  <a:pt x="926596" y="780870"/>
                </a:lnTo>
                <a:cubicBezTo>
                  <a:pt x="926596" y="866163"/>
                  <a:pt x="857453" y="935306"/>
                  <a:pt x="772160" y="935306"/>
                </a:cubicBezTo>
                <a:lnTo>
                  <a:pt x="154436" y="935306"/>
                </a:lnTo>
                <a:cubicBezTo>
                  <a:pt x="69143" y="935306"/>
                  <a:pt x="0" y="866163"/>
                  <a:pt x="0" y="780870"/>
                </a:cubicBezTo>
                <a:lnTo>
                  <a:pt x="0" y="154436"/>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20493" tIns="132863" rIns="220493" bIns="132863" numCol="1" spcCol="1270" anchor="ctr" anchorCtr="0">
            <a:noAutofit/>
          </a:bodyPr>
          <a:lstStyle/>
          <a:p>
            <a:pPr lvl="0" algn="ctr" defTabSz="2044700">
              <a:lnSpc>
                <a:spcPct val="90000"/>
              </a:lnSpc>
              <a:spcBef>
                <a:spcPct val="0"/>
              </a:spcBef>
              <a:spcAft>
                <a:spcPct val="35000"/>
              </a:spcAft>
            </a:pPr>
            <a:r>
              <a:rPr lang="en-US" sz="4600" kern="1200" dirty="0" smtClean="0"/>
              <a:t>1.</a:t>
            </a:r>
            <a:endParaRPr lang="en-GB" sz="4600" kern="1200" dirty="0"/>
          </a:p>
        </p:txBody>
      </p:sp>
      <p:sp>
        <p:nvSpPr>
          <p:cNvPr id="5" name="Freeform 4"/>
          <p:cNvSpPr/>
          <p:nvPr/>
        </p:nvSpPr>
        <p:spPr>
          <a:xfrm>
            <a:off x="3048002" y="2391357"/>
            <a:ext cx="4584192" cy="748244"/>
          </a:xfrm>
          <a:custGeom>
            <a:avLst/>
            <a:gdLst>
              <a:gd name="connsiteX0" fmla="*/ 124710 w 748244"/>
              <a:gd name="connsiteY0" fmla="*/ 0 h 4584192"/>
              <a:gd name="connsiteX1" fmla="*/ 623534 w 748244"/>
              <a:gd name="connsiteY1" fmla="*/ 0 h 4584192"/>
              <a:gd name="connsiteX2" fmla="*/ 748244 w 748244"/>
              <a:gd name="connsiteY2" fmla="*/ 124710 h 4584192"/>
              <a:gd name="connsiteX3" fmla="*/ 748244 w 748244"/>
              <a:gd name="connsiteY3" fmla="*/ 4584192 h 4584192"/>
              <a:gd name="connsiteX4" fmla="*/ 748244 w 748244"/>
              <a:gd name="connsiteY4" fmla="*/ 4584192 h 4584192"/>
              <a:gd name="connsiteX5" fmla="*/ 0 w 748244"/>
              <a:gd name="connsiteY5" fmla="*/ 4584192 h 4584192"/>
              <a:gd name="connsiteX6" fmla="*/ 0 w 748244"/>
              <a:gd name="connsiteY6" fmla="*/ 4584192 h 4584192"/>
              <a:gd name="connsiteX7" fmla="*/ 0 w 748244"/>
              <a:gd name="connsiteY7" fmla="*/ 124710 h 4584192"/>
              <a:gd name="connsiteX8" fmla="*/ 124710 w 748244"/>
              <a:gd name="connsiteY8" fmla="*/ 0 h 458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244" h="4584192">
                <a:moveTo>
                  <a:pt x="748244" y="764048"/>
                </a:moveTo>
                <a:lnTo>
                  <a:pt x="748244" y="3820144"/>
                </a:lnTo>
                <a:cubicBezTo>
                  <a:pt x="748244" y="4242113"/>
                  <a:pt x="739130" y="4584192"/>
                  <a:pt x="727889" y="4584192"/>
                </a:cubicBezTo>
                <a:lnTo>
                  <a:pt x="0" y="4584192"/>
                </a:lnTo>
                <a:lnTo>
                  <a:pt x="0" y="4584192"/>
                </a:lnTo>
                <a:lnTo>
                  <a:pt x="0" y="0"/>
                </a:lnTo>
                <a:lnTo>
                  <a:pt x="0" y="0"/>
                </a:lnTo>
                <a:lnTo>
                  <a:pt x="727889" y="0"/>
                </a:lnTo>
                <a:cubicBezTo>
                  <a:pt x="739130" y="0"/>
                  <a:pt x="748244" y="342079"/>
                  <a:pt x="748244" y="764048"/>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4300" tIns="93676" rIns="150826" bIns="93676"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Electronic fund transfer</a:t>
            </a:r>
            <a:endParaRPr lang="en-GB" sz="3000" kern="1200" dirty="0"/>
          </a:p>
        </p:txBody>
      </p:sp>
      <p:sp>
        <p:nvSpPr>
          <p:cNvPr id="6" name="Freeform 5"/>
          <p:cNvSpPr/>
          <p:nvPr/>
        </p:nvSpPr>
        <p:spPr>
          <a:xfrm>
            <a:off x="2121405" y="2297825"/>
            <a:ext cx="926596" cy="935306"/>
          </a:xfrm>
          <a:custGeom>
            <a:avLst/>
            <a:gdLst>
              <a:gd name="connsiteX0" fmla="*/ 0 w 926596"/>
              <a:gd name="connsiteY0" fmla="*/ 154436 h 935306"/>
              <a:gd name="connsiteX1" fmla="*/ 154436 w 926596"/>
              <a:gd name="connsiteY1" fmla="*/ 0 h 935306"/>
              <a:gd name="connsiteX2" fmla="*/ 772160 w 926596"/>
              <a:gd name="connsiteY2" fmla="*/ 0 h 935306"/>
              <a:gd name="connsiteX3" fmla="*/ 926596 w 926596"/>
              <a:gd name="connsiteY3" fmla="*/ 154436 h 935306"/>
              <a:gd name="connsiteX4" fmla="*/ 926596 w 926596"/>
              <a:gd name="connsiteY4" fmla="*/ 780870 h 935306"/>
              <a:gd name="connsiteX5" fmla="*/ 772160 w 926596"/>
              <a:gd name="connsiteY5" fmla="*/ 935306 h 935306"/>
              <a:gd name="connsiteX6" fmla="*/ 154436 w 926596"/>
              <a:gd name="connsiteY6" fmla="*/ 935306 h 935306"/>
              <a:gd name="connsiteX7" fmla="*/ 0 w 926596"/>
              <a:gd name="connsiteY7" fmla="*/ 780870 h 935306"/>
              <a:gd name="connsiteX8" fmla="*/ 0 w 926596"/>
              <a:gd name="connsiteY8" fmla="*/ 154436 h 93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596" h="935306">
                <a:moveTo>
                  <a:pt x="0" y="154436"/>
                </a:moveTo>
                <a:cubicBezTo>
                  <a:pt x="0" y="69143"/>
                  <a:pt x="69143" y="0"/>
                  <a:pt x="154436" y="0"/>
                </a:cubicBezTo>
                <a:lnTo>
                  <a:pt x="772160" y="0"/>
                </a:lnTo>
                <a:cubicBezTo>
                  <a:pt x="857453" y="0"/>
                  <a:pt x="926596" y="69143"/>
                  <a:pt x="926596" y="154436"/>
                </a:cubicBezTo>
                <a:lnTo>
                  <a:pt x="926596" y="780870"/>
                </a:lnTo>
                <a:cubicBezTo>
                  <a:pt x="926596" y="866163"/>
                  <a:pt x="857453" y="935306"/>
                  <a:pt x="772160" y="935306"/>
                </a:cubicBezTo>
                <a:lnTo>
                  <a:pt x="154436" y="935306"/>
                </a:lnTo>
                <a:cubicBezTo>
                  <a:pt x="69143" y="935306"/>
                  <a:pt x="0" y="866163"/>
                  <a:pt x="0" y="780870"/>
                </a:cubicBezTo>
                <a:lnTo>
                  <a:pt x="0" y="154436"/>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20493" tIns="132863" rIns="220493" bIns="132863" numCol="1" spcCol="1270" anchor="ctr" anchorCtr="0">
            <a:noAutofit/>
          </a:bodyPr>
          <a:lstStyle/>
          <a:p>
            <a:pPr lvl="0" algn="ctr" defTabSz="2044700">
              <a:lnSpc>
                <a:spcPct val="90000"/>
              </a:lnSpc>
              <a:spcBef>
                <a:spcPct val="0"/>
              </a:spcBef>
              <a:spcAft>
                <a:spcPct val="35000"/>
              </a:spcAft>
            </a:pPr>
            <a:r>
              <a:rPr lang="en-US" sz="4600" kern="1200" dirty="0" smtClean="0"/>
              <a:t>2.</a:t>
            </a:r>
            <a:endParaRPr lang="en-GB" sz="4600" kern="1200" dirty="0"/>
          </a:p>
        </p:txBody>
      </p:sp>
      <p:sp>
        <p:nvSpPr>
          <p:cNvPr id="7" name="Freeform 6"/>
          <p:cNvSpPr/>
          <p:nvPr/>
        </p:nvSpPr>
        <p:spPr>
          <a:xfrm>
            <a:off x="3023608" y="3373428"/>
            <a:ext cx="4584192" cy="748244"/>
          </a:xfrm>
          <a:custGeom>
            <a:avLst/>
            <a:gdLst>
              <a:gd name="connsiteX0" fmla="*/ 124710 w 748244"/>
              <a:gd name="connsiteY0" fmla="*/ 0 h 4584192"/>
              <a:gd name="connsiteX1" fmla="*/ 623534 w 748244"/>
              <a:gd name="connsiteY1" fmla="*/ 0 h 4584192"/>
              <a:gd name="connsiteX2" fmla="*/ 748244 w 748244"/>
              <a:gd name="connsiteY2" fmla="*/ 124710 h 4584192"/>
              <a:gd name="connsiteX3" fmla="*/ 748244 w 748244"/>
              <a:gd name="connsiteY3" fmla="*/ 4584192 h 4584192"/>
              <a:gd name="connsiteX4" fmla="*/ 748244 w 748244"/>
              <a:gd name="connsiteY4" fmla="*/ 4584192 h 4584192"/>
              <a:gd name="connsiteX5" fmla="*/ 0 w 748244"/>
              <a:gd name="connsiteY5" fmla="*/ 4584192 h 4584192"/>
              <a:gd name="connsiteX6" fmla="*/ 0 w 748244"/>
              <a:gd name="connsiteY6" fmla="*/ 4584192 h 4584192"/>
              <a:gd name="connsiteX7" fmla="*/ 0 w 748244"/>
              <a:gd name="connsiteY7" fmla="*/ 124710 h 4584192"/>
              <a:gd name="connsiteX8" fmla="*/ 124710 w 748244"/>
              <a:gd name="connsiteY8" fmla="*/ 0 h 458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244" h="4584192">
                <a:moveTo>
                  <a:pt x="748244" y="764048"/>
                </a:moveTo>
                <a:lnTo>
                  <a:pt x="748244" y="3820144"/>
                </a:lnTo>
                <a:cubicBezTo>
                  <a:pt x="748244" y="4242113"/>
                  <a:pt x="739130" y="4584192"/>
                  <a:pt x="727889" y="4584192"/>
                </a:cubicBezTo>
                <a:lnTo>
                  <a:pt x="0" y="4584192"/>
                </a:lnTo>
                <a:lnTo>
                  <a:pt x="0" y="4584192"/>
                </a:lnTo>
                <a:lnTo>
                  <a:pt x="0" y="0"/>
                </a:lnTo>
                <a:lnTo>
                  <a:pt x="0" y="0"/>
                </a:lnTo>
                <a:lnTo>
                  <a:pt x="727889" y="0"/>
                </a:lnTo>
                <a:cubicBezTo>
                  <a:pt x="739130" y="0"/>
                  <a:pt x="748244" y="342079"/>
                  <a:pt x="748244" y="764048"/>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4300" tIns="93676" rIns="150826" bIns="93676"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Supply chain mgmt.</a:t>
            </a:r>
            <a:endParaRPr lang="en-GB" sz="3000" kern="1200" dirty="0"/>
          </a:p>
        </p:txBody>
      </p:sp>
      <p:sp>
        <p:nvSpPr>
          <p:cNvPr id="8" name="Freeform 7"/>
          <p:cNvSpPr/>
          <p:nvPr/>
        </p:nvSpPr>
        <p:spPr>
          <a:xfrm>
            <a:off x="2121405" y="3279896"/>
            <a:ext cx="902203" cy="935306"/>
          </a:xfrm>
          <a:custGeom>
            <a:avLst/>
            <a:gdLst>
              <a:gd name="connsiteX0" fmla="*/ 0 w 902203"/>
              <a:gd name="connsiteY0" fmla="*/ 150370 h 935306"/>
              <a:gd name="connsiteX1" fmla="*/ 150370 w 902203"/>
              <a:gd name="connsiteY1" fmla="*/ 0 h 935306"/>
              <a:gd name="connsiteX2" fmla="*/ 751833 w 902203"/>
              <a:gd name="connsiteY2" fmla="*/ 0 h 935306"/>
              <a:gd name="connsiteX3" fmla="*/ 902203 w 902203"/>
              <a:gd name="connsiteY3" fmla="*/ 150370 h 935306"/>
              <a:gd name="connsiteX4" fmla="*/ 902203 w 902203"/>
              <a:gd name="connsiteY4" fmla="*/ 784936 h 935306"/>
              <a:gd name="connsiteX5" fmla="*/ 751833 w 902203"/>
              <a:gd name="connsiteY5" fmla="*/ 935306 h 935306"/>
              <a:gd name="connsiteX6" fmla="*/ 150370 w 902203"/>
              <a:gd name="connsiteY6" fmla="*/ 935306 h 935306"/>
              <a:gd name="connsiteX7" fmla="*/ 0 w 902203"/>
              <a:gd name="connsiteY7" fmla="*/ 784936 h 935306"/>
              <a:gd name="connsiteX8" fmla="*/ 0 w 902203"/>
              <a:gd name="connsiteY8" fmla="*/ 150370 h 93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02203" h="935306">
                <a:moveTo>
                  <a:pt x="0" y="150370"/>
                </a:moveTo>
                <a:cubicBezTo>
                  <a:pt x="0" y="67323"/>
                  <a:pt x="67323" y="0"/>
                  <a:pt x="150370" y="0"/>
                </a:cubicBezTo>
                <a:lnTo>
                  <a:pt x="751833" y="0"/>
                </a:lnTo>
                <a:cubicBezTo>
                  <a:pt x="834880" y="0"/>
                  <a:pt x="902203" y="67323"/>
                  <a:pt x="902203" y="150370"/>
                </a:cubicBezTo>
                <a:lnTo>
                  <a:pt x="902203" y="784936"/>
                </a:lnTo>
                <a:cubicBezTo>
                  <a:pt x="902203" y="867983"/>
                  <a:pt x="834880" y="935306"/>
                  <a:pt x="751833" y="935306"/>
                </a:cubicBezTo>
                <a:lnTo>
                  <a:pt x="150370" y="935306"/>
                </a:lnTo>
                <a:cubicBezTo>
                  <a:pt x="67323" y="935306"/>
                  <a:pt x="0" y="867983"/>
                  <a:pt x="0" y="784936"/>
                </a:cubicBezTo>
                <a:lnTo>
                  <a:pt x="0" y="150370"/>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19302" tIns="131672" rIns="219302" bIns="131672" numCol="1" spcCol="1270" anchor="ctr" anchorCtr="0">
            <a:noAutofit/>
          </a:bodyPr>
          <a:lstStyle/>
          <a:p>
            <a:pPr lvl="0" algn="ctr" defTabSz="2044700">
              <a:lnSpc>
                <a:spcPct val="90000"/>
              </a:lnSpc>
              <a:spcBef>
                <a:spcPct val="0"/>
              </a:spcBef>
              <a:spcAft>
                <a:spcPct val="35000"/>
              </a:spcAft>
            </a:pPr>
            <a:r>
              <a:rPr lang="en-US" sz="4600" kern="1200" dirty="0" smtClean="0"/>
              <a:t>3.</a:t>
            </a:r>
          </a:p>
        </p:txBody>
      </p:sp>
      <p:sp>
        <p:nvSpPr>
          <p:cNvPr id="10" name="Freeform 9"/>
          <p:cNvSpPr/>
          <p:nvPr/>
        </p:nvSpPr>
        <p:spPr>
          <a:xfrm>
            <a:off x="3048002" y="4355499"/>
            <a:ext cx="4584192" cy="748244"/>
          </a:xfrm>
          <a:custGeom>
            <a:avLst/>
            <a:gdLst>
              <a:gd name="connsiteX0" fmla="*/ 124710 w 748244"/>
              <a:gd name="connsiteY0" fmla="*/ 0 h 4584192"/>
              <a:gd name="connsiteX1" fmla="*/ 623534 w 748244"/>
              <a:gd name="connsiteY1" fmla="*/ 0 h 4584192"/>
              <a:gd name="connsiteX2" fmla="*/ 748244 w 748244"/>
              <a:gd name="connsiteY2" fmla="*/ 124710 h 4584192"/>
              <a:gd name="connsiteX3" fmla="*/ 748244 w 748244"/>
              <a:gd name="connsiteY3" fmla="*/ 4584192 h 4584192"/>
              <a:gd name="connsiteX4" fmla="*/ 748244 w 748244"/>
              <a:gd name="connsiteY4" fmla="*/ 4584192 h 4584192"/>
              <a:gd name="connsiteX5" fmla="*/ 0 w 748244"/>
              <a:gd name="connsiteY5" fmla="*/ 4584192 h 4584192"/>
              <a:gd name="connsiteX6" fmla="*/ 0 w 748244"/>
              <a:gd name="connsiteY6" fmla="*/ 4584192 h 4584192"/>
              <a:gd name="connsiteX7" fmla="*/ 0 w 748244"/>
              <a:gd name="connsiteY7" fmla="*/ 124710 h 4584192"/>
              <a:gd name="connsiteX8" fmla="*/ 124710 w 748244"/>
              <a:gd name="connsiteY8" fmla="*/ 0 h 458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244" h="4584192">
                <a:moveTo>
                  <a:pt x="748244" y="764048"/>
                </a:moveTo>
                <a:lnTo>
                  <a:pt x="748244" y="3820144"/>
                </a:lnTo>
                <a:cubicBezTo>
                  <a:pt x="748244" y="4242113"/>
                  <a:pt x="739130" y="4584192"/>
                  <a:pt x="727889" y="4584192"/>
                </a:cubicBezTo>
                <a:lnTo>
                  <a:pt x="0" y="4584192"/>
                </a:lnTo>
                <a:lnTo>
                  <a:pt x="0" y="4584192"/>
                </a:lnTo>
                <a:lnTo>
                  <a:pt x="0" y="0"/>
                </a:lnTo>
                <a:lnTo>
                  <a:pt x="0" y="0"/>
                </a:lnTo>
                <a:lnTo>
                  <a:pt x="727889" y="0"/>
                </a:lnTo>
                <a:cubicBezTo>
                  <a:pt x="739130" y="0"/>
                  <a:pt x="748244" y="342079"/>
                  <a:pt x="748244" y="764048"/>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4300" tIns="93676" rIns="150826" bIns="93676"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Internet marketing</a:t>
            </a:r>
            <a:endParaRPr lang="en-GB" sz="3000" kern="1200" dirty="0"/>
          </a:p>
        </p:txBody>
      </p:sp>
      <p:sp>
        <p:nvSpPr>
          <p:cNvPr id="12" name="Freeform 11"/>
          <p:cNvSpPr/>
          <p:nvPr/>
        </p:nvSpPr>
        <p:spPr>
          <a:xfrm>
            <a:off x="2121405" y="4261968"/>
            <a:ext cx="926596" cy="935306"/>
          </a:xfrm>
          <a:custGeom>
            <a:avLst/>
            <a:gdLst>
              <a:gd name="connsiteX0" fmla="*/ 0 w 926596"/>
              <a:gd name="connsiteY0" fmla="*/ 154436 h 935306"/>
              <a:gd name="connsiteX1" fmla="*/ 154436 w 926596"/>
              <a:gd name="connsiteY1" fmla="*/ 0 h 935306"/>
              <a:gd name="connsiteX2" fmla="*/ 772160 w 926596"/>
              <a:gd name="connsiteY2" fmla="*/ 0 h 935306"/>
              <a:gd name="connsiteX3" fmla="*/ 926596 w 926596"/>
              <a:gd name="connsiteY3" fmla="*/ 154436 h 935306"/>
              <a:gd name="connsiteX4" fmla="*/ 926596 w 926596"/>
              <a:gd name="connsiteY4" fmla="*/ 780870 h 935306"/>
              <a:gd name="connsiteX5" fmla="*/ 772160 w 926596"/>
              <a:gd name="connsiteY5" fmla="*/ 935306 h 935306"/>
              <a:gd name="connsiteX6" fmla="*/ 154436 w 926596"/>
              <a:gd name="connsiteY6" fmla="*/ 935306 h 935306"/>
              <a:gd name="connsiteX7" fmla="*/ 0 w 926596"/>
              <a:gd name="connsiteY7" fmla="*/ 780870 h 935306"/>
              <a:gd name="connsiteX8" fmla="*/ 0 w 926596"/>
              <a:gd name="connsiteY8" fmla="*/ 154436 h 93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596" h="935306">
                <a:moveTo>
                  <a:pt x="0" y="154436"/>
                </a:moveTo>
                <a:cubicBezTo>
                  <a:pt x="0" y="69143"/>
                  <a:pt x="69143" y="0"/>
                  <a:pt x="154436" y="0"/>
                </a:cubicBezTo>
                <a:lnTo>
                  <a:pt x="772160" y="0"/>
                </a:lnTo>
                <a:cubicBezTo>
                  <a:pt x="857453" y="0"/>
                  <a:pt x="926596" y="69143"/>
                  <a:pt x="926596" y="154436"/>
                </a:cubicBezTo>
                <a:lnTo>
                  <a:pt x="926596" y="780870"/>
                </a:lnTo>
                <a:cubicBezTo>
                  <a:pt x="926596" y="866163"/>
                  <a:pt x="857453" y="935306"/>
                  <a:pt x="772160" y="935306"/>
                </a:cubicBezTo>
                <a:lnTo>
                  <a:pt x="154436" y="935306"/>
                </a:lnTo>
                <a:cubicBezTo>
                  <a:pt x="69143" y="935306"/>
                  <a:pt x="0" y="866163"/>
                  <a:pt x="0" y="780870"/>
                </a:cubicBezTo>
                <a:lnTo>
                  <a:pt x="0" y="154436"/>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20493" tIns="132863" rIns="220493" bIns="132863" numCol="1" spcCol="1270" anchor="ctr" anchorCtr="0">
            <a:noAutofit/>
          </a:bodyPr>
          <a:lstStyle/>
          <a:p>
            <a:pPr lvl="0" algn="ctr" defTabSz="2044700">
              <a:lnSpc>
                <a:spcPct val="90000"/>
              </a:lnSpc>
              <a:spcBef>
                <a:spcPct val="0"/>
              </a:spcBef>
              <a:spcAft>
                <a:spcPct val="35000"/>
              </a:spcAft>
            </a:pPr>
            <a:r>
              <a:rPr lang="en-US" sz="4600" kern="1200" dirty="0" smtClean="0"/>
              <a:t>4.</a:t>
            </a:r>
            <a:endParaRPr lang="en-GB" sz="4600" kern="1200" dirty="0"/>
          </a:p>
        </p:txBody>
      </p:sp>
      <p:sp>
        <p:nvSpPr>
          <p:cNvPr id="13" name="Freeform 12"/>
          <p:cNvSpPr/>
          <p:nvPr/>
        </p:nvSpPr>
        <p:spPr>
          <a:xfrm>
            <a:off x="3048002" y="5337569"/>
            <a:ext cx="4584192" cy="748245"/>
          </a:xfrm>
          <a:custGeom>
            <a:avLst/>
            <a:gdLst>
              <a:gd name="connsiteX0" fmla="*/ 124710 w 748244"/>
              <a:gd name="connsiteY0" fmla="*/ 0 h 4584192"/>
              <a:gd name="connsiteX1" fmla="*/ 623534 w 748244"/>
              <a:gd name="connsiteY1" fmla="*/ 0 h 4584192"/>
              <a:gd name="connsiteX2" fmla="*/ 748244 w 748244"/>
              <a:gd name="connsiteY2" fmla="*/ 124710 h 4584192"/>
              <a:gd name="connsiteX3" fmla="*/ 748244 w 748244"/>
              <a:gd name="connsiteY3" fmla="*/ 4584192 h 4584192"/>
              <a:gd name="connsiteX4" fmla="*/ 748244 w 748244"/>
              <a:gd name="connsiteY4" fmla="*/ 4584192 h 4584192"/>
              <a:gd name="connsiteX5" fmla="*/ 0 w 748244"/>
              <a:gd name="connsiteY5" fmla="*/ 4584192 h 4584192"/>
              <a:gd name="connsiteX6" fmla="*/ 0 w 748244"/>
              <a:gd name="connsiteY6" fmla="*/ 4584192 h 4584192"/>
              <a:gd name="connsiteX7" fmla="*/ 0 w 748244"/>
              <a:gd name="connsiteY7" fmla="*/ 124710 h 4584192"/>
              <a:gd name="connsiteX8" fmla="*/ 124710 w 748244"/>
              <a:gd name="connsiteY8" fmla="*/ 0 h 45841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48244" h="4584192">
                <a:moveTo>
                  <a:pt x="748244" y="764048"/>
                </a:moveTo>
                <a:lnTo>
                  <a:pt x="748244" y="3820144"/>
                </a:lnTo>
                <a:cubicBezTo>
                  <a:pt x="748244" y="4242113"/>
                  <a:pt x="739130" y="4584192"/>
                  <a:pt x="727889" y="4584192"/>
                </a:cubicBezTo>
                <a:lnTo>
                  <a:pt x="0" y="4584192"/>
                </a:lnTo>
                <a:lnTo>
                  <a:pt x="0" y="4584192"/>
                </a:lnTo>
                <a:lnTo>
                  <a:pt x="0" y="0"/>
                </a:lnTo>
                <a:lnTo>
                  <a:pt x="0" y="0"/>
                </a:lnTo>
                <a:lnTo>
                  <a:pt x="727889" y="0"/>
                </a:lnTo>
                <a:cubicBezTo>
                  <a:pt x="739130" y="0"/>
                  <a:pt x="748244" y="342079"/>
                  <a:pt x="748244" y="764048"/>
                </a:cubicBez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accent1">
              <a:alpha val="90000"/>
              <a:tint val="40000"/>
              <a:hueOff val="0"/>
              <a:satOff val="0"/>
              <a:lumOff val="0"/>
              <a:alphaOff val="0"/>
            </a:schemeClr>
          </a:lnRef>
          <a:fillRef idx="1">
            <a:schemeClr val="accent1">
              <a:alpha val="90000"/>
              <a:tint val="40000"/>
              <a:hueOff val="0"/>
              <a:satOff val="0"/>
              <a:lumOff val="0"/>
              <a:alphaOff val="0"/>
            </a:schemeClr>
          </a:fillRef>
          <a:effectRef idx="0">
            <a:schemeClr val="accent1">
              <a:alpha val="90000"/>
              <a:tint val="40000"/>
              <a:hueOff val="0"/>
              <a:satOff val="0"/>
              <a:lumOff val="0"/>
              <a:alphaOff val="0"/>
            </a:schemeClr>
          </a:effectRef>
          <a:fontRef idx="minor">
            <a:schemeClr val="dk1">
              <a:hueOff val="0"/>
              <a:satOff val="0"/>
              <a:lumOff val="0"/>
              <a:alphaOff val="0"/>
            </a:schemeClr>
          </a:fontRef>
        </p:style>
        <p:txBody>
          <a:bodyPr spcFirstLastPara="0" vert="horz" wrap="square" lIns="114300" tIns="93677" rIns="150826" bIns="93676" numCol="1" spcCol="1270" anchor="ctr" anchorCtr="0">
            <a:noAutofit/>
          </a:bodyPr>
          <a:lstStyle/>
          <a:p>
            <a:pPr marL="285750" lvl="1" indent="-285750" algn="l" defTabSz="1333500">
              <a:lnSpc>
                <a:spcPct val="90000"/>
              </a:lnSpc>
              <a:spcBef>
                <a:spcPct val="0"/>
              </a:spcBef>
              <a:spcAft>
                <a:spcPct val="15000"/>
              </a:spcAft>
              <a:buChar char="••"/>
            </a:pPr>
            <a:r>
              <a:rPr lang="en-US" sz="3000" kern="1200" dirty="0" smtClean="0"/>
              <a:t>Online Banking</a:t>
            </a:r>
            <a:endParaRPr lang="en-GB" sz="3000" kern="1200" dirty="0"/>
          </a:p>
        </p:txBody>
      </p:sp>
      <p:sp>
        <p:nvSpPr>
          <p:cNvPr id="14" name="Freeform 13"/>
          <p:cNvSpPr/>
          <p:nvPr/>
        </p:nvSpPr>
        <p:spPr>
          <a:xfrm>
            <a:off x="2121405" y="5244039"/>
            <a:ext cx="926596" cy="935306"/>
          </a:xfrm>
          <a:custGeom>
            <a:avLst/>
            <a:gdLst>
              <a:gd name="connsiteX0" fmla="*/ 0 w 926596"/>
              <a:gd name="connsiteY0" fmla="*/ 154436 h 935306"/>
              <a:gd name="connsiteX1" fmla="*/ 154436 w 926596"/>
              <a:gd name="connsiteY1" fmla="*/ 0 h 935306"/>
              <a:gd name="connsiteX2" fmla="*/ 772160 w 926596"/>
              <a:gd name="connsiteY2" fmla="*/ 0 h 935306"/>
              <a:gd name="connsiteX3" fmla="*/ 926596 w 926596"/>
              <a:gd name="connsiteY3" fmla="*/ 154436 h 935306"/>
              <a:gd name="connsiteX4" fmla="*/ 926596 w 926596"/>
              <a:gd name="connsiteY4" fmla="*/ 780870 h 935306"/>
              <a:gd name="connsiteX5" fmla="*/ 772160 w 926596"/>
              <a:gd name="connsiteY5" fmla="*/ 935306 h 935306"/>
              <a:gd name="connsiteX6" fmla="*/ 154436 w 926596"/>
              <a:gd name="connsiteY6" fmla="*/ 935306 h 935306"/>
              <a:gd name="connsiteX7" fmla="*/ 0 w 926596"/>
              <a:gd name="connsiteY7" fmla="*/ 780870 h 935306"/>
              <a:gd name="connsiteX8" fmla="*/ 0 w 926596"/>
              <a:gd name="connsiteY8" fmla="*/ 154436 h 935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6596" h="935306">
                <a:moveTo>
                  <a:pt x="0" y="154436"/>
                </a:moveTo>
                <a:cubicBezTo>
                  <a:pt x="0" y="69143"/>
                  <a:pt x="69143" y="0"/>
                  <a:pt x="154436" y="0"/>
                </a:cubicBezTo>
                <a:lnTo>
                  <a:pt x="772160" y="0"/>
                </a:lnTo>
                <a:cubicBezTo>
                  <a:pt x="857453" y="0"/>
                  <a:pt x="926596" y="69143"/>
                  <a:pt x="926596" y="154436"/>
                </a:cubicBezTo>
                <a:lnTo>
                  <a:pt x="926596" y="780870"/>
                </a:lnTo>
                <a:cubicBezTo>
                  <a:pt x="926596" y="866163"/>
                  <a:pt x="857453" y="935306"/>
                  <a:pt x="772160" y="935306"/>
                </a:cubicBezTo>
                <a:lnTo>
                  <a:pt x="154436" y="935306"/>
                </a:lnTo>
                <a:cubicBezTo>
                  <a:pt x="69143" y="935306"/>
                  <a:pt x="0" y="866163"/>
                  <a:pt x="0" y="780870"/>
                </a:cubicBezTo>
                <a:lnTo>
                  <a:pt x="0" y="154436"/>
                </a:lnTo>
                <a:close/>
              </a:path>
            </a:pathLst>
          </a:custGeom>
          <a:scene3d>
            <a:camera prst="orthographicFront">
              <a:rot lat="0" lon="0" rev="0"/>
            </a:camera>
            <a:lightRig rig="contrasting" dir="t">
              <a:rot lat="0" lon="0" rev="1200000"/>
            </a:lightRig>
          </a:scene3d>
          <a:sp3d contourW="19050" prstMaterial="metal">
            <a:bevelT w="88900" h="203200"/>
            <a:bevelB w="165100" h="254000"/>
          </a:sp3d>
        </p:spPr>
        <p:style>
          <a:lnRef idx="0">
            <a:schemeClr val="lt1">
              <a:hueOff val="0"/>
              <a:satOff val="0"/>
              <a:lumOff val="0"/>
              <a:alphaOff val="0"/>
            </a:schemeClr>
          </a:lnRef>
          <a:fillRef idx="1">
            <a:schemeClr val="accent1">
              <a:hueOff val="0"/>
              <a:satOff val="0"/>
              <a:lumOff val="0"/>
              <a:alphaOff val="0"/>
            </a:schemeClr>
          </a:fillRef>
          <a:effectRef idx="2">
            <a:schemeClr val="accent1">
              <a:hueOff val="0"/>
              <a:satOff val="0"/>
              <a:lumOff val="0"/>
              <a:alphaOff val="0"/>
            </a:schemeClr>
          </a:effectRef>
          <a:fontRef idx="minor">
            <a:schemeClr val="lt1"/>
          </a:fontRef>
        </p:style>
        <p:txBody>
          <a:bodyPr spcFirstLastPara="0" vert="horz" wrap="square" lIns="220493" tIns="132863" rIns="220493" bIns="132863" numCol="1" spcCol="1270" anchor="ctr" anchorCtr="0">
            <a:noAutofit/>
          </a:bodyPr>
          <a:lstStyle/>
          <a:p>
            <a:pPr lvl="0" algn="ctr" defTabSz="2044700">
              <a:lnSpc>
                <a:spcPct val="90000"/>
              </a:lnSpc>
              <a:spcBef>
                <a:spcPct val="0"/>
              </a:spcBef>
              <a:spcAft>
                <a:spcPct val="35000"/>
              </a:spcAft>
            </a:pPr>
            <a:r>
              <a:rPr lang="en-US" sz="4600" kern="1200" dirty="0" smtClean="0"/>
              <a:t>5.</a:t>
            </a:r>
            <a:endParaRPr lang="en-GB" sz="4600" kern="1200" dirty="0"/>
          </a:p>
        </p:txBody>
      </p:sp>
    </p:spTree>
    <p:extLst>
      <p:ext uri="{BB962C8B-B14F-4D97-AF65-F5344CB8AC3E}">
        <p14:creationId xmlns:p14="http://schemas.microsoft.com/office/powerpoint/2010/main" val="721422181"/>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2" name="camera.wav"/>
          </p:stSnd>
        </p:sndAc>
      </p:transition>
    </mc:Choice>
    <mc:Fallback xmlns="">
      <p:transition spd="slow">
        <p:fade/>
        <p:sndAc>
          <p:stSnd>
            <p:snd r:embed="rId3"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500" fill="hold"/>
                                        <p:tgtEl>
                                          <p:spTgt spid="4"/>
                                        </p:tgtEl>
                                        <p:attrNameLst>
                                          <p:attrName>ppt_x</p:attrName>
                                        </p:attrNameLst>
                                      </p:cBhvr>
                                      <p:tavLst>
                                        <p:tav tm="0">
                                          <p:val>
                                            <p:strVal val="#ppt_x"/>
                                          </p:val>
                                        </p:tav>
                                        <p:tav tm="100000">
                                          <p:val>
                                            <p:strVal val="#ppt_x"/>
                                          </p:val>
                                        </p:tav>
                                      </p:tavLst>
                                    </p:anim>
                                    <p:anim calcmode="lin" valueType="num">
                                      <p:cBhvr additive="base">
                                        <p:cTn id="15"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2" presetClass="entr" presetSubtype="4" fill="hold" grpId="0" nodeType="clickEffect">
                                  <p:stCondLst>
                                    <p:cond delay="0"/>
                                  </p:stCondLst>
                                  <p:childTnLst>
                                    <p:set>
                                      <p:cBhvr>
                                        <p:cTn id="19" dur="1" fill="hold">
                                          <p:stCondLst>
                                            <p:cond delay="0"/>
                                          </p:stCondLst>
                                        </p:cTn>
                                        <p:tgtEl>
                                          <p:spTgt spid="3"/>
                                        </p:tgtEl>
                                        <p:attrNameLst>
                                          <p:attrName>style.visibility</p:attrName>
                                        </p:attrNameLst>
                                      </p:cBhvr>
                                      <p:to>
                                        <p:strVal val="visible"/>
                                      </p:to>
                                    </p:set>
                                    <p:animEffect transition="in" filter="wipe(down)">
                                      <p:cBhvr>
                                        <p:cTn id="20" dur="500"/>
                                        <p:tgtEl>
                                          <p:spTgt spid="3"/>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additive="base">
                                        <p:cTn id="25" dur="500" fill="hold"/>
                                        <p:tgtEl>
                                          <p:spTgt spid="6"/>
                                        </p:tgtEl>
                                        <p:attrNameLst>
                                          <p:attrName>ppt_x</p:attrName>
                                        </p:attrNameLst>
                                      </p:cBhvr>
                                      <p:tavLst>
                                        <p:tav tm="0">
                                          <p:val>
                                            <p:strVal val="#ppt_x"/>
                                          </p:val>
                                        </p:tav>
                                        <p:tav tm="100000">
                                          <p:val>
                                            <p:strVal val="#ppt_x"/>
                                          </p:val>
                                        </p:tav>
                                      </p:tavLst>
                                    </p:anim>
                                    <p:anim calcmode="lin" valueType="num">
                                      <p:cBhvr additive="base">
                                        <p:cTn id="2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4"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wipe(down)">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childTnLst>
                                    <p:set>
                                      <p:cBhvr>
                                        <p:cTn id="35" dur="1" fill="hold">
                                          <p:stCondLst>
                                            <p:cond delay="0"/>
                                          </p:stCondLst>
                                        </p:cTn>
                                        <p:tgtEl>
                                          <p:spTgt spid="8"/>
                                        </p:tgtEl>
                                        <p:attrNameLst>
                                          <p:attrName>style.visibility</p:attrName>
                                        </p:attrNameLst>
                                      </p:cBhvr>
                                      <p:to>
                                        <p:strVal val="visible"/>
                                      </p:to>
                                    </p:set>
                                    <p:anim calcmode="lin" valueType="num">
                                      <p:cBhvr additive="base">
                                        <p:cTn id="36" dur="500" fill="hold"/>
                                        <p:tgtEl>
                                          <p:spTgt spid="8"/>
                                        </p:tgtEl>
                                        <p:attrNameLst>
                                          <p:attrName>ppt_x</p:attrName>
                                        </p:attrNameLst>
                                      </p:cBhvr>
                                      <p:tavLst>
                                        <p:tav tm="0">
                                          <p:val>
                                            <p:strVal val="#ppt_x"/>
                                          </p:val>
                                        </p:tav>
                                        <p:tav tm="100000">
                                          <p:val>
                                            <p:strVal val="#ppt_x"/>
                                          </p:val>
                                        </p:tav>
                                      </p:tavLst>
                                    </p:anim>
                                    <p:anim calcmode="lin" valueType="num">
                                      <p:cBhvr additive="base">
                                        <p:cTn id="37"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7"/>
                                        </p:tgtEl>
                                        <p:attrNameLst>
                                          <p:attrName>style.visibility</p:attrName>
                                        </p:attrNameLst>
                                      </p:cBhvr>
                                      <p:to>
                                        <p:strVal val="visible"/>
                                      </p:to>
                                    </p:set>
                                    <p:animEffect transition="in" filter="wipe(down)">
                                      <p:cBhvr>
                                        <p:cTn id="42" dur="500"/>
                                        <p:tgtEl>
                                          <p:spTgt spid="7"/>
                                        </p:tgtEl>
                                      </p:cBhvr>
                                    </p:animEffect>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grpId="0" nodeType="click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additive="base">
                                        <p:cTn id="47" dur="500" fill="hold"/>
                                        <p:tgtEl>
                                          <p:spTgt spid="12"/>
                                        </p:tgtEl>
                                        <p:attrNameLst>
                                          <p:attrName>ppt_x</p:attrName>
                                        </p:attrNameLst>
                                      </p:cBhvr>
                                      <p:tavLst>
                                        <p:tav tm="0">
                                          <p:val>
                                            <p:strVal val="#ppt_x"/>
                                          </p:val>
                                        </p:tav>
                                        <p:tav tm="100000">
                                          <p:val>
                                            <p:strVal val="#ppt_x"/>
                                          </p:val>
                                        </p:tav>
                                      </p:tavLst>
                                    </p:anim>
                                    <p:anim calcmode="lin" valueType="num">
                                      <p:cBhvr additive="base">
                                        <p:cTn id="4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2" presetClass="entr" presetSubtype="4" fill="hold" grpId="0" nodeType="click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wipe(down)">
                                      <p:cBhvr>
                                        <p:cTn id="53" dur="500"/>
                                        <p:tgtEl>
                                          <p:spTgt spid="10"/>
                                        </p:tgtEl>
                                      </p:cBhvr>
                                    </p:animEffect>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14"/>
                                        </p:tgtEl>
                                        <p:attrNameLst>
                                          <p:attrName>style.visibility</p:attrName>
                                        </p:attrNameLst>
                                      </p:cBhvr>
                                      <p:to>
                                        <p:strVal val="visible"/>
                                      </p:to>
                                    </p:set>
                                    <p:anim calcmode="lin" valueType="num">
                                      <p:cBhvr additive="base">
                                        <p:cTn id="58" dur="500" fill="hold"/>
                                        <p:tgtEl>
                                          <p:spTgt spid="14"/>
                                        </p:tgtEl>
                                        <p:attrNameLst>
                                          <p:attrName>ppt_x</p:attrName>
                                        </p:attrNameLst>
                                      </p:cBhvr>
                                      <p:tavLst>
                                        <p:tav tm="0">
                                          <p:val>
                                            <p:strVal val="#ppt_x"/>
                                          </p:val>
                                        </p:tav>
                                        <p:tav tm="100000">
                                          <p:val>
                                            <p:strVal val="#ppt_x"/>
                                          </p:val>
                                        </p:tav>
                                      </p:tavLst>
                                    </p:anim>
                                    <p:anim calcmode="lin" valueType="num">
                                      <p:cBhvr additive="base">
                                        <p:cTn id="59"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60" fill="hold">
                      <p:stCondLst>
                        <p:cond delay="indefinite"/>
                      </p:stCondLst>
                      <p:childTnLst>
                        <p:par>
                          <p:cTn id="61" fill="hold">
                            <p:stCondLst>
                              <p:cond delay="0"/>
                            </p:stCondLst>
                            <p:childTnLst>
                              <p:par>
                                <p:cTn id="62" presetID="22" presetClass="entr" presetSubtype="4" fill="hold" grpId="0" nodeType="clickEffect">
                                  <p:stCondLst>
                                    <p:cond delay="0"/>
                                  </p:stCondLst>
                                  <p:childTnLst>
                                    <p:set>
                                      <p:cBhvr>
                                        <p:cTn id="63" dur="1" fill="hold">
                                          <p:stCondLst>
                                            <p:cond delay="0"/>
                                          </p:stCondLst>
                                        </p:cTn>
                                        <p:tgtEl>
                                          <p:spTgt spid="13"/>
                                        </p:tgtEl>
                                        <p:attrNameLst>
                                          <p:attrName>style.visibility</p:attrName>
                                        </p:attrNameLst>
                                      </p:cBhvr>
                                      <p:to>
                                        <p:strVal val="visible"/>
                                      </p:to>
                                    </p:set>
                                    <p:animEffect transition="in" filter="wipe(down)">
                                      <p:cBhvr>
                                        <p:cTn id="64"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animBg="1"/>
      <p:bldP spid="4" grpId="0" animBg="1"/>
      <p:bldP spid="5" grpId="0" animBg="1"/>
      <p:bldP spid="6" grpId="0" animBg="1"/>
      <p:bldP spid="7" grpId="0" animBg="1"/>
      <p:bldP spid="8" grpId="0" animBg="1"/>
      <p:bldP spid="10" grpId="0" animBg="1"/>
      <p:bldP spid="12" grpId="0" animBg="1"/>
      <p:bldP spid="13" grpId="0" animBg="1"/>
      <p:bldP spid="14" grpId="0" animBg="1"/>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1"/>
          <p:cNvSpPr/>
          <p:nvPr/>
        </p:nvSpPr>
        <p:spPr>
          <a:xfrm>
            <a:off x="137332" y="152400"/>
            <a:ext cx="4624792" cy="923330"/>
          </a:xfrm>
          <a:prstGeom prst="rect">
            <a:avLst/>
          </a:prstGeom>
          <a:noFill/>
        </p:spPr>
        <p:txBody>
          <a:bodyPr wrap="none" lIns="91440" tIns="45720" rIns="91440" bIns="45720">
            <a:spAutoFit/>
            <a:scene3d>
              <a:camera prst="orthographicFront"/>
              <a:lightRig rig="flat" dir="tl">
                <a:rot lat="0" lon="0" rev="6600000"/>
              </a:lightRig>
            </a:scene3d>
            <a:sp3d extrusionH="25400" contourW="8890">
              <a:bevelT w="38100" h="31750"/>
              <a:contourClr>
                <a:schemeClr val="accent2">
                  <a:shade val="75000"/>
                </a:schemeClr>
              </a:contourClr>
            </a:sp3d>
          </a:bodyPr>
          <a:lstStyle/>
          <a:p>
            <a:pPr algn="ct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1.M</a:t>
            </a:r>
            <a:r>
              <a:rPr lang="en-US" sz="54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-C</a:t>
            </a:r>
            <a:r>
              <a:rPr lang="en-US" sz="5400" b="1" dirty="0" smtClean="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t>ommerce</a:t>
            </a:r>
            <a:endParaRPr lang="en-US" sz="5400" b="1" cap="none" spc="0"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5" name="Content Placeholder 4"/>
          <p:cNvSpPr>
            <a:spLocks noGrp="1"/>
          </p:cNvSpPr>
          <p:nvPr>
            <p:ph idx="1"/>
          </p:nvPr>
        </p:nvSpPr>
        <p:spPr>
          <a:xfrm>
            <a:off x="304800" y="1075730"/>
            <a:ext cx="8382000" cy="5050433"/>
          </a:xfrm>
        </p:spPr>
        <p:txBody>
          <a:bodyPr>
            <a:normAutofit/>
          </a:bodyPr>
          <a:lstStyle/>
          <a:p>
            <a:pPr>
              <a:lnSpc>
                <a:spcPct val="120000"/>
              </a:lnSpc>
            </a:pPr>
            <a:r>
              <a:rPr lang="en-GB" dirty="0"/>
              <a:t>The phrase </a:t>
            </a:r>
            <a:r>
              <a:rPr lang="en-GB" b="1" dirty="0"/>
              <a:t>mobile commerce</a:t>
            </a:r>
            <a:r>
              <a:rPr lang="en-GB" dirty="0"/>
              <a:t> was originally coined in 1997 to mean "the delivery of electronic commerce capabilities directly into the consumer’s hand, anywhere, via wireless technology." Many choose to think of Mobile Commerce as meaning "a retail outlet in your customer’s pocket."</a:t>
            </a:r>
          </a:p>
          <a:p>
            <a:pPr>
              <a:lnSpc>
                <a:spcPct val="120000"/>
              </a:lnSpc>
            </a:pPr>
            <a:r>
              <a:rPr lang="en-GB" dirty="0"/>
              <a:t>According to BI Intelligence in January 2013, 29% of mobile users have now made a purchase with their phones.</a:t>
            </a:r>
          </a:p>
          <a:p>
            <a:pPr marL="0" indent="0">
              <a:lnSpc>
                <a:spcPct val="120000"/>
              </a:lnSpc>
              <a:buNone/>
            </a:pPr>
            <a:endParaRPr lang="en-GB" dirty="0"/>
          </a:p>
        </p:txBody>
      </p:sp>
      <p:pic>
        <p:nvPicPr>
          <p:cNvPr id="6149"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4741459"/>
            <a:ext cx="2695575" cy="20190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5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9600" y="5297630"/>
            <a:ext cx="2072468" cy="1428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37914976"/>
      </p:ext>
    </p:extLst>
  </p:cSld>
  <p:clrMapOvr>
    <a:masterClrMapping/>
  </p:clrMapOvr>
  <mc:AlternateContent xmlns:mc="http://schemas.openxmlformats.org/markup-compatibility/2006" xmlns:p14="http://schemas.microsoft.com/office/powerpoint/2010/main">
    <mc:Choice Requires="p14">
      <p:transition spd="slow" p14:dur="1600">
        <p14:conveyor dir="l"/>
        <p:sndAc>
          <p:stSnd>
            <p:snd r:embed="rId3" name="camera.wav"/>
          </p:stSnd>
        </p:sndAc>
      </p:transition>
    </mc:Choice>
    <mc:Fallback xmlns="">
      <p:transition spd="slow">
        <p:fade/>
        <p:sndAc>
          <p:stSnd>
            <p:snd r:embed="rId6" name="camera.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6150"/>
                                        </p:tgtEl>
                                        <p:attrNameLst>
                                          <p:attrName>style.visibility</p:attrName>
                                        </p:attrNameLst>
                                      </p:cBhvr>
                                      <p:to>
                                        <p:strVal val="visible"/>
                                      </p:to>
                                    </p:set>
                                    <p:animEffect transition="in" filter="fade">
                                      <p:cBhvr>
                                        <p:cTn id="14" dur="1000"/>
                                        <p:tgtEl>
                                          <p:spTgt spid="6150"/>
                                        </p:tgtEl>
                                      </p:cBhvr>
                                    </p:animEffect>
                                    <p:anim calcmode="lin" valueType="num">
                                      <p:cBhvr>
                                        <p:cTn id="15" dur="1000" fill="hold"/>
                                        <p:tgtEl>
                                          <p:spTgt spid="6150"/>
                                        </p:tgtEl>
                                        <p:attrNameLst>
                                          <p:attrName>ppt_x</p:attrName>
                                        </p:attrNameLst>
                                      </p:cBhvr>
                                      <p:tavLst>
                                        <p:tav tm="0">
                                          <p:val>
                                            <p:strVal val="#ppt_x"/>
                                          </p:val>
                                        </p:tav>
                                        <p:tav tm="100000">
                                          <p:val>
                                            <p:strVal val="#ppt_x"/>
                                          </p:val>
                                        </p:tav>
                                      </p:tavLst>
                                    </p:anim>
                                    <p:anim calcmode="lin" valueType="num">
                                      <p:cBhvr>
                                        <p:cTn id="16" dur="1000" fill="hold"/>
                                        <p:tgtEl>
                                          <p:spTgt spid="615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6149"/>
                                        </p:tgtEl>
                                        <p:attrNameLst>
                                          <p:attrName>style.visibility</p:attrName>
                                        </p:attrNameLst>
                                      </p:cBhvr>
                                      <p:to>
                                        <p:strVal val="visible"/>
                                      </p:to>
                                    </p:set>
                                    <p:animEffect transition="in" filter="fade">
                                      <p:cBhvr>
                                        <p:cTn id="21" dur="1000"/>
                                        <p:tgtEl>
                                          <p:spTgt spid="6149"/>
                                        </p:tgtEl>
                                      </p:cBhvr>
                                    </p:animEffect>
                                    <p:anim calcmode="lin" valueType="num">
                                      <p:cBhvr>
                                        <p:cTn id="22" dur="1000" fill="hold"/>
                                        <p:tgtEl>
                                          <p:spTgt spid="6149"/>
                                        </p:tgtEl>
                                        <p:attrNameLst>
                                          <p:attrName>ppt_x</p:attrName>
                                        </p:attrNameLst>
                                      </p:cBhvr>
                                      <p:tavLst>
                                        <p:tav tm="0">
                                          <p:val>
                                            <p:strVal val="#ppt_x"/>
                                          </p:val>
                                        </p:tav>
                                        <p:tav tm="100000">
                                          <p:val>
                                            <p:strVal val="#ppt_x"/>
                                          </p:val>
                                        </p:tav>
                                      </p:tavLst>
                                    </p:anim>
                                    <p:anim calcmode="lin" valueType="num">
                                      <p:cBhvr>
                                        <p:cTn id="23" dur="1000" fill="hold"/>
                                        <p:tgtEl>
                                          <p:spTgt spid="614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5">
                                            <p:txEl>
                                              <p:pRg st="0" end="0"/>
                                            </p:txEl>
                                          </p:spTgt>
                                        </p:tgtEl>
                                        <p:attrNameLst>
                                          <p:attrName>style.visibility</p:attrName>
                                        </p:attrNameLst>
                                      </p:cBhvr>
                                      <p:to>
                                        <p:strVal val="visible"/>
                                      </p:to>
                                    </p:set>
                                    <p:animEffect transition="in" filter="fade">
                                      <p:cBhvr>
                                        <p:cTn id="28" dur="500"/>
                                        <p:tgtEl>
                                          <p:spTgt spid="5">
                                            <p:txEl>
                                              <p:pRg st="0" end="0"/>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5">
                                            <p:txEl>
                                              <p:pRg st="1" end="1"/>
                                            </p:txEl>
                                          </p:spTgt>
                                        </p:tgtEl>
                                        <p:attrNameLst>
                                          <p:attrName>style.visibility</p:attrName>
                                        </p:attrNameLst>
                                      </p:cBhvr>
                                      <p:to>
                                        <p:strVal val="visible"/>
                                      </p:to>
                                    </p:set>
                                    <p:animEffect transition="in" filter="fade">
                                      <p:cBhvr>
                                        <p:cTn id="33" dur="500"/>
                                        <p:tgtEl>
                                          <p:spTgt spid="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build="p"/>
    </p:bld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ardcover">
  <a:themeElements>
    <a:clrScheme name="Hardcover">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Hardcover">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Hardcover">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797</TotalTime>
  <Words>1947</Words>
  <Application>Microsoft Office PowerPoint</Application>
  <PresentationFormat>On-screen Show (4:3)</PresentationFormat>
  <Paragraphs>183</Paragraphs>
  <Slides>37</Slides>
  <Notes>2</Notes>
  <HiddenSlides>0</HiddenSlides>
  <MMClips>0</MMClips>
  <ScaleCrop>false</ScaleCrop>
  <HeadingPairs>
    <vt:vector size="6" baseType="variant">
      <vt:variant>
        <vt:lpstr>Theme</vt:lpstr>
      </vt:variant>
      <vt:variant>
        <vt:i4>1</vt:i4>
      </vt:variant>
      <vt:variant>
        <vt:lpstr>Embedded OLE Servers</vt:lpstr>
      </vt:variant>
      <vt:variant>
        <vt:i4>2</vt:i4>
      </vt:variant>
      <vt:variant>
        <vt:lpstr>Slide Titles</vt:lpstr>
      </vt:variant>
      <vt:variant>
        <vt:i4>37</vt:i4>
      </vt:variant>
    </vt:vector>
  </HeadingPairs>
  <TitlesOfParts>
    <vt:vector size="40" baseType="lpstr">
      <vt:lpstr>Hardcover</vt:lpstr>
      <vt:lpstr>Bitmap Image</vt:lpstr>
      <vt:lpstr>Clip</vt:lpstr>
      <vt:lpstr>New trends in securing E-Commerce</vt:lpstr>
      <vt:lpstr>Presented By:</vt:lpstr>
      <vt:lpstr>Reasons for selection of the topic</vt:lpstr>
      <vt:lpstr>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EFT COVERS:</vt:lpstr>
      <vt:lpstr>EFT COVERS (Continued):</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SHAH PARIWAR</dc:creator>
  <cp:lastModifiedBy>acer</cp:lastModifiedBy>
  <cp:revision>95</cp:revision>
  <dcterms:created xsi:type="dcterms:W3CDTF">2006-08-16T00:00:00Z</dcterms:created>
  <dcterms:modified xsi:type="dcterms:W3CDTF">2013-07-27T15:24:36Z</dcterms:modified>
</cp:coreProperties>
</file>