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44"/>
  </p:notesMasterIdLst>
  <p:handoutMasterIdLst>
    <p:handoutMasterId r:id="rId45"/>
  </p:handoutMasterIdLst>
  <p:sldIdLst>
    <p:sldId id="256" r:id="rId2"/>
    <p:sldId id="257" r:id="rId3"/>
    <p:sldId id="258" r:id="rId4"/>
    <p:sldId id="260" r:id="rId5"/>
    <p:sldId id="265"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6" r:id="rId30"/>
    <p:sldId id="287" r:id="rId31"/>
    <p:sldId id="288" r:id="rId32"/>
    <p:sldId id="289" r:id="rId33"/>
    <p:sldId id="290" r:id="rId34"/>
    <p:sldId id="285" r:id="rId35"/>
    <p:sldId id="291" r:id="rId36"/>
    <p:sldId id="292" r:id="rId37"/>
    <p:sldId id="293" r:id="rId38"/>
    <p:sldId id="294" r:id="rId39"/>
    <p:sldId id="295" r:id="rId40"/>
    <p:sldId id="296" r:id="rId41"/>
    <p:sldId id="297" r:id="rId42"/>
    <p:sldId id="298" r:id="rId43"/>
  </p:sldIdLst>
  <p:sldSz cx="9144000" cy="6858000" type="screen4x3"/>
  <p:notesSz cx="6662738" cy="990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E648EF-13FB-449D-A168-A52074A615DC}">
          <p14:sldIdLst>
            <p14:sldId id="256"/>
            <p14:sldId id="257"/>
            <p14:sldId id="258"/>
          </p14:sldIdLst>
        </p14:section>
        <p14:section name="Untitled Section" id="{B64D52E9-42E1-4198-B097-DA4686AA869D}">
          <p14:sldIdLst>
            <p14:sldId id="260"/>
            <p14:sldId id="265"/>
            <p14:sldId id="261"/>
            <p14:sldId id="262"/>
          </p14:sldIdLst>
        </p14:section>
        <p14:section name="Untitled Section" id="{71930EE9-D043-45BC-B81A-D0BDD7C1569E}">
          <p14:sldIdLst>
            <p14:sldId id="263"/>
            <p14:sldId id="264"/>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286"/>
            <p14:sldId id="287"/>
            <p14:sldId id="288"/>
            <p14:sldId id="289"/>
            <p14:sldId id="290"/>
            <p14:sldId id="285"/>
            <p14:sldId id="291"/>
            <p14:sldId id="292"/>
            <p14:sldId id="293"/>
            <p14:sldId id="294"/>
            <p14:sldId id="295"/>
            <p14:sldId id="296"/>
            <p14:sldId id="297"/>
            <p14:sldId id="29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84014" autoAdjust="0"/>
  </p:normalViewPr>
  <p:slideViewPr>
    <p:cSldViewPr>
      <p:cViewPr varScale="1">
        <p:scale>
          <a:sx n="61" d="100"/>
          <a:sy n="61" d="100"/>
        </p:scale>
        <p:origin x="-2262"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896"/>
    </p:cViewPr>
  </p:sorterViewPr>
  <p:notesViewPr>
    <p:cSldViewPr>
      <p:cViewPr varScale="1">
        <p:scale>
          <a:sx n="56" d="100"/>
          <a:sy n="56" d="100"/>
        </p:scale>
        <p:origin x="-2886" y="-84"/>
      </p:cViewPr>
      <p:guideLst>
        <p:guide orient="horz" pos="3120"/>
        <p:guide pos="209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53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774010" y="0"/>
            <a:ext cx="2887186" cy="495300"/>
          </a:xfrm>
          <a:prstGeom prst="rect">
            <a:avLst/>
          </a:prstGeom>
        </p:spPr>
        <p:txBody>
          <a:bodyPr vert="horz" lIns="91440" tIns="45720" rIns="91440" bIns="45720" rtlCol="0"/>
          <a:lstStyle>
            <a:lvl1pPr algn="r">
              <a:defRPr sz="1200"/>
            </a:lvl1pPr>
          </a:lstStyle>
          <a:p>
            <a:fld id="{C6EC4EAF-B315-432A-9D61-4B97E5DC3FBA}" type="datetimeFigureOut">
              <a:rPr lang="en-IN" smtClean="0"/>
              <a:t>09-08-2014</a:t>
            </a:fld>
            <a:endParaRPr lang="en-IN"/>
          </a:p>
        </p:txBody>
      </p:sp>
      <p:sp>
        <p:nvSpPr>
          <p:cNvPr id="4" name="Footer Placeholder 3"/>
          <p:cNvSpPr>
            <a:spLocks noGrp="1"/>
          </p:cNvSpPr>
          <p:nvPr>
            <p:ph type="ftr" sz="quarter" idx="2"/>
          </p:nvPr>
        </p:nvSpPr>
        <p:spPr>
          <a:xfrm>
            <a:off x="0" y="9408981"/>
            <a:ext cx="2887186" cy="4953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774010" y="9408981"/>
            <a:ext cx="2887186" cy="495300"/>
          </a:xfrm>
          <a:prstGeom prst="rect">
            <a:avLst/>
          </a:prstGeom>
        </p:spPr>
        <p:txBody>
          <a:bodyPr vert="horz" lIns="91440" tIns="45720" rIns="91440" bIns="45720" rtlCol="0" anchor="b"/>
          <a:lstStyle>
            <a:lvl1pPr algn="r">
              <a:defRPr sz="1200"/>
            </a:lvl1pPr>
          </a:lstStyle>
          <a:p>
            <a:fld id="{D756EB53-B54A-4281-8D0A-B8AFB34BCAF6}" type="slidenum">
              <a:rPr lang="en-IN" smtClean="0"/>
              <a:t>‹#›</a:t>
            </a:fld>
            <a:endParaRPr lang="en-IN"/>
          </a:p>
        </p:txBody>
      </p:sp>
    </p:spTree>
    <p:extLst>
      <p:ext uri="{BB962C8B-B14F-4D97-AF65-F5344CB8AC3E}">
        <p14:creationId xmlns:p14="http://schemas.microsoft.com/office/powerpoint/2010/main" val="19948974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53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774010" y="0"/>
            <a:ext cx="2887186" cy="495300"/>
          </a:xfrm>
          <a:prstGeom prst="rect">
            <a:avLst/>
          </a:prstGeom>
        </p:spPr>
        <p:txBody>
          <a:bodyPr vert="horz" lIns="91440" tIns="45720" rIns="91440" bIns="45720" rtlCol="0"/>
          <a:lstStyle>
            <a:lvl1pPr algn="r">
              <a:defRPr sz="1200"/>
            </a:lvl1pPr>
          </a:lstStyle>
          <a:p>
            <a:fld id="{DBC0D142-829A-4E26-9CEB-182E9F7B51B3}" type="datetimeFigureOut">
              <a:rPr lang="en-IN" smtClean="0"/>
              <a:t>09-08-2014</a:t>
            </a:fld>
            <a:endParaRPr lang="en-IN"/>
          </a:p>
        </p:txBody>
      </p:sp>
      <p:sp>
        <p:nvSpPr>
          <p:cNvPr id="4" name="Slide Image Placeholder 3"/>
          <p:cNvSpPr>
            <a:spLocks noGrp="1" noRot="1" noChangeAspect="1"/>
          </p:cNvSpPr>
          <p:nvPr>
            <p:ph type="sldImg" idx="2"/>
          </p:nvPr>
        </p:nvSpPr>
        <p:spPr>
          <a:xfrm>
            <a:off x="855663" y="742950"/>
            <a:ext cx="4953000" cy="371475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66274" y="4705350"/>
            <a:ext cx="5330190" cy="44577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9408981"/>
            <a:ext cx="2887186" cy="4953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774010" y="9408981"/>
            <a:ext cx="2887186" cy="495300"/>
          </a:xfrm>
          <a:prstGeom prst="rect">
            <a:avLst/>
          </a:prstGeom>
        </p:spPr>
        <p:txBody>
          <a:bodyPr vert="horz" lIns="91440" tIns="45720" rIns="91440" bIns="45720" rtlCol="0" anchor="b"/>
          <a:lstStyle>
            <a:lvl1pPr algn="r">
              <a:defRPr sz="1200"/>
            </a:lvl1pPr>
          </a:lstStyle>
          <a:p>
            <a:fld id="{84C20837-40B8-41C9-AA75-354AD2EC5A34}" type="slidenum">
              <a:rPr lang="en-IN" smtClean="0"/>
              <a:t>‹#›</a:t>
            </a:fld>
            <a:endParaRPr lang="en-IN"/>
          </a:p>
        </p:txBody>
      </p:sp>
    </p:spTree>
    <p:extLst>
      <p:ext uri="{BB962C8B-B14F-4D97-AF65-F5344CB8AC3E}">
        <p14:creationId xmlns:p14="http://schemas.microsoft.com/office/powerpoint/2010/main" val="3671217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84C20837-40B8-41C9-AA75-354AD2EC5A34}" type="slidenum">
              <a:rPr lang="en-IN" smtClean="0"/>
              <a:t>30</a:t>
            </a:fld>
            <a:endParaRPr lang="en-IN"/>
          </a:p>
        </p:txBody>
      </p:sp>
    </p:spTree>
    <p:extLst>
      <p:ext uri="{BB962C8B-B14F-4D97-AF65-F5344CB8AC3E}">
        <p14:creationId xmlns:p14="http://schemas.microsoft.com/office/powerpoint/2010/main" val="4170902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D8BD707-D9CF-40AE-B4C6-C98DA3205C09}" type="datetimeFigureOut">
              <a:rPr lang="en-US" smtClean="0"/>
              <a:pPr/>
              <a:t>8/9/2014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28557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D8BD707-D9CF-40AE-B4C6-C98DA3205C09}" type="datetimeFigureOut">
              <a:rPr lang="en-US" smtClean="0"/>
              <a:pPr/>
              <a:t>8/9/2014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37082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D8BD707-D9CF-40AE-B4C6-C98DA3205C09}" type="datetimeFigureOut">
              <a:rPr lang="en-US" smtClean="0"/>
              <a:pPr/>
              <a:t>8/9/2014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060586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D8BD707-D9CF-40AE-B4C6-C98DA3205C09}" type="datetimeFigureOut">
              <a:rPr lang="en-US" smtClean="0"/>
              <a:pPr/>
              <a:t>8/9/2014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224789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84907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D8BD707-D9CF-40AE-B4C6-C98DA3205C09}" type="datetimeFigureOut">
              <a:rPr lang="en-US" smtClean="0"/>
              <a:pPr/>
              <a:t>8/9/2014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72880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D8BD707-D9CF-40AE-B4C6-C98DA3205C09}" type="datetimeFigureOut">
              <a:rPr lang="en-US" smtClean="0"/>
              <a:pPr/>
              <a:t>8/9/2014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292204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D8BD707-D9CF-40AE-B4C6-C98DA3205C09}" type="datetimeFigureOut">
              <a:rPr lang="en-US" smtClean="0"/>
              <a:pPr/>
              <a:t>8/9/2014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097180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8/9/2014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632341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33021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98151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8/9/2014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709241620"/>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2914651"/>
          </a:xfrm>
        </p:spPr>
        <p:txBody>
          <a:bodyPr>
            <a:normAutofit/>
          </a:bodyPr>
          <a:lstStyle/>
          <a:p>
            <a:r>
              <a:rPr lang="en-US" sz="5400" dirty="0" smtClean="0">
                <a:solidFill>
                  <a:schemeClr val="accent5">
                    <a:lumMod val="75000"/>
                  </a:schemeClr>
                </a:solidFill>
              </a:rPr>
              <a:t>UNION BUDGET – 2014 </a:t>
            </a:r>
            <a:br>
              <a:rPr lang="en-US" sz="5400" dirty="0" smtClean="0">
                <a:solidFill>
                  <a:schemeClr val="accent5">
                    <a:lumMod val="75000"/>
                  </a:schemeClr>
                </a:solidFill>
              </a:rPr>
            </a:br>
            <a:r>
              <a:rPr lang="en-US" sz="5400" dirty="0" smtClean="0">
                <a:solidFill>
                  <a:schemeClr val="accent5">
                    <a:lumMod val="75000"/>
                  </a:schemeClr>
                </a:solidFill>
              </a:rPr>
              <a:t>AMENDMENT IN </a:t>
            </a:r>
            <a:r>
              <a:rPr lang="en-US" sz="5400" dirty="0" smtClean="0">
                <a:solidFill>
                  <a:schemeClr val="accent5">
                    <a:lumMod val="75000"/>
                  </a:schemeClr>
                </a:solidFill>
              </a:rPr>
              <a:t>INDIRECT </a:t>
            </a:r>
            <a:r>
              <a:rPr lang="en-US" sz="5400" dirty="0" smtClean="0">
                <a:solidFill>
                  <a:schemeClr val="accent5">
                    <a:lumMod val="75000"/>
                  </a:schemeClr>
                </a:solidFill>
              </a:rPr>
              <a:t>TAXES</a:t>
            </a:r>
            <a:endParaRPr lang="en-IN" sz="5400" dirty="0">
              <a:solidFill>
                <a:schemeClr val="accent5">
                  <a:lumMod val="75000"/>
                </a:schemeClr>
              </a:solidFill>
            </a:endParaRPr>
          </a:p>
        </p:txBody>
      </p:sp>
      <p:sp>
        <p:nvSpPr>
          <p:cNvPr id="3" name="Subtitle 2"/>
          <p:cNvSpPr>
            <a:spLocks noGrp="1"/>
          </p:cNvSpPr>
          <p:nvPr>
            <p:ph type="subTitle" idx="1"/>
          </p:nvPr>
        </p:nvSpPr>
        <p:spPr/>
        <p:txBody>
          <a:bodyPr/>
          <a:lstStyle/>
          <a:p>
            <a:r>
              <a:rPr lang="en-US" dirty="0" smtClean="0">
                <a:solidFill>
                  <a:srgbClr val="FF0000"/>
                </a:solidFill>
              </a:rPr>
              <a:t>GAURAV ARYA	</a:t>
            </a:r>
          </a:p>
          <a:p>
            <a:r>
              <a:rPr lang="en-US" dirty="0" smtClean="0">
                <a:solidFill>
                  <a:srgbClr val="FF0000"/>
                </a:solidFill>
              </a:rPr>
              <a:t>CHARTERED ACCOUNTANT</a:t>
            </a:r>
          </a:p>
          <a:p>
            <a:r>
              <a:rPr lang="en-US" dirty="0" smtClean="0">
                <a:solidFill>
                  <a:srgbClr val="FF0000"/>
                </a:solidFill>
              </a:rPr>
              <a:t>+91-9560607530</a:t>
            </a:r>
            <a:endParaRPr lang="en-IN"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3200400"/>
            <a:ext cx="2819400" cy="762000"/>
          </a:xfrm>
          <a:prstGeom prst="rect">
            <a:avLst/>
          </a:prstGeom>
        </p:spPr>
      </p:pic>
    </p:spTree>
    <p:extLst>
      <p:ext uri="{BB962C8B-B14F-4D97-AF65-F5344CB8AC3E}">
        <p14:creationId xmlns:p14="http://schemas.microsoft.com/office/powerpoint/2010/main" val="2159367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Widening The Tax Base</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73339880"/>
              </p:ext>
            </p:extLst>
          </p:nvPr>
        </p:nvGraphicFramePr>
        <p:xfrm>
          <a:off x="457200" y="1600200"/>
          <a:ext cx="8534400" cy="4851400"/>
        </p:xfrm>
        <a:graphic>
          <a:graphicData uri="http://schemas.openxmlformats.org/drawingml/2006/table">
            <a:tbl>
              <a:tblPr firstRow="1" bandRow="1">
                <a:tableStyleId>{5C22544A-7EE6-4342-B048-85BDC9FD1C3A}</a:tableStyleId>
              </a:tblPr>
              <a:tblGrid>
                <a:gridCol w="2133600"/>
                <a:gridCol w="2971800"/>
                <a:gridCol w="3429000"/>
              </a:tblGrid>
              <a:tr h="370840">
                <a:tc>
                  <a:txBody>
                    <a:bodyPr/>
                    <a:lstStyle/>
                    <a:p>
                      <a:r>
                        <a:rPr lang="en-US" sz="1600" b="1" dirty="0" smtClean="0"/>
                        <a:t>Service</a:t>
                      </a:r>
                      <a:endParaRPr lang="en-IN" sz="1600" b="1" dirty="0"/>
                    </a:p>
                  </a:txBody>
                  <a:tcPr/>
                </a:tc>
                <a:tc>
                  <a:txBody>
                    <a:bodyPr/>
                    <a:lstStyle/>
                    <a:p>
                      <a:r>
                        <a:rPr lang="en-US" sz="1600" b="1" dirty="0" smtClean="0"/>
                        <a:t>Old Provision</a:t>
                      </a:r>
                      <a:endParaRPr lang="en-IN" sz="1600" b="1" dirty="0"/>
                    </a:p>
                  </a:txBody>
                  <a:tcPr/>
                </a:tc>
                <a:tc>
                  <a:txBody>
                    <a:bodyPr/>
                    <a:lstStyle/>
                    <a:p>
                      <a:r>
                        <a:rPr lang="en-US" sz="1600" b="1" dirty="0" smtClean="0"/>
                        <a:t>New Provision</a:t>
                      </a:r>
                      <a:endParaRPr lang="en-IN" sz="1600" b="1" dirty="0"/>
                    </a:p>
                  </a:txBody>
                  <a:tcPr/>
                </a:tc>
              </a:tr>
              <a:tr h="370840">
                <a:tc>
                  <a:txBody>
                    <a:bodyPr/>
                    <a:lstStyle/>
                    <a:p>
                      <a:endParaRPr lang="en-IN" sz="1800" b="0" i="0" u="none" strike="noStrike" kern="1200" baseline="0" dirty="0" smtClean="0">
                        <a:solidFill>
                          <a:schemeClr val="dk1"/>
                        </a:solidFill>
                        <a:latin typeface="+mn-lt"/>
                        <a:ea typeface="+mn-ea"/>
                        <a:cs typeface="+mn-cs"/>
                      </a:endParaRPr>
                    </a:p>
                    <a:p>
                      <a:r>
                        <a:rPr lang="en-IN" sz="1800" b="0" i="0" u="none" strike="noStrike" kern="1200" baseline="0" dirty="0" smtClean="0">
                          <a:solidFill>
                            <a:schemeClr val="dk1"/>
                          </a:solidFill>
                          <a:latin typeface="+mn-lt"/>
                          <a:ea typeface="+mn-ea"/>
                          <a:cs typeface="+mn-cs"/>
                        </a:rPr>
                        <a:t>Service tax on service portion in Works Contracts </a:t>
                      </a:r>
                    </a:p>
                    <a:p>
                      <a:endParaRPr lang="en-IN" dirty="0"/>
                    </a:p>
                  </a:txBody>
                  <a:tcPr/>
                </a:tc>
                <a:tc>
                  <a:txBody>
                    <a:bodyPr/>
                    <a:lstStyle/>
                    <a:p>
                      <a:r>
                        <a:rPr lang="en-IN" sz="1800" b="0" i="0" u="none" strike="noStrike" kern="1200" baseline="0" dirty="0" smtClean="0">
                          <a:solidFill>
                            <a:schemeClr val="dk1"/>
                          </a:solidFill>
                          <a:latin typeface="+mn-lt"/>
                          <a:ea typeface="+mn-ea"/>
                          <a:cs typeface="+mn-cs"/>
                        </a:rPr>
                        <a:t>Rule 2A of the Service Tax (Determination of Value) Rules, 2006, </a:t>
                      </a:r>
                    </a:p>
                    <a:p>
                      <a:endParaRPr lang="en-US" sz="1800" b="0" i="0" u="none" strike="noStrike" kern="1200" baseline="0" dirty="0" smtClean="0">
                        <a:solidFill>
                          <a:schemeClr val="dk1"/>
                        </a:solidFill>
                        <a:latin typeface="+mn-lt"/>
                        <a:ea typeface="+mn-ea"/>
                        <a:cs typeface="+mn-cs"/>
                      </a:endParaRPr>
                    </a:p>
                    <a:p>
                      <a:r>
                        <a:rPr lang="en-US" sz="1800" b="1" i="0" u="sng" strike="noStrike" kern="1200" baseline="0" dirty="0" smtClean="0">
                          <a:solidFill>
                            <a:schemeClr val="dk1"/>
                          </a:solidFill>
                          <a:latin typeface="+mn-lt"/>
                          <a:ea typeface="+mn-ea"/>
                          <a:cs typeface="+mn-cs"/>
                        </a:rPr>
                        <a:t>Taxability Table</a:t>
                      </a:r>
                    </a:p>
                    <a:p>
                      <a:pPr marL="342900" indent="-342900">
                        <a:buFont typeface="+mj-lt"/>
                        <a:buAutoNum type="alphaUcPeriod"/>
                      </a:pPr>
                      <a:r>
                        <a:rPr lang="en-US" sz="1800" b="0" i="0" u="none" strike="noStrike" kern="1200" baseline="0" dirty="0" smtClean="0">
                          <a:solidFill>
                            <a:schemeClr val="dk1"/>
                          </a:solidFill>
                          <a:latin typeface="+mn-lt"/>
                          <a:ea typeface="+mn-ea"/>
                          <a:cs typeface="+mn-cs"/>
                        </a:rPr>
                        <a:t>Original Work – 40%</a:t>
                      </a:r>
                    </a:p>
                    <a:p>
                      <a:pPr marL="342900" indent="-342900">
                        <a:buFont typeface="+mj-lt"/>
                        <a:buAutoNum type="alphaUcPeriod"/>
                      </a:pPr>
                      <a:r>
                        <a:rPr lang="en-US" sz="1800" b="0" i="0" u="none" strike="noStrike" kern="1200" baseline="0" dirty="0" smtClean="0">
                          <a:solidFill>
                            <a:schemeClr val="dk1"/>
                          </a:solidFill>
                          <a:latin typeface="+mn-lt"/>
                          <a:ea typeface="+mn-ea"/>
                          <a:cs typeface="+mn-cs"/>
                        </a:rPr>
                        <a:t>Repair &amp; Maintenance Movable Property – 70%</a:t>
                      </a:r>
                    </a:p>
                    <a:p>
                      <a:pPr marL="342900" indent="-342900">
                        <a:buFont typeface="+mj-lt"/>
                        <a:buAutoNum type="alphaUcPeriod"/>
                      </a:pPr>
                      <a:r>
                        <a:rPr lang="en-US" sz="1800" b="0" i="0" u="none" strike="noStrike" kern="1200" baseline="0" dirty="0" smtClean="0">
                          <a:solidFill>
                            <a:schemeClr val="dk1"/>
                          </a:solidFill>
                          <a:latin typeface="+mn-lt"/>
                          <a:ea typeface="+mn-ea"/>
                          <a:cs typeface="+mn-cs"/>
                        </a:rPr>
                        <a:t>Repair &amp; Maintenance Immovable property, Finishing work, Glazing Work etc. – 60%</a:t>
                      </a:r>
                      <a:endParaRPr lang="en-IN" dirty="0"/>
                    </a:p>
                  </a:txBody>
                  <a:tcPr/>
                </a:tc>
                <a:tc>
                  <a:txBody>
                    <a:bodyPr/>
                    <a:lstStyle/>
                    <a:p>
                      <a:r>
                        <a:rPr lang="en-IN" sz="1800" b="0" i="0" u="none" strike="noStrike" kern="1200" baseline="0" dirty="0" smtClean="0">
                          <a:solidFill>
                            <a:schemeClr val="dk1"/>
                          </a:solidFill>
                          <a:latin typeface="+mn-lt"/>
                          <a:ea typeface="+mn-ea"/>
                          <a:cs typeface="+mn-cs"/>
                        </a:rPr>
                        <a:t>Rule 2A of the Service Tax (Determination of Value) Rules, 2006, </a:t>
                      </a:r>
                    </a:p>
                    <a:p>
                      <a:endParaRPr lang="en-US" sz="1800" b="0" i="0" u="none" strike="noStrike" kern="1200" baseline="0" dirty="0" smtClean="0">
                        <a:solidFill>
                          <a:schemeClr val="dk1"/>
                        </a:solidFill>
                        <a:latin typeface="+mn-lt"/>
                        <a:ea typeface="+mn-ea"/>
                        <a:cs typeface="+mn-cs"/>
                      </a:endParaRPr>
                    </a:p>
                    <a:p>
                      <a:r>
                        <a:rPr lang="en-US" sz="1800" b="1" i="0" u="sng" strike="noStrike" kern="1200" baseline="0" dirty="0" smtClean="0">
                          <a:solidFill>
                            <a:schemeClr val="dk1"/>
                          </a:solidFill>
                          <a:latin typeface="+mn-lt"/>
                          <a:ea typeface="+mn-ea"/>
                          <a:cs typeface="+mn-cs"/>
                        </a:rPr>
                        <a:t>Taxability Table</a:t>
                      </a:r>
                    </a:p>
                    <a:p>
                      <a:pPr marL="342900" indent="-342900">
                        <a:buFont typeface="+mj-lt"/>
                        <a:buAutoNum type="alphaUcPeriod"/>
                      </a:pPr>
                      <a:r>
                        <a:rPr lang="en-US" sz="1800" b="0" i="0" u="none" strike="noStrike" kern="1200" baseline="0" dirty="0" smtClean="0">
                          <a:solidFill>
                            <a:schemeClr val="dk1"/>
                          </a:solidFill>
                          <a:latin typeface="+mn-lt"/>
                          <a:ea typeface="+mn-ea"/>
                          <a:cs typeface="+mn-cs"/>
                        </a:rPr>
                        <a:t>Original Work – 40%</a:t>
                      </a:r>
                    </a:p>
                    <a:p>
                      <a:pPr marL="342900" indent="-342900">
                        <a:buFont typeface="+mj-lt"/>
                        <a:buAutoNum type="alphaUcPeriod"/>
                      </a:pPr>
                      <a:r>
                        <a:rPr lang="en-US" sz="1800" b="0" i="0" u="none" strike="noStrike" kern="1200" baseline="0" dirty="0" smtClean="0">
                          <a:solidFill>
                            <a:schemeClr val="dk1"/>
                          </a:solidFill>
                          <a:latin typeface="+mn-lt"/>
                          <a:ea typeface="+mn-ea"/>
                          <a:cs typeface="+mn-cs"/>
                        </a:rPr>
                        <a:t>Repair &amp; Maintenance Movable Property, </a:t>
                      </a:r>
                      <a:r>
                        <a:rPr lang="en-US" sz="2400" b="0" i="0" u="none" strike="noStrike" kern="1200" baseline="0" dirty="0" smtClean="0">
                          <a:solidFill>
                            <a:schemeClr val="dk1"/>
                          </a:solidFill>
                          <a:latin typeface="+mn-lt"/>
                          <a:ea typeface="+mn-ea"/>
                          <a:cs typeface="+mn-cs"/>
                        </a:rPr>
                        <a:t>Immovable property, Finishing work, Glazing Work etc.</a:t>
                      </a:r>
                      <a:r>
                        <a:rPr lang="en-US" sz="1800" b="0" i="0" u="none" strike="noStrike" kern="1200" baseline="0" dirty="0" smtClean="0">
                          <a:solidFill>
                            <a:schemeClr val="dk1"/>
                          </a:solidFill>
                          <a:latin typeface="+mn-lt"/>
                          <a:ea typeface="+mn-ea"/>
                          <a:cs typeface="+mn-cs"/>
                        </a:rPr>
                        <a:t> – 70%</a:t>
                      </a:r>
                    </a:p>
                    <a:p>
                      <a:pPr marL="342900" indent="-342900">
                        <a:buFont typeface="+mj-lt"/>
                        <a:buAutoNum type="alphaUcPeriod"/>
                      </a:pPr>
                      <a:r>
                        <a:rPr lang="en-US" sz="1800" b="0" i="0" u="none" strike="sngStrike" kern="1200" baseline="0" dirty="0" smtClean="0">
                          <a:solidFill>
                            <a:schemeClr val="dk1"/>
                          </a:solidFill>
                          <a:latin typeface="+mn-lt"/>
                          <a:ea typeface="+mn-ea"/>
                          <a:cs typeface="+mn-cs"/>
                        </a:rPr>
                        <a:t>Repair &amp; Maintenance Immovable property, Finishing work, Glazing Work etc. – 60%</a:t>
                      </a:r>
                      <a:endParaRPr lang="en-IN" strike="sngStrike" dirty="0" smtClean="0"/>
                    </a:p>
                    <a:p>
                      <a:pPr marL="0" indent="0">
                        <a:buFont typeface="+mj-lt"/>
                        <a:buNone/>
                      </a:pPr>
                      <a:endParaRPr lang="en-IN" strike="sngStrike" dirty="0"/>
                    </a:p>
                  </a:txBody>
                  <a:tcPr/>
                </a:tc>
              </a:tr>
            </a:tbl>
          </a:graphicData>
        </a:graphic>
      </p:graphicFrame>
    </p:spTree>
    <p:extLst>
      <p:ext uri="{BB962C8B-B14F-4D97-AF65-F5344CB8AC3E}">
        <p14:creationId xmlns:p14="http://schemas.microsoft.com/office/powerpoint/2010/main" val="8978016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Compliance Enhancement</a:t>
            </a:r>
            <a:endParaRPr lang="en-IN" dirty="0"/>
          </a:p>
        </p:txBody>
      </p:sp>
      <p:sp>
        <p:nvSpPr>
          <p:cNvPr id="3" name="Subtitle 2"/>
          <p:cNvSpPr>
            <a:spLocks noGrp="1"/>
          </p:cNvSpPr>
          <p:nvPr>
            <p:ph type="subTitle" idx="1"/>
          </p:nvPr>
        </p:nvSpPr>
        <p:spPr/>
        <p:txBody>
          <a:bodyPr/>
          <a:lstStyle/>
          <a:p>
            <a:endParaRPr lang="en-IN"/>
          </a:p>
        </p:txBody>
      </p:sp>
    </p:spTree>
    <p:extLst>
      <p:ext uri="{BB962C8B-B14F-4D97-AF65-F5344CB8AC3E}">
        <p14:creationId xmlns:p14="http://schemas.microsoft.com/office/powerpoint/2010/main" val="29839687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91600" cy="1295400"/>
          </a:xfrm>
        </p:spPr>
        <p:txBody>
          <a:bodyPr anchor="t">
            <a:normAutofit fontScale="90000"/>
          </a:bodyPr>
          <a:lstStyle/>
          <a:p>
            <a:pPr marL="0" indent="0" algn="l"/>
            <a:r>
              <a:rPr lang="en-US" sz="3100" b="1" dirty="0"/>
              <a:t>Increase in Interest Rates</a:t>
            </a:r>
            <a:r>
              <a:rPr lang="en-US" sz="2200" b="1" dirty="0"/>
              <a:t/>
            </a:r>
            <a:br>
              <a:rPr lang="en-US" sz="2200" b="1" dirty="0"/>
            </a:br>
            <a:r>
              <a:rPr lang="en-US" sz="2200" dirty="0"/>
              <a:t>Notification No. 12/2014 – ST</a:t>
            </a:r>
            <a:br>
              <a:rPr lang="en-US" sz="2200" dirty="0"/>
            </a:br>
            <a:r>
              <a:rPr lang="en-IN" sz="2200" dirty="0"/>
              <a:t>Simple interest rates per annum payable on delayed </a:t>
            </a:r>
            <a:r>
              <a:rPr lang="en-IN" sz="2200" dirty="0" smtClean="0"/>
              <a:t>p</a:t>
            </a:r>
            <a:r>
              <a:rPr lang="en-IN" sz="2200" dirty="0"/>
              <a:t>ayments under section 75, are prescribed as follows</a:t>
            </a:r>
            <a:br>
              <a:rPr lang="en-IN" sz="2200" dirty="0"/>
            </a:br>
            <a:r>
              <a:rPr lang="en-IN" dirty="0"/>
              <a:t/>
            </a:r>
            <a:br>
              <a:rPr lang="en-IN" dirty="0"/>
            </a:br>
            <a:r>
              <a:rPr lang="en-IN" dirty="0"/>
              <a:t> </a:t>
            </a:r>
            <a:r>
              <a:rPr lang="en-US" dirty="0"/>
              <a:t/>
            </a:r>
            <a:br>
              <a:rPr lang="en-US" dirty="0"/>
            </a:br>
            <a:endParaRPr lang="en-IN" dirty="0"/>
          </a:p>
        </p:txBody>
      </p:sp>
      <p:sp>
        <p:nvSpPr>
          <p:cNvPr id="3" name="Content Placeholder 2"/>
          <p:cNvSpPr>
            <a:spLocks noGrp="1"/>
          </p:cNvSpPr>
          <p:nvPr>
            <p:ph idx="1"/>
          </p:nvPr>
        </p:nvSpPr>
        <p:spPr>
          <a:xfrm rot="10800000" flipV="1">
            <a:off x="304800" y="6248400"/>
            <a:ext cx="8534400" cy="609600"/>
          </a:xfrm>
        </p:spPr>
        <p:txBody>
          <a:bodyPr>
            <a:normAutofit fontScale="55000" lnSpcReduction="20000"/>
          </a:bodyPr>
          <a:lstStyle/>
          <a:p>
            <a:pPr marL="0" indent="0">
              <a:buNone/>
            </a:pPr>
            <a:r>
              <a:rPr lang="en-IN" dirty="0"/>
              <a:t>As specified in the proviso to section 75, three per cent concession on the applicable rate of interest will continue to be available to the small service providers. </a:t>
            </a:r>
          </a:p>
        </p:txBody>
      </p:sp>
      <p:graphicFrame>
        <p:nvGraphicFramePr>
          <p:cNvPr id="4" name="Table 3"/>
          <p:cNvGraphicFramePr>
            <a:graphicFrameLocks noGrp="1"/>
          </p:cNvGraphicFramePr>
          <p:nvPr>
            <p:extLst>
              <p:ext uri="{D42A27DB-BD31-4B8C-83A1-F6EECF244321}">
                <p14:modId xmlns:p14="http://schemas.microsoft.com/office/powerpoint/2010/main" val="2760710581"/>
              </p:ext>
            </p:extLst>
          </p:nvPr>
        </p:nvGraphicFramePr>
        <p:xfrm>
          <a:off x="0" y="1600199"/>
          <a:ext cx="9144001" cy="4562419"/>
        </p:xfrm>
        <a:graphic>
          <a:graphicData uri="http://schemas.openxmlformats.org/drawingml/2006/table">
            <a:tbl>
              <a:tblPr firstRow="1" bandRow="1">
                <a:tableStyleId>{5C22544A-7EE6-4342-B048-85BDC9FD1C3A}</a:tableStyleId>
              </a:tblPr>
              <a:tblGrid>
                <a:gridCol w="1484923"/>
                <a:gridCol w="1719385"/>
                <a:gridCol w="2586892"/>
                <a:gridCol w="3352801"/>
              </a:tblGrid>
              <a:tr h="13010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smtClean="0">
                          <a:solidFill>
                            <a:schemeClr val="lt1"/>
                          </a:solidFill>
                          <a:latin typeface="+mn-lt"/>
                          <a:ea typeface="+mn-ea"/>
                          <a:cs typeface="+mn-cs"/>
                        </a:rPr>
                        <a:t>Extent of delay</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 (In </a:t>
                      </a:r>
                      <a:r>
                        <a:rPr lang="en-IN" sz="1600" b="0" i="0" u="none" strike="noStrike" kern="1200" baseline="0" dirty="0" smtClean="0">
                          <a:solidFill>
                            <a:schemeClr val="lt1"/>
                          </a:solidFill>
                          <a:latin typeface="+mn-lt"/>
                          <a:ea typeface="+mn-ea"/>
                          <a:cs typeface="+mn-cs"/>
                        </a:rPr>
                        <a:t>Months)</a:t>
                      </a:r>
                      <a:r>
                        <a:rPr lang="en-IN" sz="1600" b="0" i="0" u="none" strike="noStrike" kern="1200" baseline="0" dirty="0" smtClean="0">
                          <a:solidFill>
                            <a:schemeClr val="dk1"/>
                          </a:solidFill>
                          <a:latin typeface="+mn-lt"/>
                          <a:ea typeface="+mn-ea"/>
                          <a:cs typeface="+mn-cs"/>
                        </a:rPr>
                        <a:t>	</a:t>
                      </a:r>
                    </a:p>
                    <a:p>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smtClean="0">
                          <a:solidFill>
                            <a:schemeClr val="lt1"/>
                          </a:solidFill>
                          <a:latin typeface="+mn-lt"/>
                          <a:ea typeface="+mn-ea"/>
                          <a:cs typeface="+mn-cs"/>
                        </a:rPr>
                        <a:t>Simple interest rate per annum 	</a:t>
                      </a:r>
                    </a:p>
                    <a:p>
                      <a:endParaRPr lang="en-IN" sz="1600" dirty="0"/>
                    </a:p>
                  </a:txBody>
                  <a:tcPr/>
                </a:tc>
                <a:tc>
                  <a:txBody>
                    <a:bodyPr/>
                    <a:lstStyle/>
                    <a:p>
                      <a:r>
                        <a:rPr lang="en-US" sz="1600" dirty="0" smtClean="0"/>
                        <a:t>Effective Date</a:t>
                      </a:r>
                      <a:endParaRPr lang="en-IN" sz="1600" dirty="0"/>
                    </a:p>
                  </a:txBody>
                  <a:tcPr/>
                </a:tc>
                <a:tc>
                  <a:txBody>
                    <a:bodyPr/>
                    <a:lstStyle/>
                    <a:p>
                      <a:r>
                        <a:rPr lang="en-US" sz="1600" dirty="0" smtClean="0"/>
                        <a:t>Example</a:t>
                      </a:r>
                      <a:endParaRPr lang="en-IN" sz="1600" dirty="0"/>
                    </a:p>
                  </a:txBody>
                  <a:tcPr/>
                </a:tc>
              </a:tr>
              <a:tr h="7115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smtClean="0">
                          <a:solidFill>
                            <a:schemeClr val="dk1"/>
                          </a:solidFill>
                          <a:latin typeface="+mn-lt"/>
                          <a:ea typeface="+mn-ea"/>
                          <a:cs typeface="+mn-cs"/>
                        </a:rPr>
                        <a:t>0 to 6</a:t>
                      </a:r>
                      <a:endParaRPr lang="en-IN"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smtClean="0">
                          <a:solidFill>
                            <a:schemeClr val="dk1"/>
                          </a:solidFill>
                          <a:latin typeface="+mn-lt"/>
                          <a:ea typeface="+mn-ea"/>
                          <a:cs typeface="+mn-cs"/>
                        </a:rPr>
                        <a:t>18% 	</a:t>
                      </a:r>
                    </a:p>
                    <a:p>
                      <a:pPr algn="just"/>
                      <a:endParaRPr lang="en-IN" sz="1600" dirty="0"/>
                    </a:p>
                  </a:txBody>
                  <a:tcPr/>
                </a:tc>
                <a:tc rowSpan="3">
                  <a:txBody>
                    <a:bodyPr/>
                    <a:lstStyle/>
                    <a:p>
                      <a:pPr algn="just"/>
                      <a:r>
                        <a:rPr lang="en-IN" sz="1600" b="0" i="0" u="none" strike="noStrike" kern="1200" baseline="0" dirty="0" smtClean="0">
                          <a:solidFill>
                            <a:schemeClr val="dk1"/>
                          </a:solidFill>
                          <a:latin typeface="+mn-lt"/>
                          <a:ea typeface="+mn-ea"/>
                          <a:cs typeface="+mn-cs"/>
                        </a:rPr>
                        <a:t>Effective Date - 1st October 2014. </a:t>
                      </a:r>
                      <a:r>
                        <a:rPr lang="en-IN" sz="1600" b="0" i="0" u="none" strike="noStrike" kern="1200" baseline="0" dirty="0" err="1" smtClean="0">
                          <a:solidFill>
                            <a:schemeClr val="dk1"/>
                          </a:solidFill>
                          <a:latin typeface="+mn-lt"/>
                          <a:ea typeface="+mn-ea"/>
                          <a:cs typeface="+mn-cs"/>
                        </a:rPr>
                        <a:t>Upto</a:t>
                      </a:r>
                      <a:r>
                        <a:rPr lang="en-IN" sz="1600" b="0" i="0" u="none" strike="noStrike" kern="1200" baseline="0" dirty="0" smtClean="0">
                          <a:solidFill>
                            <a:schemeClr val="dk1"/>
                          </a:solidFill>
                          <a:latin typeface="+mn-lt"/>
                          <a:ea typeface="+mn-ea"/>
                          <a:cs typeface="+mn-cs"/>
                        </a:rPr>
                        <a:t> 1st October, 2014, present rate of 18% remain in effect. New rates will apply from 1st October, 2014. </a:t>
                      </a:r>
                      <a:endParaRPr lang="en-IN" sz="1600" dirty="0"/>
                    </a:p>
                  </a:txBody>
                  <a:tcPr/>
                </a:tc>
                <a:tc rowSpan="3">
                  <a:txBody>
                    <a:bodyPr/>
                    <a:lstStyle/>
                    <a:p>
                      <a:pPr algn="just"/>
                      <a:r>
                        <a:rPr lang="en-IN" sz="1600" b="0" i="0" u="none" strike="noStrike" kern="1200" baseline="0" dirty="0" smtClean="0">
                          <a:solidFill>
                            <a:schemeClr val="dk1"/>
                          </a:solidFill>
                          <a:latin typeface="+mn-lt"/>
                          <a:ea typeface="+mn-ea"/>
                          <a:cs typeface="+mn-cs"/>
                        </a:rPr>
                        <a:t>For </a:t>
                      </a:r>
                      <a:r>
                        <a:rPr lang="en-IN" sz="1600" b="0" i="0" u="none" strike="noStrike" kern="1200" baseline="0" dirty="0" err="1" smtClean="0">
                          <a:solidFill>
                            <a:schemeClr val="dk1"/>
                          </a:solidFill>
                          <a:latin typeface="+mn-lt"/>
                          <a:ea typeface="+mn-ea"/>
                          <a:cs typeface="+mn-cs"/>
                        </a:rPr>
                        <a:t>eg</a:t>
                      </a:r>
                      <a:r>
                        <a:rPr lang="en-IN" sz="1600" b="0" i="0" u="none" strike="noStrike" kern="1200" baseline="0" dirty="0" smtClean="0">
                          <a:solidFill>
                            <a:schemeClr val="dk1"/>
                          </a:solidFill>
                          <a:latin typeface="+mn-lt"/>
                          <a:ea typeface="+mn-ea"/>
                          <a:cs typeface="+mn-cs"/>
                        </a:rPr>
                        <a:t>. service tax became due, say, on the 6th of July, 2012 and the assessee pays the dues on 6th of December, 2014. </a:t>
                      </a:r>
                    </a:p>
                    <a:p>
                      <a:pPr algn="just"/>
                      <a:r>
                        <a:rPr lang="en-IN" sz="1600" b="0" i="0" u="none" strike="noStrike" kern="1200" baseline="0" dirty="0" smtClean="0">
                          <a:solidFill>
                            <a:schemeClr val="dk1"/>
                          </a:solidFill>
                          <a:latin typeface="+mn-lt"/>
                          <a:ea typeface="+mn-ea"/>
                          <a:cs typeface="+mn-cs"/>
                        </a:rPr>
                        <a:t>Interest to be charged would be as below: </a:t>
                      </a:r>
                    </a:p>
                    <a:p>
                      <a:pPr algn="just"/>
                      <a:r>
                        <a:rPr lang="en-IN" sz="1600" b="0" i="0" u="none" strike="noStrike" kern="1200" baseline="0" dirty="0" smtClean="0">
                          <a:solidFill>
                            <a:schemeClr val="dk1"/>
                          </a:solidFill>
                          <a:latin typeface="+mn-lt"/>
                          <a:ea typeface="+mn-ea"/>
                          <a:cs typeface="+mn-cs"/>
                        </a:rPr>
                        <a:t>(</a:t>
                      </a:r>
                      <a:r>
                        <a:rPr lang="en-IN" sz="1600" b="0" i="0" u="none" strike="noStrike" kern="1200" baseline="0" dirty="0" err="1" smtClean="0">
                          <a:solidFill>
                            <a:schemeClr val="dk1"/>
                          </a:solidFill>
                          <a:latin typeface="+mn-lt"/>
                          <a:ea typeface="+mn-ea"/>
                          <a:cs typeface="+mn-cs"/>
                        </a:rPr>
                        <a:t>i</a:t>
                      </a:r>
                      <a:r>
                        <a:rPr lang="en-IN" sz="1600" b="0" i="0" u="none" strike="noStrike" kern="1200" baseline="0" dirty="0" smtClean="0">
                          <a:solidFill>
                            <a:schemeClr val="dk1"/>
                          </a:solidFill>
                          <a:latin typeface="+mn-lt"/>
                          <a:ea typeface="+mn-ea"/>
                          <a:cs typeface="+mn-cs"/>
                        </a:rPr>
                        <a:t>) </a:t>
                      </a:r>
                      <a:r>
                        <a:rPr lang="en-IN" sz="1600" b="0" i="0" u="none" strike="noStrike" kern="1200" baseline="0" dirty="0" err="1" smtClean="0">
                          <a:solidFill>
                            <a:schemeClr val="dk1"/>
                          </a:solidFill>
                          <a:latin typeface="+mn-lt"/>
                          <a:ea typeface="+mn-ea"/>
                          <a:cs typeface="+mn-cs"/>
                        </a:rPr>
                        <a:t>Upto</a:t>
                      </a:r>
                      <a:r>
                        <a:rPr lang="en-IN" sz="1600" b="0" i="0" u="none" strike="noStrike" kern="1200" baseline="0" dirty="0" smtClean="0">
                          <a:solidFill>
                            <a:schemeClr val="dk1"/>
                          </a:solidFill>
                          <a:latin typeface="+mn-lt"/>
                          <a:ea typeface="+mn-ea"/>
                          <a:cs typeface="+mn-cs"/>
                        </a:rPr>
                        <a:t> September, 30th, 2014 - 18% simple interest </a:t>
                      </a:r>
                    </a:p>
                    <a:p>
                      <a:pPr algn="just"/>
                      <a:r>
                        <a:rPr lang="en-IN" sz="1600" b="0" i="0" u="none" strike="noStrike" kern="1200" baseline="0" dirty="0" smtClean="0">
                          <a:solidFill>
                            <a:schemeClr val="dk1"/>
                          </a:solidFill>
                          <a:latin typeface="+mn-lt"/>
                          <a:ea typeface="+mn-ea"/>
                          <a:cs typeface="+mn-cs"/>
                        </a:rPr>
                        <a:t>(ii) From 1st October, 2014 to 6th December, 2014, the rate of interest will be 30% since the period of delay is beyond one year. </a:t>
                      </a:r>
                    </a:p>
                    <a:p>
                      <a:pPr algn="just"/>
                      <a:endParaRPr lang="en-IN" sz="1600" b="0" i="0" u="none" strike="noStrike" kern="1200" baseline="0" dirty="0" smtClean="0">
                        <a:solidFill>
                          <a:schemeClr val="dk1"/>
                        </a:solidFill>
                        <a:latin typeface="+mn-lt"/>
                        <a:ea typeface="+mn-ea"/>
                        <a:cs typeface="+mn-cs"/>
                      </a:endParaRPr>
                    </a:p>
                  </a:txBody>
                  <a:tcPr/>
                </a:tc>
              </a:tr>
              <a:tr h="1016554">
                <a:tc>
                  <a:txBody>
                    <a:bodyPr/>
                    <a:lstStyle/>
                    <a:p>
                      <a:r>
                        <a:rPr lang="en-IN" sz="1600" b="0" i="0" u="none" strike="noStrike" kern="1200" baseline="0" dirty="0" smtClean="0">
                          <a:solidFill>
                            <a:schemeClr val="dk1"/>
                          </a:solidFill>
                          <a:latin typeface="+mn-lt"/>
                          <a:ea typeface="+mn-ea"/>
                          <a:cs typeface="+mn-cs"/>
                        </a:rPr>
                        <a:t>6 -12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smtClean="0">
                          <a:solidFill>
                            <a:schemeClr val="dk1"/>
                          </a:solidFill>
                          <a:latin typeface="+mn-lt"/>
                          <a:ea typeface="+mn-ea"/>
                          <a:cs typeface="+mn-cs"/>
                        </a:rPr>
                        <a:t>0-6 – 18%</a:t>
                      </a:r>
                    </a:p>
                    <a:p>
                      <a:pPr marL="0" marR="0" indent="0" algn="just"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smtClean="0">
                          <a:solidFill>
                            <a:schemeClr val="dk1"/>
                          </a:solidFill>
                          <a:latin typeface="+mn-lt"/>
                          <a:ea typeface="+mn-ea"/>
                          <a:cs typeface="+mn-cs"/>
                        </a:rPr>
                        <a:t>6-12 -24% </a:t>
                      </a:r>
                    </a:p>
                    <a:p>
                      <a:pPr algn="just"/>
                      <a:endParaRPr lang="en-IN" sz="1600" dirty="0"/>
                    </a:p>
                  </a:txBody>
                  <a:tcPr/>
                </a:tc>
                <a:tc vMerge="1">
                  <a:txBody>
                    <a:bodyPr/>
                    <a:lstStyle/>
                    <a:p>
                      <a:endParaRPr lang="en-IN" dirty="0"/>
                    </a:p>
                  </a:txBody>
                  <a:tcPr/>
                </a:tc>
                <a:tc vMerge="1">
                  <a:txBody>
                    <a:bodyPr/>
                    <a:lstStyle/>
                    <a:p>
                      <a:endParaRPr lang="en-IN"/>
                    </a:p>
                  </a:txBody>
                  <a:tcPr/>
                </a:tc>
              </a:tr>
              <a:tr h="1319607">
                <a:tc>
                  <a:txBody>
                    <a:bodyPr/>
                    <a:lstStyle/>
                    <a:p>
                      <a:r>
                        <a:rPr lang="en-US" sz="1600" dirty="0" smtClean="0"/>
                        <a:t>&gt; 12 </a:t>
                      </a:r>
                      <a:endParaRPr lang="en-IN" sz="16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smtClean="0">
                          <a:solidFill>
                            <a:schemeClr val="dk1"/>
                          </a:solidFill>
                          <a:latin typeface="+mn-lt"/>
                          <a:ea typeface="+mn-ea"/>
                          <a:cs typeface="+mn-cs"/>
                        </a:rPr>
                        <a:t>0-6 – 18%</a:t>
                      </a:r>
                    </a:p>
                    <a:p>
                      <a:pPr marL="0" marR="0" indent="0" algn="just"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smtClean="0">
                          <a:solidFill>
                            <a:schemeClr val="dk1"/>
                          </a:solidFill>
                          <a:latin typeface="+mn-lt"/>
                          <a:ea typeface="+mn-ea"/>
                          <a:cs typeface="+mn-cs"/>
                        </a:rPr>
                        <a:t>6-12 -24% </a:t>
                      </a:r>
                    </a:p>
                    <a:p>
                      <a:pPr algn="just"/>
                      <a:r>
                        <a:rPr lang="en-US" sz="1600" dirty="0" smtClean="0"/>
                        <a:t>&gt; 12 months – 30%</a:t>
                      </a:r>
                      <a:endParaRPr lang="en-IN" sz="1600" dirty="0"/>
                    </a:p>
                  </a:txBody>
                  <a:tcPr/>
                </a:tc>
                <a:tc vMerge="1">
                  <a:txBody>
                    <a:bodyPr/>
                    <a:lstStyle/>
                    <a:p>
                      <a:endParaRPr lang="en-IN" dirty="0"/>
                    </a:p>
                  </a:txBody>
                  <a:tcPr/>
                </a:tc>
                <a:tc vMerge="1">
                  <a:txBody>
                    <a:bodyPr/>
                    <a:lstStyle/>
                    <a:p>
                      <a:endParaRPr lang="en-IN"/>
                    </a:p>
                  </a:txBody>
                  <a:tcPr/>
                </a:tc>
              </a:tr>
            </a:tbl>
          </a:graphicData>
        </a:graphic>
      </p:graphicFrame>
    </p:spTree>
    <p:extLst>
      <p:ext uri="{BB962C8B-B14F-4D97-AF65-F5344CB8AC3E}">
        <p14:creationId xmlns:p14="http://schemas.microsoft.com/office/powerpoint/2010/main" val="2347899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 - Payment</a:t>
            </a:r>
            <a:endParaRPr lang="en-IN" b="1" dirty="0"/>
          </a:p>
        </p:txBody>
      </p:sp>
      <p:sp>
        <p:nvSpPr>
          <p:cNvPr id="3" name="Content Placeholder 2"/>
          <p:cNvSpPr>
            <a:spLocks noGrp="1"/>
          </p:cNvSpPr>
          <p:nvPr>
            <p:ph idx="1"/>
          </p:nvPr>
        </p:nvSpPr>
        <p:spPr/>
        <p:txBody>
          <a:bodyPr>
            <a:normAutofit/>
          </a:bodyPr>
          <a:lstStyle/>
          <a:p>
            <a:pPr marL="0" indent="0">
              <a:buNone/>
            </a:pPr>
            <a:r>
              <a:rPr lang="en-IN" b="1" u="sng" dirty="0" smtClean="0"/>
              <a:t>Mandatory E- Payment for everyone</a:t>
            </a:r>
          </a:p>
          <a:p>
            <a:pPr marL="0" indent="0">
              <a:buNone/>
            </a:pPr>
            <a:endParaRPr lang="en-IN" b="1" dirty="0" smtClean="0"/>
          </a:p>
          <a:p>
            <a:pPr marL="0" indent="0">
              <a:buNone/>
            </a:pPr>
            <a:r>
              <a:rPr lang="en-IN" b="1" dirty="0" smtClean="0"/>
              <a:t>E-payment</a:t>
            </a:r>
            <a:r>
              <a:rPr lang="en-IN" dirty="0" smtClean="0"/>
              <a:t> </a:t>
            </a:r>
            <a:r>
              <a:rPr lang="en-IN" dirty="0"/>
              <a:t>of service tax is being made mandatory with effect from the </a:t>
            </a:r>
            <a:r>
              <a:rPr lang="en-IN" b="1" dirty="0"/>
              <a:t>1st Oct </a:t>
            </a:r>
            <a:r>
              <a:rPr lang="en-IN" b="1" dirty="0" smtClean="0"/>
              <a:t>2014</a:t>
            </a:r>
            <a:endParaRPr lang="en-IN" dirty="0"/>
          </a:p>
          <a:p>
            <a:pPr marL="0" indent="0">
              <a:buNone/>
            </a:pPr>
            <a:endParaRPr lang="en-IN" dirty="0" smtClean="0"/>
          </a:p>
          <a:p>
            <a:pPr marL="0" indent="0">
              <a:buNone/>
            </a:pPr>
            <a:r>
              <a:rPr lang="en-IN" dirty="0" smtClean="0"/>
              <a:t>Relaxation </a:t>
            </a:r>
            <a:r>
              <a:rPr lang="en-IN" dirty="0"/>
              <a:t>from e-payment may be allowed by the Deputy Commissioner/Asst. Commissioner on </a:t>
            </a:r>
            <a:r>
              <a:rPr lang="en-IN" b="1" dirty="0"/>
              <a:t>case to case basis</a:t>
            </a:r>
            <a:r>
              <a:rPr lang="en-IN" dirty="0"/>
              <a:t> [Notification 09/2014-ST]. </a:t>
            </a:r>
          </a:p>
        </p:txBody>
      </p:sp>
    </p:spTree>
    <p:extLst>
      <p:ext uri="{BB962C8B-B14F-4D97-AF65-F5344CB8AC3E}">
        <p14:creationId xmlns:p14="http://schemas.microsoft.com/office/powerpoint/2010/main" val="34993479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Facilitation Measures</a:t>
            </a:r>
            <a:endParaRPr lang="en-IN" dirty="0"/>
          </a:p>
        </p:txBody>
      </p:sp>
      <p:sp>
        <p:nvSpPr>
          <p:cNvPr id="5" name="Subtitle 4"/>
          <p:cNvSpPr>
            <a:spLocks noGrp="1"/>
          </p:cNvSpPr>
          <p:nvPr>
            <p:ph type="subTitle" idx="1"/>
          </p:nvPr>
        </p:nvSpPr>
        <p:spPr/>
        <p:txBody>
          <a:bodyPr/>
          <a:lstStyle/>
          <a:p>
            <a:endParaRPr lang="en-IN"/>
          </a:p>
        </p:txBody>
      </p:sp>
    </p:spTree>
    <p:extLst>
      <p:ext uri="{BB962C8B-B14F-4D97-AF65-F5344CB8AC3E}">
        <p14:creationId xmlns:p14="http://schemas.microsoft.com/office/powerpoint/2010/main" val="7668788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472"/>
            <a:ext cx="8077200" cy="706272"/>
          </a:xfrm>
        </p:spPr>
        <p:txBody>
          <a:bodyPr>
            <a:normAutofit fontScale="90000"/>
          </a:bodyPr>
          <a:lstStyle/>
          <a:p>
            <a:r>
              <a:rPr lang="en-US" dirty="0" smtClean="0"/>
              <a:t>Exchange Rates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1872947"/>
              </p:ext>
            </p:extLst>
          </p:nvPr>
        </p:nvGraphicFramePr>
        <p:xfrm>
          <a:off x="457200" y="924090"/>
          <a:ext cx="8229600" cy="5669280"/>
        </p:xfrm>
        <a:graphic>
          <a:graphicData uri="http://schemas.openxmlformats.org/drawingml/2006/table">
            <a:tbl>
              <a:tblPr firstRow="1" bandRow="1">
                <a:tableStyleId>{5C22544A-7EE6-4342-B048-85BDC9FD1C3A}</a:tableStyleId>
              </a:tblPr>
              <a:tblGrid>
                <a:gridCol w="2692400"/>
                <a:gridCol w="2692400"/>
                <a:gridCol w="2844800"/>
              </a:tblGrid>
              <a:tr h="226007">
                <a:tc>
                  <a:txBody>
                    <a:bodyPr/>
                    <a:lstStyle/>
                    <a:p>
                      <a:pPr algn="just"/>
                      <a:r>
                        <a:rPr lang="en-US" dirty="0" smtClean="0"/>
                        <a:t>Provision / Rules/</a:t>
                      </a:r>
                      <a:r>
                        <a:rPr lang="en-US" baseline="0" dirty="0" smtClean="0"/>
                        <a:t> Section</a:t>
                      </a:r>
                      <a:r>
                        <a:rPr lang="en-US" dirty="0" smtClean="0"/>
                        <a:t> </a:t>
                      </a:r>
                      <a:endParaRPr lang="en-IN" dirty="0"/>
                    </a:p>
                  </a:txBody>
                  <a:tcPr/>
                </a:tc>
                <a:tc>
                  <a:txBody>
                    <a:bodyPr/>
                    <a:lstStyle/>
                    <a:p>
                      <a:pPr algn="just"/>
                      <a:r>
                        <a:rPr lang="en-US" dirty="0" smtClean="0"/>
                        <a:t>Amendment</a:t>
                      </a:r>
                      <a:endParaRPr lang="en-IN" dirty="0"/>
                    </a:p>
                  </a:txBody>
                  <a:tcPr/>
                </a:tc>
                <a:tc>
                  <a:txBody>
                    <a:bodyPr/>
                    <a:lstStyle/>
                    <a:p>
                      <a:pPr algn="just"/>
                      <a:r>
                        <a:rPr lang="en-US" dirty="0" smtClean="0"/>
                        <a:t>Remarks</a:t>
                      </a:r>
                      <a:endParaRPr lang="en-IN" dirty="0"/>
                    </a:p>
                  </a:txBody>
                  <a:tcPr/>
                </a:tc>
              </a:tr>
              <a:tr h="3107597">
                <a:tc>
                  <a:txBody>
                    <a:bodyPr/>
                    <a:lstStyle/>
                    <a:p>
                      <a:pPr algn="just"/>
                      <a:r>
                        <a:rPr lang="en-IN" sz="1800" b="0" i="0" u="none" strike="noStrike" kern="1200" baseline="0" dirty="0" smtClean="0">
                          <a:solidFill>
                            <a:schemeClr val="dk1"/>
                          </a:solidFill>
                          <a:latin typeface="+mn-lt"/>
                          <a:ea typeface="+mn-ea"/>
                          <a:cs typeface="+mn-cs"/>
                        </a:rPr>
                        <a:t>Section 67A in the Finance Act, 1994 (Exchange Rates)</a:t>
                      </a:r>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Earlier the government used to issue weekly notification for exchange rates for import and export of services. Now new set of rules are prescribed for determination of rate of exchange for calculation of taxable value in respect of certain services. This amendment has been proposed in view of requests from the trade and</a:t>
                      </a:r>
                    </a:p>
                    <a:p>
                      <a:pPr algn="just"/>
                      <a:r>
                        <a:rPr lang="en-IN" sz="1800" b="0" i="0" u="none" strike="noStrike" kern="1200" baseline="0" dirty="0" smtClean="0">
                          <a:solidFill>
                            <a:schemeClr val="dk1"/>
                          </a:solidFill>
                          <a:latin typeface="+mn-lt"/>
                          <a:ea typeface="+mn-ea"/>
                          <a:cs typeface="+mn-cs"/>
                        </a:rPr>
                        <a:t>industry to delink the conversion from the notified Customs rates of exchange as at present. </a:t>
                      </a:r>
                      <a:endParaRPr lang="en-IN" dirty="0"/>
                    </a:p>
                  </a:txBody>
                  <a:tcPr/>
                </a:tc>
                <a:tc>
                  <a:txBody>
                    <a:bodyPr/>
                    <a:lstStyle/>
                    <a:p>
                      <a:pPr algn="just"/>
                      <a:r>
                        <a:rPr lang="en-US" dirty="0" smtClean="0"/>
                        <a:t>ICAI</a:t>
                      </a:r>
                      <a:r>
                        <a:rPr lang="en-US" baseline="0" dirty="0" smtClean="0"/>
                        <a:t> suggested the government to prescribe the exchange rates in accordance with the Accounting Standard -11 to for ease the industry and trade. </a:t>
                      </a:r>
                      <a:endParaRPr lang="en-IN" dirty="0"/>
                    </a:p>
                  </a:txBody>
                  <a:tcPr/>
                </a:tc>
              </a:tr>
            </a:tbl>
          </a:graphicData>
        </a:graphic>
      </p:graphicFrame>
    </p:spTree>
    <p:extLst>
      <p:ext uri="{BB962C8B-B14F-4D97-AF65-F5344CB8AC3E}">
        <p14:creationId xmlns:p14="http://schemas.microsoft.com/office/powerpoint/2010/main" val="37903539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867400"/>
            <a:ext cx="8229600" cy="685800"/>
          </a:xfrm>
        </p:spPr>
        <p:txBody>
          <a:bodyPr anchor="ctr">
            <a:normAutofit/>
          </a:bodyPr>
          <a:lstStyle/>
          <a:p>
            <a:pPr algn="l"/>
            <a:r>
              <a:rPr lang="en-US" sz="3600" dirty="0" smtClean="0"/>
              <a:t>Change take place from immediate effect</a:t>
            </a:r>
            <a:endParaRPr lang="en-IN"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9805811"/>
              </p:ext>
            </p:extLst>
          </p:nvPr>
        </p:nvGraphicFramePr>
        <p:xfrm>
          <a:off x="302153" y="762000"/>
          <a:ext cx="8689447" cy="5222631"/>
        </p:xfrm>
        <a:graphic>
          <a:graphicData uri="http://schemas.openxmlformats.org/drawingml/2006/table">
            <a:tbl>
              <a:tblPr firstRow="1" bandRow="1">
                <a:tableStyleId>{5C22544A-7EE6-4342-B048-85BDC9FD1C3A}</a:tableStyleId>
              </a:tblPr>
              <a:tblGrid>
                <a:gridCol w="2322163"/>
                <a:gridCol w="3495792"/>
                <a:gridCol w="2871492"/>
              </a:tblGrid>
              <a:tr h="602432">
                <a:tc>
                  <a:txBody>
                    <a:bodyPr/>
                    <a:lstStyle/>
                    <a:p>
                      <a:pPr algn="just"/>
                      <a:r>
                        <a:rPr lang="en-US" dirty="0" smtClean="0"/>
                        <a:t>Provision / Rules/</a:t>
                      </a:r>
                      <a:r>
                        <a:rPr lang="en-US" baseline="0" dirty="0" smtClean="0"/>
                        <a:t> Section</a:t>
                      </a:r>
                      <a:r>
                        <a:rPr lang="en-US" dirty="0" smtClean="0"/>
                        <a:t> </a:t>
                      </a:r>
                      <a:endParaRPr lang="en-IN" dirty="0"/>
                    </a:p>
                  </a:txBody>
                  <a:tcPr/>
                </a:tc>
                <a:tc>
                  <a:txBody>
                    <a:bodyPr/>
                    <a:lstStyle/>
                    <a:p>
                      <a:pPr algn="just"/>
                      <a:r>
                        <a:rPr lang="en-US" dirty="0" smtClean="0"/>
                        <a:t>Amendment</a:t>
                      </a:r>
                      <a:endParaRPr lang="en-IN" dirty="0"/>
                    </a:p>
                  </a:txBody>
                  <a:tcPr/>
                </a:tc>
                <a:tc>
                  <a:txBody>
                    <a:bodyPr/>
                    <a:lstStyle/>
                    <a:p>
                      <a:pPr algn="just"/>
                      <a:r>
                        <a:rPr lang="en-US" dirty="0" smtClean="0"/>
                        <a:t>Remarks</a:t>
                      </a:r>
                      <a:endParaRPr lang="en-IN" dirty="0"/>
                    </a:p>
                  </a:txBody>
                  <a:tcPr/>
                </a:tc>
              </a:tr>
              <a:tr h="2173850">
                <a:tc rowSpan="2">
                  <a:txBody>
                    <a:bodyPr/>
                    <a:lstStyle/>
                    <a:p>
                      <a:pPr algn="l"/>
                      <a:r>
                        <a:rPr lang="en-IN" sz="1800" b="1" i="0" u="sng" strike="noStrike" kern="1200" baseline="0" dirty="0" smtClean="0">
                          <a:solidFill>
                            <a:schemeClr val="dk1"/>
                          </a:solidFill>
                          <a:latin typeface="+mn-lt"/>
                          <a:ea typeface="+mn-ea"/>
                          <a:cs typeface="+mn-cs"/>
                        </a:rPr>
                        <a:t>Service Tax Rules</a:t>
                      </a:r>
                    </a:p>
                    <a:p>
                      <a:pPr algn="l"/>
                      <a:endParaRPr lang="en-US" sz="1800" b="0" i="0" u="none" strike="noStrike" kern="1200" baseline="0" dirty="0" smtClean="0">
                        <a:solidFill>
                          <a:schemeClr val="dk1"/>
                        </a:solidFill>
                        <a:latin typeface="+mn-lt"/>
                        <a:ea typeface="+mn-ea"/>
                        <a:cs typeface="+mn-cs"/>
                      </a:endParaRPr>
                    </a:p>
                    <a:p>
                      <a:pPr algn="l"/>
                      <a:r>
                        <a:rPr lang="en-US" sz="1800" b="0" i="0" u="none" strike="noStrike" kern="1200" baseline="0" dirty="0" smtClean="0">
                          <a:solidFill>
                            <a:schemeClr val="dk1"/>
                          </a:solidFill>
                          <a:latin typeface="+mn-lt"/>
                          <a:ea typeface="+mn-ea"/>
                          <a:cs typeface="+mn-cs"/>
                        </a:rPr>
                        <a:t>Rule 2(1)(d) – </a:t>
                      </a:r>
                      <a:r>
                        <a:rPr lang="en-US" sz="1800" b="1" i="0" u="none" strike="noStrike" kern="1200" baseline="0" dirty="0" smtClean="0">
                          <a:solidFill>
                            <a:schemeClr val="dk1"/>
                          </a:solidFill>
                          <a:latin typeface="+mn-lt"/>
                          <a:ea typeface="+mn-ea"/>
                          <a:cs typeface="+mn-cs"/>
                        </a:rPr>
                        <a:t>Reverse Charge</a:t>
                      </a:r>
                      <a:endParaRPr lang="en-IN" b="1" dirty="0"/>
                    </a:p>
                  </a:txBody>
                  <a:tcPr anchor="ctr"/>
                </a:tc>
                <a:tc>
                  <a:txBody>
                    <a:bodyPr/>
                    <a:lstStyle/>
                    <a:p>
                      <a:pPr algn="just"/>
                      <a:r>
                        <a:rPr lang="en-IN" sz="1800" b="0" i="0" u="none" strike="noStrike" kern="1200" baseline="0" dirty="0" smtClean="0">
                          <a:solidFill>
                            <a:schemeClr val="dk1"/>
                          </a:solidFill>
                          <a:latin typeface="+mn-lt"/>
                          <a:ea typeface="+mn-ea"/>
                          <a:cs typeface="+mn-cs"/>
                        </a:rPr>
                        <a:t>Service provided by a Director to a body corporate is being brought under the reverse charge mechanism; service receiver, who is a body corporate will be the person liable to pay service tax. [Notification 9/2014 –ST]</a:t>
                      </a:r>
                      <a:endParaRPr lang="en-IN" dirty="0"/>
                    </a:p>
                  </a:txBody>
                  <a:tcPr/>
                </a:tc>
                <a:tc>
                  <a:txBody>
                    <a:bodyPr/>
                    <a:lstStyle/>
                    <a:p>
                      <a:pPr algn="just"/>
                      <a:r>
                        <a:rPr lang="en-US" dirty="0" smtClean="0"/>
                        <a:t>Coverage</a:t>
                      </a:r>
                      <a:r>
                        <a:rPr lang="en-US" baseline="0" dirty="0" smtClean="0"/>
                        <a:t> – IIT, IIM, RBI etc.</a:t>
                      </a:r>
                      <a:endParaRPr lang="en-IN" dirty="0"/>
                    </a:p>
                  </a:txBody>
                  <a:tcPr/>
                </a:tc>
              </a:tr>
              <a:tr h="2408701">
                <a:tc vMerge="1">
                  <a:txBody>
                    <a:bodyPr/>
                    <a:lstStyle/>
                    <a:p>
                      <a:pPr algn="just"/>
                      <a:endParaRPr lang="en-IN"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0" u="none" strike="noStrike" kern="1200" baseline="0" dirty="0" smtClean="0">
                          <a:solidFill>
                            <a:schemeClr val="dk1"/>
                          </a:solidFill>
                          <a:latin typeface="+mn-lt"/>
                          <a:ea typeface="+mn-ea"/>
                          <a:cs typeface="+mn-cs"/>
                        </a:rPr>
                        <a:t>Services provided by Recovery Agents to Banks, Financial Institutions and NBFC is being brought under the reverse charge mechanism; service receiver will be the person liable to pay service tax. [Notification 10/2014-ST] </a:t>
                      </a:r>
                      <a:endParaRPr lang="en-IN" dirty="0" smtClean="0"/>
                    </a:p>
                    <a:p>
                      <a:pPr algn="just"/>
                      <a:endParaRPr lang="en-IN" dirty="0"/>
                    </a:p>
                  </a:txBody>
                  <a:tcPr/>
                </a:tc>
                <a:tc>
                  <a:txBody>
                    <a:bodyPr/>
                    <a:lstStyle/>
                    <a:p>
                      <a:pPr algn="just"/>
                      <a:endParaRPr lang="en-IN" dirty="0"/>
                    </a:p>
                  </a:txBody>
                  <a:tcPr/>
                </a:tc>
              </a:tr>
            </a:tbl>
          </a:graphicData>
        </a:graphic>
      </p:graphicFrame>
    </p:spTree>
    <p:extLst>
      <p:ext uri="{BB962C8B-B14F-4D97-AF65-F5344CB8AC3E}">
        <p14:creationId xmlns:p14="http://schemas.microsoft.com/office/powerpoint/2010/main" val="27428203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smtClean="0"/>
              <a:t>Place of Provision Rules, 2012</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1967615"/>
              </p:ext>
            </p:extLst>
          </p:nvPr>
        </p:nvGraphicFramePr>
        <p:xfrm>
          <a:off x="0" y="990600"/>
          <a:ext cx="9144000" cy="5733558"/>
        </p:xfrm>
        <a:graphic>
          <a:graphicData uri="http://schemas.openxmlformats.org/drawingml/2006/table">
            <a:tbl>
              <a:tblPr firstRow="1" bandRow="1">
                <a:tableStyleId>{5C22544A-7EE6-4342-B048-85BDC9FD1C3A}</a:tableStyleId>
              </a:tblPr>
              <a:tblGrid>
                <a:gridCol w="2443655"/>
                <a:gridCol w="3941379"/>
                <a:gridCol w="2758966"/>
              </a:tblGrid>
              <a:tr h="369078">
                <a:tc>
                  <a:txBody>
                    <a:bodyPr/>
                    <a:lstStyle/>
                    <a:p>
                      <a:r>
                        <a:rPr lang="en-US" dirty="0" smtClean="0"/>
                        <a:t>Rule</a:t>
                      </a:r>
                      <a:endParaRPr lang="en-IN" dirty="0"/>
                    </a:p>
                  </a:txBody>
                  <a:tcPr/>
                </a:tc>
                <a:tc>
                  <a:txBody>
                    <a:bodyPr/>
                    <a:lstStyle/>
                    <a:p>
                      <a:r>
                        <a:rPr lang="en-US" dirty="0" smtClean="0"/>
                        <a:t>Amendment</a:t>
                      </a:r>
                      <a:endParaRPr lang="en-IN" dirty="0"/>
                    </a:p>
                  </a:txBody>
                  <a:tcPr/>
                </a:tc>
                <a:tc>
                  <a:txBody>
                    <a:bodyPr/>
                    <a:lstStyle/>
                    <a:p>
                      <a:r>
                        <a:rPr lang="en-US" dirty="0" smtClean="0"/>
                        <a:t>Remarks</a:t>
                      </a:r>
                      <a:endParaRPr lang="en-IN" dirty="0"/>
                    </a:p>
                  </a:txBody>
                  <a:tcPr/>
                </a:tc>
              </a:tr>
              <a:tr h="4919038">
                <a:tc>
                  <a:txBody>
                    <a:bodyPr/>
                    <a:lstStyle/>
                    <a:p>
                      <a:r>
                        <a:rPr lang="en-US" dirty="0" smtClean="0"/>
                        <a:t>Rule 4(a)</a:t>
                      </a:r>
                      <a:endParaRPr lang="en-IN" dirty="0"/>
                    </a:p>
                  </a:txBody>
                  <a:tcPr/>
                </a:tc>
                <a:tc>
                  <a:txBody>
                    <a:bodyPr/>
                    <a:lstStyle/>
                    <a:p>
                      <a:r>
                        <a:rPr lang="en-US" dirty="0" smtClean="0"/>
                        <a:t>Rule 4 will not apply – Rule 3 will apply</a:t>
                      </a:r>
                    </a:p>
                    <a:p>
                      <a:endParaRPr lang="en-US" dirty="0" smtClean="0"/>
                    </a:p>
                    <a:p>
                      <a:r>
                        <a:rPr lang="en-US" dirty="0" smtClean="0"/>
                        <a:t>Goods</a:t>
                      </a:r>
                      <a:r>
                        <a:rPr lang="en-US" baseline="0" dirty="0" smtClean="0"/>
                        <a:t> Exported – Than Imported – Re-exported</a:t>
                      </a:r>
                    </a:p>
                    <a:p>
                      <a:endParaRPr lang="en-IN" dirty="0"/>
                    </a:p>
                    <a:p>
                      <a:r>
                        <a:rPr lang="en-US" b="1" u="sng" dirty="0" smtClean="0"/>
                        <a:t>Additional Condition</a:t>
                      </a:r>
                      <a:r>
                        <a:rPr lang="en-US" dirty="0" smtClean="0"/>
                        <a:t> – Goods must not be put</a:t>
                      </a:r>
                      <a:r>
                        <a:rPr lang="en-US" baseline="0" dirty="0" smtClean="0"/>
                        <a:t> to use in taxable territory except for such use as may be required for carrying out such repair</a:t>
                      </a:r>
                      <a:endParaRPr lang="en-IN" dirty="0"/>
                    </a:p>
                  </a:txBody>
                  <a:tcPr/>
                </a:tc>
                <a:tc>
                  <a:txBody>
                    <a:bodyPr/>
                    <a:lstStyle/>
                    <a:p>
                      <a:r>
                        <a:rPr lang="en-US" dirty="0" smtClean="0"/>
                        <a:t>Scope Restricted </a:t>
                      </a:r>
                    </a:p>
                    <a:p>
                      <a:endParaRPr lang="en-US" dirty="0" smtClean="0"/>
                    </a:p>
                    <a:p>
                      <a:pPr marL="285750" indent="-285750">
                        <a:buFont typeface="Wingdings" panose="05000000000000000000" pitchFamily="2" charset="2"/>
                        <a:buChar char="Ø"/>
                      </a:pPr>
                      <a:r>
                        <a:rPr lang="en-US" dirty="0" smtClean="0"/>
                        <a:t>Number of Activities</a:t>
                      </a:r>
                    </a:p>
                    <a:p>
                      <a:pPr marL="285750" indent="-285750">
                        <a:buFont typeface="Wingdings" panose="05000000000000000000" pitchFamily="2" charset="2"/>
                        <a:buChar char="Ø"/>
                      </a:pPr>
                      <a:r>
                        <a:rPr lang="en-US" dirty="0" smtClean="0"/>
                        <a:t>Additional</a:t>
                      </a:r>
                      <a:r>
                        <a:rPr lang="en-US" baseline="0" dirty="0" smtClean="0"/>
                        <a:t> Condition</a:t>
                      </a:r>
                    </a:p>
                    <a:p>
                      <a:pPr marL="285750" indent="-285750">
                        <a:buFont typeface="Wingdings" panose="05000000000000000000" pitchFamily="2" charset="2"/>
                        <a:buChar char="Ø"/>
                      </a:pPr>
                      <a:endParaRPr lang="en-US" baseline="0" dirty="0" smtClean="0"/>
                    </a:p>
                    <a:p>
                      <a:pPr marL="0" indent="0" algn="just" defTabSz="914400" rtl="0" eaLnBrk="1" latinLnBrk="0" hangingPunct="1">
                        <a:buFont typeface="Wingdings" panose="05000000000000000000" pitchFamily="2" charset="2"/>
                        <a:buNone/>
                      </a:pPr>
                      <a:r>
                        <a:rPr lang="en-IN" sz="1800" kern="1200" baseline="0" dirty="0" smtClean="0">
                          <a:solidFill>
                            <a:schemeClr val="dk1"/>
                          </a:solidFill>
                          <a:latin typeface="+mn-lt"/>
                          <a:ea typeface="+mn-ea"/>
                          <a:cs typeface="+mn-cs"/>
                        </a:rPr>
                        <a:t>Exclusion does not apply to goods that arrive in the taxable territory in the </a:t>
                      </a:r>
                      <a:r>
                        <a:rPr lang="en-IN" sz="2000" b="1" kern="1200" baseline="0" dirty="0" smtClean="0">
                          <a:solidFill>
                            <a:schemeClr val="dk1"/>
                          </a:solidFill>
                          <a:latin typeface="+mn-lt"/>
                          <a:ea typeface="+mn-ea"/>
                          <a:cs typeface="+mn-cs"/>
                        </a:rPr>
                        <a:t>usual course of business </a:t>
                      </a:r>
                      <a:r>
                        <a:rPr lang="en-IN" sz="1800" kern="1200" baseline="0" dirty="0" smtClean="0">
                          <a:solidFill>
                            <a:schemeClr val="dk1"/>
                          </a:solidFill>
                          <a:latin typeface="+mn-lt"/>
                          <a:ea typeface="+mn-ea"/>
                          <a:cs typeface="+mn-cs"/>
                        </a:rPr>
                        <a:t>and are </a:t>
                      </a:r>
                      <a:r>
                        <a:rPr lang="en-IN" sz="2000" b="1" kern="1200" baseline="0" dirty="0" smtClean="0">
                          <a:solidFill>
                            <a:schemeClr val="dk1"/>
                          </a:solidFill>
                          <a:latin typeface="+mn-lt"/>
                          <a:ea typeface="+mn-ea"/>
                          <a:cs typeface="+mn-cs"/>
                        </a:rPr>
                        <a:t>subject to repair</a:t>
                      </a:r>
                      <a:r>
                        <a:rPr lang="en-IN" sz="1800" kern="1200" baseline="0" dirty="0" smtClean="0">
                          <a:solidFill>
                            <a:schemeClr val="dk1"/>
                          </a:solidFill>
                          <a:latin typeface="+mn-lt"/>
                          <a:ea typeface="+mn-ea"/>
                          <a:cs typeface="+mn-cs"/>
                        </a:rPr>
                        <a:t> while such goods remain in the taxable territory, e.g., any repair provided in the taxable territory to containers arriving in India in the course of international trade in goods will be governed by rule 4. </a:t>
                      </a:r>
                      <a:endParaRPr lang="en-IN" sz="1800" kern="1200" baseline="0" dirty="0">
                        <a:solidFill>
                          <a:schemeClr val="dk1"/>
                        </a:solidFill>
                        <a:latin typeface="+mn-lt"/>
                        <a:ea typeface="+mn-ea"/>
                        <a:cs typeface="+mn-cs"/>
                      </a:endParaRPr>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793270576"/>
              </p:ext>
            </p:extLst>
          </p:nvPr>
        </p:nvGraphicFramePr>
        <p:xfrm>
          <a:off x="2743200" y="4465320"/>
          <a:ext cx="3352800" cy="2164080"/>
        </p:xfrm>
        <a:graphic>
          <a:graphicData uri="http://schemas.openxmlformats.org/drawingml/2006/table">
            <a:tbl>
              <a:tblPr firstRow="1" bandRow="1">
                <a:tableStyleId>{5C22544A-7EE6-4342-B048-85BDC9FD1C3A}</a:tableStyleId>
              </a:tblPr>
              <a:tblGrid>
                <a:gridCol w="1622323"/>
                <a:gridCol w="1730477"/>
              </a:tblGrid>
              <a:tr h="393469">
                <a:tc>
                  <a:txBody>
                    <a:bodyPr/>
                    <a:lstStyle/>
                    <a:p>
                      <a:r>
                        <a:rPr lang="en-US" dirty="0" smtClean="0"/>
                        <a:t>Earlier</a:t>
                      </a:r>
                      <a:endParaRPr lang="en-IN" dirty="0"/>
                    </a:p>
                  </a:txBody>
                  <a:tcPr/>
                </a:tc>
                <a:tc>
                  <a:txBody>
                    <a:bodyPr/>
                    <a:lstStyle/>
                    <a:p>
                      <a:r>
                        <a:rPr lang="en-US" dirty="0" smtClean="0"/>
                        <a:t>Present</a:t>
                      </a:r>
                      <a:endParaRPr lang="en-IN" dirty="0"/>
                    </a:p>
                  </a:txBody>
                  <a:tcPr/>
                </a:tc>
              </a:tr>
              <a:tr h="393469">
                <a:tc>
                  <a:txBody>
                    <a:bodyPr/>
                    <a:lstStyle/>
                    <a:p>
                      <a:r>
                        <a:rPr lang="en-US" dirty="0" smtClean="0"/>
                        <a:t>Repair</a:t>
                      </a:r>
                      <a:endParaRPr lang="en-IN" dirty="0"/>
                    </a:p>
                  </a:txBody>
                  <a:tcPr/>
                </a:tc>
                <a:tc>
                  <a:txBody>
                    <a:bodyPr/>
                    <a:lstStyle/>
                    <a:p>
                      <a:r>
                        <a:rPr lang="en-US" dirty="0" smtClean="0"/>
                        <a:t>Repair</a:t>
                      </a:r>
                      <a:endParaRPr lang="en-IN" dirty="0"/>
                    </a:p>
                  </a:txBody>
                  <a:tcPr/>
                </a:tc>
              </a:tr>
              <a:tr h="688571">
                <a:tc>
                  <a:txBody>
                    <a:bodyPr/>
                    <a:lstStyle/>
                    <a:p>
                      <a:r>
                        <a:rPr lang="en-US" dirty="0" smtClean="0"/>
                        <a:t>Reengineering</a:t>
                      </a:r>
                      <a:endParaRPr lang="en-IN" dirty="0"/>
                    </a:p>
                  </a:txBody>
                  <a:tcPr/>
                </a:tc>
                <a:tc>
                  <a:txBody>
                    <a:bodyPr/>
                    <a:lstStyle/>
                    <a:p>
                      <a:r>
                        <a:rPr lang="en-US" strike="sngStrike" dirty="0" smtClean="0"/>
                        <a:t>Reengineering</a:t>
                      </a:r>
                      <a:endParaRPr lang="en-IN" strike="sngStrike" dirty="0"/>
                    </a:p>
                  </a:txBody>
                  <a:tcPr/>
                </a:tc>
              </a:tr>
              <a:tr h="688571">
                <a:tc>
                  <a:txBody>
                    <a:bodyPr/>
                    <a:lstStyle/>
                    <a:p>
                      <a:r>
                        <a:rPr lang="en-US" dirty="0" smtClean="0"/>
                        <a:t>Reconditioning</a:t>
                      </a:r>
                      <a:endParaRPr lang="en-IN" dirty="0"/>
                    </a:p>
                  </a:txBody>
                  <a:tcPr/>
                </a:tc>
                <a:tc>
                  <a:txBody>
                    <a:bodyPr/>
                    <a:lstStyle/>
                    <a:p>
                      <a:r>
                        <a:rPr lang="en-US" strike="sngStrike" dirty="0" smtClean="0"/>
                        <a:t>Reconditioning</a:t>
                      </a:r>
                      <a:endParaRPr lang="en-IN" strike="sngStrike" dirty="0"/>
                    </a:p>
                  </a:txBody>
                  <a:tcPr/>
                </a:tc>
              </a:tr>
            </a:tbl>
          </a:graphicData>
        </a:graphic>
      </p:graphicFrame>
    </p:spTree>
    <p:extLst>
      <p:ext uri="{BB962C8B-B14F-4D97-AF65-F5344CB8AC3E}">
        <p14:creationId xmlns:p14="http://schemas.microsoft.com/office/powerpoint/2010/main" val="35309822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276" y="178118"/>
            <a:ext cx="8584324" cy="279082"/>
          </a:xfrm>
        </p:spPr>
        <p:txBody>
          <a:bodyPr>
            <a:normAutofit fontScale="90000"/>
          </a:bodyPr>
          <a:lstStyle/>
          <a:p>
            <a:r>
              <a:rPr lang="en-US" dirty="0" smtClean="0"/>
              <a:t>Place of Provision Rules, 2012</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43468763"/>
              </p:ext>
            </p:extLst>
          </p:nvPr>
        </p:nvGraphicFramePr>
        <p:xfrm>
          <a:off x="152400" y="685800"/>
          <a:ext cx="8915400" cy="6019800"/>
        </p:xfrm>
        <a:graphic>
          <a:graphicData uri="http://schemas.openxmlformats.org/drawingml/2006/table">
            <a:tbl>
              <a:tblPr firstRow="1" bandRow="1">
                <a:tableStyleId>{5C22544A-7EE6-4342-B048-85BDC9FD1C3A}</a:tableStyleId>
              </a:tblPr>
              <a:tblGrid>
                <a:gridCol w="1192267"/>
                <a:gridCol w="2781957"/>
                <a:gridCol w="4941176"/>
              </a:tblGrid>
              <a:tr h="444406">
                <a:tc>
                  <a:txBody>
                    <a:bodyPr/>
                    <a:lstStyle/>
                    <a:p>
                      <a:r>
                        <a:rPr lang="en-US" dirty="0" smtClean="0"/>
                        <a:t>Rule</a:t>
                      </a:r>
                      <a:endParaRPr lang="en-IN" dirty="0"/>
                    </a:p>
                  </a:txBody>
                  <a:tcPr/>
                </a:tc>
                <a:tc>
                  <a:txBody>
                    <a:bodyPr/>
                    <a:lstStyle/>
                    <a:p>
                      <a:r>
                        <a:rPr lang="en-US" dirty="0" smtClean="0"/>
                        <a:t>Amendment</a:t>
                      </a:r>
                      <a:endParaRPr lang="en-IN" dirty="0"/>
                    </a:p>
                  </a:txBody>
                  <a:tcPr/>
                </a:tc>
                <a:tc>
                  <a:txBody>
                    <a:bodyPr/>
                    <a:lstStyle/>
                    <a:p>
                      <a:r>
                        <a:rPr lang="en-US" dirty="0" smtClean="0"/>
                        <a:t>Remarks</a:t>
                      </a:r>
                      <a:endParaRPr lang="en-IN" dirty="0"/>
                    </a:p>
                  </a:txBody>
                  <a:tcPr/>
                </a:tc>
              </a:tr>
              <a:tr h="1689194">
                <a:tc>
                  <a:txBody>
                    <a:bodyPr/>
                    <a:lstStyle/>
                    <a:p>
                      <a:r>
                        <a:rPr lang="en-US" b="1" dirty="0" smtClean="0"/>
                        <a:t>Rule 9 (c</a:t>
                      </a:r>
                      <a:r>
                        <a:rPr lang="en-US" b="1" baseline="0" dirty="0" smtClean="0"/>
                        <a:t> )</a:t>
                      </a:r>
                      <a:endParaRPr lang="en-IN" b="1" dirty="0"/>
                    </a:p>
                  </a:txBody>
                  <a:tcPr/>
                </a:tc>
                <a:tc>
                  <a:txBody>
                    <a:bodyPr/>
                    <a:lstStyle/>
                    <a:p>
                      <a:r>
                        <a:rPr lang="en-IN" sz="1800" b="0" i="0" u="none" strike="noStrike" kern="1200" baseline="0" dirty="0" smtClean="0">
                          <a:solidFill>
                            <a:schemeClr val="dk1"/>
                          </a:solidFill>
                          <a:latin typeface="+mn-lt"/>
                          <a:ea typeface="+mn-ea"/>
                          <a:cs typeface="+mn-cs"/>
                        </a:rPr>
                        <a:t>Now Intermediary of Goods falls under definition of intermediary.</a:t>
                      </a:r>
                    </a:p>
                  </a:txBody>
                  <a:tcPr/>
                </a:tc>
                <a:tc>
                  <a:txBody>
                    <a:bodyPr/>
                    <a:lstStyle/>
                    <a:p>
                      <a:r>
                        <a:rPr lang="en-US" dirty="0" smtClean="0"/>
                        <a:t>Effective Date – 01.01.2014</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N" sz="1800" b="0" i="0" u="none" strike="noStrike" kern="1200" baseline="0" dirty="0" smtClean="0">
                          <a:solidFill>
                            <a:schemeClr val="dk1"/>
                          </a:solidFill>
                          <a:latin typeface="+mn-lt"/>
                          <a:ea typeface="+mn-ea"/>
                          <a:cs typeface="+mn-cs"/>
                        </a:rPr>
                        <a:t>Now the commission agent or consignment agent shall be covered under rule 9(c) of the Place of Supply of Services Rules. </a:t>
                      </a:r>
                      <a:endParaRPr lang="en-IN" dirty="0" smtClean="0"/>
                    </a:p>
                    <a:p>
                      <a:endParaRPr lang="en-IN" dirty="0"/>
                    </a:p>
                  </a:txBody>
                  <a:tcPr/>
                </a:tc>
              </a:tr>
              <a:tr h="3838034">
                <a:tc>
                  <a:txBody>
                    <a:bodyPr/>
                    <a:lstStyle/>
                    <a:p>
                      <a:r>
                        <a:rPr lang="en-US" b="1" dirty="0" smtClean="0"/>
                        <a:t>Rule 9(d)</a:t>
                      </a:r>
                      <a:endParaRPr lang="en-IN" b="1" dirty="0"/>
                    </a:p>
                  </a:txBody>
                  <a:tcPr/>
                </a:tc>
                <a:tc>
                  <a:txBody>
                    <a:bodyPr/>
                    <a:lstStyle/>
                    <a:p>
                      <a:r>
                        <a:rPr lang="en-IN" sz="1800" b="0" i="0" u="none" strike="noStrike" kern="1200" baseline="0" dirty="0" smtClean="0">
                          <a:solidFill>
                            <a:schemeClr val="dk1"/>
                          </a:solidFill>
                          <a:latin typeface="+mn-lt"/>
                          <a:ea typeface="+mn-ea"/>
                          <a:cs typeface="+mn-cs"/>
                        </a:rPr>
                        <a:t>Service consisting of hiring of </a:t>
                      </a:r>
                      <a:r>
                        <a:rPr lang="en-IN" sz="1800" b="0" i="0" u="none" strike="sngStrike" kern="1200" baseline="0" dirty="0" smtClean="0">
                          <a:solidFill>
                            <a:schemeClr val="dk1"/>
                          </a:solidFill>
                          <a:latin typeface="+mn-lt"/>
                          <a:ea typeface="+mn-ea"/>
                          <a:cs typeface="+mn-cs"/>
                        </a:rPr>
                        <a:t>Vessels,</a:t>
                      </a:r>
                      <a:r>
                        <a:rPr lang="en-IN" sz="1800" b="0" i="0" u="none" strike="noStrike" kern="1200" baseline="0" dirty="0" smtClean="0">
                          <a:solidFill>
                            <a:schemeClr val="dk1"/>
                          </a:solidFill>
                          <a:latin typeface="+mn-lt"/>
                          <a:ea typeface="+mn-ea"/>
                          <a:cs typeface="+mn-cs"/>
                        </a:rPr>
                        <a:t>  </a:t>
                      </a:r>
                      <a:r>
                        <a:rPr lang="en-IN" sz="1800" b="0" i="0" u="none" strike="noStrike" kern="1200" baseline="0" dirty="0" err="1" smtClean="0">
                          <a:solidFill>
                            <a:schemeClr val="dk1"/>
                          </a:solidFill>
                          <a:latin typeface="+mn-lt"/>
                          <a:ea typeface="+mn-ea"/>
                          <a:cs typeface="+mn-cs"/>
                        </a:rPr>
                        <a:t>Yatchs</a:t>
                      </a:r>
                      <a:r>
                        <a:rPr lang="en-IN" sz="1800" b="0" i="0" u="none" strike="noStrike" kern="1200" baseline="0" dirty="0" smtClean="0">
                          <a:solidFill>
                            <a:schemeClr val="dk1"/>
                          </a:solidFill>
                          <a:latin typeface="+mn-lt"/>
                          <a:ea typeface="+mn-ea"/>
                          <a:cs typeface="+mn-cs"/>
                        </a:rPr>
                        <a:t> and </a:t>
                      </a:r>
                      <a:r>
                        <a:rPr lang="en-IN" sz="1800" b="0" i="0" u="none" strike="sngStrike" kern="1200" baseline="0" dirty="0" smtClean="0">
                          <a:solidFill>
                            <a:schemeClr val="dk1"/>
                          </a:solidFill>
                          <a:latin typeface="+mn-lt"/>
                          <a:ea typeface="+mn-ea"/>
                          <a:cs typeface="+mn-cs"/>
                        </a:rPr>
                        <a:t>Aircraft </a:t>
                      </a:r>
                      <a:r>
                        <a:rPr lang="en-IN" sz="1800" b="0" i="0" u="none" strike="noStrike" kern="1200" baseline="0" dirty="0" smtClean="0">
                          <a:solidFill>
                            <a:schemeClr val="dk1"/>
                          </a:solidFill>
                          <a:latin typeface="+mn-lt"/>
                          <a:ea typeface="+mn-ea"/>
                          <a:cs typeface="+mn-cs"/>
                        </a:rPr>
                        <a:t>.</a:t>
                      </a:r>
                    </a:p>
                    <a:p>
                      <a:r>
                        <a:rPr lang="en-IN" sz="1800" b="0" i="0" u="none" strike="noStrike" kern="1200" baseline="0" dirty="0" smtClean="0">
                          <a:solidFill>
                            <a:schemeClr val="dk1"/>
                          </a:solidFill>
                          <a:latin typeface="+mn-lt"/>
                          <a:ea typeface="+mn-ea"/>
                          <a:cs typeface="+mn-cs"/>
                        </a:rPr>
                        <a:t>Now hiring of vessels, or aircraft, irrespective of whether short term or long term, will be covered by the general rule (Rule 3) i.e. the location of the service receiver. [Notification 14/2014-ST] </a:t>
                      </a:r>
                      <a:endParaRPr lang="en-IN" dirty="0"/>
                    </a:p>
                  </a:txBody>
                  <a:tcPr/>
                </a:tc>
                <a:tc>
                  <a:txBody>
                    <a:bodyPr/>
                    <a:lstStyle/>
                    <a:p>
                      <a:r>
                        <a:rPr lang="en-IN" sz="1800" b="0" i="0" u="none" strike="noStrike" kern="1200" baseline="0" dirty="0" smtClean="0">
                          <a:solidFill>
                            <a:schemeClr val="dk1"/>
                          </a:solidFill>
                          <a:latin typeface="+mn-lt"/>
                          <a:ea typeface="+mn-ea"/>
                          <a:cs typeface="+mn-cs"/>
                        </a:rPr>
                        <a:t>Hiring of </a:t>
                      </a:r>
                      <a:r>
                        <a:rPr lang="en-IN" sz="1800" b="0" i="0" u="none" strike="noStrike" kern="1200" baseline="0" dirty="0" err="1" smtClean="0">
                          <a:solidFill>
                            <a:schemeClr val="dk1"/>
                          </a:solidFill>
                          <a:latin typeface="+mn-lt"/>
                          <a:ea typeface="+mn-ea"/>
                          <a:cs typeface="+mn-cs"/>
                        </a:rPr>
                        <a:t>yatchs</a:t>
                      </a:r>
                      <a:r>
                        <a:rPr lang="en-IN" sz="1800" b="0" i="0" u="none" strike="noStrike" kern="1200" baseline="0" dirty="0" smtClean="0">
                          <a:solidFill>
                            <a:schemeClr val="dk1"/>
                          </a:solidFill>
                          <a:latin typeface="+mn-lt"/>
                          <a:ea typeface="+mn-ea"/>
                          <a:cs typeface="+mn-cs"/>
                        </a:rPr>
                        <a:t> would however continue to be covered by rule 9 (d)</a:t>
                      </a:r>
                    </a:p>
                    <a:p>
                      <a:endParaRPr lang="en-IN" sz="1800" b="0" i="0" u="none" strike="noStrike" kern="1200" baseline="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Effective Date – 01.10.2014</a:t>
                      </a:r>
                    </a:p>
                    <a:p>
                      <a:endParaRPr lang="en-IN" sz="1800" b="0" i="0" u="none" strike="noStrike" kern="1200" baseline="0" dirty="0" smtClean="0">
                        <a:solidFill>
                          <a:schemeClr val="dk1"/>
                        </a:solidFill>
                        <a:latin typeface="+mn-lt"/>
                        <a:ea typeface="+mn-ea"/>
                        <a:cs typeface="+mn-cs"/>
                      </a:endParaRPr>
                    </a:p>
                    <a:p>
                      <a:endParaRPr lang="en-US" sz="1800" b="0" i="0" u="none" strike="noStrike" kern="1200" baseline="0" dirty="0" smtClean="0">
                        <a:solidFill>
                          <a:schemeClr val="dk1"/>
                        </a:solidFill>
                        <a:latin typeface="+mn-lt"/>
                        <a:ea typeface="+mn-ea"/>
                        <a:cs typeface="+mn-cs"/>
                      </a:endParaRPr>
                    </a:p>
                    <a:p>
                      <a:endParaRPr lang="en-IN"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811980599"/>
              </p:ext>
            </p:extLst>
          </p:nvPr>
        </p:nvGraphicFramePr>
        <p:xfrm>
          <a:off x="4267200" y="4038600"/>
          <a:ext cx="4648200" cy="2377440"/>
        </p:xfrm>
        <a:graphic>
          <a:graphicData uri="http://schemas.openxmlformats.org/drawingml/2006/table">
            <a:tbl>
              <a:tblPr firstRow="1" bandRow="1">
                <a:tableStyleId>{5C22544A-7EE6-4342-B048-85BDC9FD1C3A}</a:tableStyleId>
              </a:tblPr>
              <a:tblGrid>
                <a:gridCol w="1758658"/>
                <a:gridCol w="1444771"/>
                <a:gridCol w="1444771"/>
              </a:tblGrid>
              <a:tr h="121919">
                <a:tc>
                  <a:txBody>
                    <a:bodyPr/>
                    <a:lstStyle/>
                    <a:p>
                      <a:r>
                        <a:rPr lang="en-US" dirty="0" smtClean="0"/>
                        <a:t>Mode</a:t>
                      </a:r>
                      <a:endParaRPr lang="en-IN" dirty="0"/>
                    </a:p>
                  </a:txBody>
                  <a:tcPr/>
                </a:tc>
                <a:tc>
                  <a:txBody>
                    <a:bodyPr/>
                    <a:lstStyle/>
                    <a:p>
                      <a:r>
                        <a:rPr lang="en-US" dirty="0" smtClean="0"/>
                        <a:t>0 to 1 month</a:t>
                      </a:r>
                      <a:endParaRPr lang="en-IN" dirty="0"/>
                    </a:p>
                  </a:txBody>
                  <a:tcPr/>
                </a:tc>
                <a:tc>
                  <a:txBody>
                    <a:bodyPr/>
                    <a:lstStyle/>
                    <a:p>
                      <a:r>
                        <a:rPr lang="en-US" dirty="0" smtClean="0"/>
                        <a:t>&gt;</a:t>
                      </a:r>
                      <a:r>
                        <a:rPr lang="en-US" baseline="0" dirty="0" smtClean="0"/>
                        <a:t> 1 month</a:t>
                      </a:r>
                      <a:endParaRPr lang="en-IN" dirty="0"/>
                    </a:p>
                  </a:txBody>
                  <a:tcPr/>
                </a:tc>
              </a:tr>
              <a:tr h="601284">
                <a:tc>
                  <a:txBody>
                    <a:bodyPr/>
                    <a:lstStyle/>
                    <a:p>
                      <a:r>
                        <a:rPr lang="en-US" dirty="0" smtClean="0"/>
                        <a:t>Vessel (Other than</a:t>
                      </a:r>
                      <a:r>
                        <a:rPr lang="en-US" baseline="0" dirty="0" smtClean="0"/>
                        <a:t> </a:t>
                      </a:r>
                      <a:r>
                        <a:rPr lang="en-US" baseline="0" dirty="0" err="1" smtClean="0"/>
                        <a:t>Yatch</a:t>
                      </a:r>
                      <a:r>
                        <a:rPr lang="en-US" baseline="0" dirty="0" smtClean="0"/>
                        <a:t>)</a:t>
                      </a:r>
                      <a:endParaRPr lang="en-IN" dirty="0"/>
                    </a:p>
                  </a:txBody>
                  <a:tcPr/>
                </a:tc>
                <a:tc>
                  <a:txBody>
                    <a:bodyPr/>
                    <a:lstStyle/>
                    <a:p>
                      <a:r>
                        <a:rPr lang="en-US" dirty="0" smtClean="0"/>
                        <a:t>Rule 3</a:t>
                      </a:r>
                      <a:endParaRPr lang="en-IN" dirty="0"/>
                    </a:p>
                  </a:txBody>
                  <a:tcPr/>
                </a:tc>
                <a:tc>
                  <a:txBody>
                    <a:bodyPr/>
                    <a:lstStyle/>
                    <a:p>
                      <a:r>
                        <a:rPr lang="en-US" smtClean="0"/>
                        <a:t>Rule 3</a:t>
                      </a:r>
                      <a:endParaRPr lang="en-IN" dirty="0"/>
                    </a:p>
                  </a:txBody>
                  <a:tcPr/>
                </a:tc>
              </a:tr>
              <a:tr h="343591">
                <a:tc>
                  <a:txBody>
                    <a:bodyPr/>
                    <a:lstStyle/>
                    <a:p>
                      <a:r>
                        <a:rPr lang="en-US" dirty="0" err="1" smtClean="0"/>
                        <a:t>Yatchs</a:t>
                      </a:r>
                      <a:endParaRPr lang="en-IN" dirty="0"/>
                    </a:p>
                  </a:txBody>
                  <a:tcPr/>
                </a:tc>
                <a:tc>
                  <a:txBody>
                    <a:bodyPr/>
                    <a:lstStyle/>
                    <a:p>
                      <a:r>
                        <a:rPr lang="en-US" dirty="0" smtClean="0"/>
                        <a:t>Rule 9</a:t>
                      </a:r>
                      <a:endParaRPr lang="en-IN" dirty="0"/>
                    </a:p>
                  </a:txBody>
                  <a:tcPr/>
                </a:tc>
                <a:tc>
                  <a:txBody>
                    <a:bodyPr/>
                    <a:lstStyle/>
                    <a:p>
                      <a:r>
                        <a:rPr lang="en-US" smtClean="0"/>
                        <a:t>Rule 3</a:t>
                      </a:r>
                      <a:endParaRPr lang="en-IN" dirty="0"/>
                    </a:p>
                  </a:txBody>
                  <a:tcPr/>
                </a:tc>
              </a:tr>
              <a:tr h="343591">
                <a:tc>
                  <a:txBody>
                    <a:bodyPr/>
                    <a:lstStyle/>
                    <a:p>
                      <a:r>
                        <a:rPr lang="en-US" dirty="0" smtClean="0"/>
                        <a:t>Aircraft</a:t>
                      </a:r>
                      <a:endParaRPr lang="en-IN" dirty="0"/>
                    </a:p>
                  </a:txBody>
                  <a:tcPr/>
                </a:tc>
                <a:tc>
                  <a:txBody>
                    <a:bodyPr/>
                    <a:lstStyle/>
                    <a:p>
                      <a:r>
                        <a:rPr lang="en-US" dirty="0" smtClean="0"/>
                        <a:t>Rule 3</a:t>
                      </a:r>
                      <a:endParaRPr lang="en-IN" dirty="0"/>
                    </a:p>
                  </a:txBody>
                  <a:tcPr/>
                </a:tc>
                <a:tc>
                  <a:txBody>
                    <a:bodyPr/>
                    <a:lstStyle/>
                    <a:p>
                      <a:r>
                        <a:rPr lang="en-US" smtClean="0"/>
                        <a:t>Rule 3</a:t>
                      </a:r>
                      <a:endParaRPr lang="en-IN" dirty="0"/>
                    </a:p>
                  </a:txBody>
                  <a:tcPr/>
                </a:tc>
              </a:tr>
              <a:tr h="601284">
                <a:tc>
                  <a:txBody>
                    <a:bodyPr/>
                    <a:lstStyle/>
                    <a:p>
                      <a:r>
                        <a:rPr lang="en-US" dirty="0" smtClean="0"/>
                        <a:t>All other</a:t>
                      </a:r>
                      <a:r>
                        <a:rPr lang="en-US" baseline="0" dirty="0" smtClean="0"/>
                        <a:t> means of Transport</a:t>
                      </a:r>
                      <a:endParaRPr lang="en-IN" dirty="0"/>
                    </a:p>
                  </a:txBody>
                  <a:tcPr/>
                </a:tc>
                <a:tc>
                  <a:txBody>
                    <a:bodyPr/>
                    <a:lstStyle/>
                    <a:p>
                      <a:r>
                        <a:rPr lang="en-US" dirty="0" smtClean="0"/>
                        <a:t>Rule 9</a:t>
                      </a:r>
                      <a:endParaRPr lang="en-IN" dirty="0"/>
                    </a:p>
                  </a:txBody>
                  <a:tcPr/>
                </a:tc>
                <a:tc>
                  <a:txBody>
                    <a:bodyPr/>
                    <a:lstStyle/>
                    <a:p>
                      <a:r>
                        <a:rPr lang="en-US" dirty="0" smtClean="0"/>
                        <a:t>Rule 3</a:t>
                      </a:r>
                      <a:endParaRPr lang="en-IN" dirty="0"/>
                    </a:p>
                  </a:txBody>
                  <a:tcPr/>
                </a:tc>
              </a:tr>
            </a:tbl>
          </a:graphicData>
        </a:graphic>
      </p:graphicFrame>
    </p:spTree>
    <p:extLst>
      <p:ext uri="{BB962C8B-B14F-4D97-AF65-F5344CB8AC3E}">
        <p14:creationId xmlns:p14="http://schemas.microsoft.com/office/powerpoint/2010/main" val="72074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86800" cy="533400"/>
          </a:xfrm>
        </p:spPr>
        <p:txBody>
          <a:bodyPr>
            <a:noAutofit/>
          </a:bodyPr>
          <a:lstStyle/>
          <a:p>
            <a:pPr algn="l"/>
            <a:r>
              <a:rPr lang="en-US" sz="3600" dirty="0" smtClean="0"/>
              <a:t>Point of Taxation Rules, </a:t>
            </a:r>
            <a:r>
              <a:rPr lang="en-US" sz="3600" dirty="0" err="1" smtClean="0"/>
              <a:t>Cenvat</a:t>
            </a:r>
            <a:r>
              <a:rPr lang="en-US" sz="3600" dirty="0" smtClean="0"/>
              <a:t> Credit Rules</a:t>
            </a:r>
            <a:endParaRPr lang="en-IN"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08375877"/>
              </p:ext>
            </p:extLst>
          </p:nvPr>
        </p:nvGraphicFramePr>
        <p:xfrm>
          <a:off x="304800" y="667231"/>
          <a:ext cx="8610600" cy="5962170"/>
        </p:xfrm>
        <a:graphic>
          <a:graphicData uri="http://schemas.openxmlformats.org/drawingml/2006/table">
            <a:tbl>
              <a:tblPr firstRow="1" bandRow="1">
                <a:tableStyleId>{5C22544A-7EE6-4342-B048-85BDC9FD1C3A}</a:tableStyleId>
              </a:tblPr>
              <a:tblGrid>
                <a:gridCol w="1076077"/>
                <a:gridCol w="3674952"/>
                <a:gridCol w="3859571"/>
              </a:tblGrid>
              <a:tr h="414810">
                <a:tc>
                  <a:txBody>
                    <a:bodyPr/>
                    <a:lstStyle/>
                    <a:p>
                      <a:pPr algn="just"/>
                      <a:r>
                        <a:rPr lang="en-US" sz="1600" dirty="0" smtClean="0"/>
                        <a:t>Rules</a:t>
                      </a:r>
                      <a:endParaRPr lang="en-IN" sz="1600" dirty="0"/>
                    </a:p>
                  </a:txBody>
                  <a:tcPr/>
                </a:tc>
                <a:tc>
                  <a:txBody>
                    <a:bodyPr/>
                    <a:lstStyle/>
                    <a:p>
                      <a:pPr algn="just"/>
                      <a:r>
                        <a:rPr lang="en-US" sz="1600" dirty="0" smtClean="0"/>
                        <a:t>Amendment</a:t>
                      </a:r>
                      <a:endParaRPr lang="en-IN" sz="1600" dirty="0"/>
                    </a:p>
                  </a:txBody>
                  <a:tcPr/>
                </a:tc>
                <a:tc>
                  <a:txBody>
                    <a:bodyPr/>
                    <a:lstStyle/>
                    <a:p>
                      <a:pPr algn="just"/>
                      <a:r>
                        <a:rPr lang="en-US" sz="1600" dirty="0" smtClean="0"/>
                        <a:t>Remarks</a:t>
                      </a:r>
                      <a:endParaRPr lang="en-IN" sz="1600" dirty="0"/>
                    </a:p>
                  </a:txBody>
                  <a:tcPr/>
                </a:tc>
              </a:tr>
              <a:tr h="2486621">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600" b="1" i="0" u="none" strike="noStrike" kern="1200" baseline="0" dirty="0" smtClean="0">
                          <a:solidFill>
                            <a:schemeClr val="dk1"/>
                          </a:solidFill>
                          <a:latin typeface="+mn-lt"/>
                          <a:ea typeface="+mn-ea"/>
                          <a:cs typeface="+mn-cs"/>
                        </a:rPr>
                        <a:t>Point of Taxation Rules (POTR)</a:t>
                      </a:r>
                      <a:endParaRPr lang="en-IN" sz="1600" b="1" dirty="0"/>
                    </a:p>
                  </a:txBody>
                  <a:tcPr/>
                </a:tc>
                <a:tc>
                  <a:txBody>
                    <a:bodyPr/>
                    <a:lstStyle/>
                    <a:p>
                      <a:pPr algn="just"/>
                      <a:r>
                        <a:rPr lang="en-IN" sz="1600" b="1" i="0" u="none" strike="noStrike" kern="1200" baseline="0" dirty="0" smtClean="0">
                          <a:solidFill>
                            <a:schemeClr val="dk1"/>
                          </a:solidFill>
                          <a:latin typeface="+mn-lt"/>
                          <a:ea typeface="+mn-ea"/>
                          <a:cs typeface="+mn-cs"/>
                        </a:rPr>
                        <a:t>Notification No.13/2014-ST</a:t>
                      </a:r>
                    </a:p>
                    <a:p>
                      <a:pPr algn="just"/>
                      <a:r>
                        <a:rPr lang="en-IN" sz="1600" b="0" i="0" u="none" strike="noStrike" kern="1200" baseline="0" dirty="0" smtClean="0">
                          <a:solidFill>
                            <a:schemeClr val="dk1"/>
                          </a:solidFill>
                          <a:latin typeface="+mn-lt"/>
                          <a:ea typeface="+mn-ea"/>
                          <a:cs typeface="+mn-cs"/>
                        </a:rPr>
                        <a:t>Amendment to first Proviso to </a:t>
                      </a:r>
                      <a:r>
                        <a:rPr lang="en-IN" sz="1600" b="1" i="0" u="none" strike="noStrike" kern="1200" baseline="0" dirty="0" smtClean="0">
                          <a:solidFill>
                            <a:schemeClr val="dk1"/>
                          </a:solidFill>
                          <a:latin typeface="+mn-lt"/>
                          <a:ea typeface="+mn-ea"/>
                          <a:cs typeface="+mn-cs"/>
                        </a:rPr>
                        <a:t>Rule 7 of the Point of Taxation Rules (POTR) </a:t>
                      </a:r>
                    </a:p>
                    <a:p>
                      <a:pPr algn="just"/>
                      <a:endParaRPr lang="en-IN" sz="1600" b="0" i="0" u="none" strike="noStrike" kern="1200" baseline="0" dirty="0" smtClean="0">
                        <a:solidFill>
                          <a:schemeClr val="dk1"/>
                        </a:solidFill>
                        <a:latin typeface="+mn-lt"/>
                        <a:ea typeface="+mn-ea"/>
                        <a:cs typeface="+mn-cs"/>
                      </a:endParaRPr>
                    </a:p>
                    <a:p>
                      <a:pPr algn="just"/>
                      <a:r>
                        <a:rPr lang="en-IN" sz="1600" b="1" i="0" u="none" strike="noStrike" kern="1200" baseline="0" dirty="0" smtClean="0">
                          <a:solidFill>
                            <a:schemeClr val="dk1"/>
                          </a:solidFill>
                          <a:latin typeface="+mn-lt"/>
                          <a:ea typeface="+mn-ea"/>
                          <a:cs typeface="+mn-cs"/>
                        </a:rPr>
                        <a:t>POT in respect of reverse charge will be earlier of following</a:t>
                      </a:r>
                    </a:p>
                    <a:p>
                      <a:pPr marL="285750" indent="-285750" algn="just">
                        <a:buFont typeface="Wingdings" panose="05000000000000000000" pitchFamily="2" charset="2"/>
                        <a:buChar char="Ø"/>
                      </a:pPr>
                      <a:r>
                        <a:rPr lang="en-IN" sz="1600" b="0" i="0" u="none" strike="noStrike" kern="1200" baseline="0" dirty="0" smtClean="0">
                          <a:solidFill>
                            <a:schemeClr val="dk1"/>
                          </a:solidFill>
                          <a:latin typeface="+mn-lt"/>
                          <a:ea typeface="+mn-ea"/>
                          <a:cs typeface="+mn-cs"/>
                        </a:rPr>
                        <a:t>Payment date </a:t>
                      </a:r>
                    </a:p>
                    <a:p>
                      <a:pPr marL="285750" indent="-285750" algn="just">
                        <a:buFont typeface="Wingdings" panose="05000000000000000000" pitchFamily="2" charset="2"/>
                        <a:buChar char="Ø"/>
                      </a:pPr>
                      <a:r>
                        <a:rPr lang="en-IN" sz="1600" b="0" i="0" u="none" strike="noStrike" kern="1200" baseline="0" dirty="0" smtClean="0">
                          <a:solidFill>
                            <a:schemeClr val="dk1"/>
                          </a:solidFill>
                          <a:latin typeface="+mn-lt"/>
                          <a:ea typeface="+mn-ea"/>
                          <a:cs typeface="+mn-cs"/>
                        </a:rPr>
                        <a:t>The first day that occurs immediately after a period of three months from the date of invoice</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smtClean="0">
                          <a:solidFill>
                            <a:schemeClr val="dk1"/>
                          </a:solidFill>
                          <a:latin typeface="+mn-lt"/>
                          <a:ea typeface="+mn-ea"/>
                          <a:cs typeface="+mn-cs"/>
                        </a:rPr>
                        <a:t>Applicability Date - 1st October, 2014.</a:t>
                      </a:r>
                    </a:p>
                    <a:p>
                      <a:pPr marL="0" marR="0" indent="0" algn="just" defTabSz="914400" rtl="0" eaLnBrk="1" fontAlgn="auto" latinLnBrk="0" hangingPunct="1">
                        <a:lnSpc>
                          <a:spcPct val="100000"/>
                        </a:lnSpc>
                        <a:spcBef>
                          <a:spcPts val="0"/>
                        </a:spcBef>
                        <a:spcAft>
                          <a:spcPts val="0"/>
                        </a:spcAft>
                        <a:buClrTx/>
                        <a:buSzTx/>
                        <a:buFontTx/>
                        <a:buNone/>
                        <a:tabLst/>
                        <a:defRPr/>
                      </a:pPr>
                      <a:endParaRPr lang="en-IN" sz="1600" b="0" i="0" u="none" strike="noStrike" kern="1200" baseline="0" dirty="0" smtClean="0">
                        <a:solidFill>
                          <a:schemeClr val="dk1"/>
                        </a:solidFill>
                        <a:latin typeface="+mn-lt"/>
                        <a:ea typeface="+mn-ea"/>
                        <a:cs typeface="+mn-cs"/>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IN" sz="1600" b="0" i="0" u="none" strike="noStrike" kern="1200" baseline="0" dirty="0" smtClean="0">
                          <a:solidFill>
                            <a:schemeClr val="dk1"/>
                          </a:solidFill>
                          <a:latin typeface="+mn-lt"/>
                          <a:ea typeface="+mn-ea"/>
                          <a:cs typeface="+mn-cs"/>
                        </a:rPr>
                        <a:t>New transition rule is being prescribed – Rule 10 of POTR </a:t>
                      </a:r>
                      <a:endParaRPr lang="en-IN" sz="1600" dirty="0" smtClean="0"/>
                    </a:p>
                    <a:p>
                      <a:pPr algn="just"/>
                      <a:endParaRPr lang="en-IN" sz="1600" dirty="0"/>
                    </a:p>
                  </a:txBody>
                  <a:tcPr/>
                </a:tc>
              </a:tr>
              <a:tr h="2965970">
                <a:tc>
                  <a:txBody>
                    <a:bodyPr/>
                    <a:lstStyle/>
                    <a:p>
                      <a:pPr algn="just"/>
                      <a:r>
                        <a:rPr lang="en-IN" sz="1600" b="1" i="0" u="none" strike="noStrike" kern="1200" baseline="0" dirty="0" smtClean="0">
                          <a:solidFill>
                            <a:schemeClr val="dk1"/>
                          </a:solidFill>
                          <a:latin typeface="+mn-lt"/>
                          <a:ea typeface="+mn-ea"/>
                          <a:cs typeface="+mn-cs"/>
                        </a:rPr>
                        <a:t>CENVAT Credit Rules</a:t>
                      </a:r>
                      <a:endParaRPr lang="en-IN" sz="1600" b="1" dirty="0"/>
                    </a:p>
                  </a:txBody>
                  <a:tcPr/>
                </a:tc>
                <a:tc>
                  <a:txBody>
                    <a:bodyPr/>
                    <a:lstStyle/>
                    <a:p>
                      <a:pPr algn="just"/>
                      <a:r>
                        <a:rPr lang="en-IN" sz="1600" b="1" i="0" u="none" strike="noStrike" kern="1200" baseline="0" dirty="0" smtClean="0">
                          <a:solidFill>
                            <a:schemeClr val="dk1"/>
                          </a:solidFill>
                          <a:latin typeface="+mn-lt"/>
                          <a:ea typeface="+mn-ea"/>
                          <a:cs typeface="+mn-cs"/>
                        </a:rPr>
                        <a:t>Notification No.21/2014-CE (N.T.)</a:t>
                      </a:r>
                      <a:endParaRPr lang="en-IN" sz="1600" b="1" dirty="0"/>
                    </a:p>
                  </a:txBody>
                  <a:tcPr/>
                </a:tc>
                <a:tc>
                  <a:txBody>
                    <a:bodyPr/>
                    <a:lstStyle/>
                    <a:p>
                      <a:pPr marL="285750" indent="-285750" algn="just">
                        <a:buFont typeface="Wingdings" panose="05000000000000000000" pitchFamily="2" charset="2"/>
                        <a:buChar char="Ø"/>
                      </a:pPr>
                      <a:r>
                        <a:rPr lang="en-US" sz="1600" dirty="0" smtClean="0"/>
                        <a:t>Credit </a:t>
                      </a:r>
                      <a:r>
                        <a:rPr lang="en-US" sz="1600" dirty="0" smtClean="0"/>
                        <a:t>Taken Availment  </a:t>
                      </a:r>
                      <a:r>
                        <a:rPr lang="en-US" sz="1600" dirty="0" smtClean="0"/>
                        <a:t>Limit </a:t>
                      </a:r>
                      <a:r>
                        <a:rPr lang="en-US" sz="1600" dirty="0" smtClean="0"/>
                        <a:t>–</a:t>
                      </a:r>
                      <a:r>
                        <a:rPr lang="en-US" sz="1600" baseline="0" dirty="0" smtClean="0"/>
                        <a:t>six months</a:t>
                      </a:r>
                      <a:endParaRPr lang="en-US" sz="1600" baseline="0" dirty="0" smtClean="0"/>
                    </a:p>
                    <a:p>
                      <a:pPr marL="285750" indent="-285750" algn="just">
                        <a:buFont typeface="Wingdings" panose="05000000000000000000" pitchFamily="2" charset="2"/>
                        <a:buChar char="Ø"/>
                      </a:pPr>
                      <a:r>
                        <a:rPr lang="en-US" sz="1600" baseline="0" dirty="0" err="1" smtClean="0"/>
                        <a:t>Cenvat</a:t>
                      </a:r>
                      <a:r>
                        <a:rPr lang="en-US" sz="1600" baseline="0" dirty="0" smtClean="0"/>
                        <a:t> credit on </a:t>
                      </a:r>
                      <a:r>
                        <a:rPr lang="en-US" sz="1600" b="1" i="1" baseline="0" dirty="0" smtClean="0"/>
                        <a:t>Full Reverse Charge</a:t>
                      </a:r>
                    </a:p>
                    <a:p>
                      <a:pPr marL="742950" lvl="1" indent="-285750" algn="just">
                        <a:buFont typeface="Wingdings" panose="05000000000000000000" pitchFamily="2" charset="2"/>
                        <a:buChar char="§"/>
                      </a:pPr>
                      <a:r>
                        <a:rPr lang="en-US" sz="1600" baseline="0" dirty="0" smtClean="0"/>
                        <a:t>        Payment of Service Tax</a:t>
                      </a:r>
                    </a:p>
                    <a:p>
                      <a:pPr marL="742950" lvl="1" indent="-285750" algn="just">
                        <a:buFont typeface="Wingdings" panose="05000000000000000000" pitchFamily="2" charset="2"/>
                        <a:buChar char="§"/>
                      </a:pPr>
                      <a:r>
                        <a:rPr lang="en-US" sz="1600" baseline="0" dirty="0" smtClean="0"/>
                        <a:t>        </a:t>
                      </a:r>
                      <a:r>
                        <a:rPr lang="en-US" sz="1600" b="1" strike="sngStrike" baseline="0" dirty="0" smtClean="0"/>
                        <a:t>Payment to Vendor</a:t>
                      </a:r>
                    </a:p>
                    <a:p>
                      <a:pPr marL="285750" lvl="0" indent="-285750" algn="just">
                        <a:buFont typeface="Wingdings" panose="05000000000000000000" pitchFamily="2" charset="2"/>
                        <a:buChar char="Ø"/>
                      </a:pPr>
                      <a:r>
                        <a:rPr lang="en-US" sz="1600" b="0" strike="noStrike" baseline="0" dirty="0" err="1" smtClean="0"/>
                        <a:t>Cenvat</a:t>
                      </a:r>
                      <a:r>
                        <a:rPr lang="en-US" sz="1600" b="0" strike="noStrike" baseline="0" dirty="0" smtClean="0"/>
                        <a:t> Credit on Export Proceeds delay received.</a:t>
                      </a:r>
                    </a:p>
                    <a:p>
                      <a:pPr marL="0" lvl="0" indent="0" algn="just">
                        <a:buFont typeface="Wingdings" panose="05000000000000000000" pitchFamily="2" charset="2"/>
                        <a:buNone/>
                      </a:pPr>
                      <a:r>
                        <a:rPr lang="en-US" sz="1600" b="0" strike="noStrike" baseline="0" dirty="0" smtClean="0"/>
                        <a:t>Allowed if remittance received within one year from the period so specified or extended period.</a:t>
                      </a:r>
                    </a:p>
                    <a:p>
                      <a:pPr marL="0" lvl="0" indent="0" algn="just">
                        <a:buFont typeface="Wingdings" panose="05000000000000000000" pitchFamily="2" charset="2"/>
                        <a:buNone/>
                      </a:pPr>
                      <a:r>
                        <a:rPr lang="en-IN" sz="1600" b="0" i="0" u="none" strike="noStrike" kern="1200" baseline="0" dirty="0" smtClean="0">
                          <a:solidFill>
                            <a:schemeClr val="dk1"/>
                          </a:solidFill>
                          <a:latin typeface="+mn-lt"/>
                          <a:ea typeface="+mn-ea"/>
                          <a:cs typeface="+mn-cs"/>
                        </a:rPr>
                        <a:t>This can be done on the basis of documents evidencing receipt of export proceeds </a:t>
                      </a:r>
                      <a:endParaRPr lang="en-US" sz="1600" b="0" strike="noStrike" baseline="0" dirty="0" smtClean="0"/>
                    </a:p>
                  </a:txBody>
                  <a:tcPr/>
                </a:tc>
              </a:tr>
            </a:tbl>
          </a:graphicData>
        </a:graphic>
      </p:graphicFrame>
    </p:spTree>
    <p:extLst>
      <p:ext uri="{BB962C8B-B14F-4D97-AF65-F5344CB8AC3E}">
        <p14:creationId xmlns:p14="http://schemas.microsoft.com/office/powerpoint/2010/main" val="13489547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UNION BUDGET 2014</a:t>
            </a:r>
            <a:endParaRPr lang="en-IN" dirty="0"/>
          </a:p>
        </p:txBody>
      </p:sp>
      <p:sp>
        <p:nvSpPr>
          <p:cNvPr id="4" name="Text Placeholder 3"/>
          <p:cNvSpPr>
            <a:spLocks noGrp="1"/>
          </p:cNvSpPr>
          <p:nvPr>
            <p:ph type="body" idx="1"/>
          </p:nvPr>
        </p:nvSpPr>
        <p:spPr/>
        <p:txBody>
          <a:bodyPr/>
          <a:lstStyle/>
          <a:p>
            <a:r>
              <a:rPr lang="en-US" dirty="0" smtClean="0"/>
              <a:t>FOCUS</a:t>
            </a:r>
            <a:endParaRPr lang="en-IN" dirty="0"/>
          </a:p>
        </p:txBody>
      </p:sp>
      <p:sp>
        <p:nvSpPr>
          <p:cNvPr id="3" name="Content Placeholder 2"/>
          <p:cNvSpPr>
            <a:spLocks noGrp="1"/>
          </p:cNvSpPr>
          <p:nvPr>
            <p:ph sz="half" idx="2"/>
          </p:nvPr>
        </p:nvSpPr>
        <p:spPr/>
        <p:txBody>
          <a:bodyPr/>
          <a:lstStyle/>
          <a:p>
            <a:pPr>
              <a:buFont typeface="Wingdings" panose="05000000000000000000" pitchFamily="2" charset="2"/>
              <a:buChar char="Ø"/>
            </a:pPr>
            <a:r>
              <a:rPr lang="en-US" dirty="0" smtClean="0"/>
              <a:t>Stability and Continuity</a:t>
            </a:r>
          </a:p>
          <a:p>
            <a:pPr>
              <a:buFont typeface="Wingdings" panose="05000000000000000000" pitchFamily="2" charset="2"/>
              <a:buChar char="Ø"/>
            </a:pPr>
            <a:r>
              <a:rPr lang="en-US" dirty="0" smtClean="0"/>
              <a:t> Revenue Generation</a:t>
            </a:r>
          </a:p>
          <a:p>
            <a:pPr>
              <a:buFont typeface="Wingdings" panose="05000000000000000000" pitchFamily="2" charset="2"/>
              <a:buChar char="Ø"/>
            </a:pPr>
            <a:r>
              <a:rPr lang="en-US" dirty="0" smtClean="0"/>
              <a:t>Simplicity </a:t>
            </a:r>
          </a:p>
          <a:p>
            <a:pPr marL="0" indent="0">
              <a:buNone/>
            </a:pPr>
            <a:endParaRPr lang="en-US" dirty="0" smtClean="0"/>
          </a:p>
          <a:p>
            <a:pPr>
              <a:buFont typeface="Wingdings" panose="05000000000000000000" pitchFamily="2" charset="2"/>
              <a:buChar char="Ø"/>
            </a:pPr>
            <a:endParaRPr lang="en-US" dirty="0" smtClean="0"/>
          </a:p>
          <a:p>
            <a:pPr marL="0" indent="0">
              <a:buNone/>
            </a:pPr>
            <a:endParaRPr lang="en-IN" dirty="0" smtClean="0"/>
          </a:p>
          <a:p>
            <a:pPr marL="0" indent="0">
              <a:buNone/>
            </a:pPr>
            <a:endParaRPr lang="en-US" dirty="0" smtClean="0"/>
          </a:p>
        </p:txBody>
      </p:sp>
      <p:sp>
        <p:nvSpPr>
          <p:cNvPr id="5" name="Text Placeholder 4"/>
          <p:cNvSpPr>
            <a:spLocks noGrp="1"/>
          </p:cNvSpPr>
          <p:nvPr>
            <p:ph type="body" sz="quarter" idx="3"/>
          </p:nvPr>
        </p:nvSpPr>
        <p:spPr/>
        <p:txBody>
          <a:bodyPr/>
          <a:lstStyle/>
          <a:p>
            <a:r>
              <a:rPr lang="en-US" dirty="0" smtClean="0"/>
              <a:t>OBJECTIVITY</a:t>
            </a:r>
            <a:endParaRPr lang="en-IN" dirty="0"/>
          </a:p>
        </p:txBody>
      </p:sp>
      <p:sp>
        <p:nvSpPr>
          <p:cNvPr id="6" name="Content Placeholder 5"/>
          <p:cNvSpPr>
            <a:spLocks noGrp="1"/>
          </p:cNvSpPr>
          <p:nvPr>
            <p:ph sz="quarter" idx="4"/>
          </p:nvPr>
        </p:nvSpPr>
        <p:spPr/>
        <p:txBody>
          <a:bodyPr/>
          <a:lstStyle/>
          <a:p>
            <a:pPr>
              <a:buFont typeface="Wingdings" panose="05000000000000000000" pitchFamily="2" charset="2"/>
              <a:buChar char="Ø"/>
            </a:pPr>
            <a:r>
              <a:rPr lang="en-US" dirty="0"/>
              <a:t>Widen the </a:t>
            </a:r>
            <a:r>
              <a:rPr lang="en-US" dirty="0" smtClean="0"/>
              <a:t>Tax Base</a:t>
            </a:r>
            <a:endParaRPr lang="en-US" dirty="0"/>
          </a:p>
          <a:p>
            <a:pPr>
              <a:buFont typeface="Wingdings" panose="05000000000000000000" pitchFamily="2" charset="2"/>
              <a:buChar char="Ø"/>
            </a:pPr>
            <a:r>
              <a:rPr lang="en-US" dirty="0"/>
              <a:t>Compliance Enhancement</a:t>
            </a:r>
          </a:p>
          <a:p>
            <a:pPr>
              <a:buFont typeface="Wingdings" panose="05000000000000000000" pitchFamily="2" charset="2"/>
              <a:buChar char="Ø"/>
            </a:pPr>
            <a:r>
              <a:rPr lang="en-US" dirty="0"/>
              <a:t>Facilitation </a:t>
            </a:r>
            <a:r>
              <a:rPr lang="en-US" dirty="0" smtClean="0"/>
              <a:t>Measures</a:t>
            </a:r>
            <a:endParaRPr lang="en-US" dirty="0"/>
          </a:p>
          <a:p>
            <a:pPr marL="0" indent="0">
              <a:buNone/>
            </a:pPr>
            <a:endParaRPr lang="en-IN" dirty="0"/>
          </a:p>
        </p:txBody>
      </p:sp>
    </p:spTree>
    <p:extLst>
      <p:ext uri="{BB962C8B-B14F-4D97-AF65-F5344CB8AC3E}">
        <p14:creationId xmlns:p14="http://schemas.microsoft.com/office/powerpoint/2010/main" val="191488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533400"/>
          </a:xfrm>
        </p:spPr>
        <p:txBody>
          <a:bodyPr>
            <a:normAutofit fontScale="90000"/>
          </a:bodyPr>
          <a:lstStyle/>
          <a:p>
            <a:r>
              <a:rPr lang="en-US" dirty="0" smtClean="0"/>
              <a:t>Amendments in Abatement Notification</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74640146"/>
              </p:ext>
            </p:extLst>
          </p:nvPr>
        </p:nvGraphicFramePr>
        <p:xfrm>
          <a:off x="152400" y="838200"/>
          <a:ext cx="8839200" cy="5857240"/>
        </p:xfrm>
        <a:graphic>
          <a:graphicData uri="http://schemas.openxmlformats.org/drawingml/2006/table">
            <a:tbl>
              <a:tblPr firstRow="1" bandRow="1">
                <a:tableStyleId>{5C22544A-7EE6-4342-B048-85BDC9FD1C3A}</a:tableStyleId>
              </a:tblPr>
              <a:tblGrid>
                <a:gridCol w="1143000"/>
                <a:gridCol w="3429000"/>
                <a:gridCol w="4267200"/>
              </a:tblGrid>
              <a:tr h="370840">
                <a:tc>
                  <a:txBody>
                    <a:bodyPr/>
                    <a:lstStyle/>
                    <a:p>
                      <a:pPr algn="just"/>
                      <a:r>
                        <a:rPr lang="en-US" dirty="0" smtClean="0"/>
                        <a:t>Entry</a:t>
                      </a:r>
                      <a:r>
                        <a:rPr lang="en-US" baseline="0" dirty="0" smtClean="0"/>
                        <a:t> No.</a:t>
                      </a:r>
                      <a:endParaRPr lang="en-IN" dirty="0"/>
                    </a:p>
                  </a:txBody>
                  <a:tcPr/>
                </a:tc>
                <a:tc>
                  <a:txBody>
                    <a:bodyPr/>
                    <a:lstStyle/>
                    <a:p>
                      <a:pPr algn="just"/>
                      <a:r>
                        <a:rPr lang="en-US" dirty="0" smtClean="0"/>
                        <a:t>Amendment</a:t>
                      </a:r>
                      <a:endParaRPr lang="en-IN" dirty="0"/>
                    </a:p>
                  </a:txBody>
                  <a:tcPr/>
                </a:tc>
                <a:tc>
                  <a:txBody>
                    <a:bodyPr/>
                    <a:lstStyle/>
                    <a:p>
                      <a:pPr algn="just"/>
                      <a:r>
                        <a:rPr lang="en-US" dirty="0" smtClean="0"/>
                        <a:t>Remarks</a:t>
                      </a:r>
                      <a:endParaRPr lang="en-IN" dirty="0"/>
                    </a:p>
                  </a:txBody>
                  <a:tcPr/>
                </a:tc>
              </a:tr>
              <a:tr h="370840">
                <a:tc>
                  <a:txBody>
                    <a:bodyPr/>
                    <a:lstStyle/>
                    <a:p>
                      <a:pPr algn="just"/>
                      <a:r>
                        <a:rPr lang="en-US" dirty="0" smtClean="0"/>
                        <a:t>7 (GTA Service)</a:t>
                      </a:r>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For availing abatement the condition for non- </a:t>
                      </a:r>
                      <a:r>
                        <a:rPr lang="en-IN" sz="1800" b="0" i="0" u="none" strike="noStrike" kern="1200" baseline="0" dirty="0" err="1" smtClean="0">
                          <a:solidFill>
                            <a:schemeClr val="dk1"/>
                          </a:solidFill>
                          <a:latin typeface="+mn-lt"/>
                          <a:ea typeface="+mn-ea"/>
                          <a:cs typeface="+mn-cs"/>
                        </a:rPr>
                        <a:t>availment</a:t>
                      </a:r>
                      <a:r>
                        <a:rPr lang="en-IN" sz="1800" b="0" i="0" u="none" strike="noStrike" kern="1200" baseline="0" dirty="0" smtClean="0">
                          <a:solidFill>
                            <a:schemeClr val="dk1"/>
                          </a:solidFill>
                          <a:latin typeface="+mn-lt"/>
                          <a:ea typeface="+mn-ea"/>
                          <a:cs typeface="+mn-cs"/>
                        </a:rPr>
                        <a:t> of credit is required to be satisfied by the service providers only. Service recipient will not be required to establish satisfaction of this condition by the service provider</a:t>
                      </a:r>
                      <a:endParaRPr lang="en-IN" dirty="0"/>
                    </a:p>
                  </a:txBody>
                  <a:tcPr/>
                </a:tc>
                <a:tc>
                  <a:txBody>
                    <a:bodyPr/>
                    <a:lstStyle/>
                    <a:p>
                      <a:pPr algn="just"/>
                      <a:r>
                        <a:rPr lang="en-US" dirty="0" smtClean="0"/>
                        <a:t>Good</a:t>
                      </a:r>
                      <a:r>
                        <a:rPr lang="en-US" baseline="0" dirty="0" smtClean="0"/>
                        <a:t> Move. Illogical  condition has been taken away. Service Recipient feel relieved .</a:t>
                      </a:r>
                      <a:endParaRPr lang="en-IN" dirty="0"/>
                    </a:p>
                  </a:txBody>
                  <a:tcPr/>
                </a:tc>
              </a:tr>
              <a:tr h="370840">
                <a:tc>
                  <a:txBody>
                    <a:bodyPr/>
                    <a:lstStyle/>
                    <a:p>
                      <a:pPr algn="just"/>
                      <a:r>
                        <a:rPr lang="en-IN" sz="1800" b="0" i="0" u="none" strike="noStrike" kern="1200" baseline="0" dirty="0" smtClean="0">
                          <a:solidFill>
                            <a:schemeClr val="dk1"/>
                          </a:solidFill>
                          <a:latin typeface="+mn-lt"/>
                          <a:ea typeface="+mn-ea"/>
                          <a:cs typeface="+mn-cs"/>
                        </a:rPr>
                        <a:t>9A (AC Contract Carriage)</a:t>
                      </a:r>
                      <a:endParaRPr lang="en-IN" dirty="0"/>
                    </a:p>
                  </a:txBody>
                  <a:tcPr/>
                </a:tc>
                <a:tc>
                  <a:txBody>
                    <a:bodyPr/>
                    <a:lstStyle/>
                    <a:p>
                      <a:pPr algn="just"/>
                      <a:r>
                        <a:rPr lang="en-US" dirty="0" smtClean="0"/>
                        <a:t>New entry</a:t>
                      </a:r>
                      <a:r>
                        <a:rPr lang="en-US" baseline="0" dirty="0" smtClean="0"/>
                        <a:t> to line the AC contract carriage services with rent – a-cab or radio taxis. Taxable portion of AC Contract carriage service is 40%.</a:t>
                      </a:r>
                    </a:p>
                    <a:p>
                      <a:pPr algn="just"/>
                      <a:endParaRPr lang="en-US" baseline="0" dirty="0" smtClean="0"/>
                    </a:p>
                    <a:p>
                      <a:pPr algn="just"/>
                      <a:r>
                        <a:rPr lang="en-US" baseline="0" dirty="0" err="1" smtClean="0"/>
                        <a:t>Cenvat</a:t>
                      </a:r>
                      <a:r>
                        <a:rPr lang="en-US" baseline="0" dirty="0" smtClean="0"/>
                        <a:t> Credit on Inputs, Input Services, Capital Goods are not allowed.</a:t>
                      </a:r>
                    </a:p>
                  </a:txBody>
                  <a:tcPr/>
                </a:tc>
                <a:tc>
                  <a:txBody>
                    <a:bodyPr/>
                    <a:lstStyle/>
                    <a:p>
                      <a:pPr algn="just"/>
                      <a:endParaRPr lang="en-IN" dirty="0"/>
                    </a:p>
                  </a:txBody>
                  <a:tcPr/>
                </a:tc>
              </a:tr>
              <a:tr h="370840">
                <a:tc>
                  <a:txBody>
                    <a:bodyPr/>
                    <a:lstStyle/>
                    <a:p>
                      <a:pPr algn="just"/>
                      <a:r>
                        <a:rPr lang="en-US" dirty="0" smtClean="0"/>
                        <a:t>9 (Rent-a-cab)</a:t>
                      </a:r>
                      <a:endParaRPr lang="en-IN" dirty="0"/>
                    </a:p>
                  </a:txBody>
                  <a:tcPr/>
                </a:tc>
                <a:tc>
                  <a:txBody>
                    <a:bodyPr/>
                    <a:lstStyle/>
                    <a:p>
                      <a:pPr algn="just"/>
                      <a:r>
                        <a:rPr lang="en-US" dirty="0" smtClean="0"/>
                        <a:t>Benefit of </a:t>
                      </a:r>
                      <a:r>
                        <a:rPr lang="en-US" dirty="0" err="1" smtClean="0"/>
                        <a:t>Cenvat</a:t>
                      </a:r>
                      <a:r>
                        <a:rPr lang="en-US" baseline="0" dirty="0" smtClean="0"/>
                        <a:t> Credit is allowed to the person in the same line of business.</a:t>
                      </a:r>
                      <a:endParaRPr lang="en-IN" dirty="0"/>
                    </a:p>
                  </a:txBody>
                  <a:tcPr/>
                </a:tc>
                <a:tc>
                  <a:txBody>
                    <a:bodyPr/>
                    <a:lstStyle/>
                    <a:p>
                      <a:pPr algn="just"/>
                      <a:r>
                        <a:rPr lang="en-US" dirty="0" smtClean="0"/>
                        <a:t>Big Relief</a:t>
                      </a:r>
                      <a:r>
                        <a:rPr lang="en-US" baseline="0" dirty="0" smtClean="0"/>
                        <a:t> to the industry.</a:t>
                      </a:r>
                      <a:endParaRPr lang="en-IN" dirty="0"/>
                    </a:p>
                  </a:txBody>
                  <a:tcPr/>
                </a:tc>
              </a:tr>
            </a:tbl>
          </a:graphicData>
        </a:graphic>
      </p:graphicFrame>
    </p:spTree>
    <p:extLst>
      <p:ext uri="{BB962C8B-B14F-4D97-AF65-F5344CB8AC3E}">
        <p14:creationId xmlns:p14="http://schemas.microsoft.com/office/powerpoint/2010/main" val="329915791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Amendments in Abatement Notification</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28297664"/>
              </p:ext>
            </p:extLst>
          </p:nvPr>
        </p:nvGraphicFramePr>
        <p:xfrm>
          <a:off x="457200" y="1600200"/>
          <a:ext cx="8229603" cy="3296920"/>
        </p:xfrm>
        <a:graphic>
          <a:graphicData uri="http://schemas.openxmlformats.org/drawingml/2006/table">
            <a:tbl>
              <a:tblPr firstRow="1" bandRow="1">
                <a:tableStyleId>{5C22544A-7EE6-4342-B048-85BDC9FD1C3A}</a:tableStyleId>
              </a:tblPr>
              <a:tblGrid>
                <a:gridCol w="2743201"/>
                <a:gridCol w="2743201"/>
                <a:gridCol w="2743201"/>
              </a:tblGrid>
              <a:tr h="370840">
                <a:tc>
                  <a:txBody>
                    <a:bodyPr/>
                    <a:lstStyle/>
                    <a:p>
                      <a:pPr algn="just"/>
                      <a:r>
                        <a:rPr lang="en-US" dirty="0" smtClean="0"/>
                        <a:t>Entry</a:t>
                      </a:r>
                      <a:r>
                        <a:rPr lang="en-US" baseline="0" dirty="0" smtClean="0"/>
                        <a:t> No.</a:t>
                      </a:r>
                      <a:endParaRPr lang="en-IN" dirty="0"/>
                    </a:p>
                  </a:txBody>
                  <a:tcPr/>
                </a:tc>
                <a:tc>
                  <a:txBody>
                    <a:bodyPr/>
                    <a:lstStyle/>
                    <a:p>
                      <a:pPr algn="just"/>
                      <a:r>
                        <a:rPr lang="en-US" dirty="0" smtClean="0"/>
                        <a:t>Amendment</a:t>
                      </a:r>
                      <a:endParaRPr lang="en-IN" dirty="0"/>
                    </a:p>
                  </a:txBody>
                  <a:tcPr/>
                </a:tc>
                <a:tc>
                  <a:txBody>
                    <a:bodyPr/>
                    <a:lstStyle/>
                    <a:p>
                      <a:pPr algn="just"/>
                      <a:r>
                        <a:rPr lang="en-US" dirty="0" smtClean="0"/>
                        <a:t>Remarks</a:t>
                      </a:r>
                      <a:endParaRPr lang="en-IN" dirty="0"/>
                    </a:p>
                  </a:txBody>
                  <a:tcPr/>
                </a:tc>
              </a:tr>
              <a:tr h="370840">
                <a:tc>
                  <a:txBody>
                    <a:bodyPr/>
                    <a:lstStyle/>
                    <a:p>
                      <a:r>
                        <a:rPr lang="en-US" dirty="0" smtClean="0"/>
                        <a:t>11 (Tour Operator Services)</a:t>
                      </a:r>
                      <a:endParaRPr lang="en-IN" dirty="0"/>
                    </a:p>
                  </a:txBody>
                  <a:tcPr/>
                </a:tc>
                <a:tc>
                  <a:txBody>
                    <a:bodyPr/>
                    <a:lstStyle/>
                    <a:p>
                      <a:r>
                        <a:rPr lang="en-US" dirty="0" err="1" smtClean="0"/>
                        <a:t>Cenvat</a:t>
                      </a:r>
                      <a:r>
                        <a:rPr lang="en-US" dirty="0" smtClean="0"/>
                        <a:t> Credit on input services is allowed</a:t>
                      </a:r>
                      <a:r>
                        <a:rPr lang="en-US" baseline="0" dirty="0" smtClean="0"/>
                        <a:t> for Service recipient in the same line of business</a:t>
                      </a:r>
                      <a:endParaRPr lang="en-IN" dirty="0"/>
                    </a:p>
                  </a:txBody>
                  <a:tcPr/>
                </a:tc>
                <a:tc>
                  <a:txBody>
                    <a:bodyPr/>
                    <a:lstStyle/>
                    <a:p>
                      <a:r>
                        <a:rPr lang="en-US" dirty="0" smtClean="0"/>
                        <a:t>Effective Date – 1</a:t>
                      </a:r>
                      <a:r>
                        <a:rPr lang="en-US" baseline="30000" dirty="0" smtClean="0"/>
                        <a:t>st</a:t>
                      </a:r>
                      <a:r>
                        <a:rPr lang="en-US" dirty="0" smtClean="0"/>
                        <a:t> October, 2014</a:t>
                      </a:r>
                      <a:endParaRPr lang="en-IN" dirty="0"/>
                    </a:p>
                  </a:txBody>
                  <a:tcPr/>
                </a:tc>
              </a:tr>
              <a:tr h="370840">
                <a:tc>
                  <a:txBody>
                    <a:bodyPr/>
                    <a:lstStyle/>
                    <a:p>
                      <a:r>
                        <a:rPr lang="en-IN" sz="1800" b="0" i="0" u="none" strike="noStrike" kern="1200" baseline="0" dirty="0" smtClean="0">
                          <a:solidFill>
                            <a:schemeClr val="dk1"/>
                          </a:solidFill>
                          <a:latin typeface="+mn-lt"/>
                          <a:ea typeface="+mn-ea"/>
                          <a:cs typeface="+mn-cs"/>
                        </a:rPr>
                        <a:t>Transport of goods by vessel </a:t>
                      </a:r>
                      <a:endParaRPr lang="en-IN" dirty="0"/>
                    </a:p>
                  </a:txBody>
                  <a:tcPr/>
                </a:tc>
                <a:tc>
                  <a:txBody>
                    <a:bodyPr/>
                    <a:lstStyle/>
                    <a:p>
                      <a:r>
                        <a:rPr lang="en-IN" sz="1800" b="0" i="0" u="none" strike="noStrike" kern="1200" baseline="0" dirty="0" smtClean="0">
                          <a:solidFill>
                            <a:schemeClr val="dk1"/>
                          </a:solidFill>
                          <a:latin typeface="+mn-lt"/>
                          <a:ea typeface="+mn-ea"/>
                          <a:cs typeface="+mn-cs"/>
                        </a:rPr>
                        <a:t>Taxable portion reduced from 50% to 40%. </a:t>
                      </a:r>
                    </a:p>
                    <a:p>
                      <a:endParaRPr lang="en-IN" sz="1800" b="0" i="0" u="none" strike="noStrike" kern="1200" baseline="0" dirty="0" smtClean="0">
                        <a:solidFill>
                          <a:schemeClr val="dk1"/>
                        </a:solidFill>
                        <a:latin typeface="+mn-lt"/>
                        <a:ea typeface="+mn-ea"/>
                        <a:cs typeface="+mn-cs"/>
                      </a:endParaRPr>
                    </a:p>
                    <a:p>
                      <a:r>
                        <a:rPr lang="en-IN" sz="1800" b="0" i="0" u="none" strike="noStrike" kern="1200" baseline="0" dirty="0" smtClean="0">
                          <a:solidFill>
                            <a:schemeClr val="dk1"/>
                          </a:solidFill>
                          <a:latin typeface="+mn-lt"/>
                          <a:ea typeface="+mn-ea"/>
                          <a:cs typeface="+mn-cs"/>
                        </a:rPr>
                        <a:t>Effective service tax will decrease from the present 6.18% to 4.944%.</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Effective Date – 1</a:t>
                      </a:r>
                      <a:r>
                        <a:rPr lang="en-US" baseline="30000" dirty="0" smtClean="0"/>
                        <a:t>st</a:t>
                      </a:r>
                      <a:r>
                        <a:rPr lang="en-US" dirty="0" smtClean="0"/>
                        <a:t> October, 2014</a:t>
                      </a:r>
                      <a:endParaRPr lang="en-IN" dirty="0" smtClean="0"/>
                    </a:p>
                    <a:p>
                      <a:endParaRPr lang="en-IN" dirty="0"/>
                    </a:p>
                  </a:txBody>
                  <a:tcPr/>
                </a:tc>
              </a:tr>
            </a:tbl>
          </a:graphicData>
        </a:graphic>
      </p:graphicFrame>
    </p:spTree>
    <p:extLst>
      <p:ext uri="{BB962C8B-B14F-4D97-AF65-F5344CB8AC3E}">
        <p14:creationId xmlns:p14="http://schemas.microsoft.com/office/powerpoint/2010/main" val="17944114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rmAutofit fontScale="90000"/>
          </a:bodyPr>
          <a:lstStyle/>
          <a:p>
            <a:r>
              <a:rPr lang="en-US" dirty="0" smtClean="0"/>
              <a:t>Other Provisions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061144"/>
              </p:ext>
            </p:extLst>
          </p:nvPr>
        </p:nvGraphicFramePr>
        <p:xfrm>
          <a:off x="381000" y="726141"/>
          <a:ext cx="8077200" cy="5827059"/>
        </p:xfrm>
        <a:graphic>
          <a:graphicData uri="http://schemas.openxmlformats.org/drawingml/2006/table">
            <a:tbl>
              <a:tblPr firstRow="1" bandRow="1">
                <a:tableStyleId>{5C22544A-7EE6-4342-B048-85BDC9FD1C3A}</a:tableStyleId>
              </a:tblPr>
              <a:tblGrid>
                <a:gridCol w="1455351"/>
                <a:gridCol w="2837935"/>
                <a:gridCol w="3783914"/>
              </a:tblGrid>
              <a:tr h="598396">
                <a:tc>
                  <a:txBody>
                    <a:bodyPr/>
                    <a:lstStyle/>
                    <a:p>
                      <a:r>
                        <a:rPr lang="en-US" dirty="0" smtClean="0"/>
                        <a:t>Particulars</a:t>
                      </a:r>
                      <a:endParaRPr lang="en-IN" dirty="0"/>
                    </a:p>
                  </a:txBody>
                  <a:tcPr/>
                </a:tc>
                <a:tc>
                  <a:txBody>
                    <a:bodyPr/>
                    <a:lstStyle/>
                    <a:p>
                      <a:r>
                        <a:rPr lang="en-US" dirty="0" smtClean="0"/>
                        <a:t>Amendment</a:t>
                      </a:r>
                      <a:endParaRPr lang="en-IN" dirty="0"/>
                    </a:p>
                  </a:txBody>
                  <a:tcPr/>
                </a:tc>
                <a:tc>
                  <a:txBody>
                    <a:bodyPr/>
                    <a:lstStyle/>
                    <a:p>
                      <a:r>
                        <a:rPr lang="en-US" dirty="0" smtClean="0"/>
                        <a:t>Remarks</a:t>
                      </a:r>
                      <a:endParaRPr lang="en-IN" dirty="0"/>
                    </a:p>
                  </a:txBody>
                  <a:tcPr/>
                </a:tc>
              </a:tr>
              <a:tr h="3420999">
                <a:tc>
                  <a:txBody>
                    <a:bodyPr/>
                    <a:lstStyle/>
                    <a:p>
                      <a:r>
                        <a:rPr lang="en-IN" sz="1800" b="1" i="0" u="none" strike="noStrike" kern="1200" baseline="0" dirty="0" smtClean="0">
                          <a:solidFill>
                            <a:schemeClr val="dk1"/>
                          </a:solidFill>
                          <a:latin typeface="+mn-lt"/>
                          <a:ea typeface="+mn-ea"/>
                          <a:cs typeface="+mn-cs"/>
                        </a:rPr>
                        <a:t>Partial Reverse Charge mechanism </a:t>
                      </a:r>
                    </a:p>
                    <a:p>
                      <a:endParaRPr lang="en-US" sz="1800" b="0" i="0" u="none" strike="noStrike" kern="1200" baseline="0" dirty="0" smtClean="0">
                        <a:solidFill>
                          <a:schemeClr val="dk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b="1" i="0" u="none" strike="noStrike" kern="1200" baseline="0" dirty="0" smtClean="0">
                          <a:solidFill>
                            <a:schemeClr val="dk1"/>
                          </a:solidFill>
                          <a:latin typeface="+mn-lt"/>
                          <a:ea typeface="+mn-ea"/>
                          <a:cs typeface="+mn-cs"/>
                        </a:rPr>
                        <a:t>Notification No.10/2014-ST </a:t>
                      </a:r>
                      <a:endParaRPr lang="en-IN" b="1" dirty="0" smtClean="0"/>
                    </a:p>
                    <a:p>
                      <a:endParaRPr lang="en-US" dirty="0" smtClean="0"/>
                    </a:p>
                    <a:p>
                      <a:r>
                        <a:rPr lang="en-IN" sz="1800" b="0" i="0" u="none" strike="noStrike" kern="1200" baseline="0" dirty="0" smtClean="0">
                          <a:solidFill>
                            <a:schemeClr val="dk1"/>
                          </a:solidFill>
                          <a:latin typeface="+mn-lt"/>
                          <a:ea typeface="+mn-ea"/>
                          <a:cs typeface="+mn-cs"/>
                        </a:rPr>
                        <a:t>Renting of motor vehicle.</a:t>
                      </a:r>
                    </a:p>
                    <a:p>
                      <a:endParaRPr lang="en-IN" dirty="0"/>
                    </a:p>
                  </a:txBody>
                  <a:tcPr/>
                </a:tc>
                <a:tc>
                  <a:txBody>
                    <a:bodyPr/>
                    <a:lstStyle/>
                    <a:p>
                      <a:r>
                        <a:rPr lang="en-IN" sz="1800" b="0" i="0" u="none" strike="noStrike" kern="1200" baseline="0" dirty="0" smtClean="0">
                          <a:solidFill>
                            <a:schemeClr val="dk1"/>
                          </a:solidFill>
                          <a:latin typeface="+mn-lt"/>
                          <a:ea typeface="+mn-ea"/>
                          <a:cs typeface="+mn-cs"/>
                        </a:rPr>
                        <a:t>Effective Date - 1st of October 2014</a:t>
                      </a:r>
                      <a:endParaRPr lang="en-IN" dirty="0"/>
                    </a:p>
                  </a:txBody>
                  <a:tcPr/>
                </a:tc>
              </a:tr>
              <a:tr h="1807664">
                <a:tc>
                  <a:txBody>
                    <a:bodyPr/>
                    <a:lstStyle/>
                    <a:p>
                      <a:endParaRPr lang="en-IN" sz="1800" b="0" i="0" u="none" strike="noStrike" kern="1200" baseline="0" dirty="0" smtClean="0">
                        <a:solidFill>
                          <a:schemeClr val="dk1"/>
                        </a:solidFill>
                        <a:latin typeface="+mn-lt"/>
                        <a:ea typeface="+mn-ea"/>
                        <a:cs typeface="+mn-cs"/>
                      </a:endParaRPr>
                    </a:p>
                    <a:p>
                      <a:r>
                        <a:rPr lang="en-IN" sz="1800" b="0" i="0" u="none" strike="noStrike" kern="1200" baseline="0" dirty="0" smtClean="0">
                          <a:solidFill>
                            <a:schemeClr val="dk1"/>
                          </a:solidFill>
                          <a:latin typeface="+mn-lt"/>
                          <a:ea typeface="+mn-ea"/>
                          <a:cs typeface="+mn-cs"/>
                        </a:rPr>
                        <a:t>Advance Ruling</a:t>
                      </a:r>
                    </a:p>
                    <a:p>
                      <a:endParaRPr lang="en-IN" dirty="0"/>
                    </a:p>
                  </a:txBody>
                  <a:tcPr/>
                </a:tc>
                <a:tc>
                  <a:txBody>
                    <a:bodyPr/>
                    <a:lstStyle/>
                    <a:p>
                      <a:r>
                        <a:rPr lang="en-US" sz="2000" b="1" dirty="0" smtClean="0"/>
                        <a:t>Resident Private Limited Company </a:t>
                      </a:r>
                      <a:r>
                        <a:rPr lang="en-US" dirty="0" smtClean="0"/>
                        <a:t>is the new entry in </a:t>
                      </a:r>
                      <a:r>
                        <a:rPr lang="en-IN" sz="1800" b="0" i="0" u="none" strike="noStrike" kern="1200" baseline="0" dirty="0" smtClean="0">
                          <a:solidFill>
                            <a:schemeClr val="dk1"/>
                          </a:solidFill>
                          <a:latin typeface="+mn-lt"/>
                          <a:ea typeface="+mn-ea"/>
                          <a:cs typeface="+mn-cs"/>
                        </a:rPr>
                        <a:t>class of persons eligible to make an application for Advance Ruling in service tax </a:t>
                      </a:r>
                      <a:endParaRPr lang="en-IN" dirty="0"/>
                    </a:p>
                  </a:txBody>
                  <a:tcPr/>
                </a:tc>
                <a:tc>
                  <a:txBody>
                    <a:bodyPr/>
                    <a:lstStyle/>
                    <a:p>
                      <a:r>
                        <a:rPr lang="en-IN" sz="1800" b="1" i="0" u="none" strike="noStrike" kern="1200" baseline="0" dirty="0" smtClean="0">
                          <a:solidFill>
                            <a:schemeClr val="dk1"/>
                          </a:solidFill>
                          <a:latin typeface="+mn-lt"/>
                          <a:ea typeface="+mn-ea"/>
                          <a:cs typeface="+mn-cs"/>
                        </a:rPr>
                        <a:t>Notification No.15/2014-ST</a:t>
                      </a:r>
                    </a:p>
                    <a:p>
                      <a:r>
                        <a:rPr lang="en-IN" sz="1800" b="0" i="0" u="none" strike="noStrike" kern="1200" baseline="0" dirty="0" smtClean="0">
                          <a:solidFill>
                            <a:schemeClr val="dk1"/>
                          </a:solidFill>
                          <a:latin typeface="+mn-lt"/>
                          <a:ea typeface="+mn-ea"/>
                          <a:cs typeface="+mn-cs"/>
                        </a:rPr>
                        <a:t>This change will come into effect immediately. </a:t>
                      </a:r>
                      <a:endParaRPr lang="en-IN"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128551391"/>
              </p:ext>
            </p:extLst>
          </p:nvPr>
        </p:nvGraphicFramePr>
        <p:xfrm>
          <a:off x="1981200" y="2209800"/>
          <a:ext cx="2667000" cy="1631272"/>
        </p:xfrm>
        <a:graphic>
          <a:graphicData uri="http://schemas.openxmlformats.org/drawingml/2006/table">
            <a:tbl>
              <a:tblPr firstRow="1" bandRow="1">
                <a:tableStyleId>{5C22544A-7EE6-4342-B048-85BDC9FD1C3A}</a:tableStyleId>
              </a:tblPr>
              <a:tblGrid>
                <a:gridCol w="889000"/>
                <a:gridCol w="889000"/>
                <a:gridCol w="889000"/>
              </a:tblGrid>
              <a:tr h="545630">
                <a:tc>
                  <a:txBody>
                    <a:bodyPr/>
                    <a:lstStyle/>
                    <a:p>
                      <a:r>
                        <a:rPr lang="en-US" dirty="0" smtClean="0"/>
                        <a:t>Value</a:t>
                      </a:r>
                      <a:endParaRPr lang="en-IN" dirty="0"/>
                    </a:p>
                  </a:txBody>
                  <a:tcPr/>
                </a:tc>
                <a:tc>
                  <a:txBody>
                    <a:bodyPr/>
                    <a:lstStyle/>
                    <a:p>
                      <a:r>
                        <a:rPr lang="en-US" dirty="0" smtClean="0"/>
                        <a:t>SP</a:t>
                      </a:r>
                      <a:endParaRPr lang="en-IN" dirty="0"/>
                    </a:p>
                  </a:txBody>
                  <a:tcPr/>
                </a:tc>
                <a:tc>
                  <a:txBody>
                    <a:bodyPr/>
                    <a:lstStyle/>
                    <a:p>
                      <a:r>
                        <a:rPr lang="en-US" dirty="0" smtClean="0"/>
                        <a:t>SR</a:t>
                      </a:r>
                      <a:endParaRPr lang="en-IN" dirty="0"/>
                    </a:p>
                  </a:txBody>
                  <a:tcPr/>
                </a:tc>
              </a:tr>
              <a:tr h="415082">
                <a:tc>
                  <a:txBody>
                    <a:bodyPr/>
                    <a:lstStyle/>
                    <a:p>
                      <a:r>
                        <a:rPr lang="en-US" b="1" dirty="0" smtClean="0"/>
                        <a:t>Abated</a:t>
                      </a:r>
                      <a:endParaRPr lang="en-IN" b="1" dirty="0"/>
                    </a:p>
                  </a:txBody>
                  <a:tcPr/>
                </a:tc>
                <a:tc>
                  <a:txBody>
                    <a:bodyPr/>
                    <a:lstStyle/>
                    <a:p>
                      <a:r>
                        <a:rPr lang="en-US" dirty="0" smtClean="0"/>
                        <a:t>   -</a:t>
                      </a:r>
                      <a:endParaRPr lang="en-IN" dirty="0"/>
                    </a:p>
                  </a:txBody>
                  <a:tcPr/>
                </a:tc>
                <a:tc>
                  <a:txBody>
                    <a:bodyPr/>
                    <a:lstStyle/>
                    <a:p>
                      <a:r>
                        <a:rPr lang="en-US" dirty="0" smtClean="0"/>
                        <a:t>40%</a:t>
                      </a:r>
                      <a:endParaRPr lang="en-IN" dirty="0"/>
                    </a:p>
                  </a:txBody>
                  <a:tcPr/>
                </a:tc>
              </a:tr>
              <a:tr h="609008">
                <a:tc>
                  <a:txBody>
                    <a:bodyPr/>
                    <a:lstStyle/>
                    <a:p>
                      <a:r>
                        <a:rPr lang="en-US" b="1" dirty="0" smtClean="0">
                          <a:solidFill>
                            <a:srgbClr val="00B050"/>
                          </a:solidFill>
                        </a:rPr>
                        <a:t>Non - Abated</a:t>
                      </a:r>
                      <a:endParaRPr lang="en-IN" b="1" dirty="0">
                        <a:solidFill>
                          <a:srgbClr val="00B050"/>
                        </a:solidFill>
                      </a:endParaRPr>
                    </a:p>
                  </a:txBody>
                  <a:tcPr/>
                </a:tc>
                <a:tc>
                  <a:txBody>
                    <a:bodyPr/>
                    <a:lstStyle/>
                    <a:p>
                      <a:r>
                        <a:rPr lang="en-US" strike="sngStrike" dirty="0" smtClean="0">
                          <a:solidFill>
                            <a:srgbClr val="00B050"/>
                          </a:solidFill>
                        </a:rPr>
                        <a:t>60%</a:t>
                      </a:r>
                    </a:p>
                    <a:p>
                      <a:r>
                        <a:rPr lang="en-US" sz="2000" strike="noStrike" dirty="0" smtClean="0">
                          <a:solidFill>
                            <a:srgbClr val="00B050"/>
                          </a:solidFill>
                        </a:rPr>
                        <a:t>50%</a:t>
                      </a:r>
                      <a:endParaRPr lang="en-IN" sz="2000" strike="noStrike" dirty="0">
                        <a:solidFill>
                          <a:srgbClr val="00B050"/>
                        </a:solidFill>
                      </a:endParaRPr>
                    </a:p>
                  </a:txBody>
                  <a:tcPr/>
                </a:tc>
                <a:tc>
                  <a:txBody>
                    <a:bodyPr/>
                    <a:lstStyle/>
                    <a:p>
                      <a:r>
                        <a:rPr lang="en-US" strike="sngStrike" dirty="0" smtClean="0">
                          <a:solidFill>
                            <a:srgbClr val="00B050"/>
                          </a:solidFill>
                        </a:rPr>
                        <a:t>40%</a:t>
                      </a:r>
                    </a:p>
                    <a:p>
                      <a:r>
                        <a:rPr lang="en-US" sz="2000" strike="noStrike" dirty="0" smtClean="0">
                          <a:solidFill>
                            <a:srgbClr val="00B050"/>
                          </a:solidFill>
                        </a:rPr>
                        <a:t>50%</a:t>
                      </a:r>
                      <a:endParaRPr lang="en-IN" sz="2000" strike="noStrike" dirty="0">
                        <a:solidFill>
                          <a:srgbClr val="00B050"/>
                        </a:solidFill>
                      </a:endParaRPr>
                    </a:p>
                  </a:txBody>
                  <a:tcPr/>
                </a:tc>
              </a:tr>
            </a:tbl>
          </a:graphicData>
        </a:graphic>
      </p:graphicFrame>
    </p:spTree>
    <p:extLst>
      <p:ext uri="{BB962C8B-B14F-4D97-AF65-F5344CB8AC3E}">
        <p14:creationId xmlns:p14="http://schemas.microsoft.com/office/powerpoint/2010/main" val="25826768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15962"/>
          </a:xfrm>
        </p:spPr>
        <p:txBody>
          <a:bodyPr>
            <a:normAutofit fontScale="90000"/>
          </a:bodyPr>
          <a:lstStyle/>
          <a:p>
            <a:r>
              <a:rPr lang="en-US" dirty="0" smtClean="0"/>
              <a:t>Special Economic Zone</a:t>
            </a:r>
            <a:endParaRPr lang="en-IN" dirty="0"/>
          </a:p>
        </p:txBody>
      </p:sp>
      <p:sp>
        <p:nvSpPr>
          <p:cNvPr id="3" name="Content Placeholder 2"/>
          <p:cNvSpPr>
            <a:spLocks noGrp="1"/>
          </p:cNvSpPr>
          <p:nvPr>
            <p:ph idx="1"/>
          </p:nvPr>
        </p:nvSpPr>
        <p:spPr>
          <a:xfrm>
            <a:off x="137160" y="838200"/>
            <a:ext cx="8915400" cy="6019800"/>
          </a:xfrm>
        </p:spPr>
        <p:txBody>
          <a:bodyPr>
            <a:noAutofit/>
          </a:bodyPr>
          <a:lstStyle/>
          <a:p>
            <a:pPr marL="0" indent="0" algn="ctr">
              <a:buNone/>
            </a:pPr>
            <a:r>
              <a:rPr lang="en-US" sz="2000" b="1" u="sng" dirty="0" smtClean="0"/>
              <a:t>SIMPLIFICATION OF PROCEDURES</a:t>
            </a:r>
          </a:p>
          <a:p>
            <a:pPr marL="0" indent="0" algn="just">
              <a:buNone/>
            </a:pPr>
            <a:r>
              <a:rPr lang="en-US" sz="1800" b="1" dirty="0" smtClean="0"/>
              <a:t>Notification No. 07/2014 amending the Notification 12/2013 –ST dated 1</a:t>
            </a:r>
            <a:r>
              <a:rPr lang="en-US" sz="1800" b="1" baseline="30000" dirty="0" smtClean="0"/>
              <a:t>st</a:t>
            </a:r>
            <a:r>
              <a:rPr lang="en-US" sz="1800" b="1" dirty="0" smtClean="0"/>
              <a:t> July, 2013</a:t>
            </a:r>
          </a:p>
          <a:p>
            <a:pPr marL="0" indent="0" algn="just">
              <a:buNone/>
            </a:pPr>
            <a:r>
              <a:rPr lang="en-IN" sz="1800" b="1" u="sng" dirty="0" smtClean="0"/>
              <a:t>Form A-2 -Time Limit defined – 15 Days</a:t>
            </a:r>
          </a:p>
          <a:p>
            <a:pPr marL="0" indent="0" algn="just">
              <a:buNone/>
            </a:pPr>
            <a:r>
              <a:rPr lang="en-IN" sz="1800" dirty="0" smtClean="0"/>
              <a:t>CEO </a:t>
            </a:r>
            <a:r>
              <a:rPr lang="en-IN" sz="1800" dirty="0"/>
              <a:t>would issue authorization in </a:t>
            </a:r>
            <a:r>
              <a:rPr lang="en-IN" sz="2000" b="1" u="sng" dirty="0"/>
              <a:t>Form </a:t>
            </a:r>
            <a:r>
              <a:rPr lang="en-IN" sz="2000" b="1" u="sng" dirty="0" smtClean="0"/>
              <a:t>A-2 </a:t>
            </a:r>
            <a:r>
              <a:rPr lang="en-IN" sz="1800" dirty="0"/>
              <a:t>within </a:t>
            </a:r>
            <a:r>
              <a:rPr lang="en-IN" sz="2000" b="1" dirty="0" smtClean="0"/>
              <a:t>15 working days </a:t>
            </a:r>
            <a:r>
              <a:rPr lang="en-IN" sz="1800" dirty="0" smtClean="0"/>
              <a:t>from </a:t>
            </a:r>
            <a:r>
              <a:rPr lang="en-IN" sz="1800" dirty="0"/>
              <a:t>the </a:t>
            </a:r>
            <a:r>
              <a:rPr lang="en-IN" sz="2000" b="1" dirty="0"/>
              <a:t>date of receipt </a:t>
            </a:r>
            <a:r>
              <a:rPr lang="en-IN" sz="1800" dirty="0"/>
              <a:t>of </a:t>
            </a:r>
            <a:r>
              <a:rPr lang="en-IN" sz="2000" b="1" dirty="0"/>
              <a:t>Form </a:t>
            </a:r>
            <a:r>
              <a:rPr lang="en-IN" sz="2000" b="1" dirty="0" smtClean="0"/>
              <a:t>A-1</a:t>
            </a:r>
          </a:p>
          <a:p>
            <a:pPr marL="0" indent="0" algn="just">
              <a:buNone/>
            </a:pPr>
            <a:endParaRPr lang="en-IN" sz="1800" dirty="0"/>
          </a:p>
          <a:p>
            <a:pPr marL="0" indent="0" algn="just">
              <a:buNone/>
            </a:pPr>
            <a:r>
              <a:rPr lang="en-IN" sz="1800" b="1" u="sng" dirty="0" smtClean="0"/>
              <a:t>Form A-1- Authorization by SEZ Officer</a:t>
            </a:r>
          </a:p>
          <a:p>
            <a:pPr algn="just">
              <a:buFont typeface="Wingdings" panose="05000000000000000000" pitchFamily="2" charset="2"/>
              <a:buChar char="Ø"/>
            </a:pPr>
            <a:r>
              <a:rPr lang="en-IN" sz="1800" b="1" dirty="0" smtClean="0"/>
              <a:t>Authorization validity </a:t>
            </a:r>
            <a:r>
              <a:rPr lang="en-IN" sz="1800" dirty="0" smtClean="0"/>
              <a:t>- Date </a:t>
            </a:r>
            <a:r>
              <a:rPr lang="en-IN" sz="1800" dirty="0"/>
              <a:t>on which </a:t>
            </a:r>
            <a:r>
              <a:rPr lang="en-IN" sz="1800" b="1" dirty="0"/>
              <a:t>Form A-1 </a:t>
            </a:r>
            <a:r>
              <a:rPr lang="en-IN" sz="1800" dirty="0"/>
              <a:t>is verified by the Specified Officer of SEZ</a:t>
            </a:r>
            <a:r>
              <a:rPr lang="en-IN" sz="1800" dirty="0" smtClean="0"/>
              <a:t>.</a:t>
            </a:r>
          </a:p>
          <a:p>
            <a:pPr algn="just">
              <a:buFont typeface="Wingdings" panose="05000000000000000000" pitchFamily="2" charset="2"/>
              <a:buChar char="Ø"/>
            </a:pPr>
            <a:r>
              <a:rPr lang="en-IN" sz="1800" b="1" dirty="0" smtClean="0"/>
              <a:t>Delay beyond 15 days </a:t>
            </a:r>
            <a:r>
              <a:rPr lang="en-IN" sz="1800" dirty="0" smtClean="0"/>
              <a:t>- Form </a:t>
            </a:r>
            <a:r>
              <a:rPr lang="en-IN" sz="1800" dirty="0"/>
              <a:t>A-1 is furnished after a </a:t>
            </a:r>
            <a:r>
              <a:rPr lang="en-IN" sz="1800" b="1" dirty="0"/>
              <a:t>period of 15 days </a:t>
            </a:r>
            <a:r>
              <a:rPr lang="en-IN" sz="1800" dirty="0"/>
              <a:t>from the date of its verification by the Specified Officer, the authorization shall have validity from the date of furnishing of Form A-1 to the Central Excise Officer. </a:t>
            </a:r>
            <a:endParaRPr lang="en-IN" sz="1800" dirty="0" smtClean="0"/>
          </a:p>
          <a:p>
            <a:pPr marL="0" indent="0" algn="just">
              <a:buNone/>
            </a:pPr>
            <a:endParaRPr lang="en-IN" sz="1800" dirty="0"/>
          </a:p>
          <a:p>
            <a:pPr marL="0" indent="0" algn="just">
              <a:buNone/>
            </a:pPr>
            <a:r>
              <a:rPr lang="en-IN" sz="1800" b="1" u="sng" dirty="0" smtClean="0"/>
              <a:t>Upfront exemption without authorisation but subject to time limit to furnish </a:t>
            </a:r>
            <a:r>
              <a:rPr lang="en-IN" sz="1800" b="1" u="sng" dirty="0"/>
              <a:t> </a:t>
            </a:r>
            <a:r>
              <a:rPr lang="en-IN" sz="1800" b="1" u="sng" dirty="0" smtClean="0"/>
              <a:t>authorisation</a:t>
            </a:r>
          </a:p>
          <a:p>
            <a:pPr marL="0" indent="0" algn="just">
              <a:buNone/>
            </a:pPr>
            <a:r>
              <a:rPr lang="en-IN" sz="1800" dirty="0" smtClean="0"/>
              <a:t>SEZ </a:t>
            </a:r>
            <a:r>
              <a:rPr lang="en-IN" sz="1800" dirty="0"/>
              <a:t>Units or the Developer will, pending issuance of Form A-2, be entitled to avail upfront exemption on the basis of Form A-1. However, in such a case, the SEZ Unit/Developer would be required to furnish a </a:t>
            </a:r>
            <a:r>
              <a:rPr lang="en-IN" sz="2000" b="1" dirty="0"/>
              <a:t>copy of authorization</a:t>
            </a:r>
            <a:r>
              <a:rPr lang="en-IN" sz="1800" dirty="0"/>
              <a:t> issued by the Central Excise Officer </a:t>
            </a:r>
            <a:r>
              <a:rPr lang="en-IN" sz="2000" b="1" dirty="0"/>
              <a:t>within 3 months from the date of receipt of specified services</a:t>
            </a:r>
            <a:r>
              <a:rPr lang="en-IN" sz="1800" dirty="0"/>
              <a:t>. If a copy of authorization is not provided within the said period of three months, the service provider shall pay service tax on the service so provided availing the exemption</a:t>
            </a:r>
            <a:r>
              <a:rPr lang="en-IN" sz="2200" dirty="0"/>
              <a:t>. </a:t>
            </a:r>
          </a:p>
        </p:txBody>
      </p:sp>
    </p:spTree>
    <p:extLst>
      <p:ext uri="{BB962C8B-B14F-4D97-AF65-F5344CB8AC3E}">
        <p14:creationId xmlns:p14="http://schemas.microsoft.com/office/powerpoint/2010/main" val="16104290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endParaRPr lang="en-IN" dirty="0"/>
          </a:p>
        </p:txBody>
      </p:sp>
      <p:sp>
        <p:nvSpPr>
          <p:cNvPr id="3" name="Content Placeholder 2"/>
          <p:cNvSpPr>
            <a:spLocks noGrp="1"/>
          </p:cNvSpPr>
          <p:nvPr>
            <p:ph idx="1"/>
          </p:nvPr>
        </p:nvSpPr>
        <p:spPr>
          <a:xfrm>
            <a:off x="76200" y="914400"/>
            <a:ext cx="8915400" cy="5791200"/>
          </a:xfrm>
        </p:spPr>
        <p:txBody>
          <a:bodyPr>
            <a:normAutofit fontScale="62500" lnSpcReduction="20000"/>
          </a:bodyPr>
          <a:lstStyle/>
          <a:p>
            <a:pPr marL="0" indent="0" algn="just">
              <a:buNone/>
            </a:pPr>
            <a:r>
              <a:rPr lang="en-IN" b="1" u="sng" dirty="0"/>
              <a:t>Resolve the conflict of jurisdiction</a:t>
            </a:r>
          </a:p>
          <a:p>
            <a:pPr algn="just">
              <a:buFont typeface="Wingdings" panose="05000000000000000000" pitchFamily="2" charset="2"/>
              <a:buChar char="Ø"/>
            </a:pPr>
            <a:r>
              <a:rPr lang="en-IN" dirty="0" smtClean="0"/>
              <a:t>Jurisdictional DC/ AC </a:t>
            </a:r>
            <a:r>
              <a:rPr lang="en-IN" dirty="0"/>
              <a:t>of Central Excise for all purposes under the said notification would be the authority with whom SEZ Units or the Developers are registered for taking upfront exemption or for the purposes of Chapter V of the Finance Act, 1994.</a:t>
            </a:r>
          </a:p>
          <a:p>
            <a:pPr algn="just">
              <a:buFont typeface="Wingdings" panose="05000000000000000000" pitchFamily="2" charset="2"/>
              <a:buChar char="Ø"/>
            </a:pPr>
            <a:r>
              <a:rPr lang="en-IN" dirty="0"/>
              <a:t>In case of centralized registration under the Service Tax Rules, the authority having jurisdiction over centralized registration is the jurisdictional </a:t>
            </a:r>
            <a:r>
              <a:rPr lang="en-IN" dirty="0" smtClean="0"/>
              <a:t>authority</a:t>
            </a:r>
            <a:r>
              <a:rPr lang="en-IN" dirty="0"/>
              <a:t>. </a:t>
            </a:r>
            <a:endParaRPr lang="en-IN" dirty="0" smtClean="0"/>
          </a:p>
          <a:p>
            <a:pPr algn="just">
              <a:buFont typeface="Wingdings" panose="05000000000000000000" pitchFamily="2" charset="2"/>
              <a:buChar char="Ø"/>
            </a:pPr>
            <a:endParaRPr lang="en-US" dirty="0"/>
          </a:p>
          <a:p>
            <a:pPr marL="0" indent="0" algn="just">
              <a:buNone/>
            </a:pPr>
            <a:r>
              <a:rPr lang="en-US" b="1" u="sng" dirty="0" smtClean="0"/>
              <a:t>Reverse Charge Mechanism</a:t>
            </a:r>
            <a:endParaRPr lang="en-IN" b="1" u="sng" dirty="0" smtClean="0"/>
          </a:p>
          <a:p>
            <a:pPr marL="0" indent="0">
              <a:buNone/>
            </a:pPr>
            <a:r>
              <a:rPr lang="en-IN" dirty="0"/>
              <a:t>As regards services covered under full reverse charge, it is being mentioned specifically in Form that there would be no requirement of furnishing service tax registration number of service provider. </a:t>
            </a:r>
            <a:endParaRPr lang="en-IN" dirty="0" smtClean="0"/>
          </a:p>
          <a:p>
            <a:pPr marL="0" indent="0">
              <a:buNone/>
            </a:pPr>
            <a:endParaRPr lang="en-US" dirty="0" smtClean="0"/>
          </a:p>
          <a:p>
            <a:pPr marL="0" indent="0">
              <a:buNone/>
            </a:pPr>
            <a:r>
              <a:rPr lang="en-US" b="1" u="sng" dirty="0" err="1" smtClean="0"/>
              <a:t>Exclusivey</a:t>
            </a:r>
            <a:r>
              <a:rPr lang="en-US" b="1" u="sng" dirty="0" smtClean="0"/>
              <a:t> Used Services</a:t>
            </a:r>
            <a:endParaRPr lang="en-IN" b="1" u="sng" dirty="0"/>
          </a:p>
          <a:p>
            <a:pPr marL="0" indent="0">
              <a:buNone/>
            </a:pPr>
            <a:r>
              <a:rPr lang="en-IN" dirty="0"/>
              <a:t>It is being provided that a service shall be treated as </a:t>
            </a:r>
            <a:r>
              <a:rPr lang="en-IN" b="1" dirty="0"/>
              <a:t>exclusively used</a:t>
            </a:r>
            <a:r>
              <a:rPr lang="en-IN" dirty="0"/>
              <a:t> for SEZ operations if the recipient of service is SEZ unit or developer, </a:t>
            </a:r>
            <a:endParaRPr lang="en-IN" dirty="0" smtClean="0"/>
          </a:p>
          <a:p>
            <a:pPr>
              <a:buFont typeface="Wingdings" panose="05000000000000000000" pitchFamily="2" charset="2"/>
              <a:buChar char="Ø"/>
            </a:pPr>
            <a:r>
              <a:rPr lang="en-IN" dirty="0" smtClean="0"/>
              <a:t>Invoice </a:t>
            </a:r>
            <a:r>
              <a:rPr lang="en-IN" dirty="0"/>
              <a:t>is in the name of such unit/developer </a:t>
            </a:r>
            <a:endParaRPr lang="en-IN" dirty="0" smtClean="0"/>
          </a:p>
          <a:p>
            <a:pPr>
              <a:buFont typeface="Wingdings" panose="05000000000000000000" pitchFamily="2" charset="2"/>
              <a:buChar char="Ø"/>
            </a:pPr>
            <a:r>
              <a:rPr lang="en-IN" dirty="0"/>
              <a:t>S</a:t>
            </a:r>
            <a:r>
              <a:rPr lang="en-IN" dirty="0" smtClean="0"/>
              <a:t>ervice </a:t>
            </a:r>
            <a:r>
              <a:rPr lang="en-IN" dirty="0"/>
              <a:t>is used exclusively for furtherance of authorized operations in SEZ</a:t>
            </a:r>
          </a:p>
          <a:p>
            <a:pPr algn="just">
              <a:buFont typeface="Wingdings" panose="05000000000000000000" pitchFamily="2" charset="2"/>
              <a:buChar char="Ø"/>
            </a:pPr>
            <a:endParaRPr lang="en-IN" dirty="0"/>
          </a:p>
          <a:p>
            <a:pPr algn="just">
              <a:buFont typeface="Wingdings" panose="05000000000000000000" pitchFamily="2" charset="2"/>
              <a:buChar char="Ø"/>
            </a:pPr>
            <a:endParaRPr lang="en-IN" dirty="0"/>
          </a:p>
        </p:txBody>
      </p:sp>
    </p:spTree>
    <p:extLst>
      <p:ext uri="{BB962C8B-B14F-4D97-AF65-F5344CB8AC3E}">
        <p14:creationId xmlns:p14="http://schemas.microsoft.com/office/powerpoint/2010/main" val="15971017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INPUT SERVICE DISTRIBUTOR</a:t>
            </a:r>
            <a:endParaRPr lang="en-IN" dirty="0"/>
          </a:p>
        </p:txBody>
      </p:sp>
      <p:sp>
        <p:nvSpPr>
          <p:cNvPr id="3" name="Content Placeholder 2"/>
          <p:cNvSpPr>
            <a:spLocks noGrp="1"/>
          </p:cNvSpPr>
          <p:nvPr>
            <p:ph idx="1"/>
          </p:nvPr>
        </p:nvSpPr>
        <p:spPr>
          <a:xfrm>
            <a:off x="76200" y="1219200"/>
            <a:ext cx="8839200" cy="5410200"/>
          </a:xfrm>
        </p:spPr>
        <p:txBody>
          <a:bodyPr>
            <a:normAutofit fontScale="92500" lnSpcReduction="20000"/>
          </a:bodyPr>
          <a:lstStyle/>
          <a:p>
            <a:pPr marL="0" indent="0" algn="just">
              <a:buNone/>
            </a:pPr>
            <a:r>
              <a:rPr lang="en-IN" b="1" u="sng" dirty="0"/>
              <a:t>N</a:t>
            </a:r>
            <a:r>
              <a:rPr lang="en-IN" b="1" u="sng" dirty="0" smtClean="0"/>
              <a:t>otification </a:t>
            </a:r>
            <a:r>
              <a:rPr lang="en-IN" b="1" u="sng" dirty="0"/>
              <a:t>No. 05/2014-CE (N.T.) </a:t>
            </a:r>
            <a:endParaRPr lang="en-IN" b="1" u="sng" dirty="0" smtClean="0"/>
          </a:p>
          <a:p>
            <a:pPr marL="0" indent="0" algn="just">
              <a:buNone/>
            </a:pPr>
            <a:r>
              <a:rPr lang="en-IN" b="1" u="sng" dirty="0"/>
              <a:t>Rule 7 </a:t>
            </a:r>
            <a:r>
              <a:rPr lang="en-IN" dirty="0"/>
              <a:t>of the CENVAT Credit Rules, 2004, provides for the manner of distribution of common input service credit by the Input Service Distributor </a:t>
            </a:r>
          </a:p>
          <a:p>
            <a:pPr marL="0" indent="0" algn="just">
              <a:buNone/>
            </a:pPr>
            <a:endParaRPr lang="en-IN" dirty="0" smtClean="0"/>
          </a:p>
          <a:p>
            <a:pPr marL="0" indent="0" algn="just">
              <a:buNone/>
            </a:pPr>
            <a:r>
              <a:rPr lang="en-IN" dirty="0" smtClean="0"/>
              <a:t>Notification </a:t>
            </a:r>
            <a:r>
              <a:rPr lang="en-IN" dirty="0"/>
              <a:t>clarifies that the amended rule 7 allows distribution of input service credit to all units (which are operational in the current year) in the ratio of their turnover of the previous year/previous quarter as the case may be. </a:t>
            </a:r>
            <a:endParaRPr lang="en-IN" dirty="0" smtClean="0"/>
          </a:p>
          <a:p>
            <a:pPr marL="0" indent="0" algn="just">
              <a:buNone/>
            </a:pPr>
            <a:endParaRPr lang="en-IN" dirty="0" smtClean="0"/>
          </a:p>
          <a:p>
            <a:pPr marL="0" indent="0" algn="just">
              <a:buNone/>
            </a:pPr>
            <a:r>
              <a:rPr lang="en-US" b="1" u="sng" dirty="0" smtClean="0"/>
              <a:t>Remarks </a:t>
            </a:r>
            <a:r>
              <a:rPr lang="en-US" dirty="0" smtClean="0"/>
              <a:t>– Now non operational units are not considered while distributing credit. </a:t>
            </a:r>
            <a:endParaRPr lang="en-IN" dirty="0"/>
          </a:p>
        </p:txBody>
      </p:sp>
    </p:spTree>
    <p:extLst>
      <p:ext uri="{BB962C8B-B14F-4D97-AF65-F5344CB8AC3E}">
        <p14:creationId xmlns:p14="http://schemas.microsoft.com/office/powerpoint/2010/main" val="4497122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US" dirty="0" smtClean="0"/>
              <a:t>Exemptions to Social Sectors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33325654"/>
              </p:ext>
            </p:extLst>
          </p:nvPr>
        </p:nvGraphicFramePr>
        <p:xfrm>
          <a:off x="0" y="609600"/>
          <a:ext cx="9144000" cy="6248400"/>
        </p:xfrm>
        <a:graphic>
          <a:graphicData uri="http://schemas.openxmlformats.org/drawingml/2006/table">
            <a:tbl>
              <a:tblPr firstRow="1" bandRow="1">
                <a:tableStyleId>{5C22544A-7EE6-4342-B048-85BDC9FD1C3A}</a:tableStyleId>
              </a:tblPr>
              <a:tblGrid>
                <a:gridCol w="1600200"/>
                <a:gridCol w="7543800"/>
              </a:tblGrid>
              <a:tr h="946727">
                <a:tc>
                  <a:txBody>
                    <a:bodyPr/>
                    <a:lstStyle/>
                    <a:p>
                      <a:pPr algn="just"/>
                      <a:r>
                        <a:rPr lang="en-US" dirty="0" smtClean="0"/>
                        <a:t>Mega</a:t>
                      </a:r>
                      <a:r>
                        <a:rPr lang="en-US" baseline="0" dirty="0" smtClean="0"/>
                        <a:t> Exemption Notification</a:t>
                      </a:r>
                      <a:endParaRPr lang="en-IN" dirty="0"/>
                    </a:p>
                  </a:txBody>
                  <a:tcPr/>
                </a:tc>
                <a:tc>
                  <a:txBody>
                    <a:bodyPr/>
                    <a:lstStyle/>
                    <a:p>
                      <a:pPr algn="just"/>
                      <a:r>
                        <a:rPr lang="en-US" dirty="0" smtClean="0"/>
                        <a:t>Particulars</a:t>
                      </a:r>
                      <a:endParaRPr lang="en-IN" dirty="0"/>
                    </a:p>
                  </a:txBody>
                  <a:tcPr/>
                </a:tc>
              </a:tr>
              <a:tr h="1325418">
                <a:tc>
                  <a:txBody>
                    <a:bodyPr/>
                    <a:lstStyle/>
                    <a:p>
                      <a:pPr algn="just"/>
                      <a:r>
                        <a:rPr lang="en-IN" sz="1800" b="0" i="0" u="none" strike="noStrike" kern="1200" baseline="0" dirty="0" smtClean="0">
                          <a:solidFill>
                            <a:schemeClr val="dk1"/>
                          </a:solidFill>
                          <a:latin typeface="+mn-lt"/>
                          <a:ea typeface="+mn-ea"/>
                          <a:cs typeface="+mn-cs"/>
                        </a:rPr>
                        <a:t>Sl. No.26A of Notification 25/2012</a:t>
                      </a:r>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All life </a:t>
                      </a:r>
                      <a:r>
                        <a:rPr lang="en-IN" sz="2000" b="1" i="0" u="none" strike="noStrike" kern="1200" baseline="0" dirty="0" smtClean="0">
                          <a:solidFill>
                            <a:schemeClr val="dk1"/>
                          </a:solidFill>
                          <a:latin typeface="+mn-lt"/>
                          <a:ea typeface="+mn-ea"/>
                          <a:cs typeface="+mn-cs"/>
                        </a:rPr>
                        <a:t>micro-insurance schemes </a:t>
                      </a:r>
                      <a:r>
                        <a:rPr lang="en-IN" sz="1800" b="0" i="0" u="none" strike="noStrike" kern="1200" baseline="0" dirty="0" smtClean="0">
                          <a:solidFill>
                            <a:schemeClr val="dk1"/>
                          </a:solidFill>
                          <a:latin typeface="+mn-lt"/>
                          <a:ea typeface="+mn-ea"/>
                          <a:cs typeface="+mn-cs"/>
                        </a:rPr>
                        <a:t>approved by the </a:t>
                      </a:r>
                      <a:r>
                        <a:rPr lang="en-IN" sz="2000" b="1" i="0" u="none" strike="noStrike" kern="1200" baseline="0" dirty="0" smtClean="0">
                          <a:solidFill>
                            <a:schemeClr val="dk1"/>
                          </a:solidFill>
                          <a:latin typeface="+mn-lt"/>
                          <a:ea typeface="+mn-ea"/>
                          <a:cs typeface="+mn-cs"/>
                        </a:rPr>
                        <a:t>Insurance Regulatory Development Authority </a:t>
                      </a:r>
                      <a:r>
                        <a:rPr lang="en-IN" sz="1800" b="0" i="0" u="none" strike="noStrike" kern="1200" baseline="0" dirty="0" smtClean="0">
                          <a:solidFill>
                            <a:schemeClr val="dk1"/>
                          </a:solidFill>
                          <a:latin typeface="+mn-lt"/>
                          <a:ea typeface="+mn-ea"/>
                          <a:cs typeface="+mn-cs"/>
                        </a:rPr>
                        <a:t>(IRDA), where sum assured does not exceed </a:t>
                      </a:r>
                      <a:r>
                        <a:rPr lang="en-IN" sz="2000" b="1" i="0" u="none" strike="noStrike" kern="1200" baseline="0" dirty="0" smtClean="0">
                          <a:solidFill>
                            <a:schemeClr val="dk1"/>
                          </a:solidFill>
                          <a:latin typeface="+mn-lt"/>
                          <a:ea typeface="+mn-ea"/>
                          <a:cs typeface="+mn-cs"/>
                        </a:rPr>
                        <a:t>50,000</a:t>
                      </a:r>
                      <a:r>
                        <a:rPr lang="en-IN" sz="1800" b="0" i="0" u="none" strike="noStrike" kern="1200" baseline="0" dirty="0" smtClean="0">
                          <a:solidFill>
                            <a:schemeClr val="dk1"/>
                          </a:solidFill>
                          <a:latin typeface="+mn-lt"/>
                          <a:ea typeface="+mn-ea"/>
                          <a:cs typeface="+mn-cs"/>
                        </a:rPr>
                        <a:t> are being exempted from service tax -ST amended by [Notification No.06/2014-ST]. </a:t>
                      </a:r>
                      <a:endParaRPr lang="en-IN" dirty="0"/>
                    </a:p>
                  </a:txBody>
                  <a:tcPr/>
                </a:tc>
              </a:tr>
              <a:tr h="694267">
                <a:tc>
                  <a:txBody>
                    <a:bodyPr/>
                    <a:lstStyle/>
                    <a:p>
                      <a:pPr algn="just"/>
                      <a:r>
                        <a:rPr lang="en-IN" sz="1800" b="0" i="0" u="none" strike="noStrike" kern="1200" baseline="0" dirty="0" err="1" smtClean="0">
                          <a:solidFill>
                            <a:schemeClr val="dk1"/>
                          </a:solidFill>
                          <a:latin typeface="+mn-lt"/>
                          <a:ea typeface="+mn-ea"/>
                          <a:cs typeface="+mn-cs"/>
                        </a:rPr>
                        <a:t>Sl.No</a:t>
                      </a:r>
                      <a:r>
                        <a:rPr lang="en-IN" sz="1800" b="0" i="0" u="none" strike="noStrike" kern="1200" baseline="0" dirty="0" smtClean="0">
                          <a:solidFill>
                            <a:schemeClr val="dk1"/>
                          </a:solidFill>
                          <a:latin typeface="+mn-lt"/>
                          <a:ea typeface="+mn-ea"/>
                          <a:cs typeface="+mn-cs"/>
                        </a:rPr>
                        <a:t>. 20 and 21. </a:t>
                      </a:r>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Transport of </a:t>
                      </a:r>
                      <a:r>
                        <a:rPr lang="en-IN" sz="2000" b="1" i="0" u="none" strike="noStrike" kern="1200" baseline="0" dirty="0" smtClean="0">
                          <a:solidFill>
                            <a:schemeClr val="dk1"/>
                          </a:solidFill>
                          <a:latin typeface="+mn-lt"/>
                          <a:ea typeface="+mn-ea"/>
                          <a:cs typeface="+mn-cs"/>
                        </a:rPr>
                        <a:t>organic manure </a:t>
                      </a:r>
                      <a:r>
                        <a:rPr lang="en-IN" sz="1800" b="0" i="0" u="none" strike="noStrike" kern="1200" baseline="0" dirty="0" smtClean="0">
                          <a:solidFill>
                            <a:schemeClr val="dk1"/>
                          </a:solidFill>
                          <a:latin typeface="+mn-lt"/>
                          <a:ea typeface="+mn-ea"/>
                          <a:cs typeface="+mn-cs"/>
                        </a:rPr>
                        <a:t>by vessel, rail or road (by GTA) is being exempted </a:t>
                      </a:r>
                      <a:endParaRPr lang="en-IN" dirty="0"/>
                    </a:p>
                  </a:txBody>
                  <a:tcPr/>
                </a:tc>
              </a:tr>
              <a:tr h="1041400">
                <a:tc>
                  <a:txBody>
                    <a:bodyPr/>
                    <a:lstStyle/>
                    <a:p>
                      <a:pPr algn="just"/>
                      <a:r>
                        <a:rPr lang="en-IN" sz="1800" b="0" i="0" u="none" strike="noStrike" kern="1200" baseline="0" dirty="0" smtClean="0">
                          <a:solidFill>
                            <a:schemeClr val="dk1"/>
                          </a:solidFill>
                          <a:latin typeface="+mn-lt"/>
                          <a:ea typeface="+mn-ea"/>
                          <a:cs typeface="+mn-cs"/>
                        </a:rPr>
                        <a:t>Sl. No. 20 &amp; 21 and 40 </a:t>
                      </a:r>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Services by way of loading, unloading, packing, storage or warehousing, transport by vessel, rail or road (GTA), of </a:t>
                      </a:r>
                      <a:r>
                        <a:rPr lang="en-IN" sz="2400" b="1" i="0" u="none" strike="noStrike" kern="1200" baseline="0" dirty="0" smtClean="0">
                          <a:solidFill>
                            <a:schemeClr val="dk1"/>
                          </a:solidFill>
                          <a:latin typeface="+mn-lt"/>
                          <a:ea typeface="+mn-ea"/>
                          <a:cs typeface="+mn-cs"/>
                        </a:rPr>
                        <a:t>Cotton, Ginned or Baled,</a:t>
                      </a:r>
                      <a:r>
                        <a:rPr lang="en-IN" sz="1800" b="0" i="0" u="none" strike="noStrike" kern="1200" baseline="0" dirty="0" smtClean="0">
                          <a:solidFill>
                            <a:schemeClr val="dk1"/>
                          </a:solidFill>
                          <a:latin typeface="+mn-lt"/>
                          <a:ea typeface="+mn-ea"/>
                          <a:cs typeface="+mn-cs"/>
                        </a:rPr>
                        <a:t> is being exempted </a:t>
                      </a:r>
                      <a:endParaRPr lang="en-IN" dirty="0"/>
                    </a:p>
                  </a:txBody>
                  <a:tcPr/>
                </a:tc>
              </a:tr>
              <a:tr h="978285">
                <a:tc>
                  <a:txBody>
                    <a:bodyPr/>
                    <a:lstStyle/>
                    <a:p>
                      <a:pPr algn="just"/>
                      <a:r>
                        <a:rPr lang="en-IN" sz="1800" b="0" i="0" u="none" strike="noStrike" kern="1200" baseline="0" dirty="0" smtClean="0">
                          <a:solidFill>
                            <a:schemeClr val="dk1"/>
                          </a:solidFill>
                          <a:latin typeface="+mn-lt"/>
                          <a:ea typeface="+mn-ea"/>
                          <a:cs typeface="+mn-cs"/>
                        </a:rPr>
                        <a:t>Sl. No.2B – New Entry</a:t>
                      </a:r>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Services provided by Common </a:t>
                      </a:r>
                      <a:r>
                        <a:rPr lang="en-IN" sz="2000" b="1" i="0" u="none" strike="noStrike" kern="1200" baseline="0" dirty="0" smtClean="0">
                          <a:solidFill>
                            <a:schemeClr val="dk1"/>
                          </a:solidFill>
                          <a:latin typeface="+mn-lt"/>
                          <a:ea typeface="+mn-ea"/>
                          <a:cs typeface="+mn-cs"/>
                        </a:rPr>
                        <a:t>Bio-medical Waste Treatment Facility </a:t>
                      </a:r>
                      <a:r>
                        <a:rPr lang="en-IN" sz="1800" b="0" i="0" u="none" strike="noStrike" kern="1200" baseline="0" dirty="0" smtClean="0">
                          <a:solidFill>
                            <a:schemeClr val="dk1"/>
                          </a:solidFill>
                          <a:latin typeface="+mn-lt"/>
                          <a:ea typeface="+mn-ea"/>
                          <a:cs typeface="+mn-cs"/>
                        </a:rPr>
                        <a:t>operators by way of treatment, disposal of bio medical waste or processes incidental to such treatment or disposal are being exempted </a:t>
                      </a:r>
                      <a:endParaRPr lang="en-IN" dirty="0"/>
                    </a:p>
                  </a:txBody>
                  <a:tcPr/>
                </a:tc>
              </a:tr>
              <a:tr h="1262303">
                <a:tc>
                  <a:txBody>
                    <a:bodyPr/>
                    <a:lstStyle/>
                    <a:p>
                      <a:pPr algn="just"/>
                      <a:r>
                        <a:rPr lang="en-IN" sz="1800" b="0" i="0" u="none" strike="noStrike" kern="1200" baseline="0" dirty="0" smtClean="0">
                          <a:solidFill>
                            <a:schemeClr val="dk1"/>
                          </a:solidFill>
                          <a:latin typeface="+mn-lt"/>
                          <a:ea typeface="+mn-ea"/>
                          <a:cs typeface="+mn-cs"/>
                        </a:rPr>
                        <a:t>Sl. No. 36</a:t>
                      </a:r>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Service provided by </a:t>
                      </a:r>
                      <a:r>
                        <a:rPr lang="en-IN" sz="2000" b="1" i="0" u="none" strike="noStrike" kern="1200" baseline="0" dirty="0" smtClean="0">
                          <a:solidFill>
                            <a:schemeClr val="dk1"/>
                          </a:solidFill>
                          <a:latin typeface="+mn-lt"/>
                          <a:ea typeface="+mn-ea"/>
                          <a:cs typeface="+mn-cs"/>
                        </a:rPr>
                        <a:t>Employees State Insurance Corporation (ESIC) </a:t>
                      </a:r>
                      <a:r>
                        <a:rPr lang="en-IN" sz="1800" b="0" i="0" u="none" strike="noStrike" kern="1200" baseline="0" dirty="0" smtClean="0">
                          <a:solidFill>
                            <a:schemeClr val="dk1"/>
                          </a:solidFill>
                          <a:latin typeface="+mn-lt"/>
                          <a:ea typeface="+mn-ea"/>
                          <a:cs typeface="+mn-cs"/>
                        </a:rPr>
                        <a:t>during the period prior to 1.7.2012 is proposed to be exempted from service tax. Presently any service provided by ESIC to persons governed under the Employees State Insurance Act, 1948 is already exempt from 1.7.2012 </a:t>
                      </a:r>
                      <a:endParaRPr lang="en-IN" dirty="0"/>
                    </a:p>
                  </a:txBody>
                  <a:tcPr/>
                </a:tc>
              </a:tr>
            </a:tbl>
          </a:graphicData>
        </a:graphic>
      </p:graphicFrame>
    </p:spTree>
    <p:extLst>
      <p:ext uri="{BB962C8B-B14F-4D97-AF65-F5344CB8AC3E}">
        <p14:creationId xmlns:p14="http://schemas.microsoft.com/office/powerpoint/2010/main" val="19240073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60770772"/>
              </p:ext>
            </p:extLst>
          </p:nvPr>
        </p:nvGraphicFramePr>
        <p:xfrm>
          <a:off x="15498" y="561040"/>
          <a:ext cx="9144000" cy="3078480"/>
        </p:xfrm>
        <a:graphic>
          <a:graphicData uri="http://schemas.openxmlformats.org/drawingml/2006/table">
            <a:tbl>
              <a:tblPr firstRow="1" bandRow="1">
                <a:tableStyleId>{5C22544A-7EE6-4342-B048-85BDC9FD1C3A}</a:tableStyleId>
              </a:tblPr>
              <a:tblGrid>
                <a:gridCol w="2057400"/>
                <a:gridCol w="7086600"/>
              </a:tblGrid>
              <a:tr h="581205">
                <a:tc>
                  <a:txBody>
                    <a:bodyPr/>
                    <a:lstStyle/>
                    <a:p>
                      <a:pPr algn="just"/>
                      <a:r>
                        <a:rPr lang="en-US" dirty="0" smtClean="0"/>
                        <a:t>Mega</a:t>
                      </a:r>
                      <a:r>
                        <a:rPr lang="en-US" baseline="0" dirty="0" smtClean="0"/>
                        <a:t> Exemption Notification</a:t>
                      </a:r>
                      <a:endParaRPr lang="en-IN" dirty="0"/>
                    </a:p>
                  </a:txBody>
                  <a:tcPr/>
                </a:tc>
                <a:tc>
                  <a:txBody>
                    <a:bodyPr/>
                    <a:lstStyle/>
                    <a:p>
                      <a:pPr algn="just"/>
                      <a:r>
                        <a:rPr lang="en-US" dirty="0" smtClean="0"/>
                        <a:t>Particulars</a:t>
                      </a:r>
                      <a:endParaRPr lang="en-IN" dirty="0"/>
                    </a:p>
                  </a:txBody>
                  <a:tcPr/>
                </a:tc>
              </a:tr>
              <a:tr h="1162409">
                <a:tc>
                  <a:txBody>
                    <a:bodyPr/>
                    <a:lstStyle/>
                    <a:p>
                      <a:pPr algn="just"/>
                      <a:r>
                        <a:rPr lang="en-IN" sz="1800" b="0" i="0" u="none" strike="noStrike" kern="1200" baseline="0" dirty="0" smtClean="0">
                          <a:solidFill>
                            <a:schemeClr val="dk1"/>
                          </a:solidFill>
                          <a:latin typeface="+mn-lt"/>
                          <a:ea typeface="+mn-ea"/>
                          <a:cs typeface="+mn-cs"/>
                        </a:rPr>
                        <a:t>New entry at Sl. No. 41 of 25/2012-ST </a:t>
                      </a:r>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Specialized financial services received by RBI from outside India, in the course of </a:t>
                      </a:r>
                      <a:r>
                        <a:rPr lang="en-IN" sz="2000" b="1" i="0" u="none" strike="noStrike" kern="1200" baseline="0" dirty="0" smtClean="0">
                          <a:solidFill>
                            <a:schemeClr val="dk1"/>
                          </a:solidFill>
                          <a:latin typeface="+mn-lt"/>
                          <a:ea typeface="+mn-ea"/>
                          <a:cs typeface="+mn-cs"/>
                        </a:rPr>
                        <a:t>management of foreign exchange reserves</a:t>
                      </a:r>
                      <a:r>
                        <a:rPr lang="en-IN" sz="1800" b="0" i="0" u="none" strike="noStrike" kern="1200" baseline="0" dirty="0" smtClean="0">
                          <a:solidFill>
                            <a:schemeClr val="dk1"/>
                          </a:solidFill>
                          <a:latin typeface="+mn-lt"/>
                          <a:ea typeface="+mn-ea"/>
                          <a:cs typeface="+mn-cs"/>
                        </a:rPr>
                        <a:t>, e.g. external asset management, custodial services, securities lending services, are being exempted </a:t>
                      </a:r>
                      <a:endParaRPr lang="en-IN" dirty="0"/>
                    </a:p>
                  </a:txBody>
                  <a:tcPr/>
                </a:tc>
              </a:tr>
              <a:tr h="608881">
                <a:tc>
                  <a:txBody>
                    <a:bodyPr/>
                    <a:lstStyle/>
                    <a:p>
                      <a:pPr algn="just"/>
                      <a:r>
                        <a:rPr lang="en-IN" sz="1800" b="0" i="0" u="none" strike="noStrike" kern="1200" baseline="0" dirty="0" smtClean="0">
                          <a:solidFill>
                            <a:schemeClr val="dk1"/>
                          </a:solidFill>
                          <a:latin typeface="+mn-lt"/>
                          <a:ea typeface="+mn-ea"/>
                          <a:cs typeface="+mn-cs"/>
                        </a:rPr>
                        <a:t>New entry at Sl. No.42</a:t>
                      </a:r>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Services provided by the Indian tour operators to foreign tourists in relation to </a:t>
                      </a:r>
                      <a:r>
                        <a:rPr lang="en-IN" sz="2000" b="1" i="0" u="none" strike="noStrike" kern="1200" baseline="0" dirty="0" smtClean="0">
                          <a:solidFill>
                            <a:schemeClr val="dk1"/>
                          </a:solidFill>
                          <a:latin typeface="+mn-lt"/>
                          <a:ea typeface="+mn-ea"/>
                          <a:cs typeface="+mn-cs"/>
                        </a:rPr>
                        <a:t>tours wholly conducted outside India </a:t>
                      </a:r>
                      <a:r>
                        <a:rPr lang="en-IN" sz="1800" b="0" i="0" u="none" strike="noStrike" kern="1200" baseline="0" dirty="0" smtClean="0">
                          <a:solidFill>
                            <a:schemeClr val="dk1"/>
                          </a:solidFill>
                          <a:latin typeface="+mn-lt"/>
                          <a:ea typeface="+mn-ea"/>
                          <a:cs typeface="+mn-cs"/>
                        </a:rPr>
                        <a:t>are being exempted. This exemption is available to Indian tour operators in cases where they organize tours for a foreign tourist wholly outside India </a:t>
                      </a:r>
                      <a:endParaRPr lang="en-IN" dirty="0"/>
                    </a:p>
                  </a:txBody>
                  <a:tcPr/>
                </a:tc>
              </a:tr>
            </a:tbl>
          </a:graphicData>
        </a:graphic>
      </p:graphicFrame>
    </p:spTree>
    <p:extLst>
      <p:ext uri="{BB962C8B-B14F-4D97-AF65-F5344CB8AC3E}">
        <p14:creationId xmlns:p14="http://schemas.microsoft.com/office/powerpoint/2010/main" val="4991576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a:bodyPr>
          <a:lstStyle/>
          <a:p>
            <a:pPr algn="l"/>
            <a:r>
              <a:rPr lang="en-IN" sz="2800" dirty="0"/>
              <a:t>Central Excise provisions made applicable to S</a:t>
            </a:r>
            <a:r>
              <a:rPr lang="en-IN" sz="2800" dirty="0" smtClean="0"/>
              <a:t>ervice Tax</a:t>
            </a:r>
            <a:r>
              <a:rPr lang="en-IN" sz="2800" dirty="0"/>
              <a:t>: </a:t>
            </a:r>
          </a:p>
        </p:txBody>
      </p:sp>
      <p:sp>
        <p:nvSpPr>
          <p:cNvPr id="3" name="Content Placeholder 2"/>
          <p:cNvSpPr>
            <a:spLocks noGrp="1"/>
          </p:cNvSpPr>
          <p:nvPr>
            <p:ph idx="1"/>
          </p:nvPr>
        </p:nvSpPr>
        <p:spPr>
          <a:xfrm>
            <a:off x="152400" y="1143000"/>
            <a:ext cx="8839200" cy="5562600"/>
          </a:xfrm>
        </p:spPr>
        <p:txBody>
          <a:bodyPr>
            <a:noAutofit/>
          </a:bodyPr>
          <a:lstStyle/>
          <a:p>
            <a:pPr marL="0" indent="0" algn="just">
              <a:buNone/>
            </a:pPr>
            <a:r>
              <a:rPr lang="en-IN" sz="1800" b="1" u="sng" dirty="0"/>
              <a:t>Section 83 </a:t>
            </a:r>
            <a:r>
              <a:rPr lang="en-IN" sz="1800" dirty="0"/>
              <a:t>is being amended to prescribe that the provisions of following sections of the Central Excise Act shall apply, </a:t>
            </a:r>
            <a:r>
              <a:rPr lang="en-IN" sz="1800" i="1" dirty="0"/>
              <a:t>mutatis mutandis, </a:t>
            </a:r>
            <a:r>
              <a:rPr lang="en-IN" sz="1800" dirty="0"/>
              <a:t>to service </a:t>
            </a:r>
            <a:r>
              <a:rPr lang="en-IN" sz="1800" dirty="0" smtClean="0"/>
              <a:t>tax.</a:t>
            </a:r>
          </a:p>
          <a:p>
            <a:pPr marL="0" indent="0" algn="just">
              <a:buNone/>
            </a:pPr>
            <a:endParaRPr lang="en-IN" sz="1800" dirty="0" smtClean="0"/>
          </a:p>
          <a:p>
            <a:pPr algn="just">
              <a:buFont typeface="Wingdings" panose="05000000000000000000" pitchFamily="2" charset="2"/>
              <a:buChar char="Ø"/>
            </a:pPr>
            <a:r>
              <a:rPr lang="en-IN" sz="1800" b="1" u="sng" dirty="0" smtClean="0"/>
              <a:t>Section </a:t>
            </a:r>
            <a:r>
              <a:rPr lang="en-IN" sz="1800" b="1" u="sng" dirty="0"/>
              <a:t>5A(2</a:t>
            </a:r>
            <a:r>
              <a:rPr lang="en-IN" sz="1800" b="1" dirty="0" smtClean="0"/>
              <a:t>) </a:t>
            </a:r>
            <a:r>
              <a:rPr lang="en-IN" sz="1800" dirty="0" smtClean="0"/>
              <a:t>Any </a:t>
            </a:r>
            <a:r>
              <a:rPr lang="en-IN" sz="1800" dirty="0"/>
              <a:t>explanation inserted in a notification or special order at any time </a:t>
            </a:r>
            <a:r>
              <a:rPr lang="en-IN" sz="2400" b="1" dirty="0"/>
              <a:t>within </a:t>
            </a:r>
            <a:r>
              <a:rPr lang="en-IN" sz="2400" b="1" dirty="0" smtClean="0"/>
              <a:t>One </a:t>
            </a:r>
            <a:r>
              <a:rPr lang="en-IN" sz="2400" b="1" dirty="0"/>
              <a:t>Y</a:t>
            </a:r>
            <a:r>
              <a:rPr lang="en-IN" sz="2400" b="1" dirty="0" smtClean="0"/>
              <a:t>ear </a:t>
            </a:r>
            <a:r>
              <a:rPr lang="en-IN" sz="2400" b="1" dirty="0"/>
              <a:t>of issue of notification or order,</a:t>
            </a:r>
            <a:r>
              <a:rPr lang="en-IN" sz="1800" dirty="0"/>
              <a:t> for clarifying the scope or applicability thereof, shall have effect from the date of issue of such notification or order. </a:t>
            </a:r>
          </a:p>
          <a:p>
            <a:pPr algn="just">
              <a:buFont typeface="Wingdings" panose="05000000000000000000" pitchFamily="2" charset="2"/>
              <a:buChar char="Ø"/>
            </a:pPr>
            <a:endParaRPr lang="en-IN" sz="1800" dirty="0"/>
          </a:p>
          <a:p>
            <a:pPr algn="just">
              <a:buFont typeface="Wingdings" panose="05000000000000000000" pitchFamily="2" charset="2"/>
              <a:buChar char="Ø"/>
            </a:pPr>
            <a:r>
              <a:rPr lang="en-IN" sz="1800" b="1" u="sng" dirty="0" smtClean="0"/>
              <a:t>Section 15 A</a:t>
            </a:r>
            <a:r>
              <a:rPr lang="en-IN" sz="1800" dirty="0" smtClean="0"/>
              <a:t> This </a:t>
            </a:r>
            <a:r>
              <a:rPr lang="en-IN" sz="1800" b="1" dirty="0" smtClean="0"/>
              <a:t>new section </a:t>
            </a:r>
            <a:r>
              <a:rPr lang="en-IN" sz="1800" dirty="0" smtClean="0"/>
              <a:t>is being inserted in the Central Excise Act to stipulate that </a:t>
            </a:r>
            <a:r>
              <a:rPr lang="en-IN" sz="2400" b="1" dirty="0" smtClean="0"/>
              <a:t>Third Party Sources</a:t>
            </a:r>
            <a:r>
              <a:rPr lang="en-IN" sz="1800" dirty="0" smtClean="0"/>
              <a:t> shall furnish periodic information, as specified, in the manner as may be prescribed. </a:t>
            </a:r>
          </a:p>
          <a:p>
            <a:pPr algn="just">
              <a:buFont typeface="Wingdings" panose="05000000000000000000" pitchFamily="2" charset="2"/>
              <a:buChar char="Ø"/>
            </a:pPr>
            <a:endParaRPr lang="en-IN" sz="1800" dirty="0"/>
          </a:p>
          <a:p>
            <a:pPr algn="just">
              <a:buFont typeface="Wingdings" panose="05000000000000000000" pitchFamily="2" charset="2"/>
              <a:buChar char="Ø"/>
            </a:pPr>
            <a:r>
              <a:rPr lang="en-IN" sz="1800" b="1" u="sng" dirty="0" smtClean="0"/>
              <a:t>Section 15B</a:t>
            </a:r>
            <a:r>
              <a:rPr lang="en-IN" sz="1800" dirty="0" smtClean="0"/>
              <a:t> </a:t>
            </a:r>
            <a:r>
              <a:rPr lang="en-IN" sz="1800" dirty="0"/>
              <a:t>This </a:t>
            </a:r>
            <a:r>
              <a:rPr lang="en-IN" sz="1800" b="1" dirty="0"/>
              <a:t>new section </a:t>
            </a:r>
            <a:r>
              <a:rPr lang="en-IN" sz="1800" dirty="0"/>
              <a:t>is being inserted in the Central Excise Act to prescribe that </a:t>
            </a:r>
            <a:r>
              <a:rPr lang="en-IN" sz="2400" b="1" dirty="0"/>
              <a:t>failure to provide information</a:t>
            </a:r>
            <a:r>
              <a:rPr lang="en-IN" sz="1800" dirty="0"/>
              <a:t> under section 15A of the Act would </a:t>
            </a:r>
            <a:r>
              <a:rPr lang="en-IN" sz="2400" b="1" dirty="0"/>
              <a:t>attract penalty </a:t>
            </a:r>
            <a:r>
              <a:rPr lang="en-IN" sz="1800" dirty="0"/>
              <a:t>as specified. </a:t>
            </a:r>
          </a:p>
          <a:p>
            <a:pPr algn="just"/>
            <a:endParaRPr lang="en-IN" sz="1800" dirty="0"/>
          </a:p>
        </p:txBody>
      </p:sp>
    </p:spTree>
    <p:extLst>
      <p:ext uri="{BB962C8B-B14F-4D97-AF65-F5344CB8AC3E}">
        <p14:creationId xmlns:p14="http://schemas.microsoft.com/office/powerpoint/2010/main" val="26748354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944562"/>
          </a:xfrm>
        </p:spPr>
        <p:txBody>
          <a:bodyPr>
            <a:normAutofit/>
          </a:bodyPr>
          <a:lstStyle/>
          <a:p>
            <a:pPr algn="just"/>
            <a:r>
              <a:rPr lang="en-IN" sz="2800" dirty="0"/>
              <a:t>Central Excise provisions made applicable to </a:t>
            </a:r>
            <a:r>
              <a:rPr lang="en-IN" sz="2800" dirty="0" smtClean="0"/>
              <a:t>Service </a:t>
            </a:r>
            <a:r>
              <a:rPr lang="en-IN" sz="2800" dirty="0"/>
              <a:t>Tax</a:t>
            </a:r>
            <a:r>
              <a:rPr lang="en-IN" sz="2800" dirty="0" smtClean="0"/>
              <a:t>: - </a:t>
            </a:r>
            <a:endParaRPr lang="en-IN" sz="2800" dirty="0"/>
          </a:p>
        </p:txBody>
      </p:sp>
      <p:sp>
        <p:nvSpPr>
          <p:cNvPr id="3" name="Content Placeholder 2"/>
          <p:cNvSpPr>
            <a:spLocks noGrp="1"/>
          </p:cNvSpPr>
          <p:nvPr>
            <p:ph idx="1"/>
          </p:nvPr>
        </p:nvSpPr>
        <p:spPr/>
        <p:txBody>
          <a:bodyPr>
            <a:normAutofit fontScale="62500" lnSpcReduction="20000"/>
          </a:bodyPr>
          <a:lstStyle/>
          <a:p>
            <a:pPr marL="0" indent="0" algn="just">
              <a:buNone/>
            </a:pPr>
            <a:r>
              <a:rPr lang="en-IN" dirty="0" smtClean="0"/>
              <a:t> </a:t>
            </a:r>
            <a:r>
              <a:rPr lang="en-IN" b="1" u="sng" dirty="0" smtClean="0"/>
              <a:t>Section 35F</a:t>
            </a:r>
          </a:p>
          <a:p>
            <a:pPr marL="0" indent="0" algn="just">
              <a:buNone/>
            </a:pPr>
            <a:r>
              <a:rPr lang="en-IN" b="1" dirty="0" smtClean="0"/>
              <a:t> Mandatory Fixed Pre-Deposit</a:t>
            </a:r>
            <a:r>
              <a:rPr lang="en-IN" dirty="0" smtClean="0"/>
              <a:t> </a:t>
            </a:r>
          </a:p>
          <a:p>
            <a:pPr marL="0" indent="0" algn="just">
              <a:buNone/>
            </a:pPr>
            <a:endParaRPr lang="en-IN" dirty="0" smtClean="0"/>
          </a:p>
          <a:p>
            <a:pPr marL="0" indent="0" algn="just">
              <a:buNone/>
            </a:pPr>
            <a:r>
              <a:rPr lang="en-IN" b="1" dirty="0" smtClean="0"/>
              <a:t>1</a:t>
            </a:r>
            <a:r>
              <a:rPr lang="en-IN" b="1" baseline="30000" dirty="0" smtClean="0"/>
              <a:t>st</a:t>
            </a:r>
            <a:r>
              <a:rPr lang="en-IN" b="1" dirty="0" smtClean="0"/>
              <a:t> Stage Appeal</a:t>
            </a:r>
            <a:r>
              <a:rPr lang="en-IN" dirty="0" smtClean="0"/>
              <a:t> - </a:t>
            </a:r>
            <a:r>
              <a:rPr lang="en-IN" b="1" dirty="0" smtClean="0"/>
              <a:t>7.5</a:t>
            </a:r>
            <a:r>
              <a:rPr lang="en-IN" b="1" dirty="0"/>
              <a:t>%</a:t>
            </a:r>
            <a:r>
              <a:rPr lang="en-IN" dirty="0"/>
              <a:t> of the duty demanded or penalty imposed or both for filing of appeal before the Commissioner(Appeal) or the </a:t>
            </a:r>
            <a:r>
              <a:rPr lang="en-IN" dirty="0" smtClean="0"/>
              <a:t>Tribunal.</a:t>
            </a:r>
          </a:p>
          <a:p>
            <a:pPr marL="0" indent="0" algn="just">
              <a:buNone/>
            </a:pPr>
            <a:endParaRPr lang="en-IN" dirty="0" smtClean="0"/>
          </a:p>
          <a:p>
            <a:pPr marL="0" indent="0" algn="just">
              <a:buNone/>
            </a:pPr>
            <a:r>
              <a:rPr lang="en-IN" b="1" dirty="0" smtClean="0"/>
              <a:t>2</a:t>
            </a:r>
            <a:r>
              <a:rPr lang="en-IN" b="1" baseline="30000" dirty="0" smtClean="0"/>
              <a:t>nd</a:t>
            </a:r>
            <a:r>
              <a:rPr lang="en-IN" b="1" dirty="0" smtClean="0"/>
              <a:t> Stage Appeal - 10</a:t>
            </a:r>
            <a:r>
              <a:rPr lang="en-IN" b="1" dirty="0"/>
              <a:t>% </a:t>
            </a:r>
            <a:r>
              <a:rPr lang="en-IN" dirty="0"/>
              <a:t>of the duty demanded or penalty imposed or both </a:t>
            </a:r>
            <a:r>
              <a:rPr lang="en-IN" dirty="0" smtClean="0"/>
              <a:t>for filing appeal </a:t>
            </a:r>
            <a:r>
              <a:rPr lang="en-IN" dirty="0"/>
              <a:t>before the Tribunal. </a:t>
            </a:r>
            <a:endParaRPr lang="en-IN" dirty="0" smtClean="0"/>
          </a:p>
          <a:p>
            <a:pPr marL="0" indent="0" algn="just">
              <a:buNone/>
            </a:pPr>
            <a:endParaRPr lang="en-IN" dirty="0" smtClean="0"/>
          </a:p>
          <a:p>
            <a:pPr algn="just">
              <a:buFont typeface="Wingdings" panose="05000000000000000000" pitchFamily="2" charset="2"/>
              <a:buChar char="Ø"/>
            </a:pPr>
            <a:r>
              <a:rPr lang="en-IN" dirty="0" smtClean="0"/>
              <a:t>Amount </a:t>
            </a:r>
            <a:r>
              <a:rPr lang="en-IN" dirty="0"/>
              <a:t>of pre-deposit payable would be subject to a ceiling of Rs 10 Crore. </a:t>
            </a:r>
            <a:endParaRPr lang="en-IN" dirty="0" smtClean="0"/>
          </a:p>
          <a:p>
            <a:pPr algn="just">
              <a:buFont typeface="Wingdings" panose="05000000000000000000" pitchFamily="2" charset="2"/>
              <a:buChar char="Ø"/>
            </a:pPr>
            <a:r>
              <a:rPr lang="en-IN" dirty="0" smtClean="0"/>
              <a:t>All </a:t>
            </a:r>
            <a:r>
              <a:rPr lang="en-IN" dirty="0"/>
              <a:t>pending appeals/stay application would be governed by the </a:t>
            </a:r>
            <a:r>
              <a:rPr lang="en-IN" dirty="0" smtClean="0"/>
              <a:t>statutory provisions </a:t>
            </a:r>
            <a:r>
              <a:rPr lang="en-IN" dirty="0"/>
              <a:t>prevailing at the time of filing such stay applications/appeals. </a:t>
            </a:r>
            <a:endParaRPr lang="en-IN" dirty="0" smtClean="0"/>
          </a:p>
          <a:p>
            <a:pPr algn="just">
              <a:buFont typeface="Wingdings" panose="05000000000000000000" pitchFamily="2" charset="2"/>
              <a:buChar char="Ø"/>
            </a:pPr>
            <a:r>
              <a:rPr lang="en-IN" dirty="0" smtClean="0"/>
              <a:t>This </a:t>
            </a:r>
            <a:r>
              <a:rPr lang="en-IN" dirty="0"/>
              <a:t>new provisions would, </a:t>
            </a:r>
            <a:r>
              <a:rPr lang="en-IN" i="1" dirty="0"/>
              <a:t>mutatis mutandis</a:t>
            </a:r>
            <a:r>
              <a:rPr lang="en-IN" dirty="0"/>
              <a:t>, apply to Service Tax. </a:t>
            </a:r>
          </a:p>
          <a:p>
            <a:pPr>
              <a:buFont typeface="Wingdings" panose="05000000000000000000" pitchFamily="2" charset="2"/>
              <a:buChar char="Ø"/>
            </a:pPr>
            <a:endParaRPr lang="en-IN" dirty="0"/>
          </a:p>
        </p:txBody>
      </p:sp>
    </p:spTree>
    <p:extLst>
      <p:ext uri="{BB962C8B-B14F-4D97-AF65-F5344CB8AC3E}">
        <p14:creationId xmlns:p14="http://schemas.microsoft.com/office/powerpoint/2010/main" val="22869818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639762"/>
          </a:xfrm>
        </p:spPr>
        <p:txBody>
          <a:bodyPr>
            <a:normAutofit fontScale="90000"/>
          </a:bodyPr>
          <a:lstStyle/>
          <a:p>
            <a:r>
              <a:rPr lang="en-US" dirty="0" smtClean="0"/>
              <a:t>Highlights of Finance Bill, 2014</a:t>
            </a:r>
            <a:endParaRPr lang="en-IN" dirty="0"/>
          </a:p>
        </p:txBody>
      </p:sp>
      <p:sp>
        <p:nvSpPr>
          <p:cNvPr id="2" name="Content Placeholder 1"/>
          <p:cNvSpPr>
            <a:spLocks noGrp="1"/>
          </p:cNvSpPr>
          <p:nvPr>
            <p:ph idx="1"/>
          </p:nvPr>
        </p:nvSpPr>
        <p:spPr>
          <a:xfrm>
            <a:off x="228600" y="838200"/>
            <a:ext cx="8686800" cy="5791200"/>
          </a:xfrm>
        </p:spPr>
        <p:txBody>
          <a:bodyPr>
            <a:normAutofit fontScale="55000" lnSpcReduction="20000"/>
          </a:bodyPr>
          <a:lstStyle/>
          <a:p>
            <a:pPr>
              <a:buFont typeface="Wingdings" panose="05000000000000000000" pitchFamily="2" charset="2"/>
              <a:buChar char="Ø"/>
            </a:pPr>
            <a:r>
              <a:rPr lang="en-IN" dirty="0" smtClean="0"/>
              <a:t>India </a:t>
            </a:r>
            <a:r>
              <a:rPr lang="en-IN" dirty="0"/>
              <a:t>has the second fastest growing service sector in the world with a compound annual growth rate at 9 percent.</a:t>
            </a:r>
          </a:p>
          <a:p>
            <a:pPr>
              <a:buFont typeface="Wingdings" panose="05000000000000000000" pitchFamily="2" charset="2"/>
              <a:buChar char="Ø"/>
            </a:pPr>
            <a:r>
              <a:rPr lang="en-IN" dirty="0"/>
              <a:t>Contribution of Services in GDP composition over 60 percent. </a:t>
            </a:r>
            <a:endParaRPr lang="en-IN" dirty="0" smtClean="0"/>
          </a:p>
          <a:p>
            <a:pPr>
              <a:buFont typeface="Wingdings" panose="05000000000000000000" pitchFamily="2" charset="2"/>
              <a:buChar char="Ø"/>
            </a:pPr>
            <a:r>
              <a:rPr lang="en-IN" dirty="0"/>
              <a:t>GDP growth in 2013-14 @ 4.7 percent; expected to be 5.4 percent in 2014-15</a:t>
            </a:r>
            <a:r>
              <a:rPr lang="en-IN" dirty="0" smtClean="0"/>
              <a:t>.</a:t>
            </a:r>
          </a:p>
          <a:p>
            <a:pPr>
              <a:buFont typeface="Wingdings" panose="05000000000000000000" pitchFamily="2" charset="2"/>
              <a:buChar char="Ø"/>
            </a:pPr>
            <a:r>
              <a:rPr lang="en-IN" dirty="0"/>
              <a:t>Tax- GDP ratio expected to be 10.5 percent in FY 2014-15</a:t>
            </a:r>
            <a:r>
              <a:rPr lang="en-IN" dirty="0" smtClean="0"/>
              <a:t>.</a:t>
            </a:r>
          </a:p>
          <a:p>
            <a:pPr>
              <a:buFont typeface="Wingdings" panose="05000000000000000000" pitchFamily="2" charset="2"/>
              <a:buChar char="Ø"/>
            </a:pPr>
            <a:r>
              <a:rPr lang="en-IN" dirty="0"/>
              <a:t>Hints at time line for GST and legislative changes in December 2014 and GST expected in 2015-16</a:t>
            </a:r>
            <a:r>
              <a:rPr lang="en-IN" dirty="0" smtClean="0"/>
              <a:t>.</a:t>
            </a:r>
          </a:p>
          <a:p>
            <a:pPr>
              <a:buFont typeface="Wingdings" panose="05000000000000000000" pitchFamily="2" charset="2"/>
              <a:buChar char="Ø"/>
            </a:pPr>
            <a:r>
              <a:rPr lang="en-IN" dirty="0"/>
              <a:t>Ambitious Revenue Collection Targets in Interim Budget. Proposed tax </a:t>
            </a:r>
            <a:r>
              <a:rPr lang="en-IN" dirty="0" smtClean="0"/>
              <a:t>changes factored </a:t>
            </a:r>
            <a:r>
              <a:rPr lang="en-IN" dirty="0"/>
              <a:t>in the Budget Estimates 2014-15</a:t>
            </a:r>
          </a:p>
          <a:p>
            <a:pPr>
              <a:buFont typeface="Wingdings" panose="05000000000000000000" pitchFamily="2" charset="2"/>
              <a:buChar char="Ø"/>
            </a:pPr>
            <a:r>
              <a:rPr lang="en-IN" dirty="0" smtClean="0"/>
              <a:t>Measures </a:t>
            </a:r>
            <a:r>
              <a:rPr lang="en-IN" dirty="0"/>
              <a:t>to revive the economy, promote investment in manufacturing, rationalize </a:t>
            </a:r>
            <a:r>
              <a:rPr lang="en-IN" dirty="0" smtClean="0"/>
              <a:t>tax provisions </a:t>
            </a:r>
            <a:r>
              <a:rPr lang="en-IN" dirty="0"/>
              <a:t>to reduce litigation, address the problem of inverted duty structure in </a:t>
            </a:r>
            <a:r>
              <a:rPr lang="en-IN" dirty="0" smtClean="0"/>
              <a:t>certain areas</a:t>
            </a:r>
            <a:r>
              <a:rPr lang="en-IN" dirty="0"/>
              <a:t>. Tax reliefs to individual tax </a:t>
            </a:r>
            <a:r>
              <a:rPr lang="en-IN" dirty="0" smtClean="0"/>
              <a:t>payers</a:t>
            </a:r>
          </a:p>
          <a:p>
            <a:pPr>
              <a:buFont typeface="Wingdings" panose="05000000000000000000" pitchFamily="2" charset="2"/>
              <a:buChar char="Ø"/>
            </a:pPr>
            <a:r>
              <a:rPr lang="en-IN" dirty="0"/>
              <a:t>24X7 customs clearance facility extended to 13 more airports in respect of all </a:t>
            </a:r>
            <a:r>
              <a:rPr lang="en-IN" dirty="0" smtClean="0"/>
              <a:t>export goods </a:t>
            </a:r>
            <a:r>
              <a:rPr lang="en-IN" dirty="0"/>
              <a:t>and to 14 more sea ports in respect of specified import and export goods </a:t>
            </a:r>
            <a:r>
              <a:rPr lang="en-IN" dirty="0" smtClean="0"/>
              <a:t>to facilitate </a:t>
            </a:r>
            <a:r>
              <a:rPr lang="en-IN" dirty="0"/>
              <a:t>cargo clearance</a:t>
            </a:r>
            <a:r>
              <a:rPr lang="en-IN" dirty="0" smtClean="0"/>
              <a:t>.</a:t>
            </a:r>
          </a:p>
          <a:p>
            <a:pPr>
              <a:buFont typeface="Wingdings" panose="05000000000000000000" pitchFamily="2" charset="2"/>
              <a:buChar char="Ø"/>
            </a:pPr>
            <a:r>
              <a:rPr lang="en-IN" dirty="0"/>
              <a:t>‘Indian Customs Single Window Project’ to facilitate trade, to be implemented</a:t>
            </a:r>
            <a:r>
              <a:rPr lang="en-IN" dirty="0" smtClean="0"/>
              <a:t>.</a:t>
            </a:r>
          </a:p>
          <a:p>
            <a:pPr>
              <a:buFont typeface="Wingdings" panose="05000000000000000000" pitchFamily="2" charset="2"/>
              <a:buChar char="Ø"/>
            </a:pPr>
            <a:r>
              <a:rPr lang="en-IN" dirty="0"/>
              <a:t>Customs and Central Excise Acts to be amended to expedite the process of </a:t>
            </a:r>
            <a:r>
              <a:rPr lang="en-IN" dirty="0" smtClean="0"/>
              <a:t>disposal of </a:t>
            </a:r>
            <a:r>
              <a:rPr lang="en-IN" dirty="0"/>
              <a:t>appeals</a:t>
            </a:r>
            <a:r>
              <a:rPr lang="en-IN" dirty="0" smtClean="0"/>
              <a:t>.</a:t>
            </a:r>
          </a:p>
          <a:p>
            <a:pPr>
              <a:buFont typeface="Wingdings" panose="05000000000000000000" pitchFamily="2" charset="2"/>
              <a:buChar char="Ø"/>
            </a:pPr>
            <a:r>
              <a:rPr lang="en-IN" dirty="0"/>
              <a:t>The scheme of Advance Ruling in indirect taxes to be expanded to cover </a:t>
            </a:r>
            <a:r>
              <a:rPr lang="en-IN" dirty="0" smtClean="0"/>
              <a:t>resident private </a:t>
            </a:r>
            <a:r>
              <a:rPr lang="en-IN" dirty="0"/>
              <a:t>limited companies. The scope of Settlement Commission to be enlarged </a:t>
            </a:r>
            <a:r>
              <a:rPr lang="en-IN" dirty="0" smtClean="0"/>
              <a:t>to facilitate </a:t>
            </a:r>
            <a:r>
              <a:rPr lang="en-IN" dirty="0"/>
              <a:t>quick dispute resolution</a:t>
            </a:r>
            <a:r>
              <a:rPr lang="en-IN" dirty="0" smtClean="0"/>
              <a:t>.</a:t>
            </a:r>
          </a:p>
          <a:p>
            <a:pPr>
              <a:buFont typeface="Wingdings" panose="05000000000000000000" pitchFamily="2" charset="2"/>
              <a:buChar char="Ø"/>
            </a:pPr>
            <a:r>
              <a:rPr lang="en-IN" dirty="0"/>
              <a:t>Tax proposals on the indirect taxes side are estimated to yield  </a:t>
            </a:r>
            <a:r>
              <a:rPr lang="en-IN" dirty="0" smtClean="0"/>
              <a:t>additional  7,525 </a:t>
            </a:r>
            <a:r>
              <a:rPr lang="en-IN" dirty="0"/>
              <a:t>crore.</a:t>
            </a:r>
            <a:endParaRPr lang="en-IN" dirty="0" smtClean="0"/>
          </a:p>
          <a:p>
            <a:endParaRPr lang="en-IN" dirty="0"/>
          </a:p>
        </p:txBody>
      </p:sp>
    </p:spTree>
    <p:extLst>
      <p:ext uri="{BB962C8B-B14F-4D97-AF65-F5344CB8AC3E}">
        <p14:creationId xmlns:p14="http://schemas.microsoft.com/office/powerpoint/2010/main" val="33513516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pPr algn="just"/>
            <a:r>
              <a:rPr lang="en-IN" sz="3200" dirty="0"/>
              <a:t>Central Excise provisions made applicable to Service Tax</a:t>
            </a:r>
            <a:r>
              <a:rPr lang="en-IN" sz="3200" dirty="0" smtClean="0"/>
              <a:t>: - </a:t>
            </a:r>
            <a:endParaRPr lang="en-IN"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47018138"/>
              </p:ext>
            </p:extLst>
          </p:nvPr>
        </p:nvGraphicFramePr>
        <p:xfrm>
          <a:off x="228600" y="1143000"/>
          <a:ext cx="8763000" cy="5577840"/>
        </p:xfrm>
        <a:graphic>
          <a:graphicData uri="http://schemas.openxmlformats.org/drawingml/2006/table">
            <a:tbl>
              <a:tblPr firstRow="1" bandRow="1">
                <a:tableStyleId>{5C22544A-7EE6-4342-B048-85BDC9FD1C3A}</a:tableStyleId>
              </a:tblPr>
              <a:tblGrid>
                <a:gridCol w="2133600"/>
                <a:gridCol w="6629400"/>
              </a:tblGrid>
              <a:tr h="351119">
                <a:tc>
                  <a:txBody>
                    <a:bodyPr/>
                    <a:lstStyle/>
                    <a:p>
                      <a:pPr algn="just"/>
                      <a:r>
                        <a:rPr lang="en-US" dirty="0" smtClean="0"/>
                        <a:t>Section</a:t>
                      </a:r>
                      <a:r>
                        <a:rPr lang="en-US" baseline="0" dirty="0" smtClean="0"/>
                        <a:t> </a:t>
                      </a:r>
                      <a:endParaRPr lang="en-IN" dirty="0"/>
                    </a:p>
                  </a:txBody>
                  <a:tcPr/>
                </a:tc>
                <a:tc>
                  <a:txBody>
                    <a:bodyPr/>
                    <a:lstStyle/>
                    <a:p>
                      <a:pPr algn="just"/>
                      <a:r>
                        <a:rPr lang="en-US" dirty="0" smtClean="0"/>
                        <a:t>Amendment</a:t>
                      </a:r>
                      <a:endParaRPr lang="en-IN" dirty="0"/>
                    </a:p>
                  </a:txBody>
                  <a:tcPr/>
                </a:tc>
              </a:tr>
              <a:tr h="2194386">
                <a:tc>
                  <a:txBody>
                    <a:bodyPr/>
                    <a:lstStyle/>
                    <a:p>
                      <a:pPr algn="just"/>
                      <a:r>
                        <a:rPr lang="en-IN" sz="1800" b="0" i="0" u="none" strike="noStrike" kern="1200" baseline="0" dirty="0" smtClean="0">
                          <a:solidFill>
                            <a:schemeClr val="dk1"/>
                          </a:solidFill>
                          <a:latin typeface="+mn-lt"/>
                          <a:ea typeface="+mn-ea"/>
                          <a:cs typeface="+mn-cs"/>
                        </a:rPr>
                        <a:t>Section 73 </a:t>
                      </a:r>
                      <a:endParaRPr lang="en-IN" dirty="0"/>
                    </a:p>
                  </a:txBody>
                  <a:tcPr/>
                </a:tc>
                <a:tc>
                  <a:txBody>
                    <a:bodyPr/>
                    <a:lstStyle/>
                    <a:p>
                      <a:pPr algn="just"/>
                      <a:r>
                        <a:rPr lang="en-IN" sz="1800" kern="1200" dirty="0" smtClean="0">
                          <a:solidFill>
                            <a:schemeClr val="dk1"/>
                          </a:solidFill>
                          <a:effectLst/>
                          <a:latin typeface="+mn-lt"/>
                          <a:ea typeface="+mn-ea"/>
                          <a:cs typeface="+mn-cs"/>
                        </a:rPr>
                        <a:t>Sub-Section 4B to Section 73 has been inserted </a:t>
                      </a:r>
                    </a:p>
                    <a:p>
                      <a:pPr algn="just"/>
                      <a:r>
                        <a:rPr lang="en-IN" sz="1800" kern="1200" dirty="0" smtClean="0">
                          <a:solidFill>
                            <a:schemeClr val="dk1"/>
                          </a:solidFill>
                          <a:effectLst/>
                          <a:latin typeface="+mn-lt"/>
                          <a:ea typeface="+mn-ea"/>
                          <a:cs typeface="+mn-cs"/>
                        </a:rPr>
                        <a:t>(a) within six months from the date of notice </a:t>
                      </a:r>
                      <a:r>
                        <a:rPr lang="en-IN" sz="1800" kern="1200" baseline="0" dirty="0" smtClean="0">
                          <a:solidFill>
                            <a:schemeClr val="dk1"/>
                          </a:solidFill>
                          <a:effectLst/>
                          <a:latin typeface="+mn-lt"/>
                          <a:ea typeface="+mn-ea"/>
                          <a:cs typeface="+mn-cs"/>
                        </a:rPr>
                        <a:t> </a:t>
                      </a:r>
                      <a:r>
                        <a:rPr lang="en-IN" sz="1800" kern="1200" dirty="0" smtClean="0">
                          <a:solidFill>
                            <a:schemeClr val="dk1"/>
                          </a:solidFill>
                          <a:effectLst/>
                          <a:latin typeface="+mn-lt"/>
                          <a:ea typeface="+mn-ea"/>
                          <a:cs typeface="+mn-cs"/>
                        </a:rPr>
                        <a:t>where it is possible to do so, in respect of cases whose limitation is specified as 18 months in </a:t>
                      </a:r>
                      <a:r>
                        <a:rPr lang="en-IN" sz="1800" kern="1200" baseline="0" dirty="0" smtClean="0">
                          <a:solidFill>
                            <a:schemeClr val="dk1"/>
                          </a:solidFill>
                          <a:effectLst/>
                          <a:latin typeface="+mn-lt"/>
                          <a:ea typeface="+mn-ea"/>
                          <a:cs typeface="+mn-cs"/>
                        </a:rPr>
                        <a:t> </a:t>
                      </a:r>
                      <a:r>
                        <a:rPr lang="en-IN" sz="1800" kern="1200" dirty="0" smtClean="0">
                          <a:solidFill>
                            <a:schemeClr val="dk1"/>
                          </a:solidFill>
                          <a:effectLst/>
                          <a:latin typeface="+mn-lt"/>
                          <a:ea typeface="+mn-ea"/>
                          <a:cs typeface="+mn-cs"/>
                        </a:rPr>
                        <a:t>sub-Section (1);</a:t>
                      </a:r>
                    </a:p>
                    <a:p>
                      <a:pPr algn="just"/>
                      <a:r>
                        <a:rPr lang="en-IN" sz="1800" kern="1200" dirty="0" smtClean="0">
                          <a:solidFill>
                            <a:schemeClr val="dk1"/>
                          </a:solidFill>
                          <a:effectLst/>
                          <a:latin typeface="+mn-lt"/>
                          <a:ea typeface="+mn-ea"/>
                          <a:cs typeface="+mn-cs"/>
                        </a:rPr>
                        <a:t>(b) within one year from the date of notice, where it is possible to do so, in respect of cases falling under the</a:t>
                      </a:r>
                      <a:r>
                        <a:rPr lang="en-IN" sz="1800" kern="1200" baseline="0" dirty="0" smtClean="0">
                          <a:solidFill>
                            <a:schemeClr val="dk1"/>
                          </a:solidFill>
                          <a:effectLst/>
                          <a:latin typeface="+mn-lt"/>
                          <a:ea typeface="+mn-ea"/>
                          <a:cs typeface="+mn-cs"/>
                        </a:rPr>
                        <a:t> </a:t>
                      </a:r>
                      <a:r>
                        <a:rPr lang="en-IN" sz="1800" kern="1200" dirty="0" smtClean="0">
                          <a:solidFill>
                            <a:schemeClr val="dk1"/>
                          </a:solidFill>
                          <a:effectLst/>
                          <a:latin typeface="+mn-lt"/>
                          <a:ea typeface="+mn-ea"/>
                          <a:cs typeface="+mn-cs"/>
                        </a:rPr>
                        <a:t>proviso to sub-Section (1) or </a:t>
                      </a:r>
                    </a:p>
                    <a:p>
                      <a:pPr algn="just"/>
                      <a:r>
                        <a:rPr lang="en-IN" sz="1800" kern="1200" dirty="0" smtClean="0">
                          <a:solidFill>
                            <a:schemeClr val="dk1"/>
                          </a:solidFill>
                          <a:effectLst/>
                          <a:latin typeface="+mn-lt"/>
                          <a:ea typeface="+mn-ea"/>
                          <a:cs typeface="+mn-cs"/>
                        </a:rPr>
                        <a:t>the proviso</a:t>
                      </a:r>
                      <a:r>
                        <a:rPr lang="en-IN" sz="1800" kern="1200" baseline="0" dirty="0" smtClean="0">
                          <a:solidFill>
                            <a:schemeClr val="dk1"/>
                          </a:solidFill>
                          <a:effectLst/>
                          <a:latin typeface="+mn-lt"/>
                          <a:ea typeface="+mn-ea"/>
                          <a:cs typeface="+mn-cs"/>
                        </a:rPr>
                        <a:t> </a:t>
                      </a:r>
                      <a:r>
                        <a:rPr lang="en-IN" sz="1800" kern="1200" dirty="0" smtClean="0">
                          <a:solidFill>
                            <a:schemeClr val="dk1"/>
                          </a:solidFill>
                          <a:effectLst/>
                          <a:latin typeface="+mn-lt"/>
                          <a:ea typeface="+mn-ea"/>
                          <a:cs typeface="+mn-cs"/>
                        </a:rPr>
                        <a:t>to sub-Section (4A).;</a:t>
                      </a:r>
                    </a:p>
                    <a:p>
                      <a:pPr algn="just"/>
                      <a:endParaRPr lang="en-IN" dirty="0"/>
                    </a:p>
                  </a:txBody>
                  <a:tcPr/>
                </a:tc>
              </a:tr>
              <a:tr h="1931060">
                <a:tc>
                  <a:txBody>
                    <a:bodyPr/>
                    <a:lstStyle/>
                    <a:p>
                      <a:pPr algn="just"/>
                      <a:r>
                        <a:rPr lang="en-IN" sz="1800" b="0" i="0" u="none" strike="noStrike" kern="1200" baseline="0" dirty="0" smtClean="0">
                          <a:solidFill>
                            <a:schemeClr val="dk1"/>
                          </a:solidFill>
                          <a:latin typeface="+mn-lt"/>
                          <a:ea typeface="+mn-ea"/>
                          <a:cs typeface="+mn-cs"/>
                        </a:rPr>
                        <a:t>Section 80 </a:t>
                      </a:r>
                      <a:endParaRPr lang="en-IN" dirty="0"/>
                    </a:p>
                  </a:txBody>
                  <a:tcPr/>
                </a:tc>
                <a:tc>
                  <a:txBody>
                    <a:bodyPr/>
                    <a:lstStyle/>
                    <a:p>
                      <a:pPr algn="just"/>
                      <a:r>
                        <a:rPr lang="en-US" sz="1800" b="0" i="0" u="none" strike="noStrike" kern="1200" baseline="0" dirty="0" smtClean="0">
                          <a:solidFill>
                            <a:schemeClr val="dk1"/>
                          </a:solidFill>
                          <a:latin typeface="+mn-lt"/>
                          <a:ea typeface="+mn-ea"/>
                          <a:cs typeface="+mn-cs"/>
                        </a:rPr>
                        <a:t>Exclude the reference of the first proviso  to Section 78.</a:t>
                      </a:r>
                    </a:p>
                    <a:p>
                      <a:pPr algn="just"/>
                      <a:r>
                        <a:rPr lang="en-IN" sz="1800" b="0" i="0" u="none" strike="noStrike" kern="1200" baseline="0" dirty="0" smtClean="0">
                          <a:solidFill>
                            <a:schemeClr val="dk1"/>
                          </a:solidFill>
                          <a:latin typeface="+mn-lt"/>
                          <a:ea typeface="+mn-ea"/>
                          <a:cs typeface="+mn-cs"/>
                        </a:rPr>
                        <a:t>This amendment removes the power to waive the 50% penalty imposable in cases where service tax has not been levied, not paid or short levied or short paid on account of suppression of facts or </a:t>
                      </a:r>
                      <a:r>
                        <a:rPr lang="en-IN" sz="1800" b="0" i="0" u="none" strike="noStrike" kern="1200" baseline="0" dirty="0" err="1" smtClean="0">
                          <a:solidFill>
                            <a:schemeClr val="dk1"/>
                          </a:solidFill>
                          <a:latin typeface="+mn-lt"/>
                          <a:ea typeface="+mn-ea"/>
                          <a:cs typeface="+mn-cs"/>
                        </a:rPr>
                        <a:t>willful</a:t>
                      </a:r>
                      <a:r>
                        <a:rPr lang="en-IN" sz="1800" b="0" i="0" u="none" strike="noStrike" kern="1200" baseline="0" dirty="0" smtClean="0">
                          <a:solidFill>
                            <a:schemeClr val="dk1"/>
                          </a:solidFill>
                          <a:latin typeface="+mn-lt"/>
                          <a:ea typeface="+mn-ea"/>
                          <a:cs typeface="+mn-cs"/>
                        </a:rPr>
                        <a:t> misstatement but details of transactions are available in the specified record </a:t>
                      </a:r>
                      <a:r>
                        <a:rPr lang="en-US" sz="1800" b="0" i="0" u="none" strike="noStrike" kern="1200" baseline="0" dirty="0" smtClean="0">
                          <a:solidFill>
                            <a:schemeClr val="dk1"/>
                          </a:solidFill>
                          <a:latin typeface="+mn-lt"/>
                          <a:ea typeface="+mn-ea"/>
                          <a:cs typeface="+mn-cs"/>
                        </a:rPr>
                        <a:t> .</a:t>
                      </a:r>
                    </a:p>
                    <a:p>
                      <a:pPr algn="just"/>
                      <a:r>
                        <a:rPr lang="en-US" sz="1800" b="0" i="0" u="none" strike="noStrike" kern="1200" baseline="0" dirty="0" smtClean="0">
                          <a:solidFill>
                            <a:schemeClr val="dk1"/>
                          </a:solidFill>
                          <a:latin typeface="+mn-lt"/>
                          <a:ea typeface="+mn-ea"/>
                          <a:cs typeface="+mn-cs"/>
                        </a:rPr>
                        <a:t>It curtails the wings of CEO.</a:t>
                      </a:r>
                      <a:endParaRPr lang="en-IN" dirty="0"/>
                    </a:p>
                  </a:txBody>
                  <a:tcPr/>
                </a:tc>
              </a:tr>
              <a:tr h="877755">
                <a:tc>
                  <a:txBody>
                    <a:bodyPr/>
                    <a:lstStyle/>
                    <a:p>
                      <a:pPr algn="just"/>
                      <a:r>
                        <a:rPr lang="en-IN" sz="1800" b="0" i="0" u="none" strike="noStrike" kern="1200" baseline="0" dirty="0" smtClean="0">
                          <a:solidFill>
                            <a:schemeClr val="dk1"/>
                          </a:solidFill>
                          <a:latin typeface="+mn-lt"/>
                          <a:ea typeface="+mn-ea"/>
                          <a:cs typeface="+mn-cs"/>
                        </a:rPr>
                        <a:t>Section 82(1) </a:t>
                      </a:r>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Powers to Joint Commissioner or Additional Commissioner or any other officer notified by the Board can authorize any Central Excise Officer to search and seize </a:t>
                      </a:r>
                      <a:endParaRPr lang="en-IN" dirty="0"/>
                    </a:p>
                  </a:txBody>
                  <a:tcPr/>
                </a:tc>
              </a:tr>
            </a:tbl>
          </a:graphicData>
        </a:graphic>
      </p:graphicFrame>
    </p:spTree>
    <p:extLst>
      <p:ext uri="{BB962C8B-B14F-4D97-AF65-F5344CB8AC3E}">
        <p14:creationId xmlns:p14="http://schemas.microsoft.com/office/powerpoint/2010/main" val="15146340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Autofit/>
          </a:bodyPr>
          <a:lstStyle/>
          <a:p>
            <a:pPr algn="just"/>
            <a:r>
              <a:rPr lang="en-IN" sz="3200" dirty="0"/>
              <a:t>Central Excise provisions made applicable to Service Tax: -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46339060"/>
              </p:ext>
            </p:extLst>
          </p:nvPr>
        </p:nvGraphicFramePr>
        <p:xfrm>
          <a:off x="457200" y="990600"/>
          <a:ext cx="8534400" cy="4378960"/>
        </p:xfrm>
        <a:graphic>
          <a:graphicData uri="http://schemas.openxmlformats.org/drawingml/2006/table">
            <a:tbl>
              <a:tblPr firstRow="1" bandRow="1">
                <a:tableStyleId>{5C22544A-7EE6-4342-B048-85BDC9FD1C3A}</a:tableStyleId>
              </a:tblPr>
              <a:tblGrid>
                <a:gridCol w="2077941"/>
                <a:gridCol w="6456459"/>
              </a:tblGrid>
              <a:tr h="370840">
                <a:tc>
                  <a:txBody>
                    <a:bodyPr/>
                    <a:lstStyle/>
                    <a:p>
                      <a:pPr algn="just"/>
                      <a:r>
                        <a:rPr lang="en-US" dirty="0" smtClean="0"/>
                        <a:t>Section</a:t>
                      </a:r>
                      <a:r>
                        <a:rPr lang="en-US" baseline="0" dirty="0" smtClean="0"/>
                        <a:t> </a:t>
                      </a:r>
                      <a:endParaRPr lang="en-IN" dirty="0"/>
                    </a:p>
                  </a:txBody>
                  <a:tcPr/>
                </a:tc>
                <a:tc>
                  <a:txBody>
                    <a:bodyPr/>
                    <a:lstStyle/>
                    <a:p>
                      <a:pPr algn="just"/>
                      <a:r>
                        <a:rPr lang="en-US" dirty="0" smtClean="0"/>
                        <a:t>Amendment</a:t>
                      </a:r>
                      <a:endParaRPr lang="en-IN" dirty="0"/>
                    </a:p>
                  </a:txBody>
                  <a:tcPr/>
                </a:tc>
              </a:tr>
              <a:tr h="1076960">
                <a:tc>
                  <a:txBody>
                    <a:bodyPr/>
                    <a:lstStyle/>
                    <a:p>
                      <a:pPr algn="just"/>
                      <a:r>
                        <a:rPr lang="en-IN" sz="1800" b="0" i="0" u="none" strike="noStrike" kern="1200" baseline="0" dirty="0" smtClean="0">
                          <a:solidFill>
                            <a:schemeClr val="dk1"/>
                          </a:solidFill>
                          <a:latin typeface="+mn-lt"/>
                          <a:ea typeface="+mn-ea"/>
                          <a:cs typeface="+mn-cs"/>
                        </a:rPr>
                        <a:t>Section 87 </a:t>
                      </a:r>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Power to recover dues of a predecessor from the assets of a successor purchased from the predecessor as it is presently provided for in section 11 of the Central Excise Act, 1944 </a:t>
                      </a:r>
                      <a:endParaRPr lang="en-IN" dirty="0"/>
                    </a:p>
                  </a:txBody>
                  <a:tcPr/>
                </a:tc>
              </a:tr>
              <a:tr h="370840">
                <a:tc>
                  <a:txBody>
                    <a:bodyPr/>
                    <a:lstStyle/>
                    <a:p>
                      <a:pPr algn="just"/>
                      <a:r>
                        <a:rPr lang="en-IN" sz="1800" b="0" i="0" u="none" strike="noStrike" kern="1200" baseline="0" dirty="0" smtClean="0">
                          <a:solidFill>
                            <a:schemeClr val="dk1"/>
                          </a:solidFill>
                          <a:latin typeface="+mn-lt"/>
                          <a:ea typeface="+mn-ea"/>
                          <a:cs typeface="+mn-cs"/>
                        </a:rPr>
                        <a:t>Section 94 </a:t>
                      </a:r>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Rule making powers </a:t>
                      </a:r>
                    </a:p>
                    <a:p>
                      <a:pPr marL="342900" indent="-342900" algn="just">
                        <a:buAutoNum type="alphaLcParenBoth"/>
                      </a:pPr>
                      <a:r>
                        <a:rPr lang="en-IN" sz="1800" b="0" i="0" u="none" strike="noStrike" kern="1200" baseline="0" dirty="0" smtClean="0">
                          <a:solidFill>
                            <a:schemeClr val="dk1"/>
                          </a:solidFill>
                          <a:latin typeface="+mn-lt"/>
                          <a:ea typeface="+mn-ea"/>
                          <a:cs typeface="+mn-cs"/>
                        </a:rPr>
                        <a:t>to impose upon </a:t>
                      </a:r>
                      <a:r>
                        <a:rPr lang="en-IN" sz="1800" b="0" i="0" u="none" strike="noStrike" kern="1200" baseline="0" dirty="0" err="1" smtClean="0">
                          <a:solidFill>
                            <a:schemeClr val="dk1"/>
                          </a:solidFill>
                          <a:latin typeface="+mn-lt"/>
                          <a:ea typeface="+mn-ea"/>
                          <a:cs typeface="+mn-cs"/>
                        </a:rPr>
                        <a:t>assessees</a:t>
                      </a:r>
                      <a:r>
                        <a:rPr lang="en-IN" sz="1800" b="0" i="1" u="none" strike="noStrike" kern="1200" baseline="0" dirty="0" smtClean="0">
                          <a:solidFill>
                            <a:schemeClr val="dk1"/>
                          </a:solidFill>
                          <a:latin typeface="+mn-lt"/>
                          <a:ea typeface="+mn-ea"/>
                          <a:cs typeface="+mn-cs"/>
                        </a:rPr>
                        <a:t>, inter alia, </a:t>
                      </a:r>
                      <a:r>
                        <a:rPr lang="en-IN" sz="1800" b="0" i="0" u="none" strike="noStrike" kern="1200" baseline="0" dirty="0" smtClean="0">
                          <a:solidFill>
                            <a:schemeClr val="dk1"/>
                          </a:solidFill>
                          <a:latin typeface="+mn-lt"/>
                          <a:ea typeface="+mn-ea"/>
                          <a:cs typeface="+mn-cs"/>
                        </a:rPr>
                        <a:t>the duty of furnishing information, keeping records and making returns and specify the manner in which they shall be verified; </a:t>
                      </a:r>
                    </a:p>
                    <a:p>
                      <a:pPr marL="342900" indent="-342900" algn="just">
                        <a:buAutoNum type="alphaLcParenBoth"/>
                      </a:pPr>
                      <a:r>
                        <a:rPr lang="en-IN" sz="1800" b="0" i="0" u="none" strike="noStrike" kern="1200" baseline="0" dirty="0" smtClean="0">
                          <a:solidFill>
                            <a:schemeClr val="dk1"/>
                          </a:solidFill>
                          <a:latin typeface="+mn-lt"/>
                          <a:ea typeface="+mn-ea"/>
                          <a:cs typeface="+mn-cs"/>
                        </a:rPr>
                        <a:t>for withdrawal of facilities or imposition of restrictions (including restrictions on utilization of CENVAT credit) on service provider or exporter, to check evasion of duty or misuse of CENVAT credit; and </a:t>
                      </a:r>
                    </a:p>
                    <a:p>
                      <a:pPr marL="342900" indent="-342900" algn="just">
                        <a:buAutoNum type="alphaLcParenBoth"/>
                      </a:pPr>
                      <a:r>
                        <a:rPr lang="en-IN" sz="1800" b="0" i="0" u="none" strike="noStrike" kern="1200" baseline="0" dirty="0" smtClean="0">
                          <a:solidFill>
                            <a:schemeClr val="dk1"/>
                          </a:solidFill>
                          <a:latin typeface="+mn-lt"/>
                          <a:ea typeface="+mn-ea"/>
                          <a:cs typeface="+mn-cs"/>
                        </a:rPr>
                        <a:t> to issue instructions in supplemental or incidental matters. </a:t>
                      </a:r>
                      <a:endParaRPr lang="en-IN" dirty="0"/>
                    </a:p>
                  </a:txBody>
                  <a:tcPr/>
                </a:tc>
              </a:tr>
              <a:tr h="370840">
                <a:tc>
                  <a:txBody>
                    <a:bodyPr/>
                    <a:lstStyle/>
                    <a:p>
                      <a:pPr algn="just"/>
                      <a:endParaRPr lang="en-IN" dirty="0"/>
                    </a:p>
                  </a:txBody>
                  <a:tcPr/>
                </a:tc>
                <a:tc>
                  <a:txBody>
                    <a:bodyPr/>
                    <a:lstStyle/>
                    <a:p>
                      <a:pPr algn="just"/>
                      <a:endParaRPr lang="en-IN" dirty="0"/>
                    </a:p>
                  </a:txBody>
                  <a:tcPr/>
                </a:tc>
              </a:tr>
            </a:tbl>
          </a:graphicData>
        </a:graphic>
      </p:graphicFrame>
    </p:spTree>
    <p:extLst>
      <p:ext uri="{BB962C8B-B14F-4D97-AF65-F5344CB8AC3E}">
        <p14:creationId xmlns:p14="http://schemas.microsoft.com/office/powerpoint/2010/main" val="41875867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33400"/>
          </a:xfrm>
        </p:spPr>
        <p:txBody>
          <a:bodyPr>
            <a:normAutofit fontScale="90000"/>
          </a:bodyPr>
          <a:lstStyle/>
          <a:p>
            <a:r>
              <a:rPr lang="en-US" dirty="0" smtClean="0"/>
              <a:t>SERVICE TAX NOTIFICATIONS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52260213"/>
              </p:ext>
            </p:extLst>
          </p:nvPr>
        </p:nvGraphicFramePr>
        <p:xfrm>
          <a:off x="2582" y="685800"/>
          <a:ext cx="9065217" cy="5802791"/>
        </p:xfrm>
        <a:graphic>
          <a:graphicData uri="http://schemas.openxmlformats.org/drawingml/2006/table">
            <a:tbl>
              <a:tblPr firstRow="1" bandRow="1">
                <a:tableStyleId>{5C22544A-7EE6-4342-B048-85BDC9FD1C3A}</a:tableStyleId>
              </a:tblPr>
              <a:tblGrid>
                <a:gridCol w="1846620"/>
                <a:gridCol w="7218597"/>
              </a:tblGrid>
              <a:tr h="457200">
                <a:tc>
                  <a:txBody>
                    <a:bodyPr/>
                    <a:lstStyle/>
                    <a:p>
                      <a:pPr algn="ctr"/>
                      <a:r>
                        <a:rPr lang="en-IN" sz="1800" b="1" i="0" u="none" strike="noStrike" kern="1200" baseline="0" dirty="0" smtClean="0">
                          <a:solidFill>
                            <a:schemeClr val="lt1"/>
                          </a:solidFill>
                          <a:latin typeface="+mn-lt"/>
                          <a:ea typeface="+mn-ea"/>
                          <a:cs typeface="+mn-cs"/>
                        </a:rPr>
                        <a:t>NOTIFICATION NO. 	</a:t>
                      </a:r>
                    </a:p>
                  </a:txBody>
                  <a:tcPr/>
                </a:tc>
                <a:tc>
                  <a:txBody>
                    <a:bodyPr/>
                    <a:lstStyle/>
                    <a:p>
                      <a:pPr algn="ctr"/>
                      <a:r>
                        <a:rPr lang="en-US" dirty="0" smtClean="0"/>
                        <a:t>PARTICULARS</a:t>
                      </a:r>
                      <a:endParaRPr lang="en-IN" dirty="0"/>
                    </a:p>
                  </a:txBody>
                  <a:tcPr/>
                </a:tc>
              </a:tr>
              <a:tr h="1074313">
                <a:tc>
                  <a:txBody>
                    <a:bodyPr/>
                    <a:lstStyle/>
                    <a:p>
                      <a:pPr algn="just"/>
                      <a:r>
                        <a:rPr lang="en-IN" sz="1800" b="0" i="0" u="none" strike="noStrike" kern="1200" baseline="0" dirty="0" smtClean="0">
                          <a:solidFill>
                            <a:schemeClr val="dk1"/>
                          </a:solidFill>
                          <a:latin typeface="+mn-lt"/>
                          <a:ea typeface="+mn-ea"/>
                          <a:cs typeface="+mn-cs"/>
                        </a:rPr>
                        <a:t> 6/2014-ST dated 11th July, 2014 	</a:t>
                      </a:r>
                    </a:p>
                    <a:p>
                      <a:pPr algn="just"/>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 Seeks to amend notification No. 25/2012- Service Tax, dated the 20th June, 2012, so as to amend certain existing entries granting exemption on specified services and inserting new entries for granting exemption from service tax on specified services </a:t>
                      </a:r>
                    </a:p>
                  </a:txBody>
                  <a:tcPr/>
                </a:tc>
              </a:tr>
              <a:tr h="716280">
                <a:tc>
                  <a:txBody>
                    <a:bodyPr/>
                    <a:lstStyle/>
                    <a:p>
                      <a:pPr algn="just"/>
                      <a:r>
                        <a:rPr lang="en-IN" sz="1800" b="0" i="0" u="none" strike="noStrike" kern="1200" baseline="0" dirty="0" smtClean="0">
                          <a:solidFill>
                            <a:schemeClr val="dk1"/>
                          </a:solidFill>
                          <a:latin typeface="+mn-lt"/>
                          <a:ea typeface="+mn-ea"/>
                          <a:cs typeface="+mn-cs"/>
                        </a:rPr>
                        <a:t>7/2014-ST dated 11th July, 2014 	</a:t>
                      </a:r>
                    </a:p>
                    <a:p>
                      <a:pPr algn="just"/>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Seeks to amend notification No.12/2013-ST dated 1st July, 2013, relating to exemption from service tax to SEZ Units or the Developer. </a:t>
                      </a:r>
                    </a:p>
                  </a:txBody>
                  <a:tcPr/>
                </a:tc>
              </a:tr>
              <a:tr h="1322231">
                <a:tc>
                  <a:txBody>
                    <a:bodyPr/>
                    <a:lstStyle/>
                    <a:p>
                      <a:pPr algn="just"/>
                      <a:r>
                        <a:rPr lang="en-IN" sz="1800" b="0" i="0" u="none" strike="noStrike" kern="1200" baseline="0" dirty="0" smtClean="0">
                          <a:solidFill>
                            <a:schemeClr val="dk1"/>
                          </a:solidFill>
                          <a:latin typeface="+mn-lt"/>
                          <a:ea typeface="+mn-ea"/>
                          <a:cs typeface="+mn-cs"/>
                        </a:rPr>
                        <a:t>8/2014-ST dated 11th July, 2014 	</a:t>
                      </a:r>
                    </a:p>
                    <a:p>
                      <a:pPr algn="just"/>
                      <a:endParaRPr lang="en-IN" dirty="0"/>
                    </a:p>
                  </a:txBody>
                  <a:tcPr/>
                </a:tc>
                <a:tc>
                  <a:txBody>
                    <a:bodyPr/>
                    <a:lstStyle/>
                    <a:p>
                      <a:pPr algn="just"/>
                      <a:r>
                        <a:rPr lang="en-IN" sz="1800" b="0" i="0" u="none" strike="noStrike" kern="1200" baseline="0" dirty="0" smtClean="0">
                          <a:solidFill>
                            <a:schemeClr val="dk1"/>
                          </a:solidFill>
                          <a:latin typeface="+mn-lt"/>
                          <a:ea typeface="+mn-ea"/>
                          <a:cs typeface="+mn-cs"/>
                        </a:rPr>
                        <a:t> Seeks to amend notification No. 26/2012- Service Tax, dated 20th June, 2012, so as to make necessary amendments in the specified entries prescribing taxable portion and the conditions for availing the exemption therein </a:t>
                      </a:r>
                    </a:p>
                  </a:txBody>
                  <a:tcPr/>
                </a:tc>
              </a:tr>
              <a:tr h="1253329">
                <a:tc>
                  <a:txBody>
                    <a:bodyPr/>
                    <a:lstStyle/>
                    <a:p>
                      <a:r>
                        <a:rPr lang="en-IN" sz="1800" b="0" i="0" u="none" strike="noStrike" kern="1200" baseline="0" dirty="0" smtClean="0">
                          <a:solidFill>
                            <a:schemeClr val="dk1"/>
                          </a:solidFill>
                          <a:latin typeface="+mn-lt"/>
                          <a:ea typeface="+mn-ea"/>
                          <a:cs typeface="+mn-cs"/>
                        </a:rPr>
                        <a:t>9/2014-ST dated 11th July, 2014 	</a:t>
                      </a:r>
                    </a:p>
                    <a:p>
                      <a:pPr algn="just"/>
                      <a:endParaRPr lang="en-IN" dirty="0"/>
                    </a:p>
                  </a:txBody>
                  <a:tcPr/>
                </a:tc>
                <a:tc>
                  <a:txBody>
                    <a:bodyPr/>
                    <a:lstStyle/>
                    <a:p>
                      <a:r>
                        <a:rPr lang="en-IN" sz="1800" b="0" i="0" u="none" strike="noStrike" kern="1200" baseline="0" dirty="0" smtClean="0">
                          <a:solidFill>
                            <a:schemeClr val="dk1"/>
                          </a:solidFill>
                          <a:latin typeface="+mn-lt"/>
                          <a:ea typeface="+mn-ea"/>
                          <a:cs typeface="+mn-cs"/>
                        </a:rPr>
                        <a:t>Seeks to amend the Service Tax Rules,1994 so as to prescribe,- </a:t>
                      </a:r>
                    </a:p>
                    <a:p>
                      <a:r>
                        <a:rPr lang="en-IN" sz="1800" b="0" i="0" u="none" strike="noStrike" kern="1200" baseline="0" dirty="0" smtClean="0">
                          <a:solidFill>
                            <a:schemeClr val="dk1"/>
                          </a:solidFill>
                          <a:latin typeface="+mn-lt"/>
                          <a:ea typeface="+mn-ea"/>
                          <a:cs typeface="+mn-cs"/>
                        </a:rPr>
                        <a:t>(</a:t>
                      </a:r>
                      <a:r>
                        <a:rPr lang="en-IN" sz="1800" b="0" i="0" u="none" strike="noStrike" kern="1200" baseline="0" dirty="0" err="1" smtClean="0">
                          <a:solidFill>
                            <a:schemeClr val="dk1"/>
                          </a:solidFill>
                          <a:latin typeface="+mn-lt"/>
                          <a:ea typeface="+mn-ea"/>
                          <a:cs typeface="+mn-cs"/>
                        </a:rPr>
                        <a:t>i</a:t>
                      </a:r>
                      <a:r>
                        <a:rPr lang="en-IN" sz="1800" b="0" i="0" u="none" strike="noStrike" kern="1200" baseline="0" dirty="0" smtClean="0">
                          <a:solidFill>
                            <a:schemeClr val="dk1"/>
                          </a:solidFill>
                          <a:latin typeface="+mn-lt"/>
                          <a:ea typeface="+mn-ea"/>
                          <a:cs typeface="+mn-cs"/>
                        </a:rPr>
                        <a:t>) the person liable to pay service tax for certain specified services and </a:t>
                      </a:r>
                    </a:p>
                    <a:p>
                      <a:r>
                        <a:rPr lang="en-IN" sz="1800" b="0" i="0" u="none" strike="noStrike" kern="1200" baseline="0" dirty="0" smtClean="0">
                          <a:solidFill>
                            <a:schemeClr val="dk1"/>
                          </a:solidFill>
                          <a:latin typeface="+mn-lt"/>
                          <a:ea typeface="+mn-ea"/>
                          <a:cs typeface="+mn-cs"/>
                        </a:rPr>
                        <a:t>(ii) mandatory e-payment of service tax for all the </a:t>
                      </a:r>
                      <a:r>
                        <a:rPr lang="en-IN" sz="1800" b="0" i="0" u="none" strike="noStrike" kern="1200" baseline="0" dirty="0" err="1" smtClean="0">
                          <a:solidFill>
                            <a:schemeClr val="dk1"/>
                          </a:solidFill>
                          <a:latin typeface="+mn-lt"/>
                          <a:ea typeface="+mn-ea"/>
                          <a:cs typeface="+mn-cs"/>
                        </a:rPr>
                        <a:t>assessees</a:t>
                      </a:r>
                      <a:r>
                        <a:rPr lang="en-IN" sz="1800" b="0" i="0" u="none" strike="noStrike" kern="1200" baseline="0" dirty="0" smtClean="0">
                          <a:solidFill>
                            <a:schemeClr val="dk1"/>
                          </a:solidFill>
                          <a:latin typeface="+mn-lt"/>
                          <a:ea typeface="+mn-ea"/>
                          <a:cs typeface="+mn-cs"/>
                        </a:rPr>
                        <a:t>, with effect from 1st October,2014. 	</a:t>
                      </a:r>
                    </a:p>
                    <a:p>
                      <a:pPr algn="just"/>
                      <a:endParaRPr lang="en-IN" dirty="0"/>
                    </a:p>
                  </a:txBody>
                  <a:tcPr/>
                </a:tc>
              </a:tr>
            </a:tbl>
          </a:graphicData>
        </a:graphic>
      </p:graphicFrame>
    </p:spTree>
    <p:extLst>
      <p:ext uri="{BB962C8B-B14F-4D97-AF65-F5344CB8AC3E}">
        <p14:creationId xmlns:p14="http://schemas.microsoft.com/office/powerpoint/2010/main" val="11894305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534400" cy="533400"/>
          </a:xfrm>
        </p:spPr>
        <p:txBody>
          <a:bodyPr>
            <a:normAutofit fontScale="90000"/>
          </a:bodyPr>
          <a:lstStyle/>
          <a:p>
            <a:r>
              <a:rPr lang="en-US" dirty="0" smtClean="0"/>
              <a:t>Service Tax Notifications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90793695"/>
              </p:ext>
            </p:extLst>
          </p:nvPr>
        </p:nvGraphicFramePr>
        <p:xfrm>
          <a:off x="152400" y="30481"/>
          <a:ext cx="8915400" cy="6979920"/>
        </p:xfrm>
        <a:graphic>
          <a:graphicData uri="http://schemas.openxmlformats.org/drawingml/2006/table">
            <a:tbl>
              <a:tblPr firstRow="1" bandRow="1">
                <a:tableStyleId>{5C22544A-7EE6-4342-B048-85BDC9FD1C3A}</a:tableStyleId>
              </a:tblPr>
              <a:tblGrid>
                <a:gridCol w="1600200"/>
                <a:gridCol w="7315200"/>
              </a:tblGrid>
              <a:tr h="560153">
                <a:tc>
                  <a:txBody>
                    <a:bodyPr/>
                    <a:lstStyle/>
                    <a:p>
                      <a:pPr algn="just"/>
                      <a:r>
                        <a:rPr lang="en-IN" sz="1600" b="1" i="0" u="none" strike="noStrike" kern="1200" baseline="0" dirty="0" smtClean="0">
                          <a:solidFill>
                            <a:schemeClr val="lt1"/>
                          </a:solidFill>
                          <a:latin typeface="+mn-lt"/>
                          <a:ea typeface="+mn-ea"/>
                          <a:cs typeface="+mn-cs"/>
                        </a:rPr>
                        <a:t>NOTIFICATION NO. 	</a:t>
                      </a:r>
                    </a:p>
                  </a:txBody>
                  <a:tcPr/>
                </a:tc>
                <a:tc>
                  <a:txBody>
                    <a:bodyPr/>
                    <a:lstStyle/>
                    <a:p>
                      <a:pPr algn="just"/>
                      <a:r>
                        <a:rPr lang="en-US" sz="1600" dirty="0" smtClean="0"/>
                        <a:t>PARTICULARS</a:t>
                      </a:r>
                      <a:endParaRPr lang="en-IN" sz="1600" dirty="0"/>
                    </a:p>
                  </a:txBody>
                  <a:tcPr/>
                </a:tc>
              </a:tr>
              <a:tr h="1031861">
                <a:tc>
                  <a:txBody>
                    <a:bodyPr/>
                    <a:lstStyle/>
                    <a:p>
                      <a:pPr algn="just"/>
                      <a:r>
                        <a:rPr lang="en-IN" sz="1600" b="0" i="0" u="none" strike="noStrike" kern="1200" baseline="0" dirty="0" smtClean="0">
                          <a:solidFill>
                            <a:schemeClr val="dk1"/>
                          </a:solidFill>
                          <a:latin typeface="+mn-lt"/>
                          <a:ea typeface="+mn-ea"/>
                          <a:cs typeface="+mn-cs"/>
                        </a:rPr>
                        <a:t>10/2014-ST dated 11th July, 2014 	</a:t>
                      </a:r>
                    </a:p>
                    <a:p>
                      <a:pPr algn="just"/>
                      <a:endParaRPr lang="en-IN" sz="1600" dirty="0"/>
                    </a:p>
                  </a:txBody>
                  <a:tcPr/>
                </a:tc>
                <a:tc>
                  <a:txBody>
                    <a:bodyPr/>
                    <a:lstStyle/>
                    <a:p>
                      <a:pPr algn="just"/>
                      <a:r>
                        <a:rPr lang="en-IN" sz="1600" b="0" i="0" u="none" strike="noStrike" kern="1200" baseline="0" dirty="0" smtClean="0">
                          <a:solidFill>
                            <a:schemeClr val="dk1"/>
                          </a:solidFill>
                          <a:latin typeface="+mn-lt"/>
                          <a:ea typeface="+mn-ea"/>
                          <a:cs typeface="+mn-cs"/>
                        </a:rPr>
                        <a:t> Seeks to amend the notification No.30/2012-ST dated 20th June,2012, so as to prescribe, the extent of service tax payable by the service provider and the recipient of service, for certain specified services.</a:t>
                      </a:r>
                    </a:p>
                  </a:txBody>
                  <a:tcPr/>
                </a:tc>
              </a:tr>
              <a:tr h="944880">
                <a:tc>
                  <a:txBody>
                    <a:bodyPr/>
                    <a:lstStyle/>
                    <a:p>
                      <a:pPr algn="just"/>
                      <a:r>
                        <a:rPr lang="en-IN" sz="1600" b="0" i="0" u="none" strike="noStrike" kern="1200" baseline="0" dirty="0" smtClean="0">
                          <a:solidFill>
                            <a:schemeClr val="dk1"/>
                          </a:solidFill>
                          <a:latin typeface="+mn-lt"/>
                          <a:ea typeface="+mn-ea"/>
                          <a:cs typeface="+mn-cs"/>
                        </a:rPr>
                        <a:t> 11/2014-ST dated 11th July, 2014 	</a:t>
                      </a:r>
                    </a:p>
                    <a:p>
                      <a:pPr algn="just"/>
                      <a:endParaRPr lang="en-IN" sz="1600" dirty="0"/>
                    </a:p>
                  </a:txBody>
                  <a:tcPr/>
                </a:tc>
                <a:tc>
                  <a:txBody>
                    <a:bodyPr/>
                    <a:lstStyle/>
                    <a:p>
                      <a:pPr algn="just"/>
                      <a:r>
                        <a:rPr lang="en-IN" sz="1600" b="0" i="0" u="none" strike="noStrike" kern="1200" baseline="0" dirty="0" smtClean="0">
                          <a:solidFill>
                            <a:schemeClr val="dk1"/>
                          </a:solidFill>
                          <a:latin typeface="+mn-lt"/>
                          <a:ea typeface="+mn-ea"/>
                          <a:cs typeface="+mn-cs"/>
                        </a:rPr>
                        <a:t>Seeks to amend the Service Tax (Determination of Value) Rules, 2006 so as to prescribe the percentage of service portion in respect of works contracts, other than original works contract. </a:t>
                      </a:r>
                    </a:p>
                  </a:txBody>
                  <a:tcPr/>
                </a:tc>
              </a:tr>
              <a:tr h="716280">
                <a:tc>
                  <a:txBody>
                    <a:bodyPr/>
                    <a:lstStyle/>
                    <a:p>
                      <a:pPr algn="just"/>
                      <a:r>
                        <a:rPr lang="en-IN" sz="1600" b="0" i="0" u="none" strike="noStrike" kern="1200" baseline="0" dirty="0" smtClean="0">
                          <a:solidFill>
                            <a:schemeClr val="dk1"/>
                          </a:solidFill>
                          <a:latin typeface="+mn-lt"/>
                          <a:ea typeface="+mn-ea"/>
                          <a:cs typeface="+mn-cs"/>
                        </a:rPr>
                        <a:t>12/2014-ST dated 11th July, 2014 	</a:t>
                      </a:r>
                    </a:p>
                    <a:p>
                      <a:pPr algn="just"/>
                      <a:endParaRPr lang="en-IN" sz="1600" dirty="0"/>
                    </a:p>
                  </a:txBody>
                  <a:tcPr/>
                </a:tc>
                <a:tc>
                  <a:txBody>
                    <a:bodyPr/>
                    <a:lstStyle/>
                    <a:p>
                      <a:pPr algn="just"/>
                      <a:r>
                        <a:rPr lang="en-IN" sz="1600" b="0" i="0" u="none" strike="noStrike" kern="1200" baseline="0" dirty="0" smtClean="0">
                          <a:solidFill>
                            <a:schemeClr val="dk1"/>
                          </a:solidFill>
                          <a:latin typeface="+mn-lt"/>
                          <a:ea typeface="+mn-ea"/>
                          <a:cs typeface="+mn-cs"/>
                        </a:rPr>
                        <a:t>Seeks to notify the interest rate applicable in cases of delayed payment of service tax for the purposes of section 75 of the Finance Act, 1994. 	</a:t>
                      </a:r>
                    </a:p>
                    <a:p>
                      <a:pPr algn="just"/>
                      <a:endParaRPr lang="en-IN" sz="1600" dirty="0"/>
                    </a:p>
                  </a:txBody>
                  <a:tcPr/>
                </a:tc>
              </a:tr>
              <a:tr h="868680">
                <a:tc>
                  <a:txBody>
                    <a:bodyPr/>
                    <a:lstStyle/>
                    <a:p>
                      <a:pPr algn="just"/>
                      <a:r>
                        <a:rPr lang="en-IN" sz="1600" b="0" i="0" u="none" strike="noStrike" kern="1200" baseline="0" dirty="0" smtClean="0">
                          <a:solidFill>
                            <a:schemeClr val="dk1"/>
                          </a:solidFill>
                          <a:latin typeface="+mn-lt"/>
                          <a:ea typeface="+mn-ea"/>
                          <a:cs typeface="+mn-cs"/>
                        </a:rPr>
                        <a:t>13/2014-ST dated 11th July, 2014 	</a:t>
                      </a:r>
                    </a:p>
                    <a:p>
                      <a:pPr algn="just"/>
                      <a:endParaRPr lang="en-IN" sz="1600" dirty="0"/>
                    </a:p>
                  </a:txBody>
                  <a:tcPr/>
                </a:tc>
                <a:tc>
                  <a:txBody>
                    <a:bodyPr/>
                    <a:lstStyle/>
                    <a:p>
                      <a:pPr algn="just"/>
                      <a:r>
                        <a:rPr lang="en-IN" sz="1600" b="0" i="0" u="none" strike="noStrike" kern="1200" baseline="0" dirty="0" smtClean="0">
                          <a:solidFill>
                            <a:schemeClr val="dk1"/>
                          </a:solidFill>
                          <a:latin typeface="+mn-lt"/>
                          <a:ea typeface="+mn-ea"/>
                          <a:cs typeface="+mn-cs"/>
                        </a:rPr>
                        <a:t>Seeks to amend the Point of Taxation Rules, 2011, to prescribe the point of taxation for the services on which person liable to pay service tax is the recipient. 	</a:t>
                      </a:r>
                    </a:p>
                    <a:p>
                      <a:pPr algn="just"/>
                      <a:endParaRPr lang="en-IN" sz="1600" dirty="0"/>
                    </a:p>
                  </a:txBody>
                  <a:tcPr/>
                </a:tc>
              </a:tr>
              <a:tr h="563880">
                <a:tc>
                  <a:txBody>
                    <a:bodyPr/>
                    <a:lstStyle/>
                    <a:p>
                      <a:r>
                        <a:rPr lang="en-IN" sz="1600" b="0" i="0" u="none" strike="noStrike" kern="1200" baseline="0" dirty="0" smtClean="0">
                          <a:solidFill>
                            <a:schemeClr val="dk1"/>
                          </a:solidFill>
                          <a:latin typeface="+mn-lt"/>
                          <a:ea typeface="+mn-ea"/>
                          <a:cs typeface="+mn-cs"/>
                        </a:rPr>
                        <a:t> 14/2014-ST dated 11th July, 2014 	</a:t>
                      </a:r>
                    </a:p>
                    <a:p>
                      <a:pPr algn="just"/>
                      <a:endParaRPr lang="en-IN" sz="1600" dirty="0"/>
                    </a:p>
                  </a:txBody>
                  <a:tcPr/>
                </a:tc>
                <a:tc>
                  <a:txBody>
                    <a:bodyPr/>
                    <a:lstStyle/>
                    <a:p>
                      <a:r>
                        <a:rPr lang="en-IN" sz="1600" b="0" i="0" u="none" strike="noStrike" kern="1200" baseline="0" dirty="0" smtClean="0">
                          <a:solidFill>
                            <a:schemeClr val="dk1"/>
                          </a:solidFill>
                          <a:latin typeface="+mn-lt"/>
                          <a:ea typeface="+mn-ea"/>
                          <a:cs typeface="+mn-cs"/>
                        </a:rPr>
                        <a:t>Seeks to amend the Place of Provision of Services Rule, 2012, to prescribe or modify the place of provision of services for certain specified services 	</a:t>
                      </a:r>
                    </a:p>
                    <a:p>
                      <a:pPr algn="just"/>
                      <a:endParaRPr lang="en-IN" sz="1600" dirty="0"/>
                    </a:p>
                  </a:txBody>
                  <a:tcPr/>
                </a:tc>
              </a:tr>
              <a:tr h="762000">
                <a:tc>
                  <a:txBody>
                    <a:bodyPr/>
                    <a:lstStyle/>
                    <a:p>
                      <a:r>
                        <a:rPr lang="en-IN" sz="1600" b="0" i="0" u="none" strike="noStrike" kern="1200" baseline="0" dirty="0" smtClean="0">
                          <a:solidFill>
                            <a:schemeClr val="dk1"/>
                          </a:solidFill>
                          <a:latin typeface="+mn-lt"/>
                          <a:ea typeface="+mn-ea"/>
                          <a:cs typeface="+mn-cs"/>
                        </a:rPr>
                        <a:t> 15/2014-ST dated 11th July, 2014 	</a:t>
                      </a:r>
                    </a:p>
                    <a:p>
                      <a:pPr algn="just"/>
                      <a:endParaRPr lang="en-IN" sz="1600" dirty="0"/>
                    </a:p>
                  </a:txBody>
                  <a:tcPr/>
                </a:tc>
                <a:tc>
                  <a:txBody>
                    <a:bodyPr/>
                    <a:lstStyle/>
                    <a:p>
                      <a:r>
                        <a:rPr lang="en-IN" sz="1600" b="0" i="0" u="none" strike="noStrike" kern="1200" baseline="0" dirty="0" smtClean="0">
                          <a:solidFill>
                            <a:schemeClr val="dk1"/>
                          </a:solidFill>
                          <a:latin typeface="+mn-lt"/>
                          <a:ea typeface="+mn-ea"/>
                          <a:cs typeface="+mn-cs"/>
                        </a:rPr>
                        <a:t>Seeks to specify the class of persons for the purposes of section 96A of the Finance Act,1994 	</a:t>
                      </a:r>
                    </a:p>
                    <a:p>
                      <a:pPr algn="just"/>
                      <a:endParaRPr lang="en-IN" sz="1600" dirty="0"/>
                    </a:p>
                  </a:txBody>
                  <a:tcPr/>
                </a:tc>
              </a:tr>
            </a:tbl>
          </a:graphicData>
        </a:graphic>
      </p:graphicFrame>
    </p:spTree>
    <p:extLst>
      <p:ext uri="{BB962C8B-B14F-4D97-AF65-F5344CB8AC3E}">
        <p14:creationId xmlns:p14="http://schemas.microsoft.com/office/powerpoint/2010/main" val="11823547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599"/>
            <a:ext cx="8229600" cy="1524001"/>
          </a:xfrm>
        </p:spPr>
        <p:txBody>
          <a:bodyPr>
            <a:normAutofit/>
          </a:bodyPr>
          <a:lstStyle/>
          <a:p>
            <a:r>
              <a:rPr lang="en-US" dirty="0" smtClean="0">
                <a:solidFill>
                  <a:srgbClr val="FF0000"/>
                </a:solidFill>
              </a:rPr>
              <a:t>?????GOODS </a:t>
            </a:r>
            <a:r>
              <a:rPr lang="en-US" dirty="0">
                <a:solidFill>
                  <a:srgbClr val="FF0000"/>
                </a:solidFill>
              </a:rPr>
              <a:t>AND SERVICE </a:t>
            </a:r>
            <a:r>
              <a:rPr lang="en-US" dirty="0" smtClean="0">
                <a:solidFill>
                  <a:srgbClr val="FF0000"/>
                </a:solidFill>
              </a:rPr>
              <a:t>TAX?????</a:t>
            </a:r>
            <a:endParaRPr lang="en-IN" dirty="0"/>
          </a:p>
        </p:txBody>
      </p:sp>
      <p:sp>
        <p:nvSpPr>
          <p:cNvPr id="3" name="Content Placeholder 2"/>
          <p:cNvSpPr>
            <a:spLocks noGrp="1"/>
          </p:cNvSpPr>
          <p:nvPr>
            <p:ph idx="1"/>
          </p:nvPr>
        </p:nvSpPr>
        <p:spPr>
          <a:xfrm>
            <a:off x="304800" y="1752600"/>
            <a:ext cx="8610600" cy="4800600"/>
          </a:xfrm>
        </p:spPr>
        <p:txBody>
          <a:bodyPr>
            <a:normAutofit fontScale="70000" lnSpcReduction="20000"/>
          </a:bodyPr>
          <a:lstStyle/>
          <a:p>
            <a:pPr marL="0" indent="0">
              <a:buNone/>
            </a:pPr>
            <a:r>
              <a:rPr lang="en-IN" b="1" dirty="0" smtClean="0"/>
              <a:t>Extract of Budget Speech of Finance Minister</a:t>
            </a:r>
          </a:p>
          <a:p>
            <a:pPr algn="just">
              <a:buFont typeface="Wingdings" panose="05000000000000000000" pitchFamily="2" charset="2"/>
              <a:buChar char="Ø"/>
            </a:pPr>
            <a:r>
              <a:rPr lang="en-IN" dirty="0" smtClean="0"/>
              <a:t>The </a:t>
            </a:r>
            <a:r>
              <a:rPr lang="en-IN" dirty="0"/>
              <a:t>debate whether to introduce a Goods and Services Tax (GST) </a:t>
            </a:r>
            <a:r>
              <a:rPr lang="en-IN" dirty="0" smtClean="0"/>
              <a:t>must now </a:t>
            </a:r>
            <a:r>
              <a:rPr lang="en-IN" dirty="0"/>
              <a:t>come to an end. We have discussed the issue for the past many years</a:t>
            </a:r>
            <a:r>
              <a:rPr lang="en-IN" dirty="0" smtClean="0"/>
              <a:t>.</a:t>
            </a:r>
          </a:p>
          <a:p>
            <a:pPr algn="just">
              <a:buFont typeface="Wingdings" panose="05000000000000000000" pitchFamily="2" charset="2"/>
              <a:buChar char="Ø"/>
            </a:pPr>
            <a:r>
              <a:rPr lang="en-IN" dirty="0" smtClean="0"/>
              <a:t> Some</a:t>
            </a:r>
            <a:r>
              <a:rPr lang="en-IN" b="1" dirty="0"/>
              <a:t> </a:t>
            </a:r>
            <a:r>
              <a:rPr lang="en-IN" dirty="0" smtClean="0"/>
              <a:t>States </a:t>
            </a:r>
            <a:r>
              <a:rPr lang="en-IN" dirty="0"/>
              <a:t>have been apprehensive about surrendering their taxation </a:t>
            </a:r>
            <a:r>
              <a:rPr lang="en-IN" dirty="0" smtClean="0"/>
              <a:t>jurisdiction; others </a:t>
            </a:r>
            <a:r>
              <a:rPr lang="en-IN" dirty="0"/>
              <a:t>want to be adequately compensated. </a:t>
            </a:r>
            <a:endParaRPr lang="en-IN" dirty="0" smtClean="0"/>
          </a:p>
          <a:p>
            <a:pPr algn="just">
              <a:buFont typeface="Wingdings" panose="05000000000000000000" pitchFamily="2" charset="2"/>
              <a:buChar char="Ø"/>
            </a:pPr>
            <a:r>
              <a:rPr lang="en-IN" dirty="0" smtClean="0"/>
              <a:t>I </a:t>
            </a:r>
            <a:r>
              <a:rPr lang="en-IN" dirty="0"/>
              <a:t>have discussed the matter with </a:t>
            </a:r>
            <a:r>
              <a:rPr lang="en-IN" dirty="0" smtClean="0"/>
              <a:t>the States </a:t>
            </a:r>
            <a:r>
              <a:rPr lang="en-IN" dirty="0"/>
              <a:t>both individually and collectively. I do hope we are able to find a </a:t>
            </a:r>
            <a:r>
              <a:rPr lang="en-IN" dirty="0" smtClean="0"/>
              <a:t>solution in </a:t>
            </a:r>
            <a:r>
              <a:rPr lang="en-IN" dirty="0"/>
              <a:t>the course of this year and approve the legislative scheme which enables </a:t>
            </a:r>
            <a:r>
              <a:rPr lang="en-IN" dirty="0" smtClean="0"/>
              <a:t>the introduction </a:t>
            </a:r>
            <a:r>
              <a:rPr lang="en-IN" dirty="0"/>
              <a:t>of GST. </a:t>
            </a:r>
            <a:endParaRPr lang="en-IN" dirty="0" smtClean="0"/>
          </a:p>
          <a:p>
            <a:pPr algn="just">
              <a:buFont typeface="Wingdings" panose="05000000000000000000" pitchFamily="2" charset="2"/>
              <a:buChar char="Ø"/>
            </a:pPr>
            <a:r>
              <a:rPr lang="en-IN" dirty="0" smtClean="0"/>
              <a:t>This </a:t>
            </a:r>
            <a:r>
              <a:rPr lang="en-IN" dirty="0"/>
              <a:t>will streamline the tax administration, avoid </a:t>
            </a:r>
            <a:r>
              <a:rPr lang="en-IN" dirty="0" smtClean="0"/>
              <a:t>harassment of </a:t>
            </a:r>
            <a:r>
              <a:rPr lang="en-IN" dirty="0"/>
              <a:t>the business and result in higher revenue collection both for the Centre </a:t>
            </a:r>
            <a:r>
              <a:rPr lang="en-IN" dirty="0" smtClean="0"/>
              <a:t>and the </a:t>
            </a:r>
            <a:r>
              <a:rPr lang="en-IN" dirty="0"/>
              <a:t>States. I assure all States </a:t>
            </a:r>
            <a:r>
              <a:rPr lang="en-IN" dirty="0" smtClean="0"/>
              <a:t>that government </a:t>
            </a:r>
            <a:r>
              <a:rPr lang="en-IN" dirty="0"/>
              <a:t>will be more than fair in </a:t>
            </a:r>
            <a:r>
              <a:rPr lang="en-IN" dirty="0" smtClean="0"/>
              <a:t>dealing with </a:t>
            </a:r>
            <a:r>
              <a:rPr lang="en-IN" dirty="0"/>
              <a:t>them.</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361950"/>
            <a:ext cx="7315200" cy="1466850"/>
          </a:xfrm>
          <a:prstGeom prst="rect">
            <a:avLst/>
          </a:prstGeom>
        </p:spPr>
      </p:pic>
    </p:spTree>
    <p:extLst>
      <p:ext uri="{BB962C8B-B14F-4D97-AF65-F5344CB8AC3E}">
        <p14:creationId xmlns:p14="http://schemas.microsoft.com/office/powerpoint/2010/main" val="29831444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IN" dirty="0"/>
          </a:p>
        </p:txBody>
      </p:sp>
      <p:sp>
        <p:nvSpPr>
          <p:cNvPr id="5" name="Text Placeholder 4"/>
          <p:cNvSpPr>
            <a:spLocks noGrp="1"/>
          </p:cNvSpPr>
          <p:nvPr>
            <p:ph type="body" idx="1"/>
          </p:nvPr>
        </p:nvSpPr>
        <p:spPr/>
        <p:txBody>
          <a:bodyPr>
            <a:normAutofit fontScale="77500" lnSpcReduction="20000"/>
          </a:bodyPr>
          <a:lstStyle/>
          <a:p>
            <a:pPr algn="ctr"/>
            <a:r>
              <a:rPr lang="en-US" sz="7200" dirty="0" smtClean="0">
                <a:solidFill>
                  <a:srgbClr val="00B0F0"/>
                </a:solidFill>
              </a:rPr>
              <a:t>CUSTOMS AND CENTRAL EXCISE</a:t>
            </a:r>
            <a:endParaRPr lang="en-IN" sz="7200" dirty="0">
              <a:solidFill>
                <a:srgbClr val="00B0F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546" y="4267200"/>
            <a:ext cx="7772400" cy="1904999"/>
          </a:xfrm>
          <a:prstGeom prst="rect">
            <a:avLst/>
          </a:prstGeom>
        </p:spPr>
      </p:pic>
    </p:spTree>
    <p:extLst>
      <p:ext uri="{BB962C8B-B14F-4D97-AF65-F5344CB8AC3E}">
        <p14:creationId xmlns:p14="http://schemas.microsoft.com/office/powerpoint/2010/main" val="38312161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chor="t">
            <a:normAutofit fontScale="90000"/>
          </a:bodyPr>
          <a:lstStyle/>
          <a:p>
            <a:r>
              <a:rPr lang="en-US" sz="3600" dirty="0" smtClean="0"/>
              <a:t>Legislative Changes</a:t>
            </a:r>
            <a:endParaRPr lang="en-IN" sz="3600" dirty="0"/>
          </a:p>
        </p:txBody>
      </p:sp>
      <p:sp>
        <p:nvSpPr>
          <p:cNvPr id="3" name="Content Placeholder 2"/>
          <p:cNvSpPr>
            <a:spLocks noGrp="1"/>
          </p:cNvSpPr>
          <p:nvPr>
            <p:ph idx="1"/>
          </p:nvPr>
        </p:nvSpPr>
        <p:spPr>
          <a:xfrm>
            <a:off x="228600" y="457200"/>
            <a:ext cx="8763000" cy="6248400"/>
          </a:xfrm>
        </p:spPr>
        <p:txBody>
          <a:bodyPr>
            <a:normAutofit lnSpcReduction="10000"/>
          </a:bodyPr>
          <a:lstStyle/>
          <a:p>
            <a:pPr marL="0" indent="0">
              <a:buNone/>
            </a:pPr>
            <a:r>
              <a:rPr lang="en-US" sz="2400" b="1" u="sng" dirty="0" smtClean="0"/>
              <a:t>Customs Act, 1962</a:t>
            </a:r>
            <a:endParaRPr lang="en-IN" sz="2400" b="1" u="sng" dirty="0"/>
          </a:p>
          <a:p>
            <a:pPr>
              <a:buFont typeface="Wingdings" panose="05000000000000000000" pitchFamily="2" charset="2"/>
              <a:buChar char="Ø"/>
            </a:pPr>
            <a:r>
              <a:rPr lang="en-IN" sz="2000" b="1" u="sng" dirty="0"/>
              <a:t>Section 3 </a:t>
            </a:r>
            <a:endParaRPr lang="en-IN" sz="2000" b="1" u="sng" dirty="0" smtClean="0"/>
          </a:p>
          <a:p>
            <a:pPr marL="400050" lvl="1" indent="0">
              <a:buNone/>
            </a:pPr>
            <a:r>
              <a:rPr lang="en-IN" sz="2000" b="1" u="sng" dirty="0" smtClean="0"/>
              <a:t>Class </a:t>
            </a:r>
            <a:r>
              <a:rPr lang="en-IN" sz="2000" b="1" u="sng" dirty="0"/>
              <a:t>of officers of </a:t>
            </a:r>
            <a:r>
              <a:rPr lang="en-IN" sz="2000" b="1" u="sng" dirty="0" smtClean="0"/>
              <a:t>Customs</a:t>
            </a:r>
            <a:endParaRPr lang="en-IN" sz="2000" b="1" u="sng" dirty="0"/>
          </a:p>
          <a:p>
            <a:pPr marL="400050" lvl="1" indent="0">
              <a:buNone/>
            </a:pPr>
            <a:r>
              <a:rPr lang="en-IN" sz="2000" dirty="0" smtClean="0"/>
              <a:t>Principal </a:t>
            </a:r>
            <a:r>
              <a:rPr lang="en-IN" sz="2000" dirty="0"/>
              <a:t>Chief Commissioner of Customs and Principal Commissioner of </a:t>
            </a:r>
            <a:r>
              <a:rPr lang="en-IN" sz="2000" dirty="0" smtClean="0"/>
              <a:t>Customs.</a:t>
            </a:r>
          </a:p>
          <a:p>
            <a:pPr marL="400050" lvl="1" indent="0">
              <a:buNone/>
            </a:pPr>
            <a:endParaRPr lang="en-IN" sz="2000" dirty="0"/>
          </a:p>
          <a:p>
            <a:pPr>
              <a:buFont typeface="Wingdings" panose="05000000000000000000" pitchFamily="2" charset="2"/>
              <a:buChar char="Ø"/>
            </a:pPr>
            <a:r>
              <a:rPr lang="en-IN" sz="2000" b="1" u="sng" dirty="0"/>
              <a:t>Reference in that Act</a:t>
            </a:r>
          </a:p>
          <a:p>
            <a:pPr marL="400050" lvl="1" indent="0">
              <a:buNone/>
            </a:pPr>
            <a:r>
              <a:rPr lang="en-IN" sz="2000" dirty="0"/>
              <a:t>Reference in the Act to a Chief Commissioner of Customs or a Commissioner of Customs may also include a reference to the Principal Chief Commissioner of Customs or the Principal Commissioner of </a:t>
            </a:r>
            <a:r>
              <a:rPr lang="en-IN" sz="2000" dirty="0" smtClean="0"/>
              <a:t>Customs</a:t>
            </a:r>
          </a:p>
          <a:p>
            <a:pPr marL="400050" lvl="1" indent="0">
              <a:buNone/>
            </a:pPr>
            <a:endParaRPr lang="en-IN" sz="2000" dirty="0"/>
          </a:p>
          <a:p>
            <a:pPr>
              <a:buFont typeface="Wingdings" panose="05000000000000000000" pitchFamily="2" charset="2"/>
              <a:buChar char="Ø"/>
            </a:pPr>
            <a:r>
              <a:rPr lang="en-IN" sz="2000" b="1" u="sng" dirty="0" smtClean="0"/>
              <a:t>Section 15(1</a:t>
            </a:r>
            <a:r>
              <a:rPr lang="en-IN" sz="2000" dirty="0" smtClean="0"/>
              <a:t>)  </a:t>
            </a:r>
          </a:p>
          <a:p>
            <a:pPr marL="400050" lvl="1" indent="0">
              <a:buNone/>
            </a:pPr>
            <a:r>
              <a:rPr lang="en-IN" sz="2000" dirty="0"/>
              <a:t>Determination of rate of duty and tariff valuation for imports through a vehicle in cases where the Bill of Entry is filed prior to the filing of Import Report (as the Manifest is called in case of imports by land). </a:t>
            </a:r>
          </a:p>
          <a:p>
            <a:pPr>
              <a:buFont typeface="Wingdings" panose="05000000000000000000" pitchFamily="2" charset="2"/>
              <a:buChar char="Ø"/>
            </a:pPr>
            <a:endParaRPr lang="en-IN" sz="2000" dirty="0"/>
          </a:p>
          <a:p>
            <a:pPr>
              <a:buFont typeface="Wingdings" panose="05000000000000000000" pitchFamily="2" charset="2"/>
              <a:buChar char="Ø"/>
            </a:pPr>
            <a:r>
              <a:rPr lang="en-IN" sz="2000" b="1" u="sng" dirty="0"/>
              <a:t>Section 46(3) </a:t>
            </a:r>
            <a:endParaRPr lang="en-IN" sz="2000" dirty="0" smtClean="0"/>
          </a:p>
          <a:p>
            <a:pPr marL="400050" lvl="1" indent="0">
              <a:buNone/>
            </a:pPr>
            <a:r>
              <a:rPr lang="en-IN" sz="2000" dirty="0"/>
              <a:t>Allow the filing of a Bill of Entry prior to the filing of Import Report (as the Manifest is called in case of imports by land) for imports through land route. </a:t>
            </a:r>
          </a:p>
          <a:p>
            <a:endParaRPr lang="en-IN" sz="2000" dirty="0"/>
          </a:p>
          <a:p>
            <a:pPr lvl="1" indent="-342900">
              <a:buFont typeface="Wingdings" panose="05000000000000000000" pitchFamily="2" charset="2"/>
              <a:buChar char="Ø"/>
            </a:pPr>
            <a:endParaRPr lang="en-US" sz="2000" dirty="0" smtClean="0"/>
          </a:p>
          <a:p>
            <a:pPr lvl="1" indent="-342900">
              <a:buFont typeface="Wingdings" panose="05000000000000000000" pitchFamily="2" charset="2"/>
              <a:buChar char="Ø"/>
            </a:pPr>
            <a:endParaRPr lang="en-IN" sz="2000" dirty="0"/>
          </a:p>
        </p:txBody>
      </p:sp>
    </p:spTree>
    <p:extLst>
      <p:ext uri="{BB962C8B-B14F-4D97-AF65-F5344CB8AC3E}">
        <p14:creationId xmlns:p14="http://schemas.microsoft.com/office/powerpoint/2010/main" val="10723094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endParaRPr lang="en-IN" dirty="0"/>
          </a:p>
        </p:txBody>
      </p:sp>
      <p:sp>
        <p:nvSpPr>
          <p:cNvPr id="3" name="Content Placeholder 2"/>
          <p:cNvSpPr>
            <a:spLocks noGrp="1"/>
          </p:cNvSpPr>
          <p:nvPr>
            <p:ph idx="1"/>
          </p:nvPr>
        </p:nvSpPr>
        <p:spPr>
          <a:xfrm>
            <a:off x="152400" y="838200"/>
            <a:ext cx="8839200" cy="5791200"/>
          </a:xfrm>
        </p:spPr>
        <p:txBody>
          <a:bodyPr>
            <a:normAutofit fontScale="85000" lnSpcReduction="20000"/>
          </a:bodyPr>
          <a:lstStyle/>
          <a:p>
            <a:pPr marL="0" indent="0" algn="just">
              <a:buNone/>
            </a:pPr>
            <a:endParaRPr lang="en-IN" sz="2000" dirty="0"/>
          </a:p>
          <a:p>
            <a:pPr algn="just">
              <a:buFont typeface="Wingdings" panose="05000000000000000000" pitchFamily="2" charset="2"/>
              <a:buChar char="Ø"/>
            </a:pPr>
            <a:r>
              <a:rPr lang="en-IN" sz="2000" b="1" u="sng" dirty="0"/>
              <a:t>Section 25 </a:t>
            </a:r>
            <a:endParaRPr lang="en-IN" sz="2000" b="1" u="sng" dirty="0" smtClean="0"/>
          </a:p>
          <a:p>
            <a:pPr marL="0" indent="0" algn="just">
              <a:buNone/>
            </a:pPr>
            <a:r>
              <a:rPr lang="en-IN" sz="2000" dirty="0" smtClean="0"/>
              <a:t>No Customs </a:t>
            </a:r>
            <a:r>
              <a:rPr lang="en-IN" sz="2000" dirty="0"/>
              <a:t>duties on mineral oils including petroleum &amp; natural gas extracted or produced in the continental shelf of India or the exclusive economic zone of India shall not be recovered for the period prior to 7th February, 2002. </a:t>
            </a:r>
            <a:endParaRPr lang="en-IN" sz="2000" dirty="0" smtClean="0"/>
          </a:p>
          <a:p>
            <a:pPr algn="just">
              <a:buFont typeface="Wingdings" panose="05000000000000000000" pitchFamily="2" charset="2"/>
              <a:buChar char="Ø"/>
            </a:pPr>
            <a:endParaRPr lang="en-IN" sz="2000" dirty="0"/>
          </a:p>
          <a:p>
            <a:pPr algn="just">
              <a:buFont typeface="Wingdings" panose="05000000000000000000" pitchFamily="2" charset="2"/>
              <a:buChar char="Ø"/>
            </a:pPr>
            <a:r>
              <a:rPr lang="en-IN" sz="2000" b="1" u="sng" dirty="0"/>
              <a:t>Section 127A </a:t>
            </a:r>
            <a:endParaRPr lang="en-IN" sz="2000" b="1" u="sng" dirty="0" smtClean="0"/>
          </a:p>
          <a:p>
            <a:pPr marL="0" indent="0" algn="just">
              <a:buNone/>
            </a:pPr>
            <a:r>
              <a:rPr lang="en-IN" sz="2000" dirty="0" smtClean="0"/>
              <a:t>“Customs </a:t>
            </a:r>
            <a:r>
              <a:rPr lang="en-IN" sz="2000" dirty="0"/>
              <a:t>and Central Excise Settlement </a:t>
            </a:r>
            <a:r>
              <a:rPr lang="en-IN" sz="2000" dirty="0" smtClean="0"/>
              <a:t>Commission” is now known as “Customs</a:t>
            </a:r>
            <a:r>
              <a:rPr lang="en-IN" sz="2000" dirty="0"/>
              <a:t>, Central Excise and Service Tax Settlement </a:t>
            </a:r>
            <a:r>
              <a:rPr lang="en-IN" sz="2000" dirty="0" smtClean="0"/>
              <a:t>Commission”. </a:t>
            </a:r>
          </a:p>
          <a:p>
            <a:endParaRPr lang="en-IN" sz="2000" dirty="0"/>
          </a:p>
          <a:p>
            <a:pPr>
              <a:buFont typeface="Wingdings" panose="05000000000000000000" pitchFamily="2" charset="2"/>
              <a:buChar char="Ø"/>
            </a:pPr>
            <a:r>
              <a:rPr lang="en-IN" sz="2000" b="1" u="sng" dirty="0"/>
              <a:t>Section 127L</a:t>
            </a:r>
            <a:r>
              <a:rPr lang="en-IN" sz="2000" dirty="0"/>
              <a:t> </a:t>
            </a:r>
            <a:endParaRPr lang="en-IN" sz="2000" dirty="0" smtClean="0"/>
          </a:p>
          <a:p>
            <a:pPr marL="0" indent="0">
              <a:buNone/>
            </a:pPr>
            <a:r>
              <a:rPr lang="en-IN" sz="2000" dirty="0"/>
              <a:t>A</a:t>
            </a:r>
            <a:r>
              <a:rPr lang="en-IN" sz="2000" dirty="0" smtClean="0"/>
              <a:t>n Explanation has been inserted  </a:t>
            </a:r>
            <a:r>
              <a:rPr lang="en-IN" sz="2000" dirty="0"/>
              <a:t>that the concealment of particulars of duty liability relates to any such concealment made from the officer of customs and not from the Settlement Commission</a:t>
            </a:r>
            <a:r>
              <a:rPr lang="en-IN" sz="2000" dirty="0" smtClean="0"/>
              <a:t>.</a:t>
            </a:r>
          </a:p>
          <a:p>
            <a:pPr marL="0" indent="0">
              <a:buNone/>
            </a:pPr>
            <a:r>
              <a:rPr lang="en-IN" sz="2000" dirty="0" smtClean="0"/>
              <a:t> </a:t>
            </a:r>
            <a:endParaRPr lang="en-IN" sz="2000" dirty="0"/>
          </a:p>
          <a:p>
            <a:pPr>
              <a:buFont typeface="Wingdings" panose="05000000000000000000" pitchFamily="2" charset="2"/>
              <a:buChar char="Ø"/>
            </a:pPr>
            <a:r>
              <a:rPr lang="en-IN" sz="2000" dirty="0" smtClean="0"/>
              <a:t> </a:t>
            </a:r>
            <a:r>
              <a:rPr lang="en-IN" sz="2000" b="1" u="sng" dirty="0"/>
              <a:t>Section </a:t>
            </a:r>
            <a:r>
              <a:rPr lang="en-IN" sz="2000" b="1" u="sng" dirty="0" smtClean="0"/>
              <a:t>129A(1</a:t>
            </a:r>
            <a:r>
              <a:rPr lang="en-IN" sz="2000" dirty="0" smtClean="0"/>
              <a:t>)</a:t>
            </a:r>
          </a:p>
          <a:p>
            <a:pPr marL="0" indent="0">
              <a:buNone/>
            </a:pPr>
            <a:r>
              <a:rPr lang="en-IN" sz="2400" dirty="0"/>
              <a:t>Increase the discretionary powers of the Tribunal to refuse admission of appeal from the existing Rs.50,000 to Rs.2 lakh</a:t>
            </a:r>
            <a:r>
              <a:rPr lang="en-IN" sz="2000" dirty="0"/>
              <a:t>. </a:t>
            </a:r>
          </a:p>
          <a:p>
            <a:pPr marL="400050" lvl="1" indent="0">
              <a:buNone/>
            </a:pPr>
            <a:endParaRPr lang="en-IN" sz="1600" dirty="0"/>
          </a:p>
          <a:p>
            <a:pPr>
              <a:buFont typeface="Wingdings" panose="05000000000000000000" pitchFamily="2" charset="2"/>
              <a:buChar char="Ø"/>
            </a:pPr>
            <a:r>
              <a:rPr lang="en-IN" sz="2000" b="1" u="sng" dirty="0" smtClean="0"/>
              <a:t>Section </a:t>
            </a:r>
            <a:r>
              <a:rPr lang="en-IN" sz="2000" b="1" u="sng" dirty="0"/>
              <a:t>129A(1B</a:t>
            </a:r>
            <a:r>
              <a:rPr lang="en-IN" sz="2000" dirty="0"/>
              <a:t>) </a:t>
            </a:r>
            <a:endParaRPr lang="en-IN" sz="2000" dirty="0" smtClean="0"/>
          </a:p>
          <a:p>
            <a:pPr marL="0" indent="0">
              <a:buNone/>
            </a:pPr>
            <a:r>
              <a:rPr lang="en-IN" sz="2000" dirty="0" smtClean="0"/>
              <a:t>Power to the  </a:t>
            </a:r>
            <a:r>
              <a:rPr lang="en-IN" sz="2000" dirty="0"/>
              <a:t>Board to constitute a Review Committee by way of an order instead of by way of a notification. </a:t>
            </a:r>
          </a:p>
          <a:p>
            <a:pPr marL="0" indent="0" algn="just">
              <a:buNone/>
            </a:pPr>
            <a:endParaRPr lang="en-IN" sz="2000" dirty="0"/>
          </a:p>
          <a:p>
            <a:pPr algn="just"/>
            <a:endParaRPr lang="en-IN" sz="2000" dirty="0"/>
          </a:p>
        </p:txBody>
      </p:sp>
    </p:spTree>
    <p:extLst>
      <p:ext uri="{BB962C8B-B14F-4D97-AF65-F5344CB8AC3E}">
        <p14:creationId xmlns:p14="http://schemas.microsoft.com/office/powerpoint/2010/main" val="27470318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normAutofit fontScale="90000"/>
          </a:bodyPr>
          <a:lstStyle/>
          <a:p>
            <a:endParaRPr lang="en-IN" dirty="0"/>
          </a:p>
        </p:txBody>
      </p:sp>
      <p:sp>
        <p:nvSpPr>
          <p:cNvPr id="3" name="Content Placeholder 2"/>
          <p:cNvSpPr>
            <a:spLocks noGrp="1"/>
          </p:cNvSpPr>
          <p:nvPr>
            <p:ph idx="1"/>
          </p:nvPr>
        </p:nvSpPr>
        <p:spPr>
          <a:xfrm>
            <a:off x="228600" y="838200"/>
            <a:ext cx="8763000" cy="5791200"/>
          </a:xfrm>
        </p:spPr>
        <p:txBody>
          <a:bodyPr>
            <a:normAutofit fontScale="70000" lnSpcReduction="20000"/>
          </a:bodyPr>
          <a:lstStyle/>
          <a:p>
            <a:pPr algn="just"/>
            <a:endParaRPr lang="en-IN" dirty="0"/>
          </a:p>
          <a:p>
            <a:pPr marL="0" indent="0" algn="just">
              <a:buNone/>
            </a:pPr>
            <a:r>
              <a:rPr lang="en-IN" b="1" u="sng" dirty="0"/>
              <a:t>Section 129D</a:t>
            </a:r>
            <a:r>
              <a:rPr lang="en-IN" dirty="0"/>
              <a:t> </a:t>
            </a:r>
            <a:endParaRPr lang="en-IN" dirty="0" smtClean="0"/>
          </a:p>
          <a:p>
            <a:pPr marL="0" indent="0" algn="just">
              <a:buNone/>
            </a:pPr>
            <a:r>
              <a:rPr lang="en-IN" dirty="0" smtClean="0"/>
              <a:t>New proviso </a:t>
            </a:r>
            <a:r>
              <a:rPr lang="en-IN" dirty="0"/>
              <a:t>in sub-section (3) </a:t>
            </a:r>
            <a:r>
              <a:rPr lang="en-IN" dirty="0" smtClean="0"/>
              <a:t> - Powers to board to </a:t>
            </a:r>
            <a:r>
              <a:rPr lang="en-IN" dirty="0"/>
              <a:t>condone delay for a period of </a:t>
            </a:r>
            <a:r>
              <a:rPr lang="en-IN" dirty="0" err="1"/>
              <a:t>upto</a:t>
            </a:r>
            <a:r>
              <a:rPr lang="en-IN" dirty="0"/>
              <a:t> 30 days, for review by the Committee of Chief Commissioners of the orders in original passed by the Commissioner of Customs. </a:t>
            </a:r>
          </a:p>
          <a:p>
            <a:pPr marL="0" indent="0" algn="just">
              <a:buNone/>
            </a:pPr>
            <a:r>
              <a:rPr lang="en-IN" b="1" u="sng" dirty="0" smtClean="0"/>
              <a:t>Section </a:t>
            </a:r>
            <a:r>
              <a:rPr lang="en-IN" b="1" u="sng" dirty="0"/>
              <a:t>129E</a:t>
            </a:r>
            <a:r>
              <a:rPr lang="en-IN" dirty="0"/>
              <a:t> </a:t>
            </a:r>
            <a:endParaRPr lang="en-IN" dirty="0" smtClean="0"/>
          </a:p>
          <a:p>
            <a:pPr marL="0" indent="0" algn="just">
              <a:buNone/>
            </a:pPr>
            <a:r>
              <a:rPr lang="en-IN" b="1" dirty="0" smtClean="0"/>
              <a:t>Mandatory </a:t>
            </a:r>
            <a:r>
              <a:rPr lang="en-IN" b="1" dirty="0"/>
              <a:t>fixed </a:t>
            </a:r>
            <a:r>
              <a:rPr lang="en-IN" b="1" dirty="0" smtClean="0"/>
              <a:t>pre-deposit</a:t>
            </a:r>
          </a:p>
          <a:p>
            <a:pPr algn="just">
              <a:buFont typeface="Wingdings" panose="05000000000000000000" pitchFamily="2" charset="2"/>
              <a:buChar char="Ø"/>
            </a:pPr>
            <a:r>
              <a:rPr lang="en-IN" b="1" dirty="0" smtClean="0"/>
              <a:t>7.5</a:t>
            </a:r>
            <a:r>
              <a:rPr lang="en-IN" b="1" dirty="0"/>
              <a:t>%</a:t>
            </a:r>
            <a:r>
              <a:rPr lang="en-IN" dirty="0"/>
              <a:t> of the duty demanded or penalty imposed or both for filing appeal with the Commissioner (Appeals) or the Tribunal at the first </a:t>
            </a:r>
            <a:r>
              <a:rPr lang="en-IN" dirty="0" smtClean="0"/>
              <a:t>stage</a:t>
            </a:r>
          </a:p>
          <a:p>
            <a:pPr algn="just">
              <a:buFont typeface="Wingdings" panose="05000000000000000000" pitchFamily="2" charset="2"/>
              <a:buChar char="Ø"/>
            </a:pPr>
            <a:r>
              <a:rPr lang="en-IN" b="1" dirty="0" smtClean="0"/>
              <a:t>10</a:t>
            </a:r>
            <a:r>
              <a:rPr lang="en-IN" b="1" dirty="0"/>
              <a:t>% </a:t>
            </a:r>
            <a:r>
              <a:rPr lang="en-IN" dirty="0"/>
              <a:t>of the duty demanded or penalty imposed or both for filing second stage appeal before the Tribunal. </a:t>
            </a:r>
            <a:endParaRPr lang="en-IN" dirty="0" smtClean="0"/>
          </a:p>
          <a:p>
            <a:pPr algn="just">
              <a:buFont typeface="Wingdings" panose="05000000000000000000" pitchFamily="2" charset="2"/>
              <a:buChar char="Ø"/>
            </a:pPr>
            <a:r>
              <a:rPr lang="en-IN" dirty="0" smtClean="0"/>
              <a:t>The </a:t>
            </a:r>
            <a:r>
              <a:rPr lang="en-IN" dirty="0"/>
              <a:t>amount of pre-deposit payable would be subject to a ceiling of Rs. 10 crore. </a:t>
            </a:r>
          </a:p>
          <a:p>
            <a:pPr marL="0" indent="0" algn="just">
              <a:buNone/>
            </a:pPr>
            <a:r>
              <a:rPr lang="en-IN" b="1" u="sng" dirty="0" smtClean="0"/>
              <a:t>Section </a:t>
            </a:r>
            <a:r>
              <a:rPr lang="en-IN" b="1" u="sng" dirty="0"/>
              <a:t>131BA </a:t>
            </a:r>
            <a:endParaRPr lang="en-IN" b="1" u="sng" dirty="0" smtClean="0"/>
          </a:p>
          <a:p>
            <a:pPr marL="0" indent="0" algn="just">
              <a:buNone/>
            </a:pPr>
            <a:r>
              <a:rPr lang="en-IN" dirty="0" smtClean="0"/>
              <a:t>Commissioner </a:t>
            </a:r>
            <a:r>
              <a:rPr lang="en-IN" dirty="0"/>
              <a:t>(Appeal) to take into consideration the fact that a particular order being cited as a precedent decision on the issue has not been appealed against for reasons of low amount. </a:t>
            </a:r>
          </a:p>
          <a:p>
            <a:pPr algn="just"/>
            <a:endParaRPr lang="en-IN" dirty="0"/>
          </a:p>
        </p:txBody>
      </p:sp>
    </p:spTree>
    <p:extLst>
      <p:ext uri="{BB962C8B-B14F-4D97-AF65-F5344CB8AC3E}">
        <p14:creationId xmlns:p14="http://schemas.microsoft.com/office/powerpoint/2010/main" val="12458754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endParaRPr lang="en-IN" dirty="0"/>
          </a:p>
        </p:txBody>
      </p:sp>
      <p:sp>
        <p:nvSpPr>
          <p:cNvPr id="3" name="Content Placeholder 2"/>
          <p:cNvSpPr>
            <a:spLocks noGrp="1"/>
          </p:cNvSpPr>
          <p:nvPr>
            <p:ph idx="1"/>
          </p:nvPr>
        </p:nvSpPr>
        <p:spPr>
          <a:xfrm>
            <a:off x="457200" y="990600"/>
            <a:ext cx="8382000" cy="5715000"/>
          </a:xfrm>
        </p:spPr>
        <p:txBody>
          <a:bodyPr>
            <a:normAutofit fontScale="77500" lnSpcReduction="20000"/>
          </a:bodyPr>
          <a:lstStyle/>
          <a:p>
            <a:pPr marL="0" indent="0">
              <a:buNone/>
            </a:pPr>
            <a:r>
              <a:rPr lang="en-IN" b="1" u="sng" dirty="0" smtClean="0"/>
              <a:t>CUSTOMS TARIFF ACT, 1975 </a:t>
            </a:r>
            <a:endParaRPr lang="en-IN" u="sng" dirty="0" smtClean="0"/>
          </a:p>
          <a:p>
            <a:pPr marL="0" indent="0">
              <a:buNone/>
            </a:pPr>
            <a:r>
              <a:rPr lang="en-IN" b="1" u="sng" dirty="0" smtClean="0"/>
              <a:t>Section </a:t>
            </a:r>
            <a:r>
              <a:rPr lang="en-IN" b="1" u="sng" dirty="0"/>
              <a:t>8B</a:t>
            </a:r>
            <a:r>
              <a:rPr lang="en-IN" dirty="0"/>
              <a:t> </a:t>
            </a:r>
            <a:endParaRPr lang="en-IN" dirty="0" smtClean="0"/>
          </a:p>
          <a:p>
            <a:pPr marL="0" indent="0">
              <a:buNone/>
            </a:pPr>
            <a:r>
              <a:rPr lang="en-IN" dirty="0" smtClean="0"/>
              <a:t>Levy </a:t>
            </a:r>
            <a:r>
              <a:rPr lang="en-IN" dirty="0"/>
              <a:t>of </a:t>
            </a:r>
            <a:r>
              <a:rPr lang="en-IN" b="1" i="1" u="sng" dirty="0"/>
              <a:t>safeguard duty</a:t>
            </a:r>
            <a:r>
              <a:rPr lang="en-IN" dirty="0"/>
              <a:t> on inputs/raw materials imported by an EOU and cleared into DTA as such or are used in the manufacture of final products &amp; cleared into DTA. </a:t>
            </a:r>
            <a:endParaRPr lang="en-IN" dirty="0" smtClean="0"/>
          </a:p>
          <a:p>
            <a:pPr marL="0" indent="0">
              <a:buNone/>
            </a:pPr>
            <a:endParaRPr lang="en-IN" dirty="0" smtClean="0"/>
          </a:p>
          <a:p>
            <a:pPr marL="0" indent="0">
              <a:buNone/>
            </a:pPr>
            <a:r>
              <a:rPr lang="en-IN" b="1" u="sng" dirty="0" smtClean="0"/>
              <a:t>AMENDMENT IN THE FIRST SCHEDULE TO THE CUSTOMS TARIFF ACT, 1975</a:t>
            </a:r>
          </a:p>
          <a:p>
            <a:pPr>
              <a:buFont typeface="Wingdings" panose="05000000000000000000" pitchFamily="2" charset="2"/>
              <a:buChar char="Ø"/>
            </a:pPr>
            <a:r>
              <a:rPr lang="en-IN" dirty="0" smtClean="0"/>
              <a:t> Tariff </a:t>
            </a:r>
            <a:r>
              <a:rPr lang="en-IN" dirty="0"/>
              <a:t>item 2402 20 60 is being omitted as a consequential change to amendment in the First Schedule to the Central Excise Tariff Act. </a:t>
            </a:r>
            <a:endParaRPr lang="en-IN" dirty="0" smtClean="0"/>
          </a:p>
          <a:p>
            <a:pPr>
              <a:buFont typeface="Wingdings" panose="05000000000000000000" pitchFamily="2" charset="2"/>
              <a:buChar char="Ø"/>
            </a:pPr>
            <a:r>
              <a:rPr lang="en-IN" dirty="0" smtClean="0"/>
              <a:t>The </a:t>
            </a:r>
            <a:r>
              <a:rPr lang="en-IN" dirty="0"/>
              <a:t>tariff rate of basic customs duty on goods falling under tariff items 8517 62 90 and 8517 69 90 is being increased from Nil to 10%. </a:t>
            </a:r>
          </a:p>
          <a:p>
            <a:pPr>
              <a:buFont typeface="Wingdings" panose="05000000000000000000" pitchFamily="2" charset="2"/>
              <a:buChar char="Ø"/>
            </a:pPr>
            <a:r>
              <a:rPr lang="en-IN" dirty="0" smtClean="0"/>
              <a:t>The </a:t>
            </a:r>
            <a:r>
              <a:rPr lang="en-IN" dirty="0"/>
              <a:t>unit quantity code against certain entries is being changed. </a:t>
            </a:r>
          </a:p>
        </p:txBody>
      </p:sp>
    </p:spTree>
    <p:extLst>
      <p:ext uri="{BB962C8B-B14F-4D97-AF65-F5344CB8AC3E}">
        <p14:creationId xmlns:p14="http://schemas.microsoft.com/office/powerpoint/2010/main" val="1822835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chor="t">
            <a:normAutofit fontScale="90000"/>
          </a:bodyPr>
          <a:lstStyle/>
          <a:p>
            <a:r>
              <a:rPr lang="en-US" sz="3600" b="1" dirty="0"/>
              <a:t>WIDENING  THE TAX  BASE</a:t>
            </a:r>
            <a:br>
              <a:rPr lang="en-US" sz="3600" b="1" dirty="0"/>
            </a:br>
            <a:endParaRPr lang="en-IN"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34045449"/>
              </p:ext>
            </p:extLst>
          </p:nvPr>
        </p:nvGraphicFramePr>
        <p:xfrm>
          <a:off x="228600" y="1048322"/>
          <a:ext cx="8686800" cy="5608320"/>
        </p:xfrm>
        <a:graphic>
          <a:graphicData uri="http://schemas.openxmlformats.org/drawingml/2006/table">
            <a:tbl>
              <a:tblPr firstRow="1" bandRow="1">
                <a:tableStyleId>{5C22544A-7EE6-4342-B048-85BDC9FD1C3A}</a:tableStyleId>
              </a:tblPr>
              <a:tblGrid>
                <a:gridCol w="1295400"/>
                <a:gridCol w="3810000"/>
                <a:gridCol w="3581400"/>
              </a:tblGrid>
              <a:tr h="316802">
                <a:tc>
                  <a:txBody>
                    <a:bodyPr/>
                    <a:lstStyle/>
                    <a:p>
                      <a:r>
                        <a:rPr lang="en-US" sz="1600" dirty="0" smtClean="0"/>
                        <a:t>Service</a:t>
                      </a:r>
                      <a:endParaRPr lang="en-IN" sz="1600" dirty="0"/>
                    </a:p>
                  </a:txBody>
                  <a:tcPr/>
                </a:tc>
                <a:tc>
                  <a:txBody>
                    <a:bodyPr/>
                    <a:lstStyle/>
                    <a:p>
                      <a:r>
                        <a:rPr lang="en-US" sz="1600" dirty="0" smtClean="0"/>
                        <a:t>Old Provision</a:t>
                      </a:r>
                      <a:endParaRPr lang="en-IN" sz="1600" dirty="0"/>
                    </a:p>
                  </a:txBody>
                  <a:tcPr/>
                </a:tc>
                <a:tc>
                  <a:txBody>
                    <a:bodyPr/>
                    <a:lstStyle/>
                    <a:p>
                      <a:r>
                        <a:rPr lang="en-US" sz="1600" dirty="0" smtClean="0"/>
                        <a:t>New Provision</a:t>
                      </a:r>
                      <a:endParaRPr lang="en-IN" sz="1600" dirty="0"/>
                    </a:p>
                  </a:txBody>
                  <a:tcPr/>
                </a:tc>
              </a:tr>
              <a:tr h="5083238">
                <a:tc>
                  <a:txBody>
                    <a:bodyPr/>
                    <a:lstStyle/>
                    <a:p>
                      <a:r>
                        <a:rPr lang="en-US" sz="1700" b="1" dirty="0" smtClean="0"/>
                        <a:t>Advertising Service</a:t>
                      </a:r>
                      <a:endParaRPr lang="en-IN" sz="1700" b="1"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700" dirty="0" smtClean="0"/>
                        <a:t>Selling of space or time slots for advertisements </a:t>
                      </a:r>
                      <a:r>
                        <a:rPr lang="en-IN" sz="2400" i="1" dirty="0" smtClean="0">
                          <a:solidFill>
                            <a:srgbClr val="FF0000"/>
                          </a:solidFill>
                        </a:rPr>
                        <a:t>other than advertisements broadcast by radio or television.</a:t>
                      </a:r>
                    </a:p>
                    <a:p>
                      <a:endParaRPr lang="en-IN" sz="17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IN" sz="1700" dirty="0" smtClean="0"/>
                        <a:t>Now Service Tax on all type of advertisements except service tax on advertisement on print media. </a:t>
                      </a:r>
                      <a:r>
                        <a:rPr lang="en-IN" sz="1700" b="1" u="sng" dirty="0" smtClean="0"/>
                        <a:t>Coverage</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700" dirty="0" smtClean="0"/>
                        <a:t>Online and mobile advertising,</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700" dirty="0" smtClean="0"/>
                        <a:t>Internet websites,</a:t>
                      </a:r>
                      <a:r>
                        <a:rPr lang="en-IN" sz="1700" baseline="0" dirty="0" smtClean="0"/>
                        <a:t> </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700" dirty="0" smtClean="0"/>
                        <a:t>Out-of-home media,</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700" baseline="0" dirty="0" smtClean="0"/>
                        <a:t> </a:t>
                      </a:r>
                      <a:r>
                        <a:rPr lang="en-IN" sz="1700" dirty="0" smtClean="0"/>
                        <a:t>On film screen in theatres,</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700" baseline="0" dirty="0" smtClean="0"/>
                        <a:t> </a:t>
                      </a:r>
                      <a:r>
                        <a:rPr lang="en-IN" sz="1700" dirty="0" smtClean="0"/>
                        <a:t>Bill boards,</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700" dirty="0" smtClean="0"/>
                        <a:t> Conveyances, </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700" dirty="0" smtClean="0"/>
                        <a:t>Buildings,</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700" dirty="0" smtClean="0"/>
                        <a:t> Cell phones,</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700" dirty="0" smtClean="0"/>
                        <a:t> Automated Teller Machines, </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700" dirty="0" smtClean="0"/>
                        <a:t>Tickets,</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700" dirty="0" smtClean="0"/>
                        <a:t> Commercial publications,</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700" dirty="0" smtClean="0"/>
                        <a:t> Aerial advertising, etc. </a:t>
                      </a:r>
                    </a:p>
                    <a:p>
                      <a:pPr marL="0" marR="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IN" sz="1700" b="1" i="1" dirty="0" smtClean="0"/>
                    </a:p>
                    <a:p>
                      <a:pPr marL="0" marR="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IN" sz="1700" b="1" i="1" dirty="0" smtClean="0"/>
                        <a:t>Print media is being defined in service tax law for the purpose. </a:t>
                      </a:r>
                    </a:p>
                    <a:p>
                      <a:endParaRPr lang="en-IN" sz="1700" dirty="0"/>
                    </a:p>
                  </a:txBody>
                  <a:tcPr/>
                </a:tc>
              </a:tr>
            </a:tbl>
          </a:graphicData>
        </a:graphic>
      </p:graphicFrame>
    </p:spTree>
    <p:extLst>
      <p:ext uri="{BB962C8B-B14F-4D97-AF65-F5344CB8AC3E}">
        <p14:creationId xmlns:p14="http://schemas.microsoft.com/office/powerpoint/2010/main" val="25572689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914400"/>
          </a:xfrm>
        </p:spPr>
        <p:txBody>
          <a:bodyPr>
            <a:normAutofit/>
          </a:bodyPr>
          <a:lstStyle/>
          <a:p>
            <a:r>
              <a:rPr lang="en-US" dirty="0" smtClean="0"/>
              <a:t>CENTRAL EXCISE</a:t>
            </a:r>
            <a:endParaRPr lang="en-IN" dirty="0"/>
          </a:p>
        </p:txBody>
      </p:sp>
      <p:sp>
        <p:nvSpPr>
          <p:cNvPr id="3" name="Content Placeholder 2"/>
          <p:cNvSpPr>
            <a:spLocks noGrp="1"/>
          </p:cNvSpPr>
          <p:nvPr>
            <p:ph idx="1"/>
          </p:nvPr>
        </p:nvSpPr>
        <p:spPr>
          <a:xfrm>
            <a:off x="152400" y="990600"/>
            <a:ext cx="8839200" cy="5715000"/>
          </a:xfrm>
        </p:spPr>
        <p:txBody>
          <a:bodyPr>
            <a:normAutofit fontScale="92500" lnSpcReduction="10000"/>
          </a:bodyPr>
          <a:lstStyle/>
          <a:p>
            <a:r>
              <a:rPr lang="en-US" dirty="0" smtClean="0"/>
              <a:t>CENTRAL EXCISE ACT, 1944</a:t>
            </a:r>
          </a:p>
          <a:p>
            <a:endParaRPr lang="en-IN" dirty="0"/>
          </a:p>
          <a:p>
            <a:pPr>
              <a:buFont typeface="Wingdings" panose="05000000000000000000" pitchFamily="2" charset="2"/>
              <a:buChar char="Ø"/>
            </a:pPr>
            <a:r>
              <a:rPr lang="en-IN" sz="2000" b="1" u="sng" dirty="0" smtClean="0"/>
              <a:t>Reference in that Act</a:t>
            </a:r>
          </a:p>
          <a:p>
            <a:pPr marL="400050" lvl="1" indent="0">
              <a:buNone/>
            </a:pPr>
            <a:r>
              <a:rPr lang="en-IN" sz="2000" dirty="0" smtClean="0"/>
              <a:t>Reference in the Act to a Chief Commissioner of Customs or a Commissioner of Customs may also include a reference to the Principal Chief Commissioner of Customs or the Principal Commissioner of Customs</a:t>
            </a:r>
            <a:endParaRPr lang="en-IN" dirty="0"/>
          </a:p>
          <a:p>
            <a:pPr>
              <a:buFont typeface="Wingdings" panose="05000000000000000000" pitchFamily="2" charset="2"/>
              <a:buChar char="Ø"/>
            </a:pPr>
            <a:r>
              <a:rPr lang="en-IN" sz="2000" b="1" u="sng" dirty="0"/>
              <a:t>Central Excise </a:t>
            </a:r>
            <a:r>
              <a:rPr lang="en-IN" sz="2000" b="1" u="sng" dirty="0" smtClean="0"/>
              <a:t>Officer</a:t>
            </a:r>
            <a:endParaRPr lang="en-IN" sz="2000" b="1" u="sng" dirty="0"/>
          </a:p>
          <a:p>
            <a:pPr lvl="1" indent="-342900">
              <a:buFont typeface="Wingdings" panose="05000000000000000000" pitchFamily="2" charset="2"/>
              <a:buChar char="§"/>
            </a:pPr>
            <a:r>
              <a:rPr lang="en-IN" sz="2000" dirty="0"/>
              <a:t>Principal Chief Commissioner of Central Excise </a:t>
            </a:r>
          </a:p>
          <a:p>
            <a:pPr lvl="1" indent="-342900">
              <a:buFont typeface="Wingdings" panose="05000000000000000000" pitchFamily="2" charset="2"/>
              <a:buChar char="§"/>
            </a:pPr>
            <a:r>
              <a:rPr lang="en-IN" sz="2000" dirty="0" smtClean="0"/>
              <a:t>Principal </a:t>
            </a:r>
            <a:r>
              <a:rPr lang="en-IN" sz="2000" dirty="0"/>
              <a:t>Commissioner of Central </a:t>
            </a:r>
            <a:r>
              <a:rPr lang="en-IN" sz="2000" dirty="0" smtClean="0"/>
              <a:t>Excise</a:t>
            </a:r>
          </a:p>
          <a:p>
            <a:pPr>
              <a:buFont typeface="Wingdings" panose="05000000000000000000" pitchFamily="2" charset="2"/>
              <a:buChar char="Ø"/>
            </a:pPr>
            <a:r>
              <a:rPr lang="en-IN" sz="2000" b="1" u="sng" dirty="0"/>
              <a:t>Section 32E(1) </a:t>
            </a:r>
            <a:endParaRPr lang="en-IN" sz="2000" b="1" u="sng" dirty="0" smtClean="0"/>
          </a:p>
          <a:p>
            <a:pPr marL="400050" lvl="1" indent="0">
              <a:buNone/>
            </a:pPr>
            <a:r>
              <a:rPr lang="en-IN" sz="2000" dirty="0"/>
              <a:t>I</a:t>
            </a:r>
            <a:r>
              <a:rPr lang="en-IN" sz="2000" dirty="0" smtClean="0"/>
              <a:t>n </a:t>
            </a:r>
            <a:r>
              <a:rPr lang="en-IN" sz="2000" dirty="0"/>
              <a:t>cases where the applicant has not filed the returns after recording reasons for the </a:t>
            </a:r>
            <a:r>
              <a:rPr lang="en-IN" sz="2000" dirty="0" smtClean="0"/>
              <a:t>same, application can be filed before the settlement commission.</a:t>
            </a:r>
            <a:endParaRPr lang="en-IN" dirty="0"/>
          </a:p>
          <a:p>
            <a:pPr>
              <a:buFont typeface="Wingdings" panose="05000000000000000000" pitchFamily="2" charset="2"/>
              <a:buChar char="Ø"/>
            </a:pPr>
            <a:r>
              <a:rPr lang="en-IN" sz="2000" b="1" u="sng" dirty="0"/>
              <a:t>Section 35L </a:t>
            </a:r>
          </a:p>
          <a:p>
            <a:pPr marL="400050" lvl="1" indent="0">
              <a:buNone/>
            </a:pPr>
            <a:r>
              <a:rPr lang="en-IN" sz="2100" dirty="0"/>
              <a:t>Determination of disputes relating to t</a:t>
            </a:r>
            <a:r>
              <a:rPr lang="en-IN" sz="2100" b="1" i="1" dirty="0"/>
              <a:t>axability or </a:t>
            </a:r>
            <a:r>
              <a:rPr lang="en-IN" sz="2100" b="1" i="1" dirty="0" err="1"/>
              <a:t>excisability</a:t>
            </a:r>
            <a:r>
              <a:rPr lang="en-IN" sz="2100" b="1" i="1" dirty="0"/>
              <a:t> of goods</a:t>
            </a:r>
            <a:r>
              <a:rPr lang="en-IN" sz="2100" dirty="0"/>
              <a:t> is covered under the term </a:t>
            </a:r>
            <a:r>
              <a:rPr lang="en-IN" sz="2100" b="1" i="1" dirty="0" smtClean="0"/>
              <a:t>“determination </a:t>
            </a:r>
            <a:r>
              <a:rPr lang="en-IN" sz="2100" b="1" i="1" dirty="0"/>
              <a:t>of any question having a relation to rate of </a:t>
            </a:r>
            <a:r>
              <a:rPr lang="en-IN" sz="2100" b="1" i="1" dirty="0" smtClean="0"/>
              <a:t>duty” </a:t>
            </a:r>
            <a:r>
              <a:rPr lang="en-IN" sz="2100" dirty="0"/>
              <a:t>and</a:t>
            </a:r>
            <a:r>
              <a:rPr lang="en-IN" sz="2100" b="1" i="1" dirty="0"/>
              <a:t> </a:t>
            </a:r>
            <a:r>
              <a:rPr lang="en-IN" sz="2100" dirty="0"/>
              <a:t>hence, appeal against Tribunal orders in such matters would lie before the Supreme Court. </a:t>
            </a:r>
          </a:p>
          <a:p>
            <a:pPr marL="400050" lvl="1" indent="0">
              <a:buNone/>
            </a:pPr>
            <a:endParaRPr lang="en-IN" sz="2000" dirty="0"/>
          </a:p>
          <a:p>
            <a:pPr marL="400050" lvl="1" indent="0">
              <a:buNone/>
            </a:pPr>
            <a:endParaRPr lang="en-IN" sz="2000" dirty="0"/>
          </a:p>
        </p:txBody>
      </p:sp>
    </p:spTree>
    <p:extLst>
      <p:ext uri="{BB962C8B-B14F-4D97-AF65-F5344CB8AC3E}">
        <p14:creationId xmlns:p14="http://schemas.microsoft.com/office/powerpoint/2010/main" val="12133660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endParaRPr lang="en-IN" dirty="0"/>
          </a:p>
        </p:txBody>
      </p:sp>
      <p:sp>
        <p:nvSpPr>
          <p:cNvPr id="3" name="Content Placeholder 2"/>
          <p:cNvSpPr>
            <a:spLocks noGrp="1"/>
          </p:cNvSpPr>
          <p:nvPr>
            <p:ph idx="1"/>
          </p:nvPr>
        </p:nvSpPr>
        <p:spPr>
          <a:xfrm>
            <a:off x="76200" y="762000"/>
            <a:ext cx="9067800" cy="6096000"/>
          </a:xfrm>
        </p:spPr>
        <p:txBody>
          <a:bodyPr>
            <a:normAutofit fontScale="85000" lnSpcReduction="20000"/>
          </a:bodyPr>
          <a:lstStyle/>
          <a:p>
            <a:pPr marL="0" indent="0">
              <a:buNone/>
            </a:pPr>
            <a:r>
              <a:rPr lang="en-IN" b="1" dirty="0"/>
              <a:t>Amendments in the Central Excise Valuation Rules, 2004: </a:t>
            </a:r>
            <a:endParaRPr lang="en-IN" dirty="0"/>
          </a:p>
          <a:p>
            <a:pPr marL="0" indent="0">
              <a:buNone/>
            </a:pPr>
            <a:r>
              <a:rPr lang="en-IN" dirty="0" smtClean="0"/>
              <a:t>The </a:t>
            </a:r>
            <a:r>
              <a:rPr lang="en-IN" dirty="0"/>
              <a:t>Central Excise Valuation (Determination of Price of Excisable Goods) Rules, 2000 is being amended so as to provide that in </a:t>
            </a:r>
            <a:r>
              <a:rPr lang="en-IN" dirty="0" smtClean="0"/>
              <a:t>cases</a:t>
            </a:r>
          </a:p>
          <a:p>
            <a:pPr marL="0" indent="0">
              <a:buNone/>
            </a:pPr>
            <a:endParaRPr lang="en-IN" dirty="0"/>
          </a:p>
          <a:p>
            <a:pPr marL="0" indent="0">
              <a:buNone/>
            </a:pPr>
            <a:r>
              <a:rPr lang="en-IN" b="1" u="sng" dirty="0" smtClean="0"/>
              <a:t>Price</a:t>
            </a:r>
            <a:r>
              <a:rPr lang="en-IN" dirty="0" smtClean="0"/>
              <a:t> -Excisable </a:t>
            </a:r>
            <a:r>
              <a:rPr lang="en-IN" dirty="0"/>
              <a:t>goods are sold at a price below the manufacturing cost and </a:t>
            </a:r>
            <a:r>
              <a:rPr lang="en-IN" dirty="0" smtClean="0"/>
              <a:t>profit.</a:t>
            </a:r>
          </a:p>
          <a:p>
            <a:pPr marL="0" indent="0">
              <a:buNone/>
            </a:pPr>
            <a:r>
              <a:rPr lang="en-IN" b="1" u="sng" dirty="0" smtClean="0"/>
              <a:t>Consideration</a:t>
            </a:r>
            <a:r>
              <a:rPr lang="en-IN" dirty="0" smtClean="0"/>
              <a:t>  - There </a:t>
            </a:r>
            <a:r>
              <a:rPr lang="en-IN" dirty="0"/>
              <a:t>is no additional consideration flowing from the buyer to the assessee directly or from a third person on behalf of the buyer</a:t>
            </a:r>
            <a:r>
              <a:rPr lang="en-IN" dirty="0" smtClean="0"/>
              <a:t>,</a:t>
            </a:r>
          </a:p>
          <a:p>
            <a:pPr marL="0" indent="0">
              <a:buNone/>
            </a:pPr>
            <a:r>
              <a:rPr lang="en-IN" b="1" u="sng" dirty="0" smtClean="0"/>
              <a:t>Valuation</a:t>
            </a:r>
            <a:r>
              <a:rPr lang="en-IN" dirty="0" smtClean="0"/>
              <a:t> -Value </a:t>
            </a:r>
            <a:r>
              <a:rPr lang="en-IN" dirty="0"/>
              <a:t>for the assessment of duty shall be deemed to be the transaction value. </a:t>
            </a:r>
            <a:endParaRPr lang="en-IN" dirty="0" smtClean="0"/>
          </a:p>
          <a:p>
            <a:pPr marL="0" indent="0">
              <a:buNone/>
            </a:pPr>
            <a:endParaRPr lang="en-IN" dirty="0"/>
          </a:p>
          <a:p>
            <a:pPr marL="0" indent="0">
              <a:buNone/>
            </a:pPr>
            <a:r>
              <a:rPr lang="en-IN" dirty="0"/>
              <a:t>Notification No.45/2000-Central Excise (NT) dated 30th June, 2000 as amended vide notification No.20/2014-Central Excise dated 11th July, 2014 refers.</a:t>
            </a:r>
          </a:p>
        </p:txBody>
      </p:sp>
    </p:spTree>
    <p:extLst>
      <p:ext uri="{BB962C8B-B14F-4D97-AF65-F5344CB8AC3E}">
        <p14:creationId xmlns:p14="http://schemas.microsoft.com/office/powerpoint/2010/main" val="36170738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endParaRPr lang="en-IN" sz="6000" dirty="0">
              <a:solidFill>
                <a:srgbClr val="00B0F0"/>
              </a:solidFill>
            </a:endParaRPr>
          </a:p>
        </p:txBody>
      </p:sp>
      <p:sp>
        <p:nvSpPr>
          <p:cNvPr id="3" name="Subtitle 2"/>
          <p:cNvSpPr>
            <a:spLocks noGrp="1"/>
          </p:cNvSpPr>
          <p:nvPr>
            <p:ph type="subTitle" idx="1"/>
          </p:nvPr>
        </p:nvSpPr>
        <p:spPr/>
        <p:txBody>
          <a:bodyPr/>
          <a:lstStyle/>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9144000" cy="5748337"/>
          </a:xfrm>
          <a:prstGeom prst="rect">
            <a:avLst/>
          </a:prstGeom>
        </p:spPr>
      </p:pic>
    </p:spTree>
    <p:extLst>
      <p:ext uri="{BB962C8B-B14F-4D97-AF65-F5344CB8AC3E}">
        <p14:creationId xmlns:p14="http://schemas.microsoft.com/office/powerpoint/2010/main" val="2785871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09600"/>
          </a:xfrm>
        </p:spPr>
        <p:txBody>
          <a:bodyPr anchor="t">
            <a:normAutofit fontScale="90000"/>
          </a:bodyPr>
          <a:lstStyle/>
          <a:p>
            <a:r>
              <a:rPr lang="en-US" sz="3600" b="1" dirty="0"/>
              <a:t>WIDENING  THE TAX  BASE</a:t>
            </a:r>
            <a:r>
              <a:rPr lang="en-US" b="1" dirty="0"/>
              <a:t/>
            </a:r>
            <a:br>
              <a:rPr lang="en-US" b="1" dirty="0"/>
            </a:b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4204293"/>
              </p:ext>
            </p:extLst>
          </p:nvPr>
        </p:nvGraphicFramePr>
        <p:xfrm>
          <a:off x="152400" y="762000"/>
          <a:ext cx="8763000" cy="6172200"/>
        </p:xfrm>
        <a:graphic>
          <a:graphicData uri="http://schemas.openxmlformats.org/drawingml/2006/table">
            <a:tbl>
              <a:tblPr firstRow="1" bandRow="1">
                <a:tableStyleId>{5C22544A-7EE6-4342-B048-85BDC9FD1C3A}</a:tableStyleId>
              </a:tblPr>
              <a:tblGrid>
                <a:gridCol w="1424878"/>
                <a:gridCol w="2992244"/>
                <a:gridCol w="4345878"/>
              </a:tblGrid>
              <a:tr h="343579">
                <a:tc>
                  <a:txBody>
                    <a:bodyPr/>
                    <a:lstStyle/>
                    <a:p>
                      <a:r>
                        <a:rPr lang="en-US" sz="1600" dirty="0" smtClean="0"/>
                        <a:t>Service</a:t>
                      </a:r>
                      <a:endParaRPr lang="en-IN" sz="1600" dirty="0"/>
                    </a:p>
                  </a:txBody>
                  <a:tcPr/>
                </a:tc>
                <a:tc>
                  <a:txBody>
                    <a:bodyPr/>
                    <a:lstStyle/>
                    <a:p>
                      <a:r>
                        <a:rPr lang="en-US" sz="1600" dirty="0" smtClean="0"/>
                        <a:t>Old Provision</a:t>
                      </a:r>
                      <a:endParaRPr lang="en-IN" sz="1600" dirty="0"/>
                    </a:p>
                  </a:txBody>
                  <a:tcPr/>
                </a:tc>
                <a:tc>
                  <a:txBody>
                    <a:bodyPr/>
                    <a:lstStyle/>
                    <a:p>
                      <a:r>
                        <a:rPr lang="en-US" sz="1600" dirty="0" smtClean="0"/>
                        <a:t>New Provision</a:t>
                      </a:r>
                      <a:endParaRPr lang="en-IN" sz="1600" dirty="0"/>
                    </a:p>
                  </a:txBody>
                  <a:tcPr/>
                </a:tc>
              </a:tr>
              <a:tr h="5828621">
                <a:tc>
                  <a:txBody>
                    <a:bodyPr/>
                    <a:lstStyle/>
                    <a:p>
                      <a:r>
                        <a:rPr lang="en-US" sz="1800" b="1" u="none" dirty="0" smtClean="0">
                          <a:latin typeface="+mn-lt"/>
                          <a:ea typeface="+mn-ea"/>
                          <a:cs typeface="+mn-cs"/>
                        </a:rPr>
                        <a:t>Radio Taxis</a:t>
                      </a:r>
                      <a:endParaRPr lang="en-IN" sz="1700" b="1" u="none" dirty="0"/>
                    </a:p>
                  </a:txBody>
                  <a:tcPr/>
                </a:tc>
                <a:tc>
                  <a:txBody>
                    <a:bodyPr/>
                    <a:lstStyle/>
                    <a:p>
                      <a:r>
                        <a:rPr lang="en-IN" sz="1800" dirty="0" smtClean="0"/>
                        <a:t>Service of transportation of passengers, with or without accompanied belongings, by –</a:t>
                      </a:r>
                    </a:p>
                    <a:p>
                      <a:r>
                        <a:rPr lang="en-IN" sz="1800" dirty="0" smtClean="0"/>
                        <a:t>(</a:t>
                      </a:r>
                      <a:r>
                        <a:rPr lang="en-IN" sz="1800" dirty="0" err="1" smtClean="0"/>
                        <a:t>i</a:t>
                      </a:r>
                      <a:r>
                        <a:rPr lang="en-IN" sz="1800" dirty="0" smtClean="0"/>
                        <a:t>) a stage carriage;</a:t>
                      </a:r>
                    </a:p>
                    <a:p>
                      <a:r>
                        <a:rPr lang="en-IN" sz="1800" dirty="0" smtClean="0"/>
                        <a:t>(ii) railways in a class other than –</a:t>
                      </a:r>
                    </a:p>
                    <a:p>
                      <a:pPr lvl="1"/>
                      <a:r>
                        <a:rPr lang="en-IN" sz="1800" dirty="0" smtClean="0"/>
                        <a:t>(A) first class; or </a:t>
                      </a:r>
                    </a:p>
                    <a:p>
                      <a:pPr lvl="1"/>
                      <a:r>
                        <a:rPr lang="en-IN" sz="1800" dirty="0" smtClean="0"/>
                        <a:t>(B) an air conditioned coach;</a:t>
                      </a:r>
                    </a:p>
                    <a:p>
                      <a:r>
                        <a:rPr lang="en-IN" sz="1800" dirty="0" smtClean="0"/>
                        <a:t>(iii) metro, monorail or tramway;</a:t>
                      </a:r>
                    </a:p>
                    <a:p>
                      <a:r>
                        <a:rPr lang="en-IN" sz="1800" dirty="0" smtClean="0"/>
                        <a:t>(iv) inland waterways;</a:t>
                      </a:r>
                    </a:p>
                    <a:p>
                      <a:r>
                        <a:rPr lang="en-IN" sz="1800" dirty="0" smtClean="0"/>
                        <a:t>(v) public transport, other than predominantly for tourism purpose, in a vessel between places located in India; and</a:t>
                      </a:r>
                    </a:p>
                    <a:p>
                      <a:r>
                        <a:rPr lang="en-IN" sz="1800" dirty="0" smtClean="0"/>
                        <a:t>(vi) metered cabs, </a:t>
                      </a:r>
                      <a:r>
                        <a:rPr lang="en-IN" sz="3500" b="1" dirty="0" smtClean="0"/>
                        <a:t>Radio Taxis </a:t>
                      </a:r>
                      <a:r>
                        <a:rPr lang="en-IN" sz="1800" dirty="0" smtClean="0"/>
                        <a:t>or auto rickshaws</a:t>
                      </a:r>
                      <a:endParaRPr lang="en-IN" sz="1600" i="1" dirty="0" smtClean="0">
                        <a:solidFill>
                          <a:srgbClr val="FF0000"/>
                        </a:solidFill>
                      </a:endParaRPr>
                    </a:p>
                  </a:txBody>
                  <a:tcPr/>
                </a:tc>
                <a:tc>
                  <a:txBody>
                    <a:bodyPr/>
                    <a:lstStyle/>
                    <a:p>
                      <a:pPr marL="285750" indent="-285750">
                        <a:buFont typeface="Wingdings" panose="05000000000000000000" pitchFamily="2" charset="2"/>
                        <a:buChar char="Ø"/>
                      </a:pPr>
                      <a:r>
                        <a:rPr lang="en-IN" dirty="0" smtClean="0"/>
                        <a:t>Service tax on services provided by radio taxis or radio cabs, whether or not air-conditioned </a:t>
                      </a:r>
                    </a:p>
                    <a:p>
                      <a:pPr marL="285750" indent="-285750">
                        <a:buFont typeface="Wingdings" panose="05000000000000000000" pitchFamily="2" charset="2"/>
                        <a:buChar char="Ø"/>
                      </a:pPr>
                      <a:r>
                        <a:rPr lang="en-IN" dirty="0" smtClean="0"/>
                        <a:t>The abatement presently available to rent-a-cab service would also be made available to radio taxi service.</a:t>
                      </a:r>
                    </a:p>
                    <a:p>
                      <a:pPr marL="285750" indent="-285750">
                        <a:buFont typeface="Wingdings" panose="05000000000000000000" pitchFamily="2" charset="2"/>
                        <a:buChar char="Ø"/>
                      </a:pPr>
                      <a:r>
                        <a:rPr lang="en-IN" dirty="0" smtClean="0"/>
                        <a:t>Definition of radio taxi is being included in the exemption notification No.25/2012-ST. </a:t>
                      </a:r>
                    </a:p>
                    <a:p>
                      <a:pPr marL="285750" indent="-285750">
                        <a:buFont typeface="Wingdings" panose="05000000000000000000" pitchFamily="2" charset="2"/>
                        <a:buChar char="Ø"/>
                      </a:pPr>
                      <a:r>
                        <a:rPr lang="en-US" dirty="0" smtClean="0"/>
                        <a:t>Radio Taxis – </a:t>
                      </a:r>
                    </a:p>
                    <a:p>
                      <a:pPr marL="742950" lvl="1" indent="-285750" algn="l" defTabSz="914400" rtl="0" eaLnBrk="1" latinLnBrk="0" hangingPunct="1">
                        <a:buFont typeface="Wingdings" panose="05000000000000000000" pitchFamily="2" charset="2"/>
                        <a:buChar char="§"/>
                      </a:pPr>
                      <a:r>
                        <a:rPr lang="en-US" sz="1800" kern="1200" dirty="0" smtClean="0">
                          <a:solidFill>
                            <a:schemeClr val="dk1"/>
                          </a:solidFill>
                          <a:latin typeface="+mn-lt"/>
                          <a:ea typeface="+mn-ea"/>
                          <a:cs typeface="+mn-cs"/>
                        </a:rPr>
                        <a:t>Which is in two-way radio communication with a central control office</a:t>
                      </a:r>
                    </a:p>
                    <a:p>
                      <a:pPr marL="742950" lvl="1" indent="-285750" algn="l" defTabSz="914400" rtl="0" eaLnBrk="1" latinLnBrk="0" hangingPunct="1">
                        <a:buFont typeface="Wingdings" panose="05000000000000000000" pitchFamily="2" charset="2"/>
                        <a:buChar char="§"/>
                      </a:pPr>
                      <a:r>
                        <a:rPr lang="en-US" sz="1800" kern="1200" dirty="0" smtClean="0">
                          <a:solidFill>
                            <a:schemeClr val="dk1"/>
                          </a:solidFill>
                          <a:latin typeface="+mn-lt"/>
                          <a:ea typeface="+mn-ea"/>
                          <a:cs typeface="+mn-cs"/>
                        </a:rPr>
                        <a:t>Enabled for tracking using Global Positioning system (GPRS) / General packet Radio service</a:t>
                      </a:r>
                    </a:p>
                    <a:p>
                      <a:pPr marL="514350" indent="-457200" algn="l" defTabSz="914400" rtl="0" eaLnBrk="1" latinLnBrk="0" hangingPunct="1">
                        <a:buFont typeface="Wingdings" panose="05000000000000000000" pitchFamily="2" charset="2"/>
                        <a:buChar char="Ø"/>
                      </a:pPr>
                      <a:r>
                        <a:rPr lang="en-US" sz="1800" kern="1200" dirty="0" smtClean="0">
                          <a:solidFill>
                            <a:schemeClr val="dk1"/>
                          </a:solidFill>
                          <a:latin typeface="+mn-lt"/>
                          <a:ea typeface="+mn-ea"/>
                          <a:cs typeface="+mn-cs"/>
                        </a:rPr>
                        <a:t>Metered cab definition u/s section 65 (32) of the Finance Act has also amended to excluded ‘ Radio Taxis’ </a:t>
                      </a:r>
                    </a:p>
                    <a:p>
                      <a:pPr marL="285750" indent="-285750">
                        <a:buFont typeface="Wingdings" panose="05000000000000000000" pitchFamily="2" charset="2"/>
                        <a:buChar char="Ø"/>
                      </a:pPr>
                      <a:endParaRPr lang="en-IN" sz="1700" dirty="0"/>
                    </a:p>
                  </a:txBody>
                  <a:tcPr/>
                </a:tc>
              </a:tr>
            </a:tbl>
          </a:graphicData>
        </a:graphic>
      </p:graphicFrame>
    </p:spTree>
    <p:extLst>
      <p:ext uri="{BB962C8B-B14F-4D97-AF65-F5344CB8AC3E}">
        <p14:creationId xmlns:p14="http://schemas.microsoft.com/office/powerpoint/2010/main" val="3438645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8229600" cy="533400"/>
          </a:xfrm>
        </p:spPr>
        <p:txBody>
          <a:bodyPr>
            <a:normAutofit fontScale="90000"/>
          </a:bodyPr>
          <a:lstStyle/>
          <a:p>
            <a:r>
              <a:rPr lang="en-US" sz="3200" b="1" dirty="0"/>
              <a:t>WIDENING THE TAX BASE</a:t>
            </a:r>
            <a:endParaRPr lang="en-IN" sz="3200" b="1" dirty="0"/>
          </a:p>
        </p:txBody>
      </p:sp>
      <p:sp>
        <p:nvSpPr>
          <p:cNvPr id="9" name="Content Placeholder 8"/>
          <p:cNvSpPr>
            <a:spLocks noGrp="1"/>
          </p:cNvSpPr>
          <p:nvPr>
            <p:ph idx="1"/>
          </p:nvPr>
        </p:nvSpPr>
        <p:spPr>
          <a:xfrm>
            <a:off x="152400" y="762000"/>
            <a:ext cx="8839200" cy="5943600"/>
          </a:xfrm>
        </p:spPr>
        <p:txBody>
          <a:bodyPr>
            <a:normAutofit/>
          </a:bodyPr>
          <a:lstStyle/>
          <a:p>
            <a:pPr marL="0" indent="0" algn="just">
              <a:buNone/>
            </a:pPr>
            <a:endParaRPr lang="en-IN" dirty="0"/>
          </a:p>
          <a:p>
            <a:pPr marL="0" indent="0">
              <a:buNone/>
            </a:pPr>
            <a:endParaRPr lang="en-IN" dirty="0"/>
          </a:p>
        </p:txBody>
      </p:sp>
      <p:graphicFrame>
        <p:nvGraphicFramePr>
          <p:cNvPr id="5" name="Table 4"/>
          <p:cNvGraphicFramePr>
            <a:graphicFrameLocks noGrp="1"/>
          </p:cNvGraphicFramePr>
          <p:nvPr>
            <p:extLst>
              <p:ext uri="{D42A27DB-BD31-4B8C-83A1-F6EECF244321}">
                <p14:modId xmlns:p14="http://schemas.microsoft.com/office/powerpoint/2010/main" val="3187770831"/>
              </p:ext>
            </p:extLst>
          </p:nvPr>
        </p:nvGraphicFramePr>
        <p:xfrm>
          <a:off x="152400" y="631114"/>
          <a:ext cx="8839200" cy="6226885"/>
        </p:xfrm>
        <a:graphic>
          <a:graphicData uri="http://schemas.openxmlformats.org/drawingml/2006/table">
            <a:tbl>
              <a:tblPr firstRow="1" bandRow="1">
                <a:tableStyleId>{5C22544A-7EE6-4342-B048-85BDC9FD1C3A}</a:tableStyleId>
              </a:tblPr>
              <a:tblGrid>
                <a:gridCol w="2133600"/>
                <a:gridCol w="2971800"/>
                <a:gridCol w="3733800"/>
              </a:tblGrid>
              <a:tr h="366287">
                <a:tc>
                  <a:txBody>
                    <a:bodyPr/>
                    <a:lstStyle/>
                    <a:p>
                      <a:pPr algn="just"/>
                      <a:r>
                        <a:rPr lang="en-US" sz="1800" dirty="0" smtClean="0"/>
                        <a:t>Service</a:t>
                      </a:r>
                      <a:endParaRPr lang="en-IN" sz="1800" dirty="0"/>
                    </a:p>
                  </a:txBody>
                  <a:tcPr/>
                </a:tc>
                <a:tc>
                  <a:txBody>
                    <a:bodyPr/>
                    <a:lstStyle/>
                    <a:p>
                      <a:pPr algn="just"/>
                      <a:r>
                        <a:rPr lang="en-US" sz="1800" dirty="0" smtClean="0"/>
                        <a:t>Old Provision</a:t>
                      </a:r>
                      <a:endParaRPr lang="en-IN" sz="1800" dirty="0"/>
                    </a:p>
                  </a:txBody>
                  <a:tcPr/>
                </a:tc>
                <a:tc>
                  <a:txBody>
                    <a:bodyPr/>
                    <a:lstStyle/>
                    <a:p>
                      <a:pPr algn="just"/>
                      <a:r>
                        <a:rPr lang="en-US" sz="1800" dirty="0" smtClean="0"/>
                        <a:t>New Provision</a:t>
                      </a:r>
                      <a:endParaRPr lang="en-IN" sz="1800" dirty="0"/>
                    </a:p>
                  </a:txBody>
                  <a:tcPr/>
                </a:tc>
              </a:tr>
              <a:tr h="5860598">
                <a:tc>
                  <a:txBody>
                    <a:bodyPr/>
                    <a:lstStyle/>
                    <a:p>
                      <a:pPr algn="just"/>
                      <a:r>
                        <a:rPr lang="en-US" sz="1800" b="1" u="none" dirty="0" smtClean="0">
                          <a:latin typeface="+mn-lt"/>
                          <a:ea typeface="+mn-ea"/>
                          <a:cs typeface="+mn-cs"/>
                        </a:rPr>
                        <a:t>Contract Carriage</a:t>
                      </a:r>
                    </a:p>
                    <a:p>
                      <a:pPr algn="just"/>
                      <a:endParaRPr lang="en-US" sz="1800" b="1" u="none" dirty="0" smtClean="0">
                        <a:latin typeface="+mn-lt"/>
                        <a:ea typeface="+mn-ea"/>
                        <a:cs typeface="+mn-cs"/>
                      </a:endParaRPr>
                    </a:p>
                    <a:p>
                      <a:pPr algn="just"/>
                      <a:r>
                        <a:rPr lang="en-US" sz="1800" b="1" u="none" dirty="0" smtClean="0">
                          <a:latin typeface="+mn-lt"/>
                          <a:ea typeface="+mn-ea"/>
                          <a:cs typeface="+mn-cs"/>
                        </a:rPr>
                        <a:t>Entry</a:t>
                      </a:r>
                      <a:r>
                        <a:rPr lang="en-US" sz="1800" b="1" u="none" baseline="0" dirty="0" smtClean="0">
                          <a:latin typeface="+mn-lt"/>
                          <a:ea typeface="+mn-ea"/>
                          <a:cs typeface="+mn-cs"/>
                        </a:rPr>
                        <a:t> No. 23b of Mega Exemption Notification 25/2012 - ST</a:t>
                      </a:r>
                      <a:endParaRPr lang="en-US" sz="1800" b="1" u="none" dirty="0" smtClean="0">
                        <a:latin typeface="+mn-lt"/>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dirty="0" smtClean="0"/>
                        <a:t>Service of passenger transportation by a contract carriage other than for the purposes of tourism, conducted tour, charter or hire, is exempt from service tax. </a:t>
                      </a:r>
                    </a:p>
                    <a:p>
                      <a:pPr marL="0" marR="0" indent="0" algn="just" defTabSz="914400" rtl="0" eaLnBrk="1" fontAlgn="auto" latinLnBrk="0" hangingPunct="1">
                        <a:lnSpc>
                          <a:spcPct val="100000"/>
                        </a:lnSpc>
                        <a:spcBef>
                          <a:spcPts val="0"/>
                        </a:spcBef>
                        <a:spcAft>
                          <a:spcPts val="0"/>
                        </a:spcAft>
                        <a:buClrTx/>
                        <a:buSzTx/>
                        <a:buFontTx/>
                        <a:buNone/>
                        <a:tabLst/>
                        <a:defRPr/>
                      </a:pPr>
                      <a:endParaRPr lang="en-US" sz="1800" dirty="0" smtClean="0"/>
                    </a:p>
                    <a:p>
                      <a:pPr marL="0" marR="0" indent="0" algn="just" defTabSz="914400" rtl="0" eaLnBrk="1" fontAlgn="auto" latinLnBrk="0" hangingPunct="1">
                        <a:lnSpc>
                          <a:spcPct val="100000"/>
                        </a:lnSpc>
                        <a:spcBef>
                          <a:spcPts val="0"/>
                        </a:spcBef>
                        <a:spcAft>
                          <a:spcPts val="0"/>
                        </a:spcAft>
                        <a:buClrTx/>
                        <a:buSzTx/>
                        <a:buFontTx/>
                        <a:buNone/>
                        <a:tabLst/>
                        <a:defRPr/>
                      </a:pPr>
                      <a:r>
                        <a:rPr lang="en-IN" b="1" i="1" dirty="0" smtClean="0"/>
                        <a:t>Contract carriage means any motor vehicle contracted or adapted for use solely for the carriage of Passengers, or any motor vehicle not so constructed or adapted when used for the carriage of Passengers.</a:t>
                      </a:r>
                      <a:endParaRPr lang="en-IN" sz="1800" b="1" i="1" dirty="0" smtClean="0"/>
                    </a:p>
                    <a:p>
                      <a:pPr algn="just"/>
                      <a:endParaRPr lang="en-IN" sz="1800" i="1" dirty="0" smtClean="0">
                        <a:solidFill>
                          <a:srgbClr val="FF0000"/>
                        </a:solidFill>
                      </a:endParaRPr>
                    </a:p>
                  </a:txBody>
                  <a:tcPr/>
                </a:tc>
                <a:tc>
                  <a:txBody>
                    <a:bodyPr/>
                    <a:lstStyle/>
                    <a:p>
                      <a:pPr algn="just">
                        <a:buFont typeface="Wingdings" panose="05000000000000000000" pitchFamily="2" charset="2"/>
                        <a:buChar char="Ø"/>
                      </a:pPr>
                      <a:r>
                        <a:rPr lang="en-IN" sz="1800" dirty="0" smtClean="0"/>
                        <a:t>Exemption in respect of air-conditioned contract carriages has been withdrawal.</a:t>
                      </a:r>
                    </a:p>
                    <a:p>
                      <a:pPr marL="0" indent="0" algn="just">
                        <a:buNone/>
                      </a:pPr>
                      <a:endParaRPr lang="en-IN" sz="1800" dirty="0" smtClean="0"/>
                    </a:p>
                    <a:p>
                      <a:pPr algn="just">
                        <a:buFont typeface="Wingdings" panose="05000000000000000000" pitchFamily="2" charset="2"/>
                        <a:buChar char="Ø"/>
                      </a:pPr>
                      <a:r>
                        <a:rPr lang="en-IN" sz="1800" dirty="0" smtClean="0"/>
                        <a:t>Service provided for transport of passenger by air-conditioned contract carriage including which are used for point to point travel, will attract service tax.</a:t>
                      </a:r>
                    </a:p>
                    <a:p>
                      <a:pPr algn="just">
                        <a:buFont typeface="Wingdings" panose="05000000000000000000" pitchFamily="2" charset="2"/>
                        <a:buChar char="Ø"/>
                      </a:pPr>
                      <a:endParaRPr lang="en-IN" sz="1800" dirty="0" smtClean="0"/>
                    </a:p>
                    <a:p>
                      <a:pPr algn="just">
                        <a:buFont typeface="Wingdings" panose="05000000000000000000" pitchFamily="2" charset="2"/>
                        <a:buChar char="Ø"/>
                      </a:pPr>
                      <a:r>
                        <a:rPr lang="en-IN" sz="1800" dirty="0" smtClean="0"/>
                        <a:t>Abatement of 60% is available to that service. Service tax will be charged at an abated value of 40% of the amount charged from service receiver.</a:t>
                      </a:r>
                    </a:p>
                    <a:p>
                      <a:pPr algn="just">
                        <a:buFont typeface="Wingdings" panose="05000000000000000000" pitchFamily="2" charset="2"/>
                        <a:buChar char="Ø"/>
                      </a:pPr>
                      <a:endParaRPr lang="en-IN" sz="1800" dirty="0" smtClean="0"/>
                    </a:p>
                    <a:p>
                      <a:pPr algn="just">
                        <a:buFont typeface="Wingdings" panose="05000000000000000000" pitchFamily="2" charset="2"/>
                        <a:buChar char="Ø"/>
                      </a:pPr>
                      <a:r>
                        <a:rPr lang="en-IN" sz="1800" dirty="0" smtClean="0"/>
                        <a:t> Services by non-air conditioned contract carriages for purposes other than tourism, conducted tour, charter or hire continue to be exempted.</a:t>
                      </a:r>
                    </a:p>
                    <a:p>
                      <a:pPr marL="0" indent="0" algn="just">
                        <a:buFont typeface="Wingdings" panose="05000000000000000000" pitchFamily="2" charset="2"/>
                        <a:buNone/>
                      </a:pPr>
                      <a:endParaRPr lang="en-IN" sz="1800" dirty="0" smtClean="0"/>
                    </a:p>
                  </a:txBody>
                  <a:tcPr/>
                </a:tc>
              </a:tr>
            </a:tbl>
          </a:graphicData>
        </a:graphic>
      </p:graphicFrame>
    </p:spTree>
    <p:extLst>
      <p:ext uri="{BB962C8B-B14F-4D97-AF65-F5344CB8AC3E}">
        <p14:creationId xmlns:p14="http://schemas.microsoft.com/office/powerpoint/2010/main" val="13686732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763000" cy="457200"/>
          </a:xfrm>
        </p:spPr>
        <p:txBody>
          <a:bodyPr anchor="t">
            <a:noAutofit/>
          </a:bodyPr>
          <a:lstStyle/>
          <a:p>
            <a:pPr algn="just"/>
            <a:r>
              <a:rPr lang="en-US" sz="2400" b="1" dirty="0" smtClean="0"/>
              <a:t>WIDENING THE TAX BASE – WITHDRAWAL OF EXEMPTIONS</a:t>
            </a:r>
            <a:br>
              <a:rPr lang="en-US" sz="2400" b="1" dirty="0" smtClean="0"/>
            </a:br>
            <a:endParaRPr lang="en-IN" sz="2400" b="1" dirty="0"/>
          </a:p>
        </p:txBody>
      </p:sp>
      <p:graphicFrame>
        <p:nvGraphicFramePr>
          <p:cNvPr id="14" name="Content Placeholder 13"/>
          <p:cNvGraphicFramePr>
            <a:graphicFrameLocks noGrp="1"/>
          </p:cNvGraphicFramePr>
          <p:nvPr>
            <p:ph idx="1"/>
            <p:extLst>
              <p:ext uri="{D42A27DB-BD31-4B8C-83A1-F6EECF244321}">
                <p14:modId xmlns:p14="http://schemas.microsoft.com/office/powerpoint/2010/main" val="430004018"/>
              </p:ext>
            </p:extLst>
          </p:nvPr>
        </p:nvGraphicFramePr>
        <p:xfrm>
          <a:off x="228600" y="1295400"/>
          <a:ext cx="8763000" cy="4328160"/>
        </p:xfrm>
        <a:graphic>
          <a:graphicData uri="http://schemas.openxmlformats.org/drawingml/2006/table">
            <a:tbl>
              <a:tblPr firstRow="1" bandRow="1">
                <a:tableStyleId>{5C22544A-7EE6-4342-B048-85BDC9FD1C3A}</a:tableStyleId>
              </a:tblPr>
              <a:tblGrid>
                <a:gridCol w="2921000"/>
                <a:gridCol w="2921000"/>
                <a:gridCol w="2921000"/>
              </a:tblGrid>
              <a:tr h="389264">
                <a:tc>
                  <a:txBody>
                    <a:bodyPr/>
                    <a:lstStyle/>
                    <a:p>
                      <a:r>
                        <a:rPr lang="en-US" sz="2000" dirty="0" smtClean="0"/>
                        <a:t>Service</a:t>
                      </a:r>
                      <a:endParaRPr lang="en-IN" sz="2000" dirty="0"/>
                    </a:p>
                  </a:txBody>
                  <a:tcPr/>
                </a:tc>
                <a:tc>
                  <a:txBody>
                    <a:bodyPr/>
                    <a:lstStyle/>
                    <a:p>
                      <a:r>
                        <a:rPr lang="en-US" sz="2000" dirty="0" smtClean="0"/>
                        <a:t>Old Provision</a:t>
                      </a:r>
                      <a:endParaRPr lang="en-IN" sz="2000" dirty="0"/>
                    </a:p>
                  </a:txBody>
                  <a:tcPr/>
                </a:tc>
                <a:tc>
                  <a:txBody>
                    <a:bodyPr/>
                    <a:lstStyle/>
                    <a:p>
                      <a:r>
                        <a:rPr lang="en-US" sz="2000" dirty="0" smtClean="0"/>
                        <a:t>New Provision</a:t>
                      </a:r>
                      <a:endParaRPr lang="en-IN" sz="2000" dirty="0"/>
                    </a:p>
                  </a:txBody>
                  <a:tcPr/>
                </a:tc>
              </a:tr>
              <a:tr h="3862696">
                <a:tc>
                  <a:txBody>
                    <a:bodyPr/>
                    <a:lstStyle/>
                    <a:p>
                      <a:pPr marL="0" indent="0" algn="just">
                        <a:buNone/>
                      </a:pPr>
                      <a:r>
                        <a:rPr lang="en-IN" sz="2400" b="1" dirty="0" smtClean="0"/>
                        <a:t>Testing and Analysis of Drugs</a:t>
                      </a:r>
                    </a:p>
                    <a:p>
                      <a:pPr marL="0" indent="0" algn="just">
                        <a:buNone/>
                      </a:pPr>
                      <a:endParaRPr lang="en-IN" sz="2400" b="1" dirty="0" smtClean="0"/>
                    </a:p>
                    <a:p>
                      <a:pPr marL="0" indent="0" algn="just">
                        <a:buNone/>
                      </a:pPr>
                      <a:r>
                        <a:rPr lang="en-IN" sz="2400" b="1" dirty="0" smtClean="0"/>
                        <a:t>Sl.No.7 of Mega Exemption</a:t>
                      </a:r>
                      <a:r>
                        <a:rPr lang="en-IN" sz="2400" b="1" baseline="0" dirty="0" smtClean="0"/>
                        <a:t> </a:t>
                      </a:r>
                      <a:r>
                        <a:rPr lang="en-IN" sz="2400" b="1" dirty="0" smtClean="0"/>
                        <a:t>Notification 25/2012 - ST</a:t>
                      </a:r>
                    </a:p>
                    <a:p>
                      <a:endParaRPr lang="en-IN" dirty="0"/>
                    </a:p>
                  </a:txBody>
                  <a:tcPr/>
                </a:tc>
                <a:tc>
                  <a:txBody>
                    <a:bodyPr/>
                    <a:lstStyle/>
                    <a:p>
                      <a:pPr marL="0" indent="0" algn="just">
                        <a:buNone/>
                      </a:pPr>
                      <a:r>
                        <a:rPr lang="en-IN" sz="1800" dirty="0" smtClean="0"/>
                        <a:t>Services by way of </a:t>
                      </a:r>
                    </a:p>
                    <a:p>
                      <a:pPr marL="0" indent="0" algn="just">
                        <a:buNone/>
                      </a:pPr>
                      <a:endParaRPr lang="en-IN" sz="1800" dirty="0" smtClean="0"/>
                    </a:p>
                    <a:p>
                      <a:pPr marL="0" indent="0" algn="just">
                        <a:buNone/>
                      </a:pPr>
                      <a:r>
                        <a:rPr lang="en-IN" sz="1800" dirty="0" smtClean="0"/>
                        <a:t>Technical testing or analysis of newly developed drugs, including vaccines and herbal remedies on human participants </a:t>
                      </a:r>
                    </a:p>
                    <a:p>
                      <a:pPr marL="0" indent="0" algn="just">
                        <a:buNone/>
                      </a:pPr>
                      <a:endParaRPr lang="en-IN" sz="1800" dirty="0" smtClean="0"/>
                    </a:p>
                    <a:p>
                      <a:pPr marL="0" indent="0" algn="just">
                        <a:buNone/>
                      </a:pPr>
                      <a:r>
                        <a:rPr lang="en-IN" sz="1800" dirty="0" smtClean="0"/>
                        <a:t>by a clinical research organization approved to conduct clinical trials by the Drug Controller General of India.</a:t>
                      </a:r>
                    </a:p>
                    <a:p>
                      <a:endParaRPr lang="en-IN" dirty="0"/>
                    </a:p>
                  </a:txBody>
                  <a:tcPr/>
                </a:tc>
                <a:tc>
                  <a:txBody>
                    <a:bodyPr/>
                    <a:lstStyle/>
                    <a:p>
                      <a:pPr marL="0" indent="0" algn="just">
                        <a:buNone/>
                      </a:pPr>
                      <a:r>
                        <a:rPr lang="en-IN" sz="1800" dirty="0" smtClean="0"/>
                        <a:t>Now it is being withdrawn. This would be taxable with immediate effect.</a:t>
                      </a:r>
                    </a:p>
                    <a:p>
                      <a:pPr marL="0" indent="0" algn="just">
                        <a:buNone/>
                      </a:pPr>
                      <a:endParaRPr lang="en-US" sz="1800" dirty="0" smtClean="0"/>
                    </a:p>
                    <a:p>
                      <a:endParaRPr lang="en-IN" dirty="0"/>
                    </a:p>
                  </a:txBody>
                  <a:tcPr/>
                </a:tc>
              </a:tr>
            </a:tbl>
          </a:graphicData>
        </a:graphic>
      </p:graphicFrame>
    </p:spTree>
    <p:extLst>
      <p:ext uri="{BB962C8B-B14F-4D97-AF65-F5344CB8AC3E}">
        <p14:creationId xmlns:p14="http://schemas.microsoft.com/office/powerpoint/2010/main" val="14750655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304800" y="28414"/>
            <a:ext cx="8839200" cy="352586"/>
          </a:xfrm>
        </p:spPr>
        <p:txBody>
          <a:bodyPr>
            <a:noAutofit/>
          </a:bodyPr>
          <a:lstStyle/>
          <a:p>
            <a:r>
              <a:rPr lang="en-US" sz="2400" b="1" dirty="0"/>
              <a:t>WIDENING THE TAX BASE – WITHDRAWAL OF EXEMPTIONS</a:t>
            </a:r>
            <a:endParaRPr lang="en-IN"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85261024"/>
              </p:ext>
            </p:extLst>
          </p:nvPr>
        </p:nvGraphicFramePr>
        <p:xfrm>
          <a:off x="254000" y="411481"/>
          <a:ext cx="8890000" cy="6522720"/>
        </p:xfrm>
        <a:graphic>
          <a:graphicData uri="http://schemas.openxmlformats.org/drawingml/2006/table">
            <a:tbl>
              <a:tblPr firstRow="1" bandRow="1">
                <a:tableStyleId>{5C22544A-7EE6-4342-B048-85BDC9FD1C3A}</a:tableStyleId>
              </a:tblPr>
              <a:tblGrid>
                <a:gridCol w="2184508"/>
                <a:gridCol w="3640848"/>
                <a:gridCol w="3064644"/>
              </a:tblGrid>
              <a:tr h="0">
                <a:tc>
                  <a:txBody>
                    <a:bodyPr/>
                    <a:lstStyle/>
                    <a:p>
                      <a:r>
                        <a:rPr lang="en-US" sz="1600" dirty="0" smtClean="0"/>
                        <a:t>Service</a:t>
                      </a:r>
                      <a:endParaRPr lang="en-IN" sz="1600" dirty="0"/>
                    </a:p>
                  </a:txBody>
                  <a:tcPr/>
                </a:tc>
                <a:tc>
                  <a:txBody>
                    <a:bodyPr/>
                    <a:lstStyle/>
                    <a:p>
                      <a:r>
                        <a:rPr lang="en-US" sz="1600" dirty="0" smtClean="0"/>
                        <a:t>Old Provision</a:t>
                      </a:r>
                      <a:endParaRPr lang="en-IN" sz="1600" dirty="0"/>
                    </a:p>
                  </a:txBody>
                  <a:tcPr/>
                </a:tc>
                <a:tc>
                  <a:txBody>
                    <a:bodyPr/>
                    <a:lstStyle/>
                    <a:p>
                      <a:r>
                        <a:rPr lang="en-US" sz="1600" dirty="0" smtClean="0"/>
                        <a:t>New Provision</a:t>
                      </a:r>
                      <a:endParaRPr lang="en-IN" sz="1600" dirty="0"/>
                    </a:p>
                  </a:txBody>
                  <a:tcPr/>
                </a:tc>
              </a:tr>
              <a:tr h="0">
                <a:tc>
                  <a:txBody>
                    <a:bodyPr/>
                    <a:lstStyle/>
                    <a:p>
                      <a:pPr marL="0" indent="0" algn="just">
                        <a:buNone/>
                      </a:pPr>
                      <a:r>
                        <a:rPr lang="en-IN" sz="1600" b="1" dirty="0" smtClean="0"/>
                        <a:t>Sl.No.9 of Mega Exemption Notification 25/2012 – ST</a:t>
                      </a:r>
                      <a:endParaRPr lang="en-IN" sz="1600" b="1" dirty="0"/>
                    </a:p>
                  </a:txBody>
                  <a:tcPr/>
                </a:tc>
                <a:tc>
                  <a:txBody>
                    <a:bodyPr/>
                    <a:lstStyle/>
                    <a:p>
                      <a:pPr marL="0" indent="0">
                        <a:buNone/>
                      </a:pPr>
                      <a:r>
                        <a:rPr lang="en-IN" sz="1600" dirty="0" smtClean="0"/>
                        <a:t>Services provided to an educational institution in respect of education     exempted from service tax, by way of,-</a:t>
                      </a:r>
                    </a:p>
                    <a:p>
                      <a:pPr marL="285750" lvl="1">
                        <a:buFont typeface="Wingdings" panose="05000000000000000000" pitchFamily="2" charset="2"/>
                        <a:buChar char="Ø"/>
                      </a:pPr>
                      <a:r>
                        <a:rPr lang="en-IN" sz="1600" dirty="0" smtClean="0"/>
                        <a:t>Auxiliary educational services</a:t>
                      </a:r>
                    </a:p>
                    <a:p>
                      <a:pPr marL="285750" lvl="1">
                        <a:buFont typeface="Wingdings" panose="05000000000000000000" pitchFamily="2" charset="2"/>
                        <a:buChar char="Ø"/>
                      </a:pPr>
                      <a:r>
                        <a:rPr lang="en-IN" sz="1600" dirty="0" smtClean="0"/>
                        <a:t>Renting of immovable property</a:t>
                      </a:r>
                    </a:p>
                    <a:p>
                      <a:pPr marL="285750" lvl="1">
                        <a:buFont typeface="Wingdings" panose="05000000000000000000" pitchFamily="2" charset="2"/>
                        <a:buChar char="Ø"/>
                      </a:pPr>
                      <a:endParaRPr lang="en-US" sz="1600" dirty="0" smtClean="0"/>
                    </a:p>
                    <a:p>
                      <a:pPr marL="0" indent="0" algn="just">
                        <a:buNone/>
                      </a:pPr>
                      <a:r>
                        <a:rPr lang="en-US" sz="1600" b="1" dirty="0" smtClean="0"/>
                        <a:t>Auxiliary educational services</a:t>
                      </a:r>
                      <a:r>
                        <a:rPr lang="en-US" sz="1600" dirty="0" smtClean="0"/>
                        <a:t>” means any services relating to </a:t>
                      </a:r>
                    </a:p>
                    <a:p>
                      <a:pPr marL="285750" indent="-285750" algn="just">
                        <a:buFont typeface="Wingdings" panose="05000000000000000000" pitchFamily="2" charset="2"/>
                        <a:buChar char="Ø"/>
                      </a:pPr>
                      <a:r>
                        <a:rPr lang="en-US" sz="1600" dirty="0" smtClean="0"/>
                        <a:t>imparting any skill, knowledge, education or development of course content or any other knowledge – enhancement activity</a:t>
                      </a:r>
                    </a:p>
                    <a:p>
                      <a:pPr marL="285750" indent="-285750" algn="just">
                        <a:buFont typeface="Wingdings" panose="05000000000000000000" pitchFamily="2" charset="2"/>
                        <a:buChar char="Ø"/>
                      </a:pPr>
                      <a:r>
                        <a:rPr lang="en-US" sz="1600" dirty="0" smtClean="0"/>
                        <a:t>Any services which educational institutions ordinarily carry out themselves but may obtain as outsourced services from any other person,</a:t>
                      </a:r>
                    </a:p>
                    <a:p>
                      <a:pPr marL="285750" indent="-285750" algn="just">
                        <a:buFont typeface="Wingdings" panose="05000000000000000000" pitchFamily="2" charset="2"/>
                        <a:buChar char="Ø"/>
                      </a:pPr>
                      <a:r>
                        <a:rPr lang="en-US" sz="1600" dirty="0" smtClean="0"/>
                        <a:t>including services relating to admission to such institution, conduct of examination, catering for the students under any mid-day meals scheme sponsored by Government, or transportation of students, faculty or staff of such institution;</a:t>
                      </a:r>
                      <a:endParaRPr lang="en-IN" sz="1600" dirty="0" smtClean="0"/>
                    </a:p>
                    <a:p>
                      <a:pPr marL="285750" lvl="1">
                        <a:buFont typeface="Wingdings" panose="05000000000000000000" pitchFamily="2" charset="2"/>
                        <a:buNone/>
                      </a:pPr>
                      <a:endParaRPr lang="en-IN" sz="1600" dirty="0" smtClean="0"/>
                    </a:p>
                  </a:txBody>
                  <a:tcPr/>
                </a:tc>
                <a:tc>
                  <a:txBody>
                    <a:bodyPr/>
                    <a:lstStyle/>
                    <a:p>
                      <a:pPr marL="0" indent="0" algn="just">
                        <a:buNone/>
                      </a:pPr>
                      <a:r>
                        <a:rPr lang="en-IN" sz="1600" b="1" dirty="0" smtClean="0"/>
                        <a:t>Auxiliary educational services</a:t>
                      </a:r>
                      <a:r>
                        <a:rPr lang="en-IN" sz="1600" dirty="0" smtClean="0"/>
                        <a:t>” is deleted and the following services received by eligible educational institutions are exempted from service tax: </a:t>
                      </a:r>
                    </a:p>
                    <a:p>
                      <a:pPr marL="400050" indent="-400050" algn="just">
                        <a:buFont typeface="+mj-lt"/>
                        <a:buAutoNum type="romanUcPeriod"/>
                      </a:pPr>
                      <a:r>
                        <a:rPr lang="en-IN" sz="1600" dirty="0" smtClean="0"/>
                        <a:t>Transportation of students, faculty and staff </a:t>
                      </a:r>
                    </a:p>
                    <a:p>
                      <a:pPr marL="400050" indent="-400050" algn="just">
                        <a:buFont typeface="+mj-lt"/>
                        <a:buAutoNum type="romanUcPeriod"/>
                      </a:pPr>
                      <a:r>
                        <a:rPr lang="en-IN" sz="1600" dirty="0" smtClean="0"/>
                        <a:t>Catering service ,</a:t>
                      </a:r>
                      <a:r>
                        <a:rPr lang="en-IN" sz="1600" baseline="0" dirty="0" smtClean="0"/>
                        <a:t> </a:t>
                      </a:r>
                      <a:r>
                        <a:rPr lang="en-IN" sz="1600" dirty="0" smtClean="0"/>
                        <a:t>government sponsored mid-day meals scheme</a:t>
                      </a:r>
                    </a:p>
                    <a:p>
                      <a:pPr marL="400050" indent="-400050" algn="just">
                        <a:buFont typeface="+mj-lt"/>
                        <a:buAutoNum type="romanUcPeriod"/>
                      </a:pPr>
                      <a:r>
                        <a:rPr lang="en-IN" sz="1600" kern="1200" dirty="0" smtClean="0">
                          <a:solidFill>
                            <a:schemeClr val="dk1"/>
                          </a:solidFill>
                          <a:latin typeface="+mn-lt"/>
                          <a:ea typeface="+mn-ea"/>
                          <a:cs typeface="+mn-cs"/>
                        </a:rPr>
                        <a:t>Security or cleaning or  house-keeping services</a:t>
                      </a:r>
                    </a:p>
                    <a:p>
                      <a:pPr marL="400050" indent="-400050" algn="just">
                        <a:buFont typeface="+mj-lt"/>
                        <a:buAutoNum type="romanUcPeriod"/>
                      </a:pPr>
                      <a:r>
                        <a:rPr lang="en-IN" sz="1600" dirty="0" smtClean="0"/>
                        <a:t> Admission related   services</a:t>
                      </a:r>
                    </a:p>
                    <a:p>
                      <a:pPr marL="400050" indent="-400050" algn="just">
                        <a:buFont typeface="+mj-lt"/>
                        <a:buAutoNum type="romanUcPeriod"/>
                      </a:pPr>
                      <a:r>
                        <a:rPr lang="en-US" sz="1600" dirty="0" smtClean="0"/>
                        <a:t>Exam</a:t>
                      </a:r>
                      <a:r>
                        <a:rPr lang="en-US" sz="1600" baseline="0" dirty="0" smtClean="0"/>
                        <a:t> Related Services</a:t>
                      </a:r>
                      <a:endParaRPr lang="en-IN" sz="1600" dirty="0" smtClean="0"/>
                    </a:p>
                    <a:p>
                      <a:pPr marL="0" indent="0" algn="just">
                        <a:buNone/>
                      </a:pPr>
                      <a:endParaRPr lang="en-US" sz="1600" dirty="0" smtClean="0"/>
                    </a:p>
                    <a:p>
                      <a:pPr marL="0" indent="0" algn="just">
                        <a:buNone/>
                      </a:pPr>
                      <a:r>
                        <a:rPr lang="en-IN" sz="1600" i="1" dirty="0" smtClean="0"/>
                        <a:t>Exemption hitherto available to services provided by way of </a:t>
                      </a:r>
                      <a:r>
                        <a:rPr lang="en-IN" sz="1600" b="1" i="1" dirty="0" smtClean="0"/>
                        <a:t>renting of immovable property to educational institutions </a:t>
                      </a:r>
                      <a:r>
                        <a:rPr lang="en-IN" sz="1600" i="1" dirty="0" smtClean="0"/>
                        <a:t>stands withdrawn, with immediate effect</a:t>
                      </a:r>
                      <a:r>
                        <a:rPr lang="en-IN" sz="1600" dirty="0" smtClean="0"/>
                        <a:t> </a:t>
                      </a:r>
                    </a:p>
                    <a:p>
                      <a:pPr marL="0" indent="0" algn="just">
                        <a:buNone/>
                      </a:pPr>
                      <a:endParaRPr lang="en-US" sz="1600" dirty="0" smtClean="0"/>
                    </a:p>
                  </a:txBody>
                  <a:tcPr/>
                </a:tc>
              </a:tr>
            </a:tbl>
          </a:graphicData>
        </a:graphic>
      </p:graphicFrame>
    </p:spTree>
    <p:extLst>
      <p:ext uri="{BB962C8B-B14F-4D97-AF65-F5344CB8AC3E}">
        <p14:creationId xmlns:p14="http://schemas.microsoft.com/office/powerpoint/2010/main" val="20400244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rot="10800000" flipV="1">
            <a:off x="152400" y="76200"/>
            <a:ext cx="8839200" cy="914400"/>
          </a:xfrm>
        </p:spPr>
        <p:txBody>
          <a:bodyPr>
            <a:noAutofit/>
          </a:bodyPr>
          <a:lstStyle/>
          <a:p>
            <a:pPr algn="just"/>
            <a:r>
              <a:rPr lang="en-US" sz="2600" b="1" dirty="0"/>
              <a:t>WIDENING THE TAX BASE – WITHDRAWAL OF EXEMPTIONS</a:t>
            </a:r>
            <a:endParaRPr lang="en-IN" sz="2600" dirty="0"/>
          </a:p>
        </p:txBody>
      </p:sp>
      <p:graphicFrame>
        <p:nvGraphicFramePr>
          <p:cNvPr id="16" name="Content Placeholder 15"/>
          <p:cNvGraphicFramePr>
            <a:graphicFrameLocks noGrp="1"/>
          </p:cNvGraphicFramePr>
          <p:nvPr>
            <p:ph idx="1"/>
            <p:extLst>
              <p:ext uri="{D42A27DB-BD31-4B8C-83A1-F6EECF244321}">
                <p14:modId xmlns:p14="http://schemas.microsoft.com/office/powerpoint/2010/main" val="69631091"/>
              </p:ext>
            </p:extLst>
          </p:nvPr>
        </p:nvGraphicFramePr>
        <p:xfrm>
          <a:off x="152400" y="1066800"/>
          <a:ext cx="8763000" cy="5212080"/>
        </p:xfrm>
        <a:graphic>
          <a:graphicData uri="http://schemas.openxmlformats.org/drawingml/2006/table">
            <a:tbl>
              <a:tblPr firstRow="1" bandRow="1">
                <a:tableStyleId>{5C22544A-7EE6-4342-B048-85BDC9FD1C3A}</a:tableStyleId>
              </a:tblPr>
              <a:tblGrid>
                <a:gridCol w="2329160"/>
                <a:gridCol w="2752644"/>
                <a:gridCol w="3681196"/>
              </a:tblGrid>
              <a:tr h="348171">
                <a:tc>
                  <a:txBody>
                    <a:bodyPr/>
                    <a:lstStyle/>
                    <a:p>
                      <a:pPr algn="just"/>
                      <a:r>
                        <a:rPr lang="en-US" sz="1800" b="1" dirty="0" smtClean="0"/>
                        <a:t>Service</a:t>
                      </a:r>
                      <a:endParaRPr lang="en-IN" sz="1800" b="1" dirty="0"/>
                    </a:p>
                  </a:txBody>
                  <a:tcPr/>
                </a:tc>
                <a:tc>
                  <a:txBody>
                    <a:bodyPr/>
                    <a:lstStyle/>
                    <a:p>
                      <a:pPr algn="just"/>
                      <a:r>
                        <a:rPr lang="en-US" sz="1800" b="1" dirty="0" smtClean="0"/>
                        <a:t>Old Provision</a:t>
                      </a:r>
                      <a:endParaRPr lang="en-IN" sz="1800" b="1" dirty="0"/>
                    </a:p>
                  </a:txBody>
                  <a:tcPr/>
                </a:tc>
                <a:tc>
                  <a:txBody>
                    <a:bodyPr/>
                    <a:lstStyle/>
                    <a:p>
                      <a:pPr algn="just"/>
                      <a:r>
                        <a:rPr lang="en-US" sz="1800" b="1" dirty="0" smtClean="0"/>
                        <a:t>New Provision</a:t>
                      </a:r>
                      <a:endParaRPr lang="en-IN" sz="1800" b="1" dirty="0"/>
                    </a:p>
                  </a:txBody>
                  <a:tcPr/>
                </a:tc>
              </a:tr>
              <a:tr h="1848909">
                <a:tc>
                  <a:txBody>
                    <a:bodyPr/>
                    <a:lstStyle/>
                    <a:p>
                      <a:pPr marL="0" indent="0" algn="just">
                        <a:buNone/>
                      </a:pPr>
                      <a:r>
                        <a:rPr lang="en-IN" sz="1800" b="1" dirty="0" smtClean="0"/>
                        <a:t>Municipality Service </a:t>
                      </a:r>
                    </a:p>
                    <a:p>
                      <a:pPr marL="0" indent="0" algn="just">
                        <a:buNone/>
                      </a:pPr>
                      <a:endParaRPr lang="en-US" sz="1800" b="1" dirty="0" smtClean="0"/>
                    </a:p>
                    <a:p>
                      <a:pPr marL="0" indent="0" algn="just">
                        <a:buNone/>
                      </a:pPr>
                      <a:r>
                        <a:rPr lang="en-IN" sz="1800" b="1" i="0" u="none" strike="noStrike" kern="1200" baseline="0" dirty="0" smtClean="0">
                          <a:solidFill>
                            <a:schemeClr val="dk1"/>
                          </a:solidFill>
                          <a:latin typeface="+mn-lt"/>
                          <a:ea typeface="+mn-ea"/>
                          <a:cs typeface="+mn-cs"/>
                        </a:rPr>
                        <a:t>Sl.No.25</a:t>
                      </a:r>
                      <a:r>
                        <a:rPr lang="en-IN" sz="1800" b="0" i="0" u="none" strike="noStrike" kern="1200" baseline="0" dirty="0" smtClean="0">
                          <a:solidFill>
                            <a:schemeClr val="dk1"/>
                          </a:solidFill>
                          <a:latin typeface="+mn-lt"/>
                          <a:ea typeface="+mn-ea"/>
                          <a:cs typeface="+mn-cs"/>
                        </a:rPr>
                        <a:t> of Mega Exemption Notification </a:t>
                      </a:r>
                      <a:endParaRPr lang="en-IN" sz="1800" b="1" dirty="0" smtClean="0"/>
                    </a:p>
                  </a:txBody>
                  <a:tcPr/>
                </a:tc>
                <a:tc>
                  <a:txBody>
                    <a:bodyPr/>
                    <a:lstStyle/>
                    <a:p>
                      <a:pPr marL="0" indent="0" algn="just">
                        <a:buNone/>
                      </a:pPr>
                      <a:r>
                        <a:rPr lang="en-IN" sz="1800" b="0" i="0" u="none" strike="noStrike" kern="1200" baseline="0" dirty="0" smtClean="0">
                          <a:solidFill>
                            <a:schemeClr val="dk1"/>
                          </a:solidFill>
                          <a:latin typeface="+mn-lt"/>
                          <a:ea typeface="+mn-ea"/>
                          <a:cs typeface="+mn-cs"/>
                        </a:rPr>
                        <a:t>Exemption  to Services by way of water supply, public health, sanitation conservancy, solid waste management or slum improvement and up-gradation</a:t>
                      </a:r>
                      <a:endParaRPr lang="en-IN" sz="1800" dirty="0" smtClean="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0" u="none" strike="noStrike" kern="1200" baseline="0" dirty="0" smtClean="0">
                          <a:solidFill>
                            <a:schemeClr val="dk1"/>
                          </a:solidFill>
                          <a:latin typeface="+mn-lt"/>
                          <a:ea typeface="+mn-ea"/>
                          <a:cs typeface="+mn-cs"/>
                        </a:rPr>
                        <a:t>Earlier exemption will continue but it will not extendable to other services such as consultancy, designing, etc., not directly connected with these specified services.</a:t>
                      </a:r>
                      <a:endParaRPr lang="en-IN" sz="1800" dirty="0" smtClean="0"/>
                    </a:p>
                  </a:txBody>
                  <a:tcPr/>
                </a:tc>
              </a:tr>
              <a:tr h="2679719">
                <a:tc>
                  <a:txBody>
                    <a:bodyPr/>
                    <a:lstStyle/>
                    <a:p>
                      <a:pPr algn="just"/>
                      <a:r>
                        <a:rPr lang="en-IN" sz="1800" b="1" i="0" u="none" strike="noStrike" kern="1200" baseline="0" dirty="0" smtClean="0">
                          <a:solidFill>
                            <a:schemeClr val="dk1"/>
                          </a:solidFill>
                          <a:latin typeface="+mn-lt"/>
                          <a:ea typeface="+mn-ea"/>
                          <a:cs typeface="+mn-cs"/>
                        </a:rPr>
                        <a:t>Services by a Hotel, Inn or Guest House</a:t>
                      </a:r>
                    </a:p>
                    <a:p>
                      <a:pPr algn="just"/>
                      <a:endParaRPr lang="en-US" sz="1800" b="0" i="0" u="none" strike="noStrike" kern="1200" baseline="0" dirty="0" smtClean="0">
                        <a:solidFill>
                          <a:schemeClr val="dk1"/>
                        </a:solidFill>
                        <a:latin typeface="+mn-lt"/>
                        <a:ea typeface="+mn-ea"/>
                        <a:cs typeface="+mn-cs"/>
                      </a:endParaRPr>
                    </a:p>
                    <a:p>
                      <a:pPr algn="just"/>
                      <a:r>
                        <a:rPr lang="en-IN" sz="1800" b="1" i="0" u="none" strike="noStrike" kern="1200" baseline="0" dirty="0" smtClean="0">
                          <a:solidFill>
                            <a:schemeClr val="dk1"/>
                          </a:solidFill>
                          <a:latin typeface="+mn-lt"/>
                          <a:ea typeface="+mn-ea"/>
                          <a:cs typeface="+mn-cs"/>
                        </a:rPr>
                        <a:t>Sl. No. 18 </a:t>
                      </a:r>
                      <a:r>
                        <a:rPr lang="en-IN" sz="1800" b="0" i="0" u="none" strike="noStrike" kern="1200" baseline="0" dirty="0" smtClean="0">
                          <a:solidFill>
                            <a:schemeClr val="dk1"/>
                          </a:solidFill>
                          <a:latin typeface="+mn-lt"/>
                          <a:ea typeface="+mn-ea"/>
                          <a:cs typeface="+mn-cs"/>
                        </a:rPr>
                        <a:t>of Mega Exemption Notification</a:t>
                      </a:r>
                      <a:endParaRPr lang="en-IN" sz="1800" dirty="0"/>
                    </a:p>
                  </a:txBody>
                  <a:tcPr/>
                </a:tc>
                <a:tc>
                  <a:txBody>
                    <a:bodyPr/>
                    <a:lstStyle/>
                    <a:p>
                      <a:pPr algn="just"/>
                      <a:r>
                        <a:rPr lang="en-IN" sz="1800" b="0" i="0" u="none" strike="noStrike" kern="1200" baseline="0" dirty="0" smtClean="0">
                          <a:solidFill>
                            <a:schemeClr val="dk1"/>
                          </a:solidFill>
                          <a:latin typeface="+mn-lt"/>
                          <a:ea typeface="+mn-ea"/>
                          <a:cs typeface="+mn-cs"/>
                        </a:rPr>
                        <a:t>Service by way of renting of a hotel, inn, guest house, club or campsite or other commercial places meant for residential lodging purposes, having a declared tariff of a unit of accommodation below rupees one thousand per day or equivalent.</a:t>
                      </a:r>
                      <a:endParaRPr lang="en-IN" sz="1800" dirty="0"/>
                    </a:p>
                  </a:txBody>
                  <a:tcPr/>
                </a:tc>
                <a:tc>
                  <a:txBody>
                    <a:bodyPr/>
                    <a:lstStyle/>
                    <a:p>
                      <a:pPr algn="just"/>
                      <a:r>
                        <a:rPr lang="en-IN" sz="1800" b="0" i="0" u="none" strike="noStrike" kern="1200" baseline="0" dirty="0" smtClean="0">
                          <a:solidFill>
                            <a:schemeClr val="dk1"/>
                          </a:solidFill>
                          <a:latin typeface="+mn-lt"/>
                          <a:ea typeface="+mn-ea"/>
                          <a:cs typeface="+mn-cs"/>
                        </a:rPr>
                        <a:t>Service by way of renting of a hotel, inn, guest house, club or campsite or other </a:t>
                      </a:r>
                      <a:r>
                        <a:rPr lang="en-IN" sz="1800" b="0" i="0" u="none" strike="sngStrike" kern="1200" spc="300" baseline="0" dirty="0" smtClean="0">
                          <a:solidFill>
                            <a:srgbClr val="FF0000"/>
                          </a:solidFill>
                          <a:latin typeface="+mn-lt"/>
                          <a:ea typeface="+mn-ea"/>
                          <a:cs typeface="+mn-cs"/>
                        </a:rPr>
                        <a:t>Commercial</a:t>
                      </a:r>
                      <a:r>
                        <a:rPr lang="en-IN" sz="1800" b="0" i="0" u="none" strike="noStrike" kern="1200" baseline="0" dirty="0" smtClean="0">
                          <a:solidFill>
                            <a:schemeClr val="dk1"/>
                          </a:solidFill>
                          <a:latin typeface="+mn-lt"/>
                          <a:ea typeface="+mn-ea"/>
                          <a:cs typeface="+mn-cs"/>
                        </a:rPr>
                        <a:t> places meant for residential lodging purposes, having a declared tariff of a unit of accommodation below rupees one thousand per day or equivalent.</a:t>
                      </a:r>
                    </a:p>
                  </a:txBody>
                  <a:tcPr/>
                </a:tc>
              </a:tr>
            </a:tbl>
          </a:graphicData>
        </a:graphic>
      </p:graphicFrame>
    </p:spTree>
    <p:extLst>
      <p:ext uri="{BB962C8B-B14F-4D97-AF65-F5344CB8AC3E}">
        <p14:creationId xmlns:p14="http://schemas.microsoft.com/office/powerpoint/2010/main" val="9062847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1780</TotalTime>
  <Words>5015</Words>
  <Application>Microsoft Office PowerPoint</Application>
  <PresentationFormat>On-screen Show (4:3)</PresentationFormat>
  <Paragraphs>525</Paragraphs>
  <Slides>42</Slides>
  <Notes>1</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UNION BUDGET – 2014  AMENDMENT IN INDIRECT TAXES</vt:lpstr>
      <vt:lpstr> UNION BUDGET 2014</vt:lpstr>
      <vt:lpstr>Highlights of Finance Bill, 2014</vt:lpstr>
      <vt:lpstr>WIDENING  THE TAX  BASE </vt:lpstr>
      <vt:lpstr>WIDENING  THE TAX  BASE </vt:lpstr>
      <vt:lpstr>WIDENING THE TAX BASE</vt:lpstr>
      <vt:lpstr>WIDENING THE TAX BASE – WITHDRAWAL OF EXEMPTIONS </vt:lpstr>
      <vt:lpstr>WIDENING THE TAX BASE – WITHDRAWAL OF EXEMPTIONS</vt:lpstr>
      <vt:lpstr>WIDENING THE TAX BASE – WITHDRAWAL OF EXEMPTIONS</vt:lpstr>
      <vt:lpstr>Widening The Tax Base</vt:lpstr>
      <vt:lpstr>Compliance Enhancement</vt:lpstr>
      <vt:lpstr>Increase in Interest Rates Notification No. 12/2014 – ST Simple interest rates per annum payable on delayed payments under section 75, are prescribed as follows    </vt:lpstr>
      <vt:lpstr>E - Payment</vt:lpstr>
      <vt:lpstr>Facilitation Measures</vt:lpstr>
      <vt:lpstr>Exchange Rates</vt:lpstr>
      <vt:lpstr>Change take place from immediate effect</vt:lpstr>
      <vt:lpstr>Place of Provision Rules, 2012</vt:lpstr>
      <vt:lpstr>Place of Provision Rules, 2012</vt:lpstr>
      <vt:lpstr>Point of Taxation Rules, Cenvat Credit Rules</vt:lpstr>
      <vt:lpstr>Amendments in Abatement Notification</vt:lpstr>
      <vt:lpstr>Amendments in Abatement Notification</vt:lpstr>
      <vt:lpstr>Other Provisions</vt:lpstr>
      <vt:lpstr>Special Economic Zone</vt:lpstr>
      <vt:lpstr>PowerPoint Presentation</vt:lpstr>
      <vt:lpstr>INPUT SERVICE DISTRIBUTOR</vt:lpstr>
      <vt:lpstr>Exemptions to Social Sectors</vt:lpstr>
      <vt:lpstr>PowerPoint Presentation</vt:lpstr>
      <vt:lpstr>Central Excise provisions made applicable to Service Tax: </vt:lpstr>
      <vt:lpstr>Central Excise provisions made applicable to Service Tax: - </vt:lpstr>
      <vt:lpstr>Central Excise provisions made applicable to Service Tax: - </vt:lpstr>
      <vt:lpstr>Central Excise provisions made applicable to Service Tax: - </vt:lpstr>
      <vt:lpstr>SERVICE TAX NOTIFICATIONS</vt:lpstr>
      <vt:lpstr>Service Tax Notifications</vt:lpstr>
      <vt:lpstr>?????GOODS AND SERVICE TAX?????</vt:lpstr>
      <vt:lpstr>PowerPoint Presentation</vt:lpstr>
      <vt:lpstr>Legislative Changes</vt:lpstr>
      <vt:lpstr>PowerPoint Presentation</vt:lpstr>
      <vt:lpstr>PowerPoint Presentation</vt:lpstr>
      <vt:lpstr>PowerPoint Presentation</vt:lpstr>
      <vt:lpstr>CENTRAL EXCISE</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INDIRECT TAXES</dc:title>
  <dc:creator>Gaurav</dc:creator>
  <cp:lastModifiedBy>Gaurav</cp:lastModifiedBy>
  <cp:revision>105</cp:revision>
  <cp:lastPrinted>2014-08-08T13:05:31Z</cp:lastPrinted>
  <dcterms:created xsi:type="dcterms:W3CDTF">2006-08-16T00:00:00Z</dcterms:created>
  <dcterms:modified xsi:type="dcterms:W3CDTF">2014-08-09T18:11:32Z</dcterms:modified>
</cp:coreProperties>
</file>