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6" r:id="rId2"/>
    <p:sldId id="258" r:id="rId3"/>
    <p:sldId id="259" r:id="rId4"/>
    <p:sldId id="257" r:id="rId5"/>
    <p:sldId id="261" r:id="rId6"/>
    <p:sldId id="262" r:id="rId7"/>
    <p:sldId id="260"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8C85361C-38A4-4C97-BEC0-4EF608FFA981}" type="datetimeFigureOut">
              <a:rPr lang="en-US" smtClean="0"/>
              <a:pPr/>
              <a:t>11/22/2017</a:t>
            </a:fld>
            <a:endParaRPr lang="en-IN"/>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IN"/>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E86D689A-3594-4395-BB49-7012090FFFF5}"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C85361C-38A4-4C97-BEC0-4EF608FFA981}" type="datetimeFigureOut">
              <a:rPr lang="en-US" smtClean="0"/>
              <a:pPr/>
              <a:t>11/22/2017</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E86D689A-3594-4395-BB49-7012090FFFF5}"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C85361C-38A4-4C97-BEC0-4EF608FFA981}" type="datetimeFigureOut">
              <a:rPr lang="en-US" smtClean="0"/>
              <a:pPr/>
              <a:t>11/22/2017</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E86D689A-3594-4395-BB49-7012090FFFF5}"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C85361C-38A4-4C97-BEC0-4EF608FFA981}" type="datetimeFigureOut">
              <a:rPr lang="en-US" smtClean="0"/>
              <a:pPr/>
              <a:t>11/22/2017</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E86D689A-3594-4395-BB49-7012090FFFF5}" type="slidenum">
              <a:rPr lang="en-IN" smtClean="0"/>
              <a:pPr/>
              <a:t>‹#›</a:t>
            </a:fld>
            <a:endParaRPr lang="en-IN"/>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8C85361C-38A4-4C97-BEC0-4EF608FFA981}" type="datetimeFigureOut">
              <a:rPr lang="en-US" smtClean="0"/>
              <a:pPr/>
              <a:t>11/22/2017</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E86D689A-3594-4395-BB49-7012090FFFF5}" type="slidenum">
              <a:rPr lang="en-IN" smtClean="0"/>
              <a:pPr/>
              <a:t>‹#›</a:t>
            </a:fld>
            <a:endParaRPr lang="en-IN"/>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8C85361C-38A4-4C97-BEC0-4EF608FFA981}" type="datetimeFigureOut">
              <a:rPr lang="en-US" smtClean="0"/>
              <a:pPr/>
              <a:t>11/22/2017</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E86D689A-3594-4395-BB49-7012090FFFF5}" type="slidenum">
              <a:rPr lang="en-IN" smtClean="0"/>
              <a:pPr/>
              <a:t>‹#›</a:t>
            </a:fld>
            <a:endParaRPr lang="en-IN"/>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8C85361C-38A4-4C97-BEC0-4EF608FFA981}" type="datetimeFigureOut">
              <a:rPr lang="en-US" smtClean="0"/>
              <a:pPr/>
              <a:t>11/22/2017</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9" name="Slide Number Placeholder 8"/>
          <p:cNvSpPr>
            <a:spLocks noGrp="1"/>
          </p:cNvSpPr>
          <p:nvPr>
            <p:ph type="sldNum" sz="quarter" idx="12"/>
          </p:nvPr>
        </p:nvSpPr>
        <p:spPr/>
        <p:txBody>
          <a:bodyPr/>
          <a:lstStyle>
            <a:extLst/>
          </a:lstStyle>
          <a:p>
            <a:fld id="{E86D689A-3594-4395-BB49-7012090FFFF5}"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8C85361C-38A4-4C97-BEC0-4EF608FFA981}" type="datetimeFigureOut">
              <a:rPr lang="en-US" smtClean="0"/>
              <a:pPr/>
              <a:t>11/22/2017</a:t>
            </a:fld>
            <a:endParaRPr lang="en-IN"/>
          </a:p>
        </p:txBody>
      </p:sp>
      <p:sp>
        <p:nvSpPr>
          <p:cNvPr id="4" name="Footer Placeholder 3"/>
          <p:cNvSpPr>
            <a:spLocks noGrp="1"/>
          </p:cNvSpPr>
          <p:nvPr>
            <p:ph type="ftr" sz="quarter" idx="11"/>
          </p:nvPr>
        </p:nvSpPr>
        <p:spPr/>
        <p:txBody>
          <a:bodyPr/>
          <a:lstStyle>
            <a:extLst/>
          </a:lstStyle>
          <a:p>
            <a:endParaRPr lang="en-IN"/>
          </a:p>
        </p:txBody>
      </p:sp>
      <p:sp>
        <p:nvSpPr>
          <p:cNvPr id="5" name="Slide Number Placeholder 4"/>
          <p:cNvSpPr>
            <a:spLocks noGrp="1"/>
          </p:cNvSpPr>
          <p:nvPr>
            <p:ph type="sldNum" sz="quarter" idx="12"/>
          </p:nvPr>
        </p:nvSpPr>
        <p:spPr/>
        <p:txBody>
          <a:bodyPr/>
          <a:lstStyle>
            <a:extLst/>
          </a:lstStyle>
          <a:p>
            <a:fld id="{E86D689A-3594-4395-BB49-7012090FFFF5}" type="slidenum">
              <a:rPr lang="en-IN" smtClean="0"/>
              <a:pPr/>
              <a:t>‹#›</a:t>
            </a:fld>
            <a:endParaRPr lang="en-IN"/>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8C85361C-38A4-4C97-BEC0-4EF608FFA981}" type="datetimeFigureOut">
              <a:rPr lang="en-US" smtClean="0"/>
              <a:pPr/>
              <a:t>11/22/2017</a:t>
            </a:fld>
            <a:endParaRPr lang="en-IN"/>
          </a:p>
        </p:txBody>
      </p:sp>
      <p:sp>
        <p:nvSpPr>
          <p:cNvPr id="3" name="Footer Placeholder 2"/>
          <p:cNvSpPr>
            <a:spLocks noGrp="1"/>
          </p:cNvSpPr>
          <p:nvPr>
            <p:ph type="ftr" sz="quarter" idx="11"/>
          </p:nvPr>
        </p:nvSpPr>
        <p:spPr/>
        <p:txBody>
          <a:bodyPr/>
          <a:lstStyle>
            <a:extLst/>
          </a:lstStyle>
          <a:p>
            <a:endParaRPr lang="en-IN"/>
          </a:p>
        </p:txBody>
      </p:sp>
      <p:sp>
        <p:nvSpPr>
          <p:cNvPr id="4" name="Slide Number Placeholder 3"/>
          <p:cNvSpPr>
            <a:spLocks noGrp="1"/>
          </p:cNvSpPr>
          <p:nvPr>
            <p:ph type="sldNum" sz="quarter" idx="12"/>
          </p:nvPr>
        </p:nvSpPr>
        <p:spPr/>
        <p:txBody>
          <a:bodyPr/>
          <a:lstStyle>
            <a:extLst/>
          </a:lstStyle>
          <a:p>
            <a:fld id="{E86D689A-3594-4395-BB49-7012090FFFF5}"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8C85361C-38A4-4C97-BEC0-4EF608FFA981}" type="datetimeFigureOut">
              <a:rPr lang="en-US" smtClean="0"/>
              <a:pPr/>
              <a:t>11/22/2017</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E86D689A-3594-4395-BB49-7012090FFFF5}"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8C85361C-38A4-4C97-BEC0-4EF608FFA981}" type="datetimeFigureOut">
              <a:rPr lang="en-US" smtClean="0"/>
              <a:pPr/>
              <a:t>11/22/2017</a:t>
            </a:fld>
            <a:endParaRPr lang="en-IN"/>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IN"/>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E86D689A-3594-4395-BB49-7012090FFFF5}" type="slidenum">
              <a:rPr lang="en-IN" smtClean="0"/>
              <a:pPr/>
              <a:t>‹#›</a:t>
            </a:fld>
            <a:endParaRPr lang="en-IN"/>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8C85361C-38A4-4C97-BEC0-4EF608FFA981}" type="datetimeFigureOut">
              <a:rPr lang="en-US" smtClean="0"/>
              <a:pPr/>
              <a:t>11/22/2017</a:t>
            </a:fld>
            <a:endParaRPr lang="en-IN"/>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IN"/>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E86D689A-3594-4395-BB49-7012090FFFF5}"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IN" dirty="0" smtClean="0"/>
              <a:t>Goods and Service Tax (GST)</a:t>
            </a:r>
            <a:br>
              <a:rPr lang="en-IN" dirty="0" smtClean="0"/>
            </a:br>
            <a:r>
              <a:rPr lang="en-IN" dirty="0" smtClean="0"/>
              <a:t>An Insight</a:t>
            </a:r>
            <a:endParaRPr lang="en-IN" dirty="0"/>
          </a:p>
        </p:txBody>
      </p:sp>
      <p:sp>
        <p:nvSpPr>
          <p:cNvPr id="3" name="Subtitle 2"/>
          <p:cNvSpPr>
            <a:spLocks noGrp="1"/>
          </p:cNvSpPr>
          <p:nvPr>
            <p:ph type="subTitle" idx="1"/>
          </p:nvPr>
        </p:nvSpPr>
        <p:spPr/>
        <p:txBody>
          <a:bodyPr>
            <a:normAutofit/>
          </a:bodyPr>
          <a:lstStyle/>
          <a:p>
            <a:pPr algn="r"/>
            <a:endParaRPr lang="en-IN" sz="2000" dirty="0"/>
          </a:p>
          <a:p>
            <a:pPr algn="r"/>
            <a:r>
              <a:rPr lang="en-IN" sz="2000" dirty="0" smtClean="0"/>
              <a:t>By </a:t>
            </a:r>
            <a:r>
              <a:rPr lang="en-IN" sz="2000" dirty="0" smtClean="0"/>
              <a:t>CA </a:t>
            </a:r>
            <a:r>
              <a:rPr lang="en-IN" sz="2000" dirty="0" err="1" smtClean="0"/>
              <a:t>Vipin</a:t>
            </a:r>
            <a:r>
              <a:rPr lang="en-IN" sz="2000" dirty="0" smtClean="0"/>
              <a:t> Jain</a:t>
            </a:r>
            <a:endParaRPr lang="en-IN" sz="2000" dirty="0" smtClean="0"/>
          </a:p>
          <a:p>
            <a:pPr algn="r"/>
            <a:endParaRPr lang="en-IN" sz="20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algn="just"/>
            <a:r>
              <a:rPr lang="en-IN" sz="2000" dirty="0" smtClean="0"/>
              <a:t>GST implemented on 1</a:t>
            </a:r>
            <a:r>
              <a:rPr lang="en-IN" sz="2000" baseline="30000" dirty="0" smtClean="0"/>
              <a:t>st</a:t>
            </a:r>
            <a:r>
              <a:rPr lang="en-IN" sz="2000" dirty="0" smtClean="0"/>
              <a:t> July 2017 replacing a multitude of central as well as state-wide taxes like excise, VAT, service tax, entry tax etc.</a:t>
            </a:r>
          </a:p>
          <a:p>
            <a:pPr algn="just">
              <a:buNone/>
            </a:pPr>
            <a:endParaRPr lang="en-IN" sz="2000" dirty="0" smtClean="0"/>
          </a:p>
          <a:p>
            <a:pPr algn="just"/>
            <a:r>
              <a:rPr lang="en-IN" sz="2000" dirty="0" smtClean="0"/>
              <a:t>Prime Minister, </a:t>
            </a:r>
            <a:r>
              <a:rPr lang="en-IN" sz="2000" dirty="0" err="1" smtClean="0"/>
              <a:t>Shri</a:t>
            </a:r>
            <a:r>
              <a:rPr lang="en-IN" sz="2000" dirty="0" smtClean="0"/>
              <a:t> </a:t>
            </a:r>
            <a:r>
              <a:rPr lang="en-IN" sz="2000" dirty="0" err="1" smtClean="0"/>
              <a:t>Narendra</a:t>
            </a:r>
            <a:r>
              <a:rPr lang="en-IN" sz="2000" dirty="0" smtClean="0"/>
              <a:t> </a:t>
            </a:r>
            <a:r>
              <a:rPr lang="en-IN" sz="2000" dirty="0" err="1" smtClean="0"/>
              <a:t>Damodardas</a:t>
            </a:r>
            <a:r>
              <a:rPr lang="en-IN" sz="2000" dirty="0" smtClean="0"/>
              <a:t> </a:t>
            </a:r>
            <a:r>
              <a:rPr lang="en-IN" sz="2000" dirty="0" err="1" smtClean="0"/>
              <a:t>Modi</a:t>
            </a:r>
            <a:r>
              <a:rPr lang="en-IN" sz="2000" dirty="0" smtClean="0"/>
              <a:t> termed GST as “</a:t>
            </a:r>
            <a:r>
              <a:rPr lang="en-IN" sz="2000" b="1" dirty="0" smtClean="0"/>
              <a:t>Good and Simple Tax</a:t>
            </a:r>
            <a:r>
              <a:rPr lang="en-IN" sz="2000" dirty="0" smtClean="0"/>
              <a:t>”.</a:t>
            </a:r>
          </a:p>
          <a:p>
            <a:pPr algn="just">
              <a:buNone/>
            </a:pPr>
            <a:endParaRPr lang="en-IN" sz="2000" dirty="0" smtClean="0"/>
          </a:p>
          <a:p>
            <a:pPr algn="just"/>
            <a:r>
              <a:rPr lang="en-IN" sz="2000" dirty="0" smtClean="0"/>
              <a:t>“GST is good because it will eliminate tax on tax and simple because there will be just one rate and one system for the entire country.”</a:t>
            </a:r>
          </a:p>
          <a:p>
            <a:pPr algn="just">
              <a:buNone/>
            </a:pPr>
            <a:endParaRPr lang="en-IN" sz="2000" dirty="0" smtClean="0"/>
          </a:p>
          <a:p>
            <a:pPr lvl="2" algn="just">
              <a:spcAft>
                <a:spcPts val="600"/>
              </a:spcAft>
              <a:buFont typeface="Wingdings" pitchFamily="2" charset="2"/>
              <a:buChar char="v"/>
            </a:pPr>
            <a:r>
              <a:rPr lang="en-IN" sz="1600" dirty="0" smtClean="0"/>
              <a:t>France was first to adopt GST in 1954</a:t>
            </a:r>
          </a:p>
          <a:p>
            <a:pPr lvl="2" algn="just">
              <a:spcAft>
                <a:spcPts val="600"/>
              </a:spcAft>
              <a:buFont typeface="Wingdings" pitchFamily="2" charset="2"/>
              <a:buChar char="v"/>
            </a:pPr>
            <a:r>
              <a:rPr lang="en-IN" sz="1600" dirty="0" smtClean="0"/>
              <a:t>The high rates were responsible for greater tax-evasion which made France to introduce GST as value added taxation regime.</a:t>
            </a:r>
          </a:p>
          <a:p>
            <a:pPr lvl="2" algn="just">
              <a:buFont typeface="Wingdings" pitchFamily="2" charset="2"/>
              <a:buChar char="v"/>
            </a:pPr>
            <a:r>
              <a:rPr lang="en-IN" sz="1600" dirty="0" smtClean="0"/>
              <a:t>Currently almost 160 countries have implemented GST with some countries having Dual-GST (e.g. Brazil, Canada etc.) model.</a:t>
            </a:r>
            <a:endParaRPr lang="en-IN" sz="1600" dirty="0"/>
          </a:p>
        </p:txBody>
      </p:sp>
      <p:sp>
        <p:nvSpPr>
          <p:cNvPr id="3" name="Title 2"/>
          <p:cNvSpPr>
            <a:spLocks noGrp="1"/>
          </p:cNvSpPr>
          <p:nvPr>
            <p:ph type="title"/>
          </p:nvPr>
        </p:nvSpPr>
        <p:spPr/>
        <p:txBody>
          <a:bodyPr/>
          <a:lstStyle/>
          <a:p>
            <a:r>
              <a:rPr lang="en-IN" dirty="0" smtClean="0"/>
              <a:t>Introduction of GST</a:t>
            </a:r>
            <a:endParaRPr lang="en-IN"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None/>
            </a:pPr>
            <a:r>
              <a:rPr lang="en-IN" sz="2000" dirty="0" smtClean="0"/>
              <a:t>	India has adopted the Canadian model of dual GST.</a:t>
            </a:r>
          </a:p>
          <a:p>
            <a:pPr>
              <a:buNone/>
            </a:pPr>
            <a:r>
              <a:rPr lang="en-IN" sz="1800" dirty="0" smtClean="0"/>
              <a:t>	</a:t>
            </a:r>
            <a:r>
              <a:rPr lang="en-IN" sz="1600" dirty="0" smtClean="0"/>
              <a:t>Dual GST is having the following components:-</a:t>
            </a:r>
          </a:p>
          <a:p>
            <a:pPr>
              <a:buNone/>
            </a:pPr>
            <a:r>
              <a:rPr lang="en-IN" sz="1600" dirty="0" smtClean="0"/>
              <a:t>	</a:t>
            </a:r>
          </a:p>
          <a:p>
            <a:pPr marL="566928" indent="-457200">
              <a:buFont typeface="Wingdings" pitchFamily="2" charset="2"/>
              <a:buChar char="Ø"/>
            </a:pPr>
            <a:r>
              <a:rPr lang="en-IN" sz="2000" b="1" dirty="0" smtClean="0"/>
              <a:t>Central Goods and Service Tax (CGST)</a:t>
            </a:r>
          </a:p>
          <a:p>
            <a:pPr marL="566928" indent="-457200">
              <a:buNone/>
            </a:pPr>
            <a:r>
              <a:rPr lang="en-IN" sz="2000" dirty="0" smtClean="0"/>
              <a:t>	</a:t>
            </a:r>
            <a:r>
              <a:rPr lang="en-IN" sz="1600" dirty="0" smtClean="0"/>
              <a:t>Tax collected by Central Government on </a:t>
            </a:r>
            <a:r>
              <a:rPr lang="en-IN" sz="1600" b="1" i="1" dirty="0" smtClean="0"/>
              <a:t>Intra-State supply</a:t>
            </a:r>
            <a:r>
              <a:rPr lang="en-IN" sz="1600" dirty="0" smtClean="0"/>
              <a:t> of goods and services.</a:t>
            </a:r>
          </a:p>
          <a:p>
            <a:pPr marL="566928" indent="-457200">
              <a:buNone/>
            </a:pPr>
            <a:endParaRPr lang="en-IN" sz="1600" dirty="0" smtClean="0"/>
          </a:p>
          <a:p>
            <a:pPr marL="566928" indent="-457200">
              <a:buFont typeface="Wingdings" pitchFamily="2" charset="2"/>
              <a:buChar char="Ø"/>
            </a:pPr>
            <a:r>
              <a:rPr lang="en-IN" sz="2000" b="1" dirty="0" smtClean="0"/>
              <a:t>State Goods and Service Tax (SGST)</a:t>
            </a:r>
          </a:p>
          <a:p>
            <a:pPr marL="566928" indent="-457200">
              <a:buNone/>
            </a:pPr>
            <a:r>
              <a:rPr lang="en-IN" sz="1600" dirty="0" smtClean="0"/>
              <a:t>	 Tax collected by State Government on </a:t>
            </a:r>
            <a:r>
              <a:rPr lang="en-IN" sz="1600" b="1" i="1" dirty="0" smtClean="0"/>
              <a:t>Intra-State supply</a:t>
            </a:r>
            <a:r>
              <a:rPr lang="en-IN" sz="1600" dirty="0" smtClean="0"/>
              <a:t> of goods and services.</a:t>
            </a:r>
          </a:p>
          <a:p>
            <a:pPr marL="566928" indent="-457200">
              <a:buNone/>
            </a:pPr>
            <a:endParaRPr lang="en-IN" sz="1600" dirty="0" smtClean="0"/>
          </a:p>
          <a:p>
            <a:pPr marL="566928" indent="-457200">
              <a:buFont typeface="Wingdings" pitchFamily="2" charset="2"/>
              <a:buChar char="Ø"/>
            </a:pPr>
            <a:r>
              <a:rPr lang="en-IN" sz="2000" b="1" dirty="0" smtClean="0"/>
              <a:t>Integrated Goods and Service Tax (IGST)	</a:t>
            </a:r>
            <a:r>
              <a:rPr lang="en-IN" sz="2000" dirty="0" smtClean="0"/>
              <a:t> </a:t>
            </a:r>
          </a:p>
          <a:p>
            <a:pPr marL="566928" indent="-457200">
              <a:buNone/>
            </a:pPr>
            <a:r>
              <a:rPr lang="en-IN" sz="2000" dirty="0" smtClean="0"/>
              <a:t>	</a:t>
            </a:r>
            <a:r>
              <a:rPr lang="en-IN" sz="1600" dirty="0" smtClean="0"/>
              <a:t>Tax collected by Central Government on </a:t>
            </a:r>
            <a:r>
              <a:rPr lang="en-IN" sz="1600" b="1" i="1" dirty="0" smtClean="0"/>
              <a:t>Inter-State supply</a:t>
            </a:r>
            <a:r>
              <a:rPr lang="en-IN" sz="1600" dirty="0" smtClean="0"/>
              <a:t>  of goods and services and distributed </a:t>
            </a:r>
            <a:r>
              <a:rPr lang="en-IN" sz="1600" dirty="0" smtClean="0"/>
              <a:t>among centre and </a:t>
            </a:r>
            <a:r>
              <a:rPr lang="en-IN" sz="1600" dirty="0" smtClean="0"/>
              <a:t>the states.</a:t>
            </a:r>
          </a:p>
          <a:p>
            <a:pPr marL="566928" indent="-457200">
              <a:buNone/>
            </a:pPr>
            <a:endParaRPr lang="en-IN" sz="2000" dirty="0"/>
          </a:p>
        </p:txBody>
      </p:sp>
      <p:sp>
        <p:nvSpPr>
          <p:cNvPr id="3" name="Title 2"/>
          <p:cNvSpPr>
            <a:spLocks noGrp="1"/>
          </p:cNvSpPr>
          <p:nvPr>
            <p:ph type="title"/>
          </p:nvPr>
        </p:nvSpPr>
        <p:spPr/>
        <p:txBody>
          <a:bodyPr/>
          <a:lstStyle/>
          <a:p>
            <a:r>
              <a:rPr lang="en-IN" dirty="0" smtClean="0"/>
              <a:t>Features of Dual GST	</a:t>
            </a:r>
            <a:endParaRPr lang="en-IN"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a:buFont typeface="Wingdings" pitchFamily="2" charset="2"/>
              <a:buChar char="v"/>
            </a:pPr>
            <a:r>
              <a:rPr lang="en-IN" sz="2000" dirty="0" smtClean="0"/>
              <a:t>Important to determine chargeability of CGST and SGST/ UTGST or IGST.</a:t>
            </a:r>
          </a:p>
          <a:p>
            <a:pPr>
              <a:buNone/>
            </a:pPr>
            <a:endParaRPr lang="en-IN" sz="2000" dirty="0" smtClean="0"/>
          </a:p>
          <a:p>
            <a:pPr>
              <a:buFont typeface="Wingdings" pitchFamily="2" charset="2"/>
              <a:buChar char="v"/>
            </a:pPr>
            <a:r>
              <a:rPr lang="en-IN" sz="2000" dirty="0" smtClean="0"/>
              <a:t>Awareness about place of supply provisions are required for the person who issue the tax invoice.</a:t>
            </a:r>
          </a:p>
          <a:p>
            <a:pPr>
              <a:buFont typeface="Wingdings" pitchFamily="2" charset="2"/>
              <a:buChar char="v"/>
            </a:pPr>
            <a:endParaRPr lang="en-IN" sz="2000" dirty="0" smtClean="0"/>
          </a:p>
          <a:p>
            <a:pPr>
              <a:buFont typeface="Wingdings" pitchFamily="2" charset="2"/>
              <a:buChar char="v"/>
            </a:pPr>
            <a:r>
              <a:rPr lang="en-IN" sz="2000" dirty="0" smtClean="0"/>
              <a:t>The basic principle behind ‘place of supply’ provisions is that GST is consumption based tax. The tax is payable in the state in which goods or services or both are consumed.</a:t>
            </a:r>
          </a:p>
          <a:p>
            <a:pPr>
              <a:buFont typeface="Wingdings" pitchFamily="2" charset="2"/>
              <a:buChar char="v"/>
            </a:pPr>
            <a:endParaRPr lang="en-IN" sz="2000" dirty="0" smtClean="0"/>
          </a:p>
          <a:p>
            <a:pPr>
              <a:buFont typeface="Wingdings" pitchFamily="2" charset="2"/>
              <a:buChar char="v"/>
            </a:pPr>
            <a:r>
              <a:rPr lang="en-IN" sz="2000" dirty="0" smtClean="0"/>
              <a:t>If location of supplier of service and place of supply are in the same State or Union Territory, CGST and SGST/ UTGST payable.</a:t>
            </a:r>
          </a:p>
          <a:p>
            <a:pPr>
              <a:buFont typeface="Wingdings" pitchFamily="2" charset="2"/>
              <a:buChar char="v"/>
            </a:pPr>
            <a:endParaRPr lang="en-IN" sz="2000" dirty="0" smtClean="0"/>
          </a:p>
          <a:p>
            <a:pPr>
              <a:buFont typeface="Wingdings" pitchFamily="2" charset="2"/>
              <a:buChar char="v"/>
            </a:pPr>
            <a:r>
              <a:rPr lang="en-IN" sz="2000" dirty="0" smtClean="0"/>
              <a:t>If location of supplier of service and place of supply are in different States or Union Territories, IGST is payable.</a:t>
            </a:r>
          </a:p>
          <a:p>
            <a:pPr>
              <a:buFont typeface="Wingdings" pitchFamily="2" charset="2"/>
              <a:buChar char="v"/>
            </a:pPr>
            <a:endParaRPr lang="en-IN" sz="2000" dirty="0" smtClean="0"/>
          </a:p>
          <a:p>
            <a:endParaRPr lang="en-IN" dirty="0"/>
          </a:p>
        </p:txBody>
      </p:sp>
      <p:sp>
        <p:nvSpPr>
          <p:cNvPr id="2" name="Title 1"/>
          <p:cNvSpPr>
            <a:spLocks noGrp="1"/>
          </p:cNvSpPr>
          <p:nvPr>
            <p:ph type="title"/>
          </p:nvPr>
        </p:nvSpPr>
        <p:spPr/>
        <p:txBody>
          <a:bodyPr/>
          <a:lstStyle/>
          <a:p>
            <a:r>
              <a:rPr lang="en-IN" dirty="0" smtClean="0"/>
              <a:t>Place of Supply</a:t>
            </a:r>
            <a:endParaRPr lang="en-IN" dirty="0"/>
          </a:p>
        </p:txBody>
      </p:sp>
    </p:spTree>
  </p:cSld>
  <p:clrMapOvr>
    <a:masterClrMapping/>
  </p:clrMapOvr>
  <p:transition spd="slow">
    <p:blinds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just"/>
            <a:r>
              <a:rPr lang="en-IN" sz="2000" dirty="0" smtClean="0"/>
              <a:t>The place of supply of banking and other financial services including stock broking services to any person shall be the </a:t>
            </a:r>
            <a:r>
              <a:rPr lang="en-IN" sz="2000" b="1" dirty="0" smtClean="0"/>
              <a:t>location of the </a:t>
            </a:r>
            <a:r>
              <a:rPr lang="en-IN" sz="2000" b="1" i="1" dirty="0" smtClean="0"/>
              <a:t>recipient of services</a:t>
            </a:r>
            <a:r>
              <a:rPr lang="en-IN" sz="2000" b="1" dirty="0" smtClean="0"/>
              <a:t> on the records of the supplier of services</a:t>
            </a:r>
            <a:r>
              <a:rPr lang="en-IN" sz="2000" dirty="0" smtClean="0"/>
              <a:t>-Section 12(12) of the IGST Act 2017.</a:t>
            </a:r>
          </a:p>
          <a:p>
            <a:pPr algn="just"/>
            <a:endParaRPr lang="en-IN" sz="2000" dirty="0" smtClean="0"/>
          </a:p>
          <a:p>
            <a:pPr algn="just"/>
            <a:r>
              <a:rPr lang="en-IN" sz="2000" dirty="0" smtClean="0"/>
              <a:t>However, if the location of the recipient of services is </a:t>
            </a:r>
            <a:r>
              <a:rPr lang="en-IN" sz="2000" b="1" i="1" dirty="0" smtClean="0"/>
              <a:t>not </a:t>
            </a:r>
            <a:r>
              <a:rPr lang="en-IN" sz="2000" dirty="0" smtClean="0"/>
              <a:t>on the records of the supplier of services, the place of supply shall be the </a:t>
            </a:r>
            <a:r>
              <a:rPr lang="en-IN" sz="2000" b="1" i="1" dirty="0" smtClean="0"/>
              <a:t>location of the supplier</a:t>
            </a:r>
            <a:r>
              <a:rPr lang="en-IN" sz="2000" dirty="0" smtClean="0"/>
              <a:t> of services.</a:t>
            </a:r>
            <a:endParaRPr lang="en-IN" sz="2000" b="1" i="1" dirty="0"/>
          </a:p>
        </p:txBody>
      </p:sp>
      <p:sp>
        <p:nvSpPr>
          <p:cNvPr id="3" name="Title 2"/>
          <p:cNvSpPr>
            <a:spLocks noGrp="1"/>
          </p:cNvSpPr>
          <p:nvPr>
            <p:ph type="title"/>
          </p:nvPr>
        </p:nvSpPr>
        <p:spPr/>
        <p:txBody>
          <a:bodyPr/>
          <a:lstStyle/>
          <a:p>
            <a:r>
              <a:rPr lang="en-IN" dirty="0" smtClean="0"/>
              <a:t>Place of Supply (Continued-2)</a:t>
            </a:r>
            <a:endParaRPr lang="en-IN"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just">
              <a:spcAft>
                <a:spcPts val="600"/>
              </a:spcAft>
            </a:pPr>
            <a:r>
              <a:rPr lang="en-IN" sz="2000" dirty="0" smtClean="0"/>
              <a:t>Where a supply is received at a place of business for which </a:t>
            </a:r>
            <a:r>
              <a:rPr lang="en-IN" sz="2000" b="1" dirty="0" smtClean="0"/>
              <a:t>registration has been obtained</a:t>
            </a:r>
            <a:r>
              <a:rPr lang="en-IN" sz="2000" dirty="0" smtClean="0"/>
              <a:t>, the location of such place of business. </a:t>
            </a:r>
          </a:p>
          <a:p>
            <a:pPr algn="just">
              <a:spcAft>
                <a:spcPts val="600"/>
              </a:spcAft>
            </a:pPr>
            <a:r>
              <a:rPr lang="en-IN" sz="2000" dirty="0" smtClean="0"/>
              <a:t>Where a supply is received at a place </a:t>
            </a:r>
            <a:r>
              <a:rPr lang="en-IN" sz="2000" b="1" dirty="0" smtClean="0"/>
              <a:t>other than</a:t>
            </a:r>
            <a:r>
              <a:rPr lang="en-IN" sz="2000" dirty="0" smtClean="0"/>
              <a:t> the place of business for which </a:t>
            </a:r>
            <a:r>
              <a:rPr lang="en-IN" sz="2000" b="1" dirty="0" smtClean="0"/>
              <a:t>registration has been obtained </a:t>
            </a:r>
            <a:r>
              <a:rPr lang="en-IN" sz="2000" dirty="0" smtClean="0"/>
              <a:t>(i.e. Fixed establishment elsewhere), the location of such fixed establishment.</a:t>
            </a:r>
          </a:p>
          <a:p>
            <a:pPr algn="just">
              <a:spcAft>
                <a:spcPts val="600"/>
              </a:spcAft>
            </a:pPr>
            <a:r>
              <a:rPr lang="en-IN" sz="2000" dirty="0" smtClean="0"/>
              <a:t>Where a supply is received at </a:t>
            </a:r>
            <a:r>
              <a:rPr lang="en-IN" sz="2000" b="1" dirty="0" smtClean="0"/>
              <a:t>more than one establishment</a:t>
            </a:r>
            <a:r>
              <a:rPr lang="en-IN" sz="2000" dirty="0" smtClean="0"/>
              <a:t>, whether the place of business or fixed establishment, the location of the </a:t>
            </a:r>
            <a:r>
              <a:rPr lang="en-IN" sz="2000" b="1" dirty="0" smtClean="0"/>
              <a:t>establishment most directly concerned </a:t>
            </a:r>
            <a:r>
              <a:rPr lang="en-IN" sz="2000" dirty="0" smtClean="0"/>
              <a:t>with the receipt of the supply; and</a:t>
            </a:r>
          </a:p>
          <a:p>
            <a:pPr algn="just"/>
            <a:r>
              <a:rPr lang="en-IN" sz="2000" dirty="0" smtClean="0"/>
              <a:t>In </a:t>
            </a:r>
            <a:r>
              <a:rPr lang="en-IN" sz="2000" b="1" dirty="0" smtClean="0"/>
              <a:t>absence</a:t>
            </a:r>
            <a:r>
              <a:rPr lang="en-IN" sz="2000" dirty="0" smtClean="0"/>
              <a:t> of such places, the location of the </a:t>
            </a:r>
            <a:r>
              <a:rPr lang="en-IN" sz="2000" b="1" dirty="0" smtClean="0"/>
              <a:t>usual place of residence of the recipient</a:t>
            </a:r>
            <a:r>
              <a:rPr lang="en-IN" sz="2000" dirty="0" smtClean="0"/>
              <a:t>.</a:t>
            </a:r>
            <a:endParaRPr lang="en-IN" sz="2000" dirty="0"/>
          </a:p>
        </p:txBody>
      </p:sp>
      <p:sp>
        <p:nvSpPr>
          <p:cNvPr id="3" name="Title 2"/>
          <p:cNvSpPr>
            <a:spLocks noGrp="1"/>
          </p:cNvSpPr>
          <p:nvPr>
            <p:ph type="title"/>
          </p:nvPr>
        </p:nvSpPr>
        <p:spPr/>
        <p:txBody>
          <a:bodyPr>
            <a:normAutofit fontScale="90000"/>
          </a:bodyPr>
          <a:lstStyle/>
          <a:p>
            <a:r>
              <a:rPr lang="en-IN" dirty="0" smtClean="0"/>
              <a:t>Location of Recipient of Services</a:t>
            </a:r>
            <a:endParaRPr lang="en-IN"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10000"/>
          </a:bodyPr>
          <a:lstStyle/>
          <a:p>
            <a:pPr algn="just">
              <a:buNone/>
            </a:pPr>
            <a:r>
              <a:rPr lang="en-IN" sz="2000" dirty="0" smtClean="0"/>
              <a:t>1</a:t>
            </a:r>
            <a:r>
              <a:rPr lang="en-IN" sz="2400" dirty="0" smtClean="0"/>
              <a:t>. </a:t>
            </a:r>
            <a:r>
              <a:rPr lang="en-IN" sz="2400" b="1" dirty="0" smtClean="0"/>
              <a:t>Widespread Number of Branches; Registration a hassle</a:t>
            </a:r>
          </a:p>
          <a:p>
            <a:pPr algn="just"/>
            <a:r>
              <a:rPr lang="en-IN" sz="2000" dirty="0" smtClean="0"/>
              <a:t>Under Service Tax Regime a single registration can be obtained as Centralised Registration</a:t>
            </a:r>
          </a:p>
          <a:p>
            <a:pPr algn="just"/>
            <a:r>
              <a:rPr lang="en-IN" sz="2000" dirty="0" smtClean="0"/>
              <a:t>Wherein under GST separate state wise Registration is required to be obtained. </a:t>
            </a:r>
          </a:p>
          <a:p>
            <a:pPr algn="just"/>
            <a:r>
              <a:rPr lang="en-IN" sz="2000" dirty="0" smtClean="0"/>
              <a:t>Increase in compliance burden</a:t>
            </a:r>
          </a:p>
          <a:p>
            <a:pPr algn="just"/>
            <a:endParaRPr lang="en-IN" sz="2000" dirty="0" smtClean="0"/>
          </a:p>
          <a:p>
            <a:pPr algn="just">
              <a:buNone/>
            </a:pPr>
            <a:r>
              <a:rPr lang="en-IN" sz="2000" dirty="0" smtClean="0"/>
              <a:t>2. </a:t>
            </a:r>
            <a:r>
              <a:rPr lang="en-IN" sz="2400" b="1" dirty="0" smtClean="0"/>
              <a:t>Determining Place of Supply could be critical</a:t>
            </a:r>
          </a:p>
          <a:p>
            <a:pPr algn="just"/>
            <a:r>
              <a:rPr lang="en-IN" sz="2000" dirty="0" smtClean="0"/>
              <a:t>GST provides an important functional control as banks get to decide whether a transaction would be under CGST and SGST or IGST ambit.</a:t>
            </a:r>
          </a:p>
          <a:p>
            <a:pPr algn="just"/>
            <a:endParaRPr lang="en-IN" sz="2000" dirty="0" smtClean="0"/>
          </a:p>
          <a:p>
            <a:pPr algn="just">
              <a:buNone/>
            </a:pPr>
            <a:r>
              <a:rPr lang="en-IN" sz="2000" dirty="0" smtClean="0"/>
              <a:t>3. </a:t>
            </a:r>
            <a:r>
              <a:rPr lang="en-IN" sz="2400" b="1" dirty="0" smtClean="0"/>
              <a:t>Assessment and Adjudication made bothersome</a:t>
            </a:r>
          </a:p>
          <a:p>
            <a:pPr algn="just"/>
            <a:r>
              <a:rPr lang="en-IN" sz="2000" dirty="0" smtClean="0"/>
              <a:t>Under GST different adjudicating authority may take a different view on the same issue. Clearing up and dealing with the difference of opinion provided by the different adjudicating authority would be difficult.</a:t>
            </a:r>
            <a:endParaRPr lang="en-IN" sz="2000" dirty="0"/>
          </a:p>
        </p:txBody>
      </p:sp>
      <p:sp>
        <p:nvSpPr>
          <p:cNvPr id="3" name="Title 2"/>
          <p:cNvSpPr>
            <a:spLocks noGrp="1"/>
          </p:cNvSpPr>
          <p:nvPr>
            <p:ph type="title"/>
          </p:nvPr>
        </p:nvSpPr>
        <p:spPr/>
        <p:txBody>
          <a:bodyPr/>
          <a:lstStyle/>
          <a:p>
            <a:r>
              <a:rPr lang="en-IN" dirty="0" smtClean="0"/>
              <a:t>Issue or Impact on Banking	</a:t>
            </a:r>
            <a:endParaRPr lang="en-IN"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402</TotalTime>
  <Words>576</Words>
  <Application>Microsoft Office PowerPoint</Application>
  <PresentationFormat>On-screen Show (4:3)</PresentationFormat>
  <Paragraphs>55</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Concourse</vt:lpstr>
      <vt:lpstr>Goods and Service Tax (GST) An Insight</vt:lpstr>
      <vt:lpstr>Introduction of GST</vt:lpstr>
      <vt:lpstr>Features of Dual GST </vt:lpstr>
      <vt:lpstr>Place of Supply</vt:lpstr>
      <vt:lpstr>Place of Supply (Continued-2)</vt:lpstr>
      <vt:lpstr>Location of Recipient of Services</vt:lpstr>
      <vt:lpstr>Issue or Impact on Banking </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Goods and Service Tax (GST) An Insight</dc:title>
  <dc:creator>Vipin Jain</dc:creator>
  <cp:lastModifiedBy>Vipin Jain</cp:lastModifiedBy>
  <cp:revision>36</cp:revision>
  <dcterms:created xsi:type="dcterms:W3CDTF">2017-11-20T02:39:11Z</dcterms:created>
  <dcterms:modified xsi:type="dcterms:W3CDTF">2017-11-22T18:08:59Z</dcterms:modified>
</cp:coreProperties>
</file>