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6" r:id="rId2"/>
    <p:sldId id="278" r:id="rId3"/>
    <p:sldId id="291" r:id="rId4"/>
    <p:sldId id="292" r:id="rId5"/>
    <p:sldId id="289" r:id="rId6"/>
    <p:sldId id="283" r:id="rId7"/>
    <p:sldId id="280" r:id="rId8"/>
    <p:sldId id="259" r:id="rId9"/>
    <p:sldId id="281" r:id="rId10"/>
    <p:sldId id="282" r:id="rId11"/>
    <p:sldId id="267" r:id="rId12"/>
    <p:sldId id="276" r:id="rId13"/>
    <p:sldId id="270" r:id="rId14"/>
    <p:sldId id="277" r:id="rId15"/>
    <p:sldId id="290" r:id="rId1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1" autoAdjust="0"/>
    <p:restoredTop sz="94677" autoAdjust="0"/>
  </p:normalViewPr>
  <p:slideViewPr>
    <p:cSldViewPr snapToGrid="0" snapToObjects="1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P\Desktop\CEA%20office%20docs\Inflation%20and%20wage%20growth%20latest%2014th%20Ma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1\Desktop\Quarterly%20CAD_GDP%20and%20NFI_GDP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KAPIL\Desktop\oil%20price%20bank%20credit%20trade11\trade%20data%20final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\Desktop\oil%20price%20bank%20credit%20trade11\Monthly%20Trade%20Data%2014th%20Ma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HP\Desktop\Investment%20analysis%20May%202015\Stalled%20as%20%25%20of%20Under%20Implementation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KAPIL\Desktop\oil%20price%20bank%20credit%20trade11\Credit%20real%20growth%20rate%20calculation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PIL\Desktop\oil%20price%20bank%20credit%20trade11\Corporate%20loan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%20E%20A\Downloads\Corporate%20loans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HP\Downloads\Excel%20file%20of%20Comparison%20of%20IIP,%20Manufactruring%20value%20Added%20and%20IIP%20less%20than%20core%20wpi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7163574694975482E-2"/>
          <c:y val="1.8989336735632092E-2"/>
          <c:w val="0.87557484851287093"/>
          <c:h val="0.84493474975254457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WPI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Sheet1!$A$2:$A$41</c:f>
              <c:numCache>
                <c:formatCode>mmm/yy</c:formatCode>
                <c:ptCount val="40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</c:numCache>
            </c:numRef>
          </c:cat>
          <c:val>
            <c:numRef>
              <c:f>Sheet1!$B$2:$B$41</c:f>
              <c:numCache>
                <c:formatCode>0.0</c:formatCode>
                <c:ptCount val="40"/>
                <c:pt idx="0">
                  <c:v>7.2297297297297334</c:v>
                </c:pt>
                <c:pt idx="1">
                  <c:v>7.5624577987846164</c:v>
                </c:pt>
                <c:pt idx="2">
                  <c:v>7.6923076923076872</c:v>
                </c:pt>
                <c:pt idx="3">
                  <c:v>7.4950690335305765</c:v>
                </c:pt>
                <c:pt idx="4">
                  <c:v>7.5459317585301777</c:v>
                </c:pt>
                <c:pt idx="5">
                  <c:v>7.5767472240365894</c:v>
                </c:pt>
                <c:pt idx="6">
                  <c:v>7.522697795071366</c:v>
                </c:pt>
                <c:pt idx="7">
                  <c:v>8.0051646223370021</c:v>
                </c:pt>
                <c:pt idx="8">
                  <c:v>8.0665813060179534</c:v>
                </c:pt>
                <c:pt idx="9">
                  <c:v>7.3248407643312055</c:v>
                </c:pt>
                <c:pt idx="10">
                  <c:v>7.2426937738246595</c:v>
                </c:pt>
                <c:pt idx="11">
                  <c:v>7.3108709472345783</c:v>
                </c:pt>
                <c:pt idx="12">
                  <c:v>7.3093887838689531</c:v>
                </c:pt>
                <c:pt idx="13">
                  <c:v>7.2818581293157436</c:v>
                </c:pt>
                <c:pt idx="14">
                  <c:v>5.6521739130434678</c:v>
                </c:pt>
                <c:pt idx="15">
                  <c:v>4.7706422018348906</c:v>
                </c:pt>
                <c:pt idx="16">
                  <c:v>4.5759609517998854</c:v>
                </c:pt>
                <c:pt idx="17">
                  <c:v>5.1608986035215576</c:v>
                </c:pt>
                <c:pt idx="18">
                  <c:v>5.8504221954161766</c:v>
                </c:pt>
                <c:pt idx="19">
                  <c:v>6.9934249850567731</c:v>
                </c:pt>
                <c:pt idx="20">
                  <c:v>7.0497630331753562</c:v>
                </c:pt>
                <c:pt idx="21">
                  <c:v>7.2403560830860414</c:v>
                </c:pt>
                <c:pt idx="22">
                  <c:v>7.5236966824644433</c:v>
                </c:pt>
                <c:pt idx="23">
                  <c:v>6.3981042654028366</c:v>
                </c:pt>
                <c:pt idx="24">
                  <c:v>5.1086318261890691</c:v>
                </c:pt>
                <c:pt idx="25">
                  <c:v>5.0321825629022756</c:v>
                </c:pt>
                <c:pt idx="26">
                  <c:v>5.9964726631393424</c:v>
                </c:pt>
                <c:pt idx="27">
                  <c:v>5.5458260361938017</c:v>
                </c:pt>
                <c:pt idx="28">
                  <c:v>6.1843640606767574</c:v>
                </c:pt>
                <c:pt idx="29">
                  <c:v>5.6581986143187066</c:v>
                </c:pt>
                <c:pt idx="30">
                  <c:v>5.4131054131054226</c:v>
                </c:pt>
                <c:pt idx="31">
                  <c:v>3.8547486033519527</c:v>
                </c:pt>
                <c:pt idx="32">
                  <c:v>2.3796347537354832</c:v>
                </c:pt>
                <c:pt idx="33">
                  <c:v>1.6602102933038101</c:v>
                </c:pt>
                <c:pt idx="34">
                  <c:v>-0.16528925619835325</c:v>
                </c:pt>
                <c:pt idx="35">
                  <c:v>-0.50111358574610265</c:v>
                </c:pt>
                <c:pt idx="36">
                  <c:v>-0.94972067039105279</c:v>
                </c:pt>
                <c:pt idx="37">
                  <c:v>-2.2000000000000002</c:v>
                </c:pt>
                <c:pt idx="38">
                  <c:v>-2.3294509151414378</c:v>
                </c:pt>
                <c:pt idx="39" formatCode="General">
                  <c:v>-2.7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CPI</c:v>
                </c:pt>
              </c:strCache>
            </c:strRef>
          </c:tx>
          <c:spPr>
            <a:ln w="50800" cmpd="sng"/>
          </c:spPr>
          <c:marker>
            <c:symbol val="none"/>
          </c:marker>
          <c:cat>
            <c:numRef>
              <c:f>Sheet1!$A$2:$A$41</c:f>
              <c:numCache>
                <c:formatCode>mmm/yy</c:formatCode>
                <c:ptCount val="40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</c:numCache>
            </c:numRef>
          </c:cat>
          <c:val>
            <c:numRef>
              <c:f>Sheet1!$C$2:$C$41</c:f>
              <c:numCache>
                <c:formatCode>0.0</c:formatCode>
                <c:ptCount val="40"/>
                <c:pt idx="0">
                  <c:v>7.6487252124645799</c:v>
                </c:pt>
                <c:pt idx="1">
                  <c:v>8.8319088319088301</c:v>
                </c:pt>
                <c:pt idx="2">
                  <c:v>9.3750000000000124</c:v>
                </c:pt>
                <c:pt idx="3">
                  <c:v>10.263653483992448</c:v>
                </c:pt>
                <c:pt idx="4">
                  <c:v>10.364145658263331</c:v>
                </c:pt>
                <c:pt idx="5">
                  <c:v>9.9264705882352828</c:v>
                </c:pt>
                <c:pt idx="6">
                  <c:v>9.8642533936651677</c:v>
                </c:pt>
                <c:pt idx="7">
                  <c:v>10.026857654431518</c:v>
                </c:pt>
                <c:pt idx="8">
                  <c:v>9.734513274336269</c:v>
                </c:pt>
                <c:pt idx="9">
                  <c:v>9.7539543057996667</c:v>
                </c:pt>
                <c:pt idx="10">
                  <c:v>9.9035933391761706</c:v>
                </c:pt>
                <c:pt idx="11">
                  <c:v>10.563380281690151</c:v>
                </c:pt>
                <c:pt idx="12">
                  <c:v>10.789473684210508</c:v>
                </c:pt>
                <c:pt idx="13">
                  <c:v>10.907504363001751</c:v>
                </c:pt>
                <c:pt idx="14">
                  <c:v>10.3896103896104</c:v>
                </c:pt>
                <c:pt idx="15">
                  <c:v>9.3936806148591145</c:v>
                </c:pt>
                <c:pt idx="16">
                  <c:v>9.3062605752961005</c:v>
                </c:pt>
                <c:pt idx="17">
                  <c:v>9.8662207357859728</c:v>
                </c:pt>
                <c:pt idx="18">
                  <c:v>9.637561779242148</c:v>
                </c:pt>
                <c:pt idx="19">
                  <c:v>9.519934906427995</c:v>
                </c:pt>
                <c:pt idx="20">
                  <c:v>9.8387096774193576</c:v>
                </c:pt>
                <c:pt idx="21">
                  <c:v>10.168134507606091</c:v>
                </c:pt>
                <c:pt idx="22">
                  <c:v>11.164274322169071</c:v>
                </c:pt>
                <c:pt idx="23">
                  <c:v>9.8726114649681627</c:v>
                </c:pt>
                <c:pt idx="24">
                  <c:v>8.788598574821858</c:v>
                </c:pt>
                <c:pt idx="25">
                  <c:v>8.0251770259638135</c:v>
                </c:pt>
                <c:pt idx="26">
                  <c:v>8.3137254901960649</c:v>
                </c:pt>
                <c:pt idx="27">
                  <c:v>8.4825636192271645</c:v>
                </c:pt>
                <c:pt idx="28">
                  <c:v>8.3255378858746614</c:v>
                </c:pt>
                <c:pt idx="29">
                  <c:v>6.7703568161024741</c:v>
                </c:pt>
                <c:pt idx="30">
                  <c:v>7.3873873873873883</c:v>
                </c:pt>
                <c:pt idx="31">
                  <c:v>7.0284697508896734</c:v>
                </c:pt>
                <c:pt idx="32">
                  <c:v>5.6288478452066748</c:v>
                </c:pt>
                <c:pt idx="33">
                  <c:v>4.6167247386759378</c:v>
                </c:pt>
                <c:pt idx="34">
                  <c:v>3.267411865864148</c:v>
                </c:pt>
                <c:pt idx="35">
                  <c:v>4.2794759825327633</c:v>
                </c:pt>
                <c:pt idx="36">
                  <c:v>5.1936619718309975</c:v>
                </c:pt>
                <c:pt idx="37">
                  <c:v>5.3697183098591728</c:v>
                </c:pt>
                <c:pt idx="38">
                  <c:v>5.2539404553415103</c:v>
                </c:pt>
                <c:pt idx="39">
                  <c:v>4.8653344917463066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Rural wage growth</c:v>
                </c:pt>
              </c:strCache>
            </c:strRef>
          </c:tx>
          <c:spPr>
            <a:ln w="50800">
              <a:solidFill>
                <a:srgbClr val="00B050"/>
              </a:solidFill>
              <a:prstDash val="sysDash"/>
            </a:ln>
          </c:spPr>
          <c:marker>
            <c:symbol val="none"/>
          </c:marker>
          <c:cat>
            <c:numRef>
              <c:f>Sheet1!$A$2:$A$41</c:f>
              <c:numCache>
                <c:formatCode>mmm/yy</c:formatCode>
                <c:ptCount val="40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</c:numCache>
            </c:numRef>
          </c:cat>
          <c:val>
            <c:numRef>
              <c:f>Sheet1!$D$2:$D$41</c:f>
              <c:numCache>
                <c:formatCode>0.0</c:formatCode>
                <c:ptCount val="40"/>
                <c:pt idx="0">
                  <c:v>18.18931824431866</c:v>
                </c:pt>
                <c:pt idx="1">
                  <c:v>18.47450231348078</c:v>
                </c:pt>
                <c:pt idx="2">
                  <c:v>17.836023588329791</c:v>
                </c:pt>
                <c:pt idx="3">
                  <c:v>17.80017570867825</c:v>
                </c:pt>
                <c:pt idx="4">
                  <c:v>17.595732641100916</c:v>
                </c:pt>
                <c:pt idx="5">
                  <c:v>18.514089714744291</c:v>
                </c:pt>
                <c:pt idx="6">
                  <c:v>19.104368571852593</c:v>
                </c:pt>
                <c:pt idx="7">
                  <c:v>18.877007944007239</c:v>
                </c:pt>
                <c:pt idx="8">
                  <c:v>18.34605466354364</c:v>
                </c:pt>
                <c:pt idx="9">
                  <c:v>18.417356701875505</c:v>
                </c:pt>
                <c:pt idx="10">
                  <c:v>18.279285385488041</c:v>
                </c:pt>
                <c:pt idx="11">
                  <c:v>17.979813223811639</c:v>
                </c:pt>
                <c:pt idx="12">
                  <c:v>18.336200696628271</c:v>
                </c:pt>
                <c:pt idx="13">
                  <c:v>17.296553545306985</c:v>
                </c:pt>
                <c:pt idx="14">
                  <c:v>17.83651333663272</c:v>
                </c:pt>
                <c:pt idx="15">
                  <c:v>17.348198982576527</c:v>
                </c:pt>
                <c:pt idx="16">
                  <c:v>17.083200134600759</c:v>
                </c:pt>
                <c:pt idx="17">
                  <c:v>16.676623652487926</c:v>
                </c:pt>
                <c:pt idx="18">
                  <c:v>15.251248334754999</c:v>
                </c:pt>
                <c:pt idx="19">
                  <c:v>15.462531260603511</c:v>
                </c:pt>
                <c:pt idx="20">
                  <c:v>16.470724123721599</c:v>
                </c:pt>
                <c:pt idx="21">
                  <c:v>16.350085862891198</c:v>
                </c:pt>
                <c:pt idx="22">
                  <c:v>16.557230924553611</c:v>
                </c:pt>
                <c:pt idx="23">
                  <c:v>16.966451739381217</c:v>
                </c:pt>
                <c:pt idx="24">
                  <c:v>14.781062201393349</c:v>
                </c:pt>
                <c:pt idx="25">
                  <c:v>14.49292045439454</c:v>
                </c:pt>
                <c:pt idx="26">
                  <c:v>12.951938071290421</c:v>
                </c:pt>
                <c:pt idx="27">
                  <c:v>12.847182100635511</c:v>
                </c:pt>
                <c:pt idx="28">
                  <c:v>11.57307594889123</c:v>
                </c:pt>
                <c:pt idx="29">
                  <c:v>10.46739168748576</c:v>
                </c:pt>
                <c:pt idx="30">
                  <c:v>8.4224168170913281</c:v>
                </c:pt>
                <c:pt idx="31">
                  <c:v>6.745813691699043</c:v>
                </c:pt>
                <c:pt idx="32">
                  <c:v>6.3500364740548321</c:v>
                </c:pt>
                <c:pt idx="33">
                  <c:v>6.1471014632333842</c:v>
                </c:pt>
                <c:pt idx="34">
                  <c:v>5.3821915662915432</c:v>
                </c:pt>
                <c:pt idx="35">
                  <c:v>4.8264274061990076</c:v>
                </c:pt>
                <c:pt idx="36">
                  <c:v>5.2897319359638164</c:v>
                </c:pt>
                <c:pt idx="37">
                  <c:v>4.8926134245376174</c:v>
                </c:pt>
              </c:numCache>
            </c:numRef>
          </c:val>
          <c:smooth val="1"/>
        </c:ser>
        <c:marker val="1"/>
        <c:axId val="76566912"/>
        <c:axId val="76568448"/>
      </c:lineChart>
      <c:dateAx>
        <c:axId val="76566912"/>
        <c:scaling>
          <c:orientation val="minMax"/>
        </c:scaling>
        <c:axPos val="b"/>
        <c:numFmt formatCode="mmm/yy" sourceLinked="1"/>
        <c:tickLblPos val="low"/>
        <c:txPr>
          <a:bodyPr/>
          <a:lstStyle/>
          <a:p>
            <a:pPr>
              <a:defRPr lang="en-US"/>
            </a:pPr>
            <a:endParaRPr lang="en-US"/>
          </a:p>
        </c:txPr>
        <c:crossAx val="76568448"/>
        <c:crosses val="autoZero"/>
        <c:auto val="1"/>
        <c:lblOffset val="100"/>
        <c:baseTimeUnit val="months"/>
        <c:majorUnit val="3"/>
        <c:majorTimeUnit val="months"/>
      </c:dateAx>
      <c:valAx>
        <c:axId val="76568448"/>
        <c:scaling>
          <c:orientation val="minMax"/>
          <c:max val="20"/>
        </c:scaling>
        <c:axPos val="l"/>
        <c:title>
          <c:tx>
            <c:rich>
              <a:bodyPr rot="-5400000" vert="horz"/>
              <a:lstStyle/>
              <a:p>
                <a:pPr>
                  <a:defRPr lang="en-US" b="0"/>
                </a:pPr>
                <a:r>
                  <a:rPr lang="en-US" b="0"/>
                  <a:t>Per cent</a:t>
                </a:r>
              </a:p>
            </c:rich>
          </c:tx>
          <c:layout/>
        </c:title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6566912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Sheet1!$B$52</c:f>
              <c:strCache>
                <c:ptCount val="1"/>
                <c:pt idx="0">
                  <c:v>Current Account Balance/GDP</c:v>
                </c:pt>
              </c:strCache>
            </c:strRef>
          </c:tx>
          <c:spPr>
            <a:ln w="50800">
              <a:solidFill>
                <a:srgbClr val="0070C0"/>
              </a:solidFill>
              <a:prstDash val="solid"/>
            </a:ln>
          </c:spPr>
          <c:marker>
            <c:symbol val="none"/>
          </c:marker>
          <c:cat>
            <c:strRef>
              <c:f>Sheet1!$A$54:$A$96</c:f>
              <c:strCache>
                <c:ptCount val="43"/>
                <c:pt idx="0">
                  <c:v>2004-05:Q2</c:v>
                </c:pt>
                <c:pt idx="1">
                  <c:v>2004-05:Q3</c:v>
                </c:pt>
                <c:pt idx="2">
                  <c:v>2004-05:Q4</c:v>
                </c:pt>
                <c:pt idx="3">
                  <c:v>2005-06:Q1</c:v>
                </c:pt>
                <c:pt idx="4">
                  <c:v>2005-06:Q2</c:v>
                </c:pt>
                <c:pt idx="5">
                  <c:v>2005-06:Q3</c:v>
                </c:pt>
                <c:pt idx="6">
                  <c:v>2005-06:Q4</c:v>
                </c:pt>
                <c:pt idx="7">
                  <c:v>2006-07:Q1</c:v>
                </c:pt>
                <c:pt idx="8">
                  <c:v>2006-07:Q2</c:v>
                </c:pt>
                <c:pt idx="9">
                  <c:v>2006-07:Q3</c:v>
                </c:pt>
                <c:pt idx="10">
                  <c:v>2006-07:Q4</c:v>
                </c:pt>
                <c:pt idx="11">
                  <c:v>2007-08:Q1</c:v>
                </c:pt>
                <c:pt idx="12">
                  <c:v>2007-08:Q2</c:v>
                </c:pt>
                <c:pt idx="13">
                  <c:v>2007-08:Q3</c:v>
                </c:pt>
                <c:pt idx="14">
                  <c:v>2007-08:Q4</c:v>
                </c:pt>
                <c:pt idx="15">
                  <c:v>2008-09:Q1</c:v>
                </c:pt>
                <c:pt idx="16">
                  <c:v>2008-09:Q2</c:v>
                </c:pt>
                <c:pt idx="17">
                  <c:v>2008-09:Q3</c:v>
                </c:pt>
                <c:pt idx="18">
                  <c:v>2008-09:Q4</c:v>
                </c:pt>
                <c:pt idx="19">
                  <c:v>2009-10:Q1</c:v>
                </c:pt>
                <c:pt idx="20">
                  <c:v>2009-10:Q2</c:v>
                </c:pt>
                <c:pt idx="21">
                  <c:v>2009-10:Q3</c:v>
                </c:pt>
                <c:pt idx="22">
                  <c:v>2009-10:Q4</c:v>
                </c:pt>
                <c:pt idx="23">
                  <c:v>2010-11:Q1</c:v>
                </c:pt>
                <c:pt idx="24">
                  <c:v>2010-11:Q2</c:v>
                </c:pt>
                <c:pt idx="25">
                  <c:v>2010-11:Q3</c:v>
                </c:pt>
                <c:pt idx="26">
                  <c:v>2010-11:Q4</c:v>
                </c:pt>
                <c:pt idx="27">
                  <c:v>2011-12:Q1</c:v>
                </c:pt>
                <c:pt idx="28">
                  <c:v>2011-12:Q2</c:v>
                </c:pt>
                <c:pt idx="29">
                  <c:v>2011-12:Q3</c:v>
                </c:pt>
                <c:pt idx="30">
                  <c:v>2011-12:Q4</c:v>
                </c:pt>
                <c:pt idx="31">
                  <c:v>2012-13:Q1</c:v>
                </c:pt>
                <c:pt idx="32">
                  <c:v>2012-13:Q2</c:v>
                </c:pt>
                <c:pt idx="33">
                  <c:v>2012-13:Q3</c:v>
                </c:pt>
                <c:pt idx="34">
                  <c:v>2012-13:Q4</c:v>
                </c:pt>
                <c:pt idx="35">
                  <c:v>2013-14:Q1</c:v>
                </c:pt>
                <c:pt idx="36">
                  <c:v>2013-14:Q2</c:v>
                </c:pt>
                <c:pt idx="37">
                  <c:v>2013-14:Q3</c:v>
                </c:pt>
                <c:pt idx="38">
                  <c:v>2013-14:Q4</c:v>
                </c:pt>
                <c:pt idx="39">
                  <c:v>2014-15:Q1</c:v>
                </c:pt>
                <c:pt idx="40">
                  <c:v>2014-15:Q2</c:v>
                </c:pt>
                <c:pt idx="41">
                  <c:v>2014-15:Q3</c:v>
                </c:pt>
                <c:pt idx="42">
                  <c:v>2015-16 *</c:v>
                </c:pt>
              </c:strCache>
            </c:strRef>
          </c:cat>
          <c:val>
            <c:numRef>
              <c:f>Sheet1!$B$54:$B$96</c:f>
              <c:numCache>
                <c:formatCode>0.0</c:formatCode>
                <c:ptCount val="43"/>
                <c:pt idx="0">
                  <c:v>-2.6908142364925691</c:v>
                </c:pt>
                <c:pt idx="1">
                  <c:v>-3.0169108957936563</c:v>
                </c:pt>
                <c:pt idx="2">
                  <c:v>2.0179256078392687</c:v>
                </c:pt>
                <c:pt idx="3">
                  <c:v>-2.4974922490759894</c:v>
                </c:pt>
                <c:pt idx="4">
                  <c:v>-2.3926088401023664</c:v>
                </c:pt>
                <c:pt idx="5">
                  <c:v>-2.1839167769766878</c:v>
                </c:pt>
                <c:pt idx="6">
                  <c:v>1.944939998702764</c:v>
                </c:pt>
                <c:pt idx="7">
                  <c:v>-2.1174993296426057</c:v>
                </c:pt>
                <c:pt idx="8">
                  <c:v>-2.6696562063911697</c:v>
                </c:pt>
                <c:pt idx="9">
                  <c:v>-1.421683823219922</c:v>
                </c:pt>
                <c:pt idx="10">
                  <c:v>1.5637681770169676</c:v>
                </c:pt>
                <c:pt idx="11">
                  <c:v>-1.6684864725770367</c:v>
                </c:pt>
                <c:pt idx="12">
                  <c:v>-1.5136008300939778</c:v>
                </c:pt>
                <c:pt idx="13">
                  <c:v>-1.0563826328806643</c:v>
                </c:pt>
                <c:pt idx="14">
                  <c:v>-0.9929130682573063</c:v>
                </c:pt>
                <c:pt idx="15">
                  <c:v>-1.0910747723512004</c:v>
                </c:pt>
                <c:pt idx="16">
                  <c:v>-3.9859890947190078</c:v>
                </c:pt>
                <c:pt idx="17">
                  <c:v>-3.9728049674988144</c:v>
                </c:pt>
                <c:pt idx="18">
                  <c:v>-0.12906743286961495</c:v>
                </c:pt>
                <c:pt idx="19">
                  <c:v>-1.4155198695078239</c:v>
                </c:pt>
                <c:pt idx="20">
                  <c:v>-2.9820113235049797</c:v>
                </c:pt>
                <c:pt idx="21">
                  <c:v>-3.3514855251757463</c:v>
                </c:pt>
                <c:pt idx="22">
                  <c:v>-3.0862554745572766</c:v>
                </c:pt>
                <c:pt idx="23">
                  <c:v>-3.4926350701786992</c:v>
                </c:pt>
                <c:pt idx="24">
                  <c:v>-4.4717587774081071</c:v>
                </c:pt>
                <c:pt idx="25">
                  <c:v>-2.4620463038529277</c:v>
                </c:pt>
                <c:pt idx="26">
                  <c:v>-1.293381387547262</c:v>
                </c:pt>
                <c:pt idx="27">
                  <c:v>-3.7909667305982477</c:v>
                </c:pt>
                <c:pt idx="28">
                  <c:v>-4.1466759052375082</c:v>
                </c:pt>
                <c:pt idx="29">
                  <c:v>-4.3136055838125804</c:v>
                </c:pt>
                <c:pt idx="30">
                  <c:v>-4.4061734060015301</c:v>
                </c:pt>
                <c:pt idx="31">
                  <c:v>-3.9650472420250771</c:v>
                </c:pt>
                <c:pt idx="32">
                  <c:v>-4.9362138125328983</c:v>
                </c:pt>
                <c:pt idx="33">
                  <c:v>-6.7468295173776962</c:v>
                </c:pt>
                <c:pt idx="34">
                  <c:v>-3.5082546703211501</c:v>
                </c:pt>
                <c:pt idx="35">
                  <c:v>-4.6356687548382824</c:v>
                </c:pt>
                <c:pt idx="36">
                  <c:v>-1.1867579426234867</c:v>
                </c:pt>
                <c:pt idx="37">
                  <c:v>-0.86824248778630242</c:v>
                </c:pt>
                <c:pt idx="38">
                  <c:v>-0.26307465315127937</c:v>
                </c:pt>
                <c:pt idx="39">
                  <c:v>-1.5852809732319397</c:v>
                </c:pt>
                <c:pt idx="40">
                  <c:v>-1.9966774587939935</c:v>
                </c:pt>
                <c:pt idx="41">
                  <c:v>-1.6</c:v>
                </c:pt>
                <c:pt idx="42">
                  <c:v>-1.6</c:v>
                </c:pt>
              </c:numCache>
            </c:numRef>
          </c:val>
        </c:ser>
        <c:marker val="1"/>
        <c:axId val="76627328"/>
        <c:axId val="76633216"/>
      </c:lineChart>
      <c:catAx>
        <c:axId val="76627328"/>
        <c:scaling>
          <c:orientation val="minMax"/>
        </c:scaling>
        <c:axPos val="b"/>
        <c:numFmt formatCode="General" sourceLinked="0"/>
        <c:tickLblPos val="low"/>
        <c:txPr>
          <a:bodyPr rot="-5400000" vert="horz"/>
          <a:lstStyle/>
          <a:p>
            <a:pPr>
              <a:defRPr lang="en-US"/>
            </a:pPr>
            <a:endParaRPr lang="en-US"/>
          </a:p>
        </c:txPr>
        <c:crossAx val="76633216"/>
        <c:crosses val="autoZero"/>
        <c:auto val="1"/>
        <c:lblAlgn val="ctr"/>
        <c:lblOffset val="100"/>
      </c:catAx>
      <c:valAx>
        <c:axId val="76633216"/>
        <c:scaling>
          <c:orientation val="minMax"/>
          <c:max val="4"/>
        </c:scaling>
        <c:axPos val="l"/>
        <c:majorGridlines>
          <c:spPr>
            <a:ln>
              <a:noFill/>
            </a:ln>
          </c:spPr>
        </c:majorGridlines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6627328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6.9615671713164323E-2"/>
          <c:y val="4.2666505854834988E-2"/>
          <c:w val="0.89897771030984874"/>
          <c:h val="0.81022137870460487"/>
        </c:manualLayout>
      </c:layout>
      <c:lineChart>
        <c:grouping val="standard"/>
        <c:ser>
          <c:idx val="0"/>
          <c:order val="0"/>
          <c:tx>
            <c:strRef>
              <c:f>'Trade performance - monthwise'!$P$18</c:f>
              <c:strCache>
                <c:ptCount val="1"/>
                <c:pt idx="0">
                  <c:v>Non POL Exports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'Trade performance - monthwise'!$O$19:$O$41</c:f>
              <c:numCache>
                <c:formatCode>mmm/yy</c:formatCode>
                <c:ptCount val="23"/>
                <c:pt idx="0">
                  <c:v>41426</c:v>
                </c:pt>
                <c:pt idx="1">
                  <c:v>41468</c:v>
                </c:pt>
                <c:pt idx="2">
                  <c:v>41510</c:v>
                </c:pt>
                <c:pt idx="3">
                  <c:v>41541</c:v>
                </c:pt>
                <c:pt idx="4">
                  <c:v>41571</c:v>
                </c:pt>
                <c:pt idx="5">
                  <c:v>41602</c:v>
                </c:pt>
                <c:pt idx="6">
                  <c:v>41632</c:v>
                </c:pt>
                <c:pt idx="7">
                  <c:v>41663</c:v>
                </c:pt>
                <c:pt idx="8">
                  <c:v>41694</c:v>
                </c:pt>
                <c:pt idx="9">
                  <c:v>41712</c:v>
                </c:pt>
                <c:pt idx="10">
                  <c:v>41743</c:v>
                </c:pt>
                <c:pt idx="11">
                  <c:v>41773</c:v>
                </c:pt>
                <c:pt idx="12">
                  <c:v>41804</c:v>
                </c:pt>
                <c:pt idx="13">
                  <c:v>41834</c:v>
                </c:pt>
                <c:pt idx="14">
                  <c:v>41865</c:v>
                </c:pt>
                <c:pt idx="15">
                  <c:v>41896</c:v>
                </c:pt>
                <c:pt idx="16">
                  <c:v>41926</c:v>
                </c:pt>
                <c:pt idx="17">
                  <c:v>41957</c:v>
                </c:pt>
                <c:pt idx="18">
                  <c:v>41987</c:v>
                </c:pt>
                <c:pt idx="19">
                  <c:v>42018</c:v>
                </c:pt>
                <c:pt idx="20">
                  <c:v>42049</c:v>
                </c:pt>
                <c:pt idx="21">
                  <c:v>42077</c:v>
                </c:pt>
                <c:pt idx="22">
                  <c:v>42095</c:v>
                </c:pt>
              </c:numCache>
            </c:numRef>
          </c:cat>
          <c:val>
            <c:numRef>
              <c:f>'Trade performance - monthwise'!$P$19:$P$41</c:f>
              <c:numCache>
                <c:formatCode>0.0</c:formatCode>
                <c:ptCount val="23"/>
                <c:pt idx="0">
                  <c:v>-1.6986985698138859</c:v>
                </c:pt>
                <c:pt idx="1">
                  <c:v>-0.16400768861921655</c:v>
                </c:pt>
                <c:pt idx="2">
                  <c:v>3.3658685515823632</c:v>
                </c:pt>
                <c:pt idx="3">
                  <c:v>8.6008935400155639</c:v>
                </c:pt>
                <c:pt idx="4">
                  <c:v>13.672975055792868</c:v>
                </c:pt>
                <c:pt idx="5">
                  <c:v>13.05485082342655</c:v>
                </c:pt>
                <c:pt idx="6">
                  <c:v>13.067841198735252</c:v>
                </c:pt>
                <c:pt idx="7">
                  <c:v>8.408479237467116</c:v>
                </c:pt>
                <c:pt idx="8">
                  <c:v>4.7620951300960668</c:v>
                </c:pt>
                <c:pt idx="9">
                  <c:v>0.84715338549592456</c:v>
                </c:pt>
                <c:pt idx="10">
                  <c:v>4.9500697883653307E-2</c:v>
                </c:pt>
                <c:pt idx="11">
                  <c:v>3.4493878205335893</c:v>
                </c:pt>
                <c:pt idx="12">
                  <c:v>5.8701881617930995</c:v>
                </c:pt>
                <c:pt idx="13">
                  <c:v>4.3980154138280465</c:v>
                </c:pt>
                <c:pt idx="14">
                  <c:v>3.1761460044048757</c:v>
                </c:pt>
                <c:pt idx="15">
                  <c:v>4.2506436313212834</c:v>
                </c:pt>
                <c:pt idx="16">
                  <c:v>1.0958212334994473</c:v>
                </c:pt>
                <c:pt idx="17">
                  <c:v>3.4402845049177593</c:v>
                </c:pt>
                <c:pt idx="18">
                  <c:v>1.3596184827362701</c:v>
                </c:pt>
                <c:pt idx="19">
                  <c:v>2.6383727467663309</c:v>
                </c:pt>
                <c:pt idx="20">
                  <c:v>-3.3392104023811977</c:v>
                </c:pt>
                <c:pt idx="21">
                  <c:v>-8.0455073285468206</c:v>
                </c:pt>
                <c:pt idx="22">
                  <c:v>-8.7226857085617056</c:v>
                </c:pt>
              </c:numCache>
            </c:numRef>
          </c:val>
        </c:ser>
        <c:ser>
          <c:idx val="1"/>
          <c:order val="1"/>
          <c:tx>
            <c:strRef>
              <c:f>'Trade performance - monthwise'!$Q$18</c:f>
              <c:strCache>
                <c:ptCount val="1"/>
                <c:pt idx="0">
                  <c:v>Non-POL &amp; Non Gold &amp; Silver Imports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'Trade performance - monthwise'!$O$19:$O$41</c:f>
              <c:numCache>
                <c:formatCode>mmm/yy</c:formatCode>
                <c:ptCount val="23"/>
                <c:pt idx="0">
                  <c:v>41426</c:v>
                </c:pt>
                <c:pt idx="1">
                  <c:v>41468</c:v>
                </c:pt>
                <c:pt idx="2">
                  <c:v>41510</c:v>
                </c:pt>
                <c:pt idx="3">
                  <c:v>41541</c:v>
                </c:pt>
                <c:pt idx="4">
                  <c:v>41571</c:v>
                </c:pt>
                <c:pt idx="5">
                  <c:v>41602</c:v>
                </c:pt>
                <c:pt idx="6">
                  <c:v>41632</c:v>
                </c:pt>
                <c:pt idx="7">
                  <c:v>41663</c:v>
                </c:pt>
                <c:pt idx="8">
                  <c:v>41694</c:v>
                </c:pt>
                <c:pt idx="9">
                  <c:v>41712</c:v>
                </c:pt>
                <c:pt idx="10">
                  <c:v>41743</c:v>
                </c:pt>
                <c:pt idx="11">
                  <c:v>41773</c:v>
                </c:pt>
                <c:pt idx="12">
                  <c:v>41804</c:v>
                </c:pt>
                <c:pt idx="13">
                  <c:v>41834</c:v>
                </c:pt>
                <c:pt idx="14">
                  <c:v>41865</c:v>
                </c:pt>
                <c:pt idx="15">
                  <c:v>41896</c:v>
                </c:pt>
                <c:pt idx="16">
                  <c:v>41926</c:v>
                </c:pt>
                <c:pt idx="17">
                  <c:v>41957</c:v>
                </c:pt>
                <c:pt idx="18">
                  <c:v>41987</c:v>
                </c:pt>
                <c:pt idx="19">
                  <c:v>42018</c:v>
                </c:pt>
                <c:pt idx="20">
                  <c:v>42049</c:v>
                </c:pt>
                <c:pt idx="21">
                  <c:v>42077</c:v>
                </c:pt>
                <c:pt idx="22">
                  <c:v>42095</c:v>
                </c:pt>
              </c:numCache>
            </c:numRef>
          </c:cat>
          <c:val>
            <c:numRef>
              <c:f>'Trade performance - monthwise'!$Q$19:$Q$41</c:f>
              <c:numCache>
                <c:formatCode>0.0</c:formatCode>
                <c:ptCount val="23"/>
                <c:pt idx="0">
                  <c:v>-5.5192667076694804</c:v>
                </c:pt>
                <c:pt idx="1">
                  <c:v>-4.8277446167590039</c:v>
                </c:pt>
                <c:pt idx="2">
                  <c:v>-3.8709434055659964</c:v>
                </c:pt>
                <c:pt idx="3">
                  <c:v>-5.6775995957473304</c:v>
                </c:pt>
                <c:pt idx="4">
                  <c:v>-7.6526910363080765</c:v>
                </c:pt>
                <c:pt idx="5">
                  <c:v>-9.6181847669036138</c:v>
                </c:pt>
                <c:pt idx="6">
                  <c:v>-8.8371378688834028</c:v>
                </c:pt>
                <c:pt idx="7">
                  <c:v>-8.9982050441650188</c:v>
                </c:pt>
                <c:pt idx="8">
                  <c:v>-9.7155161397271641</c:v>
                </c:pt>
                <c:pt idx="9">
                  <c:v>-7.5794688528336991</c:v>
                </c:pt>
                <c:pt idx="10">
                  <c:v>-7.2146799388395415</c:v>
                </c:pt>
                <c:pt idx="11">
                  <c:v>-2.3409321814387707</c:v>
                </c:pt>
                <c:pt idx="12">
                  <c:v>1.0178917562371186</c:v>
                </c:pt>
                <c:pt idx="13">
                  <c:v>3.6425569519429803</c:v>
                </c:pt>
                <c:pt idx="14">
                  <c:v>4.9769629710741139</c:v>
                </c:pt>
                <c:pt idx="15">
                  <c:v>10.354021092119821</c:v>
                </c:pt>
                <c:pt idx="16">
                  <c:v>10.207711204295711</c:v>
                </c:pt>
                <c:pt idx="17">
                  <c:v>16.378355355592333</c:v>
                </c:pt>
                <c:pt idx="18">
                  <c:v>13.924707549964822</c:v>
                </c:pt>
                <c:pt idx="19">
                  <c:v>13.623949283339346</c:v>
                </c:pt>
                <c:pt idx="20">
                  <c:v>8.4325992382726618</c:v>
                </c:pt>
                <c:pt idx="21">
                  <c:v>3.3937588728162771</c:v>
                </c:pt>
                <c:pt idx="22">
                  <c:v>5.2974973693883785</c:v>
                </c:pt>
              </c:numCache>
            </c:numRef>
          </c:val>
        </c:ser>
        <c:marker val="1"/>
        <c:axId val="76670080"/>
        <c:axId val="76671616"/>
      </c:lineChart>
      <c:dateAx>
        <c:axId val="76670080"/>
        <c:scaling>
          <c:orientation val="minMax"/>
        </c:scaling>
        <c:axPos val="b"/>
        <c:numFmt formatCode="mmm/yy" sourceLinked="0"/>
        <c:tickLblPos val="low"/>
        <c:txPr>
          <a:bodyPr rot="-3660000"/>
          <a:lstStyle/>
          <a:p>
            <a:pPr>
              <a:defRPr lang="en-US"/>
            </a:pPr>
            <a:endParaRPr lang="en-US"/>
          </a:p>
        </c:txPr>
        <c:crossAx val="76671616"/>
        <c:crosses val="autoZero"/>
        <c:auto val="1"/>
        <c:lblOffset val="100"/>
        <c:baseTimeUnit val="days"/>
      </c:dateAx>
      <c:valAx>
        <c:axId val="76671616"/>
        <c:scaling>
          <c:orientation val="minMax"/>
        </c:scaling>
        <c:axPos val="l"/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66700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0158573928258985"/>
          <c:y val="4.6814183709430454E-2"/>
          <c:w val="0.84463123359580217"/>
          <c:h val="0.74466259552314762"/>
        </c:manualLayout>
      </c:layout>
      <c:lineChart>
        <c:grouping val="standard"/>
        <c:ser>
          <c:idx val="0"/>
          <c:order val="0"/>
          <c:tx>
            <c:strRef>
              <c:f>'Service Trade'!$N$19</c:f>
              <c:strCache>
                <c:ptCount val="1"/>
                <c:pt idx="0">
                  <c:v>Exports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numRef>
              <c:f>'Service Trade'!$M$20:$M$41</c:f>
              <c:numCache>
                <c:formatCode>mmm/yy</c:formatCode>
                <c:ptCount val="22"/>
                <c:pt idx="0">
                  <c:v>41426</c:v>
                </c:pt>
                <c:pt idx="1">
                  <c:v>41468</c:v>
                </c:pt>
                <c:pt idx="2">
                  <c:v>41510</c:v>
                </c:pt>
                <c:pt idx="3">
                  <c:v>41541</c:v>
                </c:pt>
                <c:pt idx="4">
                  <c:v>41571</c:v>
                </c:pt>
                <c:pt idx="5">
                  <c:v>41602</c:v>
                </c:pt>
                <c:pt idx="6">
                  <c:v>41632</c:v>
                </c:pt>
                <c:pt idx="7">
                  <c:v>41663</c:v>
                </c:pt>
                <c:pt idx="8">
                  <c:v>41694</c:v>
                </c:pt>
                <c:pt idx="9">
                  <c:v>41712</c:v>
                </c:pt>
                <c:pt idx="10">
                  <c:v>41743</c:v>
                </c:pt>
                <c:pt idx="11">
                  <c:v>41773</c:v>
                </c:pt>
                <c:pt idx="12">
                  <c:v>41804</c:v>
                </c:pt>
                <c:pt idx="13">
                  <c:v>41834</c:v>
                </c:pt>
                <c:pt idx="14">
                  <c:v>41865</c:v>
                </c:pt>
                <c:pt idx="15">
                  <c:v>41896</c:v>
                </c:pt>
                <c:pt idx="16">
                  <c:v>41926</c:v>
                </c:pt>
                <c:pt idx="17">
                  <c:v>41957</c:v>
                </c:pt>
                <c:pt idx="18">
                  <c:v>41987</c:v>
                </c:pt>
                <c:pt idx="19">
                  <c:v>42018</c:v>
                </c:pt>
                <c:pt idx="20">
                  <c:v>42049</c:v>
                </c:pt>
                <c:pt idx="21">
                  <c:v>42077</c:v>
                </c:pt>
              </c:numCache>
            </c:numRef>
          </c:cat>
          <c:val>
            <c:numRef>
              <c:f>'Service Trade'!$N$20:$N$41</c:f>
              <c:numCache>
                <c:formatCode>0.0</c:formatCode>
                <c:ptCount val="22"/>
                <c:pt idx="0">
                  <c:v>13.811078822013798</c:v>
                </c:pt>
                <c:pt idx="1">
                  <c:v>12.155477031802123</c:v>
                </c:pt>
                <c:pt idx="2">
                  <c:v>12.876013209246484</c:v>
                </c:pt>
                <c:pt idx="3">
                  <c:v>9.1117828285764091</c:v>
                </c:pt>
                <c:pt idx="4">
                  <c:v>4.1301241278825618</c:v>
                </c:pt>
                <c:pt idx="5">
                  <c:v>2.3515805705474082</c:v>
                </c:pt>
                <c:pt idx="6">
                  <c:v>1.3178377798056751</c:v>
                </c:pt>
                <c:pt idx="7">
                  <c:v>0.78332345589942054</c:v>
                </c:pt>
                <c:pt idx="8">
                  <c:v>2.2627793278214412</c:v>
                </c:pt>
                <c:pt idx="9">
                  <c:v>7.7057155493118916</c:v>
                </c:pt>
                <c:pt idx="10">
                  <c:v>9.9620138034348003</c:v>
                </c:pt>
                <c:pt idx="11">
                  <c:v>10.495065181822994</c:v>
                </c:pt>
                <c:pt idx="12">
                  <c:v>6.6729842849245955</c:v>
                </c:pt>
                <c:pt idx="13">
                  <c:v>5.6395715185885376</c:v>
                </c:pt>
                <c:pt idx="14">
                  <c:v>2.5505997499933457</c:v>
                </c:pt>
                <c:pt idx="15">
                  <c:v>2.6237979808742442</c:v>
                </c:pt>
                <c:pt idx="16">
                  <c:v>0.44398999004386963</c:v>
                </c:pt>
                <c:pt idx="17">
                  <c:v>1.0465429109496771</c:v>
                </c:pt>
                <c:pt idx="18">
                  <c:v>3.1073670825717152</c:v>
                </c:pt>
                <c:pt idx="19">
                  <c:v>4.8909569708281255</c:v>
                </c:pt>
                <c:pt idx="20">
                  <c:v>6.7607819578984119</c:v>
                </c:pt>
                <c:pt idx="21">
                  <c:v>2.4081543924059612</c:v>
                </c:pt>
              </c:numCache>
            </c:numRef>
          </c:val>
        </c:ser>
        <c:marker val="1"/>
        <c:axId val="76686464"/>
        <c:axId val="76688000"/>
      </c:lineChart>
      <c:dateAx>
        <c:axId val="76686464"/>
        <c:scaling>
          <c:orientation val="minMax"/>
        </c:scaling>
        <c:axPos val="b"/>
        <c:numFmt formatCode="mmm/yy" sourceLinked="1"/>
        <c:tickLblPos val="low"/>
        <c:txPr>
          <a:bodyPr/>
          <a:lstStyle/>
          <a:p>
            <a:pPr>
              <a:defRPr lang="en-US"/>
            </a:pPr>
            <a:endParaRPr lang="en-US"/>
          </a:p>
        </c:txPr>
        <c:crossAx val="76688000"/>
        <c:crosses val="autoZero"/>
        <c:auto val="1"/>
        <c:lblOffset val="100"/>
        <c:baseTimeUnit val="days"/>
      </c:dateAx>
      <c:valAx>
        <c:axId val="76688000"/>
        <c:scaling>
          <c:orientation val="minMax"/>
        </c:scaling>
        <c:axPos val="l"/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66864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8.783264401999881E-2"/>
          <c:y val="3.4884184935479158E-2"/>
          <c:w val="0.89291524734353622"/>
          <c:h val="0.8582722732599557"/>
        </c:manualLayout>
      </c:layout>
      <c:lineChart>
        <c:grouping val="standard"/>
        <c:ser>
          <c:idx val="0"/>
          <c:order val="0"/>
          <c:tx>
            <c:strRef>
              <c:f>Sheet1!$A$12</c:f>
              <c:strCache>
                <c:ptCount val="1"/>
                <c:pt idx="0">
                  <c:v>Private</c:v>
                </c:pt>
              </c:strCache>
            </c:strRef>
          </c:tx>
          <c:spPr>
            <a:ln w="412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Sheet1!$B$11:$I$11</c:f>
              <c:numCache>
                <c:formatCode>mmm/yy</c:formatCode>
                <c:ptCount val="8"/>
                <c:pt idx="0">
                  <c:v>41426</c:v>
                </c:pt>
                <c:pt idx="1">
                  <c:v>41518</c:v>
                </c:pt>
                <c:pt idx="2">
                  <c:v>41609</c:v>
                </c:pt>
                <c:pt idx="3">
                  <c:v>41699</c:v>
                </c:pt>
                <c:pt idx="4">
                  <c:v>41791</c:v>
                </c:pt>
                <c:pt idx="5">
                  <c:v>41883</c:v>
                </c:pt>
                <c:pt idx="6">
                  <c:v>41974</c:v>
                </c:pt>
                <c:pt idx="7">
                  <c:v>42064</c:v>
                </c:pt>
              </c:numCache>
            </c:numRef>
          </c:cat>
          <c:val>
            <c:numRef>
              <c:f>Sheet1!$B$12:$I$12</c:f>
              <c:numCache>
                <c:formatCode>0%</c:formatCode>
                <c:ptCount val="8"/>
                <c:pt idx="0">
                  <c:v>8.07887056900847E-2</c:v>
                </c:pt>
                <c:pt idx="1">
                  <c:v>7.6411056075030404E-2</c:v>
                </c:pt>
                <c:pt idx="2">
                  <c:v>8.4166278891182028E-2</c:v>
                </c:pt>
                <c:pt idx="3">
                  <c:v>9.0302228445984581E-2</c:v>
                </c:pt>
                <c:pt idx="4">
                  <c:v>8.6697526673528799E-2</c:v>
                </c:pt>
                <c:pt idx="5">
                  <c:v>8.3904982998385919E-2</c:v>
                </c:pt>
                <c:pt idx="6">
                  <c:v>8.1106853666099751E-2</c:v>
                </c:pt>
                <c:pt idx="7">
                  <c:v>7.9390005832213006E-2</c:v>
                </c:pt>
              </c:numCache>
            </c:numRef>
          </c:val>
        </c:ser>
        <c:ser>
          <c:idx val="1"/>
          <c:order val="1"/>
          <c:tx>
            <c:strRef>
              <c:f>Sheet1!$A$13</c:f>
              <c:strCache>
                <c:ptCount val="1"/>
                <c:pt idx="0">
                  <c:v>Public</c:v>
                </c:pt>
              </c:strCache>
            </c:strRef>
          </c:tx>
          <c:spPr>
            <a:ln w="412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Sheet1!$B$11:$I$11</c:f>
              <c:numCache>
                <c:formatCode>mmm/yy</c:formatCode>
                <c:ptCount val="8"/>
                <c:pt idx="0">
                  <c:v>41426</c:v>
                </c:pt>
                <c:pt idx="1">
                  <c:v>41518</c:v>
                </c:pt>
                <c:pt idx="2">
                  <c:v>41609</c:v>
                </c:pt>
                <c:pt idx="3">
                  <c:v>41699</c:v>
                </c:pt>
                <c:pt idx="4">
                  <c:v>41791</c:v>
                </c:pt>
                <c:pt idx="5">
                  <c:v>41883</c:v>
                </c:pt>
                <c:pt idx="6">
                  <c:v>41974</c:v>
                </c:pt>
                <c:pt idx="7">
                  <c:v>42064</c:v>
                </c:pt>
              </c:numCache>
            </c:numRef>
          </c:cat>
          <c:val>
            <c:numRef>
              <c:f>Sheet1!$B$13:$I$13</c:f>
              <c:numCache>
                <c:formatCode>0%</c:formatCode>
                <c:ptCount val="8"/>
                <c:pt idx="0">
                  <c:v>4.6878853375274476E-2</c:v>
                </c:pt>
                <c:pt idx="1">
                  <c:v>4.7459704448710914E-2</c:v>
                </c:pt>
                <c:pt idx="2">
                  <c:v>5.0328119485355143E-2</c:v>
                </c:pt>
                <c:pt idx="3">
                  <c:v>5.1848403949815512E-2</c:v>
                </c:pt>
                <c:pt idx="4">
                  <c:v>5.3614463776202E-2</c:v>
                </c:pt>
                <c:pt idx="5">
                  <c:v>4.3589190029338899E-2</c:v>
                </c:pt>
                <c:pt idx="6">
                  <c:v>4.1838640914775502E-2</c:v>
                </c:pt>
                <c:pt idx="7">
                  <c:v>3.7289097470516272E-2</c:v>
                </c:pt>
              </c:numCache>
            </c:numRef>
          </c:val>
        </c:ser>
        <c:ser>
          <c:idx val="2"/>
          <c:order val="2"/>
          <c:tx>
            <c:strRef>
              <c:f>Sheet1!$A$14</c:f>
              <c:strCache>
                <c:ptCount val="1"/>
                <c:pt idx="0">
                  <c:v>Aggregate</c:v>
                </c:pt>
              </c:strCache>
            </c:strRef>
          </c:tx>
          <c:spPr>
            <a:ln w="412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cat>
            <c:numRef>
              <c:f>Sheet1!$B$11:$I$11</c:f>
              <c:numCache>
                <c:formatCode>mmm/yy</c:formatCode>
                <c:ptCount val="8"/>
                <c:pt idx="0">
                  <c:v>41426</c:v>
                </c:pt>
                <c:pt idx="1">
                  <c:v>41518</c:v>
                </c:pt>
                <c:pt idx="2">
                  <c:v>41609</c:v>
                </c:pt>
                <c:pt idx="3">
                  <c:v>41699</c:v>
                </c:pt>
                <c:pt idx="4">
                  <c:v>41791</c:v>
                </c:pt>
                <c:pt idx="5">
                  <c:v>41883</c:v>
                </c:pt>
                <c:pt idx="6">
                  <c:v>41974</c:v>
                </c:pt>
                <c:pt idx="7">
                  <c:v>42064</c:v>
                </c:pt>
              </c:numCache>
            </c:numRef>
          </c:cat>
          <c:val>
            <c:numRef>
              <c:f>Sheet1!$B$14:$I$14</c:f>
              <c:numCache>
                <c:formatCode>0%</c:formatCode>
                <c:ptCount val="8"/>
                <c:pt idx="0">
                  <c:v>0.10119816168334902</c:v>
                </c:pt>
                <c:pt idx="1">
                  <c:v>9.7383267720265565E-2</c:v>
                </c:pt>
                <c:pt idx="2">
                  <c:v>0.10704259924067208</c:v>
                </c:pt>
                <c:pt idx="3">
                  <c:v>0.11468530313105102</c:v>
                </c:pt>
                <c:pt idx="4">
                  <c:v>0.112172504667876</c:v>
                </c:pt>
                <c:pt idx="5">
                  <c:v>0.10474278346420617</c:v>
                </c:pt>
                <c:pt idx="6">
                  <c:v>0.101541390374238</c:v>
                </c:pt>
                <c:pt idx="7">
                  <c:v>9.7981244163882208E-2</c:v>
                </c:pt>
              </c:numCache>
            </c:numRef>
          </c:val>
        </c:ser>
        <c:marker val="1"/>
        <c:axId val="76839552"/>
        <c:axId val="76857728"/>
      </c:lineChart>
      <c:dateAx>
        <c:axId val="76839552"/>
        <c:scaling>
          <c:orientation val="minMax"/>
        </c:scaling>
        <c:axPos val="b"/>
        <c:numFmt formatCode="mmm/yy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lang="en-US"/>
            </a:pPr>
            <a:endParaRPr lang="en-US"/>
          </a:p>
        </c:txPr>
        <c:crossAx val="76857728"/>
        <c:crosses val="autoZero"/>
        <c:auto val="1"/>
        <c:lblOffset val="100"/>
        <c:baseTimeUnit val="months"/>
        <c:majorUnit val="3"/>
        <c:majorTimeUnit val="months"/>
      </c:dateAx>
      <c:valAx>
        <c:axId val="76857728"/>
        <c:scaling>
          <c:orientation val="minMax"/>
          <c:min val="3.0000000000000016E-2"/>
        </c:scaling>
        <c:axPos val="l"/>
        <c:numFmt formatCode="0%" sourceLinked="1"/>
        <c:maj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vert="horz"/>
          <a:lstStyle/>
          <a:p>
            <a:pPr>
              <a:defRPr lang="en-US"/>
            </a:pPr>
            <a:endParaRPr lang="en-US"/>
          </a:p>
        </c:txPr>
        <c:crossAx val="7683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v>Real</c:v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'calculation F'!$A$64:$A$78</c:f>
              <c:numCache>
                <c:formatCode>[$-409]mmm\-yy;@</c:formatCode>
                <c:ptCount val="15"/>
                <c:pt idx="0">
                  <c:v>41663</c:v>
                </c:pt>
                <c:pt idx="1">
                  <c:v>41691</c:v>
                </c:pt>
                <c:pt idx="2">
                  <c:v>41719</c:v>
                </c:pt>
                <c:pt idx="3">
                  <c:v>41747</c:v>
                </c:pt>
                <c:pt idx="4">
                  <c:v>41789</c:v>
                </c:pt>
                <c:pt idx="5">
                  <c:v>41817</c:v>
                </c:pt>
                <c:pt idx="6">
                  <c:v>41845</c:v>
                </c:pt>
                <c:pt idx="7">
                  <c:v>41873</c:v>
                </c:pt>
                <c:pt idx="8">
                  <c:v>41901</c:v>
                </c:pt>
                <c:pt idx="9">
                  <c:v>41943</c:v>
                </c:pt>
                <c:pt idx="10">
                  <c:v>41971</c:v>
                </c:pt>
                <c:pt idx="11">
                  <c:v>41999</c:v>
                </c:pt>
                <c:pt idx="12">
                  <c:v>42027</c:v>
                </c:pt>
                <c:pt idx="13">
                  <c:v>42055</c:v>
                </c:pt>
                <c:pt idx="14">
                  <c:v>42083</c:v>
                </c:pt>
              </c:numCache>
            </c:numRef>
          </c:cat>
          <c:val>
            <c:numRef>
              <c:f>'calculation F'!$T$64:$T$78</c:f>
              <c:numCache>
                <c:formatCode>0.00</c:formatCode>
                <c:ptCount val="15"/>
                <c:pt idx="0">
                  <c:v>7.9300487369020463</c:v>
                </c:pt>
                <c:pt idx="1">
                  <c:v>8.8130330206360536</c:v>
                </c:pt>
                <c:pt idx="2">
                  <c:v>8.1908173677978482</c:v>
                </c:pt>
                <c:pt idx="3">
                  <c:v>7.6082046165073285</c:v>
                </c:pt>
                <c:pt idx="4">
                  <c:v>6.3443813688509962</c:v>
                </c:pt>
                <c:pt idx="5">
                  <c:v>6.5354073610055075</c:v>
                </c:pt>
                <c:pt idx="6">
                  <c:v>5.9551144677140115</c:v>
                </c:pt>
                <c:pt idx="7">
                  <c:v>6.2772102153888953</c:v>
                </c:pt>
                <c:pt idx="8">
                  <c:v>6.2374559067923885</c:v>
                </c:pt>
                <c:pt idx="9">
                  <c:v>6.9580620295543847</c:v>
                </c:pt>
                <c:pt idx="10">
                  <c:v>8.4774710870715193</c:v>
                </c:pt>
                <c:pt idx="11">
                  <c:v>7.834411005880515</c:v>
                </c:pt>
                <c:pt idx="12">
                  <c:v>6.5789919233621994</c:v>
                </c:pt>
                <c:pt idx="13">
                  <c:v>7.2001971910574474</c:v>
                </c:pt>
                <c:pt idx="14">
                  <c:v>7.7142915016430464</c:v>
                </c:pt>
              </c:numCache>
            </c:numRef>
          </c:val>
        </c:ser>
        <c:ser>
          <c:idx val="1"/>
          <c:order val="1"/>
          <c:tx>
            <c:v>Nominal</c:v>
          </c:tx>
          <c:spPr>
            <a:ln w="508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'calculation F'!$A$64:$A$78</c:f>
              <c:numCache>
                <c:formatCode>[$-409]mmm\-yy;@</c:formatCode>
                <c:ptCount val="15"/>
                <c:pt idx="0">
                  <c:v>41663</c:v>
                </c:pt>
                <c:pt idx="1">
                  <c:v>41691</c:v>
                </c:pt>
                <c:pt idx="2">
                  <c:v>41719</c:v>
                </c:pt>
                <c:pt idx="3">
                  <c:v>41747</c:v>
                </c:pt>
                <c:pt idx="4">
                  <c:v>41789</c:v>
                </c:pt>
                <c:pt idx="5">
                  <c:v>41817</c:v>
                </c:pt>
                <c:pt idx="6">
                  <c:v>41845</c:v>
                </c:pt>
                <c:pt idx="7">
                  <c:v>41873</c:v>
                </c:pt>
                <c:pt idx="8">
                  <c:v>41901</c:v>
                </c:pt>
                <c:pt idx="9">
                  <c:v>41943</c:v>
                </c:pt>
                <c:pt idx="10">
                  <c:v>41971</c:v>
                </c:pt>
                <c:pt idx="11">
                  <c:v>41999</c:v>
                </c:pt>
                <c:pt idx="12">
                  <c:v>42027</c:v>
                </c:pt>
                <c:pt idx="13">
                  <c:v>42055</c:v>
                </c:pt>
                <c:pt idx="14">
                  <c:v>42083</c:v>
                </c:pt>
              </c:numCache>
            </c:numRef>
          </c:cat>
          <c:val>
            <c:numRef>
              <c:f>'calculation F'!$U$64:$U$78</c:f>
              <c:numCache>
                <c:formatCode>0.00</c:formatCode>
                <c:ptCount val="15"/>
                <c:pt idx="0">
                  <c:v>14.616697228984156</c:v>
                </c:pt>
                <c:pt idx="1">
                  <c:v>15.231306841693812</c:v>
                </c:pt>
                <c:pt idx="2">
                  <c:v>15.067375504532421</c:v>
                </c:pt>
                <c:pt idx="3">
                  <c:v>14.424401301074273</c:v>
                </c:pt>
                <c:pt idx="4">
                  <c:v>13.378386558902909</c:v>
                </c:pt>
                <c:pt idx="5">
                  <c:v>13.023248662530539</c:v>
                </c:pt>
                <c:pt idx="6">
                  <c:v>12.689499635513474</c:v>
                </c:pt>
                <c:pt idx="7">
                  <c:v>11.958939758809702</c:v>
                </c:pt>
                <c:pt idx="8">
                  <c:v>10.906067823327694</c:v>
                </c:pt>
                <c:pt idx="9">
                  <c:v>10.56823924158966</c:v>
                </c:pt>
                <c:pt idx="10">
                  <c:v>10.702096955034934</c:v>
                </c:pt>
                <c:pt idx="11">
                  <c:v>10.833584770690852</c:v>
                </c:pt>
                <c:pt idx="12">
                  <c:v>10.024586888695829</c:v>
                </c:pt>
                <c:pt idx="13">
                  <c:v>9.5526470979654157</c:v>
                </c:pt>
                <c:pt idx="14">
                  <c:v>9.9809583503467572</c:v>
                </c:pt>
              </c:numCache>
            </c:numRef>
          </c:val>
        </c:ser>
        <c:marker val="1"/>
        <c:axId val="76960128"/>
        <c:axId val="76961664"/>
      </c:lineChart>
      <c:dateAx>
        <c:axId val="76960128"/>
        <c:scaling>
          <c:orientation val="minMax"/>
        </c:scaling>
        <c:axPos val="b"/>
        <c:numFmt formatCode="[$-409]mmm\-yy;@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lang="en-US"/>
            </a:pPr>
            <a:endParaRPr lang="en-US"/>
          </a:p>
        </c:txPr>
        <c:crossAx val="76961664"/>
        <c:crosses val="autoZero"/>
        <c:auto val="1"/>
        <c:lblOffset val="100"/>
        <c:baseTimeUnit val="months"/>
      </c:dateAx>
      <c:valAx>
        <c:axId val="76961664"/>
        <c:scaling>
          <c:orientation val="minMax"/>
          <c:min val="5"/>
        </c:scaling>
        <c:axPos val="l"/>
        <c:numFmt formatCode="0.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lang="en-US"/>
            </a:pPr>
            <a:endParaRPr lang="en-US"/>
          </a:p>
        </c:txPr>
        <c:crossAx val="7696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 rot="0" vert="horz"/>
          <a:lstStyle/>
          <a:p>
            <a:pPr>
              <a:defRPr lang="en-US" b="0"/>
            </a:pPr>
            <a:r>
              <a:rPr lang="en-IN" b="0" dirty="0"/>
              <a:t>Real growth in financial loans to </a:t>
            </a:r>
            <a:r>
              <a:rPr lang="en-IN" b="0" dirty="0" err="1"/>
              <a:t>corporates</a:t>
            </a:r>
            <a:endParaRPr lang="en-IN" b="0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2394498430013824"/>
          <c:y val="0.21107450029817937"/>
          <c:w val="0.8442822982068543"/>
          <c:h val="0.46971337265427932"/>
        </c:manualLayout>
      </c:layout>
      <c:lineChart>
        <c:grouping val="standard"/>
        <c:ser>
          <c:idx val="0"/>
          <c:order val="0"/>
          <c:tx>
            <c:strRef>
              <c:f>Sheet4!$T$10</c:f>
              <c:strCache>
                <c:ptCount val="1"/>
                <c:pt idx="0">
                  <c:v>Including ECB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Sheet4!$E$12:$E$20</c:f>
              <c:strCache>
                <c:ptCount val="9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  <c:pt idx="8">
                  <c:v>2014-15</c:v>
                </c:pt>
              </c:strCache>
            </c:strRef>
          </c:cat>
          <c:val>
            <c:numRef>
              <c:f>Sheet4!$T$12:$T$20</c:f>
              <c:numCache>
                <c:formatCode>0.0</c:formatCode>
                <c:ptCount val="9"/>
                <c:pt idx="0">
                  <c:v>18.436951196924035</c:v>
                </c:pt>
                <c:pt idx="1">
                  <c:v>26.687902672200114</c:v>
                </c:pt>
                <c:pt idx="2">
                  <c:v>10.621702224053561</c:v>
                </c:pt>
                <c:pt idx="3">
                  <c:v>13.02016115761316</c:v>
                </c:pt>
                <c:pt idx="4">
                  <c:v>15.496733231812756</c:v>
                </c:pt>
                <c:pt idx="5">
                  <c:v>12.366528618127031</c:v>
                </c:pt>
                <c:pt idx="6">
                  <c:v>7.9358090500464273</c:v>
                </c:pt>
                <c:pt idx="7">
                  <c:v>7.9212716293287633</c:v>
                </c:pt>
                <c:pt idx="8">
                  <c:v>8.4997507506469567</c:v>
                </c:pt>
              </c:numCache>
            </c:numRef>
          </c:val>
        </c:ser>
        <c:ser>
          <c:idx val="1"/>
          <c:order val="1"/>
          <c:tx>
            <c:strRef>
              <c:f>Sheet4!$U$10</c:f>
              <c:strCache>
                <c:ptCount val="1"/>
                <c:pt idx="0">
                  <c:v>Including ECB and Trade credit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Sheet4!$E$12:$E$20</c:f>
              <c:strCache>
                <c:ptCount val="9"/>
                <c:pt idx="0">
                  <c:v>2006-07</c:v>
                </c:pt>
                <c:pt idx="1">
                  <c:v>2007-08</c:v>
                </c:pt>
                <c:pt idx="2">
                  <c:v>2008-09</c:v>
                </c:pt>
                <c:pt idx="3">
                  <c:v>2009-10</c:v>
                </c:pt>
                <c:pt idx="4">
                  <c:v>2010-11</c:v>
                </c:pt>
                <c:pt idx="5">
                  <c:v>2011-12</c:v>
                </c:pt>
                <c:pt idx="6">
                  <c:v>2012-13</c:v>
                </c:pt>
                <c:pt idx="7">
                  <c:v>2013-14</c:v>
                </c:pt>
                <c:pt idx="8">
                  <c:v>2014-15</c:v>
                </c:pt>
              </c:strCache>
            </c:strRef>
          </c:cat>
          <c:val>
            <c:numRef>
              <c:f>Sheet4!$U$12:$U$20</c:f>
              <c:numCache>
                <c:formatCode>0.0</c:formatCode>
                <c:ptCount val="9"/>
                <c:pt idx="0">
                  <c:v>18.787564573325046</c:v>
                </c:pt>
                <c:pt idx="1">
                  <c:v>27.729750833236366</c:v>
                </c:pt>
                <c:pt idx="2">
                  <c:v>11.829827295875617</c:v>
                </c:pt>
                <c:pt idx="3">
                  <c:v>11.703951862461111</c:v>
                </c:pt>
                <c:pt idx="4">
                  <c:v>14.778488527031453</c:v>
                </c:pt>
                <c:pt idx="5">
                  <c:v>12.591229467042798</c:v>
                </c:pt>
                <c:pt idx="6">
                  <c:v>9.3626332031915389</c:v>
                </c:pt>
                <c:pt idx="7">
                  <c:v>6.7674840654542816</c:v>
                </c:pt>
                <c:pt idx="8">
                  <c:v>7.5753018196331734</c:v>
                </c:pt>
              </c:numCache>
            </c:numRef>
          </c:val>
        </c:ser>
        <c:marker val="1"/>
        <c:axId val="78821248"/>
        <c:axId val="78822784"/>
      </c:lineChart>
      <c:catAx>
        <c:axId val="788212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660000" vert="horz"/>
          <a:lstStyle/>
          <a:p>
            <a:pPr>
              <a:defRPr lang="en-US"/>
            </a:pPr>
            <a:endParaRPr lang="en-US"/>
          </a:p>
        </c:txPr>
        <c:crossAx val="78822784"/>
        <c:crosses val="autoZero"/>
        <c:auto val="1"/>
        <c:lblAlgn val="ctr"/>
        <c:lblOffset val="100"/>
      </c:catAx>
      <c:valAx>
        <c:axId val="78822784"/>
        <c:scaling>
          <c:orientation val="minMax"/>
          <c:min val="5"/>
        </c:scaling>
        <c:axPos val="l"/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lang="en-US"/>
            </a:pPr>
            <a:endParaRPr lang="en-US"/>
          </a:p>
        </c:txPr>
        <c:crossAx val="7882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083711217156652E-2"/>
          <c:y val="0.88047005311640969"/>
          <c:w val="0.94339043325068406"/>
          <c:h val="9.8559684202154468E-2"/>
        </c:manualLayout>
      </c:layout>
      <c:spPr>
        <a:noFill/>
        <a:ln>
          <a:noFill/>
        </a:ln>
        <a:effectLst/>
      </c:spPr>
      <c:txPr>
        <a:bodyPr rot="0" vert="horz"/>
        <a:lstStyle/>
        <a:p>
          <a:pPr>
            <a:defRPr lang="en-US"/>
          </a:pPr>
          <a:endParaRPr lang="en-US"/>
        </a:p>
      </c:txPr>
    </c:legend>
    <c:plotVisOnly val="1"/>
    <c:dispBlanksAs val="gap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20469723932465114"/>
          <c:y val="6.0447182980814099E-2"/>
        </c:manualLayout>
      </c:layout>
      <c:txPr>
        <a:bodyPr/>
        <a:lstStyle/>
        <a:p>
          <a:pPr>
            <a:defRPr lang="en-US" b="0"/>
          </a:pPr>
          <a:endParaRPr lang="en-US"/>
        </a:p>
      </c:txPr>
    </c:title>
    <c:plotArea>
      <c:layout>
        <c:manualLayout>
          <c:layoutTarget val="inner"/>
          <c:xMode val="edge"/>
          <c:yMode val="edge"/>
          <c:x val="0.10526618547681567"/>
          <c:y val="0.13611111111111121"/>
          <c:w val="0.86417825896762901"/>
          <c:h val="0.78055555555555567"/>
        </c:manualLayout>
      </c:layout>
      <c:lineChart>
        <c:grouping val="standard"/>
        <c:ser>
          <c:idx val="0"/>
          <c:order val="0"/>
          <c:tx>
            <c:strRef>
              <c:f>'[Corporate loans.xlsx]Sheet4'!$W$10</c:f>
              <c:strCache>
                <c:ptCount val="1"/>
                <c:pt idx="0">
                  <c:v>Including ECB and corporate bonds</c:v>
                </c:pt>
              </c:strCache>
            </c:strRef>
          </c:tx>
          <c:marker>
            <c:symbol val="none"/>
          </c:marker>
          <c:cat>
            <c:strRef>
              <c:f>'[Corporate loans.xlsx]Sheet4'!$E$17:$E$20</c:f>
              <c:strCache>
                <c:ptCount val="4"/>
                <c:pt idx="0">
                  <c:v>2011-12</c:v>
                </c:pt>
                <c:pt idx="1">
                  <c:v>2012-13</c:v>
                </c:pt>
                <c:pt idx="2">
                  <c:v>2013-14</c:v>
                </c:pt>
                <c:pt idx="3">
                  <c:v>2014-15</c:v>
                </c:pt>
              </c:strCache>
            </c:strRef>
          </c:cat>
          <c:val>
            <c:numRef>
              <c:f>'[Corporate loans.xlsx]Sheet4'!$W$17:$W$20</c:f>
              <c:numCache>
                <c:formatCode>0.0</c:formatCode>
                <c:ptCount val="4"/>
                <c:pt idx="0">
                  <c:v>11.84578274720881</c:v>
                </c:pt>
                <c:pt idx="1">
                  <c:v>7.6776078654904545</c:v>
                </c:pt>
                <c:pt idx="2">
                  <c:v>5.9172355423430254</c:v>
                </c:pt>
                <c:pt idx="3">
                  <c:v>7.9462032688078832</c:v>
                </c:pt>
              </c:numCache>
            </c:numRef>
          </c:val>
        </c:ser>
        <c:marker val="1"/>
        <c:axId val="77003776"/>
        <c:axId val="78787328"/>
      </c:lineChart>
      <c:catAx>
        <c:axId val="77003776"/>
        <c:scaling>
          <c:orientation val="minMax"/>
        </c:scaling>
        <c:axPos val="b"/>
        <c:numFmt formatCode="General" sourceLinked="0"/>
        <c:tickLblPos val="nextTo"/>
        <c:txPr>
          <a:bodyPr rot="-3660000"/>
          <a:lstStyle/>
          <a:p>
            <a:pPr>
              <a:defRPr lang="en-US"/>
            </a:pPr>
            <a:endParaRPr lang="en-US"/>
          </a:p>
        </c:txPr>
        <c:crossAx val="78787328"/>
        <c:crosses val="autoZero"/>
        <c:auto val="1"/>
        <c:lblAlgn val="ctr"/>
        <c:lblOffset val="100"/>
      </c:catAx>
      <c:valAx>
        <c:axId val="78787328"/>
        <c:scaling>
          <c:orientation val="minMax"/>
          <c:min val="5"/>
        </c:scaling>
        <c:axPos val="l"/>
        <c:numFmt formatCode="0.0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70037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autoTitleDeleted val="1"/>
    <c:plotArea>
      <c:layout>
        <c:manualLayout>
          <c:layoutTarget val="inner"/>
          <c:xMode val="edge"/>
          <c:yMode val="edge"/>
          <c:x val="5.7448041475081098E-2"/>
          <c:y val="8.0951076681012271E-2"/>
          <c:w val="0.90512022491405197"/>
          <c:h val="0.76457277142124547"/>
        </c:manualLayout>
      </c:layout>
      <c:lineChart>
        <c:grouping val="standard"/>
        <c:ser>
          <c:idx val="0"/>
          <c:order val="0"/>
          <c:tx>
            <c:strRef>
              <c:f>'[Excel file of Comparison of IIP, Manufactruring value Added and IIP less than core wpi (1).xlsx]Sheet2'!$B$1</c:f>
              <c:strCache>
                <c:ptCount val="1"/>
                <c:pt idx="0">
                  <c:v>Quarterly IIP Growth Rate</c:v>
                </c:pt>
              </c:strCache>
            </c:strRef>
          </c:tx>
          <c:spPr>
            <a:ln w="57150">
              <a:solidFill>
                <a:schemeClr val="tx1"/>
              </a:solidFill>
            </a:ln>
          </c:spPr>
          <c:marker>
            <c:symbol val="none"/>
          </c:marker>
          <c:cat>
            <c:strRef>
              <c:f>'[Excel file of Comparison of IIP, Manufactruring value Added and IIP less than core wpi (1).xlsx]Sheet2'!$A$2:$A$17</c:f>
              <c:strCache>
                <c:ptCount val="16"/>
                <c:pt idx="0">
                  <c:v>Q1:11</c:v>
                </c:pt>
                <c:pt idx="1">
                  <c:v>Q2:11</c:v>
                </c:pt>
                <c:pt idx="2">
                  <c:v>Q3:11</c:v>
                </c:pt>
                <c:pt idx="3">
                  <c:v>Q4:11</c:v>
                </c:pt>
                <c:pt idx="4">
                  <c:v>Q1:12</c:v>
                </c:pt>
                <c:pt idx="5">
                  <c:v>Q2:12</c:v>
                </c:pt>
                <c:pt idx="6">
                  <c:v>Q3:12</c:v>
                </c:pt>
                <c:pt idx="7">
                  <c:v>Q4:12</c:v>
                </c:pt>
                <c:pt idx="8">
                  <c:v>Q1:13</c:v>
                </c:pt>
                <c:pt idx="9">
                  <c:v>Q2:13</c:v>
                </c:pt>
                <c:pt idx="10">
                  <c:v>Q3:13</c:v>
                </c:pt>
                <c:pt idx="11">
                  <c:v>Q4:13</c:v>
                </c:pt>
                <c:pt idx="12">
                  <c:v>Q1:14</c:v>
                </c:pt>
                <c:pt idx="13">
                  <c:v>Q2:14</c:v>
                </c:pt>
                <c:pt idx="14">
                  <c:v>Q3:14</c:v>
                </c:pt>
                <c:pt idx="15">
                  <c:v>Q4:14</c:v>
                </c:pt>
              </c:strCache>
            </c:strRef>
          </c:cat>
          <c:val>
            <c:numRef>
              <c:f>'[Excel file of Comparison of IIP, Manufactruring value Added and IIP less than core wpi (1).xlsx]Sheet2'!$B$2:$B$17</c:f>
              <c:numCache>
                <c:formatCode>0.0;[Red]\-0.0</c:formatCode>
                <c:ptCount val="16"/>
                <c:pt idx="0">
                  <c:v>6.976553582567937</c:v>
                </c:pt>
                <c:pt idx="1">
                  <c:v>3.1819133347289248</c:v>
                </c:pt>
                <c:pt idx="2">
                  <c:v>1.179528188724511</c:v>
                </c:pt>
                <c:pt idx="3">
                  <c:v>0.63314711359403808</c:v>
                </c:pt>
                <c:pt idx="4">
                  <c:v>-0.27788805081379908</c:v>
                </c:pt>
                <c:pt idx="5">
                  <c:v>0.40576181781293802</c:v>
                </c:pt>
                <c:pt idx="6">
                  <c:v>2.0944477376012629</c:v>
                </c:pt>
                <c:pt idx="7">
                  <c:v>2.2205773501110353</c:v>
                </c:pt>
                <c:pt idx="8">
                  <c:v>-0.99522292993631578</c:v>
                </c:pt>
                <c:pt idx="9">
                  <c:v>1.8993736108304646</c:v>
                </c:pt>
                <c:pt idx="10">
                  <c:v>-0.774143603638483</c:v>
                </c:pt>
                <c:pt idx="11">
                  <c:v>-0.43446777697319933</c:v>
                </c:pt>
                <c:pt idx="12">
                  <c:v>4.5436268596703027</c:v>
                </c:pt>
                <c:pt idx="13">
                  <c:v>1.328574261352379</c:v>
                </c:pt>
                <c:pt idx="14">
                  <c:v>2.0284766920226298</c:v>
                </c:pt>
                <c:pt idx="15">
                  <c:v>3.1818181818181679</c:v>
                </c:pt>
              </c:numCache>
            </c:numRef>
          </c:val>
        </c:ser>
        <c:ser>
          <c:idx val="1"/>
          <c:order val="1"/>
          <c:tx>
            <c:strRef>
              <c:f>'[Excel file of Comparison of IIP, Manufactruring value Added and IIP less than core wpi (1).xlsx]Sheet2'!$C$1</c:f>
              <c:strCache>
                <c:ptCount val="1"/>
                <c:pt idx="0">
                  <c:v>Core WPI </c:v>
                </c:pt>
              </c:strCache>
            </c:strRef>
          </c:tx>
          <c:spPr>
            <a:ln w="41275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'[Excel file of Comparison of IIP, Manufactruring value Added and IIP less than core wpi (1).xlsx]Sheet2'!$A$2:$A$17</c:f>
              <c:strCache>
                <c:ptCount val="16"/>
                <c:pt idx="0">
                  <c:v>Q1:11</c:v>
                </c:pt>
                <c:pt idx="1">
                  <c:v>Q2:11</c:v>
                </c:pt>
                <c:pt idx="2">
                  <c:v>Q3:11</c:v>
                </c:pt>
                <c:pt idx="3">
                  <c:v>Q4:11</c:v>
                </c:pt>
                <c:pt idx="4">
                  <c:v>Q1:12</c:v>
                </c:pt>
                <c:pt idx="5">
                  <c:v>Q2:12</c:v>
                </c:pt>
                <c:pt idx="6">
                  <c:v>Q3:12</c:v>
                </c:pt>
                <c:pt idx="7">
                  <c:v>Q4:12</c:v>
                </c:pt>
                <c:pt idx="8">
                  <c:v>Q1:13</c:v>
                </c:pt>
                <c:pt idx="9">
                  <c:v>Q2:13</c:v>
                </c:pt>
                <c:pt idx="10">
                  <c:v>Q3:13</c:v>
                </c:pt>
                <c:pt idx="11">
                  <c:v>Q4:13</c:v>
                </c:pt>
                <c:pt idx="12">
                  <c:v>Q1:14</c:v>
                </c:pt>
                <c:pt idx="13">
                  <c:v>Q2:14</c:v>
                </c:pt>
                <c:pt idx="14">
                  <c:v>Q3:14</c:v>
                </c:pt>
                <c:pt idx="15">
                  <c:v>Q4:14</c:v>
                </c:pt>
              </c:strCache>
            </c:strRef>
          </c:cat>
          <c:val>
            <c:numRef>
              <c:f>'[Excel file of Comparison of IIP, Manufactruring value Added and IIP less than core wpi (1).xlsx]Sheet2'!$C$2:$C$17</c:f>
              <c:numCache>
                <c:formatCode>0.0</c:formatCode>
                <c:ptCount val="16"/>
                <c:pt idx="0">
                  <c:v>7.3495513562741754</c:v>
                </c:pt>
                <c:pt idx="1">
                  <c:v>7.8028136037487466</c:v>
                </c:pt>
                <c:pt idx="2">
                  <c:v>8.129767674104821</c:v>
                </c:pt>
                <c:pt idx="3">
                  <c:v>5.9183283295372284</c:v>
                </c:pt>
                <c:pt idx="4">
                  <c:v>5.1479784326188271</c:v>
                </c:pt>
                <c:pt idx="5">
                  <c:v>5.7084769976562866</c:v>
                </c:pt>
                <c:pt idx="6">
                  <c:v>4.7029640959382224</c:v>
                </c:pt>
                <c:pt idx="7">
                  <c:v>3.9472919660349195</c:v>
                </c:pt>
                <c:pt idx="8">
                  <c:v>2.577326708314879</c:v>
                </c:pt>
                <c:pt idx="9">
                  <c:v>2.3555246229714197</c:v>
                </c:pt>
                <c:pt idx="10">
                  <c:v>3.0809083841285547</c:v>
                </c:pt>
                <c:pt idx="11">
                  <c:v>3.7362510603662362</c:v>
                </c:pt>
                <c:pt idx="12">
                  <c:v>3.9796299770250338</c:v>
                </c:pt>
                <c:pt idx="13">
                  <c:v>3.5514793282387367</c:v>
                </c:pt>
                <c:pt idx="14">
                  <c:v>2.0190498909748964</c:v>
                </c:pt>
                <c:pt idx="15">
                  <c:v>0.20543142541418216</c:v>
                </c:pt>
              </c:numCache>
            </c:numRef>
          </c:val>
        </c:ser>
        <c:ser>
          <c:idx val="2"/>
          <c:order val="2"/>
          <c:tx>
            <c:strRef>
              <c:f>'[Excel file of Comparison of IIP, Manufactruring value Added and IIP less than core wpi (1).xlsx]Sheet2'!$D$1</c:f>
              <c:strCache>
                <c:ptCount val="1"/>
                <c:pt idx="0">
                  <c:v> Manufacturing Value Added </c:v>
                </c:pt>
              </c:strCache>
            </c:strRef>
          </c:tx>
          <c:spPr>
            <a:ln w="41275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'[Excel file of Comparison of IIP, Manufactruring value Added and IIP less than core wpi (1).xlsx]Sheet2'!$A$2:$A$17</c:f>
              <c:strCache>
                <c:ptCount val="16"/>
                <c:pt idx="0">
                  <c:v>Q1:11</c:v>
                </c:pt>
                <c:pt idx="1">
                  <c:v>Q2:11</c:v>
                </c:pt>
                <c:pt idx="2">
                  <c:v>Q3:11</c:v>
                </c:pt>
                <c:pt idx="3">
                  <c:v>Q4:11</c:v>
                </c:pt>
                <c:pt idx="4">
                  <c:v>Q1:12</c:v>
                </c:pt>
                <c:pt idx="5">
                  <c:v>Q2:12</c:v>
                </c:pt>
                <c:pt idx="6">
                  <c:v>Q3:12</c:v>
                </c:pt>
                <c:pt idx="7">
                  <c:v>Q4:12</c:v>
                </c:pt>
                <c:pt idx="8">
                  <c:v>Q1:13</c:v>
                </c:pt>
                <c:pt idx="9">
                  <c:v>Q2:13</c:v>
                </c:pt>
                <c:pt idx="10">
                  <c:v>Q3:13</c:v>
                </c:pt>
                <c:pt idx="11">
                  <c:v>Q4:13</c:v>
                </c:pt>
                <c:pt idx="12">
                  <c:v>Q1:14</c:v>
                </c:pt>
                <c:pt idx="13">
                  <c:v>Q2:14</c:v>
                </c:pt>
                <c:pt idx="14">
                  <c:v>Q3:14</c:v>
                </c:pt>
                <c:pt idx="15">
                  <c:v>Q4:14</c:v>
                </c:pt>
              </c:strCache>
            </c:strRef>
          </c:cat>
          <c:val>
            <c:numRef>
              <c:f>'[Excel file of Comparison of IIP, Manufactruring value Added and IIP less than core wpi (1).xlsx]Sheet2'!$D$2:$D$17</c:f>
              <c:numCache>
                <c:formatCode>General</c:formatCode>
                <c:ptCount val="16"/>
                <c:pt idx="4" formatCode="0.0">
                  <c:v>2.9957078845930907</c:v>
                </c:pt>
                <c:pt idx="5" formatCode="0.0">
                  <c:v>11.204247950577519</c:v>
                </c:pt>
                <c:pt idx="6" formatCode="0.0">
                  <c:v>7.0689962599196843</c:v>
                </c:pt>
                <c:pt idx="7" formatCode="0.0">
                  <c:v>4.2463675990716796</c:v>
                </c:pt>
                <c:pt idx="8" formatCode="0.0">
                  <c:v>7.226670670150348</c:v>
                </c:pt>
                <c:pt idx="9" formatCode="0.0">
                  <c:v>3.7983453793567707</c:v>
                </c:pt>
                <c:pt idx="10" formatCode="0.0">
                  <c:v>5.9291615531972486</c:v>
                </c:pt>
                <c:pt idx="11" formatCode="0.0">
                  <c:v>4.4135592255332812</c:v>
                </c:pt>
                <c:pt idx="12" formatCode="0.0">
                  <c:v>6.2525838920340906</c:v>
                </c:pt>
                <c:pt idx="13" formatCode="0.0">
                  <c:v>5.5998013079010764</c:v>
                </c:pt>
                <c:pt idx="14" formatCode="0.0">
                  <c:v>4.2053887105381333</c:v>
                </c:pt>
                <c:pt idx="15" formatCode="0.0">
                  <c:v>10.55520057735681</c:v>
                </c:pt>
              </c:numCache>
            </c:numRef>
          </c:val>
        </c:ser>
        <c:marker val="1"/>
        <c:axId val="73824128"/>
        <c:axId val="73825664"/>
      </c:lineChart>
      <c:catAx>
        <c:axId val="73824128"/>
        <c:scaling>
          <c:orientation val="minMax"/>
        </c:scaling>
        <c:axPos val="b"/>
        <c:numFmt formatCode="General" sourceLinked="0"/>
        <c:majorTickMark val="none"/>
        <c:tickLblPos val="low"/>
        <c:txPr>
          <a:bodyPr rot="-5400000" vert="horz"/>
          <a:lstStyle/>
          <a:p>
            <a:pPr>
              <a:defRPr lang="en-US"/>
            </a:pPr>
            <a:endParaRPr lang="en-US"/>
          </a:p>
        </c:txPr>
        <c:crossAx val="73825664"/>
        <c:crosses val="autoZero"/>
        <c:auto val="1"/>
        <c:lblAlgn val="ctr"/>
        <c:lblOffset val="100"/>
      </c:catAx>
      <c:valAx>
        <c:axId val="73825664"/>
        <c:scaling>
          <c:orientation val="minMax"/>
        </c:scaling>
        <c:axPos val="l"/>
        <c:numFmt formatCode="#,##0.0" sourceLinked="0"/>
        <c:maj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73824128"/>
        <c:crosses val="autoZero"/>
        <c:crossBetween val="between"/>
      </c:valAx>
      <c:spPr>
        <a:noFill/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0.68842</cdr:x>
      <cdr:y>0.10615</cdr:y>
    </cdr:from>
    <cdr:to>
      <cdr:x>0.90567</cdr:x>
      <cdr:y>0.17681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849725" y="571501"/>
          <a:ext cx="1846038" cy="380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Rural wage growth</a:t>
          </a:r>
        </a:p>
      </cdr:txBody>
    </cdr:sp>
  </cdr:relSizeAnchor>
  <cdr:relSizeAnchor xmlns:cdr="http://schemas.openxmlformats.org/drawingml/2006/chartDrawing">
    <cdr:from>
      <cdr:x>0.24159</cdr:x>
      <cdr:y>0.23086</cdr:y>
    </cdr:from>
    <cdr:to>
      <cdr:x>0.34542</cdr:x>
      <cdr:y>0.3073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052846" y="1242889"/>
          <a:ext cx="882274" cy="4115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CPI</a:t>
          </a:r>
        </a:p>
      </cdr:txBody>
    </cdr:sp>
  </cdr:relSizeAnchor>
  <cdr:relSizeAnchor xmlns:cdr="http://schemas.openxmlformats.org/drawingml/2006/chartDrawing">
    <cdr:from>
      <cdr:x>0.24659</cdr:x>
      <cdr:y>0.51745</cdr:y>
    </cdr:from>
    <cdr:to>
      <cdr:x>0.35043</cdr:x>
      <cdr:y>0.58538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095337" y="2785857"/>
          <a:ext cx="882359" cy="3657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WPI</a:t>
          </a:r>
        </a:p>
      </cdr:txBody>
    </cdr:sp>
  </cdr:relSizeAnchor>
  <cdr:relSizeAnchor xmlns:cdr="http://schemas.openxmlformats.org/drawingml/2006/chartDrawing">
    <cdr:from>
      <cdr:x>0.72207</cdr:x>
      <cdr:y>0.15483</cdr:y>
    </cdr:from>
    <cdr:to>
      <cdr:x>0.75198</cdr:x>
      <cdr:y>0.26791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H="1">
          <a:off x="6135634" y="833585"/>
          <a:ext cx="254154" cy="608801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0.2969</cdr:x>
      <cdr:y>0.27621</cdr:y>
    </cdr:from>
    <cdr:to>
      <cdr:x>0.3534</cdr:x>
      <cdr:y>0.31296</cdr:y>
    </cdr:to>
    <cdr:cxnSp macro="">
      <cdr:nvCxnSpPr>
        <cdr:cNvPr id="8" name="Straight Arrow Connector 7"/>
        <cdr:cNvCxnSpPr/>
      </cdr:nvCxnSpPr>
      <cdr:spPr>
        <a:xfrm xmlns:a="http://schemas.openxmlformats.org/drawingml/2006/main">
          <a:off x="2522831" y="1487045"/>
          <a:ext cx="480098" cy="19785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0.31394</cdr:x>
      <cdr:y>0.47838</cdr:y>
    </cdr:from>
    <cdr:to>
      <cdr:x>0.38041</cdr:x>
      <cdr:y>0.53209</cdr:y>
    </cdr:to>
    <cdr:cxnSp macro="">
      <cdr:nvCxnSpPr>
        <cdr:cNvPr id="10" name="Straight Arrow Connector 9"/>
        <cdr:cNvCxnSpPr/>
      </cdr:nvCxnSpPr>
      <cdr:spPr>
        <a:xfrm xmlns:a="http://schemas.openxmlformats.org/drawingml/2006/main" flipV="1">
          <a:off x="2667630" y="2575511"/>
          <a:ext cx="564815" cy="289165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0.39755</cdr:x>
      <cdr:y>0.26879</cdr:y>
    </cdr:from>
    <cdr:to>
      <cdr:x>0.5834</cdr:x>
      <cdr:y>0.34412</cdr:y>
    </cdr:to>
    <cdr:sp macro="" textlink="">
      <cdr:nvSpPr>
        <cdr:cNvPr id="2" name="Text Box 1"/>
        <cdr:cNvSpPr txBox="1"/>
      </cdr:nvSpPr>
      <cdr:spPr>
        <a:xfrm xmlns:a="http://schemas.openxmlformats.org/drawingml/2006/main">
          <a:off x="3450053" y="1444133"/>
          <a:ext cx="1612868" cy="4047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Non-oil exports</a:t>
          </a:r>
        </a:p>
      </cdr:txBody>
    </cdr:sp>
  </cdr:relSizeAnchor>
  <cdr:relSizeAnchor xmlns:cdr="http://schemas.openxmlformats.org/drawingml/2006/chartDrawing">
    <cdr:from>
      <cdr:x>0.4564</cdr:x>
      <cdr:y>0.32447</cdr:y>
    </cdr:from>
    <cdr:to>
      <cdr:x>0.50693</cdr:x>
      <cdr:y>0.44375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H="1">
          <a:off x="3960824" y="1748703"/>
          <a:ext cx="438518" cy="642849"/>
        </a:xfrm>
        <a:prstGeom xmlns:a="http://schemas.openxmlformats.org/drawingml/2006/main" prst="straightConnector1">
          <a:avLst/>
        </a:prstGeom>
        <a:ln xmlns:a="http://schemas.openxmlformats.org/drawingml/2006/main" w="41275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0.61595</cdr:x>
      <cdr:y>0.63318</cdr:y>
    </cdr:from>
    <cdr:to>
      <cdr:x>0.84255</cdr:x>
      <cdr:y>0.78698</cdr:y>
    </cdr:to>
    <cdr:sp macro="" textlink="">
      <cdr:nvSpPr>
        <cdr:cNvPr id="4" name="Text Box 2"/>
        <cdr:cNvSpPr txBox="1"/>
      </cdr:nvSpPr>
      <cdr:spPr>
        <a:xfrm xmlns:a="http://schemas.openxmlformats.org/drawingml/2006/main">
          <a:off x="5345452" y="3401886"/>
          <a:ext cx="1966497" cy="8263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IN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Non-oil</a:t>
          </a:r>
          <a:r>
            <a:rPr lang="en-IN" sz="16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&amp; non-gold imports</a:t>
          </a:r>
          <a:endParaRPr lang="en-IN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0.51971</cdr:x>
      <cdr:y>0.6247</cdr:y>
    </cdr:from>
    <cdr:to>
      <cdr:x>0.62242</cdr:x>
      <cdr:y>0.6404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H="1" flipV="1">
          <a:off x="4510244" y="3356337"/>
          <a:ext cx="891308" cy="84343"/>
        </a:xfrm>
        <a:prstGeom xmlns:a="http://schemas.openxmlformats.org/drawingml/2006/main" prst="straightConnector1">
          <a:avLst/>
        </a:prstGeom>
        <a:ln xmlns:a="http://schemas.openxmlformats.org/drawingml/2006/main" w="41275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0.38582</cdr:x>
      <cdr:y>0.707</cdr:y>
    </cdr:from>
    <cdr:to>
      <cdr:x>0.46583</cdr:x>
      <cdr:y>0.79819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3308706" y="3950976"/>
          <a:ext cx="686140" cy="509601"/>
        </a:xfrm>
        <a:prstGeom xmlns:a="http://schemas.openxmlformats.org/drawingml/2006/main" prst="straightConnector1">
          <a:avLst/>
        </a:prstGeom>
        <a:ln xmlns:a="http://schemas.openxmlformats.org/drawingml/2006/main" w="34925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0.58709</cdr:x>
      <cdr:y>0.38526</cdr:y>
    </cdr:from>
    <cdr:to>
      <cdr:x>0.66834</cdr:x>
      <cdr:y>0.44429</cdr:y>
    </cdr:to>
    <cdr:cxnSp macro="">
      <cdr:nvCxnSpPr>
        <cdr:cNvPr id="4" name="Straight Arrow Connector 3"/>
        <cdr:cNvCxnSpPr/>
      </cdr:nvCxnSpPr>
      <cdr:spPr>
        <a:xfrm xmlns:a="http://schemas.openxmlformats.org/drawingml/2006/main" flipV="1">
          <a:off x="5034724" y="2152969"/>
          <a:ext cx="696774" cy="329880"/>
        </a:xfrm>
        <a:prstGeom xmlns:a="http://schemas.openxmlformats.org/drawingml/2006/main" prst="straightConnector1">
          <a:avLst/>
        </a:prstGeom>
        <a:ln xmlns:a="http://schemas.openxmlformats.org/drawingml/2006/main" w="34925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0.80246</cdr:x>
      <cdr:y>0.12898</cdr:y>
    </cdr:from>
    <cdr:to>
      <cdr:x>0.86079</cdr:x>
      <cdr:y>0.18454</cdr:y>
    </cdr:to>
    <cdr:cxnSp macro="">
      <cdr:nvCxnSpPr>
        <cdr:cNvPr id="5" name="Straight Arrow Connector 4"/>
        <cdr:cNvCxnSpPr/>
      </cdr:nvCxnSpPr>
      <cdr:spPr>
        <a:xfrm xmlns:a="http://schemas.openxmlformats.org/drawingml/2006/main" flipH="1">
          <a:off x="6881616" y="720786"/>
          <a:ext cx="500219" cy="310488"/>
        </a:xfrm>
        <a:prstGeom xmlns:a="http://schemas.openxmlformats.org/drawingml/2006/main" prst="straightConnector1">
          <a:avLst/>
        </a:prstGeom>
        <a:ln xmlns:a="http://schemas.openxmlformats.org/drawingml/2006/main" w="34925">
          <a:solidFill>
            <a:srgbClr val="92D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0.79399</cdr:x>
      <cdr:y>0.06503</cdr:y>
    </cdr:from>
    <cdr:to>
      <cdr:x>0.98149</cdr:x>
      <cdr:y>0.16572</cdr:y>
    </cdr:to>
    <cdr:sp macro="" textlink="">
      <cdr:nvSpPr>
        <cdr:cNvPr id="11" name="Text Box 10"/>
        <cdr:cNvSpPr txBox="1"/>
      </cdr:nvSpPr>
      <cdr:spPr>
        <a:xfrm xmlns:a="http://schemas.openxmlformats.org/drawingml/2006/main">
          <a:off x="6808990" y="363411"/>
          <a:ext cx="1607940" cy="5626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Aggregate</a:t>
          </a:r>
        </a:p>
      </cdr:txBody>
    </cdr:sp>
  </cdr:relSizeAnchor>
  <cdr:relSizeAnchor xmlns:cdr="http://schemas.openxmlformats.org/drawingml/2006/chartDrawing">
    <cdr:from>
      <cdr:x>0.53542</cdr:x>
      <cdr:y>0.45605</cdr:y>
    </cdr:from>
    <cdr:to>
      <cdr:x>0.69375</cdr:x>
      <cdr:y>0.54286</cdr:y>
    </cdr:to>
    <cdr:sp macro="" textlink="">
      <cdr:nvSpPr>
        <cdr:cNvPr id="13" name="Text Box 12"/>
        <cdr:cNvSpPr txBox="1"/>
      </cdr:nvSpPr>
      <cdr:spPr>
        <a:xfrm xmlns:a="http://schemas.openxmlformats.org/drawingml/2006/main">
          <a:off x="4591593" y="2938973"/>
          <a:ext cx="1357788" cy="559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Private</a:t>
          </a:r>
        </a:p>
      </cdr:txBody>
    </cdr:sp>
  </cdr:relSizeAnchor>
  <cdr:relSizeAnchor xmlns:cdr="http://schemas.openxmlformats.org/drawingml/2006/chartDrawing">
    <cdr:from>
      <cdr:x>0.33695</cdr:x>
      <cdr:y>0.79648</cdr:y>
    </cdr:from>
    <cdr:to>
      <cdr:x>0.46612</cdr:x>
      <cdr:y>0.89371</cdr:y>
    </cdr:to>
    <cdr:sp macro="" textlink="">
      <cdr:nvSpPr>
        <cdr:cNvPr id="14" name="Text Box 13"/>
        <cdr:cNvSpPr txBox="1"/>
      </cdr:nvSpPr>
      <cdr:spPr>
        <a:xfrm xmlns:a="http://schemas.openxmlformats.org/drawingml/2006/main">
          <a:off x="2889613" y="4450990"/>
          <a:ext cx="1107721" cy="5433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Public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0.5514</cdr:x>
      <cdr:y>0.25554</cdr:y>
    </cdr:from>
    <cdr:to>
      <cdr:x>0.64019</cdr:x>
      <cdr:y>0.34469</cdr:y>
    </cdr:to>
    <cdr:sp macro="" textlink="">
      <cdr:nvSpPr>
        <cdr:cNvPr id="3" name="Straight Arrow Connector 2"/>
        <cdr:cNvSpPr/>
      </cdr:nvSpPr>
      <cdr:spPr>
        <a:xfrm xmlns:a="http://schemas.openxmlformats.org/drawingml/2006/main" rot="10800000" flipV="1">
          <a:off x="4831308" y="1564652"/>
          <a:ext cx="777923" cy="54591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0.24766</cdr:x>
      <cdr:y>0.53638</cdr:y>
    </cdr:from>
    <cdr:to>
      <cdr:x>0.29439</cdr:x>
      <cdr:y>0.64639</cdr:y>
    </cdr:to>
    <cdr:sp macro="" textlink="">
      <cdr:nvSpPr>
        <cdr:cNvPr id="4" name="Straight Arrow Connector 3"/>
        <cdr:cNvSpPr/>
      </cdr:nvSpPr>
      <cdr:spPr>
        <a:xfrm xmlns:a="http://schemas.openxmlformats.org/drawingml/2006/main" rot="10800000" flipH="1" flipV="1">
          <a:off x="2169993" y="3284270"/>
          <a:ext cx="409433" cy="673582"/>
        </a:xfrm>
        <a:prstGeom xmlns:a="http://schemas.openxmlformats.org/drawingml/2006/main" prst="straightConnector1">
          <a:avLst/>
        </a:prstGeom>
        <a:noFill xmlns:a="http://schemas.openxmlformats.org/drawingml/2006/main"/>
        <a:ln xmlns:a="http://schemas.openxmlformats.org/drawingml/2006/main" w="25400" cap="flat" cmpd="sng" algn="ctr">
          <a:solidFill>
            <a:srgbClr val="4F81BD"/>
          </a:solidFill>
          <a:prstDash val="solid"/>
          <a:tailEnd type="arrow"/>
        </a:ln>
        <a:effectLst xmlns:a="http://schemas.openxmlformats.org/drawingml/2006/main">
          <a:outerShdw blurRad="40000" dist="20000" dir="5400000" rotWithShape="0">
            <a:srgbClr val="000000">
              <a:alpha val="38000"/>
            </a:srgbClr>
          </a:outerShdw>
        </a:effectLst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0.66096</cdr:x>
      <cdr:y>0.33214</cdr:y>
    </cdr:from>
    <cdr:to>
      <cdr:x>0.71918</cdr:x>
      <cdr:y>0.41786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H="1">
          <a:off x="3676650" y="885825"/>
          <a:ext cx="323850" cy="228600"/>
        </a:xfrm>
        <a:prstGeom xmlns:a="http://schemas.openxmlformats.org/drawingml/2006/main" prst="straightConnector1">
          <a:avLst/>
        </a:prstGeom>
        <a:ln xmlns:a="http://schemas.openxmlformats.org/drawingml/2006/main" w="41275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0.19097</cdr:x>
      <cdr:y>0.19733</cdr:y>
    </cdr:from>
    <cdr:to>
      <cdr:x>0.24514</cdr:x>
      <cdr:y>0.27714</cdr:y>
    </cdr:to>
    <cdr:cxnSp macro="">
      <cdr:nvCxnSpPr>
        <cdr:cNvPr id="4" name="Straight Arrow Connector 3"/>
        <cdr:cNvCxnSpPr/>
      </cdr:nvCxnSpPr>
      <cdr:spPr>
        <a:xfrm xmlns:a="http://schemas.openxmlformats.org/drawingml/2006/main" flipH="1">
          <a:off x="1589788" y="1280976"/>
          <a:ext cx="450986" cy="518074"/>
        </a:xfrm>
        <a:prstGeom xmlns:a="http://schemas.openxmlformats.org/drawingml/2006/main" prst="straightConnector1">
          <a:avLst/>
        </a:prstGeom>
        <a:ln xmlns:a="http://schemas.openxmlformats.org/drawingml/2006/main" w="41275">
          <a:solidFill>
            <a:schemeClr val="accent3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0.29577</cdr:x>
      <cdr:y>0.62473</cdr:y>
    </cdr:from>
    <cdr:to>
      <cdr:x>0.32137</cdr:x>
      <cdr:y>0.7331</cdr:y>
    </cdr:to>
    <cdr:cxnSp macro="">
      <cdr:nvCxnSpPr>
        <cdr:cNvPr id="5" name="Straight Arrow Connector 4"/>
        <cdr:cNvCxnSpPr/>
      </cdr:nvCxnSpPr>
      <cdr:spPr>
        <a:xfrm xmlns:a="http://schemas.openxmlformats.org/drawingml/2006/main">
          <a:off x="2462209" y="3571875"/>
          <a:ext cx="213125" cy="619621"/>
        </a:xfrm>
        <a:prstGeom xmlns:a="http://schemas.openxmlformats.org/drawingml/2006/main" prst="straightConnector1">
          <a:avLst/>
        </a:prstGeom>
        <a:ln xmlns:a="http://schemas.openxmlformats.org/drawingml/2006/main" w="41275">
          <a:solidFill>
            <a:schemeClr val="tx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0.70205</cdr:x>
      <cdr:y>0.25714</cdr:y>
    </cdr:from>
    <cdr:to>
      <cdr:x>0.87071</cdr:x>
      <cdr:y>0.39286</cdr:y>
    </cdr:to>
    <cdr:sp macro="" textlink="">
      <cdr:nvSpPr>
        <cdr:cNvPr id="6" name="Text Box 5"/>
        <cdr:cNvSpPr txBox="1"/>
      </cdr:nvSpPr>
      <cdr:spPr>
        <a:xfrm xmlns:a="http://schemas.openxmlformats.org/drawingml/2006/main">
          <a:off x="5844455" y="1470192"/>
          <a:ext cx="1404066" cy="7759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Manufacturing</a:t>
          </a:r>
          <a:r>
            <a:rPr lang="en-IN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value added</a:t>
          </a:r>
          <a:endParaRPr lang="en-IN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0.21643</cdr:x>
      <cdr:y>0.13749</cdr:y>
    </cdr:from>
    <cdr:to>
      <cdr:x>0.33668</cdr:x>
      <cdr:y>0.21344</cdr:y>
    </cdr:to>
    <cdr:sp macro="" textlink="">
      <cdr:nvSpPr>
        <cdr:cNvPr id="8" name="Text Box 7"/>
        <cdr:cNvSpPr txBox="1"/>
      </cdr:nvSpPr>
      <cdr:spPr>
        <a:xfrm xmlns:a="http://schemas.openxmlformats.org/drawingml/2006/main">
          <a:off x="1801714" y="892506"/>
          <a:ext cx="1001059" cy="4930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Core WPI</a:t>
          </a:r>
        </a:p>
      </cdr:txBody>
    </cdr:sp>
  </cdr:relSizeAnchor>
  <cdr:relSizeAnchor xmlns:cdr="http://schemas.openxmlformats.org/drawingml/2006/chartDrawing">
    <cdr:from>
      <cdr:x>0.18322</cdr:x>
      <cdr:y>0.54286</cdr:y>
    </cdr:from>
    <cdr:to>
      <cdr:x>0.31164</cdr:x>
      <cdr:y>0.675</cdr:y>
    </cdr:to>
    <cdr:sp macro="" textlink="">
      <cdr:nvSpPr>
        <cdr:cNvPr id="9" name="Text Box 8"/>
        <cdr:cNvSpPr txBox="1"/>
      </cdr:nvSpPr>
      <cdr:spPr>
        <a:xfrm xmlns:a="http://schemas.openxmlformats.org/drawingml/2006/main">
          <a:off x="1019175" y="1447799"/>
          <a:ext cx="714375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Quaterly</a:t>
          </a:r>
          <a:r>
            <a:rPr lang="en-IN" sz="14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IIP Growth rate</a:t>
          </a:r>
          <a:endParaRPr lang="en-IN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24256-D00C-4640-BDAA-4D129756A7BC}" type="datetimeFigureOut">
              <a:rPr lang="en-IN" smtClean="0"/>
              <a:pPr/>
              <a:t>26-05-2015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FF69C-47CE-40B4-90EB-81A6CB682377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06219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176810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Growth in Financial Loans to </a:t>
            </a:r>
            <a:r>
              <a:rPr lang="en-US" sz="1200" b="1" dirty="0" err="1" smtClean="0"/>
              <a:t>Corporates</a:t>
            </a:r>
            <a:r>
              <a:rPr lang="en-US" sz="1200" b="1" dirty="0" smtClean="0"/>
              <a:t> (% y-o-y end March)</a:t>
            </a:r>
            <a:endParaRPr lang="en-IN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662234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99034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Comparison of IIP, Core WPI and Manufacturing Value Added (growth 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31600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45341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731841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0469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837581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32983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32983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99034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b="1" dirty="0" smtClean="0"/>
              <a:t>Monthly Growth in Non-oil Exports and Non-oil, Non-gold Imports (</a:t>
            </a:r>
            <a:r>
              <a:rPr lang="en-US" sz="1200" dirty="0" smtClean="0"/>
              <a:t>3 month moving average, </a:t>
            </a:r>
            <a:r>
              <a:rPr lang="en-IN" sz="1200" b="1" dirty="0" smtClean="0"/>
              <a:t>per cent)     </a:t>
            </a: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89331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b="1" dirty="0" smtClean="0"/>
              <a:t>Services </a:t>
            </a:r>
            <a:r>
              <a:rPr lang="en-US" sz="1200" b="1" dirty="0" smtClean="0"/>
              <a:t>E</a:t>
            </a:r>
            <a:r>
              <a:rPr lang="en-US" sz="1200" dirty="0" smtClean="0"/>
              <a:t>xport growth (3 month moving average)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23394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b="1" dirty="0" smtClean="0"/>
              <a:t>Stalled Projects as per cent of Projects under Implementation (Value Terms)</a:t>
            </a:r>
            <a:endParaRPr lang="en-IN" sz="1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02660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Bank Credit Growth (3 month moving avg., in per cent)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DFF69C-47CE-40B4-90EB-81A6CB682377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85758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874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2567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50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620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723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255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717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164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649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12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307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DD980-C664-5248-95F8-9FB9FE791F5D}" type="datetimeFigureOut">
              <a:rPr lang="en-US" smtClean="0"/>
              <a:pPr/>
              <a:t>5/26/2015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56FB5-033B-7B4A-B394-B094024C4A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031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Word_Document1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2279176"/>
            <a:ext cx="8229600" cy="3830679"/>
          </a:xfrm>
        </p:spPr>
        <p:txBody>
          <a:bodyPr>
            <a:noAutofit/>
          </a:bodyPr>
          <a:lstStyle/>
          <a:p>
            <a:r>
              <a:rPr lang="en-IN" sz="6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Indian Economy: An Interim Update</a:t>
            </a:r>
            <a:br>
              <a:rPr lang="en-IN" sz="6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en-IN" sz="6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en-IN" sz="6800" dirty="0" smtClean="0"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Chief Economic Adviser</a:t>
            </a:r>
            <a:br>
              <a:rPr lang="en-IN" sz="2400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May 26</a:t>
            </a:r>
            <a:r>
              <a:rPr lang="en-IN" sz="2400" baseline="30000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th</a:t>
            </a:r>
            <a:r>
              <a:rPr lang="en-IN" sz="2400" dirty="0" smtClean="0">
                <a:solidFill>
                  <a:srgbClr val="FF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2015</a:t>
            </a:r>
            <a:r>
              <a:rPr lang="en-IN" sz="7200" dirty="0" smtClean="0">
                <a:latin typeface="+mn-lt"/>
                <a:ea typeface="Verdana" pitchFamily="34" charset="0"/>
                <a:cs typeface="Verdana" pitchFamily="34" charset="0"/>
              </a:rPr>
              <a:t/>
            </a:r>
            <a:br>
              <a:rPr lang="en-IN" sz="7200" dirty="0" smtClean="0">
                <a:latin typeface="+mn-lt"/>
                <a:ea typeface="Verdana" pitchFamily="34" charset="0"/>
                <a:cs typeface="Verdana" pitchFamily="34" charset="0"/>
              </a:rPr>
            </a:br>
            <a:r>
              <a:rPr lang="en-IN" sz="7200" dirty="0">
                <a:latin typeface="+mn-lt"/>
                <a:ea typeface="Verdana" pitchFamily="34" charset="0"/>
                <a:cs typeface="Verdana" pitchFamily="34" charset="0"/>
              </a:rPr>
              <a:t/>
            </a:r>
            <a:br>
              <a:rPr lang="en-IN" sz="7200" dirty="0">
                <a:latin typeface="+mn-lt"/>
                <a:ea typeface="Verdana" pitchFamily="34" charset="0"/>
                <a:cs typeface="Verdana" pitchFamily="34" charset="0"/>
              </a:rPr>
            </a:br>
            <a:endParaRPr lang="en-IN" sz="3600" dirty="0">
              <a:latin typeface="+mn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525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83627666"/>
              </p:ext>
            </p:extLst>
          </p:nvPr>
        </p:nvGraphicFramePr>
        <p:xfrm>
          <a:off x="175144" y="1869742"/>
          <a:ext cx="4396854" cy="38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91833473"/>
              </p:ext>
            </p:extLst>
          </p:nvPr>
        </p:nvGraphicFramePr>
        <p:xfrm>
          <a:off x="4681182" y="1852682"/>
          <a:ext cx="4194336" cy="3647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05218" y="368490"/>
            <a:ext cx="765639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Corporate Financing picked up in FY2014-15</a:t>
            </a:r>
            <a:endParaRPr lang="en-IN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02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1649"/>
          </a:xfrm>
        </p:spPr>
        <p:txBody>
          <a:bodyPr>
            <a:normAutofit/>
          </a:bodyPr>
          <a:lstStyle/>
          <a:p>
            <a:r>
              <a:rPr lang="en-IN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Assessing Growth in Short Run  </a:t>
            </a:r>
            <a:endParaRPr lang="en-IN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7636"/>
            <a:ext cx="8229600" cy="5359642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Y = C+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600" i="1" dirty="0" err="1" smtClean="0">
                <a:latin typeface="Times New Roman" pitchFamily="18" charset="0"/>
                <a:cs typeface="Times New Roman" pitchFamily="18" charset="0"/>
              </a:rPr>
              <a:t>pvt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600" i="1" dirty="0" err="1" smtClean="0">
                <a:latin typeface="Times New Roman" pitchFamily="18" charset="0"/>
                <a:cs typeface="Times New Roman" pitchFamily="18" charset="0"/>
              </a:rPr>
              <a:t>pub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+ FD’+ (X-M)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X-M weak because of slowing world growth and appreciating real effective exchange rate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600" i="1" dirty="0" err="1" smtClean="0">
                <a:latin typeface="Times New Roman" pitchFamily="18" charset="0"/>
                <a:cs typeface="Times New Roman" pitchFamily="18" charset="0"/>
              </a:rPr>
              <a:t>pvt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weak—Balance sheet stresses in corporates and banks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Fiscal (FD’): small consolidation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Therefore economy reliant on C and </a:t>
            </a:r>
            <a:r>
              <a:rPr lang="en-IN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600" i="1" dirty="0" err="1" smtClean="0">
                <a:latin typeface="Times New Roman" pitchFamily="18" charset="0"/>
                <a:cs typeface="Times New Roman" pitchFamily="18" charset="0"/>
              </a:rPr>
              <a:t>pub</a:t>
            </a: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51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3044038095"/>
              </p:ext>
            </p:extLst>
          </p:nvPr>
        </p:nvGraphicFramePr>
        <p:xfrm>
          <a:off x="409579" y="957263"/>
          <a:ext cx="8324842" cy="5717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00752" y="232012"/>
            <a:ext cx="76016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Trend in IIP better than indicated by the Series</a:t>
            </a:r>
            <a:endParaRPr lang="en-IN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89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838"/>
            <a:ext cx="8229600" cy="762000"/>
          </a:xfrm>
        </p:spPr>
        <p:txBody>
          <a:bodyPr>
            <a:noAutofit/>
          </a:bodyPr>
          <a:lstStyle/>
          <a:p>
            <a:r>
              <a:rPr lang="en-IN" sz="3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Uptick in Indirect Tax Collection in April 2015: Most Recent Indicator of Economic Activity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843102670"/>
              </p:ext>
            </p:extLst>
          </p:nvPr>
        </p:nvGraphicFramePr>
        <p:xfrm>
          <a:off x="296863" y="1692275"/>
          <a:ext cx="8550275" cy="4918075"/>
        </p:xfrm>
        <a:graphic>
          <a:graphicData uri="http://schemas.openxmlformats.org/presentationml/2006/ole">
            <p:oleObj spid="_x0000_s3107" name="Document" r:id="rId4" imgW="5890241" imgH="3387306" progId="Word.Document.12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2388" y="5742345"/>
            <a:ext cx="7765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Assuming buoyancy of between 0.9 and 0.8, nominal GDP growth is between </a:t>
            </a:r>
          </a:p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10.9 % and 12.3%. Real GDP growth, assuming GDP deflator of 3 percent, is between 7.7% and 9%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39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8126"/>
          </a:xfrm>
        </p:spPr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Conclusion-1</a:t>
            </a:r>
            <a:endParaRPr lang="en-I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2764"/>
            <a:ext cx="8229600" cy="583442"/>
          </a:xfrm>
        </p:spPr>
        <p:txBody>
          <a:bodyPr>
            <a:norm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Substantial Structural Reforms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45489942"/>
              </p:ext>
            </p:extLst>
          </p:nvPr>
        </p:nvGraphicFramePr>
        <p:xfrm>
          <a:off x="668740" y="1716206"/>
          <a:ext cx="8018060" cy="4887741"/>
        </p:xfrm>
        <a:graphic>
          <a:graphicData uri="http://schemas.openxmlformats.org/drawingml/2006/table">
            <a:tbl>
              <a:tblPr/>
              <a:tblGrid>
                <a:gridCol w="2018948"/>
                <a:gridCol w="2355706"/>
                <a:gridCol w="1852171"/>
                <a:gridCol w="1791235"/>
              </a:tblGrid>
              <a:tr h="2341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Governance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Institutional 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Macroeconomic policy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Sectoral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42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Decisive reduction in corruption reflected in; 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Clean and transparent auction of coal and spectrum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Liberalization of gold import regime, reducing the rents intrinsic to quantitative restrictions</a:t>
                      </a:r>
                      <a:endParaRPr lang="en-IN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Unleashing cooperative and competitive federalism by adopting FFC recommendation and creating </a:t>
                      </a:r>
                      <a:r>
                        <a:rPr lang="en-IN" sz="14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Niti</a:t>
                      </a: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IN" sz="1400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Aayog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Close to securing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political agreement to launch game-changing GST 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Pursuing the JAM agenda in cooking gas 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Pursuing financial inclusion by creating Jan </a:t>
                      </a:r>
                      <a:r>
                        <a:rPr lang="en-IN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Dhan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accounts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Initiating comprehensive social security via pension, life insurance and accident schemes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Commitment to fiscal discipline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Increasing public investment to revive growth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Facilitating declining inflation via agricultural policies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Liberalizing FDI in </a:t>
                      </a: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insurance, defence,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and railways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Deregulating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diesel, </a:t>
                      </a: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petroleum,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and cooking gas sectors and adhering to the commitment to </a:t>
                      </a:r>
                      <a:r>
                        <a:rPr lang="en-IN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deregulation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+mj-lt"/>
                        <a:buAutoNum type="romanLcPeriod"/>
                      </a:pPr>
                      <a:r>
                        <a:rPr lang="en-IN" sz="14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Easing the cost of doing business</a:t>
                      </a:r>
                      <a:endParaRPr lang="en-IN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375" marR="563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464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3535"/>
          </a:xfrm>
        </p:spPr>
        <p:txBody>
          <a:bodyPr/>
          <a:lstStyle/>
          <a:p>
            <a:r>
              <a:rPr lang="en-I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Conclusion-2</a:t>
            </a:r>
            <a:endParaRPr lang="en-IN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Post war history suggest structural reforms take time to influence growth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  <a:p>
            <a:endParaRPr lang="en-IN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Policy support is crucial over short run, especially consumption, public investment, and private investment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1472087871"/>
              </p:ext>
            </p:extLst>
          </p:nvPr>
        </p:nvGraphicFramePr>
        <p:xfrm>
          <a:off x="323351" y="1314449"/>
          <a:ext cx="8497297" cy="538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33450" y="247650"/>
            <a:ext cx="758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Good News: Improving Inflation and Inflation Prospects</a:t>
            </a:r>
          </a:p>
        </p:txBody>
      </p:sp>
    </p:spTree>
    <p:extLst>
      <p:ext uri="{BB962C8B-B14F-4D97-AF65-F5344CB8AC3E}">
        <p14:creationId xmlns:p14="http://schemas.microsoft.com/office/powerpoint/2010/main" xmlns="" val="171837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6352960"/>
              </p:ext>
            </p:extLst>
          </p:nvPr>
        </p:nvGraphicFramePr>
        <p:xfrm>
          <a:off x="641445" y="1881181"/>
          <a:ext cx="7966363" cy="3582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20907"/>
                <a:gridCol w="2115709"/>
                <a:gridCol w="2029747"/>
              </a:tblGrid>
              <a:tr h="597003">
                <a:tc gridSpan="3"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Fiscal</a:t>
                      </a:r>
                      <a:r>
                        <a:rPr lang="en-IN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Indicators of General Government (% of GDP)</a:t>
                      </a:r>
                      <a:endParaRPr lang="en-IN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7003">
                <a:tc>
                  <a:txBody>
                    <a:bodyPr/>
                    <a:lstStyle/>
                    <a:p>
                      <a:pPr algn="ctr"/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2014-15 RE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2015-16</a:t>
                      </a:r>
                      <a:r>
                        <a:rPr lang="en-IN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7003">
                <a:tc>
                  <a:txBody>
                    <a:bodyPr/>
                    <a:lstStyle/>
                    <a:p>
                      <a:pPr algn="l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Fiscal Deficit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6.5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7003">
                <a:tc>
                  <a:txBody>
                    <a:bodyPr/>
                    <a:lstStyle/>
                    <a:p>
                      <a:pPr algn="l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Revenue Deficit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7003">
                <a:tc>
                  <a:txBody>
                    <a:bodyPr/>
                    <a:lstStyle/>
                    <a:p>
                      <a:pPr algn="l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Capital</a:t>
                      </a:r>
                      <a:r>
                        <a:rPr lang="en-IN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Expenditure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</a:t>
                      </a:r>
                      <a:endParaRPr lang="en-I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7003">
                <a:tc gridSpan="3">
                  <a:txBody>
                    <a:bodyPr/>
                    <a:lstStyle/>
                    <a:p>
                      <a:pPr algn="l"/>
                      <a:r>
                        <a:rPr lang="en-IN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RE= Revised Estimates;</a:t>
                      </a:r>
                      <a:r>
                        <a:rPr lang="en-IN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IN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BE=</a:t>
                      </a:r>
                      <a:r>
                        <a:rPr lang="en-IN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Budget Estimates; 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1445" y="559558"/>
            <a:ext cx="7779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Improving Quality and Quantity of Fiscal Consolidation at General Government Level</a:t>
            </a:r>
            <a:endParaRPr lang="en-I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445" y="6086901"/>
            <a:ext cx="7779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analysing 17 State Governments’ Budgets.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2213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1445" y="297128"/>
            <a:ext cx="7779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1" i="0" u="none" strike="noStrike" kern="1200" baseline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r>
              <a:rPr lang="en-US" sz="3200" dirty="0" smtClean="0">
                <a:solidFill>
                  <a:srgbClr val="FF0000"/>
                </a:solidFill>
              </a:rPr>
              <a:t>Current Account Balance as a per cent of GDP</a:t>
            </a:r>
            <a:endParaRPr lang="en-US" sz="3200" dirty="0">
              <a:solidFill>
                <a:srgbClr val="FF0000"/>
              </a:solidFill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387926" y="897293"/>
          <a:ext cx="8451273" cy="555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19221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21649"/>
          </a:xfrm>
        </p:spPr>
        <p:txBody>
          <a:bodyPr>
            <a:normAutofit/>
          </a:bodyPr>
          <a:lstStyle/>
          <a:p>
            <a:r>
              <a:rPr lang="en-IN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Assessing Growth in Short Run  </a:t>
            </a:r>
            <a:endParaRPr lang="en-IN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7606"/>
            <a:ext cx="8229600" cy="5049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Y = C+ </a:t>
            </a:r>
            <a:r>
              <a:rPr lang="en-IN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800" i="1" dirty="0" err="1" smtClean="0">
                <a:latin typeface="Times New Roman" pitchFamily="18" charset="0"/>
                <a:cs typeface="Times New Roman" pitchFamily="18" charset="0"/>
              </a:rPr>
              <a:t>pvt</a:t>
            </a: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IN" sz="36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800" i="1" dirty="0" err="1" smtClean="0">
                <a:latin typeface="Times New Roman" pitchFamily="18" charset="0"/>
                <a:cs typeface="Times New Roman" pitchFamily="18" charset="0"/>
              </a:rPr>
              <a:t>pub</a:t>
            </a:r>
            <a:r>
              <a:rPr lang="en-IN" sz="3600" dirty="0" smtClean="0">
                <a:latin typeface="Times New Roman" pitchFamily="18" charset="0"/>
                <a:cs typeface="Times New Roman" pitchFamily="18" charset="0"/>
              </a:rPr>
              <a:t> + FD’+ (X-M)</a:t>
            </a:r>
          </a:p>
          <a:p>
            <a:pPr lvl="1"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en-IN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en-IN" sz="3200" dirty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Y=     Output</a:t>
            </a:r>
          </a:p>
          <a:p>
            <a:pPr lvl="2">
              <a:buNone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C=      Consumption </a:t>
            </a:r>
          </a:p>
          <a:p>
            <a:pPr lvl="2">
              <a:buNone/>
            </a:pP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800" i="1" dirty="0" err="1" smtClean="0">
                <a:latin typeface="Times New Roman" pitchFamily="18" charset="0"/>
                <a:cs typeface="Times New Roman" pitchFamily="18" charset="0"/>
              </a:rPr>
              <a:t>pvt</a:t>
            </a:r>
            <a:r>
              <a:rPr lang="en-IN" sz="2800" i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Private Investment</a:t>
            </a:r>
          </a:p>
          <a:p>
            <a:pPr lvl="2">
              <a:buNone/>
            </a:pP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800" i="1" dirty="0" err="1" smtClean="0">
                <a:latin typeface="Times New Roman" pitchFamily="18" charset="0"/>
                <a:cs typeface="Times New Roman" pitchFamily="18" charset="0"/>
              </a:rPr>
              <a:t>pub</a:t>
            </a:r>
            <a:r>
              <a:rPr lang="en-IN" sz="28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Public Investment </a:t>
            </a:r>
          </a:p>
          <a:p>
            <a:pPr lvl="2">
              <a:buNone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FD’=   Fiscal Deficit net of </a:t>
            </a:r>
            <a:r>
              <a:rPr lang="en-IN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IN" sz="2800" i="1" dirty="0" err="1" smtClean="0">
                <a:latin typeface="Times New Roman" pitchFamily="18" charset="0"/>
                <a:cs typeface="Times New Roman" pitchFamily="18" charset="0"/>
              </a:rPr>
              <a:t>pub</a:t>
            </a:r>
            <a:endParaRPr lang="en-IN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X-M= Net Exports</a:t>
            </a: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51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72091915"/>
              </p:ext>
            </p:extLst>
          </p:nvPr>
        </p:nvGraphicFramePr>
        <p:xfrm>
          <a:off x="315513" y="1219200"/>
          <a:ext cx="8678362" cy="5389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60060" y="368490"/>
            <a:ext cx="74380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Merchandise Trade: Yet to Recover </a:t>
            </a:r>
            <a:endParaRPr lang="en-IN" sz="3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229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27605297"/>
              </p:ext>
            </p:extLst>
          </p:nvPr>
        </p:nvGraphicFramePr>
        <p:xfrm>
          <a:off x="395785" y="975759"/>
          <a:ext cx="8338782" cy="588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73456" y="320301"/>
            <a:ext cx="76973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Services Exports: Still Weak  </a:t>
            </a:r>
            <a:endParaRPr lang="en-IN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88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xmlns="" val="401809621"/>
              </p:ext>
            </p:extLst>
          </p:nvPr>
        </p:nvGraphicFramePr>
        <p:xfrm>
          <a:off x="284158" y="1062871"/>
          <a:ext cx="8575684" cy="558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471488" y="108764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500" b="0" i="0" u="none" strike="noStrike" kern="1200" spc="0" baseline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IN" sz="3000" dirty="0" smtClean="0">
                <a:solidFill>
                  <a:srgbClr val="FF0000"/>
                </a:solidFill>
              </a:rPr>
              <a:t>Projects Under Implementation : Stalling Rate Declines in 2014-15</a:t>
            </a:r>
            <a:endParaRPr lang="en-IN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75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93756922"/>
              </p:ext>
            </p:extLst>
          </p:nvPr>
        </p:nvGraphicFramePr>
        <p:xfrm>
          <a:off x="232012" y="805218"/>
          <a:ext cx="8761863" cy="5895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841242" y="1958033"/>
            <a:ext cx="111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Nominal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6734" y="3562908"/>
            <a:ext cx="1119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Real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854" y="0"/>
            <a:ext cx="795664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Real Bank Credit Growth Started picking up in Q4:2014-15</a:t>
            </a:r>
            <a:endParaRPr lang="en-IN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383438" y="4041424"/>
            <a:ext cx="1119117" cy="152855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9963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561</Words>
  <Application>Microsoft Office PowerPoint</Application>
  <PresentationFormat>On-screen Show (4:3)</PresentationFormat>
  <Paragraphs>108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Document</vt:lpstr>
      <vt:lpstr>Indian Economy: An Interim Update  Chief Economic Adviser May 26th, 2015  </vt:lpstr>
      <vt:lpstr>Slide 2</vt:lpstr>
      <vt:lpstr>Slide 3</vt:lpstr>
      <vt:lpstr>Slide 4</vt:lpstr>
      <vt:lpstr>Assessing Growth in Short Run  </vt:lpstr>
      <vt:lpstr>Slide 6</vt:lpstr>
      <vt:lpstr>Slide 7</vt:lpstr>
      <vt:lpstr>Slide 8</vt:lpstr>
      <vt:lpstr>Slide 9</vt:lpstr>
      <vt:lpstr>Slide 10</vt:lpstr>
      <vt:lpstr>Assessing Growth in Short Run  </vt:lpstr>
      <vt:lpstr>Slide 12</vt:lpstr>
      <vt:lpstr>Uptick in Indirect Tax Collection in April 2015: Most Recent Indicator of Economic Activity</vt:lpstr>
      <vt:lpstr>Conclusion-1</vt:lpstr>
      <vt:lpstr>Conclusion-2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Apple</dc:creator>
  <cp:lastModifiedBy>NMC</cp:lastModifiedBy>
  <cp:revision>101</cp:revision>
  <cp:lastPrinted>2015-05-25T16:28:31Z</cp:lastPrinted>
  <dcterms:created xsi:type="dcterms:W3CDTF">2015-05-14T07:37:15Z</dcterms:created>
  <dcterms:modified xsi:type="dcterms:W3CDTF">2015-05-26T10:31:43Z</dcterms:modified>
</cp:coreProperties>
</file>