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4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71" r:id="rId6"/>
    <p:sldId id="273" r:id="rId7"/>
    <p:sldId id="257" r:id="rId8"/>
    <p:sldId id="274" r:id="rId9"/>
    <p:sldId id="270" r:id="rId10"/>
    <p:sldId id="262" r:id="rId11"/>
    <p:sldId id="272" r:id="rId12"/>
    <p:sldId id="26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311" r:id="rId21"/>
    <p:sldId id="312" r:id="rId22"/>
    <p:sldId id="313" r:id="rId23"/>
    <p:sldId id="314" r:id="rId24"/>
    <p:sldId id="315" r:id="rId25"/>
    <p:sldId id="316" r:id="rId26"/>
    <p:sldId id="266" r:id="rId2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09" autoAdjust="0"/>
    <p:restoredTop sz="94434" autoAdjust="0"/>
  </p:normalViewPr>
  <p:slideViewPr>
    <p:cSldViewPr>
      <p:cViewPr varScale="1">
        <p:scale>
          <a:sx n="42" d="100"/>
          <a:sy n="42" d="100"/>
        </p:scale>
        <p:origin x="72" y="67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notesViewPr>
    <p:cSldViewPr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82589-CB2F-4003-801D-095B67490E73}" type="datetimeFigureOut">
              <a:rPr lang="en-US"/>
              <a:t>01.04.2017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4844B-5D5D-4D8E-9E71-6B297DF4019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D4DBF-746C-4C25-853D-8A1CBE8404F4}" type="datetimeFigureOut">
              <a:rPr lang="en-US"/>
              <a:t>01.04.2017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0FDE7-FE71-46E3-9512-437B13AD5F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24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23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813" y="4876800"/>
            <a:ext cx="7162799" cy="990600"/>
          </a:xfrm>
        </p:spPr>
        <p:txBody>
          <a:bodyPr lIns="9144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anchor="t"/>
          <a:lstStyle>
            <a:lvl1pPr marL="0" indent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881DC1F7-A9E9-4D8B-8C97-C74523B2CF2A}" type="datetimeFigureOut">
              <a:rPr lang="en-US" smtClean="0"/>
              <a:pPr/>
              <a:t>01.04.2017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299542E4-2CCF-42F6-9D92-ED56803513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DC1F7-A9E9-4D8B-8C97-C74523B2CF2A}" type="datetimeFigureOut">
              <a:rPr lang="en-US"/>
              <a:pPr/>
              <a:t>01.04.2017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12" y="0"/>
            <a:ext cx="5637213" cy="434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6551612" cy="449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647" y="4300500"/>
            <a:ext cx="7675529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 txBox="1"/>
          <p:nvPr/>
        </p:nvSpPr>
        <p:spPr>
          <a:xfrm>
            <a:off x="5484813" y="152400"/>
            <a:ext cx="6704012" cy="17338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85">
              <a:lnSpc>
                <a:spcPct val="100000"/>
              </a:lnSpc>
            </a:pPr>
            <a:r>
              <a:rPr sz="24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STAGE</a:t>
            </a:r>
            <a:r>
              <a:rPr sz="2400" b="1" spc="-7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III:</a:t>
            </a:r>
            <a:endParaRPr sz="2400" dirty="0">
              <a:latin typeface="Century Gothic"/>
              <a:cs typeface="Century Gothic"/>
            </a:endParaRPr>
          </a:p>
          <a:p>
            <a:pPr marL="108585">
              <a:lnSpc>
                <a:spcPct val="100000"/>
              </a:lnSpc>
              <a:spcBef>
                <a:spcPts val="15"/>
              </a:spcBef>
            </a:pPr>
            <a:r>
              <a:rPr sz="1800" spc="5" dirty="0">
                <a:solidFill>
                  <a:srgbClr val="2D75B6"/>
                </a:solidFill>
                <a:latin typeface="Century Gothic"/>
                <a:cs typeface="Century Gothic"/>
              </a:rPr>
              <a:t>IMPACT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OF </a:t>
            </a:r>
            <a:r>
              <a:rPr sz="1800" dirty="0">
                <a:solidFill>
                  <a:srgbClr val="2D75B6"/>
                </a:solidFill>
                <a:latin typeface="Century Gothic"/>
                <a:cs typeface="Century Gothic"/>
              </a:rPr>
              <a:t>GST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ON </a:t>
            </a:r>
            <a:r>
              <a:rPr sz="1800" dirty="0">
                <a:solidFill>
                  <a:srgbClr val="2D75B6"/>
                </a:solidFill>
                <a:latin typeface="Century Gothic"/>
                <a:cs typeface="Century Gothic"/>
              </a:rPr>
              <a:t>EXISTING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BUSINESS</a:t>
            </a:r>
            <a:r>
              <a:rPr sz="1800" spc="-6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MODEL</a:t>
            </a:r>
            <a:endParaRPr sz="1800" dirty="0">
              <a:latin typeface="Century Gothic"/>
              <a:cs typeface="Century Gothic"/>
            </a:endParaRPr>
          </a:p>
          <a:p>
            <a:pPr marL="299085" marR="5080" indent="-286385">
              <a:lnSpc>
                <a:spcPct val="100000"/>
              </a:lnSpc>
              <a:spcBef>
                <a:spcPts val="755"/>
              </a:spcBef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latin typeface="Century Gothic"/>
                <a:cs typeface="Century Gothic"/>
              </a:rPr>
              <a:t>Basis </a:t>
            </a:r>
            <a:r>
              <a:rPr sz="1600" spc="-5" dirty="0">
                <a:latin typeface="Century Gothic"/>
                <a:cs typeface="Century Gothic"/>
              </a:rPr>
              <a:t>understanding </a:t>
            </a:r>
            <a:r>
              <a:rPr sz="1600" dirty="0">
                <a:latin typeface="Century Gothic"/>
                <a:cs typeface="Century Gothic"/>
              </a:rPr>
              <a:t>of </a:t>
            </a:r>
            <a:r>
              <a:rPr sz="1600" spc="-5" dirty="0">
                <a:latin typeface="Century Gothic"/>
                <a:cs typeface="Century Gothic"/>
              </a:rPr>
              <a:t>the business (Stage </a:t>
            </a:r>
            <a:r>
              <a:rPr sz="1600" spc="5" dirty="0">
                <a:latin typeface="Century Gothic"/>
                <a:cs typeface="Century Gothic"/>
              </a:rPr>
              <a:t>I) </a:t>
            </a:r>
            <a:r>
              <a:rPr sz="1600" spc="-5" dirty="0">
                <a:latin typeface="Century Gothic"/>
                <a:cs typeface="Century Gothic"/>
              </a:rPr>
              <a:t>and </a:t>
            </a:r>
            <a:r>
              <a:rPr sz="1600" dirty="0">
                <a:latin typeface="Century Gothic"/>
                <a:cs typeface="Century Gothic"/>
              </a:rPr>
              <a:t>how </a:t>
            </a:r>
            <a:r>
              <a:rPr sz="1600" spc="-5" dirty="0">
                <a:latin typeface="Century Gothic"/>
                <a:cs typeface="Century Gothic"/>
              </a:rPr>
              <a:t>taxes  are </a:t>
            </a:r>
            <a:r>
              <a:rPr sz="1600" dirty="0">
                <a:latin typeface="Century Gothic"/>
                <a:cs typeface="Century Gothic"/>
              </a:rPr>
              <a:t>paid </a:t>
            </a:r>
            <a:r>
              <a:rPr sz="1600" spc="-5" dirty="0">
                <a:latin typeface="Century Gothic"/>
                <a:cs typeface="Century Gothic"/>
              </a:rPr>
              <a:t>and </a:t>
            </a:r>
            <a:r>
              <a:rPr sz="1600" dirty="0">
                <a:latin typeface="Century Gothic"/>
                <a:cs typeface="Century Gothic"/>
              </a:rPr>
              <a:t>credits </a:t>
            </a:r>
            <a:r>
              <a:rPr sz="1600" spc="-5" dirty="0">
                <a:latin typeface="Century Gothic"/>
                <a:cs typeface="Century Gothic"/>
              </a:rPr>
              <a:t>accumulated (Stage </a:t>
            </a:r>
            <a:r>
              <a:rPr sz="1600" dirty="0">
                <a:latin typeface="Century Gothic"/>
                <a:cs typeface="Century Gothic"/>
              </a:rPr>
              <a:t>II), </a:t>
            </a:r>
            <a:r>
              <a:rPr sz="1600" spc="-5" dirty="0">
                <a:latin typeface="Century Gothic"/>
                <a:cs typeface="Century Gothic"/>
              </a:rPr>
              <a:t>the </a:t>
            </a:r>
            <a:r>
              <a:rPr sz="1600" dirty="0">
                <a:latin typeface="Century Gothic"/>
                <a:cs typeface="Century Gothic"/>
              </a:rPr>
              <a:t>current  </a:t>
            </a:r>
            <a:r>
              <a:rPr sz="1600" spc="-5" dirty="0">
                <a:latin typeface="Century Gothic"/>
                <a:cs typeface="Century Gothic"/>
              </a:rPr>
              <a:t>business </a:t>
            </a:r>
            <a:r>
              <a:rPr sz="1600" dirty="0">
                <a:latin typeface="Century Gothic"/>
                <a:cs typeface="Century Gothic"/>
              </a:rPr>
              <a:t>model </a:t>
            </a:r>
            <a:r>
              <a:rPr sz="1600" spc="5" dirty="0">
                <a:latin typeface="Century Gothic"/>
                <a:cs typeface="Century Gothic"/>
              </a:rPr>
              <a:t>will </a:t>
            </a:r>
            <a:r>
              <a:rPr sz="1600" dirty="0">
                <a:latin typeface="Century Gothic"/>
                <a:cs typeface="Century Gothic"/>
              </a:rPr>
              <a:t>be extrapolated with scenarios</a:t>
            </a:r>
            <a:r>
              <a:rPr sz="1600" spc="-204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proposed  </a:t>
            </a:r>
            <a:r>
              <a:rPr sz="1600" dirty="0">
                <a:latin typeface="Century Gothic"/>
                <a:cs typeface="Century Gothic"/>
              </a:rPr>
              <a:t>under </a:t>
            </a:r>
            <a:r>
              <a:rPr sz="1600" spc="-5" dirty="0">
                <a:latin typeface="Century Gothic"/>
                <a:cs typeface="Century Gothic"/>
              </a:rPr>
              <a:t>the </a:t>
            </a:r>
            <a:r>
              <a:rPr sz="1600" dirty="0">
                <a:latin typeface="Century Gothic"/>
                <a:cs typeface="Century Gothic"/>
              </a:rPr>
              <a:t>model </a:t>
            </a:r>
            <a:r>
              <a:rPr sz="1600" spc="-5" dirty="0">
                <a:latin typeface="Century Gothic"/>
                <a:cs typeface="Century Gothic"/>
              </a:rPr>
              <a:t>GST</a:t>
            </a:r>
            <a:r>
              <a:rPr sz="1600" spc="-7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law</a:t>
            </a:r>
          </a:p>
        </p:txBody>
      </p:sp>
      <p:sp>
        <p:nvSpPr>
          <p:cNvPr id="6" name="object 7"/>
          <p:cNvSpPr txBox="1"/>
          <p:nvPr/>
        </p:nvSpPr>
        <p:spPr>
          <a:xfrm>
            <a:off x="5484812" y="2019553"/>
            <a:ext cx="651287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00"/>
                </a:solidFill>
                <a:latin typeface="Century Gothic"/>
                <a:cs typeface="Century Gothic"/>
              </a:rPr>
              <a:t>This</a:t>
            </a:r>
            <a:r>
              <a:rPr sz="1600" spc="-40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00"/>
                </a:solidFill>
                <a:latin typeface="Century Gothic"/>
                <a:cs typeface="Century Gothic"/>
              </a:rPr>
              <a:t>activity</a:t>
            </a:r>
            <a:r>
              <a:rPr sz="1600" spc="-45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spc="5" dirty="0">
                <a:solidFill>
                  <a:srgbClr val="FFFF00"/>
                </a:solidFill>
                <a:latin typeface="Century Gothic"/>
                <a:cs typeface="Century Gothic"/>
              </a:rPr>
              <a:t>will</a:t>
            </a:r>
            <a:r>
              <a:rPr sz="1600" spc="-50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assist</a:t>
            </a:r>
            <a:r>
              <a:rPr sz="1600" spc="-30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spc="5" dirty="0">
                <a:solidFill>
                  <a:srgbClr val="FFFF00"/>
                </a:solidFill>
                <a:latin typeface="Century Gothic"/>
                <a:cs typeface="Century Gothic"/>
              </a:rPr>
              <a:t>IBA</a:t>
            </a:r>
            <a:r>
              <a:rPr sz="1600" spc="-45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identify</a:t>
            </a:r>
            <a:r>
              <a:rPr sz="1600" spc="-45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certain</a:t>
            </a:r>
            <a:r>
              <a:rPr sz="1600" spc="-40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00"/>
                </a:solidFill>
                <a:latin typeface="Century Gothic"/>
                <a:cs typeface="Century Gothic"/>
              </a:rPr>
              <a:t>areas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(mentioned  below) </a:t>
            </a:r>
            <a:r>
              <a:rPr sz="1600" spc="-5" dirty="0">
                <a:solidFill>
                  <a:srgbClr val="FFFF00"/>
                </a:solidFill>
                <a:latin typeface="Century Gothic"/>
                <a:cs typeface="Century Gothic"/>
              </a:rPr>
              <a:t>that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will get impacted by</a:t>
            </a:r>
            <a:r>
              <a:rPr sz="1600" spc="-185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00"/>
                </a:solidFill>
                <a:latin typeface="Century Gothic"/>
                <a:cs typeface="Century Gothic"/>
              </a:rPr>
              <a:t>GST:</a:t>
            </a:r>
          </a:p>
        </p:txBody>
      </p:sp>
      <p:sp>
        <p:nvSpPr>
          <p:cNvPr id="7" name="object 21"/>
          <p:cNvSpPr txBox="1"/>
          <p:nvPr/>
        </p:nvSpPr>
        <p:spPr>
          <a:xfrm>
            <a:off x="6196012" y="2743200"/>
            <a:ext cx="2032000" cy="826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00B0F0"/>
                </a:solidFill>
                <a:latin typeface="Century Gothic"/>
                <a:cs typeface="Century Gothic"/>
              </a:rPr>
              <a:t>BUSINESS </a:t>
            </a:r>
            <a:r>
              <a:rPr sz="1600" b="1" spc="-5" dirty="0">
                <a:solidFill>
                  <a:srgbClr val="00B0F0"/>
                </a:solidFill>
                <a:latin typeface="Century Gothic"/>
                <a:cs typeface="Century Gothic"/>
              </a:rPr>
              <a:t>MODEL:</a:t>
            </a:r>
            <a:endParaRPr sz="1600" dirty="0">
              <a:solidFill>
                <a:srgbClr val="00B0F0"/>
              </a:solidFill>
              <a:latin typeface="Century Gothic"/>
              <a:cs typeface="Century Gothic"/>
            </a:endParaRPr>
          </a:p>
          <a:p>
            <a:pPr marL="347980" indent="-287020">
              <a:lnSpc>
                <a:spcPct val="100000"/>
              </a:lnSpc>
              <a:spcBef>
                <a:spcPts val="555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347345" algn="l"/>
                <a:tab pos="347980" algn="l"/>
              </a:tabLst>
            </a:pPr>
            <a:r>
              <a:rPr sz="1400" dirty="0">
                <a:solidFill>
                  <a:srgbClr val="00B0F0"/>
                </a:solidFill>
                <a:latin typeface="Century Gothic"/>
                <a:cs typeface="Century Gothic"/>
              </a:rPr>
              <a:t>Margin</a:t>
            </a:r>
            <a:r>
              <a:rPr sz="1400" spc="-120" dirty="0">
                <a:solidFill>
                  <a:srgbClr val="00B0F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B0F0"/>
                </a:solidFill>
                <a:latin typeface="Century Gothic"/>
                <a:cs typeface="Century Gothic"/>
              </a:rPr>
              <a:t>Analysis</a:t>
            </a:r>
          </a:p>
          <a:p>
            <a:pPr marL="347980" indent="-287020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347345" algn="l"/>
                <a:tab pos="347980" algn="l"/>
              </a:tabLst>
            </a:pPr>
            <a:r>
              <a:rPr sz="1400" dirty="0">
                <a:solidFill>
                  <a:srgbClr val="00B0F0"/>
                </a:solidFill>
                <a:latin typeface="Century Gothic"/>
                <a:cs typeface="Century Gothic"/>
              </a:rPr>
              <a:t>Cash Flow</a:t>
            </a:r>
            <a:r>
              <a:rPr sz="1400" spc="-130" dirty="0">
                <a:solidFill>
                  <a:srgbClr val="00B0F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B0F0"/>
                </a:solidFill>
                <a:latin typeface="Century Gothic"/>
                <a:cs typeface="Century Gothic"/>
              </a:rPr>
              <a:t>Planning</a:t>
            </a:r>
          </a:p>
        </p:txBody>
      </p:sp>
      <p:sp>
        <p:nvSpPr>
          <p:cNvPr id="8" name="object 9"/>
          <p:cNvSpPr/>
          <p:nvPr/>
        </p:nvSpPr>
        <p:spPr>
          <a:xfrm>
            <a:off x="5627687" y="2971800"/>
            <a:ext cx="390525" cy="213360"/>
          </a:xfrm>
          <a:custGeom>
            <a:avLst/>
            <a:gdLst/>
            <a:ahLst/>
            <a:cxnLst/>
            <a:rect l="l" t="t" r="r" b="b"/>
            <a:pathLst>
              <a:path w="390525" h="213360">
                <a:moveTo>
                  <a:pt x="390144" y="0"/>
                </a:moveTo>
                <a:lnTo>
                  <a:pt x="53339" y="0"/>
                </a:lnTo>
                <a:lnTo>
                  <a:pt x="0" y="213360"/>
                </a:lnTo>
                <a:lnTo>
                  <a:pt x="336803" y="213360"/>
                </a:lnTo>
                <a:lnTo>
                  <a:pt x="390144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1"/>
          <p:cNvSpPr txBox="1"/>
          <p:nvPr/>
        </p:nvSpPr>
        <p:spPr>
          <a:xfrm>
            <a:off x="8581707" y="3373755"/>
            <a:ext cx="20847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lang="en-US" sz="1400" spc="5" dirty="0" smtClean="0">
                <a:solidFill>
                  <a:srgbClr val="00B0F0"/>
                </a:solidFill>
                <a:latin typeface="Century Gothic"/>
                <a:cs typeface="Century Gothic"/>
              </a:rPr>
              <a:t>Own</a:t>
            </a:r>
            <a:r>
              <a:rPr sz="1400" spc="5" dirty="0" smtClean="0">
                <a:solidFill>
                  <a:srgbClr val="00B0F0"/>
                </a:solidFill>
                <a:latin typeface="Century Gothic"/>
                <a:cs typeface="Century Gothic"/>
              </a:rPr>
              <a:t> </a:t>
            </a:r>
            <a:r>
              <a:rPr sz="1400" spc="5" dirty="0">
                <a:solidFill>
                  <a:srgbClr val="00B0F0"/>
                </a:solidFill>
                <a:latin typeface="Century Gothic"/>
                <a:cs typeface="Century Gothic"/>
              </a:rPr>
              <a:t>vs</a:t>
            </a:r>
            <a:r>
              <a:rPr sz="1400" spc="-145" dirty="0">
                <a:solidFill>
                  <a:srgbClr val="00B0F0"/>
                </a:solidFill>
                <a:latin typeface="Century Gothic"/>
                <a:cs typeface="Century Gothic"/>
              </a:rPr>
              <a:t> </a:t>
            </a:r>
            <a:r>
              <a:rPr sz="1400" spc="-5" dirty="0" smtClean="0">
                <a:solidFill>
                  <a:srgbClr val="00B0F0"/>
                </a:solidFill>
                <a:latin typeface="Century Gothic"/>
                <a:cs typeface="Century Gothic"/>
              </a:rPr>
              <a:t>B</a:t>
            </a:r>
            <a:r>
              <a:rPr lang="en-US" sz="1400" spc="-5" dirty="0" smtClean="0">
                <a:solidFill>
                  <a:srgbClr val="00B0F0"/>
                </a:solidFill>
                <a:latin typeface="Century Gothic"/>
                <a:cs typeface="Century Gothic"/>
              </a:rPr>
              <a:t>2B</a:t>
            </a:r>
            <a:endParaRPr sz="1400" dirty="0">
              <a:solidFill>
                <a:srgbClr val="00B0F0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5627687" y="3886200"/>
            <a:ext cx="390525" cy="213360"/>
          </a:xfrm>
          <a:custGeom>
            <a:avLst/>
            <a:gdLst/>
            <a:ahLst/>
            <a:cxnLst/>
            <a:rect l="l" t="t" r="r" b="b"/>
            <a:pathLst>
              <a:path w="390525" h="213360">
                <a:moveTo>
                  <a:pt x="390144" y="0"/>
                </a:moveTo>
                <a:lnTo>
                  <a:pt x="53339" y="0"/>
                </a:lnTo>
                <a:lnTo>
                  <a:pt x="0" y="213360"/>
                </a:lnTo>
                <a:lnTo>
                  <a:pt x="336803" y="213360"/>
                </a:lnTo>
                <a:lnTo>
                  <a:pt x="390144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 txBox="1"/>
          <p:nvPr/>
        </p:nvSpPr>
        <p:spPr>
          <a:xfrm>
            <a:off x="6294437" y="3810000"/>
            <a:ext cx="109537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B050"/>
                </a:solidFill>
                <a:latin typeface="Century Gothic"/>
                <a:cs typeface="Century Gothic"/>
              </a:rPr>
              <a:t>IT</a:t>
            </a:r>
            <a:r>
              <a:rPr sz="1600" b="1" spc="-7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B050"/>
                </a:solidFill>
                <a:latin typeface="Century Gothic"/>
                <a:cs typeface="Century Gothic"/>
              </a:rPr>
              <a:t>SYSTEMS:</a:t>
            </a:r>
            <a:endParaRPr sz="1600" dirty="0">
              <a:solidFill>
                <a:srgbClr val="00B050"/>
              </a:solidFill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46812" y="4267200"/>
            <a:ext cx="1994535" cy="512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00B050"/>
                </a:solidFill>
                <a:latin typeface="Century Gothic"/>
                <a:cs typeface="Century Gothic"/>
              </a:rPr>
              <a:t>Tax Codes/</a:t>
            </a:r>
            <a:r>
              <a:rPr sz="1400" spc="-9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B050"/>
                </a:solidFill>
                <a:latin typeface="Century Gothic"/>
                <a:cs typeface="Century Gothic"/>
              </a:rPr>
              <a:t>Masters</a:t>
            </a: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00B050"/>
                </a:solidFill>
                <a:latin typeface="Century Gothic"/>
                <a:cs typeface="Century Gothic"/>
              </a:rPr>
              <a:t>Credit</a:t>
            </a:r>
            <a:r>
              <a:rPr sz="1400" spc="-8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00B050"/>
                </a:solidFill>
                <a:latin typeface="Century Gothic"/>
                <a:cs typeface="Century Gothic"/>
              </a:rPr>
              <a:t>Matching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559482" y="4288155"/>
            <a:ext cx="1725930" cy="512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5" dirty="0">
                <a:solidFill>
                  <a:srgbClr val="00B050"/>
                </a:solidFill>
                <a:latin typeface="Century Gothic"/>
                <a:cs typeface="Century Gothic"/>
              </a:rPr>
              <a:t>Sale</a:t>
            </a:r>
            <a:r>
              <a:rPr sz="1400" spc="-8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B050"/>
                </a:solidFill>
                <a:latin typeface="Century Gothic"/>
                <a:cs typeface="Century Gothic"/>
              </a:rPr>
              <a:t>Invoices</a:t>
            </a:r>
            <a:endParaRPr sz="1400" dirty="0">
              <a:solidFill>
                <a:srgbClr val="00B050"/>
              </a:solidFill>
              <a:latin typeface="Century Gothic"/>
              <a:cs typeface="Century Gothic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00B050"/>
                </a:solidFill>
                <a:latin typeface="Century Gothic"/>
                <a:cs typeface="Century Gothic"/>
              </a:rPr>
              <a:t>Purchase</a:t>
            </a:r>
            <a:r>
              <a:rPr sz="1400" spc="-10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00B050"/>
                </a:solidFill>
                <a:latin typeface="Century Gothic"/>
                <a:cs typeface="Century Gothic"/>
              </a:rPr>
              <a:t>Orders</a:t>
            </a:r>
            <a:endParaRPr sz="1400" dirty="0">
              <a:solidFill>
                <a:srgbClr val="00B050"/>
              </a:solidFill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75412" y="5105400"/>
            <a:ext cx="2880360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0000"/>
                </a:solidFill>
                <a:latin typeface="Century Gothic"/>
                <a:cs typeface="Century Gothic"/>
              </a:rPr>
              <a:t>CONTRACT</a:t>
            </a:r>
            <a:r>
              <a:rPr sz="1600" b="1" spc="5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entury Gothic"/>
                <a:cs typeface="Century Gothic"/>
              </a:rPr>
              <a:t>RE-NEGOTIATION:</a:t>
            </a:r>
            <a:endParaRPr sz="1600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37212" y="5181600"/>
            <a:ext cx="390525" cy="213360"/>
          </a:xfrm>
          <a:custGeom>
            <a:avLst/>
            <a:gdLst/>
            <a:ahLst/>
            <a:cxnLst/>
            <a:rect l="l" t="t" r="r" b="b"/>
            <a:pathLst>
              <a:path w="390525" h="213360">
                <a:moveTo>
                  <a:pt x="390144" y="0"/>
                </a:moveTo>
                <a:lnTo>
                  <a:pt x="53339" y="0"/>
                </a:lnTo>
                <a:lnTo>
                  <a:pt x="0" y="213360"/>
                </a:lnTo>
                <a:lnTo>
                  <a:pt x="336803" y="213360"/>
                </a:lnTo>
                <a:lnTo>
                  <a:pt x="390144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7"/>
          <p:cNvSpPr txBox="1"/>
          <p:nvPr/>
        </p:nvSpPr>
        <p:spPr>
          <a:xfrm>
            <a:off x="6478587" y="5791200"/>
            <a:ext cx="152082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7030A0"/>
                </a:solidFill>
                <a:latin typeface="Century Gothic"/>
                <a:cs typeface="Century Gothic"/>
              </a:rPr>
              <a:t>C</a:t>
            </a:r>
            <a:r>
              <a:rPr sz="1600" b="1" dirty="0">
                <a:solidFill>
                  <a:srgbClr val="7030A0"/>
                </a:solidFill>
                <a:latin typeface="Century Gothic"/>
                <a:cs typeface="Century Gothic"/>
              </a:rPr>
              <a:t>O</a:t>
            </a:r>
            <a:r>
              <a:rPr sz="1600" b="1" spc="-5" dirty="0">
                <a:solidFill>
                  <a:srgbClr val="7030A0"/>
                </a:solidFill>
                <a:latin typeface="Century Gothic"/>
                <a:cs typeface="Century Gothic"/>
              </a:rPr>
              <a:t>MPLIA</a:t>
            </a:r>
            <a:r>
              <a:rPr sz="1600" b="1" spc="-15" dirty="0">
                <a:solidFill>
                  <a:srgbClr val="7030A0"/>
                </a:solidFill>
                <a:latin typeface="Century Gothic"/>
                <a:cs typeface="Century Gothic"/>
              </a:rPr>
              <a:t>N</a:t>
            </a:r>
            <a:r>
              <a:rPr sz="1600" b="1" spc="-5" dirty="0">
                <a:solidFill>
                  <a:srgbClr val="7030A0"/>
                </a:solidFill>
                <a:latin typeface="Century Gothic"/>
                <a:cs typeface="Century Gothic"/>
              </a:rPr>
              <a:t>CES:</a:t>
            </a:r>
            <a:endParaRPr sz="1600" dirty="0">
              <a:solidFill>
                <a:srgbClr val="7030A0"/>
              </a:solidFill>
              <a:latin typeface="Century Gothic"/>
              <a:cs typeface="Century Gothic"/>
            </a:endParaRPr>
          </a:p>
        </p:txBody>
      </p:sp>
      <p:sp>
        <p:nvSpPr>
          <p:cNvPr id="17" name="object 19"/>
          <p:cNvSpPr txBox="1"/>
          <p:nvPr/>
        </p:nvSpPr>
        <p:spPr>
          <a:xfrm>
            <a:off x="6148387" y="6055995"/>
            <a:ext cx="1622425" cy="802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92D050"/>
                </a:solidFill>
                <a:latin typeface="Century Gothic"/>
                <a:cs typeface="Century Gothic"/>
              </a:rPr>
              <a:t>Registrations</a:t>
            </a: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92D050"/>
                </a:solidFill>
                <a:latin typeface="Century Gothic"/>
                <a:cs typeface="Century Gothic"/>
              </a:rPr>
              <a:t>Returns</a:t>
            </a:r>
            <a:endParaRPr sz="1400" dirty="0">
              <a:solidFill>
                <a:srgbClr val="92D050"/>
              </a:solidFill>
              <a:latin typeface="Century Gothic"/>
              <a:cs typeface="Century Gothic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92D050"/>
                </a:solidFill>
                <a:latin typeface="Century Gothic"/>
                <a:cs typeface="Century Gothic"/>
              </a:rPr>
              <a:t>Payment </a:t>
            </a:r>
            <a:r>
              <a:rPr sz="1400" dirty="0">
                <a:solidFill>
                  <a:srgbClr val="92D050"/>
                </a:solidFill>
                <a:latin typeface="Century Gothic"/>
                <a:cs typeface="Century Gothic"/>
              </a:rPr>
              <a:t>of</a:t>
            </a:r>
            <a:r>
              <a:rPr sz="1400" spc="-9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92D050"/>
                </a:solidFill>
                <a:latin typeface="Century Gothic"/>
                <a:cs typeface="Century Gothic"/>
              </a:rPr>
              <a:t>tax</a:t>
            </a:r>
            <a:endParaRPr sz="1400" dirty="0">
              <a:solidFill>
                <a:srgbClr val="92D050"/>
              </a:solidFill>
              <a:latin typeface="Century Gothic"/>
              <a:cs typeface="Century Gothic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6323012" y="549211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  <a:tab pos="2343785" algn="l"/>
                <a:tab pos="2630170" algn="l"/>
              </a:tabLst>
            </a:pPr>
            <a:r>
              <a:rPr sz="1300" spc="-5" dirty="0">
                <a:solidFill>
                  <a:srgbClr val="FF0000"/>
                </a:solidFill>
                <a:latin typeface="Century Gothic"/>
                <a:cs typeface="Century Gothic"/>
              </a:rPr>
              <a:t>Vendor</a:t>
            </a:r>
            <a:r>
              <a:rPr sz="1300" spc="2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Century Gothic"/>
                <a:cs typeface="Century Gothic"/>
              </a:rPr>
              <a:t>Contracts	</a:t>
            </a:r>
            <a:r>
              <a:rPr sz="1300" spc="5" dirty="0">
                <a:solidFill>
                  <a:srgbClr val="FF0000"/>
                </a:solidFill>
                <a:latin typeface="Wingdings"/>
                <a:cs typeface="Wingdings"/>
              </a:rPr>
              <a:t></a:t>
            </a:r>
            <a:r>
              <a:rPr sz="1300" spc="5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1300" spc="5" dirty="0" smtClean="0">
                <a:solidFill>
                  <a:srgbClr val="FF0000"/>
                </a:solidFill>
                <a:latin typeface="Century Gothic"/>
                <a:cs typeface="Century Gothic"/>
              </a:rPr>
              <a:t>Sales</a:t>
            </a:r>
            <a:r>
              <a:rPr lang="en-US" sz="1300" spc="5" dirty="0" smtClean="0">
                <a:solidFill>
                  <a:srgbClr val="FF0000"/>
                </a:solidFill>
                <a:latin typeface="Century Gothic"/>
                <a:cs typeface="Century Gothic"/>
              </a:rPr>
              <a:t> / works</a:t>
            </a:r>
            <a:r>
              <a:rPr sz="1300" spc="-85" dirty="0" smtClean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Century Gothic"/>
                <a:cs typeface="Century Gothic"/>
              </a:rPr>
              <a:t>Contracts</a:t>
            </a:r>
            <a:endParaRPr sz="1300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5637212" y="5867400"/>
            <a:ext cx="390525" cy="213360"/>
          </a:xfrm>
          <a:custGeom>
            <a:avLst/>
            <a:gdLst/>
            <a:ahLst/>
            <a:cxnLst/>
            <a:rect l="l" t="t" r="r" b="b"/>
            <a:pathLst>
              <a:path w="390525" h="213360">
                <a:moveTo>
                  <a:pt x="390144" y="0"/>
                </a:moveTo>
                <a:lnTo>
                  <a:pt x="53339" y="0"/>
                </a:lnTo>
                <a:lnTo>
                  <a:pt x="0" y="213360"/>
                </a:lnTo>
                <a:lnTo>
                  <a:pt x="336803" y="213360"/>
                </a:lnTo>
                <a:lnTo>
                  <a:pt x="390144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690927" y="6055995"/>
            <a:ext cx="1746885" cy="802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92D050"/>
                </a:solidFill>
                <a:latin typeface="Century Gothic"/>
                <a:cs typeface="Century Gothic"/>
              </a:rPr>
              <a:t>Credit</a:t>
            </a:r>
            <a:r>
              <a:rPr sz="1400" spc="-9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92D050"/>
                </a:solidFill>
                <a:latin typeface="Century Gothic"/>
                <a:cs typeface="Century Gothic"/>
              </a:rPr>
              <a:t>register</a:t>
            </a: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5" dirty="0">
                <a:solidFill>
                  <a:srgbClr val="92D050"/>
                </a:solidFill>
                <a:latin typeface="Century Gothic"/>
                <a:cs typeface="Century Gothic"/>
              </a:rPr>
              <a:t>Sales</a:t>
            </a:r>
            <a:r>
              <a:rPr sz="1400" spc="-125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92D050"/>
                </a:solidFill>
                <a:latin typeface="Century Gothic"/>
                <a:cs typeface="Century Gothic"/>
              </a:rPr>
              <a:t>reports</a:t>
            </a: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lr>
                <a:srgbClr val="585858"/>
              </a:buClr>
              <a:buSzPct val="89285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92D050"/>
                </a:solidFill>
                <a:latin typeface="Century Gothic"/>
                <a:cs typeface="Century Gothic"/>
              </a:rPr>
              <a:t>Purchase</a:t>
            </a:r>
            <a:r>
              <a:rPr sz="1400" spc="-60" dirty="0">
                <a:solidFill>
                  <a:srgbClr val="92D05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92D050"/>
                </a:solidFill>
                <a:latin typeface="Century Gothic"/>
                <a:cs typeface="Century Gothic"/>
              </a:rPr>
              <a:t>reports</a:t>
            </a:r>
            <a:endParaRPr sz="1400" dirty="0">
              <a:solidFill>
                <a:srgbClr val="92D050"/>
              </a:solidFill>
              <a:latin typeface="Century Gothic"/>
              <a:cs typeface="Century Gothic"/>
            </a:endParaRPr>
          </a:p>
        </p:txBody>
      </p:sp>
      <p:sp>
        <p:nvSpPr>
          <p:cNvPr id="22" name="object 3"/>
          <p:cNvSpPr txBox="1"/>
          <p:nvPr/>
        </p:nvSpPr>
        <p:spPr>
          <a:xfrm>
            <a:off x="760411" y="2268982"/>
            <a:ext cx="468947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UNDERSTANDING</a:t>
            </a:r>
            <a:r>
              <a:rPr lang="en-US" sz="280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8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THE</a:t>
            </a:r>
            <a:r>
              <a:rPr sz="2800" b="1" spc="-55" dirty="0" smtClean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BUSINESS</a:t>
            </a:r>
            <a:endParaRPr sz="28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23" name="object 38"/>
          <p:cNvSpPr txBox="1"/>
          <p:nvPr/>
        </p:nvSpPr>
        <p:spPr>
          <a:xfrm>
            <a:off x="987742" y="3308477"/>
            <a:ext cx="2515870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understanding phase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will  be </a:t>
            </a:r>
            <a:r>
              <a:rPr sz="14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four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stages</a:t>
            </a:r>
            <a:r>
              <a:rPr sz="1400" b="1" spc="-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–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35"/>
          <p:cNvSpPr txBox="1"/>
          <p:nvPr/>
        </p:nvSpPr>
        <p:spPr>
          <a:xfrm>
            <a:off x="1064577" y="4131436"/>
            <a:ext cx="2667635" cy="656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250" b="1" spc="5" dirty="0">
                <a:solidFill>
                  <a:schemeClr val="bg1"/>
                </a:solidFill>
                <a:latin typeface="Century Gothic"/>
                <a:cs typeface="Century Gothic"/>
              </a:rPr>
              <a:t>1.	</a:t>
            </a:r>
            <a:r>
              <a:rPr dirty="0">
                <a:solidFill>
                  <a:schemeClr val="bg1"/>
                </a:solidFill>
              </a:rPr>
              <a:t>Gaining knowledge of</a:t>
            </a:r>
          </a:p>
          <a:p>
            <a:pPr marL="354965">
              <a:lnSpc>
                <a:spcPct val="100000"/>
              </a:lnSpc>
              <a:spcBef>
                <a:spcPts val="840"/>
              </a:spcBef>
            </a:pPr>
            <a:r>
              <a:rPr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94063" y="4779645"/>
            <a:ext cx="2914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   Current </a:t>
            </a:r>
            <a:r>
              <a:rPr lang="en-US" dirty="0">
                <a:solidFill>
                  <a:schemeClr val="bg1"/>
                </a:solidFill>
              </a:rPr>
              <a:t>Tax Structure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9012" y="5334000"/>
            <a:ext cx="3058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3.   Impact of Existing Tax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4577" y="6029980"/>
            <a:ext cx="2844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4.  Up-</a:t>
            </a:r>
            <a:r>
              <a:rPr lang="en-US" dirty="0" err="1" smtClean="0">
                <a:solidFill>
                  <a:schemeClr val="bg1"/>
                </a:solidFill>
              </a:rPr>
              <a:t>dation</a:t>
            </a:r>
            <a:r>
              <a:rPr lang="en-US" dirty="0" smtClean="0">
                <a:solidFill>
                  <a:schemeClr val="bg1"/>
                </a:solidFill>
              </a:rPr>
              <a:t> basis       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changes </a:t>
            </a:r>
            <a:r>
              <a:rPr lang="en-US" dirty="0">
                <a:solidFill>
                  <a:schemeClr val="bg1"/>
                </a:solidFill>
              </a:rPr>
              <a:t>introduced</a:t>
            </a:r>
          </a:p>
        </p:txBody>
      </p:sp>
      <p:sp>
        <p:nvSpPr>
          <p:cNvPr id="28" name="object 20"/>
          <p:cNvSpPr/>
          <p:nvPr/>
        </p:nvSpPr>
        <p:spPr>
          <a:xfrm>
            <a:off x="3412172" y="769619"/>
            <a:ext cx="624840" cy="626745"/>
          </a:xfrm>
          <a:custGeom>
            <a:avLst/>
            <a:gdLst/>
            <a:ahLst/>
            <a:cxnLst/>
            <a:rect l="l" t="t" r="r" b="b"/>
            <a:pathLst>
              <a:path w="624839" h="626744">
                <a:moveTo>
                  <a:pt x="312420" y="0"/>
                </a:moveTo>
                <a:lnTo>
                  <a:pt x="266241" y="3395"/>
                </a:lnTo>
                <a:lnTo>
                  <a:pt x="222171" y="13259"/>
                </a:lnTo>
                <a:lnTo>
                  <a:pt x="180690" y="29106"/>
                </a:lnTo>
                <a:lnTo>
                  <a:pt x="142282" y="50453"/>
                </a:lnTo>
                <a:lnTo>
                  <a:pt x="107429" y="76815"/>
                </a:lnTo>
                <a:lnTo>
                  <a:pt x="76615" y="107708"/>
                </a:lnTo>
                <a:lnTo>
                  <a:pt x="50320" y="142647"/>
                </a:lnTo>
                <a:lnTo>
                  <a:pt x="29029" y="181148"/>
                </a:lnTo>
                <a:lnTo>
                  <a:pt x="13223" y="222727"/>
                </a:lnTo>
                <a:lnTo>
                  <a:pt x="3386" y="266900"/>
                </a:lnTo>
                <a:lnTo>
                  <a:pt x="0" y="313181"/>
                </a:lnTo>
                <a:lnTo>
                  <a:pt x="3386" y="359463"/>
                </a:lnTo>
                <a:lnTo>
                  <a:pt x="13223" y="403636"/>
                </a:lnTo>
                <a:lnTo>
                  <a:pt x="29029" y="445215"/>
                </a:lnTo>
                <a:lnTo>
                  <a:pt x="50320" y="483716"/>
                </a:lnTo>
                <a:lnTo>
                  <a:pt x="76615" y="518655"/>
                </a:lnTo>
                <a:lnTo>
                  <a:pt x="107429" y="549548"/>
                </a:lnTo>
                <a:lnTo>
                  <a:pt x="142282" y="575910"/>
                </a:lnTo>
                <a:lnTo>
                  <a:pt x="180690" y="597257"/>
                </a:lnTo>
                <a:lnTo>
                  <a:pt x="222171" y="613104"/>
                </a:lnTo>
                <a:lnTo>
                  <a:pt x="266241" y="622968"/>
                </a:lnTo>
                <a:lnTo>
                  <a:pt x="312420" y="626363"/>
                </a:lnTo>
                <a:lnTo>
                  <a:pt x="358598" y="622968"/>
                </a:lnTo>
                <a:lnTo>
                  <a:pt x="402668" y="613104"/>
                </a:lnTo>
                <a:lnTo>
                  <a:pt x="444149" y="597257"/>
                </a:lnTo>
                <a:lnTo>
                  <a:pt x="482557" y="575910"/>
                </a:lnTo>
                <a:lnTo>
                  <a:pt x="517410" y="549548"/>
                </a:lnTo>
                <a:lnTo>
                  <a:pt x="548224" y="518655"/>
                </a:lnTo>
                <a:lnTo>
                  <a:pt x="574519" y="483716"/>
                </a:lnTo>
                <a:lnTo>
                  <a:pt x="595810" y="445215"/>
                </a:lnTo>
                <a:lnTo>
                  <a:pt x="611616" y="403636"/>
                </a:lnTo>
                <a:lnTo>
                  <a:pt x="621453" y="359463"/>
                </a:lnTo>
                <a:lnTo>
                  <a:pt x="624840" y="313181"/>
                </a:lnTo>
                <a:lnTo>
                  <a:pt x="621453" y="266900"/>
                </a:lnTo>
                <a:lnTo>
                  <a:pt x="611616" y="222727"/>
                </a:lnTo>
                <a:lnTo>
                  <a:pt x="595810" y="181148"/>
                </a:lnTo>
                <a:lnTo>
                  <a:pt x="574519" y="142647"/>
                </a:lnTo>
                <a:lnTo>
                  <a:pt x="548224" y="107708"/>
                </a:lnTo>
                <a:lnTo>
                  <a:pt x="517410" y="76815"/>
                </a:lnTo>
                <a:lnTo>
                  <a:pt x="482557" y="50453"/>
                </a:lnTo>
                <a:lnTo>
                  <a:pt x="444149" y="29106"/>
                </a:lnTo>
                <a:lnTo>
                  <a:pt x="402668" y="13259"/>
                </a:lnTo>
                <a:lnTo>
                  <a:pt x="358598" y="3395"/>
                </a:lnTo>
                <a:lnTo>
                  <a:pt x="31242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lIns="0" tIns="0" rIns="0" bIns="0" rtlCol="0" anchor="t"/>
          <a:lstStyle/>
          <a:p>
            <a:r>
              <a:rPr lang="en-US" dirty="0" smtClean="0"/>
              <a:t>  </a:t>
            </a:r>
          </a:p>
          <a:p>
            <a:r>
              <a:rPr lang="en-US" dirty="0" smtClean="0"/>
              <a:t>   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9" name="object 17"/>
          <p:cNvSpPr/>
          <p:nvPr/>
        </p:nvSpPr>
        <p:spPr>
          <a:xfrm>
            <a:off x="2800667" y="105155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5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4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0" name="object 24"/>
          <p:cNvSpPr/>
          <p:nvPr/>
        </p:nvSpPr>
        <p:spPr>
          <a:xfrm>
            <a:off x="2665412" y="12954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313181" y="0"/>
                </a:moveTo>
                <a:lnTo>
                  <a:pt x="266903" y="3395"/>
                </a:lnTo>
                <a:lnTo>
                  <a:pt x="222732" y="13259"/>
                </a:lnTo>
                <a:lnTo>
                  <a:pt x="181154" y="29106"/>
                </a:lnTo>
                <a:lnTo>
                  <a:pt x="142653" y="50453"/>
                </a:lnTo>
                <a:lnTo>
                  <a:pt x="107713" y="76815"/>
                </a:lnTo>
                <a:lnTo>
                  <a:pt x="76819" y="107708"/>
                </a:lnTo>
                <a:lnTo>
                  <a:pt x="50456" y="142647"/>
                </a:lnTo>
                <a:lnTo>
                  <a:pt x="29108" y="181148"/>
                </a:lnTo>
                <a:lnTo>
                  <a:pt x="13260" y="222727"/>
                </a:lnTo>
                <a:lnTo>
                  <a:pt x="3395" y="266900"/>
                </a:lnTo>
                <a:lnTo>
                  <a:pt x="0" y="313181"/>
                </a:lnTo>
                <a:lnTo>
                  <a:pt x="3395" y="359463"/>
                </a:lnTo>
                <a:lnTo>
                  <a:pt x="13260" y="403636"/>
                </a:lnTo>
                <a:lnTo>
                  <a:pt x="29108" y="445215"/>
                </a:lnTo>
                <a:lnTo>
                  <a:pt x="50456" y="483716"/>
                </a:lnTo>
                <a:lnTo>
                  <a:pt x="76819" y="518655"/>
                </a:lnTo>
                <a:lnTo>
                  <a:pt x="107713" y="549548"/>
                </a:lnTo>
                <a:lnTo>
                  <a:pt x="142653" y="575910"/>
                </a:lnTo>
                <a:lnTo>
                  <a:pt x="181154" y="597257"/>
                </a:lnTo>
                <a:lnTo>
                  <a:pt x="222732" y="613104"/>
                </a:lnTo>
                <a:lnTo>
                  <a:pt x="266903" y="622968"/>
                </a:lnTo>
                <a:lnTo>
                  <a:pt x="313181" y="626363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4" y="313181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   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object 29"/>
          <p:cNvSpPr/>
          <p:nvPr/>
        </p:nvSpPr>
        <p:spPr>
          <a:xfrm>
            <a:off x="1962467" y="6096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1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2" y="0"/>
                </a:lnTo>
                <a:lnTo>
                  <a:pt x="359460" y="3395"/>
                </a:lnTo>
                <a:lnTo>
                  <a:pt x="403631" y="13259"/>
                </a:lnTo>
                <a:lnTo>
                  <a:pt x="445209" y="29106"/>
                </a:lnTo>
                <a:lnTo>
                  <a:pt x="483710" y="50453"/>
                </a:lnTo>
                <a:lnTo>
                  <a:pt x="518650" y="76815"/>
                </a:lnTo>
                <a:lnTo>
                  <a:pt x="549544" y="107708"/>
                </a:lnTo>
                <a:lnTo>
                  <a:pt x="575907" y="142647"/>
                </a:lnTo>
                <a:lnTo>
                  <a:pt x="597255" y="181148"/>
                </a:lnTo>
                <a:lnTo>
                  <a:pt x="613103" y="222727"/>
                </a:lnTo>
                <a:lnTo>
                  <a:pt x="622968" y="266900"/>
                </a:lnTo>
                <a:lnTo>
                  <a:pt x="626364" y="313181"/>
                </a:lnTo>
                <a:lnTo>
                  <a:pt x="622968" y="359463"/>
                </a:lnTo>
                <a:lnTo>
                  <a:pt x="613103" y="403636"/>
                </a:lnTo>
                <a:lnTo>
                  <a:pt x="597255" y="445215"/>
                </a:lnTo>
                <a:lnTo>
                  <a:pt x="575907" y="483716"/>
                </a:lnTo>
                <a:lnTo>
                  <a:pt x="549544" y="518655"/>
                </a:lnTo>
                <a:lnTo>
                  <a:pt x="518650" y="549548"/>
                </a:lnTo>
                <a:lnTo>
                  <a:pt x="483710" y="575910"/>
                </a:lnTo>
                <a:lnTo>
                  <a:pt x="445209" y="597257"/>
                </a:lnTo>
                <a:lnTo>
                  <a:pt x="403631" y="613104"/>
                </a:lnTo>
                <a:lnTo>
                  <a:pt x="359460" y="622968"/>
                </a:lnTo>
                <a:lnTo>
                  <a:pt x="313182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" name="object 19"/>
          <p:cNvSpPr/>
          <p:nvPr/>
        </p:nvSpPr>
        <p:spPr>
          <a:xfrm>
            <a:off x="3401377" y="6096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89535" y="0"/>
                </a:moveTo>
                <a:lnTo>
                  <a:pt x="0" y="89535"/>
                </a:lnTo>
                <a:lnTo>
                  <a:pt x="58800" y="148336"/>
                </a:lnTo>
                <a:lnTo>
                  <a:pt x="28956" y="178308"/>
                </a:lnTo>
                <a:lnTo>
                  <a:pt x="162560" y="162433"/>
                </a:lnTo>
                <a:lnTo>
                  <a:pt x="174786" y="58800"/>
                </a:lnTo>
                <a:lnTo>
                  <a:pt x="148462" y="58800"/>
                </a:lnTo>
                <a:lnTo>
                  <a:pt x="89535" y="0"/>
                </a:lnTo>
                <a:close/>
              </a:path>
              <a:path w="178435" h="178434">
                <a:moveTo>
                  <a:pt x="178307" y="28955"/>
                </a:moveTo>
                <a:lnTo>
                  <a:pt x="148462" y="58800"/>
                </a:lnTo>
                <a:lnTo>
                  <a:pt x="174786" y="58800"/>
                </a:lnTo>
                <a:lnTo>
                  <a:pt x="178307" y="2895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3"/>
          <p:cNvSpPr/>
          <p:nvPr/>
        </p:nvSpPr>
        <p:spPr>
          <a:xfrm>
            <a:off x="3275012" y="12192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0" y="28955"/>
                </a:moveTo>
                <a:lnTo>
                  <a:pt x="15748" y="162560"/>
                </a:lnTo>
                <a:lnTo>
                  <a:pt x="149225" y="178308"/>
                </a:lnTo>
                <a:lnTo>
                  <a:pt x="119380" y="148462"/>
                </a:lnTo>
                <a:lnTo>
                  <a:pt x="178307" y="89535"/>
                </a:lnTo>
                <a:lnTo>
                  <a:pt x="147657" y="58927"/>
                </a:lnTo>
                <a:lnTo>
                  <a:pt x="29844" y="58927"/>
                </a:lnTo>
                <a:lnTo>
                  <a:pt x="0" y="28955"/>
                </a:lnTo>
                <a:close/>
              </a:path>
              <a:path w="178435" h="178434">
                <a:moveTo>
                  <a:pt x="88645" y="0"/>
                </a:moveTo>
                <a:lnTo>
                  <a:pt x="29844" y="58927"/>
                </a:lnTo>
                <a:lnTo>
                  <a:pt x="147657" y="58927"/>
                </a:lnTo>
                <a:lnTo>
                  <a:pt x="88645" y="0"/>
                </a:lnTo>
                <a:close/>
              </a:path>
            </a:pathLst>
          </a:custGeom>
          <a:solidFill>
            <a:schemeClr val="tx2">
              <a:lumMod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7"/>
          <p:cNvSpPr/>
          <p:nvPr/>
        </p:nvSpPr>
        <p:spPr>
          <a:xfrm>
            <a:off x="2513012" y="12192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147683" y="119379"/>
                </a:moveTo>
                <a:lnTo>
                  <a:pt x="29857" y="119379"/>
                </a:lnTo>
                <a:lnTo>
                  <a:pt x="88722" y="178308"/>
                </a:lnTo>
                <a:lnTo>
                  <a:pt x="147683" y="119379"/>
                </a:lnTo>
                <a:close/>
              </a:path>
              <a:path w="178434" h="178434">
                <a:moveTo>
                  <a:pt x="149301" y="0"/>
                </a:moveTo>
                <a:lnTo>
                  <a:pt x="15786" y="15748"/>
                </a:lnTo>
                <a:lnTo>
                  <a:pt x="0" y="149351"/>
                </a:lnTo>
                <a:lnTo>
                  <a:pt x="29857" y="119379"/>
                </a:lnTo>
                <a:lnTo>
                  <a:pt x="147683" y="119379"/>
                </a:lnTo>
                <a:lnTo>
                  <a:pt x="178308" y="88773"/>
                </a:lnTo>
                <a:lnTo>
                  <a:pt x="119443" y="29845"/>
                </a:lnTo>
                <a:lnTo>
                  <a:pt x="14930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1"/>
          <p:cNvSpPr/>
          <p:nvPr/>
        </p:nvSpPr>
        <p:spPr>
          <a:xfrm>
            <a:off x="2589212" y="583565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29006" y="0"/>
                </a:moveTo>
                <a:lnTo>
                  <a:pt x="58864" y="29971"/>
                </a:lnTo>
                <a:lnTo>
                  <a:pt x="0" y="88773"/>
                </a:lnTo>
                <a:lnTo>
                  <a:pt x="89585" y="178307"/>
                </a:lnTo>
                <a:lnTo>
                  <a:pt x="148450" y="119506"/>
                </a:lnTo>
                <a:lnTo>
                  <a:pt x="174778" y="119506"/>
                </a:lnTo>
                <a:lnTo>
                  <a:pt x="162521" y="15875"/>
                </a:lnTo>
                <a:lnTo>
                  <a:pt x="29006" y="0"/>
                </a:lnTo>
                <a:close/>
              </a:path>
              <a:path w="178434" h="178434">
                <a:moveTo>
                  <a:pt x="174778" y="119506"/>
                </a:moveTo>
                <a:lnTo>
                  <a:pt x="148450" y="119506"/>
                </a:lnTo>
                <a:lnTo>
                  <a:pt x="178308" y="149351"/>
                </a:lnTo>
                <a:lnTo>
                  <a:pt x="174778" y="11950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950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/>
          <p:cNvSpPr txBox="1"/>
          <p:nvPr/>
        </p:nvSpPr>
        <p:spPr>
          <a:xfrm>
            <a:off x="930274" y="2285413"/>
            <a:ext cx="468947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UNDERSTANDING</a:t>
            </a:r>
            <a:r>
              <a:rPr lang="en-US" sz="2800" b="1" spc="-10" dirty="0" smtClean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8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THE</a:t>
            </a:r>
            <a:r>
              <a:rPr sz="2800" b="1" spc="-55" dirty="0" smtClean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BUSINESS</a:t>
            </a:r>
            <a:endParaRPr sz="28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23" name="object 38"/>
          <p:cNvSpPr txBox="1"/>
          <p:nvPr/>
        </p:nvSpPr>
        <p:spPr>
          <a:xfrm>
            <a:off x="987742" y="3308477"/>
            <a:ext cx="2515870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understanding phase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will  be </a:t>
            </a:r>
            <a:r>
              <a:rPr sz="14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four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stages</a:t>
            </a:r>
            <a:r>
              <a:rPr sz="1400" b="1" spc="-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–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35"/>
          <p:cNvSpPr txBox="1"/>
          <p:nvPr/>
        </p:nvSpPr>
        <p:spPr>
          <a:xfrm>
            <a:off x="1064577" y="4131436"/>
            <a:ext cx="2667635" cy="656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250" b="1" spc="5" dirty="0">
                <a:solidFill>
                  <a:schemeClr val="bg1"/>
                </a:solidFill>
                <a:latin typeface="Century Gothic"/>
                <a:cs typeface="Century Gothic"/>
              </a:rPr>
              <a:t>1.	</a:t>
            </a:r>
            <a:r>
              <a:rPr dirty="0">
                <a:solidFill>
                  <a:schemeClr val="bg1"/>
                </a:solidFill>
              </a:rPr>
              <a:t>Gaining knowledge of</a:t>
            </a:r>
          </a:p>
          <a:p>
            <a:pPr marL="354965">
              <a:lnSpc>
                <a:spcPct val="100000"/>
              </a:lnSpc>
              <a:spcBef>
                <a:spcPts val="840"/>
              </a:spcBef>
            </a:pPr>
            <a:r>
              <a:rPr dirty="0">
                <a:solidFill>
                  <a:schemeClr val="bg1"/>
                </a:solidFill>
              </a:rPr>
              <a:t>business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94063" y="4779645"/>
            <a:ext cx="2914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   Current </a:t>
            </a:r>
            <a:r>
              <a:rPr lang="en-US" dirty="0">
                <a:solidFill>
                  <a:schemeClr val="bg1"/>
                </a:solidFill>
              </a:rPr>
              <a:t>Tax Structure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9012" y="5334000"/>
            <a:ext cx="3058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3.   Impact of Existing Tax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4577" y="6029980"/>
            <a:ext cx="2844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4.  Up-</a:t>
            </a:r>
            <a:r>
              <a:rPr lang="en-US" dirty="0" err="1" smtClean="0">
                <a:solidFill>
                  <a:schemeClr val="bg1"/>
                </a:solidFill>
              </a:rPr>
              <a:t>dation</a:t>
            </a:r>
            <a:r>
              <a:rPr lang="en-US" dirty="0" smtClean="0">
                <a:solidFill>
                  <a:schemeClr val="bg1"/>
                </a:solidFill>
              </a:rPr>
              <a:t> basis       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changes </a:t>
            </a:r>
            <a:r>
              <a:rPr lang="en-US" dirty="0">
                <a:solidFill>
                  <a:schemeClr val="bg1"/>
                </a:solidFill>
              </a:rPr>
              <a:t>introduced</a:t>
            </a:r>
          </a:p>
        </p:txBody>
      </p:sp>
      <p:sp>
        <p:nvSpPr>
          <p:cNvPr id="28" name="object 20"/>
          <p:cNvSpPr/>
          <p:nvPr/>
        </p:nvSpPr>
        <p:spPr>
          <a:xfrm>
            <a:off x="3412172" y="769619"/>
            <a:ext cx="624840" cy="626745"/>
          </a:xfrm>
          <a:custGeom>
            <a:avLst/>
            <a:gdLst/>
            <a:ahLst/>
            <a:cxnLst/>
            <a:rect l="l" t="t" r="r" b="b"/>
            <a:pathLst>
              <a:path w="624839" h="626744">
                <a:moveTo>
                  <a:pt x="312420" y="0"/>
                </a:moveTo>
                <a:lnTo>
                  <a:pt x="266241" y="3395"/>
                </a:lnTo>
                <a:lnTo>
                  <a:pt x="222171" y="13259"/>
                </a:lnTo>
                <a:lnTo>
                  <a:pt x="180690" y="29106"/>
                </a:lnTo>
                <a:lnTo>
                  <a:pt x="142282" y="50453"/>
                </a:lnTo>
                <a:lnTo>
                  <a:pt x="107429" y="76815"/>
                </a:lnTo>
                <a:lnTo>
                  <a:pt x="76615" y="107708"/>
                </a:lnTo>
                <a:lnTo>
                  <a:pt x="50320" y="142647"/>
                </a:lnTo>
                <a:lnTo>
                  <a:pt x="29029" y="181148"/>
                </a:lnTo>
                <a:lnTo>
                  <a:pt x="13223" y="222727"/>
                </a:lnTo>
                <a:lnTo>
                  <a:pt x="3386" y="266900"/>
                </a:lnTo>
                <a:lnTo>
                  <a:pt x="0" y="313181"/>
                </a:lnTo>
                <a:lnTo>
                  <a:pt x="3386" y="359463"/>
                </a:lnTo>
                <a:lnTo>
                  <a:pt x="13223" y="403636"/>
                </a:lnTo>
                <a:lnTo>
                  <a:pt x="29029" y="445215"/>
                </a:lnTo>
                <a:lnTo>
                  <a:pt x="50320" y="483716"/>
                </a:lnTo>
                <a:lnTo>
                  <a:pt x="76615" y="518655"/>
                </a:lnTo>
                <a:lnTo>
                  <a:pt x="107429" y="549548"/>
                </a:lnTo>
                <a:lnTo>
                  <a:pt x="142282" y="575910"/>
                </a:lnTo>
                <a:lnTo>
                  <a:pt x="180690" y="597257"/>
                </a:lnTo>
                <a:lnTo>
                  <a:pt x="222171" y="613104"/>
                </a:lnTo>
                <a:lnTo>
                  <a:pt x="266241" y="622968"/>
                </a:lnTo>
                <a:lnTo>
                  <a:pt x="312420" y="626363"/>
                </a:lnTo>
                <a:lnTo>
                  <a:pt x="358598" y="622968"/>
                </a:lnTo>
                <a:lnTo>
                  <a:pt x="402668" y="613104"/>
                </a:lnTo>
                <a:lnTo>
                  <a:pt x="444149" y="597257"/>
                </a:lnTo>
                <a:lnTo>
                  <a:pt x="482557" y="575910"/>
                </a:lnTo>
                <a:lnTo>
                  <a:pt x="517410" y="549548"/>
                </a:lnTo>
                <a:lnTo>
                  <a:pt x="548224" y="518655"/>
                </a:lnTo>
                <a:lnTo>
                  <a:pt x="574519" y="483716"/>
                </a:lnTo>
                <a:lnTo>
                  <a:pt x="595810" y="445215"/>
                </a:lnTo>
                <a:lnTo>
                  <a:pt x="611616" y="403636"/>
                </a:lnTo>
                <a:lnTo>
                  <a:pt x="621453" y="359463"/>
                </a:lnTo>
                <a:lnTo>
                  <a:pt x="624840" y="313181"/>
                </a:lnTo>
                <a:lnTo>
                  <a:pt x="621453" y="266900"/>
                </a:lnTo>
                <a:lnTo>
                  <a:pt x="611616" y="222727"/>
                </a:lnTo>
                <a:lnTo>
                  <a:pt x="595810" y="181148"/>
                </a:lnTo>
                <a:lnTo>
                  <a:pt x="574519" y="142647"/>
                </a:lnTo>
                <a:lnTo>
                  <a:pt x="548224" y="107708"/>
                </a:lnTo>
                <a:lnTo>
                  <a:pt x="517410" y="76815"/>
                </a:lnTo>
                <a:lnTo>
                  <a:pt x="482557" y="50453"/>
                </a:lnTo>
                <a:lnTo>
                  <a:pt x="444149" y="29106"/>
                </a:lnTo>
                <a:lnTo>
                  <a:pt x="402668" y="13259"/>
                </a:lnTo>
                <a:lnTo>
                  <a:pt x="358598" y="3395"/>
                </a:lnTo>
                <a:lnTo>
                  <a:pt x="31242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lIns="0" tIns="0" rIns="0" bIns="0" rtlCol="0" anchor="t"/>
          <a:lstStyle/>
          <a:p>
            <a:r>
              <a:rPr lang="en-US" dirty="0" smtClean="0"/>
              <a:t>  </a:t>
            </a:r>
          </a:p>
          <a:p>
            <a:r>
              <a:rPr lang="en-US" dirty="0" smtClean="0"/>
              <a:t>   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9" name="object 17"/>
          <p:cNvSpPr/>
          <p:nvPr/>
        </p:nvSpPr>
        <p:spPr>
          <a:xfrm>
            <a:off x="2800667" y="105155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5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4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0" name="object 24"/>
          <p:cNvSpPr/>
          <p:nvPr/>
        </p:nvSpPr>
        <p:spPr>
          <a:xfrm>
            <a:off x="2665412" y="12954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313181" y="0"/>
                </a:moveTo>
                <a:lnTo>
                  <a:pt x="266903" y="3395"/>
                </a:lnTo>
                <a:lnTo>
                  <a:pt x="222732" y="13259"/>
                </a:lnTo>
                <a:lnTo>
                  <a:pt x="181154" y="29106"/>
                </a:lnTo>
                <a:lnTo>
                  <a:pt x="142653" y="50453"/>
                </a:lnTo>
                <a:lnTo>
                  <a:pt x="107713" y="76815"/>
                </a:lnTo>
                <a:lnTo>
                  <a:pt x="76819" y="107708"/>
                </a:lnTo>
                <a:lnTo>
                  <a:pt x="50456" y="142647"/>
                </a:lnTo>
                <a:lnTo>
                  <a:pt x="29108" y="181148"/>
                </a:lnTo>
                <a:lnTo>
                  <a:pt x="13260" y="222727"/>
                </a:lnTo>
                <a:lnTo>
                  <a:pt x="3395" y="266900"/>
                </a:lnTo>
                <a:lnTo>
                  <a:pt x="0" y="313181"/>
                </a:lnTo>
                <a:lnTo>
                  <a:pt x="3395" y="359463"/>
                </a:lnTo>
                <a:lnTo>
                  <a:pt x="13260" y="403636"/>
                </a:lnTo>
                <a:lnTo>
                  <a:pt x="29108" y="445215"/>
                </a:lnTo>
                <a:lnTo>
                  <a:pt x="50456" y="483716"/>
                </a:lnTo>
                <a:lnTo>
                  <a:pt x="76819" y="518655"/>
                </a:lnTo>
                <a:lnTo>
                  <a:pt x="107713" y="549548"/>
                </a:lnTo>
                <a:lnTo>
                  <a:pt x="142653" y="575910"/>
                </a:lnTo>
                <a:lnTo>
                  <a:pt x="181154" y="597257"/>
                </a:lnTo>
                <a:lnTo>
                  <a:pt x="222732" y="613104"/>
                </a:lnTo>
                <a:lnTo>
                  <a:pt x="266903" y="622968"/>
                </a:lnTo>
                <a:lnTo>
                  <a:pt x="313181" y="626363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4" y="313181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   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object 29"/>
          <p:cNvSpPr/>
          <p:nvPr/>
        </p:nvSpPr>
        <p:spPr>
          <a:xfrm>
            <a:off x="1962467" y="6096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1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2" y="0"/>
                </a:lnTo>
                <a:lnTo>
                  <a:pt x="359460" y="3395"/>
                </a:lnTo>
                <a:lnTo>
                  <a:pt x="403631" y="13259"/>
                </a:lnTo>
                <a:lnTo>
                  <a:pt x="445209" y="29106"/>
                </a:lnTo>
                <a:lnTo>
                  <a:pt x="483710" y="50453"/>
                </a:lnTo>
                <a:lnTo>
                  <a:pt x="518650" y="76815"/>
                </a:lnTo>
                <a:lnTo>
                  <a:pt x="549544" y="107708"/>
                </a:lnTo>
                <a:lnTo>
                  <a:pt x="575907" y="142647"/>
                </a:lnTo>
                <a:lnTo>
                  <a:pt x="597255" y="181148"/>
                </a:lnTo>
                <a:lnTo>
                  <a:pt x="613103" y="222727"/>
                </a:lnTo>
                <a:lnTo>
                  <a:pt x="622968" y="266900"/>
                </a:lnTo>
                <a:lnTo>
                  <a:pt x="626364" y="313181"/>
                </a:lnTo>
                <a:lnTo>
                  <a:pt x="622968" y="359463"/>
                </a:lnTo>
                <a:lnTo>
                  <a:pt x="613103" y="403636"/>
                </a:lnTo>
                <a:lnTo>
                  <a:pt x="597255" y="445215"/>
                </a:lnTo>
                <a:lnTo>
                  <a:pt x="575907" y="483716"/>
                </a:lnTo>
                <a:lnTo>
                  <a:pt x="549544" y="518655"/>
                </a:lnTo>
                <a:lnTo>
                  <a:pt x="518650" y="549548"/>
                </a:lnTo>
                <a:lnTo>
                  <a:pt x="483710" y="575910"/>
                </a:lnTo>
                <a:lnTo>
                  <a:pt x="445209" y="597257"/>
                </a:lnTo>
                <a:lnTo>
                  <a:pt x="403631" y="613104"/>
                </a:lnTo>
                <a:lnTo>
                  <a:pt x="359460" y="622968"/>
                </a:lnTo>
                <a:lnTo>
                  <a:pt x="313182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" name="object 19"/>
          <p:cNvSpPr/>
          <p:nvPr/>
        </p:nvSpPr>
        <p:spPr>
          <a:xfrm>
            <a:off x="3401377" y="6096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89535" y="0"/>
                </a:moveTo>
                <a:lnTo>
                  <a:pt x="0" y="89535"/>
                </a:lnTo>
                <a:lnTo>
                  <a:pt x="58800" y="148336"/>
                </a:lnTo>
                <a:lnTo>
                  <a:pt x="28956" y="178308"/>
                </a:lnTo>
                <a:lnTo>
                  <a:pt x="162560" y="162433"/>
                </a:lnTo>
                <a:lnTo>
                  <a:pt x="174786" y="58800"/>
                </a:lnTo>
                <a:lnTo>
                  <a:pt x="148462" y="58800"/>
                </a:lnTo>
                <a:lnTo>
                  <a:pt x="89535" y="0"/>
                </a:lnTo>
                <a:close/>
              </a:path>
              <a:path w="178435" h="178434">
                <a:moveTo>
                  <a:pt x="178307" y="28955"/>
                </a:moveTo>
                <a:lnTo>
                  <a:pt x="148462" y="58800"/>
                </a:lnTo>
                <a:lnTo>
                  <a:pt x="174786" y="58800"/>
                </a:lnTo>
                <a:lnTo>
                  <a:pt x="178307" y="2895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3"/>
          <p:cNvSpPr/>
          <p:nvPr/>
        </p:nvSpPr>
        <p:spPr>
          <a:xfrm>
            <a:off x="3275012" y="12192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0" y="28955"/>
                </a:moveTo>
                <a:lnTo>
                  <a:pt x="15748" y="162560"/>
                </a:lnTo>
                <a:lnTo>
                  <a:pt x="149225" y="178308"/>
                </a:lnTo>
                <a:lnTo>
                  <a:pt x="119380" y="148462"/>
                </a:lnTo>
                <a:lnTo>
                  <a:pt x="178307" y="89535"/>
                </a:lnTo>
                <a:lnTo>
                  <a:pt x="147657" y="58927"/>
                </a:lnTo>
                <a:lnTo>
                  <a:pt x="29844" y="58927"/>
                </a:lnTo>
                <a:lnTo>
                  <a:pt x="0" y="28955"/>
                </a:lnTo>
                <a:close/>
              </a:path>
              <a:path w="178435" h="178434">
                <a:moveTo>
                  <a:pt x="88645" y="0"/>
                </a:moveTo>
                <a:lnTo>
                  <a:pt x="29844" y="58927"/>
                </a:lnTo>
                <a:lnTo>
                  <a:pt x="147657" y="58927"/>
                </a:lnTo>
                <a:lnTo>
                  <a:pt x="88645" y="0"/>
                </a:lnTo>
                <a:close/>
              </a:path>
            </a:pathLst>
          </a:custGeom>
          <a:solidFill>
            <a:schemeClr val="tx2">
              <a:lumMod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7"/>
          <p:cNvSpPr/>
          <p:nvPr/>
        </p:nvSpPr>
        <p:spPr>
          <a:xfrm>
            <a:off x="2513012" y="12192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147683" y="119379"/>
                </a:moveTo>
                <a:lnTo>
                  <a:pt x="29857" y="119379"/>
                </a:lnTo>
                <a:lnTo>
                  <a:pt x="88722" y="178308"/>
                </a:lnTo>
                <a:lnTo>
                  <a:pt x="147683" y="119379"/>
                </a:lnTo>
                <a:close/>
              </a:path>
              <a:path w="178434" h="178434">
                <a:moveTo>
                  <a:pt x="149301" y="0"/>
                </a:moveTo>
                <a:lnTo>
                  <a:pt x="15786" y="15748"/>
                </a:lnTo>
                <a:lnTo>
                  <a:pt x="0" y="149351"/>
                </a:lnTo>
                <a:lnTo>
                  <a:pt x="29857" y="119379"/>
                </a:lnTo>
                <a:lnTo>
                  <a:pt x="147683" y="119379"/>
                </a:lnTo>
                <a:lnTo>
                  <a:pt x="178308" y="88773"/>
                </a:lnTo>
                <a:lnTo>
                  <a:pt x="119443" y="29845"/>
                </a:lnTo>
                <a:lnTo>
                  <a:pt x="14930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1"/>
          <p:cNvSpPr/>
          <p:nvPr/>
        </p:nvSpPr>
        <p:spPr>
          <a:xfrm>
            <a:off x="2589212" y="583565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29006" y="0"/>
                </a:moveTo>
                <a:lnTo>
                  <a:pt x="58864" y="29971"/>
                </a:lnTo>
                <a:lnTo>
                  <a:pt x="0" y="88773"/>
                </a:lnTo>
                <a:lnTo>
                  <a:pt x="89585" y="178307"/>
                </a:lnTo>
                <a:lnTo>
                  <a:pt x="148450" y="119506"/>
                </a:lnTo>
                <a:lnTo>
                  <a:pt x="174778" y="119506"/>
                </a:lnTo>
                <a:lnTo>
                  <a:pt x="162521" y="15875"/>
                </a:lnTo>
                <a:lnTo>
                  <a:pt x="29006" y="0"/>
                </a:lnTo>
                <a:close/>
              </a:path>
              <a:path w="178434" h="178434">
                <a:moveTo>
                  <a:pt x="174778" y="119506"/>
                </a:moveTo>
                <a:lnTo>
                  <a:pt x="148450" y="119506"/>
                </a:lnTo>
                <a:lnTo>
                  <a:pt x="178308" y="149351"/>
                </a:lnTo>
                <a:lnTo>
                  <a:pt x="174778" y="11950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"/>
          <p:cNvSpPr/>
          <p:nvPr/>
        </p:nvSpPr>
        <p:spPr>
          <a:xfrm>
            <a:off x="5484812" y="0"/>
            <a:ext cx="6678080" cy="6858000"/>
          </a:xfrm>
          <a:custGeom>
            <a:avLst/>
            <a:gdLst/>
            <a:ahLst/>
            <a:cxnLst/>
            <a:rect l="l" t="t" r="r" b="b"/>
            <a:pathLst>
              <a:path w="3179445" h="6858000">
                <a:moveTo>
                  <a:pt x="0" y="6858000"/>
                </a:moveTo>
                <a:lnTo>
                  <a:pt x="3179064" y="6858000"/>
                </a:lnTo>
                <a:lnTo>
                  <a:pt x="3179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12700" marR="5080">
              <a:lnSpc>
                <a:spcPct val="150000"/>
              </a:lnSpc>
            </a:pPr>
            <a:endParaRPr lang="en-US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7" name="object 11"/>
          <p:cNvSpPr txBox="1">
            <a:spLocks noGrp="1"/>
          </p:cNvSpPr>
          <p:nvPr>
            <p:ph type="title"/>
          </p:nvPr>
        </p:nvSpPr>
        <p:spPr>
          <a:xfrm>
            <a:off x="5778182" y="214248"/>
            <a:ext cx="4888230" cy="924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2D75B6"/>
                </a:solidFill>
              </a:rPr>
              <a:t>STAGE</a:t>
            </a:r>
            <a:r>
              <a:rPr sz="2400" spc="-90" dirty="0">
                <a:solidFill>
                  <a:srgbClr val="2D75B6"/>
                </a:solidFill>
              </a:rPr>
              <a:t> </a:t>
            </a:r>
            <a:r>
              <a:rPr sz="2400" dirty="0">
                <a:solidFill>
                  <a:srgbClr val="2D75B6"/>
                </a:solidFill>
              </a:rPr>
              <a:t>IV:</a:t>
            </a:r>
            <a:endParaRPr sz="2400" dirty="0"/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1800" b="0" dirty="0">
                <a:solidFill>
                  <a:srgbClr val="2D75B6"/>
                </a:solidFill>
                <a:latin typeface="Century Gothic"/>
                <a:cs typeface="Century Gothic"/>
              </a:rPr>
              <a:t>UPDATING IMPACT </a:t>
            </a:r>
            <a:r>
              <a:rPr sz="1800" b="0" spc="5" dirty="0">
                <a:solidFill>
                  <a:srgbClr val="2D75B6"/>
                </a:solidFill>
                <a:latin typeface="Century Gothic"/>
                <a:cs typeface="Century Gothic"/>
              </a:rPr>
              <a:t>ANALYIS BASIS</a:t>
            </a:r>
            <a:r>
              <a:rPr sz="1800" b="0" spc="-15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800" b="0" dirty="0">
                <a:solidFill>
                  <a:srgbClr val="2D75B6"/>
                </a:solidFill>
                <a:latin typeface="Century Gothic"/>
                <a:cs typeface="Century Gothic"/>
              </a:rPr>
              <a:t>CHANGES  </a:t>
            </a:r>
            <a:r>
              <a:rPr sz="1800" b="0" spc="-5" dirty="0">
                <a:solidFill>
                  <a:srgbClr val="2D75B6"/>
                </a:solidFill>
                <a:latin typeface="Century Gothic"/>
                <a:cs typeface="Century Gothic"/>
              </a:rPr>
              <a:t>INTRODUCED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8" name="object 7"/>
          <p:cNvSpPr txBox="1"/>
          <p:nvPr/>
        </p:nvSpPr>
        <p:spPr>
          <a:xfrm>
            <a:off x="5731192" y="1409572"/>
            <a:ext cx="516382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002060"/>
                </a:solidFill>
                <a:latin typeface="Century Gothic"/>
                <a:cs typeface="Century Gothic"/>
              </a:rPr>
              <a:t>Study </a:t>
            </a:r>
            <a:r>
              <a:rPr sz="1600" dirty="0">
                <a:solidFill>
                  <a:srgbClr val="002060"/>
                </a:solidFill>
                <a:latin typeface="Century Gothic"/>
                <a:cs typeface="Century Gothic"/>
              </a:rPr>
              <a:t>of changes/ </a:t>
            </a:r>
            <a:r>
              <a:rPr sz="1600" spc="-5" dirty="0">
                <a:solidFill>
                  <a:srgbClr val="002060"/>
                </a:solidFill>
                <a:latin typeface="Century Gothic"/>
                <a:cs typeface="Century Gothic"/>
              </a:rPr>
              <a:t>notifications </a:t>
            </a:r>
            <a:r>
              <a:rPr sz="1600" dirty="0">
                <a:solidFill>
                  <a:srgbClr val="002060"/>
                </a:solidFill>
                <a:latin typeface="Century Gothic"/>
                <a:cs typeface="Century Gothic"/>
              </a:rPr>
              <a:t>introduced</a:t>
            </a:r>
            <a:r>
              <a:rPr sz="1600" spc="-11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600" spc="5" dirty="0">
                <a:solidFill>
                  <a:srgbClr val="002060"/>
                </a:solidFill>
                <a:latin typeface="Century Gothic"/>
                <a:cs typeface="Century Gothic"/>
              </a:rPr>
              <a:t>in  </a:t>
            </a:r>
            <a:r>
              <a:rPr sz="1600" dirty="0">
                <a:solidFill>
                  <a:srgbClr val="002060"/>
                </a:solidFill>
                <a:latin typeface="Century Gothic"/>
                <a:cs typeface="Century Gothic"/>
              </a:rPr>
              <a:t>proposed </a:t>
            </a:r>
            <a:r>
              <a:rPr sz="1600" spc="5" dirty="0">
                <a:solidFill>
                  <a:srgbClr val="002060"/>
                </a:solidFill>
                <a:latin typeface="Century Gothic"/>
                <a:cs typeface="Century Gothic"/>
              </a:rPr>
              <a:t>law in </a:t>
            </a:r>
            <a:r>
              <a:rPr sz="1600" dirty="0">
                <a:solidFill>
                  <a:srgbClr val="002060"/>
                </a:solidFill>
                <a:latin typeface="Century Gothic"/>
                <a:cs typeface="Century Gothic"/>
              </a:rPr>
              <a:t>light of </a:t>
            </a:r>
            <a:r>
              <a:rPr sz="1600" spc="-5" dirty="0">
                <a:solidFill>
                  <a:srgbClr val="002060"/>
                </a:solidFill>
                <a:latin typeface="Century Gothic"/>
                <a:cs typeface="Century Gothic"/>
              </a:rPr>
              <a:t>business</a:t>
            </a:r>
            <a:r>
              <a:rPr sz="1600" spc="-235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Century Gothic"/>
                <a:cs typeface="Century Gothic"/>
              </a:rPr>
              <a:t>process;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39" name="object 8"/>
          <p:cNvSpPr txBox="1"/>
          <p:nvPr/>
        </p:nvSpPr>
        <p:spPr>
          <a:xfrm>
            <a:off x="5748972" y="2362200"/>
            <a:ext cx="537464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Analysis </a:t>
            </a:r>
            <a:r>
              <a:rPr sz="1600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of </a:t>
            </a:r>
            <a:r>
              <a:rPr sz="1600" spc="-5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business-wide </a:t>
            </a:r>
            <a:r>
              <a:rPr sz="1600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impact of such</a:t>
            </a:r>
            <a:r>
              <a:rPr sz="1600" spc="-155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chemeClr val="accent3">
                    <a:lumMod val="50000"/>
                  </a:schemeClr>
                </a:solidFill>
                <a:latin typeface="Century Gothic"/>
                <a:cs typeface="Century Gothic"/>
              </a:rPr>
              <a:t>changes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40" name="object 9"/>
          <p:cNvSpPr txBox="1"/>
          <p:nvPr/>
        </p:nvSpPr>
        <p:spPr>
          <a:xfrm>
            <a:off x="5713412" y="3241357"/>
            <a:ext cx="54102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Performing </a:t>
            </a:r>
            <a:r>
              <a:rPr sz="1600" dirty="0">
                <a:solidFill>
                  <a:srgbClr val="FF0000"/>
                </a:solidFill>
                <a:latin typeface="Century Gothic"/>
                <a:cs typeface="Century Gothic"/>
              </a:rPr>
              <a:t>‘what </a:t>
            </a:r>
            <a:r>
              <a:rPr sz="1600" spc="5" dirty="0">
                <a:solidFill>
                  <a:srgbClr val="FF0000"/>
                </a:solidFill>
                <a:latin typeface="Century Gothic"/>
                <a:cs typeface="Century Gothic"/>
              </a:rPr>
              <a:t>if’</a:t>
            </a:r>
            <a:r>
              <a:rPr sz="1600" spc="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for </a:t>
            </a:r>
            <a:r>
              <a:rPr sz="1600" spc="-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Company </a:t>
            </a:r>
            <a:r>
              <a:rPr sz="1600" spc="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respect</a:t>
            </a:r>
            <a:r>
              <a:rPr sz="1600" spc="-229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of  </a:t>
            </a:r>
            <a:r>
              <a:rPr sz="1600" spc="-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overall changes </a:t>
            </a:r>
            <a:r>
              <a:rPr sz="1600" spc="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proposed </a:t>
            </a:r>
            <a:r>
              <a:rPr sz="1600" spc="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law;</a:t>
            </a:r>
            <a:r>
              <a:rPr sz="1600" spc="-204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chemeClr val="accent5">
                    <a:lumMod val="50000"/>
                  </a:schemeClr>
                </a:solidFill>
                <a:latin typeface="Century Gothic"/>
                <a:cs typeface="Century Gothic"/>
              </a:rPr>
              <a:t>and</a:t>
            </a:r>
            <a:endParaRPr sz="1600" dirty="0">
              <a:solidFill>
                <a:schemeClr val="accent5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41" name="object 10"/>
          <p:cNvSpPr txBox="1"/>
          <p:nvPr/>
        </p:nvSpPr>
        <p:spPr>
          <a:xfrm>
            <a:off x="5755322" y="4214336"/>
            <a:ext cx="468249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Discussions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with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management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to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apprise of</a:t>
            </a:r>
            <a:r>
              <a:rPr sz="1600" spc="-17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the  modifications and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consequent impact on </a:t>
            </a:r>
            <a:r>
              <a:rPr sz="1600" spc="-5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the  </a:t>
            </a:r>
            <a:r>
              <a:rPr sz="1600" dirty="0">
                <a:solidFill>
                  <a:schemeClr val="accent1">
                    <a:lumMod val="75000"/>
                  </a:schemeClr>
                </a:solidFill>
                <a:latin typeface="Century Gothic"/>
                <a:cs typeface="Century Gothic"/>
              </a:rPr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43935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" y="0"/>
            <a:ext cx="12188824" cy="6155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dirty="0"/>
          </a:p>
        </p:txBody>
      </p:sp>
      <p:sp>
        <p:nvSpPr>
          <p:cNvPr id="17" name="object 9"/>
          <p:cNvSpPr/>
          <p:nvPr/>
        </p:nvSpPr>
        <p:spPr>
          <a:xfrm>
            <a:off x="0" y="-76200"/>
            <a:ext cx="4113212" cy="678180"/>
          </a:xfrm>
          <a:custGeom>
            <a:avLst/>
            <a:gdLst/>
            <a:ahLst/>
            <a:cxnLst/>
            <a:rect l="l" t="t" r="r" b="b"/>
            <a:pathLst>
              <a:path w="3112135" h="678180">
                <a:moveTo>
                  <a:pt x="3112008" y="0"/>
                </a:moveTo>
                <a:lnTo>
                  <a:pt x="0" y="0"/>
                </a:lnTo>
                <a:lnTo>
                  <a:pt x="0" y="678179"/>
                </a:lnTo>
                <a:lnTo>
                  <a:pt x="2942463" y="678179"/>
                </a:lnTo>
                <a:lnTo>
                  <a:pt x="3112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PHASE-II</a:t>
            </a:r>
            <a:endParaRPr sz="2400" dirty="0"/>
          </a:p>
        </p:txBody>
      </p:sp>
      <p:sp>
        <p:nvSpPr>
          <p:cNvPr id="20" name="object 7"/>
          <p:cNvSpPr/>
          <p:nvPr/>
        </p:nvSpPr>
        <p:spPr>
          <a:xfrm>
            <a:off x="-1" y="609600"/>
            <a:ext cx="12188825" cy="1332230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/>
          <p:cNvSpPr/>
          <p:nvPr/>
        </p:nvSpPr>
        <p:spPr>
          <a:xfrm>
            <a:off x="0" y="1905000"/>
            <a:ext cx="12188824" cy="1332230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"/>
          <p:cNvSpPr/>
          <p:nvPr/>
        </p:nvSpPr>
        <p:spPr>
          <a:xfrm>
            <a:off x="0" y="3200400"/>
            <a:ext cx="12188824" cy="1332230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1"/>
          <p:cNvSpPr txBox="1"/>
          <p:nvPr/>
        </p:nvSpPr>
        <p:spPr>
          <a:xfrm>
            <a:off x="1980882" y="1902460"/>
            <a:ext cx="7618730" cy="1221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10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PREPARING </a:t>
            </a:r>
            <a:r>
              <a:rPr sz="4000" b="1" spc="-5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IMPLEMENTATION</a:t>
            </a:r>
            <a:r>
              <a:rPr sz="4000" b="1" spc="55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4000" b="1" spc="-5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&amp;</a:t>
            </a:r>
            <a:endParaRPr sz="4000" dirty="0">
              <a:solidFill>
                <a:schemeClr val="tx2">
                  <a:lumMod val="10000"/>
                </a:schemeClr>
              </a:solidFill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4000" b="1" spc="-5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TRANSITION</a:t>
            </a:r>
            <a:r>
              <a:rPr sz="4000" b="1" spc="-15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 </a:t>
            </a:r>
            <a:r>
              <a:rPr sz="4000" b="1" spc="-10" dirty="0">
                <a:solidFill>
                  <a:schemeClr val="tx2">
                    <a:lumMod val="10000"/>
                  </a:schemeClr>
                </a:solidFill>
                <a:latin typeface="Century Gothic"/>
                <a:cs typeface="Century Gothic"/>
              </a:rPr>
              <a:t>ROADMAP</a:t>
            </a:r>
            <a:endParaRPr sz="4000" dirty="0">
              <a:solidFill>
                <a:schemeClr val="tx2">
                  <a:lumMod val="10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2052" name="Picture 4" descr="Image result for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624872"/>
            <a:ext cx="3429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busin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2" y="4657724"/>
            <a:ext cx="3505200" cy="217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busine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12" y="4624872"/>
            <a:ext cx="525621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62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3"/>
          <p:cNvSpPr/>
          <p:nvPr/>
        </p:nvSpPr>
        <p:spPr>
          <a:xfrm>
            <a:off x="-1" y="0"/>
            <a:ext cx="12188825" cy="2783205"/>
          </a:xfrm>
          <a:custGeom>
            <a:avLst/>
            <a:gdLst/>
            <a:ahLst/>
            <a:cxnLst/>
            <a:rect l="l" t="t" r="r" b="b"/>
            <a:pathLst>
              <a:path w="9144000" h="2783205">
                <a:moveTo>
                  <a:pt x="0" y="2782824"/>
                </a:moveTo>
                <a:lnTo>
                  <a:pt x="9144000" y="2782824"/>
                </a:lnTo>
                <a:lnTo>
                  <a:pt x="9144000" y="0"/>
                </a:lnTo>
                <a:lnTo>
                  <a:pt x="0" y="0"/>
                </a:lnTo>
                <a:lnTo>
                  <a:pt x="0" y="2782824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7"/>
          <p:cNvSpPr/>
          <p:nvPr/>
        </p:nvSpPr>
        <p:spPr>
          <a:xfrm>
            <a:off x="1024127" y="105155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5">
                <a:moveTo>
                  <a:pt x="313181" y="0"/>
                </a:moveTo>
                <a:lnTo>
                  <a:pt x="266903" y="3395"/>
                </a:lnTo>
                <a:lnTo>
                  <a:pt x="222732" y="13259"/>
                </a:lnTo>
                <a:lnTo>
                  <a:pt x="181154" y="29106"/>
                </a:lnTo>
                <a:lnTo>
                  <a:pt x="142653" y="50453"/>
                </a:lnTo>
                <a:lnTo>
                  <a:pt x="107713" y="76815"/>
                </a:lnTo>
                <a:lnTo>
                  <a:pt x="76819" y="107708"/>
                </a:lnTo>
                <a:lnTo>
                  <a:pt x="50456" y="142647"/>
                </a:lnTo>
                <a:lnTo>
                  <a:pt x="29108" y="181148"/>
                </a:lnTo>
                <a:lnTo>
                  <a:pt x="13260" y="222727"/>
                </a:lnTo>
                <a:lnTo>
                  <a:pt x="3395" y="266900"/>
                </a:lnTo>
                <a:lnTo>
                  <a:pt x="0" y="313182"/>
                </a:lnTo>
                <a:lnTo>
                  <a:pt x="3395" y="359463"/>
                </a:lnTo>
                <a:lnTo>
                  <a:pt x="13260" y="403636"/>
                </a:lnTo>
                <a:lnTo>
                  <a:pt x="29108" y="445215"/>
                </a:lnTo>
                <a:lnTo>
                  <a:pt x="50456" y="483716"/>
                </a:lnTo>
                <a:lnTo>
                  <a:pt x="76819" y="518655"/>
                </a:lnTo>
                <a:lnTo>
                  <a:pt x="107713" y="549548"/>
                </a:lnTo>
                <a:lnTo>
                  <a:pt x="142653" y="575910"/>
                </a:lnTo>
                <a:lnTo>
                  <a:pt x="181154" y="597257"/>
                </a:lnTo>
                <a:lnTo>
                  <a:pt x="222732" y="613104"/>
                </a:lnTo>
                <a:lnTo>
                  <a:pt x="266903" y="622968"/>
                </a:lnTo>
                <a:lnTo>
                  <a:pt x="313181" y="626364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4" y="313182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1"/>
          <p:cNvSpPr/>
          <p:nvPr/>
        </p:nvSpPr>
        <p:spPr>
          <a:xfrm>
            <a:off x="1688592" y="769619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313181" y="0"/>
                </a:moveTo>
                <a:lnTo>
                  <a:pt x="266900" y="3395"/>
                </a:lnTo>
                <a:lnTo>
                  <a:pt x="222727" y="13259"/>
                </a:lnTo>
                <a:lnTo>
                  <a:pt x="181148" y="29106"/>
                </a:lnTo>
                <a:lnTo>
                  <a:pt x="142647" y="50453"/>
                </a:lnTo>
                <a:lnTo>
                  <a:pt x="107708" y="76815"/>
                </a:lnTo>
                <a:lnTo>
                  <a:pt x="76815" y="107708"/>
                </a:lnTo>
                <a:lnTo>
                  <a:pt x="50453" y="142647"/>
                </a:lnTo>
                <a:lnTo>
                  <a:pt x="29106" y="181148"/>
                </a:lnTo>
                <a:lnTo>
                  <a:pt x="13259" y="222727"/>
                </a:lnTo>
                <a:lnTo>
                  <a:pt x="3395" y="266900"/>
                </a:lnTo>
                <a:lnTo>
                  <a:pt x="0" y="313181"/>
                </a:lnTo>
                <a:lnTo>
                  <a:pt x="3395" y="359463"/>
                </a:lnTo>
                <a:lnTo>
                  <a:pt x="13259" y="403636"/>
                </a:lnTo>
                <a:lnTo>
                  <a:pt x="29106" y="445215"/>
                </a:lnTo>
                <a:lnTo>
                  <a:pt x="50453" y="483716"/>
                </a:lnTo>
                <a:lnTo>
                  <a:pt x="76815" y="518655"/>
                </a:lnTo>
                <a:lnTo>
                  <a:pt x="107708" y="549548"/>
                </a:lnTo>
                <a:lnTo>
                  <a:pt x="142647" y="575910"/>
                </a:lnTo>
                <a:lnTo>
                  <a:pt x="181148" y="597257"/>
                </a:lnTo>
                <a:lnTo>
                  <a:pt x="222727" y="613104"/>
                </a:lnTo>
                <a:lnTo>
                  <a:pt x="266900" y="622968"/>
                </a:lnTo>
                <a:lnTo>
                  <a:pt x="313181" y="626363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3" y="313181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  <a:solidFill>
            <a:schemeClr val="tx2">
              <a:lumMod val="2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6"/>
          <p:cNvSpPr/>
          <p:nvPr/>
        </p:nvSpPr>
        <p:spPr>
          <a:xfrm>
            <a:off x="1024127" y="1434083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1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1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1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0"/>
          <p:cNvSpPr/>
          <p:nvPr/>
        </p:nvSpPr>
        <p:spPr>
          <a:xfrm>
            <a:off x="359663" y="769619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1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0" y="3395"/>
                </a:lnTo>
                <a:lnTo>
                  <a:pt x="403631" y="13259"/>
                </a:lnTo>
                <a:lnTo>
                  <a:pt x="445209" y="29106"/>
                </a:lnTo>
                <a:lnTo>
                  <a:pt x="483710" y="50453"/>
                </a:lnTo>
                <a:lnTo>
                  <a:pt x="518650" y="76815"/>
                </a:lnTo>
                <a:lnTo>
                  <a:pt x="549544" y="107708"/>
                </a:lnTo>
                <a:lnTo>
                  <a:pt x="575907" y="142647"/>
                </a:lnTo>
                <a:lnTo>
                  <a:pt x="597255" y="181148"/>
                </a:lnTo>
                <a:lnTo>
                  <a:pt x="613103" y="222727"/>
                </a:lnTo>
                <a:lnTo>
                  <a:pt x="622968" y="266900"/>
                </a:lnTo>
                <a:lnTo>
                  <a:pt x="626364" y="313181"/>
                </a:lnTo>
                <a:lnTo>
                  <a:pt x="622968" y="359463"/>
                </a:lnTo>
                <a:lnTo>
                  <a:pt x="613103" y="403636"/>
                </a:lnTo>
                <a:lnTo>
                  <a:pt x="597255" y="445215"/>
                </a:lnTo>
                <a:lnTo>
                  <a:pt x="575907" y="483716"/>
                </a:lnTo>
                <a:lnTo>
                  <a:pt x="549544" y="518655"/>
                </a:lnTo>
                <a:lnTo>
                  <a:pt x="518650" y="549548"/>
                </a:lnTo>
                <a:lnTo>
                  <a:pt x="483710" y="575910"/>
                </a:lnTo>
                <a:lnTo>
                  <a:pt x="445209" y="597257"/>
                </a:lnTo>
                <a:lnTo>
                  <a:pt x="403631" y="613104"/>
                </a:lnTo>
                <a:lnTo>
                  <a:pt x="359460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"/>
          <p:cNvSpPr txBox="1">
            <a:spLocks noGrp="1"/>
          </p:cNvSpPr>
          <p:nvPr>
            <p:ph type="title"/>
          </p:nvPr>
        </p:nvSpPr>
        <p:spPr>
          <a:xfrm>
            <a:off x="2684778" y="381000"/>
            <a:ext cx="668623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800" spc="-10" dirty="0">
                <a:solidFill>
                  <a:schemeClr val="tx2">
                    <a:lumMod val="10000"/>
                  </a:schemeClr>
                </a:solidFill>
              </a:rPr>
              <a:t>PREPARING </a:t>
            </a:r>
            <a:r>
              <a:rPr sz="2800" spc="-5" dirty="0">
                <a:solidFill>
                  <a:schemeClr val="tx2">
                    <a:lumMod val="10000"/>
                  </a:schemeClr>
                </a:solidFill>
              </a:rPr>
              <a:t>IMPLEMENTATION</a:t>
            </a:r>
            <a:r>
              <a:rPr sz="2800" spc="45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sz="2800" spc="-5" dirty="0">
                <a:solidFill>
                  <a:schemeClr val="tx2">
                    <a:lumMod val="10000"/>
                  </a:schemeClr>
                </a:solidFill>
              </a:rPr>
              <a:t>&amp;</a:t>
            </a:r>
            <a:endParaRPr sz="2800" dirty="0">
              <a:solidFill>
                <a:schemeClr val="tx2">
                  <a:lumMod val="10000"/>
                </a:schemeClr>
              </a:solidFill>
            </a:endParaRPr>
          </a:p>
          <a:p>
            <a:pPr marL="12700" algn="ctr">
              <a:lnSpc>
                <a:spcPct val="100000"/>
              </a:lnSpc>
            </a:pPr>
            <a:r>
              <a:rPr sz="2800" spc="-10" dirty="0">
                <a:solidFill>
                  <a:schemeClr val="tx2">
                    <a:lumMod val="10000"/>
                  </a:schemeClr>
                </a:solidFill>
              </a:rPr>
              <a:t>T</a:t>
            </a:r>
            <a:r>
              <a:rPr sz="2800" u="sng" spc="-10" dirty="0">
                <a:solidFill>
                  <a:schemeClr val="tx2">
                    <a:lumMod val="10000"/>
                  </a:schemeClr>
                </a:solidFill>
              </a:rPr>
              <a:t>RANSITION</a:t>
            </a:r>
            <a:r>
              <a:rPr sz="2800" u="sng" spc="1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sz="2800" u="sng" spc="-10" dirty="0">
                <a:solidFill>
                  <a:schemeClr val="tx2">
                    <a:lumMod val="10000"/>
                  </a:schemeClr>
                </a:solidFill>
              </a:rPr>
              <a:t>ROAD</a:t>
            </a:r>
            <a:r>
              <a:rPr sz="2800" spc="-10" dirty="0">
                <a:solidFill>
                  <a:schemeClr val="tx2">
                    <a:lumMod val="10000"/>
                  </a:schemeClr>
                </a:solidFill>
              </a:rPr>
              <a:t>MAP</a:t>
            </a:r>
            <a:endParaRPr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0" name="object 5"/>
          <p:cNvSpPr txBox="1"/>
          <p:nvPr/>
        </p:nvSpPr>
        <p:spPr>
          <a:xfrm>
            <a:off x="2697225" y="1295400"/>
            <a:ext cx="8578787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Upon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identifying key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actionable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items requiring transition under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the</a:t>
            </a:r>
            <a:r>
              <a:rPr sz="1600" b="1" spc="-220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GST,  </a:t>
            </a:r>
            <a:r>
              <a:rPr sz="1600" b="1" spc="5" dirty="0" smtClean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I</a:t>
            </a:r>
            <a:r>
              <a:rPr lang="en-US" sz="1600" b="1" spc="5" dirty="0" smtClean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DT</a:t>
            </a:r>
            <a:r>
              <a:rPr sz="1600" b="1" spc="5" dirty="0" smtClean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shall suggest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the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best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possible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business model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that </a:t>
            </a:r>
            <a:r>
              <a:rPr sz="1600" b="1" spc="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is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both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‘tax  efficient’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and ‘pragmatic’. </a:t>
            </a:r>
            <a:r>
              <a:rPr sz="1600" b="1" spc="-10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We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shall work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closely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with various stake-  holders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to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prepare </a:t>
            </a:r>
            <a:r>
              <a:rPr sz="1600" b="1" spc="-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the ‘implementation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and transition</a:t>
            </a:r>
            <a:r>
              <a:rPr sz="1600" b="1" spc="-65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 </a:t>
            </a:r>
            <a:r>
              <a:rPr sz="1600" b="1" dirty="0">
                <a:solidFill>
                  <a:schemeClr val="tx2">
                    <a:lumMod val="10000"/>
                  </a:schemeClr>
                </a:solidFill>
                <a:latin typeface="Book Antiqua" panose="02040602050305030304" pitchFamily="18" charset="0"/>
                <a:cs typeface="Century Gothic"/>
              </a:rPr>
              <a:t>roadmap’</a:t>
            </a:r>
          </a:p>
        </p:txBody>
      </p:sp>
      <p:sp>
        <p:nvSpPr>
          <p:cNvPr id="31" name="object 7"/>
          <p:cNvSpPr/>
          <p:nvPr/>
        </p:nvSpPr>
        <p:spPr>
          <a:xfrm>
            <a:off x="1024127" y="2763011"/>
            <a:ext cx="3817620" cy="4094989"/>
          </a:xfrm>
          <a:custGeom>
            <a:avLst/>
            <a:gdLst/>
            <a:ahLst/>
            <a:cxnLst/>
            <a:rect l="l" t="t" r="r" b="b"/>
            <a:pathLst>
              <a:path w="3817620" h="3878579">
                <a:moveTo>
                  <a:pt x="0" y="3878579"/>
                </a:moveTo>
                <a:lnTo>
                  <a:pt x="3817620" y="3878579"/>
                </a:lnTo>
                <a:lnTo>
                  <a:pt x="3817620" y="0"/>
                </a:lnTo>
                <a:lnTo>
                  <a:pt x="0" y="0"/>
                </a:lnTo>
                <a:lnTo>
                  <a:pt x="0" y="3878579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/>
          <p:cNvSpPr/>
          <p:nvPr/>
        </p:nvSpPr>
        <p:spPr>
          <a:xfrm>
            <a:off x="6391592" y="2763011"/>
            <a:ext cx="3817620" cy="4094989"/>
          </a:xfrm>
          <a:custGeom>
            <a:avLst/>
            <a:gdLst/>
            <a:ahLst/>
            <a:cxnLst/>
            <a:rect l="l" t="t" r="r" b="b"/>
            <a:pathLst>
              <a:path w="3817620" h="3878579">
                <a:moveTo>
                  <a:pt x="0" y="3878579"/>
                </a:moveTo>
                <a:lnTo>
                  <a:pt x="3817620" y="3878579"/>
                </a:lnTo>
                <a:lnTo>
                  <a:pt x="3817620" y="0"/>
                </a:lnTo>
                <a:lnTo>
                  <a:pt x="0" y="0"/>
                </a:lnTo>
                <a:lnTo>
                  <a:pt x="0" y="3878579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8"/>
          <p:cNvSpPr txBox="1"/>
          <p:nvPr/>
        </p:nvSpPr>
        <p:spPr>
          <a:xfrm>
            <a:off x="990917" y="3124200"/>
            <a:ext cx="350329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Basis impact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analysis,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IBA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would</a:t>
            </a:r>
            <a:r>
              <a:rPr sz="1400" spc="-2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assist  Company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 the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key  actionable items requiring transtion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</a:t>
            </a:r>
            <a:r>
              <a:rPr sz="1400" spc="-8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GST;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4" name="object 9"/>
          <p:cNvSpPr txBox="1"/>
          <p:nvPr/>
        </p:nvSpPr>
        <p:spPr>
          <a:xfrm>
            <a:off x="1018222" y="4257675"/>
            <a:ext cx="3475990" cy="1076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Meetings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with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business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heads,</a:t>
            </a:r>
            <a:r>
              <a:rPr sz="1400" spc="-19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supply 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chain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team,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IT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team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help identify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best possible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scenarios for  Company’s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operations/ business  divisions;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5" name="object 10"/>
          <p:cNvSpPr txBox="1"/>
          <p:nvPr/>
        </p:nvSpPr>
        <p:spPr>
          <a:xfrm>
            <a:off x="1065212" y="5598795"/>
            <a:ext cx="3640454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Basis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discussions,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IBA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will formulate</a:t>
            </a:r>
            <a:r>
              <a:rPr sz="1400" spc="-1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best  possible solutions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resulting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in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most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efficient</a:t>
            </a:r>
            <a:r>
              <a:rPr sz="1400" spc="-1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model;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6" name="object 13"/>
          <p:cNvSpPr txBox="1"/>
          <p:nvPr/>
        </p:nvSpPr>
        <p:spPr>
          <a:xfrm>
            <a:off x="6544627" y="3084195"/>
            <a:ext cx="3588385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Proposed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business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models will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be  accompanied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with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attached pros  and</a:t>
            </a:r>
            <a:r>
              <a:rPr sz="1400" spc="-8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cons;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14"/>
          <p:cNvSpPr txBox="1"/>
          <p:nvPr/>
        </p:nvSpPr>
        <p:spPr>
          <a:xfrm>
            <a:off x="6545262" y="3861435"/>
            <a:ext cx="3130550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Proposed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business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model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will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be  presented to the business heads,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supply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chain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team,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IT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team for</a:t>
            </a:r>
            <a:r>
              <a:rPr sz="1400" spc="-13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its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feasibility;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8" name="object 15"/>
          <p:cNvSpPr txBox="1"/>
          <p:nvPr/>
        </p:nvSpPr>
        <p:spPr>
          <a:xfrm>
            <a:off x="6533197" y="4757166"/>
            <a:ext cx="3371215" cy="863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Post approval,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IBA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would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prepare</a:t>
            </a:r>
            <a:r>
              <a:rPr sz="1400" spc="-2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  road-map for transition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 implementation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proposed  business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model;</a:t>
            </a:r>
            <a:r>
              <a:rPr sz="1400" spc="-1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9" name="object 16"/>
          <p:cNvSpPr txBox="1"/>
          <p:nvPr/>
        </p:nvSpPr>
        <p:spPr>
          <a:xfrm>
            <a:off x="6551612" y="5824321"/>
            <a:ext cx="3376929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Special focus would be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provided</a:t>
            </a:r>
            <a:r>
              <a:rPr sz="1400" spc="-17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exposure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areas to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mitigate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</a:t>
            </a:r>
            <a:r>
              <a:rPr sz="1400" spc="-8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risks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0" name="object 7"/>
          <p:cNvSpPr/>
          <p:nvPr/>
        </p:nvSpPr>
        <p:spPr>
          <a:xfrm>
            <a:off x="0" y="2783206"/>
            <a:ext cx="1018222" cy="4074794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7"/>
          <p:cNvSpPr/>
          <p:nvPr/>
        </p:nvSpPr>
        <p:spPr>
          <a:xfrm>
            <a:off x="4858701" y="2763011"/>
            <a:ext cx="1609725" cy="4094989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"/>
          <p:cNvSpPr/>
          <p:nvPr/>
        </p:nvSpPr>
        <p:spPr>
          <a:xfrm>
            <a:off x="10209212" y="2763011"/>
            <a:ext cx="1979612" cy="4094989"/>
          </a:xfrm>
          <a:custGeom>
            <a:avLst/>
            <a:gdLst/>
            <a:ahLst/>
            <a:cxnLst/>
            <a:rect l="l" t="t" r="r" b="b"/>
            <a:pathLst>
              <a:path w="9144000" h="1332230">
                <a:moveTo>
                  <a:pt x="0" y="0"/>
                </a:moveTo>
                <a:lnTo>
                  <a:pt x="0" y="1331976"/>
                </a:lnTo>
                <a:lnTo>
                  <a:pt x="9143999" y="1331976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41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/>
          <p:nvPr/>
        </p:nvSpPr>
        <p:spPr>
          <a:xfrm>
            <a:off x="0" y="0"/>
            <a:ext cx="9144000" cy="1386840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/>
          <p:cNvSpPr/>
          <p:nvPr/>
        </p:nvSpPr>
        <p:spPr>
          <a:xfrm>
            <a:off x="0" y="15240"/>
            <a:ext cx="3112135" cy="678180"/>
          </a:xfrm>
          <a:custGeom>
            <a:avLst/>
            <a:gdLst/>
            <a:ahLst/>
            <a:cxnLst/>
            <a:rect l="l" t="t" r="r" b="b"/>
            <a:pathLst>
              <a:path w="3112135" h="678180">
                <a:moveTo>
                  <a:pt x="3112008" y="0"/>
                </a:moveTo>
                <a:lnTo>
                  <a:pt x="0" y="0"/>
                </a:lnTo>
                <a:lnTo>
                  <a:pt x="0" y="678179"/>
                </a:lnTo>
                <a:lnTo>
                  <a:pt x="2942463" y="678179"/>
                </a:lnTo>
                <a:lnTo>
                  <a:pt x="31120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i="1" spc="-5" dirty="0" smtClean="0">
                <a:solidFill>
                  <a:srgbClr val="404040"/>
                </a:solidFill>
                <a:latin typeface="Century Gothic"/>
                <a:cs typeface="Century Gothic"/>
              </a:rPr>
              <a:t>	</a:t>
            </a:r>
            <a:r>
              <a:rPr lang="en-US" b="1" i="1" spc="-5" dirty="0" smtClean="0">
                <a:solidFill>
                  <a:srgbClr val="404040"/>
                </a:solidFill>
                <a:latin typeface="Century Gothic"/>
                <a:cs typeface="Century Gothic"/>
              </a:rPr>
              <a:t>PHASE-III</a:t>
            </a:r>
            <a:endParaRPr b="1" dirty="0"/>
          </a:p>
        </p:txBody>
      </p:sp>
      <p:sp>
        <p:nvSpPr>
          <p:cNvPr id="5" name="object 4"/>
          <p:cNvSpPr/>
          <p:nvPr/>
        </p:nvSpPr>
        <p:spPr>
          <a:xfrm>
            <a:off x="0" y="1370798"/>
            <a:ext cx="9144000" cy="5487202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9144000" y="0"/>
            <a:ext cx="3427412" cy="6858000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1"/>
          <p:cNvSpPr txBox="1"/>
          <p:nvPr/>
        </p:nvSpPr>
        <p:spPr>
          <a:xfrm>
            <a:off x="1885632" y="1249045"/>
            <a:ext cx="8780780" cy="732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FFFFFF"/>
                </a:solidFill>
                <a:latin typeface="Century Gothic"/>
                <a:cs typeface="Century Gothic"/>
              </a:rPr>
              <a:t>IMPLEMENTATION</a:t>
            </a:r>
            <a:r>
              <a:rPr sz="48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4800" b="1" dirty="0">
                <a:solidFill>
                  <a:srgbClr val="FFFFFF"/>
                </a:solidFill>
                <a:latin typeface="Century Gothic"/>
                <a:cs typeface="Century Gothic"/>
              </a:rPr>
              <a:t>ASSISTANCE</a:t>
            </a:r>
            <a:endParaRPr sz="4800" dirty="0">
              <a:latin typeface="Century Gothic"/>
              <a:cs typeface="Century Gothic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212" y="2524124"/>
            <a:ext cx="525780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4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10919" cy="6874042"/>
          </a:xfrm>
          <a:custGeom>
            <a:avLst/>
            <a:gdLst/>
            <a:ahLst/>
            <a:cxnLst/>
            <a:rect l="l" t="t" r="r" b="b"/>
            <a:pathLst>
              <a:path w="1010919" h="6858000">
                <a:moveTo>
                  <a:pt x="0" y="6857996"/>
                </a:moveTo>
                <a:lnTo>
                  <a:pt x="1010412" y="6857996"/>
                </a:lnTo>
                <a:lnTo>
                  <a:pt x="1010412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5"/>
          <p:cNvSpPr/>
          <p:nvPr/>
        </p:nvSpPr>
        <p:spPr>
          <a:xfrm>
            <a:off x="1011225" y="802"/>
            <a:ext cx="3840480" cy="6873240"/>
          </a:xfrm>
          <a:custGeom>
            <a:avLst/>
            <a:gdLst/>
            <a:ahLst/>
            <a:cxnLst/>
            <a:rect l="l" t="t" r="r" b="b"/>
            <a:pathLst>
              <a:path w="3542029" h="6858000">
                <a:moveTo>
                  <a:pt x="725632" y="0"/>
                </a:moveTo>
                <a:lnTo>
                  <a:pt x="0" y="0"/>
                </a:lnTo>
                <a:lnTo>
                  <a:pt x="0" y="6858000"/>
                </a:lnTo>
                <a:lnTo>
                  <a:pt x="598934" y="6858000"/>
                </a:lnTo>
                <a:lnTo>
                  <a:pt x="3541776" y="3353562"/>
                </a:lnTo>
                <a:lnTo>
                  <a:pt x="7256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/>
          <p:cNvSpPr/>
          <p:nvPr/>
        </p:nvSpPr>
        <p:spPr>
          <a:xfrm>
            <a:off x="9806305" y="0"/>
            <a:ext cx="2382520" cy="6858000"/>
          </a:xfrm>
          <a:custGeom>
            <a:avLst/>
            <a:gdLst/>
            <a:ahLst/>
            <a:cxnLst/>
            <a:rect l="l" t="t" r="r" b="b"/>
            <a:pathLst>
              <a:path w="2382520" h="6858000">
                <a:moveTo>
                  <a:pt x="0" y="6858000"/>
                </a:moveTo>
                <a:lnTo>
                  <a:pt x="2382011" y="6858000"/>
                </a:lnTo>
                <a:lnTo>
                  <a:pt x="2382011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4538334" y="-91440"/>
            <a:ext cx="5287010" cy="6949440"/>
          </a:xfrm>
          <a:custGeom>
            <a:avLst/>
            <a:gdLst/>
            <a:ahLst/>
            <a:cxnLst/>
            <a:rect l="l" t="t" r="r" b="b"/>
            <a:pathLst>
              <a:path w="5287009" h="6858000">
                <a:moveTo>
                  <a:pt x="5286756" y="0"/>
                </a:moveTo>
                <a:lnTo>
                  <a:pt x="4283848" y="0"/>
                </a:lnTo>
                <a:lnTo>
                  <a:pt x="0" y="3417570"/>
                </a:lnTo>
                <a:lnTo>
                  <a:pt x="4312501" y="6857999"/>
                </a:lnTo>
                <a:lnTo>
                  <a:pt x="5286756" y="6857999"/>
                </a:lnTo>
                <a:lnTo>
                  <a:pt x="528675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 rot="5033875">
            <a:off x="2076869" y="1537261"/>
            <a:ext cx="5486400" cy="9144000"/>
          </a:xfrm>
          <a:custGeom>
            <a:avLst/>
            <a:gdLst/>
            <a:ahLst/>
            <a:cxnLst/>
            <a:rect l="l" t="t" r="r" b="b"/>
            <a:pathLst>
              <a:path w="5287009" h="6858000">
                <a:moveTo>
                  <a:pt x="5286756" y="0"/>
                </a:moveTo>
                <a:lnTo>
                  <a:pt x="4283848" y="0"/>
                </a:lnTo>
                <a:lnTo>
                  <a:pt x="0" y="3417570"/>
                </a:lnTo>
                <a:lnTo>
                  <a:pt x="4312501" y="6857999"/>
                </a:lnTo>
                <a:lnTo>
                  <a:pt x="5286756" y="6857999"/>
                </a:lnTo>
                <a:lnTo>
                  <a:pt x="528675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 rot="16200000">
            <a:off x="2658427" y="-1745615"/>
            <a:ext cx="5287010" cy="6949440"/>
          </a:xfrm>
          <a:custGeom>
            <a:avLst/>
            <a:gdLst/>
            <a:ahLst/>
            <a:cxnLst/>
            <a:rect l="l" t="t" r="r" b="b"/>
            <a:pathLst>
              <a:path w="5287009" h="6858000">
                <a:moveTo>
                  <a:pt x="5286756" y="0"/>
                </a:moveTo>
                <a:lnTo>
                  <a:pt x="4283848" y="0"/>
                </a:lnTo>
                <a:lnTo>
                  <a:pt x="0" y="3417570"/>
                </a:lnTo>
                <a:lnTo>
                  <a:pt x="4312501" y="6857999"/>
                </a:lnTo>
                <a:lnTo>
                  <a:pt x="5286756" y="6857999"/>
                </a:lnTo>
                <a:lnTo>
                  <a:pt x="528675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/>
        </p:nvSpPr>
        <p:spPr>
          <a:xfrm>
            <a:off x="1827211" y="-802"/>
            <a:ext cx="10332720" cy="1371600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9"/>
          <p:cNvSpPr/>
          <p:nvPr/>
        </p:nvSpPr>
        <p:spPr>
          <a:xfrm>
            <a:off x="330708" y="1205483"/>
            <a:ext cx="626745" cy="624840"/>
          </a:xfrm>
          <a:custGeom>
            <a:avLst/>
            <a:gdLst/>
            <a:ahLst/>
            <a:cxnLst/>
            <a:rect l="l" t="t" r="r" b="b"/>
            <a:pathLst>
              <a:path w="626744" h="624839">
                <a:moveTo>
                  <a:pt x="0" y="312419"/>
                </a:moveTo>
                <a:lnTo>
                  <a:pt x="3395" y="266241"/>
                </a:lnTo>
                <a:lnTo>
                  <a:pt x="13260" y="222171"/>
                </a:lnTo>
                <a:lnTo>
                  <a:pt x="29108" y="180690"/>
                </a:lnTo>
                <a:lnTo>
                  <a:pt x="50456" y="142282"/>
                </a:lnTo>
                <a:lnTo>
                  <a:pt x="76819" y="107429"/>
                </a:lnTo>
                <a:lnTo>
                  <a:pt x="107713" y="76615"/>
                </a:lnTo>
                <a:lnTo>
                  <a:pt x="142653" y="50320"/>
                </a:lnTo>
                <a:lnTo>
                  <a:pt x="181154" y="29029"/>
                </a:lnTo>
                <a:lnTo>
                  <a:pt x="222732" y="13223"/>
                </a:lnTo>
                <a:lnTo>
                  <a:pt x="266903" y="3386"/>
                </a:lnTo>
                <a:lnTo>
                  <a:pt x="313182" y="0"/>
                </a:lnTo>
                <a:lnTo>
                  <a:pt x="359460" y="3386"/>
                </a:lnTo>
                <a:lnTo>
                  <a:pt x="403631" y="13223"/>
                </a:lnTo>
                <a:lnTo>
                  <a:pt x="445209" y="29029"/>
                </a:lnTo>
                <a:lnTo>
                  <a:pt x="483710" y="50320"/>
                </a:lnTo>
                <a:lnTo>
                  <a:pt x="518650" y="76615"/>
                </a:lnTo>
                <a:lnTo>
                  <a:pt x="549544" y="107429"/>
                </a:lnTo>
                <a:lnTo>
                  <a:pt x="575907" y="142282"/>
                </a:lnTo>
                <a:lnTo>
                  <a:pt x="597255" y="180690"/>
                </a:lnTo>
                <a:lnTo>
                  <a:pt x="613103" y="222171"/>
                </a:lnTo>
                <a:lnTo>
                  <a:pt x="622968" y="266241"/>
                </a:lnTo>
                <a:lnTo>
                  <a:pt x="626364" y="312419"/>
                </a:lnTo>
                <a:lnTo>
                  <a:pt x="622968" y="358598"/>
                </a:lnTo>
                <a:lnTo>
                  <a:pt x="613103" y="402668"/>
                </a:lnTo>
                <a:lnTo>
                  <a:pt x="597255" y="444149"/>
                </a:lnTo>
                <a:lnTo>
                  <a:pt x="575907" y="482557"/>
                </a:lnTo>
                <a:lnTo>
                  <a:pt x="549544" y="517410"/>
                </a:lnTo>
                <a:lnTo>
                  <a:pt x="518650" y="548224"/>
                </a:lnTo>
                <a:lnTo>
                  <a:pt x="483710" y="574519"/>
                </a:lnTo>
                <a:lnTo>
                  <a:pt x="445209" y="595810"/>
                </a:lnTo>
                <a:lnTo>
                  <a:pt x="403631" y="611616"/>
                </a:lnTo>
                <a:lnTo>
                  <a:pt x="359460" y="621453"/>
                </a:lnTo>
                <a:lnTo>
                  <a:pt x="313182" y="624839"/>
                </a:lnTo>
                <a:lnTo>
                  <a:pt x="266903" y="621453"/>
                </a:lnTo>
                <a:lnTo>
                  <a:pt x="222732" y="611616"/>
                </a:lnTo>
                <a:lnTo>
                  <a:pt x="181154" y="595810"/>
                </a:lnTo>
                <a:lnTo>
                  <a:pt x="142653" y="574519"/>
                </a:lnTo>
                <a:lnTo>
                  <a:pt x="107713" y="548224"/>
                </a:lnTo>
                <a:lnTo>
                  <a:pt x="76819" y="517410"/>
                </a:lnTo>
                <a:lnTo>
                  <a:pt x="50456" y="482557"/>
                </a:lnTo>
                <a:lnTo>
                  <a:pt x="29108" y="444149"/>
                </a:lnTo>
                <a:lnTo>
                  <a:pt x="13260" y="402668"/>
                </a:lnTo>
                <a:lnTo>
                  <a:pt x="3395" y="358598"/>
                </a:lnTo>
                <a:lnTo>
                  <a:pt x="0" y="312419"/>
                </a:lnTo>
                <a:close/>
              </a:path>
            </a:pathLst>
          </a:cu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6"/>
          <p:cNvSpPr/>
          <p:nvPr/>
        </p:nvSpPr>
        <p:spPr>
          <a:xfrm>
            <a:off x="995172" y="541019"/>
            <a:ext cx="626745" cy="624840"/>
          </a:xfrm>
          <a:custGeom>
            <a:avLst/>
            <a:gdLst/>
            <a:ahLst/>
            <a:cxnLst/>
            <a:rect l="l" t="t" r="r" b="b"/>
            <a:pathLst>
              <a:path w="626744" h="624840">
                <a:moveTo>
                  <a:pt x="313181" y="0"/>
                </a:moveTo>
                <a:lnTo>
                  <a:pt x="266903" y="3386"/>
                </a:lnTo>
                <a:lnTo>
                  <a:pt x="222732" y="13223"/>
                </a:lnTo>
                <a:lnTo>
                  <a:pt x="181154" y="29029"/>
                </a:lnTo>
                <a:lnTo>
                  <a:pt x="142653" y="50320"/>
                </a:lnTo>
                <a:lnTo>
                  <a:pt x="107713" y="76615"/>
                </a:lnTo>
                <a:lnTo>
                  <a:pt x="76819" y="107429"/>
                </a:lnTo>
                <a:lnTo>
                  <a:pt x="50456" y="142282"/>
                </a:lnTo>
                <a:lnTo>
                  <a:pt x="29108" y="180690"/>
                </a:lnTo>
                <a:lnTo>
                  <a:pt x="13260" y="222171"/>
                </a:lnTo>
                <a:lnTo>
                  <a:pt x="3395" y="266241"/>
                </a:lnTo>
                <a:lnTo>
                  <a:pt x="0" y="312419"/>
                </a:lnTo>
                <a:lnTo>
                  <a:pt x="3395" y="358598"/>
                </a:lnTo>
                <a:lnTo>
                  <a:pt x="13260" y="402668"/>
                </a:lnTo>
                <a:lnTo>
                  <a:pt x="29108" y="444149"/>
                </a:lnTo>
                <a:lnTo>
                  <a:pt x="50456" y="482557"/>
                </a:lnTo>
                <a:lnTo>
                  <a:pt x="76819" y="517410"/>
                </a:lnTo>
                <a:lnTo>
                  <a:pt x="107713" y="548224"/>
                </a:lnTo>
                <a:lnTo>
                  <a:pt x="142653" y="574519"/>
                </a:lnTo>
                <a:lnTo>
                  <a:pt x="181154" y="595810"/>
                </a:lnTo>
                <a:lnTo>
                  <a:pt x="222732" y="611616"/>
                </a:lnTo>
                <a:lnTo>
                  <a:pt x="266903" y="621453"/>
                </a:lnTo>
                <a:lnTo>
                  <a:pt x="313181" y="624839"/>
                </a:lnTo>
                <a:lnTo>
                  <a:pt x="359463" y="621453"/>
                </a:lnTo>
                <a:lnTo>
                  <a:pt x="403636" y="611616"/>
                </a:lnTo>
                <a:lnTo>
                  <a:pt x="445215" y="595810"/>
                </a:lnTo>
                <a:lnTo>
                  <a:pt x="483716" y="574519"/>
                </a:lnTo>
                <a:lnTo>
                  <a:pt x="518655" y="548224"/>
                </a:lnTo>
                <a:lnTo>
                  <a:pt x="549548" y="517410"/>
                </a:lnTo>
                <a:lnTo>
                  <a:pt x="575910" y="482557"/>
                </a:lnTo>
                <a:lnTo>
                  <a:pt x="597257" y="444149"/>
                </a:lnTo>
                <a:lnTo>
                  <a:pt x="613104" y="402668"/>
                </a:lnTo>
                <a:lnTo>
                  <a:pt x="622968" y="358598"/>
                </a:lnTo>
                <a:lnTo>
                  <a:pt x="626364" y="312419"/>
                </a:lnTo>
                <a:lnTo>
                  <a:pt x="622968" y="266241"/>
                </a:lnTo>
                <a:lnTo>
                  <a:pt x="613104" y="222171"/>
                </a:lnTo>
                <a:lnTo>
                  <a:pt x="597257" y="180690"/>
                </a:lnTo>
                <a:lnTo>
                  <a:pt x="575910" y="142282"/>
                </a:lnTo>
                <a:lnTo>
                  <a:pt x="549548" y="107429"/>
                </a:lnTo>
                <a:lnTo>
                  <a:pt x="518655" y="76615"/>
                </a:lnTo>
                <a:lnTo>
                  <a:pt x="483716" y="50320"/>
                </a:lnTo>
                <a:lnTo>
                  <a:pt x="445215" y="29029"/>
                </a:lnTo>
                <a:lnTo>
                  <a:pt x="403636" y="13223"/>
                </a:lnTo>
                <a:lnTo>
                  <a:pt x="359463" y="3386"/>
                </a:lnTo>
                <a:lnTo>
                  <a:pt x="31318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0"/>
          <p:cNvSpPr/>
          <p:nvPr/>
        </p:nvSpPr>
        <p:spPr>
          <a:xfrm>
            <a:off x="1659635" y="1205483"/>
            <a:ext cx="626745" cy="624840"/>
          </a:xfrm>
          <a:custGeom>
            <a:avLst/>
            <a:gdLst/>
            <a:ahLst/>
            <a:cxnLst/>
            <a:rect l="l" t="t" r="r" b="b"/>
            <a:pathLst>
              <a:path w="626744" h="624839">
                <a:moveTo>
                  <a:pt x="313181" y="0"/>
                </a:moveTo>
                <a:lnTo>
                  <a:pt x="266900" y="3386"/>
                </a:lnTo>
                <a:lnTo>
                  <a:pt x="222727" y="13223"/>
                </a:lnTo>
                <a:lnTo>
                  <a:pt x="181148" y="29029"/>
                </a:lnTo>
                <a:lnTo>
                  <a:pt x="142647" y="50320"/>
                </a:lnTo>
                <a:lnTo>
                  <a:pt x="107708" y="76615"/>
                </a:lnTo>
                <a:lnTo>
                  <a:pt x="76815" y="107429"/>
                </a:lnTo>
                <a:lnTo>
                  <a:pt x="50453" y="142282"/>
                </a:lnTo>
                <a:lnTo>
                  <a:pt x="29106" y="180690"/>
                </a:lnTo>
                <a:lnTo>
                  <a:pt x="13259" y="222171"/>
                </a:lnTo>
                <a:lnTo>
                  <a:pt x="3395" y="266241"/>
                </a:lnTo>
                <a:lnTo>
                  <a:pt x="0" y="312419"/>
                </a:lnTo>
                <a:lnTo>
                  <a:pt x="3395" y="358598"/>
                </a:lnTo>
                <a:lnTo>
                  <a:pt x="13259" y="402668"/>
                </a:lnTo>
                <a:lnTo>
                  <a:pt x="29106" y="444149"/>
                </a:lnTo>
                <a:lnTo>
                  <a:pt x="50453" y="482557"/>
                </a:lnTo>
                <a:lnTo>
                  <a:pt x="76815" y="517410"/>
                </a:lnTo>
                <a:lnTo>
                  <a:pt x="107708" y="548224"/>
                </a:lnTo>
                <a:lnTo>
                  <a:pt x="142647" y="574519"/>
                </a:lnTo>
                <a:lnTo>
                  <a:pt x="181148" y="595810"/>
                </a:lnTo>
                <a:lnTo>
                  <a:pt x="222727" y="611616"/>
                </a:lnTo>
                <a:lnTo>
                  <a:pt x="266900" y="621453"/>
                </a:lnTo>
                <a:lnTo>
                  <a:pt x="313181" y="624839"/>
                </a:lnTo>
                <a:lnTo>
                  <a:pt x="359463" y="621453"/>
                </a:lnTo>
                <a:lnTo>
                  <a:pt x="403636" y="611616"/>
                </a:lnTo>
                <a:lnTo>
                  <a:pt x="445215" y="595810"/>
                </a:lnTo>
                <a:lnTo>
                  <a:pt x="483716" y="574519"/>
                </a:lnTo>
                <a:lnTo>
                  <a:pt x="518655" y="548224"/>
                </a:lnTo>
                <a:lnTo>
                  <a:pt x="549548" y="517410"/>
                </a:lnTo>
                <a:lnTo>
                  <a:pt x="575910" y="482557"/>
                </a:lnTo>
                <a:lnTo>
                  <a:pt x="597257" y="444149"/>
                </a:lnTo>
                <a:lnTo>
                  <a:pt x="613104" y="402668"/>
                </a:lnTo>
                <a:lnTo>
                  <a:pt x="622968" y="358598"/>
                </a:lnTo>
                <a:lnTo>
                  <a:pt x="626363" y="312419"/>
                </a:lnTo>
                <a:lnTo>
                  <a:pt x="622968" y="266241"/>
                </a:lnTo>
                <a:lnTo>
                  <a:pt x="613104" y="222171"/>
                </a:lnTo>
                <a:lnTo>
                  <a:pt x="597257" y="180690"/>
                </a:lnTo>
                <a:lnTo>
                  <a:pt x="575910" y="142282"/>
                </a:lnTo>
                <a:lnTo>
                  <a:pt x="549548" y="107429"/>
                </a:lnTo>
                <a:lnTo>
                  <a:pt x="518655" y="76615"/>
                </a:lnTo>
                <a:lnTo>
                  <a:pt x="483716" y="50320"/>
                </a:lnTo>
                <a:lnTo>
                  <a:pt x="445215" y="29029"/>
                </a:lnTo>
                <a:lnTo>
                  <a:pt x="403636" y="13223"/>
                </a:lnTo>
                <a:lnTo>
                  <a:pt x="359463" y="3386"/>
                </a:lnTo>
                <a:lnTo>
                  <a:pt x="313181" y="0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4"/>
          <p:cNvSpPr/>
          <p:nvPr/>
        </p:nvSpPr>
        <p:spPr>
          <a:xfrm>
            <a:off x="995172" y="1869948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313181" y="0"/>
                </a:moveTo>
                <a:lnTo>
                  <a:pt x="266903" y="3395"/>
                </a:lnTo>
                <a:lnTo>
                  <a:pt x="222732" y="13259"/>
                </a:lnTo>
                <a:lnTo>
                  <a:pt x="181154" y="29106"/>
                </a:lnTo>
                <a:lnTo>
                  <a:pt x="142653" y="50453"/>
                </a:lnTo>
                <a:lnTo>
                  <a:pt x="107713" y="76815"/>
                </a:lnTo>
                <a:lnTo>
                  <a:pt x="76819" y="107708"/>
                </a:lnTo>
                <a:lnTo>
                  <a:pt x="50456" y="142647"/>
                </a:lnTo>
                <a:lnTo>
                  <a:pt x="29108" y="181148"/>
                </a:lnTo>
                <a:lnTo>
                  <a:pt x="13260" y="222727"/>
                </a:lnTo>
                <a:lnTo>
                  <a:pt x="3395" y="266900"/>
                </a:lnTo>
                <a:lnTo>
                  <a:pt x="0" y="313181"/>
                </a:lnTo>
                <a:lnTo>
                  <a:pt x="3395" y="359463"/>
                </a:lnTo>
                <a:lnTo>
                  <a:pt x="13260" y="403636"/>
                </a:lnTo>
                <a:lnTo>
                  <a:pt x="29108" y="445215"/>
                </a:lnTo>
                <a:lnTo>
                  <a:pt x="50456" y="483716"/>
                </a:lnTo>
                <a:lnTo>
                  <a:pt x="76819" y="518655"/>
                </a:lnTo>
                <a:lnTo>
                  <a:pt x="107713" y="549548"/>
                </a:lnTo>
                <a:lnTo>
                  <a:pt x="142653" y="575910"/>
                </a:lnTo>
                <a:lnTo>
                  <a:pt x="181154" y="597257"/>
                </a:lnTo>
                <a:lnTo>
                  <a:pt x="222732" y="613104"/>
                </a:lnTo>
                <a:lnTo>
                  <a:pt x="266903" y="622968"/>
                </a:lnTo>
                <a:lnTo>
                  <a:pt x="313181" y="626363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4" y="313181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/>
          <p:cNvSpPr txBox="1"/>
          <p:nvPr/>
        </p:nvSpPr>
        <p:spPr>
          <a:xfrm>
            <a:off x="5187632" y="2209800"/>
            <a:ext cx="2583180" cy="2825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Operational</a:t>
            </a:r>
            <a:r>
              <a:rPr sz="1800" spc="-4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Assistance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19" name="object 46"/>
          <p:cNvSpPr txBox="1"/>
          <p:nvPr/>
        </p:nvSpPr>
        <p:spPr>
          <a:xfrm>
            <a:off x="282257" y="2640330"/>
            <a:ext cx="8783955" cy="1531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06010">
              <a:lnSpc>
                <a:spcPts val="2050"/>
              </a:lnSpc>
            </a:pPr>
            <a:endParaRPr lang="en-US" sz="1800" spc="-5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4906010">
              <a:lnSpc>
                <a:spcPts val="2050"/>
              </a:lnSpc>
            </a:pPr>
            <a:r>
              <a:rPr sz="1800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Agreements/Contracts</a:t>
            </a:r>
            <a:r>
              <a:rPr sz="1800" spc="-30" dirty="0" smtClean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Re-Working</a:t>
            </a:r>
            <a:endParaRPr sz="18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>
              <a:lnSpc>
                <a:spcPts val="4065"/>
              </a:lnSpc>
            </a:pPr>
            <a:r>
              <a:rPr sz="3600" b="1" dirty="0">
                <a:solidFill>
                  <a:srgbClr val="FFFFFF"/>
                </a:solidFill>
                <a:latin typeface="Century Gothic"/>
                <a:cs typeface="Century Gothic"/>
              </a:rPr>
              <a:t>IMPLEMENTATION</a:t>
            </a:r>
            <a:endParaRPr sz="3600" dirty="0">
              <a:latin typeface="Century Gothic"/>
              <a:cs typeface="Century Gothic"/>
            </a:endParaRPr>
          </a:p>
          <a:p>
            <a:pPr marL="4906010">
              <a:lnSpc>
                <a:spcPts val="1905"/>
              </a:lnSpc>
            </a:pP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Credit Chain</a:t>
            </a:r>
            <a:r>
              <a:rPr sz="1800" spc="-1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Optimization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0" name="object 14"/>
          <p:cNvSpPr txBox="1"/>
          <p:nvPr/>
        </p:nvSpPr>
        <p:spPr>
          <a:xfrm>
            <a:off x="5240337" y="4670425"/>
            <a:ext cx="283527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solidFill>
                  <a:srgbClr val="2D75B6"/>
                </a:solidFill>
                <a:latin typeface="Century Gothic"/>
                <a:cs typeface="Century Gothic"/>
              </a:rPr>
              <a:t>IT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System</a:t>
            </a:r>
            <a:r>
              <a:rPr sz="1800" spc="-5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2D75B6"/>
                </a:solidFill>
                <a:latin typeface="Century Gothic"/>
                <a:cs typeface="Century Gothic"/>
              </a:rPr>
              <a:t>Implementation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1" name="object 15"/>
          <p:cNvSpPr txBox="1"/>
          <p:nvPr/>
        </p:nvSpPr>
        <p:spPr>
          <a:xfrm>
            <a:off x="5256212" y="5356225"/>
            <a:ext cx="125920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04040"/>
                </a:solidFill>
                <a:latin typeface="Century Gothic"/>
                <a:cs typeface="Century Gothic"/>
              </a:rPr>
              <a:t>Final</a:t>
            </a:r>
            <a:r>
              <a:rPr sz="1800" spc="-11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Century Gothic"/>
                <a:cs typeface="Century Gothic"/>
              </a:rPr>
              <a:t>Touch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2" name="object 7"/>
          <p:cNvSpPr txBox="1"/>
          <p:nvPr/>
        </p:nvSpPr>
        <p:spPr>
          <a:xfrm>
            <a:off x="243331" y="4181475"/>
            <a:ext cx="2324735" cy="542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implementation</a:t>
            </a:r>
            <a:r>
              <a:rPr sz="1400" spc="-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phase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5" dirty="0">
                <a:solidFill>
                  <a:srgbClr val="FFFFFF"/>
                </a:solidFill>
                <a:latin typeface="Century Gothic"/>
                <a:cs typeface="Century Gothic"/>
              </a:rPr>
              <a:t>will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involve actual</a:t>
            </a:r>
            <a:r>
              <a:rPr sz="1400" spc="-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ground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243331" y="4806315"/>
            <a:ext cx="1885950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level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execution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400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9"/>
          <p:cNvSpPr txBox="1"/>
          <p:nvPr/>
        </p:nvSpPr>
        <p:spPr>
          <a:xfrm>
            <a:off x="243331" y="5171440"/>
            <a:ext cx="232791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actionable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items</a:t>
            </a:r>
            <a:r>
              <a:rPr sz="1400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identified</a:t>
            </a:r>
            <a:endParaRPr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(under Phase </a:t>
            </a:r>
            <a:r>
              <a:rPr sz="1400" spc="5" dirty="0">
                <a:solidFill>
                  <a:srgbClr val="FFFFFF"/>
                </a:solidFill>
                <a:latin typeface="Century Gothic"/>
                <a:cs typeface="Century Gothic"/>
              </a:rPr>
              <a:t>II)</a:t>
            </a:r>
            <a:r>
              <a:rPr sz="1400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10"/>
          <p:cNvSpPr txBox="1"/>
          <p:nvPr/>
        </p:nvSpPr>
        <p:spPr>
          <a:xfrm>
            <a:off x="243331" y="5873115"/>
            <a:ext cx="2052320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transition under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400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GST</a:t>
            </a:r>
            <a:endParaRPr sz="14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2136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/>
          <p:cNvSpPr txBox="1"/>
          <p:nvPr/>
        </p:nvSpPr>
        <p:spPr>
          <a:xfrm>
            <a:off x="319531" y="1980438"/>
            <a:ext cx="3566668" cy="2492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dirty="0">
                <a:solidFill>
                  <a:srgbClr val="002060"/>
                </a:solidFill>
                <a:latin typeface="Century Gothic"/>
                <a:cs typeface="Century Gothic"/>
              </a:rPr>
              <a:t>The operational assistance shall  be the back-bone for GST  implementation where IBA will</a:t>
            </a:r>
          </a:p>
          <a:p>
            <a:pPr marL="12700" marR="243840">
              <a:lnSpc>
                <a:spcPct val="150000"/>
              </a:lnSpc>
            </a:pPr>
            <a:r>
              <a:rPr dirty="0">
                <a:solidFill>
                  <a:srgbClr val="002060"/>
                </a:solidFill>
                <a:latin typeface="Century Gothic"/>
                <a:cs typeface="Century Gothic"/>
              </a:rPr>
              <a:t>handhold the Company in  entirety, until the transition to  the new regime</a:t>
            </a:r>
          </a:p>
        </p:txBody>
      </p:sp>
      <p:sp>
        <p:nvSpPr>
          <p:cNvPr id="4" name="object 5"/>
          <p:cNvSpPr/>
          <p:nvPr/>
        </p:nvSpPr>
        <p:spPr>
          <a:xfrm>
            <a:off x="4494212" y="0"/>
            <a:ext cx="7694613" cy="6858000"/>
          </a:xfrm>
          <a:custGeom>
            <a:avLst/>
            <a:gdLst/>
            <a:ahLst/>
            <a:cxnLst/>
            <a:rect l="l" t="t" r="r" b="b"/>
            <a:pathLst>
              <a:path w="5640705" h="5737859">
                <a:moveTo>
                  <a:pt x="0" y="5737860"/>
                </a:moveTo>
                <a:lnTo>
                  <a:pt x="5640324" y="5737860"/>
                </a:lnTo>
                <a:lnTo>
                  <a:pt x="5640324" y="0"/>
                </a:lnTo>
                <a:lnTo>
                  <a:pt x="0" y="0"/>
                </a:lnTo>
                <a:lnTo>
                  <a:pt x="0" y="5737860"/>
                </a:lnTo>
                <a:close/>
              </a:path>
            </a:pathLst>
          </a:custGeom>
          <a:solidFill>
            <a:srgbClr val="404040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-1588" y="457200"/>
            <a:ext cx="83820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smtClean="0">
                <a:solidFill>
                  <a:srgbClr val="2D75B6"/>
                </a:solidFill>
              </a:rPr>
              <a:t> </a:t>
            </a:r>
            <a:r>
              <a:rPr dirty="0" smtClean="0">
                <a:solidFill>
                  <a:srgbClr val="2D75B6"/>
                </a:solidFill>
              </a:rPr>
              <a:t>OPERATIONAL</a:t>
            </a:r>
            <a:r>
              <a:rPr lang="en-US" dirty="0" smtClean="0">
                <a:solidFill>
                  <a:srgbClr val="2D75B6"/>
                </a:solidFill>
              </a:rPr>
              <a:t>      </a:t>
            </a:r>
            <a:r>
              <a:rPr dirty="0" smtClean="0">
                <a:solidFill>
                  <a:srgbClr val="2D75B6"/>
                </a:solidFill>
              </a:rPr>
              <a:t>ASSISTANCE</a:t>
            </a:r>
            <a:endParaRPr dirty="0">
              <a:solidFill>
                <a:srgbClr val="2D75B6"/>
              </a:solidFill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4951412" y="1392555"/>
            <a:ext cx="69342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Updating master data, recording mechanism,</a:t>
            </a:r>
          </a:p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reporting requirements, etc</a:t>
            </a:r>
          </a:p>
        </p:txBody>
      </p:sp>
      <p:sp>
        <p:nvSpPr>
          <p:cNvPr id="7" name="object 10"/>
          <p:cNvSpPr txBox="1"/>
          <p:nvPr/>
        </p:nvSpPr>
        <p:spPr>
          <a:xfrm>
            <a:off x="4951412" y="2119121"/>
            <a:ext cx="442023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Mapping accounting/ charge/ tax codes in the  </a:t>
            </a:r>
            <a:r>
              <a:rPr lang="en-US" dirty="0">
                <a:solidFill>
                  <a:srgbClr val="FFFFFF"/>
                </a:solidFill>
                <a:latin typeface="Century Gothic"/>
                <a:cs typeface="Century Gothic"/>
              </a:rPr>
              <a:t>SA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P system</a:t>
            </a:r>
          </a:p>
        </p:txBody>
      </p:sp>
      <p:sp>
        <p:nvSpPr>
          <p:cNvPr id="8" name="object 11"/>
          <p:cNvSpPr txBox="1"/>
          <p:nvPr/>
        </p:nvSpPr>
        <p:spPr>
          <a:xfrm>
            <a:off x="4995862" y="2911983"/>
            <a:ext cx="658495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Suggest formats for recording supply, procurement  and related data as per requirements of the new  law;</a:t>
            </a:r>
          </a:p>
        </p:txBody>
      </p:sp>
      <p:sp>
        <p:nvSpPr>
          <p:cNvPr id="9" name="object 12"/>
          <p:cNvSpPr txBox="1"/>
          <p:nvPr/>
        </p:nvSpPr>
        <p:spPr>
          <a:xfrm>
            <a:off x="5017452" y="3917822"/>
            <a:ext cx="6563360" cy="2646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35242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Assist Company obtain registrations </a:t>
            </a:r>
            <a:r>
              <a:rPr spc="5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pc="-2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different 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states </a:t>
            </a:r>
            <a:r>
              <a:rPr i="1" spc="-10" dirty="0">
                <a:solidFill>
                  <a:srgbClr val="FFFFFF"/>
                </a:solidFill>
                <a:latin typeface="Century Gothic"/>
                <a:cs typeface="Century Gothic"/>
              </a:rPr>
              <a:t>(if</a:t>
            </a:r>
            <a:r>
              <a:rPr i="1"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i="1" spc="-5" dirty="0">
                <a:solidFill>
                  <a:srgbClr val="FFFFFF"/>
                </a:solidFill>
                <a:latin typeface="Century Gothic"/>
                <a:cs typeface="Century Gothic"/>
              </a:rPr>
              <a:t>applicable)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400" dirty="0">
              <a:latin typeface="Times New Roman"/>
              <a:cs typeface="Times New Roman"/>
            </a:endParaRPr>
          </a:p>
          <a:p>
            <a:pPr marL="299085" marR="77660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Preparation of process manual for</a:t>
            </a:r>
            <a:r>
              <a:rPr spc="-1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routine 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accounting</a:t>
            </a:r>
            <a:r>
              <a:rPr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operations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400" dirty="0">
              <a:latin typeface="Times New Roman"/>
              <a:cs typeface="Times New Roman"/>
            </a:endParaRPr>
          </a:p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Setting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up procedure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correctly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capture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Point</a:t>
            </a:r>
            <a:r>
              <a:rPr spc="-1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Of 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Taxation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Place of Supply for each</a:t>
            </a:r>
            <a:r>
              <a:rPr spc="-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supply</a:t>
            </a:r>
            <a:endParaRPr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5386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/>
          <p:cNvSpPr txBox="1"/>
          <p:nvPr/>
        </p:nvSpPr>
        <p:spPr>
          <a:xfrm>
            <a:off x="319531" y="1980438"/>
            <a:ext cx="3566668" cy="2492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dirty="0">
                <a:solidFill>
                  <a:srgbClr val="002060"/>
                </a:solidFill>
                <a:latin typeface="Century Gothic"/>
                <a:cs typeface="Century Gothic"/>
              </a:rPr>
              <a:t>The operational assistance shall  be the back-bone for GST  implementation where IBA will</a:t>
            </a:r>
          </a:p>
          <a:p>
            <a:pPr marL="12700" marR="243840">
              <a:lnSpc>
                <a:spcPct val="150000"/>
              </a:lnSpc>
            </a:pPr>
            <a:r>
              <a:rPr dirty="0">
                <a:solidFill>
                  <a:srgbClr val="002060"/>
                </a:solidFill>
                <a:latin typeface="Century Gothic"/>
                <a:cs typeface="Century Gothic"/>
              </a:rPr>
              <a:t>handhold the Company in  entirety, until the transition to  the new regime</a:t>
            </a:r>
          </a:p>
        </p:txBody>
      </p:sp>
      <p:sp>
        <p:nvSpPr>
          <p:cNvPr id="4" name="object 5"/>
          <p:cNvSpPr/>
          <p:nvPr/>
        </p:nvSpPr>
        <p:spPr>
          <a:xfrm>
            <a:off x="4494212" y="0"/>
            <a:ext cx="7694613" cy="6858000"/>
          </a:xfrm>
          <a:custGeom>
            <a:avLst/>
            <a:gdLst/>
            <a:ahLst/>
            <a:cxnLst/>
            <a:rect l="l" t="t" r="r" b="b"/>
            <a:pathLst>
              <a:path w="5640705" h="5737859">
                <a:moveTo>
                  <a:pt x="0" y="5737860"/>
                </a:moveTo>
                <a:lnTo>
                  <a:pt x="5640324" y="5737860"/>
                </a:lnTo>
                <a:lnTo>
                  <a:pt x="5640324" y="0"/>
                </a:lnTo>
                <a:lnTo>
                  <a:pt x="0" y="0"/>
                </a:lnTo>
                <a:lnTo>
                  <a:pt x="0" y="5737860"/>
                </a:lnTo>
                <a:close/>
              </a:path>
            </a:pathLst>
          </a:custGeom>
          <a:solidFill>
            <a:srgbClr val="404040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-1588" y="457200"/>
            <a:ext cx="83820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smtClean="0">
                <a:solidFill>
                  <a:srgbClr val="2D75B6"/>
                </a:solidFill>
              </a:rPr>
              <a:t> </a:t>
            </a:r>
            <a:r>
              <a:rPr dirty="0" smtClean="0">
                <a:solidFill>
                  <a:srgbClr val="2D75B6"/>
                </a:solidFill>
              </a:rPr>
              <a:t>OPERATIONAL</a:t>
            </a:r>
            <a:r>
              <a:rPr lang="en-US" dirty="0" smtClean="0">
                <a:solidFill>
                  <a:srgbClr val="2D75B6"/>
                </a:solidFill>
              </a:rPr>
              <a:t>      </a:t>
            </a:r>
            <a:r>
              <a:rPr dirty="0" smtClean="0">
                <a:solidFill>
                  <a:srgbClr val="2D75B6"/>
                </a:solidFill>
              </a:rPr>
              <a:t>ASSISTANCE</a:t>
            </a:r>
            <a:endParaRPr dirty="0">
              <a:solidFill>
                <a:srgbClr val="2D75B6"/>
              </a:solidFill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4638357" y="1348613"/>
            <a:ext cx="724725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up process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 capture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correct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tax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charged  on different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types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of</a:t>
            </a:r>
            <a:r>
              <a:rPr sz="16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supply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4637722" y="2141473"/>
            <a:ext cx="44284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Ensuring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smooth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payment</a:t>
            </a:r>
            <a:r>
              <a:rPr sz="1600" spc="-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mechanism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4670107" y="2720594"/>
            <a:ext cx="736790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transferring of existing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credits</a:t>
            </a:r>
            <a:r>
              <a:rPr sz="1600" spc="-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under  current regime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 the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proposed</a:t>
            </a:r>
            <a:r>
              <a:rPr sz="1600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regime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4633912" y="3513328"/>
            <a:ext cx="74041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with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respect to transfer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stock-in-hand/  capital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goods credit from current regime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 the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proposed</a:t>
            </a:r>
            <a:r>
              <a:rPr sz="16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regime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4646612" y="4519421"/>
            <a:ext cx="7391400" cy="1600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774700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movement of goods on</a:t>
            </a:r>
            <a:r>
              <a:rPr spc="-1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lang="en-US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implementation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date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of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new</a:t>
            </a: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regime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4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practical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challenges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be faced</a:t>
            </a:r>
            <a:r>
              <a:rPr spc="-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mtClean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lang="en-US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 smtClean="0">
                <a:solidFill>
                  <a:srgbClr val="FFFFFF"/>
                </a:solidFill>
                <a:latin typeface="Century Gothic"/>
                <a:cs typeface="Century Gothic"/>
              </a:rPr>
              <a:t>ground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level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for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implementation of new</a:t>
            </a:r>
            <a:r>
              <a:rPr spc="-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regime</a:t>
            </a:r>
            <a:endParaRPr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59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/>
          <p:cNvSpPr/>
          <p:nvPr/>
        </p:nvSpPr>
        <p:spPr>
          <a:xfrm>
            <a:off x="4494212" y="0"/>
            <a:ext cx="7694613" cy="6858000"/>
          </a:xfrm>
          <a:custGeom>
            <a:avLst/>
            <a:gdLst/>
            <a:ahLst/>
            <a:cxnLst/>
            <a:rect l="l" t="t" r="r" b="b"/>
            <a:pathLst>
              <a:path w="5640705" h="5737859">
                <a:moveTo>
                  <a:pt x="0" y="5737860"/>
                </a:moveTo>
                <a:lnTo>
                  <a:pt x="5640324" y="5737860"/>
                </a:lnTo>
                <a:lnTo>
                  <a:pt x="5640324" y="0"/>
                </a:lnTo>
                <a:lnTo>
                  <a:pt x="0" y="0"/>
                </a:lnTo>
                <a:lnTo>
                  <a:pt x="0" y="5737860"/>
                </a:lnTo>
                <a:close/>
              </a:path>
            </a:pathLst>
          </a:custGeom>
          <a:solidFill>
            <a:srgbClr val="404040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-1588" y="457200"/>
            <a:ext cx="83820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>
                <a:solidFill>
                  <a:srgbClr val="2D75B6"/>
                </a:solidFill>
              </a:rPr>
              <a:t> </a:t>
            </a:r>
            <a:r>
              <a:rPr lang="en-US" dirty="0" smtClean="0">
                <a:solidFill>
                  <a:srgbClr val="2D75B6"/>
                </a:solidFill>
              </a:rPr>
              <a:t>AGREEMENT        </a:t>
            </a:r>
            <a:r>
              <a:rPr lang="en-US" dirty="0">
                <a:solidFill>
                  <a:srgbClr val="92D050"/>
                </a:solidFill>
              </a:rPr>
              <a:t>R</a:t>
            </a:r>
            <a:r>
              <a:rPr lang="en-US" spc="-5" dirty="0">
                <a:solidFill>
                  <a:srgbClr val="92D050"/>
                </a:solidFill>
              </a:rPr>
              <a:t>E-</a:t>
            </a:r>
            <a:r>
              <a:rPr lang="en-US" dirty="0">
                <a:solidFill>
                  <a:srgbClr val="92D050"/>
                </a:solidFill>
              </a:rPr>
              <a:t>WORKING</a:t>
            </a:r>
            <a:r>
              <a:rPr lang="en-US" dirty="0" smtClean="0">
                <a:solidFill>
                  <a:srgbClr val="2D75B6"/>
                </a:solidFill>
              </a:rPr>
              <a:t>        </a:t>
            </a:r>
            <a:endParaRPr dirty="0">
              <a:solidFill>
                <a:srgbClr val="2D75B6"/>
              </a:solidFill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319531" y="1980438"/>
            <a:ext cx="3946081" cy="143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400" spc="5" dirty="0">
                <a:solidFill>
                  <a:srgbClr val="2D75B6"/>
                </a:solidFill>
                <a:latin typeface="Century Gothic"/>
                <a:cs typeface="Century Gothic"/>
              </a:rPr>
              <a:t>I</a:t>
            </a: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t will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be imperative for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the 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Company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to </a:t>
            </a: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review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existing 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contracts, both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on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the</a:t>
            </a:r>
            <a:r>
              <a:rPr sz="1600" spc="-5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output</a:t>
            </a:r>
            <a:r>
              <a:rPr lang="en-US" sz="1600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dirty="0" smtClean="0">
                <a:solidFill>
                  <a:srgbClr val="2D75B6"/>
                </a:solidFill>
                <a:latin typeface="Century Gothic"/>
                <a:cs typeface="Century Gothic"/>
              </a:rPr>
              <a:t>side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(customers) as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well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as</a:t>
            </a:r>
            <a:r>
              <a:rPr sz="1600" spc="-10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the 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input side</a:t>
            </a:r>
            <a:r>
              <a:rPr sz="1600" spc="-10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(vendors)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6" name="object 9"/>
          <p:cNvSpPr txBox="1"/>
          <p:nvPr/>
        </p:nvSpPr>
        <p:spPr>
          <a:xfrm>
            <a:off x="319530" y="4053713"/>
            <a:ext cx="3946081" cy="17998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This review is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critical to ensure 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no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unnecessary tax obligations 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arise on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Company upon its  transition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to GST and at the  same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time ensuring no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added  tax benefits are</a:t>
            </a:r>
            <a:r>
              <a:rPr sz="1600" spc="-5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missed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7" name="object 10"/>
          <p:cNvSpPr txBox="1"/>
          <p:nvPr/>
        </p:nvSpPr>
        <p:spPr>
          <a:xfrm>
            <a:off x="4799012" y="1260157"/>
            <a:ext cx="70866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would review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existing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contracts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with vendors 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customers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enable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tax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clauses are</a:t>
            </a:r>
            <a:r>
              <a:rPr sz="1600" spc="-1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correctly 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amended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8" name="object 11"/>
          <p:cNvSpPr txBox="1"/>
          <p:nvPr/>
        </p:nvSpPr>
        <p:spPr>
          <a:xfrm>
            <a:off x="4799647" y="2174557"/>
            <a:ext cx="708596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would assist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providing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relevant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tax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clause</a:t>
            </a:r>
            <a:r>
              <a:rPr sz="1600" spc="-2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for 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future</a:t>
            </a:r>
            <a:r>
              <a:rPr sz="160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agreements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9" name="object 12"/>
          <p:cNvSpPr txBox="1"/>
          <p:nvPr/>
        </p:nvSpPr>
        <p:spPr>
          <a:xfrm>
            <a:off x="4799012" y="3012757"/>
            <a:ext cx="68580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</a:t>
            </a:r>
            <a:r>
              <a:rPr sz="16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would</a:t>
            </a:r>
            <a:r>
              <a:rPr sz="16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assist</a:t>
            </a:r>
            <a:r>
              <a:rPr sz="16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6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identifying</a:t>
            </a:r>
            <a:r>
              <a:rPr sz="1600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vendors</a:t>
            </a:r>
            <a:r>
              <a:rPr sz="1600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wherein</a:t>
            </a:r>
            <a:r>
              <a:rPr sz="1600" spc="-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Company should renegotiate basis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added benefit to  the</a:t>
            </a:r>
            <a:r>
              <a:rPr sz="16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vendor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0" name="object 13"/>
          <p:cNvSpPr txBox="1"/>
          <p:nvPr/>
        </p:nvSpPr>
        <p:spPr>
          <a:xfrm>
            <a:off x="4799012" y="4003357"/>
            <a:ext cx="70866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would assist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procuring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necessary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details from  vendors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customers which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will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be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essential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r>
              <a:rPr sz="1600" spc="-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GSTN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network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1" name="object 14"/>
          <p:cNvSpPr txBox="1"/>
          <p:nvPr/>
        </p:nvSpPr>
        <p:spPr>
          <a:xfrm>
            <a:off x="4807902" y="4993957"/>
            <a:ext cx="723011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 will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assist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mitigating risk of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any future liability</a:t>
            </a:r>
            <a:r>
              <a:rPr sz="1600" spc="-2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 smtClean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r>
              <a:rPr lang="en-US" sz="1600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 smtClean="0">
                <a:solidFill>
                  <a:srgbClr val="FFFFFF"/>
                </a:solidFill>
                <a:latin typeface="Century Gothic"/>
                <a:cs typeface="Century Gothic"/>
              </a:rPr>
              <a:t>way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of safe-guarding it through</a:t>
            </a:r>
            <a:r>
              <a:rPr sz="1600" spc="-1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contract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2" name="object 15"/>
          <p:cNvSpPr txBox="1"/>
          <p:nvPr/>
        </p:nvSpPr>
        <p:spPr>
          <a:xfrm>
            <a:off x="4799012" y="5814536"/>
            <a:ext cx="72390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IBA will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suggest wherever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necessary to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inseret</a:t>
            </a:r>
            <a:r>
              <a:rPr sz="1600" spc="-1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relevant  penalty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clauses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inter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se agreements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with vendors  should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they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default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uploading informaiton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credits on</a:t>
            </a:r>
            <a:r>
              <a:rPr sz="1600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GSTN</a:t>
            </a:r>
            <a:endParaRPr sz="1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716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/>
          <p:cNvSpPr/>
          <p:nvPr/>
        </p:nvSpPr>
        <p:spPr>
          <a:xfrm>
            <a:off x="4494212" y="-18042"/>
            <a:ext cx="7694613" cy="6858000"/>
          </a:xfrm>
          <a:custGeom>
            <a:avLst/>
            <a:gdLst/>
            <a:ahLst/>
            <a:cxnLst/>
            <a:rect l="l" t="t" r="r" b="b"/>
            <a:pathLst>
              <a:path w="5640705" h="5737859">
                <a:moveTo>
                  <a:pt x="0" y="5737860"/>
                </a:moveTo>
                <a:lnTo>
                  <a:pt x="5640324" y="5737860"/>
                </a:lnTo>
                <a:lnTo>
                  <a:pt x="5640324" y="0"/>
                </a:lnTo>
                <a:lnTo>
                  <a:pt x="0" y="0"/>
                </a:lnTo>
                <a:lnTo>
                  <a:pt x="0" y="5737860"/>
                </a:lnTo>
                <a:close/>
              </a:path>
            </a:pathLst>
          </a:custGeom>
          <a:solidFill>
            <a:srgbClr val="404040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-1588" y="457200"/>
            <a:ext cx="105918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>
                <a:solidFill>
                  <a:srgbClr val="2D75B6"/>
                </a:solidFill>
              </a:rPr>
              <a:t> IT</a:t>
            </a:r>
            <a:r>
              <a:rPr lang="en-US" spc="-80" dirty="0">
                <a:solidFill>
                  <a:srgbClr val="2D75B6"/>
                </a:solidFill>
              </a:rPr>
              <a:t> </a:t>
            </a:r>
            <a:r>
              <a:rPr lang="en-US" dirty="0" smtClean="0">
                <a:solidFill>
                  <a:srgbClr val="2D75B6"/>
                </a:solidFill>
              </a:rPr>
              <a:t>SYSYTEM            </a:t>
            </a:r>
            <a:r>
              <a:rPr lang="en-US" dirty="0" smtClean="0">
                <a:solidFill>
                  <a:srgbClr val="FFFF00"/>
                </a:solidFill>
              </a:rPr>
              <a:t>IMPLEMENTATION  </a:t>
            </a:r>
            <a:r>
              <a:rPr lang="en-US" dirty="0" smtClean="0">
                <a:solidFill>
                  <a:srgbClr val="2D75B6"/>
                </a:solidFill>
              </a:rPr>
              <a:t>      </a:t>
            </a:r>
            <a:endParaRPr dirty="0">
              <a:solidFill>
                <a:srgbClr val="2D75B6"/>
              </a:solidFill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319530" y="1980438"/>
            <a:ext cx="3869881" cy="2538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The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system configurations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will  have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to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undergo</a:t>
            </a:r>
            <a:r>
              <a:rPr sz="1600" spc="-6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modifications  as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a result of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compliance</a:t>
            </a:r>
            <a:r>
              <a:rPr sz="1600" spc="-114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and</a:t>
            </a:r>
            <a:r>
              <a:rPr lang="en-US" sz="1600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dirty="0" smtClean="0">
                <a:solidFill>
                  <a:srgbClr val="2D75B6"/>
                </a:solidFill>
                <a:latin typeface="Century Gothic"/>
                <a:cs typeface="Century Gothic"/>
              </a:rPr>
              <a:t>process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requirements.</a:t>
            </a:r>
            <a:r>
              <a:rPr sz="1600" spc="-12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Planning  and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migration of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systems </a:t>
            </a: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is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a  key focus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area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for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GST  implementation. </a:t>
            </a: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IT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system  assistance </a:t>
            </a:r>
            <a:r>
              <a:rPr sz="1600" spc="5" dirty="0">
                <a:solidFill>
                  <a:srgbClr val="2D75B6"/>
                </a:solidFill>
                <a:latin typeface="Century Gothic"/>
                <a:cs typeface="Century Gothic"/>
              </a:rPr>
              <a:t>will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be </a:t>
            </a:r>
            <a:r>
              <a:rPr sz="1600" spc="-5" dirty="0">
                <a:solidFill>
                  <a:srgbClr val="2D75B6"/>
                </a:solidFill>
                <a:latin typeface="Century Gothic"/>
                <a:cs typeface="Century Gothic"/>
              </a:rPr>
              <a:t>restricted to  taxes</a:t>
            </a:r>
            <a:r>
              <a:rPr sz="1600" spc="-7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2D75B6"/>
                </a:solidFill>
                <a:latin typeface="Century Gothic"/>
                <a:cs typeface="Century Gothic"/>
              </a:rPr>
              <a:t>only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4" name="object 9"/>
          <p:cNvSpPr txBox="1"/>
          <p:nvPr/>
        </p:nvSpPr>
        <p:spPr>
          <a:xfrm>
            <a:off x="4725351" y="1374266"/>
            <a:ext cx="726370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up of process through which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</a:t>
            </a:r>
            <a:r>
              <a:rPr sz="1600" spc="-1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provides  correct information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with respect to</a:t>
            </a:r>
            <a:r>
              <a:rPr sz="16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taxability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3" name="object 10"/>
          <p:cNvSpPr txBox="1"/>
          <p:nvPr/>
        </p:nvSpPr>
        <p:spPr>
          <a:xfrm>
            <a:off x="4722812" y="2166746"/>
            <a:ext cx="726624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Setting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up of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process to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capture details of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vendors and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clients correctly in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system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for smooth credit  movement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4778692" y="3172840"/>
            <a:ext cx="721036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Business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charge codes mapping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based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on Place of  Supply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Time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of Supply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provisions provided</a:t>
            </a:r>
            <a:r>
              <a:rPr sz="1600" spc="-20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under  Model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GST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Law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600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5" name="object 12"/>
          <p:cNvSpPr txBox="1"/>
          <p:nvPr/>
        </p:nvSpPr>
        <p:spPr>
          <a:xfrm>
            <a:off x="4802187" y="4179061"/>
            <a:ext cx="718686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Integrating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appropriate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reporting procedure for filing  multiple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statutory returns 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its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annexures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under</a:t>
            </a:r>
            <a:r>
              <a:rPr sz="1600" spc="-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GST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4783137" y="4971795"/>
            <a:ext cx="7205915" cy="1415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20320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enabling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accumulation and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utilization of credit under IGST, CGST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6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SGST</a:t>
            </a:r>
            <a:endParaRPr sz="1600" dirty="0">
              <a:latin typeface="Century Gothic"/>
              <a:cs typeface="Century Gothic"/>
            </a:endParaRPr>
          </a:p>
          <a:p>
            <a:pPr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200" dirty="0">
              <a:latin typeface="Times New Roman"/>
              <a:cs typeface="Times New Roman"/>
            </a:endParaRPr>
          </a:p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Discussions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with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implementation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team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 ensure  that the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requirements of GST are correctly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captured</a:t>
            </a:r>
            <a:r>
              <a:rPr sz="1600" spc="-1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IT</a:t>
            </a:r>
            <a:r>
              <a:rPr sz="16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</a:t>
            </a:r>
            <a:endParaRPr sz="1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6098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5"/>
          <p:cNvSpPr txBox="1"/>
          <p:nvPr/>
        </p:nvSpPr>
        <p:spPr>
          <a:xfrm>
            <a:off x="327371" y="2170429"/>
            <a:ext cx="2719041" cy="18492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-5" dirty="0">
                <a:solidFill>
                  <a:srgbClr val="0070C0"/>
                </a:solidFill>
                <a:latin typeface="Century Gothic"/>
                <a:cs typeface="Century Gothic"/>
              </a:rPr>
              <a:t>G</a:t>
            </a:r>
            <a:r>
              <a:rPr sz="6600" u="heavy" spc="-5" dirty="0">
                <a:solidFill>
                  <a:srgbClr val="0070C0"/>
                </a:solidFill>
                <a:latin typeface="Century Gothic"/>
                <a:cs typeface="Century Gothic"/>
              </a:rPr>
              <a:t>ST</a:t>
            </a:r>
            <a:endParaRPr sz="6600" dirty="0">
              <a:solidFill>
                <a:srgbClr val="0070C0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6470"/>
              </a:lnSpc>
              <a:spcBef>
                <a:spcPts val="45"/>
              </a:spcBef>
            </a:pPr>
            <a:r>
              <a:rPr sz="4400" spc="-5" dirty="0">
                <a:solidFill>
                  <a:srgbClr val="0070C0"/>
                </a:solidFill>
                <a:latin typeface="Century Gothic"/>
                <a:cs typeface="Century Gothic"/>
              </a:rPr>
              <a:t>IN</a:t>
            </a:r>
            <a:r>
              <a:rPr sz="4400" spc="-90" dirty="0">
                <a:solidFill>
                  <a:srgbClr val="0070C0"/>
                </a:solidFill>
                <a:latin typeface="Century Gothic"/>
                <a:cs typeface="Century Gothic"/>
              </a:rPr>
              <a:t> </a:t>
            </a:r>
            <a:r>
              <a:rPr sz="4400" spc="-5" dirty="0">
                <a:solidFill>
                  <a:srgbClr val="0070C0"/>
                </a:solidFill>
                <a:latin typeface="Century Gothic"/>
                <a:cs typeface="Century Gothic"/>
              </a:rPr>
              <a:t>INDIA</a:t>
            </a:r>
            <a:endParaRPr sz="4400" dirty="0">
              <a:solidFill>
                <a:srgbClr val="0070C0"/>
              </a:solidFill>
              <a:latin typeface="Century Gothic"/>
              <a:cs typeface="Century Gothic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690" y="-40974"/>
            <a:ext cx="5596616" cy="6949440"/>
          </a:xfrm>
          <a:prstGeom prst="rect">
            <a:avLst/>
          </a:prstGeom>
        </p:spPr>
      </p:pic>
      <p:sp>
        <p:nvSpPr>
          <p:cNvPr id="9" name="object 4"/>
          <p:cNvSpPr/>
          <p:nvPr/>
        </p:nvSpPr>
        <p:spPr>
          <a:xfrm>
            <a:off x="4955546" y="-5340"/>
            <a:ext cx="5523230" cy="6858000"/>
          </a:xfrm>
          <a:custGeom>
            <a:avLst/>
            <a:gdLst/>
            <a:ahLst/>
            <a:cxnLst/>
            <a:rect l="l" t="t" r="r" b="b"/>
            <a:pathLst>
              <a:path w="5523230" h="6858000">
                <a:moveTo>
                  <a:pt x="5522976" y="0"/>
                </a:moveTo>
                <a:lnTo>
                  <a:pt x="4702761" y="0"/>
                </a:lnTo>
                <a:lnTo>
                  <a:pt x="0" y="3591305"/>
                </a:lnTo>
                <a:lnTo>
                  <a:pt x="4277686" y="6857999"/>
                </a:lnTo>
                <a:lnTo>
                  <a:pt x="5522976" y="6857999"/>
                </a:lnTo>
                <a:lnTo>
                  <a:pt x="552297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/>
          <p:cNvSpPr/>
          <p:nvPr/>
        </p:nvSpPr>
        <p:spPr>
          <a:xfrm>
            <a:off x="2590708" y="-5340"/>
            <a:ext cx="5523230" cy="6858000"/>
          </a:xfrm>
          <a:custGeom>
            <a:avLst/>
            <a:gdLst/>
            <a:ahLst/>
            <a:cxnLst/>
            <a:rect l="l" t="t" r="r" b="b"/>
            <a:pathLst>
              <a:path w="5523230" h="6858000">
                <a:moveTo>
                  <a:pt x="5522976" y="0"/>
                </a:moveTo>
                <a:lnTo>
                  <a:pt x="4702761" y="0"/>
                </a:lnTo>
                <a:lnTo>
                  <a:pt x="0" y="3591305"/>
                </a:lnTo>
                <a:lnTo>
                  <a:pt x="4277686" y="6857999"/>
                </a:lnTo>
                <a:lnTo>
                  <a:pt x="5522976" y="6857999"/>
                </a:lnTo>
                <a:lnTo>
                  <a:pt x="552297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/>
          <p:cNvSpPr/>
          <p:nvPr/>
        </p:nvSpPr>
        <p:spPr>
          <a:xfrm>
            <a:off x="4121255" y="4746"/>
            <a:ext cx="5523230" cy="6858000"/>
          </a:xfrm>
          <a:custGeom>
            <a:avLst/>
            <a:gdLst/>
            <a:ahLst/>
            <a:cxnLst/>
            <a:rect l="l" t="t" r="r" b="b"/>
            <a:pathLst>
              <a:path w="5523230" h="6858000">
                <a:moveTo>
                  <a:pt x="5522976" y="0"/>
                </a:moveTo>
                <a:lnTo>
                  <a:pt x="4702761" y="0"/>
                </a:lnTo>
                <a:lnTo>
                  <a:pt x="0" y="3591305"/>
                </a:lnTo>
                <a:lnTo>
                  <a:pt x="4277686" y="6857999"/>
                </a:lnTo>
                <a:lnTo>
                  <a:pt x="5522976" y="6857999"/>
                </a:lnTo>
                <a:lnTo>
                  <a:pt x="552297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/>
          <p:nvPr/>
        </p:nvSpPr>
        <p:spPr>
          <a:xfrm>
            <a:off x="3455886" y="-62621"/>
            <a:ext cx="5523230" cy="6949440"/>
          </a:xfrm>
          <a:custGeom>
            <a:avLst/>
            <a:gdLst/>
            <a:ahLst/>
            <a:cxnLst/>
            <a:rect l="l" t="t" r="r" b="b"/>
            <a:pathLst>
              <a:path w="5523230" h="6858000">
                <a:moveTo>
                  <a:pt x="5522976" y="0"/>
                </a:moveTo>
                <a:lnTo>
                  <a:pt x="4702761" y="0"/>
                </a:lnTo>
                <a:lnTo>
                  <a:pt x="0" y="3591305"/>
                </a:lnTo>
                <a:lnTo>
                  <a:pt x="4277686" y="6857999"/>
                </a:lnTo>
                <a:lnTo>
                  <a:pt x="5522976" y="6857999"/>
                </a:lnTo>
                <a:lnTo>
                  <a:pt x="5522976" y="0"/>
                </a:lnTo>
                <a:close/>
              </a:path>
            </a:pathLst>
          </a:custGeom>
          <a:solidFill>
            <a:srgbClr val="FFFFFF">
              <a:alpha val="949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143000"/>
            <a:ext cx="4201930" cy="52079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object 6"/>
          <p:cNvSpPr/>
          <p:nvPr/>
        </p:nvSpPr>
        <p:spPr>
          <a:xfrm>
            <a:off x="8573452" y="350520"/>
            <a:ext cx="568960" cy="353695"/>
          </a:xfrm>
          <a:custGeom>
            <a:avLst/>
            <a:gdLst/>
            <a:ahLst/>
            <a:cxnLst/>
            <a:rect l="l" t="t" r="r" b="b"/>
            <a:pathLst>
              <a:path w="568959" h="353695">
                <a:moveTo>
                  <a:pt x="0" y="0"/>
                </a:moveTo>
                <a:lnTo>
                  <a:pt x="0" y="353567"/>
                </a:lnTo>
                <a:lnTo>
                  <a:pt x="284225" y="176783"/>
                </a:lnTo>
                <a:lnTo>
                  <a:pt x="0" y="0"/>
                </a:lnTo>
                <a:close/>
              </a:path>
              <a:path w="568959" h="353695">
                <a:moveTo>
                  <a:pt x="568452" y="0"/>
                </a:moveTo>
                <a:lnTo>
                  <a:pt x="284225" y="176783"/>
                </a:lnTo>
                <a:lnTo>
                  <a:pt x="568452" y="353567"/>
                </a:lnTo>
                <a:lnTo>
                  <a:pt x="568452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object 5"/>
          <p:cNvSpPr txBox="1"/>
          <p:nvPr/>
        </p:nvSpPr>
        <p:spPr>
          <a:xfrm>
            <a:off x="7752494" y="830580"/>
            <a:ext cx="2230120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PROGRESS </a:t>
            </a:r>
            <a:r>
              <a:rPr sz="2000" b="1" dirty="0">
                <a:solidFill>
                  <a:srgbClr val="2D75B6"/>
                </a:solidFill>
                <a:latin typeface="Century Gothic"/>
                <a:cs typeface="Century Gothic"/>
              </a:rPr>
              <a:t>SO</a:t>
            </a:r>
            <a:r>
              <a:rPr sz="2000" b="1" spc="-9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entury Gothic"/>
                <a:cs typeface="Century Gothic"/>
              </a:rPr>
              <a:t>FAR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8" name="object 8"/>
          <p:cNvSpPr/>
          <p:nvPr/>
        </p:nvSpPr>
        <p:spPr>
          <a:xfrm>
            <a:off x="8573452" y="1592580"/>
            <a:ext cx="568960" cy="353695"/>
          </a:xfrm>
          <a:custGeom>
            <a:avLst/>
            <a:gdLst/>
            <a:ahLst/>
            <a:cxnLst/>
            <a:rect l="l" t="t" r="r" b="b"/>
            <a:pathLst>
              <a:path w="568959" h="353694">
                <a:moveTo>
                  <a:pt x="0" y="0"/>
                </a:moveTo>
                <a:lnTo>
                  <a:pt x="0" y="353568"/>
                </a:lnTo>
                <a:lnTo>
                  <a:pt x="284225" y="176784"/>
                </a:lnTo>
                <a:lnTo>
                  <a:pt x="0" y="0"/>
                </a:lnTo>
                <a:close/>
              </a:path>
              <a:path w="568959" h="353694">
                <a:moveTo>
                  <a:pt x="568452" y="0"/>
                </a:moveTo>
                <a:lnTo>
                  <a:pt x="284225" y="176784"/>
                </a:lnTo>
                <a:lnTo>
                  <a:pt x="568452" y="353568"/>
                </a:lnTo>
                <a:lnTo>
                  <a:pt x="56845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"/>
          <p:cNvSpPr txBox="1"/>
          <p:nvPr/>
        </p:nvSpPr>
        <p:spPr>
          <a:xfrm>
            <a:off x="7827327" y="2286000"/>
            <a:ext cx="207708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404040"/>
                </a:solidFill>
                <a:latin typeface="Century Gothic"/>
                <a:cs typeface="Century Gothic"/>
              </a:rPr>
              <a:t>FEATURES OF</a:t>
            </a:r>
            <a:r>
              <a:rPr sz="2000" b="1" spc="-1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entury Gothic"/>
                <a:cs typeface="Century Gothic"/>
              </a:rPr>
              <a:t>GST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0" name="object 9"/>
          <p:cNvSpPr txBox="1"/>
          <p:nvPr/>
        </p:nvSpPr>
        <p:spPr>
          <a:xfrm>
            <a:off x="7319327" y="3421380"/>
            <a:ext cx="273748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BROAD</a:t>
            </a:r>
            <a:r>
              <a:rPr sz="2000" b="1" spc="-7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entury Gothic"/>
                <a:cs typeface="Century Gothic"/>
              </a:rPr>
              <a:t>ARCHITECTURE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1" name="object 10"/>
          <p:cNvSpPr/>
          <p:nvPr/>
        </p:nvSpPr>
        <p:spPr>
          <a:xfrm>
            <a:off x="8649652" y="2851404"/>
            <a:ext cx="568960" cy="355600"/>
          </a:xfrm>
          <a:custGeom>
            <a:avLst/>
            <a:gdLst/>
            <a:ahLst/>
            <a:cxnLst/>
            <a:rect l="l" t="t" r="r" b="b"/>
            <a:pathLst>
              <a:path w="568959" h="355600">
                <a:moveTo>
                  <a:pt x="0" y="0"/>
                </a:moveTo>
                <a:lnTo>
                  <a:pt x="0" y="355092"/>
                </a:lnTo>
                <a:lnTo>
                  <a:pt x="284226" y="177546"/>
                </a:lnTo>
                <a:lnTo>
                  <a:pt x="0" y="0"/>
                </a:lnTo>
                <a:close/>
              </a:path>
              <a:path w="568959" h="355600">
                <a:moveTo>
                  <a:pt x="568452" y="0"/>
                </a:moveTo>
                <a:lnTo>
                  <a:pt x="284226" y="177546"/>
                </a:lnTo>
                <a:lnTo>
                  <a:pt x="568452" y="355092"/>
                </a:lnTo>
                <a:lnTo>
                  <a:pt x="568452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1"/>
          <p:cNvSpPr txBox="1"/>
          <p:nvPr/>
        </p:nvSpPr>
        <p:spPr>
          <a:xfrm>
            <a:off x="7713027" y="4716780"/>
            <a:ext cx="234378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404040"/>
                </a:solidFill>
                <a:latin typeface="Century Gothic"/>
                <a:cs typeface="Century Gothic"/>
              </a:rPr>
              <a:t>GST IMPACT</a:t>
            </a:r>
            <a:r>
              <a:rPr sz="2000" b="1" spc="-10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entury Gothic"/>
                <a:cs typeface="Century Gothic"/>
              </a:rPr>
              <a:t>AREAS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8649652" y="4093464"/>
            <a:ext cx="568960" cy="353695"/>
          </a:xfrm>
          <a:custGeom>
            <a:avLst/>
            <a:gdLst/>
            <a:ahLst/>
            <a:cxnLst/>
            <a:rect l="l" t="t" r="r" b="b"/>
            <a:pathLst>
              <a:path w="568959" h="353695">
                <a:moveTo>
                  <a:pt x="0" y="0"/>
                </a:moveTo>
                <a:lnTo>
                  <a:pt x="0" y="353568"/>
                </a:lnTo>
                <a:lnTo>
                  <a:pt x="284225" y="176784"/>
                </a:lnTo>
                <a:lnTo>
                  <a:pt x="0" y="0"/>
                </a:lnTo>
                <a:close/>
              </a:path>
              <a:path w="568959" h="353695">
                <a:moveTo>
                  <a:pt x="568451" y="0"/>
                </a:moveTo>
                <a:lnTo>
                  <a:pt x="284225" y="176784"/>
                </a:lnTo>
                <a:lnTo>
                  <a:pt x="568451" y="353568"/>
                </a:lnTo>
                <a:lnTo>
                  <a:pt x="568451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/>
          <p:cNvSpPr/>
          <p:nvPr/>
        </p:nvSpPr>
        <p:spPr>
          <a:xfrm>
            <a:off x="4492624" y="0"/>
            <a:ext cx="7694613" cy="6858000"/>
          </a:xfrm>
          <a:custGeom>
            <a:avLst/>
            <a:gdLst/>
            <a:ahLst/>
            <a:cxnLst/>
            <a:rect l="l" t="t" r="r" b="b"/>
            <a:pathLst>
              <a:path w="5640705" h="5737859">
                <a:moveTo>
                  <a:pt x="0" y="5737860"/>
                </a:moveTo>
                <a:lnTo>
                  <a:pt x="5640324" y="5737860"/>
                </a:lnTo>
                <a:lnTo>
                  <a:pt x="5640324" y="0"/>
                </a:lnTo>
                <a:lnTo>
                  <a:pt x="0" y="0"/>
                </a:lnTo>
                <a:lnTo>
                  <a:pt x="0" y="5737860"/>
                </a:lnTo>
                <a:close/>
              </a:path>
            </a:pathLst>
          </a:custGeom>
          <a:solidFill>
            <a:srgbClr val="404040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-1588" y="457200"/>
            <a:ext cx="105918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FINAL                        TOUCH     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319531" y="1980438"/>
            <a:ext cx="2692400" cy="1610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After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the system configurations  and processes </a:t>
            </a:r>
            <a:r>
              <a:rPr sz="1400" spc="5" dirty="0">
                <a:solidFill>
                  <a:srgbClr val="2D75B6"/>
                </a:solidFill>
                <a:latin typeface="Century Gothic"/>
                <a:cs typeface="Century Gothic"/>
              </a:rPr>
              <a:t>in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place, </a:t>
            </a:r>
            <a:r>
              <a:rPr sz="1400" spc="5" dirty="0">
                <a:solidFill>
                  <a:srgbClr val="2D75B6"/>
                </a:solidFill>
                <a:latin typeface="Century Gothic"/>
                <a:cs typeface="Century Gothic"/>
              </a:rPr>
              <a:t>it is 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imperative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that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continuous</a:t>
            </a:r>
            <a:r>
              <a:rPr sz="1400" spc="-14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test</a:t>
            </a:r>
            <a:endParaRPr sz="1400" dirty="0">
              <a:latin typeface="Century Gothic"/>
              <a:cs typeface="Century Gothic"/>
            </a:endParaRPr>
          </a:p>
          <a:p>
            <a:pPr marL="12700" marR="193675">
              <a:lnSpc>
                <a:spcPct val="150000"/>
              </a:lnSpc>
            </a:pP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runs are done to ensure error 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free</a:t>
            </a:r>
            <a:r>
              <a:rPr sz="1400" spc="-8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system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2" name="object 14"/>
          <p:cNvSpPr txBox="1"/>
          <p:nvPr/>
        </p:nvSpPr>
        <p:spPr>
          <a:xfrm>
            <a:off x="319531" y="4053713"/>
            <a:ext cx="2689860" cy="1289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Further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equal focus </a:t>
            </a:r>
            <a:r>
              <a:rPr sz="1400" spc="5" dirty="0">
                <a:solidFill>
                  <a:srgbClr val="2D75B6"/>
                </a:solidFill>
                <a:latin typeface="Century Gothic"/>
                <a:cs typeface="Century Gothic"/>
              </a:rPr>
              <a:t>is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required  for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providing trainings to the 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team who would be</a:t>
            </a:r>
            <a:r>
              <a:rPr sz="1400" spc="-12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executing  </a:t>
            </a:r>
            <a:r>
              <a:rPr sz="1400" spc="-5" dirty="0">
                <a:solidFill>
                  <a:srgbClr val="2D75B6"/>
                </a:solidFill>
                <a:latin typeface="Century Gothic"/>
                <a:cs typeface="Century Gothic"/>
              </a:rPr>
              <a:t>the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work on </a:t>
            </a:r>
            <a:r>
              <a:rPr sz="1400" spc="5" dirty="0">
                <a:solidFill>
                  <a:srgbClr val="2D75B6"/>
                </a:solidFill>
                <a:latin typeface="Century Gothic"/>
                <a:cs typeface="Century Gothic"/>
              </a:rPr>
              <a:t>daily</a:t>
            </a:r>
            <a:r>
              <a:rPr sz="1400" spc="-14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2D75B6"/>
                </a:solidFill>
                <a:latin typeface="Century Gothic"/>
                <a:cs typeface="Century Gothic"/>
              </a:rPr>
              <a:t>basis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5865812" y="1348613"/>
            <a:ext cx="58674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Test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runs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new</a:t>
            </a:r>
            <a:r>
              <a:rPr sz="1600"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6" name="object 9"/>
          <p:cNvSpPr txBox="1"/>
          <p:nvPr/>
        </p:nvSpPr>
        <p:spPr>
          <a:xfrm>
            <a:off x="5865812" y="1928114"/>
            <a:ext cx="5962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Identifying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lacunas 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rectifying</a:t>
            </a:r>
            <a:r>
              <a:rPr sz="1600" spc="-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them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7" name="object 10"/>
          <p:cNvSpPr txBox="1"/>
          <p:nvPr/>
        </p:nvSpPr>
        <p:spPr>
          <a:xfrm>
            <a:off x="5869622" y="2507234"/>
            <a:ext cx="586359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Preparing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FAQs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users 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helping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them</a:t>
            </a:r>
            <a:r>
              <a:rPr sz="1600" spc="-1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get  an ease on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6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system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8" name="object 11"/>
          <p:cNvSpPr txBox="1"/>
          <p:nvPr/>
        </p:nvSpPr>
        <p:spPr>
          <a:xfrm>
            <a:off x="5921057" y="3299967"/>
            <a:ext cx="565975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Preparing SOPs for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</a:t>
            </a:r>
            <a:r>
              <a:rPr sz="1600" spc="-1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Company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19" name="object 12"/>
          <p:cNvSpPr txBox="1"/>
          <p:nvPr/>
        </p:nvSpPr>
        <p:spPr>
          <a:xfrm>
            <a:off x="5942012" y="3879088"/>
            <a:ext cx="561403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SzPct val="89285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Special training for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senior management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z="1600" spc="-1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help 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them understand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routine</a:t>
            </a:r>
            <a:r>
              <a:rPr sz="16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implications</a:t>
            </a:r>
            <a:endParaRPr sz="1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4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7631" y="0"/>
            <a:ext cx="12206455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/>
          <p:nvPr/>
        </p:nvSpPr>
        <p:spPr>
          <a:xfrm>
            <a:off x="10477" y="0"/>
            <a:ext cx="3112135" cy="678180"/>
          </a:xfrm>
          <a:custGeom>
            <a:avLst/>
            <a:gdLst/>
            <a:ahLst/>
            <a:cxnLst/>
            <a:rect l="l" t="t" r="r" b="b"/>
            <a:pathLst>
              <a:path w="3112135" h="678180">
                <a:moveTo>
                  <a:pt x="3112008" y="0"/>
                </a:moveTo>
                <a:lnTo>
                  <a:pt x="0" y="0"/>
                </a:lnTo>
                <a:lnTo>
                  <a:pt x="0" y="678179"/>
                </a:lnTo>
                <a:lnTo>
                  <a:pt x="2942463" y="678179"/>
                </a:lnTo>
                <a:lnTo>
                  <a:pt x="3112008" y="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en-US" sz="2800" b="1" i="1" spc="-5" dirty="0" smtClean="0">
                <a:solidFill>
                  <a:schemeClr val="tx1">
                    <a:lumMod val="50000"/>
                  </a:schemeClr>
                </a:solidFill>
                <a:latin typeface="Century Gothic"/>
                <a:cs typeface="Century Gothic"/>
              </a:rPr>
              <a:t>   PHAS</a:t>
            </a:r>
            <a:r>
              <a:rPr lang="en-US" sz="2800" b="1" i="1" dirty="0" smtClean="0">
                <a:solidFill>
                  <a:schemeClr val="tx1">
                    <a:lumMod val="50000"/>
                  </a:schemeClr>
                </a:solidFill>
                <a:latin typeface="Century Gothic"/>
                <a:cs typeface="Century Gothic"/>
              </a:rPr>
              <a:t>E-4</a:t>
            </a:r>
            <a:endParaRPr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object 7"/>
          <p:cNvSpPr/>
          <p:nvPr/>
        </p:nvSpPr>
        <p:spPr>
          <a:xfrm>
            <a:off x="-1" y="1219200"/>
            <a:ext cx="12206455" cy="767080"/>
          </a:xfrm>
          <a:custGeom>
            <a:avLst/>
            <a:gdLst/>
            <a:ahLst/>
            <a:cxnLst/>
            <a:rect l="l" t="t" r="r" b="b"/>
            <a:pathLst>
              <a:path w="9144000" h="767080">
                <a:moveTo>
                  <a:pt x="0" y="0"/>
                </a:moveTo>
                <a:lnTo>
                  <a:pt x="0" y="766572"/>
                </a:lnTo>
                <a:lnTo>
                  <a:pt x="9143999" y="766572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12700" algn="ctr">
              <a:lnSpc>
                <a:spcPct val="150000"/>
              </a:lnSpc>
            </a:pPr>
            <a:r>
              <a:rPr lang="en-US" sz="2800" b="1" dirty="0">
                <a:solidFill>
                  <a:srgbClr val="FFFFFF"/>
                </a:solidFill>
                <a:latin typeface="Century Gothic"/>
                <a:cs typeface="Century Gothic"/>
              </a:rPr>
              <a:t>ON-GOING</a:t>
            </a:r>
            <a:r>
              <a:rPr lang="en-US" sz="28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Century Gothic"/>
                <a:cs typeface="Century Gothic"/>
              </a:rPr>
              <a:t>ASSISTANCE</a:t>
            </a:r>
            <a:endParaRPr lang="en-US" sz="2800" dirty="0">
              <a:latin typeface="Century Gothic"/>
              <a:cs typeface="Century Gothic"/>
            </a:endParaRPr>
          </a:p>
        </p:txBody>
      </p:sp>
      <p:sp>
        <p:nvSpPr>
          <p:cNvPr id="20" name="object 2"/>
          <p:cNvSpPr/>
          <p:nvPr/>
        </p:nvSpPr>
        <p:spPr>
          <a:xfrm>
            <a:off x="0" y="1986280"/>
            <a:ext cx="12188824" cy="4871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9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-17631" y="0"/>
            <a:ext cx="12206455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-1588" y="0"/>
            <a:ext cx="4494212" cy="6858000"/>
          </a:xfrm>
          <a:custGeom>
            <a:avLst/>
            <a:gdLst/>
            <a:ahLst/>
            <a:cxnLst/>
            <a:rect l="l" t="t" r="r" b="b"/>
            <a:pathLst>
              <a:path w="3778250" h="6858000">
                <a:moveTo>
                  <a:pt x="0" y="6858000"/>
                </a:moveTo>
                <a:lnTo>
                  <a:pt x="3777996" y="6858000"/>
                </a:lnTo>
                <a:lnTo>
                  <a:pt x="377799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/>
          <p:nvPr/>
        </p:nvSpPr>
        <p:spPr>
          <a:xfrm>
            <a:off x="225348" y="2197861"/>
            <a:ext cx="4267276" cy="1101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Century Gothic"/>
                <a:cs typeface="Century Gothic"/>
              </a:rPr>
              <a:t>ON-GOING</a:t>
            </a:r>
            <a:endParaRPr sz="36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FFFFFF"/>
                </a:solidFill>
                <a:latin typeface="Century Gothic"/>
                <a:cs typeface="Century Gothic"/>
              </a:rPr>
              <a:t>ASSISTANCE</a:t>
            </a:r>
            <a:endParaRPr sz="3600" dirty="0">
              <a:latin typeface="Century Gothic"/>
              <a:cs typeface="Century Gothic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19531" y="3657219"/>
            <a:ext cx="4022281" cy="1430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Assistance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implementation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of GST regime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is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a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continuous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process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and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we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believe </a:t>
            </a:r>
            <a:r>
              <a:rPr sz="1600" spc="5" dirty="0">
                <a:solidFill>
                  <a:srgbClr val="FFFFFF"/>
                </a:solidFill>
                <a:latin typeface="Century Gothic"/>
                <a:cs typeface="Century Gothic"/>
              </a:rPr>
              <a:t>in 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being available </a:t>
            </a:r>
            <a:r>
              <a:rPr sz="1600" spc="-5" dirty="0">
                <a:solidFill>
                  <a:srgbClr val="FFFFFF"/>
                </a:solidFill>
                <a:latin typeface="Century Gothic"/>
                <a:cs typeface="Century Gothic"/>
              </a:rPr>
              <a:t>at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every</a:t>
            </a:r>
            <a:r>
              <a:rPr sz="1600" spc="-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hour  of</a:t>
            </a:r>
            <a:r>
              <a:rPr sz="1600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FFFFFF"/>
                </a:solidFill>
                <a:latin typeface="Century Gothic"/>
                <a:cs typeface="Century Gothic"/>
              </a:rPr>
              <a:t>need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9" name="object 12"/>
          <p:cNvSpPr/>
          <p:nvPr/>
        </p:nvSpPr>
        <p:spPr>
          <a:xfrm>
            <a:off x="4411979" y="1239011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0" y="208025"/>
                </a:moveTo>
                <a:lnTo>
                  <a:pt x="4829" y="166088"/>
                </a:lnTo>
                <a:lnTo>
                  <a:pt x="18680" y="127033"/>
                </a:lnTo>
                <a:lnTo>
                  <a:pt x="40598" y="91696"/>
                </a:lnTo>
                <a:lnTo>
                  <a:pt x="69627" y="60912"/>
                </a:lnTo>
                <a:lnTo>
                  <a:pt x="104812" y="35515"/>
                </a:lnTo>
                <a:lnTo>
                  <a:pt x="145196" y="16341"/>
                </a:lnTo>
                <a:lnTo>
                  <a:pt x="189825" y="4224"/>
                </a:lnTo>
                <a:lnTo>
                  <a:pt x="237744" y="0"/>
                </a:lnTo>
                <a:lnTo>
                  <a:pt x="285662" y="4224"/>
                </a:lnTo>
                <a:lnTo>
                  <a:pt x="330291" y="16341"/>
                </a:lnTo>
                <a:lnTo>
                  <a:pt x="370675" y="35515"/>
                </a:lnTo>
                <a:lnTo>
                  <a:pt x="405860" y="60912"/>
                </a:lnTo>
                <a:lnTo>
                  <a:pt x="434889" y="91696"/>
                </a:lnTo>
                <a:lnTo>
                  <a:pt x="456807" y="127033"/>
                </a:lnTo>
                <a:lnTo>
                  <a:pt x="470658" y="166088"/>
                </a:lnTo>
                <a:lnTo>
                  <a:pt x="475488" y="208025"/>
                </a:lnTo>
                <a:lnTo>
                  <a:pt x="470658" y="249963"/>
                </a:lnTo>
                <a:lnTo>
                  <a:pt x="456807" y="289018"/>
                </a:lnTo>
                <a:lnTo>
                  <a:pt x="434889" y="324355"/>
                </a:lnTo>
                <a:lnTo>
                  <a:pt x="405860" y="355139"/>
                </a:lnTo>
                <a:lnTo>
                  <a:pt x="370675" y="380536"/>
                </a:lnTo>
                <a:lnTo>
                  <a:pt x="330291" y="399710"/>
                </a:lnTo>
                <a:lnTo>
                  <a:pt x="285662" y="411827"/>
                </a:lnTo>
                <a:lnTo>
                  <a:pt x="237744" y="416051"/>
                </a:lnTo>
                <a:lnTo>
                  <a:pt x="189825" y="411827"/>
                </a:lnTo>
                <a:lnTo>
                  <a:pt x="145196" y="399710"/>
                </a:lnTo>
                <a:lnTo>
                  <a:pt x="104812" y="380536"/>
                </a:lnTo>
                <a:lnTo>
                  <a:pt x="69627" y="355139"/>
                </a:lnTo>
                <a:lnTo>
                  <a:pt x="40598" y="324355"/>
                </a:lnTo>
                <a:lnTo>
                  <a:pt x="18680" y="289018"/>
                </a:lnTo>
                <a:lnTo>
                  <a:pt x="4829" y="249963"/>
                </a:lnTo>
                <a:lnTo>
                  <a:pt x="0" y="208025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2"/>
          <p:cNvSpPr/>
          <p:nvPr/>
        </p:nvSpPr>
        <p:spPr>
          <a:xfrm>
            <a:off x="9434394" y="3810000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0" y="208025"/>
                </a:moveTo>
                <a:lnTo>
                  <a:pt x="4829" y="166088"/>
                </a:lnTo>
                <a:lnTo>
                  <a:pt x="18680" y="127033"/>
                </a:lnTo>
                <a:lnTo>
                  <a:pt x="40598" y="91696"/>
                </a:lnTo>
                <a:lnTo>
                  <a:pt x="69627" y="60912"/>
                </a:lnTo>
                <a:lnTo>
                  <a:pt x="104812" y="35515"/>
                </a:lnTo>
                <a:lnTo>
                  <a:pt x="145196" y="16341"/>
                </a:lnTo>
                <a:lnTo>
                  <a:pt x="189825" y="4224"/>
                </a:lnTo>
                <a:lnTo>
                  <a:pt x="237744" y="0"/>
                </a:lnTo>
                <a:lnTo>
                  <a:pt x="285662" y="4224"/>
                </a:lnTo>
                <a:lnTo>
                  <a:pt x="330291" y="16341"/>
                </a:lnTo>
                <a:lnTo>
                  <a:pt x="370675" y="35515"/>
                </a:lnTo>
                <a:lnTo>
                  <a:pt x="405860" y="60912"/>
                </a:lnTo>
                <a:lnTo>
                  <a:pt x="434889" y="91696"/>
                </a:lnTo>
                <a:lnTo>
                  <a:pt x="456807" y="127033"/>
                </a:lnTo>
                <a:lnTo>
                  <a:pt x="470658" y="166088"/>
                </a:lnTo>
                <a:lnTo>
                  <a:pt x="475488" y="208025"/>
                </a:lnTo>
                <a:lnTo>
                  <a:pt x="470658" y="249963"/>
                </a:lnTo>
                <a:lnTo>
                  <a:pt x="456807" y="289018"/>
                </a:lnTo>
                <a:lnTo>
                  <a:pt x="434889" y="324355"/>
                </a:lnTo>
                <a:lnTo>
                  <a:pt x="405860" y="355139"/>
                </a:lnTo>
                <a:lnTo>
                  <a:pt x="370675" y="380536"/>
                </a:lnTo>
                <a:lnTo>
                  <a:pt x="330291" y="399710"/>
                </a:lnTo>
                <a:lnTo>
                  <a:pt x="285662" y="411827"/>
                </a:lnTo>
                <a:lnTo>
                  <a:pt x="237744" y="416051"/>
                </a:lnTo>
                <a:lnTo>
                  <a:pt x="189825" y="411827"/>
                </a:lnTo>
                <a:lnTo>
                  <a:pt x="145196" y="399710"/>
                </a:lnTo>
                <a:lnTo>
                  <a:pt x="104812" y="380536"/>
                </a:lnTo>
                <a:lnTo>
                  <a:pt x="69627" y="355139"/>
                </a:lnTo>
                <a:lnTo>
                  <a:pt x="40598" y="324355"/>
                </a:lnTo>
                <a:lnTo>
                  <a:pt x="18680" y="289018"/>
                </a:lnTo>
                <a:lnTo>
                  <a:pt x="4829" y="249963"/>
                </a:lnTo>
                <a:lnTo>
                  <a:pt x="0" y="208025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5608076" y="3846081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0" y="208025"/>
                </a:moveTo>
                <a:lnTo>
                  <a:pt x="4829" y="166088"/>
                </a:lnTo>
                <a:lnTo>
                  <a:pt x="18680" y="127033"/>
                </a:lnTo>
                <a:lnTo>
                  <a:pt x="40598" y="91696"/>
                </a:lnTo>
                <a:lnTo>
                  <a:pt x="69627" y="60912"/>
                </a:lnTo>
                <a:lnTo>
                  <a:pt x="104812" y="35515"/>
                </a:lnTo>
                <a:lnTo>
                  <a:pt x="145196" y="16341"/>
                </a:lnTo>
                <a:lnTo>
                  <a:pt x="189825" y="4224"/>
                </a:lnTo>
                <a:lnTo>
                  <a:pt x="237744" y="0"/>
                </a:lnTo>
                <a:lnTo>
                  <a:pt x="285662" y="4224"/>
                </a:lnTo>
                <a:lnTo>
                  <a:pt x="330291" y="16341"/>
                </a:lnTo>
                <a:lnTo>
                  <a:pt x="370675" y="35515"/>
                </a:lnTo>
                <a:lnTo>
                  <a:pt x="405860" y="60912"/>
                </a:lnTo>
                <a:lnTo>
                  <a:pt x="434889" y="91696"/>
                </a:lnTo>
                <a:lnTo>
                  <a:pt x="456807" y="127033"/>
                </a:lnTo>
                <a:lnTo>
                  <a:pt x="470658" y="166088"/>
                </a:lnTo>
                <a:lnTo>
                  <a:pt x="475488" y="208025"/>
                </a:lnTo>
                <a:lnTo>
                  <a:pt x="470658" y="249963"/>
                </a:lnTo>
                <a:lnTo>
                  <a:pt x="456807" y="289018"/>
                </a:lnTo>
                <a:lnTo>
                  <a:pt x="434889" y="324355"/>
                </a:lnTo>
                <a:lnTo>
                  <a:pt x="405860" y="355139"/>
                </a:lnTo>
                <a:lnTo>
                  <a:pt x="370675" y="380536"/>
                </a:lnTo>
                <a:lnTo>
                  <a:pt x="330291" y="399710"/>
                </a:lnTo>
                <a:lnTo>
                  <a:pt x="285662" y="411827"/>
                </a:lnTo>
                <a:lnTo>
                  <a:pt x="237744" y="416051"/>
                </a:lnTo>
                <a:lnTo>
                  <a:pt x="189825" y="411827"/>
                </a:lnTo>
                <a:lnTo>
                  <a:pt x="145196" y="399710"/>
                </a:lnTo>
                <a:lnTo>
                  <a:pt x="104812" y="380536"/>
                </a:lnTo>
                <a:lnTo>
                  <a:pt x="69627" y="355139"/>
                </a:lnTo>
                <a:lnTo>
                  <a:pt x="40598" y="324355"/>
                </a:lnTo>
                <a:lnTo>
                  <a:pt x="18680" y="289018"/>
                </a:lnTo>
                <a:lnTo>
                  <a:pt x="4829" y="249963"/>
                </a:lnTo>
                <a:lnTo>
                  <a:pt x="0" y="208025"/>
                </a:lnTo>
                <a:close/>
              </a:path>
            </a:pathLst>
          </a:cu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object 12"/>
          <p:cNvSpPr/>
          <p:nvPr/>
        </p:nvSpPr>
        <p:spPr>
          <a:xfrm>
            <a:off x="5487510" y="1447290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0" y="208025"/>
                </a:moveTo>
                <a:lnTo>
                  <a:pt x="4829" y="166088"/>
                </a:lnTo>
                <a:lnTo>
                  <a:pt x="18680" y="127033"/>
                </a:lnTo>
                <a:lnTo>
                  <a:pt x="40598" y="91696"/>
                </a:lnTo>
                <a:lnTo>
                  <a:pt x="69627" y="60912"/>
                </a:lnTo>
                <a:lnTo>
                  <a:pt x="104812" y="35515"/>
                </a:lnTo>
                <a:lnTo>
                  <a:pt x="145196" y="16341"/>
                </a:lnTo>
                <a:lnTo>
                  <a:pt x="189825" y="4224"/>
                </a:lnTo>
                <a:lnTo>
                  <a:pt x="237744" y="0"/>
                </a:lnTo>
                <a:lnTo>
                  <a:pt x="285662" y="4224"/>
                </a:lnTo>
                <a:lnTo>
                  <a:pt x="330291" y="16341"/>
                </a:lnTo>
                <a:lnTo>
                  <a:pt x="370675" y="35515"/>
                </a:lnTo>
                <a:lnTo>
                  <a:pt x="405860" y="60912"/>
                </a:lnTo>
                <a:lnTo>
                  <a:pt x="434889" y="91696"/>
                </a:lnTo>
                <a:lnTo>
                  <a:pt x="456807" y="127033"/>
                </a:lnTo>
                <a:lnTo>
                  <a:pt x="470658" y="166088"/>
                </a:lnTo>
                <a:lnTo>
                  <a:pt x="475488" y="208025"/>
                </a:lnTo>
                <a:lnTo>
                  <a:pt x="470658" y="249963"/>
                </a:lnTo>
                <a:lnTo>
                  <a:pt x="456807" y="289018"/>
                </a:lnTo>
                <a:lnTo>
                  <a:pt x="434889" y="324355"/>
                </a:lnTo>
                <a:lnTo>
                  <a:pt x="405860" y="355139"/>
                </a:lnTo>
                <a:lnTo>
                  <a:pt x="370675" y="380536"/>
                </a:lnTo>
                <a:lnTo>
                  <a:pt x="330291" y="399710"/>
                </a:lnTo>
                <a:lnTo>
                  <a:pt x="285662" y="411827"/>
                </a:lnTo>
                <a:lnTo>
                  <a:pt x="237744" y="416051"/>
                </a:lnTo>
                <a:lnTo>
                  <a:pt x="189825" y="411827"/>
                </a:lnTo>
                <a:lnTo>
                  <a:pt x="145196" y="399710"/>
                </a:lnTo>
                <a:lnTo>
                  <a:pt x="104812" y="380536"/>
                </a:lnTo>
                <a:lnTo>
                  <a:pt x="69627" y="355139"/>
                </a:lnTo>
                <a:lnTo>
                  <a:pt x="40598" y="324355"/>
                </a:lnTo>
                <a:lnTo>
                  <a:pt x="18680" y="289018"/>
                </a:lnTo>
                <a:lnTo>
                  <a:pt x="4829" y="249963"/>
                </a:lnTo>
                <a:lnTo>
                  <a:pt x="0" y="208025"/>
                </a:lnTo>
                <a:close/>
              </a:path>
            </a:pathLst>
          </a:custGeom>
          <a:noFill/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object 13"/>
          <p:cNvSpPr txBox="1"/>
          <p:nvPr/>
        </p:nvSpPr>
        <p:spPr>
          <a:xfrm>
            <a:off x="5103812" y="2212538"/>
            <a:ext cx="2133600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Review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r>
              <a:rPr sz="1400" spc="-8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replying</a:t>
            </a:r>
            <a:r>
              <a:rPr lang="en-US" sz="1400" dirty="0">
                <a:solidFill>
                  <a:srgbClr val="404040"/>
                </a:solidFill>
                <a:latin typeface="Century Gothic"/>
                <a:cs typeface="Century Gothic"/>
              </a:rPr>
              <a:t> of </a:t>
            </a:r>
            <a:r>
              <a:rPr lang="en-US"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day to day</a:t>
            </a:r>
            <a:r>
              <a:rPr lang="en-US" sz="1400" spc="-6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lang="en-US"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routine </a:t>
            </a:r>
            <a:r>
              <a:rPr lang="en-US" sz="1400" dirty="0">
                <a:solidFill>
                  <a:srgbClr val="404040"/>
                </a:solidFill>
                <a:latin typeface="Century Gothic"/>
                <a:cs typeface="Century Gothic"/>
              </a:rPr>
              <a:t>queries for one</a:t>
            </a:r>
            <a:r>
              <a:rPr lang="en-US" sz="1400" spc="-15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lang="en-US" sz="1400" dirty="0">
                <a:solidFill>
                  <a:srgbClr val="404040"/>
                </a:solidFill>
                <a:latin typeface="Century Gothic"/>
                <a:cs typeface="Century Gothic"/>
              </a:rPr>
              <a:t>month</a:t>
            </a:r>
            <a:endParaRPr lang="en-US" sz="1400" dirty="0">
              <a:latin typeface="Century Gothic"/>
              <a:cs typeface="Century Gothic"/>
            </a:endParaRPr>
          </a:p>
          <a:p>
            <a:pPr marL="12700"/>
            <a:endParaRPr lang="en-US" sz="1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5608076" y="1441052"/>
            <a:ext cx="477520" cy="457200"/>
          </a:xfrm>
          <a:custGeom>
            <a:avLst/>
            <a:gdLst/>
            <a:ahLst/>
            <a:cxnLst/>
            <a:rect l="l" t="t" r="r" b="b"/>
            <a:pathLst>
              <a:path w="477520" h="416560">
                <a:moveTo>
                  <a:pt x="238505" y="0"/>
                </a:moveTo>
                <a:lnTo>
                  <a:pt x="190445" y="4224"/>
                </a:lnTo>
                <a:lnTo>
                  <a:pt x="145678" y="16341"/>
                </a:lnTo>
                <a:lnTo>
                  <a:pt x="105165" y="35515"/>
                </a:lnTo>
                <a:lnTo>
                  <a:pt x="69865" y="60912"/>
                </a:lnTo>
                <a:lnTo>
                  <a:pt x="40739" y="91696"/>
                </a:lnTo>
                <a:lnTo>
                  <a:pt x="18746" y="127033"/>
                </a:lnTo>
                <a:lnTo>
                  <a:pt x="4846" y="166088"/>
                </a:lnTo>
                <a:lnTo>
                  <a:pt x="0" y="208025"/>
                </a:lnTo>
                <a:lnTo>
                  <a:pt x="4846" y="249963"/>
                </a:lnTo>
                <a:lnTo>
                  <a:pt x="18746" y="289018"/>
                </a:lnTo>
                <a:lnTo>
                  <a:pt x="40739" y="324355"/>
                </a:lnTo>
                <a:lnTo>
                  <a:pt x="69865" y="355139"/>
                </a:lnTo>
                <a:lnTo>
                  <a:pt x="105165" y="380536"/>
                </a:lnTo>
                <a:lnTo>
                  <a:pt x="145678" y="399710"/>
                </a:lnTo>
                <a:lnTo>
                  <a:pt x="190445" y="411827"/>
                </a:lnTo>
                <a:lnTo>
                  <a:pt x="238505" y="416051"/>
                </a:lnTo>
                <a:lnTo>
                  <a:pt x="286566" y="411827"/>
                </a:lnTo>
                <a:lnTo>
                  <a:pt x="331333" y="399710"/>
                </a:lnTo>
                <a:lnTo>
                  <a:pt x="371846" y="380536"/>
                </a:lnTo>
                <a:lnTo>
                  <a:pt x="407146" y="355139"/>
                </a:lnTo>
                <a:lnTo>
                  <a:pt x="436272" y="324355"/>
                </a:lnTo>
                <a:lnTo>
                  <a:pt x="458265" y="289018"/>
                </a:lnTo>
                <a:lnTo>
                  <a:pt x="472165" y="249963"/>
                </a:lnTo>
                <a:lnTo>
                  <a:pt x="477012" y="208025"/>
                </a:lnTo>
                <a:lnTo>
                  <a:pt x="472165" y="166088"/>
                </a:lnTo>
                <a:lnTo>
                  <a:pt x="458265" y="127033"/>
                </a:lnTo>
                <a:lnTo>
                  <a:pt x="436272" y="91696"/>
                </a:lnTo>
                <a:lnTo>
                  <a:pt x="407146" y="60912"/>
                </a:lnTo>
                <a:lnTo>
                  <a:pt x="371846" y="35515"/>
                </a:lnTo>
                <a:lnTo>
                  <a:pt x="331333" y="16341"/>
                </a:lnTo>
                <a:lnTo>
                  <a:pt x="286566" y="4224"/>
                </a:lnTo>
                <a:lnTo>
                  <a:pt x="238505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/>
        </p:nvSpPr>
        <p:spPr>
          <a:xfrm>
            <a:off x="5618797" y="1447800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0" y="208025"/>
                </a:moveTo>
                <a:lnTo>
                  <a:pt x="4829" y="166088"/>
                </a:lnTo>
                <a:lnTo>
                  <a:pt x="18680" y="127033"/>
                </a:lnTo>
                <a:lnTo>
                  <a:pt x="40598" y="91696"/>
                </a:lnTo>
                <a:lnTo>
                  <a:pt x="69627" y="60912"/>
                </a:lnTo>
                <a:lnTo>
                  <a:pt x="104812" y="35515"/>
                </a:lnTo>
                <a:lnTo>
                  <a:pt x="145196" y="16341"/>
                </a:lnTo>
                <a:lnTo>
                  <a:pt x="189825" y="4224"/>
                </a:lnTo>
                <a:lnTo>
                  <a:pt x="237744" y="0"/>
                </a:lnTo>
                <a:lnTo>
                  <a:pt x="285662" y="4224"/>
                </a:lnTo>
                <a:lnTo>
                  <a:pt x="330291" y="16341"/>
                </a:lnTo>
                <a:lnTo>
                  <a:pt x="370675" y="35515"/>
                </a:lnTo>
                <a:lnTo>
                  <a:pt x="405860" y="60912"/>
                </a:lnTo>
                <a:lnTo>
                  <a:pt x="434889" y="91696"/>
                </a:lnTo>
                <a:lnTo>
                  <a:pt x="456807" y="127033"/>
                </a:lnTo>
                <a:lnTo>
                  <a:pt x="470658" y="166088"/>
                </a:lnTo>
                <a:lnTo>
                  <a:pt x="475488" y="208025"/>
                </a:lnTo>
                <a:lnTo>
                  <a:pt x="470658" y="249963"/>
                </a:lnTo>
                <a:lnTo>
                  <a:pt x="456807" y="289018"/>
                </a:lnTo>
                <a:lnTo>
                  <a:pt x="434889" y="324355"/>
                </a:lnTo>
                <a:lnTo>
                  <a:pt x="405860" y="355139"/>
                </a:lnTo>
                <a:lnTo>
                  <a:pt x="370675" y="380536"/>
                </a:lnTo>
                <a:lnTo>
                  <a:pt x="330291" y="399710"/>
                </a:lnTo>
                <a:lnTo>
                  <a:pt x="285662" y="411827"/>
                </a:lnTo>
                <a:lnTo>
                  <a:pt x="237744" y="416051"/>
                </a:lnTo>
                <a:lnTo>
                  <a:pt x="189825" y="411827"/>
                </a:lnTo>
                <a:lnTo>
                  <a:pt x="145196" y="399710"/>
                </a:lnTo>
                <a:lnTo>
                  <a:pt x="104812" y="380536"/>
                </a:lnTo>
                <a:lnTo>
                  <a:pt x="69627" y="355139"/>
                </a:lnTo>
                <a:lnTo>
                  <a:pt x="40598" y="324355"/>
                </a:lnTo>
                <a:lnTo>
                  <a:pt x="18680" y="289018"/>
                </a:lnTo>
                <a:lnTo>
                  <a:pt x="4829" y="249963"/>
                </a:lnTo>
                <a:lnTo>
                  <a:pt x="0" y="20802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/>
          <p:nvPr/>
        </p:nvSpPr>
        <p:spPr>
          <a:xfrm>
            <a:off x="9428797" y="1447800"/>
            <a:ext cx="475615" cy="416559"/>
          </a:xfrm>
          <a:custGeom>
            <a:avLst/>
            <a:gdLst/>
            <a:ahLst/>
            <a:cxnLst/>
            <a:rect l="l" t="t" r="r" b="b"/>
            <a:pathLst>
              <a:path w="475614" h="416560">
                <a:moveTo>
                  <a:pt x="237744" y="0"/>
                </a:moveTo>
                <a:lnTo>
                  <a:pt x="189825" y="4224"/>
                </a:lnTo>
                <a:lnTo>
                  <a:pt x="145196" y="16341"/>
                </a:lnTo>
                <a:lnTo>
                  <a:pt x="104812" y="35515"/>
                </a:lnTo>
                <a:lnTo>
                  <a:pt x="69627" y="60912"/>
                </a:lnTo>
                <a:lnTo>
                  <a:pt x="40598" y="91696"/>
                </a:lnTo>
                <a:lnTo>
                  <a:pt x="18680" y="127033"/>
                </a:lnTo>
                <a:lnTo>
                  <a:pt x="4829" y="166088"/>
                </a:lnTo>
                <a:lnTo>
                  <a:pt x="0" y="208025"/>
                </a:lnTo>
                <a:lnTo>
                  <a:pt x="4829" y="249963"/>
                </a:lnTo>
                <a:lnTo>
                  <a:pt x="18680" y="289018"/>
                </a:lnTo>
                <a:lnTo>
                  <a:pt x="40598" y="324355"/>
                </a:lnTo>
                <a:lnTo>
                  <a:pt x="69627" y="355139"/>
                </a:lnTo>
                <a:lnTo>
                  <a:pt x="104812" y="380536"/>
                </a:lnTo>
                <a:lnTo>
                  <a:pt x="145196" y="399710"/>
                </a:lnTo>
                <a:lnTo>
                  <a:pt x="189825" y="411827"/>
                </a:lnTo>
                <a:lnTo>
                  <a:pt x="237744" y="416051"/>
                </a:lnTo>
                <a:lnTo>
                  <a:pt x="285662" y="411827"/>
                </a:lnTo>
                <a:lnTo>
                  <a:pt x="330291" y="399710"/>
                </a:lnTo>
                <a:lnTo>
                  <a:pt x="370675" y="380536"/>
                </a:lnTo>
                <a:lnTo>
                  <a:pt x="405860" y="355139"/>
                </a:lnTo>
                <a:lnTo>
                  <a:pt x="434889" y="324355"/>
                </a:lnTo>
                <a:lnTo>
                  <a:pt x="456807" y="289018"/>
                </a:lnTo>
                <a:lnTo>
                  <a:pt x="470658" y="249963"/>
                </a:lnTo>
                <a:lnTo>
                  <a:pt x="475488" y="208025"/>
                </a:lnTo>
                <a:lnTo>
                  <a:pt x="470658" y="166088"/>
                </a:lnTo>
                <a:lnTo>
                  <a:pt x="456807" y="127033"/>
                </a:lnTo>
                <a:lnTo>
                  <a:pt x="434889" y="91696"/>
                </a:lnTo>
                <a:lnTo>
                  <a:pt x="405860" y="60912"/>
                </a:lnTo>
                <a:lnTo>
                  <a:pt x="370675" y="35515"/>
                </a:lnTo>
                <a:lnTo>
                  <a:pt x="330291" y="16341"/>
                </a:lnTo>
                <a:lnTo>
                  <a:pt x="285662" y="4224"/>
                </a:lnTo>
                <a:lnTo>
                  <a:pt x="237744" y="0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0"/>
          <p:cNvSpPr txBox="1"/>
          <p:nvPr/>
        </p:nvSpPr>
        <p:spPr>
          <a:xfrm>
            <a:off x="8772842" y="2215515"/>
            <a:ext cx="1893570" cy="1289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Validation of</a:t>
            </a:r>
            <a:r>
              <a:rPr sz="1400" spc="-1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periodic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returns and other  compliances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for first  month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4" name="object 20"/>
          <p:cNvSpPr txBox="1"/>
          <p:nvPr/>
        </p:nvSpPr>
        <p:spPr>
          <a:xfrm>
            <a:off x="5103812" y="4495800"/>
            <a:ext cx="21336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lang="en-US"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 Training and providing assistance for </a:t>
            </a:r>
            <a:r>
              <a:rPr lang="en-US" sz="1400" dirty="0" err="1" smtClean="0">
                <a:solidFill>
                  <a:srgbClr val="404040"/>
                </a:solidFill>
                <a:latin typeface="Century Gothic"/>
                <a:cs typeface="Century Gothic"/>
              </a:rPr>
              <a:t>ompletion</a:t>
            </a:r>
            <a:r>
              <a:rPr lang="en-US" sz="1400" dirty="0" smtClean="0">
                <a:solidFill>
                  <a:srgbClr val="404040"/>
                </a:solidFill>
                <a:latin typeface="Century Gothic"/>
                <a:cs typeface="Century Gothic"/>
              </a:rPr>
              <a:t> of implementation process 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5" name="object 33"/>
          <p:cNvSpPr txBox="1"/>
          <p:nvPr/>
        </p:nvSpPr>
        <p:spPr>
          <a:xfrm>
            <a:off x="8835707" y="4425315"/>
            <a:ext cx="1906905" cy="128968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Providing</a:t>
            </a:r>
            <a:r>
              <a:rPr sz="1400" spc="-13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GST</a:t>
            </a:r>
            <a:endParaRPr sz="1400" dirty="0">
              <a:latin typeface="Century Gothic"/>
              <a:cs typeface="Century Gothic"/>
            </a:endParaRPr>
          </a:p>
          <a:p>
            <a:pPr marL="12700" marR="5080" algn="ctr">
              <a:lnSpc>
                <a:spcPct val="150000"/>
              </a:lnSpc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updates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r>
              <a:rPr sz="1400" spc="-9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advising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business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on  impact of</a:t>
            </a:r>
            <a:r>
              <a:rPr sz="1400" spc="-1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same</a:t>
            </a:r>
            <a:endParaRPr sz="14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4660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89612" y="3124200"/>
            <a:ext cx="6019800" cy="144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Sr</a:t>
            </a:r>
            <a:r>
              <a:rPr lang="en-US" sz="2800" dirty="0" smtClean="0"/>
              <a:t>. Manager – Indirect Taxation</a:t>
            </a:r>
          </a:p>
          <a:p>
            <a:r>
              <a:rPr lang="en-US" sz="2800" dirty="0" smtClean="0"/>
              <a:t>Montecarlo Limited</a:t>
            </a:r>
            <a:endParaRPr lang="en-US" sz="28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4812" y="22860"/>
            <a:ext cx="1828324" cy="1828324"/>
          </a:xfrm>
          <a:effectLst>
            <a:outerShdw blurRad="190500" algn="ctr" rotWithShape="0">
              <a:prstClr val="black">
                <a:alpha val="50000"/>
              </a:prstClr>
            </a:outerShdw>
            <a:softEdge rad="0"/>
          </a:effectLst>
          <a:scene3d>
            <a:camera prst="orthographicFront"/>
            <a:lightRig rig="threePt" dir="t">
              <a:rot lat="0" lon="0" rev="3600000"/>
            </a:lightRig>
          </a:scene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39396" cy="34747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59480"/>
            <a:ext cx="5439396" cy="33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4"/>
          <p:cNvSpPr/>
          <p:nvPr/>
        </p:nvSpPr>
        <p:spPr>
          <a:xfrm>
            <a:off x="1370012" y="1600200"/>
            <a:ext cx="1524000" cy="850900"/>
          </a:xfrm>
          <a:custGeom>
            <a:avLst/>
            <a:gdLst/>
            <a:ahLst/>
            <a:cxnLst/>
            <a:rect l="l" t="t" r="r" b="b"/>
            <a:pathLst>
              <a:path w="1424939" h="850900">
                <a:moveTo>
                  <a:pt x="0" y="850391"/>
                </a:moveTo>
                <a:lnTo>
                  <a:pt x="1424940" y="850391"/>
                </a:lnTo>
                <a:lnTo>
                  <a:pt x="1424940" y="0"/>
                </a:lnTo>
                <a:lnTo>
                  <a:pt x="0" y="0"/>
                </a:lnTo>
                <a:lnTo>
                  <a:pt x="0" y="850391"/>
                </a:lnTo>
                <a:close/>
              </a:path>
            </a:pathLst>
          </a:cu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250190" marR="205740" lvl="0" algn="ctr"/>
            <a:endParaRPr lang="en-US" sz="1200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250190" marR="205740" lvl="0" algn="ctr"/>
            <a:r>
              <a:rPr lang="en-US" sz="12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CONSTITUTION  </a:t>
            </a:r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AMENDMENT  </a:t>
            </a:r>
            <a:r>
              <a:rPr lang="en-US"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BILL</a:t>
            </a:r>
            <a:r>
              <a:rPr lang="en-US"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PASSED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7012" y="1790700"/>
            <a:ext cx="595137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en-US" dirty="0" smtClean="0"/>
              <a:t>  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#1</a:t>
            </a:r>
            <a:endParaRPr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object 29"/>
          <p:cNvSpPr/>
          <p:nvPr/>
        </p:nvSpPr>
        <p:spPr>
          <a:xfrm>
            <a:off x="4235132" y="2145573"/>
            <a:ext cx="1554480" cy="848994"/>
          </a:xfrm>
          <a:custGeom>
            <a:avLst/>
            <a:gdLst/>
            <a:ahLst/>
            <a:cxnLst/>
            <a:rect l="l" t="t" r="r" b="b"/>
            <a:pathLst>
              <a:path w="1424939" h="848994">
                <a:moveTo>
                  <a:pt x="0" y="848868"/>
                </a:moveTo>
                <a:lnTo>
                  <a:pt x="1424939" y="848868"/>
                </a:lnTo>
                <a:lnTo>
                  <a:pt x="1424939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87005" y="2310751"/>
            <a:ext cx="1250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1925" marR="5080" lvl="0" indent="-149860"/>
            <a:r>
              <a:rPr lang="en-US"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RATIFICATION </a:t>
            </a:r>
            <a:endParaRPr lang="en-US" sz="1200" b="1" spc="-5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61925" marR="5080" lvl="0" indent="-149860"/>
            <a:r>
              <a:rPr lang="en-US" sz="12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r>
              <a:rPr lang="en-US"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STATES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3" name="object 9"/>
          <p:cNvSpPr/>
          <p:nvPr/>
        </p:nvSpPr>
        <p:spPr>
          <a:xfrm>
            <a:off x="3466902" y="1802892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#2</a:t>
            </a:r>
            <a:endParaRPr dirty="0"/>
          </a:p>
        </p:txBody>
      </p:sp>
      <p:sp>
        <p:nvSpPr>
          <p:cNvPr id="14" name="object 29"/>
          <p:cNvSpPr/>
          <p:nvPr/>
        </p:nvSpPr>
        <p:spPr>
          <a:xfrm>
            <a:off x="6856412" y="647606"/>
            <a:ext cx="1424940" cy="848994"/>
          </a:xfrm>
          <a:custGeom>
            <a:avLst/>
            <a:gdLst/>
            <a:ahLst/>
            <a:cxnLst/>
            <a:rect l="l" t="t" r="r" b="b"/>
            <a:pathLst>
              <a:path w="1424939" h="848994">
                <a:moveTo>
                  <a:pt x="0" y="848868"/>
                </a:moveTo>
                <a:lnTo>
                  <a:pt x="1424939" y="848868"/>
                </a:lnTo>
                <a:lnTo>
                  <a:pt x="1424939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90198" y="841270"/>
            <a:ext cx="1157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435" marR="5080" lvl="0" indent="-166370"/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PRESIDENT’S  </a:t>
            </a:r>
            <a:endParaRPr lang="en-US" sz="1200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78435" marR="5080" lvl="0" indent="-166370"/>
            <a:r>
              <a:rPr lang="en-US" sz="12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ASSENT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7" name="object 37"/>
          <p:cNvSpPr/>
          <p:nvPr/>
        </p:nvSpPr>
        <p:spPr>
          <a:xfrm>
            <a:off x="9523412" y="2053906"/>
            <a:ext cx="1371600" cy="822960"/>
          </a:xfrm>
          <a:custGeom>
            <a:avLst/>
            <a:gdLst/>
            <a:ahLst/>
            <a:cxnLst/>
            <a:rect l="l" t="t" r="r" b="b"/>
            <a:pathLst>
              <a:path w="1126490" h="641985">
                <a:moveTo>
                  <a:pt x="0" y="641603"/>
                </a:moveTo>
                <a:lnTo>
                  <a:pt x="1126235" y="641603"/>
                </a:lnTo>
                <a:lnTo>
                  <a:pt x="1126235" y="0"/>
                </a:lnTo>
                <a:lnTo>
                  <a:pt x="0" y="0"/>
                </a:lnTo>
                <a:lnTo>
                  <a:pt x="0" y="641603"/>
                </a:ln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430187" y="2286000"/>
            <a:ext cx="1464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lvl="0" indent="207010"/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GST  COUNCIL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40"/>
          <p:cNvSpPr/>
          <p:nvPr/>
        </p:nvSpPr>
        <p:spPr>
          <a:xfrm>
            <a:off x="9574940" y="4132262"/>
            <a:ext cx="1423670" cy="848994"/>
          </a:xfrm>
          <a:custGeom>
            <a:avLst/>
            <a:gdLst/>
            <a:ahLst/>
            <a:cxnLst/>
            <a:rect l="l" t="t" r="r" b="b"/>
            <a:pathLst>
              <a:path w="1423670" h="848995">
                <a:moveTo>
                  <a:pt x="0" y="848868"/>
                </a:moveTo>
                <a:lnTo>
                  <a:pt x="1423416" y="848868"/>
                </a:lnTo>
                <a:lnTo>
                  <a:pt x="1423416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379256" y="4325926"/>
            <a:ext cx="1619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lvl="0" indent="277495"/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STATE  </a:t>
            </a:r>
            <a:r>
              <a:rPr lang="en-US" sz="12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SPECIFIC</a:t>
            </a:r>
          </a:p>
          <a:p>
            <a:pPr marL="12700" marR="5080" lvl="0" indent="277495"/>
            <a:r>
              <a:rPr lang="en-US" sz="1200" b="1" spc="-90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GST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40"/>
          <p:cNvSpPr/>
          <p:nvPr/>
        </p:nvSpPr>
        <p:spPr>
          <a:xfrm>
            <a:off x="5942012" y="4191000"/>
            <a:ext cx="1423670" cy="848994"/>
          </a:xfrm>
          <a:custGeom>
            <a:avLst/>
            <a:gdLst/>
            <a:ahLst/>
            <a:cxnLst/>
            <a:rect l="l" t="t" r="r" b="b"/>
            <a:pathLst>
              <a:path w="1423670" h="848995">
                <a:moveTo>
                  <a:pt x="0" y="848868"/>
                </a:moveTo>
                <a:lnTo>
                  <a:pt x="1423416" y="848868"/>
                </a:lnTo>
                <a:lnTo>
                  <a:pt x="1423416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object 40"/>
          <p:cNvSpPr/>
          <p:nvPr/>
        </p:nvSpPr>
        <p:spPr>
          <a:xfrm>
            <a:off x="2837792" y="5342325"/>
            <a:ext cx="1479889" cy="825062"/>
          </a:xfrm>
          <a:custGeom>
            <a:avLst/>
            <a:gdLst/>
            <a:ahLst/>
            <a:cxnLst/>
            <a:rect l="l" t="t" r="r" b="b"/>
            <a:pathLst>
              <a:path w="1423670" h="848995">
                <a:moveTo>
                  <a:pt x="0" y="848868"/>
                </a:moveTo>
                <a:lnTo>
                  <a:pt x="1423416" y="848868"/>
                </a:lnTo>
                <a:lnTo>
                  <a:pt x="1423416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 w="190500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object 40"/>
          <p:cNvSpPr/>
          <p:nvPr/>
        </p:nvSpPr>
        <p:spPr>
          <a:xfrm>
            <a:off x="912812" y="3733800"/>
            <a:ext cx="1479889" cy="825062"/>
          </a:xfrm>
          <a:custGeom>
            <a:avLst/>
            <a:gdLst/>
            <a:ahLst/>
            <a:cxnLst/>
            <a:rect l="l" t="t" r="r" b="b"/>
            <a:pathLst>
              <a:path w="1423670" h="848995">
                <a:moveTo>
                  <a:pt x="0" y="848868"/>
                </a:moveTo>
                <a:lnTo>
                  <a:pt x="1423416" y="848868"/>
                </a:lnTo>
                <a:lnTo>
                  <a:pt x="1423416" y="0"/>
                </a:lnTo>
                <a:lnTo>
                  <a:pt x="0" y="0"/>
                </a:lnTo>
                <a:lnTo>
                  <a:pt x="0" y="848868"/>
                </a:lnTo>
                <a:close/>
              </a:path>
            </a:pathLst>
          </a:cu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object 52"/>
          <p:cNvSpPr/>
          <p:nvPr/>
        </p:nvSpPr>
        <p:spPr>
          <a:xfrm>
            <a:off x="-1588" y="1905000"/>
            <a:ext cx="274320" cy="22860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object 52"/>
          <p:cNvSpPr/>
          <p:nvPr/>
        </p:nvSpPr>
        <p:spPr>
          <a:xfrm>
            <a:off x="836612" y="1905000"/>
            <a:ext cx="548640" cy="18288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object 52"/>
          <p:cNvSpPr/>
          <p:nvPr/>
        </p:nvSpPr>
        <p:spPr>
          <a:xfrm>
            <a:off x="2894012" y="1905000"/>
            <a:ext cx="64008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object 52"/>
          <p:cNvSpPr/>
          <p:nvPr/>
        </p:nvSpPr>
        <p:spPr>
          <a:xfrm rot="5400000">
            <a:off x="3440577" y="2360936"/>
            <a:ext cx="54864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object 52"/>
          <p:cNvSpPr/>
          <p:nvPr/>
        </p:nvSpPr>
        <p:spPr>
          <a:xfrm>
            <a:off x="3583616" y="2743200"/>
            <a:ext cx="64008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object 52"/>
          <p:cNvSpPr/>
          <p:nvPr/>
        </p:nvSpPr>
        <p:spPr>
          <a:xfrm rot="5400000">
            <a:off x="5801401" y="1325880"/>
            <a:ext cx="64008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object 52"/>
          <p:cNvSpPr/>
          <p:nvPr/>
        </p:nvSpPr>
        <p:spPr>
          <a:xfrm rot="5400000">
            <a:off x="5857535" y="1861312"/>
            <a:ext cx="54864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object 52"/>
          <p:cNvSpPr/>
          <p:nvPr/>
        </p:nvSpPr>
        <p:spPr>
          <a:xfrm>
            <a:off x="5801401" y="2179320"/>
            <a:ext cx="457200" cy="18288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9"/>
          <p:cNvSpPr/>
          <p:nvPr/>
        </p:nvSpPr>
        <p:spPr>
          <a:xfrm>
            <a:off x="5910491" y="759746"/>
            <a:ext cx="42190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#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3</a:t>
            </a:r>
            <a:endParaRPr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object 52"/>
          <p:cNvSpPr/>
          <p:nvPr/>
        </p:nvSpPr>
        <p:spPr>
          <a:xfrm>
            <a:off x="6237467" y="841270"/>
            <a:ext cx="548640" cy="18288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object 52"/>
          <p:cNvSpPr/>
          <p:nvPr/>
        </p:nvSpPr>
        <p:spPr>
          <a:xfrm>
            <a:off x="8309401" y="868680"/>
            <a:ext cx="155448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object 52"/>
          <p:cNvSpPr/>
          <p:nvPr/>
        </p:nvSpPr>
        <p:spPr>
          <a:xfrm rot="5400000">
            <a:off x="9772441" y="96012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object 9"/>
          <p:cNvSpPr/>
          <p:nvPr/>
        </p:nvSpPr>
        <p:spPr>
          <a:xfrm>
            <a:off x="9799908" y="1244600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#4</a:t>
            </a:r>
            <a:endParaRPr dirty="0"/>
          </a:p>
        </p:txBody>
      </p:sp>
      <p:sp>
        <p:nvSpPr>
          <p:cNvPr id="39" name="object 52"/>
          <p:cNvSpPr/>
          <p:nvPr/>
        </p:nvSpPr>
        <p:spPr>
          <a:xfrm rot="10800000">
            <a:off x="9950132" y="1676400"/>
            <a:ext cx="182880" cy="36576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object 9"/>
          <p:cNvSpPr/>
          <p:nvPr/>
        </p:nvSpPr>
        <p:spPr>
          <a:xfrm>
            <a:off x="10001041" y="3371850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</a:t>
            </a:r>
            <a:r>
              <a:rPr lang="en-US" b="1" dirty="0" smtClean="0">
                <a:solidFill>
                  <a:srgbClr val="002060"/>
                </a:solidFill>
              </a:rPr>
              <a:t>#5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41" name="object 52"/>
          <p:cNvSpPr/>
          <p:nvPr/>
        </p:nvSpPr>
        <p:spPr>
          <a:xfrm>
            <a:off x="7389812" y="4457954"/>
            <a:ext cx="91440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object 9"/>
          <p:cNvSpPr/>
          <p:nvPr/>
        </p:nvSpPr>
        <p:spPr>
          <a:xfrm>
            <a:off x="8226216" y="4360164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</a:t>
            </a:r>
            <a:r>
              <a:rPr lang="en-US" b="1" dirty="0" smtClean="0">
                <a:solidFill>
                  <a:srgbClr val="FFFF00"/>
                </a:solidFill>
              </a:rPr>
              <a:t>#6</a:t>
            </a:r>
            <a:endParaRPr b="1" dirty="0">
              <a:solidFill>
                <a:srgbClr val="FFFF00"/>
              </a:solidFill>
            </a:endParaRPr>
          </a:p>
        </p:txBody>
      </p:sp>
      <p:sp>
        <p:nvSpPr>
          <p:cNvPr id="44" name="object 52"/>
          <p:cNvSpPr/>
          <p:nvPr/>
        </p:nvSpPr>
        <p:spPr>
          <a:xfrm>
            <a:off x="8660540" y="4457954"/>
            <a:ext cx="91440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000008" y="4419600"/>
            <a:ext cx="13898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3030" marR="5080" lvl="0" indent="-100965"/>
            <a:r>
              <a:rPr lang="en-US" sz="1200" b="1" dirty="0">
                <a:solidFill>
                  <a:srgbClr val="FFFFFF"/>
                </a:solidFill>
                <a:latin typeface="Century Gothic"/>
                <a:cs typeface="Century Gothic"/>
              </a:rPr>
              <a:t>ENACTMENT</a:t>
            </a:r>
            <a:r>
              <a:rPr lang="en-US"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2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BY  </a:t>
            </a:r>
            <a:endParaRPr lang="en-US" sz="1200" b="1" spc="-5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13030" marR="5080" lvl="0" indent="-100965"/>
            <a:r>
              <a:rPr lang="en-US" sz="12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PARLIAMENT</a:t>
            </a:r>
            <a:endParaRPr lang="en-US" sz="12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46" name="object 62"/>
          <p:cNvSpPr/>
          <p:nvPr/>
        </p:nvSpPr>
        <p:spPr>
          <a:xfrm>
            <a:off x="4966600" y="4480814"/>
            <a:ext cx="914400" cy="228600"/>
          </a:xfrm>
          <a:custGeom>
            <a:avLst/>
            <a:gdLst/>
            <a:ahLst/>
            <a:cxnLst/>
            <a:rect l="l" t="t" r="r" b="b"/>
            <a:pathLst>
              <a:path w="877570" h="228600">
                <a:moveTo>
                  <a:pt x="0" y="228600"/>
                </a:moveTo>
                <a:lnTo>
                  <a:pt x="877316" y="228600"/>
                </a:lnTo>
                <a:lnTo>
                  <a:pt x="877316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277" y="4325926"/>
            <a:ext cx="475529" cy="475529"/>
          </a:xfrm>
          <a:prstGeom prst="rect">
            <a:avLst/>
          </a:prstGeom>
        </p:spPr>
      </p:pic>
      <p:sp>
        <p:nvSpPr>
          <p:cNvPr id="48" name="object 52"/>
          <p:cNvSpPr/>
          <p:nvPr/>
        </p:nvSpPr>
        <p:spPr>
          <a:xfrm rot="5400000">
            <a:off x="4287795" y="5098034"/>
            <a:ext cx="100584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object 52"/>
          <p:cNvSpPr/>
          <p:nvPr/>
        </p:nvSpPr>
        <p:spPr>
          <a:xfrm>
            <a:off x="4403403" y="5676481"/>
            <a:ext cx="548640" cy="318776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object 52"/>
          <p:cNvSpPr/>
          <p:nvPr/>
        </p:nvSpPr>
        <p:spPr>
          <a:xfrm rot="5400000">
            <a:off x="1004252" y="5016192"/>
            <a:ext cx="1005840" cy="27432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object 52"/>
          <p:cNvSpPr/>
          <p:nvPr/>
        </p:nvSpPr>
        <p:spPr>
          <a:xfrm>
            <a:off x="1746230" y="5646674"/>
            <a:ext cx="1005840" cy="182880"/>
          </a:xfrm>
          <a:custGeom>
            <a:avLst/>
            <a:gdLst/>
            <a:ahLst/>
            <a:cxnLst/>
            <a:rect l="l" t="t" r="r" b="b"/>
            <a:pathLst>
              <a:path w="440054" h="228600">
                <a:moveTo>
                  <a:pt x="0" y="228600"/>
                </a:moveTo>
                <a:lnTo>
                  <a:pt x="439800" y="228600"/>
                </a:lnTo>
                <a:lnTo>
                  <a:pt x="4398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object 9"/>
          <p:cNvSpPr/>
          <p:nvPr/>
        </p:nvSpPr>
        <p:spPr>
          <a:xfrm>
            <a:off x="1309052" y="5503164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r>
              <a:rPr lang="en-US" dirty="0" smtClean="0"/>
              <a:t>  </a:t>
            </a:r>
            <a:r>
              <a:rPr lang="en-US" b="1" dirty="0" smtClean="0">
                <a:solidFill>
                  <a:srgbClr val="002060"/>
                </a:solidFill>
              </a:rPr>
              <a:t>#8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54" name="object 9"/>
          <p:cNvSpPr/>
          <p:nvPr/>
        </p:nvSpPr>
        <p:spPr>
          <a:xfrm>
            <a:off x="4579701" y="4331555"/>
            <a:ext cx="471170" cy="469900"/>
          </a:xfrm>
          <a:custGeom>
            <a:avLst/>
            <a:gdLst/>
            <a:ahLst/>
            <a:cxnLst/>
            <a:rect l="l" t="t" r="r" b="b"/>
            <a:pathLst>
              <a:path w="471169" h="469900">
                <a:moveTo>
                  <a:pt x="235458" y="0"/>
                </a:moveTo>
                <a:lnTo>
                  <a:pt x="188006" y="4766"/>
                </a:lnTo>
                <a:lnTo>
                  <a:pt x="143809" y="18436"/>
                </a:lnTo>
                <a:lnTo>
                  <a:pt x="103813" y="40069"/>
                </a:lnTo>
                <a:lnTo>
                  <a:pt x="68965" y="68722"/>
                </a:lnTo>
                <a:lnTo>
                  <a:pt x="40213" y="103454"/>
                </a:lnTo>
                <a:lnTo>
                  <a:pt x="18504" y="143321"/>
                </a:lnTo>
                <a:lnTo>
                  <a:pt x="4783" y="187382"/>
                </a:lnTo>
                <a:lnTo>
                  <a:pt x="0" y="234696"/>
                </a:lnTo>
                <a:lnTo>
                  <a:pt x="4783" y="282009"/>
                </a:lnTo>
                <a:lnTo>
                  <a:pt x="18504" y="326070"/>
                </a:lnTo>
                <a:lnTo>
                  <a:pt x="40213" y="365937"/>
                </a:lnTo>
                <a:lnTo>
                  <a:pt x="68965" y="400669"/>
                </a:lnTo>
                <a:lnTo>
                  <a:pt x="103813" y="429322"/>
                </a:lnTo>
                <a:lnTo>
                  <a:pt x="143809" y="450955"/>
                </a:lnTo>
                <a:lnTo>
                  <a:pt x="188006" y="464625"/>
                </a:lnTo>
                <a:lnTo>
                  <a:pt x="235458" y="469392"/>
                </a:lnTo>
                <a:lnTo>
                  <a:pt x="282909" y="464625"/>
                </a:lnTo>
                <a:lnTo>
                  <a:pt x="327106" y="450955"/>
                </a:lnTo>
                <a:lnTo>
                  <a:pt x="367102" y="429322"/>
                </a:lnTo>
                <a:lnTo>
                  <a:pt x="401950" y="400669"/>
                </a:lnTo>
                <a:lnTo>
                  <a:pt x="430702" y="365937"/>
                </a:lnTo>
                <a:lnTo>
                  <a:pt x="452411" y="326070"/>
                </a:lnTo>
                <a:lnTo>
                  <a:pt x="466132" y="282009"/>
                </a:lnTo>
                <a:lnTo>
                  <a:pt x="470916" y="234696"/>
                </a:lnTo>
                <a:lnTo>
                  <a:pt x="466132" y="187382"/>
                </a:lnTo>
                <a:lnTo>
                  <a:pt x="452411" y="143321"/>
                </a:lnTo>
                <a:lnTo>
                  <a:pt x="430702" y="103454"/>
                </a:lnTo>
                <a:lnTo>
                  <a:pt x="401950" y="68722"/>
                </a:lnTo>
                <a:lnTo>
                  <a:pt x="367102" y="40069"/>
                </a:lnTo>
                <a:lnTo>
                  <a:pt x="327106" y="18436"/>
                </a:lnTo>
                <a:lnTo>
                  <a:pt x="282909" y="4766"/>
                </a:lnTo>
                <a:lnTo>
                  <a:pt x="235458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</a:t>
            </a:r>
            <a:r>
              <a:rPr lang="en-US" b="1" dirty="0" smtClean="0">
                <a:solidFill>
                  <a:srgbClr val="FF0000"/>
                </a:solidFill>
              </a:rPr>
              <a:t>#7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899231" y="5449669"/>
            <a:ext cx="14574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47650" marR="5080" indent="-235585"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entury Gothic"/>
                <a:cs typeface="Century Gothic"/>
              </a:rPr>
              <a:t>LAUNCH</a:t>
            </a:r>
            <a:r>
              <a:rPr lang="en-US" sz="16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>
                <a:solidFill>
                  <a:srgbClr val="FFFFFF"/>
                </a:solidFill>
                <a:latin typeface="Century Gothic"/>
                <a:cs typeface="Century Gothic"/>
              </a:rPr>
              <a:t>OF  </a:t>
            </a:r>
            <a:endParaRPr lang="en-US" sz="1600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247650" marR="5080" indent="-235585">
              <a:lnSpc>
                <a:spcPct val="100000"/>
              </a:lnSpc>
            </a:pPr>
            <a:r>
              <a:rPr lang="en-US" sz="1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GSTN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46116" y="3834483"/>
            <a:ext cx="155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 indent="287655">
              <a:lnSpc>
                <a:spcPct val="100000"/>
              </a:lnSpc>
            </a:pPr>
            <a:r>
              <a:rPr lang="en-US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    GST </a:t>
            </a:r>
          </a:p>
          <a:p>
            <a:pPr marL="12700" marR="5080" indent="287655">
              <a:lnSpc>
                <a:spcPct val="100000"/>
              </a:lnSpc>
            </a:pPr>
            <a:r>
              <a:rPr lang="en-US" b="1" spc="-10" dirty="0" smtClean="0">
                <a:solidFill>
                  <a:srgbClr val="FFFFFF"/>
                </a:solidFill>
                <a:latin typeface="Century Gothic"/>
                <a:cs typeface="Century Gothic"/>
              </a:rPr>
              <a:t>RO</a:t>
            </a:r>
            <a:r>
              <a:rPr lang="en-US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LL</a:t>
            </a:r>
            <a:r>
              <a:rPr lang="en-US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-OUT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53" name="object 7"/>
          <p:cNvSpPr txBox="1">
            <a:spLocks noGrp="1"/>
          </p:cNvSpPr>
          <p:nvPr>
            <p:ph type="title"/>
          </p:nvPr>
        </p:nvSpPr>
        <p:spPr>
          <a:xfrm>
            <a:off x="225347" y="64294"/>
            <a:ext cx="4428207" cy="1231106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solidFill>
                  <a:srgbClr val="00B0F0"/>
                </a:solidFill>
              </a:rPr>
              <a:t>PROGRES SO</a:t>
            </a:r>
            <a:r>
              <a:rPr spc="-80" dirty="0">
                <a:solidFill>
                  <a:srgbClr val="00B0F0"/>
                </a:solidFill>
              </a:rPr>
              <a:t> </a:t>
            </a:r>
            <a:r>
              <a:rPr dirty="0">
                <a:solidFill>
                  <a:srgbClr val="00B0F0"/>
                </a:solidFill>
              </a:rPr>
              <a:t>FAR</a:t>
            </a:r>
          </a:p>
        </p:txBody>
      </p:sp>
      <p:sp>
        <p:nvSpPr>
          <p:cNvPr id="57" name="object 84"/>
          <p:cNvSpPr txBox="1"/>
          <p:nvPr/>
        </p:nvSpPr>
        <p:spPr>
          <a:xfrm>
            <a:off x="5262562" y="152400"/>
            <a:ext cx="669925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i="1" dirty="0">
                <a:solidFill>
                  <a:srgbClr val="FFFF00"/>
                </a:solidFill>
                <a:latin typeface="Century Gothic"/>
                <a:cs typeface="Century Gothic"/>
              </a:rPr>
              <a:t>GST implementation from April 2017 a</a:t>
            </a:r>
            <a:r>
              <a:rPr b="1" i="1" spc="-135" dirty="0">
                <a:solidFill>
                  <a:srgbClr val="FFFF00"/>
                </a:solidFill>
                <a:latin typeface="Century Gothic"/>
                <a:cs typeface="Century Gothic"/>
              </a:rPr>
              <a:t> </a:t>
            </a:r>
            <a:r>
              <a:rPr b="1" i="1" spc="-5" dirty="0">
                <a:solidFill>
                  <a:srgbClr val="FFFF00"/>
                </a:solidFill>
                <a:latin typeface="Century Gothic"/>
                <a:cs typeface="Century Gothic"/>
              </a:rPr>
              <a:t>possibility…</a:t>
            </a:r>
            <a:endParaRPr b="1" dirty="0">
              <a:solidFill>
                <a:srgbClr val="FFFF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4237087" cy="6858000"/>
          </a:xfrm>
          <a:prstGeom prst="rect">
            <a:avLst/>
          </a:prstGeom>
        </p:spPr>
      </p:pic>
      <p:sp>
        <p:nvSpPr>
          <p:cNvPr id="6" name="object 7"/>
          <p:cNvSpPr txBox="1"/>
          <p:nvPr/>
        </p:nvSpPr>
        <p:spPr>
          <a:xfrm>
            <a:off x="701141" y="990600"/>
            <a:ext cx="3039110" cy="5539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Destination Based</a:t>
            </a:r>
            <a:r>
              <a:rPr spc="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15" dirty="0">
                <a:solidFill>
                  <a:srgbClr val="FFFFFF"/>
                </a:solidFill>
                <a:latin typeface="Century Gothic"/>
                <a:cs typeface="Century Gothic"/>
              </a:rPr>
              <a:t>Tax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Tax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leviable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r>
              <a:rPr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‘Supply’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Decentralized</a:t>
            </a:r>
            <a:r>
              <a:rPr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registration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 marR="630555">
              <a:lnSpc>
                <a:spcPct val="100000"/>
              </a:lnSpc>
              <a:spcBef>
                <a:spcPts val="5"/>
              </a:spcBef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Monthly </a:t>
            </a: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returns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for each  </a:t>
            </a: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registration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Local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Supply 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– </a:t>
            </a:r>
            <a:r>
              <a:rPr b="1" spc="-5" dirty="0">
                <a:solidFill>
                  <a:srgbClr val="FFFFFF"/>
                </a:solidFill>
                <a:latin typeface="Century Gothic"/>
                <a:cs typeface="Century Gothic"/>
              </a:rPr>
              <a:t>CGST </a:t>
            </a:r>
            <a:r>
              <a:rPr b="1" i="1" spc="-5" dirty="0">
                <a:solidFill>
                  <a:srgbClr val="FFFFFF"/>
                </a:solidFill>
                <a:latin typeface="Century Gothic"/>
                <a:cs typeface="Century Gothic"/>
              </a:rPr>
              <a:t>plus</a:t>
            </a:r>
            <a:r>
              <a:rPr b="1" i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b="1" spc="-5" dirty="0">
                <a:solidFill>
                  <a:srgbClr val="FFFFFF"/>
                </a:solidFill>
                <a:latin typeface="Century Gothic"/>
                <a:cs typeface="Century Gothic"/>
              </a:rPr>
              <a:t>SGST</a:t>
            </a:r>
            <a:endParaRPr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&amp; Interstate </a:t>
            </a:r>
            <a:r>
              <a:rPr dirty="0">
                <a:solidFill>
                  <a:srgbClr val="FFFFFF"/>
                </a:solidFill>
                <a:latin typeface="Century Gothic"/>
                <a:cs typeface="Century Gothic"/>
              </a:rPr>
              <a:t>Supply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–</a:t>
            </a:r>
            <a:r>
              <a:rPr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b="1" spc="-5" dirty="0">
                <a:solidFill>
                  <a:srgbClr val="FFFFFF"/>
                </a:solidFill>
                <a:latin typeface="Century Gothic"/>
                <a:cs typeface="Century Gothic"/>
              </a:rPr>
              <a:t>IGST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 marR="439420">
              <a:lnSpc>
                <a:spcPct val="100000"/>
              </a:lnSpc>
            </a:pP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Exports zero rated;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Imports  subject </a:t>
            </a: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to</a:t>
            </a:r>
            <a:r>
              <a:rPr spc="-7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IGST</a:t>
            </a:r>
            <a:endParaRPr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Three rate</a:t>
            </a:r>
            <a:r>
              <a:rPr spc="-3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structure:</a:t>
            </a:r>
            <a:endParaRPr dirty="0">
              <a:latin typeface="Century Gothic"/>
              <a:cs typeface="Century Gothic"/>
            </a:endParaRPr>
          </a:p>
          <a:p>
            <a:pPr marL="146685" indent="-133985">
              <a:lnSpc>
                <a:spcPct val="100000"/>
              </a:lnSpc>
              <a:buSzPct val="84375"/>
              <a:buFont typeface="Wingdings"/>
              <a:buChar char=""/>
              <a:tabLst>
                <a:tab pos="147320" algn="l"/>
                <a:tab pos="2062480" algn="l"/>
              </a:tabLst>
            </a:pPr>
            <a:r>
              <a:rPr spc="-10" dirty="0">
                <a:solidFill>
                  <a:srgbClr val="FFFFFF"/>
                </a:solidFill>
                <a:latin typeface="Century Gothic"/>
                <a:cs typeface="Century Gothic"/>
              </a:rPr>
              <a:t>Standard</a:t>
            </a:r>
            <a:r>
              <a:rPr spc="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rate	-</a:t>
            </a:r>
            <a:r>
              <a:rPr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pc="-8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dirty="0">
              <a:latin typeface="Century Gothic"/>
              <a:cs typeface="Century Gothic"/>
            </a:endParaRPr>
          </a:p>
          <a:p>
            <a:pPr marL="146685" indent="-133985">
              <a:lnSpc>
                <a:spcPct val="100000"/>
              </a:lnSpc>
              <a:buSzPct val="84375"/>
              <a:buFont typeface="Wingdings"/>
              <a:buChar char=""/>
              <a:tabLst>
                <a:tab pos="147320" algn="l"/>
              </a:tabLst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Concessional rate  - </a:t>
            </a:r>
            <a:r>
              <a:rPr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dirty="0">
              <a:latin typeface="Century Gothic"/>
              <a:cs typeface="Century Gothic"/>
            </a:endParaRPr>
          </a:p>
          <a:p>
            <a:pPr marL="146685" indent="-133985">
              <a:lnSpc>
                <a:spcPct val="100000"/>
              </a:lnSpc>
              <a:buSzPct val="84375"/>
              <a:buFont typeface="Wingdings"/>
              <a:buChar char=""/>
              <a:tabLst>
                <a:tab pos="147320" algn="l"/>
                <a:tab pos="2047239" algn="l"/>
              </a:tabLst>
            </a:pP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Demerit</a:t>
            </a:r>
            <a:r>
              <a:rPr spc="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>
                <a:solidFill>
                  <a:srgbClr val="FFFFFF"/>
                </a:solidFill>
                <a:latin typeface="Century Gothic"/>
                <a:cs typeface="Century Gothic"/>
              </a:rPr>
              <a:t>rate	-</a:t>
            </a:r>
            <a:r>
              <a:rPr spc="-9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%</a:t>
            </a:r>
            <a:endParaRPr dirty="0"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087" y="23646"/>
            <a:ext cx="7951741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66"/>
          <p:cNvSpPr txBox="1"/>
          <p:nvPr/>
        </p:nvSpPr>
        <p:spPr>
          <a:xfrm>
            <a:off x="4570412" y="324636"/>
            <a:ext cx="4431665" cy="312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0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DECENTRALIZED </a:t>
            </a:r>
            <a:r>
              <a:rPr sz="2000" b="1" dirty="0">
                <a:solidFill>
                  <a:srgbClr val="2D75B6"/>
                </a:solidFill>
                <a:latin typeface="Century Gothic"/>
                <a:cs typeface="Century Gothic"/>
              </a:rPr>
              <a:t>CREDIT</a:t>
            </a:r>
            <a:r>
              <a:rPr sz="2000" b="1" spc="-6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000" b="1" dirty="0">
                <a:solidFill>
                  <a:srgbClr val="2D75B6"/>
                </a:solidFill>
                <a:latin typeface="Century Gothic"/>
                <a:cs typeface="Century Gothic"/>
              </a:rPr>
              <a:t>MECHANISM</a:t>
            </a:r>
            <a:endParaRPr sz="20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4208336" y="902577"/>
            <a:ext cx="7955280" cy="5943600"/>
          </a:xfrm>
          <a:custGeom>
            <a:avLst/>
            <a:gdLst/>
            <a:ahLst/>
            <a:cxnLst/>
            <a:rect l="l" t="t" r="r" b="b"/>
            <a:pathLst>
              <a:path w="5143500" h="5050790">
                <a:moveTo>
                  <a:pt x="0" y="5050535"/>
                </a:moveTo>
                <a:lnTo>
                  <a:pt x="5143500" y="5050535"/>
                </a:lnTo>
                <a:lnTo>
                  <a:pt x="5143500" y="0"/>
                </a:lnTo>
                <a:lnTo>
                  <a:pt x="0" y="0"/>
                </a:lnTo>
                <a:lnTo>
                  <a:pt x="0" y="5050535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object 57"/>
          <p:cNvSpPr/>
          <p:nvPr/>
        </p:nvSpPr>
        <p:spPr>
          <a:xfrm>
            <a:off x="4938228" y="1752600"/>
            <a:ext cx="2005964" cy="487680"/>
          </a:xfrm>
          <a:custGeom>
            <a:avLst/>
            <a:gdLst/>
            <a:ahLst/>
            <a:cxnLst/>
            <a:rect l="l" t="t" r="r" b="b"/>
            <a:pathLst>
              <a:path w="2005964" h="487680">
                <a:moveTo>
                  <a:pt x="2005584" y="0"/>
                </a:moveTo>
                <a:lnTo>
                  <a:pt x="121920" y="0"/>
                </a:lnTo>
                <a:lnTo>
                  <a:pt x="0" y="487679"/>
                </a:lnTo>
                <a:lnTo>
                  <a:pt x="1883664" y="487679"/>
                </a:lnTo>
                <a:lnTo>
                  <a:pt x="200558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object 43"/>
          <p:cNvSpPr/>
          <p:nvPr/>
        </p:nvSpPr>
        <p:spPr>
          <a:xfrm>
            <a:off x="4951412" y="2569029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object 40"/>
          <p:cNvSpPr/>
          <p:nvPr/>
        </p:nvSpPr>
        <p:spPr>
          <a:xfrm rot="360000">
            <a:off x="4863249" y="2190295"/>
            <a:ext cx="146031" cy="1387272"/>
          </a:xfrm>
          <a:custGeom>
            <a:avLst/>
            <a:gdLst/>
            <a:ahLst/>
            <a:cxnLst/>
            <a:rect l="l" t="t" r="r" b="b"/>
            <a:pathLst>
              <a:path w="19684" h="1253489">
                <a:moveTo>
                  <a:pt x="0" y="0"/>
                </a:moveTo>
                <a:lnTo>
                  <a:pt x="19304" y="1252982"/>
                </a:lnTo>
              </a:path>
            </a:pathLst>
          </a:custGeom>
          <a:ln w="6096">
            <a:solidFill>
              <a:srgbClr val="404040"/>
            </a:solidFill>
            <a:prstDash val="dash"/>
          </a:ln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object 43"/>
          <p:cNvSpPr/>
          <p:nvPr/>
        </p:nvSpPr>
        <p:spPr>
          <a:xfrm>
            <a:off x="4951412" y="338328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object 49"/>
          <p:cNvSpPr txBox="1"/>
          <p:nvPr/>
        </p:nvSpPr>
        <p:spPr>
          <a:xfrm>
            <a:off x="5561012" y="2512695"/>
            <a:ext cx="1577340" cy="3829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wrap="square" lIns="0" tIns="45720" rIns="0" bIns="0" rtlCol="0">
            <a:spAutoFit/>
          </a:bodyPr>
          <a:lstStyle/>
          <a:p>
            <a:pPr marL="481330">
              <a:spcBef>
                <a:spcPts val="360"/>
              </a:spcBef>
            </a:pPr>
            <a:r>
              <a:rPr b="1" dirty="0">
                <a:solidFill>
                  <a:srgbClr val="FFFFFF"/>
                </a:solidFill>
                <a:latin typeface="Century Gothic"/>
                <a:cs typeface="Century Gothic"/>
              </a:rPr>
              <a:t>CGST</a:t>
            </a:r>
            <a:endParaRPr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50"/>
          <p:cNvSpPr txBox="1"/>
          <p:nvPr/>
        </p:nvSpPr>
        <p:spPr>
          <a:xfrm>
            <a:off x="5561012" y="3273425"/>
            <a:ext cx="1577340" cy="38417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wrap="square" lIns="0" tIns="53975" rIns="0" bIns="0" rtlCol="0">
            <a:spAutoFit/>
          </a:bodyPr>
          <a:lstStyle/>
          <a:p>
            <a:pPr marR="39370" algn="ctr">
              <a:spcBef>
                <a:spcPts val="425"/>
              </a:spcBef>
            </a:pPr>
            <a:r>
              <a:rPr b="1" dirty="0">
                <a:solidFill>
                  <a:srgbClr val="FFFFFF"/>
                </a:solidFill>
                <a:latin typeface="Century Gothic"/>
                <a:cs typeface="Century Gothic"/>
              </a:rPr>
              <a:t>IGST</a:t>
            </a:r>
            <a:endParaRPr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20" name="object 60"/>
          <p:cNvSpPr txBox="1"/>
          <p:nvPr/>
        </p:nvSpPr>
        <p:spPr>
          <a:xfrm>
            <a:off x="5199530" y="1837827"/>
            <a:ext cx="1483360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CGST credit</a:t>
            </a:r>
            <a:r>
              <a:rPr sz="16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endParaRPr sz="16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58"/>
          <p:cNvSpPr/>
          <p:nvPr/>
        </p:nvSpPr>
        <p:spPr>
          <a:xfrm>
            <a:off x="8533814" y="1828800"/>
            <a:ext cx="2005964" cy="487680"/>
          </a:xfrm>
          <a:custGeom>
            <a:avLst/>
            <a:gdLst/>
            <a:ahLst/>
            <a:cxnLst/>
            <a:rect l="l" t="t" r="r" b="b"/>
            <a:pathLst>
              <a:path w="2005965" h="487680">
                <a:moveTo>
                  <a:pt x="2005583" y="0"/>
                </a:moveTo>
                <a:lnTo>
                  <a:pt x="121920" y="0"/>
                </a:lnTo>
                <a:lnTo>
                  <a:pt x="0" y="487679"/>
                </a:lnTo>
                <a:lnTo>
                  <a:pt x="1883663" y="487679"/>
                </a:lnTo>
                <a:lnTo>
                  <a:pt x="200558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</a:pPr>
            <a:r>
              <a:rPr lang="en-US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  </a:t>
            </a:r>
            <a:r>
              <a:rPr lang="en-US" sz="1600" b="1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SGST </a:t>
            </a:r>
            <a:r>
              <a:rPr lang="en-US"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credit</a:t>
            </a:r>
            <a:r>
              <a:rPr lang="en-US" sz="16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16" name="object 43"/>
          <p:cNvSpPr/>
          <p:nvPr/>
        </p:nvSpPr>
        <p:spPr>
          <a:xfrm>
            <a:off x="8532812" y="335280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object 43"/>
          <p:cNvSpPr/>
          <p:nvPr/>
        </p:nvSpPr>
        <p:spPr>
          <a:xfrm>
            <a:off x="8532812" y="262128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object 40"/>
          <p:cNvSpPr/>
          <p:nvPr/>
        </p:nvSpPr>
        <p:spPr>
          <a:xfrm rot="360000">
            <a:off x="8453016" y="2291657"/>
            <a:ext cx="170535" cy="1188720"/>
          </a:xfrm>
          <a:custGeom>
            <a:avLst/>
            <a:gdLst/>
            <a:ahLst/>
            <a:cxnLst/>
            <a:rect l="l" t="t" r="r" b="b"/>
            <a:pathLst>
              <a:path w="19684" h="1253489">
                <a:moveTo>
                  <a:pt x="0" y="0"/>
                </a:moveTo>
                <a:lnTo>
                  <a:pt x="19304" y="1252982"/>
                </a:lnTo>
              </a:path>
            </a:pathLst>
          </a:custGeom>
          <a:ln w="6096">
            <a:solidFill>
              <a:srgbClr val="404040"/>
            </a:solidFill>
            <a:prstDash val="dash"/>
          </a:ln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object 52"/>
          <p:cNvSpPr txBox="1"/>
          <p:nvPr/>
        </p:nvSpPr>
        <p:spPr>
          <a:xfrm>
            <a:off x="8990012" y="2590800"/>
            <a:ext cx="1579245" cy="329576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52069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409"/>
              </a:spcBef>
            </a:pPr>
            <a:r>
              <a:rPr sz="18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SGST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25" name="object 51"/>
          <p:cNvSpPr txBox="1"/>
          <p:nvPr/>
        </p:nvSpPr>
        <p:spPr>
          <a:xfrm>
            <a:off x="9010967" y="3209623"/>
            <a:ext cx="1579245" cy="38417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80645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635"/>
              </a:spcBef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IGST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6" name="object 63"/>
          <p:cNvSpPr txBox="1"/>
          <p:nvPr/>
        </p:nvSpPr>
        <p:spPr>
          <a:xfrm>
            <a:off x="5408612" y="4038600"/>
            <a:ext cx="530314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i="1" dirty="0">
                <a:solidFill>
                  <a:schemeClr val="bg1"/>
                </a:solidFill>
                <a:latin typeface="Century Gothic"/>
                <a:cs typeface="Century Gothic"/>
              </a:rPr>
              <a:t>Note: CGST </a:t>
            </a:r>
            <a:r>
              <a:rPr sz="1400" b="1" i="1" spc="-5" dirty="0">
                <a:solidFill>
                  <a:schemeClr val="bg1"/>
                </a:solidFill>
                <a:latin typeface="Century Gothic"/>
                <a:cs typeface="Century Gothic"/>
              </a:rPr>
              <a:t>credit not allowed against </a:t>
            </a:r>
            <a:r>
              <a:rPr sz="1400" b="1" i="1" dirty="0">
                <a:solidFill>
                  <a:schemeClr val="bg1"/>
                </a:solidFill>
                <a:latin typeface="Century Gothic"/>
                <a:cs typeface="Century Gothic"/>
              </a:rPr>
              <a:t>SGST </a:t>
            </a:r>
            <a:r>
              <a:rPr sz="1400" b="1" i="1" spc="-5" dirty="0">
                <a:solidFill>
                  <a:schemeClr val="bg1"/>
                </a:solidFill>
                <a:latin typeface="Century Gothic"/>
                <a:cs typeface="Century Gothic"/>
              </a:rPr>
              <a:t>and vice</a:t>
            </a:r>
            <a:r>
              <a:rPr sz="1400" b="1" i="1" spc="-8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sz="1400" b="1" i="1" dirty="0">
                <a:solidFill>
                  <a:schemeClr val="bg1"/>
                </a:solidFill>
                <a:latin typeface="Century Gothic"/>
                <a:cs typeface="Century Gothic"/>
              </a:rPr>
              <a:t>versa</a:t>
            </a:r>
            <a:endParaRPr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7" name="object 59"/>
          <p:cNvSpPr/>
          <p:nvPr/>
        </p:nvSpPr>
        <p:spPr>
          <a:xfrm>
            <a:off x="4469448" y="5152391"/>
            <a:ext cx="2005964" cy="486409"/>
          </a:xfrm>
          <a:custGeom>
            <a:avLst/>
            <a:gdLst/>
            <a:ahLst/>
            <a:cxnLst/>
            <a:rect l="l" t="t" r="r" b="b"/>
            <a:pathLst>
              <a:path w="2005964" h="486410">
                <a:moveTo>
                  <a:pt x="2005584" y="0"/>
                </a:moveTo>
                <a:lnTo>
                  <a:pt x="121538" y="0"/>
                </a:lnTo>
                <a:lnTo>
                  <a:pt x="0" y="486156"/>
                </a:lnTo>
                <a:lnTo>
                  <a:pt x="1884045" y="486156"/>
                </a:lnTo>
                <a:lnTo>
                  <a:pt x="200558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1"/>
          <p:cNvSpPr/>
          <p:nvPr/>
        </p:nvSpPr>
        <p:spPr>
          <a:xfrm>
            <a:off x="7664132" y="4908550"/>
            <a:ext cx="2540" cy="1460500"/>
          </a:xfrm>
          <a:custGeom>
            <a:avLst/>
            <a:gdLst/>
            <a:ahLst/>
            <a:cxnLst/>
            <a:rect l="l" t="t" r="r" b="b"/>
            <a:pathLst>
              <a:path w="2540" h="1460500">
                <a:moveTo>
                  <a:pt x="0" y="0"/>
                </a:moveTo>
                <a:lnTo>
                  <a:pt x="2285" y="1460093"/>
                </a:lnTo>
              </a:path>
            </a:pathLst>
          </a:cu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56"/>
          <p:cNvSpPr/>
          <p:nvPr/>
        </p:nvSpPr>
        <p:spPr>
          <a:xfrm>
            <a:off x="6401116" y="5480050"/>
            <a:ext cx="1188720" cy="0"/>
          </a:xfrm>
          <a:custGeom>
            <a:avLst/>
            <a:gdLst/>
            <a:ahLst/>
            <a:cxnLst/>
            <a:rect l="l" t="t" r="r" b="b"/>
            <a:pathLst>
              <a:path w="760095" h="6350">
                <a:moveTo>
                  <a:pt x="759713" y="6172"/>
                </a:moveTo>
                <a:lnTo>
                  <a:pt x="0" y="0"/>
                </a:lnTo>
              </a:path>
            </a:pathLst>
          </a:custGeom>
          <a:ln w="6096">
            <a:solidFill>
              <a:srgbClr val="40404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3"/>
          <p:cNvSpPr/>
          <p:nvPr/>
        </p:nvSpPr>
        <p:spPr>
          <a:xfrm>
            <a:off x="7694612" y="620268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7694612" y="536448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object 43"/>
          <p:cNvSpPr/>
          <p:nvPr/>
        </p:nvSpPr>
        <p:spPr>
          <a:xfrm>
            <a:off x="7694612" y="4754880"/>
            <a:ext cx="457200" cy="274320"/>
          </a:xfrm>
          <a:custGeom>
            <a:avLst/>
            <a:gdLst/>
            <a:ahLst/>
            <a:cxnLst/>
            <a:rect l="l" t="t" r="r" b="b"/>
            <a:pathLst>
              <a:path w="363854" h="76200">
                <a:moveTo>
                  <a:pt x="38100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38100" y="44450"/>
                </a:lnTo>
                <a:lnTo>
                  <a:pt x="38100" y="31750"/>
                </a:lnTo>
                <a:close/>
              </a:path>
              <a:path w="363854" h="76200">
                <a:moveTo>
                  <a:pt x="88900" y="31750"/>
                </a:moveTo>
                <a:lnTo>
                  <a:pt x="50800" y="31750"/>
                </a:lnTo>
                <a:lnTo>
                  <a:pt x="50800" y="44450"/>
                </a:lnTo>
                <a:lnTo>
                  <a:pt x="88900" y="44450"/>
                </a:lnTo>
                <a:lnTo>
                  <a:pt x="88900" y="31750"/>
                </a:lnTo>
                <a:close/>
              </a:path>
              <a:path w="363854" h="76200">
                <a:moveTo>
                  <a:pt x="139700" y="31750"/>
                </a:moveTo>
                <a:lnTo>
                  <a:pt x="101600" y="31750"/>
                </a:lnTo>
                <a:lnTo>
                  <a:pt x="101600" y="44450"/>
                </a:lnTo>
                <a:lnTo>
                  <a:pt x="139700" y="44450"/>
                </a:lnTo>
                <a:lnTo>
                  <a:pt x="139700" y="31750"/>
                </a:lnTo>
                <a:close/>
              </a:path>
              <a:path w="363854" h="76200">
                <a:moveTo>
                  <a:pt x="190500" y="31750"/>
                </a:moveTo>
                <a:lnTo>
                  <a:pt x="152400" y="31750"/>
                </a:lnTo>
                <a:lnTo>
                  <a:pt x="152400" y="44450"/>
                </a:lnTo>
                <a:lnTo>
                  <a:pt x="190500" y="44450"/>
                </a:lnTo>
                <a:lnTo>
                  <a:pt x="190500" y="31750"/>
                </a:lnTo>
                <a:close/>
              </a:path>
              <a:path w="363854" h="76200">
                <a:moveTo>
                  <a:pt x="241300" y="31750"/>
                </a:moveTo>
                <a:lnTo>
                  <a:pt x="203200" y="31750"/>
                </a:lnTo>
                <a:lnTo>
                  <a:pt x="203200" y="44450"/>
                </a:lnTo>
                <a:lnTo>
                  <a:pt x="241300" y="44450"/>
                </a:lnTo>
                <a:lnTo>
                  <a:pt x="241300" y="31750"/>
                </a:lnTo>
                <a:close/>
              </a:path>
              <a:path w="363854" h="76200">
                <a:moveTo>
                  <a:pt x="287274" y="0"/>
                </a:moveTo>
                <a:lnTo>
                  <a:pt x="287274" y="76200"/>
                </a:lnTo>
                <a:lnTo>
                  <a:pt x="350774" y="44450"/>
                </a:lnTo>
                <a:lnTo>
                  <a:pt x="292100" y="44450"/>
                </a:lnTo>
                <a:lnTo>
                  <a:pt x="292100" y="31750"/>
                </a:lnTo>
                <a:lnTo>
                  <a:pt x="350774" y="31750"/>
                </a:lnTo>
                <a:lnTo>
                  <a:pt x="287274" y="0"/>
                </a:lnTo>
                <a:close/>
              </a:path>
              <a:path w="363854" h="76200">
                <a:moveTo>
                  <a:pt x="287274" y="31750"/>
                </a:moveTo>
                <a:lnTo>
                  <a:pt x="254000" y="31750"/>
                </a:lnTo>
                <a:lnTo>
                  <a:pt x="254000" y="44450"/>
                </a:lnTo>
                <a:lnTo>
                  <a:pt x="287274" y="44450"/>
                </a:lnTo>
                <a:lnTo>
                  <a:pt x="287274" y="31750"/>
                </a:lnTo>
                <a:close/>
              </a:path>
              <a:path w="363854" h="76200">
                <a:moveTo>
                  <a:pt x="350774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50774" y="44450"/>
                </a:lnTo>
                <a:lnTo>
                  <a:pt x="363474" y="38100"/>
                </a:lnTo>
                <a:lnTo>
                  <a:pt x="350774" y="3175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object 54"/>
          <p:cNvSpPr txBox="1"/>
          <p:nvPr/>
        </p:nvSpPr>
        <p:spPr>
          <a:xfrm>
            <a:off x="8502332" y="6170295"/>
            <a:ext cx="1554480" cy="38290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50800" rIns="0" bIns="0" rtlCol="0">
            <a:spAutoFit/>
          </a:bodyPr>
          <a:lstStyle/>
          <a:p>
            <a:pPr marL="507365">
              <a:lnSpc>
                <a:spcPct val="100000"/>
              </a:lnSpc>
              <a:spcBef>
                <a:spcPts val="400"/>
              </a:spcBef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CGST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6" name="object 53"/>
          <p:cNvSpPr txBox="1"/>
          <p:nvPr/>
        </p:nvSpPr>
        <p:spPr>
          <a:xfrm>
            <a:off x="8472405" y="5313026"/>
            <a:ext cx="1577340" cy="384175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59055" rIns="0" bIns="0" rtlCol="0">
            <a:spAutoFit/>
          </a:bodyPr>
          <a:lstStyle/>
          <a:p>
            <a:pPr marL="532765">
              <a:lnSpc>
                <a:spcPct val="100000"/>
              </a:lnSpc>
              <a:spcBef>
                <a:spcPts val="465"/>
              </a:spcBef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SGST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7" name="object 38"/>
          <p:cNvSpPr/>
          <p:nvPr/>
        </p:nvSpPr>
        <p:spPr>
          <a:xfrm>
            <a:off x="8472405" y="4724400"/>
            <a:ext cx="1577340" cy="384175"/>
          </a:xfrm>
          <a:custGeom>
            <a:avLst/>
            <a:gdLst/>
            <a:ahLst/>
            <a:cxnLst/>
            <a:rect l="l" t="t" r="r" b="b"/>
            <a:pathLst>
              <a:path w="1577340" h="384175">
                <a:moveTo>
                  <a:pt x="0" y="384048"/>
                </a:moveTo>
                <a:lnTo>
                  <a:pt x="1577340" y="384048"/>
                </a:lnTo>
                <a:lnTo>
                  <a:pt x="1577340" y="0"/>
                </a:lnTo>
                <a:lnTo>
                  <a:pt x="0" y="0"/>
                </a:lnTo>
                <a:lnTo>
                  <a:pt x="0" y="38404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55"/>
          <p:cNvSpPr txBox="1"/>
          <p:nvPr/>
        </p:nvSpPr>
        <p:spPr>
          <a:xfrm>
            <a:off x="9026842" y="4800600"/>
            <a:ext cx="49657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Century Gothic"/>
                <a:cs typeface="Century Gothic"/>
              </a:rPr>
              <a:t>IGST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9" name="object 62"/>
          <p:cNvSpPr txBox="1"/>
          <p:nvPr/>
        </p:nvSpPr>
        <p:spPr>
          <a:xfrm>
            <a:off x="4713859" y="5257800"/>
            <a:ext cx="138112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IGST credit</a:t>
            </a:r>
            <a:r>
              <a:rPr sz="16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for</a:t>
            </a:r>
            <a:endParaRPr sz="1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29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/>
          <p:nvPr/>
        </p:nvSpPr>
        <p:spPr>
          <a:xfrm>
            <a:off x="1446212" y="762000"/>
            <a:ext cx="9144000" cy="5791200"/>
          </a:xfrm>
          <a:custGeom>
            <a:avLst/>
            <a:gdLst/>
            <a:ahLst/>
            <a:cxnLst/>
            <a:rect l="l" t="t" r="r" b="b"/>
            <a:pathLst>
              <a:path w="9144000" h="5791200">
                <a:moveTo>
                  <a:pt x="0" y="5791200"/>
                </a:moveTo>
                <a:lnTo>
                  <a:pt x="9144000" y="5791200"/>
                </a:lnTo>
                <a:lnTo>
                  <a:pt x="9144000" y="0"/>
                </a:lnTo>
                <a:lnTo>
                  <a:pt x="0" y="0"/>
                </a:lnTo>
                <a:lnTo>
                  <a:pt x="0" y="579120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9"/>
          <p:cNvSpPr/>
          <p:nvPr/>
        </p:nvSpPr>
        <p:spPr>
          <a:xfrm>
            <a:off x="2450537" y="1039368"/>
            <a:ext cx="3300975" cy="5513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751512" y="1035842"/>
            <a:ext cx="3298222" cy="5517358"/>
          </a:xfrm>
          <a:prstGeom prst="rect">
            <a:avLst/>
          </a:prstGeom>
        </p:spPr>
      </p:pic>
      <p:sp>
        <p:nvSpPr>
          <p:cNvPr id="5" name="object 29"/>
          <p:cNvSpPr/>
          <p:nvPr/>
        </p:nvSpPr>
        <p:spPr>
          <a:xfrm>
            <a:off x="4494212" y="2590800"/>
            <a:ext cx="2819400" cy="2590800"/>
          </a:xfrm>
          <a:custGeom>
            <a:avLst/>
            <a:gdLst/>
            <a:ahLst/>
            <a:cxnLst/>
            <a:rect l="l" t="t" r="r" b="b"/>
            <a:pathLst>
              <a:path w="2819400" h="2590800">
                <a:moveTo>
                  <a:pt x="1409700" y="0"/>
                </a:moveTo>
                <a:lnTo>
                  <a:pt x="1359141" y="817"/>
                </a:lnTo>
                <a:lnTo>
                  <a:pt x="1309030" y="3252"/>
                </a:lnTo>
                <a:lnTo>
                  <a:pt x="1259396" y="7277"/>
                </a:lnTo>
                <a:lnTo>
                  <a:pt x="1210270" y="12864"/>
                </a:lnTo>
                <a:lnTo>
                  <a:pt x="1161681" y="19986"/>
                </a:lnTo>
                <a:lnTo>
                  <a:pt x="1113658" y="28616"/>
                </a:lnTo>
                <a:lnTo>
                  <a:pt x="1066232" y="38726"/>
                </a:lnTo>
                <a:lnTo>
                  <a:pt x="1019433" y="50289"/>
                </a:lnTo>
                <a:lnTo>
                  <a:pt x="973290" y="63277"/>
                </a:lnTo>
                <a:lnTo>
                  <a:pt x="927833" y="77663"/>
                </a:lnTo>
                <a:lnTo>
                  <a:pt x="883093" y="93420"/>
                </a:lnTo>
                <a:lnTo>
                  <a:pt x="839098" y="110520"/>
                </a:lnTo>
                <a:lnTo>
                  <a:pt x="795878" y="128936"/>
                </a:lnTo>
                <a:lnTo>
                  <a:pt x="753464" y="148640"/>
                </a:lnTo>
                <a:lnTo>
                  <a:pt x="711886" y="169604"/>
                </a:lnTo>
                <a:lnTo>
                  <a:pt x="671173" y="191803"/>
                </a:lnTo>
                <a:lnTo>
                  <a:pt x="631354" y="215207"/>
                </a:lnTo>
                <a:lnTo>
                  <a:pt x="592461" y="239791"/>
                </a:lnTo>
                <a:lnTo>
                  <a:pt x="554522" y="265525"/>
                </a:lnTo>
                <a:lnTo>
                  <a:pt x="517567" y="292383"/>
                </a:lnTo>
                <a:lnTo>
                  <a:pt x="481627" y="320338"/>
                </a:lnTo>
                <a:lnTo>
                  <a:pt x="446731" y="349362"/>
                </a:lnTo>
                <a:lnTo>
                  <a:pt x="412908" y="379428"/>
                </a:lnTo>
                <a:lnTo>
                  <a:pt x="380190" y="410508"/>
                </a:lnTo>
                <a:lnTo>
                  <a:pt x="348605" y="442574"/>
                </a:lnTo>
                <a:lnTo>
                  <a:pt x="318183" y="475601"/>
                </a:lnTo>
                <a:lnTo>
                  <a:pt x="288955" y="509559"/>
                </a:lnTo>
                <a:lnTo>
                  <a:pt x="260950" y="544422"/>
                </a:lnTo>
                <a:lnTo>
                  <a:pt x="234197" y="580162"/>
                </a:lnTo>
                <a:lnTo>
                  <a:pt x="208728" y="616752"/>
                </a:lnTo>
                <a:lnTo>
                  <a:pt x="184570" y="654164"/>
                </a:lnTo>
                <a:lnTo>
                  <a:pt x="161756" y="692371"/>
                </a:lnTo>
                <a:lnTo>
                  <a:pt x="140313" y="731346"/>
                </a:lnTo>
                <a:lnTo>
                  <a:pt x="120272" y="771061"/>
                </a:lnTo>
                <a:lnTo>
                  <a:pt x="101664" y="811489"/>
                </a:lnTo>
                <a:lnTo>
                  <a:pt x="84517" y="852602"/>
                </a:lnTo>
                <a:lnTo>
                  <a:pt x="68861" y="894373"/>
                </a:lnTo>
                <a:lnTo>
                  <a:pt x="54727" y="936775"/>
                </a:lnTo>
                <a:lnTo>
                  <a:pt x="42144" y="979780"/>
                </a:lnTo>
                <a:lnTo>
                  <a:pt x="31141" y="1023360"/>
                </a:lnTo>
                <a:lnTo>
                  <a:pt x="21750" y="1067489"/>
                </a:lnTo>
                <a:lnTo>
                  <a:pt x="13999" y="1112139"/>
                </a:lnTo>
                <a:lnTo>
                  <a:pt x="7919" y="1157282"/>
                </a:lnTo>
                <a:lnTo>
                  <a:pt x="3539" y="1202892"/>
                </a:lnTo>
                <a:lnTo>
                  <a:pt x="889" y="1248940"/>
                </a:lnTo>
                <a:lnTo>
                  <a:pt x="0" y="1295400"/>
                </a:lnTo>
                <a:lnTo>
                  <a:pt x="889" y="1341859"/>
                </a:lnTo>
                <a:lnTo>
                  <a:pt x="3539" y="1387907"/>
                </a:lnTo>
                <a:lnTo>
                  <a:pt x="7919" y="1433517"/>
                </a:lnTo>
                <a:lnTo>
                  <a:pt x="13999" y="1478660"/>
                </a:lnTo>
                <a:lnTo>
                  <a:pt x="21750" y="1523310"/>
                </a:lnTo>
                <a:lnTo>
                  <a:pt x="31141" y="1567439"/>
                </a:lnTo>
                <a:lnTo>
                  <a:pt x="42144" y="1611019"/>
                </a:lnTo>
                <a:lnTo>
                  <a:pt x="54727" y="1654024"/>
                </a:lnTo>
                <a:lnTo>
                  <a:pt x="68861" y="1696426"/>
                </a:lnTo>
                <a:lnTo>
                  <a:pt x="84517" y="1738197"/>
                </a:lnTo>
                <a:lnTo>
                  <a:pt x="101664" y="1779310"/>
                </a:lnTo>
                <a:lnTo>
                  <a:pt x="120272" y="1819738"/>
                </a:lnTo>
                <a:lnTo>
                  <a:pt x="140313" y="1859453"/>
                </a:lnTo>
                <a:lnTo>
                  <a:pt x="161756" y="1898428"/>
                </a:lnTo>
                <a:lnTo>
                  <a:pt x="184570" y="1936635"/>
                </a:lnTo>
                <a:lnTo>
                  <a:pt x="208728" y="1974047"/>
                </a:lnTo>
                <a:lnTo>
                  <a:pt x="234197" y="2010637"/>
                </a:lnTo>
                <a:lnTo>
                  <a:pt x="260950" y="2046377"/>
                </a:lnTo>
                <a:lnTo>
                  <a:pt x="288955" y="2081240"/>
                </a:lnTo>
                <a:lnTo>
                  <a:pt x="318183" y="2115198"/>
                </a:lnTo>
                <a:lnTo>
                  <a:pt x="348605" y="2148225"/>
                </a:lnTo>
                <a:lnTo>
                  <a:pt x="380190" y="2180291"/>
                </a:lnTo>
                <a:lnTo>
                  <a:pt x="412908" y="2211371"/>
                </a:lnTo>
                <a:lnTo>
                  <a:pt x="446731" y="2241437"/>
                </a:lnTo>
                <a:lnTo>
                  <a:pt x="481627" y="2270461"/>
                </a:lnTo>
                <a:lnTo>
                  <a:pt x="517567" y="2298416"/>
                </a:lnTo>
                <a:lnTo>
                  <a:pt x="554522" y="2325274"/>
                </a:lnTo>
                <a:lnTo>
                  <a:pt x="592461" y="2351008"/>
                </a:lnTo>
                <a:lnTo>
                  <a:pt x="631354" y="2375592"/>
                </a:lnTo>
                <a:lnTo>
                  <a:pt x="671173" y="2398996"/>
                </a:lnTo>
                <a:lnTo>
                  <a:pt x="711886" y="2421195"/>
                </a:lnTo>
                <a:lnTo>
                  <a:pt x="753464" y="2442159"/>
                </a:lnTo>
                <a:lnTo>
                  <a:pt x="795878" y="2461863"/>
                </a:lnTo>
                <a:lnTo>
                  <a:pt x="839098" y="2480279"/>
                </a:lnTo>
                <a:lnTo>
                  <a:pt x="883093" y="2497379"/>
                </a:lnTo>
                <a:lnTo>
                  <a:pt x="927833" y="2513136"/>
                </a:lnTo>
                <a:lnTo>
                  <a:pt x="973290" y="2527522"/>
                </a:lnTo>
                <a:lnTo>
                  <a:pt x="1019433" y="2540510"/>
                </a:lnTo>
                <a:lnTo>
                  <a:pt x="1066232" y="2552073"/>
                </a:lnTo>
                <a:lnTo>
                  <a:pt x="1113658" y="2562183"/>
                </a:lnTo>
                <a:lnTo>
                  <a:pt x="1161681" y="2570813"/>
                </a:lnTo>
                <a:lnTo>
                  <a:pt x="1210270" y="2577935"/>
                </a:lnTo>
                <a:lnTo>
                  <a:pt x="1259396" y="2583522"/>
                </a:lnTo>
                <a:lnTo>
                  <a:pt x="1309030" y="2587547"/>
                </a:lnTo>
                <a:lnTo>
                  <a:pt x="1359141" y="2589982"/>
                </a:lnTo>
                <a:lnTo>
                  <a:pt x="1409700" y="2590800"/>
                </a:lnTo>
                <a:lnTo>
                  <a:pt x="1460258" y="2589982"/>
                </a:lnTo>
                <a:lnTo>
                  <a:pt x="1510369" y="2587547"/>
                </a:lnTo>
                <a:lnTo>
                  <a:pt x="1560003" y="2583522"/>
                </a:lnTo>
                <a:lnTo>
                  <a:pt x="1609129" y="2577935"/>
                </a:lnTo>
                <a:lnTo>
                  <a:pt x="1657718" y="2570813"/>
                </a:lnTo>
                <a:lnTo>
                  <a:pt x="1705741" y="2562183"/>
                </a:lnTo>
                <a:lnTo>
                  <a:pt x="1753167" y="2552073"/>
                </a:lnTo>
                <a:lnTo>
                  <a:pt x="1799966" y="2540510"/>
                </a:lnTo>
                <a:lnTo>
                  <a:pt x="1846109" y="2527522"/>
                </a:lnTo>
                <a:lnTo>
                  <a:pt x="1891566" y="2513136"/>
                </a:lnTo>
                <a:lnTo>
                  <a:pt x="1936306" y="2497379"/>
                </a:lnTo>
                <a:lnTo>
                  <a:pt x="1980301" y="2480279"/>
                </a:lnTo>
                <a:lnTo>
                  <a:pt x="2023521" y="2461863"/>
                </a:lnTo>
                <a:lnTo>
                  <a:pt x="2065935" y="2442159"/>
                </a:lnTo>
                <a:lnTo>
                  <a:pt x="2107513" y="2421195"/>
                </a:lnTo>
                <a:lnTo>
                  <a:pt x="2148226" y="2398996"/>
                </a:lnTo>
                <a:lnTo>
                  <a:pt x="2188045" y="2375592"/>
                </a:lnTo>
                <a:lnTo>
                  <a:pt x="2226938" y="2351008"/>
                </a:lnTo>
                <a:lnTo>
                  <a:pt x="2264877" y="2325274"/>
                </a:lnTo>
                <a:lnTo>
                  <a:pt x="2301832" y="2298416"/>
                </a:lnTo>
                <a:lnTo>
                  <a:pt x="2337772" y="2270461"/>
                </a:lnTo>
                <a:lnTo>
                  <a:pt x="2372668" y="2241437"/>
                </a:lnTo>
                <a:lnTo>
                  <a:pt x="2406491" y="2211371"/>
                </a:lnTo>
                <a:lnTo>
                  <a:pt x="2439209" y="2180291"/>
                </a:lnTo>
                <a:lnTo>
                  <a:pt x="2470794" y="2148225"/>
                </a:lnTo>
                <a:lnTo>
                  <a:pt x="2501216" y="2115198"/>
                </a:lnTo>
                <a:lnTo>
                  <a:pt x="2530444" y="2081240"/>
                </a:lnTo>
                <a:lnTo>
                  <a:pt x="2558449" y="2046377"/>
                </a:lnTo>
                <a:lnTo>
                  <a:pt x="2585202" y="2010637"/>
                </a:lnTo>
                <a:lnTo>
                  <a:pt x="2610671" y="1974047"/>
                </a:lnTo>
                <a:lnTo>
                  <a:pt x="2634829" y="1936635"/>
                </a:lnTo>
                <a:lnTo>
                  <a:pt x="2657643" y="1898428"/>
                </a:lnTo>
                <a:lnTo>
                  <a:pt x="2679086" y="1859453"/>
                </a:lnTo>
                <a:lnTo>
                  <a:pt x="2699127" y="1819738"/>
                </a:lnTo>
                <a:lnTo>
                  <a:pt x="2717735" y="1779310"/>
                </a:lnTo>
                <a:lnTo>
                  <a:pt x="2734882" y="1738197"/>
                </a:lnTo>
                <a:lnTo>
                  <a:pt x="2750538" y="1696426"/>
                </a:lnTo>
                <a:lnTo>
                  <a:pt x="2764672" y="1654024"/>
                </a:lnTo>
                <a:lnTo>
                  <a:pt x="2777255" y="1611019"/>
                </a:lnTo>
                <a:lnTo>
                  <a:pt x="2788258" y="1567439"/>
                </a:lnTo>
                <a:lnTo>
                  <a:pt x="2797649" y="1523310"/>
                </a:lnTo>
                <a:lnTo>
                  <a:pt x="2805400" y="1478660"/>
                </a:lnTo>
                <a:lnTo>
                  <a:pt x="2811480" y="1433517"/>
                </a:lnTo>
                <a:lnTo>
                  <a:pt x="2815860" y="1387907"/>
                </a:lnTo>
                <a:lnTo>
                  <a:pt x="2818510" y="1341859"/>
                </a:lnTo>
                <a:lnTo>
                  <a:pt x="2819400" y="1295400"/>
                </a:lnTo>
                <a:lnTo>
                  <a:pt x="2818510" y="1248940"/>
                </a:lnTo>
                <a:lnTo>
                  <a:pt x="2815860" y="1202892"/>
                </a:lnTo>
                <a:lnTo>
                  <a:pt x="2811480" y="1157282"/>
                </a:lnTo>
                <a:lnTo>
                  <a:pt x="2805400" y="1112139"/>
                </a:lnTo>
                <a:lnTo>
                  <a:pt x="2797649" y="1067489"/>
                </a:lnTo>
                <a:lnTo>
                  <a:pt x="2788258" y="1023360"/>
                </a:lnTo>
                <a:lnTo>
                  <a:pt x="2777255" y="979780"/>
                </a:lnTo>
                <a:lnTo>
                  <a:pt x="2764672" y="936775"/>
                </a:lnTo>
                <a:lnTo>
                  <a:pt x="2750538" y="894373"/>
                </a:lnTo>
                <a:lnTo>
                  <a:pt x="2734882" y="852602"/>
                </a:lnTo>
                <a:lnTo>
                  <a:pt x="2717735" y="811489"/>
                </a:lnTo>
                <a:lnTo>
                  <a:pt x="2699127" y="771061"/>
                </a:lnTo>
                <a:lnTo>
                  <a:pt x="2679086" y="731346"/>
                </a:lnTo>
                <a:lnTo>
                  <a:pt x="2657643" y="692371"/>
                </a:lnTo>
                <a:lnTo>
                  <a:pt x="2634829" y="654164"/>
                </a:lnTo>
                <a:lnTo>
                  <a:pt x="2610671" y="616752"/>
                </a:lnTo>
                <a:lnTo>
                  <a:pt x="2585202" y="580162"/>
                </a:lnTo>
                <a:lnTo>
                  <a:pt x="2558449" y="544422"/>
                </a:lnTo>
                <a:lnTo>
                  <a:pt x="2530444" y="509559"/>
                </a:lnTo>
                <a:lnTo>
                  <a:pt x="2501216" y="475601"/>
                </a:lnTo>
                <a:lnTo>
                  <a:pt x="2470794" y="442574"/>
                </a:lnTo>
                <a:lnTo>
                  <a:pt x="2439209" y="410508"/>
                </a:lnTo>
                <a:lnTo>
                  <a:pt x="2406491" y="379428"/>
                </a:lnTo>
                <a:lnTo>
                  <a:pt x="2372668" y="349362"/>
                </a:lnTo>
                <a:lnTo>
                  <a:pt x="2337772" y="320338"/>
                </a:lnTo>
                <a:lnTo>
                  <a:pt x="2301832" y="292383"/>
                </a:lnTo>
                <a:lnTo>
                  <a:pt x="2264877" y="265525"/>
                </a:lnTo>
                <a:lnTo>
                  <a:pt x="2226938" y="239791"/>
                </a:lnTo>
                <a:lnTo>
                  <a:pt x="2188045" y="215207"/>
                </a:lnTo>
                <a:lnTo>
                  <a:pt x="2148226" y="191803"/>
                </a:lnTo>
                <a:lnTo>
                  <a:pt x="2107513" y="169604"/>
                </a:lnTo>
                <a:lnTo>
                  <a:pt x="2065935" y="148640"/>
                </a:lnTo>
                <a:lnTo>
                  <a:pt x="2023521" y="128936"/>
                </a:lnTo>
                <a:lnTo>
                  <a:pt x="1980301" y="110520"/>
                </a:lnTo>
                <a:lnTo>
                  <a:pt x="1936306" y="93420"/>
                </a:lnTo>
                <a:lnTo>
                  <a:pt x="1891566" y="77663"/>
                </a:lnTo>
                <a:lnTo>
                  <a:pt x="1846109" y="63277"/>
                </a:lnTo>
                <a:lnTo>
                  <a:pt x="1799966" y="50289"/>
                </a:lnTo>
                <a:lnTo>
                  <a:pt x="1753167" y="38726"/>
                </a:lnTo>
                <a:lnTo>
                  <a:pt x="1705741" y="28616"/>
                </a:lnTo>
                <a:lnTo>
                  <a:pt x="1657718" y="19986"/>
                </a:lnTo>
                <a:lnTo>
                  <a:pt x="1609129" y="12864"/>
                </a:lnTo>
                <a:lnTo>
                  <a:pt x="1560003" y="7277"/>
                </a:lnTo>
                <a:lnTo>
                  <a:pt x="1510369" y="3252"/>
                </a:lnTo>
                <a:lnTo>
                  <a:pt x="1460258" y="817"/>
                </a:lnTo>
                <a:lnTo>
                  <a:pt x="140970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 anchor="ctr"/>
          <a:lstStyle/>
          <a:p>
            <a:r>
              <a:rPr lang="en-US" sz="9600" spc="-2610" dirty="0">
                <a:solidFill>
                  <a:srgbClr val="FFFFFF"/>
                </a:solidFill>
                <a:latin typeface="Arial"/>
                <a:cs typeface="Arial"/>
              </a:rPr>
              <a:t>GST</a:t>
            </a: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" y="-292577"/>
            <a:ext cx="12188824" cy="123110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dirty="0" smtClean="0"/>
              <a:t>GST </a:t>
            </a:r>
            <a:r>
              <a:rPr dirty="0"/>
              <a:t>IMPACT</a:t>
            </a:r>
            <a:r>
              <a:rPr spc="-75" dirty="0"/>
              <a:t> </a:t>
            </a:r>
            <a:r>
              <a:rPr dirty="0" smtClean="0"/>
              <a:t>AREAS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9" name="object 14"/>
          <p:cNvSpPr txBox="1"/>
          <p:nvPr/>
        </p:nvSpPr>
        <p:spPr>
          <a:xfrm>
            <a:off x="6856412" y="1408430"/>
            <a:ext cx="1143000" cy="496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SU</a:t>
            </a:r>
            <a:r>
              <a:rPr sz="1600" b="1" spc="-15" dirty="0">
                <a:solidFill>
                  <a:srgbClr val="002060"/>
                </a:solidFill>
                <a:latin typeface="Century Gothic"/>
                <a:cs typeface="Century Gothic"/>
              </a:rPr>
              <a:t>PP</a:t>
            </a:r>
            <a:r>
              <a:rPr sz="16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LY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  <a:p>
            <a:pPr marL="24765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CHAIN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13"/>
          <p:cNvSpPr txBox="1"/>
          <p:nvPr/>
        </p:nvSpPr>
        <p:spPr>
          <a:xfrm>
            <a:off x="4172902" y="1600200"/>
            <a:ext cx="1464310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spc="-5" dirty="0">
                <a:solidFill>
                  <a:prstClr val="black"/>
                </a:solidFill>
                <a:latin typeface="Century Gothic"/>
                <a:cs typeface="Century Gothic"/>
              </a:rPr>
              <a:t>C</a:t>
            </a:r>
            <a:r>
              <a:rPr sz="1600" b="1" dirty="0">
                <a:solidFill>
                  <a:prstClr val="black"/>
                </a:solidFill>
                <a:latin typeface="Century Gothic"/>
                <a:cs typeface="Century Gothic"/>
              </a:rPr>
              <a:t>O</a:t>
            </a:r>
            <a:r>
              <a:rPr sz="1600" b="1" spc="-5" dirty="0">
                <a:solidFill>
                  <a:prstClr val="black"/>
                </a:solidFill>
                <a:latin typeface="Century Gothic"/>
                <a:cs typeface="Century Gothic"/>
              </a:rPr>
              <a:t>MPLIA</a:t>
            </a:r>
            <a:r>
              <a:rPr sz="1600" b="1" spc="-15" dirty="0">
                <a:solidFill>
                  <a:prstClr val="black"/>
                </a:solidFill>
                <a:latin typeface="Century Gothic"/>
                <a:cs typeface="Century Gothic"/>
              </a:rPr>
              <a:t>N</a:t>
            </a:r>
            <a:r>
              <a:rPr sz="1600" b="1" spc="-5" dirty="0">
                <a:solidFill>
                  <a:prstClr val="black"/>
                </a:solidFill>
                <a:latin typeface="Century Gothic"/>
                <a:cs typeface="Century Gothic"/>
              </a:rPr>
              <a:t>CES</a:t>
            </a:r>
            <a:endParaRPr sz="16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7903527" y="2819400"/>
            <a:ext cx="93408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IT</a:t>
            </a:r>
            <a:r>
              <a:rPr sz="1600" b="1" spc="-80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SYSTEM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7445057" y="4648200"/>
            <a:ext cx="13163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ACCOUNTING</a:t>
            </a:r>
            <a:endParaRPr sz="15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6018212" y="5451157"/>
            <a:ext cx="12192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    LEGAL CONTRACTS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4" name="object 9"/>
          <p:cNvSpPr txBox="1"/>
          <p:nvPr/>
        </p:nvSpPr>
        <p:spPr>
          <a:xfrm>
            <a:off x="3864927" y="5690871"/>
            <a:ext cx="93408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CREDIT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5" name="object 9"/>
          <p:cNvSpPr txBox="1"/>
          <p:nvPr/>
        </p:nvSpPr>
        <p:spPr>
          <a:xfrm>
            <a:off x="2741612" y="4419600"/>
            <a:ext cx="934085" cy="25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PRICING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16" name="object 9"/>
          <p:cNvSpPr txBox="1"/>
          <p:nvPr/>
        </p:nvSpPr>
        <p:spPr>
          <a:xfrm>
            <a:off x="3102927" y="2514600"/>
            <a:ext cx="93408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CASH FLOW</a:t>
            </a:r>
            <a:endParaRPr sz="16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6993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3"/>
          <p:cNvSpPr/>
          <p:nvPr/>
        </p:nvSpPr>
        <p:spPr>
          <a:xfrm>
            <a:off x="379412" y="1517355"/>
            <a:ext cx="2103120" cy="1606845"/>
          </a:xfrm>
          <a:custGeom>
            <a:avLst/>
            <a:gdLst/>
            <a:ahLst/>
            <a:cxnLst/>
            <a:rect l="l" t="t" r="r" b="b"/>
            <a:pathLst>
              <a:path w="1676400" h="1722120">
                <a:moveTo>
                  <a:pt x="0" y="861060"/>
                </a:moveTo>
                <a:lnTo>
                  <a:pt x="1326" y="812204"/>
                </a:lnTo>
                <a:lnTo>
                  <a:pt x="5260" y="764063"/>
                </a:lnTo>
                <a:lnTo>
                  <a:pt x="11729" y="716708"/>
                </a:lnTo>
                <a:lnTo>
                  <a:pt x="20663" y="670214"/>
                </a:lnTo>
                <a:lnTo>
                  <a:pt x="31992" y="624651"/>
                </a:lnTo>
                <a:lnTo>
                  <a:pt x="45644" y="580094"/>
                </a:lnTo>
                <a:lnTo>
                  <a:pt x="61549" y="536615"/>
                </a:lnTo>
                <a:lnTo>
                  <a:pt x="79636" y="494287"/>
                </a:lnTo>
                <a:lnTo>
                  <a:pt x="99834" y="453182"/>
                </a:lnTo>
                <a:lnTo>
                  <a:pt x="122073" y="413373"/>
                </a:lnTo>
                <a:lnTo>
                  <a:pt x="146282" y="374932"/>
                </a:lnTo>
                <a:lnTo>
                  <a:pt x="172389" y="337934"/>
                </a:lnTo>
                <a:lnTo>
                  <a:pt x="200325" y="302449"/>
                </a:lnTo>
                <a:lnTo>
                  <a:pt x="230018" y="268552"/>
                </a:lnTo>
                <a:lnTo>
                  <a:pt x="261398" y="236315"/>
                </a:lnTo>
                <a:lnTo>
                  <a:pt x="294394" y="205810"/>
                </a:lnTo>
                <a:lnTo>
                  <a:pt x="328935" y="177110"/>
                </a:lnTo>
                <a:lnTo>
                  <a:pt x="364951" y="150288"/>
                </a:lnTo>
                <a:lnTo>
                  <a:pt x="402370" y="125418"/>
                </a:lnTo>
                <a:lnTo>
                  <a:pt x="441122" y="102570"/>
                </a:lnTo>
                <a:lnTo>
                  <a:pt x="481137" y="81819"/>
                </a:lnTo>
                <a:lnTo>
                  <a:pt x="522342" y="63236"/>
                </a:lnTo>
                <a:lnTo>
                  <a:pt x="564669" y="46896"/>
                </a:lnTo>
                <a:lnTo>
                  <a:pt x="608045" y="32869"/>
                </a:lnTo>
                <a:lnTo>
                  <a:pt x="652401" y="21230"/>
                </a:lnTo>
                <a:lnTo>
                  <a:pt x="697665" y="12051"/>
                </a:lnTo>
                <a:lnTo>
                  <a:pt x="743766" y="5404"/>
                </a:lnTo>
                <a:lnTo>
                  <a:pt x="790635" y="1363"/>
                </a:lnTo>
                <a:lnTo>
                  <a:pt x="838200" y="0"/>
                </a:lnTo>
                <a:lnTo>
                  <a:pt x="885763" y="1363"/>
                </a:lnTo>
                <a:lnTo>
                  <a:pt x="932630" y="5404"/>
                </a:lnTo>
                <a:lnTo>
                  <a:pt x="978731" y="12051"/>
                </a:lnTo>
                <a:lnTo>
                  <a:pt x="1023994" y="21230"/>
                </a:lnTo>
                <a:lnTo>
                  <a:pt x="1068349" y="32869"/>
                </a:lnTo>
                <a:lnTo>
                  <a:pt x="1111725" y="46896"/>
                </a:lnTo>
                <a:lnTo>
                  <a:pt x="1154051" y="63236"/>
                </a:lnTo>
                <a:lnTo>
                  <a:pt x="1195257" y="81819"/>
                </a:lnTo>
                <a:lnTo>
                  <a:pt x="1235271" y="102570"/>
                </a:lnTo>
                <a:lnTo>
                  <a:pt x="1274023" y="125418"/>
                </a:lnTo>
                <a:lnTo>
                  <a:pt x="1311443" y="150288"/>
                </a:lnTo>
                <a:lnTo>
                  <a:pt x="1347459" y="177110"/>
                </a:lnTo>
                <a:lnTo>
                  <a:pt x="1382000" y="205810"/>
                </a:lnTo>
                <a:lnTo>
                  <a:pt x="1414996" y="236315"/>
                </a:lnTo>
                <a:lnTo>
                  <a:pt x="1446376" y="268552"/>
                </a:lnTo>
                <a:lnTo>
                  <a:pt x="1476070" y="302449"/>
                </a:lnTo>
                <a:lnTo>
                  <a:pt x="1504006" y="337934"/>
                </a:lnTo>
                <a:lnTo>
                  <a:pt x="1530114" y="374932"/>
                </a:lnTo>
                <a:lnTo>
                  <a:pt x="1554323" y="413373"/>
                </a:lnTo>
                <a:lnTo>
                  <a:pt x="1576562" y="453182"/>
                </a:lnTo>
                <a:lnTo>
                  <a:pt x="1596761" y="494287"/>
                </a:lnTo>
                <a:lnTo>
                  <a:pt x="1614848" y="536615"/>
                </a:lnTo>
                <a:lnTo>
                  <a:pt x="1630754" y="580094"/>
                </a:lnTo>
                <a:lnTo>
                  <a:pt x="1644406" y="624651"/>
                </a:lnTo>
                <a:lnTo>
                  <a:pt x="1655735" y="670214"/>
                </a:lnTo>
                <a:lnTo>
                  <a:pt x="1664670" y="716708"/>
                </a:lnTo>
                <a:lnTo>
                  <a:pt x="1671139" y="764063"/>
                </a:lnTo>
                <a:lnTo>
                  <a:pt x="1675073" y="812204"/>
                </a:lnTo>
                <a:lnTo>
                  <a:pt x="1676400" y="861060"/>
                </a:lnTo>
                <a:lnTo>
                  <a:pt x="1675073" y="909915"/>
                </a:lnTo>
                <a:lnTo>
                  <a:pt x="1671139" y="958056"/>
                </a:lnTo>
                <a:lnTo>
                  <a:pt x="1664670" y="1005411"/>
                </a:lnTo>
                <a:lnTo>
                  <a:pt x="1655735" y="1051905"/>
                </a:lnTo>
                <a:lnTo>
                  <a:pt x="1644406" y="1097468"/>
                </a:lnTo>
                <a:lnTo>
                  <a:pt x="1630754" y="1142025"/>
                </a:lnTo>
                <a:lnTo>
                  <a:pt x="1614848" y="1185504"/>
                </a:lnTo>
                <a:lnTo>
                  <a:pt x="1596761" y="1227832"/>
                </a:lnTo>
                <a:lnTo>
                  <a:pt x="1576562" y="1268937"/>
                </a:lnTo>
                <a:lnTo>
                  <a:pt x="1554323" y="1308746"/>
                </a:lnTo>
                <a:lnTo>
                  <a:pt x="1530114" y="1347187"/>
                </a:lnTo>
                <a:lnTo>
                  <a:pt x="1504006" y="1384185"/>
                </a:lnTo>
                <a:lnTo>
                  <a:pt x="1476070" y="1419670"/>
                </a:lnTo>
                <a:lnTo>
                  <a:pt x="1446376" y="1453567"/>
                </a:lnTo>
                <a:lnTo>
                  <a:pt x="1414996" y="1485804"/>
                </a:lnTo>
                <a:lnTo>
                  <a:pt x="1382000" y="1516309"/>
                </a:lnTo>
                <a:lnTo>
                  <a:pt x="1347459" y="1545009"/>
                </a:lnTo>
                <a:lnTo>
                  <a:pt x="1311443" y="1571831"/>
                </a:lnTo>
                <a:lnTo>
                  <a:pt x="1274023" y="1596701"/>
                </a:lnTo>
                <a:lnTo>
                  <a:pt x="1235271" y="1619549"/>
                </a:lnTo>
                <a:lnTo>
                  <a:pt x="1195257" y="1640300"/>
                </a:lnTo>
                <a:lnTo>
                  <a:pt x="1154051" y="1658883"/>
                </a:lnTo>
                <a:lnTo>
                  <a:pt x="1111725" y="1675223"/>
                </a:lnTo>
                <a:lnTo>
                  <a:pt x="1068349" y="1689250"/>
                </a:lnTo>
                <a:lnTo>
                  <a:pt x="1023994" y="1700889"/>
                </a:lnTo>
                <a:lnTo>
                  <a:pt x="978731" y="1710068"/>
                </a:lnTo>
                <a:lnTo>
                  <a:pt x="932630" y="1716715"/>
                </a:lnTo>
                <a:lnTo>
                  <a:pt x="885763" y="1720756"/>
                </a:lnTo>
                <a:lnTo>
                  <a:pt x="838200" y="1722120"/>
                </a:lnTo>
                <a:lnTo>
                  <a:pt x="790635" y="1720756"/>
                </a:lnTo>
                <a:lnTo>
                  <a:pt x="743766" y="1716715"/>
                </a:lnTo>
                <a:lnTo>
                  <a:pt x="697665" y="1710068"/>
                </a:lnTo>
                <a:lnTo>
                  <a:pt x="652401" y="1700889"/>
                </a:lnTo>
                <a:lnTo>
                  <a:pt x="608045" y="1689250"/>
                </a:lnTo>
                <a:lnTo>
                  <a:pt x="564669" y="1675223"/>
                </a:lnTo>
                <a:lnTo>
                  <a:pt x="522342" y="1658883"/>
                </a:lnTo>
                <a:lnTo>
                  <a:pt x="481137" y="1640300"/>
                </a:lnTo>
                <a:lnTo>
                  <a:pt x="441122" y="1619549"/>
                </a:lnTo>
                <a:lnTo>
                  <a:pt x="402370" y="1596701"/>
                </a:lnTo>
                <a:lnTo>
                  <a:pt x="364951" y="1571831"/>
                </a:lnTo>
                <a:lnTo>
                  <a:pt x="328935" y="1545009"/>
                </a:lnTo>
                <a:lnTo>
                  <a:pt x="294394" y="1516309"/>
                </a:lnTo>
                <a:lnTo>
                  <a:pt x="261398" y="1485804"/>
                </a:lnTo>
                <a:lnTo>
                  <a:pt x="230018" y="1453567"/>
                </a:lnTo>
                <a:lnTo>
                  <a:pt x="200325" y="1419670"/>
                </a:lnTo>
                <a:lnTo>
                  <a:pt x="172389" y="1384185"/>
                </a:lnTo>
                <a:lnTo>
                  <a:pt x="146282" y="1347187"/>
                </a:lnTo>
                <a:lnTo>
                  <a:pt x="122073" y="1308746"/>
                </a:lnTo>
                <a:lnTo>
                  <a:pt x="99834" y="1268937"/>
                </a:lnTo>
                <a:lnTo>
                  <a:pt x="79636" y="1227832"/>
                </a:lnTo>
                <a:lnTo>
                  <a:pt x="61549" y="1185504"/>
                </a:lnTo>
                <a:lnTo>
                  <a:pt x="45644" y="1142025"/>
                </a:lnTo>
                <a:lnTo>
                  <a:pt x="31992" y="1097468"/>
                </a:lnTo>
                <a:lnTo>
                  <a:pt x="20663" y="1051905"/>
                </a:lnTo>
                <a:lnTo>
                  <a:pt x="11729" y="1005411"/>
                </a:lnTo>
                <a:lnTo>
                  <a:pt x="5260" y="958056"/>
                </a:lnTo>
                <a:lnTo>
                  <a:pt x="1326" y="909915"/>
                </a:lnTo>
                <a:lnTo>
                  <a:pt x="0" y="861060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12700" marR="5080" algn="ctr">
              <a:lnSpc>
                <a:spcPct val="99800"/>
              </a:lnSpc>
            </a:pPr>
            <a:endParaRPr lang="en-US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STATE </a:t>
            </a:r>
            <a:r>
              <a:rPr lang="en-US" sz="1600" b="1" dirty="0">
                <a:solidFill>
                  <a:srgbClr val="FFFFFF"/>
                </a:solidFill>
                <a:latin typeface="Century Gothic"/>
                <a:cs typeface="Century Gothic"/>
              </a:rPr>
              <a:t>WISE  </a:t>
            </a:r>
            <a:r>
              <a:rPr lang="en-US" sz="16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REGISTRATION  </a:t>
            </a:r>
            <a:endParaRPr lang="en-US" sz="1600" b="1" spc="-5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AND   </a:t>
            </a:r>
          </a:p>
          <a:p>
            <a:pPr marL="12700" marR="508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lang="en-US" sz="1600" b="1" spc="-10" dirty="0" smtClean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lang="en-US" sz="16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MPLIANCES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9" name="object 23"/>
          <p:cNvSpPr/>
          <p:nvPr/>
        </p:nvSpPr>
        <p:spPr>
          <a:xfrm>
            <a:off x="3656012" y="1371600"/>
            <a:ext cx="2103120" cy="1722120"/>
          </a:xfrm>
          <a:custGeom>
            <a:avLst/>
            <a:gdLst/>
            <a:ahLst/>
            <a:cxnLst/>
            <a:rect l="l" t="t" r="r" b="b"/>
            <a:pathLst>
              <a:path w="1676400" h="1722120">
                <a:moveTo>
                  <a:pt x="0" y="861060"/>
                </a:moveTo>
                <a:lnTo>
                  <a:pt x="1326" y="812204"/>
                </a:lnTo>
                <a:lnTo>
                  <a:pt x="5260" y="764063"/>
                </a:lnTo>
                <a:lnTo>
                  <a:pt x="11729" y="716708"/>
                </a:lnTo>
                <a:lnTo>
                  <a:pt x="20663" y="670214"/>
                </a:lnTo>
                <a:lnTo>
                  <a:pt x="31992" y="624651"/>
                </a:lnTo>
                <a:lnTo>
                  <a:pt x="45644" y="580094"/>
                </a:lnTo>
                <a:lnTo>
                  <a:pt x="61549" y="536615"/>
                </a:lnTo>
                <a:lnTo>
                  <a:pt x="79636" y="494287"/>
                </a:lnTo>
                <a:lnTo>
                  <a:pt x="99834" y="453182"/>
                </a:lnTo>
                <a:lnTo>
                  <a:pt x="122073" y="413373"/>
                </a:lnTo>
                <a:lnTo>
                  <a:pt x="146282" y="374932"/>
                </a:lnTo>
                <a:lnTo>
                  <a:pt x="172389" y="337934"/>
                </a:lnTo>
                <a:lnTo>
                  <a:pt x="200325" y="302449"/>
                </a:lnTo>
                <a:lnTo>
                  <a:pt x="230018" y="268552"/>
                </a:lnTo>
                <a:lnTo>
                  <a:pt x="261398" y="236315"/>
                </a:lnTo>
                <a:lnTo>
                  <a:pt x="294394" y="205810"/>
                </a:lnTo>
                <a:lnTo>
                  <a:pt x="328935" y="177110"/>
                </a:lnTo>
                <a:lnTo>
                  <a:pt x="364951" y="150288"/>
                </a:lnTo>
                <a:lnTo>
                  <a:pt x="402370" y="125418"/>
                </a:lnTo>
                <a:lnTo>
                  <a:pt x="441122" y="102570"/>
                </a:lnTo>
                <a:lnTo>
                  <a:pt x="481137" y="81819"/>
                </a:lnTo>
                <a:lnTo>
                  <a:pt x="522342" y="63236"/>
                </a:lnTo>
                <a:lnTo>
                  <a:pt x="564669" y="46896"/>
                </a:lnTo>
                <a:lnTo>
                  <a:pt x="608045" y="32869"/>
                </a:lnTo>
                <a:lnTo>
                  <a:pt x="652401" y="21230"/>
                </a:lnTo>
                <a:lnTo>
                  <a:pt x="697665" y="12051"/>
                </a:lnTo>
                <a:lnTo>
                  <a:pt x="743766" y="5404"/>
                </a:lnTo>
                <a:lnTo>
                  <a:pt x="790635" y="1363"/>
                </a:lnTo>
                <a:lnTo>
                  <a:pt x="838200" y="0"/>
                </a:lnTo>
                <a:lnTo>
                  <a:pt x="885763" y="1363"/>
                </a:lnTo>
                <a:lnTo>
                  <a:pt x="932630" y="5404"/>
                </a:lnTo>
                <a:lnTo>
                  <a:pt x="978731" y="12051"/>
                </a:lnTo>
                <a:lnTo>
                  <a:pt x="1023994" y="21230"/>
                </a:lnTo>
                <a:lnTo>
                  <a:pt x="1068349" y="32869"/>
                </a:lnTo>
                <a:lnTo>
                  <a:pt x="1111725" y="46896"/>
                </a:lnTo>
                <a:lnTo>
                  <a:pt x="1154051" y="63236"/>
                </a:lnTo>
                <a:lnTo>
                  <a:pt x="1195257" y="81819"/>
                </a:lnTo>
                <a:lnTo>
                  <a:pt x="1235271" y="102570"/>
                </a:lnTo>
                <a:lnTo>
                  <a:pt x="1274023" y="125418"/>
                </a:lnTo>
                <a:lnTo>
                  <a:pt x="1311443" y="150288"/>
                </a:lnTo>
                <a:lnTo>
                  <a:pt x="1347459" y="177110"/>
                </a:lnTo>
                <a:lnTo>
                  <a:pt x="1382000" y="205810"/>
                </a:lnTo>
                <a:lnTo>
                  <a:pt x="1414996" y="236315"/>
                </a:lnTo>
                <a:lnTo>
                  <a:pt x="1446376" y="268552"/>
                </a:lnTo>
                <a:lnTo>
                  <a:pt x="1476070" y="302449"/>
                </a:lnTo>
                <a:lnTo>
                  <a:pt x="1504006" y="337934"/>
                </a:lnTo>
                <a:lnTo>
                  <a:pt x="1530114" y="374932"/>
                </a:lnTo>
                <a:lnTo>
                  <a:pt x="1554323" y="413373"/>
                </a:lnTo>
                <a:lnTo>
                  <a:pt x="1576562" y="453182"/>
                </a:lnTo>
                <a:lnTo>
                  <a:pt x="1596761" y="494287"/>
                </a:lnTo>
                <a:lnTo>
                  <a:pt x="1614848" y="536615"/>
                </a:lnTo>
                <a:lnTo>
                  <a:pt x="1630754" y="580094"/>
                </a:lnTo>
                <a:lnTo>
                  <a:pt x="1644406" y="624651"/>
                </a:lnTo>
                <a:lnTo>
                  <a:pt x="1655735" y="670214"/>
                </a:lnTo>
                <a:lnTo>
                  <a:pt x="1664670" y="716708"/>
                </a:lnTo>
                <a:lnTo>
                  <a:pt x="1671139" y="764063"/>
                </a:lnTo>
                <a:lnTo>
                  <a:pt x="1675073" y="812204"/>
                </a:lnTo>
                <a:lnTo>
                  <a:pt x="1676400" y="861060"/>
                </a:lnTo>
                <a:lnTo>
                  <a:pt x="1675073" y="909915"/>
                </a:lnTo>
                <a:lnTo>
                  <a:pt x="1671139" y="958056"/>
                </a:lnTo>
                <a:lnTo>
                  <a:pt x="1664670" y="1005411"/>
                </a:lnTo>
                <a:lnTo>
                  <a:pt x="1655735" y="1051905"/>
                </a:lnTo>
                <a:lnTo>
                  <a:pt x="1644406" y="1097468"/>
                </a:lnTo>
                <a:lnTo>
                  <a:pt x="1630754" y="1142025"/>
                </a:lnTo>
                <a:lnTo>
                  <a:pt x="1614848" y="1185504"/>
                </a:lnTo>
                <a:lnTo>
                  <a:pt x="1596761" y="1227832"/>
                </a:lnTo>
                <a:lnTo>
                  <a:pt x="1576562" y="1268937"/>
                </a:lnTo>
                <a:lnTo>
                  <a:pt x="1554323" y="1308746"/>
                </a:lnTo>
                <a:lnTo>
                  <a:pt x="1530114" y="1347187"/>
                </a:lnTo>
                <a:lnTo>
                  <a:pt x="1504006" y="1384185"/>
                </a:lnTo>
                <a:lnTo>
                  <a:pt x="1476070" y="1419670"/>
                </a:lnTo>
                <a:lnTo>
                  <a:pt x="1446376" y="1453567"/>
                </a:lnTo>
                <a:lnTo>
                  <a:pt x="1414996" y="1485804"/>
                </a:lnTo>
                <a:lnTo>
                  <a:pt x="1382000" y="1516309"/>
                </a:lnTo>
                <a:lnTo>
                  <a:pt x="1347459" y="1545009"/>
                </a:lnTo>
                <a:lnTo>
                  <a:pt x="1311443" y="1571831"/>
                </a:lnTo>
                <a:lnTo>
                  <a:pt x="1274023" y="1596701"/>
                </a:lnTo>
                <a:lnTo>
                  <a:pt x="1235271" y="1619549"/>
                </a:lnTo>
                <a:lnTo>
                  <a:pt x="1195257" y="1640300"/>
                </a:lnTo>
                <a:lnTo>
                  <a:pt x="1154051" y="1658883"/>
                </a:lnTo>
                <a:lnTo>
                  <a:pt x="1111725" y="1675223"/>
                </a:lnTo>
                <a:lnTo>
                  <a:pt x="1068349" y="1689250"/>
                </a:lnTo>
                <a:lnTo>
                  <a:pt x="1023994" y="1700889"/>
                </a:lnTo>
                <a:lnTo>
                  <a:pt x="978731" y="1710068"/>
                </a:lnTo>
                <a:lnTo>
                  <a:pt x="932630" y="1716715"/>
                </a:lnTo>
                <a:lnTo>
                  <a:pt x="885763" y="1720756"/>
                </a:lnTo>
                <a:lnTo>
                  <a:pt x="838200" y="1722120"/>
                </a:lnTo>
                <a:lnTo>
                  <a:pt x="790635" y="1720756"/>
                </a:lnTo>
                <a:lnTo>
                  <a:pt x="743766" y="1716715"/>
                </a:lnTo>
                <a:lnTo>
                  <a:pt x="697665" y="1710068"/>
                </a:lnTo>
                <a:lnTo>
                  <a:pt x="652401" y="1700889"/>
                </a:lnTo>
                <a:lnTo>
                  <a:pt x="608045" y="1689250"/>
                </a:lnTo>
                <a:lnTo>
                  <a:pt x="564669" y="1675223"/>
                </a:lnTo>
                <a:lnTo>
                  <a:pt x="522342" y="1658883"/>
                </a:lnTo>
                <a:lnTo>
                  <a:pt x="481137" y="1640300"/>
                </a:lnTo>
                <a:lnTo>
                  <a:pt x="441122" y="1619549"/>
                </a:lnTo>
                <a:lnTo>
                  <a:pt x="402370" y="1596701"/>
                </a:lnTo>
                <a:lnTo>
                  <a:pt x="364951" y="1571831"/>
                </a:lnTo>
                <a:lnTo>
                  <a:pt x="328935" y="1545009"/>
                </a:lnTo>
                <a:lnTo>
                  <a:pt x="294394" y="1516309"/>
                </a:lnTo>
                <a:lnTo>
                  <a:pt x="261398" y="1485804"/>
                </a:lnTo>
                <a:lnTo>
                  <a:pt x="230018" y="1453567"/>
                </a:lnTo>
                <a:lnTo>
                  <a:pt x="200325" y="1419670"/>
                </a:lnTo>
                <a:lnTo>
                  <a:pt x="172389" y="1384185"/>
                </a:lnTo>
                <a:lnTo>
                  <a:pt x="146282" y="1347187"/>
                </a:lnTo>
                <a:lnTo>
                  <a:pt x="122073" y="1308746"/>
                </a:lnTo>
                <a:lnTo>
                  <a:pt x="99834" y="1268937"/>
                </a:lnTo>
                <a:lnTo>
                  <a:pt x="79636" y="1227832"/>
                </a:lnTo>
                <a:lnTo>
                  <a:pt x="61549" y="1185504"/>
                </a:lnTo>
                <a:lnTo>
                  <a:pt x="45644" y="1142025"/>
                </a:lnTo>
                <a:lnTo>
                  <a:pt x="31992" y="1097468"/>
                </a:lnTo>
                <a:lnTo>
                  <a:pt x="20663" y="1051905"/>
                </a:lnTo>
                <a:lnTo>
                  <a:pt x="11729" y="1005411"/>
                </a:lnTo>
                <a:lnTo>
                  <a:pt x="5260" y="958056"/>
                </a:lnTo>
                <a:lnTo>
                  <a:pt x="1326" y="909915"/>
                </a:lnTo>
                <a:lnTo>
                  <a:pt x="0" y="861060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ctr">
              <a:lnSpc>
                <a:spcPts val="1680"/>
              </a:lnSpc>
            </a:pPr>
            <a:endParaRPr lang="en-US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algn="ctr">
              <a:lnSpc>
                <a:spcPts val="1680"/>
              </a:lnSpc>
            </a:pPr>
            <a:r>
              <a:rPr lang="en-US" sz="1600" b="1" dirty="0" smtClean="0">
                <a:solidFill>
                  <a:srgbClr val="00B050"/>
                </a:solidFill>
                <a:latin typeface="Century Gothic"/>
                <a:cs typeface="Century Gothic"/>
              </a:rPr>
              <a:t>INTANGIBLES</a:t>
            </a:r>
            <a:r>
              <a:rPr lang="en-US" sz="1600" b="1" dirty="0">
                <a:solidFill>
                  <a:srgbClr val="00B050"/>
                </a:solidFill>
                <a:latin typeface="Century Gothic"/>
                <a:cs typeface="Century Gothic"/>
              </a:rPr>
              <a:t>,</a:t>
            </a:r>
            <a:endParaRPr lang="en-US" sz="1600" dirty="0">
              <a:solidFill>
                <a:srgbClr val="00B050"/>
              </a:solidFill>
              <a:latin typeface="Century Gothic"/>
              <a:cs typeface="Century Gothic"/>
            </a:endParaRPr>
          </a:p>
          <a:p>
            <a:pPr marL="12065" marR="5080" indent="1905" algn="ctr">
              <a:lnSpc>
                <a:spcPct val="99800"/>
              </a:lnSpc>
            </a:pPr>
            <a:r>
              <a:rPr lang="en-US" sz="1600" b="1" dirty="0">
                <a:solidFill>
                  <a:srgbClr val="00B050"/>
                </a:solidFill>
                <a:latin typeface="Century Gothic"/>
                <a:cs typeface="Century Gothic"/>
              </a:rPr>
              <a:t>ACTIONABLE  CLAIMS, ETC. </a:t>
            </a:r>
            <a:endParaRPr lang="en-US" sz="1600" b="1" dirty="0" smtClean="0">
              <a:solidFill>
                <a:srgbClr val="00B050"/>
              </a:solidFill>
              <a:latin typeface="Century Gothic"/>
              <a:cs typeface="Century Gothic"/>
            </a:endParaRPr>
          </a:p>
          <a:p>
            <a:pPr marL="12065" marR="5080" indent="1905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Century Gothic"/>
                <a:cs typeface="Century Gothic"/>
              </a:rPr>
              <a:t>TO </a:t>
            </a:r>
            <a:r>
              <a:rPr lang="en-US" sz="1600" b="1" spc="-5" dirty="0">
                <a:solidFill>
                  <a:srgbClr val="00B050"/>
                </a:solidFill>
                <a:latin typeface="Century Gothic"/>
                <a:cs typeface="Century Gothic"/>
              </a:rPr>
              <a:t>BE</a:t>
            </a:r>
            <a:r>
              <a:rPr lang="en-US" sz="1600" b="1" spc="-85" dirty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Century Gothic"/>
                <a:cs typeface="Century Gothic"/>
              </a:rPr>
              <a:t>TREATED  </a:t>
            </a:r>
            <a:endParaRPr lang="en-US" sz="1600" b="1" dirty="0" smtClean="0">
              <a:solidFill>
                <a:srgbClr val="00B050"/>
              </a:solidFill>
              <a:latin typeface="Century Gothic"/>
              <a:cs typeface="Century Gothic"/>
            </a:endParaRPr>
          </a:p>
          <a:p>
            <a:pPr marL="12065" marR="5080" indent="1905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00B050"/>
                </a:solidFill>
                <a:latin typeface="Century Gothic"/>
                <a:cs typeface="Century Gothic"/>
              </a:rPr>
              <a:t>AS</a:t>
            </a:r>
            <a:r>
              <a:rPr lang="en-US" sz="1600" b="1" spc="-85" dirty="0" smtClean="0">
                <a:solidFill>
                  <a:srgbClr val="00B050"/>
                </a:solidFill>
                <a:latin typeface="Century Gothic"/>
                <a:cs typeface="Century Gothic"/>
              </a:rPr>
              <a:t> </a:t>
            </a:r>
            <a:r>
              <a:rPr lang="en-US" sz="1600" b="1" spc="-5" dirty="0">
                <a:solidFill>
                  <a:srgbClr val="00B050"/>
                </a:solidFill>
                <a:latin typeface="Century Gothic"/>
                <a:cs typeface="Century Gothic"/>
              </a:rPr>
              <a:t>SERVICE</a:t>
            </a:r>
            <a:endParaRPr lang="en-US" sz="1600" dirty="0">
              <a:solidFill>
                <a:srgbClr val="00B050"/>
              </a:solidFill>
              <a:latin typeface="Century Gothic"/>
              <a:cs typeface="Century Gothic"/>
            </a:endParaRPr>
          </a:p>
        </p:txBody>
      </p:sp>
      <p:sp>
        <p:nvSpPr>
          <p:cNvPr id="10" name="object 23"/>
          <p:cNvSpPr/>
          <p:nvPr/>
        </p:nvSpPr>
        <p:spPr>
          <a:xfrm>
            <a:off x="9599612" y="1371600"/>
            <a:ext cx="2103120" cy="1722120"/>
          </a:xfrm>
          <a:custGeom>
            <a:avLst/>
            <a:gdLst/>
            <a:ahLst/>
            <a:cxnLst/>
            <a:rect l="l" t="t" r="r" b="b"/>
            <a:pathLst>
              <a:path w="1676400" h="1722120">
                <a:moveTo>
                  <a:pt x="0" y="861060"/>
                </a:moveTo>
                <a:lnTo>
                  <a:pt x="1326" y="812204"/>
                </a:lnTo>
                <a:lnTo>
                  <a:pt x="5260" y="764063"/>
                </a:lnTo>
                <a:lnTo>
                  <a:pt x="11729" y="716708"/>
                </a:lnTo>
                <a:lnTo>
                  <a:pt x="20663" y="670214"/>
                </a:lnTo>
                <a:lnTo>
                  <a:pt x="31992" y="624651"/>
                </a:lnTo>
                <a:lnTo>
                  <a:pt x="45644" y="580094"/>
                </a:lnTo>
                <a:lnTo>
                  <a:pt x="61549" y="536615"/>
                </a:lnTo>
                <a:lnTo>
                  <a:pt x="79636" y="494287"/>
                </a:lnTo>
                <a:lnTo>
                  <a:pt x="99834" y="453182"/>
                </a:lnTo>
                <a:lnTo>
                  <a:pt x="122073" y="413373"/>
                </a:lnTo>
                <a:lnTo>
                  <a:pt x="146282" y="374932"/>
                </a:lnTo>
                <a:lnTo>
                  <a:pt x="172389" y="337934"/>
                </a:lnTo>
                <a:lnTo>
                  <a:pt x="200325" y="302449"/>
                </a:lnTo>
                <a:lnTo>
                  <a:pt x="230018" y="268552"/>
                </a:lnTo>
                <a:lnTo>
                  <a:pt x="261398" y="236315"/>
                </a:lnTo>
                <a:lnTo>
                  <a:pt x="294394" y="205810"/>
                </a:lnTo>
                <a:lnTo>
                  <a:pt x="328935" y="177110"/>
                </a:lnTo>
                <a:lnTo>
                  <a:pt x="364951" y="150288"/>
                </a:lnTo>
                <a:lnTo>
                  <a:pt x="402370" y="125418"/>
                </a:lnTo>
                <a:lnTo>
                  <a:pt x="441122" y="102570"/>
                </a:lnTo>
                <a:lnTo>
                  <a:pt x="481137" y="81819"/>
                </a:lnTo>
                <a:lnTo>
                  <a:pt x="522342" y="63236"/>
                </a:lnTo>
                <a:lnTo>
                  <a:pt x="564669" y="46896"/>
                </a:lnTo>
                <a:lnTo>
                  <a:pt x="608045" y="32869"/>
                </a:lnTo>
                <a:lnTo>
                  <a:pt x="652401" y="21230"/>
                </a:lnTo>
                <a:lnTo>
                  <a:pt x="697665" y="12051"/>
                </a:lnTo>
                <a:lnTo>
                  <a:pt x="743766" y="5404"/>
                </a:lnTo>
                <a:lnTo>
                  <a:pt x="790635" y="1363"/>
                </a:lnTo>
                <a:lnTo>
                  <a:pt x="838200" y="0"/>
                </a:lnTo>
                <a:lnTo>
                  <a:pt x="885763" y="1363"/>
                </a:lnTo>
                <a:lnTo>
                  <a:pt x="932630" y="5404"/>
                </a:lnTo>
                <a:lnTo>
                  <a:pt x="978731" y="12051"/>
                </a:lnTo>
                <a:lnTo>
                  <a:pt x="1023994" y="21230"/>
                </a:lnTo>
                <a:lnTo>
                  <a:pt x="1068349" y="32869"/>
                </a:lnTo>
                <a:lnTo>
                  <a:pt x="1111725" y="46896"/>
                </a:lnTo>
                <a:lnTo>
                  <a:pt x="1154051" y="63236"/>
                </a:lnTo>
                <a:lnTo>
                  <a:pt x="1195257" y="81819"/>
                </a:lnTo>
                <a:lnTo>
                  <a:pt x="1235271" y="102570"/>
                </a:lnTo>
                <a:lnTo>
                  <a:pt x="1274023" y="125418"/>
                </a:lnTo>
                <a:lnTo>
                  <a:pt x="1311443" y="150288"/>
                </a:lnTo>
                <a:lnTo>
                  <a:pt x="1347459" y="177110"/>
                </a:lnTo>
                <a:lnTo>
                  <a:pt x="1382000" y="205810"/>
                </a:lnTo>
                <a:lnTo>
                  <a:pt x="1414996" y="236315"/>
                </a:lnTo>
                <a:lnTo>
                  <a:pt x="1446376" y="268552"/>
                </a:lnTo>
                <a:lnTo>
                  <a:pt x="1476070" y="302449"/>
                </a:lnTo>
                <a:lnTo>
                  <a:pt x="1504006" y="337934"/>
                </a:lnTo>
                <a:lnTo>
                  <a:pt x="1530114" y="374932"/>
                </a:lnTo>
                <a:lnTo>
                  <a:pt x="1554323" y="413373"/>
                </a:lnTo>
                <a:lnTo>
                  <a:pt x="1576562" y="453182"/>
                </a:lnTo>
                <a:lnTo>
                  <a:pt x="1596761" y="494287"/>
                </a:lnTo>
                <a:lnTo>
                  <a:pt x="1614848" y="536615"/>
                </a:lnTo>
                <a:lnTo>
                  <a:pt x="1630754" y="580094"/>
                </a:lnTo>
                <a:lnTo>
                  <a:pt x="1644406" y="624651"/>
                </a:lnTo>
                <a:lnTo>
                  <a:pt x="1655735" y="670214"/>
                </a:lnTo>
                <a:lnTo>
                  <a:pt x="1664670" y="716708"/>
                </a:lnTo>
                <a:lnTo>
                  <a:pt x="1671139" y="764063"/>
                </a:lnTo>
                <a:lnTo>
                  <a:pt x="1675073" y="812204"/>
                </a:lnTo>
                <a:lnTo>
                  <a:pt x="1676400" y="861060"/>
                </a:lnTo>
                <a:lnTo>
                  <a:pt x="1675073" y="909915"/>
                </a:lnTo>
                <a:lnTo>
                  <a:pt x="1671139" y="958056"/>
                </a:lnTo>
                <a:lnTo>
                  <a:pt x="1664670" y="1005411"/>
                </a:lnTo>
                <a:lnTo>
                  <a:pt x="1655735" y="1051905"/>
                </a:lnTo>
                <a:lnTo>
                  <a:pt x="1644406" y="1097468"/>
                </a:lnTo>
                <a:lnTo>
                  <a:pt x="1630754" y="1142025"/>
                </a:lnTo>
                <a:lnTo>
                  <a:pt x="1614848" y="1185504"/>
                </a:lnTo>
                <a:lnTo>
                  <a:pt x="1596761" y="1227832"/>
                </a:lnTo>
                <a:lnTo>
                  <a:pt x="1576562" y="1268937"/>
                </a:lnTo>
                <a:lnTo>
                  <a:pt x="1554323" y="1308746"/>
                </a:lnTo>
                <a:lnTo>
                  <a:pt x="1530114" y="1347187"/>
                </a:lnTo>
                <a:lnTo>
                  <a:pt x="1504006" y="1384185"/>
                </a:lnTo>
                <a:lnTo>
                  <a:pt x="1476070" y="1419670"/>
                </a:lnTo>
                <a:lnTo>
                  <a:pt x="1446376" y="1453567"/>
                </a:lnTo>
                <a:lnTo>
                  <a:pt x="1414996" y="1485804"/>
                </a:lnTo>
                <a:lnTo>
                  <a:pt x="1382000" y="1516309"/>
                </a:lnTo>
                <a:lnTo>
                  <a:pt x="1347459" y="1545009"/>
                </a:lnTo>
                <a:lnTo>
                  <a:pt x="1311443" y="1571831"/>
                </a:lnTo>
                <a:lnTo>
                  <a:pt x="1274023" y="1596701"/>
                </a:lnTo>
                <a:lnTo>
                  <a:pt x="1235271" y="1619549"/>
                </a:lnTo>
                <a:lnTo>
                  <a:pt x="1195257" y="1640300"/>
                </a:lnTo>
                <a:lnTo>
                  <a:pt x="1154051" y="1658883"/>
                </a:lnTo>
                <a:lnTo>
                  <a:pt x="1111725" y="1675223"/>
                </a:lnTo>
                <a:lnTo>
                  <a:pt x="1068349" y="1689250"/>
                </a:lnTo>
                <a:lnTo>
                  <a:pt x="1023994" y="1700889"/>
                </a:lnTo>
                <a:lnTo>
                  <a:pt x="978731" y="1710068"/>
                </a:lnTo>
                <a:lnTo>
                  <a:pt x="932630" y="1716715"/>
                </a:lnTo>
                <a:lnTo>
                  <a:pt x="885763" y="1720756"/>
                </a:lnTo>
                <a:lnTo>
                  <a:pt x="838200" y="1722120"/>
                </a:lnTo>
                <a:lnTo>
                  <a:pt x="790635" y="1720756"/>
                </a:lnTo>
                <a:lnTo>
                  <a:pt x="743766" y="1716715"/>
                </a:lnTo>
                <a:lnTo>
                  <a:pt x="697665" y="1710068"/>
                </a:lnTo>
                <a:lnTo>
                  <a:pt x="652401" y="1700889"/>
                </a:lnTo>
                <a:lnTo>
                  <a:pt x="608045" y="1689250"/>
                </a:lnTo>
                <a:lnTo>
                  <a:pt x="564669" y="1675223"/>
                </a:lnTo>
                <a:lnTo>
                  <a:pt x="522342" y="1658883"/>
                </a:lnTo>
                <a:lnTo>
                  <a:pt x="481137" y="1640300"/>
                </a:lnTo>
                <a:lnTo>
                  <a:pt x="441122" y="1619549"/>
                </a:lnTo>
                <a:lnTo>
                  <a:pt x="402370" y="1596701"/>
                </a:lnTo>
                <a:lnTo>
                  <a:pt x="364951" y="1571831"/>
                </a:lnTo>
                <a:lnTo>
                  <a:pt x="328935" y="1545009"/>
                </a:lnTo>
                <a:lnTo>
                  <a:pt x="294394" y="1516309"/>
                </a:lnTo>
                <a:lnTo>
                  <a:pt x="261398" y="1485804"/>
                </a:lnTo>
                <a:lnTo>
                  <a:pt x="230018" y="1453567"/>
                </a:lnTo>
                <a:lnTo>
                  <a:pt x="200325" y="1419670"/>
                </a:lnTo>
                <a:lnTo>
                  <a:pt x="172389" y="1384185"/>
                </a:lnTo>
                <a:lnTo>
                  <a:pt x="146282" y="1347187"/>
                </a:lnTo>
                <a:lnTo>
                  <a:pt x="122073" y="1308746"/>
                </a:lnTo>
                <a:lnTo>
                  <a:pt x="99834" y="1268937"/>
                </a:lnTo>
                <a:lnTo>
                  <a:pt x="79636" y="1227832"/>
                </a:lnTo>
                <a:lnTo>
                  <a:pt x="61549" y="1185504"/>
                </a:lnTo>
                <a:lnTo>
                  <a:pt x="45644" y="1142025"/>
                </a:lnTo>
                <a:lnTo>
                  <a:pt x="31992" y="1097468"/>
                </a:lnTo>
                <a:lnTo>
                  <a:pt x="20663" y="1051905"/>
                </a:lnTo>
                <a:lnTo>
                  <a:pt x="11729" y="1005411"/>
                </a:lnTo>
                <a:lnTo>
                  <a:pt x="5260" y="958056"/>
                </a:lnTo>
                <a:lnTo>
                  <a:pt x="1326" y="909915"/>
                </a:lnTo>
                <a:lnTo>
                  <a:pt x="0" y="861060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1270" algn="ctr">
              <a:lnSpc>
                <a:spcPts val="1680"/>
              </a:lnSpc>
            </a:pPr>
            <a:endParaRPr lang="en-US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1270" algn="ctr">
              <a:lnSpc>
                <a:spcPts val="1680"/>
              </a:lnSpc>
            </a:pPr>
            <a:r>
              <a:rPr lang="en-US" sz="14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SEPARATE</a:t>
            </a:r>
            <a:endParaRPr lang="en-US" sz="14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 marR="5080" indent="635" algn="ctr">
              <a:lnSpc>
                <a:spcPct val="99800"/>
              </a:lnSpc>
              <a:spcBef>
                <a:spcPts val="5"/>
              </a:spcBef>
            </a:pPr>
            <a:r>
              <a:rPr lang="en-US" sz="1400" b="1" dirty="0">
                <a:solidFill>
                  <a:schemeClr val="bg1"/>
                </a:solidFill>
                <a:latin typeface="Century Gothic"/>
                <a:cs typeface="Century Gothic"/>
              </a:rPr>
              <a:t>PLACE OF  </a:t>
            </a:r>
            <a:endParaRPr lang="en-US" sz="1400" b="1" dirty="0" smtClean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 marR="5080" indent="635" algn="ctr">
              <a:lnSpc>
                <a:spcPct val="99800"/>
              </a:lnSpc>
              <a:spcBef>
                <a:spcPts val="5"/>
              </a:spcBef>
            </a:pPr>
            <a:r>
              <a:rPr lang="en-US" sz="1400" b="1" spc="-5" dirty="0" smtClean="0">
                <a:solidFill>
                  <a:schemeClr val="bg1"/>
                </a:solidFill>
                <a:latin typeface="Century Gothic"/>
                <a:cs typeface="Century Gothic"/>
              </a:rPr>
              <a:t>PROVISION  </a:t>
            </a:r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FOR </a:t>
            </a:r>
            <a:r>
              <a:rPr lang="en-US" sz="1400" b="1" dirty="0">
                <a:solidFill>
                  <a:schemeClr val="bg1"/>
                </a:solidFill>
                <a:latin typeface="Century Gothic"/>
                <a:cs typeface="Century Gothic"/>
              </a:rPr>
              <a:t>GOODS</a:t>
            </a:r>
            <a:r>
              <a:rPr lang="en-US" sz="1400" b="1" spc="-11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Century Gothic"/>
                <a:cs typeface="Century Gothic"/>
              </a:rPr>
              <a:t>&amp;  </a:t>
            </a:r>
            <a:endParaRPr lang="en-US" sz="1400" b="1" dirty="0" smtClean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 marR="5080" indent="635" algn="ctr">
              <a:lnSpc>
                <a:spcPct val="99800"/>
              </a:lnSpc>
              <a:spcBef>
                <a:spcPts val="5"/>
              </a:spcBef>
            </a:pPr>
            <a:r>
              <a:rPr lang="en-US" sz="1400" b="1" spc="-5" dirty="0" smtClean="0">
                <a:solidFill>
                  <a:schemeClr val="bg1"/>
                </a:solidFill>
                <a:latin typeface="Century Gothic"/>
                <a:cs typeface="Century Gothic"/>
              </a:rPr>
              <a:t>SERVICES</a:t>
            </a:r>
            <a:endParaRPr lang="en-US"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1" name="object 23"/>
          <p:cNvSpPr/>
          <p:nvPr/>
        </p:nvSpPr>
        <p:spPr>
          <a:xfrm>
            <a:off x="6704012" y="1371600"/>
            <a:ext cx="2103120" cy="1722120"/>
          </a:xfrm>
          <a:custGeom>
            <a:avLst/>
            <a:gdLst/>
            <a:ahLst/>
            <a:cxnLst/>
            <a:rect l="l" t="t" r="r" b="b"/>
            <a:pathLst>
              <a:path w="1676400" h="1722120">
                <a:moveTo>
                  <a:pt x="0" y="861060"/>
                </a:moveTo>
                <a:lnTo>
                  <a:pt x="1326" y="812204"/>
                </a:lnTo>
                <a:lnTo>
                  <a:pt x="5260" y="764063"/>
                </a:lnTo>
                <a:lnTo>
                  <a:pt x="11729" y="716708"/>
                </a:lnTo>
                <a:lnTo>
                  <a:pt x="20663" y="670214"/>
                </a:lnTo>
                <a:lnTo>
                  <a:pt x="31992" y="624651"/>
                </a:lnTo>
                <a:lnTo>
                  <a:pt x="45644" y="580094"/>
                </a:lnTo>
                <a:lnTo>
                  <a:pt x="61549" y="536615"/>
                </a:lnTo>
                <a:lnTo>
                  <a:pt x="79636" y="494287"/>
                </a:lnTo>
                <a:lnTo>
                  <a:pt x="99834" y="453182"/>
                </a:lnTo>
                <a:lnTo>
                  <a:pt x="122073" y="413373"/>
                </a:lnTo>
                <a:lnTo>
                  <a:pt x="146282" y="374932"/>
                </a:lnTo>
                <a:lnTo>
                  <a:pt x="172389" y="337934"/>
                </a:lnTo>
                <a:lnTo>
                  <a:pt x="200325" y="302449"/>
                </a:lnTo>
                <a:lnTo>
                  <a:pt x="230018" y="268552"/>
                </a:lnTo>
                <a:lnTo>
                  <a:pt x="261398" y="236315"/>
                </a:lnTo>
                <a:lnTo>
                  <a:pt x="294394" y="205810"/>
                </a:lnTo>
                <a:lnTo>
                  <a:pt x="328935" y="177110"/>
                </a:lnTo>
                <a:lnTo>
                  <a:pt x="364951" y="150288"/>
                </a:lnTo>
                <a:lnTo>
                  <a:pt x="402370" y="125418"/>
                </a:lnTo>
                <a:lnTo>
                  <a:pt x="441122" y="102570"/>
                </a:lnTo>
                <a:lnTo>
                  <a:pt x="481137" y="81819"/>
                </a:lnTo>
                <a:lnTo>
                  <a:pt x="522342" y="63236"/>
                </a:lnTo>
                <a:lnTo>
                  <a:pt x="564669" y="46896"/>
                </a:lnTo>
                <a:lnTo>
                  <a:pt x="608045" y="32869"/>
                </a:lnTo>
                <a:lnTo>
                  <a:pt x="652401" y="21230"/>
                </a:lnTo>
                <a:lnTo>
                  <a:pt x="697665" y="12051"/>
                </a:lnTo>
                <a:lnTo>
                  <a:pt x="743766" y="5404"/>
                </a:lnTo>
                <a:lnTo>
                  <a:pt x="790635" y="1363"/>
                </a:lnTo>
                <a:lnTo>
                  <a:pt x="838200" y="0"/>
                </a:lnTo>
                <a:lnTo>
                  <a:pt x="885763" y="1363"/>
                </a:lnTo>
                <a:lnTo>
                  <a:pt x="932630" y="5404"/>
                </a:lnTo>
                <a:lnTo>
                  <a:pt x="978731" y="12051"/>
                </a:lnTo>
                <a:lnTo>
                  <a:pt x="1023994" y="21230"/>
                </a:lnTo>
                <a:lnTo>
                  <a:pt x="1068349" y="32869"/>
                </a:lnTo>
                <a:lnTo>
                  <a:pt x="1111725" y="46896"/>
                </a:lnTo>
                <a:lnTo>
                  <a:pt x="1154051" y="63236"/>
                </a:lnTo>
                <a:lnTo>
                  <a:pt x="1195257" y="81819"/>
                </a:lnTo>
                <a:lnTo>
                  <a:pt x="1235271" y="102570"/>
                </a:lnTo>
                <a:lnTo>
                  <a:pt x="1274023" y="125418"/>
                </a:lnTo>
                <a:lnTo>
                  <a:pt x="1311443" y="150288"/>
                </a:lnTo>
                <a:lnTo>
                  <a:pt x="1347459" y="177110"/>
                </a:lnTo>
                <a:lnTo>
                  <a:pt x="1382000" y="205810"/>
                </a:lnTo>
                <a:lnTo>
                  <a:pt x="1414996" y="236315"/>
                </a:lnTo>
                <a:lnTo>
                  <a:pt x="1446376" y="268552"/>
                </a:lnTo>
                <a:lnTo>
                  <a:pt x="1476070" y="302449"/>
                </a:lnTo>
                <a:lnTo>
                  <a:pt x="1504006" y="337934"/>
                </a:lnTo>
                <a:lnTo>
                  <a:pt x="1530114" y="374932"/>
                </a:lnTo>
                <a:lnTo>
                  <a:pt x="1554323" y="413373"/>
                </a:lnTo>
                <a:lnTo>
                  <a:pt x="1576562" y="453182"/>
                </a:lnTo>
                <a:lnTo>
                  <a:pt x="1596761" y="494287"/>
                </a:lnTo>
                <a:lnTo>
                  <a:pt x="1614848" y="536615"/>
                </a:lnTo>
                <a:lnTo>
                  <a:pt x="1630754" y="580094"/>
                </a:lnTo>
                <a:lnTo>
                  <a:pt x="1644406" y="624651"/>
                </a:lnTo>
                <a:lnTo>
                  <a:pt x="1655735" y="670214"/>
                </a:lnTo>
                <a:lnTo>
                  <a:pt x="1664670" y="716708"/>
                </a:lnTo>
                <a:lnTo>
                  <a:pt x="1671139" y="764063"/>
                </a:lnTo>
                <a:lnTo>
                  <a:pt x="1675073" y="812204"/>
                </a:lnTo>
                <a:lnTo>
                  <a:pt x="1676400" y="861060"/>
                </a:lnTo>
                <a:lnTo>
                  <a:pt x="1675073" y="909915"/>
                </a:lnTo>
                <a:lnTo>
                  <a:pt x="1671139" y="958056"/>
                </a:lnTo>
                <a:lnTo>
                  <a:pt x="1664670" y="1005411"/>
                </a:lnTo>
                <a:lnTo>
                  <a:pt x="1655735" y="1051905"/>
                </a:lnTo>
                <a:lnTo>
                  <a:pt x="1644406" y="1097468"/>
                </a:lnTo>
                <a:lnTo>
                  <a:pt x="1630754" y="1142025"/>
                </a:lnTo>
                <a:lnTo>
                  <a:pt x="1614848" y="1185504"/>
                </a:lnTo>
                <a:lnTo>
                  <a:pt x="1596761" y="1227832"/>
                </a:lnTo>
                <a:lnTo>
                  <a:pt x="1576562" y="1268937"/>
                </a:lnTo>
                <a:lnTo>
                  <a:pt x="1554323" y="1308746"/>
                </a:lnTo>
                <a:lnTo>
                  <a:pt x="1530114" y="1347187"/>
                </a:lnTo>
                <a:lnTo>
                  <a:pt x="1504006" y="1384185"/>
                </a:lnTo>
                <a:lnTo>
                  <a:pt x="1476070" y="1419670"/>
                </a:lnTo>
                <a:lnTo>
                  <a:pt x="1446376" y="1453567"/>
                </a:lnTo>
                <a:lnTo>
                  <a:pt x="1414996" y="1485804"/>
                </a:lnTo>
                <a:lnTo>
                  <a:pt x="1382000" y="1516309"/>
                </a:lnTo>
                <a:lnTo>
                  <a:pt x="1347459" y="1545009"/>
                </a:lnTo>
                <a:lnTo>
                  <a:pt x="1311443" y="1571831"/>
                </a:lnTo>
                <a:lnTo>
                  <a:pt x="1274023" y="1596701"/>
                </a:lnTo>
                <a:lnTo>
                  <a:pt x="1235271" y="1619549"/>
                </a:lnTo>
                <a:lnTo>
                  <a:pt x="1195257" y="1640300"/>
                </a:lnTo>
                <a:lnTo>
                  <a:pt x="1154051" y="1658883"/>
                </a:lnTo>
                <a:lnTo>
                  <a:pt x="1111725" y="1675223"/>
                </a:lnTo>
                <a:lnTo>
                  <a:pt x="1068349" y="1689250"/>
                </a:lnTo>
                <a:lnTo>
                  <a:pt x="1023994" y="1700889"/>
                </a:lnTo>
                <a:lnTo>
                  <a:pt x="978731" y="1710068"/>
                </a:lnTo>
                <a:lnTo>
                  <a:pt x="932630" y="1716715"/>
                </a:lnTo>
                <a:lnTo>
                  <a:pt x="885763" y="1720756"/>
                </a:lnTo>
                <a:lnTo>
                  <a:pt x="838200" y="1722120"/>
                </a:lnTo>
                <a:lnTo>
                  <a:pt x="790635" y="1720756"/>
                </a:lnTo>
                <a:lnTo>
                  <a:pt x="743766" y="1716715"/>
                </a:lnTo>
                <a:lnTo>
                  <a:pt x="697665" y="1710068"/>
                </a:lnTo>
                <a:lnTo>
                  <a:pt x="652401" y="1700889"/>
                </a:lnTo>
                <a:lnTo>
                  <a:pt x="608045" y="1689250"/>
                </a:lnTo>
                <a:lnTo>
                  <a:pt x="564669" y="1675223"/>
                </a:lnTo>
                <a:lnTo>
                  <a:pt x="522342" y="1658883"/>
                </a:lnTo>
                <a:lnTo>
                  <a:pt x="481137" y="1640300"/>
                </a:lnTo>
                <a:lnTo>
                  <a:pt x="441122" y="1619549"/>
                </a:lnTo>
                <a:lnTo>
                  <a:pt x="402370" y="1596701"/>
                </a:lnTo>
                <a:lnTo>
                  <a:pt x="364951" y="1571831"/>
                </a:lnTo>
                <a:lnTo>
                  <a:pt x="328935" y="1545009"/>
                </a:lnTo>
                <a:lnTo>
                  <a:pt x="294394" y="1516309"/>
                </a:lnTo>
                <a:lnTo>
                  <a:pt x="261398" y="1485804"/>
                </a:lnTo>
                <a:lnTo>
                  <a:pt x="230018" y="1453567"/>
                </a:lnTo>
                <a:lnTo>
                  <a:pt x="200325" y="1419670"/>
                </a:lnTo>
                <a:lnTo>
                  <a:pt x="172389" y="1384185"/>
                </a:lnTo>
                <a:lnTo>
                  <a:pt x="146282" y="1347187"/>
                </a:lnTo>
                <a:lnTo>
                  <a:pt x="122073" y="1308746"/>
                </a:lnTo>
                <a:lnTo>
                  <a:pt x="99834" y="1268937"/>
                </a:lnTo>
                <a:lnTo>
                  <a:pt x="79636" y="1227832"/>
                </a:lnTo>
                <a:lnTo>
                  <a:pt x="61549" y="1185504"/>
                </a:lnTo>
                <a:lnTo>
                  <a:pt x="45644" y="1142025"/>
                </a:lnTo>
                <a:lnTo>
                  <a:pt x="31992" y="1097468"/>
                </a:lnTo>
                <a:lnTo>
                  <a:pt x="20663" y="1051905"/>
                </a:lnTo>
                <a:lnTo>
                  <a:pt x="11729" y="1005411"/>
                </a:lnTo>
                <a:lnTo>
                  <a:pt x="5260" y="958056"/>
                </a:lnTo>
                <a:lnTo>
                  <a:pt x="1326" y="909915"/>
                </a:lnTo>
                <a:lnTo>
                  <a:pt x="0" y="861060"/>
                </a:lnTo>
                <a:close/>
              </a:path>
            </a:pathLst>
          </a:cu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12700" marR="5080" algn="ctr">
              <a:lnSpc>
                <a:spcPct val="99900"/>
              </a:lnSpc>
            </a:pPr>
            <a:endParaRPr lang="en-US" sz="1400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 algn="ctr">
              <a:lnSpc>
                <a:spcPct val="99900"/>
              </a:lnSpc>
            </a:pPr>
            <a:r>
              <a:rPr lang="en-US" sz="14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CONCEPT</a:t>
            </a:r>
            <a:r>
              <a:rPr lang="en-US" sz="1400" b="1" spc="-120" dirty="0" smtClean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</a:p>
          <a:p>
            <a:pPr marL="12700" marR="5080" algn="ctr">
              <a:lnSpc>
                <a:spcPct val="99900"/>
              </a:lnSpc>
            </a:pPr>
            <a:r>
              <a:rPr lang="en-US" sz="14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OF POINT </a:t>
            </a:r>
          </a:p>
          <a:p>
            <a:pPr marL="12700" marR="5080" algn="ctr">
              <a:lnSpc>
                <a:spcPct val="99900"/>
              </a:lnSpc>
            </a:pPr>
            <a:r>
              <a:rPr lang="en-US" sz="1400" b="1" dirty="0" smtClean="0">
                <a:solidFill>
                  <a:srgbClr val="FFFFFF"/>
                </a:solidFill>
                <a:latin typeface="Century Gothic"/>
                <a:cs typeface="Century Gothic"/>
              </a:rPr>
              <a:t>OF  TAXATION  </a:t>
            </a:r>
            <a:r>
              <a:rPr lang="en-US" sz="1400" b="1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lang="en-US" sz="1400" b="1" spc="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lang="en-US" sz="1400" b="1" dirty="0">
                <a:solidFill>
                  <a:srgbClr val="FFFFFF"/>
                </a:solidFill>
                <a:latin typeface="Century Gothic"/>
                <a:cs typeface="Century Gothic"/>
              </a:rPr>
              <a:t>TRODUCED  FOR </a:t>
            </a:r>
            <a:r>
              <a:rPr lang="en-US"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GOODS  </a:t>
            </a:r>
            <a:r>
              <a:rPr lang="en-US" sz="1400" b="1" dirty="0">
                <a:solidFill>
                  <a:srgbClr val="FFFFFF"/>
                </a:solidFill>
                <a:latin typeface="Century Gothic"/>
                <a:cs typeface="Century Gothic"/>
              </a:rPr>
              <a:t>AS</a:t>
            </a:r>
            <a:r>
              <a:rPr lang="en-US" sz="14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lang="en-US"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WELL</a:t>
            </a:r>
            <a:endParaRPr lang="en-US" sz="1400" dirty="0">
              <a:latin typeface="Century Gothic"/>
              <a:cs typeface="Century Gothic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1446212" y="3230880"/>
            <a:ext cx="74740" cy="118872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7"/>
          <p:cNvSpPr txBox="1"/>
          <p:nvPr/>
        </p:nvSpPr>
        <p:spPr>
          <a:xfrm>
            <a:off x="919073" y="4595835"/>
            <a:ext cx="1226820" cy="150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80"/>
              </a:lnSpc>
            </a:pP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TRANSITI</a:t>
            </a:r>
            <a:r>
              <a:rPr sz="1400" b="1" spc="-15" dirty="0">
                <a:solidFill>
                  <a:srgbClr val="2D75B6"/>
                </a:solidFill>
                <a:latin typeface="Century Gothic"/>
                <a:cs typeface="Century Gothic"/>
              </a:rPr>
              <a:t>O</a:t>
            </a: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N</a:t>
            </a:r>
            <a:r>
              <a:rPr sz="1400" b="1" spc="-10" dirty="0">
                <a:solidFill>
                  <a:srgbClr val="2D75B6"/>
                </a:solidFill>
                <a:latin typeface="Century Gothic"/>
                <a:cs typeface="Century Gothic"/>
              </a:rPr>
              <a:t>A</a:t>
            </a: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L</a:t>
            </a:r>
            <a:endParaRPr sz="1400" dirty="0">
              <a:latin typeface="Century Gothic"/>
              <a:cs typeface="Century Gothic"/>
            </a:endParaRPr>
          </a:p>
          <a:p>
            <a:pPr marL="71755" marR="63500" indent="1270" algn="ctr">
              <a:lnSpc>
                <a:spcPct val="99900"/>
              </a:lnSpc>
            </a:pPr>
            <a:r>
              <a:rPr sz="14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PROVISIONS  </a:t>
            </a: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ON CENVAT  CREDIT,  PENDING  </a:t>
            </a:r>
            <a:r>
              <a:rPr sz="1400" b="1" spc="-10" dirty="0">
                <a:solidFill>
                  <a:srgbClr val="2D75B6"/>
                </a:solidFill>
                <a:latin typeface="Century Gothic"/>
                <a:cs typeface="Century Gothic"/>
              </a:rPr>
              <a:t>L</a:t>
            </a: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ITIGATION</a:t>
            </a:r>
            <a:r>
              <a:rPr sz="1400" b="1" spc="-10" dirty="0">
                <a:solidFill>
                  <a:srgbClr val="2D75B6"/>
                </a:solidFill>
                <a:latin typeface="Century Gothic"/>
                <a:cs typeface="Century Gothic"/>
              </a:rPr>
              <a:t>S</a:t>
            </a:r>
            <a:r>
              <a:rPr sz="1400" b="1" dirty="0">
                <a:solidFill>
                  <a:srgbClr val="2D75B6"/>
                </a:solidFill>
                <a:latin typeface="Century Gothic"/>
                <a:cs typeface="Century Gothic"/>
              </a:rPr>
              <a:t>,  ETC.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7" name="object 26"/>
          <p:cNvSpPr/>
          <p:nvPr/>
        </p:nvSpPr>
        <p:spPr>
          <a:xfrm>
            <a:off x="379412" y="4495800"/>
            <a:ext cx="2194560" cy="1720850"/>
          </a:xfrm>
          <a:custGeom>
            <a:avLst/>
            <a:gdLst/>
            <a:ahLst/>
            <a:cxnLst/>
            <a:rect l="l" t="t" r="r" b="b"/>
            <a:pathLst>
              <a:path w="1676400" h="1720850">
                <a:moveTo>
                  <a:pt x="0" y="860298"/>
                </a:moveTo>
                <a:lnTo>
                  <a:pt x="1326" y="811481"/>
                </a:lnTo>
                <a:lnTo>
                  <a:pt x="5260" y="763379"/>
                </a:lnTo>
                <a:lnTo>
                  <a:pt x="11729" y="716064"/>
                </a:lnTo>
                <a:lnTo>
                  <a:pt x="20663" y="669608"/>
                </a:lnTo>
                <a:lnTo>
                  <a:pt x="31992" y="624085"/>
                </a:lnTo>
                <a:lnTo>
                  <a:pt x="45644" y="579565"/>
                </a:lnTo>
                <a:lnTo>
                  <a:pt x="61549" y="536124"/>
                </a:lnTo>
                <a:lnTo>
                  <a:pt x="79636" y="493832"/>
                </a:lnTo>
                <a:lnTo>
                  <a:pt x="99834" y="452763"/>
                </a:lnTo>
                <a:lnTo>
                  <a:pt x="122073" y="412989"/>
                </a:lnTo>
                <a:lnTo>
                  <a:pt x="146282" y="374583"/>
                </a:lnTo>
                <a:lnTo>
                  <a:pt x="172389" y="337618"/>
                </a:lnTo>
                <a:lnTo>
                  <a:pt x="200325" y="302166"/>
                </a:lnTo>
                <a:lnTo>
                  <a:pt x="230018" y="268299"/>
                </a:lnTo>
                <a:lnTo>
                  <a:pt x="261398" y="236091"/>
                </a:lnTo>
                <a:lnTo>
                  <a:pt x="294394" y="205614"/>
                </a:lnTo>
                <a:lnTo>
                  <a:pt x="328935" y="176941"/>
                </a:lnTo>
                <a:lnTo>
                  <a:pt x="364951" y="150145"/>
                </a:lnTo>
                <a:lnTo>
                  <a:pt x="402370" y="125297"/>
                </a:lnTo>
                <a:lnTo>
                  <a:pt x="441122" y="102471"/>
                </a:lnTo>
                <a:lnTo>
                  <a:pt x="481137" y="81740"/>
                </a:lnTo>
                <a:lnTo>
                  <a:pt x="522342" y="63175"/>
                </a:lnTo>
                <a:lnTo>
                  <a:pt x="564669" y="46850"/>
                </a:lnTo>
                <a:lnTo>
                  <a:pt x="608045" y="32837"/>
                </a:lnTo>
                <a:lnTo>
                  <a:pt x="652401" y="21209"/>
                </a:lnTo>
                <a:lnTo>
                  <a:pt x="697665" y="12039"/>
                </a:lnTo>
                <a:lnTo>
                  <a:pt x="743766" y="5399"/>
                </a:lnTo>
                <a:lnTo>
                  <a:pt x="790635" y="1361"/>
                </a:lnTo>
                <a:lnTo>
                  <a:pt x="838200" y="0"/>
                </a:lnTo>
                <a:lnTo>
                  <a:pt x="885763" y="1361"/>
                </a:lnTo>
                <a:lnTo>
                  <a:pt x="932630" y="5399"/>
                </a:lnTo>
                <a:lnTo>
                  <a:pt x="978731" y="12039"/>
                </a:lnTo>
                <a:lnTo>
                  <a:pt x="1023994" y="21209"/>
                </a:lnTo>
                <a:lnTo>
                  <a:pt x="1068349" y="32837"/>
                </a:lnTo>
                <a:lnTo>
                  <a:pt x="1111725" y="46850"/>
                </a:lnTo>
                <a:lnTo>
                  <a:pt x="1154051" y="63175"/>
                </a:lnTo>
                <a:lnTo>
                  <a:pt x="1195257" y="81740"/>
                </a:lnTo>
                <a:lnTo>
                  <a:pt x="1235271" y="102471"/>
                </a:lnTo>
                <a:lnTo>
                  <a:pt x="1274023" y="125297"/>
                </a:lnTo>
                <a:lnTo>
                  <a:pt x="1311443" y="150145"/>
                </a:lnTo>
                <a:lnTo>
                  <a:pt x="1347459" y="176941"/>
                </a:lnTo>
                <a:lnTo>
                  <a:pt x="1382000" y="205614"/>
                </a:lnTo>
                <a:lnTo>
                  <a:pt x="1414996" y="236091"/>
                </a:lnTo>
                <a:lnTo>
                  <a:pt x="1446376" y="268299"/>
                </a:lnTo>
                <a:lnTo>
                  <a:pt x="1476070" y="302166"/>
                </a:lnTo>
                <a:lnTo>
                  <a:pt x="1504006" y="337618"/>
                </a:lnTo>
                <a:lnTo>
                  <a:pt x="1530114" y="374583"/>
                </a:lnTo>
                <a:lnTo>
                  <a:pt x="1554323" y="412989"/>
                </a:lnTo>
                <a:lnTo>
                  <a:pt x="1576562" y="452763"/>
                </a:lnTo>
                <a:lnTo>
                  <a:pt x="1596761" y="493832"/>
                </a:lnTo>
                <a:lnTo>
                  <a:pt x="1614848" y="536124"/>
                </a:lnTo>
                <a:lnTo>
                  <a:pt x="1630754" y="579565"/>
                </a:lnTo>
                <a:lnTo>
                  <a:pt x="1644406" y="624085"/>
                </a:lnTo>
                <a:lnTo>
                  <a:pt x="1655735" y="669608"/>
                </a:lnTo>
                <a:lnTo>
                  <a:pt x="1664670" y="716064"/>
                </a:lnTo>
                <a:lnTo>
                  <a:pt x="1671139" y="763379"/>
                </a:lnTo>
                <a:lnTo>
                  <a:pt x="1675073" y="811481"/>
                </a:lnTo>
                <a:lnTo>
                  <a:pt x="1676400" y="860298"/>
                </a:lnTo>
                <a:lnTo>
                  <a:pt x="1675073" y="909116"/>
                </a:lnTo>
                <a:lnTo>
                  <a:pt x="1671139" y="957220"/>
                </a:lnTo>
                <a:lnTo>
                  <a:pt x="1664670" y="1004537"/>
                </a:lnTo>
                <a:lnTo>
                  <a:pt x="1655735" y="1050995"/>
                </a:lnTo>
                <a:lnTo>
                  <a:pt x="1644406" y="1096519"/>
                </a:lnTo>
                <a:lnTo>
                  <a:pt x="1630754" y="1141039"/>
                </a:lnTo>
                <a:lnTo>
                  <a:pt x="1614848" y="1184482"/>
                </a:lnTo>
                <a:lnTo>
                  <a:pt x="1596761" y="1226774"/>
                </a:lnTo>
                <a:lnTo>
                  <a:pt x="1576562" y="1267843"/>
                </a:lnTo>
                <a:lnTo>
                  <a:pt x="1554323" y="1307617"/>
                </a:lnTo>
                <a:lnTo>
                  <a:pt x="1530114" y="1346023"/>
                </a:lnTo>
                <a:lnTo>
                  <a:pt x="1504006" y="1382988"/>
                </a:lnTo>
                <a:lnTo>
                  <a:pt x="1476070" y="1418440"/>
                </a:lnTo>
                <a:lnTo>
                  <a:pt x="1446376" y="1452306"/>
                </a:lnTo>
                <a:lnTo>
                  <a:pt x="1414996" y="1484513"/>
                </a:lnTo>
                <a:lnTo>
                  <a:pt x="1382000" y="1514989"/>
                </a:lnTo>
                <a:lnTo>
                  <a:pt x="1347459" y="1543661"/>
                </a:lnTo>
                <a:lnTo>
                  <a:pt x="1311443" y="1570457"/>
                </a:lnTo>
                <a:lnTo>
                  <a:pt x="1274023" y="1595304"/>
                </a:lnTo>
                <a:lnTo>
                  <a:pt x="1235271" y="1618129"/>
                </a:lnTo>
                <a:lnTo>
                  <a:pt x="1195257" y="1638859"/>
                </a:lnTo>
                <a:lnTo>
                  <a:pt x="1154051" y="1657423"/>
                </a:lnTo>
                <a:lnTo>
                  <a:pt x="1111725" y="1673748"/>
                </a:lnTo>
                <a:lnTo>
                  <a:pt x="1068349" y="1687760"/>
                </a:lnTo>
                <a:lnTo>
                  <a:pt x="1023994" y="1699387"/>
                </a:lnTo>
                <a:lnTo>
                  <a:pt x="978731" y="1708557"/>
                </a:lnTo>
                <a:lnTo>
                  <a:pt x="932630" y="1715197"/>
                </a:lnTo>
                <a:lnTo>
                  <a:pt x="885763" y="1719234"/>
                </a:lnTo>
                <a:lnTo>
                  <a:pt x="838200" y="1720596"/>
                </a:lnTo>
                <a:lnTo>
                  <a:pt x="790635" y="1719234"/>
                </a:lnTo>
                <a:lnTo>
                  <a:pt x="743766" y="1715197"/>
                </a:lnTo>
                <a:lnTo>
                  <a:pt x="697665" y="1708557"/>
                </a:lnTo>
                <a:lnTo>
                  <a:pt x="652401" y="1699387"/>
                </a:lnTo>
                <a:lnTo>
                  <a:pt x="608045" y="1687760"/>
                </a:lnTo>
                <a:lnTo>
                  <a:pt x="564669" y="1673748"/>
                </a:lnTo>
                <a:lnTo>
                  <a:pt x="522342" y="1657423"/>
                </a:lnTo>
                <a:lnTo>
                  <a:pt x="481137" y="1638859"/>
                </a:lnTo>
                <a:lnTo>
                  <a:pt x="441122" y="1618129"/>
                </a:lnTo>
                <a:lnTo>
                  <a:pt x="402370" y="1595304"/>
                </a:lnTo>
                <a:lnTo>
                  <a:pt x="364951" y="1570457"/>
                </a:lnTo>
                <a:lnTo>
                  <a:pt x="328935" y="1543661"/>
                </a:lnTo>
                <a:lnTo>
                  <a:pt x="294394" y="1514989"/>
                </a:lnTo>
                <a:lnTo>
                  <a:pt x="261398" y="1484513"/>
                </a:lnTo>
                <a:lnTo>
                  <a:pt x="230018" y="1452306"/>
                </a:lnTo>
                <a:lnTo>
                  <a:pt x="200325" y="1418440"/>
                </a:lnTo>
                <a:lnTo>
                  <a:pt x="172389" y="1382988"/>
                </a:lnTo>
                <a:lnTo>
                  <a:pt x="146282" y="1346023"/>
                </a:lnTo>
                <a:lnTo>
                  <a:pt x="122073" y="1307617"/>
                </a:lnTo>
                <a:lnTo>
                  <a:pt x="99834" y="1267843"/>
                </a:lnTo>
                <a:lnTo>
                  <a:pt x="79636" y="1226774"/>
                </a:lnTo>
                <a:lnTo>
                  <a:pt x="61549" y="1184482"/>
                </a:lnTo>
                <a:lnTo>
                  <a:pt x="45644" y="1141039"/>
                </a:lnTo>
                <a:lnTo>
                  <a:pt x="31992" y="1096519"/>
                </a:lnTo>
                <a:lnTo>
                  <a:pt x="20663" y="1050995"/>
                </a:lnTo>
                <a:lnTo>
                  <a:pt x="11729" y="1004537"/>
                </a:lnTo>
                <a:lnTo>
                  <a:pt x="5260" y="957220"/>
                </a:lnTo>
                <a:lnTo>
                  <a:pt x="1326" y="909116"/>
                </a:lnTo>
                <a:lnTo>
                  <a:pt x="0" y="860298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>
              <a:lnSpc>
                <a:spcPts val="1680"/>
              </a:lnSpc>
            </a:pPr>
            <a:endParaRPr lang="fr-FR" sz="1600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algn="ctr">
              <a:lnSpc>
                <a:spcPts val="1680"/>
              </a:lnSpc>
            </a:pPr>
            <a:r>
              <a:rPr lang="fr-FR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TRANSITI</a:t>
            </a:r>
            <a:r>
              <a:rPr lang="fr-FR" sz="1600" b="1" spc="-15" dirty="0" smtClean="0">
                <a:solidFill>
                  <a:srgbClr val="2D75B6"/>
                </a:solidFill>
                <a:latin typeface="Century Gothic"/>
                <a:cs typeface="Century Gothic"/>
              </a:rPr>
              <a:t>O</a:t>
            </a:r>
            <a:r>
              <a:rPr lang="fr-FR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N</a:t>
            </a:r>
            <a:r>
              <a:rPr lang="fr-FR" sz="1600" b="1" spc="-10" dirty="0" smtClean="0">
                <a:solidFill>
                  <a:srgbClr val="2D75B6"/>
                </a:solidFill>
                <a:latin typeface="Century Gothic"/>
                <a:cs typeface="Century Gothic"/>
              </a:rPr>
              <a:t>A</a:t>
            </a:r>
            <a:r>
              <a:rPr lang="fr-FR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L</a:t>
            </a:r>
            <a:endParaRPr lang="fr-FR" sz="1600" dirty="0">
              <a:latin typeface="Century Gothic"/>
              <a:cs typeface="Century Gothic"/>
            </a:endParaRPr>
          </a:p>
          <a:p>
            <a:pPr marL="71755" marR="63500" indent="1270" algn="ctr">
              <a:lnSpc>
                <a:spcPct val="99900"/>
              </a:lnSpc>
            </a:pPr>
            <a:r>
              <a:rPr lang="fr-FR" sz="1600" b="1" spc="-5" dirty="0">
                <a:solidFill>
                  <a:srgbClr val="2D75B6"/>
                </a:solidFill>
                <a:latin typeface="Century Gothic"/>
                <a:cs typeface="Century Gothic"/>
              </a:rPr>
              <a:t>PROVISIONS </a:t>
            </a:r>
            <a:endParaRPr lang="fr-FR" sz="1600" b="1" spc="-5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71755" marR="63500" indent="1270" algn="ctr">
              <a:lnSpc>
                <a:spcPct val="99900"/>
              </a:lnSpc>
            </a:pPr>
            <a:r>
              <a:rPr lang="fr-FR" sz="1600" b="1" spc="-5" dirty="0" smtClean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lang="fr-FR" sz="1600" b="1" dirty="0">
                <a:solidFill>
                  <a:srgbClr val="2D75B6"/>
                </a:solidFill>
                <a:latin typeface="Century Gothic"/>
                <a:cs typeface="Century Gothic"/>
              </a:rPr>
              <a:t>ON CENVAT  </a:t>
            </a:r>
            <a:r>
              <a:rPr lang="fr-FR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CREDIT</a:t>
            </a:r>
            <a:r>
              <a:rPr lang="fr-FR" sz="1600" b="1" dirty="0">
                <a:solidFill>
                  <a:srgbClr val="2D75B6"/>
                </a:solidFill>
                <a:latin typeface="Century Gothic"/>
                <a:cs typeface="Century Gothic"/>
              </a:rPr>
              <a:t>,  </a:t>
            </a:r>
            <a:r>
              <a:rPr lang="fr-FR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PENDING  </a:t>
            </a:r>
            <a:r>
              <a:rPr lang="fr-FR" sz="1600" b="1" spc="-10" dirty="0">
                <a:solidFill>
                  <a:srgbClr val="2D75B6"/>
                </a:solidFill>
                <a:latin typeface="Century Gothic"/>
                <a:cs typeface="Century Gothic"/>
              </a:rPr>
              <a:t>L</a:t>
            </a:r>
            <a:r>
              <a:rPr lang="fr-FR" sz="1600" b="1" dirty="0">
                <a:solidFill>
                  <a:srgbClr val="2D75B6"/>
                </a:solidFill>
                <a:latin typeface="Century Gothic"/>
                <a:cs typeface="Century Gothic"/>
              </a:rPr>
              <a:t>ITIGATION</a:t>
            </a:r>
            <a:r>
              <a:rPr lang="fr-FR" sz="1600" b="1" spc="-10" dirty="0">
                <a:solidFill>
                  <a:srgbClr val="2D75B6"/>
                </a:solidFill>
                <a:latin typeface="Century Gothic"/>
                <a:cs typeface="Century Gothic"/>
              </a:rPr>
              <a:t>S</a:t>
            </a:r>
            <a:r>
              <a:rPr lang="fr-FR" sz="1600" b="1" dirty="0">
                <a:solidFill>
                  <a:srgbClr val="2D75B6"/>
                </a:solidFill>
                <a:latin typeface="Century Gothic"/>
                <a:cs typeface="Century Gothic"/>
              </a:rPr>
              <a:t>,  ETC.</a:t>
            </a:r>
            <a:endParaRPr lang="fr-FR" sz="1600" dirty="0">
              <a:latin typeface="Century Gothic"/>
              <a:cs typeface="Century Gothic"/>
            </a:endParaRPr>
          </a:p>
        </p:txBody>
      </p:sp>
      <p:sp>
        <p:nvSpPr>
          <p:cNvPr id="18" name="object 26"/>
          <p:cNvSpPr/>
          <p:nvPr/>
        </p:nvSpPr>
        <p:spPr>
          <a:xfrm>
            <a:off x="3427412" y="4451350"/>
            <a:ext cx="2103120" cy="1720850"/>
          </a:xfrm>
          <a:custGeom>
            <a:avLst/>
            <a:gdLst/>
            <a:ahLst/>
            <a:cxnLst/>
            <a:rect l="l" t="t" r="r" b="b"/>
            <a:pathLst>
              <a:path w="1676400" h="1720850">
                <a:moveTo>
                  <a:pt x="0" y="860298"/>
                </a:moveTo>
                <a:lnTo>
                  <a:pt x="1326" y="811481"/>
                </a:lnTo>
                <a:lnTo>
                  <a:pt x="5260" y="763379"/>
                </a:lnTo>
                <a:lnTo>
                  <a:pt x="11729" y="716064"/>
                </a:lnTo>
                <a:lnTo>
                  <a:pt x="20663" y="669608"/>
                </a:lnTo>
                <a:lnTo>
                  <a:pt x="31992" y="624085"/>
                </a:lnTo>
                <a:lnTo>
                  <a:pt x="45644" y="579565"/>
                </a:lnTo>
                <a:lnTo>
                  <a:pt x="61549" y="536124"/>
                </a:lnTo>
                <a:lnTo>
                  <a:pt x="79636" y="493832"/>
                </a:lnTo>
                <a:lnTo>
                  <a:pt x="99834" y="452763"/>
                </a:lnTo>
                <a:lnTo>
                  <a:pt x="122073" y="412989"/>
                </a:lnTo>
                <a:lnTo>
                  <a:pt x="146282" y="374583"/>
                </a:lnTo>
                <a:lnTo>
                  <a:pt x="172389" y="337618"/>
                </a:lnTo>
                <a:lnTo>
                  <a:pt x="200325" y="302166"/>
                </a:lnTo>
                <a:lnTo>
                  <a:pt x="230018" y="268299"/>
                </a:lnTo>
                <a:lnTo>
                  <a:pt x="261398" y="236091"/>
                </a:lnTo>
                <a:lnTo>
                  <a:pt x="294394" y="205614"/>
                </a:lnTo>
                <a:lnTo>
                  <a:pt x="328935" y="176941"/>
                </a:lnTo>
                <a:lnTo>
                  <a:pt x="364951" y="150145"/>
                </a:lnTo>
                <a:lnTo>
                  <a:pt x="402370" y="125297"/>
                </a:lnTo>
                <a:lnTo>
                  <a:pt x="441122" y="102471"/>
                </a:lnTo>
                <a:lnTo>
                  <a:pt x="481137" y="81740"/>
                </a:lnTo>
                <a:lnTo>
                  <a:pt x="522342" y="63175"/>
                </a:lnTo>
                <a:lnTo>
                  <a:pt x="564669" y="46850"/>
                </a:lnTo>
                <a:lnTo>
                  <a:pt x="608045" y="32837"/>
                </a:lnTo>
                <a:lnTo>
                  <a:pt x="652401" y="21209"/>
                </a:lnTo>
                <a:lnTo>
                  <a:pt x="697665" y="12039"/>
                </a:lnTo>
                <a:lnTo>
                  <a:pt x="743766" y="5399"/>
                </a:lnTo>
                <a:lnTo>
                  <a:pt x="790635" y="1361"/>
                </a:lnTo>
                <a:lnTo>
                  <a:pt x="838200" y="0"/>
                </a:lnTo>
                <a:lnTo>
                  <a:pt x="885763" y="1361"/>
                </a:lnTo>
                <a:lnTo>
                  <a:pt x="932630" y="5399"/>
                </a:lnTo>
                <a:lnTo>
                  <a:pt x="978731" y="12039"/>
                </a:lnTo>
                <a:lnTo>
                  <a:pt x="1023994" y="21209"/>
                </a:lnTo>
                <a:lnTo>
                  <a:pt x="1068349" y="32837"/>
                </a:lnTo>
                <a:lnTo>
                  <a:pt x="1111725" y="46850"/>
                </a:lnTo>
                <a:lnTo>
                  <a:pt x="1154051" y="63175"/>
                </a:lnTo>
                <a:lnTo>
                  <a:pt x="1195257" y="81740"/>
                </a:lnTo>
                <a:lnTo>
                  <a:pt x="1235271" y="102471"/>
                </a:lnTo>
                <a:lnTo>
                  <a:pt x="1274023" y="125297"/>
                </a:lnTo>
                <a:lnTo>
                  <a:pt x="1311443" y="150145"/>
                </a:lnTo>
                <a:lnTo>
                  <a:pt x="1347459" y="176941"/>
                </a:lnTo>
                <a:lnTo>
                  <a:pt x="1382000" y="205614"/>
                </a:lnTo>
                <a:lnTo>
                  <a:pt x="1414996" y="236091"/>
                </a:lnTo>
                <a:lnTo>
                  <a:pt x="1446376" y="268299"/>
                </a:lnTo>
                <a:lnTo>
                  <a:pt x="1476070" y="302166"/>
                </a:lnTo>
                <a:lnTo>
                  <a:pt x="1504006" y="337618"/>
                </a:lnTo>
                <a:lnTo>
                  <a:pt x="1530114" y="374583"/>
                </a:lnTo>
                <a:lnTo>
                  <a:pt x="1554323" y="412989"/>
                </a:lnTo>
                <a:lnTo>
                  <a:pt x="1576562" y="452763"/>
                </a:lnTo>
                <a:lnTo>
                  <a:pt x="1596761" y="493832"/>
                </a:lnTo>
                <a:lnTo>
                  <a:pt x="1614848" y="536124"/>
                </a:lnTo>
                <a:lnTo>
                  <a:pt x="1630754" y="579565"/>
                </a:lnTo>
                <a:lnTo>
                  <a:pt x="1644406" y="624085"/>
                </a:lnTo>
                <a:lnTo>
                  <a:pt x="1655735" y="669608"/>
                </a:lnTo>
                <a:lnTo>
                  <a:pt x="1664670" y="716064"/>
                </a:lnTo>
                <a:lnTo>
                  <a:pt x="1671139" y="763379"/>
                </a:lnTo>
                <a:lnTo>
                  <a:pt x="1675073" y="811481"/>
                </a:lnTo>
                <a:lnTo>
                  <a:pt x="1676400" y="860298"/>
                </a:lnTo>
                <a:lnTo>
                  <a:pt x="1675073" y="909116"/>
                </a:lnTo>
                <a:lnTo>
                  <a:pt x="1671139" y="957220"/>
                </a:lnTo>
                <a:lnTo>
                  <a:pt x="1664670" y="1004537"/>
                </a:lnTo>
                <a:lnTo>
                  <a:pt x="1655735" y="1050995"/>
                </a:lnTo>
                <a:lnTo>
                  <a:pt x="1644406" y="1096519"/>
                </a:lnTo>
                <a:lnTo>
                  <a:pt x="1630754" y="1141039"/>
                </a:lnTo>
                <a:lnTo>
                  <a:pt x="1614848" y="1184482"/>
                </a:lnTo>
                <a:lnTo>
                  <a:pt x="1596761" y="1226774"/>
                </a:lnTo>
                <a:lnTo>
                  <a:pt x="1576562" y="1267843"/>
                </a:lnTo>
                <a:lnTo>
                  <a:pt x="1554323" y="1307617"/>
                </a:lnTo>
                <a:lnTo>
                  <a:pt x="1530114" y="1346023"/>
                </a:lnTo>
                <a:lnTo>
                  <a:pt x="1504006" y="1382988"/>
                </a:lnTo>
                <a:lnTo>
                  <a:pt x="1476070" y="1418440"/>
                </a:lnTo>
                <a:lnTo>
                  <a:pt x="1446376" y="1452306"/>
                </a:lnTo>
                <a:lnTo>
                  <a:pt x="1414996" y="1484513"/>
                </a:lnTo>
                <a:lnTo>
                  <a:pt x="1382000" y="1514989"/>
                </a:lnTo>
                <a:lnTo>
                  <a:pt x="1347459" y="1543661"/>
                </a:lnTo>
                <a:lnTo>
                  <a:pt x="1311443" y="1570457"/>
                </a:lnTo>
                <a:lnTo>
                  <a:pt x="1274023" y="1595304"/>
                </a:lnTo>
                <a:lnTo>
                  <a:pt x="1235271" y="1618129"/>
                </a:lnTo>
                <a:lnTo>
                  <a:pt x="1195257" y="1638859"/>
                </a:lnTo>
                <a:lnTo>
                  <a:pt x="1154051" y="1657423"/>
                </a:lnTo>
                <a:lnTo>
                  <a:pt x="1111725" y="1673748"/>
                </a:lnTo>
                <a:lnTo>
                  <a:pt x="1068349" y="1687760"/>
                </a:lnTo>
                <a:lnTo>
                  <a:pt x="1023994" y="1699387"/>
                </a:lnTo>
                <a:lnTo>
                  <a:pt x="978731" y="1708557"/>
                </a:lnTo>
                <a:lnTo>
                  <a:pt x="932630" y="1715197"/>
                </a:lnTo>
                <a:lnTo>
                  <a:pt x="885763" y="1719234"/>
                </a:lnTo>
                <a:lnTo>
                  <a:pt x="838200" y="1720596"/>
                </a:lnTo>
                <a:lnTo>
                  <a:pt x="790635" y="1719234"/>
                </a:lnTo>
                <a:lnTo>
                  <a:pt x="743766" y="1715197"/>
                </a:lnTo>
                <a:lnTo>
                  <a:pt x="697665" y="1708557"/>
                </a:lnTo>
                <a:lnTo>
                  <a:pt x="652401" y="1699387"/>
                </a:lnTo>
                <a:lnTo>
                  <a:pt x="608045" y="1687760"/>
                </a:lnTo>
                <a:lnTo>
                  <a:pt x="564669" y="1673748"/>
                </a:lnTo>
                <a:lnTo>
                  <a:pt x="522342" y="1657423"/>
                </a:lnTo>
                <a:lnTo>
                  <a:pt x="481137" y="1638859"/>
                </a:lnTo>
                <a:lnTo>
                  <a:pt x="441122" y="1618129"/>
                </a:lnTo>
                <a:lnTo>
                  <a:pt x="402370" y="1595304"/>
                </a:lnTo>
                <a:lnTo>
                  <a:pt x="364951" y="1570457"/>
                </a:lnTo>
                <a:lnTo>
                  <a:pt x="328935" y="1543661"/>
                </a:lnTo>
                <a:lnTo>
                  <a:pt x="294394" y="1514989"/>
                </a:lnTo>
                <a:lnTo>
                  <a:pt x="261398" y="1484513"/>
                </a:lnTo>
                <a:lnTo>
                  <a:pt x="230018" y="1452306"/>
                </a:lnTo>
                <a:lnTo>
                  <a:pt x="200325" y="1418440"/>
                </a:lnTo>
                <a:lnTo>
                  <a:pt x="172389" y="1382988"/>
                </a:lnTo>
                <a:lnTo>
                  <a:pt x="146282" y="1346023"/>
                </a:lnTo>
                <a:lnTo>
                  <a:pt x="122073" y="1307617"/>
                </a:lnTo>
                <a:lnTo>
                  <a:pt x="99834" y="1267843"/>
                </a:lnTo>
                <a:lnTo>
                  <a:pt x="79636" y="1226774"/>
                </a:lnTo>
                <a:lnTo>
                  <a:pt x="61549" y="1184482"/>
                </a:lnTo>
                <a:lnTo>
                  <a:pt x="45644" y="1141039"/>
                </a:lnTo>
                <a:lnTo>
                  <a:pt x="31992" y="1096519"/>
                </a:lnTo>
                <a:lnTo>
                  <a:pt x="20663" y="1050995"/>
                </a:lnTo>
                <a:lnTo>
                  <a:pt x="11729" y="1004537"/>
                </a:lnTo>
                <a:lnTo>
                  <a:pt x="5260" y="957220"/>
                </a:lnTo>
                <a:lnTo>
                  <a:pt x="1326" y="909116"/>
                </a:lnTo>
                <a:lnTo>
                  <a:pt x="0" y="860298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12700" marR="5080" indent="2540" algn="ctr">
              <a:lnSpc>
                <a:spcPts val="1680"/>
              </a:lnSpc>
              <a:spcBef>
                <a:spcPts val="55"/>
              </a:spcBef>
            </a:pPr>
            <a:endParaRPr lang="en-US" sz="1600" b="1" dirty="0" smtClean="0">
              <a:solidFill>
                <a:srgbClr val="FFFFFF"/>
              </a:solidFill>
              <a:latin typeface="Century Gothic"/>
              <a:cs typeface="Century Gothic"/>
            </a:endParaRPr>
          </a:p>
          <a:p>
            <a:pPr marL="12700" marR="5080" indent="2540" algn="ctr">
              <a:lnSpc>
                <a:spcPts val="1680"/>
              </a:lnSpc>
              <a:spcBef>
                <a:spcPts val="55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Century Gothic"/>
                <a:cs typeface="Century Gothic"/>
              </a:rPr>
              <a:t>FREE </a:t>
            </a:r>
            <a:r>
              <a:rPr lang="en-US" sz="1600" b="1" dirty="0">
                <a:solidFill>
                  <a:schemeClr val="bg1"/>
                </a:solidFill>
                <a:latin typeface="Century Gothic"/>
                <a:cs typeface="Century Gothic"/>
              </a:rPr>
              <a:t>OF COST  SUPPLIES OF  GOODS/</a:t>
            </a:r>
            <a:endParaRPr lang="en-US" sz="16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12700" marR="5080" algn="ctr">
              <a:lnSpc>
                <a:spcPts val="1670"/>
              </a:lnSpc>
              <a:spcBef>
                <a:spcPts val="10"/>
              </a:spcBef>
            </a:pPr>
            <a:r>
              <a:rPr lang="en-US" sz="1600" b="1" dirty="0">
                <a:solidFill>
                  <a:schemeClr val="bg1"/>
                </a:solidFill>
                <a:latin typeface="Century Gothic"/>
                <a:cs typeface="Century Gothic"/>
              </a:rPr>
              <a:t>SERVICE TO</a:t>
            </a:r>
            <a:r>
              <a:rPr lang="en-US" sz="1600" b="1" spc="-15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Century Gothic"/>
                <a:cs typeface="Century Gothic"/>
              </a:rPr>
              <a:t>BE  TAXABLE</a:t>
            </a:r>
            <a:endParaRPr lang="en-US" sz="16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26"/>
          <p:cNvSpPr/>
          <p:nvPr/>
        </p:nvSpPr>
        <p:spPr>
          <a:xfrm>
            <a:off x="6551612" y="4419600"/>
            <a:ext cx="2103120" cy="1720850"/>
          </a:xfrm>
          <a:custGeom>
            <a:avLst/>
            <a:gdLst/>
            <a:ahLst/>
            <a:cxnLst/>
            <a:rect l="l" t="t" r="r" b="b"/>
            <a:pathLst>
              <a:path w="1676400" h="1720850">
                <a:moveTo>
                  <a:pt x="0" y="860298"/>
                </a:moveTo>
                <a:lnTo>
                  <a:pt x="1326" y="811481"/>
                </a:lnTo>
                <a:lnTo>
                  <a:pt x="5260" y="763379"/>
                </a:lnTo>
                <a:lnTo>
                  <a:pt x="11729" y="716064"/>
                </a:lnTo>
                <a:lnTo>
                  <a:pt x="20663" y="669608"/>
                </a:lnTo>
                <a:lnTo>
                  <a:pt x="31992" y="624085"/>
                </a:lnTo>
                <a:lnTo>
                  <a:pt x="45644" y="579565"/>
                </a:lnTo>
                <a:lnTo>
                  <a:pt x="61549" y="536124"/>
                </a:lnTo>
                <a:lnTo>
                  <a:pt x="79636" y="493832"/>
                </a:lnTo>
                <a:lnTo>
                  <a:pt x="99834" y="452763"/>
                </a:lnTo>
                <a:lnTo>
                  <a:pt x="122073" y="412989"/>
                </a:lnTo>
                <a:lnTo>
                  <a:pt x="146282" y="374583"/>
                </a:lnTo>
                <a:lnTo>
                  <a:pt x="172389" y="337618"/>
                </a:lnTo>
                <a:lnTo>
                  <a:pt x="200325" y="302166"/>
                </a:lnTo>
                <a:lnTo>
                  <a:pt x="230018" y="268299"/>
                </a:lnTo>
                <a:lnTo>
                  <a:pt x="261398" y="236091"/>
                </a:lnTo>
                <a:lnTo>
                  <a:pt x="294394" y="205614"/>
                </a:lnTo>
                <a:lnTo>
                  <a:pt x="328935" y="176941"/>
                </a:lnTo>
                <a:lnTo>
                  <a:pt x="364951" y="150145"/>
                </a:lnTo>
                <a:lnTo>
                  <a:pt x="402370" y="125297"/>
                </a:lnTo>
                <a:lnTo>
                  <a:pt x="441122" y="102471"/>
                </a:lnTo>
                <a:lnTo>
                  <a:pt x="481137" y="81740"/>
                </a:lnTo>
                <a:lnTo>
                  <a:pt x="522342" y="63175"/>
                </a:lnTo>
                <a:lnTo>
                  <a:pt x="564669" y="46850"/>
                </a:lnTo>
                <a:lnTo>
                  <a:pt x="608045" y="32837"/>
                </a:lnTo>
                <a:lnTo>
                  <a:pt x="652401" y="21209"/>
                </a:lnTo>
                <a:lnTo>
                  <a:pt x="697665" y="12039"/>
                </a:lnTo>
                <a:lnTo>
                  <a:pt x="743766" y="5399"/>
                </a:lnTo>
                <a:lnTo>
                  <a:pt x="790635" y="1361"/>
                </a:lnTo>
                <a:lnTo>
                  <a:pt x="838200" y="0"/>
                </a:lnTo>
                <a:lnTo>
                  <a:pt x="885763" y="1361"/>
                </a:lnTo>
                <a:lnTo>
                  <a:pt x="932630" y="5399"/>
                </a:lnTo>
                <a:lnTo>
                  <a:pt x="978731" y="12039"/>
                </a:lnTo>
                <a:lnTo>
                  <a:pt x="1023994" y="21209"/>
                </a:lnTo>
                <a:lnTo>
                  <a:pt x="1068349" y="32837"/>
                </a:lnTo>
                <a:lnTo>
                  <a:pt x="1111725" y="46850"/>
                </a:lnTo>
                <a:lnTo>
                  <a:pt x="1154051" y="63175"/>
                </a:lnTo>
                <a:lnTo>
                  <a:pt x="1195257" y="81740"/>
                </a:lnTo>
                <a:lnTo>
                  <a:pt x="1235271" y="102471"/>
                </a:lnTo>
                <a:lnTo>
                  <a:pt x="1274023" y="125297"/>
                </a:lnTo>
                <a:lnTo>
                  <a:pt x="1311443" y="150145"/>
                </a:lnTo>
                <a:lnTo>
                  <a:pt x="1347459" y="176941"/>
                </a:lnTo>
                <a:lnTo>
                  <a:pt x="1382000" y="205614"/>
                </a:lnTo>
                <a:lnTo>
                  <a:pt x="1414996" y="236091"/>
                </a:lnTo>
                <a:lnTo>
                  <a:pt x="1446376" y="268299"/>
                </a:lnTo>
                <a:lnTo>
                  <a:pt x="1476070" y="302166"/>
                </a:lnTo>
                <a:lnTo>
                  <a:pt x="1504006" y="337618"/>
                </a:lnTo>
                <a:lnTo>
                  <a:pt x="1530114" y="374583"/>
                </a:lnTo>
                <a:lnTo>
                  <a:pt x="1554323" y="412989"/>
                </a:lnTo>
                <a:lnTo>
                  <a:pt x="1576562" y="452763"/>
                </a:lnTo>
                <a:lnTo>
                  <a:pt x="1596761" y="493832"/>
                </a:lnTo>
                <a:lnTo>
                  <a:pt x="1614848" y="536124"/>
                </a:lnTo>
                <a:lnTo>
                  <a:pt x="1630754" y="579565"/>
                </a:lnTo>
                <a:lnTo>
                  <a:pt x="1644406" y="624085"/>
                </a:lnTo>
                <a:lnTo>
                  <a:pt x="1655735" y="669608"/>
                </a:lnTo>
                <a:lnTo>
                  <a:pt x="1664670" y="716064"/>
                </a:lnTo>
                <a:lnTo>
                  <a:pt x="1671139" y="763379"/>
                </a:lnTo>
                <a:lnTo>
                  <a:pt x="1675073" y="811481"/>
                </a:lnTo>
                <a:lnTo>
                  <a:pt x="1676400" y="860298"/>
                </a:lnTo>
                <a:lnTo>
                  <a:pt x="1675073" y="909116"/>
                </a:lnTo>
                <a:lnTo>
                  <a:pt x="1671139" y="957220"/>
                </a:lnTo>
                <a:lnTo>
                  <a:pt x="1664670" y="1004537"/>
                </a:lnTo>
                <a:lnTo>
                  <a:pt x="1655735" y="1050995"/>
                </a:lnTo>
                <a:lnTo>
                  <a:pt x="1644406" y="1096519"/>
                </a:lnTo>
                <a:lnTo>
                  <a:pt x="1630754" y="1141039"/>
                </a:lnTo>
                <a:lnTo>
                  <a:pt x="1614848" y="1184482"/>
                </a:lnTo>
                <a:lnTo>
                  <a:pt x="1596761" y="1226774"/>
                </a:lnTo>
                <a:lnTo>
                  <a:pt x="1576562" y="1267843"/>
                </a:lnTo>
                <a:lnTo>
                  <a:pt x="1554323" y="1307617"/>
                </a:lnTo>
                <a:lnTo>
                  <a:pt x="1530114" y="1346023"/>
                </a:lnTo>
                <a:lnTo>
                  <a:pt x="1504006" y="1382988"/>
                </a:lnTo>
                <a:lnTo>
                  <a:pt x="1476070" y="1418440"/>
                </a:lnTo>
                <a:lnTo>
                  <a:pt x="1446376" y="1452306"/>
                </a:lnTo>
                <a:lnTo>
                  <a:pt x="1414996" y="1484513"/>
                </a:lnTo>
                <a:lnTo>
                  <a:pt x="1382000" y="1514989"/>
                </a:lnTo>
                <a:lnTo>
                  <a:pt x="1347459" y="1543661"/>
                </a:lnTo>
                <a:lnTo>
                  <a:pt x="1311443" y="1570457"/>
                </a:lnTo>
                <a:lnTo>
                  <a:pt x="1274023" y="1595304"/>
                </a:lnTo>
                <a:lnTo>
                  <a:pt x="1235271" y="1618129"/>
                </a:lnTo>
                <a:lnTo>
                  <a:pt x="1195257" y="1638859"/>
                </a:lnTo>
                <a:lnTo>
                  <a:pt x="1154051" y="1657423"/>
                </a:lnTo>
                <a:lnTo>
                  <a:pt x="1111725" y="1673748"/>
                </a:lnTo>
                <a:lnTo>
                  <a:pt x="1068349" y="1687760"/>
                </a:lnTo>
                <a:lnTo>
                  <a:pt x="1023994" y="1699387"/>
                </a:lnTo>
                <a:lnTo>
                  <a:pt x="978731" y="1708557"/>
                </a:lnTo>
                <a:lnTo>
                  <a:pt x="932630" y="1715197"/>
                </a:lnTo>
                <a:lnTo>
                  <a:pt x="885763" y="1719234"/>
                </a:lnTo>
                <a:lnTo>
                  <a:pt x="838200" y="1720596"/>
                </a:lnTo>
                <a:lnTo>
                  <a:pt x="790635" y="1719234"/>
                </a:lnTo>
                <a:lnTo>
                  <a:pt x="743766" y="1715197"/>
                </a:lnTo>
                <a:lnTo>
                  <a:pt x="697665" y="1708557"/>
                </a:lnTo>
                <a:lnTo>
                  <a:pt x="652401" y="1699387"/>
                </a:lnTo>
                <a:lnTo>
                  <a:pt x="608045" y="1687760"/>
                </a:lnTo>
                <a:lnTo>
                  <a:pt x="564669" y="1673748"/>
                </a:lnTo>
                <a:lnTo>
                  <a:pt x="522342" y="1657423"/>
                </a:lnTo>
                <a:lnTo>
                  <a:pt x="481137" y="1638859"/>
                </a:lnTo>
                <a:lnTo>
                  <a:pt x="441122" y="1618129"/>
                </a:lnTo>
                <a:lnTo>
                  <a:pt x="402370" y="1595304"/>
                </a:lnTo>
                <a:lnTo>
                  <a:pt x="364951" y="1570457"/>
                </a:lnTo>
                <a:lnTo>
                  <a:pt x="328935" y="1543661"/>
                </a:lnTo>
                <a:lnTo>
                  <a:pt x="294394" y="1514989"/>
                </a:lnTo>
                <a:lnTo>
                  <a:pt x="261398" y="1484513"/>
                </a:lnTo>
                <a:lnTo>
                  <a:pt x="230018" y="1452306"/>
                </a:lnTo>
                <a:lnTo>
                  <a:pt x="200325" y="1418440"/>
                </a:lnTo>
                <a:lnTo>
                  <a:pt x="172389" y="1382988"/>
                </a:lnTo>
                <a:lnTo>
                  <a:pt x="146282" y="1346023"/>
                </a:lnTo>
                <a:lnTo>
                  <a:pt x="122073" y="1307617"/>
                </a:lnTo>
                <a:lnTo>
                  <a:pt x="99834" y="1267843"/>
                </a:lnTo>
                <a:lnTo>
                  <a:pt x="79636" y="1226774"/>
                </a:lnTo>
                <a:lnTo>
                  <a:pt x="61549" y="1184482"/>
                </a:lnTo>
                <a:lnTo>
                  <a:pt x="45644" y="1141039"/>
                </a:lnTo>
                <a:lnTo>
                  <a:pt x="31992" y="1096519"/>
                </a:lnTo>
                <a:lnTo>
                  <a:pt x="20663" y="1050995"/>
                </a:lnTo>
                <a:lnTo>
                  <a:pt x="11729" y="1004537"/>
                </a:lnTo>
                <a:lnTo>
                  <a:pt x="5260" y="957220"/>
                </a:lnTo>
                <a:lnTo>
                  <a:pt x="1326" y="909116"/>
                </a:lnTo>
                <a:lnTo>
                  <a:pt x="0" y="860298"/>
                </a:ln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12700" marR="5080" indent="2540" algn="ctr">
              <a:lnSpc>
                <a:spcPct val="99800"/>
              </a:lnSpc>
            </a:pPr>
            <a:endParaRPr lang="en-US" sz="1600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12700" marR="5080" indent="254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INTER-STATE  </a:t>
            </a:r>
            <a:r>
              <a:rPr lang="en-US" sz="1600" b="1" dirty="0">
                <a:solidFill>
                  <a:srgbClr val="2D75B6"/>
                </a:solidFill>
                <a:latin typeface="Century Gothic"/>
                <a:cs typeface="Century Gothic"/>
              </a:rPr>
              <a:t>BRANCH  </a:t>
            </a:r>
            <a:endParaRPr lang="en-US" sz="1600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12700" marR="5080" indent="254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TRANSFERS  </a:t>
            </a:r>
            <a:r>
              <a:rPr lang="en-US" sz="1600" b="1" dirty="0">
                <a:solidFill>
                  <a:srgbClr val="2D75B6"/>
                </a:solidFill>
                <a:latin typeface="Century Gothic"/>
                <a:cs typeface="Century Gothic"/>
              </a:rPr>
              <a:t>INCLUDED</a:t>
            </a:r>
            <a:r>
              <a:rPr lang="en-US" sz="1600" b="1" spc="-13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lang="en-US" sz="1600" b="1" dirty="0">
                <a:solidFill>
                  <a:srgbClr val="2D75B6"/>
                </a:solidFill>
                <a:latin typeface="Century Gothic"/>
                <a:cs typeface="Century Gothic"/>
              </a:rPr>
              <a:t>IN  </a:t>
            </a:r>
            <a:endParaRPr lang="en-US" sz="1600" b="1" dirty="0" smtClean="0">
              <a:solidFill>
                <a:srgbClr val="2D75B6"/>
              </a:solidFill>
              <a:latin typeface="Century Gothic"/>
              <a:cs typeface="Century Gothic"/>
            </a:endParaRPr>
          </a:p>
          <a:p>
            <a:pPr marL="12700" marR="5080" indent="2540" algn="ctr">
              <a:lnSpc>
                <a:spcPct val="99800"/>
              </a:lnSpc>
            </a:pPr>
            <a:r>
              <a:rPr lang="en-US" sz="16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SUPPLY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20" name="object 26"/>
          <p:cNvSpPr/>
          <p:nvPr/>
        </p:nvSpPr>
        <p:spPr>
          <a:xfrm>
            <a:off x="9401492" y="4343400"/>
            <a:ext cx="2560320" cy="1720850"/>
          </a:xfrm>
          <a:custGeom>
            <a:avLst/>
            <a:gdLst/>
            <a:ahLst/>
            <a:cxnLst/>
            <a:rect l="l" t="t" r="r" b="b"/>
            <a:pathLst>
              <a:path w="1676400" h="1720850">
                <a:moveTo>
                  <a:pt x="0" y="860298"/>
                </a:moveTo>
                <a:lnTo>
                  <a:pt x="1326" y="811481"/>
                </a:lnTo>
                <a:lnTo>
                  <a:pt x="5260" y="763379"/>
                </a:lnTo>
                <a:lnTo>
                  <a:pt x="11729" y="716064"/>
                </a:lnTo>
                <a:lnTo>
                  <a:pt x="20663" y="669608"/>
                </a:lnTo>
                <a:lnTo>
                  <a:pt x="31992" y="624085"/>
                </a:lnTo>
                <a:lnTo>
                  <a:pt x="45644" y="579565"/>
                </a:lnTo>
                <a:lnTo>
                  <a:pt x="61549" y="536124"/>
                </a:lnTo>
                <a:lnTo>
                  <a:pt x="79636" y="493832"/>
                </a:lnTo>
                <a:lnTo>
                  <a:pt x="99834" y="452763"/>
                </a:lnTo>
                <a:lnTo>
                  <a:pt x="122073" y="412989"/>
                </a:lnTo>
                <a:lnTo>
                  <a:pt x="146282" y="374583"/>
                </a:lnTo>
                <a:lnTo>
                  <a:pt x="172389" y="337618"/>
                </a:lnTo>
                <a:lnTo>
                  <a:pt x="200325" y="302166"/>
                </a:lnTo>
                <a:lnTo>
                  <a:pt x="230018" y="268299"/>
                </a:lnTo>
                <a:lnTo>
                  <a:pt x="261398" y="236091"/>
                </a:lnTo>
                <a:lnTo>
                  <a:pt x="294394" y="205614"/>
                </a:lnTo>
                <a:lnTo>
                  <a:pt x="328935" y="176941"/>
                </a:lnTo>
                <a:lnTo>
                  <a:pt x="364951" y="150145"/>
                </a:lnTo>
                <a:lnTo>
                  <a:pt x="402370" y="125297"/>
                </a:lnTo>
                <a:lnTo>
                  <a:pt x="441122" y="102471"/>
                </a:lnTo>
                <a:lnTo>
                  <a:pt x="481137" y="81740"/>
                </a:lnTo>
                <a:lnTo>
                  <a:pt x="522342" y="63175"/>
                </a:lnTo>
                <a:lnTo>
                  <a:pt x="564669" y="46850"/>
                </a:lnTo>
                <a:lnTo>
                  <a:pt x="608045" y="32837"/>
                </a:lnTo>
                <a:lnTo>
                  <a:pt x="652401" y="21209"/>
                </a:lnTo>
                <a:lnTo>
                  <a:pt x="697665" y="12039"/>
                </a:lnTo>
                <a:lnTo>
                  <a:pt x="743766" y="5399"/>
                </a:lnTo>
                <a:lnTo>
                  <a:pt x="790635" y="1361"/>
                </a:lnTo>
                <a:lnTo>
                  <a:pt x="838200" y="0"/>
                </a:lnTo>
                <a:lnTo>
                  <a:pt x="885763" y="1361"/>
                </a:lnTo>
                <a:lnTo>
                  <a:pt x="932630" y="5399"/>
                </a:lnTo>
                <a:lnTo>
                  <a:pt x="978731" y="12039"/>
                </a:lnTo>
                <a:lnTo>
                  <a:pt x="1023994" y="21209"/>
                </a:lnTo>
                <a:lnTo>
                  <a:pt x="1068349" y="32837"/>
                </a:lnTo>
                <a:lnTo>
                  <a:pt x="1111725" y="46850"/>
                </a:lnTo>
                <a:lnTo>
                  <a:pt x="1154051" y="63175"/>
                </a:lnTo>
                <a:lnTo>
                  <a:pt x="1195257" y="81740"/>
                </a:lnTo>
                <a:lnTo>
                  <a:pt x="1235271" y="102471"/>
                </a:lnTo>
                <a:lnTo>
                  <a:pt x="1274023" y="125297"/>
                </a:lnTo>
                <a:lnTo>
                  <a:pt x="1311443" y="150145"/>
                </a:lnTo>
                <a:lnTo>
                  <a:pt x="1347459" y="176941"/>
                </a:lnTo>
                <a:lnTo>
                  <a:pt x="1382000" y="205614"/>
                </a:lnTo>
                <a:lnTo>
                  <a:pt x="1414996" y="236091"/>
                </a:lnTo>
                <a:lnTo>
                  <a:pt x="1446376" y="268299"/>
                </a:lnTo>
                <a:lnTo>
                  <a:pt x="1476070" y="302166"/>
                </a:lnTo>
                <a:lnTo>
                  <a:pt x="1504006" y="337618"/>
                </a:lnTo>
                <a:lnTo>
                  <a:pt x="1530114" y="374583"/>
                </a:lnTo>
                <a:lnTo>
                  <a:pt x="1554323" y="412989"/>
                </a:lnTo>
                <a:lnTo>
                  <a:pt x="1576562" y="452763"/>
                </a:lnTo>
                <a:lnTo>
                  <a:pt x="1596761" y="493832"/>
                </a:lnTo>
                <a:lnTo>
                  <a:pt x="1614848" y="536124"/>
                </a:lnTo>
                <a:lnTo>
                  <a:pt x="1630754" y="579565"/>
                </a:lnTo>
                <a:lnTo>
                  <a:pt x="1644406" y="624085"/>
                </a:lnTo>
                <a:lnTo>
                  <a:pt x="1655735" y="669608"/>
                </a:lnTo>
                <a:lnTo>
                  <a:pt x="1664670" y="716064"/>
                </a:lnTo>
                <a:lnTo>
                  <a:pt x="1671139" y="763379"/>
                </a:lnTo>
                <a:lnTo>
                  <a:pt x="1675073" y="811481"/>
                </a:lnTo>
                <a:lnTo>
                  <a:pt x="1676400" y="860298"/>
                </a:lnTo>
                <a:lnTo>
                  <a:pt x="1675073" y="909116"/>
                </a:lnTo>
                <a:lnTo>
                  <a:pt x="1671139" y="957220"/>
                </a:lnTo>
                <a:lnTo>
                  <a:pt x="1664670" y="1004537"/>
                </a:lnTo>
                <a:lnTo>
                  <a:pt x="1655735" y="1050995"/>
                </a:lnTo>
                <a:lnTo>
                  <a:pt x="1644406" y="1096519"/>
                </a:lnTo>
                <a:lnTo>
                  <a:pt x="1630754" y="1141039"/>
                </a:lnTo>
                <a:lnTo>
                  <a:pt x="1614848" y="1184482"/>
                </a:lnTo>
                <a:lnTo>
                  <a:pt x="1596761" y="1226774"/>
                </a:lnTo>
                <a:lnTo>
                  <a:pt x="1576562" y="1267843"/>
                </a:lnTo>
                <a:lnTo>
                  <a:pt x="1554323" y="1307617"/>
                </a:lnTo>
                <a:lnTo>
                  <a:pt x="1530114" y="1346023"/>
                </a:lnTo>
                <a:lnTo>
                  <a:pt x="1504006" y="1382988"/>
                </a:lnTo>
                <a:lnTo>
                  <a:pt x="1476070" y="1418440"/>
                </a:lnTo>
                <a:lnTo>
                  <a:pt x="1446376" y="1452306"/>
                </a:lnTo>
                <a:lnTo>
                  <a:pt x="1414996" y="1484513"/>
                </a:lnTo>
                <a:lnTo>
                  <a:pt x="1382000" y="1514989"/>
                </a:lnTo>
                <a:lnTo>
                  <a:pt x="1347459" y="1543661"/>
                </a:lnTo>
                <a:lnTo>
                  <a:pt x="1311443" y="1570457"/>
                </a:lnTo>
                <a:lnTo>
                  <a:pt x="1274023" y="1595304"/>
                </a:lnTo>
                <a:lnTo>
                  <a:pt x="1235271" y="1618129"/>
                </a:lnTo>
                <a:lnTo>
                  <a:pt x="1195257" y="1638859"/>
                </a:lnTo>
                <a:lnTo>
                  <a:pt x="1154051" y="1657423"/>
                </a:lnTo>
                <a:lnTo>
                  <a:pt x="1111725" y="1673748"/>
                </a:lnTo>
                <a:lnTo>
                  <a:pt x="1068349" y="1687760"/>
                </a:lnTo>
                <a:lnTo>
                  <a:pt x="1023994" y="1699387"/>
                </a:lnTo>
                <a:lnTo>
                  <a:pt x="978731" y="1708557"/>
                </a:lnTo>
                <a:lnTo>
                  <a:pt x="932630" y="1715197"/>
                </a:lnTo>
                <a:lnTo>
                  <a:pt x="885763" y="1719234"/>
                </a:lnTo>
                <a:lnTo>
                  <a:pt x="838200" y="1720596"/>
                </a:lnTo>
                <a:lnTo>
                  <a:pt x="790635" y="1719234"/>
                </a:lnTo>
                <a:lnTo>
                  <a:pt x="743766" y="1715197"/>
                </a:lnTo>
                <a:lnTo>
                  <a:pt x="697665" y="1708557"/>
                </a:lnTo>
                <a:lnTo>
                  <a:pt x="652401" y="1699387"/>
                </a:lnTo>
                <a:lnTo>
                  <a:pt x="608045" y="1687760"/>
                </a:lnTo>
                <a:lnTo>
                  <a:pt x="564669" y="1673748"/>
                </a:lnTo>
                <a:lnTo>
                  <a:pt x="522342" y="1657423"/>
                </a:lnTo>
                <a:lnTo>
                  <a:pt x="481137" y="1638859"/>
                </a:lnTo>
                <a:lnTo>
                  <a:pt x="441122" y="1618129"/>
                </a:lnTo>
                <a:lnTo>
                  <a:pt x="402370" y="1595304"/>
                </a:lnTo>
                <a:lnTo>
                  <a:pt x="364951" y="1570457"/>
                </a:lnTo>
                <a:lnTo>
                  <a:pt x="328935" y="1543661"/>
                </a:lnTo>
                <a:lnTo>
                  <a:pt x="294394" y="1514989"/>
                </a:lnTo>
                <a:lnTo>
                  <a:pt x="261398" y="1484513"/>
                </a:lnTo>
                <a:lnTo>
                  <a:pt x="230018" y="1452306"/>
                </a:lnTo>
                <a:lnTo>
                  <a:pt x="200325" y="1418440"/>
                </a:lnTo>
                <a:lnTo>
                  <a:pt x="172389" y="1382988"/>
                </a:lnTo>
                <a:lnTo>
                  <a:pt x="146282" y="1346023"/>
                </a:lnTo>
                <a:lnTo>
                  <a:pt x="122073" y="1307617"/>
                </a:lnTo>
                <a:lnTo>
                  <a:pt x="99834" y="1267843"/>
                </a:lnTo>
                <a:lnTo>
                  <a:pt x="79636" y="1226774"/>
                </a:lnTo>
                <a:lnTo>
                  <a:pt x="61549" y="1184482"/>
                </a:lnTo>
                <a:lnTo>
                  <a:pt x="45644" y="1141039"/>
                </a:lnTo>
                <a:lnTo>
                  <a:pt x="31992" y="1096519"/>
                </a:lnTo>
                <a:lnTo>
                  <a:pt x="20663" y="1050995"/>
                </a:lnTo>
                <a:lnTo>
                  <a:pt x="11729" y="1004537"/>
                </a:lnTo>
                <a:lnTo>
                  <a:pt x="5260" y="957220"/>
                </a:lnTo>
                <a:lnTo>
                  <a:pt x="1326" y="909116"/>
                </a:lnTo>
                <a:lnTo>
                  <a:pt x="0" y="860298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12700" marR="5080" indent="36195" algn="just">
              <a:lnSpc>
                <a:spcPct val="99700"/>
              </a:lnSpc>
            </a:pPr>
            <a:endParaRPr lang="en-US" b="1" dirty="0" smtClean="0">
              <a:solidFill>
                <a:srgbClr val="002060"/>
              </a:solidFill>
              <a:latin typeface="Century Gothic"/>
              <a:cs typeface="Century Gothic"/>
            </a:endParaRPr>
          </a:p>
          <a:p>
            <a:pPr marL="12700" marR="5080" indent="36195" algn="just">
              <a:lnSpc>
                <a:spcPct val="99700"/>
              </a:lnSpc>
            </a:pPr>
            <a:r>
              <a:rPr lang="en-US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	IGST </a:t>
            </a:r>
          </a:p>
          <a:p>
            <a:pPr marL="12700" marR="5080" indent="36195" algn="just">
              <a:lnSpc>
                <a:spcPct val="99700"/>
              </a:lnSpc>
            </a:pPr>
            <a:r>
              <a:rPr lang="en-US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	INPUT  </a:t>
            </a:r>
          </a:p>
          <a:p>
            <a:pPr marL="12700" marR="5080" indent="36195" algn="just">
              <a:lnSpc>
                <a:spcPct val="99700"/>
              </a:lnSpc>
            </a:pPr>
            <a:r>
              <a:rPr lang="en-US" b="1" dirty="0" smtClean="0">
                <a:solidFill>
                  <a:srgbClr val="002060"/>
                </a:solidFill>
                <a:latin typeface="Century Gothic"/>
                <a:cs typeface="Century Gothic"/>
              </a:rPr>
              <a:t>	TAX</a:t>
            </a:r>
            <a:r>
              <a:rPr lang="en-US" b="1" spc="-85" dirty="0" smtClean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</a:p>
          <a:p>
            <a:pPr marL="12700" marR="5080" indent="36195" algn="just">
              <a:lnSpc>
                <a:spcPct val="99700"/>
              </a:lnSpc>
            </a:pPr>
            <a:r>
              <a:rPr lang="en-US" b="1" spc="-5" dirty="0" smtClean="0">
                <a:solidFill>
                  <a:srgbClr val="002060"/>
                </a:solidFill>
                <a:latin typeface="Century Gothic"/>
                <a:cs typeface="Century Gothic"/>
              </a:rPr>
              <a:t>	CREDIT  	ALLOWED</a:t>
            </a:r>
            <a:endParaRPr lang="en-US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7"/>
          <p:cNvSpPr/>
          <p:nvPr/>
        </p:nvSpPr>
        <p:spPr>
          <a:xfrm rot="5400000" flipH="1">
            <a:off x="2868518" y="1442815"/>
            <a:ext cx="401508" cy="117348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"/>
          <p:cNvSpPr/>
          <p:nvPr/>
        </p:nvSpPr>
        <p:spPr>
          <a:xfrm rot="5400000" flipH="1">
            <a:off x="6046058" y="1572354"/>
            <a:ext cx="401508" cy="91440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/>
          <p:cNvSpPr/>
          <p:nvPr/>
        </p:nvSpPr>
        <p:spPr>
          <a:xfrm rot="5400000" flipH="1">
            <a:off x="8987378" y="1597566"/>
            <a:ext cx="401508" cy="82296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chemeClr val="bg2">
                <a:lumMod val="5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/>
          <p:cNvSpPr/>
          <p:nvPr/>
        </p:nvSpPr>
        <p:spPr>
          <a:xfrm>
            <a:off x="7619872" y="3154680"/>
            <a:ext cx="74740" cy="118872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"/>
          <p:cNvSpPr/>
          <p:nvPr/>
        </p:nvSpPr>
        <p:spPr>
          <a:xfrm>
            <a:off x="4494212" y="3200400"/>
            <a:ext cx="74740" cy="118872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/>
          <p:cNvSpPr/>
          <p:nvPr/>
        </p:nvSpPr>
        <p:spPr>
          <a:xfrm>
            <a:off x="10439272" y="3124200"/>
            <a:ext cx="74740" cy="1188720"/>
          </a:xfrm>
          <a:custGeom>
            <a:avLst/>
            <a:gdLst/>
            <a:ahLst/>
            <a:cxnLst/>
            <a:rect l="l" t="t" r="r" b="b"/>
            <a:pathLst>
              <a:path h="1758314">
                <a:moveTo>
                  <a:pt x="0" y="0"/>
                </a:moveTo>
                <a:lnTo>
                  <a:pt x="0" y="1757807"/>
                </a:lnTo>
              </a:path>
            </a:pathLst>
          </a:custGeom>
          <a:ln w="5791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189412" y="381000"/>
            <a:ext cx="3031664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en-US" spc="-5" dirty="0"/>
              <a:t>BROAD</a:t>
            </a:r>
            <a:r>
              <a:rPr lang="en-US" spc="-75" dirty="0"/>
              <a:t> </a:t>
            </a:r>
            <a:r>
              <a:rPr lang="en-US" dirty="0"/>
              <a:t>ARCHITECTURE</a:t>
            </a:r>
          </a:p>
        </p:txBody>
      </p:sp>
      <p:sp>
        <p:nvSpPr>
          <p:cNvPr id="28" name="Smiley Face 27"/>
          <p:cNvSpPr/>
          <p:nvPr/>
        </p:nvSpPr>
        <p:spPr>
          <a:xfrm>
            <a:off x="11074727" y="289560"/>
            <a:ext cx="914400" cy="9144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4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/>
          <p:nvPr/>
        </p:nvSpPr>
        <p:spPr>
          <a:xfrm>
            <a:off x="0" y="0"/>
            <a:ext cx="22243257" cy="2753862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/>
          <p:cNvSpPr/>
          <p:nvPr/>
        </p:nvSpPr>
        <p:spPr>
          <a:xfrm>
            <a:off x="-1588" y="1295400"/>
            <a:ext cx="12188825" cy="1386840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588" y="2667000"/>
            <a:ext cx="12188825" cy="1386840"/>
          </a:xfrm>
          <a:custGeom>
            <a:avLst/>
            <a:gdLst/>
            <a:ahLst/>
            <a:cxnLst/>
            <a:rect l="l" t="t" r="r" b="b"/>
            <a:pathLst>
              <a:path w="9144000" h="1386840">
                <a:moveTo>
                  <a:pt x="0" y="1386839"/>
                </a:moveTo>
                <a:lnTo>
                  <a:pt x="9144000" y="1386839"/>
                </a:lnTo>
                <a:lnTo>
                  <a:pt x="9144000" y="0"/>
                </a:lnTo>
                <a:lnTo>
                  <a:pt x="0" y="0"/>
                </a:lnTo>
                <a:lnTo>
                  <a:pt x="0" y="138683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 </a:t>
            </a:r>
          </a:p>
          <a:p>
            <a:r>
              <a:rPr lang="en-US" dirty="0" smtClean="0"/>
              <a:t>      </a:t>
            </a:r>
            <a:r>
              <a:rPr lang="en-US" sz="3200" dirty="0" smtClean="0">
                <a:solidFill>
                  <a:srgbClr val="FF0000"/>
                </a:solidFill>
              </a:rPr>
              <a:t>PHASE-1</a:t>
            </a:r>
            <a:endParaRPr sz="32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8" y="-18381"/>
            <a:ext cx="4067175" cy="2613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012" y="0"/>
            <a:ext cx="3673476" cy="25953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614" y="0"/>
            <a:ext cx="4494212" cy="2560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88" y="4071653"/>
            <a:ext cx="3248276" cy="27431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012" y="4067642"/>
            <a:ext cx="8878553" cy="27903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0492" y="3206417"/>
            <a:ext cx="9804116" cy="90838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767692" y="3330714"/>
            <a:ext cx="91941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UNDERSTANDING THE BUSINESS</a:t>
            </a:r>
          </a:p>
        </p:txBody>
      </p:sp>
    </p:spTree>
    <p:extLst>
      <p:ext uri="{BB962C8B-B14F-4D97-AF65-F5344CB8AC3E}">
        <p14:creationId xmlns:p14="http://schemas.microsoft.com/office/powerpoint/2010/main" val="371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13651" y="0"/>
            <a:ext cx="3361055" cy="6858000"/>
          </a:xfrm>
          <a:custGeom>
            <a:avLst/>
            <a:gdLst/>
            <a:ahLst/>
            <a:cxnLst/>
            <a:rect l="l" t="t" r="r" b="b"/>
            <a:pathLst>
              <a:path w="3179445" h="6858000">
                <a:moveTo>
                  <a:pt x="0" y="6858000"/>
                </a:moveTo>
                <a:lnTo>
                  <a:pt x="3179064" y="6858000"/>
                </a:lnTo>
                <a:lnTo>
                  <a:pt x="3179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lIns="0" tIns="0" rIns="0" bIns="0" rtlCol="0"/>
          <a:lstStyle/>
          <a:p>
            <a:pPr marL="12700" marR="5080">
              <a:lnSpc>
                <a:spcPct val="150000"/>
              </a:lnSpc>
            </a:pP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8" name="object 27"/>
          <p:cNvSpPr/>
          <p:nvPr/>
        </p:nvSpPr>
        <p:spPr>
          <a:xfrm>
            <a:off x="514667" y="12192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  </a:t>
            </a:r>
          </a:p>
          <a:p>
            <a:r>
              <a:rPr lang="en-US" dirty="0"/>
              <a:t> </a:t>
            </a:r>
            <a:r>
              <a:rPr lang="en-US" dirty="0" smtClean="0"/>
              <a:t>  4</a:t>
            </a:r>
            <a:endParaRPr dirty="0"/>
          </a:p>
        </p:txBody>
      </p:sp>
      <p:sp>
        <p:nvSpPr>
          <p:cNvPr id="9" name="object 27"/>
          <p:cNvSpPr/>
          <p:nvPr/>
        </p:nvSpPr>
        <p:spPr>
          <a:xfrm>
            <a:off x="1370012" y="11430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</a:t>
            </a:r>
          </a:p>
          <a:p>
            <a:r>
              <a:rPr lang="en-US" dirty="0"/>
              <a:t> </a:t>
            </a:r>
            <a:r>
              <a:rPr lang="en-US" dirty="0" smtClean="0"/>
              <a:t>   3</a:t>
            </a:r>
            <a:endParaRPr dirty="0"/>
          </a:p>
        </p:txBody>
      </p:sp>
      <p:sp>
        <p:nvSpPr>
          <p:cNvPr id="10" name="object 27"/>
          <p:cNvSpPr/>
          <p:nvPr/>
        </p:nvSpPr>
        <p:spPr>
          <a:xfrm>
            <a:off x="760412" y="3048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   </a:t>
            </a:r>
          </a:p>
          <a:p>
            <a:r>
              <a:rPr lang="en-US" dirty="0"/>
              <a:t> </a:t>
            </a:r>
            <a:r>
              <a:rPr lang="en-US" dirty="0" smtClean="0"/>
              <a:t>   1</a:t>
            </a:r>
            <a:endParaRPr dirty="0"/>
          </a:p>
        </p:txBody>
      </p:sp>
      <p:sp>
        <p:nvSpPr>
          <p:cNvPr id="11" name="object 27"/>
          <p:cNvSpPr/>
          <p:nvPr/>
        </p:nvSpPr>
        <p:spPr>
          <a:xfrm>
            <a:off x="1674812" y="304800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r>
              <a:rPr lang="en-US" dirty="0" smtClean="0"/>
              <a:t>    </a:t>
            </a:r>
          </a:p>
          <a:p>
            <a:r>
              <a:rPr lang="en-US" dirty="0"/>
              <a:t> </a:t>
            </a:r>
            <a:r>
              <a:rPr lang="en-US" dirty="0" smtClean="0"/>
              <a:t>   2</a:t>
            </a:r>
            <a:endParaRPr dirty="0"/>
          </a:p>
        </p:txBody>
      </p:sp>
      <p:sp>
        <p:nvSpPr>
          <p:cNvPr id="12" name="object 33"/>
          <p:cNvSpPr/>
          <p:nvPr/>
        </p:nvSpPr>
        <p:spPr>
          <a:xfrm>
            <a:off x="810577" y="9906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29006" y="0"/>
                </a:moveTo>
                <a:lnTo>
                  <a:pt x="58864" y="29845"/>
                </a:lnTo>
                <a:lnTo>
                  <a:pt x="0" y="88646"/>
                </a:lnTo>
                <a:lnTo>
                  <a:pt x="89585" y="178308"/>
                </a:lnTo>
                <a:lnTo>
                  <a:pt x="148450" y="119380"/>
                </a:lnTo>
                <a:lnTo>
                  <a:pt x="174788" y="119380"/>
                </a:lnTo>
                <a:lnTo>
                  <a:pt x="162521" y="15748"/>
                </a:lnTo>
                <a:lnTo>
                  <a:pt x="29006" y="0"/>
                </a:lnTo>
                <a:close/>
              </a:path>
              <a:path w="178434" h="178434">
                <a:moveTo>
                  <a:pt x="174788" y="119380"/>
                </a:moveTo>
                <a:lnTo>
                  <a:pt x="148450" y="119380"/>
                </a:lnTo>
                <a:lnTo>
                  <a:pt x="178320" y="149225"/>
                </a:lnTo>
                <a:lnTo>
                  <a:pt x="174788" y="11938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3"/>
          <p:cNvSpPr/>
          <p:nvPr/>
        </p:nvSpPr>
        <p:spPr>
          <a:xfrm rot="1270902">
            <a:off x="1432593" y="620919"/>
            <a:ext cx="182880" cy="182880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29006" y="0"/>
                </a:moveTo>
                <a:lnTo>
                  <a:pt x="58864" y="29845"/>
                </a:lnTo>
                <a:lnTo>
                  <a:pt x="0" y="88646"/>
                </a:lnTo>
                <a:lnTo>
                  <a:pt x="89585" y="178308"/>
                </a:lnTo>
                <a:lnTo>
                  <a:pt x="148450" y="119380"/>
                </a:lnTo>
                <a:lnTo>
                  <a:pt x="174788" y="119380"/>
                </a:lnTo>
                <a:lnTo>
                  <a:pt x="162521" y="15748"/>
                </a:lnTo>
                <a:lnTo>
                  <a:pt x="29006" y="0"/>
                </a:lnTo>
                <a:close/>
              </a:path>
              <a:path w="178434" h="178434">
                <a:moveTo>
                  <a:pt x="174788" y="119380"/>
                </a:moveTo>
                <a:lnTo>
                  <a:pt x="148450" y="119380"/>
                </a:lnTo>
                <a:lnTo>
                  <a:pt x="178320" y="149225"/>
                </a:lnTo>
                <a:lnTo>
                  <a:pt x="174788" y="11938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5"/>
          <p:cNvSpPr/>
          <p:nvPr/>
        </p:nvSpPr>
        <p:spPr>
          <a:xfrm>
            <a:off x="1877377" y="9906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0" y="29083"/>
                </a:moveTo>
                <a:lnTo>
                  <a:pt x="15747" y="162560"/>
                </a:lnTo>
                <a:lnTo>
                  <a:pt x="149351" y="178435"/>
                </a:lnTo>
                <a:lnTo>
                  <a:pt x="119506" y="148462"/>
                </a:lnTo>
                <a:lnTo>
                  <a:pt x="178307" y="89662"/>
                </a:lnTo>
                <a:lnTo>
                  <a:pt x="147617" y="58928"/>
                </a:lnTo>
                <a:lnTo>
                  <a:pt x="29844" y="58928"/>
                </a:lnTo>
                <a:lnTo>
                  <a:pt x="0" y="29083"/>
                </a:lnTo>
                <a:close/>
              </a:path>
              <a:path w="178435" h="178434">
                <a:moveTo>
                  <a:pt x="88772" y="0"/>
                </a:moveTo>
                <a:lnTo>
                  <a:pt x="29844" y="58928"/>
                </a:lnTo>
                <a:lnTo>
                  <a:pt x="147617" y="58928"/>
                </a:lnTo>
                <a:lnTo>
                  <a:pt x="88772" y="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9"/>
          <p:cNvSpPr/>
          <p:nvPr/>
        </p:nvSpPr>
        <p:spPr>
          <a:xfrm>
            <a:off x="1191577" y="14478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147556" y="119507"/>
                </a:moveTo>
                <a:lnTo>
                  <a:pt x="29857" y="119507"/>
                </a:lnTo>
                <a:lnTo>
                  <a:pt x="88722" y="178308"/>
                </a:lnTo>
                <a:lnTo>
                  <a:pt x="147556" y="119507"/>
                </a:lnTo>
                <a:close/>
              </a:path>
              <a:path w="178434" h="178434">
                <a:moveTo>
                  <a:pt x="149301" y="0"/>
                </a:moveTo>
                <a:lnTo>
                  <a:pt x="15786" y="15875"/>
                </a:lnTo>
                <a:lnTo>
                  <a:pt x="0" y="149351"/>
                </a:lnTo>
                <a:lnTo>
                  <a:pt x="29857" y="119507"/>
                </a:lnTo>
                <a:lnTo>
                  <a:pt x="147556" y="119507"/>
                </a:lnTo>
                <a:lnTo>
                  <a:pt x="178308" y="88773"/>
                </a:lnTo>
                <a:lnTo>
                  <a:pt x="119443" y="29845"/>
                </a:lnTo>
                <a:lnTo>
                  <a:pt x="149301" y="0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"/>
          <p:cNvSpPr txBox="1"/>
          <p:nvPr/>
        </p:nvSpPr>
        <p:spPr>
          <a:xfrm>
            <a:off x="202882" y="2057400"/>
            <a:ext cx="2919730" cy="85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7030A0"/>
                </a:solidFill>
                <a:latin typeface="Century Gothic"/>
                <a:cs typeface="Century Gothic"/>
              </a:rPr>
              <a:t>UNDERSTANDING</a:t>
            </a:r>
            <a:endParaRPr sz="2800" dirty="0">
              <a:solidFill>
                <a:srgbClr val="7030A0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7030A0"/>
                </a:solidFill>
                <a:latin typeface="Century Gothic"/>
                <a:cs typeface="Century Gothic"/>
              </a:rPr>
              <a:t>THE</a:t>
            </a:r>
            <a:r>
              <a:rPr sz="2800" b="1" spc="-55" dirty="0">
                <a:solidFill>
                  <a:srgbClr val="7030A0"/>
                </a:solidFill>
                <a:latin typeface="Century Gothic"/>
                <a:cs typeface="Century Gothic"/>
              </a:rPr>
              <a:t> </a:t>
            </a:r>
            <a:r>
              <a:rPr sz="2800" b="1" spc="-10" dirty="0">
                <a:solidFill>
                  <a:srgbClr val="7030A0"/>
                </a:solidFill>
                <a:latin typeface="Century Gothic"/>
                <a:cs typeface="Century Gothic"/>
              </a:rPr>
              <a:t>BUSINESS</a:t>
            </a:r>
            <a:endParaRPr sz="2800" dirty="0">
              <a:solidFill>
                <a:srgbClr val="7030A0"/>
              </a:solidFill>
              <a:latin typeface="Century Gothic"/>
              <a:cs typeface="Century Gothic"/>
            </a:endParaRPr>
          </a:p>
        </p:txBody>
      </p:sp>
      <p:sp>
        <p:nvSpPr>
          <p:cNvPr id="18" name="object 34"/>
          <p:cNvSpPr txBox="1"/>
          <p:nvPr/>
        </p:nvSpPr>
        <p:spPr>
          <a:xfrm>
            <a:off x="188772" y="3308477"/>
            <a:ext cx="2515870" cy="605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chemeClr val="bg1"/>
                </a:solidFill>
                <a:latin typeface="Century Gothic"/>
                <a:cs typeface="Century Gothic"/>
              </a:rPr>
              <a:t>The </a:t>
            </a:r>
            <a:r>
              <a:rPr sz="1400" spc="-5" dirty="0">
                <a:solidFill>
                  <a:schemeClr val="bg1"/>
                </a:solidFill>
                <a:latin typeface="Century Gothic"/>
                <a:cs typeface="Century Gothic"/>
              </a:rPr>
              <a:t>understanding phase </a:t>
            </a:r>
            <a:r>
              <a:rPr sz="1400" dirty="0">
                <a:solidFill>
                  <a:schemeClr val="bg1"/>
                </a:solidFill>
                <a:latin typeface="Century Gothic"/>
                <a:cs typeface="Century Gothic"/>
              </a:rPr>
              <a:t>will  be </a:t>
            </a:r>
            <a:r>
              <a:rPr sz="1400" spc="5" dirty="0">
                <a:solidFill>
                  <a:schemeClr val="bg1"/>
                </a:solidFill>
                <a:latin typeface="Century Gothic"/>
                <a:cs typeface="Century Gothic"/>
              </a:rPr>
              <a:t>in </a:t>
            </a:r>
            <a:r>
              <a:rPr sz="1400" b="1" dirty="0">
                <a:solidFill>
                  <a:schemeClr val="bg1"/>
                </a:solidFill>
                <a:latin typeface="Century Gothic"/>
                <a:cs typeface="Century Gothic"/>
              </a:rPr>
              <a:t>four </a:t>
            </a:r>
            <a:r>
              <a:rPr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stages</a:t>
            </a:r>
            <a:r>
              <a:rPr sz="1400" b="1" spc="-14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chemeClr val="bg1"/>
                </a:solidFill>
                <a:latin typeface="Century Gothic"/>
                <a:cs typeface="Century Gothic"/>
              </a:rPr>
              <a:t>–</a:t>
            </a:r>
            <a:endParaRPr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9" name="object 35"/>
          <p:cNvSpPr txBox="1"/>
          <p:nvPr/>
        </p:nvSpPr>
        <p:spPr>
          <a:xfrm>
            <a:off x="188772" y="4131436"/>
            <a:ext cx="2286635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250" b="1" spc="5" dirty="0">
                <a:solidFill>
                  <a:schemeClr val="bg1"/>
                </a:solidFill>
                <a:latin typeface="Century Gothic"/>
                <a:cs typeface="Century Gothic"/>
              </a:rPr>
              <a:t>1.	</a:t>
            </a:r>
            <a:r>
              <a:rPr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Gaining knowledge</a:t>
            </a:r>
            <a:r>
              <a:rPr sz="1400" b="1" spc="-55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of</a:t>
            </a:r>
            <a:endParaRPr sz="14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pPr marL="354965">
              <a:lnSpc>
                <a:spcPct val="100000"/>
              </a:lnSpc>
              <a:spcBef>
                <a:spcPts val="840"/>
              </a:spcBef>
            </a:pPr>
            <a:r>
              <a:rPr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business</a:t>
            </a:r>
            <a:endParaRPr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1" name="object 36"/>
          <p:cNvSpPr txBox="1"/>
          <p:nvPr/>
        </p:nvSpPr>
        <p:spPr>
          <a:xfrm>
            <a:off x="188772" y="4867147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solidFill>
                  <a:schemeClr val="bg1"/>
                </a:solidFill>
                <a:latin typeface="Century Gothic"/>
                <a:cs typeface="Century Gothic"/>
              </a:rPr>
              <a:t>2.</a:t>
            </a:r>
            <a:endParaRPr sz="125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3" name="object 38"/>
          <p:cNvSpPr txBox="1"/>
          <p:nvPr/>
        </p:nvSpPr>
        <p:spPr>
          <a:xfrm>
            <a:off x="188772" y="5263388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solidFill>
                  <a:schemeClr val="bg1"/>
                </a:solidFill>
                <a:latin typeface="Century Gothic"/>
                <a:cs typeface="Century Gothic"/>
              </a:rPr>
              <a:t>3.</a:t>
            </a:r>
            <a:endParaRPr sz="125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9" name="object 42"/>
          <p:cNvSpPr txBox="1"/>
          <p:nvPr/>
        </p:nvSpPr>
        <p:spPr>
          <a:xfrm>
            <a:off x="188772" y="5979921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b="1" spc="-5" dirty="0">
                <a:solidFill>
                  <a:schemeClr val="bg1"/>
                </a:solidFill>
                <a:latin typeface="Century Gothic"/>
                <a:cs typeface="Century Gothic"/>
              </a:rPr>
              <a:t>4.</a:t>
            </a:r>
            <a:endParaRPr sz="125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612" y="4800600"/>
            <a:ext cx="2468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Current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Structure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81990" y="5181600"/>
            <a:ext cx="2640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Impact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of GST on Existing Model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666" y="5867400"/>
            <a:ext cx="240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Up-</a:t>
            </a:r>
            <a:r>
              <a:rPr lang="en-US" sz="1400" b="1" spc="-5" dirty="0" err="1">
                <a:solidFill>
                  <a:schemeClr val="bg1"/>
                </a:solidFill>
                <a:latin typeface="Century Gothic"/>
                <a:cs typeface="Century Gothic"/>
              </a:rPr>
              <a:t>dation</a:t>
            </a:r>
            <a:r>
              <a:rPr lang="en-US" sz="1400" b="1" spc="-5" dirty="0">
                <a:solidFill>
                  <a:schemeClr val="bg1"/>
                </a:solidFill>
                <a:latin typeface="Century Gothic"/>
                <a:cs typeface="Century Gothic"/>
              </a:rPr>
              <a:t> basis changes introduced</a:t>
            </a:r>
          </a:p>
        </p:txBody>
      </p:sp>
      <p:sp>
        <p:nvSpPr>
          <p:cNvPr id="38" name="object 7"/>
          <p:cNvSpPr txBox="1"/>
          <p:nvPr/>
        </p:nvSpPr>
        <p:spPr>
          <a:xfrm>
            <a:off x="3374707" y="1068578"/>
            <a:ext cx="2491105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FF0000"/>
                </a:solidFill>
                <a:latin typeface="Century Gothic"/>
                <a:cs typeface="Century Gothic"/>
              </a:rPr>
              <a:t>Understanding  transactions </a:t>
            </a:r>
            <a:r>
              <a:rPr sz="1400" dirty="0">
                <a:solidFill>
                  <a:srgbClr val="FF0000"/>
                </a:solidFill>
                <a:latin typeface="Century Gothic"/>
                <a:cs typeface="Century Gothic"/>
              </a:rPr>
              <a:t>related </a:t>
            </a:r>
            <a:r>
              <a:rPr sz="1400" spc="-5" dirty="0">
                <a:solidFill>
                  <a:srgbClr val="FF0000"/>
                </a:solidFill>
                <a:latin typeface="Century Gothic"/>
                <a:cs typeface="Century Gothic"/>
              </a:rPr>
              <a:t>to</a:t>
            </a:r>
            <a:r>
              <a:rPr sz="1400" spc="-8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0000"/>
                </a:solidFill>
                <a:latin typeface="Century Gothic"/>
                <a:cs typeface="Century Gothic"/>
              </a:rPr>
              <a:t>all  goods;</a:t>
            </a:r>
          </a:p>
        </p:txBody>
      </p:sp>
      <p:sp>
        <p:nvSpPr>
          <p:cNvPr id="39" name="object 8"/>
          <p:cNvSpPr txBox="1"/>
          <p:nvPr/>
        </p:nvSpPr>
        <p:spPr>
          <a:xfrm>
            <a:off x="7369492" y="1922017"/>
            <a:ext cx="2077720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existing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supply</a:t>
            </a:r>
            <a:r>
              <a:rPr sz="1400" spc="-1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chain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mechanism;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0" name="object 9"/>
          <p:cNvSpPr txBox="1"/>
          <p:nvPr/>
        </p:nvSpPr>
        <p:spPr>
          <a:xfrm>
            <a:off x="7413942" y="2775711"/>
            <a:ext cx="2414270" cy="150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Collating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information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on  current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</a:t>
            </a:r>
            <a:r>
              <a:rPr sz="1400" spc="-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compliances  including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record  keeping,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documentation,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filing of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statutory returns and  processes</a:t>
            </a:r>
            <a:r>
              <a:rPr sz="1400" spc="-9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followed;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1" name="object 10"/>
          <p:cNvSpPr txBox="1"/>
          <p:nvPr/>
        </p:nvSpPr>
        <p:spPr>
          <a:xfrm>
            <a:off x="7777797" y="4482845"/>
            <a:ext cx="2279015" cy="1076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Understating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1400" spc="-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various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locations/ warehouses  and product/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services  sold/rendered from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there;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2" name="object 11"/>
          <p:cNvSpPr txBox="1"/>
          <p:nvPr/>
        </p:nvSpPr>
        <p:spPr>
          <a:xfrm>
            <a:off x="7626667" y="5763666"/>
            <a:ext cx="243014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 the  processes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followed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avail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utilise input</a:t>
            </a:r>
            <a:r>
              <a:rPr sz="1400" spc="-1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credits;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423334" y="0"/>
            <a:ext cx="8739558" cy="6858000"/>
          </a:xfrm>
          <a:custGeom>
            <a:avLst/>
            <a:gdLst/>
            <a:ahLst/>
            <a:cxnLst/>
            <a:rect l="l" t="t" r="r" b="b"/>
            <a:pathLst>
              <a:path w="3179445" h="6858000">
                <a:moveTo>
                  <a:pt x="0" y="6858000"/>
                </a:moveTo>
                <a:lnTo>
                  <a:pt x="3179064" y="6858000"/>
                </a:lnTo>
                <a:lnTo>
                  <a:pt x="31790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marL="12700" marR="5080">
              <a:lnSpc>
                <a:spcPct val="150000"/>
              </a:lnSpc>
            </a:pPr>
            <a:endParaRPr lang="en-US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28" name="object 17"/>
          <p:cNvSpPr txBox="1"/>
          <p:nvPr/>
        </p:nvSpPr>
        <p:spPr>
          <a:xfrm>
            <a:off x="3423333" y="0"/>
            <a:ext cx="868680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2D75B6"/>
                </a:solidFill>
                <a:latin typeface="Century Gothic"/>
                <a:cs typeface="Century Gothic"/>
              </a:rPr>
              <a:t>STAGE</a:t>
            </a:r>
            <a:r>
              <a:rPr sz="2400" b="1" spc="-8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entury Gothic"/>
                <a:cs typeface="Century Gothic"/>
              </a:rPr>
              <a:t>I</a:t>
            </a:r>
            <a:r>
              <a:rPr sz="24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:</a:t>
            </a:r>
            <a:r>
              <a:rPr lang="en-US" sz="2400" b="1" dirty="0" smtClean="0">
                <a:solidFill>
                  <a:srgbClr val="2D75B6"/>
                </a:solidFill>
                <a:latin typeface="Century Gothic"/>
                <a:cs typeface="Century Gothic"/>
              </a:rPr>
              <a:t>   </a:t>
            </a:r>
          </a:p>
          <a:p>
            <a:pPr marL="12700">
              <a:lnSpc>
                <a:spcPct val="100000"/>
              </a:lnSpc>
            </a:pPr>
            <a:r>
              <a:rPr lang="en-US" sz="2400" b="1" spc="5" dirty="0">
                <a:solidFill>
                  <a:srgbClr val="2D75B6"/>
                </a:solidFill>
                <a:latin typeface="Century Gothic"/>
                <a:cs typeface="Century Gothic"/>
              </a:rPr>
              <a:t>	</a:t>
            </a:r>
            <a:r>
              <a:rPr lang="en-US" sz="2400" b="1" spc="5" dirty="0" smtClean="0">
                <a:solidFill>
                  <a:srgbClr val="2D75B6"/>
                </a:solidFill>
                <a:latin typeface="Century Gothic"/>
                <a:cs typeface="Century Gothic"/>
              </a:rPr>
              <a:t>	</a:t>
            </a:r>
            <a:r>
              <a:rPr sz="2000" b="1" spc="5" dirty="0" smtClean="0">
                <a:solidFill>
                  <a:srgbClr val="002060"/>
                </a:solidFill>
                <a:latin typeface="Century Gothic"/>
                <a:cs typeface="Century Gothic"/>
              </a:rPr>
              <a:t>GAINING </a:t>
            </a:r>
            <a:r>
              <a:rPr sz="20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KNOWLEDGE </a:t>
            </a:r>
            <a:r>
              <a:rPr sz="20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OF</a:t>
            </a:r>
            <a:r>
              <a:rPr sz="2000" b="1" spc="15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BUSINESS</a:t>
            </a:r>
            <a:endParaRPr sz="2000" b="1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30" name="object 7"/>
          <p:cNvSpPr txBox="1"/>
          <p:nvPr/>
        </p:nvSpPr>
        <p:spPr>
          <a:xfrm>
            <a:off x="3316351" y="1068578"/>
            <a:ext cx="2491105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 transactions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related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</a:t>
            </a:r>
            <a:r>
              <a:rPr sz="1400" spc="-8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all  goods;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3316351" y="1922017"/>
            <a:ext cx="2077720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existing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supply</a:t>
            </a:r>
            <a:r>
              <a:rPr sz="1400" spc="-12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chain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mechanism;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2" name="object 9"/>
          <p:cNvSpPr txBox="1"/>
          <p:nvPr/>
        </p:nvSpPr>
        <p:spPr>
          <a:xfrm>
            <a:off x="3316351" y="2775711"/>
            <a:ext cx="2414270" cy="1503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Collating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information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on  current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</a:t>
            </a:r>
            <a:r>
              <a:rPr sz="1400" spc="-5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compliances  including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record  keeping,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documentation,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filing of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statutory returns and  processes</a:t>
            </a:r>
            <a:r>
              <a:rPr sz="1400" spc="-9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followed;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3" name="object 10"/>
          <p:cNvSpPr txBox="1"/>
          <p:nvPr/>
        </p:nvSpPr>
        <p:spPr>
          <a:xfrm>
            <a:off x="3316351" y="4482845"/>
            <a:ext cx="2279015" cy="1076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Understating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of</a:t>
            </a:r>
            <a:r>
              <a:rPr sz="1400" spc="-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various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locations/ warehouses  and product/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services  sold/rendered from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there;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4" name="object 11"/>
          <p:cNvSpPr txBox="1"/>
          <p:nvPr/>
        </p:nvSpPr>
        <p:spPr>
          <a:xfrm>
            <a:off x="3316351" y="5763666"/>
            <a:ext cx="243014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 the  processes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followed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to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avail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utilise input</a:t>
            </a:r>
            <a:r>
              <a:rPr sz="1400" spc="-16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credits;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37" name="object 12"/>
          <p:cNvSpPr txBox="1"/>
          <p:nvPr/>
        </p:nvSpPr>
        <p:spPr>
          <a:xfrm>
            <a:off x="6275323" y="1053591"/>
            <a:ext cx="248221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MIS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other business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reports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generated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by</a:t>
            </a:r>
            <a:r>
              <a:rPr sz="1400" spc="-7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1400" spc="5" dirty="0">
                <a:solidFill>
                  <a:srgbClr val="404040"/>
                </a:solidFill>
                <a:latin typeface="Century Gothic"/>
                <a:cs typeface="Century Gothic"/>
              </a:rPr>
              <a:t>IT</a:t>
            </a:r>
            <a:r>
              <a:rPr sz="1400" spc="-1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System;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5" name="object 13"/>
          <p:cNvSpPr txBox="1"/>
          <p:nvPr/>
        </p:nvSpPr>
        <p:spPr>
          <a:xfrm>
            <a:off x="6275323" y="2120646"/>
            <a:ext cx="1903095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</a:t>
            </a:r>
            <a:r>
              <a:rPr sz="1400" spc="-6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existing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</a:t>
            </a:r>
            <a:r>
              <a:rPr sz="1400" spc="-8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points;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6" name="object 14"/>
          <p:cNvSpPr txBox="1"/>
          <p:nvPr/>
        </p:nvSpPr>
        <p:spPr>
          <a:xfrm>
            <a:off x="6275323" y="2760726"/>
            <a:ext cx="2497455" cy="129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 outsourcing processes,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export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incentives,  regional duty</a:t>
            </a:r>
            <a:r>
              <a:rPr sz="1400" spc="-6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exemptions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intra-group 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transactions;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7" name="object 15"/>
          <p:cNvSpPr txBox="1"/>
          <p:nvPr/>
        </p:nvSpPr>
        <p:spPr>
          <a:xfrm>
            <a:off x="6275323" y="4254880"/>
            <a:ext cx="2504440" cy="1076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how  existing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contracts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with  clients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vendors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are  drafted and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making</a:t>
            </a:r>
            <a:r>
              <a:rPr sz="1400" spc="-5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note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tax clauses;</a:t>
            </a:r>
            <a:r>
              <a:rPr sz="1400" spc="-7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48" name="object 16"/>
          <p:cNvSpPr txBox="1"/>
          <p:nvPr/>
        </p:nvSpPr>
        <p:spPr>
          <a:xfrm>
            <a:off x="6275323" y="5535371"/>
            <a:ext cx="215074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Finally, mapping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entire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business</a:t>
            </a:r>
            <a:r>
              <a:rPr sz="1400" spc="-10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model  under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existing</a:t>
            </a:r>
            <a:r>
              <a:rPr sz="1400" spc="-114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entury Gothic"/>
                <a:cs typeface="Century Gothic"/>
              </a:rPr>
              <a:t>tax  </a:t>
            </a:r>
            <a:r>
              <a:rPr sz="1400" dirty="0">
                <a:solidFill>
                  <a:srgbClr val="404040"/>
                </a:solidFill>
                <a:latin typeface="Century Gothic"/>
                <a:cs typeface="Century Gothic"/>
              </a:rPr>
              <a:t>regime</a:t>
            </a:r>
            <a:endParaRPr sz="14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0009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4072" y="-594"/>
            <a:ext cx="3365284" cy="6858594"/>
          </a:xfrm>
          <a:prstGeom prst="rect">
            <a:avLst/>
          </a:prstGeom>
        </p:spPr>
      </p:pic>
      <p:sp>
        <p:nvSpPr>
          <p:cNvPr id="3" name="object 29"/>
          <p:cNvSpPr/>
          <p:nvPr/>
        </p:nvSpPr>
        <p:spPr>
          <a:xfrm>
            <a:off x="446531" y="769619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0" y="313181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2" y="0"/>
                </a:lnTo>
                <a:lnTo>
                  <a:pt x="359460" y="3395"/>
                </a:lnTo>
                <a:lnTo>
                  <a:pt x="403631" y="13259"/>
                </a:lnTo>
                <a:lnTo>
                  <a:pt x="445209" y="29106"/>
                </a:lnTo>
                <a:lnTo>
                  <a:pt x="483710" y="50453"/>
                </a:lnTo>
                <a:lnTo>
                  <a:pt x="518650" y="76815"/>
                </a:lnTo>
                <a:lnTo>
                  <a:pt x="549544" y="107708"/>
                </a:lnTo>
                <a:lnTo>
                  <a:pt x="575907" y="142647"/>
                </a:lnTo>
                <a:lnTo>
                  <a:pt x="597255" y="181148"/>
                </a:lnTo>
                <a:lnTo>
                  <a:pt x="613103" y="222727"/>
                </a:lnTo>
                <a:lnTo>
                  <a:pt x="622968" y="266900"/>
                </a:lnTo>
                <a:lnTo>
                  <a:pt x="626364" y="313181"/>
                </a:lnTo>
                <a:lnTo>
                  <a:pt x="622968" y="359463"/>
                </a:lnTo>
                <a:lnTo>
                  <a:pt x="613103" y="403636"/>
                </a:lnTo>
                <a:lnTo>
                  <a:pt x="597255" y="445215"/>
                </a:lnTo>
                <a:lnTo>
                  <a:pt x="575907" y="483716"/>
                </a:lnTo>
                <a:lnTo>
                  <a:pt x="549544" y="518655"/>
                </a:lnTo>
                <a:lnTo>
                  <a:pt x="518650" y="549548"/>
                </a:lnTo>
                <a:lnTo>
                  <a:pt x="483710" y="575910"/>
                </a:lnTo>
                <a:lnTo>
                  <a:pt x="445209" y="597257"/>
                </a:lnTo>
                <a:lnTo>
                  <a:pt x="403631" y="613104"/>
                </a:lnTo>
                <a:lnTo>
                  <a:pt x="359460" y="622968"/>
                </a:lnTo>
                <a:lnTo>
                  <a:pt x="313182" y="626363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chemeClr val="bg1"/>
                </a:solidFill>
              </a:rPr>
              <a:t>4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object 17"/>
          <p:cNvSpPr/>
          <p:nvPr/>
        </p:nvSpPr>
        <p:spPr>
          <a:xfrm>
            <a:off x="1110996" y="105155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5">
                <a:moveTo>
                  <a:pt x="0" y="313182"/>
                </a:moveTo>
                <a:lnTo>
                  <a:pt x="3395" y="266900"/>
                </a:lnTo>
                <a:lnTo>
                  <a:pt x="13260" y="222727"/>
                </a:lnTo>
                <a:lnTo>
                  <a:pt x="29108" y="181148"/>
                </a:lnTo>
                <a:lnTo>
                  <a:pt x="50456" y="142647"/>
                </a:lnTo>
                <a:lnTo>
                  <a:pt x="76819" y="107708"/>
                </a:lnTo>
                <a:lnTo>
                  <a:pt x="107713" y="76815"/>
                </a:lnTo>
                <a:lnTo>
                  <a:pt x="142653" y="50453"/>
                </a:lnTo>
                <a:lnTo>
                  <a:pt x="181154" y="29106"/>
                </a:lnTo>
                <a:lnTo>
                  <a:pt x="222732" y="13259"/>
                </a:lnTo>
                <a:lnTo>
                  <a:pt x="266903" y="3395"/>
                </a:lnTo>
                <a:lnTo>
                  <a:pt x="313181" y="0"/>
                </a:lnTo>
                <a:lnTo>
                  <a:pt x="359463" y="3395"/>
                </a:lnTo>
                <a:lnTo>
                  <a:pt x="403636" y="13259"/>
                </a:lnTo>
                <a:lnTo>
                  <a:pt x="445215" y="29106"/>
                </a:lnTo>
                <a:lnTo>
                  <a:pt x="483716" y="50453"/>
                </a:lnTo>
                <a:lnTo>
                  <a:pt x="518655" y="76815"/>
                </a:lnTo>
                <a:lnTo>
                  <a:pt x="549548" y="107708"/>
                </a:lnTo>
                <a:lnTo>
                  <a:pt x="575910" y="142647"/>
                </a:lnTo>
                <a:lnTo>
                  <a:pt x="597257" y="181148"/>
                </a:lnTo>
                <a:lnTo>
                  <a:pt x="613104" y="222727"/>
                </a:lnTo>
                <a:lnTo>
                  <a:pt x="622968" y="266900"/>
                </a:lnTo>
                <a:lnTo>
                  <a:pt x="626364" y="313182"/>
                </a:lnTo>
                <a:lnTo>
                  <a:pt x="622968" y="359463"/>
                </a:lnTo>
                <a:lnTo>
                  <a:pt x="613104" y="403636"/>
                </a:lnTo>
                <a:lnTo>
                  <a:pt x="597257" y="445215"/>
                </a:lnTo>
                <a:lnTo>
                  <a:pt x="575910" y="483716"/>
                </a:lnTo>
                <a:lnTo>
                  <a:pt x="549548" y="518655"/>
                </a:lnTo>
                <a:lnTo>
                  <a:pt x="518655" y="549548"/>
                </a:lnTo>
                <a:lnTo>
                  <a:pt x="483716" y="575910"/>
                </a:lnTo>
                <a:lnTo>
                  <a:pt x="445215" y="597257"/>
                </a:lnTo>
                <a:lnTo>
                  <a:pt x="403636" y="613104"/>
                </a:lnTo>
                <a:lnTo>
                  <a:pt x="359463" y="622968"/>
                </a:lnTo>
                <a:lnTo>
                  <a:pt x="313181" y="626364"/>
                </a:lnTo>
                <a:lnTo>
                  <a:pt x="266903" y="622968"/>
                </a:lnTo>
                <a:lnTo>
                  <a:pt x="222732" y="613104"/>
                </a:lnTo>
                <a:lnTo>
                  <a:pt x="181154" y="597257"/>
                </a:lnTo>
                <a:lnTo>
                  <a:pt x="142653" y="575910"/>
                </a:lnTo>
                <a:lnTo>
                  <a:pt x="107713" y="549548"/>
                </a:lnTo>
                <a:lnTo>
                  <a:pt x="76819" y="518655"/>
                </a:lnTo>
                <a:lnTo>
                  <a:pt x="50456" y="483716"/>
                </a:lnTo>
                <a:lnTo>
                  <a:pt x="29108" y="445215"/>
                </a:lnTo>
                <a:lnTo>
                  <a:pt x="13260" y="403636"/>
                </a:lnTo>
                <a:lnTo>
                  <a:pt x="3395" y="359463"/>
                </a:lnTo>
                <a:lnTo>
                  <a:pt x="0" y="313182"/>
                </a:lnTo>
                <a:close/>
              </a:path>
            </a:pathLst>
          </a:custGeom>
          <a:solidFill>
            <a:schemeClr val="accent3"/>
          </a:solidFill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r>
              <a:rPr lang="en-US" dirty="0" smtClean="0"/>
              <a:t> 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1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object 20"/>
          <p:cNvSpPr/>
          <p:nvPr/>
        </p:nvSpPr>
        <p:spPr>
          <a:xfrm>
            <a:off x="1776983" y="769619"/>
            <a:ext cx="624840" cy="626745"/>
          </a:xfrm>
          <a:custGeom>
            <a:avLst/>
            <a:gdLst/>
            <a:ahLst/>
            <a:cxnLst/>
            <a:rect l="l" t="t" r="r" b="b"/>
            <a:pathLst>
              <a:path w="624839" h="626744">
                <a:moveTo>
                  <a:pt x="312420" y="0"/>
                </a:moveTo>
                <a:lnTo>
                  <a:pt x="266241" y="3395"/>
                </a:lnTo>
                <a:lnTo>
                  <a:pt x="222171" y="13259"/>
                </a:lnTo>
                <a:lnTo>
                  <a:pt x="180690" y="29106"/>
                </a:lnTo>
                <a:lnTo>
                  <a:pt x="142282" y="50453"/>
                </a:lnTo>
                <a:lnTo>
                  <a:pt x="107429" y="76815"/>
                </a:lnTo>
                <a:lnTo>
                  <a:pt x="76615" y="107708"/>
                </a:lnTo>
                <a:lnTo>
                  <a:pt x="50320" y="142647"/>
                </a:lnTo>
                <a:lnTo>
                  <a:pt x="29029" y="181148"/>
                </a:lnTo>
                <a:lnTo>
                  <a:pt x="13223" y="222727"/>
                </a:lnTo>
                <a:lnTo>
                  <a:pt x="3386" y="266900"/>
                </a:lnTo>
                <a:lnTo>
                  <a:pt x="0" y="313181"/>
                </a:lnTo>
                <a:lnTo>
                  <a:pt x="3386" y="359463"/>
                </a:lnTo>
                <a:lnTo>
                  <a:pt x="13223" y="403636"/>
                </a:lnTo>
                <a:lnTo>
                  <a:pt x="29029" y="445215"/>
                </a:lnTo>
                <a:lnTo>
                  <a:pt x="50320" y="483716"/>
                </a:lnTo>
                <a:lnTo>
                  <a:pt x="76615" y="518655"/>
                </a:lnTo>
                <a:lnTo>
                  <a:pt x="107429" y="549548"/>
                </a:lnTo>
                <a:lnTo>
                  <a:pt x="142282" y="575910"/>
                </a:lnTo>
                <a:lnTo>
                  <a:pt x="180690" y="597257"/>
                </a:lnTo>
                <a:lnTo>
                  <a:pt x="222171" y="613104"/>
                </a:lnTo>
                <a:lnTo>
                  <a:pt x="266241" y="622968"/>
                </a:lnTo>
                <a:lnTo>
                  <a:pt x="312420" y="626363"/>
                </a:lnTo>
                <a:lnTo>
                  <a:pt x="358598" y="622968"/>
                </a:lnTo>
                <a:lnTo>
                  <a:pt x="402668" y="613104"/>
                </a:lnTo>
                <a:lnTo>
                  <a:pt x="444149" y="597257"/>
                </a:lnTo>
                <a:lnTo>
                  <a:pt x="482557" y="575910"/>
                </a:lnTo>
                <a:lnTo>
                  <a:pt x="517410" y="549548"/>
                </a:lnTo>
                <a:lnTo>
                  <a:pt x="548224" y="518655"/>
                </a:lnTo>
                <a:lnTo>
                  <a:pt x="574519" y="483716"/>
                </a:lnTo>
                <a:lnTo>
                  <a:pt x="595810" y="445215"/>
                </a:lnTo>
                <a:lnTo>
                  <a:pt x="611616" y="403636"/>
                </a:lnTo>
                <a:lnTo>
                  <a:pt x="621453" y="359463"/>
                </a:lnTo>
                <a:lnTo>
                  <a:pt x="624840" y="313181"/>
                </a:lnTo>
                <a:lnTo>
                  <a:pt x="621453" y="266900"/>
                </a:lnTo>
                <a:lnTo>
                  <a:pt x="611616" y="222727"/>
                </a:lnTo>
                <a:lnTo>
                  <a:pt x="595810" y="181148"/>
                </a:lnTo>
                <a:lnTo>
                  <a:pt x="574519" y="142647"/>
                </a:lnTo>
                <a:lnTo>
                  <a:pt x="548224" y="107708"/>
                </a:lnTo>
                <a:lnTo>
                  <a:pt x="517410" y="76815"/>
                </a:lnTo>
                <a:lnTo>
                  <a:pt x="482557" y="50453"/>
                </a:lnTo>
                <a:lnTo>
                  <a:pt x="444149" y="29106"/>
                </a:lnTo>
                <a:lnTo>
                  <a:pt x="402668" y="13259"/>
                </a:lnTo>
                <a:lnTo>
                  <a:pt x="358598" y="3395"/>
                </a:lnTo>
                <a:lnTo>
                  <a:pt x="31242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 anchor="t"/>
          <a:lstStyle/>
          <a:p>
            <a:r>
              <a:rPr lang="en-US" dirty="0" smtClean="0"/>
              <a:t>  </a:t>
            </a:r>
          </a:p>
          <a:p>
            <a:r>
              <a:rPr lang="en-US" dirty="0" smtClean="0"/>
              <a:t>   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object 24"/>
          <p:cNvSpPr/>
          <p:nvPr/>
        </p:nvSpPr>
        <p:spPr>
          <a:xfrm>
            <a:off x="1110996" y="1434083"/>
            <a:ext cx="626745" cy="626745"/>
          </a:xfrm>
          <a:custGeom>
            <a:avLst/>
            <a:gdLst/>
            <a:ahLst/>
            <a:cxnLst/>
            <a:rect l="l" t="t" r="r" b="b"/>
            <a:pathLst>
              <a:path w="626744" h="626744">
                <a:moveTo>
                  <a:pt x="313181" y="0"/>
                </a:moveTo>
                <a:lnTo>
                  <a:pt x="266903" y="3395"/>
                </a:lnTo>
                <a:lnTo>
                  <a:pt x="222732" y="13259"/>
                </a:lnTo>
                <a:lnTo>
                  <a:pt x="181154" y="29106"/>
                </a:lnTo>
                <a:lnTo>
                  <a:pt x="142653" y="50453"/>
                </a:lnTo>
                <a:lnTo>
                  <a:pt x="107713" y="76815"/>
                </a:lnTo>
                <a:lnTo>
                  <a:pt x="76819" y="107708"/>
                </a:lnTo>
                <a:lnTo>
                  <a:pt x="50456" y="142647"/>
                </a:lnTo>
                <a:lnTo>
                  <a:pt x="29108" y="181148"/>
                </a:lnTo>
                <a:lnTo>
                  <a:pt x="13260" y="222727"/>
                </a:lnTo>
                <a:lnTo>
                  <a:pt x="3395" y="266900"/>
                </a:lnTo>
                <a:lnTo>
                  <a:pt x="0" y="313181"/>
                </a:lnTo>
                <a:lnTo>
                  <a:pt x="3395" y="359463"/>
                </a:lnTo>
                <a:lnTo>
                  <a:pt x="13260" y="403636"/>
                </a:lnTo>
                <a:lnTo>
                  <a:pt x="29108" y="445215"/>
                </a:lnTo>
                <a:lnTo>
                  <a:pt x="50456" y="483716"/>
                </a:lnTo>
                <a:lnTo>
                  <a:pt x="76819" y="518655"/>
                </a:lnTo>
                <a:lnTo>
                  <a:pt x="107713" y="549548"/>
                </a:lnTo>
                <a:lnTo>
                  <a:pt x="142653" y="575910"/>
                </a:lnTo>
                <a:lnTo>
                  <a:pt x="181154" y="597257"/>
                </a:lnTo>
                <a:lnTo>
                  <a:pt x="222732" y="613104"/>
                </a:lnTo>
                <a:lnTo>
                  <a:pt x="266903" y="622968"/>
                </a:lnTo>
                <a:lnTo>
                  <a:pt x="313181" y="626363"/>
                </a:lnTo>
                <a:lnTo>
                  <a:pt x="359463" y="622968"/>
                </a:lnTo>
                <a:lnTo>
                  <a:pt x="403636" y="613104"/>
                </a:lnTo>
                <a:lnTo>
                  <a:pt x="445215" y="597257"/>
                </a:lnTo>
                <a:lnTo>
                  <a:pt x="483716" y="575910"/>
                </a:lnTo>
                <a:lnTo>
                  <a:pt x="518655" y="549548"/>
                </a:lnTo>
                <a:lnTo>
                  <a:pt x="549548" y="518655"/>
                </a:lnTo>
                <a:lnTo>
                  <a:pt x="575910" y="483716"/>
                </a:lnTo>
                <a:lnTo>
                  <a:pt x="597257" y="445215"/>
                </a:lnTo>
                <a:lnTo>
                  <a:pt x="613104" y="403636"/>
                </a:lnTo>
                <a:lnTo>
                  <a:pt x="622968" y="359463"/>
                </a:lnTo>
                <a:lnTo>
                  <a:pt x="626364" y="313181"/>
                </a:lnTo>
                <a:lnTo>
                  <a:pt x="622968" y="266900"/>
                </a:lnTo>
                <a:lnTo>
                  <a:pt x="613104" y="222727"/>
                </a:lnTo>
                <a:lnTo>
                  <a:pt x="597257" y="181148"/>
                </a:lnTo>
                <a:lnTo>
                  <a:pt x="575910" y="142647"/>
                </a:lnTo>
                <a:lnTo>
                  <a:pt x="549548" y="107708"/>
                </a:lnTo>
                <a:lnTo>
                  <a:pt x="518655" y="76815"/>
                </a:lnTo>
                <a:lnTo>
                  <a:pt x="483716" y="50453"/>
                </a:lnTo>
                <a:lnTo>
                  <a:pt x="445215" y="29106"/>
                </a:lnTo>
                <a:lnTo>
                  <a:pt x="403636" y="13259"/>
                </a:lnTo>
                <a:lnTo>
                  <a:pt x="359463" y="3395"/>
                </a:lnTo>
                <a:lnTo>
                  <a:pt x="313181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   3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100685" y="2268982"/>
            <a:ext cx="2919730" cy="85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UNDERSTANDING</a:t>
            </a:r>
            <a:endParaRPr sz="2800" dirty="0">
              <a:solidFill>
                <a:srgbClr val="002060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002060"/>
                </a:solidFill>
                <a:latin typeface="Century Gothic"/>
                <a:cs typeface="Century Gothic"/>
              </a:rPr>
              <a:t>THE</a:t>
            </a:r>
            <a:r>
              <a:rPr sz="2800" b="1" spc="-55" dirty="0">
                <a:solidFill>
                  <a:srgbClr val="002060"/>
                </a:solidFill>
                <a:latin typeface="Century Gothic"/>
                <a:cs typeface="Century Gothic"/>
              </a:rPr>
              <a:t> </a:t>
            </a:r>
            <a:r>
              <a:rPr sz="2800" b="1" spc="-10" dirty="0">
                <a:solidFill>
                  <a:srgbClr val="002060"/>
                </a:solidFill>
                <a:latin typeface="Century Gothic"/>
                <a:cs typeface="Century Gothic"/>
              </a:rPr>
              <a:t>BUSINESS</a:t>
            </a:r>
            <a:endParaRPr sz="2800" dirty="0">
              <a:solidFill>
                <a:srgbClr val="002060"/>
              </a:solidFill>
              <a:latin typeface="Century Gothic"/>
              <a:cs typeface="Century Gothic"/>
            </a:endParaRPr>
          </a:p>
        </p:txBody>
      </p:sp>
      <p:sp>
        <p:nvSpPr>
          <p:cNvPr id="8" name="object 32"/>
          <p:cNvSpPr txBox="1"/>
          <p:nvPr/>
        </p:nvSpPr>
        <p:spPr>
          <a:xfrm>
            <a:off x="188772" y="3308477"/>
            <a:ext cx="2515870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The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understanding phase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will  be </a:t>
            </a:r>
            <a:r>
              <a:rPr sz="1400" spc="5" dirty="0">
                <a:solidFill>
                  <a:srgbClr val="FFFFFF"/>
                </a:solidFill>
                <a:latin typeface="Century Gothic"/>
                <a:cs typeface="Century Gothic"/>
              </a:rPr>
              <a:t>in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four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stages</a:t>
            </a:r>
            <a:r>
              <a:rPr sz="1400" b="1" spc="-1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–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11" name="object 35"/>
          <p:cNvSpPr/>
          <p:nvPr/>
        </p:nvSpPr>
        <p:spPr>
          <a:xfrm>
            <a:off x="558647" y="4494657"/>
            <a:ext cx="675005" cy="136525"/>
          </a:xfrm>
          <a:custGeom>
            <a:avLst/>
            <a:gdLst/>
            <a:ahLst/>
            <a:cxnLst/>
            <a:rect l="l" t="t" r="r" b="b"/>
            <a:pathLst>
              <a:path w="675005" h="136525">
                <a:moveTo>
                  <a:pt x="25589" y="116332"/>
                </a:moveTo>
                <a:lnTo>
                  <a:pt x="12192" y="116332"/>
                </a:lnTo>
                <a:lnTo>
                  <a:pt x="17005" y="122936"/>
                </a:lnTo>
                <a:lnTo>
                  <a:pt x="22542" y="127889"/>
                </a:lnTo>
                <a:lnTo>
                  <a:pt x="35064" y="134493"/>
                </a:lnTo>
                <a:lnTo>
                  <a:pt x="42049" y="136144"/>
                </a:lnTo>
                <a:lnTo>
                  <a:pt x="49758" y="136144"/>
                </a:lnTo>
                <a:lnTo>
                  <a:pt x="59488" y="135239"/>
                </a:lnTo>
                <a:lnTo>
                  <a:pt x="68486" y="132524"/>
                </a:lnTo>
                <a:lnTo>
                  <a:pt x="76753" y="128000"/>
                </a:lnTo>
                <a:lnTo>
                  <a:pt x="80965" y="124460"/>
                </a:lnTo>
                <a:lnTo>
                  <a:pt x="48755" y="124460"/>
                </a:lnTo>
                <a:lnTo>
                  <a:pt x="41161" y="123769"/>
                </a:lnTo>
                <a:lnTo>
                  <a:pt x="34193" y="121697"/>
                </a:lnTo>
                <a:lnTo>
                  <a:pt x="27850" y="118244"/>
                </a:lnTo>
                <a:lnTo>
                  <a:pt x="25589" y="116332"/>
                </a:lnTo>
                <a:close/>
              </a:path>
              <a:path w="675005" h="136525">
                <a:moveTo>
                  <a:pt x="12192" y="2413"/>
                </a:moveTo>
                <a:lnTo>
                  <a:pt x="0" y="2413"/>
                </a:lnTo>
                <a:lnTo>
                  <a:pt x="0" y="133731"/>
                </a:lnTo>
                <a:lnTo>
                  <a:pt x="12192" y="133731"/>
                </a:lnTo>
                <a:lnTo>
                  <a:pt x="12192" y="116332"/>
                </a:lnTo>
                <a:lnTo>
                  <a:pt x="25589" y="116332"/>
                </a:lnTo>
                <a:lnTo>
                  <a:pt x="11315" y="78613"/>
                </a:lnTo>
                <a:lnTo>
                  <a:pt x="12928" y="72136"/>
                </a:lnTo>
                <a:lnTo>
                  <a:pt x="19354" y="60706"/>
                </a:lnTo>
                <a:lnTo>
                  <a:pt x="23952" y="56134"/>
                </a:lnTo>
                <a:lnTo>
                  <a:pt x="25506" y="55245"/>
                </a:lnTo>
                <a:lnTo>
                  <a:pt x="12192" y="55245"/>
                </a:lnTo>
                <a:lnTo>
                  <a:pt x="12192" y="2413"/>
                </a:lnTo>
                <a:close/>
              </a:path>
              <a:path w="675005" h="136525">
                <a:moveTo>
                  <a:pt x="80268" y="47625"/>
                </a:moveTo>
                <a:lnTo>
                  <a:pt x="55473" y="47625"/>
                </a:lnTo>
                <a:lnTo>
                  <a:pt x="61620" y="49276"/>
                </a:lnTo>
                <a:lnTo>
                  <a:pt x="73151" y="56134"/>
                </a:lnTo>
                <a:lnTo>
                  <a:pt x="77736" y="60833"/>
                </a:lnTo>
                <a:lnTo>
                  <a:pt x="84569" y="73025"/>
                </a:lnTo>
                <a:lnTo>
                  <a:pt x="86283" y="79502"/>
                </a:lnTo>
                <a:lnTo>
                  <a:pt x="86283" y="92964"/>
                </a:lnTo>
                <a:lnTo>
                  <a:pt x="67513" y="119380"/>
                </a:lnTo>
                <a:lnTo>
                  <a:pt x="61785" y="122809"/>
                </a:lnTo>
                <a:lnTo>
                  <a:pt x="55537" y="124460"/>
                </a:lnTo>
                <a:lnTo>
                  <a:pt x="80965" y="124460"/>
                </a:lnTo>
                <a:lnTo>
                  <a:pt x="98640" y="86487"/>
                </a:lnTo>
                <a:lnTo>
                  <a:pt x="97752" y="76487"/>
                </a:lnTo>
                <a:lnTo>
                  <a:pt x="95086" y="67262"/>
                </a:lnTo>
                <a:lnTo>
                  <a:pt x="90641" y="58822"/>
                </a:lnTo>
                <a:lnTo>
                  <a:pt x="84416" y="51181"/>
                </a:lnTo>
                <a:lnTo>
                  <a:pt x="80268" y="47625"/>
                </a:lnTo>
                <a:close/>
              </a:path>
              <a:path w="675005" h="136525">
                <a:moveTo>
                  <a:pt x="50114" y="36576"/>
                </a:moveTo>
                <a:lnTo>
                  <a:pt x="42570" y="36576"/>
                </a:lnTo>
                <a:lnTo>
                  <a:pt x="35648" y="38100"/>
                </a:lnTo>
                <a:lnTo>
                  <a:pt x="29324" y="41275"/>
                </a:lnTo>
                <a:lnTo>
                  <a:pt x="22999" y="44323"/>
                </a:lnTo>
                <a:lnTo>
                  <a:pt x="17297" y="49022"/>
                </a:lnTo>
                <a:lnTo>
                  <a:pt x="12192" y="55245"/>
                </a:lnTo>
                <a:lnTo>
                  <a:pt x="25506" y="55245"/>
                </a:lnTo>
                <a:lnTo>
                  <a:pt x="35940" y="49276"/>
                </a:lnTo>
                <a:lnTo>
                  <a:pt x="42265" y="47625"/>
                </a:lnTo>
                <a:lnTo>
                  <a:pt x="80268" y="47625"/>
                </a:lnTo>
                <a:lnTo>
                  <a:pt x="76942" y="44773"/>
                </a:lnTo>
                <a:lnTo>
                  <a:pt x="68732" y="40211"/>
                </a:lnTo>
                <a:lnTo>
                  <a:pt x="59788" y="37482"/>
                </a:lnTo>
                <a:lnTo>
                  <a:pt x="50114" y="36576"/>
                </a:lnTo>
                <a:close/>
              </a:path>
              <a:path w="675005" h="136525">
                <a:moveTo>
                  <a:pt x="131762" y="38989"/>
                </a:moveTo>
                <a:lnTo>
                  <a:pt x="119570" y="38989"/>
                </a:lnTo>
                <a:lnTo>
                  <a:pt x="119597" y="85471"/>
                </a:lnTo>
                <a:lnTo>
                  <a:pt x="131800" y="126873"/>
                </a:lnTo>
                <a:lnTo>
                  <a:pt x="151866" y="136144"/>
                </a:lnTo>
                <a:lnTo>
                  <a:pt x="170332" y="136144"/>
                </a:lnTo>
                <a:lnTo>
                  <a:pt x="178003" y="134239"/>
                </a:lnTo>
                <a:lnTo>
                  <a:pt x="190246" y="126873"/>
                </a:lnTo>
                <a:lnTo>
                  <a:pt x="192482" y="124333"/>
                </a:lnTo>
                <a:lnTo>
                  <a:pt x="154254" y="124333"/>
                </a:lnTo>
                <a:lnTo>
                  <a:pt x="148399" y="122682"/>
                </a:lnTo>
                <a:lnTo>
                  <a:pt x="143484" y="119253"/>
                </a:lnTo>
                <a:lnTo>
                  <a:pt x="138569" y="115951"/>
                </a:lnTo>
                <a:lnTo>
                  <a:pt x="135242" y="111379"/>
                </a:lnTo>
                <a:lnTo>
                  <a:pt x="133502" y="105537"/>
                </a:lnTo>
                <a:lnTo>
                  <a:pt x="132334" y="101473"/>
                </a:lnTo>
                <a:lnTo>
                  <a:pt x="131849" y="95123"/>
                </a:lnTo>
                <a:lnTo>
                  <a:pt x="131762" y="38989"/>
                </a:lnTo>
                <a:close/>
              </a:path>
              <a:path w="675005" h="136525">
                <a:moveTo>
                  <a:pt x="202450" y="38989"/>
                </a:moveTo>
                <a:lnTo>
                  <a:pt x="190004" y="38989"/>
                </a:lnTo>
                <a:lnTo>
                  <a:pt x="190004" y="95123"/>
                </a:lnTo>
                <a:lnTo>
                  <a:pt x="189395" y="102870"/>
                </a:lnTo>
                <a:lnTo>
                  <a:pt x="186372" y="111760"/>
                </a:lnTo>
                <a:lnTo>
                  <a:pt x="183095" y="116078"/>
                </a:lnTo>
                <a:lnTo>
                  <a:pt x="173621" y="122682"/>
                </a:lnTo>
                <a:lnTo>
                  <a:pt x="167855" y="124333"/>
                </a:lnTo>
                <a:lnTo>
                  <a:pt x="192482" y="124333"/>
                </a:lnTo>
                <a:lnTo>
                  <a:pt x="202450" y="85471"/>
                </a:lnTo>
                <a:lnTo>
                  <a:pt x="202450" y="38989"/>
                </a:lnTo>
                <a:close/>
              </a:path>
              <a:path w="675005" h="136525">
                <a:moveTo>
                  <a:pt x="228028" y="114046"/>
                </a:moveTo>
                <a:lnTo>
                  <a:pt x="220370" y="122809"/>
                </a:lnTo>
                <a:lnTo>
                  <a:pt x="223634" y="127000"/>
                </a:lnTo>
                <a:lnTo>
                  <a:pt x="227736" y="130175"/>
                </a:lnTo>
                <a:lnTo>
                  <a:pt x="237680" y="135001"/>
                </a:lnTo>
                <a:lnTo>
                  <a:pt x="242900" y="136144"/>
                </a:lnTo>
                <a:lnTo>
                  <a:pt x="256565" y="136144"/>
                </a:lnTo>
                <a:lnTo>
                  <a:pt x="263385" y="133477"/>
                </a:lnTo>
                <a:lnTo>
                  <a:pt x="268859" y="128016"/>
                </a:lnTo>
                <a:lnTo>
                  <a:pt x="272369" y="124587"/>
                </a:lnTo>
                <a:lnTo>
                  <a:pt x="240868" y="124587"/>
                </a:lnTo>
                <a:lnTo>
                  <a:pt x="234264" y="121031"/>
                </a:lnTo>
                <a:lnTo>
                  <a:pt x="228028" y="114046"/>
                </a:lnTo>
                <a:close/>
              </a:path>
              <a:path w="675005" h="136525">
                <a:moveTo>
                  <a:pt x="250621" y="36576"/>
                </a:moveTo>
                <a:lnTo>
                  <a:pt x="243128" y="36576"/>
                </a:lnTo>
                <a:lnTo>
                  <a:pt x="236918" y="38989"/>
                </a:lnTo>
                <a:lnTo>
                  <a:pt x="231880" y="43809"/>
                </a:lnTo>
                <a:lnTo>
                  <a:pt x="227101" y="48514"/>
                </a:lnTo>
                <a:lnTo>
                  <a:pt x="224637" y="54483"/>
                </a:lnTo>
                <a:lnTo>
                  <a:pt x="224637" y="67183"/>
                </a:lnTo>
                <a:lnTo>
                  <a:pt x="254685" y="93472"/>
                </a:lnTo>
                <a:lnTo>
                  <a:pt x="259803" y="96901"/>
                </a:lnTo>
                <a:lnTo>
                  <a:pt x="264337" y="102235"/>
                </a:lnTo>
                <a:lnTo>
                  <a:pt x="265468" y="105410"/>
                </a:lnTo>
                <a:lnTo>
                  <a:pt x="265468" y="113030"/>
                </a:lnTo>
                <a:lnTo>
                  <a:pt x="263753" y="116713"/>
                </a:lnTo>
                <a:lnTo>
                  <a:pt x="256895" y="123063"/>
                </a:lnTo>
                <a:lnTo>
                  <a:pt x="252729" y="124587"/>
                </a:lnTo>
                <a:lnTo>
                  <a:pt x="272369" y="124587"/>
                </a:lnTo>
                <a:lnTo>
                  <a:pt x="274319" y="122682"/>
                </a:lnTo>
                <a:lnTo>
                  <a:pt x="277050" y="116078"/>
                </a:lnTo>
                <a:lnTo>
                  <a:pt x="277050" y="102743"/>
                </a:lnTo>
                <a:lnTo>
                  <a:pt x="275450" y="97790"/>
                </a:lnTo>
                <a:lnTo>
                  <a:pt x="272249" y="93472"/>
                </a:lnTo>
                <a:lnTo>
                  <a:pt x="268998" y="89027"/>
                </a:lnTo>
                <a:lnTo>
                  <a:pt x="262826" y="84582"/>
                </a:lnTo>
                <a:lnTo>
                  <a:pt x="246316" y="76073"/>
                </a:lnTo>
                <a:lnTo>
                  <a:pt x="241426" y="72644"/>
                </a:lnTo>
                <a:lnTo>
                  <a:pt x="236766" y="67056"/>
                </a:lnTo>
                <a:lnTo>
                  <a:pt x="235610" y="64135"/>
                </a:lnTo>
                <a:lnTo>
                  <a:pt x="235669" y="57404"/>
                </a:lnTo>
                <a:lnTo>
                  <a:pt x="237020" y="54483"/>
                </a:lnTo>
                <a:lnTo>
                  <a:pt x="239839" y="51943"/>
                </a:lnTo>
                <a:lnTo>
                  <a:pt x="242658" y="49276"/>
                </a:lnTo>
                <a:lnTo>
                  <a:pt x="246049" y="48006"/>
                </a:lnTo>
                <a:lnTo>
                  <a:pt x="275308" y="48006"/>
                </a:lnTo>
                <a:lnTo>
                  <a:pt x="270343" y="43809"/>
                </a:lnTo>
                <a:lnTo>
                  <a:pt x="263748" y="39798"/>
                </a:lnTo>
                <a:lnTo>
                  <a:pt x="257175" y="37383"/>
                </a:lnTo>
                <a:lnTo>
                  <a:pt x="250621" y="36576"/>
                </a:lnTo>
                <a:close/>
              </a:path>
              <a:path w="675005" h="136525">
                <a:moveTo>
                  <a:pt x="275308" y="48006"/>
                </a:moveTo>
                <a:lnTo>
                  <a:pt x="256235" y="48006"/>
                </a:lnTo>
                <a:lnTo>
                  <a:pt x="262610" y="51181"/>
                </a:lnTo>
                <a:lnTo>
                  <a:pt x="269125" y="57404"/>
                </a:lnTo>
                <a:lnTo>
                  <a:pt x="276961" y="49403"/>
                </a:lnTo>
                <a:lnTo>
                  <a:pt x="275308" y="48006"/>
                </a:lnTo>
                <a:close/>
              </a:path>
              <a:path w="675005" h="136525">
                <a:moveTo>
                  <a:pt x="304914" y="0"/>
                </a:moveTo>
                <a:lnTo>
                  <a:pt x="299427" y="0"/>
                </a:lnTo>
                <a:lnTo>
                  <a:pt x="297091" y="1016"/>
                </a:lnTo>
                <a:lnTo>
                  <a:pt x="295122" y="2921"/>
                </a:lnTo>
                <a:lnTo>
                  <a:pt x="293154" y="4953"/>
                </a:lnTo>
                <a:lnTo>
                  <a:pt x="292176" y="7366"/>
                </a:lnTo>
                <a:lnTo>
                  <a:pt x="292176" y="12827"/>
                </a:lnTo>
                <a:lnTo>
                  <a:pt x="293154" y="15240"/>
                </a:lnTo>
                <a:lnTo>
                  <a:pt x="295122" y="17145"/>
                </a:lnTo>
                <a:lnTo>
                  <a:pt x="297091" y="19177"/>
                </a:lnTo>
                <a:lnTo>
                  <a:pt x="299427" y="20066"/>
                </a:lnTo>
                <a:lnTo>
                  <a:pt x="304914" y="20066"/>
                </a:lnTo>
                <a:lnTo>
                  <a:pt x="307289" y="19177"/>
                </a:lnTo>
                <a:lnTo>
                  <a:pt x="309257" y="17145"/>
                </a:lnTo>
                <a:lnTo>
                  <a:pt x="311213" y="15240"/>
                </a:lnTo>
                <a:lnTo>
                  <a:pt x="312204" y="12827"/>
                </a:lnTo>
                <a:lnTo>
                  <a:pt x="312204" y="7366"/>
                </a:lnTo>
                <a:lnTo>
                  <a:pt x="311213" y="4953"/>
                </a:lnTo>
                <a:lnTo>
                  <a:pt x="309257" y="2921"/>
                </a:lnTo>
                <a:lnTo>
                  <a:pt x="307289" y="1016"/>
                </a:lnTo>
                <a:lnTo>
                  <a:pt x="304914" y="0"/>
                </a:lnTo>
                <a:close/>
              </a:path>
              <a:path w="675005" h="136525">
                <a:moveTo>
                  <a:pt x="308279" y="38989"/>
                </a:moveTo>
                <a:lnTo>
                  <a:pt x="296087" y="38989"/>
                </a:lnTo>
                <a:lnTo>
                  <a:pt x="296087" y="133731"/>
                </a:lnTo>
                <a:lnTo>
                  <a:pt x="308279" y="133731"/>
                </a:lnTo>
                <a:lnTo>
                  <a:pt x="308279" y="38989"/>
                </a:lnTo>
                <a:close/>
              </a:path>
              <a:path w="675005" h="136525">
                <a:moveTo>
                  <a:pt x="348208" y="38989"/>
                </a:moveTo>
                <a:lnTo>
                  <a:pt x="336016" y="38989"/>
                </a:lnTo>
                <a:lnTo>
                  <a:pt x="336016" y="133731"/>
                </a:lnTo>
                <a:lnTo>
                  <a:pt x="348208" y="133731"/>
                </a:lnTo>
                <a:lnTo>
                  <a:pt x="348317" y="90334"/>
                </a:lnTo>
                <a:lnTo>
                  <a:pt x="348645" y="83200"/>
                </a:lnTo>
                <a:lnTo>
                  <a:pt x="360411" y="56007"/>
                </a:lnTo>
                <a:lnTo>
                  <a:pt x="348208" y="56007"/>
                </a:lnTo>
                <a:lnTo>
                  <a:pt x="348208" y="38989"/>
                </a:lnTo>
                <a:close/>
              </a:path>
              <a:path w="675005" h="136525">
                <a:moveTo>
                  <a:pt x="409876" y="47752"/>
                </a:moveTo>
                <a:lnTo>
                  <a:pt x="387743" y="47752"/>
                </a:lnTo>
                <a:lnTo>
                  <a:pt x="392963" y="49403"/>
                </a:lnTo>
                <a:lnTo>
                  <a:pt x="400977" y="55753"/>
                </a:lnTo>
                <a:lnTo>
                  <a:pt x="403682" y="60452"/>
                </a:lnTo>
                <a:lnTo>
                  <a:pt x="405104" y="66675"/>
                </a:lnTo>
                <a:lnTo>
                  <a:pt x="406006" y="70358"/>
                </a:lnTo>
                <a:lnTo>
                  <a:pt x="406350" y="75963"/>
                </a:lnTo>
                <a:lnTo>
                  <a:pt x="406450" y="133731"/>
                </a:lnTo>
                <a:lnTo>
                  <a:pt x="418642" y="133731"/>
                </a:lnTo>
                <a:lnTo>
                  <a:pt x="418594" y="83200"/>
                </a:lnTo>
                <a:lnTo>
                  <a:pt x="412115" y="50419"/>
                </a:lnTo>
                <a:lnTo>
                  <a:pt x="409876" y="47752"/>
                </a:lnTo>
                <a:close/>
              </a:path>
              <a:path w="675005" h="136525">
                <a:moveTo>
                  <a:pt x="390817" y="36576"/>
                </a:moveTo>
                <a:lnTo>
                  <a:pt x="376770" y="36576"/>
                </a:lnTo>
                <a:lnTo>
                  <a:pt x="370319" y="38227"/>
                </a:lnTo>
                <a:lnTo>
                  <a:pt x="358482" y="44577"/>
                </a:lnTo>
                <a:lnTo>
                  <a:pt x="353085" y="49530"/>
                </a:lnTo>
                <a:lnTo>
                  <a:pt x="348208" y="56007"/>
                </a:lnTo>
                <a:lnTo>
                  <a:pt x="360411" y="56007"/>
                </a:lnTo>
                <a:lnTo>
                  <a:pt x="367322" y="50292"/>
                </a:lnTo>
                <a:lnTo>
                  <a:pt x="373926" y="47752"/>
                </a:lnTo>
                <a:lnTo>
                  <a:pt x="409876" y="47752"/>
                </a:lnTo>
                <a:lnTo>
                  <a:pt x="408063" y="45593"/>
                </a:lnTo>
                <a:lnTo>
                  <a:pt x="402577" y="41910"/>
                </a:lnTo>
                <a:lnTo>
                  <a:pt x="397090" y="38354"/>
                </a:lnTo>
                <a:lnTo>
                  <a:pt x="390817" y="36576"/>
                </a:lnTo>
                <a:close/>
              </a:path>
              <a:path w="675005" h="136525">
                <a:moveTo>
                  <a:pt x="488238" y="36576"/>
                </a:moveTo>
                <a:lnTo>
                  <a:pt x="450672" y="54483"/>
                </a:lnTo>
                <a:lnTo>
                  <a:pt x="439610" y="86614"/>
                </a:lnTo>
                <a:lnTo>
                  <a:pt x="440427" y="95974"/>
                </a:lnTo>
                <a:lnTo>
                  <a:pt x="468279" y="132349"/>
                </a:lnTo>
                <a:lnTo>
                  <a:pt x="488937" y="136144"/>
                </a:lnTo>
                <a:lnTo>
                  <a:pt x="495909" y="136144"/>
                </a:lnTo>
                <a:lnTo>
                  <a:pt x="502145" y="135128"/>
                </a:lnTo>
                <a:lnTo>
                  <a:pt x="507669" y="132969"/>
                </a:lnTo>
                <a:lnTo>
                  <a:pt x="513194" y="130937"/>
                </a:lnTo>
                <a:lnTo>
                  <a:pt x="518159" y="127762"/>
                </a:lnTo>
                <a:lnTo>
                  <a:pt x="521194" y="124968"/>
                </a:lnTo>
                <a:lnTo>
                  <a:pt x="487883" y="124968"/>
                </a:lnTo>
                <a:lnTo>
                  <a:pt x="480687" y="124303"/>
                </a:lnTo>
                <a:lnTo>
                  <a:pt x="452933" y="95210"/>
                </a:lnTo>
                <a:lnTo>
                  <a:pt x="452145" y="87376"/>
                </a:lnTo>
                <a:lnTo>
                  <a:pt x="537387" y="87376"/>
                </a:lnTo>
                <a:lnTo>
                  <a:pt x="536668" y="78065"/>
                </a:lnTo>
                <a:lnTo>
                  <a:pt x="536381" y="76835"/>
                </a:lnTo>
                <a:lnTo>
                  <a:pt x="453364" y="76835"/>
                </a:lnTo>
                <a:lnTo>
                  <a:pt x="455866" y="68072"/>
                </a:lnTo>
                <a:lnTo>
                  <a:pt x="488403" y="48260"/>
                </a:lnTo>
                <a:lnTo>
                  <a:pt x="520386" y="48260"/>
                </a:lnTo>
                <a:lnTo>
                  <a:pt x="519081" y="46916"/>
                </a:lnTo>
                <a:lnTo>
                  <a:pt x="510019" y="41163"/>
                </a:lnTo>
                <a:lnTo>
                  <a:pt x="499737" y="37720"/>
                </a:lnTo>
                <a:lnTo>
                  <a:pt x="488238" y="36576"/>
                </a:lnTo>
                <a:close/>
              </a:path>
              <a:path w="675005" h="136525">
                <a:moveTo>
                  <a:pt x="523976" y="102362"/>
                </a:moveTo>
                <a:lnTo>
                  <a:pt x="520255" y="108458"/>
                </a:lnTo>
                <a:lnTo>
                  <a:pt x="516801" y="113030"/>
                </a:lnTo>
                <a:lnTo>
                  <a:pt x="513600" y="115697"/>
                </a:lnTo>
                <a:lnTo>
                  <a:pt x="510400" y="118491"/>
                </a:lnTo>
                <a:lnTo>
                  <a:pt x="506526" y="120777"/>
                </a:lnTo>
                <a:lnTo>
                  <a:pt x="497408" y="124079"/>
                </a:lnTo>
                <a:lnTo>
                  <a:pt x="492709" y="124968"/>
                </a:lnTo>
                <a:lnTo>
                  <a:pt x="521194" y="124968"/>
                </a:lnTo>
                <a:lnTo>
                  <a:pt x="526986" y="119634"/>
                </a:lnTo>
                <a:lnTo>
                  <a:pt x="530885" y="114300"/>
                </a:lnTo>
                <a:lnTo>
                  <a:pt x="534250" y="107696"/>
                </a:lnTo>
                <a:lnTo>
                  <a:pt x="523976" y="102362"/>
                </a:lnTo>
                <a:close/>
              </a:path>
              <a:path w="675005" h="136525">
                <a:moveTo>
                  <a:pt x="520386" y="48260"/>
                </a:moveTo>
                <a:lnTo>
                  <a:pt x="494042" y="48260"/>
                </a:lnTo>
                <a:lnTo>
                  <a:pt x="499427" y="49403"/>
                </a:lnTo>
                <a:lnTo>
                  <a:pt x="509650" y="54229"/>
                </a:lnTo>
                <a:lnTo>
                  <a:pt x="513765" y="57277"/>
                </a:lnTo>
                <a:lnTo>
                  <a:pt x="519976" y="65151"/>
                </a:lnTo>
                <a:lnTo>
                  <a:pt x="522350" y="70231"/>
                </a:lnTo>
                <a:lnTo>
                  <a:pt x="523976" y="76835"/>
                </a:lnTo>
                <a:lnTo>
                  <a:pt x="536381" y="76835"/>
                </a:lnTo>
                <a:lnTo>
                  <a:pt x="534684" y="69564"/>
                </a:lnTo>
                <a:lnTo>
                  <a:pt x="531435" y="61872"/>
                </a:lnTo>
                <a:lnTo>
                  <a:pt x="526922" y="54991"/>
                </a:lnTo>
                <a:lnTo>
                  <a:pt x="520386" y="48260"/>
                </a:lnTo>
                <a:close/>
              </a:path>
              <a:path w="675005" h="136525">
                <a:moveTo>
                  <a:pt x="558736" y="114046"/>
                </a:moveTo>
                <a:lnTo>
                  <a:pt x="551078" y="122809"/>
                </a:lnTo>
                <a:lnTo>
                  <a:pt x="554342" y="127000"/>
                </a:lnTo>
                <a:lnTo>
                  <a:pt x="558444" y="130175"/>
                </a:lnTo>
                <a:lnTo>
                  <a:pt x="568388" y="135001"/>
                </a:lnTo>
                <a:lnTo>
                  <a:pt x="573608" y="136144"/>
                </a:lnTo>
                <a:lnTo>
                  <a:pt x="587273" y="136144"/>
                </a:lnTo>
                <a:lnTo>
                  <a:pt x="594093" y="133477"/>
                </a:lnTo>
                <a:lnTo>
                  <a:pt x="599566" y="128016"/>
                </a:lnTo>
                <a:lnTo>
                  <a:pt x="603077" y="124587"/>
                </a:lnTo>
                <a:lnTo>
                  <a:pt x="571576" y="124587"/>
                </a:lnTo>
                <a:lnTo>
                  <a:pt x="564972" y="121031"/>
                </a:lnTo>
                <a:lnTo>
                  <a:pt x="558736" y="114046"/>
                </a:lnTo>
                <a:close/>
              </a:path>
              <a:path w="675005" h="136525">
                <a:moveTo>
                  <a:pt x="581329" y="36576"/>
                </a:moveTo>
                <a:lnTo>
                  <a:pt x="573836" y="36576"/>
                </a:lnTo>
                <a:lnTo>
                  <a:pt x="567626" y="38989"/>
                </a:lnTo>
                <a:lnTo>
                  <a:pt x="562588" y="43809"/>
                </a:lnTo>
                <a:lnTo>
                  <a:pt x="557809" y="48514"/>
                </a:lnTo>
                <a:lnTo>
                  <a:pt x="555345" y="54483"/>
                </a:lnTo>
                <a:lnTo>
                  <a:pt x="555345" y="67183"/>
                </a:lnTo>
                <a:lnTo>
                  <a:pt x="585393" y="93472"/>
                </a:lnTo>
                <a:lnTo>
                  <a:pt x="590511" y="96901"/>
                </a:lnTo>
                <a:lnTo>
                  <a:pt x="595045" y="102235"/>
                </a:lnTo>
                <a:lnTo>
                  <a:pt x="596176" y="105410"/>
                </a:lnTo>
                <a:lnTo>
                  <a:pt x="596176" y="113030"/>
                </a:lnTo>
                <a:lnTo>
                  <a:pt x="594461" y="116713"/>
                </a:lnTo>
                <a:lnTo>
                  <a:pt x="587603" y="123063"/>
                </a:lnTo>
                <a:lnTo>
                  <a:pt x="583438" y="124587"/>
                </a:lnTo>
                <a:lnTo>
                  <a:pt x="603077" y="124587"/>
                </a:lnTo>
                <a:lnTo>
                  <a:pt x="605028" y="122682"/>
                </a:lnTo>
                <a:lnTo>
                  <a:pt x="607758" y="116078"/>
                </a:lnTo>
                <a:lnTo>
                  <a:pt x="607758" y="102743"/>
                </a:lnTo>
                <a:lnTo>
                  <a:pt x="606158" y="97790"/>
                </a:lnTo>
                <a:lnTo>
                  <a:pt x="602957" y="93472"/>
                </a:lnTo>
                <a:lnTo>
                  <a:pt x="599706" y="89027"/>
                </a:lnTo>
                <a:lnTo>
                  <a:pt x="593534" y="84582"/>
                </a:lnTo>
                <a:lnTo>
                  <a:pt x="577024" y="76073"/>
                </a:lnTo>
                <a:lnTo>
                  <a:pt x="572135" y="72644"/>
                </a:lnTo>
                <a:lnTo>
                  <a:pt x="567474" y="67056"/>
                </a:lnTo>
                <a:lnTo>
                  <a:pt x="566318" y="64135"/>
                </a:lnTo>
                <a:lnTo>
                  <a:pt x="566377" y="57404"/>
                </a:lnTo>
                <a:lnTo>
                  <a:pt x="567728" y="54483"/>
                </a:lnTo>
                <a:lnTo>
                  <a:pt x="570547" y="51943"/>
                </a:lnTo>
                <a:lnTo>
                  <a:pt x="573366" y="49276"/>
                </a:lnTo>
                <a:lnTo>
                  <a:pt x="576757" y="48006"/>
                </a:lnTo>
                <a:lnTo>
                  <a:pt x="606016" y="48006"/>
                </a:lnTo>
                <a:lnTo>
                  <a:pt x="601051" y="43809"/>
                </a:lnTo>
                <a:lnTo>
                  <a:pt x="594456" y="39798"/>
                </a:lnTo>
                <a:lnTo>
                  <a:pt x="587883" y="37383"/>
                </a:lnTo>
                <a:lnTo>
                  <a:pt x="581329" y="36576"/>
                </a:lnTo>
                <a:close/>
              </a:path>
              <a:path w="675005" h="136525">
                <a:moveTo>
                  <a:pt x="606016" y="48006"/>
                </a:moveTo>
                <a:lnTo>
                  <a:pt x="586943" y="48006"/>
                </a:lnTo>
                <a:lnTo>
                  <a:pt x="593318" y="51181"/>
                </a:lnTo>
                <a:lnTo>
                  <a:pt x="599833" y="57404"/>
                </a:lnTo>
                <a:lnTo>
                  <a:pt x="607669" y="49403"/>
                </a:lnTo>
                <a:lnTo>
                  <a:pt x="606016" y="48006"/>
                </a:lnTo>
                <a:close/>
              </a:path>
              <a:path w="675005" h="136525">
                <a:moveTo>
                  <a:pt x="625792" y="114046"/>
                </a:moveTo>
                <a:lnTo>
                  <a:pt x="618134" y="122809"/>
                </a:lnTo>
                <a:lnTo>
                  <a:pt x="621398" y="127000"/>
                </a:lnTo>
                <a:lnTo>
                  <a:pt x="625500" y="130175"/>
                </a:lnTo>
                <a:lnTo>
                  <a:pt x="635444" y="135001"/>
                </a:lnTo>
                <a:lnTo>
                  <a:pt x="640664" y="136144"/>
                </a:lnTo>
                <a:lnTo>
                  <a:pt x="654329" y="136144"/>
                </a:lnTo>
                <a:lnTo>
                  <a:pt x="661149" y="133477"/>
                </a:lnTo>
                <a:lnTo>
                  <a:pt x="666622" y="128016"/>
                </a:lnTo>
                <a:lnTo>
                  <a:pt x="670133" y="124587"/>
                </a:lnTo>
                <a:lnTo>
                  <a:pt x="638632" y="124587"/>
                </a:lnTo>
                <a:lnTo>
                  <a:pt x="632028" y="121031"/>
                </a:lnTo>
                <a:lnTo>
                  <a:pt x="625792" y="114046"/>
                </a:lnTo>
                <a:close/>
              </a:path>
              <a:path w="675005" h="136525">
                <a:moveTo>
                  <a:pt x="648385" y="36576"/>
                </a:moveTo>
                <a:lnTo>
                  <a:pt x="640892" y="36576"/>
                </a:lnTo>
                <a:lnTo>
                  <a:pt x="634682" y="38989"/>
                </a:lnTo>
                <a:lnTo>
                  <a:pt x="629644" y="43809"/>
                </a:lnTo>
                <a:lnTo>
                  <a:pt x="624865" y="48514"/>
                </a:lnTo>
                <a:lnTo>
                  <a:pt x="622401" y="54483"/>
                </a:lnTo>
                <a:lnTo>
                  <a:pt x="622401" y="67183"/>
                </a:lnTo>
                <a:lnTo>
                  <a:pt x="652449" y="93472"/>
                </a:lnTo>
                <a:lnTo>
                  <a:pt x="657567" y="96901"/>
                </a:lnTo>
                <a:lnTo>
                  <a:pt x="662101" y="102235"/>
                </a:lnTo>
                <a:lnTo>
                  <a:pt x="663232" y="105410"/>
                </a:lnTo>
                <a:lnTo>
                  <a:pt x="663232" y="113030"/>
                </a:lnTo>
                <a:lnTo>
                  <a:pt x="661517" y="116713"/>
                </a:lnTo>
                <a:lnTo>
                  <a:pt x="654659" y="123063"/>
                </a:lnTo>
                <a:lnTo>
                  <a:pt x="650494" y="124587"/>
                </a:lnTo>
                <a:lnTo>
                  <a:pt x="670133" y="124587"/>
                </a:lnTo>
                <a:lnTo>
                  <a:pt x="672084" y="122682"/>
                </a:lnTo>
                <a:lnTo>
                  <a:pt x="674814" y="116078"/>
                </a:lnTo>
                <a:lnTo>
                  <a:pt x="674814" y="102743"/>
                </a:lnTo>
                <a:lnTo>
                  <a:pt x="673214" y="97790"/>
                </a:lnTo>
                <a:lnTo>
                  <a:pt x="670013" y="93472"/>
                </a:lnTo>
                <a:lnTo>
                  <a:pt x="666762" y="89027"/>
                </a:lnTo>
                <a:lnTo>
                  <a:pt x="660590" y="84582"/>
                </a:lnTo>
                <a:lnTo>
                  <a:pt x="644080" y="76073"/>
                </a:lnTo>
                <a:lnTo>
                  <a:pt x="639191" y="72644"/>
                </a:lnTo>
                <a:lnTo>
                  <a:pt x="634530" y="67056"/>
                </a:lnTo>
                <a:lnTo>
                  <a:pt x="633374" y="64135"/>
                </a:lnTo>
                <a:lnTo>
                  <a:pt x="633433" y="57404"/>
                </a:lnTo>
                <a:lnTo>
                  <a:pt x="634784" y="54483"/>
                </a:lnTo>
                <a:lnTo>
                  <a:pt x="637603" y="51943"/>
                </a:lnTo>
                <a:lnTo>
                  <a:pt x="640422" y="49276"/>
                </a:lnTo>
                <a:lnTo>
                  <a:pt x="643813" y="48006"/>
                </a:lnTo>
                <a:lnTo>
                  <a:pt x="673072" y="48006"/>
                </a:lnTo>
                <a:lnTo>
                  <a:pt x="668107" y="43809"/>
                </a:lnTo>
                <a:lnTo>
                  <a:pt x="661512" y="39798"/>
                </a:lnTo>
                <a:lnTo>
                  <a:pt x="654939" y="37383"/>
                </a:lnTo>
                <a:lnTo>
                  <a:pt x="648385" y="36576"/>
                </a:lnTo>
                <a:close/>
              </a:path>
              <a:path w="675005" h="136525">
                <a:moveTo>
                  <a:pt x="673072" y="48006"/>
                </a:moveTo>
                <a:lnTo>
                  <a:pt x="653999" y="48006"/>
                </a:lnTo>
                <a:lnTo>
                  <a:pt x="660374" y="51181"/>
                </a:lnTo>
                <a:lnTo>
                  <a:pt x="666889" y="57404"/>
                </a:lnTo>
                <a:lnTo>
                  <a:pt x="674725" y="49403"/>
                </a:lnTo>
                <a:lnTo>
                  <a:pt x="673072" y="48006"/>
                </a:lnTo>
                <a:close/>
              </a:path>
            </a:pathLst>
          </a:custGeom>
          <a:solidFill>
            <a:srgbClr val="FFFFFF">
              <a:alpha val="4313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3"/>
          <p:cNvSpPr txBox="1"/>
          <p:nvPr/>
        </p:nvSpPr>
        <p:spPr>
          <a:xfrm>
            <a:off x="188772" y="4191000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 smtClean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188772" y="5263388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8571" y="6182380"/>
            <a:ext cx="240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Up-</a:t>
            </a:r>
            <a:r>
              <a:rPr lang="en-US" dirty="0" err="1">
                <a:solidFill>
                  <a:schemeClr val="bg1"/>
                </a:solidFill>
              </a:rPr>
              <a:t>dation</a:t>
            </a:r>
            <a:r>
              <a:rPr lang="en-US" dirty="0">
                <a:solidFill>
                  <a:schemeClr val="bg1"/>
                </a:solidFill>
              </a:rPr>
              <a:t> basis changes introduced</a:t>
            </a:r>
          </a:p>
        </p:txBody>
      </p:sp>
      <p:sp>
        <p:nvSpPr>
          <p:cNvPr id="17" name="object 40"/>
          <p:cNvSpPr txBox="1"/>
          <p:nvPr/>
        </p:nvSpPr>
        <p:spPr>
          <a:xfrm>
            <a:off x="188772" y="5486400"/>
            <a:ext cx="158115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spc="-5" dirty="0" smtClean="0">
                <a:solidFill>
                  <a:schemeClr val="bg1"/>
                </a:solidFill>
                <a:latin typeface="Century Gothic"/>
                <a:cs typeface="Century Gothic"/>
              </a:rPr>
              <a:t>4</a:t>
            </a:r>
            <a:r>
              <a:rPr lang="en-US" sz="125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	</a:t>
            </a:r>
            <a:r>
              <a:rPr sz="125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455612" y="4038600"/>
            <a:ext cx="250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Gaining Knowledge of Business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6670" y="4812268"/>
            <a:ext cx="2594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Current Tax Structure</a:t>
            </a:r>
          </a:p>
        </p:txBody>
      </p:sp>
      <p:sp>
        <p:nvSpPr>
          <p:cNvPr id="20" name="object 33"/>
          <p:cNvSpPr txBox="1"/>
          <p:nvPr/>
        </p:nvSpPr>
        <p:spPr>
          <a:xfrm>
            <a:off x="227012" y="4227240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50" dirty="0">
                <a:solidFill>
                  <a:schemeClr val="bg1"/>
                </a:solidFill>
                <a:latin typeface="Century Gothic"/>
                <a:cs typeface="Century Gothic"/>
              </a:rPr>
              <a:t>1</a:t>
            </a:r>
            <a:r>
              <a:rPr sz="1250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21" name="object 33"/>
          <p:cNvSpPr txBox="1"/>
          <p:nvPr/>
        </p:nvSpPr>
        <p:spPr>
          <a:xfrm>
            <a:off x="227012" y="4953000"/>
            <a:ext cx="15811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250" dirty="0">
                <a:solidFill>
                  <a:schemeClr val="bg1"/>
                </a:solidFill>
                <a:latin typeface="Century Gothic"/>
                <a:cs typeface="Century Gothic"/>
              </a:rPr>
              <a:t>2</a:t>
            </a:r>
            <a:r>
              <a:rPr sz="1250" dirty="0" smtClean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9412" y="5410200"/>
            <a:ext cx="2738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Impact of Existing Tax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object 40"/>
          <p:cNvSpPr txBox="1"/>
          <p:nvPr/>
        </p:nvSpPr>
        <p:spPr>
          <a:xfrm>
            <a:off x="221297" y="6280919"/>
            <a:ext cx="158115" cy="577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250" spc="-5" dirty="0" smtClean="0">
                <a:solidFill>
                  <a:schemeClr val="bg1"/>
                </a:solidFill>
                <a:latin typeface="Century Gothic"/>
                <a:cs typeface="Century Gothic"/>
              </a:rPr>
              <a:t>5</a:t>
            </a:r>
            <a:r>
              <a:rPr lang="en-US" sz="125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	</a:t>
            </a:r>
            <a:r>
              <a:rPr sz="125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50" dirty="0">
              <a:latin typeface="Century Gothic"/>
              <a:cs typeface="Century Gothic"/>
            </a:endParaRPr>
          </a:p>
        </p:txBody>
      </p:sp>
      <p:sp>
        <p:nvSpPr>
          <p:cNvPr id="25" name="object 19"/>
          <p:cNvSpPr/>
          <p:nvPr/>
        </p:nvSpPr>
        <p:spPr>
          <a:xfrm>
            <a:off x="1649857" y="643636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89535" y="0"/>
                </a:moveTo>
                <a:lnTo>
                  <a:pt x="0" y="89535"/>
                </a:lnTo>
                <a:lnTo>
                  <a:pt x="58800" y="148336"/>
                </a:lnTo>
                <a:lnTo>
                  <a:pt x="28956" y="178308"/>
                </a:lnTo>
                <a:lnTo>
                  <a:pt x="162560" y="162433"/>
                </a:lnTo>
                <a:lnTo>
                  <a:pt x="174786" y="58800"/>
                </a:lnTo>
                <a:lnTo>
                  <a:pt x="148462" y="58800"/>
                </a:lnTo>
                <a:lnTo>
                  <a:pt x="89535" y="0"/>
                </a:lnTo>
                <a:close/>
              </a:path>
              <a:path w="178435" h="178434">
                <a:moveTo>
                  <a:pt x="178307" y="28955"/>
                </a:moveTo>
                <a:lnTo>
                  <a:pt x="148462" y="58800"/>
                </a:lnTo>
                <a:lnTo>
                  <a:pt x="174786" y="58800"/>
                </a:lnTo>
                <a:lnTo>
                  <a:pt x="178307" y="2895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3"/>
          <p:cNvSpPr/>
          <p:nvPr/>
        </p:nvSpPr>
        <p:spPr>
          <a:xfrm>
            <a:off x="1685544" y="1308100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5" h="178434">
                <a:moveTo>
                  <a:pt x="0" y="28955"/>
                </a:moveTo>
                <a:lnTo>
                  <a:pt x="15748" y="162560"/>
                </a:lnTo>
                <a:lnTo>
                  <a:pt x="149225" y="178308"/>
                </a:lnTo>
                <a:lnTo>
                  <a:pt x="119380" y="148462"/>
                </a:lnTo>
                <a:lnTo>
                  <a:pt x="178307" y="89535"/>
                </a:lnTo>
                <a:lnTo>
                  <a:pt x="147657" y="58927"/>
                </a:lnTo>
                <a:lnTo>
                  <a:pt x="29844" y="58927"/>
                </a:lnTo>
                <a:lnTo>
                  <a:pt x="0" y="28955"/>
                </a:lnTo>
                <a:close/>
              </a:path>
              <a:path w="178435" h="178434">
                <a:moveTo>
                  <a:pt x="88645" y="0"/>
                </a:moveTo>
                <a:lnTo>
                  <a:pt x="29844" y="58927"/>
                </a:lnTo>
                <a:lnTo>
                  <a:pt x="147657" y="58927"/>
                </a:lnTo>
                <a:lnTo>
                  <a:pt x="88645" y="0"/>
                </a:lnTo>
                <a:close/>
              </a:path>
            </a:pathLst>
          </a:custGeom>
          <a:solidFill>
            <a:schemeClr val="tx2">
              <a:lumMod val="1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20978" y="1343786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147683" y="119379"/>
                </a:moveTo>
                <a:lnTo>
                  <a:pt x="29857" y="119379"/>
                </a:lnTo>
                <a:lnTo>
                  <a:pt x="88722" y="178308"/>
                </a:lnTo>
                <a:lnTo>
                  <a:pt x="147683" y="119379"/>
                </a:lnTo>
                <a:close/>
              </a:path>
              <a:path w="178434" h="178434">
                <a:moveTo>
                  <a:pt x="149301" y="0"/>
                </a:moveTo>
                <a:lnTo>
                  <a:pt x="15786" y="15748"/>
                </a:lnTo>
                <a:lnTo>
                  <a:pt x="0" y="149351"/>
                </a:lnTo>
                <a:lnTo>
                  <a:pt x="29857" y="119379"/>
                </a:lnTo>
                <a:lnTo>
                  <a:pt x="147683" y="119379"/>
                </a:lnTo>
                <a:lnTo>
                  <a:pt x="178308" y="88773"/>
                </a:lnTo>
                <a:lnTo>
                  <a:pt x="119443" y="29845"/>
                </a:lnTo>
                <a:lnTo>
                  <a:pt x="14930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1"/>
          <p:cNvSpPr/>
          <p:nvPr/>
        </p:nvSpPr>
        <p:spPr>
          <a:xfrm>
            <a:off x="985304" y="679195"/>
            <a:ext cx="178435" cy="178435"/>
          </a:xfrm>
          <a:custGeom>
            <a:avLst/>
            <a:gdLst/>
            <a:ahLst/>
            <a:cxnLst/>
            <a:rect l="l" t="t" r="r" b="b"/>
            <a:pathLst>
              <a:path w="178434" h="178434">
                <a:moveTo>
                  <a:pt x="29006" y="0"/>
                </a:moveTo>
                <a:lnTo>
                  <a:pt x="58864" y="29971"/>
                </a:lnTo>
                <a:lnTo>
                  <a:pt x="0" y="88773"/>
                </a:lnTo>
                <a:lnTo>
                  <a:pt x="89585" y="178307"/>
                </a:lnTo>
                <a:lnTo>
                  <a:pt x="148450" y="119506"/>
                </a:lnTo>
                <a:lnTo>
                  <a:pt x="174778" y="119506"/>
                </a:lnTo>
                <a:lnTo>
                  <a:pt x="162521" y="15875"/>
                </a:lnTo>
                <a:lnTo>
                  <a:pt x="29006" y="0"/>
                </a:lnTo>
                <a:close/>
              </a:path>
              <a:path w="178434" h="178434">
                <a:moveTo>
                  <a:pt x="174778" y="119506"/>
                </a:moveTo>
                <a:lnTo>
                  <a:pt x="148450" y="119506"/>
                </a:lnTo>
                <a:lnTo>
                  <a:pt x="178308" y="149351"/>
                </a:lnTo>
                <a:lnTo>
                  <a:pt x="174778" y="11950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03929" y="0"/>
            <a:ext cx="8884895" cy="6858594"/>
          </a:xfrm>
          <a:prstGeom prst="rect">
            <a:avLst/>
          </a:prstGeom>
        </p:spPr>
      </p:pic>
      <p:sp>
        <p:nvSpPr>
          <p:cNvPr id="30" name="object 15"/>
          <p:cNvSpPr txBox="1"/>
          <p:nvPr/>
        </p:nvSpPr>
        <p:spPr>
          <a:xfrm>
            <a:off x="3339846" y="330708"/>
            <a:ext cx="8848978" cy="6502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2D75B6"/>
                </a:solidFill>
                <a:latin typeface="Century Gothic"/>
                <a:cs typeface="Century Gothic"/>
              </a:rPr>
              <a:t>STAGE</a:t>
            </a:r>
            <a:r>
              <a:rPr sz="2400" b="1" spc="-85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2D75B6"/>
                </a:solidFill>
                <a:latin typeface="Century Gothic"/>
                <a:cs typeface="Century Gothic"/>
              </a:rPr>
              <a:t>II:</a:t>
            </a:r>
            <a:endParaRPr sz="2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spc="-10" dirty="0">
                <a:solidFill>
                  <a:srgbClr val="2D75B6"/>
                </a:solidFill>
                <a:latin typeface="Century Gothic"/>
                <a:cs typeface="Century Gothic"/>
              </a:rPr>
              <a:t>CURRENT </a:t>
            </a:r>
            <a:r>
              <a:rPr sz="1800" dirty="0">
                <a:solidFill>
                  <a:srgbClr val="2D75B6"/>
                </a:solidFill>
                <a:latin typeface="Century Gothic"/>
                <a:cs typeface="Century Gothic"/>
              </a:rPr>
              <a:t>TAX</a:t>
            </a:r>
            <a:r>
              <a:rPr sz="1800" spc="-50" dirty="0">
                <a:solidFill>
                  <a:srgbClr val="2D75B6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2D75B6"/>
                </a:solidFill>
                <a:latin typeface="Century Gothic"/>
                <a:cs typeface="Century Gothic"/>
              </a:rPr>
              <a:t>STRUCTURE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31" name="object 7"/>
          <p:cNvSpPr txBox="1"/>
          <p:nvPr/>
        </p:nvSpPr>
        <p:spPr>
          <a:xfrm>
            <a:off x="3356228" y="1227963"/>
            <a:ext cx="2726818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taxes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charged by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Company under</a:t>
            </a:r>
            <a:r>
              <a:rPr sz="1600" spc="-1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existing  regime;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3356227" y="2295016"/>
            <a:ext cx="266641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input  credit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system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 business and</a:t>
            </a:r>
            <a:r>
              <a:rPr sz="1600" spc="-7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recording  whether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same </a:t>
            </a:r>
            <a:r>
              <a:rPr sz="1600" spc="5" dirty="0">
                <a:solidFill>
                  <a:srgbClr val="404040"/>
                </a:solidFill>
                <a:latin typeface="Century Gothic"/>
                <a:cs typeface="Century Gothic"/>
              </a:rPr>
              <a:t>is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done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manually or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electronically;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3" name="object 9"/>
          <p:cNvSpPr txBox="1"/>
          <p:nvPr/>
        </p:nvSpPr>
        <p:spPr>
          <a:xfrm>
            <a:off x="3356227" y="3789171"/>
            <a:ext cx="2562176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Identifying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areas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where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Company </a:t>
            </a:r>
            <a:r>
              <a:rPr sz="1600" spc="5" dirty="0">
                <a:solidFill>
                  <a:srgbClr val="404040"/>
                </a:solidFill>
                <a:latin typeface="Century Gothic"/>
                <a:cs typeface="Century Gothic"/>
              </a:rPr>
              <a:t>is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paying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tax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under</a:t>
            </a:r>
            <a:r>
              <a:rPr sz="1600" spc="-10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reverse  charge</a:t>
            </a:r>
            <a:r>
              <a:rPr sz="1600" spc="-7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mechanism;</a:t>
            </a:r>
            <a:endParaRPr sz="1600" dirty="0">
              <a:solidFill>
                <a:prstClr val="black"/>
              </a:solidFill>
              <a:latin typeface="Century Gothic"/>
              <a:cs typeface="Century Gothic"/>
            </a:endParaRPr>
          </a:p>
        </p:txBody>
      </p:sp>
      <p:sp>
        <p:nvSpPr>
          <p:cNvPr id="34" name="object 10"/>
          <p:cNvSpPr txBox="1"/>
          <p:nvPr/>
        </p:nvSpPr>
        <p:spPr>
          <a:xfrm>
            <a:off x="3356228" y="5111115"/>
            <a:ext cx="272681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Mapping net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tax</a:t>
            </a:r>
            <a:r>
              <a:rPr sz="1600" spc="-10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liability;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5" name="object 11"/>
          <p:cNvSpPr txBox="1"/>
          <p:nvPr/>
        </p:nvSpPr>
        <p:spPr>
          <a:xfrm>
            <a:off x="3356227" y="5522595"/>
            <a:ext cx="256217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Review of check</a:t>
            </a:r>
            <a:r>
              <a:rPr sz="1600" spc="-1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points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that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determine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tax  obligations;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6" name="object 12"/>
          <p:cNvSpPr txBox="1"/>
          <p:nvPr/>
        </p:nvSpPr>
        <p:spPr>
          <a:xfrm>
            <a:off x="8459787" y="1224280"/>
            <a:ext cx="243522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process of</a:t>
            </a:r>
            <a:r>
              <a:rPr sz="1600" spc="-14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recording,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accumulation and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utilization of credits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permissible to the  Company;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7" name="object 13"/>
          <p:cNvSpPr txBox="1"/>
          <p:nvPr/>
        </p:nvSpPr>
        <p:spPr>
          <a:xfrm>
            <a:off x="8504237" y="2713863"/>
            <a:ext cx="2390775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Mapping of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taxes</a:t>
            </a:r>
            <a:r>
              <a:rPr sz="1600" spc="-120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which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are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currently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becoming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cost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to the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Company;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and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8" name="object 14"/>
          <p:cNvSpPr txBox="1"/>
          <p:nvPr/>
        </p:nvSpPr>
        <p:spPr>
          <a:xfrm>
            <a:off x="8482647" y="3780917"/>
            <a:ext cx="241236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buClr>
                <a:srgbClr val="585858"/>
              </a:buClr>
              <a:buSzPct val="89285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Understanding the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computation</a:t>
            </a:r>
            <a:r>
              <a:rPr sz="1600" spc="-95" dirty="0">
                <a:solidFill>
                  <a:srgbClr val="404040"/>
                </a:solidFill>
                <a:latin typeface="Century Gothic"/>
                <a:cs typeface="Century Gothic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procedure 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followed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to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determine 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the </a:t>
            </a:r>
            <a:r>
              <a:rPr sz="1600" dirty="0">
                <a:solidFill>
                  <a:srgbClr val="404040"/>
                </a:solidFill>
                <a:latin typeface="Century Gothic"/>
                <a:cs typeface="Century Gothic"/>
              </a:rPr>
              <a:t>existing Indirect </a:t>
            </a:r>
            <a:r>
              <a:rPr sz="1600" spc="-5" dirty="0">
                <a:solidFill>
                  <a:srgbClr val="404040"/>
                </a:solidFill>
                <a:latin typeface="Century Gothic"/>
                <a:cs typeface="Century Gothic"/>
              </a:rPr>
              <a:t>tax  liabilities</a:t>
            </a:r>
            <a:endParaRPr sz="16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431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odgrain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01115" id="{6D802E96-7B24-457C-A326-69AF839D4486}" vid="{C3FFE3C6-9A62-4BEA-9FE0-A8BC12B9BCCA}"/>
    </a:ext>
  </a:extLst>
</a:theme>
</file>

<file path=ppt/theme/theme2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35E791-7449-4708-8DE9-182EC4D8A134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Woodgrain nature presentation (widescreen)</Template>
  <TotalTime>657</TotalTime>
  <Words>1816</Words>
  <Application>Microsoft Office PowerPoint</Application>
  <PresentationFormat>Custom</PresentationFormat>
  <Paragraphs>334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Book Antiqua</vt:lpstr>
      <vt:lpstr>Calibri</vt:lpstr>
      <vt:lpstr>Century</vt:lpstr>
      <vt:lpstr>Century Gothic</vt:lpstr>
      <vt:lpstr>Times New Roman</vt:lpstr>
      <vt:lpstr>Wingdings</vt:lpstr>
      <vt:lpstr>Woodgrain 16x9</vt:lpstr>
      <vt:lpstr>PowerPoint Presentation</vt:lpstr>
      <vt:lpstr>PowerPoint Presentation</vt:lpstr>
      <vt:lpstr>PROGRES SO FAR</vt:lpstr>
      <vt:lpstr>PowerPoint Presentation</vt:lpstr>
      <vt:lpstr>GST IMPACT AREAS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STAGE IV: UPDATING IMPACT ANALYIS BASIS CHANGES  INTRODUCED</vt:lpstr>
      <vt:lpstr>PowerPoint Presentation</vt:lpstr>
      <vt:lpstr>PREPARING IMPLEMENTATION &amp; TRANSITION ROADMAP</vt:lpstr>
      <vt:lpstr>PowerPoint Presentation</vt:lpstr>
      <vt:lpstr>PowerPoint Presentation</vt:lpstr>
      <vt:lpstr> OPERATIONAL      ASSISTANCE</vt:lpstr>
      <vt:lpstr> OPERATIONAL      ASSISTANCE</vt:lpstr>
      <vt:lpstr> AGREEMENT        RE-WORKING        </vt:lpstr>
      <vt:lpstr> IT SYSYTEM            IMPLEMENTATION        </vt:lpstr>
      <vt:lpstr>         FINAL                        TOUCH    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Rupang Desai</dc:creator>
  <cp:lastModifiedBy>Rupang Desai</cp:lastModifiedBy>
  <cp:revision>69</cp:revision>
  <dcterms:created xsi:type="dcterms:W3CDTF">2016-11-15T07:50:57Z</dcterms:created>
  <dcterms:modified xsi:type="dcterms:W3CDTF">2017-04-01T10:04:53Z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