
<file path=[Content_Types].xml><?xml version="1.0" encoding="utf-8"?>
<Types xmlns="http://schemas.openxmlformats.org/package/2006/content-types">
  <Default Extension="png" ContentType="image/png"/>
  <Default Extension="bmp" ContentType="image/bmp"/>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55"/>
  </p:notesMasterIdLst>
  <p:sldIdLst>
    <p:sldId id="257" r:id="rId2"/>
    <p:sldId id="314" r:id="rId3"/>
    <p:sldId id="315" r:id="rId4"/>
    <p:sldId id="345" r:id="rId5"/>
    <p:sldId id="346" r:id="rId6"/>
    <p:sldId id="316" r:id="rId7"/>
    <p:sldId id="293" r:id="rId8"/>
    <p:sldId id="318" r:id="rId9"/>
    <p:sldId id="319" r:id="rId10"/>
    <p:sldId id="300" r:id="rId11"/>
    <p:sldId id="320" r:id="rId12"/>
    <p:sldId id="302" r:id="rId13"/>
    <p:sldId id="303" r:id="rId14"/>
    <p:sldId id="282" r:id="rId15"/>
    <p:sldId id="304" r:id="rId16"/>
    <p:sldId id="263" r:id="rId17"/>
    <p:sldId id="305" r:id="rId18"/>
    <p:sldId id="281" r:id="rId19"/>
    <p:sldId id="264" r:id="rId20"/>
    <p:sldId id="265" r:id="rId21"/>
    <p:sldId id="306" r:id="rId22"/>
    <p:sldId id="283" r:id="rId23"/>
    <p:sldId id="308" r:id="rId24"/>
    <p:sldId id="309" r:id="rId25"/>
    <p:sldId id="342" r:id="rId26"/>
    <p:sldId id="343" r:id="rId27"/>
    <p:sldId id="266" r:id="rId28"/>
    <p:sldId id="325" r:id="rId29"/>
    <p:sldId id="332" r:id="rId30"/>
    <p:sldId id="333" r:id="rId31"/>
    <p:sldId id="326" r:id="rId32"/>
    <p:sldId id="334" r:id="rId33"/>
    <p:sldId id="328" r:id="rId34"/>
    <p:sldId id="335" r:id="rId35"/>
    <p:sldId id="330" r:id="rId36"/>
    <p:sldId id="336" r:id="rId37"/>
    <p:sldId id="337" r:id="rId38"/>
    <p:sldId id="338" r:id="rId39"/>
    <p:sldId id="273" r:id="rId40"/>
    <p:sldId id="285" r:id="rId41"/>
    <p:sldId id="321" r:id="rId42"/>
    <p:sldId id="284" r:id="rId43"/>
    <p:sldId id="286" r:id="rId44"/>
    <p:sldId id="287" r:id="rId45"/>
    <p:sldId id="276" r:id="rId46"/>
    <p:sldId id="339" r:id="rId47"/>
    <p:sldId id="340" r:id="rId48"/>
    <p:sldId id="278" r:id="rId49"/>
    <p:sldId id="310" r:id="rId50"/>
    <p:sldId id="311" r:id="rId51"/>
    <p:sldId id="341" r:id="rId52"/>
    <p:sldId id="344" r:id="rId53"/>
    <p:sldId id="347"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61" autoAdjust="0"/>
    <p:restoredTop sz="94728" autoAdjust="0"/>
  </p:normalViewPr>
  <p:slideViewPr>
    <p:cSldViewPr>
      <p:cViewPr>
        <p:scale>
          <a:sx n="70" d="100"/>
          <a:sy n="70" d="100"/>
        </p:scale>
        <p:origin x="-504"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_rels/data1.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2.jpeg"/></Relationships>
</file>

<file path=ppt/diagrams/_rels/drawing1.xml.rels><?xml version="1.0" encoding="UTF-8" standalone="yes"?>
<Relationships xmlns="http://schemas.openxmlformats.org/package/2006/relationships"><Relationship Id="rId2" Type="http://schemas.microsoft.com/office/2007/relationships/hdphoto" Target="../media/hdphoto1.wdp"/><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CFBD10-6AF8-4C25-B4C3-AAF5A3640054}" type="doc">
      <dgm:prSet loTypeId="urn:microsoft.com/office/officeart/2005/8/layout/hList7" loCatId="list" qsTypeId="urn:microsoft.com/office/officeart/2005/8/quickstyle/simple1" qsCatId="simple" csTypeId="urn:microsoft.com/office/officeart/2005/8/colors/accent0_1" csCatId="mainScheme" phldr="1"/>
      <dgm:spPr/>
    </dgm:pt>
    <dgm:pt modelId="{AA0F41B2-0D48-48A7-958D-C5A4832AAEC7}">
      <dgm:prSet phldrT="[Text]"/>
      <dgm:spPr/>
      <dgm:t>
        <a:bodyPr/>
        <a:lstStyle/>
        <a:p>
          <a:r>
            <a:rPr lang="en-US" dirty="0" smtClean="0"/>
            <a:t>TRANSFER PRICING</a:t>
          </a:r>
          <a:endParaRPr lang="en-US" dirty="0"/>
        </a:p>
      </dgm:t>
    </dgm:pt>
    <dgm:pt modelId="{DFEE0934-5FF1-4F53-AF6A-23F058B65EFF}" type="parTrans" cxnId="{50CAE012-1F96-4972-A455-DF8240E205DA}">
      <dgm:prSet/>
      <dgm:spPr/>
      <dgm:t>
        <a:bodyPr/>
        <a:lstStyle/>
        <a:p>
          <a:endParaRPr lang="en-US"/>
        </a:p>
      </dgm:t>
    </dgm:pt>
    <dgm:pt modelId="{3035AB5B-D802-45EB-A5F7-A41D3BBF6CE5}" type="sibTrans" cxnId="{50CAE012-1F96-4972-A455-DF8240E205DA}">
      <dgm:prSet/>
      <dgm:spPr/>
      <dgm:t>
        <a:bodyPr/>
        <a:lstStyle/>
        <a:p>
          <a:endParaRPr lang="en-US"/>
        </a:p>
      </dgm:t>
    </dgm:pt>
    <dgm:pt modelId="{D600C73E-A345-4732-8978-A6D78A181963}" type="pres">
      <dgm:prSet presAssocID="{ADCFBD10-6AF8-4C25-B4C3-AAF5A3640054}" presName="Name0" presStyleCnt="0">
        <dgm:presLayoutVars>
          <dgm:dir/>
          <dgm:resizeHandles val="exact"/>
        </dgm:presLayoutVars>
      </dgm:prSet>
      <dgm:spPr/>
    </dgm:pt>
    <dgm:pt modelId="{882732FA-5F76-43BF-B916-58FAE0709403}" type="pres">
      <dgm:prSet presAssocID="{ADCFBD10-6AF8-4C25-B4C3-AAF5A3640054}" presName="fgShape" presStyleLbl="fgShp" presStyleIdx="0" presStyleCnt="1"/>
      <dgm:spPr/>
    </dgm:pt>
    <dgm:pt modelId="{11690167-1887-4814-A883-2A6091E097B9}" type="pres">
      <dgm:prSet presAssocID="{ADCFBD10-6AF8-4C25-B4C3-AAF5A3640054}" presName="linComp" presStyleCnt="0"/>
      <dgm:spPr/>
    </dgm:pt>
    <dgm:pt modelId="{4A70BEDD-8F77-42B2-B928-869C7EC70E2D}" type="pres">
      <dgm:prSet presAssocID="{AA0F41B2-0D48-48A7-958D-C5A4832AAEC7}" presName="compNode" presStyleCnt="0"/>
      <dgm:spPr/>
    </dgm:pt>
    <dgm:pt modelId="{04BB660E-BE79-4EBA-BB37-D4B210D4A811}" type="pres">
      <dgm:prSet presAssocID="{AA0F41B2-0D48-48A7-958D-C5A4832AAEC7}" presName="bkgdShape" presStyleLbl="node1" presStyleIdx="0" presStyleCnt="1"/>
      <dgm:spPr>
        <a:prstGeom prst="rect">
          <a:avLst/>
        </a:prstGeom>
      </dgm:spPr>
      <dgm:t>
        <a:bodyPr/>
        <a:lstStyle/>
        <a:p>
          <a:endParaRPr lang="en-US"/>
        </a:p>
      </dgm:t>
    </dgm:pt>
    <dgm:pt modelId="{0EDFD9E6-A15C-44DA-8DC9-5C8F859BB402}" type="pres">
      <dgm:prSet presAssocID="{AA0F41B2-0D48-48A7-958D-C5A4832AAEC7}" presName="nodeTx" presStyleLbl="node1" presStyleIdx="0" presStyleCnt="1">
        <dgm:presLayoutVars>
          <dgm:bulletEnabled val="1"/>
        </dgm:presLayoutVars>
      </dgm:prSet>
      <dgm:spPr/>
      <dgm:t>
        <a:bodyPr/>
        <a:lstStyle/>
        <a:p>
          <a:endParaRPr lang="en-US"/>
        </a:p>
      </dgm:t>
    </dgm:pt>
    <dgm:pt modelId="{12183490-FDC3-4C11-B06D-8DA3A9AE4258}" type="pres">
      <dgm:prSet presAssocID="{AA0F41B2-0D48-48A7-958D-C5A4832AAEC7}" presName="invisiNode" presStyleLbl="node1" presStyleIdx="0" presStyleCnt="1"/>
      <dgm:spPr/>
    </dgm:pt>
    <dgm:pt modelId="{550924A0-222F-4125-8190-D76CDF0317BA}" type="pres">
      <dgm:prSet presAssocID="{AA0F41B2-0D48-48A7-958D-C5A4832AAEC7}" presName="imagNode" presStyleLbl="fgImgPlace1" presStyleIdx="0" presStyleCnt="1" custScaleX="180180" custScaleY="137571" custLinFactNeighborX="-6673" custLinFactNeighborY="10394"/>
      <dgm:spPr>
        <a:blipFill>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extLst>
              <a:ext uri="{BEBA8EAE-BF5A-486C-A8C5-ECC9F3942E4B}">
                <a14:imgProps xmlns:a14="http://schemas.microsoft.com/office/drawing/2010/main">
                  <a14:imgLayer r:embed="rId2"/>
                </a14:imgProps>
              </a:ext>
              <a:ext uri="{28A0092B-C50C-407E-A947-70E740481C1C}">
                <a14:useLocalDpi xmlns:a14="http://schemas.microsoft.com/office/drawing/2010/main" val="0"/>
              </a:ext>
            </a:extLst>
          </a:blip>
          <a:srcRect/>
          <a:stretch>
            <a:fillRect/>
          </a:stretch>
        </a:blipFill>
      </dgm:spPr>
    </dgm:pt>
  </dgm:ptLst>
  <dgm:cxnLst>
    <dgm:cxn modelId="{48068E0D-9DE7-4BAD-B134-A36C71F118D5}" type="presOf" srcId="{AA0F41B2-0D48-48A7-958D-C5A4832AAEC7}" destId="{0EDFD9E6-A15C-44DA-8DC9-5C8F859BB402}" srcOrd="1" destOrd="0" presId="urn:microsoft.com/office/officeart/2005/8/layout/hList7"/>
    <dgm:cxn modelId="{9912136D-0033-495F-A708-10DD25C30472}" type="presOf" srcId="{ADCFBD10-6AF8-4C25-B4C3-AAF5A3640054}" destId="{D600C73E-A345-4732-8978-A6D78A181963}" srcOrd="0" destOrd="0" presId="urn:microsoft.com/office/officeart/2005/8/layout/hList7"/>
    <dgm:cxn modelId="{0CFB317F-591C-4C2C-9F11-7970A5A5FFF3}" type="presOf" srcId="{AA0F41B2-0D48-48A7-958D-C5A4832AAEC7}" destId="{04BB660E-BE79-4EBA-BB37-D4B210D4A811}" srcOrd="0" destOrd="0" presId="urn:microsoft.com/office/officeart/2005/8/layout/hList7"/>
    <dgm:cxn modelId="{50CAE012-1F96-4972-A455-DF8240E205DA}" srcId="{ADCFBD10-6AF8-4C25-B4C3-AAF5A3640054}" destId="{AA0F41B2-0D48-48A7-958D-C5A4832AAEC7}" srcOrd="0" destOrd="0" parTransId="{DFEE0934-5FF1-4F53-AF6A-23F058B65EFF}" sibTransId="{3035AB5B-D802-45EB-A5F7-A41D3BBF6CE5}"/>
    <dgm:cxn modelId="{3DD9C508-8D5A-4C69-9561-CD64078EC6C3}" type="presParOf" srcId="{D600C73E-A345-4732-8978-A6D78A181963}" destId="{882732FA-5F76-43BF-B916-58FAE0709403}" srcOrd="0" destOrd="0" presId="urn:microsoft.com/office/officeart/2005/8/layout/hList7"/>
    <dgm:cxn modelId="{6E96653E-7048-41C1-9A21-DD467E0F4EC2}" type="presParOf" srcId="{D600C73E-A345-4732-8978-A6D78A181963}" destId="{11690167-1887-4814-A883-2A6091E097B9}" srcOrd="1" destOrd="0" presId="urn:microsoft.com/office/officeart/2005/8/layout/hList7"/>
    <dgm:cxn modelId="{0B0FD749-4894-453B-86D2-447AA358EB14}" type="presParOf" srcId="{11690167-1887-4814-A883-2A6091E097B9}" destId="{4A70BEDD-8F77-42B2-B928-869C7EC70E2D}" srcOrd="0" destOrd="0" presId="urn:microsoft.com/office/officeart/2005/8/layout/hList7"/>
    <dgm:cxn modelId="{D66F0D08-C83F-462F-B708-8CF009ED732F}" type="presParOf" srcId="{4A70BEDD-8F77-42B2-B928-869C7EC70E2D}" destId="{04BB660E-BE79-4EBA-BB37-D4B210D4A811}" srcOrd="0" destOrd="0" presId="urn:microsoft.com/office/officeart/2005/8/layout/hList7"/>
    <dgm:cxn modelId="{2CE88A17-2DEF-4EF4-9B93-55658B11A5B1}" type="presParOf" srcId="{4A70BEDD-8F77-42B2-B928-869C7EC70E2D}" destId="{0EDFD9E6-A15C-44DA-8DC9-5C8F859BB402}" srcOrd="1" destOrd="0" presId="urn:microsoft.com/office/officeart/2005/8/layout/hList7"/>
    <dgm:cxn modelId="{05DDADFC-CF85-49DE-9AE0-521F16EA0A25}" type="presParOf" srcId="{4A70BEDD-8F77-42B2-B928-869C7EC70E2D}" destId="{12183490-FDC3-4C11-B06D-8DA3A9AE4258}" srcOrd="2" destOrd="0" presId="urn:microsoft.com/office/officeart/2005/8/layout/hList7"/>
    <dgm:cxn modelId="{1B11C05F-7D35-405F-A84E-9AA08EE0ADA9}" type="presParOf" srcId="{4A70BEDD-8F77-42B2-B928-869C7EC70E2D}" destId="{550924A0-222F-4125-8190-D76CDF0317BA}"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BB660E-BE79-4EBA-BB37-D4B210D4A811}">
      <dsp:nvSpPr>
        <dsp:cNvPr id="0" name=""/>
        <dsp:cNvSpPr/>
      </dsp:nvSpPr>
      <dsp:spPr>
        <a:xfrm>
          <a:off x="4464" y="8763"/>
          <a:ext cx="9135070" cy="6858000"/>
        </a:xfrm>
        <a:prstGeom prst="rect">
          <a:avLst/>
        </a:prstGeom>
        <a:solidFill>
          <a:schemeClr val="lt1">
            <a:hueOff val="0"/>
            <a:satOff val="0"/>
            <a:lumOff val="0"/>
            <a:alphaOff val="0"/>
          </a:schemeClr>
        </a:solidFill>
        <a:ln w="48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lvl="0" algn="ctr" defTabSz="2889250">
            <a:lnSpc>
              <a:spcPct val="90000"/>
            </a:lnSpc>
            <a:spcBef>
              <a:spcPct val="0"/>
            </a:spcBef>
            <a:spcAft>
              <a:spcPct val="35000"/>
            </a:spcAft>
          </a:pPr>
          <a:r>
            <a:rPr lang="en-US" sz="6500" kern="1200" dirty="0" smtClean="0"/>
            <a:t>TRANSFER PRICING</a:t>
          </a:r>
          <a:endParaRPr lang="en-US" sz="6500" kern="1200" dirty="0"/>
        </a:p>
      </dsp:txBody>
      <dsp:txXfrm>
        <a:off x="4464" y="2751963"/>
        <a:ext cx="9135070" cy="2743200"/>
      </dsp:txXfrm>
    </dsp:sp>
    <dsp:sp modelId="{550924A0-222F-4125-8190-D76CDF0317BA}">
      <dsp:nvSpPr>
        <dsp:cNvPr id="0" name=""/>
        <dsp:cNvSpPr/>
      </dsp:nvSpPr>
      <dsp:spPr>
        <a:xfrm>
          <a:off x="2362209" y="228605"/>
          <a:ext cx="4114795" cy="3141728"/>
        </a:xfrm>
        <a:prstGeom prst="ellipse">
          <a:avLst/>
        </a:prstGeom>
        <a:blipFill>
          <a:blip xmlns:r="http://schemas.openxmlformats.org/officeDocument/2006/relationships" r:embed="rId1">
            <a:duotone>
              <a:schemeClr val="dk1">
                <a:hueOff val="0"/>
                <a:satOff val="0"/>
                <a:lumOff val="0"/>
                <a:alphaOff val="0"/>
                <a:shade val="20000"/>
                <a:satMod val="200000"/>
              </a:schemeClr>
              <a:schemeClr val="dk1">
                <a:hueOff val="0"/>
                <a:satOff val="0"/>
                <a:lumOff val="0"/>
                <a:alphaOff val="0"/>
                <a:tint val="12000"/>
                <a:satMod val="190000"/>
              </a:schemeClr>
            </a:duotone>
            <a:extLst>
              <a:ext uri="{BEBA8EAE-BF5A-486C-A8C5-ECC9F3942E4B}">
                <a14:imgProps xmlns:a14="http://schemas.microsoft.com/office/drawing/2010/main">
                  <a14:imgLayer r:embed="rId2"/>
                </a14:imgProps>
              </a:ext>
              <a:ext uri="{28A0092B-C50C-407E-A947-70E740481C1C}">
                <a14:useLocalDpi xmlns:a14="http://schemas.microsoft.com/office/drawing/2010/main" val="0"/>
              </a:ext>
            </a:extLst>
          </a:blip>
          <a:srcRect/>
          <a:stretch>
            <a:fillRect/>
          </a:stretch>
        </a:blipFill>
        <a:ln w="48000" cap="flat" cmpd="thickThin"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2732FA-5F76-43BF-B916-58FAE0709403}">
      <dsp:nvSpPr>
        <dsp:cNvPr id="0" name=""/>
        <dsp:cNvSpPr/>
      </dsp:nvSpPr>
      <dsp:spPr>
        <a:xfrm>
          <a:off x="365759" y="5486400"/>
          <a:ext cx="8412480" cy="1028700"/>
        </a:xfrm>
        <a:prstGeom prst="leftRightArrow">
          <a:avLst/>
        </a:prstGeom>
        <a:solidFill>
          <a:schemeClr val="dk1">
            <a:tint val="60000"/>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636DF5-2732-4F6D-ABB8-013EF36A517B}" type="datetimeFigureOut">
              <a:rPr lang="en-US" smtClean="0"/>
              <a:t>2/24/2013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747A4F-EC5F-42C5-AD84-DB8B5F525FE4}" type="slidenum">
              <a:rPr lang="en-US" smtClean="0"/>
              <a:t>‹#›</a:t>
            </a:fld>
            <a:endParaRPr lang="en-US" dirty="0"/>
          </a:p>
        </p:txBody>
      </p:sp>
    </p:spTree>
    <p:extLst>
      <p:ext uri="{BB962C8B-B14F-4D97-AF65-F5344CB8AC3E}">
        <p14:creationId xmlns:p14="http://schemas.microsoft.com/office/powerpoint/2010/main" val="3200170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747A4F-EC5F-42C5-AD84-DB8B5F525FE4}" type="slidenum">
              <a:rPr lang="en-US" smtClean="0"/>
              <a:t>1</a:t>
            </a:fld>
            <a:endParaRPr lang="en-US" dirty="0"/>
          </a:p>
        </p:txBody>
      </p:sp>
    </p:spTree>
    <p:extLst>
      <p:ext uri="{BB962C8B-B14F-4D97-AF65-F5344CB8AC3E}">
        <p14:creationId xmlns:p14="http://schemas.microsoft.com/office/powerpoint/2010/main" val="792254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6B0A9157-F5DA-4A33-BF73-0E68268C982D}" type="datetime1">
              <a:rPr lang="en-US" smtClean="0"/>
              <a:t>2/24/2013</a:t>
            </a:fld>
            <a:endParaRPr lang="en-US" dirty="0"/>
          </a:p>
        </p:txBody>
      </p:sp>
      <p:sp>
        <p:nvSpPr>
          <p:cNvPr id="5" name="Footer Placeholder 4"/>
          <p:cNvSpPr>
            <a:spLocks noGrp="1"/>
          </p:cNvSpPr>
          <p:nvPr>
            <p:ph type="ftr" sz="quarter" idx="11"/>
          </p:nvPr>
        </p:nvSpPr>
        <p:spPr/>
        <p:txBody>
          <a:bodyPr/>
          <a:lstStyle/>
          <a:p>
            <a:r>
              <a:rPr lang="en-US" dirty="0" smtClean="0"/>
              <a:t>By Naresh Rinwa J</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464872C-2BD3-4DA6-9D8B-C8FCA35D1A07}" type="datetime1">
              <a:rPr lang="en-US" smtClean="0"/>
              <a:t>2/24/2013</a:t>
            </a:fld>
            <a:endParaRPr lang="en-US" dirty="0"/>
          </a:p>
        </p:txBody>
      </p:sp>
      <p:sp>
        <p:nvSpPr>
          <p:cNvPr id="5" name="Footer Placeholder 4"/>
          <p:cNvSpPr>
            <a:spLocks noGrp="1"/>
          </p:cNvSpPr>
          <p:nvPr>
            <p:ph type="ftr" sz="quarter" idx="11"/>
          </p:nvPr>
        </p:nvSpPr>
        <p:spPr/>
        <p:txBody>
          <a:bodyPr/>
          <a:lstStyle/>
          <a:p>
            <a:r>
              <a:rPr lang="en-US" dirty="0" smtClean="0"/>
              <a:t>By Naresh Rinwa J</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46B39E-168B-4120-B46F-360DBCF10998}" type="datetime1">
              <a:rPr lang="en-US" smtClean="0"/>
              <a:t>2/24/2013</a:t>
            </a:fld>
            <a:endParaRPr lang="en-US" dirty="0"/>
          </a:p>
        </p:txBody>
      </p:sp>
      <p:sp>
        <p:nvSpPr>
          <p:cNvPr id="5" name="Footer Placeholder 4"/>
          <p:cNvSpPr>
            <a:spLocks noGrp="1"/>
          </p:cNvSpPr>
          <p:nvPr>
            <p:ph type="ftr" sz="quarter" idx="11"/>
          </p:nvPr>
        </p:nvSpPr>
        <p:spPr>
          <a:xfrm>
            <a:off x="2640597" y="6377459"/>
            <a:ext cx="3836404" cy="365125"/>
          </a:xfrm>
        </p:spPr>
        <p:txBody>
          <a:bodyPr/>
          <a:lstStyle/>
          <a:p>
            <a:r>
              <a:rPr lang="en-US" dirty="0" smtClean="0"/>
              <a:t>By Naresh Rinwa J</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9907586-CC20-4CDF-ACA8-E68898A53718}" type="datetime1">
              <a:rPr lang="en-US" smtClean="0"/>
              <a:t>2/24/2013</a:t>
            </a:fld>
            <a:endParaRPr lang="en-US" dirty="0"/>
          </a:p>
        </p:txBody>
      </p:sp>
      <p:sp>
        <p:nvSpPr>
          <p:cNvPr id="5" name="Footer Placeholder 4"/>
          <p:cNvSpPr>
            <a:spLocks noGrp="1"/>
          </p:cNvSpPr>
          <p:nvPr>
            <p:ph type="ftr" sz="quarter" idx="11"/>
          </p:nvPr>
        </p:nvSpPr>
        <p:spPr/>
        <p:txBody>
          <a:bodyPr/>
          <a:lstStyle/>
          <a:p>
            <a:r>
              <a:rPr lang="en-US" dirty="0" smtClean="0"/>
              <a:t>By Naresh Rinwa J</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D441F13-B75C-45E6-8DF7-BA1FB744E737}" type="datetime1">
              <a:rPr lang="en-US" smtClean="0"/>
              <a:t>2/24/2013</a:t>
            </a:fld>
            <a:endParaRPr lang="en-US" dirty="0"/>
          </a:p>
        </p:txBody>
      </p:sp>
      <p:sp>
        <p:nvSpPr>
          <p:cNvPr id="5" name="Footer Placeholder 4"/>
          <p:cNvSpPr>
            <a:spLocks noGrp="1"/>
          </p:cNvSpPr>
          <p:nvPr>
            <p:ph type="ftr" sz="quarter" idx="11"/>
          </p:nvPr>
        </p:nvSpPr>
        <p:spPr/>
        <p:txBody>
          <a:bodyPr/>
          <a:lstStyle/>
          <a:p>
            <a:r>
              <a:rPr lang="en-US" dirty="0" smtClean="0"/>
              <a:t>By Naresh Rinwa J</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79A7ED8-08DC-41B4-93D3-063AB2CA4841}" type="datetime1">
              <a:rPr lang="en-US" smtClean="0"/>
              <a:t>2/24/2013</a:t>
            </a:fld>
            <a:endParaRPr lang="en-US" dirty="0"/>
          </a:p>
        </p:txBody>
      </p:sp>
      <p:sp>
        <p:nvSpPr>
          <p:cNvPr id="6" name="Footer Placeholder 5"/>
          <p:cNvSpPr>
            <a:spLocks noGrp="1"/>
          </p:cNvSpPr>
          <p:nvPr>
            <p:ph type="ftr" sz="quarter" idx="11"/>
          </p:nvPr>
        </p:nvSpPr>
        <p:spPr/>
        <p:txBody>
          <a:bodyPr/>
          <a:lstStyle/>
          <a:p>
            <a:r>
              <a:rPr lang="en-US" dirty="0" smtClean="0"/>
              <a:t>By Naresh Rinwa J</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B16E8AC5-2699-4E66-BF67-E7E1CF5C5981}" type="datetime1">
              <a:rPr lang="en-US" smtClean="0"/>
              <a:t>2/24/2013</a:t>
            </a:fld>
            <a:endParaRPr lang="en-US" dirty="0"/>
          </a:p>
        </p:txBody>
      </p:sp>
      <p:sp>
        <p:nvSpPr>
          <p:cNvPr id="8" name="Footer Placeholder 7"/>
          <p:cNvSpPr>
            <a:spLocks noGrp="1"/>
          </p:cNvSpPr>
          <p:nvPr>
            <p:ph type="ftr" sz="quarter" idx="11"/>
          </p:nvPr>
        </p:nvSpPr>
        <p:spPr/>
        <p:txBody>
          <a:bodyPr/>
          <a:lstStyle/>
          <a:p>
            <a:r>
              <a:rPr lang="en-US" dirty="0" smtClean="0"/>
              <a:t>By Naresh Rinwa J</a:t>
            </a:r>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C12EBF2-5842-4145-90F5-9A4658D1A86B}" type="datetime1">
              <a:rPr lang="en-US" smtClean="0"/>
              <a:t>2/24/2013</a:t>
            </a:fld>
            <a:endParaRPr lang="en-US" dirty="0"/>
          </a:p>
        </p:txBody>
      </p:sp>
      <p:sp>
        <p:nvSpPr>
          <p:cNvPr id="4" name="Footer Placeholder 3"/>
          <p:cNvSpPr>
            <a:spLocks noGrp="1"/>
          </p:cNvSpPr>
          <p:nvPr>
            <p:ph type="ftr" sz="quarter" idx="11"/>
          </p:nvPr>
        </p:nvSpPr>
        <p:spPr/>
        <p:txBody>
          <a:bodyPr/>
          <a:lstStyle/>
          <a:p>
            <a:r>
              <a:rPr lang="en-US" dirty="0" smtClean="0"/>
              <a:t>By Naresh Rinwa J</a:t>
            </a:r>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16D8CA-6C68-4577-B40C-ACCA55A47DDF}" type="datetime1">
              <a:rPr lang="en-US" smtClean="0"/>
              <a:t>2/24/2013</a:t>
            </a:fld>
            <a:endParaRPr lang="en-US" dirty="0"/>
          </a:p>
        </p:txBody>
      </p:sp>
      <p:sp>
        <p:nvSpPr>
          <p:cNvPr id="3" name="Footer Placeholder 2"/>
          <p:cNvSpPr>
            <a:spLocks noGrp="1"/>
          </p:cNvSpPr>
          <p:nvPr>
            <p:ph type="ftr" sz="quarter" idx="11"/>
          </p:nvPr>
        </p:nvSpPr>
        <p:spPr/>
        <p:txBody>
          <a:bodyPr/>
          <a:lstStyle/>
          <a:p>
            <a:r>
              <a:rPr lang="en-US" dirty="0" smtClean="0"/>
              <a:t>By Naresh Rinwa J</a:t>
            </a:r>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BD1BE3C-7E0B-434C-B109-4012889E1D2A}" type="datetime1">
              <a:rPr lang="en-US" smtClean="0"/>
              <a:t>2/24/2013</a:t>
            </a:fld>
            <a:endParaRPr lang="en-US" dirty="0"/>
          </a:p>
        </p:txBody>
      </p:sp>
      <p:sp>
        <p:nvSpPr>
          <p:cNvPr id="6" name="Footer Placeholder 5"/>
          <p:cNvSpPr>
            <a:spLocks noGrp="1"/>
          </p:cNvSpPr>
          <p:nvPr>
            <p:ph type="ftr" sz="quarter" idx="11"/>
          </p:nvPr>
        </p:nvSpPr>
        <p:spPr/>
        <p:txBody>
          <a:bodyPr/>
          <a:lstStyle/>
          <a:p>
            <a:r>
              <a:rPr lang="en-US" dirty="0" smtClean="0"/>
              <a:t>By Naresh Rinwa J</a:t>
            </a:r>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F2289EEA-CE96-4629-B066-18B86B4976BF}" type="datetime1">
              <a:rPr lang="en-US" smtClean="0"/>
              <a:t>2/24/2013</a:t>
            </a:fld>
            <a:endParaRPr lang="en-US" dirty="0"/>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r>
              <a:rPr lang="en-US" dirty="0" smtClean="0"/>
              <a:t>By Naresh Rinwa J</a:t>
            </a:r>
            <a:endParaRPr lang="en-US" dirty="0"/>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9E661BC1-F74D-48FC-9AF2-B84CE8A9A26A}" type="datetime1">
              <a:rPr lang="en-US" smtClean="0"/>
              <a:t>2/24/2013</a:t>
            </a:fld>
            <a:endParaRPr lang="en-US"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r>
              <a:rPr lang="en-US" dirty="0" smtClean="0"/>
              <a:t>By Naresh Rinwa J</a:t>
            </a:r>
            <a:endParaRPr lang="en-US"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sldNum="0"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b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Picture Placeholder 1"/>
          <p:cNvGraphicFramePr>
            <a:graphicFrameLocks noGrp="1"/>
          </p:cNvGraphicFramePr>
          <p:nvPr>
            <p:ph type="pic" idx="4294967295"/>
            <p:extLst>
              <p:ext uri="{D42A27DB-BD31-4B8C-83A1-F6EECF244321}">
                <p14:modId xmlns:p14="http://schemas.microsoft.com/office/powerpoint/2010/main" val="2988622838"/>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p:cNvSpPr>
            <a:spLocks noGrp="1"/>
          </p:cNvSpPr>
          <p:nvPr>
            <p:ph type="body" sz="half" idx="4294967295"/>
          </p:nvPr>
        </p:nvSpPr>
        <p:spPr>
          <a:xfrm>
            <a:off x="2819400" y="5672138"/>
            <a:ext cx="5410200" cy="804862"/>
          </a:xfrm>
        </p:spPr>
        <p:txBody>
          <a:bodyPr>
            <a:normAutofit/>
          </a:bodyPr>
          <a:lstStyle/>
          <a:p>
            <a:pPr marL="118872" indent="0" algn="r">
              <a:buNone/>
            </a:pPr>
            <a:r>
              <a:rPr lang="en-US" sz="3200" dirty="0" smtClean="0"/>
              <a:t>By Naresh Rinwa J</a:t>
            </a:r>
            <a:endParaRPr lang="en-US" sz="3200" dirty="0"/>
          </a:p>
        </p:txBody>
      </p:sp>
    </p:spTree>
    <p:extLst>
      <p:ext uri="{BB962C8B-B14F-4D97-AF65-F5344CB8AC3E}">
        <p14:creationId xmlns:p14="http://schemas.microsoft.com/office/powerpoint/2010/main" val="36325721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latin typeface="Calibri" pitchFamily="34" charset="0"/>
                <a:cs typeface="Calibri" pitchFamily="34" charset="0"/>
              </a:rPr>
              <a:t>Principle Of Taxation And</a:t>
            </a:r>
            <a:br>
              <a:rPr lang="en-US" b="1" dirty="0">
                <a:latin typeface="Calibri" pitchFamily="34" charset="0"/>
                <a:cs typeface="Calibri" pitchFamily="34" charset="0"/>
              </a:rPr>
            </a:br>
            <a:r>
              <a:rPr lang="en-US" b="1" dirty="0" smtClean="0">
                <a:latin typeface="Calibri" pitchFamily="34" charset="0"/>
                <a:cs typeface="Calibri" pitchFamily="34" charset="0"/>
              </a:rPr>
              <a:t>Definitions (Relating to TP)</a:t>
            </a:r>
            <a:endParaRPr lang="en-US" dirty="0">
              <a:latin typeface="Calibri" pitchFamily="34" charset="0"/>
              <a:cs typeface="Calibri" pitchFamily="34" charset="0"/>
            </a:endParaRPr>
          </a:p>
        </p:txBody>
      </p:sp>
      <p:sp>
        <p:nvSpPr>
          <p:cNvPr id="3" name="Content Placeholder 2"/>
          <p:cNvSpPr>
            <a:spLocks noGrp="1"/>
          </p:cNvSpPr>
          <p:nvPr>
            <p:ph idx="1"/>
          </p:nvPr>
        </p:nvSpPr>
        <p:spPr/>
        <p:txBody>
          <a:bodyPr/>
          <a:lstStyle/>
          <a:p>
            <a:pPr marL="0" indent="0">
              <a:buNone/>
            </a:pPr>
            <a:r>
              <a:rPr lang="en-US" dirty="0" smtClean="0">
                <a:latin typeface="Calibri" pitchFamily="34" charset="0"/>
                <a:cs typeface="Calibri" pitchFamily="34" charset="0"/>
              </a:rPr>
              <a:t>Structure of the Indian TP can be shown as</a:t>
            </a:r>
            <a:endParaRPr lang="en-US" dirty="0">
              <a:latin typeface="Calibri" pitchFamily="34" charset="0"/>
              <a:cs typeface="Calibri"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518428742"/>
              </p:ext>
            </p:extLst>
          </p:nvPr>
        </p:nvGraphicFramePr>
        <p:xfrm>
          <a:off x="533400" y="2362200"/>
          <a:ext cx="7696200" cy="3840480"/>
        </p:xfrm>
        <a:graphic>
          <a:graphicData uri="http://schemas.openxmlformats.org/drawingml/2006/table">
            <a:tbl>
              <a:tblPr firstRow="1" bandRow="1">
                <a:tableStyleId>{5C22544A-7EE6-4342-B048-85BDC9FD1C3A}</a:tableStyleId>
              </a:tblPr>
              <a:tblGrid>
                <a:gridCol w="3848100"/>
                <a:gridCol w="3848100"/>
              </a:tblGrid>
              <a:tr h="533400">
                <a:tc>
                  <a:txBody>
                    <a:bodyPr/>
                    <a:lstStyle/>
                    <a:p>
                      <a:r>
                        <a:rPr lang="en-US" dirty="0" smtClean="0">
                          <a:latin typeface="Calibri" pitchFamily="34" charset="0"/>
                          <a:cs typeface="Calibri" pitchFamily="34" charset="0"/>
                        </a:rPr>
                        <a:t>Coverage</a:t>
                      </a:r>
                      <a:endParaRPr lang="en-US" dirty="0">
                        <a:latin typeface="Calibri" pitchFamily="34" charset="0"/>
                        <a:cs typeface="Calibri" pitchFamily="34" charset="0"/>
                      </a:endParaRPr>
                    </a:p>
                  </a:txBody>
                  <a:tcPr/>
                </a:tc>
                <a:tc>
                  <a:txBody>
                    <a:bodyPr/>
                    <a:lstStyle/>
                    <a:p>
                      <a:r>
                        <a:rPr lang="en-US" sz="1800" b="1" i="0" u="none" strike="noStrike" kern="1200" baseline="0" dirty="0" smtClean="0">
                          <a:solidFill>
                            <a:schemeClr val="lt1"/>
                          </a:solidFill>
                          <a:latin typeface="Calibri" pitchFamily="34" charset="0"/>
                          <a:ea typeface="+mn-ea"/>
                          <a:cs typeface="Calibri" pitchFamily="34" charset="0"/>
                        </a:rPr>
                        <a:t>Relevant Section / Rule</a:t>
                      </a:r>
                      <a:endParaRPr lang="en-US" dirty="0">
                        <a:latin typeface="Calibri" pitchFamily="34" charset="0"/>
                        <a:cs typeface="Calibri" pitchFamily="34" charset="0"/>
                      </a:endParaRPr>
                    </a:p>
                  </a:txBody>
                  <a:tcPr/>
                </a:tc>
              </a:tr>
              <a:tr h="533400">
                <a:tc>
                  <a:txBody>
                    <a:bodyPr/>
                    <a:lstStyle/>
                    <a:p>
                      <a:r>
                        <a:rPr lang="en-US" dirty="0" smtClean="0">
                          <a:latin typeface="Calibri" pitchFamily="34" charset="0"/>
                          <a:cs typeface="Calibri" pitchFamily="34" charset="0"/>
                        </a:rPr>
                        <a:t>Definitions</a:t>
                      </a:r>
                      <a:endParaRPr lang="en-US" dirty="0">
                        <a:latin typeface="Calibri" pitchFamily="34" charset="0"/>
                        <a:cs typeface="Calibri" pitchFamily="34" charset="0"/>
                      </a:endParaRPr>
                    </a:p>
                  </a:txBody>
                  <a:tcPr/>
                </a:tc>
                <a:tc>
                  <a:txBody>
                    <a:bodyPr/>
                    <a:lstStyle/>
                    <a:p>
                      <a:r>
                        <a:rPr lang="en-US" sz="1800" b="0" i="0" u="none" strike="noStrike" kern="1200" baseline="0" dirty="0" smtClean="0">
                          <a:solidFill>
                            <a:schemeClr val="dk1"/>
                          </a:solidFill>
                          <a:latin typeface="Calibri" pitchFamily="34" charset="0"/>
                          <a:ea typeface="+mn-ea"/>
                          <a:cs typeface="Calibri" pitchFamily="34" charset="0"/>
                        </a:rPr>
                        <a:t>Section 92A, 92B, 92F and Rule 10A</a:t>
                      </a:r>
                      <a:endParaRPr lang="en-US" dirty="0">
                        <a:latin typeface="Calibri" pitchFamily="34" charset="0"/>
                        <a:cs typeface="Calibri" pitchFamily="34" charset="0"/>
                      </a:endParaRPr>
                    </a:p>
                  </a:txBody>
                  <a:tcPr/>
                </a:tc>
              </a:tr>
              <a:tr h="533400">
                <a:tc>
                  <a:txBody>
                    <a:bodyPr/>
                    <a:lstStyle/>
                    <a:p>
                      <a:r>
                        <a:rPr lang="en-US" dirty="0" smtClean="0">
                          <a:latin typeface="Calibri" pitchFamily="34" charset="0"/>
                          <a:cs typeface="Calibri" pitchFamily="34" charset="0"/>
                        </a:rPr>
                        <a:t>Methods</a:t>
                      </a:r>
                      <a:endParaRPr lang="en-US" dirty="0">
                        <a:latin typeface="Calibri" pitchFamily="34" charset="0"/>
                        <a:cs typeface="Calibri" pitchFamily="34" charset="0"/>
                      </a:endParaRPr>
                    </a:p>
                  </a:txBody>
                  <a:tcPr/>
                </a:tc>
                <a:tc>
                  <a:txBody>
                    <a:bodyPr/>
                    <a:lstStyle/>
                    <a:p>
                      <a:r>
                        <a:rPr lang="en-US" sz="1800" b="0" i="0" u="none" strike="noStrike" kern="1200" baseline="0" dirty="0" smtClean="0">
                          <a:solidFill>
                            <a:schemeClr val="dk1"/>
                          </a:solidFill>
                          <a:latin typeface="Calibri" pitchFamily="34" charset="0"/>
                          <a:ea typeface="+mn-ea"/>
                          <a:cs typeface="Calibri" pitchFamily="34" charset="0"/>
                        </a:rPr>
                        <a:t>Section 92C and Rules 10B and 10C</a:t>
                      </a:r>
                      <a:endParaRPr lang="en-US" dirty="0">
                        <a:latin typeface="Calibri" pitchFamily="34" charset="0"/>
                        <a:cs typeface="Calibri" pitchFamily="34" charset="0"/>
                      </a:endParaRPr>
                    </a:p>
                  </a:txBody>
                  <a:tcPr/>
                </a:tc>
              </a:tr>
              <a:tr h="533400">
                <a:tc>
                  <a:txBody>
                    <a:bodyPr/>
                    <a:lstStyle/>
                    <a:p>
                      <a:r>
                        <a:rPr lang="en-US" dirty="0" smtClean="0">
                          <a:latin typeface="Calibri" pitchFamily="34" charset="0"/>
                          <a:cs typeface="Calibri" pitchFamily="34" charset="0"/>
                        </a:rPr>
                        <a:t>Documentation</a:t>
                      </a:r>
                      <a:endParaRPr lang="en-US" dirty="0">
                        <a:latin typeface="Calibri" pitchFamily="34" charset="0"/>
                        <a:cs typeface="Calibri" pitchFamily="34" charset="0"/>
                      </a:endParaRPr>
                    </a:p>
                  </a:txBody>
                  <a:tcPr/>
                </a:tc>
                <a:tc>
                  <a:txBody>
                    <a:bodyPr/>
                    <a:lstStyle/>
                    <a:p>
                      <a:r>
                        <a:rPr lang="en-US" sz="1800" b="0" i="0" u="none" strike="noStrike" kern="1200" baseline="0" dirty="0" smtClean="0">
                          <a:solidFill>
                            <a:schemeClr val="dk1"/>
                          </a:solidFill>
                          <a:latin typeface="Calibri" pitchFamily="34" charset="0"/>
                          <a:ea typeface="+mn-ea"/>
                          <a:cs typeface="Calibri" pitchFamily="34" charset="0"/>
                        </a:rPr>
                        <a:t>Section 92D and Rule 10D</a:t>
                      </a:r>
                      <a:endParaRPr lang="en-US" dirty="0">
                        <a:latin typeface="Calibri" pitchFamily="34" charset="0"/>
                        <a:cs typeface="Calibri" pitchFamily="34" charset="0"/>
                      </a:endParaRPr>
                    </a:p>
                  </a:txBody>
                  <a:tcPr/>
                </a:tc>
              </a:tr>
              <a:tr h="533400">
                <a:tc>
                  <a:txBody>
                    <a:bodyPr/>
                    <a:lstStyle/>
                    <a:p>
                      <a:r>
                        <a:rPr lang="en-US" dirty="0" smtClean="0">
                          <a:latin typeface="Calibri" pitchFamily="34" charset="0"/>
                          <a:cs typeface="Calibri" pitchFamily="34" charset="0"/>
                        </a:rPr>
                        <a:t>Accountants report</a:t>
                      </a:r>
                      <a:endParaRPr lang="en-US" dirty="0">
                        <a:latin typeface="Calibri" pitchFamily="34" charset="0"/>
                        <a:cs typeface="Calibri" pitchFamily="34" charset="0"/>
                      </a:endParaRPr>
                    </a:p>
                  </a:txBody>
                  <a:tcPr/>
                </a:tc>
                <a:tc>
                  <a:txBody>
                    <a:bodyPr/>
                    <a:lstStyle/>
                    <a:p>
                      <a:r>
                        <a:rPr lang="en-US" sz="1800" b="0" i="0" u="none" strike="noStrike" kern="1200" baseline="0" dirty="0" smtClean="0">
                          <a:solidFill>
                            <a:schemeClr val="dk1"/>
                          </a:solidFill>
                          <a:latin typeface="Calibri" pitchFamily="34" charset="0"/>
                          <a:ea typeface="+mn-ea"/>
                          <a:cs typeface="Calibri" pitchFamily="34" charset="0"/>
                        </a:rPr>
                        <a:t>Section 92E and Rule 10E</a:t>
                      </a:r>
                      <a:endParaRPr lang="en-US" dirty="0">
                        <a:latin typeface="Calibri" pitchFamily="34" charset="0"/>
                        <a:cs typeface="Calibri" pitchFamily="34" charset="0"/>
                      </a:endParaRPr>
                    </a:p>
                  </a:txBody>
                  <a:tcPr/>
                </a:tc>
              </a:tr>
              <a:tr h="533400">
                <a:tc>
                  <a:txBody>
                    <a:bodyPr/>
                    <a:lstStyle/>
                    <a:p>
                      <a:r>
                        <a:rPr lang="en-US" dirty="0" smtClean="0">
                          <a:latin typeface="Calibri" pitchFamily="34" charset="0"/>
                          <a:cs typeface="Calibri" pitchFamily="34" charset="0"/>
                        </a:rPr>
                        <a:t>Penalties</a:t>
                      </a:r>
                      <a:endParaRPr lang="en-US" dirty="0">
                        <a:latin typeface="Calibri" pitchFamily="34" charset="0"/>
                        <a:cs typeface="Calibri" pitchFamily="34" charset="0"/>
                      </a:endParaRPr>
                    </a:p>
                  </a:txBody>
                  <a:tcPr/>
                </a:tc>
                <a:tc>
                  <a:txBody>
                    <a:bodyPr/>
                    <a:lstStyle/>
                    <a:p>
                      <a:r>
                        <a:rPr lang="en-US" sz="1800" b="0" i="0" u="none" strike="noStrike" kern="1200" baseline="0" dirty="0" smtClean="0">
                          <a:solidFill>
                            <a:schemeClr val="dk1"/>
                          </a:solidFill>
                          <a:latin typeface="Calibri" pitchFamily="34" charset="0"/>
                          <a:ea typeface="+mn-ea"/>
                          <a:cs typeface="Calibri" pitchFamily="34" charset="0"/>
                        </a:rPr>
                        <a:t>Section 271AA, 271BA, 271G and explanation 7 to Section 271(1)</a:t>
                      </a:r>
                      <a:endParaRPr lang="en-US" dirty="0">
                        <a:latin typeface="Calibri" pitchFamily="34" charset="0"/>
                        <a:cs typeface="Calibri" pitchFamily="34" charset="0"/>
                      </a:endParaRPr>
                    </a:p>
                  </a:txBody>
                  <a:tcPr/>
                </a:tc>
              </a:tr>
              <a:tr h="533400">
                <a:tc>
                  <a:txBody>
                    <a:bodyPr/>
                    <a:lstStyle/>
                    <a:p>
                      <a:r>
                        <a:rPr lang="en-US" dirty="0" smtClean="0">
                          <a:latin typeface="Calibri" pitchFamily="34" charset="0"/>
                          <a:cs typeface="Calibri" pitchFamily="34" charset="0"/>
                        </a:rPr>
                        <a:t>Administrative</a:t>
                      </a:r>
                      <a:endParaRPr lang="en-US" dirty="0">
                        <a:latin typeface="Calibri" pitchFamily="34" charset="0"/>
                        <a:cs typeface="Calibri" pitchFamily="34" charset="0"/>
                      </a:endParaRPr>
                    </a:p>
                  </a:txBody>
                  <a:tcPr/>
                </a:tc>
                <a:tc>
                  <a:txBody>
                    <a:bodyPr/>
                    <a:lstStyle/>
                    <a:p>
                      <a:r>
                        <a:rPr lang="en-US" sz="1800" b="0" i="0" u="none" strike="noStrike" kern="1200" baseline="0" dirty="0" smtClean="0">
                          <a:solidFill>
                            <a:schemeClr val="dk1"/>
                          </a:solidFill>
                          <a:latin typeface="Calibri" pitchFamily="34" charset="0"/>
                          <a:ea typeface="+mn-ea"/>
                          <a:cs typeface="Calibri" pitchFamily="34" charset="0"/>
                        </a:rPr>
                        <a:t>Section 92C(3) and (4) and 92CA</a:t>
                      </a:r>
                      <a:endParaRPr lang="en-US" dirty="0">
                        <a:latin typeface="Calibri" pitchFamily="34" charset="0"/>
                        <a:cs typeface="Calibri" pitchFamily="34" charset="0"/>
                      </a:endParaRPr>
                    </a:p>
                  </a:txBody>
                  <a:tcPr/>
                </a:tc>
              </a:tr>
            </a:tbl>
          </a:graphicData>
        </a:graphic>
      </p:graphicFrame>
    </p:spTree>
    <p:extLst>
      <p:ext uri="{BB962C8B-B14F-4D97-AF65-F5344CB8AC3E}">
        <p14:creationId xmlns:p14="http://schemas.microsoft.com/office/powerpoint/2010/main" val="29081392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latin typeface="Calibri" pitchFamily="34" charset="0"/>
                <a:cs typeface="Calibri" pitchFamily="34" charset="0"/>
              </a:rPr>
              <a:t>Whom does Transfer Pricing Regulation apply to?</a:t>
            </a:r>
            <a:endParaRPr lang="en-US" dirty="0">
              <a:latin typeface="Calibri" pitchFamily="34" charset="0"/>
              <a:cs typeface="Calibri" pitchFamily="34" charset="0"/>
            </a:endParaRPr>
          </a:p>
        </p:txBody>
      </p:sp>
      <p:sp>
        <p:nvSpPr>
          <p:cNvPr id="4" name="Content Placeholder 2"/>
          <p:cNvSpPr>
            <a:spLocks noGrp="1"/>
          </p:cNvSpPr>
          <p:nvPr>
            <p:ph idx="1"/>
          </p:nvPr>
        </p:nvSpPr>
        <p:spPr>
          <a:xfrm>
            <a:off x="152400" y="1600200"/>
            <a:ext cx="8686800" cy="4876800"/>
          </a:xfrm>
        </p:spPr>
        <p:txBody>
          <a:bodyPr>
            <a:noAutofit/>
          </a:bodyPr>
          <a:lstStyle/>
          <a:p>
            <a:pPr algn="just">
              <a:buFont typeface="Wingdings" pitchFamily="2" charset="2"/>
              <a:buChar char="Ø"/>
            </a:pPr>
            <a:r>
              <a:rPr lang="en-US" sz="2400" dirty="0">
                <a:latin typeface="Calibri" pitchFamily="34" charset="0"/>
                <a:cs typeface="Calibri" pitchFamily="34" charset="0"/>
              </a:rPr>
              <a:t>Transfer Pricing Regulations ("TPR") are applicable to the all enterprises that enter into an '</a:t>
            </a:r>
            <a:r>
              <a:rPr lang="en-US" sz="2400" i="1" dirty="0">
                <a:latin typeface="Calibri" pitchFamily="34" charset="0"/>
                <a:cs typeface="Calibri" pitchFamily="34" charset="0"/>
              </a:rPr>
              <a:t>International Transaction</a:t>
            </a:r>
            <a:r>
              <a:rPr lang="en-US" sz="2400" dirty="0">
                <a:latin typeface="Calibri" pitchFamily="34" charset="0"/>
                <a:cs typeface="Calibri" pitchFamily="34" charset="0"/>
              </a:rPr>
              <a:t>' with an '</a:t>
            </a:r>
            <a:r>
              <a:rPr lang="en-US" sz="2400" i="1" dirty="0">
                <a:latin typeface="Calibri" pitchFamily="34" charset="0"/>
                <a:cs typeface="Calibri" pitchFamily="34" charset="0"/>
              </a:rPr>
              <a:t>Associated Enterprise</a:t>
            </a:r>
            <a:r>
              <a:rPr lang="en-US" sz="2400" dirty="0">
                <a:latin typeface="Calibri" pitchFamily="34" charset="0"/>
                <a:cs typeface="Calibri" pitchFamily="34" charset="0"/>
              </a:rPr>
              <a:t>'. Therefore, generally it applies to all cross border transactions entered into between associated enterprises</a:t>
            </a:r>
            <a:r>
              <a:rPr lang="en-US" sz="2400" dirty="0" smtClean="0">
                <a:latin typeface="Calibri" pitchFamily="34" charset="0"/>
                <a:cs typeface="Calibri" pitchFamily="34" charset="0"/>
              </a:rPr>
              <a:t>.</a:t>
            </a:r>
          </a:p>
          <a:p>
            <a:pPr marL="118872" indent="0" algn="just">
              <a:buNone/>
            </a:pPr>
            <a:endParaRPr lang="en-US" sz="2400"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It </a:t>
            </a:r>
            <a:r>
              <a:rPr lang="en-US" sz="2400" dirty="0">
                <a:latin typeface="Calibri" pitchFamily="34" charset="0"/>
                <a:cs typeface="Calibri" pitchFamily="34" charset="0"/>
              </a:rPr>
              <a:t>even applies to transactions involving a mere book entry having no apparent financial impact. The aim is to arrive at the comparable price as available to any unrelated party in open market conditions and is known as the </a:t>
            </a:r>
            <a:r>
              <a:rPr lang="en-US" sz="2400" i="1" dirty="0">
                <a:latin typeface="Calibri" pitchFamily="34" charset="0"/>
                <a:cs typeface="Calibri" pitchFamily="34" charset="0"/>
              </a:rPr>
              <a:t>Arm's Length Price</a:t>
            </a:r>
            <a:r>
              <a:rPr lang="en-US" sz="2400" dirty="0">
                <a:latin typeface="Calibri" pitchFamily="34" charset="0"/>
                <a:cs typeface="Calibri" pitchFamily="34" charset="0"/>
              </a:rPr>
              <a:t> ('ALP</a:t>
            </a:r>
            <a:r>
              <a:rPr lang="en-US" sz="2400" dirty="0" smtClean="0">
                <a:latin typeface="Calibri" pitchFamily="34" charset="0"/>
                <a:cs typeface="Calibri" pitchFamily="34" charset="0"/>
              </a:rPr>
              <a:t>').</a:t>
            </a:r>
          </a:p>
          <a:p>
            <a:pPr marL="118872" indent="0" algn="just">
              <a:buNone/>
            </a:pPr>
            <a:endParaRPr lang="en-US" sz="2400" dirty="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As </a:t>
            </a:r>
            <a:r>
              <a:rPr lang="en-US" sz="2400" dirty="0">
                <a:latin typeface="Calibri" pitchFamily="34" charset="0"/>
                <a:cs typeface="Calibri" pitchFamily="34" charset="0"/>
              </a:rPr>
              <a:t>per section 92(1) of the Act, it is required that </a:t>
            </a:r>
            <a:r>
              <a:rPr lang="en-US" sz="2400" i="1" dirty="0">
                <a:latin typeface="Calibri" pitchFamily="34" charset="0"/>
                <a:cs typeface="Calibri" pitchFamily="34" charset="0"/>
              </a:rPr>
              <a:t>any </a:t>
            </a:r>
            <a:r>
              <a:rPr lang="en-US" sz="2400" i="1" dirty="0" smtClean="0">
                <a:latin typeface="Calibri" pitchFamily="34" charset="0"/>
                <a:cs typeface="Calibri" pitchFamily="34" charset="0"/>
              </a:rPr>
              <a:t>income </a:t>
            </a:r>
            <a:r>
              <a:rPr lang="en-US" sz="2400" dirty="0">
                <a:latin typeface="Calibri" pitchFamily="34" charset="0"/>
                <a:cs typeface="Calibri" pitchFamily="34" charset="0"/>
              </a:rPr>
              <a:t>arising from </a:t>
            </a:r>
            <a:r>
              <a:rPr lang="en-US" sz="2400" dirty="0" smtClean="0">
                <a:latin typeface="Calibri" pitchFamily="34" charset="0"/>
                <a:cs typeface="Calibri" pitchFamily="34" charset="0"/>
              </a:rPr>
              <a:t>an </a:t>
            </a:r>
            <a:r>
              <a:rPr lang="en-US" sz="2400" i="1" dirty="0" smtClean="0">
                <a:latin typeface="Calibri" pitchFamily="34" charset="0"/>
                <a:cs typeface="Calibri" pitchFamily="34" charset="0"/>
              </a:rPr>
              <a:t>International Transaction</a:t>
            </a:r>
            <a:r>
              <a:rPr lang="en-US" sz="2400" dirty="0" smtClean="0">
                <a:latin typeface="Calibri" pitchFamily="34" charset="0"/>
                <a:cs typeface="Calibri" pitchFamily="34" charset="0"/>
              </a:rPr>
              <a:t> </a:t>
            </a:r>
            <a:r>
              <a:rPr lang="en-US" sz="2400" dirty="0">
                <a:latin typeface="Calibri" pitchFamily="34" charset="0"/>
                <a:cs typeface="Calibri" pitchFamily="34" charset="0"/>
              </a:rPr>
              <a:t>is to be computed having regard to the </a:t>
            </a:r>
            <a:r>
              <a:rPr lang="en-US" sz="2400" i="1" dirty="0" smtClean="0">
                <a:latin typeface="Calibri" pitchFamily="34" charset="0"/>
                <a:cs typeface="Calibri" pitchFamily="34" charset="0"/>
              </a:rPr>
              <a:t>Arm’s Length Price</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5261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1000" y="76200"/>
            <a:ext cx="8305800" cy="5943600"/>
          </a:xfrm>
        </p:spPr>
        <p:txBody>
          <a:bodyPr>
            <a:noAutofit/>
          </a:bodyPr>
          <a:lstStyle/>
          <a:p>
            <a:pPr algn="just">
              <a:buFont typeface="Wingdings" pitchFamily="2" charset="2"/>
              <a:buChar char="Ø"/>
            </a:pPr>
            <a:r>
              <a:rPr lang="en-US" sz="2400" dirty="0">
                <a:latin typeface="Calibri" pitchFamily="34" charset="0"/>
                <a:cs typeface="Calibri" pitchFamily="34" charset="0"/>
              </a:rPr>
              <a:t>It is also provided that allowance for expenses should also be determined having regard to the ALP (Eg: Imports from AEs).</a:t>
            </a:r>
          </a:p>
          <a:p>
            <a:pPr algn="just">
              <a:buFont typeface="Wingdings" pitchFamily="2" charset="2"/>
              <a:buChar char="Ø"/>
            </a:pPr>
            <a:r>
              <a:rPr lang="en-US" sz="2400" dirty="0">
                <a:latin typeface="Calibri" pitchFamily="34" charset="0"/>
                <a:cs typeface="Calibri" pitchFamily="34" charset="0"/>
              </a:rPr>
              <a:t>Further, it is provided that cost sharing arrangements between two or more AEs in connection with a benefit, service or facility provided by one or more enterprise is to be determined having regard to the ALP.</a:t>
            </a:r>
          </a:p>
          <a:p>
            <a:pPr algn="just">
              <a:buFont typeface="Wingdings" pitchFamily="2" charset="2"/>
              <a:buChar char="Ø"/>
            </a:pPr>
            <a:r>
              <a:rPr lang="en-US" sz="2400" dirty="0">
                <a:latin typeface="Calibri" pitchFamily="34" charset="0"/>
                <a:cs typeface="Calibri" pitchFamily="34" charset="0"/>
              </a:rPr>
              <a:t>Example: If contribution is made by the Indian subsidiary towards the cost of centralized R &amp; D activity conducted by the US parent company for the benefit of all subsidiaries, then the same needs to be determined having regard to the ALP.</a:t>
            </a:r>
          </a:p>
          <a:p>
            <a:pPr algn="just">
              <a:buFont typeface="Wingdings" pitchFamily="2" charset="2"/>
              <a:buChar char="Ø"/>
            </a:pPr>
            <a:endParaRPr lang="en-US" sz="2400"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In </a:t>
            </a:r>
            <a:r>
              <a:rPr lang="en-US" sz="2400" dirty="0">
                <a:latin typeface="Calibri" pitchFamily="34" charset="0"/>
                <a:cs typeface="Calibri" pitchFamily="34" charset="0"/>
              </a:rPr>
              <a:t>a nutshell, it can be said that the TP regulations are applicable when:</a:t>
            </a:r>
          </a:p>
          <a:p>
            <a:pPr marL="1204913" indent="-342900" algn="just">
              <a:buFont typeface="Wingdings" pitchFamily="2" charset="2"/>
              <a:buChar char="§"/>
            </a:pPr>
            <a:r>
              <a:rPr lang="en-US" sz="2400" dirty="0">
                <a:latin typeface="Calibri" pitchFamily="34" charset="0"/>
                <a:cs typeface="Calibri" pitchFamily="34" charset="0"/>
              </a:rPr>
              <a:t>There are two or more </a:t>
            </a:r>
            <a:r>
              <a:rPr lang="en-US" sz="2400" i="1" dirty="0">
                <a:latin typeface="Calibri" pitchFamily="34" charset="0"/>
                <a:cs typeface="Calibri" pitchFamily="34" charset="0"/>
              </a:rPr>
              <a:t>Associated enterprise</a:t>
            </a:r>
          </a:p>
          <a:p>
            <a:pPr marL="1204913" indent="-342900" algn="just">
              <a:buFont typeface="Wingdings" pitchFamily="2" charset="2"/>
              <a:buChar char="§"/>
            </a:pPr>
            <a:r>
              <a:rPr lang="en-US" sz="2400" dirty="0">
                <a:latin typeface="Calibri" pitchFamily="34" charset="0"/>
                <a:cs typeface="Calibri" pitchFamily="34" charset="0"/>
              </a:rPr>
              <a:t>Either or both of whom are </a:t>
            </a:r>
            <a:r>
              <a:rPr lang="en-US" sz="2400" i="1" dirty="0">
                <a:latin typeface="Calibri" pitchFamily="34" charset="0"/>
                <a:cs typeface="Calibri" pitchFamily="34" charset="0"/>
              </a:rPr>
              <a:t>non-residents</a:t>
            </a:r>
            <a:r>
              <a:rPr lang="en-US" sz="2400" dirty="0">
                <a:latin typeface="Calibri" pitchFamily="34" charset="0"/>
                <a:cs typeface="Calibri" pitchFamily="34" charset="0"/>
              </a:rPr>
              <a:t>; and</a:t>
            </a:r>
          </a:p>
          <a:p>
            <a:pPr marL="1204913" indent="-342900" algn="just">
              <a:buFont typeface="Wingdings" pitchFamily="2" charset="2"/>
              <a:buChar char="§"/>
            </a:pPr>
            <a:r>
              <a:rPr lang="en-US" sz="2400" dirty="0" smtClean="0">
                <a:latin typeface="Calibri" pitchFamily="34" charset="0"/>
                <a:cs typeface="Calibri" pitchFamily="34" charset="0"/>
              </a:rPr>
              <a:t>They </a:t>
            </a:r>
            <a:r>
              <a:rPr lang="en-US" sz="2400" dirty="0">
                <a:latin typeface="Calibri" pitchFamily="34" charset="0"/>
                <a:cs typeface="Calibri" pitchFamily="34" charset="0"/>
              </a:rPr>
              <a:t>enter into an </a:t>
            </a:r>
            <a:r>
              <a:rPr lang="en-US" sz="2400" i="1" dirty="0">
                <a:latin typeface="Calibri" pitchFamily="34" charset="0"/>
                <a:cs typeface="Calibri" pitchFamily="34" charset="0"/>
              </a:rPr>
              <a:t>international </a:t>
            </a:r>
            <a:r>
              <a:rPr lang="en-US" sz="2400" i="1" dirty="0" smtClean="0">
                <a:latin typeface="Calibri" pitchFamily="34" charset="0"/>
                <a:cs typeface="Calibri" pitchFamily="34" charset="0"/>
              </a:rPr>
              <a:t>transaction </a:t>
            </a:r>
          </a:p>
          <a:p>
            <a:pPr algn="just">
              <a:buFont typeface="Wingdings" pitchFamily="2" charset="2"/>
              <a:buChar char="Ø"/>
            </a:pPr>
            <a:r>
              <a:rPr lang="en-US" sz="2400" dirty="0" smtClean="0">
                <a:latin typeface="Calibri" pitchFamily="34" charset="0"/>
                <a:cs typeface="Calibri" pitchFamily="34" charset="0"/>
              </a:rPr>
              <a:t>TP </a:t>
            </a:r>
            <a:r>
              <a:rPr lang="en-US" sz="2400" dirty="0">
                <a:latin typeface="Calibri" pitchFamily="34" charset="0"/>
                <a:cs typeface="Calibri" pitchFamily="34" charset="0"/>
              </a:rPr>
              <a:t>regulations </a:t>
            </a:r>
            <a:r>
              <a:rPr lang="en-US" sz="2400" dirty="0" smtClean="0">
                <a:latin typeface="Calibri" pitchFamily="34" charset="0"/>
                <a:cs typeface="Calibri" pitchFamily="34" charset="0"/>
              </a:rPr>
              <a:t>are also </a:t>
            </a:r>
            <a:r>
              <a:rPr lang="en-US" sz="2400" dirty="0">
                <a:latin typeface="Calibri" pitchFamily="34" charset="0"/>
                <a:cs typeface="Calibri" pitchFamily="34" charset="0"/>
              </a:rPr>
              <a:t>applicable w.e.f 1st April 2013 to Specified Domestic Transactions</a:t>
            </a:r>
          </a:p>
        </p:txBody>
      </p:sp>
      <p:sp>
        <p:nvSpPr>
          <p:cNvPr id="4" name="Content Placeholder 2"/>
          <p:cNvSpPr txBox="1">
            <a:spLocks/>
          </p:cNvSpPr>
          <p:nvPr/>
        </p:nvSpPr>
        <p:spPr>
          <a:xfrm>
            <a:off x="457200" y="4953000"/>
            <a:ext cx="8229600" cy="1371600"/>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lgn="just">
              <a:buNone/>
            </a:pPr>
            <a:endParaRPr lang="en-US" sz="2400" i="1" dirty="0"/>
          </a:p>
        </p:txBody>
      </p:sp>
    </p:spTree>
    <p:extLst>
      <p:ext uri="{BB962C8B-B14F-4D97-AF65-F5344CB8AC3E}">
        <p14:creationId xmlns:p14="http://schemas.microsoft.com/office/powerpoint/2010/main" val="2178205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Before getting into the concept</a:t>
            </a:r>
            <a:endParaRPr lang="en-US"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a:latin typeface="Calibri" pitchFamily="34" charset="0"/>
                <a:cs typeface="Calibri" pitchFamily="34" charset="0"/>
              </a:rPr>
              <a:t>Indian TP regulation has defined certain important terms such as </a:t>
            </a:r>
            <a:endParaRPr lang="en-US" sz="2400" dirty="0" smtClean="0">
              <a:latin typeface="Calibri" pitchFamily="34" charset="0"/>
              <a:cs typeface="Calibri" pitchFamily="34" charset="0"/>
            </a:endParaRPr>
          </a:p>
          <a:p>
            <a:pPr marL="118872" indent="0">
              <a:buNone/>
            </a:pPr>
            <a:endParaRPr lang="en-US" sz="2400" dirty="0" smtClean="0">
              <a:latin typeface="Calibri" pitchFamily="34" charset="0"/>
              <a:cs typeface="Calibri" pitchFamily="34" charset="0"/>
            </a:endParaRPr>
          </a:p>
          <a:p>
            <a:pPr>
              <a:buFont typeface="Wingdings" pitchFamily="2" charset="2"/>
              <a:buChar char="Ø"/>
            </a:pPr>
            <a:r>
              <a:rPr lang="en-US" sz="2400" dirty="0">
                <a:latin typeface="Calibri" pitchFamily="34" charset="0"/>
                <a:cs typeface="Calibri" pitchFamily="34" charset="0"/>
              </a:rPr>
              <a:t>International </a:t>
            </a:r>
            <a:r>
              <a:rPr lang="en-US" sz="2400" dirty="0" smtClean="0">
                <a:latin typeface="Calibri" pitchFamily="34" charset="0"/>
                <a:cs typeface="Calibri" pitchFamily="34" charset="0"/>
              </a:rPr>
              <a:t>Transaction</a:t>
            </a:r>
          </a:p>
          <a:p>
            <a:pPr marL="118872" indent="0">
              <a:buNone/>
            </a:pP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Associated Enterprise</a:t>
            </a:r>
          </a:p>
          <a:p>
            <a:pPr marL="118872" indent="0">
              <a:buNone/>
            </a:pPr>
            <a:endParaRPr lang="en-US" sz="2400" dirty="0" smtClean="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Arm's </a:t>
            </a:r>
            <a:r>
              <a:rPr lang="en-US" sz="2400" dirty="0">
                <a:latin typeface="Calibri" pitchFamily="34" charset="0"/>
                <a:cs typeface="Calibri" pitchFamily="34" charset="0"/>
              </a:rPr>
              <a:t>Length Price, etc. </a:t>
            </a:r>
            <a:endParaRPr lang="en-US" sz="2400" dirty="0" smtClean="0">
              <a:latin typeface="Calibri" pitchFamily="34" charset="0"/>
              <a:cs typeface="Calibri" pitchFamily="34" charset="0"/>
            </a:endParaRPr>
          </a:p>
          <a:p>
            <a:pPr marL="118872" indent="0">
              <a:buNone/>
            </a:pPr>
            <a:endParaRPr lang="en-US" sz="2400" dirty="0" smtClean="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It </a:t>
            </a:r>
            <a:r>
              <a:rPr lang="en-US" sz="2400" dirty="0">
                <a:latin typeface="Calibri" pitchFamily="34" charset="0"/>
                <a:cs typeface="Calibri" pitchFamily="34" charset="0"/>
              </a:rPr>
              <a:t>is important </a:t>
            </a:r>
            <a:r>
              <a:rPr lang="en-US" sz="2400" dirty="0" smtClean="0">
                <a:latin typeface="Calibri" pitchFamily="34" charset="0"/>
                <a:cs typeface="Calibri" pitchFamily="34" charset="0"/>
              </a:rPr>
              <a:t>to understand </a:t>
            </a:r>
            <a:r>
              <a:rPr lang="en-US" sz="2400" dirty="0">
                <a:latin typeface="Calibri" pitchFamily="34" charset="0"/>
                <a:cs typeface="Calibri" pitchFamily="34" charset="0"/>
              </a:rPr>
              <a:t>these definitions since the meaning of these terms should </a:t>
            </a:r>
            <a:r>
              <a:rPr lang="en-US" sz="2400" dirty="0" smtClean="0">
                <a:latin typeface="Calibri" pitchFamily="34" charset="0"/>
                <a:cs typeface="Calibri" pitchFamily="34" charset="0"/>
              </a:rPr>
              <a:t>be interpreted </a:t>
            </a:r>
            <a:r>
              <a:rPr lang="en-US" sz="2400" dirty="0">
                <a:latin typeface="Calibri" pitchFamily="34" charset="0"/>
                <a:cs typeface="Calibri" pitchFamily="34" charset="0"/>
              </a:rPr>
              <a:t>specifically as per these definitions.</a:t>
            </a:r>
          </a:p>
        </p:txBody>
      </p:sp>
    </p:spTree>
    <p:extLst>
      <p:ext uri="{BB962C8B-B14F-4D97-AF65-F5344CB8AC3E}">
        <p14:creationId xmlns:p14="http://schemas.microsoft.com/office/powerpoint/2010/main" val="2577122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5448"/>
            <a:ext cx="9067800" cy="1252728"/>
          </a:xfrm>
        </p:spPr>
        <p:txBody>
          <a:bodyPr>
            <a:noAutofit/>
          </a:bodyPr>
          <a:lstStyle/>
          <a:p>
            <a:r>
              <a:rPr lang="en-US" b="1" dirty="0">
                <a:latin typeface="Calibri" pitchFamily="34" charset="0"/>
                <a:cs typeface="Calibri" pitchFamily="34" charset="0"/>
              </a:rPr>
              <a:t>What is an International Transaction?</a:t>
            </a:r>
            <a:endParaRPr lang="en-US" dirty="0">
              <a:latin typeface="Calibri" pitchFamily="34" charset="0"/>
              <a:cs typeface="Calibri" pitchFamily="34" charset="0"/>
            </a:endParaRPr>
          </a:p>
        </p:txBody>
      </p:sp>
      <p:sp>
        <p:nvSpPr>
          <p:cNvPr id="3" name="Content Placeholder 2"/>
          <p:cNvSpPr>
            <a:spLocks noGrp="1"/>
          </p:cNvSpPr>
          <p:nvPr>
            <p:ph idx="1"/>
          </p:nvPr>
        </p:nvSpPr>
        <p:spPr>
          <a:xfrm>
            <a:off x="304800" y="1371600"/>
            <a:ext cx="8229600" cy="3581399"/>
          </a:xfrm>
        </p:spPr>
        <p:txBody>
          <a:bodyPr>
            <a:noAutofit/>
          </a:bodyPr>
          <a:lstStyle/>
          <a:p>
            <a:pPr algn="just">
              <a:buFont typeface="Wingdings" pitchFamily="2" charset="2"/>
              <a:buChar char="Ø"/>
            </a:pPr>
            <a:r>
              <a:rPr lang="en-US" sz="2400" dirty="0">
                <a:latin typeface="Calibri" pitchFamily="34" charset="0"/>
                <a:cs typeface="Calibri" pitchFamily="34" charset="0"/>
              </a:rPr>
              <a:t>An international transaction is essentially a cross border transaction between </a:t>
            </a:r>
            <a:r>
              <a:rPr lang="en-US" sz="2400" i="1" dirty="0" smtClean="0">
                <a:latin typeface="Calibri" pitchFamily="34" charset="0"/>
                <a:cs typeface="Calibri" pitchFamily="34" charset="0"/>
              </a:rPr>
              <a:t>Associated Enterprises</a:t>
            </a:r>
            <a:r>
              <a:rPr lang="en-US" sz="2400" dirty="0" smtClean="0">
                <a:latin typeface="Calibri" pitchFamily="34" charset="0"/>
                <a:cs typeface="Calibri" pitchFamily="34" charset="0"/>
              </a:rPr>
              <a:t> </a:t>
            </a:r>
            <a:r>
              <a:rPr lang="en-US" sz="2400" dirty="0">
                <a:latin typeface="Calibri" pitchFamily="34" charset="0"/>
                <a:cs typeface="Calibri" pitchFamily="34" charset="0"/>
              </a:rPr>
              <a:t>in any </a:t>
            </a:r>
            <a:r>
              <a:rPr lang="en-US" sz="2400" dirty="0" smtClean="0">
                <a:latin typeface="Calibri" pitchFamily="34" charset="0"/>
                <a:cs typeface="Calibri" pitchFamily="34" charset="0"/>
              </a:rPr>
              <a:t>sort of </a:t>
            </a:r>
            <a:r>
              <a:rPr lang="en-US" sz="2400" dirty="0">
                <a:latin typeface="Calibri" pitchFamily="34" charset="0"/>
                <a:cs typeface="Calibri" pitchFamily="34" charset="0"/>
              </a:rPr>
              <a:t>property, whether tangible or intangible, or in the provision of services, lending of </a:t>
            </a:r>
            <a:r>
              <a:rPr lang="en-US" sz="2400" dirty="0" smtClean="0">
                <a:latin typeface="Calibri" pitchFamily="34" charset="0"/>
                <a:cs typeface="Calibri" pitchFamily="34" charset="0"/>
              </a:rPr>
              <a:t>money etc</a:t>
            </a:r>
            <a:r>
              <a:rPr lang="en-US" sz="2400" dirty="0">
                <a:latin typeface="Calibri" pitchFamily="34" charset="0"/>
                <a:cs typeface="Calibri" pitchFamily="34" charset="0"/>
              </a:rPr>
              <a:t>. </a:t>
            </a:r>
            <a:endParaRPr lang="en-US" sz="2400"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At </a:t>
            </a:r>
            <a:r>
              <a:rPr lang="en-US" sz="2400" dirty="0">
                <a:latin typeface="Calibri" pitchFamily="34" charset="0"/>
                <a:cs typeface="Calibri" pitchFamily="34" charset="0"/>
              </a:rPr>
              <a:t>least one of the parties to the transaction must be a non-resident entering into one </a:t>
            </a:r>
            <a:r>
              <a:rPr lang="en-US" sz="2400" dirty="0" smtClean="0">
                <a:latin typeface="Calibri" pitchFamily="34" charset="0"/>
                <a:cs typeface="Calibri" pitchFamily="34" charset="0"/>
              </a:rPr>
              <a:t>or more </a:t>
            </a:r>
            <a:r>
              <a:rPr lang="en-US" sz="2400" dirty="0">
                <a:latin typeface="Calibri" pitchFamily="34" charset="0"/>
                <a:cs typeface="Calibri" pitchFamily="34" charset="0"/>
              </a:rPr>
              <a:t>of the following </a:t>
            </a:r>
            <a:r>
              <a:rPr lang="en-US" sz="2400" dirty="0" smtClean="0">
                <a:latin typeface="Calibri" pitchFamily="34" charset="0"/>
                <a:cs typeface="Calibri" pitchFamily="34" charset="0"/>
              </a:rPr>
              <a:t>transactions:</a:t>
            </a:r>
            <a:endParaRPr lang="en-US" sz="2400" dirty="0">
              <a:latin typeface="Calibri" pitchFamily="34" charset="0"/>
              <a:cs typeface="Calibri" pitchFamily="34" charset="0"/>
            </a:endParaRPr>
          </a:p>
          <a:p>
            <a:pPr marL="438150" indent="476250" algn="just">
              <a:buFont typeface="Wingdings" pitchFamily="2" charset="2"/>
              <a:buChar char="§"/>
            </a:pPr>
            <a:r>
              <a:rPr lang="en-US" sz="2400" dirty="0" smtClean="0">
                <a:latin typeface="Calibri" pitchFamily="34" charset="0"/>
                <a:cs typeface="Calibri" pitchFamily="34" charset="0"/>
              </a:rPr>
              <a:t>Purchase</a:t>
            </a:r>
            <a:r>
              <a:rPr lang="en-US" sz="2400" dirty="0">
                <a:latin typeface="Calibri" pitchFamily="34" charset="0"/>
                <a:cs typeface="Calibri" pitchFamily="34" charset="0"/>
              </a:rPr>
              <a:t>, sale or lease of Tangible or Intangible Property</a:t>
            </a:r>
          </a:p>
          <a:p>
            <a:pPr marL="438150" indent="476250" algn="just">
              <a:buFont typeface="Wingdings" pitchFamily="2" charset="2"/>
              <a:buChar char="§"/>
            </a:pPr>
            <a:r>
              <a:rPr lang="en-US" sz="2400" dirty="0" smtClean="0">
                <a:latin typeface="Calibri" pitchFamily="34" charset="0"/>
                <a:cs typeface="Calibri" pitchFamily="34" charset="0"/>
              </a:rPr>
              <a:t>Provision </a:t>
            </a:r>
            <a:r>
              <a:rPr lang="en-US" sz="2400" dirty="0">
                <a:latin typeface="Calibri" pitchFamily="34" charset="0"/>
                <a:cs typeface="Calibri" pitchFamily="34" charset="0"/>
              </a:rPr>
              <a:t>of </a:t>
            </a:r>
            <a:r>
              <a:rPr lang="en-US" sz="2400" dirty="0" smtClean="0">
                <a:latin typeface="Calibri" pitchFamily="34" charset="0"/>
                <a:cs typeface="Calibri" pitchFamily="34" charset="0"/>
              </a:rPr>
              <a:t>services</a:t>
            </a:r>
          </a:p>
          <a:p>
            <a:pPr marL="438150" indent="476250" algn="just">
              <a:buFont typeface="Wingdings" pitchFamily="2" charset="2"/>
              <a:buChar char="§"/>
            </a:pPr>
            <a:r>
              <a:rPr lang="en-US" sz="2400" dirty="0" smtClean="0">
                <a:latin typeface="Calibri" pitchFamily="34" charset="0"/>
                <a:cs typeface="Calibri" pitchFamily="34" charset="0"/>
              </a:rPr>
              <a:t>Lending </a:t>
            </a:r>
            <a:r>
              <a:rPr lang="en-US" sz="2400" dirty="0">
                <a:latin typeface="Calibri" pitchFamily="34" charset="0"/>
                <a:cs typeface="Calibri" pitchFamily="34" charset="0"/>
              </a:rPr>
              <a:t>or borrowing of money</a:t>
            </a:r>
          </a:p>
          <a:p>
            <a:pPr marL="438150" indent="476250" algn="just">
              <a:buFont typeface="Wingdings" pitchFamily="2" charset="2"/>
              <a:buChar char="§"/>
            </a:pPr>
            <a:r>
              <a:rPr lang="en-US" sz="2400" dirty="0" smtClean="0">
                <a:latin typeface="Calibri" pitchFamily="34" charset="0"/>
                <a:cs typeface="Calibri" pitchFamily="34" charset="0"/>
              </a:rPr>
              <a:t>Any </a:t>
            </a:r>
            <a:r>
              <a:rPr lang="en-US" sz="2400" dirty="0">
                <a:latin typeface="Calibri" pitchFamily="34" charset="0"/>
                <a:cs typeface="Calibri" pitchFamily="34" charset="0"/>
              </a:rPr>
              <a:t>transaction having a bearing on profits, income, losses or </a:t>
            </a:r>
            <a:r>
              <a:rPr lang="en-US" sz="2400" dirty="0" smtClean="0">
                <a:latin typeface="Calibri" pitchFamily="34" charset="0"/>
                <a:cs typeface="Calibri" pitchFamily="34" charset="0"/>
              </a:rPr>
              <a:t>asset</a:t>
            </a:r>
          </a:p>
          <a:p>
            <a:pPr marL="395288" indent="519113" algn="just">
              <a:buFont typeface="Wingdings" pitchFamily="2" charset="2"/>
              <a:buChar char="§"/>
            </a:pPr>
            <a:r>
              <a:rPr lang="en-US" sz="2400" dirty="0" smtClean="0">
                <a:latin typeface="Calibri" pitchFamily="34" charset="0"/>
                <a:cs typeface="Calibri" pitchFamily="34" charset="0"/>
              </a:rPr>
              <a:t>Mutual agreement </a:t>
            </a:r>
            <a:r>
              <a:rPr lang="en-US" sz="2400" dirty="0">
                <a:latin typeface="Calibri" pitchFamily="34" charset="0"/>
                <a:cs typeface="Calibri" pitchFamily="34" charset="0"/>
              </a:rPr>
              <a:t>between AEs for allocation</a:t>
            </a:r>
            <a:r>
              <a:rPr lang="en-US" sz="2400" dirty="0" smtClean="0">
                <a:latin typeface="Calibri" pitchFamily="34" charset="0"/>
                <a:cs typeface="Calibri" pitchFamily="34" charset="0"/>
              </a:rPr>
              <a:t>/ apportionment </a:t>
            </a:r>
            <a:r>
              <a:rPr lang="en-US" sz="2400" dirty="0">
                <a:latin typeface="Calibri" pitchFamily="34" charset="0"/>
                <a:cs typeface="Calibri" pitchFamily="34" charset="0"/>
              </a:rPr>
              <a:t>of any cost</a:t>
            </a:r>
            <a:r>
              <a:rPr lang="en-US" sz="2400" dirty="0" smtClean="0">
                <a:latin typeface="Calibri" pitchFamily="34" charset="0"/>
                <a:cs typeface="Calibri" pitchFamily="34" charset="0"/>
              </a:rPr>
              <a:t>, contribution or expense.</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287779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458200" cy="1251062"/>
          </a:xfrm>
        </p:spPr>
        <p:txBody>
          <a:bodyPr>
            <a:noAutofit/>
          </a:bodyPr>
          <a:lstStyle/>
          <a:p>
            <a:r>
              <a:rPr lang="en-US" dirty="0" smtClean="0">
                <a:latin typeface="Calibri" pitchFamily="34" charset="0"/>
                <a:cs typeface="Calibri" pitchFamily="34" charset="0"/>
              </a:rPr>
              <a:t>Deemed International Transactions</a:t>
            </a:r>
            <a:endParaRPr lang="en-US" dirty="0">
              <a:latin typeface="Calibri" pitchFamily="34" charset="0"/>
              <a:cs typeface="Calibri" pitchFamily="34" charset="0"/>
            </a:endParaRPr>
          </a:p>
        </p:txBody>
      </p:sp>
      <p:sp>
        <p:nvSpPr>
          <p:cNvPr id="3" name="Content Placeholder 2"/>
          <p:cNvSpPr>
            <a:spLocks noGrp="1"/>
          </p:cNvSpPr>
          <p:nvPr>
            <p:ph idx="4294967295"/>
          </p:nvPr>
        </p:nvSpPr>
        <p:spPr>
          <a:xfrm>
            <a:off x="152400" y="1493838"/>
            <a:ext cx="8839200" cy="4297362"/>
          </a:xfrm>
        </p:spPr>
        <p:txBody>
          <a:bodyPr>
            <a:noAutofit/>
          </a:bodyPr>
          <a:lstStyle/>
          <a:p>
            <a:pPr marL="118872" indent="0">
              <a:buNone/>
            </a:pPr>
            <a:r>
              <a:rPr lang="en-US" sz="2400" dirty="0" smtClean="0">
                <a:latin typeface="Calibri" pitchFamily="34" charset="0"/>
                <a:cs typeface="Calibri" pitchFamily="34" charset="0"/>
              </a:rPr>
              <a:t>In </a:t>
            </a:r>
            <a:r>
              <a:rPr lang="en-US" sz="2400" dirty="0">
                <a:latin typeface="Calibri" pitchFamily="34" charset="0"/>
                <a:cs typeface="Calibri" pitchFamily="34" charset="0"/>
              </a:rPr>
              <a:t>addition to the above, a transaction entered into by an enterprise with </a:t>
            </a:r>
            <a:r>
              <a:rPr lang="en-US" sz="2400" i="1" dirty="0" smtClean="0">
                <a:latin typeface="Calibri" pitchFamily="34" charset="0"/>
                <a:cs typeface="Calibri" pitchFamily="34" charset="0"/>
              </a:rPr>
              <a:t>an independent </a:t>
            </a:r>
            <a:r>
              <a:rPr lang="en-US" sz="2400" i="1" dirty="0">
                <a:latin typeface="Calibri" pitchFamily="34" charset="0"/>
                <a:cs typeface="Calibri" pitchFamily="34" charset="0"/>
              </a:rPr>
              <a:t>third party </a:t>
            </a:r>
            <a:r>
              <a:rPr lang="en-US" sz="2400" dirty="0">
                <a:latin typeface="Calibri" pitchFamily="34" charset="0"/>
                <a:cs typeface="Calibri" pitchFamily="34" charset="0"/>
              </a:rPr>
              <a:t>can also be </a:t>
            </a:r>
            <a:r>
              <a:rPr lang="en-US" sz="2400" i="1" dirty="0">
                <a:latin typeface="Calibri" pitchFamily="34" charset="0"/>
                <a:cs typeface="Calibri" pitchFamily="34" charset="0"/>
              </a:rPr>
              <a:t>deemed</a:t>
            </a:r>
            <a:r>
              <a:rPr lang="en-US" sz="2400" dirty="0">
                <a:latin typeface="Calibri" pitchFamily="34" charset="0"/>
                <a:cs typeface="Calibri" pitchFamily="34" charset="0"/>
              </a:rPr>
              <a:t> to be an international </a:t>
            </a:r>
            <a:r>
              <a:rPr lang="en-US" sz="2400" dirty="0" smtClean="0">
                <a:latin typeface="Calibri" pitchFamily="34" charset="0"/>
                <a:cs typeface="Calibri" pitchFamily="34" charset="0"/>
              </a:rPr>
              <a:t>transaction entered </a:t>
            </a:r>
            <a:r>
              <a:rPr lang="en-US" sz="2400" dirty="0">
                <a:latin typeface="Calibri" pitchFamily="34" charset="0"/>
                <a:cs typeface="Calibri" pitchFamily="34" charset="0"/>
              </a:rPr>
              <a:t>into between two AEs if either of the following condition is satisfied:</a:t>
            </a:r>
          </a:p>
          <a:p>
            <a:pPr marL="688975" indent="-293688">
              <a:buFont typeface="Wingdings" pitchFamily="2" charset="2"/>
              <a:buChar char="Ø"/>
            </a:pPr>
            <a:r>
              <a:rPr lang="en-US" sz="2400" dirty="0" smtClean="0">
                <a:latin typeface="Calibri" pitchFamily="34" charset="0"/>
                <a:cs typeface="Calibri" pitchFamily="34" charset="0"/>
              </a:rPr>
              <a:t>There </a:t>
            </a:r>
            <a:r>
              <a:rPr lang="en-US" sz="2400" dirty="0">
                <a:latin typeface="Calibri" pitchFamily="34" charset="0"/>
                <a:cs typeface="Calibri" pitchFamily="34" charset="0"/>
              </a:rPr>
              <a:t>is a prior agreement in relation to the relevant transaction </a:t>
            </a:r>
            <a:r>
              <a:rPr lang="en-US" sz="2400" dirty="0" smtClean="0">
                <a:latin typeface="Calibri" pitchFamily="34" charset="0"/>
                <a:cs typeface="Calibri" pitchFamily="34" charset="0"/>
              </a:rPr>
              <a:t>between such </a:t>
            </a:r>
            <a:r>
              <a:rPr lang="en-US" sz="2400" dirty="0">
                <a:latin typeface="Calibri" pitchFamily="34" charset="0"/>
                <a:cs typeface="Calibri" pitchFamily="34" charset="0"/>
              </a:rPr>
              <a:t>independent third party and the AE; </a:t>
            </a:r>
            <a:r>
              <a:rPr lang="en-US" sz="2400" dirty="0" smtClean="0">
                <a:latin typeface="Calibri" pitchFamily="34" charset="0"/>
                <a:cs typeface="Calibri" pitchFamily="34" charset="0"/>
              </a:rPr>
              <a:t>or</a:t>
            </a:r>
          </a:p>
          <a:p>
            <a:pPr marL="688975" indent="-293688">
              <a:buFont typeface="Wingdings" pitchFamily="2" charset="2"/>
              <a:buChar char="Ø"/>
            </a:pPr>
            <a:r>
              <a:rPr lang="en-US" sz="2400" dirty="0" smtClean="0">
                <a:latin typeface="Calibri" pitchFamily="34" charset="0"/>
                <a:cs typeface="Calibri" pitchFamily="34" charset="0"/>
              </a:rPr>
              <a:t>The </a:t>
            </a:r>
            <a:r>
              <a:rPr lang="en-US" sz="2400" dirty="0">
                <a:latin typeface="Calibri" pitchFamily="34" charset="0"/>
                <a:cs typeface="Calibri" pitchFamily="34" charset="0"/>
              </a:rPr>
              <a:t>terms of the relevant transaction are determined in substance </a:t>
            </a:r>
            <a:r>
              <a:rPr lang="en-US" sz="2400" dirty="0" smtClean="0">
                <a:latin typeface="Calibri" pitchFamily="34" charset="0"/>
                <a:cs typeface="Calibri" pitchFamily="34" charset="0"/>
              </a:rPr>
              <a:t>between such </a:t>
            </a:r>
            <a:r>
              <a:rPr lang="en-US" sz="2400" dirty="0">
                <a:latin typeface="Calibri" pitchFamily="34" charset="0"/>
                <a:cs typeface="Calibri" pitchFamily="34" charset="0"/>
              </a:rPr>
              <a:t>independent third party and the AE</a:t>
            </a:r>
            <a:r>
              <a:rPr lang="en-US" sz="2400" dirty="0" smtClean="0">
                <a:latin typeface="Calibri" pitchFamily="34" charset="0"/>
                <a:cs typeface="Calibri" pitchFamily="34" charset="0"/>
              </a:rPr>
              <a:t>.</a:t>
            </a:r>
          </a:p>
          <a:p>
            <a:pPr marL="0" indent="0">
              <a:buNone/>
            </a:pPr>
            <a:r>
              <a:rPr lang="en-US" sz="2400" b="1" dirty="0" smtClean="0">
                <a:latin typeface="Calibri" pitchFamily="34" charset="0"/>
                <a:cs typeface="Calibri" pitchFamily="34" charset="0"/>
              </a:rPr>
              <a:t>Example </a:t>
            </a:r>
            <a:r>
              <a:rPr lang="en-US" sz="2400" b="1" dirty="0">
                <a:latin typeface="Calibri" pitchFamily="34" charset="0"/>
                <a:cs typeface="Calibri" pitchFamily="34" charset="0"/>
              </a:rPr>
              <a:t>of Deemed IT</a:t>
            </a:r>
            <a:r>
              <a:rPr lang="en-US" sz="2400" b="1" dirty="0" smtClean="0">
                <a:latin typeface="Calibri" pitchFamily="34" charset="0"/>
                <a:cs typeface="Calibri" pitchFamily="34" charset="0"/>
              </a:rPr>
              <a:t>:</a:t>
            </a:r>
          </a:p>
          <a:p>
            <a:pPr marL="0" indent="0">
              <a:buNone/>
            </a:pPr>
            <a:r>
              <a:rPr lang="en-US" sz="2400" dirty="0">
                <a:latin typeface="Calibri" pitchFamily="34" charset="0"/>
                <a:cs typeface="Calibri" pitchFamily="34" charset="0"/>
              </a:rPr>
              <a:t>W</a:t>
            </a:r>
            <a:r>
              <a:rPr lang="en-US" sz="2400" dirty="0" smtClean="0">
                <a:latin typeface="Calibri" pitchFamily="34" charset="0"/>
                <a:cs typeface="Calibri" pitchFamily="34" charset="0"/>
              </a:rPr>
              <a:t>here </a:t>
            </a:r>
            <a:r>
              <a:rPr lang="en-US" sz="2400" dirty="0">
                <a:latin typeface="Calibri" pitchFamily="34" charset="0"/>
                <a:cs typeface="Calibri" pitchFamily="34" charset="0"/>
              </a:rPr>
              <a:t>a resident enterprise exports goods to an </a:t>
            </a:r>
            <a:r>
              <a:rPr lang="en-US" sz="2400" dirty="0" smtClean="0">
                <a:latin typeface="Calibri" pitchFamily="34" charset="0"/>
                <a:cs typeface="Calibri" pitchFamily="34" charset="0"/>
              </a:rPr>
              <a:t>unrelated person </a:t>
            </a:r>
            <a:r>
              <a:rPr lang="en-US" sz="2400" dirty="0">
                <a:latin typeface="Calibri" pitchFamily="34" charset="0"/>
                <a:cs typeface="Calibri" pitchFamily="34" charset="0"/>
              </a:rPr>
              <a:t>abroad, and there is a separate arrangement or agreement between the unrelated person and an AE which influences the price at which the goods are exported. In such a case the transaction with the unrelated enterprise will also be subject to </a:t>
            </a:r>
            <a:r>
              <a:rPr lang="en-US" sz="2400" dirty="0" smtClean="0">
                <a:latin typeface="Calibri" pitchFamily="34" charset="0"/>
                <a:cs typeface="Calibri" pitchFamily="34" charset="0"/>
              </a:rPr>
              <a:t>TPR</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87248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smtClean="0">
                <a:latin typeface="Calibri" pitchFamily="34" charset="0"/>
                <a:cs typeface="Calibri" pitchFamily="34" charset="0"/>
              </a:rPr>
              <a:t>International Transaction – Pictorial Representation</a:t>
            </a:r>
            <a:endParaRPr lang="en-US" dirty="0">
              <a:latin typeface="Calibri" pitchFamily="34" charset="0"/>
              <a:cs typeface="Calibri" pitchFamily="34" charset="0"/>
            </a:endParaRPr>
          </a:p>
        </p:txBody>
      </p:sp>
      <p:sp>
        <p:nvSpPr>
          <p:cNvPr id="4" name="Oval 3"/>
          <p:cNvSpPr/>
          <p:nvPr/>
        </p:nvSpPr>
        <p:spPr>
          <a:xfrm>
            <a:off x="1426760" y="1828800"/>
            <a:ext cx="1468840" cy="115289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cs typeface="Calibri" pitchFamily="34" charset="0"/>
              </a:rPr>
              <a:t>H Co</a:t>
            </a:r>
          </a:p>
          <a:p>
            <a:pPr algn="ctr"/>
            <a:r>
              <a:rPr lang="en-US" sz="1400" dirty="0" smtClean="0">
                <a:solidFill>
                  <a:schemeClr val="tx1"/>
                </a:solidFill>
                <a:latin typeface="Calibri" pitchFamily="34" charset="0"/>
                <a:cs typeface="Calibri" pitchFamily="34" charset="0"/>
              </a:rPr>
              <a:t>Non- Resident</a:t>
            </a:r>
            <a:endParaRPr lang="en-US" sz="1400" dirty="0">
              <a:solidFill>
                <a:schemeClr val="tx1"/>
              </a:solidFill>
              <a:latin typeface="Calibri" pitchFamily="34" charset="0"/>
              <a:cs typeface="Calibri" pitchFamily="34" charset="0"/>
            </a:endParaRPr>
          </a:p>
        </p:txBody>
      </p:sp>
      <p:sp>
        <p:nvSpPr>
          <p:cNvPr id="5" name="Oval 4"/>
          <p:cNvSpPr/>
          <p:nvPr/>
        </p:nvSpPr>
        <p:spPr>
          <a:xfrm>
            <a:off x="4419600" y="1828800"/>
            <a:ext cx="1502960" cy="115289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latin typeface="Calibri" pitchFamily="34" charset="0"/>
              <a:cs typeface="Calibri" pitchFamily="34" charset="0"/>
            </a:endParaRPr>
          </a:p>
          <a:p>
            <a:pPr algn="ctr"/>
            <a:r>
              <a:rPr lang="en-US" dirty="0" smtClean="0">
                <a:solidFill>
                  <a:schemeClr val="tx1"/>
                </a:solidFill>
                <a:latin typeface="Calibri" pitchFamily="34" charset="0"/>
                <a:cs typeface="Calibri" pitchFamily="34" charset="0"/>
              </a:rPr>
              <a:t>H </a:t>
            </a:r>
            <a:r>
              <a:rPr lang="en-US" dirty="0">
                <a:solidFill>
                  <a:schemeClr val="tx1"/>
                </a:solidFill>
                <a:latin typeface="Calibri" pitchFamily="34" charset="0"/>
                <a:cs typeface="Calibri" pitchFamily="34" charset="0"/>
              </a:rPr>
              <a:t>Co</a:t>
            </a:r>
          </a:p>
          <a:p>
            <a:pPr algn="ctr"/>
            <a:r>
              <a:rPr lang="en-US" sz="1400" dirty="0">
                <a:solidFill>
                  <a:schemeClr val="tx1"/>
                </a:solidFill>
                <a:latin typeface="Calibri" pitchFamily="34" charset="0"/>
                <a:cs typeface="Calibri" pitchFamily="34" charset="0"/>
              </a:rPr>
              <a:t>Non- Resident</a:t>
            </a:r>
          </a:p>
          <a:p>
            <a:pPr algn="ctr"/>
            <a:endParaRPr lang="en-US" dirty="0">
              <a:latin typeface="Calibri" pitchFamily="34" charset="0"/>
              <a:cs typeface="Calibri" pitchFamily="34" charset="0"/>
            </a:endParaRPr>
          </a:p>
        </p:txBody>
      </p:sp>
      <p:sp>
        <p:nvSpPr>
          <p:cNvPr id="6" name="Oval 5"/>
          <p:cNvSpPr/>
          <p:nvPr/>
        </p:nvSpPr>
        <p:spPr>
          <a:xfrm>
            <a:off x="1426760" y="3896095"/>
            <a:ext cx="12192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Calibri" pitchFamily="34" charset="0"/>
                <a:cs typeface="Calibri" pitchFamily="34" charset="0"/>
              </a:rPr>
              <a:t>S Co</a:t>
            </a:r>
          </a:p>
          <a:p>
            <a:pPr algn="ctr"/>
            <a:r>
              <a:rPr lang="en-US" sz="1400" dirty="0" smtClean="0">
                <a:solidFill>
                  <a:schemeClr val="tx1"/>
                </a:solidFill>
                <a:latin typeface="Calibri" pitchFamily="34" charset="0"/>
                <a:cs typeface="Calibri" pitchFamily="34" charset="0"/>
              </a:rPr>
              <a:t>Resident</a:t>
            </a:r>
            <a:endParaRPr lang="en-US" sz="1400" dirty="0">
              <a:solidFill>
                <a:schemeClr val="tx1"/>
              </a:solidFill>
              <a:latin typeface="Calibri" pitchFamily="34" charset="0"/>
              <a:cs typeface="Calibri" pitchFamily="34" charset="0"/>
            </a:endParaRPr>
          </a:p>
        </p:txBody>
      </p:sp>
      <p:sp>
        <p:nvSpPr>
          <p:cNvPr id="12" name="Oval 11"/>
          <p:cNvSpPr/>
          <p:nvPr/>
        </p:nvSpPr>
        <p:spPr>
          <a:xfrm>
            <a:off x="4627160" y="3893252"/>
            <a:ext cx="1295400" cy="685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dirty="0">
                <a:solidFill>
                  <a:prstClr val="black"/>
                </a:solidFill>
                <a:latin typeface="Calibri" pitchFamily="34" charset="0"/>
                <a:cs typeface="Calibri" pitchFamily="34" charset="0"/>
              </a:rPr>
              <a:t>S Co</a:t>
            </a:r>
          </a:p>
          <a:p>
            <a:pPr lvl="0" algn="ctr"/>
            <a:r>
              <a:rPr lang="en-US" sz="1400" dirty="0">
                <a:solidFill>
                  <a:prstClr val="black"/>
                </a:solidFill>
                <a:latin typeface="Calibri" pitchFamily="34" charset="0"/>
                <a:cs typeface="Calibri" pitchFamily="34" charset="0"/>
              </a:rPr>
              <a:t>Resident</a:t>
            </a:r>
          </a:p>
        </p:txBody>
      </p:sp>
      <p:sp>
        <p:nvSpPr>
          <p:cNvPr id="13" name="Rectangle 12"/>
          <p:cNvSpPr/>
          <p:nvPr/>
        </p:nvSpPr>
        <p:spPr>
          <a:xfrm>
            <a:off x="6947135" y="3981820"/>
            <a:ext cx="990600" cy="5715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itchFamily="34" charset="0"/>
              <a:cs typeface="Calibri" pitchFamily="34" charset="0"/>
            </a:endParaRPr>
          </a:p>
        </p:txBody>
      </p:sp>
      <p:cxnSp>
        <p:nvCxnSpPr>
          <p:cNvPr id="15" name="Straight Connector 14"/>
          <p:cNvCxnSpPr/>
          <p:nvPr/>
        </p:nvCxnSpPr>
        <p:spPr>
          <a:xfrm>
            <a:off x="1083860" y="3388228"/>
            <a:ext cx="6934200" cy="0"/>
          </a:xfrm>
          <a:prstGeom prst="line">
            <a:avLst/>
          </a:prstGeom>
          <a:ln w="1270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731560" y="2981695"/>
            <a:ext cx="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2264960" y="2981695"/>
            <a:ext cx="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4"/>
          </p:cNvCxnSpPr>
          <p:nvPr/>
        </p:nvCxnSpPr>
        <p:spPr>
          <a:xfrm>
            <a:off x="5171080" y="2981695"/>
            <a:ext cx="103780" cy="9115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2" idx="6"/>
            <a:endCxn id="13" idx="1"/>
          </p:cNvCxnSpPr>
          <p:nvPr/>
        </p:nvCxnSpPr>
        <p:spPr>
          <a:xfrm>
            <a:off x="5922560" y="4236152"/>
            <a:ext cx="1024575" cy="31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5922560" y="2524495"/>
            <a:ext cx="1262063" cy="148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179360" y="3011742"/>
            <a:ext cx="1371600" cy="338554"/>
          </a:xfrm>
          <a:prstGeom prst="rect">
            <a:avLst/>
          </a:prstGeom>
          <a:noFill/>
        </p:spPr>
        <p:txBody>
          <a:bodyPr wrap="square" rtlCol="0">
            <a:spAutoFit/>
          </a:bodyPr>
          <a:lstStyle/>
          <a:p>
            <a:r>
              <a:rPr lang="en-US" sz="1600" dirty="0" smtClean="0">
                <a:latin typeface="Calibri" pitchFamily="34" charset="0"/>
                <a:cs typeface="Calibri" pitchFamily="34" charset="0"/>
              </a:rPr>
              <a:t>SINGAPORE</a:t>
            </a:r>
            <a:endParaRPr lang="en-US" sz="1600" dirty="0">
              <a:latin typeface="Calibri" pitchFamily="34" charset="0"/>
              <a:cs typeface="Calibri" pitchFamily="34" charset="0"/>
            </a:endParaRPr>
          </a:p>
        </p:txBody>
      </p:sp>
      <p:sp>
        <p:nvSpPr>
          <p:cNvPr id="30" name="TextBox 29"/>
          <p:cNvSpPr txBox="1"/>
          <p:nvPr/>
        </p:nvSpPr>
        <p:spPr>
          <a:xfrm>
            <a:off x="3407960" y="3484605"/>
            <a:ext cx="762000" cy="307777"/>
          </a:xfrm>
          <a:prstGeom prst="rect">
            <a:avLst/>
          </a:prstGeom>
          <a:noFill/>
        </p:spPr>
        <p:txBody>
          <a:bodyPr wrap="square" rtlCol="0">
            <a:spAutoFit/>
          </a:bodyPr>
          <a:lstStyle/>
          <a:p>
            <a:r>
              <a:rPr lang="en-US" sz="1400" dirty="0" smtClean="0">
                <a:latin typeface="Calibri" pitchFamily="34" charset="0"/>
                <a:cs typeface="Calibri" pitchFamily="34" charset="0"/>
              </a:rPr>
              <a:t>INDIA</a:t>
            </a:r>
            <a:endParaRPr lang="en-US" sz="1400" dirty="0">
              <a:latin typeface="Calibri" pitchFamily="34" charset="0"/>
              <a:cs typeface="Calibri" pitchFamily="34" charset="0"/>
            </a:endParaRPr>
          </a:p>
        </p:txBody>
      </p:sp>
      <p:sp>
        <p:nvSpPr>
          <p:cNvPr id="31" name="TextBox 30"/>
          <p:cNvSpPr txBox="1"/>
          <p:nvPr/>
        </p:nvSpPr>
        <p:spPr>
          <a:xfrm>
            <a:off x="2275196" y="3410974"/>
            <a:ext cx="914400" cy="523220"/>
          </a:xfrm>
          <a:prstGeom prst="rect">
            <a:avLst/>
          </a:prstGeom>
          <a:noFill/>
        </p:spPr>
        <p:txBody>
          <a:bodyPr wrap="square" rtlCol="0">
            <a:spAutoFit/>
          </a:bodyPr>
          <a:lstStyle/>
          <a:p>
            <a:r>
              <a:rPr lang="en-US" sz="1400" dirty="0" smtClean="0">
                <a:latin typeface="Calibri" pitchFamily="34" charset="0"/>
                <a:cs typeface="Calibri" pitchFamily="34" charset="0"/>
              </a:rPr>
              <a:t>Supply of goods</a:t>
            </a:r>
            <a:endParaRPr lang="en-US" sz="1400" dirty="0">
              <a:latin typeface="Calibri" pitchFamily="34" charset="0"/>
              <a:cs typeface="Calibri" pitchFamily="34" charset="0"/>
            </a:endParaRPr>
          </a:p>
        </p:txBody>
      </p:sp>
      <p:sp>
        <p:nvSpPr>
          <p:cNvPr id="2048" name="TextBox 2047"/>
          <p:cNvSpPr txBox="1"/>
          <p:nvPr/>
        </p:nvSpPr>
        <p:spPr>
          <a:xfrm>
            <a:off x="1083860" y="2985107"/>
            <a:ext cx="685800" cy="307777"/>
          </a:xfrm>
          <a:prstGeom prst="rect">
            <a:avLst/>
          </a:prstGeom>
          <a:noFill/>
        </p:spPr>
        <p:txBody>
          <a:bodyPr wrap="square" rtlCol="0">
            <a:spAutoFit/>
          </a:bodyPr>
          <a:lstStyle/>
          <a:p>
            <a:r>
              <a:rPr lang="en-US" sz="1400" dirty="0" smtClean="0">
                <a:latin typeface="Calibri" pitchFamily="34" charset="0"/>
                <a:cs typeface="Calibri" pitchFamily="34" charset="0"/>
              </a:rPr>
              <a:t>100%</a:t>
            </a:r>
            <a:endParaRPr lang="en-US" sz="1400" dirty="0">
              <a:latin typeface="Calibri" pitchFamily="34" charset="0"/>
              <a:cs typeface="Calibri" pitchFamily="34" charset="0"/>
            </a:endParaRPr>
          </a:p>
        </p:txBody>
      </p:sp>
      <p:sp>
        <p:nvSpPr>
          <p:cNvPr id="2049" name="TextBox 2048"/>
          <p:cNvSpPr txBox="1"/>
          <p:nvPr/>
        </p:nvSpPr>
        <p:spPr>
          <a:xfrm>
            <a:off x="6305941" y="2829295"/>
            <a:ext cx="878682" cy="523220"/>
          </a:xfrm>
          <a:prstGeom prst="rect">
            <a:avLst/>
          </a:prstGeom>
          <a:noFill/>
        </p:spPr>
        <p:txBody>
          <a:bodyPr wrap="square" rtlCol="0">
            <a:spAutoFit/>
          </a:bodyPr>
          <a:lstStyle/>
          <a:p>
            <a:pPr algn="r"/>
            <a:r>
              <a:rPr lang="en-US" sz="1400" dirty="0" smtClean="0">
                <a:latin typeface="Calibri" pitchFamily="34" charset="0"/>
                <a:cs typeface="Calibri" pitchFamily="34" charset="0"/>
              </a:rPr>
              <a:t>Project in India</a:t>
            </a:r>
            <a:endParaRPr lang="en-US" sz="1400" dirty="0">
              <a:latin typeface="Calibri" pitchFamily="34" charset="0"/>
              <a:cs typeface="Calibri" pitchFamily="34" charset="0"/>
            </a:endParaRPr>
          </a:p>
        </p:txBody>
      </p:sp>
      <p:sp>
        <p:nvSpPr>
          <p:cNvPr id="2051" name="TextBox 2050"/>
          <p:cNvSpPr txBox="1"/>
          <p:nvPr/>
        </p:nvSpPr>
        <p:spPr>
          <a:xfrm>
            <a:off x="5987058" y="4267570"/>
            <a:ext cx="947142" cy="523220"/>
          </a:xfrm>
          <a:prstGeom prst="rect">
            <a:avLst/>
          </a:prstGeom>
          <a:noFill/>
        </p:spPr>
        <p:txBody>
          <a:bodyPr wrap="square" rtlCol="0">
            <a:spAutoFit/>
          </a:bodyPr>
          <a:lstStyle/>
          <a:p>
            <a:pPr algn="ctr"/>
            <a:r>
              <a:rPr lang="en-US" sz="1400" dirty="0" smtClean="0">
                <a:latin typeface="Calibri" pitchFamily="34" charset="0"/>
                <a:cs typeface="Calibri" pitchFamily="34" charset="0"/>
              </a:rPr>
              <a:t>  Supply of      Goods</a:t>
            </a:r>
            <a:endParaRPr lang="en-US" sz="1400" dirty="0">
              <a:latin typeface="Calibri" pitchFamily="34" charset="0"/>
              <a:cs typeface="Calibri" pitchFamily="34" charset="0"/>
            </a:endParaRPr>
          </a:p>
        </p:txBody>
      </p:sp>
      <p:sp>
        <p:nvSpPr>
          <p:cNvPr id="2052" name="TextBox 2051"/>
          <p:cNvSpPr txBox="1"/>
          <p:nvPr/>
        </p:nvSpPr>
        <p:spPr>
          <a:xfrm>
            <a:off x="4648200" y="3045023"/>
            <a:ext cx="609600" cy="307777"/>
          </a:xfrm>
          <a:prstGeom prst="rect">
            <a:avLst/>
          </a:prstGeom>
          <a:noFill/>
        </p:spPr>
        <p:txBody>
          <a:bodyPr wrap="square" rtlCol="0">
            <a:spAutoFit/>
          </a:bodyPr>
          <a:lstStyle/>
          <a:p>
            <a:r>
              <a:rPr lang="en-US" sz="1400" dirty="0" smtClean="0">
                <a:latin typeface="Calibri" pitchFamily="34" charset="0"/>
                <a:cs typeface="Calibri" pitchFamily="34" charset="0"/>
              </a:rPr>
              <a:t>100%</a:t>
            </a:r>
            <a:endParaRPr lang="en-US" sz="1400" dirty="0">
              <a:latin typeface="Calibri" pitchFamily="34" charset="0"/>
              <a:cs typeface="Calibri" pitchFamily="34" charset="0"/>
            </a:endParaRPr>
          </a:p>
        </p:txBody>
      </p:sp>
    </p:spTree>
    <p:extLst>
      <p:ext uri="{BB962C8B-B14F-4D97-AF65-F5344CB8AC3E}">
        <p14:creationId xmlns:p14="http://schemas.microsoft.com/office/powerpoint/2010/main" val="30799976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Meaning of Enterprise as per Act</a:t>
            </a:r>
            <a:endParaRPr lang="en-US"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a:latin typeface="Calibri" pitchFamily="34" charset="0"/>
                <a:cs typeface="Calibri" pitchFamily="34" charset="0"/>
              </a:rPr>
              <a:t>The term 'Enterprise’ has been exhaustively defined in section 92F(iii) of the </a:t>
            </a:r>
            <a:r>
              <a:rPr lang="en-US" sz="2400" dirty="0" smtClean="0">
                <a:latin typeface="Calibri" pitchFamily="34" charset="0"/>
                <a:cs typeface="Calibri" pitchFamily="34" charset="0"/>
              </a:rPr>
              <a:t>Act and </a:t>
            </a:r>
            <a:r>
              <a:rPr lang="en-US" sz="2400" dirty="0">
                <a:latin typeface="Calibri" pitchFamily="34" charset="0"/>
                <a:cs typeface="Calibri" pitchFamily="34" charset="0"/>
              </a:rPr>
              <a:t>covers almost every business activity.</a:t>
            </a:r>
          </a:p>
          <a:p>
            <a:pPr>
              <a:buFont typeface="Wingdings" pitchFamily="2" charset="2"/>
              <a:buChar char="Ø"/>
            </a:pPr>
            <a:r>
              <a:rPr lang="en-US" sz="2400" dirty="0">
                <a:latin typeface="Calibri" pitchFamily="34" charset="0"/>
                <a:cs typeface="Calibri" pitchFamily="34" charset="0"/>
              </a:rPr>
              <a:t>The term 'Enterprise' also includes Permanent Establishment ('PE') of such person.</a:t>
            </a:r>
          </a:p>
          <a:p>
            <a:pPr>
              <a:buFont typeface="Wingdings" pitchFamily="2" charset="2"/>
              <a:buChar char="Ø"/>
            </a:pPr>
            <a:r>
              <a:rPr lang="en-US" sz="2400" dirty="0">
                <a:latin typeface="Calibri" pitchFamily="34" charset="0"/>
                <a:cs typeface="Calibri" pitchFamily="34" charset="0"/>
              </a:rPr>
              <a:t>The term PE for this purpose is defined to include a fixed place of business </a:t>
            </a:r>
            <a:r>
              <a:rPr lang="en-US" sz="2400" dirty="0" smtClean="0">
                <a:latin typeface="Calibri" pitchFamily="34" charset="0"/>
                <a:cs typeface="Calibri" pitchFamily="34" charset="0"/>
              </a:rPr>
              <a:t>through which </a:t>
            </a:r>
            <a:r>
              <a:rPr lang="en-US" sz="2400" dirty="0">
                <a:latin typeface="Calibri" pitchFamily="34" charset="0"/>
                <a:cs typeface="Calibri" pitchFamily="34" charset="0"/>
              </a:rPr>
              <a:t>the business of enterprise is wholly or partly carried on.</a:t>
            </a:r>
          </a:p>
          <a:p>
            <a:pPr>
              <a:buFont typeface="Wingdings" pitchFamily="2" charset="2"/>
              <a:buChar char="Ø"/>
            </a:pPr>
            <a:r>
              <a:rPr lang="en-US" sz="2400" dirty="0">
                <a:latin typeface="Calibri" pitchFamily="34" charset="0"/>
                <a:cs typeface="Calibri" pitchFamily="34" charset="0"/>
              </a:rPr>
              <a:t>Thus, Indian branch of a foreign bank will be treated as Enterprise (Fixed place PE</a:t>
            </a:r>
            <a:r>
              <a:rPr lang="en-US" sz="2400" dirty="0" smtClean="0">
                <a:latin typeface="Calibri" pitchFamily="34" charset="0"/>
                <a:cs typeface="Calibri" pitchFamily="34" charset="0"/>
              </a:rPr>
              <a:t>).</a:t>
            </a:r>
          </a:p>
          <a:p>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85349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heel(1)">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heel(1)">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Meaning of Associated Enterprise</a:t>
            </a:r>
            <a:endParaRPr lang="en-US" dirty="0">
              <a:latin typeface="Calibri" pitchFamily="34" charset="0"/>
              <a:cs typeface="Calibri" pitchFamily="34" charset="0"/>
            </a:endParaRPr>
          </a:p>
        </p:txBody>
      </p:sp>
      <p:sp>
        <p:nvSpPr>
          <p:cNvPr id="3" name="Content Placeholder 2"/>
          <p:cNvSpPr>
            <a:spLocks noGrp="1"/>
          </p:cNvSpPr>
          <p:nvPr>
            <p:ph idx="4294967295"/>
          </p:nvPr>
        </p:nvSpPr>
        <p:spPr>
          <a:xfrm>
            <a:off x="76200" y="1600200"/>
            <a:ext cx="8915400" cy="4525962"/>
          </a:xfrm>
        </p:spPr>
        <p:txBody>
          <a:bodyPr>
            <a:normAutofit fontScale="25000" lnSpcReduction="20000"/>
          </a:bodyPr>
          <a:lstStyle/>
          <a:p>
            <a:pPr algn="just">
              <a:buFont typeface="Wingdings" pitchFamily="2" charset="2"/>
              <a:buChar char="Ø"/>
            </a:pPr>
            <a:r>
              <a:rPr lang="en-US" sz="9600" dirty="0">
                <a:latin typeface="Calibri" pitchFamily="34" charset="0"/>
                <a:cs typeface="Calibri" pitchFamily="34" charset="0"/>
              </a:rPr>
              <a:t>The basic </a:t>
            </a:r>
            <a:r>
              <a:rPr lang="en-US" sz="9600" dirty="0" smtClean="0">
                <a:latin typeface="Calibri" pitchFamily="34" charset="0"/>
                <a:cs typeface="Calibri" pitchFamily="34" charset="0"/>
              </a:rPr>
              <a:t>criteria </a:t>
            </a:r>
            <a:r>
              <a:rPr lang="en-US" sz="9600" dirty="0">
                <a:latin typeface="Calibri" pitchFamily="34" charset="0"/>
                <a:cs typeface="Calibri" pitchFamily="34" charset="0"/>
              </a:rPr>
              <a:t>to determine an AE is the participation in management, control or capital (ownership) of one enterprise by another enterprise. The participation may be direct or indirect or through one or more intermediaries. </a:t>
            </a:r>
            <a:endParaRPr lang="en-US" sz="9600" dirty="0" smtClean="0">
              <a:latin typeface="Calibri" pitchFamily="34" charset="0"/>
              <a:cs typeface="Calibri" pitchFamily="34" charset="0"/>
            </a:endParaRPr>
          </a:p>
          <a:p>
            <a:pPr marL="118872" indent="0" algn="just">
              <a:buNone/>
            </a:pPr>
            <a:endParaRPr lang="en-US" sz="9600" dirty="0">
              <a:latin typeface="Calibri" pitchFamily="34" charset="0"/>
              <a:cs typeface="Calibri" pitchFamily="34" charset="0"/>
            </a:endParaRPr>
          </a:p>
          <a:p>
            <a:pPr algn="just">
              <a:buFont typeface="Wingdings" pitchFamily="2" charset="2"/>
              <a:buChar char="Ø"/>
            </a:pPr>
            <a:r>
              <a:rPr lang="en-US" sz="9600" dirty="0" smtClean="0">
                <a:latin typeface="Calibri" pitchFamily="34" charset="0"/>
                <a:cs typeface="Calibri" pitchFamily="34" charset="0"/>
              </a:rPr>
              <a:t>The </a:t>
            </a:r>
            <a:r>
              <a:rPr lang="en-US" sz="9600" dirty="0">
                <a:latin typeface="Calibri" pitchFamily="34" charset="0"/>
                <a:cs typeface="Calibri" pitchFamily="34" charset="0"/>
              </a:rPr>
              <a:t>concept of control adopted in the legislation extends not only to control through </a:t>
            </a:r>
            <a:r>
              <a:rPr lang="en-US" sz="9600" dirty="0" smtClean="0">
                <a:latin typeface="Calibri" pitchFamily="34" charset="0"/>
                <a:cs typeface="Calibri" pitchFamily="34" charset="0"/>
              </a:rPr>
              <a:t>holding shares </a:t>
            </a:r>
            <a:r>
              <a:rPr lang="en-US" sz="9600" dirty="0">
                <a:latin typeface="Calibri" pitchFamily="34" charset="0"/>
                <a:cs typeface="Calibri" pitchFamily="34" charset="0"/>
              </a:rPr>
              <a:t>or voting power or the power to appoint the management of an enterprise, but </a:t>
            </a:r>
            <a:r>
              <a:rPr lang="en-US" sz="9600" dirty="0" smtClean="0">
                <a:latin typeface="Calibri" pitchFamily="34" charset="0"/>
                <a:cs typeface="Calibri" pitchFamily="34" charset="0"/>
              </a:rPr>
              <a:t>also through </a:t>
            </a:r>
            <a:r>
              <a:rPr lang="en-US" sz="9600" dirty="0">
                <a:latin typeface="Calibri" pitchFamily="34" charset="0"/>
                <a:cs typeface="Calibri" pitchFamily="34" charset="0"/>
              </a:rPr>
              <a:t>debt, blood relationships, and control over various components of the </a:t>
            </a:r>
            <a:r>
              <a:rPr lang="en-US" sz="9600" dirty="0" smtClean="0">
                <a:latin typeface="Calibri" pitchFamily="34" charset="0"/>
                <a:cs typeface="Calibri" pitchFamily="34" charset="0"/>
              </a:rPr>
              <a:t>business activity </a:t>
            </a:r>
            <a:r>
              <a:rPr lang="en-US" sz="9600" dirty="0">
                <a:latin typeface="Calibri" pitchFamily="34" charset="0"/>
                <a:cs typeface="Calibri" pitchFamily="34" charset="0"/>
              </a:rPr>
              <a:t>performed by the taxpayer such as control over raw materials, sales and intangibles</a:t>
            </a:r>
            <a:r>
              <a:rPr lang="en-US" sz="9600" dirty="0" smtClean="0">
                <a:latin typeface="Calibri" pitchFamily="34" charset="0"/>
                <a:cs typeface="Calibri" pitchFamily="34" charset="0"/>
              </a:rPr>
              <a:t>.</a:t>
            </a:r>
          </a:p>
          <a:p>
            <a:pPr marL="118872" indent="0" algn="just">
              <a:buNone/>
            </a:pPr>
            <a:endParaRPr lang="en-US" sz="9600" dirty="0">
              <a:latin typeface="Calibri" pitchFamily="34" charset="0"/>
              <a:cs typeface="Calibri" pitchFamily="34" charset="0"/>
            </a:endParaRPr>
          </a:p>
          <a:p>
            <a:pPr algn="just">
              <a:buFont typeface="Wingdings" pitchFamily="2" charset="2"/>
              <a:buChar char="Ø"/>
            </a:pPr>
            <a:r>
              <a:rPr lang="en-US" sz="9600" dirty="0">
                <a:latin typeface="Calibri" pitchFamily="34" charset="0"/>
                <a:cs typeface="Calibri" pitchFamily="34" charset="0"/>
              </a:rPr>
              <a:t>It appears that one may go to any layer of management, control or ownership in order to </a:t>
            </a:r>
            <a:r>
              <a:rPr lang="en-US" sz="9600" dirty="0" smtClean="0">
                <a:latin typeface="Calibri" pitchFamily="34" charset="0"/>
                <a:cs typeface="Calibri" pitchFamily="34" charset="0"/>
              </a:rPr>
              <a:t>find out association, which includes:</a:t>
            </a:r>
            <a:endParaRPr lang="en-US" sz="9600" dirty="0">
              <a:latin typeface="Calibri" pitchFamily="34" charset="0"/>
              <a:cs typeface="Calibri" pitchFamily="34" charset="0"/>
            </a:endParaRPr>
          </a:p>
          <a:p>
            <a:pPr marL="1430338" indent="-338138" algn="just">
              <a:buFont typeface="Wingdings" pitchFamily="2" charset="2"/>
              <a:buChar char="§"/>
            </a:pPr>
            <a:r>
              <a:rPr lang="en-US" sz="9600" dirty="0" smtClean="0">
                <a:latin typeface="Calibri" pitchFamily="34" charset="0"/>
                <a:cs typeface="Calibri" pitchFamily="34" charset="0"/>
              </a:rPr>
              <a:t>Direct </a:t>
            </a:r>
            <a:r>
              <a:rPr lang="en-US" sz="9600" dirty="0">
                <a:latin typeface="Calibri" pitchFamily="34" charset="0"/>
                <a:cs typeface="Calibri" pitchFamily="34" charset="0"/>
              </a:rPr>
              <a:t>Control</a:t>
            </a:r>
          </a:p>
          <a:p>
            <a:pPr marL="1430338" indent="-338138" algn="just">
              <a:buFont typeface="Wingdings" pitchFamily="2" charset="2"/>
              <a:buChar char="§"/>
            </a:pPr>
            <a:r>
              <a:rPr lang="en-US" sz="9600" dirty="0" smtClean="0">
                <a:latin typeface="Calibri" pitchFamily="34" charset="0"/>
                <a:cs typeface="Calibri" pitchFamily="34" charset="0"/>
              </a:rPr>
              <a:t>Through Intermediary</a:t>
            </a:r>
            <a:endParaRPr lang="en-US" sz="9600" dirty="0">
              <a:latin typeface="Calibri" pitchFamily="34" charset="0"/>
              <a:cs typeface="Calibri" pitchFamily="34" charset="0"/>
            </a:endParaRPr>
          </a:p>
        </p:txBody>
      </p:sp>
    </p:spTree>
    <p:extLst>
      <p:ext uri="{BB962C8B-B14F-4D97-AF65-F5344CB8AC3E}">
        <p14:creationId xmlns:p14="http://schemas.microsoft.com/office/powerpoint/2010/main" val="362127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heel(1)">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heel(1)">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heel(1)">
                                      <p:cBhvr>
                                        <p:cTn id="2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AE – Primary Association</a:t>
            </a:r>
            <a:endParaRPr lang="en-US" dirty="0">
              <a:latin typeface="Calibri" pitchFamily="34" charset="0"/>
              <a:cs typeface="Calibri" pitchFamily="34"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762599"/>
            <a:ext cx="8735290" cy="4095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52400" y="1524000"/>
            <a:ext cx="8735290" cy="1200329"/>
          </a:xfrm>
          <a:prstGeom prst="rect">
            <a:avLst/>
          </a:prstGeom>
          <a:noFill/>
        </p:spPr>
        <p:txBody>
          <a:bodyPr wrap="square" rtlCol="0">
            <a:spAutoFit/>
          </a:bodyPr>
          <a:lstStyle/>
          <a:p>
            <a:pPr marL="118872" indent="0" algn="just">
              <a:buNone/>
            </a:pPr>
            <a:r>
              <a:rPr lang="en-US" sz="2400" dirty="0">
                <a:latin typeface="Calibri" pitchFamily="34" charset="0"/>
                <a:cs typeface="Calibri" pitchFamily="34" charset="0"/>
              </a:rPr>
              <a:t>For instance, if enterprise </a:t>
            </a:r>
            <a:r>
              <a:rPr lang="en-US" sz="2400" dirty="0" smtClean="0">
                <a:latin typeface="Calibri" pitchFamily="34" charset="0"/>
                <a:cs typeface="Calibri" pitchFamily="34" charset="0"/>
              </a:rPr>
              <a:t>S Co </a:t>
            </a:r>
            <a:r>
              <a:rPr lang="en-US" sz="2400" dirty="0">
                <a:latin typeface="Calibri" pitchFamily="34" charset="0"/>
                <a:cs typeface="Calibri" pitchFamily="34" charset="0"/>
              </a:rPr>
              <a:t>is managed, controlled or owned either directly or through an </a:t>
            </a:r>
            <a:r>
              <a:rPr lang="en-US" sz="2400" dirty="0" smtClean="0">
                <a:latin typeface="Calibri" pitchFamily="34" charset="0"/>
                <a:cs typeface="Calibri" pitchFamily="34" charset="0"/>
              </a:rPr>
              <a:t>intermediary (I), </a:t>
            </a:r>
            <a:r>
              <a:rPr lang="en-US" sz="2400" dirty="0">
                <a:latin typeface="Calibri" pitchFamily="34" charset="0"/>
                <a:cs typeface="Calibri" pitchFamily="34" charset="0"/>
              </a:rPr>
              <a:t>then Enterprise </a:t>
            </a:r>
            <a:r>
              <a:rPr lang="en-US" sz="2400" dirty="0" smtClean="0">
                <a:latin typeface="Calibri" pitchFamily="34" charset="0"/>
                <a:cs typeface="Calibri" pitchFamily="34" charset="0"/>
              </a:rPr>
              <a:t>S Co </a:t>
            </a:r>
            <a:r>
              <a:rPr lang="en-US" sz="2400" dirty="0">
                <a:latin typeface="Calibri" pitchFamily="34" charset="0"/>
                <a:cs typeface="Calibri" pitchFamily="34" charset="0"/>
              </a:rPr>
              <a:t>is said to be an AE of enterprise </a:t>
            </a:r>
            <a:r>
              <a:rPr lang="en-US" sz="2400" dirty="0" smtClean="0">
                <a:latin typeface="Calibri" pitchFamily="34" charset="0"/>
                <a:cs typeface="Calibri" pitchFamily="34" charset="0"/>
              </a:rPr>
              <a:t>H Co and vice versa.</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40387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6621"/>
            <a:ext cx="9144000" cy="5461379"/>
          </a:xfrm>
          <a:prstGeom prst="rect">
            <a:avLst/>
          </a:prstGeom>
          <a:solidFill>
            <a:schemeClr val="tx1"/>
          </a:solidFill>
        </p:spPr>
      </p:pic>
      <p:sp>
        <p:nvSpPr>
          <p:cNvPr id="7" name="Title 6"/>
          <p:cNvSpPr>
            <a:spLocks noGrp="1"/>
          </p:cNvSpPr>
          <p:nvPr>
            <p:ph type="title"/>
          </p:nvPr>
        </p:nvSpPr>
        <p:spPr>
          <a:xfrm>
            <a:off x="76200" y="0"/>
            <a:ext cx="8229600" cy="1251062"/>
          </a:xfrm>
        </p:spPr>
        <p:txBody>
          <a:bodyPr>
            <a:normAutofit/>
          </a:bodyPr>
          <a:lstStyle/>
          <a:p>
            <a:r>
              <a:rPr lang="en-US" dirty="0" smtClean="0"/>
              <a:t>Presentation’s Bird’s Eye View</a:t>
            </a:r>
            <a:endParaRPr lang="en-US" dirty="0"/>
          </a:p>
        </p:txBody>
      </p:sp>
      <p:sp>
        <p:nvSpPr>
          <p:cNvPr id="8" name="Title 1"/>
          <p:cNvSpPr txBox="1">
            <a:spLocks/>
          </p:cNvSpPr>
          <p:nvPr/>
        </p:nvSpPr>
        <p:spPr>
          <a:xfrm>
            <a:off x="381000" y="1524000"/>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Brief History and Introduction</a:t>
            </a:r>
            <a:endParaRPr lang="en-US" dirty="0"/>
          </a:p>
        </p:txBody>
      </p:sp>
      <p:sp>
        <p:nvSpPr>
          <p:cNvPr id="6" name="Title 1"/>
          <p:cNvSpPr txBox="1">
            <a:spLocks/>
          </p:cNvSpPr>
          <p:nvPr/>
        </p:nvSpPr>
        <p:spPr>
          <a:xfrm>
            <a:off x="381000" y="2133600"/>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Scope and Applicability</a:t>
            </a:r>
            <a:endParaRPr lang="en-US" dirty="0"/>
          </a:p>
        </p:txBody>
      </p:sp>
      <p:sp>
        <p:nvSpPr>
          <p:cNvPr id="9" name="Title 1"/>
          <p:cNvSpPr txBox="1">
            <a:spLocks/>
          </p:cNvSpPr>
          <p:nvPr/>
        </p:nvSpPr>
        <p:spPr>
          <a:xfrm>
            <a:off x="381000" y="3298778"/>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Associated Enterprise</a:t>
            </a:r>
            <a:endParaRPr lang="en-US" dirty="0"/>
          </a:p>
        </p:txBody>
      </p:sp>
      <p:sp>
        <p:nvSpPr>
          <p:cNvPr id="10" name="Title 1"/>
          <p:cNvSpPr txBox="1">
            <a:spLocks/>
          </p:cNvSpPr>
          <p:nvPr/>
        </p:nvSpPr>
        <p:spPr>
          <a:xfrm>
            <a:off x="381000" y="3886200"/>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Arm’s Length Price</a:t>
            </a:r>
            <a:endParaRPr lang="en-US" dirty="0"/>
          </a:p>
        </p:txBody>
      </p:sp>
      <p:sp>
        <p:nvSpPr>
          <p:cNvPr id="11" name="Title 1"/>
          <p:cNvSpPr txBox="1">
            <a:spLocks/>
          </p:cNvSpPr>
          <p:nvPr/>
        </p:nvSpPr>
        <p:spPr>
          <a:xfrm>
            <a:off x="381000" y="4495800"/>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Methods of determing ALP</a:t>
            </a:r>
            <a:endParaRPr lang="en-US" dirty="0"/>
          </a:p>
        </p:txBody>
      </p:sp>
      <p:sp>
        <p:nvSpPr>
          <p:cNvPr id="12" name="Title 1"/>
          <p:cNvSpPr txBox="1">
            <a:spLocks/>
          </p:cNvSpPr>
          <p:nvPr/>
        </p:nvSpPr>
        <p:spPr>
          <a:xfrm>
            <a:off x="381000" y="2743200"/>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International Transaction</a:t>
            </a:r>
            <a:endParaRPr lang="en-US" dirty="0"/>
          </a:p>
        </p:txBody>
      </p:sp>
      <p:sp>
        <p:nvSpPr>
          <p:cNvPr id="13" name="Title 1"/>
          <p:cNvSpPr txBox="1">
            <a:spLocks/>
          </p:cNvSpPr>
          <p:nvPr/>
        </p:nvSpPr>
        <p:spPr>
          <a:xfrm>
            <a:off x="381000" y="5127578"/>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Documentation</a:t>
            </a:r>
            <a:endParaRPr lang="en-US" dirty="0"/>
          </a:p>
        </p:txBody>
      </p:sp>
      <p:sp>
        <p:nvSpPr>
          <p:cNvPr id="14" name="Title 1"/>
          <p:cNvSpPr txBox="1">
            <a:spLocks/>
          </p:cNvSpPr>
          <p:nvPr/>
        </p:nvSpPr>
        <p:spPr>
          <a:xfrm>
            <a:off x="381000" y="5737178"/>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Assessment Procedure</a:t>
            </a:r>
            <a:endParaRPr lang="en-US" dirty="0"/>
          </a:p>
        </p:txBody>
      </p:sp>
      <p:sp>
        <p:nvSpPr>
          <p:cNvPr id="15" name="Title 1"/>
          <p:cNvSpPr txBox="1">
            <a:spLocks/>
          </p:cNvSpPr>
          <p:nvPr/>
        </p:nvSpPr>
        <p:spPr>
          <a:xfrm>
            <a:off x="381000" y="6346778"/>
            <a:ext cx="8382000" cy="511222"/>
          </a:xfrm>
          <a:prstGeom prst="rect">
            <a:avLst/>
          </a:prstGeom>
          <a:solidFill>
            <a:schemeClr val="tx1"/>
          </a:solidFill>
        </p:spPr>
        <p:txBody>
          <a:bodyPr vert="horz" lIns="91440" rIns="45720" rtlCol="0" anchor="ctr">
            <a:normAutofit fontScale="70000" lnSpcReduction="20000"/>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t> Penalties</a:t>
            </a:r>
            <a:endParaRPr lang="en-US" dirty="0"/>
          </a:p>
        </p:txBody>
      </p:sp>
    </p:spTree>
    <p:extLst>
      <p:ext uri="{BB962C8B-B14F-4D97-AF65-F5344CB8AC3E}">
        <p14:creationId xmlns:p14="http://schemas.microsoft.com/office/powerpoint/2010/main" val="209308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80">
                                          <p:stCondLst>
                                            <p:cond delay="0"/>
                                          </p:stCondLst>
                                        </p:cTn>
                                        <p:tgtEl>
                                          <p:spTgt spid="12"/>
                                        </p:tgtEl>
                                      </p:cBhvr>
                                    </p:animEffect>
                                    <p:anim calcmode="lin" valueType="num">
                                      <p:cBhvr>
                                        <p:cTn id="4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9" dur="26">
                                          <p:stCondLst>
                                            <p:cond delay="650"/>
                                          </p:stCondLst>
                                        </p:cTn>
                                        <p:tgtEl>
                                          <p:spTgt spid="12"/>
                                        </p:tgtEl>
                                      </p:cBhvr>
                                      <p:to x="100000" y="60000"/>
                                    </p:animScale>
                                    <p:animScale>
                                      <p:cBhvr>
                                        <p:cTn id="50" dur="166" decel="50000">
                                          <p:stCondLst>
                                            <p:cond delay="676"/>
                                          </p:stCondLst>
                                        </p:cTn>
                                        <p:tgtEl>
                                          <p:spTgt spid="12"/>
                                        </p:tgtEl>
                                      </p:cBhvr>
                                      <p:to x="100000" y="100000"/>
                                    </p:animScale>
                                    <p:animScale>
                                      <p:cBhvr>
                                        <p:cTn id="51" dur="26">
                                          <p:stCondLst>
                                            <p:cond delay="1312"/>
                                          </p:stCondLst>
                                        </p:cTn>
                                        <p:tgtEl>
                                          <p:spTgt spid="12"/>
                                        </p:tgtEl>
                                      </p:cBhvr>
                                      <p:to x="100000" y="80000"/>
                                    </p:animScale>
                                    <p:animScale>
                                      <p:cBhvr>
                                        <p:cTn id="52" dur="166" decel="50000">
                                          <p:stCondLst>
                                            <p:cond delay="1338"/>
                                          </p:stCondLst>
                                        </p:cTn>
                                        <p:tgtEl>
                                          <p:spTgt spid="12"/>
                                        </p:tgtEl>
                                      </p:cBhvr>
                                      <p:to x="100000" y="100000"/>
                                    </p:animScale>
                                    <p:animScale>
                                      <p:cBhvr>
                                        <p:cTn id="53" dur="26">
                                          <p:stCondLst>
                                            <p:cond delay="1642"/>
                                          </p:stCondLst>
                                        </p:cTn>
                                        <p:tgtEl>
                                          <p:spTgt spid="12"/>
                                        </p:tgtEl>
                                      </p:cBhvr>
                                      <p:to x="100000" y="90000"/>
                                    </p:animScale>
                                    <p:animScale>
                                      <p:cBhvr>
                                        <p:cTn id="54" dur="166" decel="50000">
                                          <p:stCondLst>
                                            <p:cond delay="1668"/>
                                          </p:stCondLst>
                                        </p:cTn>
                                        <p:tgtEl>
                                          <p:spTgt spid="12"/>
                                        </p:tgtEl>
                                      </p:cBhvr>
                                      <p:to x="100000" y="100000"/>
                                    </p:animScale>
                                    <p:animScale>
                                      <p:cBhvr>
                                        <p:cTn id="55" dur="26">
                                          <p:stCondLst>
                                            <p:cond delay="1808"/>
                                          </p:stCondLst>
                                        </p:cTn>
                                        <p:tgtEl>
                                          <p:spTgt spid="12"/>
                                        </p:tgtEl>
                                      </p:cBhvr>
                                      <p:to x="100000" y="95000"/>
                                    </p:animScale>
                                    <p:animScale>
                                      <p:cBhvr>
                                        <p:cTn id="56" dur="166" decel="50000">
                                          <p:stCondLst>
                                            <p:cond delay="1834"/>
                                          </p:stCondLst>
                                        </p:cTn>
                                        <p:tgtEl>
                                          <p:spTgt spid="12"/>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9"/>
                                        </p:tgtEl>
                                        <p:attrNameLst>
                                          <p:attrName>style.visibility</p:attrName>
                                        </p:attrNameLst>
                                      </p:cBhvr>
                                      <p:to>
                                        <p:strVal val="visible"/>
                                      </p:to>
                                    </p:set>
                                    <p:animEffect transition="in" filter="wipe(down)">
                                      <p:cBhvr>
                                        <p:cTn id="61" dur="580">
                                          <p:stCondLst>
                                            <p:cond delay="0"/>
                                          </p:stCondLst>
                                        </p:cTn>
                                        <p:tgtEl>
                                          <p:spTgt spid="9"/>
                                        </p:tgtEl>
                                      </p:cBhvr>
                                    </p:animEffect>
                                    <p:anim calcmode="lin" valueType="num">
                                      <p:cBhvr>
                                        <p:cTn id="6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67" dur="26">
                                          <p:stCondLst>
                                            <p:cond delay="650"/>
                                          </p:stCondLst>
                                        </p:cTn>
                                        <p:tgtEl>
                                          <p:spTgt spid="9"/>
                                        </p:tgtEl>
                                      </p:cBhvr>
                                      <p:to x="100000" y="60000"/>
                                    </p:animScale>
                                    <p:animScale>
                                      <p:cBhvr>
                                        <p:cTn id="68" dur="166" decel="50000">
                                          <p:stCondLst>
                                            <p:cond delay="676"/>
                                          </p:stCondLst>
                                        </p:cTn>
                                        <p:tgtEl>
                                          <p:spTgt spid="9"/>
                                        </p:tgtEl>
                                      </p:cBhvr>
                                      <p:to x="100000" y="100000"/>
                                    </p:animScale>
                                    <p:animScale>
                                      <p:cBhvr>
                                        <p:cTn id="69" dur="26">
                                          <p:stCondLst>
                                            <p:cond delay="1312"/>
                                          </p:stCondLst>
                                        </p:cTn>
                                        <p:tgtEl>
                                          <p:spTgt spid="9"/>
                                        </p:tgtEl>
                                      </p:cBhvr>
                                      <p:to x="100000" y="80000"/>
                                    </p:animScale>
                                    <p:animScale>
                                      <p:cBhvr>
                                        <p:cTn id="70" dur="166" decel="50000">
                                          <p:stCondLst>
                                            <p:cond delay="1338"/>
                                          </p:stCondLst>
                                        </p:cTn>
                                        <p:tgtEl>
                                          <p:spTgt spid="9"/>
                                        </p:tgtEl>
                                      </p:cBhvr>
                                      <p:to x="100000" y="100000"/>
                                    </p:animScale>
                                    <p:animScale>
                                      <p:cBhvr>
                                        <p:cTn id="71" dur="26">
                                          <p:stCondLst>
                                            <p:cond delay="1642"/>
                                          </p:stCondLst>
                                        </p:cTn>
                                        <p:tgtEl>
                                          <p:spTgt spid="9"/>
                                        </p:tgtEl>
                                      </p:cBhvr>
                                      <p:to x="100000" y="90000"/>
                                    </p:animScale>
                                    <p:animScale>
                                      <p:cBhvr>
                                        <p:cTn id="72" dur="166" decel="50000">
                                          <p:stCondLst>
                                            <p:cond delay="1668"/>
                                          </p:stCondLst>
                                        </p:cTn>
                                        <p:tgtEl>
                                          <p:spTgt spid="9"/>
                                        </p:tgtEl>
                                      </p:cBhvr>
                                      <p:to x="100000" y="100000"/>
                                    </p:animScale>
                                    <p:animScale>
                                      <p:cBhvr>
                                        <p:cTn id="73" dur="26">
                                          <p:stCondLst>
                                            <p:cond delay="1808"/>
                                          </p:stCondLst>
                                        </p:cTn>
                                        <p:tgtEl>
                                          <p:spTgt spid="9"/>
                                        </p:tgtEl>
                                      </p:cBhvr>
                                      <p:to x="100000" y="95000"/>
                                    </p:animScale>
                                    <p:animScale>
                                      <p:cBhvr>
                                        <p:cTn id="74" dur="166" decel="50000">
                                          <p:stCondLst>
                                            <p:cond delay="1834"/>
                                          </p:stCondLst>
                                        </p:cTn>
                                        <p:tgtEl>
                                          <p:spTgt spid="9"/>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0"/>
                                        </p:tgtEl>
                                        <p:attrNameLst>
                                          <p:attrName>style.visibility</p:attrName>
                                        </p:attrNameLst>
                                      </p:cBhvr>
                                      <p:to>
                                        <p:strVal val="visible"/>
                                      </p:to>
                                    </p:set>
                                    <p:animEffect transition="in" filter="wipe(down)">
                                      <p:cBhvr>
                                        <p:cTn id="79" dur="580">
                                          <p:stCondLst>
                                            <p:cond delay="0"/>
                                          </p:stCondLst>
                                        </p:cTn>
                                        <p:tgtEl>
                                          <p:spTgt spid="10"/>
                                        </p:tgtEl>
                                      </p:cBhvr>
                                    </p:animEffect>
                                    <p:anim calcmode="lin" valueType="num">
                                      <p:cBhvr>
                                        <p:cTn id="8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85" dur="26">
                                          <p:stCondLst>
                                            <p:cond delay="650"/>
                                          </p:stCondLst>
                                        </p:cTn>
                                        <p:tgtEl>
                                          <p:spTgt spid="10"/>
                                        </p:tgtEl>
                                      </p:cBhvr>
                                      <p:to x="100000" y="60000"/>
                                    </p:animScale>
                                    <p:animScale>
                                      <p:cBhvr>
                                        <p:cTn id="86" dur="166" decel="50000">
                                          <p:stCondLst>
                                            <p:cond delay="676"/>
                                          </p:stCondLst>
                                        </p:cTn>
                                        <p:tgtEl>
                                          <p:spTgt spid="10"/>
                                        </p:tgtEl>
                                      </p:cBhvr>
                                      <p:to x="100000" y="100000"/>
                                    </p:animScale>
                                    <p:animScale>
                                      <p:cBhvr>
                                        <p:cTn id="87" dur="26">
                                          <p:stCondLst>
                                            <p:cond delay="1312"/>
                                          </p:stCondLst>
                                        </p:cTn>
                                        <p:tgtEl>
                                          <p:spTgt spid="10"/>
                                        </p:tgtEl>
                                      </p:cBhvr>
                                      <p:to x="100000" y="80000"/>
                                    </p:animScale>
                                    <p:animScale>
                                      <p:cBhvr>
                                        <p:cTn id="88" dur="166" decel="50000">
                                          <p:stCondLst>
                                            <p:cond delay="1338"/>
                                          </p:stCondLst>
                                        </p:cTn>
                                        <p:tgtEl>
                                          <p:spTgt spid="10"/>
                                        </p:tgtEl>
                                      </p:cBhvr>
                                      <p:to x="100000" y="100000"/>
                                    </p:animScale>
                                    <p:animScale>
                                      <p:cBhvr>
                                        <p:cTn id="89" dur="26">
                                          <p:stCondLst>
                                            <p:cond delay="1642"/>
                                          </p:stCondLst>
                                        </p:cTn>
                                        <p:tgtEl>
                                          <p:spTgt spid="10"/>
                                        </p:tgtEl>
                                      </p:cBhvr>
                                      <p:to x="100000" y="90000"/>
                                    </p:animScale>
                                    <p:animScale>
                                      <p:cBhvr>
                                        <p:cTn id="90" dur="166" decel="50000">
                                          <p:stCondLst>
                                            <p:cond delay="1668"/>
                                          </p:stCondLst>
                                        </p:cTn>
                                        <p:tgtEl>
                                          <p:spTgt spid="10"/>
                                        </p:tgtEl>
                                      </p:cBhvr>
                                      <p:to x="100000" y="100000"/>
                                    </p:animScale>
                                    <p:animScale>
                                      <p:cBhvr>
                                        <p:cTn id="91" dur="26">
                                          <p:stCondLst>
                                            <p:cond delay="1808"/>
                                          </p:stCondLst>
                                        </p:cTn>
                                        <p:tgtEl>
                                          <p:spTgt spid="10"/>
                                        </p:tgtEl>
                                      </p:cBhvr>
                                      <p:to x="100000" y="95000"/>
                                    </p:animScale>
                                    <p:animScale>
                                      <p:cBhvr>
                                        <p:cTn id="92" dur="166" decel="50000">
                                          <p:stCondLst>
                                            <p:cond delay="1834"/>
                                          </p:stCondLst>
                                        </p:cTn>
                                        <p:tgtEl>
                                          <p:spTgt spid="10"/>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1"/>
                                        </p:tgtEl>
                                        <p:attrNameLst>
                                          <p:attrName>style.visibility</p:attrName>
                                        </p:attrNameLst>
                                      </p:cBhvr>
                                      <p:to>
                                        <p:strVal val="visible"/>
                                      </p:to>
                                    </p:set>
                                    <p:animEffect transition="in" filter="wipe(down)">
                                      <p:cBhvr>
                                        <p:cTn id="97" dur="580">
                                          <p:stCondLst>
                                            <p:cond delay="0"/>
                                          </p:stCondLst>
                                        </p:cTn>
                                        <p:tgtEl>
                                          <p:spTgt spid="11"/>
                                        </p:tgtEl>
                                      </p:cBhvr>
                                    </p:animEffect>
                                    <p:anim calcmode="lin" valueType="num">
                                      <p:cBhvr>
                                        <p:cTn id="9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03" dur="26">
                                          <p:stCondLst>
                                            <p:cond delay="650"/>
                                          </p:stCondLst>
                                        </p:cTn>
                                        <p:tgtEl>
                                          <p:spTgt spid="11"/>
                                        </p:tgtEl>
                                      </p:cBhvr>
                                      <p:to x="100000" y="60000"/>
                                    </p:animScale>
                                    <p:animScale>
                                      <p:cBhvr>
                                        <p:cTn id="104" dur="166" decel="50000">
                                          <p:stCondLst>
                                            <p:cond delay="676"/>
                                          </p:stCondLst>
                                        </p:cTn>
                                        <p:tgtEl>
                                          <p:spTgt spid="11"/>
                                        </p:tgtEl>
                                      </p:cBhvr>
                                      <p:to x="100000" y="100000"/>
                                    </p:animScale>
                                    <p:animScale>
                                      <p:cBhvr>
                                        <p:cTn id="105" dur="26">
                                          <p:stCondLst>
                                            <p:cond delay="1312"/>
                                          </p:stCondLst>
                                        </p:cTn>
                                        <p:tgtEl>
                                          <p:spTgt spid="11"/>
                                        </p:tgtEl>
                                      </p:cBhvr>
                                      <p:to x="100000" y="80000"/>
                                    </p:animScale>
                                    <p:animScale>
                                      <p:cBhvr>
                                        <p:cTn id="106" dur="166" decel="50000">
                                          <p:stCondLst>
                                            <p:cond delay="1338"/>
                                          </p:stCondLst>
                                        </p:cTn>
                                        <p:tgtEl>
                                          <p:spTgt spid="11"/>
                                        </p:tgtEl>
                                      </p:cBhvr>
                                      <p:to x="100000" y="100000"/>
                                    </p:animScale>
                                    <p:animScale>
                                      <p:cBhvr>
                                        <p:cTn id="107" dur="26">
                                          <p:stCondLst>
                                            <p:cond delay="1642"/>
                                          </p:stCondLst>
                                        </p:cTn>
                                        <p:tgtEl>
                                          <p:spTgt spid="11"/>
                                        </p:tgtEl>
                                      </p:cBhvr>
                                      <p:to x="100000" y="90000"/>
                                    </p:animScale>
                                    <p:animScale>
                                      <p:cBhvr>
                                        <p:cTn id="108" dur="166" decel="50000">
                                          <p:stCondLst>
                                            <p:cond delay="1668"/>
                                          </p:stCondLst>
                                        </p:cTn>
                                        <p:tgtEl>
                                          <p:spTgt spid="11"/>
                                        </p:tgtEl>
                                      </p:cBhvr>
                                      <p:to x="100000" y="100000"/>
                                    </p:animScale>
                                    <p:animScale>
                                      <p:cBhvr>
                                        <p:cTn id="109" dur="26">
                                          <p:stCondLst>
                                            <p:cond delay="1808"/>
                                          </p:stCondLst>
                                        </p:cTn>
                                        <p:tgtEl>
                                          <p:spTgt spid="11"/>
                                        </p:tgtEl>
                                      </p:cBhvr>
                                      <p:to x="100000" y="95000"/>
                                    </p:animScale>
                                    <p:animScale>
                                      <p:cBhvr>
                                        <p:cTn id="110" dur="166" decel="50000">
                                          <p:stCondLst>
                                            <p:cond delay="1834"/>
                                          </p:stCondLst>
                                        </p:cTn>
                                        <p:tgtEl>
                                          <p:spTgt spid="11"/>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3"/>
                                        </p:tgtEl>
                                        <p:attrNameLst>
                                          <p:attrName>style.visibility</p:attrName>
                                        </p:attrNameLst>
                                      </p:cBhvr>
                                      <p:to>
                                        <p:strVal val="visible"/>
                                      </p:to>
                                    </p:set>
                                    <p:animEffect transition="in" filter="wipe(down)">
                                      <p:cBhvr>
                                        <p:cTn id="115" dur="580">
                                          <p:stCondLst>
                                            <p:cond delay="0"/>
                                          </p:stCondLst>
                                        </p:cTn>
                                        <p:tgtEl>
                                          <p:spTgt spid="13"/>
                                        </p:tgtEl>
                                      </p:cBhvr>
                                    </p:animEffect>
                                    <p:anim calcmode="lin" valueType="num">
                                      <p:cBhvr>
                                        <p:cTn id="11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1" dur="26">
                                          <p:stCondLst>
                                            <p:cond delay="650"/>
                                          </p:stCondLst>
                                        </p:cTn>
                                        <p:tgtEl>
                                          <p:spTgt spid="13"/>
                                        </p:tgtEl>
                                      </p:cBhvr>
                                      <p:to x="100000" y="60000"/>
                                    </p:animScale>
                                    <p:animScale>
                                      <p:cBhvr>
                                        <p:cTn id="122" dur="166" decel="50000">
                                          <p:stCondLst>
                                            <p:cond delay="676"/>
                                          </p:stCondLst>
                                        </p:cTn>
                                        <p:tgtEl>
                                          <p:spTgt spid="13"/>
                                        </p:tgtEl>
                                      </p:cBhvr>
                                      <p:to x="100000" y="100000"/>
                                    </p:animScale>
                                    <p:animScale>
                                      <p:cBhvr>
                                        <p:cTn id="123" dur="26">
                                          <p:stCondLst>
                                            <p:cond delay="1312"/>
                                          </p:stCondLst>
                                        </p:cTn>
                                        <p:tgtEl>
                                          <p:spTgt spid="13"/>
                                        </p:tgtEl>
                                      </p:cBhvr>
                                      <p:to x="100000" y="80000"/>
                                    </p:animScale>
                                    <p:animScale>
                                      <p:cBhvr>
                                        <p:cTn id="124" dur="166" decel="50000">
                                          <p:stCondLst>
                                            <p:cond delay="1338"/>
                                          </p:stCondLst>
                                        </p:cTn>
                                        <p:tgtEl>
                                          <p:spTgt spid="13"/>
                                        </p:tgtEl>
                                      </p:cBhvr>
                                      <p:to x="100000" y="100000"/>
                                    </p:animScale>
                                    <p:animScale>
                                      <p:cBhvr>
                                        <p:cTn id="125" dur="26">
                                          <p:stCondLst>
                                            <p:cond delay="1642"/>
                                          </p:stCondLst>
                                        </p:cTn>
                                        <p:tgtEl>
                                          <p:spTgt spid="13"/>
                                        </p:tgtEl>
                                      </p:cBhvr>
                                      <p:to x="100000" y="90000"/>
                                    </p:animScale>
                                    <p:animScale>
                                      <p:cBhvr>
                                        <p:cTn id="126" dur="166" decel="50000">
                                          <p:stCondLst>
                                            <p:cond delay="1668"/>
                                          </p:stCondLst>
                                        </p:cTn>
                                        <p:tgtEl>
                                          <p:spTgt spid="13"/>
                                        </p:tgtEl>
                                      </p:cBhvr>
                                      <p:to x="100000" y="100000"/>
                                    </p:animScale>
                                    <p:animScale>
                                      <p:cBhvr>
                                        <p:cTn id="127" dur="26">
                                          <p:stCondLst>
                                            <p:cond delay="1808"/>
                                          </p:stCondLst>
                                        </p:cTn>
                                        <p:tgtEl>
                                          <p:spTgt spid="13"/>
                                        </p:tgtEl>
                                      </p:cBhvr>
                                      <p:to x="100000" y="95000"/>
                                    </p:animScale>
                                    <p:animScale>
                                      <p:cBhvr>
                                        <p:cTn id="128" dur="166" decel="50000">
                                          <p:stCondLst>
                                            <p:cond delay="1834"/>
                                          </p:stCondLst>
                                        </p:cTn>
                                        <p:tgtEl>
                                          <p:spTgt spid="13"/>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14"/>
                                        </p:tgtEl>
                                        <p:attrNameLst>
                                          <p:attrName>style.visibility</p:attrName>
                                        </p:attrNameLst>
                                      </p:cBhvr>
                                      <p:to>
                                        <p:strVal val="visible"/>
                                      </p:to>
                                    </p:set>
                                    <p:animEffect transition="in" filter="wipe(down)">
                                      <p:cBhvr>
                                        <p:cTn id="133" dur="580">
                                          <p:stCondLst>
                                            <p:cond delay="0"/>
                                          </p:stCondLst>
                                        </p:cTn>
                                        <p:tgtEl>
                                          <p:spTgt spid="14"/>
                                        </p:tgtEl>
                                      </p:cBhvr>
                                    </p:animEffect>
                                    <p:anim calcmode="lin" valueType="num">
                                      <p:cBhvr>
                                        <p:cTn id="13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9" dur="26">
                                          <p:stCondLst>
                                            <p:cond delay="650"/>
                                          </p:stCondLst>
                                        </p:cTn>
                                        <p:tgtEl>
                                          <p:spTgt spid="14"/>
                                        </p:tgtEl>
                                      </p:cBhvr>
                                      <p:to x="100000" y="60000"/>
                                    </p:animScale>
                                    <p:animScale>
                                      <p:cBhvr>
                                        <p:cTn id="140" dur="166" decel="50000">
                                          <p:stCondLst>
                                            <p:cond delay="676"/>
                                          </p:stCondLst>
                                        </p:cTn>
                                        <p:tgtEl>
                                          <p:spTgt spid="14"/>
                                        </p:tgtEl>
                                      </p:cBhvr>
                                      <p:to x="100000" y="100000"/>
                                    </p:animScale>
                                    <p:animScale>
                                      <p:cBhvr>
                                        <p:cTn id="141" dur="26">
                                          <p:stCondLst>
                                            <p:cond delay="1312"/>
                                          </p:stCondLst>
                                        </p:cTn>
                                        <p:tgtEl>
                                          <p:spTgt spid="14"/>
                                        </p:tgtEl>
                                      </p:cBhvr>
                                      <p:to x="100000" y="80000"/>
                                    </p:animScale>
                                    <p:animScale>
                                      <p:cBhvr>
                                        <p:cTn id="142" dur="166" decel="50000">
                                          <p:stCondLst>
                                            <p:cond delay="1338"/>
                                          </p:stCondLst>
                                        </p:cTn>
                                        <p:tgtEl>
                                          <p:spTgt spid="14"/>
                                        </p:tgtEl>
                                      </p:cBhvr>
                                      <p:to x="100000" y="100000"/>
                                    </p:animScale>
                                    <p:animScale>
                                      <p:cBhvr>
                                        <p:cTn id="143" dur="26">
                                          <p:stCondLst>
                                            <p:cond delay="1642"/>
                                          </p:stCondLst>
                                        </p:cTn>
                                        <p:tgtEl>
                                          <p:spTgt spid="14"/>
                                        </p:tgtEl>
                                      </p:cBhvr>
                                      <p:to x="100000" y="90000"/>
                                    </p:animScale>
                                    <p:animScale>
                                      <p:cBhvr>
                                        <p:cTn id="144" dur="166" decel="50000">
                                          <p:stCondLst>
                                            <p:cond delay="1668"/>
                                          </p:stCondLst>
                                        </p:cTn>
                                        <p:tgtEl>
                                          <p:spTgt spid="14"/>
                                        </p:tgtEl>
                                      </p:cBhvr>
                                      <p:to x="100000" y="100000"/>
                                    </p:animScale>
                                    <p:animScale>
                                      <p:cBhvr>
                                        <p:cTn id="145" dur="26">
                                          <p:stCondLst>
                                            <p:cond delay="1808"/>
                                          </p:stCondLst>
                                        </p:cTn>
                                        <p:tgtEl>
                                          <p:spTgt spid="14"/>
                                        </p:tgtEl>
                                      </p:cBhvr>
                                      <p:to x="100000" y="95000"/>
                                    </p:animScale>
                                    <p:animScale>
                                      <p:cBhvr>
                                        <p:cTn id="146" dur="166" decel="50000">
                                          <p:stCondLst>
                                            <p:cond delay="1834"/>
                                          </p:stCondLst>
                                        </p:cTn>
                                        <p:tgtEl>
                                          <p:spTgt spid="14"/>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15"/>
                                        </p:tgtEl>
                                        <p:attrNameLst>
                                          <p:attrName>style.visibility</p:attrName>
                                        </p:attrNameLst>
                                      </p:cBhvr>
                                      <p:to>
                                        <p:strVal val="visible"/>
                                      </p:to>
                                    </p:set>
                                    <p:animEffect transition="in" filter="wipe(down)">
                                      <p:cBhvr>
                                        <p:cTn id="151" dur="580">
                                          <p:stCondLst>
                                            <p:cond delay="0"/>
                                          </p:stCondLst>
                                        </p:cTn>
                                        <p:tgtEl>
                                          <p:spTgt spid="15"/>
                                        </p:tgtEl>
                                      </p:cBhvr>
                                    </p:animEffect>
                                    <p:anim calcmode="lin" valueType="num">
                                      <p:cBhvr>
                                        <p:cTn id="15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57" dur="26">
                                          <p:stCondLst>
                                            <p:cond delay="650"/>
                                          </p:stCondLst>
                                        </p:cTn>
                                        <p:tgtEl>
                                          <p:spTgt spid="15"/>
                                        </p:tgtEl>
                                      </p:cBhvr>
                                      <p:to x="100000" y="60000"/>
                                    </p:animScale>
                                    <p:animScale>
                                      <p:cBhvr>
                                        <p:cTn id="158" dur="166" decel="50000">
                                          <p:stCondLst>
                                            <p:cond delay="676"/>
                                          </p:stCondLst>
                                        </p:cTn>
                                        <p:tgtEl>
                                          <p:spTgt spid="15"/>
                                        </p:tgtEl>
                                      </p:cBhvr>
                                      <p:to x="100000" y="100000"/>
                                    </p:animScale>
                                    <p:animScale>
                                      <p:cBhvr>
                                        <p:cTn id="159" dur="26">
                                          <p:stCondLst>
                                            <p:cond delay="1312"/>
                                          </p:stCondLst>
                                        </p:cTn>
                                        <p:tgtEl>
                                          <p:spTgt spid="15"/>
                                        </p:tgtEl>
                                      </p:cBhvr>
                                      <p:to x="100000" y="80000"/>
                                    </p:animScale>
                                    <p:animScale>
                                      <p:cBhvr>
                                        <p:cTn id="160" dur="166" decel="50000">
                                          <p:stCondLst>
                                            <p:cond delay="1338"/>
                                          </p:stCondLst>
                                        </p:cTn>
                                        <p:tgtEl>
                                          <p:spTgt spid="15"/>
                                        </p:tgtEl>
                                      </p:cBhvr>
                                      <p:to x="100000" y="100000"/>
                                    </p:animScale>
                                    <p:animScale>
                                      <p:cBhvr>
                                        <p:cTn id="161" dur="26">
                                          <p:stCondLst>
                                            <p:cond delay="1642"/>
                                          </p:stCondLst>
                                        </p:cTn>
                                        <p:tgtEl>
                                          <p:spTgt spid="15"/>
                                        </p:tgtEl>
                                      </p:cBhvr>
                                      <p:to x="100000" y="90000"/>
                                    </p:animScale>
                                    <p:animScale>
                                      <p:cBhvr>
                                        <p:cTn id="162" dur="166" decel="50000">
                                          <p:stCondLst>
                                            <p:cond delay="1668"/>
                                          </p:stCondLst>
                                        </p:cTn>
                                        <p:tgtEl>
                                          <p:spTgt spid="15"/>
                                        </p:tgtEl>
                                      </p:cBhvr>
                                      <p:to x="100000" y="100000"/>
                                    </p:animScale>
                                    <p:animScale>
                                      <p:cBhvr>
                                        <p:cTn id="163" dur="26">
                                          <p:stCondLst>
                                            <p:cond delay="1808"/>
                                          </p:stCondLst>
                                        </p:cTn>
                                        <p:tgtEl>
                                          <p:spTgt spid="15"/>
                                        </p:tgtEl>
                                      </p:cBhvr>
                                      <p:to x="100000" y="95000"/>
                                    </p:animScale>
                                    <p:animScale>
                                      <p:cBhvr>
                                        <p:cTn id="164"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9" grpId="0" animBg="1"/>
      <p:bldP spid="10" grpId="0" animBg="1"/>
      <p:bldP spid="11" grpId="0" animBg="1"/>
      <p:bldP spid="12" grpId="0" animBg="1"/>
      <p:bldP spid="13" grpId="0" animBg="1"/>
      <p:bldP spid="14"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828800"/>
            <a:ext cx="8229600" cy="4854209"/>
          </a:xfrm>
        </p:spPr>
        <p:txBody>
          <a:bodyPr>
            <a:noAutofit/>
          </a:bodyPr>
          <a:lstStyle/>
          <a:p>
            <a:pPr>
              <a:buFont typeface="Wingdings" pitchFamily="2" charset="2"/>
              <a:buChar char="Ø"/>
            </a:pPr>
            <a:r>
              <a:rPr lang="en-US" sz="2400" dirty="0">
                <a:latin typeface="Calibri" pitchFamily="34" charset="0"/>
                <a:cs typeface="Calibri" pitchFamily="34" charset="0"/>
              </a:rPr>
              <a:t>Direct or indirect voting power of atleast 26</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Common </a:t>
            </a:r>
            <a:r>
              <a:rPr lang="en-US" sz="2400" dirty="0">
                <a:latin typeface="Calibri" pitchFamily="34" charset="0"/>
                <a:cs typeface="Calibri" pitchFamily="34" charset="0"/>
              </a:rPr>
              <a:t>parent holds voting power of atleast 26% in </a:t>
            </a:r>
            <a:r>
              <a:rPr lang="en-US" sz="2400" dirty="0" smtClean="0">
                <a:latin typeface="Calibri" pitchFamily="34" charset="0"/>
                <a:cs typeface="Calibri" pitchFamily="34" charset="0"/>
              </a:rPr>
              <a:t>both</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Loan </a:t>
            </a:r>
            <a:r>
              <a:rPr lang="en-US" sz="2400" dirty="0">
                <a:latin typeface="Calibri" pitchFamily="34" charset="0"/>
                <a:cs typeface="Calibri" pitchFamily="34" charset="0"/>
              </a:rPr>
              <a:t>of 51% or more of value of </a:t>
            </a:r>
            <a:r>
              <a:rPr lang="en-US" sz="2400" dirty="0" smtClean="0">
                <a:latin typeface="Calibri" pitchFamily="34" charset="0"/>
                <a:cs typeface="Calibri" pitchFamily="34" charset="0"/>
              </a:rPr>
              <a:t>assets</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Guarantee </a:t>
            </a:r>
            <a:r>
              <a:rPr lang="en-US" sz="2400" dirty="0">
                <a:latin typeface="Calibri" pitchFamily="34" charset="0"/>
                <a:cs typeface="Calibri" pitchFamily="34" charset="0"/>
              </a:rPr>
              <a:t>of 10% or more of total </a:t>
            </a:r>
            <a:r>
              <a:rPr lang="en-US" sz="2400" dirty="0" smtClean="0">
                <a:latin typeface="Calibri" pitchFamily="34" charset="0"/>
                <a:cs typeface="Calibri" pitchFamily="34" charset="0"/>
              </a:rPr>
              <a:t>borrowings</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One </a:t>
            </a:r>
            <a:r>
              <a:rPr lang="en-US" sz="2400" dirty="0">
                <a:latin typeface="Calibri" pitchFamily="34" charset="0"/>
                <a:cs typeface="Calibri" pitchFamily="34" charset="0"/>
              </a:rPr>
              <a:t>appoints more than half of directors on board or one executive director </a:t>
            </a:r>
            <a:r>
              <a:rPr lang="en-US" sz="2400" dirty="0" smtClean="0">
                <a:latin typeface="Calibri" pitchFamily="34" charset="0"/>
                <a:cs typeface="Calibri" pitchFamily="34" charset="0"/>
              </a:rPr>
              <a:t>of other</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Common </a:t>
            </a:r>
            <a:r>
              <a:rPr lang="en-US" sz="2400" dirty="0">
                <a:latin typeface="Calibri" pitchFamily="34" charset="0"/>
                <a:cs typeface="Calibri" pitchFamily="34" charset="0"/>
              </a:rPr>
              <a:t>parent appoints more than half of directors on board or </a:t>
            </a:r>
            <a:r>
              <a:rPr lang="en-US" sz="2400" dirty="0" smtClean="0">
                <a:latin typeface="Calibri" pitchFamily="34" charset="0"/>
                <a:cs typeface="Calibri" pitchFamily="34" charset="0"/>
              </a:rPr>
              <a:t>one executive </a:t>
            </a:r>
            <a:r>
              <a:rPr lang="en-US" sz="2400" dirty="0">
                <a:latin typeface="Calibri" pitchFamily="34" charset="0"/>
                <a:cs typeface="Calibri" pitchFamily="34" charset="0"/>
              </a:rPr>
              <a:t>director in </a:t>
            </a:r>
            <a:r>
              <a:rPr lang="en-US" sz="2400" dirty="0" smtClean="0">
                <a:latin typeface="Calibri" pitchFamily="34" charset="0"/>
                <a:cs typeface="Calibri" pitchFamily="34" charset="0"/>
              </a:rPr>
              <a:t>both</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Whole </a:t>
            </a:r>
            <a:r>
              <a:rPr lang="en-US" sz="2400" dirty="0">
                <a:latin typeface="Calibri" pitchFamily="34" charset="0"/>
                <a:cs typeface="Calibri" pitchFamily="34" charset="0"/>
              </a:rPr>
              <a:t>dependence on use of IPR’s of the </a:t>
            </a:r>
            <a:r>
              <a:rPr lang="en-US" sz="2400" dirty="0" smtClean="0">
                <a:latin typeface="Calibri" pitchFamily="34" charset="0"/>
                <a:cs typeface="Calibri" pitchFamily="34" charset="0"/>
              </a:rPr>
              <a:t>other</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Buying </a:t>
            </a:r>
            <a:r>
              <a:rPr lang="en-US" sz="2400" dirty="0">
                <a:latin typeface="Calibri" pitchFamily="34" charset="0"/>
                <a:cs typeface="Calibri" pitchFamily="34" charset="0"/>
              </a:rPr>
              <a:t>of bulk raw materials, Sales to one party </a:t>
            </a:r>
            <a:r>
              <a:rPr lang="en-US" sz="2400" dirty="0" smtClean="0">
                <a:latin typeface="Calibri" pitchFamily="34" charset="0"/>
                <a:cs typeface="Calibri" pitchFamily="34" charset="0"/>
              </a:rPr>
              <a:t>etc.</a:t>
            </a:r>
            <a:endParaRPr lang="en-US" sz="2400" dirty="0">
              <a:latin typeface="Calibri" pitchFamily="34" charset="0"/>
              <a:cs typeface="Calibri" pitchFamily="34" charset="0"/>
            </a:endParaRPr>
          </a:p>
        </p:txBody>
      </p:sp>
      <p:sp>
        <p:nvSpPr>
          <p:cNvPr id="5" name="Title 1"/>
          <p:cNvSpPr txBox="1">
            <a:spLocks/>
          </p:cNvSpPr>
          <p:nvPr/>
        </p:nvSpPr>
        <p:spPr>
          <a:xfrm>
            <a:off x="609600" y="307848"/>
            <a:ext cx="8229600" cy="1252728"/>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a:lstStyle>
          <a:p>
            <a:r>
              <a:rPr lang="en-US" dirty="0" smtClean="0">
                <a:latin typeface="Calibri" pitchFamily="34" charset="0"/>
                <a:cs typeface="Calibri" pitchFamily="34" charset="0"/>
              </a:rPr>
              <a:t>AE – Secondary Association</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1904351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229600" cy="1143000"/>
          </a:xfrm>
        </p:spPr>
        <p:txBody>
          <a:bodyPr>
            <a:normAutofit/>
          </a:bodyPr>
          <a:lstStyle/>
          <a:p>
            <a:r>
              <a:rPr lang="en-US" dirty="0" smtClean="0">
                <a:latin typeface="Calibri" pitchFamily="34" charset="0"/>
                <a:cs typeface="Calibri" pitchFamily="34" charset="0"/>
              </a:rPr>
              <a:t>Food for Thought</a:t>
            </a:r>
            <a:endParaRPr lang="en-US" dirty="0">
              <a:latin typeface="Calibri" pitchFamily="34" charset="0"/>
              <a:cs typeface="Calibri" pitchFamily="34" charset="0"/>
            </a:endParaRPr>
          </a:p>
        </p:txBody>
      </p:sp>
      <p:sp>
        <p:nvSpPr>
          <p:cNvPr id="3" name="Content Placeholder 2"/>
          <p:cNvSpPr>
            <a:spLocks noGrp="1"/>
          </p:cNvSpPr>
          <p:nvPr>
            <p:ph idx="1"/>
          </p:nvPr>
        </p:nvSpPr>
        <p:spPr>
          <a:xfrm>
            <a:off x="228600" y="1981201"/>
            <a:ext cx="8458200" cy="1295399"/>
          </a:xfrm>
        </p:spPr>
        <p:txBody>
          <a:bodyPr>
            <a:normAutofit/>
          </a:bodyPr>
          <a:lstStyle/>
          <a:p>
            <a:pPr marL="0" indent="0" algn="just">
              <a:buNone/>
            </a:pPr>
            <a:r>
              <a:rPr lang="en-US" sz="2400" dirty="0">
                <a:latin typeface="Calibri" pitchFamily="34" charset="0"/>
                <a:cs typeface="Calibri" pitchFamily="34" charset="0"/>
              </a:rPr>
              <a:t>Whether Agency PE, Service PE and Construction PE will be treated as Enterprise?</a:t>
            </a:r>
          </a:p>
        </p:txBody>
      </p:sp>
      <p:sp>
        <p:nvSpPr>
          <p:cNvPr id="4" name="Content Placeholder 2"/>
          <p:cNvSpPr txBox="1">
            <a:spLocks/>
          </p:cNvSpPr>
          <p:nvPr/>
        </p:nvSpPr>
        <p:spPr>
          <a:xfrm>
            <a:off x="228600" y="3200400"/>
            <a:ext cx="8458200" cy="1676400"/>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0" indent="0" algn="just">
              <a:buFont typeface="Wingdings 2"/>
              <a:buNone/>
            </a:pPr>
            <a:r>
              <a:rPr lang="en-US" sz="2400" dirty="0" smtClean="0">
                <a:latin typeface="Calibri" pitchFamily="34" charset="0"/>
                <a:cs typeface="Calibri" pitchFamily="34" charset="0"/>
              </a:rPr>
              <a:t>Since the definition of Enterprise is inclusive and not exhaustive, it appears that even Agency PE, Service PE and Construction PE will be treated as Enterprise.</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230471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Arm’s Length Price</a:t>
            </a:r>
            <a:endParaRPr lang="en-US" dirty="0">
              <a:latin typeface="Calibri" pitchFamily="34" charset="0"/>
              <a:cs typeface="Calibri" pitchFamily="34" charset="0"/>
            </a:endParaRPr>
          </a:p>
        </p:txBody>
      </p:sp>
      <p:sp>
        <p:nvSpPr>
          <p:cNvPr id="3" name="Content Placeholder 2"/>
          <p:cNvSpPr>
            <a:spLocks noGrp="1"/>
          </p:cNvSpPr>
          <p:nvPr>
            <p:ph idx="1"/>
          </p:nvPr>
        </p:nvSpPr>
        <p:spPr>
          <a:xfrm>
            <a:off x="76200" y="1371600"/>
            <a:ext cx="8839200" cy="3733800"/>
          </a:xfrm>
        </p:spPr>
        <p:txBody>
          <a:bodyPr>
            <a:noAutofit/>
          </a:bodyPr>
          <a:lstStyle/>
          <a:p>
            <a:pPr algn="just">
              <a:buFont typeface="Wingdings" pitchFamily="2" charset="2"/>
              <a:buChar char="Ø"/>
            </a:pPr>
            <a:r>
              <a:rPr lang="en-US" sz="2400" dirty="0">
                <a:latin typeface="Calibri" pitchFamily="34" charset="0"/>
                <a:cs typeface="Calibri" pitchFamily="34" charset="0"/>
              </a:rPr>
              <a:t>In accordance with internationally accepted </a:t>
            </a:r>
            <a:r>
              <a:rPr lang="en-US" sz="2400" dirty="0" smtClean="0">
                <a:latin typeface="Calibri" pitchFamily="34" charset="0"/>
                <a:cs typeface="Calibri" pitchFamily="34" charset="0"/>
              </a:rPr>
              <a:t>principles and section 92(1) of the act, </a:t>
            </a:r>
            <a:r>
              <a:rPr lang="en-US" sz="2400" dirty="0">
                <a:latin typeface="Calibri" pitchFamily="34" charset="0"/>
                <a:cs typeface="Calibri" pitchFamily="34" charset="0"/>
              </a:rPr>
              <a:t>the TPR have provided that </a:t>
            </a:r>
            <a:r>
              <a:rPr lang="en-US" sz="2400" dirty="0" smtClean="0">
                <a:latin typeface="Calibri" pitchFamily="34" charset="0"/>
                <a:cs typeface="Calibri" pitchFamily="34" charset="0"/>
              </a:rPr>
              <a:t>any income </a:t>
            </a:r>
            <a:r>
              <a:rPr lang="en-US" sz="2400" dirty="0">
                <a:latin typeface="Calibri" pitchFamily="34" charset="0"/>
                <a:cs typeface="Calibri" pitchFamily="34" charset="0"/>
              </a:rPr>
              <a:t>arising from an international transaction between AEs shall be computed </a:t>
            </a:r>
            <a:r>
              <a:rPr lang="en-US" sz="2400" i="1" dirty="0" smtClean="0">
                <a:latin typeface="Calibri" pitchFamily="34" charset="0"/>
                <a:cs typeface="Calibri" pitchFamily="34" charset="0"/>
              </a:rPr>
              <a:t>having regard </a:t>
            </a:r>
            <a:r>
              <a:rPr lang="en-US" sz="2400" i="1" dirty="0">
                <a:latin typeface="Calibri" pitchFamily="34" charset="0"/>
                <a:cs typeface="Calibri" pitchFamily="34" charset="0"/>
              </a:rPr>
              <a:t>to</a:t>
            </a:r>
            <a:r>
              <a:rPr lang="en-US" sz="2400" dirty="0">
                <a:latin typeface="Calibri" pitchFamily="34" charset="0"/>
                <a:cs typeface="Calibri" pitchFamily="34" charset="0"/>
              </a:rPr>
              <a:t> the </a:t>
            </a:r>
            <a:r>
              <a:rPr lang="en-US" sz="2400" i="1" dirty="0" smtClean="0">
                <a:latin typeface="Calibri" pitchFamily="34" charset="0"/>
                <a:cs typeface="Calibri" pitchFamily="34" charset="0"/>
              </a:rPr>
              <a:t>Arm’s Length Price (ALP)</a:t>
            </a:r>
            <a:r>
              <a:rPr lang="en-US" sz="2400" dirty="0" smtClean="0">
                <a:latin typeface="Calibri" pitchFamily="34" charset="0"/>
                <a:cs typeface="Calibri" pitchFamily="34" charset="0"/>
              </a:rPr>
              <a:t>. </a:t>
            </a:r>
          </a:p>
          <a:p>
            <a:pPr algn="just">
              <a:buFont typeface="Wingdings" pitchFamily="2" charset="2"/>
              <a:buChar char="Ø"/>
            </a:pPr>
            <a:r>
              <a:rPr lang="en-US" sz="2400" dirty="0" smtClean="0">
                <a:latin typeface="Calibri" pitchFamily="34" charset="0"/>
                <a:cs typeface="Calibri" pitchFamily="34" charset="0"/>
              </a:rPr>
              <a:t>ALP is </a:t>
            </a:r>
            <a:r>
              <a:rPr lang="en-US" sz="2400" dirty="0">
                <a:latin typeface="Calibri" pitchFamily="34" charset="0"/>
                <a:cs typeface="Calibri" pitchFamily="34" charset="0"/>
              </a:rPr>
              <a:t>the price that would be charged in the transaction </a:t>
            </a:r>
            <a:r>
              <a:rPr lang="en-US" sz="2400" dirty="0" smtClean="0">
                <a:latin typeface="Calibri" pitchFamily="34" charset="0"/>
                <a:cs typeface="Calibri" pitchFamily="34" charset="0"/>
              </a:rPr>
              <a:t>had it been entered </a:t>
            </a:r>
            <a:r>
              <a:rPr lang="en-US" sz="2400" dirty="0">
                <a:latin typeface="Calibri" pitchFamily="34" charset="0"/>
                <a:cs typeface="Calibri" pitchFamily="34" charset="0"/>
              </a:rPr>
              <a:t>into </a:t>
            </a:r>
            <a:r>
              <a:rPr lang="en-US" sz="2400" dirty="0" smtClean="0">
                <a:latin typeface="Calibri" pitchFamily="34" charset="0"/>
                <a:cs typeface="Calibri" pitchFamily="34" charset="0"/>
              </a:rPr>
              <a:t>between </a:t>
            </a:r>
            <a:r>
              <a:rPr lang="en-US" sz="2400" i="1" dirty="0">
                <a:latin typeface="Calibri" pitchFamily="34" charset="0"/>
                <a:cs typeface="Calibri" pitchFamily="34" charset="0"/>
              </a:rPr>
              <a:t>unrelated parties</a:t>
            </a:r>
            <a:r>
              <a:rPr lang="en-US" sz="2400" dirty="0">
                <a:latin typeface="Calibri" pitchFamily="34" charset="0"/>
                <a:cs typeface="Calibri" pitchFamily="34" charset="0"/>
              </a:rPr>
              <a:t> in similar conditions</a:t>
            </a:r>
            <a:r>
              <a:rPr lang="en-US" sz="2400" dirty="0" smtClean="0">
                <a:latin typeface="Calibri" pitchFamily="34" charset="0"/>
                <a:cs typeface="Calibri" pitchFamily="34" charset="0"/>
              </a:rPr>
              <a:t>.</a:t>
            </a:r>
          </a:p>
          <a:p>
            <a:pPr algn="just">
              <a:buFont typeface="Wingdings" pitchFamily="2" charset="2"/>
              <a:buChar char="Ø"/>
            </a:pPr>
            <a:r>
              <a:rPr lang="en-US" sz="2400" dirty="0" smtClean="0">
                <a:latin typeface="Calibri" pitchFamily="34" charset="0"/>
                <a:cs typeface="Calibri" pitchFamily="34" charset="0"/>
              </a:rPr>
              <a:t>The </a:t>
            </a:r>
            <a:r>
              <a:rPr lang="en-US" sz="2400" dirty="0">
                <a:latin typeface="Calibri" pitchFamily="34" charset="0"/>
                <a:cs typeface="Calibri" pitchFamily="34" charset="0"/>
              </a:rPr>
              <a:t>ALP is to be determined by any one or more of the </a:t>
            </a:r>
            <a:r>
              <a:rPr lang="en-US" sz="2400" i="1" dirty="0">
                <a:latin typeface="Calibri" pitchFamily="34" charset="0"/>
                <a:cs typeface="Calibri" pitchFamily="34" charset="0"/>
              </a:rPr>
              <a:t>prescribed methods</a:t>
            </a:r>
            <a:r>
              <a:rPr lang="en-US" sz="2400" dirty="0">
                <a:latin typeface="Calibri" pitchFamily="34" charset="0"/>
                <a:cs typeface="Calibri" pitchFamily="34" charset="0"/>
              </a:rPr>
              <a:t>. </a:t>
            </a:r>
            <a:endParaRPr lang="en-US" sz="2400"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The taxpayer can </a:t>
            </a:r>
            <a:r>
              <a:rPr lang="en-US" sz="2400" dirty="0">
                <a:latin typeface="Calibri" pitchFamily="34" charset="0"/>
                <a:cs typeface="Calibri" pitchFamily="34" charset="0"/>
              </a:rPr>
              <a:t>select the most appropriate method to be applied to any given transaction, but </a:t>
            </a:r>
            <a:r>
              <a:rPr lang="en-US" sz="2400" dirty="0" smtClean="0">
                <a:latin typeface="Calibri" pitchFamily="34" charset="0"/>
                <a:cs typeface="Calibri" pitchFamily="34" charset="0"/>
              </a:rPr>
              <a:t>such selection </a:t>
            </a:r>
            <a:r>
              <a:rPr lang="en-US" sz="2400" dirty="0">
                <a:latin typeface="Calibri" pitchFamily="34" charset="0"/>
                <a:cs typeface="Calibri" pitchFamily="34" charset="0"/>
              </a:rPr>
              <a:t>has to be made </a:t>
            </a:r>
            <a:r>
              <a:rPr lang="en-US" sz="2400" dirty="0" smtClean="0">
                <a:latin typeface="Calibri" pitchFamily="34" charset="0"/>
                <a:cs typeface="Calibri" pitchFamily="34" charset="0"/>
              </a:rPr>
              <a:t>by taking </a:t>
            </a:r>
            <a:r>
              <a:rPr lang="en-US" sz="2400" dirty="0">
                <a:latin typeface="Calibri" pitchFamily="34" charset="0"/>
                <a:cs typeface="Calibri" pitchFamily="34" charset="0"/>
              </a:rPr>
              <a:t>into account the factors prescribed in the TPR. </a:t>
            </a:r>
            <a:endParaRPr lang="en-US" sz="2400"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With </a:t>
            </a:r>
            <a:r>
              <a:rPr lang="en-US" sz="2400" dirty="0">
                <a:latin typeface="Calibri" pitchFamily="34" charset="0"/>
                <a:cs typeface="Calibri" pitchFamily="34" charset="0"/>
              </a:rPr>
              <a:t>a view </a:t>
            </a:r>
            <a:r>
              <a:rPr lang="en-US" sz="2400" dirty="0" smtClean="0">
                <a:latin typeface="Calibri" pitchFamily="34" charset="0"/>
                <a:cs typeface="Calibri" pitchFamily="34" charset="0"/>
              </a:rPr>
              <a:t>to allow </a:t>
            </a:r>
            <a:r>
              <a:rPr lang="en-US" sz="2400" dirty="0">
                <a:latin typeface="Calibri" pitchFamily="34" charset="0"/>
                <a:cs typeface="Calibri" pitchFamily="34" charset="0"/>
              </a:rPr>
              <a:t>a degree of flexibility in adopting the ALP, a variance allowance of 5 percent has </a:t>
            </a:r>
            <a:r>
              <a:rPr lang="en-US" sz="2400" dirty="0" smtClean="0">
                <a:latin typeface="Calibri" pitchFamily="34" charset="0"/>
                <a:cs typeface="Calibri" pitchFamily="34" charset="0"/>
              </a:rPr>
              <a:t>been provided </a:t>
            </a:r>
            <a:r>
              <a:rPr lang="en-US" sz="2400" dirty="0">
                <a:latin typeface="Calibri" pitchFamily="34" charset="0"/>
                <a:cs typeface="Calibri" pitchFamily="34" charset="0"/>
              </a:rPr>
              <a:t>under the TPR. </a:t>
            </a:r>
          </a:p>
        </p:txBody>
      </p:sp>
    </p:spTree>
    <p:extLst>
      <p:ext uri="{BB962C8B-B14F-4D97-AF65-F5344CB8AC3E}">
        <p14:creationId xmlns:p14="http://schemas.microsoft.com/office/powerpoint/2010/main" val="35889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Precautions while arriving ALP</a:t>
            </a:r>
            <a:endParaRPr lang="en-US"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lgn="just">
              <a:buFont typeface="Wingdings" pitchFamily="2" charset="2"/>
              <a:buChar char="Ø"/>
            </a:pPr>
            <a:r>
              <a:rPr lang="en-US" sz="2400" dirty="0">
                <a:latin typeface="Calibri" pitchFamily="34" charset="0"/>
                <a:cs typeface="Calibri" pitchFamily="34" charset="0"/>
              </a:rPr>
              <a:t>It is to be noted that income arising from international transactions need to </a:t>
            </a:r>
            <a:r>
              <a:rPr lang="en-US" sz="2400" dirty="0" smtClean="0">
                <a:latin typeface="Calibri" pitchFamily="34" charset="0"/>
                <a:cs typeface="Calibri" pitchFamily="34" charset="0"/>
              </a:rPr>
              <a:t>be computed </a:t>
            </a:r>
            <a:r>
              <a:rPr lang="en-US" sz="2400" i="1" dirty="0">
                <a:latin typeface="Calibri" pitchFamily="34" charset="0"/>
                <a:cs typeface="Calibri" pitchFamily="34" charset="0"/>
              </a:rPr>
              <a:t>having regard to ALP</a:t>
            </a:r>
            <a:r>
              <a:rPr lang="en-US" sz="2400" dirty="0">
                <a:latin typeface="Calibri" pitchFamily="34" charset="0"/>
                <a:cs typeface="Calibri" pitchFamily="34" charset="0"/>
              </a:rPr>
              <a:t> and not </a:t>
            </a:r>
            <a:r>
              <a:rPr lang="en-US" sz="2400" i="1" dirty="0">
                <a:latin typeface="Calibri" pitchFamily="34" charset="0"/>
                <a:cs typeface="Calibri" pitchFamily="34" charset="0"/>
              </a:rPr>
              <a:t>at ALP</a:t>
            </a:r>
            <a:r>
              <a:rPr lang="en-US" sz="2400" b="1" dirty="0">
                <a:latin typeface="Calibri" pitchFamily="34" charset="0"/>
                <a:cs typeface="Calibri" pitchFamily="34" charset="0"/>
              </a:rPr>
              <a:t>. </a:t>
            </a:r>
            <a:endParaRPr lang="en-US" sz="2400" b="1"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This </a:t>
            </a:r>
            <a:r>
              <a:rPr lang="en-US" sz="2400" dirty="0">
                <a:latin typeface="Calibri" pitchFamily="34" charset="0"/>
                <a:cs typeface="Calibri" pitchFamily="34" charset="0"/>
              </a:rPr>
              <a:t>is because </a:t>
            </a:r>
            <a:r>
              <a:rPr lang="en-US" sz="2400" dirty="0" smtClean="0">
                <a:latin typeface="Calibri" pitchFamily="34" charset="0"/>
                <a:cs typeface="Calibri" pitchFamily="34" charset="0"/>
              </a:rPr>
              <a:t>various adjustments </a:t>
            </a:r>
            <a:r>
              <a:rPr lang="en-US" sz="2400" dirty="0">
                <a:latin typeface="Calibri" pitchFamily="34" charset="0"/>
                <a:cs typeface="Calibri" pitchFamily="34" charset="0"/>
              </a:rPr>
              <a:t>for </a:t>
            </a:r>
            <a:r>
              <a:rPr lang="en-US" sz="2400" dirty="0" smtClean="0">
                <a:latin typeface="Calibri" pitchFamily="34" charset="0"/>
                <a:cs typeface="Calibri" pitchFamily="34" charset="0"/>
              </a:rPr>
              <a:t>differences </a:t>
            </a:r>
            <a:r>
              <a:rPr lang="en-US" sz="2400" dirty="0">
                <a:latin typeface="Calibri" pitchFamily="34" charset="0"/>
                <a:cs typeface="Calibri" pitchFamily="34" charset="0"/>
              </a:rPr>
              <a:t>on account of Functions, Assets and Risk Analysis </a:t>
            </a:r>
            <a:r>
              <a:rPr lang="en-US" sz="2400" dirty="0" smtClean="0">
                <a:latin typeface="Calibri" pitchFamily="34" charset="0"/>
                <a:cs typeface="Calibri" pitchFamily="34" charset="0"/>
              </a:rPr>
              <a:t>(FAR analysis) </a:t>
            </a:r>
            <a:r>
              <a:rPr lang="en-US" sz="2400" dirty="0">
                <a:latin typeface="Calibri" pitchFamily="34" charset="0"/>
                <a:cs typeface="Calibri" pitchFamily="34" charset="0"/>
              </a:rPr>
              <a:t>of the entities need to be made. </a:t>
            </a:r>
            <a:endParaRPr lang="en-US" sz="2400" dirty="0" smtClean="0">
              <a:latin typeface="Calibri" pitchFamily="34" charset="0"/>
              <a:cs typeface="Calibri" pitchFamily="34" charset="0"/>
            </a:endParaRPr>
          </a:p>
          <a:p>
            <a:pPr algn="just">
              <a:buFont typeface="Wingdings" pitchFamily="2" charset="2"/>
              <a:buChar char="Ø"/>
            </a:pPr>
            <a:r>
              <a:rPr lang="en-US" sz="2400" dirty="0" smtClean="0">
                <a:latin typeface="Calibri" pitchFamily="34" charset="0"/>
                <a:cs typeface="Calibri" pitchFamily="34" charset="0"/>
              </a:rPr>
              <a:t>Further</a:t>
            </a:r>
            <a:r>
              <a:rPr lang="en-US" sz="2400" dirty="0">
                <a:latin typeface="Calibri" pitchFamily="34" charset="0"/>
                <a:cs typeface="Calibri" pitchFamily="34" charset="0"/>
              </a:rPr>
              <a:t>, Transfer Pricing is not an </a:t>
            </a:r>
            <a:r>
              <a:rPr lang="en-US" sz="2400" dirty="0" smtClean="0">
                <a:latin typeface="Calibri" pitchFamily="34" charset="0"/>
                <a:cs typeface="Calibri" pitchFamily="34" charset="0"/>
              </a:rPr>
              <a:t>exact science </a:t>
            </a:r>
            <a:r>
              <a:rPr lang="en-US" sz="2400" dirty="0">
                <a:latin typeface="Calibri" pitchFamily="34" charset="0"/>
                <a:cs typeface="Calibri" pitchFamily="34" charset="0"/>
              </a:rPr>
              <a:t>and it is possible that an enterprise may incur losses due to </a:t>
            </a:r>
            <a:r>
              <a:rPr lang="en-US" sz="2400" dirty="0" smtClean="0">
                <a:latin typeface="Calibri" pitchFamily="34" charset="0"/>
                <a:cs typeface="Calibri" pitchFamily="34" charset="0"/>
              </a:rPr>
              <a:t>genuine business </a:t>
            </a:r>
            <a:r>
              <a:rPr lang="en-US" sz="2400" dirty="0">
                <a:latin typeface="Calibri" pitchFamily="34" charset="0"/>
                <a:cs typeface="Calibri" pitchFamily="34" charset="0"/>
              </a:rPr>
              <a:t>reasons</a:t>
            </a:r>
            <a:r>
              <a:rPr lang="en-US" sz="2400" dirty="0" smtClean="0">
                <a:latin typeface="Calibri" pitchFamily="34" charset="0"/>
                <a:cs typeface="Calibri" pitchFamily="34" charset="0"/>
              </a:rPr>
              <a:t>.</a:t>
            </a:r>
          </a:p>
          <a:p>
            <a:pPr algn="just">
              <a:buFont typeface="Wingdings" pitchFamily="2" charset="2"/>
              <a:buChar char="Ø"/>
            </a:pPr>
            <a:r>
              <a:rPr lang="en-US" sz="2400" dirty="0" smtClean="0">
                <a:latin typeface="Calibri" pitchFamily="34" charset="0"/>
                <a:cs typeface="Calibri" pitchFamily="34" charset="0"/>
              </a:rPr>
              <a:t>Hence</a:t>
            </a:r>
            <a:r>
              <a:rPr lang="en-US" sz="2400" dirty="0">
                <a:latin typeface="Calibri" pitchFamily="34" charset="0"/>
                <a:cs typeface="Calibri" pitchFamily="34" charset="0"/>
              </a:rPr>
              <a:t>, while determining the ALP, such economic </a:t>
            </a:r>
            <a:r>
              <a:rPr lang="en-US" sz="2400" dirty="0" smtClean="0">
                <a:latin typeface="Calibri" pitchFamily="34" charset="0"/>
                <a:cs typeface="Calibri" pitchFamily="34" charset="0"/>
              </a:rPr>
              <a:t>and commercial </a:t>
            </a:r>
            <a:r>
              <a:rPr lang="en-US" sz="2400" dirty="0">
                <a:latin typeface="Calibri" pitchFamily="34" charset="0"/>
                <a:cs typeface="Calibri" pitchFamily="34" charset="0"/>
              </a:rPr>
              <a:t>factors should be considered.</a:t>
            </a:r>
          </a:p>
        </p:txBody>
      </p:sp>
    </p:spTree>
    <p:extLst>
      <p:ext uri="{BB962C8B-B14F-4D97-AF65-F5344CB8AC3E}">
        <p14:creationId xmlns:p14="http://schemas.microsoft.com/office/powerpoint/2010/main" val="64904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latin typeface="Calibri" pitchFamily="34" charset="0"/>
                <a:cs typeface="Calibri" pitchFamily="34" charset="0"/>
              </a:rPr>
              <a:t>In a Nutshell</a:t>
            </a:r>
            <a:endParaRPr lang="en-US" dirty="0">
              <a:latin typeface="Calibri" pitchFamily="34" charset="0"/>
              <a:cs typeface="Calibri" pitchFamily="34" charset="0"/>
            </a:endParaRPr>
          </a:p>
        </p:txBody>
      </p:sp>
      <p:sp>
        <p:nvSpPr>
          <p:cNvPr id="3" name="Content Placeholder 2"/>
          <p:cNvSpPr>
            <a:spLocks noGrp="1"/>
          </p:cNvSpPr>
          <p:nvPr>
            <p:ph idx="4294967295"/>
          </p:nvPr>
        </p:nvSpPr>
        <p:spPr>
          <a:xfrm>
            <a:off x="457200" y="2079625"/>
            <a:ext cx="8077200" cy="3101975"/>
          </a:xfrm>
        </p:spPr>
        <p:txBody>
          <a:bodyPr>
            <a:normAutofit/>
          </a:bodyPr>
          <a:lstStyle/>
          <a:p>
            <a:pPr marL="0" indent="0">
              <a:buNone/>
            </a:pPr>
            <a:r>
              <a:rPr lang="en-US" sz="2400" dirty="0">
                <a:latin typeface="Calibri" pitchFamily="34" charset="0"/>
                <a:cs typeface="Calibri" pitchFamily="34" charset="0"/>
              </a:rPr>
              <a:t>ALP denotes price which is applied or proposed to be </a:t>
            </a:r>
            <a:r>
              <a:rPr lang="en-US" sz="2400" dirty="0" smtClean="0">
                <a:latin typeface="Calibri" pitchFamily="34" charset="0"/>
                <a:cs typeface="Calibri" pitchFamily="34" charset="0"/>
              </a:rPr>
              <a:t>applied</a:t>
            </a:r>
          </a:p>
          <a:p>
            <a:pPr marL="0" indent="0">
              <a:buNone/>
            </a:pPr>
            <a:endParaRPr lang="en-US" sz="2400" dirty="0" smtClean="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In a - Comparable transaction</a:t>
            </a:r>
          </a:p>
          <a:p>
            <a:pPr>
              <a:buFont typeface="Wingdings" pitchFamily="2" charset="2"/>
              <a:buChar char="Ø"/>
            </a:pPr>
            <a:r>
              <a:rPr lang="en-US" sz="2400" dirty="0" smtClean="0">
                <a:latin typeface="Calibri" pitchFamily="34" charset="0"/>
                <a:cs typeface="Calibri" pitchFamily="34" charset="0"/>
              </a:rPr>
              <a:t>Between - Unrelated </a:t>
            </a:r>
            <a:r>
              <a:rPr lang="en-US" sz="2400" dirty="0">
                <a:latin typeface="Calibri" pitchFamily="34" charset="0"/>
                <a:cs typeface="Calibri" pitchFamily="34" charset="0"/>
              </a:rPr>
              <a:t>independent </a:t>
            </a:r>
            <a:r>
              <a:rPr lang="en-US" sz="2400" dirty="0" smtClean="0">
                <a:latin typeface="Calibri" pitchFamily="34" charset="0"/>
                <a:cs typeface="Calibri" pitchFamily="34" charset="0"/>
              </a:rPr>
              <a:t>entities</a:t>
            </a: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Under - Uncontrolled </a:t>
            </a:r>
            <a:r>
              <a:rPr lang="en-US" sz="2400" dirty="0">
                <a:latin typeface="Calibri" pitchFamily="34" charset="0"/>
                <a:cs typeface="Calibri" pitchFamily="34" charset="0"/>
              </a:rPr>
              <a:t>conditions</a:t>
            </a:r>
          </a:p>
          <a:p>
            <a:pPr>
              <a:buFont typeface="Wingdings" pitchFamily="2" charset="2"/>
              <a:buChar char="Ø"/>
            </a:pPr>
            <a:r>
              <a:rPr lang="en-US" sz="2400" dirty="0" smtClean="0">
                <a:latin typeface="Calibri" pitchFamily="34" charset="0"/>
                <a:cs typeface="Calibri" pitchFamily="34" charset="0"/>
              </a:rPr>
              <a:t>Usually </a:t>
            </a:r>
            <a:r>
              <a:rPr lang="en-US" sz="2400" dirty="0">
                <a:latin typeface="Calibri" pitchFamily="34" charset="0"/>
                <a:cs typeface="Calibri" pitchFamily="34" charset="0"/>
              </a:rPr>
              <a:t>corresponding to market price</a:t>
            </a:r>
          </a:p>
        </p:txBody>
      </p:sp>
    </p:spTree>
    <p:extLst>
      <p:ext uri="{BB962C8B-B14F-4D97-AF65-F5344CB8AC3E}">
        <p14:creationId xmlns:p14="http://schemas.microsoft.com/office/powerpoint/2010/main" val="27697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Selection of Comparables</a:t>
            </a:r>
          </a:p>
        </p:txBody>
      </p:sp>
      <p:sp>
        <p:nvSpPr>
          <p:cNvPr id="3" name="TextBox 2"/>
          <p:cNvSpPr txBox="1"/>
          <p:nvPr/>
        </p:nvSpPr>
        <p:spPr>
          <a:xfrm>
            <a:off x="76200" y="1569958"/>
            <a:ext cx="8915400" cy="5401479"/>
          </a:xfrm>
          <a:prstGeom prst="rect">
            <a:avLst/>
          </a:prstGeom>
          <a:noFill/>
        </p:spPr>
        <p:txBody>
          <a:bodyPr wrap="square" rtlCol="0">
            <a:spAutoFit/>
          </a:bodyPr>
          <a:lstStyle/>
          <a:p>
            <a:pPr marL="287338" indent="-287338" algn="just">
              <a:buClr>
                <a:schemeClr val="accent1"/>
              </a:buClr>
              <a:buFont typeface="Wingdings" pitchFamily="2" charset="2"/>
              <a:buChar char="Ø"/>
              <a:defRPr/>
            </a:pPr>
            <a:r>
              <a:rPr lang="en-US" sz="2300" dirty="0">
                <a:latin typeface="Calibri" pitchFamily="34" charset="0"/>
                <a:cs typeface="Calibri" pitchFamily="34" charset="0"/>
              </a:rPr>
              <a:t>For the purpose of comparability analysis the factors which are considered are the specific characteristics of the property transferred, functions performed, contractual terms and other conditions prevailing in markets in which respective parties operate - Rule 10B (2) </a:t>
            </a:r>
          </a:p>
          <a:p>
            <a:pPr marL="287338" indent="-287338" algn="just">
              <a:buClr>
                <a:schemeClr val="accent1"/>
              </a:buClr>
              <a:buFont typeface="Wingdings" pitchFamily="2" charset="2"/>
              <a:buChar char="Ø"/>
              <a:defRPr/>
            </a:pPr>
            <a:r>
              <a:rPr lang="en-US" sz="2300" dirty="0">
                <a:latin typeface="Calibri" pitchFamily="34" charset="0"/>
                <a:cs typeface="Calibri" pitchFamily="34" charset="0"/>
              </a:rPr>
              <a:t>Rule 10B(2) stipulates that besides other criteria the comparability between the controlled and uncontrolled transactions shall be judged taking into consideration the functions performed, risks assumed and assets employed by the parties. </a:t>
            </a:r>
          </a:p>
          <a:p>
            <a:pPr marL="287338" indent="-287338" algn="just">
              <a:buClr>
                <a:schemeClr val="accent1"/>
              </a:buClr>
              <a:buFont typeface="Wingdings" pitchFamily="2" charset="2"/>
              <a:buChar char="Ø"/>
              <a:defRPr/>
            </a:pPr>
            <a:r>
              <a:rPr lang="en-US" sz="2300" dirty="0">
                <a:latin typeface="Calibri" pitchFamily="34" charset="0"/>
                <a:cs typeface="Calibri" pitchFamily="34" charset="0"/>
              </a:rPr>
              <a:t>Rule </a:t>
            </a:r>
            <a:r>
              <a:rPr lang="en-US" sz="2300" dirty="0" smtClean="0">
                <a:latin typeface="Calibri" pitchFamily="34" charset="0"/>
                <a:cs typeface="Calibri" pitchFamily="34" charset="0"/>
              </a:rPr>
              <a:t>10B(3</a:t>
            </a:r>
            <a:r>
              <a:rPr lang="en-US" sz="2300" dirty="0">
                <a:latin typeface="Calibri" pitchFamily="34" charset="0"/>
                <a:cs typeface="Calibri" pitchFamily="34" charset="0"/>
              </a:rPr>
              <a:t>) provides that an adjustment should be made for differences in transaction or differences in enterprises.</a:t>
            </a:r>
          </a:p>
          <a:p>
            <a:pPr marL="287338" indent="-287338" algn="just">
              <a:buClr>
                <a:schemeClr val="accent1"/>
              </a:buClr>
              <a:buFont typeface="Wingdings" pitchFamily="2" charset="2"/>
              <a:buChar char="Ø"/>
              <a:defRPr/>
            </a:pPr>
            <a:r>
              <a:rPr lang="en-US" sz="2300" dirty="0">
                <a:latin typeface="Calibri" pitchFamily="34" charset="0"/>
                <a:cs typeface="Calibri" pitchFamily="34" charset="0"/>
              </a:rPr>
              <a:t>Rule 10B(4) provides that data relating </a:t>
            </a:r>
            <a:r>
              <a:rPr lang="en-GB" sz="2300" dirty="0">
                <a:latin typeface="Calibri" pitchFamily="34" charset="0"/>
                <a:cs typeface="Calibri" pitchFamily="34" charset="0"/>
              </a:rPr>
              <a:t>to the financial year in which the international transaction has been entered into should be used for comparability purpose unless the earlier year data (2 year prior data) has an influence on determination of ALP</a:t>
            </a:r>
            <a:endParaRPr lang="en-US" sz="2300" dirty="0">
              <a:latin typeface="Calibri" pitchFamily="34" charset="0"/>
              <a:cs typeface="Calibri" pitchFamily="34" charset="0"/>
            </a:endParaRPr>
          </a:p>
          <a:p>
            <a:pPr algn="just"/>
            <a:endParaRPr lang="en-US" sz="2300" dirty="0"/>
          </a:p>
        </p:txBody>
      </p:sp>
    </p:spTree>
    <p:extLst>
      <p:ext uri="{BB962C8B-B14F-4D97-AF65-F5344CB8AC3E}">
        <p14:creationId xmlns:p14="http://schemas.microsoft.com/office/powerpoint/2010/main" val="108148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8600" y="228600"/>
            <a:ext cx="8458200" cy="4893647"/>
          </a:xfrm>
          <a:prstGeom prst="rect">
            <a:avLst/>
          </a:prstGeom>
          <a:noFill/>
        </p:spPr>
        <p:txBody>
          <a:bodyPr wrap="square" rtlCol="0">
            <a:spAutoFit/>
          </a:bodyPr>
          <a:lstStyle/>
          <a:p>
            <a:pPr marL="341313" indent="-341313">
              <a:buClr>
                <a:schemeClr val="accent1"/>
              </a:buClr>
              <a:buFont typeface="Wingdings" pitchFamily="2" charset="2"/>
              <a:buChar char="Ø"/>
              <a:defRPr/>
            </a:pPr>
            <a:r>
              <a:rPr lang="en-US" sz="2400" dirty="0">
                <a:latin typeface="Calibri" pitchFamily="34" charset="0"/>
                <a:cs typeface="Calibri" pitchFamily="34" charset="0"/>
              </a:rPr>
              <a:t>Internal </a:t>
            </a:r>
            <a:r>
              <a:rPr lang="en-US" sz="2400" dirty="0" smtClean="0">
                <a:latin typeface="Calibri" pitchFamily="34" charset="0"/>
                <a:cs typeface="Calibri" pitchFamily="34" charset="0"/>
              </a:rPr>
              <a:t>v/s </a:t>
            </a:r>
            <a:r>
              <a:rPr lang="en-US" sz="2400" dirty="0">
                <a:latin typeface="Calibri" pitchFamily="34" charset="0"/>
                <a:cs typeface="Calibri" pitchFamily="34" charset="0"/>
              </a:rPr>
              <a:t>External comparables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In India, the commonly used databases  are </a:t>
            </a:r>
            <a:r>
              <a:rPr lang="en-US" sz="2400" dirty="0" smtClean="0">
                <a:latin typeface="Calibri" pitchFamily="34" charset="0"/>
                <a:cs typeface="Calibri" pitchFamily="34" charset="0"/>
              </a:rPr>
              <a:t>“Prowess</a:t>
            </a:r>
            <a:r>
              <a:rPr lang="en-US" sz="2400" dirty="0">
                <a:latin typeface="Calibri" pitchFamily="34" charset="0"/>
                <a:cs typeface="Calibri" pitchFamily="34" charset="0"/>
              </a:rPr>
              <a:t>” and “Capitaline”  for search of external comparables</a:t>
            </a:r>
          </a:p>
          <a:p>
            <a:pPr marL="341313" indent="-341313">
              <a:buClr>
                <a:schemeClr val="accent1"/>
              </a:buClr>
              <a:buFont typeface="Wingdings" pitchFamily="2" charset="2"/>
              <a:buChar char="Ø"/>
              <a:defRPr/>
            </a:pPr>
            <a:r>
              <a:rPr lang="en-US" sz="2400" dirty="0" smtClean="0">
                <a:latin typeface="Calibri" pitchFamily="34" charset="0"/>
                <a:cs typeface="Calibri" pitchFamily="34" charset="0"/>
              </a:rPr>
              <a:t>Search </a:t>
            </a:r>
            <a:r>
              <a:rPr lang="en-US" sz="2400" dirty="0">
                <a:latin typeface="Calibri" pitchFamily="34" charset="0"/>
                <a:cs typeface="Calibri" pitchFamily="34" charset="0"/>
              </a:rPr>
              <a:t>filters</a:t>
            </a:r>
            <a:r>
              <a:rPr lang="en-US" sz="2400" dirty="0" smtClean="0">
                <a:latin typeface="Calibri" pitchFamily="34" charset="0"/>
                <a:cs typeface="Calibri" pitchFamily="34" charset="0"/>
              </a:rPr>
              <a:t>/ criteria's(quantitative </a:t>
            </a:r>
            <a:r>
              <a:rPr lang="en-US" sz="2400" dirty="0">
                <a:latin typeface="Calibri" pitchFamily="34" charset="0"/>
                <a:cs typeface="Calibri" pitchFamily="34" charset="0"/>
              </a:rPr>
              <a:t>and qualitative filters) – based on size, export turnover </a:t>
            </a:r>
            <a:r>
              <a:rPr lang="en-US" sz="2400" dirty="0" smtClean="0">
                <a:latin typeface="Calibri" pitchFamily="34" charset="0"/>
                <a:cs typeface="Calibri" pitchFamily="34" charset="0"/>
              </a:rPr>
              <a:t>v/s </a:t>
            </a:r>
            <a:r>
              <a:rPr lang="en-US" sz="2400" dirty="0">
                <a:latin typeface="Calibri" pitchFamily="34" charset="0"/>
                <a:cs typeface="Calibri" pitchFamily="34" charset="0"/>
              </a:rPr>
              <a:t>domestic turnover, assets (tangible, intangible), RPT transactions, Ratio of costs like salary cost </a:t>
            </a:r>
            <a:r>
              <a:rPr lang="en-US" sz="2400" dirty="0" smtClean="0">
                <a:latin typeface="Calibri" pitchFamily="34" charset="0"/>
                <a:cs typeface="Calibri" pitchFamily="34" charset="0"/>
              </a:rPr>
              <a:t>etc., </a:t>
            </a:r>
            <a:r>
              <a:rPr lang="en-US" sz="2400" dirty="0">
                <a:latin typeface="Calibri" pitchFamily="34" charset="0"/>
                <a:cs typeface="Calibri" pitchFamily="34" charset="0"/>
              </a:rPr>
              <a:t>R&amp;D activities, active/inactive companies, data sufficiency, abnormal profits, consistent loss making companies, companies in start up phase etc.</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Aggregation of transactions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Department Approach – Use of power u/s 133(6), secret comparables, cherry picking, etc.</a:t>
            </a:r>
            <a:br>
              <a:rPr lang="en-US" sz="2400" dirty="0">
                <a:latin typeface="Calibri" pitchFamily="34" charset="0"/>
                <a:cs typeface="Calibri" pitchFamily="34" charset="0"/>
              </a:rPr>
            </a:br>
            <a:r>
              <a:rPr lang="en-US" sz="2400" dirty="0">
                <a:latin typeface="Calibri" pitchFamily="34" charset="0"/>
                <a:cs typeface="Calibri" pitchFamily="34" charset="0"/>
              </a:rPr>
              <a:t> </a:t>
            </a:r>
          </a:p>
        </p:txBody>
      </p:sp>
    </p:spTree>
    <p:extLst>
      <p:ext uri="{BB962C8B-B14F-4D97-AF65-F5344CB8AC3E}">
        <p14:creationId xmlns:p14="http://schemas.microsoft.com/office/powerpoint/2010/main" val="428670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Calibri" pitchFamily="34" charset="0"/>
                <a:cs typeface="Calibri" pitchFamily="34" charset="0"/>
              </a:rPr>
              <a:t>Methods Of Determining ALP</a:t>
            </a:r>
            <a:endParaRPr lang="en-US" dirty="0">
              <a:latin typeface="Calibri" pitchFamily="34" charset="0"/>
              <a:cs typeface="Calibri" pitchFamily="34" charset="0"/>
            </a:endParaRPr>
          </a:p>
        </p:txBody>
      </p:sp>
      <p:sp>
        <p:nvSpPr>
          <p:cNvPr id="3" name="Content Placeholder 2"/>
          <p:cNvSpPr>
            <a:spLocks noGrp="1"/>
          </p:cNvSpPr>
          <p:nvPr>
            <p:ph idx="1"/>
          </p:nvPr>
        </p:nvSpPr>
        <p:spPr>
          <a:xfrm>
            <a:off x="228600" y="1524001"/>
            <a:ext cx="8382000" cy="3505199"/>
          </a:xfrm>
        </p:spPr>
        <p:txBody>
          <a:bodyPr>
            <a:normAutofit/>
          </a:bodyPr>
          <a:lstStyle/>
          <a:p>
            <a:pPr marL="0" indent="0">
              <a:buNone/>
            </a:pPr>
            <a:r>
              <a:rPr lang="en-US" sz="2400" dirty="0">
                <a:latin typeface="Calibri" pitchFamily="34" charset="0"/>
                <a:cs typeface="Calibri" pitchFamily="34" charset="0"/>
              </a:rPr>
              <a:t>As </a:t>
            </a:r>
            <a:r>
              <a:rPr lang="en-US" sz="2400" dirty="0" smtClean="0">
                <a:latin typeface="Calibri" pitchFamily="34" charset="0"/>
                <a:cs typeface="Calibri" pitchFamily="34" charset="0"/>
              </a:rPr>
              <a:t>per section 92c(1), </a:t>
            </a:r>
            <a:r>
              <a:rPr lang="en-US" sz="2400" dirty="0">
                <a:latin typeface="Calibri" pitchFamily="34" charset="0"/>
                <a:cs typeface="Calibri" pitchFamily="34" charset="0"/>
              </a:rPr>
              <a:t>ALP is to be determined by applying one of </a:t>
            </a:r>
            <a:r>
              <a:rPr lang="en-US" sz="2400" dirty="0" smtClean="0">
                <a:latin typeface="Calibri" pitchFamily="34" charset="0"/>
                <a:cs typeface="Calibri" pitchFamily="34" charset="0"/>
              </a:rPr>
              <a:t>the following </a:t>
            </a:r>
            <a:r>
              <a:rPr lang="en-US" sz="2400" dirty="0">
                <a:latin typeface="Calibri" pitchFamily="34" charset="0"/>
                <a:cs typeface="Calibri" pitchFamily="34" charset="0"/>
              </a:rPr>
              <a:t>methods being the Most </a:t>
            </a:r>
            <a:r>
              <a:rPr lang="en-US" sz="2400" dirty="0" smtClean="0">
                <a:latin typeface="Calibri" pitchFamily="34" charset="0"/>
                <a:cs typeface="Calibri" pitchFamily="34" charset="0"/>
              </a:rPr>
              <a:t>Appropriate Method(MAM):</a:t>
            </a:r>
          </a:p>
          <a:p>
            <a:pPr>
              <a:buFont typeface="Wingdings" pitchFamily="2" charset="2"/>
              <a:buChar char="Ø"/>
            </a:pPr>
            <a:r>
              <a:rPr lang="en-US" sz="2400" dirty="0" smtClean="0">
                <a:latin typeface="Calibri" pitchFamily="34" charset="0"/>
                <a:cs typeface="Calibri" pitchFamily="34" charset="0"/>
              </a:rPr>
              <a:t>Comparable </a:t>
            </a:r>
            <a:r>
              <a:rPr lang="en-US" sz="2400" dirty="0">
                <a:latin typeface="Calibri" pitchFamily="34" charset="0"/>
                <a:cs typeface="Calibri" pitchFamily="34" charset="0"/>
              </a:rPr>
              <a:t>Uncontrolled Price Method</a:t>
            </a:r>
          </a:p>
          <a:p>
            <a:pPr>
              <a:buFont typeface="Wingdings" pitchFamily="2" charset="2"/>
              <a:buChar char="Ø"/>
            </a:pPr>
            <a:r>
              <a:rPr lang="en-US" sz="2400" dirty="0">
                <a:latin typeface="Calibri" pitchFamily="34" charset="0"/>
                <a:cs typeface="Calibri" pitchFamily="34" charset="0"/>
              </a:rPr>
              <a:t>Resale Price </a:t>
            </a:r>
            <a:r>
              <a:rPr lang="en-US" sz="2400" dirty="0" smtClean="0">
                <a:latin typeface="Calibri" pitchFamily="34" charset="0"/>
                <a:cs typeface="Calibri" pitchFamily="34" charset="0"/>
              </a:rPr>
              <a:t>Method</a:t>
            </a:r>
          </a:p>
          <a:p>
            <a:pPr>
              <a:buFont typeface="Wingdings" pitchFamily="2" charset="2"/>
              <a:buChar char="Ø"/>
            </a:pPr>
            <a:r>
              <a:rPr lang="en-US" sz="2400" dirty="0" smtClean="0">
                <a:latin typeface="Calibri" pitchFamily="34" charset="0"/>
                <a:cs typeface="Calibri" pitchFamily="34" charset="0"/>
              </a:rPr>
              <a:t>Cost </a:t>
            </a:r>
            <a:r>
              <a:rPr lang="en-US" sz="2400" dirty="0">
                <a:latin typeface="Calibri" pitchFamily="34" charset="0"/>
                <a:cs typeface="Calibri" pitchFamily="34" charset="0"/>
              </a:rPr>
              <a:t>Plus Method</a:t>
            </a:r>
          </a:p>
          <a:p>
            <a:pPr>
              <a:buFont typeface="Wingdings" pitchFamily="2" charset="2"/>
              <a:buChar char="Ø"/>
            </a:pPr>
            <a:r>
              <a:rPr lang="en-US" sz="2400" dirty="0" smtClean="0">
                <a:latin typeface="Calibri" pitchFamily="34" charset="0"/>
                <a:cs typeface="Calibri" pitchFamily="34" charset="0"/>
              </a:rPr>
              <a:t>Profit </a:t>
            </a:r>
            <a:r>
              <a:rPr lang="en-US" sz="2400" dirty="0">
                <a:latin typeface="Calibri" pitchFamily="34" charset="0"/>
                <a:cs typeface="Calibri" pitchFamily="34" charset="0"/>
              </a:rPr>
              <a:t>Split Method</a:t>
            </a:r>
          </a:p>
          <a:p>
            <a:pPr>
              <a:buFont typeface="Wingdings" pitchFamily="2" charset="2"/>
              <a:buChar char="Ø"/>
            </a:pPr>
            <a:r>
              <a:rPr lang="en-US" sz="2400" dirty="0" smtClean="0">
                <a:latin typeface="Calibri" pitchFamily="34" charset="0"/>
                <a:cs typeface="Calibri" pitchFamily="34" charset="0"/>
              </a:rPr>
              <a:t>Transactional </a:t>
            </a:r>
            <a:r>
              <a:rPr lang="en-US" sz="2400" dirty="0">
                <a:latin typeface="Calibri" pitchFamily="34" charset="0"/>
                <a:cs typeface="Calibri" pitchFamily="34" charset="0"/>
              </a:rPr>
              <a:t>Net </a:t>
            </a:r>
            <a:r>
              <a:rPr lang="en-US" sz="2400" dirty="0" smtClean="0">
                <a:latin typeface="Calibri" pitchFamily="34" charset="0"/>
                <a:cs typeface="Calibri" pitchFamily="34" charset="0"/>
              </a:rPr>
              <a:t>Margin </a:t>
            </a:r>
            <a:r>
              <a:rPr lang="en-US" sz="2400" dirty="0">
                <a:latin typeface="Calibri" pitchFamily="34" charset="0"/>
                <a:cs typeface="Calibri" pitchFamily="34" charset="0"/>
              </a:rPr>
              <a:t>Method</a:t>
            </a:r>
          </a:p>
          <a:p>
            <a:pPr>
              <a:buFont typeface="Wingdings" pitchFamily="2" charset="2"/>
              <a:buChar char="Ø"/>
            </a:pPr>
            <a:r>
              <a:rPr lang="en-US" sz="2400" dirty="0" smtClean="0">
                <a:latin typeface="Calibri" pitchFamily="34" charset="0"/>
                <a:cs typeface="Calibri" pitchFamily="34" charset="0"/>
              </a:rPr>
              <a:t>Any </a:t>
            </a:r>
            <a:r>
              <a:rPr lang="en-US" sz="2400" dirty="0">
                <a:latin typeface="Calibri" pitchFamily="34" charset="0"/>
                <a:cs typeface="Calibri" pitchFamily="34" charset="0"/>
              </a:rPr>
              <a:t>Other Method Prescribed by CBDT</a:t>
            </a:r>
          </a:p>
        </p:txBody>
      </p:sp>
      <p:sp>
        <p:nvSpPr>
          <p:cNvPr id="4" name="Content Placeholder 2"/>
          <p:cNvSpPr txBox="1">
            <a:spLocks/>
          </p:cNvSpPr>
          <p:nvPr/>
        </p:nvSpPr>
        <p:spPr>
          <a:xfrm>
            <a:off x="76200" y="4876800"/>
            <a:ext cx="8839200" cy="1806209"/>
          </a:xfrm>
          <a:prstGeom prst="rect">
            <a:avLst/>
          </a:prstGeom>
        </p:spPr>
        <p:txBody>
          <a:bodyPr vert="horz" lIns="54864" tIns="91440" rtlCol="0">
            <a:no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118872" indent="0">
              <a:buNone/>
            </a:pPr>
            <a:r>
              <a:rPr lang="en-US" sz="2400" dirty="0" smtClean="0">
                <a:latin typeface="Calibri" pitchFamily="34" charset="0"/>
                <a:cs typeface="Calibri" pitchFamily="34" charset="0"/>
              </a:rPr>
              <a:t>Rule 10C(1) lays down the general guidelines in the selection of the most appropriate method. The Rule states that the method to be selected shall be the one best suited to the facts and circumstances of each international transaction and that provides the most reliable measure of the arm’s length price.</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46569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grpId="0" nodeType="clickEffect">
                                  <p:stCondLst>
                                    <p:cond delay="0"/>
                                  </p:stCondLst>
                                  <p:childTnLst>
                                    <p:set>
                                      <p:cBhvr>
                                        <p:cTn id="1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libri" pitchFamily="34" charset="0"/>
                <a:cs typeface="Calibri" pitchFamily="34" charset="0"/>
              </a:rPr>
              <a:t>Comparable Uncontrolled Price Method (CUP Method)</a:t>
            </a:r>
          </a:p>
        </p:txBody>
      </p:sp>
      <p:sp>
        <p:nvSpPr>
          <p:cNvPr id="3" name="Content Placeholder 2"/>
          <p:cNvSpPr>
            <a:spLocks noGrp="1"/>
          </p:cNvSpPr>
          <p:nvPr>
            <p:ph idx="1"/>
          </p:nvPr>
        </p:nvSpPr>
        <p:spPr>
          <a:xfrm>
            <a:off x="152400" y="1524001"/>
            <a:ext cx="8229600" cy="533399"/>
          </a:xfrm>
        </p:spPr>
        <p:txBody>
          <a:bodyPr>
            <a:normAutofit/>
          </a:bodyPr>
          <a:lstStyle/>
          <a:p>
            <a:pPr marL="118872" indent="0" algn="ctr">
              <a:buNone/>
            </a:pPr>
            <a:r>
              <a:rPr lang="en-US" sz="2400" dirty="0">
                <a:latin typeface="Calibri" pitchFamily="34" charset="0"/>
                <a:cs typeface="Calibri" pitchFamily="34" charset="0"/>
              </a:rPr>
              <a:t>Rule 10B(1)(a</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
        <p:nvSpPr>
          <p:cNvPr id="4" name="TextBox 3"/>
          <p:cNvSpPr txBox="1"/>
          <p:nvPr/>
        </p:nvSpPr>
        <p:spPr>
          <a:xfrm>
            <a:off x="152400" y="2023408"/>
            <a:ext cx="8763000" cy="1938992"/>
          </a:xfrm>
          <a:prstGeom prst="rect">
            <a:avLst/>
          </a:prstGeom>
          <a:noFill/>
        </p:spPr>
        <p:txBody>
          <a:bodyPr wrap="square" rtlCol="0">
            <a:spAutoFit/>
          </a:bodyPr>
          <a:lstStyle/>
          <a:p>
            <a:r>
              <a:rPr lang="en-US" sz="2400" dirty="0">
                <a:latin typeface="Calibri" pitchFamily="34" charset="0"/>
                <a:cs typeface="Calibri" pitchFamily="34" charset="0"/>
              </a:rPr>
              <a:t>Comparable uncontrolled price method compares price charged for property or services transferred in a controlled transaction to price charged in a comparable uncontrolled transaction.  It is price for identical or nearly identical property traded between two independent parties under the same or similar circumstances</a:t>
            </a:r>
            <a:endParaRPr lang="en-US" sz="2400" b="1" dirty="0">
              <a:latin typeface="Calibri" pitchFamily="34" charset="0"/>
              <a:cs typeface="Calibri" pitchFamily="34" charset="0"/>
            </a:endParaRPr>
          </a:p>
        </p:txBody>
      </p:sp>
      <p:sp>
        <p:nvSpPr>
          <p:cNvPr id="5" name="TextBox 4"/>
          <p:cNvSpPr txBox="1"/>
          <p:nvPr/>
        </p:nvSpPr>
        <p:spPr>
          <a:xfrm>
            <a:off x="152400" y="4038600"/>
            <a:ext cx="8763000" cy="2677656"/>
          </a:xfrm>
          <a:prstGeom prst="rect">
            <a:avLst/>
          </a:prstGeom>
          <a:noFill/>
        </p:spPr>
        <p:txBody>
          <a:bodyPr wrap="square" rtlCol="0">
            <a:spAutoFit/>
          </a:bodyPr>
          <a:lstStyle/>
          <a:p>
            <a:pPr indent="-365125">
              <a:buClr>
                <a:schemeClr val="accent1"/>
              </a:buClr>
              <a:buFont typeface="Wingdings" pitchFamily="2" charset="2"/>
              <a:buChar char="Ø"/>
              <a:defRPr/>
            </a:pPr>
            <a:r>
              <a:rPr lang="en-US" sz="2400" dirty="0">
                <a:latin typeface="Calibri" pitchFamily="34" charset="0"/>
                <a:cs typeface="Calibri" pitchFamily="34" charset="0"/>
              </a:rPr>
              <a:t>Determining ALP under CUP Method</a:t>
            </a:r>
          </a:p>
          <a:p>
            <a:pPr marL="728663" indent="-366713">
              <a:buClr>
                <a:schemeClr val="accent1"/>
              </a:buClr>
              <a:buFont typeface="Wingdings" pitchFamily="2" charset="2"/>
              <a:buChar char="§"/>
              <a:defRPr/>
            </a:pPr>
            <a:r>
              <a:rPr lang="en-US" sz="2400" dirty="0">
                <a:latin typeface="Calibri" pitchFamily="34" charset="0"/>
                <a:cs typeface="Calibri" pitchFamily="34" charset="0"/>
              </a:rPr>
              <a:t>Identify the price charged or paid in a comparable uncontrolled transaction. </a:t>
            </a:r>
          </a:p>
          <a:p>
            <a:pPr marL="728663" indent="-366713">
              <a:buClr>
                <a:schemeClr val="accent1"/>
              </a:buClr>
              <a:buFont typeface="Wingdings" pitchFamily="2" charset="2"/>
              <a:buChar char="§"/>
              <a:defRPr/>
            </a:pPr>
            <a:r>
              <a:rPr lang="en-US" sz="2400" dirty="0">
                <a:latin typeface="Calibri" pitchFamily="34" charset="0"/>
                <a:cs typeface="Calibri" pitchFamily="34" charset="0"/>
              </a:rPr>
              <a:t>Adjust such price to account for material differences which would affect the price in open market. </a:t>
            </a:r>
          </a:p>
          <a:p>
            <a:pPr marL="728663" indent="-366713">
              <a:buClr>
                <a:schemeClr val="accent1"/>
              </a:buClr>
              <a:buFont typeface="Wingdings" pitchFamily="2" charset="2"/>
              <a:buChar char="§"/>
              <a:defRPr/>
            </a:pPr>
            <a:r>
              <a:rPr lang="en-US" sz="2400" dirty="0">
                <a:latin typeface="Calibri" pitchFamily="34" charset="0"/>
                <a:cs typeface="Calibri" pitchFamily="34" charset="0"/>
              </a:rPr>
              <a:t>Price so adjusted is taken as the arm’s length price in relation to international transaction. </a:t>
            </a:r>
          </a:p>
        </p:txBody>
      </p:sp>
    </p:spTree>
    <p:extLst>
      <p:ext uri="{BB962C8B-B14F-4D97-AF65-F5344CB8AC3E}">
        <p14:creationId xmlns:p14="http://schemas.microsoft.com/office/powerpoint/2010/main" val="317806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rIns="45720" rtlCol="0" anchor="ctr">
            <a:noAutofit/>
            <a:scene3d>
              <a:camera prst="orthographicFront"/>
              <a:lightRig rig="threePt" dir="t">
                <a:rot lat="0" lon="0" rev="4800000"/>
              </a:lightRig>
            </a:scene3d>
            <a:sp3d prstMaterial="matte">
              <a:bevelT w="50800" h="10160"/>
            </a:sp3d>
          </a:bodyPr>
          <a:lstStyle/>
          <a:p>
            <a:r>
              <a:rPr lang="en-US" dirty="0">
                <a:latin typeface="Calibri" pitchFamily="34" charset="0"/>
                <a:cs typeface="Calibri" pitchFamily="34" charset="0"/>
              </a:rPr>
              <a:t>CUP Method-Illustration</a:t>
            </a:r>
          </a:p>
        </p:txBody>
      </p:sp>
      <p:sp>
        <p:nvSpPr>
          <p:cNvPr id="3" name="Content Placeholder 2"/>
          <p:cNvSpPr>
            <a:spLocks noGrp="1"/>
          </p:cNvSpPr>
          <p:nvPr>
            <p:ph idx="1"/>
          </p:nvPr>
        </p:nvSpPr>
        <p:spPr>
          <a:xfrm>
            <a:off x="228600" y="1524000"/>
            <a:ext cx="8458200" cy="1272809"/>
          </a:xfrm>
        </p:spPr>
        <p:txBody>
          <a:bodyPr>
            <a:noAutofit/>
          </a:bodyPr>
          <a:lstStyle/>
          <a:p>
            <a:pPr>
              <a:buFont typeface="Wingdings" pitchFamily="2" charset="2"/>
              <a:buChar char="Ø"/>
            </a:pPr>
            <a:r>
              <a:rPr lang="en-US" sz="2400" dirty="0">
                <a:latin typeface="Calibri" pitchFamily="34" charset="0"/>
                <a:cs typeface="Calibri" pitchFamily="34" charset="0"/>
              </a:rPr>
              <a:t>Internal CUP - Under this scenario, the price attached to a controlled transaction is compared to the price charged in a comparable transaction between one of the parties and an independent enterprise </a:t>
            </a:r>
          </a:p>
        </p:txBody>
      </p:sp>
      <p:sp>
        <p:nvSpPr>
          <p:cNvPr id="5" name="Rectangle 6"/>
          <p:cNvSpPr>
            <a:spLocks noChangeArrowheads="1"/>
          </p:cNvSpPr>
          <p:nvPr/>
        </p:nvSpPr>
        <p:spPr bwMode="auto">
          <a:xfrm>
            <a:off x="2917825" y="3495675"/>
            <a:ext cx="2630488" cy="538162"/>
          </a:xfrm>
          <a:prstGeom prst="rect">
            <a:avLst/>
          </a:prstGeom>
          <a:noFill/>
          <a:ln w="9525">
            <a:solidFill>
              <a:schemeClr val="accent1"/>
            </a:solidFill>
            <a:miter lim="800000"/>
            <a:headEnd/>
            <a:tailEnd/>
          </a:ln>
        </p:spPr>
        <p:txBody>
          <a:bodyPr wrap="none" anchor="ctr"/>
          <a:lstStyle/>
          <a:p>
            <a:pPr eaLnBrk="0" hangingPunct="0"/>
            <a:r>
              <a:rPr lang="en-US" sz="1800" b="0" i="0" dirty="0">
                <a:solidFill>
                  <a:schemeClr val="tx1"/>
                </a:solidFill>
                <a:latin typeface="Trebuchet MS" pitchFamily="34" charset="0"/>
              </a:rPr>
              <a:t>Indian Company</a:t>
            </a:r>
          </a:p>
        </p:txBody>
      </p:sp>
      <p:sp>
        <p:nvSpPr>
          <p:cNvPr id="6" name="Oval 7"/>
          <p:cNvSpPr>
            <a:spLocks noChangeArrowheads="1"/>
          </p:cNvSpPr>
          <p:nvPr/>
        </p:nvSpPr>
        <p:spPr bwMode="auto">
          <a:xfrm>
            <a:off x="395288" y="4805362"/>
            <a:ext cx="2111375" cy="1595438"/>
          </a:xfrm>
          <a:prstGeom prst="ellipse">
            <a:avLst/>
          </a:prstGeom>
          <a:noFill/>
          <a:ln w="9525">
            <a:solidFill>
              <a:schemeClr val="accent1"/>
            </a:solidFill>
            <a:round/>
            <a:headEnd/>
            <a:tailEnd/>
          </a:ln>
        </p:spPr>
        <p:txBody>
          <a:bodyPr wrap="none" anchor="ctr"/>
          <a:lstStyle/>
          <a:p>
            <a:pPr eaLnBrk="0" hangingPunct="0"/>
            <a:r>
              <a:rPr lang="en-US" sz="1800" b="0" i="0" dirty="0">
                <a:solidFill>
                  <a:schemeClr val="tx1"/>
                </a:solidFill>
                <a:latin typeface="Trebuchet MS" pitchFamily="34" charset="0"/>
              </a:rPr>
              <a:t>US subsidiary</a:t>
            </a:r>
          </a:p>
        </p:txBody>
      </p:sp>
      <p:sp>
        <p:nvSpPr>
          <p:cNvPr id="7" name="Oval 8"/>
          <p:cNvSpPr>
            <a:spLocks noChangeArrowheads="1"/>
          </p:cNvSpPr>
          <p:nvPr/>
        </p:nvSpPr>
        <p:spPr bwMode="auto">
          <a:xfrm>
            <a:off x="6372225" y="4733925"/>
            <a:ext cx="2111375" cy="1595437"/>
          </a:xfrm>
          <a:prstGeom prst="ellipse">
            <a:avLst/>
          </a:prstGeom>
          <a:noFill/>
          <a:ln w="9525">
            <a:solidFill>
              <a:schemeClr val="accent1"/>
            </a:solidFill>
            <a:round/>
            <a:headEnd/>
            <a:tailEnd/>
          </a:ln>
        </p:spPr>
        <p:txBody>
          <a:bodyPr wrap="none" anchor="ctr"/>
          <a:lstStyle/>
          <a:p>
            <a:pPr eaLnBrk="0" hangingPunct="0"/>
            <a:r>
              <a:rPr lang="en-US" sz="1800" b="0" i="0" dirty="0">
                <a:solidFill>
                  <a:schemeClr val="tx1"/>
                </a:solidFill>
                <a:latin typeface="Trebuchet MS" pitchFamily="34" charset="0"/>
              </a:rPr>
              <a:t>Independent </a:t>
            </a:r>
          </a:p>
          <a:p>
            <a:pPr eaLnBrk="0" hangingPunct="0"/>
            <a:r>
              <a:rPr lang="en-US" sz="1800" b="0" i="0" dirty="0">
                <a:solidFill>
                  <a:schemeClr val="tx1"/>
                </a:solidFill>
                <a:latin typeface="Trebuchet MS" pitchFamily="34" charset="0"/>
              </a:rPr>
              <a:t>US </a:t>
            </a:r>
          </a:p>
          <a:p>
            <a:pPr eaLnBrk="0" hangingPunct="0"/>
            <a:r>
              <a:rPr lang="en-US" sz="1800" b="0" i="0" dirty="0">
                <a:solidFill>
                  <a:schemeClr val="tx1"/>
                </a:solidFill>
                <a:latin typeface="Trebuchet MS" pitchFamily="34" charset="0"/>
              </a:rPr>
              <a:t>third party</a:t>
            </a:r>
          </a:p>
        </p:txBody>
      </p:sp>
      <p:sp>
        <p:nvSpPr>
          <p:cNvPr id="8" name="Line 9"/>
          <p:cNvSpPr>
            <a:spLocks noChangeShapeType="1"/>
          </p:cNvSpPr>
          <p:nvPr/>
        </p:nvSpPr>
        <p:spPr bwMode="auto">
          <a:xfrm flipH="1">
            <a:off x="2152650" y="4033837"/>
            <a:ext cx="1884363" cy="931863"/>
          </a:xfrm>
          <a:prstGeom prst="line">
            <a:avLst/>
          </a:prstGeom>
          <a:noFill/>
          <a:ln w="9525">
            <a:solidFill>
              <a:schemeClr val="accent1"/>
            </a:solidFill>
            <a:round/>
            <a:headEnd/>
            <a:tailEnd type="arrow" w="med" len="med"/>
          </a:ln>
        </p:spPr>
        <p:txBody>
          <a:bodyPr wrap="none" anchor="ctr"/>
          <a:lstStyle/>
          <a:p>
            <a:endParaRPr lang="en-US" dirty="0"/>
          </a:p>
        </p:txBody>
      </p:sp>
      <p:sp>
        <p:nvSpPr>
          <p:cNvPr id="9" name="Line 10"/>
          <p:cNvSpPr>
            <a:spLocks noChangeShapeType="1"/>
          </p:cNvSpPr>
          <p:nvPr/>
        </p:nvSpPr>
        <p:spPr bwMode="auto">
          <a:xfrm>
            <a:off x="4057650" y="4033837"/>
            <a:ext cx="2566988" cy="973138"/>
          </a:xfrm>
          <a:prstGeom prst="line">
            <a:avLst/>
          </a:prstGeom>
          <a:noFill/>
          <a:ln w="9525">
            <a:solidFill>
              <a:schemeClr val="accent1"/>
            </a:solidFill>
            <a:round/>
            <a:headEnd/>
            <a:tailEnd type="triangle" w="med" len="med"/>
          </a:ln>
        </p:spPr>
        <p:txBody>
          <a:bodyPr wrap="none" anchor="ctr"/>
          <a:lstStyle/>
          <a:p>
            <a:endParaRPr lang="en-US" dirty="0"/>
          </a:p>
        </p:txBody>
      </p:sp>
      <p:sp>
        <p:nvSpPr>
          <p:cNvPr id="11" name="AutoShape 12"/>
          <p:cNvSpPr>
            <a:spLocks noChangeArrowheads="1"/>
          </p:cNvSpPr>
          <p:nvPr/>
        </p:nvSpPr>
        <p:spPr bwMode="auto">
          <a:xfrm>
            <a:off x="5738813" y="2819400"/>
            <a:ext cx="3024187" cy="1614487"/>
          </a:xfrm>
          <a:prstGeom prst="wedgeEllipseCallout">
            <a:avLst>
              <a:gd name="adj1" fmla="val -43750"/>
              <a:gd name="adj2" fmla="val 70000"/>
            </a:avLst>
          </a:prstGeom>
          <a:solidFill>
            <a:schemeClr val="accent1"/>
          </a:solidFill>
          <a:ln w="9525">
            <a:solidFill>
              <a:schemeClr val="accent1"/>
            </a:solidFill>
            <a:miter lim="800000"/>
            <a:headEnd/>
            <a:tailEnd/>
          </a:ln>
        </p:spPr>
        <p:txBody>
          <a:bodyPr wrap="none" anchor="ctr"/>
          <a:lstStyle/>
          <a:p>
            <a:pPr eaLnBrk="0" hangingPunct="0"/>
            <a:r>
              <a:rPr lang="en-US" sz="1800" b="0" i="0" dirty="0">
                <a:solidFill>
                  <a:schemeClr val="tx1"/>
                </a:solidFill>
                <a:latin typeface="Trebuchet MS" pitchFamily="34" charset="0"/>
              </a:rPr>
              <a:t>Price at which the sale</a:t>
            </a:r>
          </a:p>
          <a:p>
            <a:pPr eaLnBrk="0" hangingPunct="0"/>
            <a:r>
              <a:rPr lang="en-US" sz="1800" b="0" i="0" dirty="0">
                <a:solidFill>
                  <a:schemeClr val="tx1"/>
                </a:solidFill>
                <a:latin typeface="Trebuchet MS" pitchFamily="34" charset="0"/>
              </a:rPr>
              <a:t>is made to this </a:t>
            </a:r>
          </a:p>
          <a:p>
            <a:pPr eaLnBrk="0" hangingPunct="0"/>
            <a:r>
              <a:rPr lang="en-US" sz="1800" b="0" i="0" dirty="0">
                <a:solidFill>
                  <a:schemeClr val="tx1"/>
                </a:solidFill>
                <a:latin typeface="Trebuchet MS" pitchFamily="34" charset="0"/>
              </a:rPr>
              <a:t>third party is the CUP</a:t>
            </a:r>
          </a:p>
        </p:txBody>
      </p:sp>
      <p:sp>
        <p:nvSpPr>
          <p:cNvPr id="12" name="TextBox 11"/>
          <p:cNvSpPr txBox="1"/>
          <p:nvPr/>
        </p:nvSpPr>
        <p:spPr>
          <a:xfrm>
            <a:off x="2133600" y="4267200"/>
            <a:ext cx="762000" cy="369332"/>
          </a:xfrm>
          <a:prstGeom prst="rect">
            <a:avLst/>
          </a:prstGeom>
          <a:noFill/>
        </p:spPr>
        <p:txBody>
          <a:bodyPr wrap="square" rtlCol="0">
            <a:spAutoFit/>
          </a:bodyPr>
          <a:lstStyle/>
          <a:p>
            <a:r>
              <a:rPr lang="en-US" dirty="0" smtClean="0">
                <a:latin typeface="Calibri" pitchFamily="34" charset="0"/>
                <a:cs typeface="Calibri" pitchFamily="34" charset="0"/>
              </a:rPr>
              <a:t>100%</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4275490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additive="base">
                                        <p:cTn id="55" dur="500" fill="hold"/>
                                        <p:tgtEl>
                                          <p:spTgt spid="11"/>
                                        </p:tgtEl>
                                        <p:attrNameLst>
                                          <p:attrName>ppt_x</p:attrName>
                                        </p:attrNameLst>
                                      </p:cBhvr>
                                      <p:tavLst>
                                        <p:tav tm="0">
                                          <p:val>
                                            <p:strVal val="#ppt_x"/>
                                          </p:val>
                                        </p:tav>
                                        <p:tav tm="100000">
                                          <p:val>
                                            <p:strVal val="#ppt_x"/>
                                          </p:val>
                                        </p:tav>
                                      </p:tavLst>
                                    </p:anim>
                                    <p:anim calcmode="lin" valueType="num">
                                      <p:cBhvr additive="base">
                                        <p:cTn id="5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uditor\Desktop\New Folder\past-present-future-sign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60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50070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533400"/>
            <a:ext cx="8153400" cy="1477328"/>
          </a:xfrm>
          <a:prstGeom prst="rect">
            <a:avLst/>
          </a:prstGeom>
          <a:noFill/>
        </p:spPr>
        <p:txBody>
          <a:bodyPr wrap="square" rtlCol="0">
            <a:spAutoFit/>
          </a:bodyPr>
          <a:lstStyle/>
          <a:p>
            <a:pPr marL="342900" indent="-342900">
              <a:buClr>
                <a:schemeClr val="accent1"/>
              </a:buClr>
              <a:buFont typeface="Wingdings" pitchFamily="2" charset="2"/>
              <a:buChar char="Ø"/>
            </a:pPr>
            <a:r>
              <a:rPr lang="en-US" sz="2400" dirty="0">
                <a:latin typeface="Calibri" pitchFamily="34" charset="0"/>
                <a:cs typeface="Calibri" pitchFamily="34" charset="0"/>
              </a:rPr>
              <a:t>External CUP- Under this scenario, the price attached to a controlled transaction is compared to the price of a comparable transaction between third parties</a:t>
            </a:r>
          </a:p>
          <a:p>
            <a:endParaRPr lang="en-US" dirty="0"/>
          </a:p>
        </p:txBody>
      </p:sp>
      <p:sp>
        <p:nvSpPr>
          <p:cNvPr id="7" name="Rectangle 6"/>
          <p:cNvSpPr>
            <a:spLocks noChangeArrowheads="1"/>
          </p:cNvSpPr>
          <p:nvPr/>
        </p:nvSpPr>
        <p:spPr bwMode="auto">
          <a:xfrm>
            <a:off x="655638" y="2466975"/>
            <a:ext cx="2630487" cy="538163"/>
          </a:xfrm>
          <a:prstGeom prst="rect">
            <a:avLst/>
          </a:prstGeom>
          <a:solidFill>
            <a:schemeClr val="accent1"/>
          </a:solidFill>
          <a:ln w="9525">
            <a:solidFill>
              <a:schemeClr val="accent1"/>
            </a:solidFill>
            <a:miter lim="800000"/>
            <a:headEnd/>
            <a:tailEnd/>
          </a:ln>
        </p:spPr>
        <p:txBody>
          <a:bodyPr wrap="none" anchor="ctr"/>
          <a:lstStyle/>
          <a:p>
            <a:pPr eaLnBrk="0" hangingPunct="0"/>
            <a:r>
              <a:rPr lang="en-US" sz="1800" b="0" i="0" dirty="0">
                <a:solidFill>
                  <a:schemeClr val="tx1"/>
                </a:solidFill>
                <a:latin typeface="Arial" charset="0"/>
              </a:rPr>
              <a:t>Indian Company</a:t>
            </a:r>
          </a:p>
        </p:txBody>
      </p:sp>
      <p:sp>
        <p:nvSpPr>
          <p:cNvPr id="8" name="Oval 7"/>
          <p:cNvSpPr>
            <a:spLocks noChangeArrowheads="1"/>
          </p:cNvSpPr>
          <p:nvPr/>
        </p:nvSpPr>
        <p:spPr bwMode="auto">
          <a:xfrm>
            <a:off x="839788" y="4041775"/>
            <a:ext cx="2111375" cy="1595438"/>
          </a:xfrm>
          <a:prstGeom prst="ellipse">
            <a:avLst/>
          </a:prstGeom>
          <a:solidFill>
            <a:schemeClr val="accent1"/>
          </a:solidFill>
          <a:ln w="9525">
            <a:solidFill>
              <a:schemeClr val="accent1"/>
            </a:solidFill>
            <a:round/>
            <a:headEnd/>
            <a:tailEnd/>
          </a:ln>
        </p:spPr>
        <p:txBody>
          <a:bodyPr wrap="none" anchor="ctr"/>
          <a:lstStyle/>
          <a:p>
            <a:pPr eaLnBrk="0" hangingPunct="0"/>
            <a:r>
              <a:rPr lang="en-US" sz="1800" b="0" i="0" dirty="0">
                <a:solidFill>
                  <a:schemeClr val="tx1"/>
                </a:solidFill>
                <a:latin typeface="Arial" charset="0"/>
              </a:rPr>
              <a:t>US subsidiary</a:t>
            </a:r>
          </a:p>
        </p:txBody>
      </p:sp>
      <p:sp>
        <p:nvSpPr>
          <p:cNvPr id="9" name="Oval 8"/>
          <p:cNvSpPr>
            <a:spLocks noChangeArrowheads="1"/>
          </p:cNvSpPr>
          <p:nvPr/>
        </p:nvSpPr>
        <p:spPr bwMode="auto">
          <a:xfrm>
            <a:off x="6337300" y="4025900"/>
            <a:ext cx="2111375" cy="1595438"/>
          </a:xfrm>
          <a:prstGeom prst="ellipse">
            <a:avLst/>
          </a:prstGeom>
          <a:solidFill>
            <a:schemeClr val="accent1"/>
          </a:solidFill>
          <a:ln w="9525">
            <a:solidFill>
              <a:schemeClr val="accent1"/>
            </a:solidFill>
            <a:round/>
            <a:headEnd/>
            <a:tailEnd/>
          </a:ln>
        </p:spPr>
        <p:txBody>
          <a:bodyPr wrap="none" anchor="ctr"/>
          <a:lstStyle/>
          <a:p>
            <a:pPr eaLnBrk="0" hangingPunct="0"/>
            <a:r>
              <a:rPr lang="en-US" sz="1800" b="0" i="0" dirty="0">
                <a:solidFill>
                  <a:schemeClr val="tx1"/>
                </a:solidFill>
                <a:latin typeface="Arial" charset="0"/>
              </a:rPr>
              <a:t>Independent </a:t>
            </a:r>
          </a:p>
          <a:p>
            <a:pPr eaLnBrk="0" hangingPunct="0"/>
            <a:r>
              <a:rPr lang="en-US" sz="1800" b="0" i="0" dirty="0">
                <a:solidFill>
                  <a:schemeClr val="tx1"/>
                </a:solidFill>
                <a:latin typeface="Arial" charset="0"/>
              </a:rPr>
              <a:t>US </a:t>
            </a:r>
          </a:p>
          <a:p>
            <a:pPr eaLnBrk="0" hangingPunct="0"/>
            <a:r>
              <a:rPr lang="en-US" sz="1800" b="0" i="0" dirty="0">
                <a:solidFill>
                  <a:schemeClr val="tx1"/>
                </a:solidFill>
                <a:latin typeface="Arial" charset="0"/>
              </a:rPr>
              <a:t>third party</a:t>
            </a:r>
          </a:p>
        </p:txBody>
      </p:sp>
      <p:sp>
        <p:nvSpPr>
          <p:cNvPr id="10" name="Text Box 9"/>
          <p:cNvSpPr txBox="1">
            <a:spLocks noChangeArrowheads="1"/>
          </p:cNvSpPr>
          <p:nvPr/>
        </p:nvSpPr>
        <p:spPr bwMode="auto">
          <a:xfrm>
            <a:off x="839789" y="3421063"/>
            <a:ext cx="912811" cy="369332"/>
          </a:xfrm>
          <a:prstGeom prst="rect">
            <a:avLst/>
          </a:prstGeom>
          <a:noFill/>
          <a:ln w="9525">
            <a:solidFill>
              <a:schemeClr val="accent1"/>
            </a:solidFill>
            <a:miter lim="800000"/>
            <a:headEnd/>
            <a:tailEnd/>
          </a:ln>
        </p:spPr>
        <p:txBody>
          <a:bodyPr wrap="square">
            <a:spAutoFit/>
          </a:bodyPr>
          <a:lstStyle/>
          <a:p>
            <a:pPr algn="l" eaLnBrk="0" hangingPunct="0">
              <a:spcBef>
                <a:spcPct val="50000"/>
              </a:spcBef>
            </a:pPr>
            <a:r>
              <a:rPr lang="en-US" sz="1800" b="0" i="0" dirty="0">
                <a:solidFill>
                  <a:schemeClr val="tx1"/>
                </a:solidFill>
                <a:latin typeface="Arial" charset="0"/>
              </a:rPr>
              <a:t>100%</a:t>
            </a:r>
          </a:p>
        </p:txBody>
      </p:sp>
      <p:sp>
        <p:nvSpPr>
          <p:cNvPr id="11" name="AutoShape 10"/>
          <p:cNvSpPr>
            <a:spLocks noChangeArrowheads="1"/>
          </p:cNvSpPr>
          <p:nvPr/>
        </p:nvSpPr>
        <p:spPr bwMode="auto">
          <a:xfrm>
            <a:off x="3386138" y="2743200"/>
            <a:ext cx="3024187" cy="1614487"/>
          </a:xfrm>
          <a:prstGeom prst="wedgeEllipseCallout">
            <a:avLst>
              <a:gd name="adj1" fmla="val 63069"/>
              <a:gd name="adj2" fmla="val 26403"/>
            </a:avLst>
          </a:prstGeom>
          <a:solidFill>
            <a:schemeClr val="accent1"/>
          </a:solidFill>
          <a:ln w="9525">
            <a:solidFill>
              <a:schemeClr val="accent1"/>
            </a:solidFill>
            <a:miter lim="800000"/>
            <a:headEnd/>
            <a:tailEnd/>
          </a:ln>
        </p:spPr>
        <p:txBody>
          <a:bodyPr wrap="none" anchor="ctr"/>
          <a:lstStyle/>
          <a:p>
            <a:pPr eaLnBrk="0" hangingPunct="0"/>
            <a:r>
              <a:rPr lang="en-US" sz="1800" b="0" i="0" dirty="0">
                <a:solidFill>
                  <a:schemeClr val="tx1"/>
                </a:solidFill>
                <a:latin typeface="Arial" charset="0"/>
              </a:rPr>
              <a:t>Price at which the sale</a:t>
            </a:r>
          </a:p>
          <a:p>
            <a:pPr eaLnBrk="0" hangingPunct="0"/>
            <a:r>
              <a:rPr lang="en-US" sz="1800" b="0" i="0" dirty="0">
                <a:solidFill>
                  <a:schemeClr val="tx1"/>
                </a:solidFill>
                <a:latin typeface="Arial" charset="0"/>
              </a:rPr>
              <a:t>is made between </a:t>
            </a:r>
          </a:p>
          <a:p>
            <a:pPr eaLnBrk="0" hangingPunct="0"/>
            <a:r>
              <a:rPr lang="en-US" sz="1800" b="0" i="0" dirty="0">
                <a:solidFill>
                  <a:schemeClr val="tx1"/>
                </a:solidFill>
                <a:latin typeface="Arial" charset="0"/>
              </a:rPr>
              <a:t>third parties is the CUP</a:t>
            </a:r>
          </a:p>
        </p:txBody>
      </p:sp>
      <p:sp>
        <p:nvSpPr>
          <p:cNvPr id="12" name="Line 11"/>
          <p:cNvSpPr>
            <a:spLocks noChangeShapeType="1"/>
          </p:cNvSpPr>
          <p:nvPr/>
        </p:nvSpPr>
        <p:spPr bwMode="auto">
          <a:xfrm>
            <a:off x="7348538" y="2989263"/>
            <a:ext cx="0" cy="1035050"/>
          </a:xfrm>
          <a:prstGeom prst="line">
            <a:avLst/>
          </a:prstGeom>
          <a:noFill/>
          <a:ln w="9525">
            <a:solidFill>
              <a:schemeClr val="accent1"/>
            </a:solidFill>
            <a:round/>
            <a:headEnd/>
            <a:tailEnd type="triangle" w="med" len="med"/>
          </a:ln>
        </p:spPr>
        <p:txBody>
          <a:bodyPr wrap="none" anchor="ctr"/>
          <a:lstStyle/>
          <a:p>
            <a:endParaRPr lang="en-US" dirty="0"/>
          </a:p>
        </p:txBody>
      </p:sp>
      <p:sp>
        <p:nvSpPr>
          <p:cNvPr id="13" name="Rectangle 12"/>
          <p:cNvSpPr>
            <a:spLocks noChangeArrowheads="1"/>
          </p:cNvSpPr>
          <p:nvPr/>
        </p:nvSpPr>
        <p:spPr bwMode="auto">
          <a:xfrm>
            <a:off x="6084888" y="2428875"/>
            <a:ext cx="2630487" cy="538163"/>
          </a:xfrm>
          <a:prstGeom prst="rect">
            <a:avLst/>
          </a:prstGeom>
          <a:solidFill>
            <a:schemeClr val="accent1"/>
          </a:solidFill>
          <a:ln w="9525">
            <a:solidFill>
              <a:schemeClr val="accent1"/>
            </a:solidFill>
            <a:miter lim="800000"/>
            <a:headEnd/>
            <a:tailEnd/>
          </a:ln>
        </p:spPr>
        <p:txBody>
          <a:bodyPr wrap="none" anchor="ctr"/>
          <a:lstStyle/>
          <a:p>
            <a:pPr eaLnBrk="0" hangingPunct="0"/>
            <a:r>
              <a:rPr lang="en-US" sz="1800" b="0" i="0" dirty="0">
                <a:solidFill>
                  <a:schemeClr val="tx1"/>
                </a:solidFill>
                <a:latin typeface="Arial" charset="0"/>
              </a:rPr>
              <a:t>Independent Indian </a:t>
            </a:r>
          </a:p>
          <a:p>
            <a:pPr eaLnBrk="0" hangingPunct="0"/>
            <a:r>
              <a:rPr lang="en-US" sz="1800" b="0" i="0" dirty="0">
                <a:solidFill>
                  <a:schemeClr val="tx1"/>
                </a:solidFill>
                <a:latin typeface="Arial" charset="0"/>
              </a:rPr>
              <a:t>third party</a:t>
            </a:r>
          </a:p>
        </p:txBody>
      </p:sp>
      <p:sp>
        <p:nvSpPr>
          <p:cNvPr id="14" name="Line 11"/>
          <p:cNvSpPr>
            <a:spLocks noChangeShapeType="1"/>
          </p:cNvSpPr>
          <p:nvPr/>
        </p:nvSpPr>
        <p:spPr bwMode="auto">
          <a:xfrm>
            <a:off x="1905000" y="3000375"/>
            <a:ext cx="0" cy="1035050"/>
          </a:xfrm>
          <a:prstGeom prst="line">
            <a:avLst/>
          </a:prstGeom>
          <a:noFill/>
          <a:ln w="9525">
            <a:solidFill>
              <a:schemeClr val="accent1"/>
            </a:solidFill>
            <a:round/>
            <a:headEnd/>
            <a:tailEnd type="triangle" w="med" len="med"/>
          </a:ln>
        </p:spPr>
        <p:txBody>
          <a:bodyPr wrap="none" anchor="ctr"/>
          <a:lstStyle/>
          <a:p>
            <a:endParaRPr lang="en-US" dirty="0"/>
          </a:p>
        </p:txBody>
      </p:sp>
    </p:spTree>
    <p:extLst>
      <p:ext uri="{BB962C8B-B14F-4D97-AF65-F5344CB8AC3E}">
        <p14:creationId xmlns:p14="http://schemas.microsoft.com/office/powerpoint/2010/main" val="166810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 calcmode="lin" valueType="num">
                                      <p:cBhvr additive="base">
                                        <p:cTn id="49" dur="500" fill="hold"/>
                                        <p:tgtEl>
                                          <p:spTgt spid="11"/>
                                        </p:tgtEl>
                                        <p:attrNameLst>
                                          <p:attrName>ppt_x</p:attrName>
                                        </p:attrNameLst>
                                      </p:cBhvr>
                                      <p:tavLst>
                                        <p:tav tm="0">
                                          <p:val>
                                            <p:strVal val="#ppt_x"/>
                                          </p:val>
                                        </p:tav>
                                        <p:tav tm="100000">
                                          <p:val>
                                            <p:strVal val="#ppt_x"/>
                                          </p:val>
                                        </p:tav>
                                      </p:tavLst>
                                    </p:anim>
                                    <p:anim calcmode="lin" valueType="num">
                                      <p:cBhvr additive="base">
                                        <p:cTn id="5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P spid="10" grpId="0" animBg="1"/>
      <p:bldP spid="11" grpId="0" animBg="1"/>
      <p:bldP spid="12" grpId="0" animBg="1"/>
      <p:bldP spid="13" grpId="0" animBg="1"/>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itchFamily="34" charset="0"/>
                <a:cs typeface="Calibri" pitchFamily="34" charset="0"/>
              </a:rPr>
              <a:t>Resale Price Method (RPM)</a:t>
            </a:r>
          </a:p>
        </p:txBody>
      </p:sp>
      <p:sp>
        <p:nvSpPr>
          <p:cNvPr id="3" name="Content Placeholder 2"/>
          <p:cNvSpPr>
            <a:spLocks noGrp="1"/>
          </p:cNvSpPr>
          <p:nvPr>
            <p:ph idx="1"/>
          </p:nvPr>
        </p:nvSpPr>
        <p:spPr>
          <a:xfrm>
            <a:off x="381000" y="1447801"/>
            <a:ext cx="8229600" cy="609599"/>
          </a:xfrm>
        </p:spPr>
        <p:txBody>
          <a:bodyPr>
            <a:normAutofit/>
          </a:bodyPr>
          <a:lstStyle/>
          <a:p>
            <a:pPr marL="118872" indent="0" algn="ctr">
              <a:buNone/>
            </a:pPr>
            <a:r>
              <a:rPr lang="en-US" sz="2400" dirty="0">
                <a:latin typeface="Calibri" pitchFamily="34" charset="0"/>
                <a:cs typeface="Calibri" pitchFamily="34" charset="0"/>
              </a:rPr>
              <a:t>Rule 10B(1)(b</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
        <p:nvSpPr>
          <p:cNvPr id="4" name="TextBox 3"/>
          <p:cNvSpPr txBox="1"/>
          <p:nvPr/>
        </p:nvSpPr>
        <p:spPr>
          <a:xfrm>
            <a:off x="304800" y="1905000"/>
            <a:ext cx="8534400" cy="1569660"/>
          </a:xfrm>
          <a:prstGeom prst="rect">
            <a:avLst/>
          </a:prstGeom>
          <a:noFill/>
        </p:spPr>
        <p:txBody>
          <a:bodyPr wrap="square" rtlCol="0">
            <a:spAutoFit/>
          </a:bodyPr>
          <a:lstStyle/>
          <a:p>
            <a:pPr>
              <a:buClr>
                <a:srgbClr val="000066"/>
              </a:buClr>
              <a:defRPr/>
            </a:pPr>
            <a:r>
              <a:rPr lang="en-GB" sz="2400" dirty="0">
                <a:latin typeface="Calibri" pitchFamily="34" charset="0"/>
                <a:cs typeface="Calibri" pitchFamily="34" charset="0"/>
              </a:rPr>
              <a:t>RPM is generally used to test transactions involving distribution function, i.e., when the tested party purchases products / acquires services from a related party and resells the same to independent parties. </a:t>
            </a:r>
            <a:endParaRPr lang="en-US" sz="2400" dirty="0">
              <a:latin typeface="Calibri" pitchFamily="34" charset="0"/>
              <a:cs typeface="Calibri" pitchFamily="34" charset="0"/>
            </a:endParaRPr>
          </a:p>
        </p:txBody>
      </p:sp>
      <p:sp>
        <p:nvSpPr>
          <p:cNvPr id="5" name="TextBox 4"/>
          <p:cNvSpPr txBox="1"/>
          <p:nvPr/>
        </p:nvSpPr>
        <p:spPr>
          <a:xfrm>
            <a:off x="304800" y="3429000"/>
            <a:ext cx="8534400" cy="3416320"/>
          </a:xfrm>
          <a:prstGeom prst="rect">
            <a:avLst/>
          </a:prstGeom>
          <a:noFill/>
        </p:spPr>
        <p:txBody>
          <a:bodyPr wrap="square" rtlCol="0">
            <a:spAutoFit/>
          </a:bodyPr>
          <a:lstStyle/>
          <a:p>
            <a:pPr marL="341313" indent="-341313">
              <a:buClr>
                <a:schemeClr val="accent1"/>
              </a:buClr>
              <a:buFont typeface="Wingdings" pitchFamily="2" charset="2"/>
              <a:buChar char="Ø"/>
              <a:defRPr/>
            </a:pPr>
            <a:r>
              <a:rPr lang="en-US" sz="2400" dirty="0">
                <a:latin typeface="Calibri" pitchFamily="34" charset="0"/>
                <a:cs typeface="Calibri" pitchFamily="34" charset="0"/>
              </a:rPr>
              <a:t>The method begins with the price at which a product purchased from an associated enterprise is resold to an independent enterprise.  </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price is then reduced by uncontrolled GP margin (computed with reference to uncontrolled transaction)</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price so arrived is further reduced by expenses incurred in relation to purchase.  </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price so arrived is adjusted for differences and the residuary price is ALP</a:t>
            </a:r>
          </a:p>
        </p:txBody>
      </p:sp>
    </p:spTree>
    <p:extLst>
      <p:ext uri="{BB962C8B-B14F-4D97-AF65-F5344CB8AC3E}">
        <p14:creationId xmlns:p14="http://schemas.microsoft.com/office/powerpoint/2010/main" val="147871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 calcmode="lin" valueType="num">
                                      <p:cBhvr additive="base">
                                        <p:cTn id="25"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 calcmode="lin" valueType="num">
                                      <p:cBhvr additive="base">
                                        <p:cTn id="31"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 calcmode="lin" valueType="num">
                                      <p:cBhvr additive="base">
                                        <p:cTn id="3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5448"/>
            <a:ext cx="8534400" cy="1252728"/>
          </a:xfrm>
        </p:spPr>
        <p:txBody>
          <a:bodyPr>
            <a:normAutofit/>
          </a:bodyPr>
          <a:lstStyle/>
          <a:p>
            <a:r>
              <a:rPr lang="en-US" dirty="0">
                <a:latin typeface="Calibri" pitchFamily="34" charset="0"/>
                <a:cs typeface="Calibri" pitchFamily="34" charset="0"/>
              </a:rPr>
              <a:t>Resale Price Method- Illustration</a:t>
            </a:r>
          </a:p>
        </p:txBody>
      </p:sp>
      <p:sp>
        <p:nvSpPr>
          <p:cNvPr id="5" name="Rectangle 4"/>
          <p:cNvSpPr>
            <a:spLocks noChangeArrowheads="1"/>
          </p:cNvSpPr>
          <p:nvPr/>
        </p:nvSpPr>
        <p:spPr bwMode="auto">
          <a:xfrm>
            <a:off x="663575" y="2051050"/>
            <a:ext cx="1576388" cy="704850"/>
          </a:xfrm>
          <a:prstGeom prst="rect">
            <a:avLst/>
          </a:prstGeom>
          <a:solidFill>
            <a:schemeClr val="accent1"/>
          </a:solidFill>
          <a:ln w="9525">
            <a:solidFill>
              <a:schemeClr val="accent1"/>
            </a:solidFill>
            <a:miter lim="800000"/>
            <a:headEnd/>
            <a:tailEnd/>
          </a:ln>
        </p:spPr>
        <p:txBody>
          <a:bodyPr wrap="none" anchor="ctr"/>
          <a:lstStyle/>
          <a:p>
            <a:pPr eaLnBrk="0" hangingPunct="0"/>
            <a:r>
              <a:rPr lang="en-US" sz="1400" b="0" i="0" dirty="0">
                <a:solidFill>
                  <a:schemeClr val="tx1"/>
                </a:solidFill>
                <a:latin typeface="Arial" charset="0"/>
              </a:rPr>
              <a:t>Independent </a:t>
            </a:r>
          </a:p>
          <a:p>
            <a:pPr eaLnBrk="0" hangingPunct="0"/>
            <a:r>
              <a:rPr lang="en-US" sz="1400" b="0" i="0" dirty="0">
                <a:solidFill>
                  <a:schemeClr val="tx1"/>
                </a:solidFill>
                <a:latin typeface="Arial" charset="0"/>
              </a:rPr>
              <a:t>supplier, Germany</a:t>
            </a:r>
          </a:p>
        </p:txBody>
      </p:sp>
      <p:sp>
        <p:nvSpPr>
          <p:cNvPr id="6" name="Text Box 5"/>
          <p:cNvSpPr txBox="1">
            <a:spLocks noChangeArrowheads="1"/>
          </p:cNvSpPr>
          <p:nvPr/>
        </p:nvSpPr>
        <p:spPr bwMode="auto">
          <a:xfrm>
            <a:off x="2427288" y="1824037"/>
            <a:ext cx="931862" cy="304800"/>
          </a:xfrm>
          <a:prstGeom prst="rect">
            <a:avLst/>
          </a:prstGeom>
          <a:noFill/>
          <a:ln w="9525">
            <a:solidFill>
              <a:schemeClr val="accent1"/>
            </a:solidFill>
            <a:miter lim="800000"/>
            <a:headEnd/>
            <a:tailEnd/>
          </a:ln>
        </p:spPr>
        <p:txBody>
          <a:bodyPr>
            <a:spAutoFit/>
          </a:bodyPr>
          <a:lstStyle/>
          <a:p>
            <a:pPr algn="l" eaLnBrk="0" hangingPunct="0">
              <a:spcBef>
                <a:spcPct val="50000"/>
              </a:spcBef>
            </a:pPr>
            <a:r>
              <a:rPr lang="en-US" sz="1400" i="0" dirty="0">
                <a:solidFill>
                  <a:schemeClr val="tx1"/>
                </a:solidFill>
                <a:latin typeface="Arial" charset="0"/>
              </a:rPr>
              <a:t>Goods</a:t>
            </a:r>
          </a:p>
        </p:txBody>
      </p:sp>
      <p:sp>
        <p:nvSpPr>
          <p:cNvPr id="7" name="Line 6"/>
          <p:cNvSpPr>
            <a:spLocks noChangeShapeType="1"/>
          </p:cNvSpPr>
          <p:nvPr/>
        </p:nvSpPr>
        <p:spPr bwMode="auto">
          <a:xfrm>
            <a:off x="173038" y="3979862"/>
            <a:ext cx="0" cy="1739900"/>
          </a:xfrm>
          <a:prstGeom prst="line">
            <a:avLst/>
          </a:prstGeom>
          <a:noFill/>
          <a:ln w="9525">
            <a:solidFill>
              <a:schemeClr val="accent1"/>
            </a:solidFill>
            <a:round/>
            <a:headEnd/>
            <a:tailEnd type="triangle" w="med" len="med"/>
          </a:ln>
        </p:spPr>
        <p:txBody>
          <a:bodyPr wrap="none" anchor="ctr"/>
          <a:lstStyle/>
          <a:p>
            <a:endParaRPr lang="en-US" dirty="0"/>
          </a:p>
        </p:txBody>
      </p:sp>
      <p:sp>
        <p:nvSpPr>
          <p:cNvPr id="8" name="Rectangle 7"/>
          <p:cNvSpPr>
            <a:spLocks noChangeArrowheads="1"/>
          </p:cNvSpPr>
          <p:nvPr/>
        </p:nvSpPr>
        <p:spPr bwMode="auto">
          <a:xfrm>
            <a:off x="3676650" y="2106612"/>
            <a:ext cx="1992313" cy="633413"/>
          </a:xfrm>
          <a:prstGeom prst="rect">
            <a:avLst/>
          </a:prstGeom>
          <a:solidFill>
            <a:schemeClr val="accent1"/>
          </a:solidFill>
          <a:ln w="9525">
            <a:solidFill>
              <a:schemeClr val="accent1"/>
            </a:solidFill>
            <a:miter lim="800000"/>
            <a:headEnd/>
            <a:tailEnd/>
          </a:ln>
        </p:spPr>
        <p:txBody>
          <a:bodyPr wrap="none" anchor="ctr"/>
          <a:lstStyle/>
          <a:p>
            <a:pPr eaLnBrk="0" hangingPunct="0"/>
            <a:r>
              <a:rPr lang="en-US" sz="1400" b="0" i="0" dirty="0">
                <a:solidFill>
                  <a:schemeClr val="tx1"/>
                </a:solidFill>
                <a:latin typeface="Arial" charset="0"/>
              </a:rPr>
              <a:t>Independent </a:t>
            </a:r>
          </a:p>
          <a:p>
            <a:pPr eaLnBrk="0" hangingPunct="0"/>
            <a:r>
              <a:rPr lang="en-US" sz="1400" b="0" i="0" dirty="0">
                <a:solidFill>
                  <a:schemeClr val="tx1"/>
                </a:solidFill>
                <a:latin typeface="Arial" charset="0"/>
              </a:rPr>
              <a:t>Indian </a:t>
            </a:r>
          </a:p>
          <a:p>
            <a:pPr eaLnBrk="0" hangingPunct="0"/>
            <a:r>
              <a:rPr lang="en-US" sz="1400" b="0" i="0" dirty="0">
                <a:solidFill>
                  <a:schemeClr val="tx1"/>
                </a:solidFill>
                <a:latin typeface="Arial" charset="0"/>
              </a:rPr>
              <a:t>distributor</a:t>
            </a:r>
          </a:p>
        </p:txBody>
      </p:sp>
      <p:sp>
        <p:nvSpPr>
          <p:cNvPr id="9" name="Line 8"/>
          <p:cNvSpPr>
            <a:spLocks noChangeShapeType="1"/>
          </p:cNvSpPr>
          <p:nvPr/>
        </p:nvSpPr>
        <p:spPr bwMode="auto">
          <a:xfrm>
            <a:off x="2220913" y="2336800"/>
            <a:ext cx="1447800" cy="0"/>
          </a:xfrm>
          <a:prstGeom prst="line">
            <a:avLst/>
          </a:prstGeom>
          <a:noFill/>
          <a:ln w="9525">
            <a:solidFill>
              <a:schemeClr val="accent1"/>
            </a:solidFill>
            <a:round/>
            <a:headEnd/>
            <a:tailEnd type="triangle" w="med" len="med"/>
          </a:ln>
        </p:spPr>
        <p:txBody>
          <a:bodyPr wrap="none" anchor="ctr"/>
          <a:lstStyle/>
          <a:p>
            <a:endParaRPr lang="en-US" dirty="0"/>
          </a:p>
        </p:txBody>
      </p:sp>
      <p:sp>
        <p:nvSpPr>
          <p:cNvPr id="10" name="Text Box 9"/>
          <p:cNvSpPr txBox="1">
            <a:spLocks noChangeArrowheads="1"/>
          </p:cNvSpPr>
          <p:nvPr/>
        </p:nvSpPr>
        <p:spPr bwMode="auto">
          <a:xfrm>
            <a:off x="5894389" y="1890712"/>
            <a:ext cx="1649412" cy="307777"/>
          </a:xfrm>
          <a:prstGeom prst="rect">
            <a:avLst/>
          </a:prstGeom>
          <a:noFill/>
          <a:ln w="9525">
            <a:solidFill>
              <a:schemeClr val="accent1"/>
            </a:solidFill>
            <a:miter lim="800000"/>
            <a:headEnd/>
            <a:tailEnd/>
          </a:ln>
        </p:spPr>
        <p:txBody>
          <a:bodyPr wrap="square">
            <a:spAutoFit/>
          </a:bodyPr>
          <a:lstStyle/>
          <a:p>
            <a:pPr algn="l" eaLnBrk="0" hangingPunct="0">
              <a:spcBef>
                <a:spcPct val="50000"/>
              </a:spcBef>
            </a:pPr>
            <a:r>
              <a:rPr lang="en-US" sz="1400" i="0" dirty="0">
                <a:solidFill>
                  <a:schemeClr val="tx1"/>
                </a:solidFill>
                <a:latin typeface="Arial" charset="0"/>
              </a:rPr>
              <a:t>Turnover = 200</a:t>
            </a:r>
          </a:p>
        </p:txBody>
      </p:sp>
      <p:sp>
        <p:nvSpPr>
          <p:cNvPr id="11" name="Text Box 10"/>
          <p:cNvSpPr txBox="1">
            <a:spLocks noChangeArrowheads="1"/>
          </p:cNvSpPr>
          <p:nvPr/>
        </p:nvSpPr>
        <p:spPr bwMode="auto">
          <a:xfrm>
            <a:off x="7038975" y="3141662"/>
            <a:ext cx="1987550" cy="630238"/>
          </a:xfrm>
          <a:prstGeom prst="rect">
            <a:avLst/>
          </a:prstGeom>
          <a:noFill/>
          <a:ln w="9525">
            <a:solidFill>
              <a:schemeClr val="accent1"/>
            </a:solidFill>
            <a:miter lim="800000"/>
            <a:headEnd/>
            <a:tailEnd/>
          </a:ln>
        </p:spPr>
        <p:txBody>
          <a:bodyPr>
            <a:spAutoFit/>
          </a:bodyPr>
          <a:lstStyle/>
          <a:p>
            <a:pPr eaLnBrk="0" hangingPunct="0">
              <a:spcBef>
                <a:spcPct val="50000"/>
              </a:spcBef>
            </a:pPr>
            <a:r>
              <a:rPr lang="en-US" sz="1400" i="0" dirty="0">
                <a:solidFill>
                  <a:schemeClr val="tx1"/>
                </a:solidFill>
                <a:latin typeface="Arial" charset="0"/>
              </a:rPr>
              <a:t>End customer </a:t>
            </a:r>
          </a:p>
          <a:p>
            <a:pPr eaLnBrk="0" hangingPunct="0">
              <a:spcBef>
                <a:spcPct val="50000"/>
              </a:spcBef>
            </a:pPr>
            <a:r>
              <a:rPr lang="en-US" sz="1400" i="0" dirty="0">
                <a:solidFill>
                  <a:schemeClr val="tx1"/>
                </a:solidFill>
                <a:latin typeface="Arial" charset="0"/>
              </a:rPr>
              <a:t>(India)</a:t>
            </a:r>
          </a:p>
        </p:txBody>
      </p:sp>
      <p:sp>
        <p:nvSpPr>
          <p:cNvPr id="12" name="Text Box 11"/>
          <p:cNvSpPr txBox="1">
            <a:spLocks noChangeArrowheads="1"/>
          </p:cNvSpPr>
          <p:nvPr/>
        </p:nvSpPr>
        <p:spPr bwMode="auto">
          <a:xfrm>
            <a:off x="3611563" y="3005137"/>
            <a:ext cx="2628900" cy="547688"/>
          </a:xfrm>
          <a:prstGeom prst="rect">
            <a:avLst/>
          </a:prstGeom>
          <a:noFill/>
          <a:ln w="9525">
            <a:solidFill>
              <a:schemeClr val="accent1"/>
            </a:solidFill>
            <a:miter lim="800000"/>
            <a:headEnd/>
            <a:tailEnd/>
          </a:ln>
        </p:spPr>
        <p:txBody>
          <a:bodyPr>
            <a:spAutoFit/>
          </a:bodyPr>
          <a:lstStyle/>
          <a:p>
            <a:pPr algn="l" eaLnBrk="0" hangingPunct="0">
              <a:lnSpc>
                <a:spcPct val="80000"/>
              </a:lnSpc>
              <a:spcBef>
                <a:spcPct val="50000"/>
              </a:spcBef>
            </a:pPr>
            <a:r>
              <a:rPr lang="en-US" sz="1400" b="0" i="0" dirty="0">
                <a:solidFill>
                  <a:schemeClr val="tx1"/>
                </a:solidFill>
                <a:latin typeface="Arial" charset="0"/>
              </a:rPr>
              <a:t>Turnover	                    200</a:t>
            </a:r>
          </a:p>
          <a:p>
            <a:pPr algn="l" eaLnBrk="0" hangingPunct="0">
              <a:lnSpc>
                <a:spcPct val="80000"/>
              </a:lnSpc>
              <a:spcBef>
                <a:spcPct val="50000"/>
              </a:spcBef>
            </a:pPr>
            <a:r>
              <a:rPr lang="en-US" sz="1400" b="0" i="0" dirty="0">
                <a:solidFill>
                  <a:schemeClr val="tx1"/>
                </a:solidFill>
                <a:latin typeface="Arial" charset="0"/>
              </a:rPr>
              <a:t>(Cost of goods) 	(120)</a:t>
            </a:r>
          </a:p>
        </p:txBody>
      </p:sp>
      <p:sp>
        <p:nvSpPr>
          <p:cNvPr id="13" name="Text Box 12"/>
          <p:cNvSpPr txBox="1">
            <a:spLocks noChangeArrowheads="1"/>
          </p:cNvSpPr>
          <p:nvPr/>
        </p:nvSpPr>
        <p:spPr bwMode="auto">
          <a:xfrm>
            <a:off x="3590925" y="3978275"/>
            <a:ext cx="2663825" cy="271462"/>
          </a:xfrm>
          <a:prstGeom prst="rect">
            <a:avLst/>
          </a:prstGeom>
          <a:noFill/>
          <a:ln w="9525">
            <a:solidFill>
              <a:schemeClr val="accent1"/>
            </a:solidFill>
            <a:miter lim="800000"/>
            <a:headEnd/>
            <a:tailEnd/>
          </a:ln>
        </p:spPr>
        <p:txBody>
          <a:bodyPr>
            <a:spAutoFit/>
          </a:bodyPr>
          <a:lstStyle/>
          <a:p>
            <a:pPr algn="l" eaLnBrk="0" hangingPunct="0">
              <a:lnSpc>
                <a:spcPct val="80000"/>
              </a:lnSpc>
              <a:spcBef>
                <a:spcPct val="50000"/>
              </a:spcBef>
            </a:pPr>
            <a:r>
              <a:rPr lang="en-US" sz="1400" b="0" i="0" dirty="0">
                <a:solidFill>
                  <a:schemeClr val="tx1"/>
                </a:solidFill>
                <a:latin typeface="Arial" charset="0"/>
              </a:rPr>
              <a:t>Gross margin = </a:t>
            </a:r>
            <a:r>
              <a:rPr lang="en-US" sz="1400" b="0" i="0" dirty="0" smtClean="0">
                <a:solidFill>
                  <a:schemeClr val="tx1"/>
                </a:solidFill>
                <a:latin typeface="Arial" charset="0"/>
              </a:rPr>
              <a:t>80/200 </a:t>
            </a:r>
            <a:r>
              <a:rPr lang="en-US" sz="1400" b="0" i="0" dirty="0">
                <a:solidFill>
                  <a:schemeClr val="tx1"/>
                </a:solidFill>
                <a:latin typeface="Arial" charset="0"/>
              </a:rPr>
              <a:t>= 40%</a:t>
            </a:r>
          </a:p>
        </p:txBody>
      </p:sp>
      <p:sp>
        <p:nvSpPr>
          <p:cNvPr id="14" name="Line 13"/>
          <p:cNvSpPr>
            <a:spLocks noChangeShapeType="1"/>
          </p:cNvSpPr>
          <p:nvPr/>
        </p:nvSpPr>
        <p:spPr bwMode="auto">
          <a:xfrm>
            <a:off x="4686300" y="3622675"/>
            <a:ext cx="0" cy="290512"/>
          </a:xfrm>
          <a:prstGeom prst="line">
            <a:avLst/>
          </a:prstGeom>
          <a:noFill/>
          <a:ln w="9525">
            <a:solidFill>
              <a:schemeClr val="accent1"/>
            </a:solidFill>
            <a:round/>
            <a:headEnd/>
            <a:tailEnd type="triangle" w="med" len="med"/>
          </a:ln>
        </p:spPr>
        <p:txBody>
          <a:bodyPr wrap="none" anchor="ctr"/>
          <a:lstStyle/>
          <a:p>
            <a:endParaRPr lang="en-US" dirty="0"/>
          </a:p>
        </p:txBody>
      </p:sp>
      <p:sp>
        <p:nvSpPr>
          <p:cNvPr id="15" name="Rectangle 14"/>
          <p:cNvSpPr>
            <a:spLocks noChangeArrowheads="1"/>
          </p:cNvSpPr>
          <p:nvPr/>
        </p:nvSpPr>
        <p:spPr bwMode="auto">
          <a:xfrm>
            <a:off x="387350" y="4605337"/>
            <a:ext cx="1863725" cy="847725"/>
          </a:xfrm>
          <a:prstGeom prst="rect">
            <a:avLst/>
          </a:prstGeom>
          <a:solidFill>
            <a:schemeClr val="accent1"/>
          </a:solidFill>
          <a:ln w="9525">
            <a:solidFill>
              <a:schemeClr val="accent1"/>
            </a:solidFill>
            <a:miter lim="800000"/>
            <a:headEnd/>
            <a:tailEnd/>
          </a:ln>
        </p:spPr>
        <p:txBody>
          <a:bodyPr wrap="none" anchor="ctr"/>
          <a:lstStyle/>
          <a:p>
            <a:pPr eaLnBrk="0" hangingPunct="0"/>
            <a:r>
              <a:rPr lang="en-US" sz="1400" b="0" i="0" dirty="0">
                <a:solidFill>
                  <a:schemeClr val="tx1"/>
                </a:solidFill>
                <a:latin typeface="Arial" charset="0"/>
              </a:rPr>
              <a:t>Parent, Germany</a:t>
            </a:r>
          </a:p>
        </p:txBody>
      </p:sp>
      <p:sp>
        <p:nvSpPr>
          <p:cNvPr id="16" name="Line 15"/>
          <p:cNvSpPr>
            <a:spLocks noChangeShapeType="1"/>
          </p:cNvSpPr>
          <p:nvPr/>
        </p:nvSpPr>
        <p:spPr bwMode="auto">
          <a:xfrm>
            <a:off x="2252663" y="5041900"/>
            <a:ext cx="1384300" cy="0"/>
          </a:xfrm>
          <a:prstGeom prst="line">
            <a:avLst/>
          </a:prstGeom>
          <a:noFill/>
          <a:ln w="9525">
            <a:solidFill>
              <a:schemeClr val="accent1"/>
            </a:solidFill>
            <a:round/>
            <a:headEnd/>
            <a:tailEnd type="triangle" w="med" len="med"/>
          </a:ln>
        </p:spPr>
        <p:txBody>
          <a:bodyPr wrap="none" anchor="ctr"/>
          <a:lstStyle/>
          <a:p>
            <a:endParaRPr lang="en-US" dirty="0"/>
          </a:p>
        </p:txBody>
      </p:sp>
      <p:sp>
        <p:nvSpPr>
          <p:cNvPr id="17" name="Rectangle 16"/>
          <p:cNvSpPr>
            <a:spLocks noChangeArrowheads="1"/>
          </p:cNvSpPr>
          <p:nvPr/>
        </p:nvSpPr>
        <p:spPr bwMode="auto">
          <a:xfrm>
            <a:off x="3622675" y="4611687"/>
            <a:ext cx="2257425" cy="909638"/>
          </a:xfrm>
          <a:prstGeom prst="rect">
            <a:avLst/>
          </a:prstGeom>
          <a:solidFill>
            <a:schemeClr val="accent1"/>
          </a:solidFill>
          <a:ln w="9525">
            <a:solidFill>
              <a:schemeClr val="accent1"/>
            </a:solidFill>
            <a:miter lim="800000"/>
            <a:headEnd/>
            <a:tailEnd/>
          </a:ln>
        </p:spPr>
        <p:txBody>
          <a:bodyPr wrap="none" anchor="ctr"/>
          <a:lstStyle/>
          <a:p>
            <a:pPr eaLnBrk="0" hangingPunct="0"/>
            <a:r>
              <a:rPr lang="en-US" sz="1400" b="0" i="0" dirty="0">
                <a:solidFill>
                  <a:schemeClr val="tx1"/>
                </a:solidFill>
                <a:latin typeface="Arial" charset="0"/>
              </a:rPr>
              <a:t>Indian</a:t>
            </a:r>
          </a:p>
          <a:p>
            <a:pPr eaLnBrk="0" hangingPunct="0"/>
            <a:r>
              <a:rPr lang="en-US" sz="1400" b="0" i="0" dirty="0">
                <a:solidFill>
                  <a:schemeClr val="tx1"/>
                </a:solidFill>
                <a:latin typeface="Arial" charset="0"/>
              </a:rPr>
              <a:t>Subsidiary </a:t>
            </a:r>
            <a:endParaRPr lang="en-US" sz="1400" b="0" i="0" dirty="0">
              <a:latin typeface="Arial" charset="0"/>
            </a:endParaRPr>
          </a:p>
        </p:txBody>
      </p:sp>
      <p:sp>
        <p:nvSpPr>
          <p:cNvPr id="18" name="Line 17"/>
          <p:cNvSpPr>
            <a:spLocks noChangeShapeType="1"/>
          </p:cNvSpPr>
          <p:nvPr/>
        </p:nvSpPr>
        <p:spPr bwMode="auto">
          <a:xfrm>
            <a:off x="5903913" y="4984750"/>
            <a:ext cx="2235200" cy="0"/>
          </a:xfrm>
          <a:prstGeom prst="line">
            <a:avLst/>
          </a:prstGeom>
          <a:noFill/>
          <a:ln w="9525">
            <a:solidFill>
              <a:schemeClr val="accent1"/>
            </a:solidFill>
            <a:round/>
            <a:headEnd/>
            <a:tailEnd type="triangle" w="med" len="med"/>
          </a:ln>
        </p:spPr>
        <p:txBody>
          <a:bodyPr wrap="none" anchor="ctr"/>
          <a:lstStyle/>
          <a:p>
            <a:endParaRPr lang="en-US" dirty="0"/>
          </a:p>
        </p:txBody>
      </p:sp>
      <p:sp>
        <p:nvSpPr>
          <p:cNvPr id="19" name="Text Box 18"/>
          <p:cNvSpPr txBox="1">
            <a:spLocks noChangeArrowheads="1"/>
          </p:cNvSpPr>
          <p:nvPr/>
        </p:nvSpPr>
        <p:spPr bwMode="auto">
          <a:xfrm>
            <a:off x="7080250" y="5818187"/>
            <a:ext cx="1987550" cy="630238"/>
          </a:xfrm>
          <a:prstGeom prst="rect">
            <a:avLst/>
          </a:prstGeom>
          <a:noFill/>
          <a:ln w="9525">
            <a:solidFill>
              <a:schemeClr val="accent1"/>
            </a:solidFill>
            <a:miter lim="800000"/>
            <a:headEnd/>
            <a:tailEnd/>
          </a:ln>
        </p:spPr>
        <p:txBody>
          <a:bodyPr>
            <a:spAutoFit/>
          </a:bodyPr>
          <a:lstStyle/>
          <a:p>
            <a:pPr eaLnBrk="0" hangingPunct="0">
              <a:spcBef>
                <a:spcPct val="50000"/>
              </a:spcBef>
            </a:pPr>
            <a:r>
              <a:rPr lang="en-US" sz="1400" i="0" dirty="0">
                <a:solidFill>
                  <a:schemeClr val="tx1"/>
                </a:solidFill>
                <a:latin typeface="Arial" charset="0"/>
              </a:rPr>
              <a:t>End customer </a:t>
            </a:r>
          </a:p>
          <a:p>
            <a:pPr eaLnBrk="0" hangingPunct="0">
              <a:spcBef>
                <a:spcPct val="50000"/>
              </a:spcBef>
            </a:pPr>
            <a:r>
              <a:rPr lang="en-US" sz="1400" i="0" dirty="0">
                <a:solidFill>
                  <a:schemeClr val="tx1"/>
                </a:solidFill>
                <a:latin typeface="Arial" charset="0"/>
              </a:rPr>
              <a:t>(India)</a:t>
            </a:r>
          </a:p>
        </p:txBody>
      </p:sp>
      <p:sp>
        <p:nvSpPr>
          <p:cNvPr id="20" name="Line 19"/>
          <p:cNvSpPr>
            <a:spLocks noChangeShapeType="1"/>
          </p:cNvSpPr>
          <p:nvPr/>
        </p:nvSpPr>
        <p:spPr bwMode="auto">
          <a:xfrm>
            <a:off x="193675" y="3978275"/>
            <a:ext cx="3414713" cy="0"/>
          </a:xfrm>
          <a:prstGeom prst="line">
            <a:avLst/>
          </a:prstGeom>
          <a:noFill/>
          <a:ln w="9525">
            <a:solidFill>
              <a:schemeClr val="accent1"/>
            </a:solidFill>
            <a:round/>
            <a:headEnd/>
            <a:tailEnd/>
          </a:ln>
        </p:spPr>
        <p:txBody>
          <a:bodyPr wrap="none" anchor="ctr"/>
          <a:lstStyle/>
          <a:p>
            <a:endParaRPr lang="en-US" dirty="0"/>
          </a:p>
        </p:txBody>
      </p:sp>
      <p:sp>
        <p:nvSpPr>
          <p:cNvPr id="21" name="Text Box 20"/>
          <p:cNvSpPr txBox="1">
            <a:spLocks noChangeArrowheads="1"/>
          </p:cNvSpPr>
          <p:nvPr/>
        </p:nvSpPr>
        <p:spPr bwMode="auto">
          <a:xfrm>
            <a:off x="6100061" y="4569023"/>
            <a:ext cx="1900939" cy="307777"/>
          </a:xfrm>
          <a:prstGeom prst="rect">
            <a:avLst/>
          </a:prstGeom>
          <a:noFill/>
          <a:ln w="9525">
            <a:solidFill>
              <a:schemeClr val="accent1"/>
            </a:solidFill>
            <a:miter lim="800000"/>
            <a:headEnd/>
            <a:tailEnd/>
          </a:ln>
        </p:spPr>
        <p:txBody>
          <a:bodyPr wrap="square">
            <a:spAutoFit/>
          </a:bodyPr>
          <a:lstStyle/>
          <a:p>
            <a:pPr algn="l" eaLnBrk="0" hangingPunct="0">
              <a:spcBef>
                <a:spcPct val="50000"/>
              </a:spcBef>
            </a:pPr>
            <a:r>
              <a:rPr lang="en-US" sz="1400" i="0" dirty="0">
                <a:solidFill>
                  <a:schemeClr val="tx1"/>
                </a:solidFill>
                <a:latin typeface="Arial" charset="0"/>
              </a:rPr>
              <a:t>Resale price = 100</a:t>
            </a:r>
          </a:p>
        </p:txBody>
      </p:sp>
      <p:sp>
        <p:nvSpPr>
          <p:cNvPr id="22" name="Text Box 21"/>
          <p:cNvSpPr txBox="1">
            <a:spLocks noChangeArrowheads="1"/>
          </p:cNvSpPr>
          <p:nvPr/>
        </p:nvSpPr>
        <p:spPr bwMode="auto">
          <a:xfrm>
            <a:off x="2455863" y="4627562"/>
            <a:ext cx="931862" cy="304800"/>
          </a:xfrm>
          <a:prstGeom prst="rect">
            <a:avLst/>
          </a:prstGeom>
          <a:noFill/>
          <a:ln w="9525">
            <a:solidFill>
              <a:schemeClr val="accent1"/>
            </a:solidFill>
            <a:miter lim="800000"/>
            <a:headEnd/>
            <a:tailEnd/>
          </a:ln>
        </p:spPr>
        <p:txBody>
          <a:bodyPr>
            <a:spAutoFit/>
          </a:bodyPr>
          <a:lstStyle/>
          <a:p>
            <a:pPr algn="l" eaLnBrk="0" hangingPunct="0">
              <a:spcBef>
                <a:spcPct val="50000"/>
              </a:spcBef>
            </a:pPr>
            <a:r>
              <a:rPr lang="en-US" sz="1400" i="0" dirty="0">
                <a:solidFill>
                  <a:schemeClr val="tx1"/>
                </a:solidFill>
                <a:latin typeface="Arial" charset="0"/>
              </a:rPr>
              <a:t>Goods</a:t>
            </a:r>
          </a:p>
        </p:txBody>
      </p:sp>
      <p:sp>
        <p:nvSpPr>
          <p:cNvPr id="23" name="Line 22"/>
          <p:cNvSpPr>
            <a:spLocks noChangeShapeType="1"/>
          </p:cNvSpPr>
          <p:nvPr/>
        </p:nvSpPr>
        <p:spPr bwMode="auto">
          <a:xfrm>
            <a:off x="2239963" y="5194300"/>
            <a:ext cx="1384300" cy="0"/>
          </a:xfrm>
          <a:prstGeom prst="line">
            <a:avLst/>
          </a:prstGeom>
          <a:noFill/>
          <a:ln w="9525">
            <a:solidFill>
              <a:schemeClr val="accent1"/>
            </a:solidFill>
            <a:round/>
            <a:headEnd type="triangle" w="med" len="med"/>
            <a:tailEnd/>
          </a:ln>
        </p:spPr>
        <p:txBody>
          <a:bodyPr wrap="none" anchor="ctr"/>
          <a:lstStyle/>
          <a:p>
            <a:endParaRPr lang="en-US" dirty="0"/>
          </a:p>
        </p:txBody>
      </p:sp>
      <p:sp>
        <p:nvSpPr>
          <p:cNvPr id="24" name="Text Box 23"/>
          <p:cNvSpPr txBox="1">
            <a:spLocks noChangeArrowheads="1"/>
          </p:cNvSpPr>
          <p:nvPr/>
        </p:nvSpPr>
        <p:spPr bwMode="auto">
          <a:xfrm>
            <a:off x="2401888" y="5278437"/>
            <a:ext cx="1076325" cy="304800"/>
          </a:xfrm>
          <a:prstGeom prst="rect">
            <a:avLst/>
          </a:prstGeom>
          <a:noFill/>
          <a:ln w="9525">
            <a:solidFill>
              <a:schemeClr val="accent1"/>
            </a:solidFill>
            <a:miter lim="800000"/>
            <a:headEnd/>
            <a:tailEnd/>
          </a:ln>
        </p:spPr>
        <p:txBody>
          <a:bodyPr>
            <a:spAutoFit/>
          </a:bodyPr>
          <a:lstStyle/>
          <a:p>
            <a:pPr algn="l" eaLnBrk="0" hangingPunct="0">
              <a:spcBef>
                <a:spcPct val="50000"/>
              </a:spcBef>
            </a:pPr>
            <a:r>
              <a:rPr lang="en-US" sz="1400" i="0" dirty="0">
                <a:solidFill>
                  <a:schemeClr val="tx1"/>
                </a:solidFill>
                <a:latin typeface="Arial" charset="0"/>
              </a:rPr>
              <a:t>TP = 60</a:t>
            </a:r>
          </a:p>
        </p:txBody>
      </p:sp>
      <p:sp>
        <p:nvSpPr>
          <p:cNvPr id="25" name="Text Box 24"/>
          <p:cNvSpPr txBox="1">
            <a:spLocks noChangeArrowheads="1"/>
          </p:cNvSpPr>
          <p:nvPr/>
        </p:nvSpPr>
        <p:spPr bwMode="auto">
          <a:xfrm>
            <a:off x="133350" y="5707062"/>
            <a:ext cx="2359025" cy="846138"/>
          </a:xfrm>
          <a:prstGeom prst="rect">
            <a:avLst/>
          </a:prstGeom>
          <a:noFill/>
          <a:ln w="9525">
            <a:solidFill>
              <a:schemeClr val="accent1"/>
            </a:solidFill>
            <a:miter lim="800000"/>
            <a:headEnd/>
            <a:tailEnd/>
          </a:ln>
        </p:spPr>
        <p:txBody>
          <a:bodyPr>
            <a:spAutoFit/>
          </a:bodyPr>
          <a:lstStyle/>
          <a:p>
            <a:pPr algn="l" eaLnBrk="0" hangingPunct="0">
              <a:lnSpc>
                <a:spcPct val="50000"/>
              </a:lnSpc>
              <a:spcBef>
                <a:spcPct val="50000"/>
              </a:spcBef>
            </a:pPr>
            <a:endParaRPr lang="en-US" sz="1400" b="0" i="0" dirty="0">
              <a:solidFill>
                <a:schemeClr val="tx1"/>
              </a:solidFill>
              <a:latin typeface="Arial" charset="0"/>
            </a:endParaRPr>
          </a:p>
          <a:p>
            <a:pPr algn="l" eaLnBrk="0" hangingPunct="0">
              <a:lnSpc>
                <a:spcPct val="50000"/>
              </a:lnSpc>
              <a:spcBef>
                <a:spcPct val="50000"/>
              </a:spcBef>
            </a:pPr>
            <a:r>
              <a:rPr lang="en-US" sz="1400" b="0" i="0" dirty="0">
                <a:solidFill>
                  <a:schemeClr val="tx1"/>
                </a:solidFill>
                <a:latin typeface="Arial" charset="0"/>
              </a:rPr>
              <a:t>Hence, </a:t>
            </a:r>
            <a:r>
              <a:rPr lang="en-US" sz="1400" i="0" dirty="0">
                <a:solidFill>
                  <a:schemeClr val="tx1"/>
                </a:solidFill>
                <a:latin typeface="Arial" charset="0"/>
              </a:rPr>
              <a:t>Transfer price</a:t>
            </a:r>
            <a:endParaRPr lang="en-US" sz="1400" b="0" i="0" dirty="0">
              <a:solidFill>
                <a:schemeClr val="tx1"/>
              </a:solidFill>
              <a:latin typeface="Arial" charset="0"/>
            </a:endParaRPr>
          </a:p>
          <a:p>
            <a:pPr algn="l" eaLnBrk="0" hangingPunct="0">
              <a:lnSpc>
                <a:spcPct val="50000"/>
              </a:lnSpc>
              <a:spcBef>
                <a:spcPct val="50000"/>
              </a:spcBef>
            </a:pPr>
            <a:r>
              <a:rPr lang="en-US" sz="1400" b="0" i="0" dirty="0">
                <a:solidFill>
                  <a:schemeClr val="tx1"/>
                </a:solidFill>
                <a:latin typeface="Arial" charset="0"/>
              </a:rPr>
              <a:t>= Resale price x (1-40%)</a:t>
            </a:r>
          </a:p>
          <a:p>
            <a:pPr algn="l" eaLnBrk="0" hangingPunct="0">
              <a:lnSpc>
                <a:spcPct val="50000"/>
              </a:lnSpc>
              <a:spcBef>
                <a:spcPct val="50000"/>
              </a:spcBef>
            </a:pPr>
            <a:r>
              <a:rPr lang="en-US" sz="1400" b="0" i="0" dirty="0">
                <a:solidFill>
                  <a:schemeClr val="tx1"/>
                </a:solidFill>
                <a:latin typeface="Arial" charset="0"/>
              </a:rPr>
              <a:t>= 100 x 60% = 60</a:t>
            </a:r>
          </a:p>
        </p:txBody>
      </p:sp>
      <p:sp>
        <p:nvSpPr>
          <p:cNvPr id="26" name="Text Box 25"/>
          <p:cNvSpPr txBox="1">
            <a:spLocks noChangeArrowheads="1"/>
          </p:cNvSpPr>
          <p:nvPr/>
        </p:nvSpPr>
        <p:spPr bwMode="auto">
          <a:xfrm>
            <a:off x="3619500" y="5726112"/>
            <a:ext cx="2628900" cy="823913"/>
          </a:xfrm>
          <a:prstGeom prst="rect">
            <a:avLst/>
          </a:prstGeom>
          <a:noFill/>
          <a:ln w="9525">
            <a:solidFill>
              <a:schemeClr val="accent1"/>
            </a:solidFill>
            <a:miter lim="800000"/>
            <a:headEnd/>
            <a:tailEnd/>
          </a:ln>
        </p:spPr>
        <p:txBody>
          <a:bodyPr>
            <a:spAutoFit/>
          </a:bodyPr>
          <a:lstStyle/>
          <a:p>
            <a:pPr algn="l" eaLnBrk="0" hangingPunct="0">
              <a:lnSpc>
                <a:spcPct val="80000"/>
              </a:lnSpc>
              <a:spcBef>
                <a:spcPct val="50000"/>
              </a:spcBef>
            </a:pPr>
            <a:r>
              <a:rPr lang="en-US" sz="1400" b="0" i="0" dirty="0">
                <a:solidFill>
                  <a:schemeClr val="tx1"/>
                </a:solidFill>
                <a:latin typeface="Arial" charset="0"/>
              </a:rPr>
              <a:t>Resale price	100</a:t>
            </a:r>
          </a:p>
          <a:p>
            <a:pPr algn="l" eaLnBrk="0" hangingPunct="0">
              <a:lnSpc>
                <a:spcPct val="80000"/>
              </a:lnSpc>
              <a:spcBef>
                <a:spcPct val="50000"/>
              </a:spcBef>
            </a:pPr>
            <a:r>
              <a:rPr lang="en-US" sz="1400" b="0" i="0" dirty="0">
                <a:solidFill>
                  <a:schemeClr val="tx1"/>
                </a:solidFill>
                <a:latin typeface="Arial" charset="0"/>
              </a:rPr>
              <a:t>(Transfer price) 	(60)</a:t>
            </a:r>
          </a:p>
          <a:p>
            <a:pPr algn="l" eaLnBrk="0" hangingPunct="0">
              <a:lnSpc>
                <a:spcPct val="80000"/>
              </a:lnSpc>
              <a:spcBef>
                <a:spcPct val="50000"/>
              </a:spcBef>
            </a:pPr>
            <a:r>
              <a:rPr lang="en-US" sz="1400" i="0" dirty="0">
                <a:solidFill>
                  <a:schemeClr val="tx1"/>
                </a:solidFill>
                <a:latin typeface="Arial" charset="0"/>
              </a:rPr>
              <a:t>Gross profit	  40</a:t>
            </a:r>
            <a:endParaRPr lang="en-US" sz="1400" b="0" i="0" dirty="0">
              <a:solidFill>
                <a:schemeClr val="tx1"/>
              </a:solidFill>
              <a:latin typeface="Arial" charset="0"/>
            </a:endParaRPr>
          </a:p>
        </p:txBody>
      </p:sp>
      <p:grpSp>
        <p:nvGrpSpPr>
          <p:cNvPr id="27" name="Group 27"/>
          <p:cNvGrpSpPr>
            <a:grpSpLocks/>
          </p:cNvGrpSpPr>
          <p:nvPr/>
        </p:nvGrpSpPr>
        <p:grpSpPr bwMode="auto">
          <a:xfrm>
            <a:off x="8197850" y="4498975"/>
            <a:ext cx="649288" cy="1158875"/>
            <a:chOff x="4795" y="785"/>
            <a:chExt cx="965" cy="2191"/>
          </a:xfrm>
        </p:grpSpPr>
        <p:sp>
          <p:nvSpPr>
            <p:cNvPr id="28" name="Freeform 28"/>
            <p:cNvSpPr>
              <a:spLocks/>
            </p:cNvSpPr>
            <p:nvPr/>
          </p:nvSpPr>
          <p:spPr bwMode="auto">
            <a:xfrm>
              <a:off x="5216" y="1349"/>
              <a:ext cx="420" cy="586"/>
            </a:xfrm>
            <a:custGeom>
              <a:avLst/>
              <a:gdLst>
                <a:gd name="T0" fmla="*/ 23 w 420"/>
                <a:gd name="T1" fmla="*/ 0 h 586"/>
                <a:gd name="T2" fmla="*/ 109 w 420"/>
                <a:gd name="T3" fmla="*/ 10 h 586"/>
                <a:gd name="T4" fmla="*/ 198 w 420"/>
                <a:gd name="T5" fmla="*/ 26 h 586"/>
                <a:gd name="T6" fmla="*/ 291 w 420"/>
                <a:gd name="T7" fmla="*/ 78 h 586"/>
                <a:gd name="T8" fmla="*/ 357 w 420"/>
                <a:gd name="T9" fmla="*/ 117 h 586"/>
                <a:gd name="T10" fmla="*/ 400 w 420"/>
                <a:gd name="T11" fmla="*/ 173 h 586"/>
                <a:gd name="T12" fmla="*/ 420 w 420"/>
                <a:gd name="T13" fmla="*/ 205 h 586"/>
                <a:gd name="T14" fmla="*/ 380 w 420"/>
                <a:gd name="T15" fmla="*/ 300 h 586"/>
                <a:gd name="T16" fmla="*/ 317 w 420"/>
                <a:gd name="T17" fmla="*/ 358 h 586"/>
                <a:gd name="T18" fmla="*/ 241 w 420"/>
                <a:gd name="T19" fmla="*/ 400 h 586"/>
                <a:gd name="T20" fmla="*/ 201 w 420"/>
                <a:gd name="T21" fmla="*/ 426 h 586"/>
                <a:gd name="T22" fmla="*/ 132 w 420"/>
                <a:gd name="T23" fmla="*/ 439 h 586"/>
                <a:gd name="T24" fmla="*/ 129 w 420"/>
                <a:gd name="T25" fmla="*/ 465 h 586"/>
                <a:gd name="T26" fmla="*/ 182 w 420"/>
                <a:gd name="T27" fmla="*/ 488 h 586"/>
                <a:gd name="T28" fmla="*/ 258 w 420"/>
                <a:gd name="T29" fmla="*/ 508 h 586"/>
                <a:gd name="T30" fmla="*/ 330 w 420"/>
                <a:gd name="T31" fmla="*/ 547 h 586"/>
                <a:gd name="T32" fmla="*/ 301 w 420"/>
                <a:gd name="T33" fmla="*/ 576 h 586"/>
                <a:gd name="T34" fmla="*/ 271 w 420"/>
                <a:gd name="T35" fmla="*/ 586 h 586"/>
                <a:gd name="T36" fmla="*/ 228 w 420"/>
                <a:gd name="T37" fmla="*/ 543 h 586"/>
                <a:gd name="T38" fmla="*/ 162 w 420"/>
                <a:gd name="T39" fmla="*/ 517 h 586"/>
                <a:gd name="T40" fmla="*/ 109 w 420"/>
                <a:gd name="T41" fmla="*/ 498 h 586"/>
                <a:gd name="T42" fmla="*/ 109 w 420"/>
                <a:gd name="T43" fmla="*/ 459 h 586"/>
                <a:gd name="T44" fmla="*/ 119 w 420"/>
                <a:gd name="T45" fmla="*/ 417 h 586"/>
                <a:gd name="T46" fmla="*/ 152 w 420"/>
                <a:gd name="T47" fmla="*/ 400 h 586"/>
                <a:gd name="T48" fmla="*/ 258 w 420"/>
                <a:gd name="T49" fmla="*/ 358 h 586"/>
                <a:gd name="T50" fmla="*/ 317 w 420"/>
                <a:gd name="T51" fmla="*/ 293 h 586"/>
                <a:gd name="T52" fmla="*/ 360 w 420"/>
                <a:gd name="T53" fmla="*/ 225 h 586"/>
                <a:gd name="T54" fmla="*/ 350 w 420"/>
                <a:gd name="T55" fmla="*/ 192 h 586"/>
                <a:gd name="T56" fmla="*/ 317 w 420"/>
                <a:gd name="T57" fmla="*/ 153 h 586"/>
                <a:gd name="T58" fmla="*/ 238 w 420"/>
                <a:gd name="T59" fmla="*/ 98 h 586"/>
                <a:gd name="T60" fmla="*/ 142 w 420"/>
                <a:gd name="T61" fmla="*/ 78 h 586"/>
                <a:gd name="T62" fmla="*/ 79 w 420"/>
                <a:gd name="T63" fmla="*/ 75 h 586"/>
                <a:gd name="T64" fmla="*/ 23 w 420"/>
                <a:gd name="T65" fmla="*/ 75 h 586"/>
                <a:gd name="T66" fmla="*/ 0 w 420"/>
                <a:gd name="T67" fmla="*/ 39 h 586"/>
                <a:gd name="T68" fmla="*/ 23 w 420"/>
                <a:gd name="T69" fmla="*/ 0 h 5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20"/>
                <a:gd name="T106" fmla="*/ 0 h 586"/>
                <a:gd name="T107" fmla="*/ 420 w 420"/>
                <a:gd name="T108" fmla="*/ 586 h 58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20" h="586">
                  <a:moveTo>
                    <a:pt x="23" y="0"/>
                  </a:moveTo>
                  <a:lnTo>
                    <a:pt x="109" y="10"/>
                  </a:lnTo>
                  <a:lnTo>
                    <a:pt x="198" y="26"/>
                  </a:lnTo>
                  <a:lnTo>
                    <a:pt x="291" y="78"/>
                  </a:lnTo>
                  <a:lnTo>
                    <a:pt x="357" y="117"/>
                  </a:lnTo>
                  <a:lnTo>
                    <a:pt x="400" y="173"/>
                  </a:lnTo>
                  <a:lnTo>
                    <a:pt x="420" y="205"/>
                  </a:lnTo>
                  <a:lnTo>
                    <a:pt x="380" y="300"/>
                  </a:lnTo>
                  <a:lnTo>
                    <a:pt x="317" y="358"/>
                  </a:lnTo>
                  <a:lnTo>
                    <a:pt x="241" y="400"/>
                  </a:lnTo>
                  <a:lnTo>
                    <a:pt x="201" y="426"/>
                  </a:lnTo>
                  <a:lnTo>
                    <a:pt x="132" y="439"/>
                  </a:lnTo>
                  <a:lnTo>
                    <a:pt x="129" y="465"/>
                  </a:lnTo>
                  <a:lnTo>
                    <a:pt x="182" y="488"/>
                  </a:lnTo>
                  <a:lnTo>
                    <a:pt x="258" y="508"/>
                  </a:lnTo>
                  <a:lnTo>
                    <a:pt x="330" y="547"/>
                  </a:lnTo>
                  <a:lnTo>
                    <a:pt x="301" y="576"/>
                  </a:lnTo>
                  <a:lnTo>
                    <a:pt x="271" y="586"/>
                  </a:lnTo>
                  <a:lnTo>
                    <a:pt x="228" y="543"/>
                  </a:lnTo>
                  <a:lnTo>
                    <a:pt x="162" y="517"/>
                  </a:lnTo>
                  <a:lnTo>
                    <a:pt x="109" y="498"/>
                  </a:lnTo>
                  <a:lnTo>
                    <a:pt x="109" y="459"/>
                  </a:lnTo>
                  <a:lnTo>
                    <a:pt x="119" y="417"/>
                  </a:lnTo>
                  <a:lnTo>
                    <a:pt x="152" y="400"/>
                  </a:lnTo>
                  <a:lnTo>
                    <a:pt x="258" y="358"/>
                  </a:lnTo>
                  <a:lnTo>
                    <a:pt x="317" y="293"/>
                  </a:lnTo>
                  <a:lnTo>
                    <a:pt x="360" y="225"/>
                  </a:lnTo>
                  <a:lnTo>
                    <a:pt x="350" y="192"/>
                  </a:lnTo>
                  <a:lnTo>
                    <a:pt x="317" y="153"/>
                  </a:lnTo>
                  <a:lnTo>
                    <a:pt x="238" y="98"/>
                  </a:lnTo>
                  <a:lnTo>
                    <a:pt x="142" y="78"/>
                  </a:lnTo>
                  <a:lnTo>
                    <a:pt x="79" y="75"/>
                  </a:lnTo>
                  <a:lnTo>
                    <a:pt x="23" y="75"/>
                  </a:lnTo>
                  <a:lnTo>
                    <a:pt x="0" y="39"/>
                  </a:lnTo>
                  <a:lnTo>
                    <a:pt x="23" y="0"/>
                  </a:lnTo>
                  <a:close/>
                </a:path>
              </a:pathLst>
            </a:custGeom>
            <a:solidFill>
              <a:schemeClr val="tx1"/>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sp>
          <p:nvSpPr>
            <p:cNvPr id="29" name="Freeform 29"/>
            <p:cNvSpPr>
              <a:spLocks/>
            </p:cNvSpPr>
            <p:nvPr/>
          </p:nvSpPr>
          <p:spPr bwMode="auto">
            <a:xfrm>
              <a:off x="4795" y="1383"/>
              <a:ext cx="329" cy="546"/>
            </a:xfrm>
            <a:custGeom>
              <a:avLst/>
              <a:gdLst>
                <a:gd name="T0" fmla="*/ 329 w 329"/>
                <a:gd name="T1" fmla="*/ 15 h 546"/>
                <a:gd name="T2" fmla="*/ 293 w 329"/>
                <a:gd name="T3" fmla="*/ 0 h 546"/>
                <a:gd name="T4" fmla="*/ 217 w 329"/>
                <a:gd name="T5" fmla="*/ 5 h 546"/>
                <a:gd name="T6" fmla="*/ 151 w 329"/>
                <a:gd name="T7" fmla="*/ 56 h 546"/>
                <a:gd name="T8" fmla="*/ 55 w 329"/>
                <a:gd name="T9" fmla="*/ 162 h 546"/>
                <a:gd name="T10" fmla="*/ 5 w 329"/>
                <a:gd name="T11" fmla="*/ 248 h 546"/>
                <a:gd name="T12" fmla="*/ 0 w 329"/>
                <a:gd name="T13" fmla="*/ 278 h 546"/>
                <a:gd name="T14" fmla="*/ 25 w 329"/>
                <a:gd name="T15" fmla="*/ 334 h 546"/>
                <a:gd name="T16" fmla="*/ 80 w 329"/>
                <a:gd name="T17" fmla="*/ 359 h 546"/>
                <a:gd name="T18" fmla="*/ 151 w 329"/>
                <a:gd name="T19" fmla="*/ 389 h 546"/>
                <a:gd name="T20" fmla="*/ 207 w 329"/>
                <a:gd name="T21" fmla="*/ 404 h 546"/>
                <a:gd name="T22" fmla="*/ 232 w 329"/>
                <a:gd name="T23" fmla="*/ 430 h 546"/>
                <a:gd name="T24" fmla="*/ 217 w 329"/>
                <a:gd name="T25" fmla="*/ 465 h 546"/>
                <a:gd name="T26" fmla="*/ 177 w 329"/>
                <a:gd name="T27" fmla="*/ 506 h 546"/>
                <a:gd name="T28" fmla="*/ 126 w 329"/>
                <a:gd name="T29" fmla="*/ 511 h 546"/>
                <a:gd name="T30" fmla="*/ 91 w 329"/>
                <a:gd name="T31" fmla="*/ 495 h 546"/>
                <a:gd name="T32" fmla="*/ 70 w 329"/>
                <a:gd name="T33" fmla="*/ 511 h 546"/>
                <a:gd name="T34" fmla="*/ 75 w 329"/>
                <a:gd name="T35" fmla="*/ 531 h 546"/>
                <a:gd name="T36" fmla="*/ 116 w 329"/>
                <a:gd name="T37" fmla="*/ 546 h 546"/>
                <a:gd name="T38" fmla="*/ 177 w 329"/>
                <a:gd name="T39" fmla="*/ 546 h 546"/>
                <a:gd name="T40" fmla="*/ 232 w 329"/>
                <a:gd name="T41" fmla="*/ 531 h 546"/>
                <a:gd name="T42" fmla="*/ 263 w 329"/>
                <a:gd name="T43" fmla="*/ 511 h 546"/>
                <a:gd name="T44" fmla="*/ 283 w 329"/>
                <a:gd name="T45" fmla="*/ 475 h 546"/>
                <a:gd name="T46" fmla="*/ 293 w 329"/>
                <a:gd name="T47" fmla="*/ 435 h 546"/>
                <a:gd name="T48" fmla="*/ 268 w 329"/>
                <a:gd name="T49" fmla="*/ 399 h 546"/>
                <a:gd name="T50" fmla="*/ 207 w 329"/>
                <a:gd name="T51" fmla="*/ 374 h 546"/>
                <a:gd name="T52" fmla="*/ 136 w 329"/>
                <a:gd name="T53" fmla="*/ 354 h 546"/>
                <a:gd name="T54" fmla="*/ 75 w 329"/>
                <a:gd name="T55" fmla="*/ 319 h 546"/>
                <a:gd name="T56" fmla="*/ 60 w 329"/>
                <a:gd name="T57" fmla="*/ 288 h 546"/>
                <a:gd name="T58" fmla="*/ 70 w 329"/>
                <a:gd name="T59" fmla="*/ 233 h 546"/>
                <a:gd name="T60" fmla="*/ 116 w 329"/>
                <a:gd name="T61" fmla="*/ 162 h 546"/>
                <a:gd name="T62" fmla="*/ 172 w 329"/>
                <a:gd name="T63" fmla="*/ 121 h 546"/>
                <a:gd name="T64" fmla="*/ 258 w 329"/>
                <a:gd name="T65" fmla="*/ 91 h 546"/>
                <a:gd name="T66" fmla="*/ 329 w 329"/>
                <a:gd name="T67" fmla="*/ 76 h 546"/>
                <a:gd name="T68" fmla="*/ 329 w 329"/>
                <a:gd name="T69" fmla="*/ 35 h 546"/>
                <a:gd name="T70" fmla="*/ 329 w 329"/>
                <a:gd name="T71" fmla="*/ 15 h 5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9"/>
                <a:gd name="T109" fmla="*/ 0 h 546"/>
                <a:gd name="T110" fmla="*/ 329 w 329"/>
                <a:gd name="T111" fmla="*/ 546 h 54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9" h="546">
                  <a:moveTo>
                    <a:pt x="329" y="15"/>
                  </a:moveTo>
                  <a:lnTo>
                    <a:pt x="293" y="0"/>
                  </a:lnTo>
                  <a:lnTo>
                    <a:pt x="217" y="5"/>
                  </a:lnTo>
                  <a:lnTo>
                    <a:pt x="151" y="56"/>
                  </a:lnTo>
                  <a:lnTo>
                    <a:pt x="55" y="162"/>
                  </a:lnTo>
                  <a:lnTo>
                    <a:pt x="5" y="248"/>
                  </a:lnTo>
                  <a:lnTo>
                    <a:pt x="0" y="278"/>
                  </a:lnTo>
                  <a:lnTo>
                    <a:pt x="25" y="334"/>
                  </a:lnTo>
                  <a:lnTo>
                    <a:pt x="80" y="359"/>
                  </a:lnTo>
                  <a:lnTo>
                    <a:pt x="151" y="389"/>
                  </a:lnTo>
                  <a:lnTo>
                    <a:pt x="207" y="404"/>
                  </a:lnTo>
                  <a:lnTo>
                    <a:pt x="232" y="430"/>
                  </a:lnTo>
                  <a:lnTo>
                    <a:pt x="217" y="465"/>
                  </a:lnTo>
                  <a:lnTo>
                    <a:pt x="177" y="506"/>
                  </a:lnTo>
                  <a:lnTo>
                    <a:pt x="126" y="511"/>
                  </a:lnTo>
                  <a:lnTo>
                    <a:pt x="91" y="495"/>
                  </a:lnTo>
                  <a:lnTo>
                    <a:pt x="70" y="511"/>
                  </a:lnTo>
                  <a:lnTo>
                    <a:pt x="75" y="531"/>
                  </a:lnTo>
                  <a:lnTo>
                    <a:pt x="116" y="546"/>
                  </a:lnTo>
                  <a:lnTo>
                    <a:pt x="177" y="546"/>
                  </a:lnTo>
                  <a:lnTo>
                    <a:pt x="232" y="531"/>
                  </a:lnTo>
                  <a:lnTo>
                    <a:pt x="263" y="511"/>
                  </a:lnTo>
                  <a:lnTo>
                    <a:pt x="283" y="475"/>
                  </a:lnTo>
                  <a:lnTo>
                    <a:pt x="293" y="435"/>
                  </a:lnTo>
                  <a:lnTo>
                    <a:pt x="268" y="399"/>
                  </a:lnTo>
                  <a:lnTo>
                    <a:pt x="207" y="374"/>
                  </a:lnTo>
                  <a:lnTo>
                    <a:pt x="136" y="354"/>
                  </a:lnTo>
                  <a:lnTo>
                    <a:pt x="75" y="319"/>
                  </a:lnTo>
                  <a:lnTo>
                    <a:pt x="60" y="288"/>
                  </a:lnTo>
                  <a:lnTo>
                    <a:pt x="70" y="233"/>
                  </a:lnTo>
                  <a:lnTo>
                    <a:pt x="116" y="162"/>
                  </a:lnTo>
                  <a:lnTo>
                    <a:pt x="172" y="121"/>
                  </a:lnTo>
                  <a:lnTo>
                    <a:pt x="258" y="91"/>
                  </a:lnTo>
                  <a:lnTo>
                    <a:pt x="329" y="76"/>
                  </a:lnTo>
                  <a:lnTo>
                    <a:pt x="329" y="35"/>
                  </a:lnTo>
                  <a:lnTo>
                    <a:pt x="329" y="15"/>
                  </a:lnTo>
                  <a:close/>
                </a:path>
              </a:pathLst>
            </a:custGeom>
            <a:solidFill>
              <a:schemeClr val="tx1"/>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nvGrpSpPr>
            <p:cNvPr id="30" name="Group 30"/>
            <p:cNvGrpSpPr>
              <a:grpSpLocks/>
            </p:cNvGrpSpPr>
            <p:nvPr/>
          </p:nvGrpSpPr>
          <p:grpSpPr bwMode="auto">
            <a:xfrm>
              <a:off x="4845" y="785"/>
              <a:ext cx="915" cy="2191"/>
              <a:chOff x="4845" y="785"/>
              <a:chExt cx="915" cy="2191"/>
            </a:xfrm>
          </p:grpSpPr>
          <p:grpSp>
            <p:nvGrpSpPr>
              <p:cNvPr id="31" name="Group 31"/>
              <p:cNvGrpSpPr>
                <a:grpSpLocks/>
              </p:cNvGrpSpPr>
              <p:nvPr/>
            </p:nvGrpSpPr>
            <p:grpSpPr bwMode="auto">
              <a:xfrm>
                <a:off x="4928" y="1328"/>
                <a:ext cx="832" cy="1648"/>
                <a:chOff x="2632" y="1770"/>
                <a:chExt cx="832" cy="1648"/>
              </a:xfrm>
            </p:grpSpPr>
            <p:sp>
              <p:nvSpPr>
                <p:cNvPr id="33" name="Freeform 32"/>
                <p:cNvSpPr>
                  <a:spLocks/>
                </p:cNvSpPr>
                <p:nvPr/>
              </p:nvSpPr>
              <p:spPr bwMode="auto">
                <a:xfrm>
                  <a:off x="2793" y="1770"/>
                  <a:ext cx="275" cy="763"/>
                </a:xfrm>
                <a:custGeom>
                  <a:avLst/>
                  <a:gdLst>
                    <a:gd name="T0" fmla="*/ 17 w 275"/>
                    <a:gd name="T1" fmla="*/ 59 h 763"/>
                    <a:gd name="T2" fmla="*/ 27 w 275"/>
                    <a:gd name="T3" fmla="*/ 20 h 763"/>
                    <a:gd name="T4" fmla="*/ 70 w 275"/>
                    <a:gd name="T5" fmla="*/ 0 h 763"/>
                    <a:gd name="T6" fmla="*/ 109 w 275"/>
                    <a:gd name="T7" fmla="*/ 0 h 763"/>
                    <a:gd name="T8" fmla="*/ 159 w 275"/>
                    <a:gd name="T9" fmla="*/ 29 h 763"/>
                    <a:gd name="T10" fmla="*/ 206 w 275"/>
                    <a:gd name="T11" fmla="*/ 98 h 763"/>
                    <a:gd name="T12" fmla="*/ 239 w 275"/>
                    <a:gd name="T13" fmla="*/ 169 h 763"/>
                    <a:gd name="T14" fmla="*/ 255 w 275"/>
                    <a:gd name="T15" fmla="*/ 266 h 763"/>
                    <a:gd name="T16" fmla="*/ 269 w 275"/>
                    <a:gd name="T17" fmla="*/ 380 h 763"/>
                    <a:gd name="T18" fmla="*/ 275 w 275"/>
                    <a:gd name="T19" fmla="*/ 490 h 763"/>
                    <a:gd name="T20" fmla="*/ 275 w 275"/>
                    <a:gd name="T21" fmla="*/ 633 h 763"/>
                    <a:gd name="T22" fmla="*/ 255 w 275"/>
                    <a:gd name="T23" fmla="*/ 721 h 763"/>
                    <a:gd name="T24" fmla="*/ 219 w 275"/>
                    <a:gd name="T25" fmla="*/ 753 h 763"/>
                    <a:gd name="T26" fmla="*/ 156 w 275"/>
                    <a:gd name="T27" fmla="*/ 763 h 763"/>
                    <a:gd name="T28" fmla="*/ 90 w 275"/>
                    <a:gd name="T29" fmla="*/ 760 h 763"/>
                    <a:gd name="T30" fmla="*/ 56 w 275"/>
                    <a:gd name="T31" fmla="*/ 721 h 763"/>
                    <a:gd name="T32" fmla="*/ 37 w 275"/>
                    <a:gd name="T33" fmla="*/ 653 h 763"/>
                    <a:gd name="T34" fmla="*/ 20 w 275"/>
                    <a:gd name="T35" fmla="*/ 585 h 763"/>
                    <a:gd name="T36" fmla="*/ 7 w 275"/>
                    <a:gd name="T37" fmla="*/ 461 h 763"/>
                    <a:gd name="T38" fmla="*/ 0 w 275"/>
                    <a:gd name="T39" fmla="*/ 322 h 763"/>
                    <a:gd name="T40" fmla="*/ 0 w 275"/>
                    <a:gd name="T41" fmla="*/ 159 h 763"/>
                    <a:gd name="T42" fmla="*/ 17 w 275"/>
                    <a:gd name="T43" fmla="*/ 88 h 763"/>
                    <a:gd name="T44" fmla="*/ 17 w 275"/>
                    <a:gd name="T45" fmla="*/ 59 h 7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75"/>
                    <a:gd name="T70" fmla="*/ 0 h 763"/>
                    <a:gd name="T71" fmla="*/ 275 w 275"/>
                    <a:gd name="T72" fmla="*/ 763 h 7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75" h="763">
                      <a:moveTo>
                        <a:pt x="17" y="59"/>
                      </a:moveTo>
                      <a:lnTo>
                        <a:pt x="27" y="20"/>
                      </a:lnTo>
                      <a:lnTo>
                        <a:pt x="70" y="0"/>
                      </a:lnTo>
                      <a:lnTo>
                        <a:pt x="109" y="0"/>
                      </a:lnTo>
                      <a:lnTo>
                        <a:pt x="159" y="29"/>
                      </a:lnTo>
                      <a:lnTo>
                        <a:pt x="206" y="98"/>
                      </a:lnTo>
                      <a:lnTo>
                        <a:pt x="239" y="169"/>
                      </a:lnTo>
                      <a:lnTo>
                        <a:pt x="255" y="266"/>
                      </a:lnTo>
                      <a:lnTo>
                        <a:pt x="269" y="380"/>
                      </a:lnTo>
                      <a:lnTo>
                        <a:pt x="275" y="490"/>
                      </a:lnTo>
                      <a:lnTo>
                        <a:pt x="275" y="633"/>
                      </a:lnTo>
                      <a:lnTo>
                        <a:pt x="255" y="721"/>
                      </a:lnTo>
                      <a:lnTo>
                        <a:pt x="219" y="753"/>
                      </a:lnTo>
                      <a:lnTo>
                        <a:pt x="156" y="763"/>
                      </a:lnTo>
                      <a:lnTo>
                        <a:pt x="90" y="760"/>
                      </a:lnTo>
                      <a:lnTo>
                        <a:pt x="56" y="721"/>
                      </a:lnTo>
                      <a:lnTo>
                        <a:pt x="37" y="653"/>
                      </a:lnTo>
                      <a:lnTo>
                        <a:pt x="20" y="585"/>
                      </a:lnTo>
                      <a:lnTo>
                        <a:pt x="7" y="461"/>
                      </a:lnTo>
                      <a:lnTo>
                        <a:pt x="0" y="322"/>
                      </a:lnTo>
                      <a:lnTo>
                        <a:pt x="0" y="159"/>
                      </a:lnTo>
                      <a:lnTo>
                        <a:pt x="17" y="88"/>
                      </a:lnTo>
                      <a:lnTo>
                        <a:pt x="17" y="59"/>
                      </a:lnTo>
                      <a:close/>
                    </a:path>
                  </a:pathLst>
                </a:custGeom>
                <a:solidFill>
                  <a:schemeClr val="tx1"/>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nvGrpSpPr>
                <p:cNvPr id="34" name="Group 33"/>
                <p:cNvGrpSpPr>
                  <a:grpSpLocks/>
                </p:cNvGrpSpPr>
                <p:nvPr/>
              </p:nvGrpSpPr>
              <p:grpSpPr bwMode="auto">
                <a:xfrm>
                  <a:off x="2632" y="2453"/>
                  <a:ext cx="832" cy="965"/>
                  <a:chOff x="2632" y="2453"/>
                  <a:chExt cx="832" cy="965"/>
                </a:xfrm>
              </p:grpSpPr>
              <p:sp>
                <p:nvSpPr>
                  <p:cNvPr id="35" name="Freeform 34"/>
                  <p:cNvSpPr>
                    <a:spLocks/>
                  </p:cNvSpPr>
                  <p:nvPr/>
                </p:nvSpPr>
                <p:spPr bwMode="auto">
                  <a:xfrm>
                    <a:off x="2953" y="2455"/>
                    <a:ext cx="511" cy="947"/>
                  </a:xfrm>
                  <a:custGeom>
                    <a:avLst/>
                    <a:gdLst>
                      <a:gd name="T0" fmla="*/ 59 w 511"/>
                      <a:gd name="T1" fmla="*/ 0 h 947"/>
                      <a:gd name="T2" fmla="*/ 13 w 511"/>
                      <a:gd name="T3" fmla="*/ 0 h 947"/>
                      <a:gd name="T4" fmla="*/ 0 w 511"/>
                      <a:gd name="T5" fmla="*/ 68 h 947"/>
                      <a:gd name="T6" fmla="*/ 33 w 511"/>
                      <a:gd name="T7" fmla="*/ 108 h 947"/>
                      <a:gd name="T8" fmla="*/ 139 w 511"/>
                      <a:gd name="T9" fmla="*/ 202 h 947"/>
                      <a:gd name="T10" fmla="*/ 232 w 511"/>
                      <a:gd name="T11" fmla="*/ 322 h 947"/>
                      <a:gd name="T12" fmla="*/ 292 w 511"/>
                      <a:gd name="T13" fmla="*/ 446 h 947"/>
                      <a:gd name="T14" fmla="*/ 301 w 511"/>
                      <a:gd name="T15" fmla="*/ 527 h 947"/>
                      <a:gd name="T16" fmla="*/ 298 w 511"/>
                      <a:gd name="T17" fmla="*/ 586 h 947"/>
                      <a:gd name="T18" fmla="*/ 272 w 511"/>
                      <a:gd name="T19" fmla="*/ 719 h 947"/>
                      <a:gd name="T20" fmla="*/ 238 w 511"/>
                      <a:gd name="T21" fmla="*/ 827 h 947"/>
                      <a:gd name="T22" fmla="*/ 209 w 511"/>
                      <a:gd name="T23" fmla="*/ 889 h 947"/>
                      <a:gd name="T24" fmla="*/ 202 w 511"/>
                      <a:gd name="T25" fmla="*/ 928 h 947"/>
                      <a:gd name="T26" fmla="*/ 232 w 511"/>
                      <a:gd name="T27" fmla="*/ 928 h 947"/>
                      <a:gd name="T28" fmla="*/ 278 w 511"/>
                      <a:gd name="T29" fmla="*/ 915 h 947"/>
                      <a:gd name="T30" fmla="*/ 292 w 511"/>
                      <a:gd name="T31" fmla="*/ 918 h 947"/>
                      <a:gd name="T32" fmla="*/ 388 w 511"/>
                      <a:gd name="T33" fmla="*/ 924 h 947"/>
                      <a:gd name="T34" fmla="*/ 461 w 511"/>
                      <a:gd name="T35" fmla="*/ 947 h 947"/>
                      <a:gd name="T36" fmla="*/ 487 w 511"/>
                      <a:gd name="T37" fmla="*/ 934 h 947"/>
                      <a:gd name="T38" fmla="*/ 511 w 511"/>
                      <a:gd name="T39" fmla="*/ 885 h 947"/>
                      <a:gd name="T40" fmla="*/ 487 w 511"/>
                      <a:gd name="T41" fmla="*/ 859 h 947"/>
                      <a:gd name="T42" fmla="*/ 378 w 511"/>
                      <a:gd name="T43" fmla="*/ 856 h 947"/>
                      <a:gd name="T44" fmla="*/ 301 w 511"/>
                      <a:gd name="T45" fmla="*/ 866 h 947"/>
                      <a:gd name="T46" fmla="*/ 262 w 511"/>
                      <a:gd name="T47" fmla="*/ 885 h 947"/>
                      <a:gd name="T48" fmla="*/ 268 w 511"/>
                      <a:gd name="T49" fmla="*/ 840 h 947"/>
                      <a:gd name="T50" fmla="*/ 308 w 511"/>
                      <a:gd name="T51" fmla="*/ 771 h 947"/>
                      <a:gd name="T52" fmla="*/ 341 w 511"/>
                      <a:gd name="T53" fmla="*/ 664 h 947"/>
                      <a:gd name="T54" fmla="*/ 368 w 511"/>
                      <a:gd name="T55" fmla="*/ 573 h 947"/>
                      <a:gd name="T56" fmla="*/ 348 w 511"/>
                      <a:gd name="T57" fmla="*/ 469 h 947"/>
                      <a:gd name="T58" fmla="*/ 318 w 511"/>
                      <a:gd name="T59" fmla="*/ 358 h 947"/>
                      <a:gd name="T60" fmla="*/ 258 w 511"/>
                      <a:gd name="T61" fmla="*/ 231 h 947"/>
                      <a:gd name="T62" fmla="*/ 172 w 511"/>
                      <a:gd name="T63" fmla="*/ 114 h 947"/>
                      <a:gd name="T64" fmla="*/ 99 w 511"/>
                      <a:gd name="T65" fmla="*/ 29 h 947"/>
                      <a:gd name="T66" fmla="*/ 59 w 511"/>
                      <a:gd name="T67" fmla="*/ 0 h 9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1"/>
                      <a:gd name="T103" fmla="*/ 0 h 947"/>
                      <a:gd name="T104" fmla="*/ 511 w 511"/>
                      <a:gd name="T105" fmla="*/ 947 h 9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1" h="947">
                        <a:moveTo>
                          <a:pt x="59" y="0"/>
                        </a:moveTo>
                        <a:lnTo>
                          <a:pt x="13" y="0"/>
                        </a:lnTo>
                        <a:lnTo>
                          <a:pt x="0" y="68"/>
                        </a:lnTo>
                        <a:lnTo>
                          <a:pt x="33" y="108"/>
                        </a:lnTo>
                        <a:lnTo>
                          <a:pt x="139" y="202"/>
                        </a:lnTo>
                        <a:lnTo>
                          <a:pt x="232" y="322"/>
                        </a:lnTo>
                        <a:lnTo>
                          <a:pt x="292" y="446"/>
                        </a:lnTo>
                        <a:lnTo>
                          <a:pt x="301" y="527"/>
                        </a:lnTo>
                        <a:lnTo>
                          <a:pt x="298" y="586"/>
                        </a:lnTo>
                        <a:lnTo>
                          <a:pt x="272" y="719"/>
                        </a:lnTo>
                        <a:lnTo>
                          <a:pt x="238" y="827"/>
                        </a:lnTo>
                        <a:lnTo>
                          <a:pt x="209" y="889"/>
                        </a:lnTo>
                        <a:lnTo>
                          <a:pt x="202" y="928"/>
                        </a:lnTo>
                        <a:lnTo>
                          <a:pt x="232" y="928"/>
                        </a:lnTo>
                        <a:lnTo>
                          <a:pt x="278" y="915"/>
                        </a:lnTo>
                        <a:lnTo>
                          <a:pt x="292" y="918"/>
                        </a:lnTo>
                        <a:lnTo>
                          <a:pt x="388" y="924"/>
                        </a:lnTo>
                        <a:lnTo>
                          <a:pt x="461" y="947"/>
                        </a:lnTo>
                        <a:lnTo>
                          <a:pt x="487" y="934"/>
                        </a:lnTo>
                        <a:lnTo>
                          <a:pt x="511" y="885"/>
                        </a:lnTo>
                        <a:lnTo>
                          <a:pt x="487" y="859"/>
                        </a:lnTo>
                        <a:lnTo>
                          <a:pt x="378" y="856"/>
                        </a:lnTo>
                        <a:lnTo>
                          <a:pt x="301" y="866"/>
                        </a:lnTo>
                        <a:lnTo>
                          <a:pt x="262" y="885"/>
                        </a:lnTo>
                        <a:lnTo>
                          <a:pt x="268" y="840"/>
                        </a:lnTo>
                        <a:lnTo>
                          <a:pt x="308" y="771"/>
                        </a:lnTo>
                        <a:lnTo>
                          <a:pt x="341" y="664"/>
                        </a:lnTo>
                        <a:lnTo>
                          <a:pt x="368" y="573"/>
                        </a:lnTo>
                        <a:lnTo>
                          <a:pt x="348" y="469"/>
                        </a:lnTo>
                        <a:lnTo>
                          <a:pt x="318" y="358"/>
                        </a:lnTo>
                        <a:lnTo>
                          <a:pt x="258" y="231"/>
                        </a:lnTo>
                        <a:lnTo>
                          <a:pt x="172" y="114"/>
                        </a:lnTo>
                        <a:lnTo>
                          <a:pt x="99" y="29"/>
                        </a:lnTo>
                        <a:lnTo>
                          <a:pt x="59" y="0"/>
                        </a:lnTo>
                        <a:close/>
                      </a:path>
                    </a:pathLst>
                  </a:custGeom>
                  <a:solidFill>
                    <a:schemeClr val="tx1"/>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sp>
                <p:nvSpPr>
                  <p:cNvPr id="36" name="Freeform 35"/>
                  <p:cNvSpPr>
                    <a:spLocks/>
                  </p:cNvSpPr>
                  <p:nvPr/>
                </p:nvSpPr>
                <p:spPr bwMode="auto">
                  <a:xfrm>
                    <a:off x="2632" y="2453"/>
                    <a:ext cx="344" cy="965"/>
                  </a:xfrm>
                  <a:custGeom>
                    <a:avLst/>
                    <a:gdLst>
                      <a:gd name="T0" fmla="*/ 238 w 344"/>
                      <a:gd name="T1" fmla="*/ 0 h 965"/>
                      <a:gd name="T2" fmla="*/ 195 w 344"/>
                      <a:gd name="T3" fmla="*/ 91 h 965"/>
                      <a:gd name="T4" fmla="*/ 165 w 344"/>
                      <a:gd name="T5" fmla="*/ 224 h 965"/>
                      <a:gd name="T6" fmla="*/ 129 w 344"/>
                      <a:gd name="T7" fmla="*/ 371 h 965"/>
                      <a:gd name="T8" fmla="*/ 96 w 344"/>
                      <a:gd name="T9" fmla="*/ 520 h 965"/>
                      <a:gd name="T10" fmla="*/ 96 w 344"/>
                      <a:gd name="T11" fmla="*/ 575 h 965"/>
                      <a:gd name="T12" fmla="*/ 129 w 344"/>
                      <a:gd name="T13" fmla="*/ 673 h 965"/>
                      <a:gd name="T14" fmla="*/ 175 w 344"/>
                      <a:gd name="T15" fmla="*/ 725 h 965"/>
                      <a:gd name="T16" fmla="*/ 218 w 344"/>
                      <a:gd name="T17" fmla="*/ 790 h 965"/>
                      <a:gd name="T18" fmla="*/ 248 w 344"/>
                      <a:gd name="T19" fmla="*/ 838 h 965"/>
                      <a:gd name="T20" fmla="*/ 235 w 344"/>
                      <a:gd name="T21" fmla="*/ 861 h 965"/>
                      <a:gd name="T22" fmla="*/ 159 w 344"/>
                      <a:gd name="T23" fmla="*/ 871 h 965"/>
                      <a:gd name="T24" fmla="*/ 36 w 344"/>
                      <a:gd name="T25" fmla="*/ 890 h 965"/>
                      <a:gd name="T26" fmla="*/ 0 w 344"/>
                      <a:gd name="T27" fmla="*/ 920 h 965"/>
                      <a:gd name="T28" fmla="*/ 30 w 344"/>
                      <a:gd name="T29" fmla="*/ 946 h 965"/>
                      <a:gd name="T30" fmla="*/ 99 w 344"/>
                      <a:gd name="T31" fmla="*/ 965 h 965"/>
                      <a:gd name="T32" fmla="*/ 179 w 344"/>
                      <a:gd name="T33" fmla="*/ 926 h 965"/>
                      <a:gd name="T34" fmla="*/ 238 w 344"/>
                      <a:gd name="T35" fmla="*/ 900 h 965"/>
                      <a:gd name="T36" fmla="*/ 314 w 344"/>
                      <a:gd name="T37" fmla="*/ 890 h 965"/>
                      <a:gd name="T38" fmla="*/ 344 w 344"/>
                      <a:gd name="T39" fmla="*/ 881 h 965"/>
                      <a:gd name="T40" fmla="*/ 334 w 344"/>
                      <a:gd name="T41" fmla="*/ 848 h 965"/>
                      <a:gd name="T42" fmla="*/ 248 w 344"/>
                      <a:gd name="T43" fmla="*/ 764 h 965"/>
                      <a:gd name="T44" fmla="*/ 198 w 344"/>
                      <a:gd name="T45" fmla="*/ 676 h 965"/>
                      <a:gd name="T46" fmla="*/ 155 w 344"/>
                      <a:gd name="T47" fmla="*/ 617 h 965"/>
                      <a:gd name="T48" fmla="*/ 149 w 344"/>
                      <a:gd name="T49" fmla="*/ 559 h 965"/>
                      <a:gd name="T50" fmla="*/ 169 w 344"/>
                      <a:gd name="T51" fmla="*/ 462 h 965"/>
                      <a:gd name="T52" fmla="*/ 215 w 344"/>
                      <a:gd name="T53" fmla="*/ 361 h 965"/>
                      <a:gd name="T54" fmla="*/ 265 w 344"/>
                      <a:gd name="T55" fmla="*/ 189 h 965"/>
                      <a:gd name="T56" fmla="*/ 308 w 344"/>
                      <a:gd name="T57" fmla="*/ 88 h 965"/>
                      <a:gd name="T58" fmla="*/ 304 w 344"/>
                      <a:gd name="T59" fmla="*/ 29 h 965"/>
                      <a:gd name="T60" fmla="*/ 265 w 344"/>
                      <a:gd name="T61" fmla="*/ 0 h 965"/>
                      <a:gd name="T62" fmla="*/ 238 w 344"/>
                      <a:gd name="T63" fmla="*/ 0 h 9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4"/>
                      <a:gd name="T97" fmla="*/ 0 h 965"/>
                      <a:gd name="T98" fmla="*/ 344 w 344"/>
                      <a:gd name="T99" fmla="*/ 965 h 9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4" h="965">
                        <a:moveTo>
                          <a:pt x="238" y="0"/>
                        </a:moveTo>
                        <a:lnTo>
                          <a:pt x="195" y="91"/>
                        </a:lnTo>
                        <a:lnTo>
                          <a:pt x="165" y="224"/>
                        </a:lnTo>
                        <a:lnTo>
                          <a:pt x="129" y="371"/>
                        </a:lnTo>
                        <a:lnTo>
                          <a:pt x="96" y="520"/>
                        </a:lnTo>
                        <a:lnTo>
                          <a:pt x="96" y="575"/>
                        </a:lnTo>
                        <a:lnTo>
                          <a:pt x="129" y="673"/>
                        </a:lnTo>
                        <a:lnTo>
                          <a:pt x="175" y="725"/>
                        </a:lnTo>
                        <a:lnTo>
                          <a:pt x="218" y="790"/>
                        </a:lnTo>
                        <a:lnTo>
                          <a:pt x="248" y="838"/>
                        </a:lnTo>
                        <a:lnTo>
                          <a:pt x="235" y="861"/>
                        </a:lnTo>
                        <a:lnTo>
                          <a:pt x="159" y="871"/>
                        </a:lnTo>
                        <a:lnTo>
                          <a:pt x="36" y="890"/>
                        </a:lnTo>
                        <a:lnTo>
                          <a:pt x="0" y="920"/>
                        </a:lnTo>
                        <a:lnTo>
                          <a:pt x="30" y="946"/>
                        </a:lnTo>
                        <a:lnTo>
                          <a:pt x="99" y="965"/>
                        </a:lnTo>
                        <a:lnTo>
                          <a:pt x="179" y="926"/>
                        </a:lnTo>
                        <a:lnTo>
                          <a:pt x="238" y="900"/>
                        </a:lnTo>
                        <a:lnTo>
                          <a:pt x="314" y="890"/>
                        </a:lnTo>
                        <a:lnTo>
                          <a:pt x="344" y="881"/>
                        </a:lnTo>
                        <a:lnTo>
                          <a:pt x="334" y="848"/>
                        </a:lnTo>
                        <a:lnTo>
                          <a:pt x="248" y="764"/>
                        </a:lnTo>
                        <a:lnTo>
                          <a:pt x="198" y="676"/>
                        </a:lnTo>
                        <a:lnTo>
                          <a:pt x="155" y="617"/>
                        </a:lnTo>
                        <a:lnTo>
                          <a:pt x="149" y="559"/>
                        </a:lnTo>
                        <a:lnTo>
                          <a:pt x="169" y="462"/>
                        </a:lnTo>
                        <a:lnTo>
                          <a:pt x="215" y="361"/>
                        </a:lnTo>
                        <a:lnTo>
                          <a:pt x="265" y="189"/>
                        </a:lnTo>
                        <a:lnTo>
                          <a:pt x="308" y="88"/>
                        </a:lnTo>
                        <a:lnTo>
                          <a:pt x="304" y="29"/>
                        </a:lnTo>
                        <a:lnTo>
                          <a:pt x="265" y="0"/>
                        </a:lnTo>
                        <a:lnTo>
                          <a:pt x="238" y="0"/>
                        </a:lnTo>
                        <a:close/>
                      </a:path>
                    </a:pathLst>
                  </a:custGeom>
                  <a:solidFill>
                    <a:schemeClr val="tx1"/>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grpSp>
          <p:sp>
            <p:nvSpPr>
              <p:cNvPr id="32" name="Freeform 36"/>
              <p:cNvSpPr>
                <a:spLocks/>
              </p:cNvSpPr>
              <p:nvPr/>
            </p:nvSpPr>
            <p:spPr bwMode="auto">
              <a:xfrm>
                <a:off x="4845" y="785"/>
                <a:ext cx="412" cy="543"/>
              </a:xfrm>
              <a:custGeom>
                <a:avLst/>
                <a:gdLst>
                  <a:gd name="T0" fmla="*/ 151 w 412"/>
                  <a:gd name="T1" fmla="*/ 454 h 543"/>
                  <a:gd name="T2" fmla="*/ 182 w 412"/>
                  <a:gd name="T3" fmla="*/ 522 h 543"/>
                  <a:gd name="T4" fmla="*/ 254 w 412"/>
                  <a:gd name="T5" fmla="*/ 543 h 543"/>
                  <a:gd name="T6" fmla="*/ 316 w 412"/>
                  <a:gd name="T7" fmla="*/ 536 h 543"/>
                  <a:gd name="T8" fmla="*/ 367 w 412"/>
                  <a:gd name="T9" fmla="*/ 492 h 543"/>
                  <a:gd name="T10" fmla="*/ 408 w 412"/>
                  <a:gd name="T11" fmla="*/ 402 h 543"/>
                  <a:gd name="T12" fmla="*/ 412 w 412"/>
                  <a:gd name="T13" fmla="*/ 296 h 543"/>
                  <a:gd name="T14" fmla="*/ 398 w 412"/>
                  <a:gd name="T15" fmla="*/ 203 h 543"/>
                  <a:gd name="T16" fmla="*/ 340 w 412"/>
                  <a:gd name="T17" fmla="*/ 99 h 543"/>
                  <a:gd name="T18" fmla="*/ 298 w 412"/>
                  <a:gd name="T19" fmla="*/ 51 h 543"/>
                  <a:gd name="T20" fmla="*/ 254 w 412"/>
                  <a:gd name="T21" fmla="*/ 21 h 543"/>
                  <a:gd name="T22" fmla="*/ 213 w 412"/>
                  <a:gd name="T23" fmla="*/ 0 h 543"/>
                  <a:gd name="T24" fmla="*/ 141 w 412"/>
                  <a:gd name="T25" fmla="*/ 7 h 543"/>
                  <a:gd name="T26" fmla="*/ 103 w 412"/>
                  <a:gd name="T27" fmla="*/ 69 h 543"/>
                  <a:gd name="T28" fmla="*/ 83 w 412"/>
                  <a:gd name="T29" fmla="*/ 134 h 543"/>
                  <a:gd name="T30" fmla="*/ 83 w 412"/>
                  <a:gd name="T31" fmla="*/ 238 h 543"/>
                  <a:gd name="T32" fmla="*/ 100 w 412"/>
                  <a:gd name="T33" fmla="*/ 337 h 543"/>
                  <a:gd name="T34" fmla="*/ 120 w 412"/>
                  <a:gd name="T35" fmla="*/ 392 h 543"/>
                  <a:gd name="T36" fmla="*/ 6 w 412"/>
                  <a:gd name="T37" fmla="*/ 474 h 543"/>
                  <a:gd name="T38" fmla="*/ 0 w 412"/>
                  <a:gd name="T39" fmla="*/ 505 h 543"/>
                  <a:gd name="T40" fmla="*/ 17 w 412"/>
                  <a:gd name="T41" fmla="*/ 522 h 543"/>
                  <a:gd name="T42" fmla="*/ 141 w 412"/>
                  <a:gd name="T43" fmla="*/ 430 h 543"/>
                  <a:gd name="T44" fmla="*/ 151 w 412"/>
                  <a:gd name="T45" fmla="*/ 454 h 5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12"/>
                  <a:gd name="T70" fmla="*/ 0 h 543"/>
                  <a:gd name="T71" fmla="*/ 412 w 412"/>
                  <a:gd name="T72" fmla="*/ 543 h 5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12" h="543">
                    <a:moveTo>
                      <a:pt x="151" y="454"/>
                    </a:moveTo>
                    <a:lnTo>
                      <a:pt x="182" y="522"/>
                    </a:lnTo>
                    <a:lnTo>
                      <a:pt x="254" y="543"/>
                    </a:lnTo>
                    <a:lnTo>
                      <a:pt x="316" y="536"/>
                    </a:lnTo>
                    <a:lnTo>
                      <a:pt x="367" y="492"/>
                    </a:lnTo>
                    <a:lnTo>
                      <a:pt x="408" y="402"/>
                    </a:lnTo>
                    <a:lnTo>
                      <a:pt x="412" y="296"/>
                    </a:lnTo>
                    <a:lnTo>
                      <a:pt x="398" y="203"/>
                    </a:lnTo>
                    <a:lnTo>
                      <a:pt x="340" y="99"/>
                    </a:lnTo>
                    <a:lnTo>
                      <a:pt x="298" y="51"/>
                    </a:lnTo>
                    <a:lnTo>
                      <a:pt x="254" y="21"/>
                    </a:lnTo>
                    <a:lnTo>
                      <a:pt x="213" y="0"/>
                    </a:lnTo>
                    <a:lnTo>
                      <a:pt x="141" y="7"/>
                    </a:lnTo>
                    <a:lnTo>
                      <a:pt x="103" y="69"/>
                    </a:lnTo>
                    <a:lnTo>
                      <a:pt x="83" y="134"/>
                    </a:lnTo>
                    <a:lnTo>
                      <a:pt x="83" y="238"/>
                    </a:lnTo>
                    <a:lnTo>
                      <a:pt x="100" y="337"/>
                    </a:lnTo>
                    <a:lnTo>
                      <a:pt x="120" y="392"/>
                    </a:lnTo>
                    <a:lnTo>
                      <a:pt x="6" y="474"/>
                    </a:lnTo>
                    <a:lnTo>
                      <a:pt x="0" y="505"/>
                    </a:lnTo>
                    <a:lnTo>
                      <a:pt x="17" y="522"/>
                    </a:lnTo>
                    <a:lnTo>
                      <a:pt x="141" y="430"/>
                    </a:lnTo>
                    <a:lnTo>
                      <a:pt x="151" y="454"/>
                    </a:lnTo>
                    <a:close/>
                  </a:path>
                </a:pathLst>
              </a:custGeom>
              <a:solidFill>
                <a:schemeClr val="tx1"/>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grpSp>
      <p:grpSp>
        <p:nvGrpSpPr>
          <p:cNvPr id="37" name="Group 37"/>
          <p:cNvGrpSpPr>
            <a:grpSpLocks/>
          </p:cNvGrpSpPr>
          <p:nvPr/>
        </p:nvGrpSpPr>
        <p:grpSpPr bwMode="auto">
          <a:xfrm rot="-282653">
            <a:off x="7767638" y="2035175"/>
            <a:ext cx="649287" cy="1158875"/>
            <a:chOff x="4795" y="785"/>
            <a:chExt cx="965" cy="2191"/>
          </a:xfrm>
        </p:grpSpPr>
        <p:sp>
          <p:nvSpPr>
            <p:cNvPr id="38" name="Freeform 38"/>
            <p:cNvSpPr>
              <a:spLocks/>
            </p:cNvSpPr>
            <p:nvPr/>
          </p:nvSpPr>
          <p:spPr bwMode="auto">
            <a:xfrm>
              <a:off x="5216" y="1349"/>
              <a:ext cx="420" cy="586"/>
            </a:xfrm>
            <a:custGeom>
              <a:avLst/>
              <a:gdLst>
                <a:gd name="T0" fmla="*/ 23 w 420"/>
                <a:gd name="T1" fmla="*/ 0 h 586"/>
                <a:gd name="T2" fmla="*/ 109 w 420"/>
                <a:gd name="T3" fmla="*/ 10 h 586"/>
                <a:gd name="T4" fmla="*/ 198 w 420"/>
                <a:gd name="T5" fmla="*/ 26 h 586"/>
                <a:gd name="T6" fmla="*/ 291 w 420"/>
                <a:gd name="T7" fmla="*/ 78 h 586"/>
                <a:gd name="T8" fmla="*/ 357 w 420"/>
                <a:gd name="T9" fmla="*/ 117 h 586"/>
                <a:gd name="T10" fmla="*/ 400 w 420"/>
                <a:gd name="T11" fmla="*/ 173 h 586"/>
                <a:gd name="T12" fmla="*/ 420 w 420"/>
                <a:gd name="T13" fmla="*/ 205 h 586"/>
                <a:gd name="T14" fmla="*/ 380 w 420"/>
                <a:gd name="T15" fmla="*/ 300 h 586"/>
                <a:gd name="T16" fmla="*/ 317 w 420"/>
                <a:gd name="T17" fmla="*/ 358 h 586"/>
                <a:gd name="T18" fmla="*/ 241 w 420"/>
                <a:gd name="T19" fmla="*/ 400 h 586"/>
                <a:gd name="T20" fmla="*/ 201 w 420"/>
                <a:gd name="T21" fmla="*/ 426 h 586"/>
                <a:gd name="T22" fmla="*/ 132 w 420"/>
                <a:gd name="T23" fmla="*/ 439 h 586"/>
                <a:gd name="T24" fmla="*/ 129 w 420"/>
                <a:gd name="T25" fmla="*/ 465 h 586"/>
                <a:gd name="T26" fmla="*/ 182 w 420"/>
                <a:gd name="T27" fmla="*/ 488 h 586"/>
                <a:gd name="T28" fmla="*/ 258 w 420"/>
                <a:gd name="T29" fmla="*/ 508 h 586"/>
                <a:gd name="T30" fmla="*/ 330 w 420"/>
                <a:gd name="T31" fmla="*/ 547 h 586"/>
                <a:gd name="T32" fmla="*/ 301 w 420"/>
                <a:gd name="T33" fmla="*/ 576 h 586"/>
                <a:gd name="T34" fmla="*/ 271 w 420"/>
                <a:gd name="T35" fmla="*/ 586 h 586"/>
                <a:gd name="T36" fmla="*/ 228 w 420"/>
                <a:gd name="T37" fmla="*/ 543 h 586"/>
                <a:gd name="T38" fmla="*/ 162 w 420"/>
                <a:gd name="T39" fmla="*/ 517 h 586"/>
                <a:gd name="T40" fmla="*/ 109 w 420"/>
                <a:gd name="T41" fmla="*/ 498 h 586"/>
                <a:gd name="T42" fmla="*/ 109 w 420"/>
                <a:gd name="T43" fmla="*/ 459 h 586"/>
                <a:gd name="T44" fmla="*/ 119 w 420"/>
                <a:gd name="T45" fmla="*/ 417 h 586"/>
                <a:gd name="T46" fmla="*/ 152 w 420"/>
                <a:gd name="T47" fmla="*/ 400 h 586"/>
                <a:gd name="T48" fmla="*/ 258 w 420"/>
                <a:gd name="T49" fmla="*/ 358 h 586"/>
                <a:gd name="T50" fmla="*/ 317 w 420"/>
                <a:gd name="T51" fmla="*/ 293 h 586"/>
                <a:gd name="T52" fmla="*/ 360 w 420"/>
                <a:gd name="T53" fmla="*/ 225 h 586"/>
                <a:gd name="T54" fmla="*/ 350 w 420"/>
                <a:gd name="T55" fmla="*/ 192 h 586"/>
                <a:gd name="T56" fmla="*/ 317 w 420"/>
                <a:gd name="T57" fmla="*/ 153 h 586"/>
                <a:gd name="T58" fmla="*/ 238 w 420"/>
                <a:gd name="T59" fmla="*/ 98 h 586"/>
                <a:gd name="T60" fmla="*/ 142 w 420"/>
                <a:gd name="T61" fmla="*/ 78 h 586"/>
                <a:gd name="T62" fmla="*/ 79 w 420"/>
                <a:gd name="T63" fmla="*/ 75 h 586"/>
                <a:gd name="T64" fmla="*/ 23 w 420"/>
                <a:gd name="T65" fmla="*/ 75 h 586"/>
                <a:gd name="T66" fmla="*/ 0 w 420"/>
                <a:gd name="T67" fmla="*/ 39 h 586"/>
                <a:gd name="T68" fmla="*/ 23 w 420"/>
                <a:gd name="T69" fmla="*/ 0 h 5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20"/>
                <a:gd name="T106" fmla="*/ 0 h 586"/>
                <a:gd name="T107" fmla="*/ 420 w 420"/>
                <a:gd name="T108" fmla="*/ 586 h 58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20" h="586">
                  <a:moveTo>
                    <a:pt x="23" y="0"/>
                  </a:moveTo>
                  <a:lnTo>
                    <a:pt x="109" y="10"/>
                  </a:lnTo>
                  <a:lnTo>
                    <a:pt x="198" y="26"/>
                  </a:lnTo>
                  <a:lnTo>
                    <a:pt x="291" y="78"/>
                  </a:lnTo>
                  <a:lnTo>
                    <a:pt x="357" y="117"/>
                  </a:lnTo>
                  <a:lnTo>
                    <a:pt x="400" y="173"/>
                  </a:lnTo>
                  <a:lnTo>
                    <a:pt x="420" y="205"/>
                  </a:lnTo>
                  <a:lnTo>
                    <a:pt x="380" y="300"/>
                  </a:lnTo>
                  <a:lnTo>
                    <a:pt x="317" y="358"/>
                  </a:lnTo>
                  <a:lnTo>
                    <a:pt x="241" y="400"/>
                  </a:lnTo>
                  <a:lnTo>
                    <a:pt x="201" y="426"/>
                  </a:lnTo>
                  <a:lnTo>
                    <a:pt x="132" y="439"/>
                  </a:lnTo>
                  <a:lnTo>
                    <a:pt x="129" y="465"/>
                  </a:lnTo>
                  <a:lnTo>
                    <a:pt x="182" y="488"/>
                  </a:lnTo>
                  <a:lnTo>
                    <a:pt x="258" y="508"/>
                  </a:lnTo>
                  <a:lnTo>
                    <a:pt x="330" y="547"/>
                  </a:lnTo>
                  <a:lnTo>
                    <a:pt x="301" y="576"/>
                  </a:lnTo>
                  <a:lnTo>
                    <a:pt x="271" y="586"/>
                  </a:lnTo>
                  <a:lnTo>
                    <a:pt x="228" y="543"/>
                  </a:lnTo>
                  <a:lnTo>
                    <a:pt x="162" y="517"/>
                  </a:lnTo>
                  <a:lnTo>
                    <a:pt x="109" y="498"/>
                  </a:lnTo>
                  <a:lnTo>
                    <a:pt x="109" y="459"/>
                  </a:lnTo>
                  <a:lnTo>
                    <a:pt x="119" y="417"/>
                  </a:lnTo>
                  <a:lnTo>
                    <a:pt x="152" y="400"/>
                  </a:lnTo>
                  <a:lnTo>
                    <a:pt x="258" y="358"/>
                  </a:lnTo>
                  <a:lnTo>
                    <a:pt x="317" y="293"/>
                  </a:lnTo>
                  <a:lnTo>
                    <a:pt x="360" y="225"/>
                  </a:lnTo>
                  <a:lnTo>
                    <a:pt x="350" y="192"/>
                  </a:lnTo>
                  <a:lnTo>
                    <a:pt x="317" y="153"/>
                  </a:lnTo>
                  <a:lnTo>
                    <a:pt x="238" y="98"/>
                  </a:lnTo>
                  <a:lnTo>
                    <a:pt x="142" y="78"/>
                  </a:lnTo>
                  <a:lnTo>
                    <a:pt x="79" y="75"/>
                  </a:lnTo>
                  <a:lnTo>
                    <a:pt x="23" y="75"/>
                  </a:lnTo>
                  <a:lnTo>
                    <a:pt x="0" y="39"/>
                  </a:lnTo>
                  <a:lnTo>
                    <a:pt x="23" y="0"/>
                  </a:lnTo>
                  <a:close/>
                </a:path>
              </a:pathLst>
            </a:custGeom>
            <a:solidFill>
              <a:schemeClr val="tx2"/>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sp>
          <p:nvSpPr>
            <p:cNvPr id="39" name="Freeform 39"/>
            <p:cNvSpPr>
              <a:spLocks/>
            </p:cNvSpPr>
            <p:nvPr/>
          </p:nvSpPr>
          <p:spPr bwMode="auto">
            <a:xfrm>
              <a:off x="4795" y="1383"/>
              <a:ext cx="329" cy="546"/>
            </a:xfrm>
            <a:custGeom>
              <a:avLst/>
              <a:gdLst>
                <a:gd name="T0" fmla="*/ 329 w 329"/>
                <a:gd name="T1" fmla="*/ 15 h 546"/>
                <a:gd name="T2" fmla="*/ 293 w 329"/>
                <a:gd name="T3" fmla="*/ 0 h 546"/>
                <a:gd name="T4" fmla="*/ 217 w 329"/>
                <a:gd name="T5" fmla="*/ 5 h 546"/>
                <a:gd name="T6" fmla="*/ 151 w 329"/>
                <a:gd name="T7" fmla="*/ 56 h 546"/>
                <a:gd name="T8" fmla="*/ 55 w 329"/>
                <a:gd name="T9" fmla="*/ 162 h 546"/>
                <a:gd name="T10" fmla="*/ 5 w 329"/>
                <a:gd name="T11" fmla="*/ 248 h 546"/>
                <a:gd name="T12" fmla="*/ 0 w 329"/>
                <a:gd name="T13" fmla="*/ 278 h 546"/>
                <a:gd name="T14" fmla="*/ 25 w 329"/>
                <a:gd name="T15" fmla="*/ 334 h 546"/>
                <a:gd name="T16" fmla="*/ 80 w 329"/>
                <a:gd name="T17" fmla="*/ 359 h 546"/>
                <a:gd name="T18" fmla="*/ 151 w 329"/>
                <a:gd name="T19" fmla="*/ 389 h 546"/>
                <a:gd name="T20" fmla="*/ 207 w 329"/>
                <a:gd name="T21" fmla="*/ 404 h 546"/>
                <a:gd name="T22" fmla="*/ 232 w 329"/>
                <a:gd name="T23" fmla="*/ 430 h 546"/>
                <a:gd name="T24" fmla="*/ 217 w 329"/>
                <a:gd name="T25" fmla="*/ 465 h 546"/>
                <a:gd name="T26" fmla="*/ 177 w 329"/>
                <a:gd name="T27" fmla="*/ 506 h 546"/>
                <a:gd name="T28" fmla="*/ 126 w 329"/>
                <a:gd name="T29" fmla="*/ 511 h 546"/>
                <a:gd name="T30" fmla="*/ 91 w 329"/>
                <a:gd name="T31" fmla="*/ 495 h 546"/>
                <a:gd name="T32" fmla="*/ 70 w 329"/>
                <a:gd name="T33" fmla="*/ 511 h 546"/>
                <a:gd name="T34" fmla="*/ 75 w 329"/>
                <a:gd name="T35" fmla="*/ 531 h 546"/>
                <a:gd name="T36" fmla="*/ 116 w 329"/>
                <a:gd name="T37" fmla="*/ 546 h 546"/>
                <a:gd name="T38" fmla="*/ 177 w 329"/>
                <a:gd name="T39" fmla="*/ 546 h 546"/>
                <a:gd name="T40" fmla="*/ 232 w 329"/>
                <a:gd name="T41" fmla="*/ 531 h 546"/>
                <a:gd name="T42" fmla="*/ 263 w 329"/>
                <a:gd name="T43" fmla="*/ 511 h 546"/>
                <a:gd name="T44" fmla="*/ 283 w 329"/>
                <a:gd name="T45" fmla="*/ 475 h 546"/>
                <a:gd name="T46" fmla="*/ 293 w 329"/>
                <a:gd name="T47" fmla="*/ 435 h 546"/>
                <a:gd name="T48" fmla="*/ 268 w 329"/>
                <a:gd name="T49" fmla="*/ 399 h 546"/>
                <a:gd name="T50" fmla="*/ 207 w 329"/>
                <a:gd name="T51" fmla="*/ 374 h 546"/>
                <a:gd name="T52" fmla="*/ 136 w 329"/>
                <a:gd name="T53" fmla="*/ 354 h 546"/>
                <a:gd name="T54" fmla="*/ 75 w 329"/>
                <a:gd name="T55" fmla="*/ 319 h 546"/>
                <a:gd name="T56" fmla="*/ 60 w 329"/>
                <a:gd name="T57" fmla="*/ 288 h 546"/>
                <a:gd name="T58" fmla="*/ 70 w 329"/>
                <a:gd name="T59" fmla="*/ 233 h 546"/>
                <a:gd name="T60" fmla="*/ 116 w 329"/>
                <a:gd name="T61" fmla="*/ 162 h 546"/>
                <a:gd name="T62" fmla="*/ 172 w 329"/>
                <a:gd name="T63" fmla="*/ 121 h 546"/>
                <a:gd name="T64" fmla="*/ 258 w 329"/>
                <a:gd name="T65" fmla="*/ 91 h 546"/>
                <a:gd name="T66" fmla="*/ 329 w 329"/>
                <a:gd name="T67" fmla="*/ 76 h 546"/>
                <a:gd name="T68" fmla="*/ 329 w 329"/>
                <a:gd name="T69" fmla="*/ 35 h 546"/>
                <a:gd name="T70" fmla="*/ 329 w 329"/>
                <a:gd name="T71" fmla="*/ 15 h 54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29"/>
                <a:gd name="T109" fmla="*/ 0 h 546"/>
                <a:gd name="T110" fmla="*/ 329 w 329"/>
                <a:gd name="T111" fmla="*/ 546 h 54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29" h="546">
                  <a:moveTo>
                    <a:pt x="329" y="15"/>
                  </a:moveTo>
                  <a:lnTo>
                    <a:pt x="293" y="0"/>
                  </a:lnTo>
                  <a:lnTo>
                    <a:pt x="217" y="5"/>
                  </a:lnTo>
                  <a:lnTo>
                    <a:pt x="151" y="56"/>
                  </a:lnTo>
                  <a:lnTo>
                    <a:pt x="55" y="162"/>
                  </a:lnTo>
                  <a:lnTo>
                    <a:pt x="5" y="248"/>
                  </a:lnTo>
                  <a:lnTo>
                    <a:pt x="0" y="278"/>
                  </a:lnTo>
                  <a:lnTo>
                    <a:pt x="25" y="334"/>
                  </a:lnTo>
                  <a:lnTo>
                    <a:pt x="80" y="359"/>
                  </a:lnTo>
                  <a:lnTo>
                    <a:pt x="151" y="389"/>
                  </a:lnTo>
                  <a:lnTo>
                    <a:pt x="207" y="404"/>
                  </a:lnTo>
                  <a:lnTo>
                    <a:pt x="232" y="430"/>
                  </a:lnTo>
                  <a:lnTo>
                    <a:pt x="217" y="465"/>
                  </a:lnTo>
                  <a:lnTo>
                    <a:pt x="177" y="506"/>
                  </a:lnTo>
                  <a:lnTo>
                    <a:pt x="126" y="511"/>
                  </a:lnTo>
                  <a:lnTo>
                    <a:pt x="91" y="495"/>
                  </a:lnTo>
                  <a:lnTo>
                    <a:pt x="70" y="511"/>
                  </a:lnTo>
                  <a:lnTo>
                    <a:pt x="75" y="531"/>
                  </a:lnTo>
                  <a:lnTo>
                    <a:pt x="116" y="546"/>
                  </a:lnTo>
                  <a:lnTo>
                    <a:pt x="177" y="546"/>
                  </a:lnTo>
                  <a:lnTo>
                    <a:pt x="232" y="531"/>
                  </a:lnTo>
                  <a:lnTo>
                    <a:pt x="263" y="511"/>
                  </a:lnTo>
                  <a:lnTo>
                    <a:pt x="283" y="475"/>
                  </a:lnTo>
                  <a:lnTo>
                    <a:pt x="293" y="435"/>
                  </a:lnTo>
                  <a:lnTo>
                    <a:pt x="268" y="399"/>
                  </a:lnTo>
                  <a:lnTo>
                    <a:pt x="207" y="374"/>
                  </a:lnTo>
                  <a:lnTo>
                    <a:pt x="136" y="354"/>
                  </a:lnTo>
                  <a:lnTo>
                    <a:pt x="75" y="319"/>
                  </a:lnTo>
                  <a:lnTo>
                    <a:pt x="60" y="288"/>
                  </a:lnTo>
                  <a:lnTo>
                    <a:pt x="70" y="233"/>
                  </a:lnTo>
                  <a:lnTo>
                    <a:pt x="116" y="162"/>
                  </a:lnTo>
                  <a:lnTo>
                    <a:pt x="172" y="121"/>
                  </a:lnTo>
                  <a:lnTo>
                    <a:pt x="258" y="91"/>
                  </a:lnTo>
                  <a:lnTo>
                    <a:pt x="329" y="76"/>
                  </a:lnTo>
                  <a:lnTo>
                    <a:pt x="329" y="35"/>
                  </a:lnTo>
                  <a:lnTo>
                    <a:pt x="329" y="15"/>
                  </a:lnTo>
                  <a:close/>
                </a:path>
              </a:pathLst>
            </a:custGeom>
            <a:solidFill>
              <a:schemeClr val="tx2"/>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nvGrpSpPr>
            <p:cNvPr id="40" name="Group 40"/>
            <p:cNvGrpSpPr>
              <a:grpSpLocks/>
            </p:cNvGrpSpPr>
            <p:nvPr/>
          </p:nvGrpSpPr>
          <p:grpSpPr bwMode="auto">
            <a:xfrm>
              <a:off x="4845" y="785"/>
              <a:ext cx="915" cy="2191"/>
              <a:chOff x="4845" y="785"/>
              <a:chExt cx="915" cy="2191"/>
            </a:xfrm>
          </p:grpSpPr>
          <p:grpSp>
            <p:nvGrpSpPr>
              <p:cNvPr id="41" name="Group 41"/>
              <p:cNvGrpSpPr>
                <a:grpSpLocks/>
              </p:cNvGrpSpPr>
              <p:nvPr/>
            </p:nvGrpSpPr>
            <p:grpSpPr bwMode="auto">
              <a:xfrm>
                <a:off x="4928" y="1328"/>
                <a:ext cx="832" cy="1648"/>
                <a:chOff x="2632" y="1770"/>
                <a:chExt cx="832" cy="1648"/>
              </a:xfrm>
            </p:grpSpPr>
            <p:sp>
              <p:nvSpPr>
                <p:cNvPr id="43" name="Freeform 42"/>
                <p:cNvSpPr>
                  <a:spLocks/>
                </p:cNvSpPr>
                <p:nvPr/>
              </p:nvSpPr>
              <p:spPr bwMode="auto">
                <a:xfrm>
                  <a:off x="2793" y="1770"/>
                  <a:ext cx="275" cy="763"/>
                </a:xfrm>
                <a:custGeom>
                  <a:avLst/>
                  <a:gdLst>
                    <a:gd name="T0" fmla="*/ 17 w 275"/>
                    <a:gd name="T1" fmla="*/ 59 h 763"/>
                    <a:gd name="T2" fmla="*/ 27 w 275"/>
                    <a:gd name="T3" fmla="*/ 20 h 763"/>
                    <a:gd name="T4" fmla="*/ 70 w 275"/>
                    <a:gd name="T5" fmla="*/ 0 h 763"/>
                    <a:gd name="T6" fmla="*/ 109 w 275"/>
                    <a:gd name="T7" fmla="*/ 0 h 763"/>
                    <a:gd name="T8" fmla="*/ 159 w 275"/>
                    <a:gd name="T9" fmla="*/ 29 h 763"/>
                    <a:gd name="T10" fmla="*/ 206 w 275"/>
                    <a:gd name="T11" fmla="*/ 98 h 763"/>
                    <a:gd name="T12" fmla="*/ 239 w 275"/>
                    <a:gd name="T13" fmla="*/ 169 h 763"/>
                    <a:gd name="T14" fmla="*/ 255 w 275"/>
                    <a:gd name="T15" fmla="*/ 266 h 763"/>
                    <a:gd name="T16" fmla="*/ 269 w 275"/>
                    <a:gd name="T17" fmla="*/ 380 h 763"/>
                    <a:gd name="T18" fmla="*/ 275 w 275"/>
                    <a:gd name="T19" fmla="*/ 490 h 763"/>
                    <a:gd name="T20" fmla="*/ 275 w 275"/>
                    <a:gd name="T21" fmla="*/ 633 h 763"/>
                    <a:gd name="T22" fmla="*/ 255 w 275"/>
                    <a:gd name="T23" fmla="*/ 721 h 763"/>
                    <a:gd name="T24" fmla="*/ 219 w 275"/>
                    <a:gd name="T25" fmla="*/ 753 h 763"/>
                    <a:gd name="T26" fmla="*/ 156 w 275"/>
                    <a:gd name="T27" fmla="*/ 763 h 763"/>
                    <a:gd name="T28" fmla="*/ 90 w 275"/>
                    <a:gd name="T29" fmla="*/ 760 h 763"/>
                    <a:gd name="T30" fmla="*/ 56 w 275"/>
                    <a:gd name="T31" fmla="*/ 721 h 763"/>
                    <a:gd name="T32" fmla="*/ 37 w 275"/>
                    <a:gd name="T33" fmla="*/ 653 h 763"/>
                    <a:gd name="T34" fmla="*/ 20 w 275"/>
                    <a:gd name="T35" fmla="*/ 585 h 763"/>
                    <a:gd name="T36" fmla="*/ 7 w 275"/>
                    <a:gd name="T37" fmla="*/ 461 h 763"/>
                    <a:gd name="T38" fmla="*/ 0 w 275"/>
                    <a:gd name="T39" fmla="*/ 322 h 763"/>
                    <a:gd name="T40" fmla="*/ 0 w 275"/>
                    <a:gd name="T41" fmla="*/ 159 h 763"/>
                    <a:gd name="T42" fmla="*/ 17 w 275"/>
                    <a:gd name="T43" fmla="*/ 88 h 763"/>
                    <a:gd name="T44" fmla="*/ 17 w 275"/>
                    <a:gd name="T45" fmla="*/ 59 h 76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75"/>
                    <a:gd name="T70" fmla="*/ 0 h 763"/>
                    <a:gd name="T71" fmla="*/ 275 w 275"/>
                    <a:gd name="T72" fmla="*/ 763 h 76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75" h="763">
                      <a:moveTo>
                        <a:pt x="17" y="59"/>
                      </a:moveTo>
                      <a:lnTo>
                        <a:pt x="27" y="20"/>
                      </a:lnTo>
                      <a:lnTo>
                        <a:pt x="70" y="0"/>
                      </a:lnTo>
                      <a:lnTo>
                        <a:pt x="109" y="0"/>
                      </a:lnTo>
                      <a:lnTo>
                        <a:pt x="159" y="29"/>
                      </a:lnTo>
                      <a:lnTo>
                        <a:pt x="206" y="98"/>
                      </a:lnTo>
                      <a:lnTo>
                        <a:pt x="239" y="169"/>
                      </a:lnTo>
                      <a:lnTo>
                        <a:pt x="255" y="266"/>
                      </a:lnTo>
                      <a:lnTo>
                        <a:pt x="269" y="380"/>
                      </a:lnTo>
                      <a:lnTo>
                        <a:pt x="275" y="490"/>
                      </a:lnTo>
                      <a:lnTo>
                        <a:pt x="275" y="633"/>
                      </a:lnTo>
                      <a:lnTo>
                        <a:pt x="255" y="721"/>
                      </a:lnTo>
                      <a:lnTo>
                        <a:pt x="219" y="753"/>
                      </a:lnTo>
                      <a:lnTo>
                        <a:pt x="156" y="763"/>
                      </a:lnTo>
                      <a:lnTo>
                        <a:pt x="90" y="760"/>
                      </a:lnTo>
                      <a:lnTo>
                        <a:pt x="56" y="721"/>
                      </a:lnTo>
                      <a:lnTo>
                        <a:pt x="37" y="653"/>
                      </a:lnTo>
                      <a:lnTo>
                        <a:pt x="20" y="585"/>
                      </a:lnTo>
                      <a:lnTo>
                        <a:pt x="7" y="461"/>
                      </a:lnTo>
                      <a:lnTo>
                        <a:pt x="0" y="322"/>
                      </a:lnTo>
                      <a:lnTo>
                        <a:pt x="0" y="159"/>
                      </a:lnTo>
                      <a:lnTo>
                        <a:pt x="17" y="88"/>
                      </a:lnTo>
                      <a:lnTo>
                        <a:pt x="17" y="59"/>
                      </a:lnTo>
                      <a:close/>
                    </a:path>
                  </a:pathLst>
                </a:custGeom>
                <a:solidFill>
                  <a:schemeClr val="tx2"/>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nvGrpSpPr>
                <p:cNvPr id="44" name="Group 43"/>
                <p:cNvGrpSpPr>
                  <a:grpSpLocks/>
                </p:cNvGrpSpPr>
                <p:nvPr/>
              </p:nvGrpSpPr>
              <p:grpSpPr bwMode="auto">
                <a:xfrm>
                  <a:off x="2632" y="2453"/>
                  <a:ext cx="832" cy="965"/>
                  <a:chOff x="2632" y="2453"/>
                  <a:chExt cx="832" cy="965"/>
                </a:xfrm>
              </p:grpSpPr>
              <p:sp>
                <p:nvSpPr>
                  <p:cNvPr id="45" name="Freeform 44"/>
                  <p:cNvSpPr>
                    <a:spLocks/>
                  </p:cNvSpPr>
                  <p:nvPr/>
                </p:nvSpPr>
                <p:spPr bwMode="auto">
                  <a:xfrm>
                    <a:off x="2953" y="2455"/>
                    <a:ext cx="511" cy="947"/>
                  </a:xfrm>
                  <a:custGeom>
                    <a:avLst/>
                    <a:gdLst>
                      <a:gd name="T0" fmla="*/ 59 w 511"/>
                      <a:gd name="T1" fmla="*/ 0 h 947"/>
                      <a:gd name="T2" fmla="*/ 13 w 511"/>
                      <a:gd name="T3" fmla="*/ 0 h 947"/>
                      <a:gd name="T4" fmla="*/ 0 w 511"/>
                      <a:gd name="T5" fmla="*/ 68 h 947"/>
                      <a:gd name="T6" fmla="*/ 33 w 511"/>
                      <a:gd name="T7" fmla="*/ 108 h 947"/>
                      <a:gd name="T8" fmla="*/ 139 w 511"/>
                      <a:gd name="T9" fmla="*/ 202 h 947"/>
                      <a:gd name="T10" fmla="*/ 232 w 511"/>
                      <a:gd name="T11" fmla="*/ 322 h 947"/>
                      <a:gd name="T12" fmla="*/ 292 w 511"/>
                      <a:gd name="T13" fmla="*/ 446 h 947"/>
                      <a:gd name="T14" fmla="*/ 301 w 511"/>
                      <a:gd name="T15" fmla="*/ 527 h 947"/>
                      <a:gd name="T16" fmla="*/ 298 w 511"/>
                      <a:gd name="T17" fmla="*/ 586 h 947"/>
                      <a:gd name="T18" fmla="*/ 272 w 511"/>
                      <a:gd name="T19" fmla="*/ 719 h 947"/>
                      <a:gd name="T20" fmla="*/ 238 w 511"/>
                      <a:gd name="T21" fmla="*/ 827 h 947"/>
                      <a:gd name="T22" fmla="*/ 209 w 511"/>
                      <a:gd name="T23" fmla="*/ 889 h 947"/>
                      <a:gd name="T24" fmla="*/ 202 w 511"/>
                      <a:gd name="T25" fmla="*/ 928 h 947"/>
                      <a:gd name="T26" fmla="*/ 232 w 511"/>
                      <a:gd name="T27" fmla="*/ 928 h 947"/>
                      <a:gd name="T28" fmla="*/ 278 w 511"/>
                      <a:gd name="T29" fmla="*/ 915 h 947"/>
                      <a:gd name="T30" fmla="*/ 292 w 511"/>
                      <a:gd name="T31" fmla="*/ 918 h 947"/>
                      <a:gd name="T32" fmla="*/ 388 w 511"/>
                      <a:gd name="T33" fmla="*/ 924 h 947"/>
                      <a:gd name="T34" fmla="*/ 461 w 511"/>
                      <a:gd name="T35" fmla="*/ 947 h 947"/>
                      <a:gd name="T36" fmla="*/ 487 w 511"/>
                      <a:gd name="T37" fmla="*/ 934 h 947"/>
                      <a:gd name="T38" fmla="*/ 511 w 511"/>
                      <a:gd name="T39" fmla="*/ 885 h 947"/>
                      <a:gd name="T40" fmla="*/ 487 w 511"/>
                      <a:gd name="T41" fmla="*/ 859 h 947"/>
                      <a:gd name="T42" fmla="*/ 378 w 511"/>
                      <a:gd name="T43" fmla="*/ 856 h 947"/>
                      <a:gd name="T44" fmla="*/ 301 w 511"/>
                      <a:gd name="T45" fmla="*/ 866 h 947"/>
                      <a:gd name="T46" fmla="*/ 262 w 511"/>
                      <a:gd name="T47" fmla="*/ 885 h 947"/>
                      <a:gd name="T48" fmla="*/ 268 w 511"/>
                      <a:gd name="T49" fmla="*/ 840 h 947"/>
                      <a:gd name="T50" fmla="*/ 308 w 511"/>
                      <a:gd name="T51" fmla="*/ 771 h 947"/>
                      <a:gd name="T52" fmla="*/ 341 w 511"/>
                      <a:gd name="T53" fmla="*/ 664 h 947"/>
                      <a:gd name="T54" fmla="*/ 368 w 511"/>
                      <a:gd name="T55" fmla="*/ 573 h 947"/>
                      <a:gd name="T56" fmla="*/ 348 w 511"/>
                      <a:gd name="T57" fmla="*/ 469 h 947"/>
                      <a:gd name="T58" fmla="*/ 318 w 511"/>
                      <a:gd name="T59" fmla="*/ 358 h 947"/>
                      <a:gd name="T60" fmla="*/ 258 w 511"/>
                      <a:gd name="T61" fmla="*/ 231 h 947"/>
                      <a:gd name="T62" fmla="*/ 172 w 511"/>
                      <a:gd name="T63" fmla="*/ 114 h 947"/>
                      <a:gd name="T64" fmla="*/ 99 w 511"/>
                      <a:gd name="T65" fmla="*/ 29 h 947"/>
                      <a:gd name="T66" fmla="*/ 59 w 511"/>
                      <a:gd name="T67" fmla="*/ 0 h 94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11"/>
                      <a:gd name="T103" fmla="*/ 0 h 947"/>
                      <a:gd name="T104" fmla="*/ 511 w 511"/>
                      <a:gd name="T105" fmla="*/ 947 h 94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11" h="947">
                        <a:moveTo>
                          <a:pt x="59" y="0"/>
                        </a:moveTo>
                        <a:lnTo>
                          <a:pt x="13" y="0"/>
                        </a:lnTo>
                        <a:lnTo>
                          <a:pt x="0" y="68"/>
                        </a:lnTo>
                        <a:lnTo>
                          <a:pt x="33" y="108"/>
                        </a:lnTo>
                        <a:lnTo>
                          <a:pt x="139" y="202"/>
                        </a:lnTo>
                        <a:lnTo>
                          <a:pt x="232" y="322"/>
                        </a:lnTo>
                        <a:lnTo>
                          <a:pt x="292" y="446"/>
                        </a:lnTo>
                        <a:lnTo>
                          <a:pt x="301" y="527"/>
                        </a:lnTo>
                        <a:lnTo>
                          <a:pt x="298" y="586"/>
                        </a:lnTo>
                        <a:lnTo>
                          <a:pt x="272" y="719"/>
                        </a:lnTo>
                        <a:lnTo>
                          <a:pt x="238" y="827"/>
                        </a:lnTo>
                        <a:lnTo>
                          <a:pt x="209" y="889"/>
                        </a:lnTo>
                        <a:lnTo>
                          <a:pt x="202" y="928"/>
                        </a:lnTo>
                        <a:lnTo>
                          <a:pt x="232" y="928"/>
                        </a:lnTo>
                        <a:lnTo>
                          <a:pt x="278" y="915"/>
                        </a:lnTo>
                        <a:lnTo>
                          <a:pt x="292" y="918"/>
                        </a:lnTo>
                        <a:lnTo>
                          <a:pt x="388" y="924"/>
                        </a:lnTo>
                        <a:lnTo>
                          <a:pt x="461" y="947"/>
                        </a:lnTo>
                        <a:lnTo>
                          <a:pt x="487" y="934"/>
                        </a:lnTo>
                        <a:lnTo>
                          <a:pt x="511" y="885"/>
                        </a:lnTo>
                        <a:lnTo>
                          <a:pt x="487" y="859"/>
                        </a:lnTo>
                        <a:lnTo>
                          <a:pt x="378" y="856"/>
                        </a:lnTo>
                        <a:lnTo>
                          <a:pt x="301" y="866"/>
                        </a:lnTo>
                        <a:lnTo>
                          <a:pt x="262" y="885"/>
                        </a:lnTo>
                        <a:lnTo>
                          <a:pt x="268" y="840"/>
                        </a:lnTo>
                        <a:lnTo>
                          <a:pt x="308" y="771"/>
                        </a:lnTo>
                        <a:lnTo>
                          <a:pt x="341" y="664"/>
                        </a:lnTo>
                        <a:lnTo>
                          <a:pt x="368" y="573"/>
                        </a:lnTo>
                        <a:lnTo>
                          <a:pt x="348" y="469"/>
                        </a:lnTo>
                        <a:lnTo>
                          <a:pt x="318" y="358"/>
                        </a:lnTo>
                        <a:lnTo>
                          <a:pt x="258" y="231"/>
                        </a:lnTo>
                        <a:lnTo>
                          <a:pt x="172" y="114"/>
                        </a:lnTo>
                        <a:lnTo>
                          <a:pt x="99" y="29"/>
                        </a:lnTo>
                        <a:lnTo>
                          <a:pt x="59" y="0"/>
                        </a:lnTo>
                        <a:close/>
                      </a:path>
                    </a:pathLst>
                  </a:custGeom>
                  <a:solidFill>
                    <a:schemeClr val="tx2"/>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sp>
                <p:nvSpPr>
                  <p:cNvPr id="46" name="Freeform 45"/>
                  <p:cNvSpPr>
                    <a:spLocks/>
                  </p:cNvSpPr>
                  <p:nvPr/>
                </p:nvSpPr>
                <p:spPr bwMode="auto">
                  <a:xfrm>
                    <a:off x="2632" y="2453"/>
                    <a:ext cx="344" cy="965"/>
                  </a:xfrm>
                  <a:custGeom>
                    <a:avLst/>
                    <a:gdLst>
                      <a:gd name="T0" fmla="*/ 238 w 344"/>
                      <a:gd name="T1" fmla="*/ 0 h 965"/>
                      <a:gd name="T2" fmla="*/ 195 w 344"/>
                      <a:gd name="T3" fmla="*/ 91 h 965"/>
                      <a:gd name="T4" fmla="*/ 165 w 344"/>
                      <a:gd name="T5" fmla="*/ 224 h 965"/>
                      <a:gd name="T6" fmla="*/ 129 w 344"/>
                      <a:gd name="T7" fmla="*/ 371 h 965"/>
                      <a:gd name="T8" fmla="*/ 96 w 344"/>
                      <a:gd name="T9" fmla="*/ 520 h 965"/>
                      <a:gd name="T10" fmla="*/ 96 w 344"/>
                      <a:gd name="T11" fmla="*/ 575 h 965"/>
                      <a:gd name="T12" fmla="*/ 129 w 344"/>
                      <a:gd name="T13" fmla="*/ 673 h 965"/>
                      <a:gd name="T14" fmla="*/ 175 w 344"/>
                      <a:gd name="T15" fmla="*/ 725 h 965"/>
                      <a:gd name="T16" fmla="*/ 218 w 344"/>
                      <a:gd name="T17" fmla="*/ 790 h 965"/>
                      <a:gd name="T18" fmla="*/ 248 w 344"/>
                      <a:gd name="T19" fmla="*/ 838 h 965"/>
                      <a:gd name="T20" fmla="*/ 235 w 344"/>
                      <a:gd name="T21" fmla="*/ 861 h 965"/>
                      <a:gd name="T22" fmla="*/ 159 w 344"/>
                      <a:gd name="T23" fmla="*/ 871 h 965"/>
                      <a:gd name="T24" fmla="*/ 36 w 344"/>
                      <a:gd name="T25" fmla="*/ 890 h 965"/>
                      <a:gd name="T26" fmla="*/ 0 w 344"/>
                      <a:gd name="T27" fmla="*/ 920 h 965"/>
                      <a:gd name="T28" fmla="*/ 30 w 344"/>
                      <a:gd name="T29" fmla="*/ 946 h 965"/>
                      <a:gd name="T30" fmla="*/ 99 w 344"/>
                      <a:gd name="T31" fmla="*/ 965 h 965"/>
                      <a:gd name="T32" fmla="*/ 179 w 344"/>
                      <a:gd name="T33" fmla="*/ 926 h 965"/>
                      <a:gd name="T34" fmla="*/ 238 w 344"/>
                      <a:gd name="T35" fmla="*/ 900 h 965"/>
                      <a:gd name="T36" fmla="*/ 314 w 344"/>
                      <a:gd name="T37" fmla="*/ 890 h 965"/>
                      <a:gd name="T38" fmla="*/ 344 w 344"/>
                      <a:gd name="T39" fmla="*/ 881 h 965"/>
                      <a:gd name="T40" fmla="*/ 334 w 344"/>
                      <a:gd name="T41" fmla="*/ 848 h 965"/>
                      <a:gd name="T42" fmla="*/ 248 w 344"/>
                      <a:gd name="T43" fmla="*/ 764 h 965"/>
                      <a:gd name="T44" fmla="*/ 198 w 344"/>
                      <a:gd name="T45" fmla="*/ 676 h 965"/>
                      <a:gd name="T46" fmla="*/ 155 w 344"/>
                      <a:gd name="T47" fmla="*/ 617 h 965"/>
                      <a:gd name="T48" fmla="*/ 149 w 344"/>
                      <a:gd name="T49" fmla="*/ 559 h 965"/>
                      <a:gd name="T50" fmla="*/ 169 w 344"/>
                      <a:gd name="T51" fmla="*/ 462 h 965"/>
                      <a:gd name="T52" fmla="*/ 215 w 344"/>
                      <a:gd name="T53" fmla="*/ 361 h 965"/>
                      <a:gd name="T54" fmla="*/ 265 w 344"/>
                      <a:gd name="T55" fmla="*/ 189 h 965"/>
                      <a:gd name="T56" fmla="*/ 308 w 344"/>
                      <a:gd name="T57" fmla="*/ 88 h 965"/>
                      <a:gd name="T58" fmla="*/ 304 w 344"/>
                      <a:gd name="T59" fmla="*/ 29 h 965"/>
                      <a:gd name="T60" fmla="*/ 265 w 344"/>
                      <a:gd name="T61" fmla="*/ 0 h 965"/>
                      <a:gd name="T62" fmla="*/ 238 w 344"/>
                      <a:gd name="T63" fmla="*/ 0 h 96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44"/>
                      <a:gd name="T97" fmla="*/ 0 h 965"/>
                      <a:gd name="T98" fmla="*/ 344 w 344"/>
                      <a:gd name="T99" fmla="*/ 965 h 96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44" h="965">
                        <a:moveTo>
                          <a:pt x="238" y="0"/>
                        </a:moveTo>
                        <a:lnTo>
                          <a:pt x="195" y="91"/>
                        </a:lnTo>
                        <a:lnTo>
                          <a:pt x="165" y="224"/>
                        </a:lnTo>
                        <a:lnTo>
                          <a:pt x="129" y="371"/>
                        </a:lnTo>
                        <a:lnTo>
                          <a:pt x="96" y="520"/>
                        </a:lnTo>
                        <a:lnTo>
                          <a:pt x="96" y="575"/>
                        </a:lnTo>
                        <a:lnTo>
                          <a:pt x="129" y="673"/>
                        </a:lnTo>
                        <a:lnTo>
                          <a:pt x="175" y="725"/>
                        </a:lnTo>
                        <a:lnTo>
                          <a:pt x="218" y="790"/>
                        </a:lnTo>
                        <a:lnTo>
                          <a:pt x="248" y="838"/>
                        </a:lnTo>
                        <a:lnTo>
                          <a:pt x="235" y="861"/>
                        </a:lnTo>
                        <a:lnTo>
                          <a:pt x="159" y="871"/>
                        </a:lnTo>
                        <a:lnTo>
                          <a:pt x="36" y="890"/>
                        </a:lnTo>
                        <a:lnTo>
                          <a:pt x="0" y="920"/>
                        </a:lnTo>
                        <a:lnTo>
                          <a:pt x="30" y="946"/>
                        </a:lnTo>
                        <a:lnTo>
                          <a:pt x="99" y="965"/>
                        </a:lnTo>
                        <a:lnTo>
                          <a:pt x="179" y="926"/>
                        </a:lnTo>
                        <a:lnTo>
                          <a:pt x="238" y="900"/>
                        </a:lnTo>
                        <a:lnTo>
                          <a:pt x="314" y="890"/>
                        </a:lnTo>
                        <a:lnTo>
                          <a:pt x="344" y="881"/>
                        </a:lnTo>
                        <a:lnTo>
                          <a:pt x="334" y="848"/>
                        </a:lnTo>
                        <a:lnTo>
                          <a:pt x="248" y="764"/>
                        </a:lnTo>
                        <a:lnTo>
                          <a:pt x="198" y="676"/>
                        </a:lnTo>
                        <a:lnTo>
                          <a:pt x="155" y="617"/>
                        </a:lnTo>
                        <a:lnTo>
                          <a:pt x="149" y="559"/>
                        </a:lnTo>
                        <a:lnTo>
                          <a:pt x="169" y="462"/>
                        </a:lnTo>
                        <a:lnTo>
                          <a:pt x="215" y="361"/>
                        </a:lnTo>
                        <a:lnTo>
                          <a:pt x="265" y="189"/>
                        </a:lnTo>
                        <a:lnTo>
                          <a:pt x="308" y="88"/>
                        </a:lnTo>
                        <a:lnTo>
                          <a:pt x="304" y="29"/>
                        </a:lnTo>
                        <a:lnTo>
                          <a:pt x="265" y="0"/>
                        </a:lnTo>
                        <a:lnTo>
                          <a:pt x="238" y="0"/>
                        </a:lnTo>
                        <a:close/>
                      </a:path>
                    </a:pathLst>
                  </a:custGeom>
                  <a:solidFill>
                    <a:schemeClr val="tx2"/>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grpSp>
          <p:sp>
            <p:nvSpPr>
              <p:cNvPr id="42" name="Freeform 46"/>
              <p:cNvSpPr>
                <a:spLocks/>
              </p:cNvSpPr>
              <p:nvPr/>
            </p:nvSpPr>
            <p:spPr bwMode="auto">
              <a:xfrm>
                <a:off x="4845" y="785"/>
                <a:ext cx="412" cy="543"/>
              </a:xfrm>
              <a:custGeom>
                <a:avLst/>
                <a:gdLst>
                  <a:gd name="T0" fmla="*/ 151 w 412"/>
                  <a:gd name="T1" fmla="*/ 454 h 543"/>
                  <a:gd name="T2" fmla="*/ 182 w 412"/>
                  <a:gd name="T3" fmla="*/ 522 h 543"/>
                  <a:gd name="T4" fmla="*/ 254 w 412"/>
                  <a:gd name="T5" fmla="*/ 543 h 543"/>
                  <a:gd name="T6" fmla="*/ 316 w 412"/>
                  <a:gd name="T7" fmla="*/ 536 h 543"/>
                  <a:gd name="T8" fmla="*/ 367 w 412"/>
                  <a:gd name="T9" fmla="*/ 492 h 543"/>
                  <a:gd name="T10" fmla="*/ 408 w 412"/>
                  <a:gd name="T11" fmla="*/ 402 h 543"/>
                  <a:gd name="T12" fmla="*/ 412 w 412"/>
                  <a:gd name="T13" fmla="*/ 296 h 543"/>
                  <a:gd name="T14" fmla="*/ 398 w 412"/>
                  <a:gd name="T15" fmla="*/ 203 h 543"/>
                  <a:gd name="T16" fmla="*/ 340 w 412"/>
                  <a:gd name="T17" fmla="*/ 99 h 543"/>
                  <a:gd name="T18" fmla="*/ 298 w 412"/>
                  <a:gd name="T19" fmla="*/ 51 h 543"/>
                  <a:gd name="T20" fmla="*/ 254 w 412"/>
                  <a:gd name="T21" fmla="*/ 21 h 543"/>
                  <a:gd name="T22" fmla="*/ 213 w 412"/>
                  <a:gd name="T23" fmla="*/ 0 h 543"/>
                  <a:gd name="T24" fmla="*/ 141 w 412"/>
                  <a:gd name="T25" fmla="*/ 7 h 543"/>
                  <a:gd name="T26" fmla="*/ 103 w 412"/>
                  <a:gd name="T27" fmla="*/ 69 h 543"/>
                  <a:gd name="T28" fmla="*/ 83 w 412"/>
                  <a:gd name="T29" fmla="*/ 134 h 543"/>
                  <a:gd name="T30" fmla="*/ 83 w 412"/>
                  <a:gd name="T31" fmla="*/ 238 h 543"/>
                  <a:gd name="T32" fmla="*/ 100 w 412"/>
                  <a:gd name="T33" fmla="*/ 337 h 543"/>
                  <a:gd name="T34" fmla="*/ 120 w 412"/>
                  <a:gd name="T35" fmla="*/ 392 h 543"/>
                  <a:gd name="T36" fmla="*/ 6 w 412"/>
                  <a:gd name="T37" fmla="*/ 474 h 543"/>
                  <a:gd name="T38" fmla="*/ 0 w 412"/>
                  <a:gd name="T39" fmla="*/ 505 h 543"/>
                  <a:gd name="T40" fmla="*/ 17 w 412"/>
                  <a:gd name="T41" fmla="*/ 522 h 543"/>
                  <a:gd name="T42" fmla="*/ 141 w 412"/>
                  <a:gd name="T43" fmla="*/ 430 h 543"/>
                  <a:gd name="T44" fmla="*/ 151 w 412"/>
                  <a:gd name="T45" fmla="*/ 454 h 5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12"/>
                  <a:gd name="T70" fmla="*/ 0 h 543"/>
                  <a:gd name="T71" fmla="*/ 412 w 412"/>
                  <a:gd name="T72" fmla="*/ 543 h 5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12" h="543">
                    <a:moveTo>
                      <a:pt x="151" y="454"/>
                    </a:moveTo>
                    <a:lnTo>
                      <a:pt x="182" y="522"/>
                    </a:lnTo>
                    <a:lnTo>
                      <a:pt x="254" y="543"/>
                    </a:lnTo>
                    <a:lnTo>
                      <a:pt x="316" y="536"/>
                    </a:lnTo>
                    <a:lnTo>
                      <a:pt x="367" y="492"/>
                    </a:lnTo>
                    <a:lnTo>
                      <a:pt x="408" y="402"/>
                    </a:lnTo>
                    <a:lnTo>
                      <a:pt x="412" y="296"/>
                    </a:lnTo>
                    <a:lnTo>
                      <a:pt x="398" y="203"/>
                    </a:lnTo>
                    <a:lnTo>
                      <a:pt x="340" y="99"/>
                    </a:lnTo>
                    <a:lnTo>
                      <a:pt x="298" y="51"/>
                    </a:lnTo>
                    <a:lnTo>
                      <a:pt x="254" y="21"/>
                    </a:lnTo>
                    <a:lnTo>
                      <a:pt x="213" y="0"/>
                    </a:lnTo>
                    <a:lnTo>
                      <a:pt x="141" y="7"/>
                    </a:lnTo>
                    <a:lnTo>
                      <a:pt x="103" y="69"/>
                    </a:lnTo>
                    <a:lnTo>
                      <a:pt x="83" y="134"/>
                    </a:lnTo>
                    <a:lnTo>
                      <a:pt x="83" y="238"/>
                    </a:lnTo>
                    <a:lnTo>
                      <a:pt x="100" y="337"/>
                    </a:lnTo>
                    <a:lnTo>
                      <a:pt x="120" y="392"/>
                    </a:lnTo>
                    <a:lnTo>
                      <a:pt x="6" y="474"/>
                    </a:lnTo>
                    <a:lnTo>
                      <a:pt x="0" y="505"/>
                    </a:lnTo>
                    <a:lnTo>
                      <a:pt x="17" y="522"/>
                    </a:lnTo>
                    <a:lnTo>
                      <a:pt x="141" y="430"/>
                    </a:lnTo>
                    <a:lnTo>
                      <a:pt x="151" y="454"/>
                    </a:lnTo>
                    <a:close/>
                  </a:path>
                </a:pathLst>
              </a:custGeom>
              <a:solidFill>
                <a:schemeClr val="tx2"/>
              </a:solidFill>
              <a:ln w="9525">
                <a:solidFill>
                  <a:schemeClr val="accent1"/>
                </a:solidFill>
                <a:round/>
                <a:headEnd/>
                <a:tailEnd/>
              </a:ln>
            </p:spPr>
            <p:txBody>
              <a:bodyPr/>
              <a:lstStyle/>
              <a:p>
                <a:pPr algn="l" eaLnBrk="0" hangingPunct="0"/>
                <a:endParaRPr lang="en-GB" sz="1400" b="0" i="0" dirty="0">
                  <a:solidFill>
                    <a:schemeClr val="tx1"/>
                  </a:solidFill>
                  <a:latin typeface="Times New Roman" pitchFamily="18" charset="0"/>
                </a:endParaRPr>
              </a:p>
            </p:txBody>
          </p:sp>
        </p:grpSp>
      </p:grpSp>
      <p:sp>
        <p:nvSpPr>
          <p:cNvPr id="47" name="Line 47"/>
          <p:cNvSpPr>
            <a:spLocks noChangeShapeType="1"/>
          </p:cNvSpPr>
          <p:nvPr/>
        </p:nvSpPr>
        <p:spPr bwMode="auto">
          <a:xfrm>
            <a:off x="5668963" y="2336800"/>
            <a:ext cx="1990725" cy="0"/>
          </a:xfrm>
          <a:prstGeom prst="line">
            <a:avLst/>
          </a:prstGeom>
          <a:noFill/>
          <a:ln w="9525">
            <a:solidFill>
              <a:schemeClr val="accent1"/>
            </a:solidFill>
            <a:round/>
            <a:headEnd/>
            <a:tailEnd type="triangle" w="med" len="med"/>
          </a:ln>
        </p:spPr>
        <p:txBody>
          <a:bodyPr wrap="none" anchor="ctr"/>
          <a:lstStyle/>
          <a:p>
            <a:endParaRPr lang="en-US" dirty="0"/>
          </a:p>
        </p:txBody>
      </p:sp>
      <p:sp>
        <p:nvSpPr>
          <p:cNvPr id="48" name="Line 26"/>
          <p:cNvSpPr>
            <a:spLocks noChangeShapeType="1"/>
          </p:cNvSpPr>
          <p:nvPr/>
        </p:nvSpPr>
        <p:spPr bwMode="auto">
          <a:xfrm flipV="1">
            <a:off x="290513" y="4398963"/>
            <a:ext cx="8570912" cy="20637"/>
          </a:xfrm>
          <a:prstGeom prst="line">
            <a:avLst/>
          </a:prstGeom>
          <a:noFill/>
          <a:ln w="9525" cap="rnd">
            <a:solidFill>
              <a:schemeClr val="tx1"/>
            </a:solidFill>
            <a:prstDash val="lgDash"/>
            <a:round/>
            <a:headEnd/>
            <a:tailEnd/>
          </a:ln>
        </p:spPr>
        <p:txBody>
          <a:bodyPr wrap="none" anchor="ctr"/>
          <a:lstStyle/>
          <a:p>
            <a:endParaRPr lang="en-US" dirty="0"/>
          </a:p>
        </p:txBody>
      </p:sp>
    </p:spTree>
    <p:extLst>
      <p:ext uri="{BB962C8B-B14F-4D97-AF65-F5344CB8AC3E}">
        <p14:creationId xmlns:p14="http://schemas.microsoft.com/office/powerpoint/2010/main" val="2779161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48"/>
                                        </p:tgtEl>
                                        <p:attrNameLst>
                                          <p:attrName>style.visibility</p:attrName>
                                        </p:attrNameLst>
                                      </p:cBhvr>
                                      <p:to>
                                        <p:strVal val="visible"/>
                                      </p:to>
                                    </p:set>
                                    <p:anim calcmode="lin" valueType="num">
                                      <p:cBhvr additive="base">
                                        <p:cTn id="53" dur="500" fill="hold"/>
                                        <p:tgtEl>
                                          <p:spTgt spid="48"/>
                                        </p:tgtEl>
                                        <p:attrNameLst>
                                          <p:attrName>ppt_x</p:attrName>
                                        </p:attrNameLst>
                                      </p:cBhvr>
                                      <p:tavLst>
                                        <p:tav tm="0">
                                          <p:val>
                                            <p:strVal val="#ppt_x"/>
                                          </p:val>
                                        </p:tav>
                                        <p:tav tm="100000">
                                          <p:val>
                                            <p:strVal val="#ppt_x"/>
                                          </p:val>
                                        </p:tav>
                                      </p:tavLst>
                                    </p:anim>
                                    <p:anim calcmode="lin" valueType="num">
                                      <p:cBhvr additive="base">
                                        <p:cTn id="5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27"/>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9"/>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25"/>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23"/>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47" grpId="0" animBg="1"/>
      <p:bldP spid="4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Cost Plus Method (CPM)</a:t>
            </a:r>
          </a:p>
        </p:txBody>
      </p:sp>
      <p:sp>
        <p:nvSpPr>
          <p:cNvPr id="3" name="Content Placeholder 2"/>
          <p:cNvSpPr>
            <a:spLocks noGrp="1"/>
          </p:cNvSpPr>
          <p:nvPr>
            <p:ph idx="1"/>
          </p:nvPr>
        </p:nvSpPr>
        <p:spPr>
          <a:xfrm>
            <a:off x="304800" y="1524000"/>
            <a:ext cx="8229600" cy="587009"/>
          </a:xfrm>
        </p:spPr>
        <p:txBody>
          <a:bodyPr>
            <a:normAutofit/>
          </a:bodyPr>
          <a:lstStyle/>
          <a:p>
            <a:pPr marL="118872" indent="0" algn="ctr">
              <a:buNone/>
            </a:pPr>
            <a:r>
              <a:rPr lang="en-US" sz="2400" dirty="0">
                <a:latin typeface="Calibri" pitchFamily="34" charset="0"/>
                <a:cs typeface="Calibri" pitchFamily="34" charset="0"/>
              </a:rPr>
              <a:t>Rule 10B(1)(c</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
        <p:nvSpPr>
          <p:cNvPr id="4" name="TextBox 3"/>
          <p:cNvSpPr txBox="1"/>
          <p:nvPr/>
        </p:nvSpPr>
        <p:spPr>
          <a:xfrm>
            <a:off x="152400" y="1981200"/>
            <a:ext cx="8610600" cy="1569660"/>
          </a:xfrm>
          <a:prstGeom prst="rect">
            <a:avLst/>
          </a:prstGeom>
          <a:noFill/>
        </p:spPr>
        <p:txBody>
          <a:bodyPr wrap="square" rtlCol="0">
            <a:spAutoFit/>
          </a:bodyPr>
          <a:lstStyle/>
          <a:p>
            <a:pPr>
              <a:buClr>
                <a:srgbClr val="000066"/>
              </a:buClr>
              <a:defRPr/>
            </a:pPr>
            <a:r>
              <a:rPr lang="en-GB" sz="2400" dirty="0">
                <a:latin typeface="Calibri" pitchFamily="34" charset="0"/>
                <a:cs typeface="Calibri" pitchFamily="34" charset="0"/>
              </a:rPr>
              <a:t>CPM is the most appropriate method where related parties undertake transactions in respect of sale of semi-finished goods, joint facility agreements, long term buy and supply arrangements and provisions of services</a:t>
            </a:r>
            <a:endParaRPr lang="en-US" sz="2400" dirty="0">
              <a:latin typeface="Calibri" pitchFamily="34" charset="0"/>
              <a:cs typeface="Calibri" pitchFamily="34" charset="0"/>
            </a:endParaRPr>
          </a:p>
        </p:txBody>
      </p:sp>
      <p:sp>
        <p:nvSpPr>
          <p:cNvPr id="5" name="TextBox 4"/>
          <p:cNvSpPr txBox="1"/>
          <p:nvPr/>
        </p:nvSpPr>
        <p:spPr>
          <a:xfrm>
            <a:off x="152400" y="3628072"/>
            <a:ext cx="8610600" cy="2677656"/>
          </a:xfrm>
          <a:prstGeom prst="rect">
            <a:avLst/>
          </a:prstGeom>
          <a:noFill/>
        </p:spPr>
        <p:txBody>
          <a:bodyPr wrap="square" rtlCol="0">
            <a:spAutoFit/>
          </a:bodyPr>
          <a:lstStyle/>
          <a:p>
            <a:pPr marL="341313" indent="-341313">
              <a:buClr>
                <a:schemeClr val="accent1"/>
              </a:buClr>
              <a:buFont typeface="Wingdings" pitchFamily="2" charset="2"/>
              <a:buChar char="Ø"/>
              <a:defRPr/>
            </a:pPr>
            <a:r>
              <a:rPr lang="en-US" sz="2400" dirty="0">
                <a:latin typeface="Calibri" pitchFamily="34" charset="0"/>
                <a:cs typeface="Calibri" pitchFamily="34" charset="0"/>
              </a:rPr>
              <a:t>Under CPM, as a first step, the direct and indirect cost of production or rendering services to AE should be determined</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Normal GP, having regard to same base, in uncontrolled transactions should be determined.  Normal GP is to be adjusted for differences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direct and indirect costs are increased by adjusted GP to arrive at the ALP for goods sold or services rendered</a:t>
            </a:r>
          </a:p>
        </p:txBody>
      </p:sp>
    </p:spTree>
    <p:extLst>
      <p:ext uri="{BB962C8B-B14F-4D97-AF65-F5344CB8AC3E}">
        <p14:creationId xmlns:p14="http://schemas.microsoft.com/office/powerpoint/2010/main" val="303315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Cost Plus Method - Illustration</a:t>
            </a:r>
          </a:p>
        </p:txBody>
      </p:sp>
      <p:sp>
        <p:nvSpPr>
          <p:cNvPr id="7" name="Text Box 4"/>
          <p:cNvSpPr txBox="1">
            <a:spLocks noChangeArrowheads="1"/>
          </p:cNvSpPr>
          <p:nvPr/>
        </p:nvSpPr>
        <p:spPr bwMode="auto">
          <a:xfrm>
            <a:off x="735013" y="2432050"/>
            <a:ext cx="241300" cy="336550"/>
          </a:xfrm>
          <a:prstGeom prst="rect">
            <a:avLst/>
          </a:prstGeom>
          <a:noFill/>
          <a:ln w="9525">
            <a:noFill/>
            <a:miter lim="800000"/>
            <a:headEnd/>
            <a:tailEnd/>
          </a:ln>
        </p:spPr>
        <p:txBody>
          <a:bodyPr wrap="none">
            <a:spAutoFit/>
          </a:bodyPr>
          <a:lstStyle/>
          <a:p>
            <a:pPr algn="l" eaLnBrk="0" hangingPunct="0"/>
            <a:r>
              <a:rPr lang="en-US" sz="1600" i="0" dirty="0">
                <a:solidFill>
                  <a:schemeClr val="tx1"/>
                </a:solidFill>
                <a:latin typeface="Arial" charset="0"/>
              </a:rPr>
              <a:t> </a:t>
            </a:r>
          </a:p>
        </p:txBody>
      </p:sp>
      <p:sp>
        <p:nvSpPr>
          <p:cNvPr id="8" name="Rectangle 5"/>
          <p:cNvSpPr>
            <a:spLocks noChangeArrowheads="1"/>
          </p:cNvSpPr>
          <p:nvPr/>
        </p:nvSpPr>
        <p:spPr bwMode="auto">
          <a:xfrm>
            <a:off x="715963" y="1790700"/>
            <a:ext cx="2630487" cy="538162"/>
          </a:xfrm>
          <a:prstGeom prst="rect">
            <a:avLst/>
          </a:prstGeom>
          <a:solidFill>
            <a:schemeClr val="accent1"/>
          </a:solidFill>
          <a:ln w="9525">
            <a:solidFill>
              <a:schemeClr val="accent1"/>
            </a:solidFill>
            <a:miter lim="800000"/>
            <a:headEnd/>
            <a:tailEnd/>
          </a:ln>
        </p:spPr>
        <p:txBody>
          <a:bodyPr wrap="none" anchor="ctr"/>
          <a:lstStyle/>
          <a:p>
            <a:pPr eaLnBrk="0" hangingPunct="0"/>
            <a:r>
              <a:rPr lang="en-US" b="0" i="0" dirty="0">
                <a:solidFill>
                  <a:srgbClr val="0000CC"/>
                </a:solidFill>
                <a:latin typeface="Calibri" pitchFamily="34" charset="0"/>
                <a:cs typeface="Calibri" pitchFamily="34" charset="0"/>
              </a:rPr>
              <a:t>Indian service provider</a:t>
            </a:r>
          </a:p>
        </p:txBody>
      </p:sp>
      <p:sp>
        <p:nvSpPr>
          <p:cNvPr id="9" name="Line 6"/>
          <p:cNvSpPr>
            <a:spLocks noChangeShapeType="1"/>
          </p:cNvSpPr>
          <p:nvPr/>
        </p:nvSpPr>
        <p:spPr bwMode="auto">
          <a:xfrm>
            <a:off x="3386138" y="2076450"/>
            <a:ext cx="2152650" cy="0"/>
          </a:xfrm>
          <a:prstGeom prst="line">
            <a:avLst/>
          </a:prstGeom>
          <a:noFill/>
          <a:ln w="9525">
            <a:solidFill>
              <a:schemeClr val="accent1"/>
            </a:solidFill>
            <a:round/>
            <a:headEnd/>
            <a:tailEnd type="triangle" w="med" len="med"/>
          </a:ln>
        </p:spPr>
        <p:txBody>
          <a:bodyPr wrap="none" anchor="ctr"/>
          <a:lstStyle/>
          <a:p>
            <a:endParaRPr lang="en-US" sz="2000" dirty="0">
              <a:latin typeface="Calibri" pitchFamily="34" charset="0"/>
              <a:cs typeface="Calibri" pitchFamily="34" charset="0"/>
            </a:endParaRPr>
          </a:p>
        </p:txBody>
      </p:sp>
      <p:sp>
        <p:nvSpPr>
          <p:cNvPr id="10" name="Rectangle 7"/>
          <p:cNvSpPr>
            <a:spLocks noChangeArrowheads="1"/>
          </p:cNvSpPr>
          <p:nvPr/>
        </p:nvSpPr>
        <p:spPr bwMode="auto">
          <a:xfrm>
            <a:off x="5546725" y="1790700"/>
            <a:ext cx="1987550" cy="642937"/>
          </a:xfrm>
          <a:prstGeom prst="rect">
            <a:avLst/>
          </a:prstGeom>
          <a:solidFill>
            <a:schemeClr val="accent1"/>
          </a:solidFill>
          <a:ln w="9525">
            <a:solidFill>
              <a:schemeClr val="accent1"/>
            </a:solidFill>
            <a:miter lim="800000"/>
            <a:headEnd/>
            <a:tailEnd/>
          </a:ln>
        </p:spPr>
        <p:txBody>
          <a:bodyPr wrap="none" anchor="ctr"/>
          <a:lstStyle/>
          <a:p>
            <a:pPr eaLnBrk="0" hangingPunct="0">
              <a:defRPr/>
            </a:pPr>
            <a:r>
              <a:rPr lang="en-US" b="0" i="0" dirty="0">
                <a:solidFill>
                  <a:srgbClr val="0000CC"/>
                </a:solidFill>
                <a:latin typeface="Calibri" pitchFamily="34" charset="0"/>
                <a:cs typeface="Calibri" pitchFamily="34" charset="0"/>
              </a:rPr>
              <a:t>Third Party service </a:t>
            </a:r>
          </a:p>
          <a:p>
            <a:pPr eaLnBrk="0" hangingPunct="0">
              <a:defRPr/>
            </a:pPr>
            <a:r>
              <a:rPr lang="en-US" b="0" i="0" dirty="0">
                <a:solidFill>
                  <a:srgbClr val="0000CC"/>
                </a:solidFill>
                <a:latin typeface="Calibri" pitchFamily="34" charset="0"/>
                <a:cs typeface="Calibri" pitchFamily="34" charset="0"/>
              </a:rPr>
              <a:t>Recipient, US</a:t>
            </a:r>
          </a:p>
        </p:txBody>
      </p:sp>
      <p:sp>
        <p:nvSpPr>
          <p:cNvPr id="11" name="Text Box 8"/>
          <p:cNvSpPr txBox="1">
            <a:spLocks noChangeArrowheads="1"/>
          </p:cNvSpPr>
          <p:nvPr/>
        </p:nvSpPr>
        <p:spPr bwMode="auto">
          <a:xfrm>
            <a:off x="714375" y="2590800"/>
            <a:ext cx="6819900" cy="1615827"/>
          </a:xfrm>
          <a:prstGeom prst="rect">
            <a:avLst/>
          </a:prstGeom>
          <a:noFill/>
          <a:ln w="9525">
            <a:noFill/>
            <a:miter lim="800000"/>
            <a:headEnd/>
            <a:tailEnd/>
          </a:ln>
        </p:spPr>
        <p:txBody>
          <a:bodyPr wrap="square">
            <a:spAutoFit/>
          </a:bodyPr>
          <a:lstStyle/>
          <a:p>
            <a:pPr algn="l" eaLnBrk="0" hangingPunct="0">
              <a:spcBef>
                <a:spcPct val="50000"/>
              </a:spcBef>
            </a:pPr>
            <a:r>
              <a:rPr lang="en-US" b="0" i="0" dirty="0">
                <a:solidFill>
                  <a:schemeClr val="tx1"/>
                </a:solidFill>
                <a:latin typeface="Calibri" pitchFamily="34" charset="0"/>
                <a:cs typeface="Calibri" pitchFamily="34" charset="0"/>
              </a:rPr>
              <a:t>Gross Profit = Turnover – (Direct + Indirect Cost) = 200 - 150 = 50</a:t>
            </a:r>
          </a:p>
          <a:p>
            <a:pPr algn="l" eaLnBrk="0" hangingPunct="0">
              <a:spcBef>
                <a:spcPct val="50000"/>
              </a:spcBef>
            </a:pPr>
            <a:r>
              <a:rPr lang="en-US" b="0" i="0" dirty="0">
                <a:solidFill>
                  <a:schemeClr val="tx1"/>
                </a:solidFill>
                <a:latin typeface="Calibri" pitchFamily="34" charset="0"/>
                <a:cs typeface="Calibri" pitchFamily="34" charset="0"/>
              </a:rPr>
              <a:t>Operating profit = GP -  Op. Exp = 50-30 = 20</a:t>
            </a:r>
          </a:p>
          <a:p>
            <a:pPr algn="l" eaLnBrk="0" hangingPunct="0">
              <a:spcBef>
                <a:spcPct val="50000"/>
              </a:spcBef>
            </a:pPr>
            <a:r>
              <a:rPr lang="en-US" i="0" dirty="0">
                <a:solidFill>
                  <a:schemeClr val="tx1"/>
                </a:solidFill>
                <a:latin typeface="Calibri" pitchFamily="34" charset="0"/>
                <a:cs typeface="Calibri" pitchFamily="34" charset="0"/>
              </a:rPr>
              <a:t>Cost plus markup = GP/(DC+IDC) = 33.33% </a:t>
            </a:r>
          </a:p>
          <a:p>
            <a:pPr algn="l" eaLnBrk="0" hangingPunct="0">
              <a:spcBef>
                <a:spcPct val="50000"/>
              </a:spcBef>
            </a:pPr>
            <a:endParaRPr lang="en-US" i="0" dirty="0">
              <a:solidFill>
                <a:schemeClr val="tx1"/>
              </a:solidFill>
              <a:latin typeface="Calibri" pitchFamily="34" charset="0"/>
              <a:cs typeface="Calibri" pitchFamily="34" charset="0"/>
            </a:endParaRPr>
          </a:p>
        </p:txBody>
      </p:sp>
      <p:sp>
        <p:nvSpPr>
          <p:cNvPr id="12" name="Rectangle 10"/>
          <p:cNvSpPr>
            <a:spLocks noChangeArrowheads="1"/>
          </p:cNvSpPr>
          <p:nvPr/>
        </p:nvSpPr>
        <p:spPr bwMode="auto">
          <a:xfrm>
            <a:off x="603250" y="4295775"/>
            <a:ext cx="2878138" cy="566737"/>
          </a:xfrm>
          <a:prstGeom prst="rect">
            <a:avLst/>
          </a:prstGeom>
          <a:solidFill>
            <a:schemeClr val="accent1"/>
          </a:solidFill>
          <a:ln w="9525">
            <a:solidFill>
              <a:schemeClr val="accent1"/>
            </a:solidFill>
            <a:miter lim="800000"/>
            <a:headEnd/>
            <a:tailEnd/>
          </a:ln>
        </p:spPr>
        <p:txBody>
          <a:bodyPr wrap="none" anchor="ctr"/>
          <a:lstStyle/>
          <a:p>
            <a:pPr eaLnBrk="0" hangingPunct="0"/>
            <a:r>
              <a:rPr lang="en-US" b="0" i="0" dirty="0">
                <a:solidFill>
                  <a:srgbClr val="0000CC"/>
                </a:solidFill>
                <a:latin typeface="Calibri" pitchFamily="34" charset="0"/>
                <a:cs typeface="Calibri" pitchFamily="34" charset="0"/>
              </a:rPr>
              <a:t>Indian subsidiary</a:t>
            </a:r>
          </a:p>
        </p:txBody>
      </p:sp>
      <p:sp>
        <p:nvSpPr>
          <p:cNvPr id="13" name="Line 11"/>
          <p:cNvSpPr>
            <a:spLocks noChangeShapeType="1"/>
          </p:cNvSpPr>
          <p:nvPr/>
        </p:nvSpPr>
        <p:spPr bwMode="auto">
          <a:xfrm>
            <a:off x="3497263" y="4605337"/>
            <a:ext cx="2152650" cy="0"/>
          </a:xfrm>
          <a:prstGeom prst="line">
            <a:avLst/>
          </a:prstGeom>
          <a:noFill/>
          <a:ln w="9525">
            <a:solidFill>
              <a:schemeClr val="accent1"/>
            </a:solidFill>
            <a:round/>
            <a:headEnd/>
            <a:tailEnd type="triangle" w="med" len="med"/>
          </a:ln>
        </p:spPr>
        <p:txBody>
          <a:bodyPr wrap="none" anchor="ctr"/>
          <a:lstStyle/>
          <a:p>
            <a:endParaRPr lang="en-US" sz="2000" dirty="0">
              <a:latin typeface="Calibri" pitchFamily="34" charset="0"/>
              <a:cs typeface="Calibri" pitchFamily="34" charset="0"/>
            </a:endParaRPr>
          </a:p>
        </p:txBody>
      </p:sp>
      <p:sp>
        <p:nvSpPr>
          <p:cNvPr id="14" name="Rectangle 12"/>
          <p:cNvSpPr>
            <a:spLocks noChangeArrowheads="1"/>
          </p:cNvSpPr>
          <p:nvPr/>
        </p:nvSpPr>
        <p:spPr bwMode="auto">
          <a:xfrm>
            <a:off x="5675313" y="4295775"/>
            <a:ext cx="1987550" cy="642937"/>
          </a:xfrm>
          <a:prstGeom prst="rect">
            <a:avLst/>
          </a:prstGeom>
          <a:solidFill>
            <a:schemeClr val="accent1"/>
          </a:solidFill>
          <a:ln w="9525">
            <a:solidFill>
              <a:schemeClr val="accent1"/>
            </a:solidFill>
            <a:miter lim="800000"/>
            <a:headEnd/>
            <a:tailEnd/>
          </a:ln>
        </p:spPr>
        <p:txBody>
          <a:bodyPr wrap="none" anchor="ctr"/>
          <a:lstStyle/>
          <a:p>
            <a:pPr eaLnBrk="0" hangingPunct="0">
              <a:defRPr/>
            </a:pPr>
            <a:r>
              <a:rPr lang="en-US" b="0" i="0" dirty="0">
                <a:solidFill>
                  <a:srgbClr val="0000CC"/>
                </a:solidFill>
                <a:latin typeface="Calibri" pitchFamily="34" charset="0"/>
                <a:cs typeface="Calibri" pitchFamily="34" charset="0"/>
              </a:rPr>
              <a:t>US Parent</a:t>
            </a:r>
          </a:p>
        </p:txBody>
      </p:sp>
      <p:sp>
        <p:nvSpPr>
          <p:cNvPr id="15" name="Text Box 13"/>
          <p:cNvSpPr txBox="1">
            <a:spLocks noChangeArrowheads="1"/>
          </p:cNvSpPr>
          <p:nvPr/>
        </p:nvSpPr>
        <p:spPr bwMode="auto">
          <a:xfrm>
            <a:off x="714375" y="4978400"/>
            <a:ext cx="6948488" cy="2031325"/>
          </a:xfrm>
          <a:prstGeom prst="rect">
            <a:avLst/>
          </a:prstGeom>
          <a:noFill/>
          <a:ln w="9525">
            <a:noFill/>
            <a:miter lim="800000"/>
            <a:headEnd/>
            <a:tailEnd/>
          </a:ln>
        </p:spPr>
        <p:txBody>
          <a:bodyPr wrap="square">
            <a:spAutoFit/>
          </a:bodyPr>
          <a:lstStyle/>
          <a:p>
            <a:pPr algn="l" eaLnBrk="0" hangingPunct="0">
              <a:spcBef>
                <a:spcPct val="50000"/>
              </a:spcBef>
            </a:pPr>
            <a:r>
              <a:rPr lang="en-US" b="0" i="0" dirty="0">
                <a:solidFill>
                  <a:schemeClr val="tx1"/>
                </a:solidFill>
                <a:latin typeface="Calibri" pitchFamily="34" charset="0"/>
                <a:cs typeface="Calibri" pitchFamily="34" charset="0"/>
              </a:rPr>
              <a:t>DC+IDC = Rs 240 </a:t>
            </a:r>
          </a:p>
          <a:p>
            <a:pPr algn="l" eaLnBrk="0" hangingPunct="0">
              <a:spcBef>
                <a:spcPct val="50000"/>
              </a:spcBef>
            </a:pPr>
            <a:r>
              <a:rPr lang="en-US" b="0" i="0" dirty="0">
                <a:solidFill>
                  <a:schemeClr val="tx1"/>
                </a:solidFill>
                <a:latin typeface="Calibri" pitchFamily="34" charset="0"/>
                <a:cs typeface="Calibri" pitchFamily="34" charset="0"/>
              </a:rPr>
              <a:t>Op. Exp  = Rs 60</a:t>
            </a:r>
          </a:p>
          <a:p>
            <a:pPr algn="l" eaLnBrk="0" hangingPunct="0">
              <a:spcBef>
                <a:spcPct val="50000"/>
              </a:spcBef>
            </a:pPr>
            <a:r>
              <a:rPr lang="en-US" b="0" i="0" dirty="0">
                <a:solidFill>
                  <a:schemeClr val="tx1"/>
                </a:solidFill>
                <a:latin typeface="Calibri" pitchFamily="34" charset="0"/>
                <a:cs typeface="Calibri" pitchFamily="34" charset="0"/>
              </a:rPr>
              <a:t>Transfer price = (DC+IDC) X ( 1+Markup)</a:t>
            </a:r>
          </a:p>
          <a:p>
            <a:pPr algn="l" eaLnBrk="0" hangingPunct="0">
              <a:spcBef>
                <a:spcPct val="50000"/>
              </a:spcBef>
            </a:pPr>
            <a:r>
              <a:rPr lang="en-US" i="0" dirty="0">
                <a:solidFill>
                  <a:schemeClr val="tx1"/>
                </a:solidFill>
                <a:latin typeface="Calibri" pitchFamily="34" charset="0"/>
                <a:cs typeface="Calibri" pitchFamily="34" charset="0"/>
              </a:rPr>
              <a:t>Transfer price = 240 X 1.33 = Rs 320</a:t>
            </a:r>
            <a:endParaRPr lang="en-US" b="0" i="0" dirty="0">
              <a:solidFill>
                <a:schemeClr val="tx1"/>
              </a:solidFill>
              <a:latin typeface="Calibri" pitchFamily="34" charset="0"/>
              <a:cs typeface="Calibri" pitchFamily="34" charset="0"/>
            </a:endParaRPr>
          </a:p>
          <a:p>
            <a:pPr algn="l" eaLnBrk="0" hangingPunct="0">
              <a:spcBef>
                <a:spcPct val="50000"/>
              </a:spcBef>
            </a:pPr>
            <a:endParaRPr lang="en-US" i="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418384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2" grpId="0" animBg="1"/>
      <p:bldP spid="13"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Profit Split Method (PSM)</a:t>
            </a:r>
          </a:p>
        </p:txBody>
      </p:sp>
      <p:sp>
        <p:nvSpPr>
          <p:cNvPr id="3" name="Content Placeholder 2"/>
          <p:cNvSpPr>
            <a:spLocks noGrp="1"/>
          </p:cNvSpPr>
          <p:nvPr>
            <p:ph idx="1"/>
          </p:nvPr>
        </p:nvSpPr>
        <p:spPr>
          <a:xfrm>
            <a:off x="228600" y="1524000"/>
            <a:ext cx="8229600" cy="663209"/>
          </a:xfrm>
        </p:spPr>
        <p:txBody>
          <a:bodyPr>
            <a:normAutofit/>
          </a:bodyPr>
          <a:lstStyle/>
          <a:p>
            <a:pPr marL="118872" indent="0" algn="ctr">
              <a:buNone/>
            </a:pPr>
            <a:r>
              <a:rPr lang="en-US" sz="2400" dirty="0">
                <a:latin typeface="Calibri" pitchFamily="34" charset="0"/>
                <a:cs typeface="Calibri" pitchFamily="34" charset="0"/>
              </a:rPr>
              <a:t>Rule 10B(1)(d</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
        <p:nvSpPr>
          <p:cNvPr id="4" name="TextBox 3"/>
          <p:cNvSpPr txBox="1"/>
          <p:nvPr/>
        </p:nvSpPr>
        <p:spPr>
          <a:xfrm>
            <a:off x="228600" y="1981200"/>
            <a:ext cx="8610600" cy="1200329"/>
          </a:xfrm>
          <a:prstGeom prst="rect">
            <a:avLst/>
          </a:prstGeom>
          <a:noFill/>
        </p:spPr>
        <p:txBody>
          <a:bodyPr wrap="square" rtlCol="0">
            <a:spAutoFit/>
          </a:bodyPr>
          <a:lstStyle/>
          <a:p>
            <a:pPr>
              <a:buClr>
                <a:srgbClr val="000066"/>
              </a:buClr>
              <a:defRPr/>
            </a:pPr>
            <a:r>
              <a:rPr lang="en-US" sz="2400" dirty="0">
                <a:latin typeface="Calibri" pitchFamily="34" charset="0"/>
                <a:cs typeface="Calibri" pitchFamily="34" charset="0"/>
              </a:rPr>
              <a:t>PSM is generally applied in transactions involving transfer of unique intangibles or in cases involving multiple transactions which are so interrelated that they cannot be evaluated separately. </a:t>
            </a:r>
          </a:p>
        </p:txBody>
      </p:sp>
      <p:sp>
        <p:nvSpPr>
          <p:cNvPr id="5" name="TextBox 4"/>
          <p:cNvSpPr txBox="1"/>
          <p:nvPr/>
        </p:nvSpPr>
        <p:spPr>
          <a:xfrm>
            <a:off x="228600" y="3124200"/>
            <a:ext cx="8610600" cy="4154984"/>
          </a:xfrm>
          <a:prstGeom prst="rect">
            <a:avLst/>
          </a:prstGeom>
          <a:noFill/>
        </p:spPr>
        <p:txBody>
          <a:bodyPr wrap="square" rtlCol="0">
            <a:spAutoFit/>
          </a:bodyPr>
          <a:lstStyle/>
          <a:p>
            <a:pPr marL="341313" indent="-341313">
              <a:buClr>
                <a:schemeClr val="accent1"/>
              </a:buClr>
              <a:buFont typeface="Wingdings" pitchFamily="2" charset="2"/>
              <a:buChar char="Ø"/>
              <a:defRPr/>
            </a:pPr>
            <a:r>
              <a:rPr lang="en-US" sz="2400" dirty="0">
                <a:latin typeface="Calibri" pitchFamily="34" charset="0"/>
                <a:cs typeface="Calibri" pitchFamily="34" charset="0"/>
              </a:rPr>
              <a:t>Under this method the arm’s length price is determined through a division of the consolidated profits of the associated enterprises. </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First combined net profit of all the AE’s determined</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relative contributions of each enterprise towards earning of profits based on functions performed, assets employed and risks assumed is determined</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combined net profits is split in proportion to relative economic contributions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profit so apportioned is taken into account to arrive at ALP. </a:t>
            </a:r>
          </a:p>
          <a:p>
            <a:pPr marL="342900" indent="-342900">
              <a:buClr>
                <a:schemeClr val="accent1"/>
              </a:buClr>
              <a:buFont typeface="Wingdings" pitchFamily="2" charset="2"/>
              <a:buChar char="Ø"/>
              <a:defRPr/>
            </a:pP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257185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5448"/>
            <a:ext cx="8763000" cy="1252728"/>
          </a:xfrm>
        </p:spPr>
        <p:txBody>
          <a:bodyPr>
            <a:noAutofit/>
          </a:bodyPr>
          <a:lstStyle/>
          <a:p>
            <a:r>
              <a:rPr lang="en-US" dirty="0">
                <a:latin typeface="Calibri" pitchFamily="34" charset="0"/>
                <a:cs typeface="Calibri" pitchFamily="34" charset="0"/>
              </a:rPr>
              <a:t>Transactional Net Marginal Method</a:t>
            </a:r>
          </a:p>
        </p:txBody>
      </p:sp>
      <p:sp>
        <p:nvSpPr>
          <p:cNvPr id="3" name="Content Placeholder 2"/>
          <p:cNvSpPr>
            <a:spLocks noGrp="1"/>
          </p:cNvSpPr>
          <p:nvPr>
            <p:ph idx="1"/>
          </p:nvPr>
        </p:nvSpPr>
        <p:spPr>
          <a:xfrm>
            <a:off x="228600" y="1524001"/>
            <a:ext cx="8229600" cy="609600"/>
          </a:xfrm>
        </p:spPr>
        <p:txBody>
          <a:bodyPr>
            <a:normAutofit/>
          </a:bodyPr>
          <a:lstStyle/>
          <a:p>
            <a:pPr marL="118872" indent="0" algn="ctr">
              <a:buNone/>
            </a:pPr>
            <a:r>
              <a:rPr lang="en-US" sz="2400" dirty="0" smtClean="0">
                <a:latin typeface="Calibri" pitchFamily="34" charset="0"/>
                <a:cs typeface="Calibri" pitchFamily="34" charset="0"/>
              </a:rPr>
              <a:t>Rule </a:t>
            </a:r>
            <a:r>
              <a:rPr lang="en-US" sz="2400" dirty="0">
                <a:latin typeface="Calibri" pitchFamily="34" charset="0"/>
                <a:cs typeface="Calibri" pitchFamily="34" charset="0"/>
              </a:rPr>
              <a:t>10B(1) (e)</a:t>
            </a:r>
          </a:p>
        </p:txBody>
      </p:sp>
      <p:sp>
        <p:nvSpPr>
          <p:cNvPr id="4" name="TextBox 3"/>
          <p:cNvSpPr txBox="1"/>
          <p:nvPr/>
        </p:nvSpPr>
        <p:spPr>
          <a:xfrm>
            <a:off x="228600" y="1981200"/>
            <a:ext cx="8534400" cy="1938992"/>
          </a:xfrm>
          <a:prstGeom prst="rect">
            <a:avLst/>
          </a:prstGeom>
          <a:noFill/>
        </p:spPr>
        <p:txBody>
          <a:bodyPr wrap="square" rtlCol="0">
            <a:spAutoFit/>
          </a:bodyPr>
          <a:lstStyle/>
          <a:p>
            <a:r>
              <a:rPr lang="en-GB" sz="2400" dirty="0">
                <a:latin typeface="Calibri" pitchFamily="34" charset="0"/>
                <a:cs typeface="Calibri" pitchFamily="34" charset="0"/>
              </a:rPr>
              <a:t>TNMM compares the net profit margin relative to an appropriate base (for example costs, sales, assets) that the tested party realizes from controlled transaction with net profit margin relative to the same base realised by the comparable enterprises from the comparable uncontrolled </a:t>
            </a:r>
            <a:r>
              <a:rPr lang="en-GB" sz="2400" dirty="0" smtClean="0">
                <a:latin typeface="Calibri" pitchFamily="34" charset="0"/>
                <a:cs typeface="Calibri" pitchFamily="34" charset="0"/>
              </a:rPr>
              <a:t>transactions</a:t>
            </a:r>
            <a:endParaRPr lang="en-GB" sz="2400" dirty="0">
              <a:latin typeface="Calibri" pitchFamily="34" charset="0"/>
              <a:cs typeface="Calibri" pitchFamily="34" charset="0"/>
            </a:endParaRPr>
          </a:p>
        </p:txBody>
      </p:sp>
      <p:sp>
        <p:nvSpPr>
          <p:cNvPr id="5" name="TextBox 4"/>
          <p:cNvSpPr txBox="1"/>
          <p:nvPr/>
        </p:nvSpPr>
        <p:spPr>
          <a:xfrm>
            <a:off x="228600" y="3960674"/>
            <a:ext cx="8534400" cy="2677656"/>
          </a:xfrm>
          <a:prstGeom prst="rect">
            <a:avLst/>
          </a:prstGeom>
          <a:noFill/>
        </p:spPr>
        <p:txBody>
          <a:bodyPr wrap="square" rtlCol="0">
            <a:spAutoFit/>
          </a:bodyPr>
          <a:lstStyle/>
          <a:p>
            <a:pPr marL="341313" indent="-341313">
              <a:buClr>
                <a:schemeClr val="accent1"/>
              </a:buClr>
              <a:buFont typeface="Wingdings" pitchFamily="2" charset="2"/>
              <a:buChar char="Ø"/>
              <a:defRPr/>
            </a:pPr>
            <a:r>
              <a:rPr lang="en-US" sz="2400" dirty="0">
                <a:latin typeface="Calibri" pitchFamily="34" charset="0"/>
                <a:cs typeface="Calibri" pitchFamily="34" charset="0"/>
              </a:rPr>
              <a:t>Compute net profit margin realized from AE transactions.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Compute net profit margin in comparable uncontrolled transactions.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Adjust net profit margin in uncontrolled transactions for material differences.</a:t>
            </a:r>
          </a:p>
          <a:p>
            <a:pPr marL="341313" indent="-341313">
              <a:buClr>
                <a:schemeClr val="accent1"/>
              </a:buClr>
              <a:buFont typeface="Wingdings" pitchFamily="2" charset="2"/>
              <a:buChar char="Ø"/>
              <a:defRPr/>
            </a:pPr>
            <a:r>
              <a:rPr lang="en-US" sz="2400" dirty="0">
                <a:latin typeface="Calibri" pitchFamily="34" charset="0"/>
                <a:cs typeface="Calibri" pitchFamily="34" charset="0"/>
              </a:rPr>
              <a:t>The net profit so established is taken into account to arrive at the arm’s length </a:t>
            </a:r>
            <a:r>
              <a:rPr lang="en-US" sz="2400" dirty="0" smtClean="0">
                <a:latin typeface="Calibri" pitchFamily="34" charset="0"/>
                <a:cs typeface="Calibri" pitchFamily="34" charset="0"/>
              </a:rPr>
              <a:t>price</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9319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TNMM - Illustration</a:t>
            </a:r>
          </a:p>
        </p:txBody>
      </p:sp>
      <p:sp>
        <p:nvSpPr>
          <p:cNvPr id="4" name="Rectangle 5"/>
          <p:cNvSpPr>
            <a:spLocks noChangeArrowheads="1"/>
          </p:cNvSpPr>
          <p:nvPr/>
        </p:nvSpPr>
        <p:spPr bwMode="auto">
          <a:xfrm>
            <a:off x="533400" y="1843087"/>
            <a:ext cx="2630487" cy="538163"/>
          </a:xfrm>
          <a:prstGeom prst="rect">
            <a:avLst/>
          </a:prstGeom>
          <a:solidFill>
            <a:schemeClr val="accent1"/>
          </a:solidFill>
          <a:ln w="9525">
            <a:solidFill>
              <a:schemeClr val="accent1"/>
            </a:solidFill>
            <a:miter lim="800000"/>
            <a:headEnd/>
            <a:tailEnd/>
          </a:ln>
        </p:spPr>
        <p:txBody>
          <a:bodyPr wrap="none" anchor="ctr"/>
          <a:lstStyle/>
          <a:p>
            <a:pPr eaLnBrk="0" hangingPunct="0"/>
            <a:r>
              <a:rPr lang="en-US" b="0" i="0" dirty="0">
                <a:solidFill>
                  <a:srgbClr val="0000CC"/>
                </a:solidFill>
                <a:latin typeface="Calibri" pitchFamily="34" charset="0"/>
                <a:cs typeface="Calibri" pitchFamily="34" charset="0"/>
              </a:rPr>
              <a:t>Indian service provider</a:t>
            </a:r>
          </a:p>
        </p:txBody>
      </p:sp>
      <p:sp>
        <p:nvSpPr>
          <p:cNvPr id="5" name="Line 6"/>
          <p:cNvSpPr>
            <a:spLocks noChangeShapeType="1"/>
          </p:cNvSpPr>
          <p:nvPr/>
        </p:nvSpPr>
        <p:spPr bwMode="auto">
          <a:xfrm>
            <a:off x="3163886" y="2109786"/>
            <a:ext cx="2392363" cy="2381"/>
          </a:xfrm>
          <a:prstGeom prst="line">
            <a:avLst/>
          </a:prstGeom>
          <a:noFill/>
          <a:ln w="9525">
            <a:solidFill>
              <a:schemeClr val="accent1"/>
            </a:solidFill>
            <a:round/>
            <a:headEnd/>
            <a:tailEnd type="triangle" w="med" len="med"/>
          </a:ln>
        </p:spPr>
        <p:txBody>
          <a:bodyPr wrap="none" anchor="ctr"/>
          <a:lstStyle/>
          <a:p>
            <a:endParaRPr lang="en-US" dirty="0"/>
          </a:p>
        </p:txBody>
      </p:sp>
      <p:sp>
        <p:nvSpPr>
          <p:cNvPr id="6" name="Rectangle 7"/>
          <p:cNvSpPr>
            <a:spLocks noChangeArrowheads="1"/>
          </p:cNvSpPr>
          <p:nvPr/>
        </p:nvSpPr>
        <p:spPr bwMode="auto">
          <a:xfrm>
            <a:off x="5556250" y="1752600"/>
            <a:ext cx="1987550" cy="642937"/>
          </a:xfrm>
          <a:prstGeom prst="rect">
            <a:avLst/>
          </a:prstGeom>
          <a:solidFill>
            <a:schemeClr val="accent1"/>
          </a:solidFill>
          <a:ln w="9525">
            <a:solidFill>
              <a:schemeClr val="accent1"/>
            </a:solidFill>
            <a:miter lim="800000"/>
            <a:headEnd/>
            <a:tailEnd/>
          </a:ln>
        </p:spPr>
        <p:txBody>
          <a:bodyPr wrap="none" anchor="ctr"/>
          <a:lstStyle/>
          <a:p>
            <a:pPr eaLnBrk="0" hangingPunct="0">
              <a:defRPr/>
            </a:pPr>
            <a:r>
              <a:rPr lang="en-US" b="0" i="0" dirty="0">
                <a:solidFill>
                  <a:srgbClr val="0000CC"/>
                </a:solidFill>
                <a:latin typeface="Calibri" pitchFamily="34" charset="0"/>
                <a:cs typeface="Calibri" pitchFamily="34" charset="0"/>
              </a:rPr>
              <a:t>Third Party service </a:t>
            </a:r>
          </a:p>
          <a:p>
            <a:pPr eaLnBrk="0" hangingPunct="0">
              <a:defRPr/>
            </a:pPr>
            <a:r>
              <a:rPr lang="en-US" b="0" i="0" dirty="0">
                <a:solidFill>
                  <a:srgbClr val="0000CC"/>
                </a:solidFill>
                <a:latin typeface="Calibri" pitchFamily="34" charset="0"/>
                <a:cs typeface="Calibri" pitchFamily="34" charset="0"/>
              </a:rPr>
              <a:t>Recipient, US</a:t>
            </a:r>
          </a:p>
        </p:txBody>
      </p:sp>
      <p:sp>
        <p:nvSpPr>
          <p:cNvPr id="7" name="Rectangle 9"/>
          <p:cNvSpPr>
            <a:spLocks noChangeArrowheads="1"/>
          </p:cNvSpPr>
          <p:nvPr/>
        </p:nvSpPr>
        <p:spPr bwMode="auto">
          <a:xfrm>
            <a:off x="381000" y="1752600"/>
            <a:ext cx="8424862" cy="2443162"/>
          </a:xfrm>
          <a:prstGeom prst="rect">
            <a:avLst/>
          </a:prstGeom>
          <a:noFill/>
          <a:ln w="9525" cap="rnd">
            <a:solidFill>
              <a:schemeClr val="bg1"/>
            </a:solidFill>
            <a:prstDash val="sysDot"/>
            <a:miter lim="800000"/>
            <a:headEnd/>
            <a:tailEnd/>
          </a:ln>
        </p:spPr>
        <p:txBody>
          <a:bodyPr wrap="none" anchor="ctr"/>
          <a:lstStyle/>
          <a:p>
            <a:pPr algn="l" eaLnBrk="0" hangingPunct="0"/>
            <a:endParaRPr lang="en-GB" sz="1600" b="0" i="0" dirty="0">
              <a:solidFill>
                <a:schemeClr val="tx1"/>
              </a:solidFill>
              <a:latin typeface="Times New Roman" pitchFamily="18" charset="0"/>
            </a:endParaRPr>
          </a:p>
        </p:txBody>
      </p:sp>
      <p:sp>
        <p:nvSpPr>
          <p:cNvPr id="8" name="Rectangle 10"/>
          <p:cNvSpPr>
            <a:spLocks noChangeArrowheads="1"/>
          </p:cNvSpPr>
          <p:nvPr/>
        </p:nvSpPr>
        <p:spPr bwMode="auto">
          <a:xfrm>
            <a:off x="550862" y="4257675"/>
            <a:ext cx="2878138" cy="496887"/>
          </a:xfrm>
          <a:prstGeom prst="rect">
            <a:avLst/>
          </a:prstGeom>
          <a:solidFill>
            <a:schemeClr val="accent1"/>
          </a:solidFill>
          <a:ln w="9525">
            <a:solidFill>
              <a:schemeClr val="accent1"/>
            </a:solidFill>
            <a:miter lim="800000"/>
            <a:headEnd/>
            <a:tailEnd/>
          </a:ln>
        </p:spPr>
        <p:txBody>
          <a:bodyPr wrap="none" anchor="ctr"/>
          <a:lstStyle/>
          <a:p>
            <a:pPr eaLnBrk="0" hangingPunct="0"/>
            <a:r>
              <a:rPr lang="en-US" b="0" i="0" dirty="0">
                <a:solidFill>
                  <a:srgbClr val="0000CC"/>
                </a:solidFill>
                <a:latin typeface="Calibri" pitchFamily="34" charset="0"/>
                <a:cs typeface="Calibri" pitchFamily="34" charset="0"/>
              </a:rPr>
              <a:t>Indian subsidiary</a:t>
            </a:r>
          </a:p>
        </p:txBody>
      </p:sp>
      <p:sp>
        <p:nvSpPr>
          <p:cNvPr id="9" name="Line 11"/>
          <p:cNvSpPr>
            <a:spLocks noChangeShapeType="1"/>
          </p:cNvSpPr>
          <p:nvPr/>
        </p:nvSpPr>
        <p:spPr bwMode="auto">
          <a:xfrm>
            <a:off x="3444875" y="4567237"/>
            <a:ext cx="2152650" cy="0"/>
          </a:xfrm>
          <a:prstGeom prst="line">
            <a:avLst/>
          </a:prstGeom>
          <a:noFill/>
          <a:ln w="9525">
            <a:solidFill>
              <a:schemeClr val="accent1"/>
            </a:solidFill>
            <a:round/>
            <a:headEnd/>
            <a:tailEnd type="triangle" w="med" len="med"/>
          </a:ln>
        </p:spPr>
        <p:txBody>
          <a:bodyPr wrap="none" anchor="ctr"/>
          <a:lstStyle/>
          <a:p>
            <a:endParaRPr lang="en-US" dirty="0"/>
          </a:p>
        </p:txBody>
      </p:sp>
      <p:sp>
        <p:nvSpPr>
          <p:cNvPr id="10" name="Rectangle 12"/>
          <p:cNvSpPr>
            <a:spLocks noChangeArrowheads="1"/>
          </p:cNvSpPr>
          <p:nvPr/>
        </p:nvSpPr>
        <p:spPr bwMode="auto">
          <a:xfrm>
            <a:off x="5591175" y="4257675"/>
            <a:ext cx="1987550" cy="642937"/>
          </a:xfrm>
          <a:prstGeom prst="rect">
            <a:avLst/>
          </a:prstGeom>
          <a:solidFill>
            <a:schemeClr val="accent1"/>
          </a:solidFill>
          <a:ln w="9525">
            <a:solidFill>
              <a:schemeClr val="accent1"/>
            </a:solidFill>
            <a:miter lim="800000"/>
            <a:headEnd/>
            <a:tailEnd/>
          </a:ln>
        </p:spPr>
        <p:txBody>
          <a:bodyPr wrap="none" anchor="ctr"/>
          <a:lstStyle/>
          <a:p>
            <a:pPr eaLnBrk="0" hangingPunct="0">
              <a:defRPr/>
            </a:pPr>
            <a:r>
              <a:rPr lang="en-US" b="0" i="0" dirty="0">
                <a:solidFill>
                  <a:srgbClr val="0000CC"/>
                </a:solidFill>
                <a:latin typeface="Calibri" pitchFamily="34" charset="0"/>
                <a:cs typeface="Calibri" pitchFamily="34" charset="0"/>
              </a:rPr>
              <a:t>US </a:t>
            </a:r>
            <a:r>
              <a:rPr lang="en-US" b="0" i="0" dirty="0" smtClean="0">
                <a:solidFill>
                  <a:srgbClr val="0000CC"/>
                </a:solidFill>
                <a:latin typeface="Calibri" pitchFamily="34" charset="0"/>
                <a:cs typeface="Calibri" pitchFamily="34" charset="0"/>
              </a:rPr>
              <a:t>Parent</a:t>
            </a:r>
            <a:endParaRPr lang="en-US" b="0" i="0" dirty="0">
              <a:solidFill>
                <a:srgbClr val="0000CC"/>
              </a:solidFill>
              <a:latin typeface="Calibri" pitchFamily="34" charset="0"/>
              <a:cs typeface="Calibri" pitchFamily="34" charset="0"/>
            </a:endParaRPr>
          </a:p>
        </p:txBody>
      </p:sp>
      <p:sp>
        <p:nvSpPr>
          <p:cNvPr id="11" name="Text Box 13"/>
          <p:cNvSpPr txBox="1">
            <a:spLocks noChangeArrowheads="1"/>
          </p:cNvSpPr>
          <p:nvPr/>
        </p:nvSpPr>
        <p:spPr bwMode="auto">
          <a:xfrm>
            <a:off x="457201" y="4940300"/>
            <a:ext cx="7002462" cy="2031325"/>
          </a:xfrm>
          <a:prstGeom prst="rect">
            <a:avLst/>
          </a:prstGeom>
          <a:noFill/>
          <a:ln w="9525">
            <a:noFill/>
            <a:miter lim="800000"/>
            <a:headEnd/>
            <a:tailEnd/>
          </a:ln>
        </p:spPr>
        <p:txBody>
          <a:bodyPr wrap="square">
            <a:spAutoFit/>
          </a:bodyPr>
          <a:lstStyle/>
          <a:p>
            <a:pPr algn="l" eaLnBrk="0" hangingPunct="0">
              <a:spcBef>
                <a:spcPct val="50000"/>
              </a:spcBef>
            </a:pPr>
            <a:r>
              <a:rPr lang="en-US" b="0" i="0" dirty="0">
                <a:solidFill>
                  <a:schemeClr val="tx1"/>
                </a:solidFill>
                <a:latin typeface="Calibri" pitchFamily="34" charset="0"/>
                <a:cs typeface="Calibri" pitchFamily="34" charset="0"/>
              </a:rPr>
              <a:t>DC+IDC = Rs 240 </a:t>
            </a:r>
          </a:p>
          <a:p>
            <a:pPr algn="l" eaLnBrk="0" hangingPunct="0">
              <a:spcBef>
                <a:spcPct val="50000"/>
              </a:spcBef>
            </a:pPr>
            <a:r>
              <a:rPr lang="en-US" b="0" i="0" dirty="0">
                <a:solidFill>
                  <a:schemeClr val="tx1"/>
                </a:solidFill>
                <a:latin typeface="Calibri" pitchFamily="34" charset="0"/>
                <a:cs typeface="Calibri" pitchFamily="34" charset="0"/>
              </a:rPr>
              <a:t>Other Op. Exp  = Rs 60</a:t>
            </a:r>
          </a:p>
          <a:p>
            <a:pPr algn="l" eaLnBrk="0" hangingPunct="0">
              <a:spcBef>
                <a:spcPct val="50000"/>
              </a:spcBef>
            </a:pPr>
            <a:r>
              <a:rPr lang="en-US" b="0" i="0" dirty="0">
                <a:solidFill>
                  <a:schemeClr val="tx1"/>
                </a:solidFill>
                <a:latin typeface="Calibri" pitchFamily="34" charset="0"/>
                <a:cs typeface="Calibri" pitchFamily="34" charset="0"/>
              </a:rPr>
              <a:t>Transfer price = (operating) X ( 1+Markup)</a:t>
            </a:r>
          </a:p>
          <a:p>
            <a:pPr algn="l" eaLnBrk="0" hangingPunct="0">
              <a:spcBef>
                <a:spcPct val="50000"/>
              </a:spcBef>
            </a:pPr>
            <a:r>
              <a:rPr lang="en-US" i="0" dirty="0">
                <a:solidFill>
                  <a:schemeClr val="tx1"/>
                </a:solidFill>
                <a:latin typeface="Calibri" pitchFamily="34" charset="0"/>
                <a:cs typeface="Calibri" pitchFamily="34" charset="0"/>
              </a:rPr>
              <a:t>Transfer price = 300 X 1.11 = Rs 333.33</a:t>
            </a:r>
            <a:endParaRPr lang="en-US" b="0" i="0" dirty="0">
              <a:solidFill>
                <a:schemeClr val="tx1"/>
              </a:solidFill>
              <a:latin typeface="Calibri" pitchFamily="34" charset="0"/>
              <a:cs typeface="Calibri" pitchFamily="34" charset="0"/>
            </a:endParaRPr>
          </a:p>
          <a:p>
            <a:pPr algn="l" eaLnBrk="0" hangingPunct="0">
              <a:spcBef>
                <a:spcPct val="50000"/>
              </a:spcBef>
            </a:pPr>
            <a:endParaRPr lang="en-US" i="0" dirty="0">
              <a:solidFill>
                <a:schemeClr val="tx1"/>
              </a:solidFill>
              <a:latin typeface="Calibri" pitchFamily="34" charset="0"/>
              <a:cs typeface="Calibri" pitchFamily="34" charset="0"/>
            </a:endParaRPr>
          </a:p>
        </p:txBody>
      </p:sp>
      <p:sp>
        <p:nvSpPr>
          <p:cNvPr id="12" name="Text Box 8"/>
          <p:cNvSpPr txBox="1">
            <a:spLocks noChangeArrowheads="1"/>
          </p:cNvSpPr>
          <p:nvPr/>
        </p:nvSpPr>
        <p:spPr bwMode="auto">
          <a:xfrm>
            <a:off x="457200" y="2527300"/>
            <a:ext cx="7002462" cy="2031325"/>
          </a:xfrm>
          <a:prstGeom prst="rect">
            <a:avLst/>
          </a:prstGeom>
          <a:noFill/>
          <a:ln w="9525">
            <a:noFill/>
            <a:miter lim="800000"/>
            <a:headEnd/>
            <a:tailEnd/>
          </a:ln>
        </p:spPr>
        <p:txBody>
          <a:bodyPr wrap="square">
            <a:spAutoFit/>
          </a:bodyPr>
          <a:lstStyle/>
          <a:p>
            <a:pPr algn="l" eaLnBrk="0" hangingPunct="0">
              <a:spcBef>
                <a:spcPct val="50000"/>
              </a:spcBef>
            </a:pPr>
            <a:r>
              <a:rPr lang="en-US" b="0" i="0" dirty="0">
                <a:solidFill>
                  <a:schemeClr val="tx1"/>
                </a:solidFill>
                <a:latin typeface="Calibri" pitchFamily="34" charset="0"/>
                <a:cs typeface="Calibri" pitchFamily="34" charset="0"/>
              </a:rPr>
              <a:t>Gross Profit = Turnover – (Direct + Indirect Cost) = 200 - 150 = 50</a:t>
            </a:r>
          </a:p>
          <a:p>
            <a:pPr algn="l" eaLnBrk="0" hangingPunct="0">
              <a:spcBef>
                <a:spcPct val="50000"/>
              </a:spcBef>
            </a:pPr>
            <a:r>
              <a:rPr lang="en-US" b="0" i="0" dirty="0">
                <a:solidFill>
                  <a:schemeClr val="tx1"/>
                </a:solidFill>
                <a:latin typeface="Calibri" pitchFamily="34" charset="0"/>
                <a:cs typeface="Calibri" pitchFamily="34" charset="0"/>
              </a:rPr>
              <a:t>Other operating expenses = 30</a:t>
            </a:r>
          </a:p>
          <a:p>
            <a:pPr algn="l" eaLnBrk="0" hangingPunct="0">
              <a:spcBef>
                <a:spcPct val="50000"/>
              </a:spcBef>
            </a:pPr>
            <a:r>
              <a:rPr lang="en-US" b="0" i="0" dirty="0">
                <a:solidFill>
                  <a:schemeClr val="tx1"/>
                </a:solidFill>
                <a:latin typeface="Calibri" pitchFamily="34" charset="0"/>
                <a:cs typeface="Calibri" pitchFamily="34" charset="0"/>
              </a:rPr>
              <a:t>Net profit = GP -  Op. Exp = 50-30 = 20</a:t>
            </a:r>
          </a:p>
          <a:p>
            <a:pPr algn="l" eaLnBrk="0" hangingPunct="0">
              <a:spcBef>
                <a:spcPct val="50000"/>
              </a:spcBef>
            </a:pPr>
            <a:r>
              <a:rPr lang="en-US" i="0" dirty="0">
                <a:solidFill>
                  <a:schemeClr val="tx1"/>
                </a:solidFill>
                <a:latin typeface="Calibri" pitchFamily="34" charset="0"/>
                <a:cs typeface="Calibri" pitchFamily="34" charset="0"/>
              </a:rPr>
              <a:t>Profit margin on cost = NP/operating cost = 11.11% </a:t>
            </a:r>
          </a:p>
          <a:p>
            <a:pPr algn="l" eaLnBrk="0" hangingPunct="0">
              <a:spcBef>
                <a:spcPct val="50000"/>
              </a:spcBef>
            </a:pPr>
            <a:endParaRPr lang="en-US" i="0" dirty="0">
              <a:solidFill>
                <a:schemeClr val="tx1"/>
              </a:solidFill>
              <a:latin typeface="Calibri" pitchFamily="34" charset="0"/>
              <a:cs typeface="Calibri" pitchFamily="34" charset="0"/>
            </a:endParaRPr>
          </a:p>
        </p:txBody>
      </p:sp>
    </p:spTree>
    <p:extLst>
      <p:ext uri="{BB962C8B-B14F-4D97-AF65-F5344CB8AC3E}">
        <p14:creationId xmlns:p14="http://schemas.microsoft.com/office/powerpoint/2010/main" val="1710811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P spid="9" grpId="0" animBg="1"/>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Benefit of 5% range</a:t>
            </a:r>
          </a:p>
        </p:txBody>
      </p:sp>
      <p:sp>
        <p:nvSpPr>
          <p:cNvPr id="3" name="Content Placeholder 2"/>
          <p:cNvSpPr>
            <a:spLocks noGrp="1"/>
          </p:cNvSpPr>
          <p:nvPr>
            <p:ph idx="1"/>
          </p:nvPr>
        </p:nvSpPr>
        <p:spPr/>
        <p:txBody>
          <a:bodyPr>
            <a:normAutofit/>
          </a:bodyPr>
          <a:lstStyle/>
          <a:p>
            <a:pPr indent="-365125">
              <a:lnSpc>
                <a:spcPct val="90000"/>
              </a:lnSpc>
              <a:buSzPct val="100000"/>
              <a:buFont typeface="Wingdings" pitchFamily="2" charset="2"/>
              <a:buChar char="Ø"/>
            </a:pPr>
            <a:r>
              <a:rPr lang="en-US" sz="2400" dirty="0">
                <a:latin typeface="Calibri" pitchFamily="34" charset="0"/>
                <a:cs typeface="Calibri" pitchFamily="34" charset="0"/>
              </a:rPr>
              <a:t>As per section 92C, if more than one price is determined, the ALP shall be arithmetic mean of such </a:t>
            </a:r>
            <a:r>
              <a:rPr lang="en-US" sz="2400" dirty="0" smtClean="0">
                <a:latin typeface="Calibri" pitchFamily="34" charset="0"/>
                <a:cs typeface="Calibri" pitchFamily="34" charset="0"/>
              </a:rPr>
              <a:t>prices</a:t>
            </a:r>
          </a:p>
          <a:p>
            <a:pPr marL="73787" indent="0">
              <a:lnSpc>
                <a:spcPct val="90000"/>
              </a:lnSpc>
              <a:buSzPct val="100000"/>
              <a:buNone/>
            </a:pPr>
            <a:endParaRPr lang="en-US" sz="2400" dirty="0">
              <a:latin typeface="Calibri" pitchFamily="34" charset="0"/>
              <a:cs typeface="Calibri" pitchFamily="34" charset="0"/>
            </a:endParaRPr>
          </a:p>
          <a:p>
            <a:pPr indent="-365125">
              <a:lnSpc>
                <a:spcPct val="90000"/>
              </a:lnSpc>
              <a:buSzPct val="100000"/>
              <a:buFont typeface="Wingdings" pitchFamily="2" charset="2"/>
              <a:buChar char="Ø"/>
            </a:pPr>
            <a:r>
              <a:rPr lang="en-US" sz="2400" dirty="0">
                <a:latin typeface="Calibri" pitchFamily="34" charset="0"/>
                <a:cs typeface="Calibri" pitchFamily="34" charset="0"/>
              </a:rPr>
              <a:t>It is further provided that the variation is within 5%, no TP adjustment to be </a:t>
            </a:r>
            <a:r>
              <a:rPr lang="en-US" sz="2400" dirty="0" smtClean="0">
                <a:latin typeface="Calibri" pitchFamily="34" charset="0"/>
                <a:cs typeface="Calibri" pitchFamily="34" charset="0"/>
              </a:rPr>
              <a:t>made</a:t>
            </a:r>
          </a:p>
          <a:p>
            <a:pPr marL="73787" indent="0">
              <a:lnSpc>
                <a:spcPct val="90000"/>
              </a:lnSpc>
              <a:buSzPct val="100000"/>
              <a:buNone/>
            </a:pPr>
            <a:endParaRPr lang="en-US" sz="2400" dirty="0">
              <a:latin typeface="Calibri" pitchFamily="34" charset="0"/>
              <a:cs typeface="Calibri" pitchFamily="34" charset="0"/>
            </a:endParaRPr>
          </a:p>
          <a:p>
            <a:pPr indent="-365125">
              <a:lnSpc>
                <a:spcPct val="90000"/>
              </a:lnSpc>
              <a:buSzPct val="100000"/>
              <a:buFont typeface="Wingdings" pitchFamily="2" charset="2"/>
              <a:buChar char="Ø"/>
            </a:pPr>
            <a:r>
              <a:rPr lang="en-US" sz="2400" dirty="0">
                <a:latin typeface="Calibri" pitchFamily="34" charset="0"/>
                <a:cs typeface="Calibri" pitchFamily="34" charset="0"/>
              </a:rPr>
              <a:t>Proviso to section 92C, amended by Finance Act (No. 2), 2009 with effect from </a:t>
            </a:r>
            <a:r>
              <a:rPr lang="en-US" sz="2400" dirty="0" smtClean="0">
                <a:latin typeface="Calibri" pitchFamily="34" charset="0"/>
                <a:cs typeface="Calibri" pitchFamily="34" charset="0"/>
              </a:rPr>
              <a:t>1.10.09</a:t>
            </a:r>
          </a:p>
          <a:p>
            <a:pPr marL="73787" indent="0">
              <a:lnSpc>
                <a:spcPct val="90000"/>
              </a:lnSpc>
              <a:buSzPct val="100000"/>
              <a:buNone/>
            </a:pPr>
            <a:endParaRPr lang="en-US" sz="2400" dirty="0">
              <a:latin typeface="Calibri" pitchFamily="34" charset="0"/>
              <a:cs typeface="Calibri" pitchFamily="34" charset="0"/>
            </a:endParaRPr>
          </a:p>
          <a:p>
            <a:pPr indent="-365125">
              <a:lnSpc>
                <a:spcPct val="90000"/>
              </a:lnSpc>
              <a:buSzPct val="100000"/>
              <a:buFont typeface="Wingdings" pitchFamily="2" charset="2"/>
              <a:buChar char="Ø"/>
            </a:pPr>
            <a:r>
              <a:rPr lang="en-US" sz="2400" dirty="0">
                <a:latin typeface="Calibri" pitchFamily="34" charset="0"/>
                <a:cs typeface="Calibri" pitchFamily="34" charset="0"/>
              </a:rPr>
              <a:t>Proviso to section 92C, again amended by Finance Act, 2011 with effect from 01.04.2012 – range to be prescribed instead of current 5% benefit</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864068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Key Issues Effecting TP Analysis</a:t>
            </a:r>
          </a:p>
        </p:txBody>
      </p:sp>
      <p:sp>
        <p:nvSpPr>
          <p:cNvPr id="3" name="Content Placeholder 2"/>
          <p:cNvSpPr>
            <a:spLocks noGrp="1"/>
          </p:cNvSpPr>
          <p:nvPr>
            <p:ph idx="1"/>
          </p:nvPr>
        </p:nvSpPr>
        <p:spPr>
          <a:xfrm>
            <a:off x="152400" y="1622791"/>
            <a:ext cx="8686800" cy="4930409"/>
          </a:xfrm>
        </p:spPr>
        <p:txBody>
          <a:bodyPr>
            <a:noAutofit/>
          </a:bodyPr>
          <a:lstStyle/>
          <a:p>
            <a:pPr algn="just">
              <a:buFont typeface="Wingdings" pitchFamily="2" charset="2"/>
              <a:buChar char="Ø"/>
            </a:pPr>
            <a:r>
              <a:rPr lang="en-US" sz="2400" dirty="0">
                <a:latin typeface="Calibri" pitchFamily="34" charset="0"/>
                <a:cs typeface="Calibri" pitchFamily="34" charset="0"/>
              </a:rPr>
              <a:t>Choice of appropriate method for ALP</a:t>
            </a:r>
          </a:p>
          <a:p>
            <a:pPr algn="just">
              <a:buFont typeface="Wingdings" pitchFamily="2" charset="2"/>
              <a:buChar char="Ø"/>
            </a:pPr>
            <a:r>
              <a:rPr lang="en-US" sz="2400" dirty="0" smtClean="0">
                <a:latin typeface="Calibri" pitchFamily="34" charset="0"/>
                <a:cs typeface="Calibri" pitchFamily="34" charset="0"/>
              </a:rPr>
              <a:t>Selection </a:t>
            </a:r>
            <a:r>
              <a:rPr lang="en-US" sz="2400" dirty="0">
                <a:latin typeface="Calibri" pitchFamily="34" charset="0"/>
                <a:cs typeface="Calibri" pitchFamily="34" charset="0"/>
              </a:rPr>
              <a:t>of time period</a:t>
            </a:r>
          </a:p>
          <a:p>
            <a:pPr algn="just">
              <a:buFont typeface="Wingdings" pitchFamily="2" charset="2"/>
              <a:buChar char="Ø"/>
            </a:pPr>
            <a:r>
              <a:rPr lang="en-US" sz="2400" dirty="0" smtClean="0">
                <a:latin typeface="Calibri" pitchFamily="34" charset="0"/>
                <a:cs typeface="Calibri" pitchFamily="34" charset="0"/>
              </a:rPr>
              <a:t>Availability </a:t>
            </a:r>
            <a:r>
              <a:rPr lang="en-US" sz="2400" dirty="0">
                <a:latin typeface="Calibri" pitchFamily="34" charset="0"/>
                <a:cs typeface="Calibri" pitchFamily="34" charset="0"/>
              </a:rPr>
              <a:t>of corporate database</a:t>
            </a:r>
          </a:p>
          <a:p>
            <a:pPr algn="just">
              <a:buFont typeface="Wingdings" pitchFamily="2" charset="2"/>
              <a:buChar char="Ø"/>
            </a:pPr>
            <a:r>
              <a:rPr lang="en-US" sz="2400" dirty="0" smtClean="0">
                <a:latin typeface="Calibri" pitchFamily="34" charset="0"/>
                <a:cs typeface="Calibri" pitchFamily="34" charset="0"/>
              </a:rPr>
              <a:t>Avoid </a:t>
            </a:r>
            <a:r>
              <a:rPr lang="en-US" sz="2400" dirty="0">
                <a:latin typeface="Calibri" pitchFamily="34" charset="0"/>
                <a:cs typeface="Calibri" pitchFamily="34" charset="0"/>
              </a:rPr>
              <a:t>loss making companies and those with negative net worth</a:t>
            </a:r>
          </a:p>
          <a:p>
            <a:pPr algn="just">
              <a:buFont typeface="Wingdings" pitchFamily="2" charset="2"/>
              <a:buChar char="Ø"/>
            </a:pPr>
            <a:r>
              <a:rPr lang="en-US" sz="2400" dirty="0" smtClean="0">
                <a:latin typeface="Calibri" pitchFamily="34" charset="0"/>
                <a:cs typeface="Calibri" pitchFamily="34" charset="0"/>
              </a:rPr>
              <a:t>Provide </a:t>
            </a:r>
            <a:r>
              <a:rPr lang="en-US" sz="2400" dirty="0">
                <a:latin typeface="Calibri" pitchFamily="34" charset="0"/>
                <a:cs typeface="Calibri" pitchFamily="34" charset="0"/>
              </a:rPr>
              <a:t>complete justification for extraordinary or ordinary events</a:t>
            </a:r>
          </a:p>
          <a:p>
            <a:pPr algn="just">
              <a:buFont typeface="Wingdings" pitchFamily="2" charset="2"/>
              <a:buChar char="Ø"/>
            </a:pPr>
            <a:r>
              <a:rPr lang="en-US" sz="2400" dirty="0" smtClean="0">
                <a:latin typeface="Calibri" pitchFamily="34" charset="0"/>
                <a:cs typeface="Calibri" pitchFamily="34" charset="0"/>
              </a:rPr>
              <a:t>Synchronize </a:t>
            </a:r>
            <a:r>
              <a:rPr lang="en-US" sz="2400" dirty="0">
                <a:latin typeface="Calibri" pitchFamily="34" charset="0"/>
                <a:cs typeface="Calibri" pitchFamily="34" charset="0"/>
              </a:rPr>
              <a:t>with auditors report and notes to accounts</a:t>
            </a:r>
          </a:p>
          <a:p>
            <a:pPr algn="just">
              <a:buFont typeface="Wingdings" pitchFamily="2" charset="2"/>
              <a:buChar char="Ø"/>
            </a:pPr>
            <a:r>
              <a:rPr lang="en-US" sz="2400" dirty="0" smtClean="0">
                <a:latin typeface="Calibri" pitchFamily="34" charset="0"/>
                <a:cs typeface="Calibri" pitchFamily="34" charset="0"/>
              </a:rPr>
              <a:t>Provide </a:t>
            </a:r>
            <a:r>
              <a:rPr lang="en-US" sz="2400" dirty="0">
                <a:latin typeface="Calibri" pitchFamily="34" charset="0"/>
                <a:cs typeface="Calibri" pitchFamily="34" charset="0"/>
              </a:rPr>
              <a:t>description of finally selected companies</a:t>
            </a:r>
          </a:p>
          <a:p>
            <a:pPr algn="just">
              <a:buFont typeface="Wingdings" pitchFamily="2" charset="2"/>
              <a:buChar char="Ø"/>
            </a:pPr>
            <a:r>
              <a:rPr lang="en-US" sz="2400" dirty="0" smtClean="0">
                <a:latin typeface="Calibri" pitchFamily="34" charset="0"/>
                <a:cs typeface="Calibri" pitchFamily="34" charset="0"/>
              </a:rPr>
              <a:t>Consider </a:t>
            </a:r>
            <a:r>
              <a:rPr lang="en-US" sz="2400" dirty="0">
                <a:latin typeface="Calibri" pitchFamily="34" charset="0"/>
                <a:cs typeface="Calibri" pitchFamily="34" charset="0"/>
              </a:rPr>
              <a:t>past TP assessments and connected </a:t>
            </a:r>
            <a:r>
              <a:rPr lang="en-US" sz="2400" dirty="0" smtClean="0">
                <a:latin typeface="Calibri" pitchFamily="34" charset="0"/>
                <a:cs typeface="Calibri" pitchFamily="34" charset="0"/>
              </a:rPr>
              <a:t>issues</a:t>
            </a:r>
          </a:p>
          <a:p>
            <a:pPr algn="just">
              <a:buFont typeface="Wingdings" pitchFamily="2" charset="2"/>
              <a:buChar char="Ø"/>
            </a:pPr>
            <a:r>
              <a:rPr lang="en-US" sz="2400" dirty="0">
                <a:latin typeface="Calibri" pitchFamily="34" charset="0"/>
                <a:cs typeface="Calibri" pitchFamily="34" charset="0"/>
              </a:rPr>
              <a:t>Use of secret comparables not prohibited</a:t>
            </a:r>
            <a:endParaRPr lang="en-US" sz="2400" b="1" dirty="0">
              <a:latin typeface="Calibri" pitchFamily="34" charset="0"/>
              <a:cs typeface="Calibri" pitchFamily="34" charset="0"/>
            </a:endParaRPr>
          </a:p>
          <a:p>
            <a:pPr algn="just">
              <a:buFont typeface="Wingdings" pitchFamily="2" charset="2"/>
              <a:buChar char="Ø"/>
            </a:pPr>
            <a:r>
              <a:rPr lang="en-US" sz="2400" dirty="0">
                <a:latin typeface="Calibri" pitchFamily="34" charset="0"/>
                <a:cs typeface="Calibri" pitchFamily="34" charset="0"/>
              </a:rPr>
              <a:t>Avoid use of unnecessary data in report</a:t>
            </a:r>
          </a:p>
          <a:p>
            <a:pPr algn="just">
              <a:buFont typeface="Wingdings" pitchFamily="2" charset="2"/>
              <a:buChar char="Ø"/>
            </a:pPr>
            <a:r>
              <a:rPr lang="en-US" sz="2400" dirty="0" smtClean="0">
                <a:latin typeface="Calibri" pitchFamily="34" charset="0"/>
                <a:cs typeface="Calibri" pitchFamily="34" charset="0"/>
              </a:rPr>
              <a:t>Synchronize </a:t>
            </a:r>
            <a:r>
              <a:rPr lang="en-US" sz="2400" dirty="0">
                <a:latin typeface="Calibri" pitchFamily="34" charset="0"/>
                <a:cs typeface="Calibri" pitchFamily="34" charset="0"/>
              </a:rPr>
              <a:t>market situation with operating margin of the </a:t>
            </a:r>
            <a:r>
              <a:rPr lang="en-US" sz="2400" dirty="0" smtClean="0">
                <a:latin typeface="Calibri" pitchFamily="34" charset="0"/>
                <a:cs typeface="Calibri" pitchFamily="34" charset="0"/>
              </a:rPr>
              <a:t>assessee</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94549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there is a need of Transfer Pricing?</a:t>
            </a:r>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a:latin typeface="Calibri" pitchFamily="34" charset="0"/>
                <a:cs typeface="Calibri" pitchFamily="34" charset="0"/>
              </a:rPr>
              <a:t>Transfer Pricing regulations are required since there are:</a:t>
            </a:r>
          </a:p>
          <a:p>
            <a:pPr>
              <a:buFont typeface="Wingdings" pitchFamily="2" charset="2"/>
              <a:buChar char="Ø"/>
            </a:pPr>
            <a:endParaRPr lang="en-US" sz="2400" dirty="0">
              <a:latin typeface="Calibri" pitchFamily="34" charset="0"/>
              <a:cs typeface="Calibri" pitchFamily="34" charset="0"/>
            </a:endParaRPr>
          </a:p>
          <a:p>
            <a:pPr marL="804863" indent="-341313">
              <a:buFont typeface="Wingdings" pitchFamily="2" charset="2"/>
              <a:buChar char="§"/>
            </a:pPr>
            <a:r>
              <a:rPr lang="en-US" sz="2400" dirty="0">
                <a:latin typeface="Calibri" pitchFamily="34" charset="0"/>
                <a:cs typeface="Calibri" pitchFamily="34" charset="0"/>
              </a:rPr>
              <a:t>Cross border transactions in the nature of</a:t>
            </a:r>
          </a:p>
          <a:p>
            <a:pPr marL="804863" indent="-341313">
              <a:buFont typeface="Wingdings" pitchFamily="2" charset="2"/>
              <a:buChar char="§"/>
            </a:pPr>
            <a:r>
              <a:rPr lang="en-US" sz="2400" dirty="0">
                <a:latin typeface="Calibri" pitchFamily="34" charset="0"/>
                <a:cs typeface="Calibri" pitchFamily="34" charset="0"/>
              </a:rPr>
              <a:t>Intra Group transactions and</a:t>
            </a:r>
          </a:p>
          <a:p>
            <a:pPr marL="804863" indent="-341313">
              <a:buFont typeface="Wingdings" pitchFamily="2" charset="2"/>
              <a:buChar char="§"/>
            </a:pPr>
            <a:r>
              <a:rPr lang="en-US" sz="2400" dirty="0">
                <a:latin typeface="Calibri" pitchFamily="34" charset="0"/>
                <a:cs typeface="Calibri" pitchFamily="34" charset="0"/>
              </a:rPr>
              <a:t>Tax rates in two countries are different and</a:t>
            </a:r>
          </a:p>
          <a:p>
            <a:pPr marL="804863" indent="-341313">
              <a:buFont typeface="Wingdings" pitchFamily="2" charset="2"/>
              <a:buChar char="§"/>
            </a:pPr>
            <a:r>
              <a:rPr lang="en-US" sz="2400" dirty="0">
                <a:latin typeface="Calibri" pitchFamily="34" charset="0"/>
                <a:cs typeface="Calibri" pitchFamily="34" charset="0"/>
              </a:rPr>
              <a:t>Management of an enterprise is likely to </a:t>
            </a:r>
            <a:r>
              <a:rPr lang="en-US" sz="2400" i="1" dirty="0">
                <a:latin typeface="Calibri" pitchFamily="34" charset="0"/>
                <a:cs typeface="Calibri" pitchFamily="34" charset="0"/>
              </a:rPr>
              <a:t>avoid tax</a:t>
            </a:r>
            <a:r>
              <a:rPr lang="en-US" sz="2400" b="1" dirty="0">
                <a:latin typeface="Calibri" pitchFamily="34" charset="0"/>
                <a:cs typeface="Calibri" pitchFamily="34" charset="0"/>
              </a:rPr>
              <a:t> </a:t>
            </a:r>
            <a:r>
              <a:rPr lang="en-US" sz="2400" dirty="0">
                <a:latin typeface="Calibri" pitchFamily="34" charset="0"/>
                <a:cs typeface="Calibri" pitchFamily="34" charset="0"/>
              </a:rPr>
              <a:t>in a particular country by </a:t>
            </a:r>
            <a:r>
              <a:rPr lang="en-US" sz="2400" i="1" dirty="0">
                <a:latin typeface="Calibri" pitchFamily="34" charset="0"/>
                <a:cs typeface="Calibri" pitchFamily="34" charset="0"/>
              </a:rPr>
              <a:t>manipulating transfer prices.</a:t>
            </a:r>
          </a:p>
          <a:p>
            <a:pPr>
              <a:buFont typeface="Wingdings" pitchFamily="2" charset="2"/>
              <a:buChar char="Ø"/>
            </a:pPr>
            <a:endParaRPr lang="en-US" sz="2400" b="1" dirty="0">
              <a:latin typeface="Calibri" pitchFamily="34" charset="0"/>
              <a:cs typeface="Calibri" pitchFamily="34" charset="0"/>
            </a:endParaRPr>
          </a:p>
          <a:p>
            <a:pPr>
              <a:buFont typeface="Wingdings" pitchFamily="2" charset="2"/>
              <a:buChar char="Ø"/>
            </a:pPr>
            <a:r>
              <a:rPr lang="en-US" sz="2400" dirty="0">
                <a:latin typeface="Calibri" pitchFamily="34" charset="0"/>
                <a:cs typeface="Calibri" pitchFamily="34" charset="0"/>
              </a:rPr>
              <a:t>Hence, to prevent such avoidance of tax in India by manipulation of transfer prices, the government has introduced the detailed transfer pricing regulations in India.</a:t>
            </a:r>
          </a:p>
          <a:p>
            <a:endParaRPr lang="en-US" dirty="0"/>
          </a:p>
        </p:txBody>
      </p:sp>
    </p:spTree>
    <p:extLst>
      <p:ext uri="{BB962C8B-B14F-4D97-AF65-F5344CB8AC3E}">
        <p14:creationId xmlns:p14="http://schemas.microsoft.com/office/powerpoint/2010/main" val="365638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Autofit/>
          </a:bodyPr>
          <a:lstStyle/>
          <a:p>
            <a:r>
              <a:rPr lang="en-US" dirty="0">
                <a:latin typeface="Calibri" pitchFamily="34" charset="0"/>
                <a:cs typeface="Calibri" pitchFamily="34" charset="0"/>
              </a:rPr>
              <a:t>Burden Of Proof - Taxpayer Or Tax Officer?</a:t>
            </a:r>
          </a:p>
        </p:txBody>
      </p:sp>
      <p:sp>
        <p:nvSpPr>
          <p:cNvPr id="14" name="Rectangle 13"/>
          <p:cNvSpPr/>
          <p:nvPr/>
        </p:nvSpPr>
        <p:spPr>
          <a:xfrm>
            <a:off x="533400" y="2209800"/>
            <a:ext cx="4648200" cy="461665"/>
          </a:xfrm>
          <a:prstGeom prst="rect">
            <a:avLst/>
          </a:prstGeom>
          <a:noFill/>
          <a:effectLst>
            <a:reflection blurRad="6350" stA="52000" endA="300" endPos="35000" dir="5400000" sy="-100000" algn="bl" rotWithShape="0"/>
          </a:effectLst>
        </p:spPr>
        <p:txBody>
          <a:bodyPr wrap="square" lIns="91440" tIns="45720" rIns="91440" bIns="45720">
            <a:spAutoFit/>
          </a:bodyPr>
          <a:lstStyle/>
          <a:p>
            <a:r>
              <a:rPr lang="en-US" sz="2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itchFamily="34" charset="0"/>
                <a:cs typeface="Calibri" pitchFamily="34" charset="0"/>
              </a:rPr>
              <a:t>Determine ALP</a:t>
            </a:r>
            <a:endParaRPr lang="en-US" sz="24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itchFamily="34" charset="0"/>
              <a:cs typeface="Calibri" pitchFamily="34" charset="0"/>
            </a:endParaRPr>
          </a:p>
        </p:txBody>
      </p:sp>
      <p:sp>
        <p:nvSpPr>
          <p:cNvPr id="16" name="Rectangle 15"/>
          <p:cNvSpPr/>
          <p:nvPr/>
        </p:nvSpPr>
        <p:spPr>
          <a:xfrm>
            <a:off x="533400" y="1600200"/>
            <a:ext cx="5532077" cy="523220"/>
          </a:xfrm>
          <a:prstGeom prst="rect">
            <a:avLst/>
          </a:prstGeom>
          <a:noFill/>
        </p:spPr>
        <p:txBody>
          <a:bodyPr wrap="square" lIns="91440" tIns="45720" rIns="91440" bIns="45720">
            <a:spAutoFit/>
          </a:bodyPr>
          <a:lstStyle/>
          <a:p>
            <a:r>
              <a:rPr lang="en-US" sz="2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Calibri" pitchFamily="34" charset="0"/>
                <a:cs typeface="Calibri" pitchFamily="34" charset="0"/>
              </a:rPr>
              <a:t>Primary Onus of the Assessee to</a:t>
            </a:r>
            <a:endParaRPr lang="en-US" sz="2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Calibri" pitchFamily="34" charset="0"/>
              <a:cs typeface="Calibri" pitchFamily="34" charset="0"/>
            </a:endParaRPr>
          </a:p>
        </p:txBody>
      </p:sp>
      <p:sp>
        <p:nvSpPr>
          <p:cNvPr id="17" name="Rectangle 16"/>
          <p:cNvSpPr/>
          <p:nvPr/>
        </p:nvSpPr>
        <p:spPr>
          <a:xfrm>
            <a:off x="533399" y="2743200"/>
            <a:ext cx="6172201" cy="461665"/>
          </a:xfrm>
          <a:prstGeom prst="rect">
            <a:avLst/>
          </a:prstGeom>
          <a:noFill/>
          <a:effectLst>
            <a:reflection blurRad="6350" stA="52000" endA="300" endPos="35000" dir="5400000" sy="-100000" algn="bl" rotWithShape="0"/>
          </a:effectLst>
        </p:spPr>
        <p:txBody>
          <a:bodyPr wrap="square" lIns="91440" tIns="45720" rIns="91440" bIns="45720">
            <a:spAutoFit/>
          </a:bodyPr>
          <a:lstStyle/>
          <a:p>
            <a:r>
              <a:rPr lang="en-US" sz="2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itchFamily="34" charset="0"/>
                <a:cs typeface="Calibri" pitchFamily="34" charset="0"/>
              </a:rPr>
              <a:t>Substantiate it with Prescribed Documentation</a:t>
            </a:r>
            <a:endParaRPr lang="en-US" sz="24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itchFamily="34" charset="0"/>
              <a:cs typeface="Calibri" pitchFamily="34" charset="0"/>
            </a:endParaRPr>
          </a:p>
        </p:txBody>
      </p:sp>
      <p:sp>
        <p:nvSpPr>
          <p:cNvPr id="18" name="Rectangle 17"/>
          <p:cNvSpPr/>
          <p:nvPr/>
        </p:nvSpPr>
        <p:spPr>
          <a:xfrm>
            <a:off x="533400" y="3657600"/>
            <a:ext cx="4648199" cy="523220"/>
          </a:xfrm>
          <a:prstGeom prst="rect">
            <a:avLst/>
          </a:prstGeom>
          <a:noFill/>
        </p:spPr>
        <p:txBody>
          <a:bodyPr wrap="square" lIns="91440" tIns="45720" rIns="91440" bIns="45720">
            <a:spAutoFit/>
          </a:bodyPr>
          <a:lstStyle/>
          <a:p>
            <a:r>
              <a:rPr lang="en-US" sz="2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latin typeface="Calibri" pitchFamily="34" charset="0"/>
                <a:cs typeface="Calibri" pitchFamily="34" charset="0"/>
              </a:rPr>
              <a:t>Onus if Discharged</a:t>
            </a:r>
          </a:p>
        </p:txBody>
      </p:sp>
      <p:sp>
        <p:nvSpPr>
          <p:cNvPr id="19" name="Rectangle 18"/>
          <p:cNvSpPr/>
          <p:nvPr/>
        </p:nvSpPr>
        <p:spPr>
          <a:xfrm>
            <a:off x="533400" y="4343400"/>
            <a:ext cx="6172200" cy="461665"/>
          </a:xfrm>
          <a:prstGeom prst="rect">
            <a:avLst/>
          </a:prstGeom>
          <a:noFill/>
          <a:effectLst>
            <a:reflection blurRad="6350" stA="52000" endA="300" endPos="35000" dir="5400000" sy="-100000" algn="bl" rotWithShape="0"/>
          </a:effectLst>
        </p:spPr>
        <p:txBody>
          <a:bodyPr wrap="square" lIns="91440" tIns="45720" rIns="91440" bIns="45720">
            <a:spAutoFit/>
          </a:bodyPr>
          <a:lstStyle/>
          <a:p>
            <a:r>
              <a:rPr lang="en-US" sz="24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itchFamily="34" charset="0"/>
                <a:cs typeface="Calibri" pitchFamily="34" charset="0"/>
              </a:rPr>
              <a:t>There can be no intervention by the Tax officer</a:t>
            </a:r>
            <a:endParaRPr lang="en-US" sz="24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Calibri" pitchFamily="34" charset="0"/>
              <a:cs typeface="Calibri" pitchFamily="34" charset="0"/>
            </a:endParaRPr>
          </a:p>
        </p:txBody>
      </p:sp>
    </p:spTree>
    <p:extLst>
      <p:ext uri="{BB962C8B-B14F-4D97-AF65-F5344CB8AC3E}">
        <p14:creationId xmlns:p14="http://schemas.microsoft.com/office/powerpoint/2010/main" val="3556536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7" grpId="0"/>
      <p:bldP spid="18" grpId="0"/>
      <p:bldP spid="1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And That’s How You Do It!</a:t>
            </a:r>
          </a:p>
        </p:txBody>
      </p:sp>
      <p:graphicFrame>
        <p:nvGraphicFramePr>
          <p:cNvPr id="4" name="Table 3"/>
          <p:cNvGraphicFramePr>
            <a:graphicFrameLocks noGrp="1"/>
          </p:cNvGraphicFramePr>
          <p:nvPr>
            <p:extLst>
              <p:ext uri="{D42A27DB-BD31-4B8C-83A1-F6EECF244321}">
                <p14:modId xmlns:p14="http://schemas.microsoft.com/office/powerpoint/2010/main" val="2317438608"/>
              </p:ext>
            </p:extLst>
          </p:nvPr>
        </p:nvGraphicFramePr>
        <p:xfrm>
          <a:off x="304800" y="3651579"/>
          <a:ext cx="8077200" cy="2977821"/>
        </p:xfrm>
        <a:graphic>
          <a:graphicData uri="http://schemas.openxmlformats.org/drawingml/2006/table">
            <a:tbl>
              <a:tblPr firstRow="1" bandRow="1">
                <a:tableStyleId>{5940675A-B579-460E-94D1-54222C63F5DA}</a:tableStyleId>
              </a:tblPr>
              <a:tblGrid>
                <a:gridCol w="4263154"/>
                <a:gridCol w="3814046"/>
              </a:tblGrid>
              <a:tr h="733991">
                <a:tc>
                  <a:txBody>
                    <a:bodyPr/>
                    <a:lstStyle/>
                    <a:p>
                      <a:pPr lvl="1" algn="l"/>
                      <a:r>
                        <a:rPr lang="en-US" sz="2000" dirty="0" smtClean="0"/>
                        <a:t>Price charged in the International Transaction</a:t>
                      </a:r>
                      <a:endParaRPr lang="en-US" sz="2000" dirty="0"/>
                    </a:p>
                  </a:txBody>
                  <a:tcPr/>
                </a:tc>
                <a:tc>
                  <a:txBody>
                    <a:bodyPr/>
                    <a:lstStyle/>
                    <a:p>
                      <a:r>
                        <a:rPr lang="en-US" sz="2000" dirty="0" smtClean="0"/>
                        <a:t>Not determined in accordance with the methods prescribed</a:t>
                      </a:r>
                      <a:endParaRPr lang="en-US" sz="2000" dirty="0"/>
                    </a:p>
                  </a:txBody>
                  <a:tcPr/>
                </a:tc>
              </a:tr>
              <a:tr h="775848">
                <a:tc>
                  <a:txBody>
                    <a:bodyPr/>
                    <a:lstStyle/>
                    <a:p>
                      <a:pPr lvl="1"/>
                      <a:r>
                        <a:rPr lang="en-US" sz="2000" dirty="0" smtClean="0"/>
                        <a:t>Information &amp; Documents relating to International</a:t>
                      </a:r>
                      <a:r>
                        <a:rPr lang="en-US" sz="2000" baseline="0" dirty="0" smtClean="0"/>
                        <a:t> Transaction</a:t>
                      </a:r>
                      <a:endParaRPr lang="en-US" sz="2000" dirty="0"/>
                    </a:p>
                  </a:txBody>
                  <a:tcPr/>
                </a:tc>
                <a:tc>
                  <a:txBody>
                    <a:bodyPr/>
                    <a:lstStyle/>
                    <a:p>
                      <a:r>
                        <a:rPr lang="en-US" sz="2000" dirty="0" smtClean="0"/>
                        <a:t>Have not been kept &amp; maintained in accordance with the TRPs</a:t>
                      </a:r>
                      <a:endParaRPr lang="en-US" sz="2000" dirty="0"/>
                    </a:p>
                  </a:txBody>
                  <a:tcPr/>
                </a:tc>
              </a:tr>
              <a:tr h="733991">
                <a:tc>
                  <a:txBody>
                    <a:bodyPr/>
                    <a:lstStyle/>
                    <a:p>
                      <a:pPr lvl="1"/>
                      <a:r>
                        <a:rPr lang="en-US" sz="2000" dirty="0" smtClean="0"/>
                        <a:t>Information or data used in computation of the ALP</a:t>
                      </a:r>
                      <a:endParaRPr lang="en-US" sz="2000" dirty="0"/>
                    </a:p>
                  </a:txBody>
                  <a:tcPr/>
                </a:tc>
                <a:tc>
                  <a:txBody>
                    <a:bodyPr/>
                    <a:lstStyle/>
                    <a:p>
                      <a:r>
                        <a:rPr lang="en-US" sz="2000" dirty="0" smtClean="0"/>
                        <a:t>Is not reliable or correct</a:t>
                      </a:r>
                      <a:endParaRPr lang="en-US" sz="2000" dirty="0"/>
                    </a:p>
                  </a:txBody>
                  <a:tcPr/>
                </a:tc>
              </a:tr>
              <a:tr h="733991">
                <a:tc>
                  <a:txBody>
                    <a:bodyPr/>
                    <a:lstStyle/>
                    <a:p>
                      <a:pPr lvl="1"/>
                      <a:r>
                        <a:rPr lang="en-US" sz="2000" dirty="0" smtClean="0"/>
                        <a:t>Information or document which was required to be furnished</a:t>
                      </a:r>
                      <a:endParaRPr lang="en-US" sz="2000" dirty="0"/>
                    </a:p>
                  </a:txBody>
                  <a:tcPr/>
                </a:tc>
                <a:tc>
                  <a:txBody>
                    <a:bodyPr/>
                    <a:lstStyle/>
                    <a:p>
                      <a:r>
                        <a:rPr lang="en-US" sz="2000" dirty="0" smtClean="0"/>
                        <a:t>Assessee</a:t>
                      </a:r>
                      <a:r>
                        <a:rPr lang="en-US" sz="2000" baseline="0" dirty="0" smtClean="0"/>
                        <a:t> has failed to furnish it</a:t>
                      </a:r>
                      <a:endParaRPr lang="en-US" sz="2000" dirty="0"/>
                    </a:p>
                  </a:txBody>
                  <a:tcPr/>
                </a:tc>
              </a:tr>
            </a:tbl>
          </a:graphicData>
        </a:graphic>
      </p:graphicFrame>
      <p:sp>
        <p:nvSpPr>
          <p:cNvPr id="6" name="TextBox 5"/>
          <p:cNvSpPr txBox="1"/>
          <p:nvPr/>
        </p:nvSpPr>
        <p:spPr>
          <a:xfrm>
            <a:off x="152400" y="1447800"/>
            <a:ext cx="8686800" cy="1938992"/>
          </a:xfrm>
          <a:prstGeom prst="rect">
            <a:avLst/>
          </a:prstGeom>
          <a:noFill/>
        </p:spPr>
        <p:txBody>
          <a:bodyPr wrap="square" rtlCol="0">
            <a:spAutoFit/>
          </a:bodyPr>
          <a:lstStyle/>
          <a:p>
            <a:r>
              <a:rPr lang="en-US" sz="2400" dirty="0">
                <a:latin typeface="Calibri" pitchFamily="34" charset="0"/>
                <a:cs typeface="Calibri" pitchFamily="34" charset="0"/>
              </a:rPr>
              <a:t>The tax officer may reject the ALP adopted by the assessee and determine the ALP by referring the matter to a Transfer Pricing Officer (TPO) (a special post created for valuation of ALP) who would determine the ALP after hearing the arguments of the taxpayer, if the Tax Officer is of the following views:</a:t>
            </a:r>
          </a:p>
        </p:txBody>
      </p:sp>
    </p:spTree>
    <p:extLst>
      <p:ext uri="{BB962C8B-B14F-4D97-AF65-F5344CB8AC3E}">
        <p14:creationId xmlns:p14="http://schemas.microsoft.com/office/powerpoint/2010/main" val="418495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Documentation</a:t>
            </a:r>
          </a:p>
        </p:txBody>
      </p:sp>
      <p:sp>
        <p:nvSpPr>
          <p:cNvPr id="3" name="Content Placeholder 2"/>
          <p:cNvSpPr>
            <a:spLocks noGrp="1"/>
          </p:cNvSpPr>
          <p:nvPr>
            <p:ph idx="1"/>
          </p:nvPr>
        </p:nvSpPr>
        <p:spPr>
          <a:xfrm>
            <a:off x="228600" y="1524000"/>
            <a:ext cx="8534400" cy="4092209"/>
          </a:xfrm>
        </p:spPr>
        <p:txBody>
          <a:bodyPr>
            <a:noAutofit/>
          </a:bodyPr>
          <a:lstStyle/>
          <a:p>
            <a:pPr indent="-365125">
              <a:lnSpc>
                <a:spcPct val="90000"/>
              </a:lnSpc>
              <a:buSzPct val="100000"/>
              <a:buFont typeface="Wingdings" pitchFamily="2" charset="2"/>
              <a:buChar char="Ø"/>
            </a:pPr>
            <a:r>
              <a:rPr lang="en-US" sz="2400" dirty="0">
                <a:latin typeface="Calibri" pitchFamily="34" charset="0"/>
                <a:cs typeface="Calibri" pitchFamily="34" charset="0"/>
              </a:rPr>
              <a:t>As per section 92D every person entering into an international transaction is required to keep and maintain such information and document in respect there of, as may be prescribed. </a:t>
            </a:r>
            <a:endParaRPr lang="en-US" sz="2400" dirty="0" smtClean="0">
              <a:latin typeface="Calibri" pitchFamily="34" charset="0"/>
              <a:cs typeface="Calibri" pitchFamily="34" charset="0"/>
            </a:endParaRPr>
          </a:p>
          <a:p>
            <a:pPr marL="73787" indent="0">
              <a:lnSpc>
                <a:spcPct val="90000"/>
              </a:lnSpc>
              <a:buSzPct val="100000"/>
              <a:buNone/>
            </a:pPr>
            <a:endParaRPr lang="en-US" sz="2400" dirty="0">
              <a:latin typeface="Calibri" pitchFamily="34" charset="0"/>
              <a:cs typeface="Calibri" pitchFamily="34" charset="0"/>
            </a:endParaRPr>
          </a:p>
          <a:p>
            <a:pPr indent="-365125">
              <a:lnSpc>
                <a:spcPct val="90000"/>
              </a:lnSpc>
              <a:buSzPct val="100000"/>
              <a:buFont typeface="Wingdings" pitchFamily="2" charset="2"/>
              <a:buChar char="Ø"/>
            </a:pPr>
            <a:r>
              <a:rPr lang="en-US" sz="2400" dirty="0">
                <a:latin typeface="Calibri" pitchFamily="34" charset="0"/>
                <a:cs typeface="Calibri" pitchFamily="34" charset="0"/>
              </a:rPr>
              <a:t>Rule 10D provides the nature of documents that should be maintained in case of an International Transactions. </a:t>
            </a:r>
            <a:endParaRPr lang="en-US" sz="2400" dirty="0" smtClean="0">
              <a:latin typeface="Calibri" pitchFamily="34" charset="0"/>
              <a:cs typeface="Calibri" pitchFamily="34" charset="0"/>
            </a:endParaRPr>
          </a:p>
          <a:p>
            <a:pPr marL="73787" indent="0">
              <a:lnSpc>
                <a:spcPct val="90000"/>
              </a:lnSpc>
              <a:buSzPct val="100000"/>
              <a:buNone/>
            </a:pPr>
            <a:endParaRPr lang="en-US" sz="2400" dirty="0">
              <a:latin typeface="Calibri" pitchFamily="34" charset="0"/>
              <a:cs typeface="Calibri" pitchFamily="34" charset="0"/>
            </a:endParaRPr>
          </a:p>
          <a:p>
            <a:pPr indent="-365125">
              <a:lnSpc>
                <a:spcPct val="90000"/>
              </a:lnSpc>
              <a:buSzPct val="100000"/>
              <a:buFont typeface="Wingdings" pitchFamily="2" charset="2"/>
              <a:buChar char="Ø"/>
            </a:pPr>
            <a:r>
              <a:rPr lang="en-US" sz="2400" dirty="0">
                <a:latin typeface="Calibri" pitchFamily="34" charset="0"/>
                <a:cs typeface="Calibri" pitchFamily="34" charset="0"/>
              </a:rPr>
              <a:t>Rule 10D (4) provides that tax payer should as far as possible maintain contemporaneous documentation and such documentation should </a:t>
            </a:r>
            <a:r>
              <a:rPr lang="en-GB" sz="2400" dirty="0">
                <a:latin typeface="Calibri" pitchFamily="34" charset="0"/>
                <a:cs typeface="Calibri" pitchFamily="34" charset="0"/>
              </a:rPr>
              <a:t>exist latest by the specified </a:t>
            </a:r>
            <a:r>
              <a:rPr lang="en-GB" sz="2400" dirty="0" smtClean="0">
                <a:latin typeface="Calibri" pitchFamily="34" charset="0"/>
                <a:cs typeface="Calibri" pitchFamily="34" charset="0"/>
              </a:rPr>
              <a:t>date</a:t>
            </a:r>
          </a:p>
          <a:p>
            <a:pPr marL="73787" indent="0">
              <a:lnSpc>
                <a:spcPct val="90000"/>
              </a:lnSpc>
              <a:buSzPct val="100000"/>
              <a:buNone/>
            </a:pPr>
            <a:endParaRPr lang="en-US" sz="2400" dirty="0">
              <a:latin typeface="Calibri" pitchFamily="34" charset="0"/>
              <a:cs typeface="Calibri" pitchFamily="34" charset="0"/>
            </a:endParaRPr>
          </a:p>
          <a:p>
            <a:pPr indent="-365125">
              <a:lnSpc>
                <a:spcPct val="90000"/>
              </a:lnSpc>
              <a:buSzPct val="100000"/>
              <a:buFont typeface="Wingdings" pitchFamily="2" charset="2"/>
              <a:buChar char="Ø"/>
            </a:pPr>
            <a:r>
              <a:rPr lang="en-US" sz="2400" dirty="0">
                <a:latin typeface="Calibri" pitchFamily="34" charset="0"/>
                <a:cs typeface="Calibri" pitchFamily="34" charset="0"/>
              </a:rPr>
              <a:t>Rule 10D provides that the information and documents specified must be kept and maintained for a period of eight years from the end of the relevant assessment year.</a:t>
            </a:r>
          </a:p>
        </p:txBody>
      </p:sp>
    </p:spTree>
    <p:extLst>
      <p:ext uri="{BB962C8B-B14F-4D97-AF65-F5344CB8AC3E}">
        <p14:creationId xmlns:p14="http://schemas.microsoft.com/office/powerpoint/2010/main" val="49281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Effects Of Adjustment To The Alp</a:t>
            </a:r>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a:latin typeface="Calibri" pitchFamily="34" charset="0"/>
                <a:cs typeface="Calibri" pitchFamily="34" charset="0"/>
              </a:rPr>
              <a:t>In case the ALP determined by the TPO indicates understatement of income by the </a:t>
            </a:r>
            <a:r>
              <a:rPr lang="en-US" sz="2400" dirty="0" smtClean="0">
                <a:latin typeface="Calibri" pitchFamily="34" charset="0"/>
                <a:cs typeface="Calibri" pitchFamily="34" charset="0"/>
              </a:rPr>
              <a:t>taxpayer, it </a:t>
            </a:r>
            <a:r>
              <a:rPr lang="en-US" sz="2400" dirty="0">
                <a:latin typeface="Calibri" pitchFamily="34" charset="0"/>
                <a:cs typeface="Calibri" pitchFamily="34" charset="0"/>
              </a:rPr>
              <a:t>could result into the </a:t>
            </a:r>
            <a:r>
              <a:rPr lang="en-US" sz="2400" dirty="0" smtClean="0">
                <a:latin typeface="Calibri" pitchFamily="34" charset="0"/>
                <a:cs typeface="Calibri" pitchFamily="34" charset="0"/>
              </a:rPr>
              <a:t>following</a:t>
            </a:r>
          </a:p>
          <a:p>
            <a:pPr marL="118872" indent="0">
              <a:buNone/>
            </a:pPr>
            <a:endParaRPr lang="en-US" sz="2400" dirty="0">
              <a:latin typeface="Calibri" pitchFamily="34" charset="0"/>
              <a:cs typeface="Calibri" pitchFamily="34" charset="0"/>
            </a:endParaRPr>
          </a:p>
          <a:p>
            <a:pPr marL="920750" indent="-457200">
              <a:buFont typeface="+mj-lt"/>
              <a:buAutoNum type="arabicParenR"/>
            </a:pPr>
            <a:r>
              <a:rPr lang="en-US" sz="2400" dirty="0" smtClean="0">
                <a:latin typeface="Calibri" pitchFamily="34" charset="0"/>
                <a:cs typeface="Calibri" pitchFamily="34" charset="0"/>
              </a:rPr>
              <a:t>Adjustment </a:t>
            </a:r>
            <a:r>
              <a:rPr lang="en-US" sz="2400" dirty="0">
                <a:latin typeface="Calibri" pitchFamily="34" charset="0"/>
                <a:cs typeface="Calibri" pitchFamily="34" charset="0"/>
              </a:rPr>
              <a:t>to reported income of the </a:t>
            </a:r>
            <a:r>
              <a:rPr lang="en-US" sz="2400" dirty="0" smtClean="0">
                <a:latin typeface="Calibri" pitchFamily="34" charset="0"/>
                <a:cs typeface="Calibri" pitchFamily="34" charset="0"/>
              </a:rPr>
              <a:t>taxpayer</a:t>
            </a:r>
            <a:endParaRPr lang="en-US" sz="2400" dirty="0">
              <a:latin typeface="Calibri" pitchFamily="34" charset="0"/>
              <a:cs typeface="Calibri" pitchFamily="34" charset="0"/>
            </a:endParaRPr>
          </a:p>
          <a:p>
            <a:pPr marL="920750" indent="-457200">
              <a:buFont typeface="+mj-lt"/>
              <a:buAutoNum type="arabicParenR"/>
            </a:pPr>
            <a:r>
              <a:rPr lang="en-US" sz="2400" dirty="0" smtClean="0">
                <a:latin typeface="Calibri" pitchFamily="34" charset="0"/>
                <a:cs typeface="Calibri" pitchFamily="34" charset="0"/>
              </a:rPr>
              <a:t>Levy </a:t>
            </a:r>
            <a:r>
              <a:rPr lang="en-US" sz="2400" dirty="0">
                <a:latin typeface="Calibri" pitchFamily="34" charset="0"/>
                <a:cs typeface="Calibri" pitchFamily="34" charset="0"/>
              </a:rPr>
              <a:t>of penalty</a:t>
            </a:r>
          </a:p>
        </p:txBody>
      </p:sp>
    </p:spTree>
    <p:extLst>
      <p:ext uri="{BB962C8B-B14F-4D97-AF65-F5344CB8AC3E}">
        <p14:creationId xmlns:p14="http://schemas.microsoft.com/office/powerpoint/2010/main" val="359939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5448"/>
            <a:ext cx="8763000" cy="1252728"/>
          </a:xfrm>
        </p:spPr>
        <p:txBody>
          <a:bodyPr>
            <a:noAutofit/>
          </a:bodyPr>
          <a:lstStyle/>
          <a:p>
            <a:r>
              <a:rPr lang="en-US" dirty="0">
                <a:latin typeface="Calibri" pitchFamily="34" charset="0"/>
                <a:cs typeface="Calibri" pitchFamily="34" charset="0"/>
              </a:rPr>
              <a:t>Adjustment to the Reported Income</a:t>
            </a:r>
          </a:p>
        </p:txBody>
      </p:sp>
      <p:sp>
        <p:nvSpPr>
          <p:cNvPr id="3" name="Content Placeholder 2"/>
          <p:cNvSpPr>
            <a:spLocks noGrp="1"/>
          </p:cNvSpPr>
          <p:nvPr>
            <p:ph idx="1"/>
          </p:nvPr>
        </p:nvSpPr>
        <p:spPr/>
        <p:txBody>
          <a:bodyPr>
            <a:noAutofit/>
          </a:bodyPr>
          <a:lstStyle/>
          <a:p>
            <a:pPr marL="342900" indent="-342900">
              <a:buFont typeface="Wingdings" pitchFamily="2" charset="2"/>
              <a:buChar char="Ø"/>
            </a:pPr>
            <a:r>
              <a:rPr lang="en-US" sz="2400" dirty="0">
                <a:latin typeface="Calibri" pitchFamily="34" charset="0"/>
                <a:cs typeface="Calibri" pitchFamily="34" charset="0"/>
              </a:rPr>
              <a:t>The tax officer is bound to adjust the reported income of the taxpayer with the amount </a:t>
            </a:r>
            <a:r>
              <a:rPr lang="en-US" sz="2400" dirty="0" smtClean="0">
                <a:latin typeface="Calibri" pitchFamily="34" charset="0"/>
                <a:cs typeface="Calibri" pitchFamily="34" charset="0"/>
              </a:rPr>
              <a:t>of adjustment </a:t>
            </a:r>
            <a:r>
              <a:rPr lang="en-US" sz="2400" dirty="0">
                <a:latin typeface="Calibri" pitchFamily="34" charset="0"/>
                <a:cs typeface="Calibri" pitchFamily="34" charset="0"/>
              </a:rPr>
              <a:t>proposed by the </a:t>
            </a:r>
            <a:r>
              <a:rPr lang="en-US" sz="2400" dirty="0" smtClean="0">
                <a:latin typeface="Calibri" pitchFamily="34" charset="0"/>
                <a:cs typeface="Calibri" pitchFamily="34" charset="0"/>
              </a:rPr>
              <a:t>TPO.</a:t>
            </a:r>
          </a:p>
          <a:p>
            <a:pPr marL="342900" indent="-342900">
              <a:buFont typeface="Wingdings" pitchFamily="2" charset="2"/>
              <a:buChar char="Ø"/>
            </a:pPr>
            <a:r>
              <a:rPr lang="en-US" sz="2400" dirty="0" smtClean="0">
                <a:latin typeface="Calibri" pitchFamily="34" charset="0"/>
                <a:cs typeface="Calibri" pitchFamily="34" charset="0"/>
              </a:rPr>
              <a:t>This </a:t>
            </a:r>
            <a:r>
              <a:rPr lang="en-US" sz="2400" dirty="0">
                <a:latin typeface="Calibri" pitchFamily="34" charset="0"/>
                <a:cs typeface="Calibri" pitchFamily="34" charset="0"/>
              </a:rPr>
              <a:t>would have an effect of increasing the </a:t>
            </a:r>
            <a:r>
              <a:rPr lang="en-US" sz="2400" dirty="0" smtClean="0">
                <a:latin typeface="Calibri" pitchFamily="34" charset="0"/>
                <a:cs typeface="Calibri" pitchFamily="34" charset="0"/>
              </a:rPr>
              <a:t>assessed income </a:t>
            </a:r>
            <a:r>
              <a:rPr lang="en-US" sz="2400" dirty="0">
                <a:latin typeface="Calibri" pitchFamily="34" charset="0"/>
                <a:cs typeface="Calibri" pitchFamily="34" charset="0"/>
              </a:rPr>
              <a:t>or alternatively decreasing the assessed </a:t>
            </a:r>
            <a:r>
              <a:rPr lang="en-US" sz="2400" dirty="0" smtClean="0">
                <a:latin typeface="Calibri" pitchFamily="34" charset="0"/>
                <a:cs typeface="Calibri" pitchFamily="34" charset="0"/>
              </a:rPr>
              <a:t>loss.</a:t>
            </a:r>
          </a:p>
          <a:p>
            <a:pPr marL="342900" indent="-342900">
              <a:buFont typeface="Wingdings" pitchFamily="2" charset="2"/>
              <a:buChar char="Ø"/>
            </a:pPr>
            <a:r>
              <a:rPr lang="en-US" sz="2400" dirty="0" smtClean="0">
                <a:latin typeface="Calibri" pitchFamily="34" charset="0"/>
                <a:cs typeface="Calibri" pitchFamily="34" charset="0"/>
              </a:rPr>
              <a:t>Furthermore</a:t>
            </a:r>
            <a:r>
              <a:rPr lang="en-US" sz="2400" dirty="0">
                <a:latin typeface="Calibri" pitchFamily="34" charset="0"/>
                <a:cs typeface="Calibri" pitchFamily="34" charset="0"/>
              </a:rPr>
              <a:t>, the eligible </a:t>
            </a:r>
            <a:r>
              <a:rPr lang="en-US" sz="2400" dirty="0" smtClean="0">
                <a:latin typeface="Calibri" pitchFamily="34" charset="0"/>
                <a:cs typeface="Calibri" pitchFamily="34" charset="0"/>
              </a:rPr>
              <a:t>deductions available </a:t>
            </a:r>
            <a:r>
              <a:rPr lang="en-US" sz="2400" dirty="0">
                <a:latin typeface="Calibri" pitchFamily="34" charset="0"/>
                <a:cs typeface="Calibri" pitchFamily="34" charset="0"/>
              </a:rPr>
              <a:t>to the taxpayer under section 80 could not be availed on the enhanced </a:t>
            </a:r>
            <a:r>
              <a:rPr lang="en-US" sz="2400" dirty="0" smtClean="0">
                <a:latin typeface="Calibri" pitchFamily="34" charset="0"/>
                <a:cs typeface="Calibri" pitchFamily="34" charset="0"/>
              </a:rPr>
              <a:t>income.</a:t>
            </a:r>
          </a:p>
          <a:p>
            <a:pPr marL="342900" indent="-342900">
              <a:buFont typeface="Wingdings" pitchFamily="2" charset="2"/>
              <a:buChar char="Ø"/>
            </a:pPr>
            <a:r>
              <a:rPr lang="en-US" sz="2400" dirty="0" smtClean="0">
                <a:latin typeface="Calibri" pitchFamily="34" charset="0"/>
                <a:cs typeface="Calibri" pitchFamily="34" charset="0"/>
              </a:rPr>
              <a:t>However</a:t>
            </a:r>
            <a:r>
              <a:rPr lang="en-US" sz="2400" dirty="0">
                <a:latin typeface="Calibri" pitchFamily="34" charset="0"/>
                <a:cs typeface="Calibri" pitchFamily="34" charset="0"/>
              </a:rPr>
              <a:t>, those taxpayers who are eligible for deductions under section 10A and 10B </a:t>
            </a:r>
            <a:r>
              <a:rPr lang="en-US" sz="2400" dirty="0" smtClean="0">
                <a:latin typeface="Calibri" pitchFamily="34" charset="0"/>
                <a:cs typeface="Calibri" pitchFamily="34" charset="0"/>
              </a:rPr>
              <a:t>remain unaffected </a:t>
            </a:r>
            <a:r>
              <a:rPr lang="en-US" sz="2400" dirty="0">
                <a:latin typeface="Calibri" pitchFamily="34" charset="0"/>
                <a:cs typeface="Calibri" pitchFamily="34" charset="0"/>
              </a:rPr>
              <a:t>as these deductions remain available on the enhanced income.</a:t>
            </a:r>
          </a:p>
        </p:txBody>
      </p:sp>
    </p:spTree>
    <p:extLst>
      <p:ext uri="{BB962C8B-B14F-4D97-AF65-F5344CB8AC3E}">
        <p14:creationId xmlns:p14="http://schemas.microsoft.com/office/powerpoint/2010/main" val="1179416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Calibri" pitchFamily="34" charset="0"/>
                <a:cs typeface="Calibri" pitchFamily="34" charset="0"/>
              </a:rPr>
              <a:t>Assessment Procedure</a:t>
            </a:r>
            <a:endParaRPr lang="en-US" dirty="0">
              <a:latin typeface="Calibri" pitchFamily="34" charset="0"/>
              <a:cs typeface="Calibri" pitchFamily="34"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US" sz="2400" dirty="0">
                <a:latin typeface="Calibri" pitchFamily="34" charset="0"/>
                <a:cs typeface="Calibri" pitchFamily="34" charset="0"/>
              </a:rPr>
              <a:t>Audit teams constituted in 5 cities – Delhi, Mumbai, </a:t>
            </a:r>
            <a:r>
              <a:rPr lang="en-US" sz="2400" dirty="0" smtClean="0">
                <a:latin typeface="Calibri" pitchFamily="34" charset="0"/>
                <a:cs typeface="Calibri" pitchFamily="34" charset="0"/>
              </a:rPr>
              <a:t>Bangalore, Chennai </a:t>
            </a:r>
            <a:r>
              <a:rPr lang="en-US" sz="2400" dirty="0">
                <a:latin typeface="Calibri" pitchFamily="34" charset="0"/>
                <a:cs typeface="Calibri" pitchFamily="34" charset="0"/>
              </a:rPr>
              <a:t>and </a:t>
            </a:r>
            <a:r>
              <a:rPr lang="en-US" sz="2400" dirty="0" smtClean="0">
                <a:latin typeface="Calibri" pitchFamily="34" charset="0"/>
                <a:cs typeface="Calibri" pitchFamily="34" charset="0"/>
              </a:rPr>
              <a:t>Kolkata</a:t>
            </a:r>
          </a:p>
          <a:p>
            <a:pPr marL="118872" indent="0">
              <a:buNone/>
            </a:pP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Each </a:t>
            </a:r>
            <a:r>
              <a:rPr lang="en-US" sz="2400" dirty="0">
                <a:latin typeface="Calibri" pitchFamily="34" charset="0"/>
                <a:cs typeface="Calibri" pitchFamily="34" charset="0"/>
              </a:rPr>
              <a:t>team consists of a Director of International Tax and Joint </a:t>
            </a:r>
            <a:r>
              <a:rPr lang="en-US" sz="2400" dirty="0" smtClean="0">
                <a:latin typeface="Calibri" pitchFamily="34" charset="0"/>
                <a:cs typeface="Calibri" pitchFamily="34" charset="0"/>
              </a:rPr>
              <a:t>/ Additional </a:t>
            </a:r>
            <a:r>
              <a:rPr lang="en-US" sz="2400" dirty="0">
                <a:latin typeface="Calibri" pitchFamily="34" charset="0"/>
                <a:cs typeface="Calibri" pitchFamily="34" charset="0"/>
              </a:rPr>
              <a:t>Commissioners as Transfer Pricing Officers (TPO</a:t>
            </a:r>
            <a:r>
              <a:rPr lang="en-US" sz="2400" dirty="0" smtClean="0">
                <a:latin typeface="Calibri" pitchFamily="34" charset="0"/>
                <a:cs typeface="Calibri" pitchFamily="34" charset="0"/>
              </a:rPr>
              <a:t>)</a:t>
            </a:r>
          </a:p>
          <a:p>
            <a:pPr marL="118872" indent="0">
              <a:buNone/>
            </a:pP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The </a:t>
            </a:r>
            <a:r>
              <a:rPr lang="en-US" sz="2400" dirty="0">
                <a:latin typeface="Calibri" pitchFamily="34" charset="0"/>
                <a:cs typeface="Calibri" pitchFamily="34" charset="0"/>
              </a:rPr>
              <a:t>TPO receives reference from Assessing </a:t>
            </a:r>
            <a:r>
              <a:rPr lang="en-US" sz="2400" dirty="0" smtClean="0">
                <a:latin typeface="Calibri" pitchFamily="34" charset="0"/>
                <a:cs typeface="Calibri" pitchFamily="34" charset="0"/>
              </a:rPr>
              <a:t>Officer</a:t>
            </a:r>
          </a:p>
          <a:p>
            <a:pPr marL="118872" indent="0">
              <a:buNone/>
            </a:pPr>
            <a:endParaRPr lang="en-US" sz="2400" dirty="0">
              <a:latin typeface="Calibri" pitchFamily="34" charset="0"/>
              <a:cs typeface="Calibri" pitchFamily="34" charset="0"/>
            </a:endParaRPr>
          </a:p>
          <a:p>
            <a:pPr>
              <a:buFont typeface="Wingdings" pitchFamily="2" charset="2"/>
              <a:buChar char="Ø"/>
            </a:pPr>
            <a:r>
              <a:rPr lang="en-US" sz="2400" dirty="0" smtClean="0">
                <a:latin typeface="Calibri" pitchFamily="34" charset="0"/>
                <a:cs typeface="Calibri" pitchFamily="34" charset="0"/>
              </a:rPr>
              <a:t>As </a:t>
            </a:r>
            <a:r>
              <a:rPr lang="en-US" sz="2400" dirty="0">
                <a:latin typeface="Calibri" pitchFamily="34" charset="0"/>
                <a:cs typeface="Calibri" pitchFamily="34" charset="0"/>
              </a:rPr>
              <a:t>per the Revenue’s internal guidelines for the </a:t>
            </a:r>
            <a:r>
              <a:rPr lang="en-US" sz="2400" dirty="0" smtClean="0">
                <a:latin typeface="Calibri" pitchFamily="34" charset="0"/>
                <a:cs typeface="Calibri" pitchFamily="34" charset="0"/>
              </a:rPr>
              <a:t>all cases where </a:t>
            </a:r>
            <a:r>
              <a:rPr lang="en-US" sz="2400" dirty="0">
                <a:latin typeface="Calibri" pitchFamily="34" charset="0"/>
                <a:cs typeface="Calibri" pitchFamily="34" charset="0"/>
              </a:rPr>
              <a:t>the taxpayer’s aggregate value of international transactions </a:t>
            </a:r>
            <a:r>
              <a:rPr lang="en-US" sz="2400" dirty="0" smtClean="0">
                <a:latin typeface="Calibri" pitchFamily="34" charset="0"/>
                <a:cs typeface="Calibri" pitchFamily="34" charset="0"/>
              </a:rPr>
              <a:t>exceed Rs </a:t>
            </a:r>
            <a:r>
              <a:rPr lang="en-US" sz="2400" dirty="0">
                <a:latin typeface="Calibri" pitchFamily="34" charset="0"/>
                <a:cs typeface="Calibri" pitchFamily="34" charset="0"/>
              </a:rPr>
              <a:t>15 crore </a:t>
            </a:r>
            <a:r>
              <a:rPr lang="en-US" sz="2400" dirty="0" smtClean="0">
                <a:latin typeface="Calibri" pitchFamily="34" charset="0"/>
                <a:cs typeface="Calibri" pitchFamily="34" charset="0"/>
              </a:rPr>
              <a:t>were </a:t>
            </a:r>
            <a:r>
              <a:rPr lang="en-US" sz="2400" dirty="0">
                <a:latin typeface="Calibri" pitchFamily="34" charset="0"/>
                <a:cs typeface="Calibri" pitchFamily="34" charset="0"/>
              </a:rPr>
              <a:t>identified for compulsory TP audit</a:t>
            </a:r>
          </a:p>
        </p:txBody>
      </p:sp>
    </p:spTree>
    <p:extLst>
      <p:ext uri="{BB962C8B-B14F-4D97-AF65-F5344CB8AC3E}">
        <p14:creationId xmlns:p14="http://schemas.microsoft.com/office/powerpoint/2010/main" val="517876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libri" pitchFamily="34" charset="0"/>
                <a:cs typeface="Calibri" pitchFamily="34" charset="0"/>
              </a:rPr>
              <a:t>Reference, Assessment &amp; Appeal proceedings</a:t>
            </a:r>
          </a:p>
        </p:txBody>
      </p:sp>
      <p:sp>
        <p:nvSpPr>
          <p:cNvPr id="3" name="Content Placeholder 2"/>
          <p:cNvSpPr>
            <a:spLocks noGrp="1"/>
          </p:cNvSpPr>
          <p:nvPr>
            <p:ph idx="1"/>
          </p:nvPr>
        </p:nvSpPr>
        <p:spPr>
          <a:xfrm>
            <a:off x="228600" y="1524000"/>
            <a:ext cx="8686800" cy="4625609"/>
          </a:xfrm>
        </p:spPr>
        <p:txBody>
          <a:bodyPr>
            <a:noAutofit/>
          </a:bodyPr>
          <a:lstStyle/>
          <a:p>
            <a:pPr indent="-365125">
              <a:buSzPct val="100000"/>
              <a:buFont typeface="Wingdings" pitchFamily="2" charset="2"/>
              <a:buChar char="Ø"/>
              <a:defRPr/>
            </a:pPr>
            <a:r>
              <a:rPr lang="en-US" sz="2400" dirty="0">
                <a:latin typeface="Calibri" pitchFamily="34" charset="0"/>
                <a:cs typeface="Calibri" pitchFamily="34" charset="0"/>
              </a:rPr>
              <a:t>If the AO considers it necessary or expedient to do so, he may make reference to TPO for computation of ALP</a:t>
            </a:r>
          </a:p>
          <a:p>
            <a:pPr indent="-365125">
              <a:buSzPct val="100000"/>
              <a:buFont typeface="Wingdings" pitchFamily="2" charset="2"/>
              <a:buChar char="Ø"/>
              <a:defRPr/>
            </a:pPr>
            <a:r>
              <a:rPr lang="en-US" sz="2400" dirty="0">
                <a:latin typeface="Calibri" pitchFamily="34" charset="0"/>
                <a:cs typeface="Calibri" pitchFamily="34" charset="0"/>
              </a:rPr>
              <a:t>The TPO shall give opportunity of being heard to the assessee</a:t>
            </a:r>
          </a:p>
          <a:p>
            <a:pPr indent="-365125">
              <a:buSzPct val="100000"/>
              <a:buFont typeface="Wingdings" pitchFamily="2" charset="2"/>
              <a:buChar char="Ø"/>
              <a:defRPr/>
            </a:pPr>
            <a:r>
              <a:rPr lang="en-US" sz="2400" dirty="0">
                <a:latin typeface="Calibri" pitchFamily="34" charset="0"/>
                <a:cs typeface="Calibri" pitchFamily="34" charset="0"/>
              </a:rPr>
              <a:t>The TPO shall determine the ALP and pass an order</a:t>
            </a:r>
          </a:p>
          <a:p>
            <a:pPr indent="-365125">
              <a:buSzPct val="100000"/>
              <a:buFont typeface="Wingdings" pitchFamily="2" charset="2"/>
              <a:buChar char="Ø"/>
              <a:defRPr/>
            </a:pPr>
            <a:r>
              <a:rPr lang="en-US" sz="2400" dirty="0">
                <a:latin typeface="Calibri" pitchFamily="34" charset="0"/>
                <a:cs typeface="Calibri" pitchFamily="34" charset="0"/>
              </a:rPr>
              <a:t>The copy of TPO order shall be forwarded to AO and the assessee</a:t>
            </a:r>
          </a:p>
          <a:p>
            <a:pPr indent="-365125">
              <a:buSzPct val="100000"/>
              <a:buFont typeface="Wingdings" pitchFamily="2" charset="2"/>
              <a:buChar char="Ø"/>
              <a:defRPr/>
            </a:pPr>
            <a:r>
              <a:rPr lang="en-US" sz="2400" dirty="0">
                <a:latin typeface="Calibri" pitchFamily="34" charset="0"/>
                <a:cs typeface="Calibri" pitchFamily="34" charset="0"/>
              </a:rPr>
              <a:t>The AO shall then compute total income of assessee in conformity with the ALP so determined by the TPO</a:t>
            </a:r>
          </a:p>
          <a:p>
            <a:pPr indent="-365125">
              <a:buSzPct val="100000"/>
              <a:buFont typeface="Wingdings" pitchFamily="2" charset="2"/>
              <a:buChar char="Ø"/>
              <a:defRPr/>
            </a:pPr>
            <a:r>
              <a:rPr lang="en-US" sz="2400" dirty="0">
                <a:latin typeface="Calibri" pitchFamily="34" charset="0"/>
                <a:cs typeface="Calibri" pitchFamily="34" charset="0"/>
              </a:rPr>
              <a:t>By virtue of section 144C, the AO shall pass draft assessment order</a:t>
            </a:r>
          </a:p>
          <a:p>
            <a:pPr indent="-365125">
              <a:buSzPct val="100000"/>
              <a:buFont typeface="Wingdings" pitchFamily="2" charset="2"/>
              <a:buChar char="Ø"/>
              <a:defRPr/>
            </a:pPr>
            <a:r>
              <a:rPr lang="en-US" sz="2400" dirty="0">
                <a:latin typeface="Calibri" pitchFamily="34" charset="0"/>
                <a:cs typeface="Calibri" pitchFamily="34" charset="0"/>
              </a:rPr>
              <a:t>The assessee can file its objections against the draft assessment before DRP.  Based on the directions from DRP, the AO to pass final assessment order</a:t>
            </a:r>
          </a:p>
          <a:p>
            <a:pPr indent="-365125">
              <a:buSzPct val="100000"/>
              <a:buFont typeface="Wingdings" pitchFamily="2" charset="2"/>
              <a:buChar char="Ø"/>
              <a:defRPr/>
            </a:pPr>
            <a:r>
              <a:rPr lang="en-US" sz="2400" dirty="0">
                <a:latin typeface="Calibri" pitchFamily="34" charset="0"/>
                <a:cs typeface="Calibri" pitchFamily="34" charset="0"/>
              </a:rPr>
              <a:t>Alternatively, the assessee may file appeal before CIT (Appeals) against the order of </a:t>
            </a:r>
            <a:r>
              <a:rPr lang="en-US" sz="2400" dirty="0" smtClean="0">
                <a:latin typeface="Calibri" pitchFamily="34" charset="0"/>
                <a:cs typeface="Calibri" pitchFamily="34" charset="0"/>
              </a:rPr>
              <a:t>AO</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71067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0"/>
          <p:cNvSpPr>
            <a:spLocks noChangeArrowheads="1"/>
          </p:cNvSpPr>
          <p:nvPr/>
        </p:nvSpPr>
        <p:spPr bwMode="auto">
          <a:xfrm>
            <a:off x="5286375" y="2420938"/>
            <a:ext cx="3643313" cy="1008062"/>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CIT(A) hears the appeal and passes</a:t>
            </a:r>
          </a:p>
          <a:p>
            <a:r>
              <a:rPr lang="en-US" sz="1600" b="0" i="0" dirty="0">
                <a:solidFill>
                  <a:srgbClr val="0000FF"/>
                </a:solidFill>
                <a:latin typeface="Trebuchet MS" pitchFamily="34" charset="0"/>
              </a:rPr>
              <a:t>the Order.  No time limit prescribed</a:t>
            </a:r>
          </a:p>
        </p:txBody>
      </p:sp>
      <p:sp>
        <p:nvSpPr>
          <p:cNvPr id="5" name="Rectangle 63"/>
          <p:cNvSpPr>
            <a:spLocks noChangeArrowheads="1"/>
          </p:cNvSpPr>
          <p:nvPr/>
        </p:nvSpPr>
        <p:spPr bwMode="auto">
          <a:xfrm>
            <a:off x="5286375" y="1341438"/>
            <a:ext cx="3571875" cy="863600"/>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Tax Payer appeals to CIT(A) within </a:t>
            </a:r>
          </a:p>
          <a:p>
            <a:r>
              <a:rPr lang="en-US" sz="1600" b="0" i="0" dirty="0">
                <a:solidFill>
                  <a:srgbClr val="0000FF"/>
                </a:solidFill>
                <a:latin typeface="Trebuchet MS" pitchFamily="34" charset="0"/>
              </a:rPr>
              <a:t>30 days of receipt of final order</a:t>
            </a:r>
          </a:p>
        </p:txBody>
      </p:sp>
      <p:sp>
        <p:nvSpPr>
          <p:cNvPr id="6" name="Rectangle 66"/>
          <p:cNvSpPr>
            <a:spLocks noChangeArrowheads="1"/>
          </p:cNvSpPr>
          <p:nvPr/>
        </p:nvSpPr>
        <p:spPr bwMode="auto">
          <a:xfrm>
            <a:off x="5286375" y="4941888"/>
            <a:ext cx="3571875" cy="792162"/>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Tax payer appeals to High Court </a:t>
            </a:r>
          </a:p>
          <a:p>
            <a:r>
              <a:rPr lang="en-US" sz="1600" b="0" i="0" dirty="0">
                <a:solidFill>
                  <a:srgbClr val="0000FF"/>
                </a:solidFill>
                <a:latin typeface="Trebuchet MS" pitchFamily="34" charset="0"/>
              </a:rPr>
              <a:t>within 120 days of ITAT order</a:t>
            </a:r>
          </a:p>
        </p:txBody>
      </p:sp>
      <p:sp>
        <p:nvSpPr>
          <p:cNvPr id="7" name="Rectangle 68"/>
          <p:cNvSpPr>
            <a:spLocks noChangeArrowheads="1"/>
          </p:cNvSpPr>
          <p:nvPr/>
        </p:nvSpPr>
        <p:spPr bwMode="auto">
          <a:xfrm>
            <a:off x="395288" y="1285875"/>
            <a:ext cx="3719512" cy="863600"/>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Tax Payer files objections to DRP </a:t>
            </a:r>
          </a:p>
          <a:p>
            <a:r>
              <a:rPr lang="en-US" sz="1600" b="0" i="0" dirty="0">
                <a:solidFill>
                  <a:srgbClr val="0000FF"/>
                </a:solidFill>
                <a:latin typeface="Trebuchet MS" pitchFamily="34" charset="0"/>
              </a:rPr>
              <a:t>within 30 days of receipt of draft order</a:t>
            </a:r>
          </a:p>
        </p:txBody>
      </p:sp>
      <p:sp>
        <p:nvSpPr>
          <p:cNvPr id="8" name="Rectangle 69"/>
          <p:cNvSpPr>
            <a:spLocks noChangeArrowheads="1"/>
          </p:cNvSpPr>
          <p:nvPr/>
        </p:nvSpPr>
        <p:spPr bwMode="auto">
          <a:xfrm>
            <a:off x="395288" y="2503488"/>
            <a:ext cx="3719512" cy="1008062"/>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DRP hears case and gives direction</a:t>
            </a:r>
          </a:p>
          <a:p>
            <a:r>
              <a:rPr lang="en-US" sz="1600" b="0" i="0" dirty="0">
                <a:solidFill>
                  <a:srgbClr val="0000FF"/>
                </a:solidFill>
                <a:latin typeface="Trebuchet MS" pitchFamily="34" charset="0"/>
              </a:rPr>
              <a:t>within 9 months from end of month</a:t>
            </a:r>
          </a:p>
          <a:p>
            <a:r>
              <a:rPr lang="en-US" sz="1600" b="0" i="0" dirty="0">
                <a:solidFill>
                  <a:srgbClr val="0000FF"/>
                </a:solidFill>
                <a:latin typeface="Trebuchet MS" pitchFamily="34" charset="0"/>
              </a:rPr>
              <a:t>in which draft order is passed</a:t>
            </a:r>
          </a:p>
        </p:txBody>
      </p:sp>
      <p:sp>
        <p:nvSpPr>
          <p:cNvPr id="9" name="Rectangle 70"/>
          <p:cNvSpPr>
            <a:spLocks noChangeArrowheads="1"/>
          </p:cNvSpPr>
          <p:nvPr/>
        </p:nvSpPr>
        <p:spPr bwMode="auto">
          <a:xfrm>
            <a:off x="468312" y="3860800"/>
            <a:ext cx="3646487" cy="1139825"/>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AO will pass final assessment order</a:t>
            </a:r>
          </a:p>
          <a:p>
            <a:r>
              <a:rPr lang="en-US" sz="1600" b="0" i="0" dirty="0">
                <a:solidFill>
                  <a:srgbClr val="0000FF"/>
                </a:solidFill>
                <a:latin typeface="Trebuchet MS" pitchFamily="34" charset="0"/>
              </a:rPr>
              <a:t>that follows DRP ruling within 30 days</a:t>
            </a:r>
          </a:p>
          <a:p>
            <a:r>
              <a:rPr lang="en-US" sz="1600" b="0" i="0" dirty="0">
                <a:solidFill>
                  <a:srgbClr val="0000FF"/>
                </a:solidFill>
                <a:latin typeface="Trebuchet MS" pitchFamily="34" charset="0"/>
              </a:rPr>
              <a:t>from the end of month </a:t>
            </a:r>
          </a:p>
          <a:p>
            <a:r>
              <a:rPr lang="en-US" sz="1600" b="0" i="0" dirty="0">
                <a:solidFill>
                  <a:srgbClr val="0000FF"/>
                </a:solidFill>
                <a:latin typeface="Trebuchet MS" pitchFamily="34" charset="0"/>
              </a:rPr>
              <a:t>DRP ruling is received</a:t>
            </a:r>
          </a:p>
        </p:txBody>
      </p:sp>
      <p:sp>
        <p:nvSpPr>
          <p:cNvPr id="10" name="Rectangle 71"/>
          <p:cNvSpPr>
            <a:spLocks noChangeArrowheads="1"/>
          </p:cNvSpPr>
          <p:nvPr/>
        </p:nvSpPr>
        <p:spPr bwMode="auto">
          <a:xfrm>
            <a:off x="5286375" y="3644900"/>
            <a:ext cx="3643313" cy="1079500"/>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Tax payer can file appeal to ITAT </a:t>
            </a:r>
          </a:p>
          <a:p>
            <a:r>
              <a:rPr lang="en-US" sz="1600" b="0" i="0" dirty="0">
                <a:solidFill>
                  <a:srgbClr val="0000FF"/>
                </a:solidFill>
                <a:latin typeface="Trebuchet MS" pitchFamily="34" charset="0"/>
              </a:rPr>
              <a:t>within 60 days of CIT ruling or final </a:t>
            </a:r>
          </a:p>
          <a:p>
            <a:r>
              <a:rPr lang="en-US" sz="1600" b="0" i="0" dirty="0">
                <a:solidFill>
                  <a:srgbClr val="0000FF"/>
                </a:solidFill>
                <a:latin typeface="Trebuchet MS" pitchFamily="34" charset="0"/>
              </a:rPr>
              <a:t>Assessment order from DRP</a:t>
            </a:r>
          </a:p>
        </p:txBody>
      </p:sp>
      <p:sp>
        <p:nvSpPr>
          <p:cNvPr id="11" name="Rectangle 73"/>
          <p:cNvSpPr>
            <a:spLocks noChangeArrowheads="1"/>
          </p:cNvSpPr>
          <p:nvPr/>
        </p:nvSpPr>
        <p:spPr bwMode="auto">
          <a:xfrm>
            <a:off x="5286375" y="6021388"/>
            <a:ext cx="3606800" cy="647700"/>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Tax payer appeals to SC with in </a:t>
            </a:r>
          </a:p>
          <a:p>
            <a:r>
              <a:rPr lang="en-US" sz="1600" b="0" i="0" dirty="0">
                <a:solidFill>
                  <a:srgbClr val="0000FF"/>
                </a:solidFill>
                <a:latin typeface="Trebuchet MS" pitchFamily="34" charset="0"/>
              </a:rPr>
              <a:t>120 days of HC order</a:t>
            </a:r>
          </a:p>
        </p:txBody>
      </p:sp>
      <p:sp>
        <p:nvSpPr>
          <p:cNvPr id="12" name="Line 84"/>
          <p:cNvSpPr>
            <a:spLocks noChangeShapeType="1"/>
          </p:cNvSpPr>
          <p:nvPr/>
        </p:nvSpPr>
        <p:spPr bwMode="auto">
          <a:xfrm>
            <a:off x="6804025" y="3429000"/>
            <a:ext cx="0" cy="215900"/>
          </a:xfrm>
          <a:prstGeom prst="line">
            <a:avLst/>
          </a:prstGeom>
          <a:noFill/>
          <a:ln w="9525">
            <a:solidFill>
              <a:schemeClr val="tx1"/>
            </a:solidFill>
            <a:round/>
            <a:headEnd/>
            <a:tailEnd type="triangle" w="med" len="med"/>
          </a:ln>
        </p:spPr>
        <p:txBody>
          <a:bodyPr/>
          <a:lstStyle/>
          <a:p>
            <a:endParaRPr lang="en-US" dirty="0"/>
          </a:p>
        </p:txBody>
      </p:sp>
      <p:sp>
        <p:nvSpPr>
          <p:cNvPr id="13" name="Line 85"/>
          <p:cNvSpPr>
            <a:spLocks noChangeShapeType="1"/>
          </p:cNvSpPr>
          <p:nvPr/>
        </p:nvSpPr>
        <p:spPr bwMode="auto">
          <a:xfrm>
            <a:off x="6786563" y="4724400"/>
            <a:ext cx="0" cy="217488"/>
          </a:xfrm>
          <a:prstGeom prst="line">
            <a:avLst/>
          </a:prstGeom>
          <a:noFill/>
          <a:ln w="9525">
            <a:solidFill>
              <a:schemeClr val="tx1"/>
            </a:solidFill>
            <a:round/>
            <a:headEnd/>
            <a:tailEnd type="triangle" w="med" len="med"/>
          </a:ln>
        </p:spPr>
        <p:txBody>
          <a:bodyPr/>
          <a:lstStyle/>
          <a:p>
            <a:endParaRPr lang="en-US" dirty="0"/>
          </a:p>
        </p:txBody>
      </p:sp>
      <p:sp>
        <p:nvSpPr>
          <p:cNvPr id="14" name="Line 86"/>
          <p:cNvSpPr>
            <a:spLocks noChangeShapeType="1"/>
          </p:cNvSpPr>
          <p:nvPr/>
        </p:nvSpPr>
        <p:spPr bwMode="auto">
          <a:xfrm>
            <a:off x="6732588" y="5734050"/>
            <a:ext cx="0" cy="287338"/>
          </a:xfrm>
          <a:prstGeom prst="line">
            <a:avLst/>
          </a:prstGeom>
          <a:noFill/>
          <a:ln w="9525">
            <a:solidFill>
              <a:schemeClr val="tx1"/>
            </a:solidFill>
            <a:round/>
            <a:headEnd/>
            <a:tailEnd type="triangle" w="med" len="med"/>
          </a:ln>
        </p:spPr>
        <p:txBody>
          <a:bodyPr/>
          <a:lstStyle/>
          <a:p>
            <a:endParaRPr lang="en-US" dirty="0"/>
          </a:p>
        </p:txBody>
      </p:sp>
      <p:sp>
        <p:nvSpPr>
          <p:cNvPr id="15" name="Line 87"/>
          <p:cNvSpPr>
            <a:spLocks noChangeShapeType="1"/>
          </p:cNvSpPr>
          <p:nvPr/>
        </p:nvSpPr>
        <p:spPr bwMode="auto">
          <a:xfrm>
            <a:off x="6804025" y="2205038"/>
            <a:ext cx="0" cy="215900"/>
          </a:xfrm>
          <a:prstGeom prst="line">
            <a:avLst/>
          </a:prstGeom>
          <a:noFill/>
          <a:ln w="9525">
            <a:solidFill>
              <a:schemeClr val="tx1"/>
            </a:solidFill>
            <a:round/>
            <a:headEnd/>
            <a:tailEnd type="triangle" w="med" len="med"/>
          </a:ln>
        </p:spPr>
        <p:txBody>
          <a:bodyPr/>
          <a:lstStyle/>
          <a:p>
            <a:endParaRPr lang="en-US" dirty="0"/>
          </a:p>
        </p:txBody>
      </p:sp>
      <p:sp>
        <p:nvSpPr>
          <p:cNvPr id="16" name="Line 90"/>
          <p:cNvSpPr>
            <a:spLocks noChangeShapeType="1"/>
          </p:cNvSpPr>
          <p:nvPr/>
        </p:nvSpPr>
        <p:spPr bwMode="auto">
          <a:xfrm>
            <a:off x="2124075" y="2143125"/>
            <a:ext cx="0" cy="360363"/>
          </a:xfrm>
          <a:prstGeom prst="line">
            <a:avLst/>
          </a:prstGeom>
          <a:noFill/>
          <a:ln w="9525">
            <a:solidFill>
              <a:schemeClr val="tx1"/>
            </a:solidFill>
            <a:round/>
            <a:headEnd/>
            <a:tailEnd type="triangle" w="med" len="med"/>
          </a:ln>
        </p:spPr>
        <p:txBody>
          <a:bodyPr/>
          <a:lstStyle/>
          <a:p>
            <a:endParaRPr lang="en-US" dirty="0"/>
          </a:p>
        </p:txBody>
      </p:sp>
      <p:sp>
        <p:nvSpPr>
          <p:cNvPr id="17" name="Line 92"/>
          <p:cNvSpPr>
            <a:spLocks noChangeShapeType="1"/>
          </p:cNvSpPr>
          <p:nvPr/>
        </p:nvSpPr>
        <p:spPr bwMode="auto">
          <a:xfrm>
            <a:off x="2124075" y="3573463"/>
            <a:ext cx="0" cy="287337"/>
          </a:xfrm>
          <a:prstGeom prst="line">
            <a:avLst/>
          </a:prstGeom>
          <a:noFill/>
          <a:ln w="9525">
            <a:solidFill>
              <a:schemeClr val="tx1"/>
            </a:solidFill>
            <a:round/>
            <a:headEnd/>
            <a:tailEnd type="triangle" w="med" len="med"/>
          </a:ln>
        </p:spPr>
        <p:txBody>
          <a:bodyPr/>
          <a:lstStyle/>
          <a:p>
            <a:endParaRPr lang="en-US" dirty="0"/>
          </a:p>
        </p:txBody>
      </p:sp>
      <p:sp>
        <p:nvSpPr>
          <p:cNvPr id="18" name="Line 94"/>
          <p:cNvSpPr>
            <a:spLocks noChangeShapeType="1"/>
          </p:cNvSpPr>
          <p:nvPr/>
        </p:nvSpPr>
        <p:spPr bwMode="auto">
          <a:xfrm>
            <a:off x="5724525" y="1052513"/>
            <a:ext cx="360363" cy="215900"/>
          </a:xfrm>
          <a:prstGeom prst="line">
            <a:avLst/>
          </a:prstGeom>
          <a:noFill/>
          <a:ln w="9525">
            <a:solidFill>
              <a:schemeClr val="tx1"/>
            </a:solidFill>
            <a:round/>
            <a:headEnd/>
            <a:tailEnd type="triangle" w="med" len="med"/>
          </a:ln>
        </p:spPr>
        <p:txBody>
          <a:bodyPr/>
          <a:lstStyle/>
          <a:p>
            <a:endParaRPr lang="en-US" dirty="0"/>
          </a:p>
        </p:txBody>
      </p:sp>
      <p:sp>
        <p:nvSpPr>
          <p:cNvPr id="19" name="Line 95"/>
          <p:cNvSpPr>
            <a:spLocks noChangeShapeType="1"/>
          </p:cNvSpPr>
          <p:nvPr/>
        </p:nvSpPr>
        <p:spPr bwMode="auto">
          <a:xfrm flipH="1">
            <a:off x="3203575" y="1052513"/>
            <a:ext cx="288925" cy="215900"/>
          </a:xfrm>
          <a:prstGeom prst="line">
            <a:avLst/>
          </a:prstGeom>
          <a:noFill/>
          <a:ln w="9525">
            <a:solidFill>
              <a:schemeClr val="tx1"/>
            </a:solidFill>
            <a:round/>
            <a:headEnd/>
            <a:tailEnd type="triangle" w="med" len="med"/>
          </a:ln>
        </p:spPr>
        <p:txBody>
          <a:bodyPr/>
          <a:lstStyle/>
          <a:p>
            <a:endParaRPr lang="en-US" dirty="0"/>
          </a:p>
        </p:txBody>
      </p:sp>
      <p:cxnSp>
        <p:nvCxnSpPr>
          <p:cNvPr id="20" name="Straight Arrow Connector 19"/>
          <p:cNvCxnSpPr/>
          <p:nvPr/>
        </p:nvCxnSpPr>
        <p:spPr>
          <a:xfrm>
            <a:off x="4114800" y="4286250"/>
            <a:ext cx="110013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68"/>
          <p:cNvSpPr>
            <a:spLocks noChangeArrowheads="1"/>
          </p:cNvSpPr>
          <p:nvPr/>
        </p:nvSpPr>
        <p:spPr bwMode="auto">
          <a:xfrm>
            <a:off x="2786063" y="142875"/>
            <a:ext cx="3457575" cy="863600"/>
          </a:xfrm>
          <a:prstGeom prst="rect">
            <a:avLst/>
          </a:prstGeom>
          <a:solidFill>
            <a:schemeClr val="accent1"/>
          </a:solidFill>
          <a:ln w="9525">
            <a:solidFill>
              <a:schemeClr val="tx1"/>
            </a:solidFill>
            <a:miter lim="800000"/>
            <a:headEnd/>
            <a:tailEnd/>
          </a:ln>
        </p:spPr>
        <p:txBody>
          <a:bodyPr wrap="none" anchor="ctr"/>
          <a:lstStyle/>
          <a:p>
            <a:r>
              <a:rPr lang="en-US" sz="1600" b="0" i="0" dirty="0">
                <a:solidFill>
                  <a:srgbClr val="0000FF"/>
                </a:solidFill>
                <a:latin typeface="Trebuchet MS" pitchFamily="34" charset="0"/>
              </a:rPr>
              <a:t>AO passes draft assessment order</a:t>
            </a:r>
          </a:p>
        </p:txBody>
      </p:sp>
    </p:spTree>
    <p:extLst>
      <p:ext uri="{BB962C8B-B14F-4D97-AF65-F5344CB8AC3E}">
        <p14:creationId xmlns:p14="http://schemas.microsoft.com/office/powerpoint/2010/main" val="29353309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itchFamily="34" charset="0"/>
                <a:cs typeface="Calibri" pitchFamily="34" charset="0"/>
              </a:rPr>
              <a:t>Penalties</a:t>
            </a:r>
          </a:p>
        </p:txBody>
      </p:sp>
      <p:sp>
        <p:nvSpPr>
          <p:cNvPr id="3" name="Content Placeholder 2"/>
          <p:cNvSpPr>
            <a:spLocks noGrp="1"/>
          </p:cNvSpPr>
          <p:nvPr>
            <p:ph idx="1"/>
          </p:nvPr>
        </p:nvSpPr>
        <p:spPr>
          <a:xfrm>
            <a:off x="152400" y="1752601"/>
            <a:ext cx="8229600" cy="1219200"/>
          </a:xfrm>
        </p:spPr>
        <p:txBody>
          <a:bodyPr>
            <a:normAutofit/>
          </a:bodyPr>
          <a:lstStyle/>
          <a:p>
            <a:pPr>
              <a:buFont typeface="Wingdings" pitchFamily="2" charset="2"/>
              <a:buChar char="Ø"/>
            </a:pPr>
            <a:r>
              <a:rPr lang="en-US" sz="2400" dirty="0" smtClean="0">
                <a:latin typeface="Calibri" pitchFamily="34" charset="0"/>
                <a:cs typeface="Calibri" pitchFamily="34" charset="0"/>
              </a:rPr>
              <a:t>Penalties have been provided as a disincentive for non-compliance and the procedural requirements are as follows:</a:t>
            </a:r>
          </a:p>
        </p:txBody>
      </p:sp>
      <p:graphicFrame>
        <p:nvGraphicFramePr>
          <p:cNvPr id="4" name="Table 3"/>
          <p:cNvGraphicFramePr>
            <a:graphicFrameLocks noGrp="1"/>
          </p:cNvGraphicFramePr>
          <p:nvPr>
            <p:extLst>
              <p:ext uri="{D42A27DB-BD31-4B8C-83A1-F6EECF244321}">
                <p14:modId xmlns:p14="http://schemas.microsoft.com/office/powerpoint/2010/main" val="2876943001"/>
              </p:ext>
            </p:extLst>
          </p:nvPr>
        </p:nvGraphicFramePr>
        <p:xfrm>
          <a:off x="685800" y="2819400"/>
          <a:ext cx="7543800" cy="2194560"/>
        </p:xfrm>
        <a:graphic>
          <a:graphicData uri="http://schemas.openxmlformats.org/drawingml/2006/table">
            <a:tbl>
              <a:tblPr firstRow="1" bandRow="1">
                <a:tableStyleId>{B301B821-A1FF-4177-AEE7-76D212191A09}</a:tableStyleId>
              </a:tblPr>
              <a:tblGrid>
                <a:gridCol w="3771900"/>
                <a:gridCol w="3771900"/>
              </a:tblGrid>
              <a:tr h="370840">
                <a:tc>
                  <a:txBody>
                    <a:bodyPr/>
                    <a:lstStyle/>
                    <a:p>
                      <a:r>
                        <a:rPr lang="en-US" sz="2000" dirty="0" smtClean="0">
                          <a:latin typeface="Calibri" pitchFamily="34" charset="0"/>
                          <a:cs typeface="Calibri" pitchFamily="34" charset="0"/>
                        </a:rPr>
                        <a:t>Default</a:t>
                      </a:r>
                      <a:endParaRPr lang="en-US" sz="2000"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latin typeface="Calibri" pitchFamily="34" charset="0"/>
                          <a:cs typeface="Calibri" pitchFamily="34" charset="0"/>
                        </a:rPr>
                        <a:t>Penalty</a:t>
                      </a:r>
                      <a:endParaRPr lang="en-US" sz="2000"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latin typeface="Calibri" pitchFamily="34" charset="0"/>
                          <a:cs typeface="Calibri" pitchFamily="34" charset="0"/>
                        </a:rPr>
                        <a:t>Concealment of income</a:t>
                      </a:r>
                      <a:endParaRPr lang="en-US" sz="2000"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latin typeface="Calibri" pitchFamily="34" charset="0"/>
                          <a:cs typeface="Calibri" pitchFamily="34" charset="0"/>
                        </a:rPr>
                        <a:t>100 to 300 Percent on tax evaded</a:t>
                      </a:r>
                      <a:endParaRPr lang="en-US" sz="2000"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latin typeface="Calibri" pitchFamily="34" charset="0"/>
                          <a:cs typeface="Calibri" pitchFamily="34" charset="0"/>
                        </a:rPr>
                        <a:t>Failure to maintain/furnish prescribed documentation</a:t>
                      </a:r>
                      <a:endParaRPr lang="en-US" sz="2000"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latin typeface="Calibri" pitchFamily="34" charset="0"/>
                          <a:cs typeface="Calibri" pitchFamily="34" charset="0"/>
                        </a:rPr>
                        <a:t>2 Percent of the value of the International Transaction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2000" dirty="0" smtClean="0">
                          <a:latin typeface="Calibri" pitchFamily="34" charset="0"/>
                          <a:cs typeface="Calibri" pitchFamily="34" charset="0"/>
                        </a:rPr>
                        <a:t>Non-furnishing of accountants report</a:t>
                      </a:r>
                      <a:endParaRPr lang="en-US" sz="2000" dirty="0">
                        <a:latin typeface="Calibri" pitchFamily="34" charset="0"/>
                        <a:cs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000" dirty="0" smtClean="0">
                          <a:latin typeface="Calibri" pitchFamily="34" charset="0"/>
                          <a:cs typeface="Calibri" pitchFamily="34" charset="0"/>
                        </a:rPr>
                        <a:t>Rs. 100,000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extBox 4"/>
          <p:cNvSpPr txBox="1"/>
          <p:nvPr/>
        </p:nvSpPr>
        <p:spPr>
          <a:xfrm>
            <a:off x="685800" y="5334000"/>
            <a:ext cx="7467600" cy="830997"/>
          </a:xfrm>
          <a:prstGeom prst="rect">
            <a:avLst/>
          </a:prstGeom>
          <a:noFill/>
        </p:spPr>
        <p:txBody>
          <a:bodyPr wrap="square" rtlCol="0">
            <a:spAutoFit/>
          </a:bodyPr>
          <a:lstStyle/>
          <a:p>
            <a:r>
              <a:rPr lang="en-US" sz="2400" dirty="0">
                <a:latin typeface="Calibri" pitchFamily="34" charset="0"/>
                <a:cs typeface="Calibri" pitchFamily="34" charset="0"/>
              </a:rPr>
              <a:t>The above penalties can be avoided if the taxpayer proves that there was reasonable cause for such failures</a:t>
            </a:r>
            <a:r>
              <a:rPr lang="en-US" sz="2400" dirty="0" smtClean="0">
                <a:latin typeface="Calibri" pitchFamily="34" charset="0"/>
                <a:cs typeface="Calibri" pitchFamily="34" charset="0"/>
              </a:rPr>
              <a:t>.</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240319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62000" y="304800"/>
            <a:ext cx="7467600" cy="609600"/>
          </a:xfrm>
          <a:prstGeom prst="roundRect">
            <a:avLst/>
          </a:prstGeom>
          <a:solidFill>
            <a:schemeClr val="accent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dirty="0">
                <a:solidFill>
                  <a:srgbClr val="0000FF"/>
                </a:solidFill>
              </a:rPr>
              <a:t>Determine </a:t>
            </a:r>
            <a:r>
              <a:rPr lang="en-US" sz="2800" dirty="0" smtClean="0">
                <a:solidFill>
                  <a:srgbClr val="0000FF"/>
                </a:solidFill>
              </a:rPr>
              <a:t>whether Associated </a:t>
            </a:r>
            <a:r>
              <a:rPr lang="en-US" sz="2800" dirty="0">
                <a:solidFill>
                  <a:srgbClr val="0000FF"/>
                </a:solidFill>
              </a:rPr>
              <a:t>Enterprise</a:t>
            </a:r>
          </a:p>
        </p:txBody>
      </p:sp>
      <p:sp>
        <p:nvSpPr>
          <p:cNvPr id="13" name="Rounded Rectangle 12"/>
          <p:cNvSpPr/>
          <p:nvPr/>
        </p:nvSpPr>
        <p:spPr>
          <a:xfrm>
            <a:off x="609600" y="1600200"/>
            <a:ext cx="7772400" cy="914400"/>
          </a:xfrm>
          <a:prstGeom prst="roundRect">
            <a:avLst/>
          </a:prstGeom>
          <a:solidFill>
            <a:schemeClr val="accent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dirty="0">
                <a:solidFill>
                  <a:srgbClr val="0000FF"/>
                </a:solidFill>
              </a:rPr>
              <a:t>Determine</a:t>
            </a:r>
            <a:r>
              <a:rPr lang="en-US" dirty="0">
                <a:solidFill>
                  <a:srgbClr val="0000FF"/>
                </a:solidFill>
              </a:rPr>
              <a:t> </a:t>
            </a:r>
            <a:r>
              <a:rPr lang="en-US" sz="2800" dirty="0">
                <a:solidFill>
                  <a:srgbClr val="0000FF"/>
                </a:solidFill>
              </a:rPr>
              <a:t>whether International Transaction – Section 92B</a:t>
            </a:r>
          </a:p>
        </p:txBody>
      </p:sp>
      <p:sp>
        <p:nvSpPr>
          <p:cNvPr id="14" name="Rounded Rectangle 13"/>
          <p:cNvSpPr/>
          <p:nvPr/>
        </p:nvSpPr>
        <p:spPr>
          <a:xfrm>
            <a:off x="762000" y="3048000"/>
            <a:ext cx="7467600" cy="925773"/>
          </a:xfrm>
          <a:prstGeom prst="roundRect">
            <a:avLst/>
          </a:prstGeom>
          <a:solidFill>
            <a:schemeClr val="accent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dirty="0">
                <a:solidFill>
                  <a:srgbClr val="0000FF"/>
                </a:solidFill>
              </a:rPr>
              <a:t>International Transactions with AE – Transfer Pricing Study required</a:t>
            </a:r>
          </a:p>
        </p:txBody>
      </p:sp>
      <p:sp>
        <p:nvSpPr>
          <p:cNvPr id="15" name="Rounded Rectangle 14"/>
          <p:cNvSpPr/>
          <p:nvPr/>
        </p:nvSpPr>
        <p:spPr>
          <a:xfrm>
            <a:off x="762000" y="4495800"/>
            <a:ext cx="7467600" cy="2133600"/>
          </a:xfrm>
          <a:prstGeom prst="roundRect">
            <a:avLst/>
          </a:prstGeom>
          <a:solidFill>
            <a:schemeClr val="accent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2400" dirty="0">
                <a:solidFill>
                  <a:srgbClr val="0000FF"/>
                </a:solidFill>
              </a:rPr>
              <a:t>Transfer Pricing Study involves:</a:t>
            </a:r>
          </a:p>
          <a:p>
            <a:pPr marL="457200" indent="-457200">
              <a:buFont typeface="+mj-lt"/>
              <a:buAutoNum type="arabicPeriod"/>
            </a:pPr>
            <a:r>
              <a:rPr lang="en-US" sz="2400" dirty="0" smtClean="0">
                <a:solidFill>
                  <a:srgbClr val="0000FF"/>
                </a:solidFill>
              </a:rPr>
              <a:t>Functional</a:t>
            </a:r>
            <a:r>
              <a:rPr lang="en-US" sz="2400" dirty="0">
                <a:solidFill>
                  <a:srgbClr val="0000FF"/>
                </a:solidFill>
              </a:rPr>
              <a:t>, asset and risk </a:t>
            </a:r>
            <a:r>
              <a:rPr lang="en-US" sz="2400" dirty="0" smtClean="0">
                <a:solidFill>
                  <a:srgbClr val="0000FF"/>
                </a:solidFill>
              </a:rPr>
              <a:t>analysis of </a:t>
            </a:r>
            <a:r>
              <a:rPr lang="en-US" sz="2400" dirty="0">
                <a:solidFill>
                  <a:srgbClr val="0000FF"/>
                </a:solidFill>
              </a:rPr>
              <a:t>the international transactions</a:t>
            </a:r>
          </a:p>
          <a:p>
            <a:pPr marL="457200" indent="-457200">
              <a:buFont typeface="+mj-lt"/>
              <a:buAutoNum type="arabicPeriod"/>
            </a:pPr>
            <a:r>
              <a:rPr lang="en-US" sz="2400" dirty="0" smtClean="0">
                <a:solidFill>
                  <a:srgbClr val="0000FF"/>
                </a:solidFill>
              </a:rPr>
              <a:t>Comparability </a:t>
            </a:r>
            <a:r>
              <a:rPr lang="en-US" sz="2400" dirty="0">
                <a:solidFill>
                  <a:srgbClr val="0000FF"/>
                </a:solidFill>
              </a:rPr>
              <a:t>with </a:t>
            </a:r>
            <a:r>
              <a:rPr lang="en-US" sz="2400" dirty="0" smtClean="0">
                <a:solidFill>
                  <a:srgbClr val="0000FF"/>
                </a:solidFill>
              </a:rPr>
              <a:t>uncontrolled transactions</a:t>
            </a:r>
            <a:endParaRPr lang="en-US" sz="2400" dirty="0">
              <a:solidFill>
                <a:srgbClr val="0000FF"/>
              </a:solidFill>
            </a:endParaRPr>
          </a:p>
          <a:p>
            <a:pPr marL="457200" indent="-457200">
              <a:buFont typeface="+mj-lt"/>
              <a:buAutoNum type="arabicPeriod"/>
            </a:pPr>
            <a:r>
              <a:rPr lang="en-US" sz="2400" dirty="0" smtClean="0">
                <a:solidFill>
                  <a:srgbClr val="0000FF"/>
                </a:solidFill>
              </a:rPr>
              <a:t>Selecting </a:t>
            </a:r>
            <a:r>
              <a:rPr lang="en-US" sz="2400" dirty="0">
                <a:solidFill>
                  <a:srgbClr val="0000FF"/>
                </a:solidFill>
              </a:rPr>
              <a:t>and applying </a:t>
            </a:r>
            <a:r>
              <a:rPr lang="en-US" sz="2400" dirty="0" smtClean="0">
                <a:solidFill>
                  <a:srgbClr val="0000FF"/>
                </a:solidFill>
              </a:rPr>
              <a:t>Most Appropriate </a:t>
            </a:r>
            <a:r>
              <a:rPr lang="en-US" sz="2400" dirty="0">
                <a:solidFill>
                  <a:srgbClr val="0000FF"/>
                </a:solidFill>
              </a:rPr>
              <a:t>Method (’MAM’)</a:t>
            </a:r>
          </a:p>
        </p:txBody>
      </p:sp>
      <p:cxnSp>
        <p:nvCxnSpPr>
          <p:cNvPr id="6" name="Straight Arrow Connector 5"/>
          <p:cNvCxnSpPr>
            <a:stCxn id="4" idx="2"/>
          </p:cNvCxnSpPr>
          <p:nvPr/>
        </p:nvCxnSpPr>
        <p:spPr>
          <a:xfrm>
            <a:off x="4495800" y="914400"/>
            <a:ext cx="0"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13" idx="2"/>
            <a:endCxn id="14" idx="0"/>
          </p:cNvCxnSpPr>
          <p:nvPr/>
        </p:nvCxnSpPr>
        <p:spPr>
          <a:xfrm>
            <a:off x="4495800" y="25146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4" idx="2"/>
            <a:endCxn id="15" idx="0"/>
          </p:cNvCxnSpPr>
          <p:nvPr/>
        </p:nvCxnSpPr>
        <p:spPr>
          <a:xfrm>
            <a:off x="4495800" y="3973773"/>
            <a:ext cx="0" cy="5220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2"/>
          </p:cNvCxnSpPr>
          <p:nvPr/>
        </p:nvCxnSpPr>
        <p:spPr>
          <a:xfrm>
            <a:off x="4495800" y="6629400"/>
            <a:ext cx="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63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80">
                                          <p:stCondLst>
                                            <p:cond delay="0"/>
                                          </p:stCondLst>
                                        </p:cTn>
                                        <p:tgtEl>
                                          <p:spTgt spid="13"/>
                                        </p:tgtEl>
                                      </p:cBhvr>
                                    </p:animEffect>
                                    <p:anim calcmode="lin" valueType="num">
                                      <p:cBhvr>
                                        <p:cTn id="26"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31" dur="26">
                                          <p:stCondLst>
                                            <p:cond delay="650"/>
                                          </p:stCondLst>
                                        </p:cTn>
                                        <p:tgtEl>
                                          <p:spTgt spid="13"/>
                                        </p:tgtEl>
                                      </p:cBhvr>
                                      <p:to x="100000" y="60000"/>
                                    </p:animScale>
                                    <p:animScale>
                                      <p:cBhvr>
                                        <p:cTn id="32" dur="166" decel="50000">
                                          <p:stCondLst>
                                            <p:cond delay="676"/>
                                          </p:stCondLst>
                                        </p:cTn>
                                        <p:tgtEl>
                                          <p:spTgt spid="13"/>
                                        </p:tgtEl>
                                      </p:cBhvr>
                                      <p:to x="100000" y="100000"/>
                                    </p:animScale>
                                    <p:animScale>
                                      <p:cBhvr>
                                        <p:cTn id="33" dur="26">
                                          <p:stCondLst>
                                            <p:cond delay="1312"/>
                                          </p:stCondLst>
                                        </p:cTn>
                                        <p:tgtEl>
                                          <p:spTgt spid="13"/>
                                        </p:tgtEl>
                                      </p:cBhvr>
                                      <p:to x="100000" y="80000"/>
                                    </p:animScale>
                                    <p:animScale>
                                      <p:cBhvr>
                                        <p:cTn id="34" dur="166" decel="50000">
                                          <p:stCondLst>
                                            <p:cond delay="1338"/>
                                          </p:stCondLst>
                                        </p:cTn>
                                        <p:tgtEl>
                                          <p:spTgt spid="13"/>
                                        </p:tgtEl>
                                      </p:cBhvr>
                                      <p:to x="100000" y="100000"/>
                                    </p:animScale>
                                    <p:animScale>
                                      <p:cBhvr>
                                        <p:cTn id="35" dur="26">
                                          <p:stCondLst>
                                            <p:cond delay="1642"/>
                                          </p:stCondLst>
                                        </p:cTn>
                                        <p:tgtEl>
                                          <p:spTgt spid="13"/>
                                        </p:tgtEl>
                                      </p:cBhvr>
                                      <p:to x="100000" y="90000"/>
                                    </p:animScale>
                                    <p:animScale>
                                      <p:cBhvr>
                                        <p:cTn id="36" dur="166" decel="50000">
                                          <p:stCondLst>
                                            <p:cond delay="1668"/>
                                          </p:stCondLst>
                                        </p:cTn>
                                        <p:tgtEl>
                                          <p:spTgt spid="13"/>
                                        </p:tgtEl>
                                      </p:cBhvr>
                                      <p:to x="100000" y="100000"/>
                                    </p:animScale>
                                    <p:animScale>
                                      <p:cBhvr>
                                        <p:cTn id="37" dur="26">
                                          <p:stCondLst>
                                            <p:cond delay="1808"/>
                                          </p:stCondLst>
                                        </p:cTn>
                                        <p:tgtEl>
                                          <p:spTgt spid="13"/>
                                        </p:tgtEl>
                                      </p:cBhvr>
                                      <p:to x="100000" y="95000"/>
                                    </p:animScale>
                                    <p:animScale>
                                      <p:cBhvr>
                                        <p:cTn id="38" dur="166" decel="50000">
                                          <p:stCondLst>
                                            <p:cond delay="1834"/>
                                          </p:stCondLst>
                                        </p:cTn>
                                        <p:tgtEl>
                                          <p:spTgt spid="13"/>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80">
                                          <p:stCondLst>
                                            <p:cond delay="0"/>
                                          </p:stCondLst>
                                        </p:cTn>
                                        <p:tgtEl>
                                          <p:spTgt spid="14"/>
                                        </p:tgtEl>
                                      </p:cBhvr>
                                    </p:animEffect>
                                    <p:anim calcmode="lin" valueType="num">
                                      <p:cBhvr>
                                        <p:cTn id="4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53" dur="26">
                                          <p:stCondLst>
                                            <p:cond delay="650"/>
                                          </p:stCondLst>
                                        </p:cTn>
                                        <p:tgtEl>
                                          <p:spTgt spid="14"/>
                                        </p:tgtEl>
                                      </p:cBhvr>
                                      <p:to x="100000" y="60000"/>
                                    </p:animScale>
                                    <p:animScale>
                                      <p:cBhvr>
                                        <p:cTn id="54" dur="166" decel="50000">
                                          <p:stCondLst>
                                            <p:cond delay="676"/>
                                          </p:stCondLst>
                                        </p:cTn>
                                        <p:tgtEl>
                                          <p:spTgt spid="14"/>
                                        </p:tgtEl>
                                      </p:cBhvr>
                                      <p:to x="100000" y="100000"/>
                                    </p:animScale>
                                    <p:animScale>
                                      <p:cBhvr>
                                        <p:cTn id="55" dur="26">
                                          <p:stCondLst>
                                            <p:cond delay="1312"/>
                                          </p:stCondLst>
                                        </p:cTn>
                                        <p:tgtEl>
                                          <p:spTgt spid="14"/>
                                        </p:tgtEl>
                                      </p:cBhvr>
                                      <p:to x="100000" y="80000"/>
                                    </p:animScale>
                                    <p:animScale>
                                      <p:cBhvr>
                                        <p:cTn id="56" dur="166" decel="50000">
                                          <p:stCondLst>
                                            <p:cond delay="1338"/>
                                          </p:stCondLst>
                                        </p:cTn>
                                        <p:tgtEl>
                                          <p:spTgt spid="14"/>
                                        </p:tgtEl>
                                      </p:cBhvr>
                                      <p:to x="100000" y="100000"/>
                                    </p:animScale>
                                    <p:animScale>
                                      <p:cBhvr>
                                        <p:cTn id="57" dur="26">
                                          <p:stCondLst>
                                            <p:cond delay="1642"/>
                                          </p:stCondLst>
                                        </p:cTn>
                                        <p:tgtEl>
                                          <p:spTgt spid="14"/>
                                        </p:tgtEl>
                                      </p:cBhvr>
                                      <p:to x="100000" y="90000"/>
                                    </p:animScale>
                                    <p:animScale>
                                      <p:cBhvr>
                                        <p:cTn id="58" dur="166" decel="50000">
                                          <p:stCondLst>
                                            <p:cond delay="1668"/>
                                          </p:stCondLst>
                                        </p:cTn>
                                        <p:tgtEl>
                                          <p:spTgt spid="14"/>
                                        </p:tgtEl>
                                      </p:cBhvr>
                                      <p:to x="100000" y="100000"/>
                                    </p:animScale>
                                    <p:animScale>
                                      <p:cBhvr>
                                        <p:cTn id="59" dur="26">
                                          <p:stCondLst>
                                            <p:cond delay="1808"/>
                                          </p:stCondLst>
                                        </p:cTn>
                                        <p:tgtEl>
                                          <p:spTgt spid="14"/>
                                        </p:tgtEl>
                                      </p:cBhvr>
                                      <p:to x="100000" y="95000"/>
                                    </p:animScale>
                                    <p:animScale>
                                      <p:cBhvr>
                                        <p:cTn id="60" dur="166" decel="50000">
                                          <p:stCondLst>
                                            <p:cond delay="1834"/>
                                          </p:stCondLst>
                                        </p:cTn>
                                        <p:tgtEl>
                                          <p:spTgt spid="14"/>
                                        </p:tgtEl>
                                      </p:cBhvr>
                                      <p:to x="100000" y="100000"/>
                                    </p:animScale>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580">
                                          <p:stCondLst>
                                            <p:cond delay="0"/>
                                          </p:stCondLst>
                                        </p:cTn>
                                        <p:tgtEl>
                                          <p:spTgt spid="15"/>
                                        </p:tgtEl>
                                      </p:cBhvr>
                                    </p:animEffect>
                                    <p:anim calcmode="lin" valueType="num">
                                      <p:cBhvr>
                                        <p:cTn id="70"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75" dur="26">
                                          <p:stCondLst>
                                            <p:cond delay="650"/>
                                          </p:stCondLst>
                                        </p:cTn>
                                        <p:tgtEl>
                                          <p:spTgt spid="15"/>
                                        </p:tgtEl>
                                      </p:cBhvr>
                                      <p:to x="100000" y="60000"/>
                                    </p:animScale>
                                    <p:animScale>
                                      <p:cBhvr>
                                        <p:cTn id="76" dur="166" decel="50000">
                                          <p:stCondLst>
                                            <p:cond delay="676"/>
                                          </p:stCondLst>
                                        </p:cTn>
                                        <p:tgtEl>
                                          <p:spTgt spid="15"/>
                                        </p:tgtEl>
                                      </p:cBhvr>
                                      <p:to x="100000" y="100000"/>
                                    </p:animScale>
                                    <p:animScale>
                                      <p:cBhvr>
                                        <p:cTn id="77" dur="26">
                                          <p:stCondLst>
                                            <p:cond delay="1312"/>
                                          </p:stCondLst>
                                        </p:cTn>
                                        <p:tgtEl>
                                          <p:spTgt spid="15"/>
                                        </p:tgtEl>
                                      </p:cBhvr>
                                      <p:to x="100000" y="80000"/>
                                    </p:animScale>
                                    <p:animScale>
                                      <p:cBhvr>
                                        <p:cTn id="78" dur="166" decel="50000">
                                          <p:stCondLst>
                                            <p:cond delay="1338"/>
                                          </p:stCondLst>
                                        </p:cTn>
                                        <p:tgtEl>
                                          <p:spTgt spid="15"/>
                                        </p:tgtEl>
                                      </p:cBhvr>
                                      <p:to x="100000" y="100000"/>
                                    </p:animScale>
                                    <p:animScale>
                                      <p:cBhvr>
                                        <p:cTn id="79" dur="26">
                                          <p:stCondLst>
                                            <p:cond delay="1642"/>
                                          </p:stCondLst>
                                        </p:cTn>
                                        <p:tgtEl>
                                          <p:spTgt spid="15"/>
                                        </p:tgtEl>
                                      </p:cBhvr>
                                      <p:to x="100000" y="90000"/>
                                    </p:animScale>
                                    <p:animScale>
                                      <p:cBhvr>
                                        <p:cTn id="80" dur="166" decel="50000">
                                          <p:stCondLst>
                                            <p:cond delay="1668"/>
                                          </p:stCondLst>
                                        </p:cTn>
                                        <p:tgtEl>
                                          <p:spTgt spid="15"/>
                                        </p:tgtEl>
                                      </p:cBhvr>
                                      <p:to x="100000" y="100000"/>
                                    </p:animScale>
                                    <p:animScale>
                                      <p:cBhvr>
                                        <p:cTn id="81" dur="26">
                                          <p:stCondLst>
                                            <p:cond delay="1808"/>
                                          </p:stCondLst>
                                        </p:cTn>
                                        <p:tgtEl>
                                          <p:spTgt spid="15"/>
                                        </p:tgtEl>
                                      </p:cBhvr>
                                      <p:to x="100000" y="95000"/>
                                    </p:animScale>
                                    <p:animScale>
                                      <p:cBhvr>
                                        <p:cTn id="82" dur="166" decel="50000">
                                          <p:stCondLst>
                                            <p:cond delay="1834"/>
                                          </p:stCondLst>
                                        </p:cTn>
                                        <p:tgtEl>
                                          <p:spTgt spid="15"/>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12"/>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Let us understand with example</a:t>
            </a:r>
            <a:endParaRPr lang="en-US" dirty="0">
              <a:latin typeface="Calibri" pitchFamily="34" charset="0"/>
              <a:cs typeface="Calibri" pitchFamily="34" charset="0"/>
            </a:endParaRPr>
          </a:p>
        </p:txBody>
      </p:sp>
      <p:sp>
        <p:nvSpPr>
          <p:cNvPr id="3" name="Content Placeholder 2"/>
          <p:cNvSpPr>
            <a:spLocks noGrp="1"/>
          </p:cNvSpPr>
          <p:nvPr>
            <p:ph idx="1"/>
          </p:nvPr>
        </p:nvSpPr>
        <p:spPr>
          <a:xfrm>
            <a:off x="457200" y="2003791"/>
            <a:ext cx="8229600" cy="2415809"/>
          </a:xfrm>
        </p:spPr>
        <p:txBody>
          <a:bodyPr>
            <a:normAutofit/>
          </a:bodyPr>
          <a:lstStyle/>
          <a:p>
            <a:pPr>
              <a:buFont typeface="Wingdings" pitchFamily="2" charset="2"/>
              <a:buChar char="Ø"/>
            </a:pPr>
            <a:r>
              <a:rPr lang="en-US" sz="2400" dirty="0" smtClean="0">
                <a:latin typeface="Calibri" pitchFamily="34" charset="0"/>
                <a:cs typeface="Calibri" pitchFamily="34" charset="0"/>
              </a:rPr>
              <a:t>Mr. manufactures goods, Total cost is Rs. 500.</a:t>
            </a:r>
          </a:p>
          <a:p>
            <a:pPr>
              <a:buFont typeface="Wingdings" pitchFamily="2" charset="2"/>
              <a:buChar char="Ø"/>
            </a:pPr>
            <a:r>
              <a:rPr lang="en-US" sz="2400" dirty="0" smtClean="0">
                <a:latin typeface="Calibri" pitchFamily="34" charset="0"/>
                <a:cs typeface="Calibri" pitchFamily="34" charset="0"/>
              </a:rPr>
              <a:t>Tax Rate in India – 33.99%</a:t>
            </a:r>
          </a:p>
          <a:p>
            <a:pPr>
              <a:buFont typeface="Wingdings" pitchFamily="2" charset="2"/>
              <a:buChar char="Ø"/>
            </a:pPr>
            <a:r>
              <a:rPr lang="en-US" sz="2400" dirty="0" smtClean="0">
                <a:latin typeface="Calibri" pitchFamily="34" charset="0"/>
                <a:cs typeface="Calibri" pitchFamily="34" charset="0"/>
              </a:rPr>
              <a:t>Tax Rate in UAE – Nil</a:t>
            </a:r>
          </a:p>
          <a:p>
            <a:pPr>
              <a:buFont typeface="Wingdings" pitchFamily="2" charset="2"/>
              <a:buChar char="Ø"/>
            </a:pPr>
            <a:r>
              <a:rPr lang="en-US" sz="2400" dirty="0" smtClean="0">
                <a:latin typeface="Calibri" pitchFamily="34" charset="0"/>
                <a:cs typeface="Calibri" pitchFamily="34" charset="0"/>
              </a:rPr>
              <a:t>Normal Selling Price (Non AE) – Rs. 1000</a:t>
            </a:r>
          </a:p>
          <a:p>
            <a:pPr>
              <a:buFont typeface="Wingdings" pitchFamily="2" charset="2"/>
              <a:buChar char="Ø"/>
            </a:pPr>
            <a:r>
              <a:rPr lang="en-US" sz="2400" dirty="0" smtClean="0">
                <a:latin typeface="Calibri" pitchFamily="34" charset="0"/>
                <a:cs typeface="Calibri" pitchFamily="34" charset="0"/>
              </a:rPr>
              <a:t>Selling Price to Mr. B (AE) – Rs. 100</a:t>
            </a:r>
          </a:p>
          <a:p>
            <a:pPr>
              <a:buFont typeface="Wingdings" pitchFamily="2" charset="2"/>
              <a:buChar char="Ø"/>
            </a:pP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3887794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1000" y="838200"/>
            <a:ext cx="3810000" cy="4343400"/>
          </a:xfrm>
          <a:prstGeom prst="roundRect">
            <a:avLst/>
          </a:prstGeom>
          <a:solidFill>
            <a:schemeClr val="accent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sz="2000" dirty="0">
                <a:solidFill>
                  <a:srgbClr val="0000FF"/>
                </a:solidFill>
              </a:rPr>
              <a:t>Factors </a:t>
            </a:r>
            <a:r>
              <a:rPr lang="en-US" sz="2000" dirty="0" smtClean="0">
                <a:solidFill>
                  <a:srgbClr val="0000FF"/>
                </a:solidFill>
              </a:rPr>
              <a:t>affecting comparability </a:t>
            </a:r>
            <a:r>
              <a:rPr lang="en-US" sz="2000" dirty="0">
                <a:solidFill>
                  <a:srgbClr val="0000FF"/>
                </a:solidFill>
              </a:rPr>
              <a:t>- Rule 10B(2)</a:t>
            </a:r>
          </a:p>
          <a:p>
            <a:pPr marL="457200" indent="-457200">
              <a:buFont typeface="+mj-lt"/>
              <a:buAutoNum type="arabicPeriod"/>
            </a:pPr>
            <a:r>
              <a:rPr lang="en-US" sz="2000" dirty="0" smtClean="0">
                <a:solidFill>
                  <a:srgbClr val="0000FF"/>
                </a:solidFill>
              </a:rPr>
              <a:t>Specific </a:t>
            </a:r>
            <a:r>
              <a:rPr lang="en-US" sz="2000" dirty="0">
                <a:solidFill>
                  <a:srgbClr val="0000FF"/>
                </a:solidFill>
              </a:rPr>
              <a:t>characteristics </a:t>
            </a:r>
            <a:r>
              <a:rPr lang="en-US" sz="2000" dirty="0" smtClean="0">
                <a:solidFill>
                  <a:srgbClr val="0000FF"/>
                </a:solidFill>
              </a:rPr>
              <a:t>of property </a:t>
            </a:r>
            <a:r>
              <a:rPr lang="en-US" sz="2000" dirty="0">
                <a:solidFill>
                  <a:srgbClr val="0000FF"/>
                </a:solidFill>
              </a:rPr>
              <a:t>/ services</a:t>
            </a:r>
          </a:p>
          <a:p>
            <a:pPr marL="457200" indent="-457200">
              <a:buFont typeface="+mj-lt"/>
              <a:buAutoNum type="arabicPeriod"/>
            </a:pPr>
            <a:r>
              <a:rPr lang="en-US" sz="2000" dirty="0" smtClean="0">
                <a:solidFill>
                  <a:srgbClr val="0000FF"/>
                </a:solidFill>
              </a:rPr>
              <a:t>Functions </a:t>
            </a:r>
            <a:r>
              <a:rPr lang="en-US" sz="2000" dirty="0">
                <a:solidFill>
                  <a:srgbClr val="0000FF"/>
                </a:solidFill>
              </a:rPr>
              <a:t>performed, </a:t>
            </a:r>
            <a:r>
              <a:rPr lang="en-US" sz="2000" dirty="0" smtClean="0">
                <a:solidFill>
                  <a:srgbClr val="0000FF"/>
                </a:solidFill>
              </a:rPr>
              <a:t>risk assumed </a:t>
            </a:r>
            <a:r>
              <a:rPr lang="en-US" sz="2000" dirty="0">
                <a:solidFill>
                  <a:srgbClr val="0000FF"/>
                </a:solidFill>
              </a:rPr>
              <a:t>and </a:t>
            </a:r>
            <a:r>
              <a:rPr lang="en-US" sz="2000" dirty="0" smtClean="0">
                <a:solidFill>
                  <a:srgbClr val="0000FF"/>
                </a:solidFill>
              </a:rPr>
              <a:t>assets employed</a:t>
            </a:r>
            <a:endParaRPr lang="en-US" sz="2000" dirty="0">
              <a:solidFill>
                <a:srgbClr val="0000FF"/>
              </a:solidFill>
            </a:endParaRPr>
          </a:p>
          <a:p>
            <a:pPr marL="457200" indent="-457200">
              <a:buFont typeface="+mj-lt"/>
              <a:buAutoNum type="arabicPeriod"/>
            </a:pPr>
            <a:r>
              <a:rPr lang="en-US" sz="2000" dirty="0" smtClean="0">
                <a:solidFill>
                  <a:srgbClr val="0000FF"/>
                </a:solidFill>
              </a:rPr>
              <a:t>Contractual </a:t>
            </a:r>
            <a:r>
              <a:rPr lang="en-US" sz="2000" dirty="0">
                <a:solidFill>
                  <a:srgbClr val="0000FF"/>
                </a:solidFill>
              </a:rPr>
              <a:t>terms of </a:t>
            </a:r>
            <a:r>
              <a:rPr lang="en-US" sz="2000" dirty="0" smtClean="0">
                <a:solidFill>
                  <a:srgbClr val="0000FF"/>
                </a:solidFill>
              </a:rPr>
              <a:t>the transactions</a:t>
            </a:r>
            <a:endParaRPr lang="en-US" sz="2000" dirty="0">
              <a:solidFill>
                <a:srgbClr val="0000FF"/>
              </a:solidFill>
            </a:endParaRPr>
          </a:p>
          <a:p>
            <a:pPr marL="457200" indent="-457200">
              <a:buFont typeface="+mj-lt"/>
              <a:buAutoNum type="arabicPeriod"/>
            </a:pPr>
            <a:r>
              <a:rPr lang="en-US" sz="2000" dirty="0" smtClean="0">
                <a:solidFill>
                  <a:srgbClr val="0000FF"/>
                </a:solidFill>
              </a:rPr>
              <a:t>Conditions </a:t>
            </a:r>
            <a:r>
              <a:rPr lang="en-US" sz="2000" dirty="0">
                <a:solidFill>
                  <a:srgbClr val="0000FF"/>
                </a:solidFill>
              </a:rPr>
              <a:t>prevailing in </a:t>
            </a:r>
            <a:r>
              <a:rPr lang="en-US" sz="2000" dirty="0" smtClean="0">
                <a:solidFill>
                  <a:srgbClr val="0000FF"/>
                </a:solidFill>
              </a:rPr>
              <a:t>the market </a:t>
            </a:r>
            <a:r>
              <a:rPr lang="en-US" sz="2000" dirty="0">
                <a:solidFill>
                  <a:srgbClr val="0000FF"/>
                </a:solidFill>
              </a:rPr>
              <a:t>(including </a:t>
            </a:r>
            <a:r>
              <a:rPr lang="en-US" sz="2000" dirty="0" smtClean="0">
                <a:solidFill>
                  <a:srgbClr val="0000FF"/>
                </a:solidFill>
              </a:rPr>
              <a:t>geographic location</a:t>
            </a:r>
            <a:r>
              <a:rPr lang="en-US" sz="2000" dirty="0">
                <a:solidFill>
                  <a:srgbClr val="0000FF"/>
                </a:solidFill>
              </a:rPr>
              <a:t>, size of the market</a:t>
            </a:r>
            <a:r>
              <a:rPr lang="en-US" sz="2000" dirty="0" smtClean="0">
                <a:solidFill>
                  <a:srgbClr val="0000FF"/>
                </a:solidFill>
              </a:rPr>
              <a:t>, etc.</a:t>
            </a:r>
            <a:endParaRPr lang="en-US" sz="2000" dirty="0">
              <a:solidFill>
                <a:srgbClr val="0000FF"/>
              </a:solidFill>
            </a:endParaRPr>
          </a:p>
        </p:txBody>
      </p:sp>
      <p:sp>
        <p:nvSpPr>
          <p:cNvPr id="6" name="Rounded Rectangle 5"/>
          <p:cNvSpPr/>
          <p:nvPr/>
        </p:nvSpPr>
        <p:spPr>
          <a:xfrm>
            <a:off x="4572000" y="838200"/>
            <a:ext cx="4419600" cy="4800600"/>
          </a:xfrm>
          <a:prstGeom prst="roundRect">
            <a:avLst/>
          </a:prstGeom>
          <a:solidFill>
            <a:schemeClr val="accent1"/>
          </a:solidFill>
          <a:ln w="12700"/>
        </p:spPr>
        <p:style>
          <a:lnRef idx="2">
            <a:schemeClr val="dk1">
              <a:shade val="50000"/>
            </a:schemeClr>
          </a:lnRef>
          <a:fillRef idx="1">
            <a:schemeClr val="dk1"/>
          </a:fillRef>
          <a:effectRef idx="0">
            <a:schemeClr val="dk1"/>
          </a:effectRef>
          <a:fontRef idx="minor">
            <a:schemeClr val="lt1"/>
          </a:fontRef>
        </p:style>
        <p:txBody>
          <a:bodyPr rtlCol="0" anchor="ctr"/>
          <a:lstStyle/>
          <a:p>
            <a:r>
              <a:rPr lang="en-US" dirty="0">
                <a:solidFill>
                  <a:srgbClr val="0000FF"/>
                </a:solidFill>
              </a:rPr>
              <a:t>Factors affecting selection of MAM – Rule 10C</a:t>
            </a:r>
          </a:p>
          <a:p>
            <a:pPr marL="342900" indent="-342900">
              <a:buFont typeface="+mj-lt"/>
              <a:buAutoNum type="arabicPeriod"/>
            </a:pPr>
            <a:r>
              <a:rPr lang="en-US" dirty="0" smtClean="0">
                <a:solidFill>
                  <a:srgbClr val="0000FF"/>
                </a:solidFill>
              </a:rPr>
              <a:t>Nature </a:t>
            </a:r>
            <a:r>
              <a:rPr lang="en-US" dirty="0">
                <a:solidFill>
                  <a:srgbClr val="0000FF"/>
                </a:solidFill>
              </a:rPr>
              <a:t>and class of </a:t>
            </a:r>
            <a:r>
              <a:rPr lang="en-US" dirty="0" smtClean="0">
                <a:solidFill>
                  <a:srgbClr val="0000FF"/>
                </a:solidFill>
              </a:rPr>
              <a:t>international transaction</a:t>
            </a:r>
            <a:endParaRPr lang="en-US" dirty="0">
              <a:solidFill>
                <a:srgbClr val="0000FF"/>
              </a:solidFill>
            </a:endParaRPr>
          </a:p>
          <a:p>
            <a:pPr marL="342900" indent="-342900">
              <a:buFont typeface="+mj-lt"/>
              <a:buAutoNum type="arabicPeriod"/>
            </a:pPr>
            <a:r>
              <a:rPr lang="en-US" dirty="0" smtClean="0">
                <a:solidFill>
                  <a:srgbClr val="0000FF"/>
                </a:solidFill>
              </a:rPr>
              <a:t>Class </a:t>
            </a:r>
            <a:r>
              <a:rPr lang="en-US" dirty="0">
                <a:solidFill>
                  <a:srgbClr val="0000FF"/>
                </a:solidFill>
              </a:rPr>
              <a:t>of AE and functions </a:t>
            </a:r>
            <a:r>
              <a:rPr lang="en-US" dirty="0" smtClean="0">
                <a:solidFill>
                  <a:srgbClr val="0000FF"/>
                </a:solidFill>
              </a:rPr>
              <a:t>performed, assets </a:t>
            </a:r>
            <a:r>
              <a:rPr lang="en-US" dirty="0">
                <a:solidFill>
                  <a:srgbClr val="0000FF"/>
                </a:solidFill>
              </a:rPr>
              <a:t>employed and risk assumed </a:t>
            </a:r>
            <a:r>
              <a:rPr lang="en-US" dirty="0" smtClean="0">
                <a:solidFill>
                  <a:srgbClr val="0000FF"/>
                </a:solidFill>
              </a:rPr>
              <a:t>by them</a:t>
            </a:r>
            <a:endParaRPr lang="en-US" dirty="0">
              <a:solidFill>
                <a:srgbClr val="0000FF"/>
              </a:solidFill>
            </a:endParaRPr>
          </a:p>
          <a:p>
            <a:pPr marL="342900" indent="-342900">
              <a:buFont typeface="+mj-lt"/>
              <a:buAutoNum type="arabicPeriod"/>
            </a:pPr>
            <a:r>
              <a:rPr lang="en-US" dirty="0" smtClean="0">
                <a:solidFill>
                  <a:srgbClr val="0000FF"/>
                </a:solidFill>
              </a:rPr>
              <a:t>Availability</a:t>
            </a:r>
            <a:r>
              <a:rPr lang="en-US" dirty="0">
                <a:solidFill>
                  <a:srgbClr val="0000FF"/>
                </a:solidFill>
              </a:rPr>
              <a:t>, coverage and reliability </a:t>
            </a:r>
            <a:r>
              <a:rPr lang="en-US" dirty="0" smtClean="0">
                <a:solidFill>
                  <a:srgbClr val="0000FF"/>
                </a:solidFill>
              </a:rPr>
              <a:t>of data</a:t>
            </a:r>
            <a:endParaRPr lang="en-US" dirty="0">
              <a:solidFill>
                <a:srgbClr val="0000FF"/>
              </a:solidFill>
            </a:endParaRPr>
          </a:p>
          <a:p>
            <a:pPr marL="342900" indent="-342900">
              <a:buFont typeface="+mj-lt"/>
              <a:buAutoNum type="arabicPeriod"/>
            </a:pPr>
            <a:r>
              <a:rPr lang="en-US" dirty="0" smtClean="0">
                <a:solidFill>
                  <a:srgbClr val="0000FF"/>
                </a:solidFill>
              </a:rPr>
              <a:t>Degree </a:t>
            </a:r>
            <a:r>
              <a:rPr lang="en-US" dirty="0">
                <a:solidFill>
                  <a:srgbClr val="0000FF"/>
                </a:solidFill>
              </a:rPr>
              <a:t>of comparability </a:t>
            </a:r>
            <a:r>
              <a:rPr lang="en-US" dirty="0" smtClean="0">
                <a:solidFill>
                  <a:srgbClr val="0000FF"/>
                </a:solidFill>
              </a:rPr>
              <a:t>existing between</a:t>
            </a:r>
            <a:r>
              <a:rPr lang="en-US" dirty="0">
                <a:solidFill>
                  <a:srgbClr val="0000FF"/>
                </a:solidFill>
              </a:rPr>
              <a:t> </a:t>
            </a:r>
            <a:r>
              <a:rPr lang="en-US" dirty="0" smtClean="0">
                <a:solidFill>
                  <a:srgbClr val="0000FF"/>
                </a:solidFill>
              </a:rPr>
              <a:t>international </a:t>
            </a:r>
            <a:r>
              <a:rPr lang="en-US" dirty="0">
                <a:solidFill>
                  <a:srgbClr val="0000FF"/>
                </a:solidFill>
              </a:rPr>
              <a:t>transaction </a:t>
            </a:r>
            <a:r>
              <a:rPr lang="en-US" dirty="0" smtClean="0">
                <a:solidFill>
                  <a:srgbClr val="0000FF"/>
                </a:solidFill>
              </a:rPr>
              <a:t>and uncontrolled</a:t>
            </a:r>
            <a:r>
              <a:rPr lang="en-US" dirty="0">
                <a:solidFill>
                  <a:srgbClr val="0000FF"/>
                </a:solidFill>
              </a:rPr>
              <a:t> </a:t>
            </a:r>
            <a:r>
              <a:rPr lang="en-US" dirty="0" smtClean="0">
                <a:solidFill>
                  <a:srgbClr val="0000FF"/>
                </a:solidFill>
              </a:rPr>
              <a:t>transaction</a:t>
            </a:r>
            <a:endParaRPr lang="en-US" dirty="0">
              <a:solidFill>
                <a:srgbClr val="0000FF"/>
              </a:solidFill>
            </a:endParaRPr>
          </a:p>
          <a:p>
            <a:pPr marL="342900" indent="-342900">
              <a:buFont typeface="+mj-lt"/>
              <a:buAutoNum type="arabicPeriod"/>
            </a:pPr>
            <a:r>
              <a:rPr lang="en-US" dirty="0" smtClean="0">
                <a:solidFill>
                  <a:srgbClr val="0000FF"/>
                </a:solidFill>
              </a:rPr>
              <a:t>Extent </a:t>
            </a:r>
            <a:r>
              <a:rPr lang="en-US" dirty="0">
                <a:solidFill>
                  <a:srgbClr val="0000FF"/>
                </a:solidFill>
              </a:rPr>
              <a:t>to which reliable and </a:t>
            </a:r>
            <a:r>
              <a:rPr lang="en-US" dirty="0" smtClean="0">
                <a:solidFill>
                  <a:srgbClr val="0000FF"/>
                </a:solidFill>
              </a:rPr>
              <a:t>accurate adjustments </a:t>
            </a:r>
            <a:r>
              <a:rPr lang="en-US" dirty="0">
                <a:solidFill>
                  <a:srgbClr val="0000FF"/>
                </a:solidFill>
              </a:rPr>
              <a:t>can be made</a:t>
            </a:r>
          </a:p>
          <a:p>
            <a:pPr marL="342900" indent="-342900">
              <a:buFont typeface="+mj-lt"/>
              <a:buAutoNum type="arabicPeriod"/>
            </a:pPr>
            <a:r>
              <a:rPr lang="en-US" dirty="0" smtClean="0">
                <a:solidFill>
                  <a:srgbClr val="0000FF"/>
                </a:solidFill>
              </a:rPr>
              <a:t>Nature</a:t>
            </a:r>
            <a:r>
              <a:rPr lang="en-US" dirty="0">
                <a:solidFill>
                  <a:srgbClr val="0000FF"/>
                </a:solidFill>
              </a:rPr>
              <a:t>, extent and reliability </a:t>
            </a:r>
            <a:r>
              <a:rPr lang="en-US" dirty="0" smtClean="0">
                <a:solidFill>
                  <a:srgbClr val="0000FF"/>
                </a:solidFill>
              </a:rPr>
              <a:t>of assumptions </a:t>
            </a:r>
            <a:r>
              <a:rPr lang="en-US" dirty="0">
                <a:solidFill>
                  <a:srgbClr val="0000FF"/>
                </a:solidFill>
              </a:rPr>
              <a:t>required in application </a:t>
            </a:r>
            <a:r>
              <a:rPr lang="en-US" dirty="0" smtClean="0">
                <a:solidFill>
                  <a:srgbClr val="0000FF"/>
                </a:solidFill>
              </a:rPr>
              <a:t>of method</a:t>
            </a:r>
            <a:endParaRPr lang="en-US" dirty="0">
              <a:solidFill>
                <a:srgbClr val="0000FF"/>
              </a:solidFill>
            </a:endParaRPr>
          </a:p>
        </p:txBody>
      </p:sp>
      <p:sp>
        <p:nvSpPr>
          <p:cNvPr id="7" name="Rounded Rectangle 6"/>
          <p:cNvSpPr/>
          <p:nvPr/>
        </p:nvSpPr>
        <p:spPr>
          <a:xfrm>
            <a:off x="838200" y="6096000"/>
            <a:ext cx="7543800" cy="609600"/>
          </a:xfrm>
          <a:prstGeom prst="roundRect">
            <a:avLst/>
          </a:prstGeom>
          <a:solidFill>
            <a:schemeClr val="accent1"/>
          </a:solidFill>
          <a:ln w="19050"/>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000" dirty="0">
                <a:solidFill>
                  <a:srgbClr val="0000FF"/>
                </a:solidFill>
              </a:rPr>
              <a:t>To be supported by documentation and Accountant's </a:t>
            </a:r>
            <a:r>
              <a:rPr lang="en-US" sz="2000" dirty="0" smtClean="0">
                <a:solidFill>
                  <a:srgbClr val="0000FF"/>
                </a:solidFill>
              </a:rPr>
              <a:t>Report (Rule </a:t>
            </a:r>
            <a:r>
              <a:rPr lang="en-US" sz="2000" dirty="0">
                <a:solidFill>
                  <a:srgbClr val="0000FF"/>
                </a:solidFill>
              </a:rPr>
              <a:t>10D,10E and section 92D, 92E)</a:t>
            </a:r>
          </a:p>
        </p:txBody>
      </p:sp>
      <p:cxnSp>
        <p:nvCxnSpPr>
          <p:cNvPr id="8" name="Straight Connector 7"/>
          <p:cNvCxnSpPr/>
          <p:nvPr/>
        </p:nvCxnSpPr>
        <p:spPr>
          <a:xfrm>
            <a:off x="2057400" y="304800"/>
            <a:ext cx="4724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419600" y="0"/>
            <a:ext cx="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0"/>
          </p:cNvCxnSpPr>
          <p:nvPr/>
        </p:nvCxnSpPr>
        <p:spPr>
          <a:xfrm>
            <a:off x="6781800" y="3048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057400" y="304800"/>
            <a:ext cx="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2" idx="2"/>
          </p:cNvCxnSpPr>
          <p:nvPr/>
        </p:nvCxnSpPr>
        <p:spPr>
          <a:xfrm>
            <a:off x="2286000" y="5181600"/>
            <a:ext cx="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6" idx="2"/>
          </p:cNvCxnSpPr>
          <p:nvPr/>
        </p:nvCxnSpPr>
        <p:spPr>
          <a:xfrm>
            <a:off x="6781800" y="5638800"/>
            <a:ext cx="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5052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80">
                                          <p:stCondLst>
                                            <p:cond delay="0"/>
                                          </p:stCondLst>
                                        </p:cTn>
                                        <p:tgtEl>
                                          <p:spTgt spid="2"/>
                                        </p:tgtEl>
                                      </p:cBhvr>
                                    </p:animEffect>
                                    <p:anim calcmode="lin" valueType="num">
                                      <p:cBhvr>
                                        <p:cTn id="20"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5" dur="26">
                                          <p:stCondLst>
                                            <p:cond delay="650"/>
                                          </p:stCondLst>
                                        </p:cTn>
                                        <p:tgtEl>
                                          <p:spTgt spid="2"/>
                                        </p:tgtEl>
                                      </p:cBhvr>
                                      <p:to x="100000" y="60000"/>
                                    </p:animScale>
                                    <p:animScale>
                                      <p:cBhvr>
                                        <p:cTn id="26" dur="166" decel="50000">
                                          <p:stCondLst>
                                            <p:cond delay="676"/>
                                          </p:stCondLst>
                                        </p:cTn>
                                        <p:tgtEl>
                                          <p:spTgt spid="2"/>
                                        </p:tgtEl>
                                      </p:cBhvr>
                                      <p:to x="100000" y="100000"/>
                                    </p:animScale>
                                    <p:animScale>
                                      <p:cBhvr>
                                        <p:cTn id="27" dur="26">
                                          <p:stCondLst>
                                            <p:cond delay="1312"/>
                                          </p:stCondLst>
                                        </p:cTn>
                                        <p:tgtEl>
                                          <p:spTgt spid="2"/>
                                        </p:tgtEl>
                                      </p:cBhvr>
                                      <p:to x="100000" y="80000"/>
                                    </p:animScale>
                                    <p:animScale>
                                      <p:cBhvr>
                                        <p:cTn id="28" dur="166" decel="50000">
                                          <p:stCondLst>
                                            <p:cond delay="1338"/>
                                          </p:stCondLst>
                                        </p:cTn>
                                        <p:tgtEl>
                                          <p:spTgt spid="2"/>
                                        </p:tgtEl>
                                      </p:cBhvr>
                                      <p:to x="100000" y="100000"/>
                                    </p:animScale>
                                    <p:animScale>
                                      <p:cBhvr>
                                        <p:cTn id="29" dur="26">
                                          <p:stCondLst>
                                            <p:cond delay="1642"/>
                                          </p:stCondLst>
                                        </p:cTn>
                                        <p:tgtEl>
                                          <p:spTgt spid="2"/>
                                        </p:tgtEl>
                                      </p:cBhvr>
                                      <p:to x="100000" y="90000"/>
                                    </p:animScale>
                                    <p:animScale>
                                      <p:cBhvr>
                                        <p:cTn id="30" dur="166" decel="50000">
                                          <p:stCondLst>
                                            <p:cond delay="1668"/>
                                          </p:stCondLst>
                                        </p:cTn>
                                        <p:tgtEl>
                                          <p:spTgt spid="2"/>
                                        </p:tgtEl>
                                      </p:cBhvr>
                                      <p:to x="100000" y="100000"/>
                                    </p:animScale>
                                    <p:animScale>
                                      <p:cBhvr>
                                        <p:cTn id="31" dur="26">
                                          <p:stCondLst>
                                            <p:cond delay="1808"/>
                                          </p:stCondLst>
                                        </p:cTn>
                                        <p:tgtEl>
                                          <p:spTgt spid="2"/>
                                        </p:tgtEl>
                                      </p:cBhvr>
                                      <p:to x="100000" y="95000"/>
                                    </p:animScale>
                                    <p:animScale>
                                      <p:cBhvr>
                                        <p:cTn id="32" dur="166" decel="50000">
                                          <p:stCondLst>
                                            <p:cond delay="1834"/>
                                          </p:stCondLst>
                                        </p:cTn>
                                        <p:tgtEl>
                                          <p:spTgt spid="2"/>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down)">
                                      <p:cBhvr>
                                        <p:cTn id="41" dur="580">
                                          <p:stCondLst>
                                            <p:cond delay="0"/>
                                          </p:stCondLst>
                                        </p:cTn>
                                        <p:tgtEl>
                                          <p:spTgt spid="6"/>
                                        </p:tgtEl>
                                      </p:cBhvr>
                                    </p:animEffect>
                                    <p:anim calcmode="lin" valueType="num">
                                      <p:cBhvr>
                                        <p:cTn id="42"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47" dur="26">
                                          <p:stCondLst>
                                            <p:cond delay="650"/>
                                          </p:stCondLst>
                                        </p:cTn>
                                        <p:tgtEl>
                                          <p:spTgt spid="6"/>
                                        </p:tgtEl>
                                      </p:cBhvr>
                                      <p:to x="100000" y="60000"/>
                                    </p:animScale>
                                    <p:animScale>
                                      <p:cBhvr>
                                        <p:cTn id="48" dur="166" decel="50000">
                                          <p:stCondLst>
                                            <p:cond delay="676"/>
                                          </p:stCondLst>
                                        </p:cTn>
                                        <p:tgtEl>
                                          <p:spTgt spid="6"/>
                                        </p:tgtEl>
                                      </p:cBhvr>
                                      <p:to x="100000" y="100000"/>
                                    </p:animScale>
                                    <p:animScale>
                                      <p:cBhvr>
                                        <p:cTn id="49" dur="26">
                                          <p:stCondLst>
                                            <p:cond delay="1312"/>
                                          </p:stCondLst>
                                        </p:cTn>
                                        <p:tgtEl>
                                          <p:spTgt spid="6"/>
                                        </p:tgtEl>
                                      </p:cBhvr>
                                      <p:to x="100000" y="80000"/>
                                    </p:animScale>
                                    <p:animScale>
                                      <p:cBhvr>
                                        <p:cTn id="50" dur="166" decel="50000">
                                          <p:stCondLst>
                                            <p:cond delay="1338"/>
                                          </p:stCondLst>
                                        </p:cTn>
                                        <p:tgtEl>
                                          <p:spTgt spid="6"/>
                                        </p:tgtEl>
                                      </p:cBhvr>
                                      <p:to x="100000" y="100000"/>
                                    </p:animScale>
                                    <p:animScale>
                                      <p:cBhvr>
                                        <p:cTn id="51" dur="26">
                                          <p:stCondLst>
                                            <p:cond delay="1642"/>
                                          </p:stCondLst>
                                        </p:cTn>
                                        <p:tgtEl>
                                          <p:spTgt spid="6"/>
                                        </p:tgtEl>
                                      </p:cBhvr>
                                      <p:to x="100000" y="90000"/>
                                    </p:animScale>
                                    <p:animScale>
                                      <p:cBhvr>
                                        <p:cTn id="52" dur="166" decel="50000">
                                          <p:stCondLst>
                                            <p:cond delay="1668"/>
                                          </p:stCondLst>
                                        </p:cTn>
                                        <p:tgtEl>
                                          <p:spTgt spid="6"/>
                                        </p:tgtEl>
                                      </p:cBhvr>
                                      <p:to x="100000" y="100000"/>
                                    </p:animScale>
                                    <p:animScale>
                                      <p:cBhvr>
                                        <p:cTn id="53" dur="26">
                                          <p:stCondLst>
                                            <p:cond delay="1808"/>
                                          </p:stCondLst>
                                        </p:cTn>
                                        <p:tgtEl>
                                          <p:spTgt spid="6"/>
                                        </p:tgtEl>
                                      </p:cBhvr>
                                      <p:to x="100000" y="95000"/>
                                    </p:animScale>
                                    <p:animScale>
                                      <p:cBhvr>
                                        <p:cTn id="54" dur="166" decel="50000">
                                          <p:stCondLst>
                                            <p:cond delay="1834"/>
                                          </p:stCondLst>
                                        </p:cTn>
                                        <p:tgtEl>
                                          <p:spTgt spid="6"/>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26" presetClass="entr" presetSubtype="0" fill="hold" grpId="0" nodeType="click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down)">
                                      <p:cBhvr>
                                        <p:cTn id="67" dur="580">
                                          <p:stCondLst>
                                            <p:cond delay="0"/>
                                          </p:stCondLst>
                                        </p:cTn>
                                        <p:tgtEl>
                                          <p:spTgt spid="7"/>
                                        </p:tgtEl>
                                      </p:cBhvr>
                                    </p:animEffect>
                                    <p:anim calcmode="lin" valueType="num">
                                      <p:cBhvr>
                                        <p:cTn id="6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7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7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7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73" dur="26">
                                          <p:stCondLst>
                                            <p:cond delay="650"/>
                                          </p:stCondLst>
                                        </p:cTn>
                                        <p:tgtEl>
                                          <p:spTgt spid="7"/>
                                        </p:tgtEl>
                                      </p:cBhvr>
                                      <p:to x="100000" y="60000"/>
                                    </p:animScale>
                                    <p:animScale>
                                      <p:cBhvr>
                                        <p:cTn id="74" dur="166" decel="50000">
                                          <p:stCondLst>
                                            <p:cond delay="676"/>
                                          </p:stCondLst>
                                        </p:cTn>
                                        <p:tgtEl>
                                          <p:spTgt spid="7"/>
                                        </p:tgtEl>
                                      </p:cBhvr>
                                      <p:to x="100000" y="100000"/>
                                    </p:animScale>
                                    <p:animScale>
                                      <p:cBhvr>
                                        <p:cTn id="75" dur="26">
                                          <p:stCondLst>
                                            <p:cond delay="1312"/>
                                          </p:stCondLst>
                                        </p:cTn>
                                        <p:tgtEl>
                                          <p:spTgt spid="7"/>
                                        </p:tgtEl>
                                      </p:cBhvr>
                                      <p:to x="100000" y="80000"/>
                                    </p:animScale>
                                    <p:animScale>
                                      <p:cBhvr>
                                        <p:cTn id="76" dur="166" decel="50000">
                                          <p:stCondLst>
                                            <p:cond delay="1338"/>
                                          </p:stCondLst>
                                        </p:cTn>
                                        <p:tgtEl>
                                          <p:spTgt spid="7"/>
                                        </p:tgtEl>
                                      </p:cBhvr>
                                      <p:to x="100000" y="100000"/>
                                    </p:animScale>
                                    <p:animScale>
                                      <p:cBhvr>
                                        <p:cTn id="77" dur="26">
                                          <p:stCondLst>
                                            <p:cond delay="1642"/>
                                          </p:stCondLst>
                                        </p:cTn>
                                        <p:tgtEl>
                                          <p:spTgt spid="7"/>
                                        </p:tgtEl>
                                      </p:cBhvr>
                                      <p:to x="100000" y="90000"/>
                                    </p:animScale>
                                    <p:animScale>
                                      <p:cBhvr>
                                        <p:cTn id="78" dur="166" decel="50000">
                                          <p:stCondLst>
                                            <p:cond delay="1668"/>
                                          </p:stCondLst>
                                        </p:cTn>
                                        <p:tgtEl>
                                          <p:spTgt spid="7"/>
                                        </p:tgtEl>
                                      </p:cBhvr>
                                      <p:to x="100000" y="100000"/>
                                    </p:animScale>
                                    <p:animScale>
                                      <p:cBhvr>
                                        <p:cTn id="79" dur="26">
                                          <p:stCondLst>
                                            <p:cond delay="1808"/>
                                          </p:stCondLst>
                                        </p:cTn>
                                        <p:tgtEl>
                                          <p:spTgt spid="7"/>
                                        </p:tgtEl>
                                      </p:cBhvr>
                                      <p:to x="100000" y="95000"/>
                                    </p:animScale>
                                    <p:animScale>
                                      <p:cBhvr>
                                        <p:cTn id="8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latin typeface="Calibri" pitchFamily="34" charset="0"/>
                <a:cs typeface="Calibri" pitchFamily="34" charset="0"/>
              </a:rPr>
              <a:t>Summary of main changes in Finance Act, 2012</a:t>
            </a:r>
          </a:p>
        </p:txBody>
      </p:sp>
      <p:sp>
        <p:nvSpPr>
          <p:cNvPr id="3" name="Content Placeholder 2"/>
          <p:cNvSpPr>
            <a:spLocks noGrp="1"/>
          </p:cNvSpPr>
          <p:nvPr>
            <p:ph idx="1"/>
          </p:nvPr>
        </p:nvSpPr>
        <p:spPr>
          <a:xfrm>
            <a:off x="-76200" y="1470391"/>
            <a:ext cx="9220200" cy="4625609"/>
          </a:xfrm>
        </p:spPr>
        <p:txBody>
          <a:bodyPr>
            <a:noAutofit/>
          </a:bodyPr>
          <a:lstStyle/>
          <a:p>
            <a:pPr indent="-365125">
              <a:buSzPct val="100000"/>
              <a:buFont typeface="Wingdings" pitchFamily="2" charset="2"/>
              <a:buChar char="Ø"/>
              <a:defRPr/>
            </a:pPr>
            <a:r>
              <a:rPr lang="en-US" sz="2400" dirty="0">
                <a:latin typeface="Calibri" pitchFamily="34" charset="0"/>
                <a:cs typeface="Calibri" pitchFamily="34" charset="0"/>
              </a:rPr>
              <a:t>Specified domestic transactions to come under TP regime</a:t>
            </a:r>
          </a:p>
          <a:p>
            <a:pPr indent="-365125">
              <a:buSzPct val="100000"/>
              <a:buFont typeface="Wingdings" pitchFamily="2" charset="2"/>
              <a:buChar char="Ø"/>
              <a:defRPr/>
            </a:pPr>
            <a:r>
              <a:rPr lang="en-US" sz="2400" dirty="0">
                <a:latin typeface="Calibri" pitchFamily="34" charset="0"/>
                <a:cs typeface="Calibri" pitchFamily="34" charset="0"/>
              </a:rPr>
              <a:t>Increase in scope of powers of TPO</a:t>
            </a:r>
          </a:p>
          <a:p>
            <a:pPr indent="-365125">
              <a:buSzPct val="100000"/>
              <a:buFont typeface="Wingdings" pitchFamily="2" charset="2"/>
              <a:buChar char="Ø"/>
              <a:defRPr/>
            </a:pPr>
            <a:r>
              <a:rPr lang="en-US" sz="2400" dirty="0">
                <a:latin typeface="Calibri" pitchFamily="34" charset="0"/>
                <a:cs typeface="Calibri" pitchFamily="34" charset="0"/>
              </a:rPr>
              <a:t>Increased penalty provisions</a:t>
            </a:r>
          </a:p>
          <a:p>
            <a:pPr indent="-365125">
              <a:buSzPct val="100000"/>
              <a:buFont typeface="Wingdings" pitchFamily="2" charset="2"/>
              <a:buChar char="Ø"/>
              <a:defRPr/>
            </a:pPr>
            <a:r>
              <a:rPr lang="en-US" sz="2400" dirty="0">
                <a:latin typeface="Calibri" pitchFamily="34" charset="0"/>
                <a:cs typeface="Calibri" pitchFamily="34" charset="0"/>
              </a:rPr>
              <a:t>Allow “re-opening” of certain TP assessments</a:t>
            </a:r>
          </a:p>
          <a:p>
            <a:pPr indent="-365125">
              <a:buSzPct val="100000"/>
              <a:buFont typeface="Wingdings" pitchFamily="2" charset="2"/>
              <a:buChar char="Ø"/>
              <a:defRPr/>
            </a:pPr>
            <a:r>
              <a:rPr lang="en-US" sz="2400" dirty="0">
                <a:latin typeface="Calibri" pitchFamily="34" charset="0"/>
                <a:cs typeface="Calibri" pitchFamily="34" charset="0"/>
              </a:rPr>
              <a:t>Arms length range is restricted to 3% tolerance band from FY 2012-13</a:t>
            </a:r>
          </a:p>
          <a:p>
            <a:pPr indent="-365125">
              <a:buSzPct val="100000"/>
              <a:buFont typeface="Wingdings" pitchFamily="2" charset="2"/>
              <a:buChar char="Ø"/>
              <a:defRPr/>
            </a:pPr>
            <a:r>
              <a:rPr lang="en-US" sz="2400" dirty="0">
                <a:latin typeface="Calibri" pitchFamily="34" charset="0"/>
                <a:cs typeface="Calibri" pitchFamily="34" charset="0"/>
              </a:rPr>
              <a:t>Retrospectively deny taxpayers benefit of 5% variation as standard deduction from 01.04.2002 though no reopening of cases completed before 01.10.2009.</a:t>
            </a:r>
          </a:p>
          <a:p>
            <a:pPr indent="-365125">
              <a:buSzPct val="100000"/>
              <a:buFont typeface="Wingdings" pitchFamily="2" charset="2"/>
              <a:buChar char="Ø"/>
              <a:defRPr/>
            </a:pPr>
            <a:r>
              <a:rPr lang="en-US" sz="2400" dirty="0">
                <a:latin typeface="Calibri" pitchFamily="34" charset="0"/>
                <a:cs typeface="Calibri" pitchFamily="34" charset="0"/>
              </a:rPr>
              <a:t>Retrospectively enlarge the scope of ‘international transactions’ to include guarantees, any debts, business restructuring etc.,</a:t>
            </a:r>
          </a:p>
          <a:p>
            <a:pPr indent="-365125">
              <a:buSzPct val="100000"/>
              <a:buFont typeface="Wingdings" pitchFamily="2" charset="2"/>
              <a:buChar char="Ø"/>
              <a:defRPr/>
            </a:pPr>
            <a:r>
              <a:rPr lang="en-US" sz="2400" dirty="0">
                <a:latin typeface="Calibri" pitchFamily="34" charset="0"/>
                <a:cs typeface="Calibri" pitchFamily="34" charset="0"/>
              </a:rPr>
              <a:t>Power of DRP to enhance TP variations</a:t>
            </a:r>
          </a:p>
          <a:p>
            <a:pPr indent="-365125">
              <a:buSzPct val="100000"/>
              <a:buFont typeface="Wingdings" pitchFamily="2" charset="2"/>
              <a:buChar char="Ø"/>
              <a:defRPr/>
            </a:pPr>
            <a:r>
              <a:rPr lang="en-US" sz="2400" dirty="0">
                <a:latin typeface="Calibri" pitchFamily="34" charset="0"/>
                <a:cs typeface="Calibri" pitchFamily="34" charset="0"/>
              </a:rPr>
              <a:t>Power of appeal by department against DRP order</a:t>
            </a:r>
          </a:p>
          <a:p>
            <a:pPr indent="-365125">
              <a:buSzPct val="100000"/>
              <a:buFont typeface="Wingdings" pitchFamily="2" charset="2"/>
              <a:buChar char="Ø"/>
              <a:defRPr/>
            </a:pPr>
            <a:r>
              <a:rPr lang="en-US" sz="2400" dirty="0">
                <a:latin typeface="Calibri" pitchFamily="34" charset="0"/>
                <a:cs typeface="Calibri" pitchFamily="34" charset="0"/>
              </a:rPr>
              <a:t>GAAR introduced but postponed</a:t>
            </a:r>
          </a:p>
          <a:p>
            <a:pPr indent="-365125">
              <a:buSzPct val="100000"/>
              <a:buFont typeface="Wingdings" pitchFamily="2" charset="2"/>
              <a:buChar char="Ø"/>
              <a:defRPr/>
            </a:pPr>
            <a:r>
              <a:rPr lang="en-US" sz="2400" dirty="0">
                <a:latin typeface="Calibri" pitchFamily="34" charset="0"/>
                <a:cs typeface="Calibri" pitchFamily="34" charset="0"/>
              </a:rPr>
              <a:t>APA introduced</a:t>
            </a:r>
          </a:p>
          <a:p>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98992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duotone>
              <a:prstClr val="black"/>
              <a:srgbClr val="D9C3A5">
                <a:tint val="50000"/>
                <a:satMod val="180000"/>
              </a:srgbClr>
            </a:duotone>
            <a:extLst>
              <a:ext uri="{BEBA8EAE-BF5A-486C-A8C5-ECC9F3942E4B}">
                <a14:imgProps xmlns:a14="http://schemas.microsoft.com/office/drawing/2010/main">
                  <a14:imgLayer r:embed="rId3">
                    <a14:imgEffect>
                      <a14:sharpenSoften amount="-4000"/>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a:ln>
            <a:solidFill>
              <a:schemeClr val="accent1"/>
            </a:solidFill>
          </a:ln>
        </p:spPr>
      </p:pic>
      <p:sp>
        <p:nvSpPr>
          <p:cNvPr id="3" name="TextBox 2"/>
          <p:cNvSpPr txBox="1"/>
          <p:nvPr/>
        </p:nvSpPr>
        <p:spPr>
          <a:xfrm>
            <a:off x="381000" y="279737"/>
            <a:ext cx="8382000" cy="1015663"/>
          </a:xfrm>
          <a:prstGeom prst="rect">
            <a:avLst/>
          </a:prstGeom>
          <a:noFill/>
        </p:spPr>
        <p:txBody>
          <a:bodyPr wrap="square" rtlCol="0">
            <a:spAutoFit/>
          </a:bodyPr>
          <a:lstStyle/>
          <a:p>
            <a:pPr algn="ctr"/>
            <a:r>
              <a:rPr lang="en-US" sz="6000" b="1" dirty="0" smtClean="0"/>
              <a:t>ANY QUESTIONS</a:t>
            </a:r>
            <a:endParaRPr lang="en-US" sz="6000" b="1" dirty="0"/>
          </a:p>
        </p:txBody>
      </p:sp>
    </p:spTree>
    <p:extLst>
      <p:ext uri="{BB962C8B-B14F-4D97-AF65-F5344CB8AC3E}">
        <p14:creationId xmlns:p14="http://schemas.microsoft.com/office/powerpoint/2010/main" val="249575326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0"/>
            <a:ext cx="8077200" cy="1673352"/>
          </a:xfrm>
        </p:spPr>
        <p:txBody>
          <a:bodyPr>
            <a:normAutofit/>
          </a:bodyPr>
          <a:lstStyle/>
          <a:p>
            <a:pPr algn="ctr"/>
            <a:r>
              <a:rPr lang="en-US" sz="9600" dirty="0" smtClean="0"/>
              <a:t>Thank you</a:t>
            </a:r>
            <a:endParaRPr lang="en-US" sz="9600" dirty="0"/>
          </a:p>
        </p:txBody>
      </p:sp>
    </p:spTree>
    <p:extLst>
      <p:ext uri="{BB962C8B-B14F-4D97-AF65-F5344CB8AC3E}">
        <p14:creationId xmlns:p14="http://schemas.microsoft.com/office/powerpoint/2010/main" val="479852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3304465"/>
            <a:ext cx="3253856" cy="3213478"/>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0" y="4371264"/>
            <a:ext cx="2843408" cy="2304657"/>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39000" y="0"/>
            <a:ext cx="1904999" cy="15240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0" y="0"/>
            <a:ext cx="1448370" cy="1317009"/>
          </a:xfrm>
          <a:prstGeom prst="rect">
            <a:avLst/>
          </a:prstGeom>
        </p:spPr>
      </p:pic>
      <p:cxnSp>
        <p:nvCxnSpPr>
          <p:cNvPr id="7" name="Straight Arrow Connector 6"/>
          <p:cNvCxnSpPr/>
          <p:nvPr/>
        </p:nvCxnSpPr>
        <p:spPr>
          <a:xfrm flipH="1" flipV="1">
            <a:off x="3581400" y="1524000"/>
            <a:ext cx="3200400" cy="2610243"/>
          </a:xfrm>
          <a:prstGeom prst="straightConnector1">
            <a:avLst/>
          </a:prstGeom>
          <a:ln>
            <a:tailEnd type="arrow"/>
          </a:ln>
          <a:effectLst>
            <a:outerShdw blurRad="50800" dist="50800" dir="5400000" algn="ctr" rotWithShape="0">
              <a:schemeClr val="bg1"/>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6324600" y="2328508"/>
            <a:ext cx="457200" cy="18057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3962400" y="5334000"/>
            <a:ext cx="1600200" cy="0"/>
          </a:xfrm>
          <a:prstGeom prst="straightConnector1">
            <a:avLst/>
          </a:prstGeom>
          <a:ln w="25400" cmpd="sng">
            <a:solidFill>
              <a:schemeClr val="accent3">
                <a:lumMod val="75000"/>
              </a:schemeClr>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2972227" y="1524000"/>
            <a:ext cx="37959" cy="2847265"/>
          </a:xfrm>
          <a:prstGeom prst="straightConnector1">
            <a:avLst/>
          </a:prstGeom>
          <a:ln w="25400" cmpd="sng">
            <a:solidFill>
              <a:schemeClr val="accent3">
                <a:lumMod val="75000"/>
              </a:schemeClr>
            </a:solidFill>
            <a:prstDash val="lgDash"/>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1524000" y="2328508"/>
            <a:ext cx="1441404" cy="2042758"/>
          </a:xfrm>
          <a:prstGeom prst="straightConnector1">
            <a:avLst/>
          </a:prstGeom>
          <a:ln w="25400" cmpd="sng">
            <a:solidFill>
              <a:schemeClr val="accent3">
                <a:lumMod val="75000"/>
              </a:schemeClr>
            </a:solidFill>
            <a:prstDash val="lgDash"/>
            <a:tailEnd type="arrow"/>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 y="0"/>
            <a:ext cx="1914525" cy="2328508"/>
          </a:xfrm>
          <a:prstGeom prst="rect">
            <a:avLst/>
          </a:prstGeom>
        </p:spPr>
      </p:pic>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1600" y="0"/>
            <a:ext cx="1981200" cy="2328508"/>
          </a:xfrm>
          <a:prstGeom prst="rect">
            <a:avLst/>
          </a:prstGeom>
        </p:spPr>
      </p:pic>
      <p:pic>
        <p:nvPicPr>
          <p:cNvPr id="27" name="Picture 2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75" y="2771450"/>
            <a:ext cx="1684575" cy="1599816"/>
          </a:xfrm>
          <a:prstGeom prst="rect">
            <a:avLst/>
          </a:prstGeom>
        </p:spPr>
      </p:pic>
      <p:sp>
        <p:nvSpPr>
          <p:cNvPr id="6" name="TextBox 5"/>
          <p:cNvSpPr txBox="1"/>
          <p:nvPr/>
        </p:nvSpPr>
        <p:spPr>
          <a:xfrm>
            <a:off x="4343400" y="3212068"/>
            <a:ext cx="1447800" cy="369332"/>
          </a:xfrm>
          <a:prstGeom prst="rect">
            <a:avLst/>
          </a:prstGeom>
          <a:noFill/>
        </p:spPr>
        <p:txBody>
          <a:bodyPr wrap="square" rtlCol="0">
            <a:spAutoFit/>
          </a:bodyPr>
          <a:lstStyle/>
          <a:p>
            <a:r>
              <a:rPr lang="en-US" dirty="0" smtClean="0">
                <a:latin typeface="Calibri" pitchFamily="34" charset="0"/>
                <a:cs typeface="Calibri" pitchFamily="34" charset="0"/>
              </a:rPr>
              <a:t>Sale Rs.1000</a:t>
            </a:r>
            <a:endParaRPr lang="en-US" dirty="0">
              <a:latin typeface="Calibri" pitchFamily="34" charset="0"/>
              <a:cs typeface="Calibri" pitchFamily="34" charset="0"/>
            </a:endParaRPr>
          </a:p>
        </p:txBody>
      </p:sp>
      <p:sp>
        <p:nvSpPr>
          <p:cNvPr id="15" name="TextBox 14"/>
          <p:cNvSpPr txBox="1"/>
          <p:nvPr/>
        </p:nvSpPr>
        <p:spPr>
          <a:xfrm>
            <a:off x="4114800" y="5650468"/>
            <a:ext cx="1447800" cy="369332"/>
          </a:xfrm>
          <a:prstGeom prst="rect">
            <a:avLst/>
          </a:prstGeom>
          <a:noFill/>
        </p:spPr>
        <p:txBody>
          <a:bodyPr wrap="square" rtlCol="0">
            <a:spAutoFit/>
          </a:bodyPr>
          <a:lstStyle/>
          <a:p>
            <a:r>
              <a:rPr lang="en-US" dirty="0" smtClean="0">
                <a:latin typeface="Calibri" pitchFamily="34" charset="0"/>
                <a:cs typeface="Calibri" pitchFamily="34" charset="0"/>
              </a:rPr>
              <a:t>Sale Rs.100</a:t>
            </a:r>
            <a:endParaRPr lang="en-US" dirty="0">
              <a:latin typeface="Calibri" pitchFamily="34" charset="0"/>
              <a:cs typeface="Calibri" pitchFamily="34" charset="0"/>
            </a:endParaRPr>
          </a:p>
        </p:txBody>
      </p:sp>
      <p:sp>
        <p:nvSpPr>
          <p:cNvPr id="8" name="TextBox 7"/>
          <p:cNvSpPr txBox="1"/>
          <p:nvPr/>
        </p:nvSpPr>
        <p:spPr>
          <a:xfrm>
            <a:off x="6553200" y="2590800"/>
            <a:ext cx="2057400" cy="646331"/>
          </a:xfrm>
          <a:prstGeom prst="rect">
            <a:avLst/>
          </a:prstGeom>
          <a:noFill/>
        </p:spPr>
        <p:txBody>
          <a:bodyPr wrap="square" rtlCol="0">
            <a:spAutoFit/>
          </a:bodyPr>
          <a:lstStyle/>
          <a:p>
            <a:r>
              <a:rPr lang="en-US" dirty="0" smtClean="0">
                <a:latin typeface="Calibri" pitchFamily="34" charset="0"/>
                <a:cs typeface="Calibri" pitchFamily="34" charset="0"/>
              </a:rPr>
              <a:t>Tax to be paid on Profit @ 33.99%</a:t>
            </a:r>
            <a:endParaRPr lang="en-US" dirty="0">
              <a:latin typeface="Calibri" pitchFamily="34" charset="0"/>
              <a:cs typeface="Calibri" pitchFamily="34" charset="0"/>
            </a:endParaRPr>
          </a:p>
        </p:txBody>
      </p:sp>
      <p:sp>
        <p:nvSpPr>
          <p:cNvPr id="17" name="TextBox 16"/>
          <p:cNvSpPr txBox="1"/>
          <p:nvPr/>
        </p:nvSpPr>
        <p:spPr>
          <a:xfrm>
            <a:off x="1752600" y="3581400"/>
            <a:ext cx="914400" cy="369332"/>
          </a:xfrm>
          <a:prstGeom prst="rect">
            <a:avLst/>
          </a:prstGeom>
          <a:noFill/>
        </p:spPr>
        <p:txBody>
          <a:bodyPr wrap="square" rtlCol="0">
            <a:spAutoFit/>
          </a:bodyPr>
          <a:lstStyle/>
          <a:p>
            <a:r>
              <a:rPr lang="en-US" dirty="0" smtClean="0">
                <a:latin typeface="Calibri" pitchFamily="34" charset="0"/>
                <a:cs typeface="Calibri" pitchFamily="34" charset="0"/>
              </a:rPr>
              <a:t>No Tax</a:t>
            </a:r>
            <a:endParaRPr lang="en-US" dirty="0">
              <a:latin typeface="Calibri" pitchFamily="34" charset="0"/>
              <a:cs typeface="Calibri" pitchFamily="34" charset="0"/>
            </a:endParaRPr>
          </a:p>
        </p:txBody>
      </p:sp>
      <p:sp>
        <p:nvSpPr>
          <p:cNvPr id="18" name="TextBox 17"/>
          <p:cNvSpPr txBox="1"/>
          <p:nvPr/>
        </p:nvSpPr>
        <p:spPr>
          <a:xfrm>
            <a:off x="2057400" y="1676400"/>
            <a:ext cx="952786" cy="646331"/>
          </a:xfrm>
          <a:prstGeom prst="rect">
            <a:avLst/>
          </a:prstGeom>
          <a:noFill/>
        </p:spPr>
        <p:txBody>
          <a:bodyPr wrap="square" rtlCol="0">
            <a:spAutoFit/>
          </a:bodyPr>
          <a:lstStyle/>
          <a:p>
            <a:r>
              <a:rPr lang="en-US" dirty="0" smtClean="0">
                <a:latin typeface="Calibri" pitchFamily="34" charset="0"/>
                <a:cs typeface="Calibri" pitchFamily="34" charset="0"/>
              </a:rPr>
              <a:t>Sale </a:t>
            </a:r>
          </a:p>
          <a:p>
            <a:r>
              <a:rPr lang="en-US" dirty="0" smtClean="0">
                <a:latin typeface="Calibri" pitchFamily="34" charset="0"/>
                <a:cs typeface="Calibri" pitchFamily="34" charset="0"/>
              </a:rPr>
              <a:t>Rs.1000</a:t>
            </a:r>
            <a:endParaRPr lang="en-US" dirty="0">
              <a:latin typeface="Calibri" pitchFamily="34" charset="0"/>
              <a:cs typeface="Calibri" pitchFamily="34" charset="0"/>
            </a:endParaRPr>
          </a:p>
        </p:txBody>
      </p:sp>
    </p:spTree>
    <p:extLst>
      <p:ext uri="{BB962C8B-B14F-4D97-AF65-F5344CB8AC3E}">
        <p14:creationId xmlns:p14="http://schemas.microsoft.com/office/powerpoint/2010/main" val="178324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down)">
                                      <p:cBhvr>
                                        <p:cTn id="39" dur="580">
                                          <p:stCondLst>
                                            <p:cond delay="0"/>
                                          </p:stCondLst>
                                        </p:cTn>
                                        <p:tgtEl>
                                          <p:spTgt spid="5"/>
                                        </p:tgtEl>
                                      </p:cBhvr>
                                    </p:animEffect>
                                    <p:anim calcmode="lin" valueType="num">
                                      <p:cBhvr>
                                        <p:cTn id="40"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5" dur="26">
                                          <p:stCondLst>
                                            <p:cond delay="650"/>
                                          </p:stCondLst>
                                        </p:cTn>
                                        <p:tgtEl>
                                          <p:spTgt spid="5"/>
                                        </p:tgtEl>
                                      </p:cBhvr>
                                      <p:to x="100000" y="60000"/>
                                    </p:animScale>
                                    <p:animScale>
                                      <p:cBhvr>
                                        <p:cTn id="46" dur="166" decel="50000">
                                          <p:stCondLst>
                                            <p:cond delay="676"/>
                                          </p:stCondLst>
                                        </p:cTn>
                                        <p:tgtEl>
                                          <p:spTgt spid="5"/>
                                        </p:tgtEl>
                                      </p:cBhvr>
                                      <p:to x="100000" y="100000"/>
                                    </p:animScale>
                                    <p:animScale>
                                      <p:cBhvr>
                                        <p:cTn id="47" dur="26">
                                          <p:stCondLst>
                                            <p:cond delay="1312"/>
                                          </p:stCondLst>
                                        </p:cTn>
                                        <p:tgtEl>
                                          <p:spTgt spid="5"/>
                                        </p:tgtEl>
                                      </p:cBhvr>
                                      <p:to x="100000" y="80000"/>
                                    </p:animScale>
                                    <p:animScale>
                                      <p:cBhvr>
                                        <p:cTn id="48" dur="166" decel="50000">
                                          <p:stCondLst>
                                            <p:cond delay="1338"/>
                                          </p:stCondLst>
                                        </p:cTn>
                                        <p:tgtEl>
                                          <p:spTgt spid="5"/>
                                        </p:tgtEl>
                                      </p:cBhvr>
                                      <p:to x="100000" y="100000"/>
                                    </p:animScale>
                                    <p:animScale>
                                      <p:cBhvr>
                                        <p:cTn id="49" dur="26">
                                          <p:stCondLst>
                                            <p:cond delay="1642"/>
                                          </p:stCondLst>
                                        </p:cTn>
                                        <p:tgtEl>
                                          <p:spTgt spid="5"/>
                                        </p:tgtEl>
                                      </p:cBhvr>
                                      <p:to x="100000" y="90000"/>
                                    </p:animScale>
                                    <p:animScale>
                                      <p:cBhvr>
                                        <p:cTn id="50" dur="166" decel="50000">
                                          <p:stCondLst>
                                            <p:cond delay="1668"/>
                                          </p:stCondLst>
                                        </p:cTn>
                                        <p:tgtEl>
                                          <p:spTgt spid="5"/>
                                        </p:tgtEl>
                                      </p:cBhvr>
                                      <p:to x="100000" y="100000"/>
                                    </p:animScale>
                                    <p:animScale>
                                      <p:cBhvr>
                                        <p:cTn id="51" dur="26">
                                          <p:stCondLst>
                                            <p:cond delay="1808"/>
                                          </p:stCondLst>
                                        </p:cTn>
                                        <p:tgtEl>
                                          <p:spTgt spid="5"/>
                                        </p:tgtEl>
                                      </p:cBhvr>
                                      <p:to x="100000" y="95000"/>
                                    </p:animScale>
                                    <p:animScale>
                                      <p:cBhvr>
                                        <p:cTn id="52" dur="166" decel="50000">
                                          <p:stCondLst>
                                            <p:cond delay="1834"/>
                                          </p:stCondLst>
                                        </p:cTn>
                                        <p:tgtEl>
                                          <p:spTgt spid="5"/>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19"/>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23"/>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31" presetClass="entr" presetSubtype="0" fill="hold"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p:cTn id="85" dur="1000" fill="hold"/>
                                        <p:tgtEl>
                                          <p:spTgt spid="27"/>
                                        </p:tgtEl>
                                        <p:attrNameLst>
                                          <p:attrName>ppt_w</p:attrName>
                                        </p:attrNameLst>
                                      </p:cBhvr>
                                      <p:tavLst>
                                        <p:tav tm="0">
                                          <p:val>
                                            <p:fltVal val="0"/>
                                          </p:val>
                                        </p:tav>
                                        <p:tav tm="100000">
                                          <p:val>
                                            <p:strVal val="#ppt_w"/>
                                          </p:val>
                                        </p:tav>
                                      </p:tavLst>
                                    </p:anim>
                                    <p:anim calcmode="lin" valueType="num">
                                      <p:cBhvr>
                                        <p:cTn id="86" dur="1000" fill="hold"/>
                                        <p:tgtEl>
                                          <p:spTgt spid="27"/>
                                        </p:tgtEl>
                                        <p:attrNameLst>
                                          <p:attrName>ppt_h</p:attrName>
                                        </p:attrNameLst>
                                      </p:cBhvr>
                                      <p:tavLst>
                                        <p:tav tm="0">
                                          <p:val>
                                            <p:fltVal val="0"/>
                                          </p:val>
                                        </p:tav>
                                        <p:tav tm="100000">
                                          <p:val>
                                            <p:strVal val="#ppt_h"/>
                                          </p:val>
                                        </p:tav>
                                      </p:tavLst>
                                    </p:anim>
                                    <p:anim calcmode="lin" valueType="num">
                                      <p:cBhvr>
                                        <p:cTn id="87" dur="1000" fill="hold"/>
                                        <p:tgtEl>
                                          <p:spTgt spid="27"/>
                                        </p:tgtEl>
                                        <p:attrNameLst>
                                          <p:attrName>style.rotation</p:attrName>
                                        </p:attrNameLst>
                                      </p:cBhvr>
                                      <p:tavLst>
                                        <p:tav tm="0">
                                          <p:val>
                                            <p:fltVal val="90"/>
                                          </p:val>
                                        </p:tav>
                                        <p:tav tm="100000">
                                          <p:val>
                                            <p:fltVal val="0"/>
                                          </p:val>
                                        </p:tav>
                                      </p:tavLst>
                                    </p:anim>
                                    <p:animEffect transition="in" filter="fade">
                                      <p:cBhvr>
                                        <p:cTn id="88"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P spid="8"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04800" y="304800"/>
            <a:ext cx="8229600" cy="2133600"/>
          </a:xfrm>
        </p:spPr>
        <p:txBody>
          <a:bodyPr>
            <a:normAutofit/>
          </a:bodyPr>
          <a:lstStyle/>
          <a:p>
            <a:pPr marL="342900" indent="-342900" algn="l">
              <a:buClr>
                <a:schemeClr val="accent1"/>
              </a:buClr>
              <a:buFont typeface="Wingdings" pitchFamily="2" charset="2"/>
              <a:buChar char="Ø"/>
            </a:pPr>
            <a:r>
              <a:rPr lang="en-US" sz="2400" b="0" dirty="0">
                <a:solidFill>
                  <a:schemeClr val="tx1"/>
                </a:solidFill>
                <a:latin typeface="Calibri" pitchFamily="34" charset="0"/>
                <a:cs typeface="Calibri" pitchFamily="34" charset="0"/>
              </a:rPr>
              <a:t>Impact if there are no Transfer Pricing Regulations in India:</a:t>
            </a:r>
            <a:br>
              <a:rPr lang="en-US" sz="2400" b="0" dirty="0">
                <a:solidFill>
                  <a:schemeClr val="tx1"/>
                </a:solidFill>
                <a:latin typeface="Calibri" pitchFamily="34" charset="0"/>
                <a:cs typeface="Calibri" pitchFamily="34" charset="0"/>
              </a:rPr>
            </a:br>
            <a:r>
              <a:rPr lang="en-US" sz="2400" b="0" dirty="0">
                <a:solidFill>
                  <a:schemeClr val="tx1"/>
                </a:solidFill>
                <a:latin typeface="Calibri" pitchFamily="34" charset="0"/>
                <a:cs typeface="Calibri" pitchFamily="34" charset="0"/>
              </a:rPr>
              <a:t/>
            </a:r>
            <a:br>
              <a:rPr lang="en-US" sz="2400" b="0" dirty="0">
                <a:solidFill>
                  <a:schemeClr val="tx1"/>
                </a:solidFill>
                <a:latin typeface="Calibri" pitchFamily="34" charset="0"/>
                <a:cs typeface="Calibri" pitchFamily="34" charset="0"/>
              </a:rPr>
            </a:br>
            <a:r>
              <a:rPr lang="en-US" sz="2400" b="0" dirty="0">
                <a:solidFill>
                  <a:schemeClr val="tx1"/>
                </a:solidFill>
                <a:latin typeface="Calibri" pitchFamily="34" charset="0"/>
                <a:cs typeface="Calibri" pitchFamily="34" charset="0"/>
              </a:rPr>
              <a:t>In respect of sale to </a:t>
            </a:r>
            <a:r>
              <a:rPr lang="en-US" sz="2400" b="0" dirty="0" smtClean="0">
                <a:solidFill>
                  <a:schemeClr val="tx1"/>
                </a:solidFill>
                <a:latin typeface="Calibri" pitchFamily="34" charset="0"/>
                <a:cs typeface="Calibri" pitchFamily="34" charset="0"/>
              </a:rPr>
              <a:t>Mr. B </a:t>
            </a:r>
            <a:r>
              <a:rPr lang="en-US" sz="2400" b="0" dirty="0">
                <a:solidFill>
                  <a:schemeClr val="tx1"/>
                </a:solidFill>
                <a:latin typeface="Calibri" pitchFamily="34" charset="0"/>
                <a:cs typeface="Calibri" pitchFamily="34" charset="0"/>
              </a:rPr>
              <a:t>(AE), taxable income will be Rs. NIL (Since loss of Rs. 400).</a:t>
            </a:r>
            <a:br>
              <a:rPr lang="en-US" sz="2400" b="0" dirty="0">
                <a:solidFill>
                  <a:schemeClr val="tx1"/>
                </a:solidFill>
                <a:latin typeface="Calibri" pitchFamily="34" charset="0"/>
                <a:cs typeface="Calibri" pitchFamily="34" charset="0"/>
              </a:rPr>
            </a:br>
            <a:r>
              <a:rPr lang="en-US" sz="2400" b="0" dirty="0">
                <a:solidFill>
                  <a:schemeClr val="tx1"/>
                </a:solidFill>
                <a:latin typeface="Calibri" pitchFamily="34" charset="0"/>
                <a:cs typeface="Calibri" pitchFamily="34" charset="0"/>
              </a:rPr>
              <a:t>Tax liability = NIL.</a:t>
            </a:r>
          </a:p>
        </p:txBody>
      </p:sp>
      <p:sp>
        <p:nvSpPr>
          <p:cNvPr id="3" name="Content Placeholder 2"/>
          <p:cNvSpPr>
            <a:spLocks noGrp="1"/>
          </p:cNvSpPr>
          <p:nvPr>
            <p:ph idx="4294967295"/>
          </p:nvPr>
        </p:nvSpPr>
        <p:spPr>
          <a:xfrm>
            <a:off x="304800" y="2484437"/>
            <a:ext cx="8229600" cy="2697163"/>
          </a:xfrm>
        </p:spPr>
        <p:txBody>
          <a:bodyPr>
            <a:normAutofit/>
          </a:bodyPr>
          <a:lstStyle/>
          <a:p>
            <a:pPr marL="342900" indent="-342900">
              <a:buSzPct val="100000"/>
              <a:buFont typeface="Wingdings" pitchFamily="2" charset="2"/>
              <a:buChar char="Ø"/>
            </a:pPr>
            <a:r>
              <a:rPr lang="en-US" sz="2400" dirty="0">
                <a:latin typeface="Calibri" pitchFamily="34" charset="0"/>
                <a:ea typeface="+mj-ea"/>
                <a:cs typeface="Calibri" pitchFamily="34" charset="0"/>
              </a:rPr>
              <a:t>When Transfer Pricing Regulations are applied:</a:t>
            </a:r>
          </a:p>
          <a:p>
            <a:pPr marL="0" indent="0">
              <a:buSzPct val="100000"/>
              <a:buNone/>
            </a:pPr>
            <a:endParaRPr lang="en-US" sz="2400" dirty="0">
              <a:latin typeface="Calibri" pitchFamily="34" charset="0"/>
              <a:ea typeface="+mj-ea"/>
              <a:cs typeface="Calibri" pitchFamily="34" charset="0"/>
            </a:endParaRPr>
          </a:p>
          <a:p>
            <a:r>
              <a:rPr lang="en-US" sz="2400" dirty="0">
                <a:latin typeface="Calibri" pitchFamily="34" charset="0"/>
                <a:ea typeface="+mj-ea"/>
                <a:cs typeface="Calibri" pitchFamily="34" charset="0"/>
              </a:rPr>
              <a:t>ALP = Price charged by </a:t>
            </a:r>
            <a:r>
              <a:rPr lang="en-US" sz="2400" dirty="0" smtClean="0">
                <a:latin typeface="Calibri" pitchFamily="34" charset="0"/>
                <a:ea typeface="+mj-ea"/>
                <a:cs typeface="Calibri" pitchFamily="34" charset="0"/>
              </a:rPr>
              <a:t>A </a:t>
            </a:r>
            <a:r>
              <a:rPr lang="en-US" sz="2400" dirty="0">
                <a:latin typeface="Calibri" pitchFamily="34" charset="0"/>
                <a:ea typeface="+mj-ea"/>
                <a:cs typeface="Calibri" pitchFamily="34" charset="0"/>
              </a:rPr>
              <a:t>Ltd. to </a:t>
            </a:r>
            <a:r>
              <a:rPr lang="en-US" sz="2400" dirty="0" smtClean="0">
                <a:latin typeface="Calibri" pitchFamily="34" charset="0"/>
                <a:ea typeface="+mj-ea"/>
                <a:cs typeface="Calibri" pitchFamily="34" charset="0"/>
              </a:rPr>
              <a:t>UAE. </a:t>
            </a:r>
            <a:r>
              <a:rPr lang="en-US" sz="2400" dirty="0">
                <a:latin typeface="Calibri" pitchFamily="34" charset="0"/>
                <a:ea typeface="+mj-ea"/>
                <a:cs typeface="Calibri" pitchFamily="34" charset="0"/>
              </a:rPr>
              <a:t>(Non AE) i.e. Rs.1,000.</a:t>
            </a:r>
          </a:p>
          <a:p>
            <a:r>
              <a:rPr lang="en-US" sz="2400" dirty="0">
                <a:latin typeface="Calibri" pitchFamily="34" charset="0"/>
                <a:ea typeface="+mj-ea"/>
                <a:cs typeface="Calibri" pitchFamily="34" charset="0"/>
              </a:rPr>
              <a:t>Taxable income will be Rs. 500 (i.e. Rs. 1,000 – Rs. 500)</a:t>
            </a:r>
          </a:p>
          <a:p>
            <a:r>
              <a:rPr lang="en-US" sz="2400" dirty="0">
                <a:latin typeface="Calibri" pitchFamily="34" charset="0"/>
                <a:ea typeface="+mj-ea"/>
                <a:cs typeface="Calibri" pitchFamily="34" charset="0"/>
              </a:rPr>
              <a:t>Tax liability = Rs. 170 [500*33.99%]</a:t>
            </a:r>
          </a:p>
          <a:p>
            <a:r>
              <a:rPr lang="en-US" sz="2400" dirty="0">
                <a:latin typeface="Calibri" pitchFamily="34" charset="0"/>
                <a:ea typeface="+mj-ea"/>
                <a:cs typeface="Calibri" pitchFamily="34" charset="0"/>
              </a:rPr>
              <a:t>In absence of TP regulations, tax evasion in India = Rs. 170</a:t>
            </a:r>
          </a:p>
        </p:txBody>
      </p:sp>
    </p:spTree>
    <p:extLst>
      <p:ext uri="{BB962C8B-B14F-4D97-AF65-F5344CB8AC3E}">
        <p14:creationId xmlns:p14="http://schemas.microsoft.com/office/powerpoint/2010/main" val="130826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5"/>
          <p:cNvSpPr txBox="1">
            <a:spLocks/>
          </p:cNvSpPr>
          <p:nvPr/>
        </p:nvSpPr>
        <p:spPr>
          <a:xfrm>
            <a:off x="0" y="2362200"/>
            <a:ext cx="8991600" cy="4572000"/>
          </a:xfrm>
          <a:prstGeom prst="rect">
            <a:avLst/>
          </a:prstGeom>
        </p:spPr>
        <p:txBody>
          <a:bodyPr vert="horz" lIns="54864" tIns="91440" rtlCol="0">
            <a:normAutofit/>
          </a:bodyPr>
          <a:lst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a:lstStyle>
          <a:p>
            <a:pPr marL="862013" indent="-684213">
              <a:buSzPct val="120000"/>
              <a:buBlip>
                <a:blip r:embed="rId2"/>
              </a:buBlip>
            </a:pPr>
            <a:r>
              <a:rPr lang="en-US" sz="2400" dirty="0" smtClean="0">
                <a:latin typeface="Calibri" pitchFamily="34" charset="0"/>
                <a:cs typeface="Calibri" pitchFamily="34" charset="0"/>
              </a:rPr>
              <a:t>Use of the words “Estimation of reasonable profits” – which was general in nature and limited in scope</a:t>
            </a:r>
          </a:p>
          <a:p>
            <a:pPr marL="862013" indent="-684213">
              <a:buSzPct val="120000"/>
              <a:buBlip>
                <a:blip r:embed="rId2"/>
              </a:buBlip>
            </a:pPr>
            <a:r>
              <a:rPr lang="en-US" sz="2400" dirty="0" smtClean="0">
                <a:latin typeface="Calibri" pitchFamily="34" charset="0"/>
                <a:cs typeface="Calibri" pitchFamily="34" charset="0"/>
              </a:rPr>
              <a:t>Applicable to Residents only (Hence, Branch of foreign company in India were not covered)</a:t>
            </a:r>
          </a:p>
          <a:p>
            <a:pPr marL="862013" indent="-684213">
              <a:buSzPct val="120000"/>
              <a:buBlip>
                <a:blip r:embed="rId2"/>
              </a:buBlip>
            </a:pPr>
            <a:r>
              <a:rPr lang="en-US" sz="2400" dirty="0" smtClean="0">
                <a:latin typeface="Calibri" pitchFamily="34" charset="0"/>
                <a:cs typeface="Calibri" pitchFamily="34" charset="0"/>
              </a:rPr>
              <a:t>Reference to foreign associate as “Close Connection” which was undefined</a:t>
            </a:r>
          </a:p>
          <a:p>
            <a:pPr marL="862013" indent="-684213">
              <a:buSzPct val="120000"/>
              <a:buBlip>
                <a:blip r:embed="rId2"/>
              </a:buBlip>
            </a:pPr>
            <a:r>
              <a:rPr lang="en-US" sz="2400" dirty="0" smtClean="0">
                <a:latin typeface="Calibri" pitchFamily="34" charset="0"/>
                <a:cs typeface="Calibri" pitchFamily="34" charset="0"/>
              </a:rPr>
              <a:t>Requires adjustment to profit</a:t>
            </a:r>
          </a:p>
          <a:p>
            <a:pPr marL="862013" indent="-684213">
              <a:buSzPct val="120000"/>
              <a:buBlip>
                <a:blip r:embed="rId2"/>
              </a:buBlip>
            </a:pPr>
            <a:r>
              <a:rPr lang="en-US" sz="2400" dirty="0" smtClean="0">
                <a:latin typeface="Calibri" pitchFamily="34" charset="0"/>
                <a:cs typeface="Calibri" pitchFamily="34" charset="0"/>
              </a:rPr>
              <a:t>Rules prescribed lacked scientific approach</a:t>
            </a:r>
          </a:p>
          <a:p>
            <a:pPr marL="862013" indent="-684213">
              <a:buSzPct val="120000"/>
              <a:buBlip>
                <a:blip r:embed="rId2"/>
              </a:buBlip>
            </a:pPr>
            <a:r>
              <a:rPr lang="en-US" sz="2400" dirty="0" smtClean="0">
                <a:latin typeface="Calibri" pitchFamily="34" charset="0"/>
                <a:cs typeface="Calibri" pitchFamily="34" charset="0"/>
              </a:rPr>
              <a:t>Did not apply to transactions which were not part of regular business. (</a:t>
            </a:r>
            <a:r>
              <a:rPr lang="en-US" sz="2400" b="1" dirty="0" smtClean="0">
                <a:latin typeface="Calibri" pitchFamily="34" charset="0"/>
                <a:cs typeface="Calibri" pitchFamily="34" charset="0"/>
              </a:rPr>
              <a:t>E.g.: </a:t>
            </a:r>
            <a:r>
              <a:rPr lang="en-US" sz="2400" dirty="0" smtClean="0">
                <a:latin typeface="Calibri" pitchFamily="34" charset="0"/>
                <a:cs typeface="Calibri" pitchFamily="34" charset="0"/>
              </a:rPr>
              <a:t>Royalty)</a:t>
            </a:r>
          </a:p>
          <a:p>
            <a:pPr marL="862013" indent="-684213">
              <a:buSzPct val="120000"/>
              <a:buBlip>
                <a:blip r:embed="rId2"/>
              </a:buBlip>
            </a:pPr>
            <a:r>
              <a:rPr lang="en-US" sz="2400" dirty="0" smtClean="0">
                <a:latin typeface="Calibri" pitchFamily="34" charset="0"/>
                <a:cs typeface="Calibri" pitchFamily="34" charset="0"/>
              </a:rPr>
              <a:t>Detailed rules were not prescribed for documentation requirement.</a:t>
            </a:r>
            <a:endParaRPr lang="en-US" sz="2400" dirty="0">
              <a:latin typeface="Calibri" pitchFamily="34" charset="0"/>
              <a:cs typeface="Calibri" pitchFamily="34" charset="0"/>
            </a:endParaRPr>
          </a:p>
        </p:txBody>
      </p:sp>
      <p:sp>
        <p:nvSpPr>
          <p:cNvPr id="4" name="Title 3"/>
          <p:cNvSpPr>
            <a:spLocks noGrp="1"/>
          </p:cNvSpPr>
          <p:nvPr>
            <p:ph type="title"/>
          </p:nvPr>
        </p:nvSpPr>
        <p:spPr>
          <a:xfrm>
            <a:off x="0" y="-33528"/>
            <a:ext cx="7086600" cy="1252728"/>
          </a:xfrm>
        </p:spPr>
        <p:txBody>
          <a:bodyPr/>
          <a:lstStyle/>
          <a:p>
            <a:r>
              <a:rPr lang="en-US" dirty="0" smtClean="0">
                <a:latin typeface="Calibri" pitchFamily="34" charset="0"/>
                <a:cs typeface="Calibri" pitchFamily="34" charset="0"/>
              </a:rPr>
              <a:t>They Took Advantage Of Me</a:t>
            </a:r>
            <a:endParaRPr lang="en-US" dirty="0">
              <a:latin typeface="Calibri" pitchFamily="34" charset="0"/>
              <a:cs typeface="Calibri"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0" y="1"/>
            <a:ext cx="1828800" cy="1371600"/>
          </a:xfrm>
          <a:prstGeom prst="rect">
            <a:avLst/>
          </a:prstGeom>
        </p:spPr>
      </p:pic>
      <p:sp>
        <p:nvSpPr>
          <p:cNvPr id="7" name="TextBox 6"/>
          <p:cNvSpPr txBox="1"/>
          <p:nvPr/>
        </p:nvSpPr>
        <p:spPr>
          <a:xfrm>
            <a:off x="152400" y="1524000"/>
            <a:ext cx="8839200" cy="830997"/>
          </a:xfrm>
          <a:prstGeom prst="rect">
            <a:avLst/>
          </a:prstGeom>
          <a:noFill/>
        </p:spPr>
        <p:txBody>
          <a:bodyPr wrap="square" rtlCol="0">
            <a:spAutoFit/>
          </a:bodyPr>
          <a:lstStyle/>
          <a:p>
            <a:r>
              <a:rPr lang="en-US" sz="2400" dirty="0" smtClean="0">
                <a:latin typeface="Calibri" pitchFamily="34" charset="0"/>
                <a:cs typeface="Calibri" pitchFamily="34" charset="0"/>
              </a:rPr>
              <a:t>Section 92 of the then Income Tax Act which dealt with the provisions of International Taxation were found to have the following flaws:</a:t>
            </a:r>
            <a:endParaRPr lang="en-US" sz="2400" dirty="0">
              <a:latin typeface="Calibri" pitchFamily="34" charset="0"/>
              <a:cs typeface="Calibri" pitchFamily="34" charset="0"/>
            </a:endParaRPr>
          </a:p>
        </p:txBody>
      </p:sp>
    </p:spTree>
    <p:extLst>
      <p:ext uri="{BB962C8B-B14F-4D97-AF65-F5344CB8AC3E}">
        <p14:creationId xmlns:p14="http://schemas.microsoft.com/office/powerpoint/2010/main" val="182605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1752600"/>
            <a:ext cx="762000" cy="381000"/>
          </a:xfrm>
          <a:prstGeom prst="rect">
            <a:avLst/>
          </a:prstGeom>
          <a:noFill/>
        </p:spPr>
        <p:txBody>
          <a:bodyPr wrap="square" rtlCol="0">
            <a:spAutoFit/>
          </a:bodyPr>
          <a:lstStyle/>
          <a:p>
            <a:r>
              <a:rPr lang="en-US" dirty="0" smtClean="0">
                <a:latin typeface="Calibri" pitchFamily="34" charset="0"/>
                <a:cs typeface="Calibri" pitchFamily="34" charset="0"/>
              </a:rPr>
              <a:t>1991</a:t>
            </a:r>
            <a:endParaRPr lang="en-US" dirty="0">
              <a:latin typeface="Calibri" pitchFamily="34" charset="0"/>
              <a:cs typeface="Calibri" pitchFamily="34" charset="0"/>
            </a:endParaRPr>
          </a:p>
        </p:txBody>
      </p:sp>
      <p:sp>
        <p:nvSpPr>
          <p:cNvPr id="5" name="TextBox 4"/>
          <p:cNvSpPr txBox="1"/>
          <p:nvPr/>
        </p:nvSpPr>
        <p:spPr>
          <a:xfrm>
            <a:off x="228600" y="2858869"/>
            <a:ext cx="881418" cy="646331"/>
          </a:xfrm>
          <a:prstGeom prst="rect">
            <a:avLst/>
          </a:prstGeom>
          <a:noFill/>
        </p:spPr>
        <p:txBody>
          <a:bodyPr wrap="square" rtlCol="0">
            <a:spAutoFit/>
          </a:bodyPr>
          <a:lstStyle/>
          <a:p>
            <a:r>
              <a:rPr lang="en-US" dirty="0" smtClean="0">
                <a:latin typeface="Calibri" pitchFamily="34" charset="0"/>
                <a:cs typeface="Calibri" pitchFamily="34" charset="0"/>
              </a:rPr>
              <a:t>March 1999</a:t>
            </a:r>
            <a:endParaRPr lang="en-US" dirty="0">
              <a:latin typeface="Calibri" pitchFamily="34" charset="0"/>
              <a:cs typeface="Calibri" pitchFamily="34" charset="0"/>
            </a:endParaRPr>
          </a:p>
        </p:txBody>
      </p:sp>
      <p:sp>
        <p:nvSpPr>
          <p:cNvPr id="6" name="TextBox 5"/>
          <p:cNvSpPr txBox="1"/>
          <p:nvPr/>
        </p:nvSpPr>
        <p:spPr>
          <a:xfrm>
            <a:off x="152400" y="4078069"/>
            <a:ext cx="1238536" cy="646331"/>
          </a:xfrm>
          <a:prstGeom prst="rect">
            <a:avLst/>
          </a:prstGeom>
          <a:noFill/>
        </p:spPr>
        <p:txBody>
          <a:bodyPr wrap="square" rtlCol="0">
            <a:spAutoFit/>
          </a:bodyPr>
          <a:lstStyle/>
          <a:p>
            <a:r>
              <a:rPr lang="en-US" dirty="0" smtClean="0">
                <a:latin typeface="Calibri" pitchFamily="34" charset="0"/>
                <a:cs typeface="Calibri" pitchFamily="34" charset="0"/>
              </a:rPr>
              <a:t>November 1999</a:t>
            </a:r>
            <a:endParaRPr lang="en-US" dirty="0">
              <a:latin typeface="Calibri" pitchFamily="34" charset="0"/>
              <a:cs typeface="Calibri" pitchFamily="34" charset="0"/>
            </a:endParaRPr>
          </a:p>
        </p:txBody>
      </p:sp>
      <p:sp>
        <p:nvSpPr>
          <p:cNvPr id="7" name="TextBox 6"/>
          <p:cNvSpPr txBox="1"/>
          <p:nvPr/>
        </p:nvSpPr>
        <p:spPr>
          <a:xfrm>
            <a:off x="152400" y="5257800"/>
            <a:ext cx="1084998" cy="646331"/>
          </a:xfrm>
          <a:prstGeom prst="rect">
            <a:avLst/>
          </a:prstGeom>
          <a:noFill/>
        </p:spPr>
        <p:txBody>
          <a:bodyPr wrap="square" rtlCol="0">
            <a:spAutoFit/>
          </a:bodyPr>
          <a:lstStyle/>
          <a:p>
            <a:r>
              <a:rPr lang="en-US" dirty="0" smtClean="0">
                <a:latin typeface="Calibri" pitchFamily="34" charset="0"/>
                <a:cs typeface="Calibri" pitchFamily="34" charset="0"/>
              </a:rPr>
              <a:t>January 2001</a:t>
            </a:r>
            <a:endParaRPr lang="en-US" dirty="0">
              <a:latin typeface="Calibri" pitchFamily="34" charset="0"/>
              <a:cs typeface="Calibri" pitchFamily="34" charset="0"/>
            </a:endParaRPr>
          </a:p>
        </p:txBody>
      </p:sp>
      <p:sp>
        <p:nvSpPr>
          <p:cNvPr id="8" name="TextBox 7"/>
          <p:cNvSpPr txBox="1"/>
          <p:nvPr/>
        </p:nvSpPr>
        <p:spPr>
          <a:xfrm>
            <a:off x="228600" y="6059269"/>
            <a:ext cx="1143000" cy="646331"/>
          </a:xfrm>
          <a:prstGeom prst="rect">
            <a:avLst/>
          </a:prstGeom>
          <a:noFill/>
        </p:spPr>
        <p:txBody>
          <a:bodyPr wrap="square" rtlCol="0">
            <a:spAutoFit/>
          </a:bodyPr>
          <a:lstStyle/>
          <a:p>
            <a:r>
              <a:rPr lang="en-US" dirty="0" smtClean="0">
                <a:latin typeface="Calibri" pitchFamily="34" charset="0"/>
                <a:cs typeface="Calibri" pitchFamily="34" charset="0"/>
              </a:rPr>
              <a:t>February 2001</a:t>
            </a:r>
            <a:endParaRPr lang="en-US" dirty="0">
              <a:latin typeface="Calibri" pitchFamily="34" charset="0"/>
              <a:cs typeface="Calibri" pitchFamily="34" charset="0"/>
            </a:endParaRPr>
          </a:p>
        </p:txBody>
      </p:sp>
      <p:sp>
        <p:nvSpPr>
          <p:cNvPr id="10" name="TextBox 9"/>
          <p:cNvSpPr txBox="1"/>
          <p:nvPr/>
        </p:nvSpPr>
        <p:spPr>
          <a:xfrm>
            <a:off x="1524000" y="1676400"/>
            <a:ext cx="4419600" cy="923330"/>
          </a:xfrm>
          <a:prstGeom prst="rect">
            <a:avLst/>
          </a:prstGeom>
          <a:noFill/>
        </p:spPr>
        <p:txBody>
          <a:bodyPr wrap="square" rtlCol="0">
            <a:spAutoFit/>
          </a:bodyPr>
          <a:lstStyle/>
          <a:p>
            <a:r>
              <a:rPr lang="en-US" dirty="0">
                <a:latin typeface="Calibri" pitchFamily="34" charset="0"/>
                <a:cs typeface="Calibri" pitchFamily="34" charset="0"/>
              </a:rPr>
              <a:t>Integration of Indian economy with Global economy </a:t>
            </a:r>
            <a:r>
              <a:rPr lang="en-US" dirty="0" smtClean="0">
                <a:latin typeface="Calibri" pitchFamily="34" charset="0"/>
                <a:cs typeface="Calibri" pitchFamily="34" charset="0"/>
              </a:rPr>
              <a:t>leading </a:t>
            </a:r>
            <a:r>
              <a:rPr lang="en-US" dirty="0">
                <a:latin typeface="Calibri" pitchFamily="34" charset="0"/>
                <a:cs typeface="Calibri" pitchFamily="34" charset="0"/>
              </a:rPr>
              <a:t>to increased cross border transactions</a:t>
            </a:r>
          </a:p>
        </p:txBody>
      </p:sp>
      <p:sp>
        <p:nvSpPr>
          <p:cNvPr id="11" name="TextBox 10"/>
          <p:cNvSpPr txBox="1"/>
          <p:nvPr/>
        </p:nvSpPr>
        <p:spPr>
          <a:xfrm>
            <a:off x="1447800" y="6019800"/>
            <a:ext cx="4495800" cy="646331"/>
          </a:xfrm>
          <a:prstGeom prst="rect">
            <a:avLst/>
          </a:prstGeom>
          <a:noFill/>
        </p:spPr>
        <p:txBody>
          <a:bodyPr wrap="square" rtlCol="0">
            <a:spAutoFit/>
          </a:bodyPr>
          <a:lstStyle/>
          <a:p>
            <a:r>
              <a:rPr lang="en-US" dirty="0">
                <a:latin typeface="Calibri" pitchFamily="34" charset="0"/>
                <a:cs typeface="Calibri" pitchFamily="34" charset="0"/>
              </a:rPr>
              <a:t>Finance Ministry introduced </a:t>
            </a:r>
            <a:r>
              <a:rPr lang="en-US" b="1" dirty="0">
                <a:latin typeface="Calibri" pitchFamily="34" charset="0"/>
                <a:cs typeface="Calibri" pitchFamily="34" charset="0"/>
              </a:rPr>
              <a:t>Chapter X</a:t>
            </a:r>
            <a:r>
              <a:rPr lang="en-US" dirty="0">
                <a:latin typeface="Calibri" pitchFamily="34" charset="0"/>
                <a:cs typeface="Calibri" pitchFamily="34" charset="0"/>
              </a:rPr>
              <a:t> to deal with </a:t>
            </a:r>
            <a:r>
              <a:rPr lang="en-US" dirty="0" smtClean="0">
                <a:latin typeface="Calibri" pitchFamily="34" charset="0"/>
                <a:cs typeface="Calibri" pitchFamily="34" charset="0"/>
              </a:rPr>
              <a:t>transfer pricing </a:t>
            </a:r>
            <a:r>
              <a:rPr lang="en-US" dirty="0">
                <a:latin typeface="Calibri" pitchFamily="34" charset="0"/>
                <a:cs typeface="Calibri" pitchFamily="34" charset="0"/>
              </a:rPr>
              <a:t>issue.</a:t>
            </a:r>
          </a:p>
        </p:txBody>
      </p:sp>
      <p:sp>
        <p:nvSpPr>
          <p:cNvPr id="12" name="TextBox 11"/>
          <p:cNvSpPr txBox="1"/>
          <p:nvPr/>
        </p:nvSpPr>
        <p:spPr>
          <a:xfrm>
            <a:off x="1524000" y="3981271"/>
            <a:ext cx="4419600" cy="1200329"/>
          </a:xfrm>
          <a:prstGeom prst="rect">
            <a:avLst/>
          </a:prstGeom>
          <a:noFill/>
        </p:spPr>
        <p:txBody>
          <a:bodyPr wrap="square" rtlCol="0">
            <a:spAutoFit/>
          </a:bodyPr>
          <a:lstStyle/>
          <a:p>
            <a:r>
              <a:rPr lang="en-US" dirty="0">
                <a:latin typeface="Calibri" pitchFamily="34" charset="0"/>
                <a:cs typeface="Calibri" pitchFamily="34" charset="0"/>
              </a:rPr>
              <a:t>Central Board of Direct Taxes ('CBDT') constituted an </a:t>
            </a:r>
            <a:r>
              <a:rPr lang="en-US" dirty="0" smtClean="0">
                <a:latin typeface="Calibri" pitchFamily="34" charset="0"/>
                <a:cs typeface="Calibri" pitchFamily="34" charset="0"/>
              </a:rPr>
              <a:t>Expert Group </a:t>
            </a:r>
            <a:r>
              <a:rPr lang="en-US" dirty="0">
                <a:latin typeface="Calibri" pitchFamily="34" charset="0"/>
                <a:cs typeface="Calibri" pitchFamily="34" charset="0"/>
              </a:rPr>
              <a:t>on TP for suggesting necessary amendments in </a:t>
            </a:r>
            <a:r>
              <a:rPr lang="en-US" dirty="0" smtClean="0">
                <a:latin typeface="Calibri" pitchFamily="34" charset="0"/>
                <a:cs typeface="Calibri" pitchFamily="34" charset="0"/>
              </a:rPr>
              <a:t>the Act </a:t>
            </a:r>
            <a:r>
              <a:rPr lang="en-US" dirty="0">
                <a:latin typeface="Calibri" pitchFamily="34" charset="0"/>
                <a:cs typeface="Calibri" pitchFamily="34" charset="0"/>
              </a:rPr>
              <a:t>and regulatory framework</a:t>
            </a:r>
          </a:p>
        </p:txBody>
      </p:sp>
      <p:sp>
        <p:nvSpPr>
          <p:cNvPr id="13" name="TextBox 12"/>
          <p:cNvSpPr txBox="1"/>
          <p:nvPr/>
        </p:nvSpPr>
        <p:spPr>
          <a:xfrm>
            <a:off x="1524000" y="2667000"/>
            <a:ext cx="4419600" cy="1200329"/>
          </a:xfrm>
          <a:prstGeom prst="rect">
            <a:avLst/>
          </a:prstGeom>
          <a:noFill/>
        </p:spPr>
        <p:txBody>
          <a:bodyPr wrap="square" rtlCol="0">
            <a:spAutoFit/>
          </a:bodyPr>
          <a:lstStyle/>
          <a:p>
            <a:r>
              <a:rPr lang="en-US" dirty="0">
                <a:latin typeface="Calibri" pitchFamily="34" charset="0"/>
                <a:cs typeface="Calibri" pitchFamily="34" charset="0"/>
              </a:rPr>
              <a:t>The Standing committee on Finance </a:t>
            </a:r>
            <a:r>
              <a:rPr lang="en-US" dirty="0" smtClean="0">
                <a:latin typeface="Calibri" pitchFamily="34" charset="0"/>
                <a:cs typeface="Calibri" pitchFamily="34" charset="0"/>
              </a:rPr>
              <a:t>realized </a:t>
            </a:r>
            <a:r>
              <a:rPr lang="en-US" dirty="0">
                <a:latin typeface="Calibri" pitchFamily="34" charset="0"/>
                <a:cs typeface="Calibri" pitchFamily="34" charset="0"/>
              </a:rPr>
              <a:t>that </a:t>
            </a:r>
            <a:r>
              <a:rPr lang="en-US" dirty="0" smtClean="0">
                <a:latin typeface="Calibri" pitchFamily="34" charset="0"/>
                <a:cs typeface="Calibri" pitchFamily="34" charset="0"/>
              </a:rPr>
              <a:t>existing </a:t>
            </a:r>
            <a:r>
              <a:rPr lang="en-US" dirty="0">
                <a:latin typeface="Calibri" pitchFamily="34" charset="0"/>
                <a:cs typeface="Calibri" pitchFamily="34" charset="0"/>
              </a:rPr>
              <a:t>tax provisions (Section 92) may not be effective to </a:t>
            </a:r>
            <a:r>
              <a:rPr lang="en-US" dirty="0" smtClean="0">
                <a:latin typeface="Calibri" pitchFamily="34" charset="0"/>
                <a:cs typeface="Calibri" pitchFamily="34" charset="0"/>
              </a:rPr>
              <a:t>curb Transfer </a:t>
            </a:r>
            <a:r>
              <a:rPr lang="en-US" dirty="0">
                <a:latin typeface="Calibri" pitchFamily="34" charset="0"/>
                <a:cs typeface="Calibri" pitchFamily="34" charset="0"/>
              </a:rPr>
              <a:t>Pricing abuse in India</a:t>
            </a:r>
          </a:p>
        </p:txBody>
      </p:sp>
      <p:sp>
        <p:nvSpPr>
          <p:cNvPr id="14" name="TextBox 13"/>
          <p:cNvSpPr txBox="1"/>
          <p:nvPr/>
        </p:nvSpPr>
        <p:spPr>
          <a:xfrm>
            <a:off x="1524000" y="5345668"/>
            <a:ext cx="4419600" cy="369332"/>
          </a:xfrm>
          <a:prstGeom prst="rect">
            <a:avLst/>
          </a:prstGeom>
          <a:noFill/>
        </p:spPr>
        <p:txBody>
          <a:bodyPr wrap="square" rtlCol="0">
            <a:spAutoFit/>
          </a:bodyPr>
          <a:lstStyle/>
          <a:p>
            <a:r>
              <a:rPr lang="en-US" dirty="0">
                <a:latin typeface="Calibri" pitchFamily="34" charset="0"/>
                <a:cs typeface="Calibri" pitchFamily="34" charset="0"/>
              </a:rPr>
              <a:t>Expert Group submitted its report to CBDT</a:t>
            </a:r>
          </a:p>
        </p:txBody>
      </p:sp>
      <p:sp>
        <p:nvSpPr>
          <p:cNvPr id="3" name="Title 2"/>
          <p:cNvSpPr>
            <a:spLocks noGrp="1"/>
          </p:cNvSpPr>
          <p:nvPr>
            <p:ph type="title"/>
          </p:nvPr>
        </p:nvSpPr>
        <p:spPr/>
        <p:txBody>
          <a:bodyPr/>
          <a:lstStyle/>
          <a:p>
            <a:r>
              <a:rPr lang="en-US" dirty="0" smtClean="0">
                <a:latin typeface="Calibri" pitchFamily="34" charset="0"/>
                <a:cs typeface="Calibri" pitchFamily="34" charset="0"/>
              </a:rPr>
              <a:t>The Introduction of Chapter X</a:t>
            </a:r>
            <a:endParaRPr lang="en-US" dirty="0">
              <a:latin typeface="Calibri" pitchFamily="34" charset="0"/>
              <a:cs typeface="Calibri"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2200" y="4252912"/>
            <a:ext cx="2819400" cy="2466975"/>
          </a:xfrm>
          <a:prstGeom prst="rect">
            <a:avLst/>
          </a:prstGeom>
        </p:spPr>
      </p:pic>
      <p:sp>
        <p:nvSpPr>
          <p:cNvPr id="9" name="Oval Callout 8"/>
          <p:cNvSpPr/>
          <p:nvPr/>
        </p:nvSpPr>
        <p:spPr>
          <a:xfrm>
            <a:off x="6781800" y="1752600"/>
            <a:ext cx="2133600" cy="2134969"/>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What!? Chapter “Axe”???</a:t>
            </a:r>
            <a:endParaRPr lang="en-US" sz="2400" dirty="0"/>
          </a:p>
        </p:txBody>
      </p:sp>
    </p:spTree>
    <p:extLst>
      <p:ext uri="{BB962C8B-B14F-4D97-AF65-F5344CB8AC3E}">
        <p14:creationId xmlns:p14="http://schemas.microsoft.com/office/powerpoint/2010/main" val="112722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additive="base">
                                        <p:cTn id="43" dur="500" fill="hold"/>
                                        <p:tgtEl>
                                          <p:spTgt spid="7"/>
                                        </p:tgtEl>
                                        <p:attrNameLst>
                                          <p:attrName>ppt_x</p:attrName>
                                        </p:attrNameLst>
                                      </p:cBhvr>
                                      <p:tavLst>
                                        <p:tav tm="0">
                                          <p:val>
                                            <p:strVal val="#ppt_x"/>
                                          </p:val>
                                        </p:tav>
                                        <p:tav tm="100000">
                                          <p:val>
                                            <p:strVal val="#ppt_x"/>
                                          </p:val>
                                        </p:tav>
                                      </p:tavLst>
                                    </p:anim>
                                    <p:anim calcmode="lin" valueType="num">
                                      <p:cBhvr additive="base">
                                        <p:cTn id="4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additive="base">
                                        <p:cTn id="55" dur="500" fill="hold"/>
                                        <p:tgtEl>
                                          <p:spTgt spid="8"/>
                                        </p:tgtEl>
                                        <p:attrNameLst>
                                          <p:attrName>ppt_x</p:attrName>
                                        </p:attrNameLst>
                                      </p:cBhvr>
                                      <p:tavLst>
                                        <p:tav tm="0">
                                          <p:val>
                                            <p:strVal val="#ppt_x"/>
                                          </p:val>
                                        </p:tav>
                                        <p:tav tm="100000">
                                          <p:val>
                                            <p:strVal val="#ppt_x"/>
                                          </p:val>
                                        </p:tav>
                                      </p:tavLst>
                                    </p:anim>
                                    <p:anim calcmode="lin" valueType="num">
                                      <p:cBhvr additive="base">
                                        <p:cTn id="5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 calcmode="lin" valueType="num">
                                      <p:cBhvr additive="base">
                                        <p:cTn id="61" dur="500" fill="hold"/>
                                        <p:tgtEl>
                                          <p:spTgt spid="11"/>
                                        </p:tgtEl>
                                        <p:attrNameLst>
                                          <p:attrName>ppt_x</p:attrName>
                                        </p:attrNameLst>
                                      </p:cBhvr>
                                      <p:tavLst>
                                        <p:tav tm="0">
                                          <p:val>
                                            <p:strVal val="#ppt_x"/>
                                          </p:val>
                                        </p:tav>
                                        <p:tav tm="100000">
                                          <p:val>
                                            <p:strVal val="#ppt_x"/>
                                          </p:val>
                                        </p:tav>
                                      </p:tavLst>
                                    </p:anim>
                                    <p:anim calcmode="lin" valueType="num">
                                      <p:cBhvr additive="base">
                                        <p:cTn id="6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31" presetClass="entr" presetSubtype="0" fill="hold" nodeType="click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p:cTn id="67" dur="1000" fill="hold"/>
                                        <p:tgtEl>
                                          <p:spTgt spid="2"/>
                                        </p:tgtEl>
                                        <p:attrNameLst>
                                          <p:attrName>ppt_w</p:attrName>
                                        </p:attrNameLst>
                                      </p:cBhvr>
                                      <p:tavLst>
                                        <p:tav tm="0">
                                          <p:val>
                                            <p:fltVal val="0"/>
                                          </p:val>
                                        </p:tav>
                                        <p:tav tm="100000">
                                          <p:val>
                                            <p:strVal val="#ppt_w"/>
                                          </p:val>
                                        </p:tav>
                                      </p:tavLst>
                                    </p:anim>
                                    <p:anim calcmode="lin" valueType="num">
                                      <p:cBhvr>
                                        <p:cTn id="68" dur="1000" fill="hold"/>
                                        <p:tgtEl>
                                          <p:spTgt spid="2"/>
                                        </p:tgtEl>
                                        <p:attrNameLst>
                                          <p:attrName>ppt_h</p:attrName>
                                        </p:attrNameLst>
                                      </p:cBhvr>
                                      <p:tavLst>
                                        <p:tav tm="0">
                                          <p:val>
                                            <p:fltVal val="0"/>
                                          </p:val>
                                        </p:tav>
                                        <p:tav tm="100000">
                                          <p:val>
                                            <p:strVal val="#ppt_h"/>
                                          </p:val>
                                        </p:tav>
                                      </p:tavLst>
                                    </p:anim>
                                    <p:anim calcmode="lin" valueType="num">
                                      <p:cBhvr>
                                        <p:cTn id="69" dur="1000" fill="hold"/>
                                        <p:tgtEl>
                                          <p:spTgt spid="2"/>
                                        </p:tgtEl>
                                        <p:attrNameLst>
                                          <p:attrName>style.rotation</p:attrName>
                                        </p:attrNameLst>
                                      </p:cBhvr>
                                      <p:tavLst>
                                        <p:tav tm="0">
                                          <p:val>
                                            <p:fltVal val="90"/>
                                          </p:val>
                                        </p:tav>
                                        <p:tav tm="100000">
                                          <p:val>
                                            <p:fltVal val="0"/>
                                          </p:val>
                                        </p:tav>
                                      </p:tavLst>
                                    </p:anim>
                                    <p:animEffect transition="in" filter="fade">
                                      <p:cBhvr>
                                        <p:cTn id="70" dur="1000"/>
                                        <p:tgtEl>
                                          <p:spTgt spid="2"/>
                                        </p:tgtEl>
                                      </p:cBhvr>
                                    </p:animEffec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9"/>
                                        </p:tgtEl>
                                        <p:attrNameLst>
                                          <p:attrName>style.visibility</p:attrName>
                                        </p:attrNameLst>
                                      </p:cBhvr>
                                      <p:to>
                                        <p:strVal val="visible"/>
                                      </p:to>
                                    </p:set>
                                    <p:anim calcmode="lin" valueType="num">
                                      <p:cBhvr>
                                        <p:cTn id="75" dur="500" fill="hold"/>
                                        <p:tgtEl>
                                          <p:spTgt spid="9"/>
                                        </p:tgtEl>
                                        <p:attrNameLst>
                                          <p:attrName>ppt_w</p:attrName>
                                        </p:attrNameLst>
                                      </p:cBhvr>
                                      <p:tavLst>
                                        <p:tav tm="0">
                                          <p:val>
                                            <p:fltVal val="0"/>
                                          </p:val>
                                        </p:tav>
                                        <p:tav tm="100000">
                                          <p:val>
                                            <p:strVal val="#ppt_w"/>
                                          </p:val>
                                        </p:tav>
                                      </p:tavLst>
                                    </p:anim>
                                    <p:anim calcmode="lin" valueType="num">
                                      <p:cBhvr>
                                        <p:cTn id="76" dur="500" fill="hold"/>
                                        <p:tgtEl>
                                          <p:spTgt spid="9"/>
                                        </p:tgtEl>
                                        <p:attrNameLst>
                                          <p:attrName>ppt_h</p:attrName>
                                        </p:attrNameLst>
                                      </p:cBhvr>
                                      <p:tavLst>
                                        <p:tav tm="0">
                                          <p:val>
                                            <p:fltVal val="0"/>
                                          </p:val>
                                        </p:tav>
                                        <p:tav tm="100000">
                                          <p:val>
                                            <p:strVal val="#ppt_h"/>
                                          </p:val>
                                        </p:tav>
                                      </p:tavLst>
                                    </p:anim>
                                    <p:animEffect transition="in" filter="fade">
                                      <p:cBhvr>
                                        <p:cTn id="7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P spid="11" grpId="0"/>
      <p:bldP spid="12" grpId="0"/>
      <p:bldP spid="13" grpId="0"/>
      <p:bldP spid="14" grpId="0"/>
      <p:bldP spid="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1359</TotalTime>
  <Words>4302</Words>
  <Application>Microsoft Office PowerPoint</Application>
  <PresentationFormat>On-screen Show (4:3)</PresentationFormat>
  <Paragraphs>449</Paragraphs>
  <Slides>53</Slides>
  <Notes>1</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Module</vt:lpstr>
      <vt:lpstr>PowerPoint Presentation</vt:lpstr>
      <vt:lpstr>Presentation’s Bird’s Eye View</vt:lpstr>
      <vt:lpstr>PowerPoint Presentation</vt:lpstr>
      <vt:lpstr>Why there is a need of Transfer Pricing?</vt:lpstr>
      <vt:lpstr>Let us understand with example</vt:lpstr>
      <vt:lpstr>PowerPoint Presentation</vt:lpstr>
      <vt:lpstr>Impact if there are no Transfer Pricing Regulations in India:  In respect of sale to Mr. B (AE), taxable income will be Rs. NIL (Since loss of Rs. 400). Tax liability = NIL.</vt:lpstr>
      <vt:lpstr>They Took Advantage Of Me</vt:lpstr>
      <vt:lpstr>The Introduction of Chapter X</vt:lpstr>
      <vt:lpstr>Principle Of Taxation And Definitions (Relating to TP)</vt:lpstr>
      <vt:lpstr>Whom does Transfer Pricing Regulation apply to?</vt:lpstr>
      <vt:lpstr>PowerPoint Presentation</vt:lpstr>
      <vt:lpstr>Before getting into the concept</vt:lpstr>
      <vt:lpstr>What is an International Transaction?</vt:lpstr>
      <vt:lpstr>Deemed International Transactions</vt:lpstr>
      <vt:lpstr>International Transaction – Pictorial Representation</vt:lpstr>
      <vt:lpstr>Meaning of Enterprise as per Act</vt:lpstr>
      <vt:lpstr>Meaning of Associated Enterprise</vt:lpstr>
      <vt:lpstr>AE – Primary Association</vt:lpstr>
      <vt:lpstr>PowerPoint Presentation</vt:lpstr>
      <vt:lpstr>Food for Thought</vt:lpstr>
      <vt:lpstr>Arm’s Length Price</vt:lpstr>
      <vt:lpstr>Precautions while arriving ALP</vt:lpstr>
      <vt:lpstr>In a Nutshell</vt:lpstr>
      <vt:lpstr>Selection of Comparables</vt:lpstr>
      <vt:lpstr>PowerPoint Presentation</vt:lpstr>
      <vt:lpstr>Methods Of Determining ALP</vt:lpstr>
      <vt:lpstr>Comparable Uncontrolled Price Method (CUP Method)</vt:lpstr>
      <vt:lpstr>CUP Method-Illustration</vt:lpstr>
      <vt:lpstr>PowerPoint Presentation</vt:lpstr>
      <vt:lpstr>Resale Price Method (RPM)</vt:lpstr>
      <vt:lpstr>Resale Price Method- Illustration</vt:lpstr>
      <vt:lpstr>Cost Plus Method (CPM)</vt:lpstr>
      <vt:lpstr>Cost Plus Method - Illustration</vt:lpstr>
      <vt:lpstr>Profit Split Method (PSM)</vt:lpstr>
      <vt:lpstr>Transactional Net Marginal Method</vt:lpstr>
      <vt:lpstr>TNMM - Illustration</vt:lpstr>
      <vt:lpstr>Benefit of 5% range</vt:lpstr>
      <vt:lpstr>Key Issues Effecting TP Analysis</vt:lpstr>
      <vt:lpstr>Burden Of Proof - Taxpayer Or Tax Officer?</vt:lpstr>
      <vt:lpstr>And That’s How You Do It!</vt:lpstr>
      <vt:lpstr>Documentation</vt:lpstr>
      <vt:lpstr>Effects Of Adjustment To The Alp</vt:lpstr>
      <vt:lpstr>Adjustment to the Reported Income</vt:lpstr>
      <vt:lpstr>Assessment Procedure</vt:lpstr>
      <vt:lpstr>Reference, Assessment &amp; Appeal proceedings</vt:lpstr>
      <vt:lpstr>PowerPoint Presentation</vt:lpstr>
      <vt:lpstr>Penalties</vt:lpstr>
      <vt:lpstr>PowerPoint Presentation</vt:lpstr>
      <vt:lpstr>PowerPoint Presentation</vt:lpstr>
      <vt:lpstr>Summary of main changes in Finance Act, 2012</vt:lpstr>
      <vt:lpstr>PowerPoint Presentation</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Transfer Pricing</dc:subject>
  <dc:creator>Naresh Rinwa J</dc:creator>
  <cp:keywords>Transfer pricing</cp:keywords>
  <dc:description>A Detailed overview presentation on transfer pricing</dc:description>
  <cp:lastModifiedBy>Audit</cp:lastModifiedBy>
  <cp:revision>482</cp:revision>
  <dcterms:created xsi:type="dcterms:W3CDTF">2006-08-16T00:00:00Z</dcterms:created>
  <dcterms:modified xsi:type="dcterms:W3CDTF">2013-02-24T16:55:25Z</dcterms:modified>
  <cp:category>Income Tax</cp:category>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